
<file path=[Content_Types].xml><?xml version="1.0" encoding="utf-8"?>
<Types xmlns="http://schemas.openxmlformats.org/package/2006/content-types">
  <Default Extension="bin" ContentType="image/unknown"/>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2"/>
  </p:sldMasterIdLst>
  <p:sldIdLst>
    <p:sldId id="256" r:id="rId3"/>
    <p:sldId id="259" r:id="rId4"/>
    <p:sldId id="281" r:id="rId5"/>
    <p:sldId id="284" r:id="rId6"/>
    <p:sldId id="260" r:id="rId7"/>
    <p:sldId id="279" r:id="rId8"/>
    <p:sldId id="280" r:id="rId9"/>
    <p:sldId id="258" r:id="rId10"/>
    <p:sldId id="264" r:id="rId11"/>
    <p:sldId id="285" r:id="rId12"/>
    <p:sldId id="286" r:id="rId13"/>
    <p:sldId id="275" r:id="rId14"/>
    <p:sldId id="282" r:id="rId15"/>
    <p:sldId id="283" r:id="rId16"/>
    <p:sldId id="265" r:id="rId17"/>
    <p:sldId id="266" r:id="rId18"/>
    <p:sldId id="269" r:id="rId19"/>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5A8E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بلا نمط، بلا شبكة">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1985" autoAdjust="0"/>
    <p:restoredTop sz="94660"/>
  </p:normalViewPr>
  <p:slideViewPr>
    <p:cSldViewPr snapToGrid="0">
      <p:cViewPr>
        <p:scale>
          <a:sx n="60" d="100"/>
          <a:sy n="60" d="100"/>
        </p:scale>
        <p:origin x="1014" y="3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BD002C-2C17-47C7-9236-4512AA2D7BF0}" type="doc">
      <dgm:prSet loTypeId="urn:microsoft.com/office/officeart/2005/8/layout/chevron1" loCatId="process" qsTypeId="urn:microsoft.com/office/officeart/2005/8/quickstyle/simple5" qsCatId="simple" csTypeId="urn:microsoft.com/office/officeart/2005/8/colors/colorful5" csCatId="colorful" phldr="1"/>
      <dgm:spPr/>
    </dgm:pt>
    <dgm:pt modelId="{DB1F335F-BBD4-48DD-A70A-29807B21D847}">
      <dgm:prSet phldrT="[نص]"/>
      <dgm:spPr/>
      <dgm:t>
        <a:bodyPr/>
        <a:lstStyle/>
        <a:p>
          <a:pPr>
            <a:buNone/>
          </a:pPr>
          <a:r>
            <a:rPr lang="en-US" b="1">
              <a:latin typeface="Adobe Devanagari" panose="02040503050201020203" pitchFamily="18" charset="0"/>
              <a:cs typeface="Adobe Devanagari" panose="02040503050201020203" pitchFamily="18" charset="0"/>
            </a:rPr>
            <a:t>Data Collection</a:t>
          </a:r>
          <a:endParaRPr lang="en-US" dirty="0"/>
        </a:p>
      </dgm:t>
    </dgm:pt>
    <dgm:pt modelId="{AE579E35-06B4-4EC2-932A-7648AC63DDE3}" type="parTrans" cxnId="{4C91C3B7-6496-4EAF-988E-853FFBD0292E}">
      <dgm:prSet/>
      <dgm:spPr/>
      <dgm:t>
        <a:bodyPr/>
        <a:lstStyle/>
        <a:p>
          <a:endParaRPr lang="en-US"/>
        </a:p>
      </dgm:t>
    </dgm:pt>
    <dgm:pt modelId="{3CBE11DB-8BA1-4231-95EA-BFCA9AF6C0B6}" type="sibTrans" cxnId="{4C91C3B7-6496-4EAF-988E-853FFBD0292E}">
      <dgm:prSet/>
      <dgm:spPr/>
      <dgm:t>
        <a:bodyPr/>
        <a:lstStyle/>
        <a:p>
          <a:endParaRPr lang="en-US"/>
        </a:p>
      </dgm:t>
    </dgm:pt>
    <dgm:pt modelId="{B1C891C7-2BB8-4052-B727-89E0EED3E250}">
      <dgm:prSet phldrT="[نص]"/>
      <dgm:spPr/>
      <dgm:t>
        <a:bodyPr/>
        <a:lstStyle/>
        <a:p>
          <a:pPr>
            <a:buNone/>
          </a:pPr>
          <a:r>
            <a:rPr lang="en-US" b="1">
              <a:latin typeface="Adobe Devanagari" panose="02040503050201020203" pitchFamily="18" charset="0"/>
              <a:cs typeface="Adobe Devanagari" panose="02040503050201020203" pitchFamily="18" charset="0"/>
            </a:rPr>
            <a:t>Data Preprocessing</a:t>
          </a:r>
          <a:endParaRPr lang="en-US" dirty="0"/>
        </a:p>
      </dgm:t>
    </dgm:pt>
    <dgm:pt modelId="{6A9B6DE3-429E-43FF-88A8-8C4E64188225}" type="parTrans" cxnId="{8D562647-6FFF-4B94-A1AE-B4DE63E43080}">
      <dgm:prSet/>
      <dgm:spPr/>
      <dgm:t>
        <a:bodyPr/>
        <a:lstStyle/>
        <a:p>
          <a:endParaRPr lang="en-US"/>
        </a:p>
      </dgm:t>
    </dgm:pt>
    <dgm:pt modelId="{870E0983-7C59-4D37-8DE8-EFDCD6F74152}" type="sibTrans" cxnId="{8D562647-6FFF-4B94-A1AE-B4DE63E43080}">
      <dgm:prSet/>
      <dgm:spPr/>
      <dgm:t>
        <a:bodyPr/>
        <a:lstStyle/>
        <a:p>
          <a:endParaRPr lang="en-US"/>
        </a:p>
      </dgm:t>
    </dgm:pt>
    <dgm:pt modelId="{7B8B5068-CEB9-4CBB-93BE-6B61E3204C8A}">
      <dgm:prSet phldrT="[نص]"/>
      <dgm:spPr/>
      <dgm:t>
        <a:bodyPr/>
        <a:lstStyle/>
        <a:p>
          <a:pPr>
            <a:buNone/>
          </a:pPr>
          <a:r>
            <a:rPr lang="en-US" b="1">
              <a:latin typeface="Adobe Devanagari" panose="02040503050201020203" pitchFamily="18" charset="0"/>
              <a:cs typeface="Adobe Devanagari" panose="02040503050201020203" pitchFamily="18" charset="0"/>
            </a:rPr>
            <a:t>Feature Extraction</a:t>
          </a:r>
          <a:endParaRPr lang="en-US" dirty="0"/>
        </a:p>
      </dgm:t>
    </dgm:pt>
    <dgm:pt modelId="{2126FCE7-25EA-4067-BFC3-E55FAB5F735B}" type="parTrans" cxnId="{B7C61E2A-4EAE-4644-A99F-887F2055F9C1}">
      <dgm:prSet/>
      <dgm:spPr/>
      <dgm:t>
        <a:bodyPr/>
        <a:lstStyle/>
        <a:p>
          <a:endParaRPr lang="en-US"/>
        </a:p>
      </dgm:t>
    </dgm:pt>
    <dgm:pt modelId="{C3DB8C2C-267A-4D99-A465-5560250CDFDE}" type="sibTrans" cxnId="{B7C61E2A-4EAE-4644-A99F-887F2055F9C1}">
      <dgm:prSet/>
      <dgm:spPr/>
      <dgm:t>
        <a:bodyPr/>
        <a:lstStyle/>
        <a:p>
          <a:endParaRPr lang="en-US"/>
        </a:p>
      </dgm:t>
    </dgm:pt>
    <dgm:pt modelId="{0D68CBC8-0EAB-4341-8B69-0493A15ED877}">
      <dgm:prSet/>
      <dgm:spPr/>
      <dgm:t>
        <a:bodyPr/>
        <a:lstStyle/>
        <a:p>
          <a:r>
            <a:rPr lang="en-US" b="1">
              <a:latin typeface="Adobe Devanagari" panose="02040503050201020203" pitchFamily="18" charset="0"/>
              <a:cs typeface="Adobe Devanagari" panose="02040503050201020203" pitchFamily="18" charset="0"/>
            </a:rPr>
            <a:t>Validation and Testing</a:t>
          </a:r>
          <a:endParaRPr lang="en-US" b="1" dirty="0">
            <a:latin typeface="Adobe Devanagari" panose="02040503050201020203" pitchFamily="18" charset="0"/>
            <a:cs typeface="Adobe Devanagari" panose="02040503050201020203" pitchFamily="18" charset="0"/>
          </a:endParaRPr>
        </a:p>
      </dgm:t>
    </dgm:pt>
    <dgm:pt modelId="{E1248FDA-9111-4959-8C79-2DCBA2A5C691}" type="parTrans" cxnId="{27AE939B-3338-4AE4-BE5F-6FB6946D6FD3}">
      <dgm:prSet/>
      <dgm:spPr/>
      <dgm:t>
        <a:bodyPr/>
        <a:lstStyle/>
        <a:p>
          <a:endParaRPr lang="en-US"/>
        </a:p>
      </dgm:t>
    </dgm:pt>
    <dgm:pt modelId="{B6C3041B-E15B-46C7-9B81-7B3B4EFBA80D}" type="sibTrans" cxnId="{27AE939B-3338-4AE4-BE5F-6FB6946D6FD3}">
      <dgm:prSet/>
      <dgm:spPr/>
      <dgm:t>
        <a:bodyPr/>
        <a:lstStyle/>
        <a:p>
          <a:endParaRPr lang="en-US"/>
        </a:p>
      </dgm:t>
    </dgm:pt>
    <dgm:pt modelId="{126F29D8-634C-44E8-8728-9848DB440948}">
      <dgm:prSet/>
      <dgm:spPr/>
      <dgm:t>
        <a:bodyPr/>
        <a:lstStyle/>
        <a:p>
          <a:pPr>
            <a:buNone/>
          </a:pPr>
          <a:r>
            <a:rPr lang="en-US" b="1">
              <a:latin typeface="Adobe Devanagari" panose="02040503050201020203" pitchFamily="18" charset="0"/>
              <a:cs typeface="Adobe Devanagari" panose="02040503050201020203" pitchFamily="18" charset="0"/>
            </a:rPr>
            <a:t>Predictive Biomarkers</a:t>
          </a:r>
          <a:endParaRPr lang="en-US" dirty="0"/>
        </a:p>
      </dgm:t>
    </dgm:pt>
    <dgm:pt modelId="{B0A69D2B-333A-4E62-B6D7-A4B6E1ADA597}" type="parTrans" cxnId="{083A5042-7FE4-4882-9A15-45D3E2A190E5}">
      <dgm:prSet/>
      <dgm:spPr/>
      <dgm:t>
        <a:bodyPr/>
        <a:lstStyle/>
        <a:p>
          <a:endParaRPr lang="en-US"/>
        </a:p>
      </dgm:t>
    </dgm:pt>
    <dgm:pt modelId="{85931A1E-AA9E-4AE2-83F8-1B6766C8ED45}" type="sibTrans" cxnId="{083A5042-7FE4-4882-9A15-45D3E2A190E5}">
      <dgm:prSet/>
      <dgm:spPr/>
      <dgm:t>
        <a:bodyPr/>
        <a:lstStyle/>
        <a:p>
          <a:endParaRPr lang="en-US"/>
        </a:p>
      </dgm:t>
    </dgm:pt>
    <dgm:pt modelId="{E4D05425-D98D-4659-8736-72798C82BF08}">
      <dgm:prSet/>
      <dgm:spPr/>
      <dgm:t>
        <a:bodyPr/>
        <a:lstStyle/>
        <a:p>
          <a:pPr>
            <a:buNone/>
          </a:pPr>
          <a:r>
            <a:rPr lang="en-US" b="1">
              <a:latin typeface="Adobe Devanagari" panose="02040503050201020203" pitchFamily="18" charset="0"/>
              <a:cs typeface="Adobe Devanagari" panose="02040503050201020203" pitchFamily="18" charset="0"/>
            </a:rPr>
            <a:t>Continuous Monitoring</a:t>
          </a:r>
          <a:endParaRPr lang="en-US" dirty="0"/>
        </a:p>
      </dgm:t>
    </dgm:pt>
    <dgm:pt modelId="{F70D6265-1CD1-44FE-9F9D-88146D9966D8}" type="parTrans" cxnId="{E96D3F8C-68EB-49EF-8D15-36DF92A3D8E0}">
      <dgm:prSet/>
      <dgm:spPr/>
      <dgm:t>
        <a:bodyPr/>
        <a:lstStyle/>
        <a:p>
          <a:endParaRPr lang="en-US"/>
        </a:p>
      </dgm:t>
    </dgm:pt>
    <dgm:pt modelId="{C9345523-E5EF-43F1-B6EC-3D6F8716C5DB}" type="sibTrans" cxnId="{E96D3F8C-68EB-49EF-8D15-36DF92A3D8E0}">
      <dgm:prSet/>
      <dgm:spPr/>
      <dgm:t>
        <a:bodyPr/>
        <a:lstStyle/>
        <a:p>
          <a:endParaRPr lang="en-US"/>
        </a:p>
      </dgm:t>
    </dgm:pt>
    <dgm:pt modelId="{9E74D2CF-B102-4FFF-851A-E5CBB024E637}" type="pres">
      <dgm:prSet presAssocID="{94BD002C-2C17-47C7-9236-4512AA2D7BF0}" presName="Name0" presStyleCnt="0">
        <dgm:presLayoutVars>
          <dgm:dir/>
          <dgm:animLvl val="lvl"/>
          <dgm:resizeHandles val="exact"/>
        </dgm:presLayoutVars>
      </dgm:prSet>
      <dgm:spPr/>
    </dgm:pt>
    <dgm:pt modelId="{9EA28709-61F5-4D48-AFBF-C98DA708E16F}" type="pres">
      <dgm:prSet presAssocID="{DB1F335F-BBD4-48DD-A70A-29807B21D847}" presName="parTxOnly" presStyleLbl="node1" presStyleIdx="0" presStyleCnt="6">
        <dgm:presLayoutVars>
          <dgm:chMax val="0"/>
          <dgm:chPref val="0"/>
          <dgm:bulletEnabled val="1"/>
        </dgm:presLayoutVars>
      </dgm:prSet>
      <dgm:spPr/>
    </dgm:pt>
    <dgm:pt modelId="{9206FA26-26CF-4C1C-A5C6-9C4F78715508}" type="pres">
      <dgm:prSet presAssocID="{3CBE11DB-8BA1-4231-95EA-BFCA9AF6C0B6}" presName="parTxOnlySpace" presStyleCnt="0"/>
      <dgm:spPr/>
    </dgm:pt>
    <dgm:pt modelId="{54EBD142-A7C1-406F-8DE1-B78CD93ABF20}" type="pres">
      <dgm:prSet presAssocID="{B1C891C7-2BB8-4052-B727-89E0EED3E250}" presName="parTxOnly" presStyleLbl="node1" presStyleIdx="1" presStyleCnt="6">
        <dgm:presLayoutVars>
          <dgm:chMax val="0"/>
          <dgm:chPref val="0"/>
          <dgm:bulletEnabled val="1"/>
        </dgm:presLayoutVars>
      </dgm:prSet>
      <dgm:spPr/>
    </dgm:pt>
    <dgm:pt modelId="{D09EF2A6-D363-446B-B3D9-961278C45927}" type="pres">
      <dgm:prSet presAssocID="{870E0983-7C59-4D37-8DE8-EFDCD6F74152}" presName="parTxOnlySpace" presStyleCnt="0"/>
      <dgm:spPr/>
    </dgm:pt>
    <dgm:pt modelId="{B0B877A0-0415-4B96-8B62-FFED39A4FEA8}" type="pres">
      <dgm:prSet presAssocID="{7B8B5068-CEB9-4CBB-93BE-6B61E3204C8A}" presName="parTxOnly" presStyleLbl="node1" presStyleIdx="2" presStyleCnt="6">
        <dgm:presLayoutVars>
          <dgm:chMax val="0"/>
          <dgm:chPref val="0"/>
          <dgm:bulletEnabled val="1"/>
        </dgm:presLayoutVars>
      </dgm:prSet>
      <dgm:spPr/>
    </dgm:pt>
    <dgm:pt modelId="{FDBFD0AE-3565-4872-9B04-4201A0567FCC}" type="pres">
      <dgm:prSet presAssocID="{C3DB8C2C-267A-4D99-A465-5560250CDFDE}" presName="parTxOnlySpace" presStyleCnt="0"/>
      <dgm:spPr/>
    </dgm:pt>
    <dgm:pt modelId="{DE4A8292-F095-4123-B22E-88A299C613CD}" type="pres">
      <dgm:prSet presAssocID="{0D68CBC8-0EAB-4341-8B69-0493A15ED877}" presName="parTxOnly" presStyleLbl="node1" presStyleIdx="3" presStyleCnt="6">
        <dgm:presLayoutVars>
          <dgm:chMax val="0"/>
          <dgm:chPref val="0"/>
          <dgm:bulletEnabled val="1"/>
        </dgm:presLayoutVars>
      </dgm:prSet>
      <dgm:spPr/>
    </dgm:pt>
    <dgm:pt modelId="{6FB15B13-618C-41C6-8EBB-6541BD08DFA1}" type="pres">
      <dgm:prSet presAssocID="{B6C3041B-E15B-46C7-9B81-7B3B4EFBA80D}" presName="parTxOnlySpace" presStyleCnt="0"/>
      <dgm:spPr/>
    </dgm:pt>
    <dgm:pt modelId="{616B440B-49F2-4343-A41E-138539E0A37F}" type="pres">
      <dgm:prSet presAssocID="{126F29D8-634C-44E8-8728-9848DB440948}" presName="parTxOnly" presStyleLbl="node1" presStyleIdx="4" presStyleCnt="6">
        <dgm:presLayoutVars>
          <dgm:chMax val="0"/>
          <dgm:chPref val="0"/>
          <dgm:bulletEnabled val="1"/>
        </dgm:presLayoutVars>
      </dgm:prSet>
      <dgm:spPr/>
    </dgm:pt>
    <dgm:pt modelId="{095F0B81-38F7-4381-BAF9-41352D7AD97B}" type="pres">
      <dgm:prSet presAssocID="{85931A1E-AA9E-4AE2-83F8-1B6766C8ED45}" presName="parTxOnlySpace" presStyleCnt="0"/>
      <dgm:spPr/>
    </dgm:pt>
    <dgm:pt modelId="{C69002A7-16B8-405A-AC40-4667A52B651B}" type="pres">
      <dgm:prSet presAssocID="{E4D05425-D98D-4659-8736-72798C82BF08}" presName="parTxOnly" presStyleLbl="node1" presStyleIdx="5" presStyleCnt="6">
        <dgm:presLayoutVars>
          <dgm:chMax val="0"/>
          <dgm:chPref val="0"/>
          <dgm:bulletEnabled val="1"/>
        </dgm:presLayoutVars>
      </dgm:prSet>
      <dgm:spPr/>
    </dgm:pt>
  </dgm:ptLst>
  <dgm:cxnLst>
    <dgm:cxn modelId="{E7DD5C20-742D-4CA2-8B52-C49CE9BF01F0}" type="presOf" srcId="{DB1F335F-BBD4-48DD-A70A-29807B21D847}" destId="{9EA28709-61F5-4D48-AFBF-C98DA708E16F}" srcOrd="0" destOrd="0" presId="urn:microsoft.com/office/officeart/2005/8/layout/chevron1"/>
    <dgm:cxn modelId="{D31EFD25-EFC3-4C7D-9005-875C559166D7}" type="presOf" srcId="{0D68CBC8-0EAB-4341-8B69-0493A15ED877}" destId="{DE4A8292-F095-4123-B22E-88A299C613CD}" srcOrd="0" destOrd="0" presId="urn:microsoft.com/office/officeart/2005/8/layout/chevron1"/>
    <dgm:cxn modelId="{B7C61E2A-4EAE-4644-A99F-887F2055F9C1}" srcId="{94BD002C-2C17-47C7-9236-4512AA2D7BF0}" destId="{7B8B5068-CEB9-4CBB-93BE-6B61E3204C8A}" srcOrd="2" destOrd="0" parTransId="{2126FCE7-25EA-4067-BFC3-E55FAB5F735B}" sibTransId="{C3DB8C2C-267A-4D99-A465-5560250CDFDE}"/>
    <dgm:cxn modelId="{083A5042-7FE4-4882-9A15-45D3E2A190E5}" srcId="{94BD002C-2C17-47C7-9236-4512AA2D7BF0}" destId="{126F29D8-634C-44E8-8728-9848DB440948}" srcOrd="4" destOrd="0" parTransId="{B0A69D2B-333A-4E62-B6D7-A4B6E1ADA597}" sibTransId="{85931A1E-AA9E-4AE2-83F8-1B6766C8ED45}"/>
    <dgm:cxn modelId="{8D562647-6FFF-4B94-A1AE-B4DE63E43080}" srcId="{94BD002C-2C17-47C7-9236-4512AA2D7BF0}" destId="{B1C891C7-2BB8-4052-B727-89E0EED3E250}" srcOrd="1" destOrd="0" parTransId="{6A9B6DE3-429E-43FF-88A8-8C4E64188225}" sibTransId="{870E0983-7C59-4D37-8DE8-EFDCD6F74152}"/>
    <dgm:cxn modelId="{EF5D5370-012E-477F-BE29-CB5368346D7A}" type="presOf" srcId="{7B8B5068-CEB9-4CBB-93BE-6B61E3204C8A}" destId="{B0B877A0-0415-4B96-8B62-FFED39A4FEA8}" srcOrd="0" destOrd="0" presId="urn:microsoft.com/office/officeart/2005/8/layout/chevron1"/>
    <dgm:cxn modelId="{F86B587F-5C75-40BC-AFB1-4D83120E2EB8}" type="presOf" srcId="{B1C891C7-2BB8-4052-B727-89E0EED3E250}" destId="{54EBD142-A7C1-406F-8DE1-B78CD93ABF20}" srcOrd="0" destOrd="0" presId="urn:microsoft.com/office/officeart/2005/8/layout/chevron1"/>
    <dgm:cxn modelId="{E96D3F8C-68EB-49EF-8D15-36DF92A3D8E0}" srcId="{94BD002C-2C17-47C7-9236-4512AA2D7BF0}" destId="{E4D05425-D98D-4659-8736-72798C82BF08}" srcOrd="5" destOrd="0" parTransId="{F70D6265-1CD1-44FE-9F9D-88146D9966D8}" sibTransId="{C9345523-E5EF-43F1-B6EC-3D6F8716C5DB}"/>
    <dgm:cxn modelId="{535AD191-72D4-4B45-909A-2446197E6B4B}" type="presOf" srcId="{E4D05425-D98D-4659-8736-72798C82BF08}" destId="{C69002A7-16B8-405A-AC40-4667A52B651B}" srcOrd="0" destOrd="0" presId="urn:microsoft.com/office/officeart/2005/8/layout/chevron1"/>
    <dgm:cxn modelId="{323D2498-6031-4E77-B1B8-2C9F4AACCB22}" type="presOf" srcId="{94BD002C-2C17-47C7-9236-4512AA2D7BF0}" destId="{9E74D2CF-B102-4FFF-851A-E5CBB024E637}" srcOrd="0" destOrd="0" presId="urn:microsoft.com/office/officeart/2005/8/layout/chevron1"/>
    <dgm:cxn modelId="{27AE939B-3338-4AE4-BE5F-6FB6946D6FD3}" srcId="{94BD002C-2C17-47C7-9236-4512AA2D7BF0}" destId="{0D68CBC8-0EAB-4341-8B69-0493A15ED877}" srcOrd="3" destOrd="0" parTransId="{E1248FDA-9111-4959-8C79-2DCBA2A5C691}" sibTransId="{B6C3041B-E15B-46C7-9B81-7B3B4EFBA80D}"/>
    <dgm:cxn modelId="{E9D811B0-33ED-4010-B911-91BF3A90A14A}" type="presOf" srcId="{126F29D8-634C-44E8-8728-9848DB440948}" destId="{616B440B-49F2-4343-A41E-138539E0A37F}" srcOrd="0" destOrd="0" presId="urn:microsoft.com/office/officeart/2005/8/layout/chevron1"/>
    <dgm:cxn modelId="{4C91C3B7-6496-4EAF-988E-853FFBD0292E}" srcId="{94BD002C-2C17-47C7-9236-4512AA2D7BF0}" destId="{DB1F335F-BBD4-48DD-A70A-29807B21D847}" srcOrd="0" destOrd="0" parTransId="{AE579E35-06B4-4EC2-932A-7648AC63DDE3}" sibTransId="{3CBE11DB-8BA1-4231-95EA-BFCA9AF6C0B6}"/>
    <dgm:cxn modelId="{B79AC31E-5B96-47EB-9464-26DA886927C7}" type="presParOf" srcId="{9E74D2CF-B102-4FFF-851A-E5CBB024E637}" destId="{9EA28709-61F5-4D48-AFBF-C98DA708E16F}" srcOrd="0" destOrd="0" presId="urn:microsoft.com/office/officeart/2005/8/layout/chevron1"/>
    <dgm:cxn modelId="{688FBFE2-5E84-494A-A000-1D175D6227EA}" type="presParOf" srcId="{9E74D2CF-B102-4FFF-851A-E5CBB024E637}" destId="{9206FA26-26CF-4C1C-A5C6-9C4F78715508}" srcOrd="1" destOrd="0" presId="urn:microsoft.com/office/officeart/2005/8/layout/chevron1"/>
    <dgm:cxn modelId="{C6A068DE-66AA-4D37-B434-F37C08588491}" type="presParOf" srcId="{9E74D2CF-B102-4FFF-851A-E5CBB024E637}" destId="{54EBD142-A7C1-406F-8DE1-B78CD93ABF20}" srcOrd="2" destOrd="0" presId="urn:microsoft.com/office/officeart/2005/8/layout/chevron1"/>
    <dgm:cxn modelId="{E6D8C20D-9D06-4698-B824-EB81D5F45042}" type="presParOf" srcId="{9E74D2CF-B102-4FFF-851A-E5CBB024E637}" destId="{D09EF2A6-D363-446B-B3D9-961278C45927}" srcOrd="3" destOrd="0" presId="urn:microsoft.com/office/officeart/2005/8/layout/chevron1"/>
    <dgm:cxn modelId="{948B2AC5-205F-449C-9004-C2753EA737A8}" type="presParOf" srcId="{9E74D2CF-B102-4FFF-851A-E5CBB024E637}" destId="{B0B877A0-0415-4B96-8B62-FFED39A4FEA8}" srcOrd="4" destOrd="0" presId="urn:microsoft.com/office/officeart/2005/8/layout/chevron1"/>
    <dgm:cxn modelId="{A3C27E91-D44A-47EB-B202-96EECB960D08}" type="presParOf" srcId="{9E74D2CF-B102-4FFF-851A-E5CBB024E637}" destId="{FDBFD0AE-3565-4872-9B04-4201A0567FCC}" srcOrd="5" destOrd="0" presId="urn:microsoft.com/office/officeart/2005/8/layout/chevron1"/>
    <dgm:cxn modelId="{B5D41C4A-0777-430E-B210-2A0207305936}" type="presParOf" srcId="{9E74D2CF-B102-4FFF-851A-E5CBB024E637}" destId="{DE4A8292-F095-4123-B22E-88A299C613CD}" srcOrd="6" destOrd="0" presId="urn:microsoft.com/office/officeart/2005/8/layout/chevron1"/>
    <dgm:cxn modelId="{F2254219-03A2-4477-9027-D4193469A10B}" type="presParOf" srcId="{9E74D2CF-B102-4FFF-851A-E5CBB024E637}" destId="{6FB15B13-618C-41C6-8EBB-6541BD08DFA1}" srcOrd="7" destOrd="0" presId="urn:microsoft.com/office/officeart/2005/8/layout/chevron1"/>
    <dgm:cxn modelId="{30801B7A-3B1F-4050-A13D-A0C39C14BC9F}" type="presParOf" srcId="{9E74D2CF-B102-4FFF-851A-E5CBB024E637}" destId="{616B440B-49F2-4343-A41E-138539E0A37F}" srcOrd="8" destOrd="0" presId="urn:microsoft.com/office/officeart/2005/8/layout/chevron1"/>
    <dgm:cxn modelId="{282CA745-A874-45FB-BBEA-551048428C2D}" type="presParOf" srcId="{9E74D2CF-B102-4FFF-851A-E5CBB024E637}" destId="{095F0B81-38F7-4381-BAF9-41352D7AD97B}" srcOrd="9" destOrd="0" presId="urn:microsoft.com/office/officeart/2005/8/layout/chevron1"/>
    <dgm:cxn modelId="{6E99C1B9-259B-4084-A936-AC40B7485236}" type="presParOf" srcId="{9E74D2CF-B102-4FFF-851A-E5CBB024E637}" destId="{C69002A7-16B8-405A-AC40-4667A52B651B}" srcOrd="10" destOrd="0" presId="urn:microsoft.com/office/officeart/2005/8/layout/chevron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9FAECF-603D-469A-8779-2A4A2A59C420}" type="doc">
      <dgm:prSet loTypeId="urn:microsoft.com/office/officeart/2008/layout/VerticalCurvedList" loCatId="list" qsTypeId="urn:microsoft.com/office/officeart/2005/8/quickstyle/3d3" qsCatId="3D" csTypeId="urn:microsoft.com/office/officeart/2005/8/colors/colorful5" csCatId="colorful" phldr="1"/>
      <dgm:spPr/>
      <dgm:t>
        <a:bodyPr/>
        <a:lstStyle/>
        <a:p>
          <a:endParaRPr lang="en-US"/>
        </a:p>
      </dgm:t>
    </dgm:pt>
    <dgm:pt modelId="{6A3E874F-A257-4AF0-AD08-37E3C1D7036B}">
      <dgm:prSet phldrT="[نص]"/>
      <dgm:spPr/>
      <dgm:t>
        <a:bodyPr/>
        <a:lstStyle/>
        <a:p>
          <a:pPr algn="l"/>
          <a:r>
            <a:rPr lang="en-US" b="1" dirty="0"/>
            <a:t>Improving Model Performance with Advanced Techniques</a:t>
          </a:r>
          <a:endParaRPr lang="en-US" dirty="0"/>
        </a:p>
      </dgm:t>
    </dgm:pt>
    <dgm:pt modelId="{43BB4579-B3DA-45D4-B353-1ECC1905FB50}" type="parTrans" cxnId="{006794C9-2622-413A-A284-27DDE27B1B76}">
      <dgm:prSet/>
      <dgm:spPr/>
      <dgm:t>
        <a:bodyPr/>
        <a:lstStyle/>
        <a:p>
          <a:pPr algn="l"/>
          <a:endParaRPr lang="en-US"/>
        </a:p>
      </dgm:t>
    </dgm:pt>
    <dgm:pt modelId="{47583698-5640-4BF1-96EB-F70E95D30F8B}" type="sibTrans" cxnId="{006794C9-2622-413A-A284-27DDE27B1B76}">
      <dgm:prSet/>
      <dgm:spPr/>
      <dgm:t>
        <a:bodyPr/>
        <a:lstStyle/>
        <a:p>
          <a:pPr algn="l"/>
          <a:endParaRPr lang="en-US"/>
        </a:p>
      </dgm:t>
    </dgm:pt>
    <dgm:pt modelId="{30E08F01-9CCB-4CC6-8DD5-5763740BF246}">
      <dgm:prSet phldrT="[نص]"/>
      <dgm:spPr/>
      <dgm:t>
        <a:bodyPr/>
        <a:lstStyle/>
        <a:p>
          <a:pPr algn="l"/>
          <a:r>
            <a:rPr lang="en-US" b="1" dirty="0"/>
            <a:t>Creating Larger Databases Through Research Collaboration</a:t>
          </a:r>
          <a:endParaRPr lang="en-US" dirty="0"/>
        </a:p>
      </dgm:t>
    </dgm:pt>
    <dgm:pt modelId="{BC94E35C-1341-425C-B75C-C7C02E00C8EA}" type="parTrans" cxnId="{E9BB6EFE-8ABC-4385-B6CF-4D9D17EDBF29}">
      <dgm:prSet/>
      <dgm:spPr/>
      <dgm:t>
        <a:bodyPr/>
        <a:lstStyle/>
        <a:p>
          <a:pPr algn="l"/>
          <a:endParaRPr lang="en-US"/>
        </a:p>
      </dgm:t>
    </dgm:pt>
    <dgm:pt modelId="{C874BD02-9AE4-4CD4-B850-87DE75707FF2}" type="sibTrans" cxnId="{E9BB6EFE-8ABC-4385-B6CF-4D9D17EDBF29}">
      <dgm:prSet/>
      <dgm:spPr/>
      <dgm:t>
        <a:bodyPr/>
        <a:lstStyle/>
        <a:p>
          <a:pPr algn="l"/>
          <a:endParaRPr lang="en-US"/>
        </a:p>
      </dgm:t>
    </dgm:pt>
    <dgm:pt modelId="{8E65A57E-BB39-4D37-8325-952DFD5EA56F}">
      <dgm:prSet/>
      <dgm:spPr/>
      <dgm:t>
        <a:bodyPr/>
        <a:lstStyle/>
        <a:p>
          <a:pPr algn="l"/>
          <a:r>
            <a:rPr lang="en-US" b="1" dirty="0"/>
            <a:t>Integrating Deep Learning with IoT for Smart Farming</a:t>
          </a:r>
          <a:endParaRPr lang="en-US" dirty="0"/>
        </a:p>
      </dgm:t>
    </dgm:pt>
    <dgm:pt modelId="{6DF7CFA4-9A45-4099-824D-99CAE357F34A}" type="parTrans" cxnId="{1EAF6C03-6A34-4E10-819D-45E500832C6F}">
      <dgm:prSet/>
      <dgm:spPr/>
      <dgm:t>
        <a:bodyPr/>
        <a:lstStyle/>
        <a:p>
          <a:pPr algn="l"/>
          <a:endParaRPr lang="en-US"/>
        </a:p>
      </dgm:t>
    </dgm:pt>
    <dgm:pt modelId="{4A0E84F3-CBC8-49FD-9AE1-A48B2036CBEA}" type="sibTrans" cxnId="{1EAF6C03-6A34-4E10-819D-45E500832C6F}">
      <dgm:prSet/>
      <dgm:spPr/>
      <dgm:t>
        <a:bodyPr/>
        <a:lstStyle/>
        <a:p>
          <a:pPr algn="l"/>
          <a:endParaRPr lang="en-US"/>
        </a:p>
      </dgm:t>
    </dgm:pt>
    <dgm:pt modelId="{F86DB2E2-4EA2-4202-8ECA-0E20ADE18310}">
      <dgm:prSet/>
      <dgm:spPr/>
      <dgm:t>
        <a:bodyPr/>
        <a:lstStyle/>
        <a:p>
          <a:pPr algn="l"/>
          <a:r>
            <a:rPr lang="en-US" b="1" dirty="0"/>
            <a:t>Supporting Farmers with Smart and Accessible Systems</a:t>
          </a:r>
          <a:endParaRPr lang="en-US" dirty="0"/>
        </a:p>
      </dgm:t>
    </dgm:pt>
    <dgm:pt modelId="{FD1974D1-92BB-43CB-9585-D9F97646ED69}" type="parTrans" cxnId="{E3B83701-1C83-42D4-888C-B0CD10CD31AD}">
      <dgm:prSet/>
      <dgm:spPr/>
      <dgm:t>
        <a:bodyPr/>
        <a:lstStyle/>
        <a:p>
          <a:pPr algn="l"/>
          <a:endParaRPr lang="en-US"/>
        </a:p>
      </dgm:t>
    </dgm:pt>
    <dgm:pt modelId="{74DC4C05-3F0A-4CF0-82AB-7EA54FDD5A51}" type="sibTrans" cxnId="{E3B83701-1C83-42D4-888C-B0CD10CD31AD}">
      <dgm:prSet/>
      <dgm:spPr/>
      <dgm:t>
        <a:bodyPr/>
        <a:lstStyle/>
        <a:p>
          <a:pPr algn="l"/>
          <a:endParaRPr lang="en-US"/>
        </a:p>
      </dgm:t>
    </dgm:pt>
    <dgm:pt modelId="{5B593360-C936-4DCF-AC71-DFF20D843907}" type="pres">
      <dgm:prSet presAssocID="{8E9FAECF-603D-469A-8779-2A4A2A59C420}" presName="Name0" presStyleCnt="0">
        <dgm:presLayoutVars>
          <dgm:chMax val="7"/>
          <dgm:chPref val="7"/>
          <dgm:dir val="rev"/>
        </dgm:presLayoutVars>
      </dgm:prSet>
      <dgm:spPr/>
    </dgm:pt>
    <dgm:pt modelId="{98FE9135-3C6A-4800-B3D5-D6ED89BAC526}" type="pres">
      <dgm:prSet presAssocID="{8E9FAECF-603D-469A-8779-2A4A2A59C420}" presName="Name1" presStyleCnt="0"/>
      <dgm:spPr/>
    </dgm:pt>
    <dgm:pt modelId="{CF34298A-B112-43A8-9088-B25B72959FDA}" type="pres">
      <dgm:prSet presAssocID="{8E9FAECF-603D-469A-8779-2A4A2A59C420}" presName="cycle" presStyleCnt="0"/>
      <dgm:spPr/>
    </dgm:pt>
    <dgm:pt modelId="{5011DE78-4458-43A7-8572-CC9A60031144}" type="pres">
      <dgm:prSet presAssocID="{8E9FAECF-603D-469A-8779-2A4A2A59C420}" presName="srcNode" presStyleLbl="node1" presStyleIdx="0" presStyleCnt="4"/>
      <dgm:spPr/>
    </dgm:pt>
    <dgm:pt modelId="{A5E71F7C-89D8-45A9-B21F-639CA4CA2D69}" type="pres">
      <dgm:prSet presAssocID="{8E9FAECF-603D-469A-8779-2A4A2A59C420}" presName="conn" presStyleLbl="parChTrans1D2" presStyleIdx="0" presStyleCnt="1"/>
      <dgm:spPr/>
    </dgm:pt>
    <dgm:pt modelId="{513BBDCB-6054-42CB-92BC-8F17A64399BA}" type="pres">
      <dgm:prSet presAssocID="{8E9FAECF-603D-469A-8779-2A4A2A59C420}" presName="extraNode" presStyleLbl="node1" presStyleIdx="0" presStyleCnt="4"/>
      <dgm:spPr/>
    </dgm:pt>
    <dgm:pt modelId="{627B1802-A44D-4B53-92D0-136A8AC68F85}" type="pres">
      <dgm:prSet presAssocID="{8E9FAECF-603D-469A-8779-2A4A2A59C420}" presName="dstNode" presStyleLbl="node1" presStyleIdx="0" presStyleCnt="4"/>
      <dgm:spPr/>
    </dgm:pt>
    <dgm:pt modelId="{69A604C8-7C57-4245-8872-4BB01D299129}" type="pres">
      <dgm:prSet presAssocID="{6A3E874F-A257-4AF0-AD08-37E3C1D7036B}" presName="text_1" presStyleLbl="node1" presStyleIdx="0" presStyleCnt="4">
        <dgm:presLayoutVars>
          <dgm:bulletEnabled val="1"/>
        </dgm:presLayoutVars>
      </dgm:prSet>
      <dgm:spPr/>
    </dgm:pt>
    <dgm:pt modelId="{7F65407C-FD8A-4689-8090-C190343BA4DA}" type="pres">
      <dgm:prSet presAssocID="{6A3E874F-A257-4AF0-AD08-37E3C1D7036B}" presName="accent_1" presStyleCnt="0"/>
      <dgm:spPr/>
    </dgm:pt>
    <dgm:pt modelId="{A7AE52A2-1F16-454A-B845-BED50DD963BB}" type="pres">
      <dgm:prSet presAssocID="{6A3E874F-A257-4AF0-AD08-37E3C1D7036B}" presName="accentRepeatNode" presStyleLbl="solidFgAcc1" presStyleIdx="0" presStyleCnt="4"/>
      <dgm:spPr/>
    </dgm:pt>
    <dgm:pt modelId="{CE554CD5-7D5E-4B9B-B179-D459338B5982}" type="pres">
      <dgm:prSet presAssocID="{30E08F01-9CCB-4CC6-8DD5-5763740BF246}" presName="text_2" presStyleLbl="node1" presStyleIdx="1" presStyleCnt="4">
        <dgm:presLayoutVars>
          <dgm:bulletEnabled val="1"/>
        </dgm:presLayoutVars>
      </dgm:prSet>
      <dgm:spPr/>
    </dgm:pt>
    <dgm:pt modelId="{7D07A9FF-DD40-4838-8710-021D01D04421}" type="pres">
      <dgm:prSet presAssocID="{30E08F01-9CCB-4CC6-8DD5-5763740BF246}" presName="accent_2" presStyleCnt="0"/>
      <dgm:spPr/>
    </dgm:pt>
    <dgm:pt modelId="{241556DC-A906-4476-A3CE-BA81573CFBF9}" type="pres">
      <dgm:prSet presAssocID="{30E08F01-9CCB-4CC6-8DD5-5763740BF246}" presName="accentRepeatNode" presStyleLbl="solidFgAcc1" presStyleIdx="1" presStyleCnt="4"/>
      <dgm:spPr/>
    </dgm:pt>
    <dgm:pt modelId="{F6382E7E-0945-4776-B10F-A520E5736272}" type="pres">
      <dgm:prSet presAssocID="{8E65A57E-BB39-4D37-8325-952DFD5EA56F}" presName="text_3" presStyleLbl="node1" presStyleIdx="2" presStyleCnt="4">
        <dgm:presLayoutVars>
          <dgm:bulletEnabled val="1"/>
        </dgm:presLayoutVars>
      </dgm:prSet>
      <dgm:spPr/>
    </dgm:pt>
    <dgm:pt modelId="{CC741CC7-3E57-447F-A823-2B45C54449A2}" type="pres">
      <dgm:prSet presAssocID="{8E65A57E-BB39-4D37-8325-952DFD5EA56F}" presName="accent_3" presStyleCnt="0"/>
      <dgm:spPr/>
    </dgm:pt>
    <dgm:pt modelId="{1AC18F12-35BD-4815-8F05-420BA1E344F5}" type="pres">
      <dgm:prSet presAssocID="{8E65A57E-BB39-4D37-8325-952DFD5EA56F}" presName="accentRepeatNode" presStyleLbl="solidFgAcc1" presStyleIdx="2" presStyleCnt="4"/>
      <dgm:spPr/>
    </dgm:pt>
    <dgm:pt modelId="{CD7607CA-12C2-4D49-957D-3E43E3BCF628}" type="pres">
      <dgm:prSet presAssocID="{F86DB2E2-4EA2-4202-8ECA-0E20ADE18310}" presName="text_4" presStyleLbl="node1" presStyleIdx="3" presStyleCnt="4">
        <dgm:presLayoutVars>
          <dgm:bulletEnabled val="1"/>
        </dgm:presLayoutVars>
      </dgm:prSet>
      <dgm:spPr/>
    </dgm:pt>
    <dgm:pt modelId="{0FE638BD-778F-4C25-8710-CBE6DE1D1ADE}" type="pres">
      <dgm:prSet presAssocID="{F86DB2E2-4EA2-4202-8ECA-0E20ADE18310}" presName="accent_4" presStyleCnt="0"/>
      <dgm:spPr/>
    </dgm:pt>
    <dgm:pt modelId="{7EDB615C-26C3-4023-86ED-05F12598ABA8}" type="pres">
      <dgm:prSet presAssocID="{F86DB2E2-4EA2-4202-8ECA-0E20ADE18310}" presName="accentRepeatNode" presStyleLbl="solidFgAcc1" presStyleIdx="3" presStyleCnt="4"/>
      <dgm:spPr/>
    </dgm:pt>
  </dgm:ptLst>
  <dgm:cxnLst>
    <dgm:cxn modelId="{E3B83701-1C83-42D4-888C-B0CD10CD31AD}" srcId="{8E9FAECF-603D-469A-8779-2A4A2A59C420}" destId="{F86DB2E2-4EA2-4202-8ECA-0E20ADE18310}" srcOrd="3" destOrd="0" parTransId="{FD1974D1-92BB-43CB-9585-D9F97646ED69}" sibTransId="{74DC4C05-3F0A-4CF0-82AB-7EA54FDD5A51}"/>
    <dgm:cxn modelId="{1EAF6C03-6A34-4E10-819D-45E500832C6F}" srcId="{8E9FAECF-603D-469A-8779-2A4A2A59C420}" destId="{8E65A57E-BB39-4D37-8325-952DFD5EA56F}" srcOrd="2" destOrd="0" parTransId="{6DF7CFA4-9A45-4099-824D-99CAE357F34A}" sibTransId="{4A0E84F3-CBC8-49FD-9AE1-A48B2036CBEA}"/>
    <dgm:cxn modelId="{485E462A-38DB-4197-AEBC-5C8F57708390}" type="presOf" srcId="{8E9FAECF-603D-469A-8779-2A4A2A59C420}" destId="{5B593360-C936-4DCF-AC71-DFF20D843907}" srcOrd="0" destOrd="0" presId="urn:microsoft.com/office/officeart/2008/layout/VerticalCurvedList"/>
    <dgm:cxn modelId="{F97E3532-C246-45E2-970D-14AC02337E25}" type="presOf" srcId="{47583698-5640-4BF1-96EB-F70E95D30F8B}" destId="{A5E71F7C-89D8-45A9-B21F-639CA4CA2D69}" srcOrd="0" destOrd="0" presId="urn:microsoft.com/office/officeart/2008/layout/VerticalCurvedList"/>
    <dgm:cxn modelId="{A99AB25E-2339-4424-AAA2-2CF51E8C9AEF}" type="presOf" srcId="{30E08F01-9CCB-4CC6-8DD5-5763740BF246}" destId="{CE554CD5-7D5E-4B9B-B179-D459338B5982}" srcOrd="0" destOrd="0" presId="urn:microsoft.com/office/officeart/2008/layout/VerticalCurvedList"/>
    <dgm:cxn modelId="{D2FBE366-6BD8-49A5-A59F-A5293551DA38}" type="presOf" srcId="{F86DB2E2-4EA2-4202-8ECA-0E20ADE18310}" destId="{CD7607CA-12C2-4D49-957D-3E43E3BCF628}" srcOrd="0" destOrd="0" presId="urn:microsoft.com/office/officeart/2008/layout/VerticalCurvedList"/>
    <dgm:cxn modelId="{02D8FE55-33E3-473D-96B5-256077200980}" type="presOf" srcId="{6A3E874F-A257-4AF0-AD08-37E3C1D7036B}" destId="{69A604C8-7C57-4245-8872-4BB01D299129}" srcOrd="0" destOrd="0" presId="urn:microsoft.com/office/officeart/2008/layout/VerticalCurvedList"/>
    <dgm:cxn modelId="{452F9191-F89B-432A-AD55-39D2F76F04E4}" type="presOf" srcId="{8E65A57E-BB39-4D37-8325-952DFD5EA56F}" destId="{F6382E7E-0945-4776-B10F-A520E5736272}" srcOrd="0" destOrd="0" presId="urn:microsoft.com/office/officeart/2008/layout/VerticalCurvedList"/>
    <dgm:cxn modelId="{006794C9-2622-413A-A284-27DDE27B1B76}" srcId="{8E9FAECF-603D-469A-8779-2A4A2A59C420}" destId="{6A3E874F-A257-4AF0-AD08-37E3C1D7036B}" srcOrd="0" destOrd="0" parTransId="{43BB4579-B3DA-45D4-B353-1ECC1905FB50}" sibTransId="{47583698-5640-4BF1-96EB-F70E95D30F8B}"/>
    <dgm:cxn modelId="{E9BB6EFE-8ABC-4385-B6CF-4D9D17EDBF29}" srcId="{8E9FAECF-603D-469A-8779-2A4A2A59C420}" destId="{30E08F01-9CCB-4CC6-8DD5-5763740BF246}" srcOrd="1" destOrd="0" parTransId="{BC94E35C-1341-425C-B75C-C7C02E00C8EA}" sibTransId="{C874BD02-9AE4-4CD4-B850-87DE75707FF2}"/>
    <dgm:cxn modelId="{7FC57AF7-C4EF-4473-BB5A-003D72F4F8AC}" type="presParOf" srcId="{5B593360-C936-4DCF-AC71-DFF20D843907}" destId="{98FE9135-3C6A-4800-B3D5-D6ED89BAC526}" srcOrd="0" destOrd="0" presId="urn:microsoft.com/office/officeart/2008/layout/VerticalCurvedList"/>
    <dgm:cxn modelId="{4F88511C-C2F7-445D-8B1B-DEB581ACAC53}" type="presParOf" srcId="{98FE9135-3C6A-4800-B3D5-D6ED89BAC526}" destId="{CF34298A-B112-43A8-9088-B25B72959FDA}" srcOrd="0" destOrd="0" presId="urn:microsoft.com/office/officeart/2008/layout/VerticalCurvedList"/>
    <dgm:cxn modelId="{5CC9DEC2-CF0B-4324-9916-1EE27D0AFBEE}" type="presParOf" srcId="{CF34298A-B112-43A8-9088-B25B72959FDA}" destId="{5011DE78-4458-43A7-8572-CC9A60031144}" srcOrd="0" destOrd="0" presId="urn:microsoft.com/office/officeart/2008/layout/VerticalCurvedList"/>
    <dgm:cxn modelId="{AAE0BD63-A5FE-4EA4-A85B-1BD6734DC894}" type="presParOf" srcId="{CF34298A-B112-43A8-9088-B25B72959FDA}" destId="{A5E71F7C-89D8-45A9-B21F-639CA4CA2D69}" srcOrd="1" destOrd="0" presId="urn:microsoft.com/office/officeart/2008/layout/VerticalCurvedList"/>
    <dgm:cxn modelId="{0D36D0C9-FBED-4B91-891A-F30BE6BA5B28}" type="presParOf" srcId="{CF34298A-B112-43A8-9088-B25B72959FDA}" destId="{513BBDCB-6054-42CB-92BC-8F17A64399BA}" srcOrd="2" destOrd="0" presId="urn:microsoft.com/office/officeart/2008/layout/VerticalCurvedList"/>
    <dgm:cxn modelId="{276FA7F1-7193-4D11-B9B1-E4CD294DF014}" type="presParOf" srcId="{CF34298A-B112-43A8-9088-B25B72959FDA}" destId="{627B1802-A44D-4B53-92D0-136A8AC68F85}" srcOrd="3" destOrd="0" presId="urn:microsoft.com/office/officeart/2008/layout/VerticalCurvedList"/>
    <dgm:cxn modelId="{DA686CBD-06CF-428B-9419-4A746B00FC05}" type="presParOf" srcId="{98FE9135-3C6A-4800-B3D5-D6ED89BAC526}" destId="{69A604C8-7C57-4245-8872-4BB01D299129}" srcOrd="1" destOrd="0" presId="urn:microsoft.com/office/officeart/2008/layout/VerticalCurvedList"/>
    <dgm:cxn modelId="{C2CAAC0E-DCBE-4FF3-9BE7-BC4AF403AF33}" type="presParOf" srcId="{98FE9135-3C6A-4800-B3D5-D6ED89BAC526}" destId="{7F65407C-FD8A-4689-8090-C190343BA4DA}" srcOrd="2" destOrd="0" presId="urn:microsoft.com/office/officeart/2008/layout/VerticalCurvedList"/>
    <dgm:cxn modelId="{1C9EC3E9-68BB-4088-8ADB-623CF5A34CAE}" type="presParOf" srcId="{7F65407C-FD8A-4689-8090-C190343BA4DA}" destId="{A7AE52A2-1F16-454A-B845-BED50DD963BB}" srcOrd="0" destOrd="0" presId="urn:microsoft.com/office/officeart/2008/layout/VerticalCurvedList"/>
    <dgm:cxn modelId="{4FC41CC1-0CF5-41E5-B8D3-5B54958C5FFE}" type="presParOf" srcId="{98FE9135-3C6A-4800-B3D5-D6ED89BAC526}" destId="{CE554CD5-7D5E-4B9B-B179-D459338B5982}" srcOrd="3" destOrd="0" presId="urn:microsoft.com/office/officeart/2008/layout/VerticalCurvedList"/>
    <dgm:cxn modelId="{872E6B49-AD32-4AC4-8A10-D5B9B0373635}" type="presParOf" srcId="{98FE9135-3C6A-4800-B3D5-D6ED89BAC526}" destId="{7D07A9FF-DD40-4838-8710-021D01D04421}" srcOrd="4" destOrd="0" presId="urn:microsoft.com/office/officeart/2008/layout/VerticalCurvedList"/>
    <dgm:cxn modelId="{D706421C-937A-457B-88E8-323C29A28F41}" type="presParOf" srcId="{7D07A9FF-DD40-4838-8710-021D01D04421}" destId="{241556DC-A906-4476-A3CE-BA81573CFBF9}" srcOrd="0" destOrd="0" presId="urn:microsoft.com/office/officeart/2008/layout/VerticalCurvedList"/>
    <dgm:cxn modelId="{2A0D8C5D-5EB4-4DAB-968B-5B96FE8A55F5}" type="presParOf" srcId="{98FE9135-3C6A-4800-B3D5-D6ED89BAC526}" destId="{F6382E7E-0945-4776-B10F-A520E5736272}" srcOrd="5" destOrd="0" presId="urn:microsoft.com/office/officeart/2008/layout/VerticalCurvedList"/>
    <dgm:cxn modelId="{D074EDE3-BCC7-4D4D-89E5-45DA57D33020}" type="presParOf" srcId="{98FE9135-3C6A-4800-B3D5-D6ED89BAC526}" destId="{CC741CC7-3E57-447F-A823-2B45C54449A2}" srcOrd="6" destOrd="0" presId="urn:microsoft.com/office/officeart/2008/layout/VerticalCurvedList"/>
    <dgm:cxn modelId="{A6C64140-CB52-46D1-8F01-DA4222F4FF35}" type="presParOf" srcId="{CC741CC7-3E57-447F-A823-2B45C54449A2}" destId="{1AC18F12-35BD-4815-8F05-420BA1E344F5}" srcOrd="0" destOrd="0" presId="urn:microsoft.com/office/officeart/2008/layout/VerticalCurvedList"/>
    <dgm:cxn modelId="{200736D1-DB90-4C77-85AA-9003FB48BC96}" type="presParOf" srcId="{98FE9135-3C6A-4800-B3D5-D6ED89BAC526}" destId="{CD7607CA-12C2-4D49-957D-3E43E3BCF628}" srcOrd="7" destOrd="0" presId="urn:microsoft.com/office/officeart/2008/layout/VerticalCurvedList"/>
    <dgm:cxn modelId="{BB074293-47A8-4399-9A24-52D0DD030A5D}" type="presParOf" srcId="{98FE9135-3C6A-4800-B3D5-D6ED89BAC526}" destId="{0FE638BD-778F-4C25-8710-CBE6DE1D1ADE}" srcOrd="8" destOrd="0" presId="urn:microsoft.com/office/officeart/2008/layout/VerticalCurvedList"/>
    <dgm:cxn modelId="{D70E34BC-DEF8-48B6-8C44-C0328212A38C}" type="presParOf" srcId="{0FE638BD-778F-4C25-8710-CBE6DE1D1ADE}" destId="{7EDB615C-26C3-4023-86ED-05F12598ABA8}" srcOrd="0" destOrd="0" presId="urn:microsoft.com/office/officeart/2008/layout/VerticalCurv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E9FAECF-603D-469A-8779-2A4A2A59C420}" type="doc">
      <dgm:prSet loTypeId="urn:microsoft.com/office/officeart/2008/layout/VerticalCurvedList" loCatId="list" qsTypeId="urn:microsoft.com/office/officeart/2005/8/quickstyle/3d3" qsCatId="3D" csTypeId="urn:microsoft.com/office/officeart/2005/8/colors/colorful5" csCatId="colorful" phldr="1"/>
      <dgm:spPr/>
      <dgm:t>
        <a:bodyPr/>
        <a:lstStyle/>
        <a:p>
          <a:endParaRPr lang="en-US"/>
        </a:p>
      </dgm:t>
    </dgm:pt>
    <dgm:pt modelId="{6A3E874F-A257-4AF0-AD08-37E3C1D7036B}">
      <dgm:prSet phldrT="[نص]"/>
      <dgm:spPr/>
      <dgm:t>
        <a:bodyPr/>
        <a:lstStyle/>
        <a:p>
          <a:r>
            <a:rPr lang="en-US" b="1" dirty="0"/>
            <a:t>Lack of Available Data</a:t>
          </a:r>
          <a:endParaRPr lang="en-US" dirty="0"/>
        </a:p>
      </dgm:t>
    </dgm:pt>
    <dgm:pt modelId="{43BB4579-B3DA-45D4-B353-1ECC1905FB50}" type="parTrans" cxnId="{006794C9-2622-413A-A284-27DDE27B1B76}">
      <dgm:prSet/>
      <dgm:spPr/>
      <dgm:t>
        <a:bodyPr/>
        <a:lstStyle/>
        <a:p>
          <a:endParaRPr lang="en-US"/>
        </a:p>
      </dgm:t>
    </dgm:pt>
    <dgm:pt modelId="{47583698-5640-4BF1-96EB-F70E95D30F8B}" type="sibTrans" cxnId="{006794C9-2622-413A-A284-27DDE27B1B76}">
      <dgm:prSet/>
      <dgm:spPr/>
      <dgm:t>
        <a:bodyPr/>
        <a:lstStyle/>
        <a:p>
          <a:endParaRPr lang="en-US"/>
        </a:p>
      </dgm:t>
    </dgm:pt>
    <dgm:pt modelId="{30E08F01-9CCB-4CC6-8DD5-5763740BF246}">
      <dgm:prSet phldrT="[نص]"/>
      <dgm:spPr/>
      <dgm:t>
        <a:bodyPr/>
        <a:lstStyle/>
        <a:p>
          <a:r>
            <a:rPr lang="en-US" b="1" dirty="0"/>
            <a:t>Variability in Agricultural Conditions</a:t>
          </a:r>
          <a:endParaRPr lang="en-US" dirty="0"/>
        </a:p>
      </dgm:t>
    </dgm:pt>
    <dgm:pt modelId="{BC94E35C-1341-425C-B75C-C7C02E00C8EA}" type="parTrans" cxnId="{E9BB6EFE-8ABC-4385-B6CF-4D9D17EDBF29}">
      <dgm:prSet/>
      <dgm:spPr/>
      <dgm:t>
        <a:bodyPr/>
        <a:lstStyle/>
        <a:p>
          <a:endParaRPr lang="en-US"/>
        </a:p>
      </dgm:t>
    </dgm:pt>
    <dgm:pt modelId="{C874BD02-9AE4-4CD4-B850-87DE75707FF2}" type="sibTrans" cxnId="{E9BB6EFE-8ABC-4385-B6CF-4D9D17EDBF29}">
      <dgm:prSet/>
      <dgm:spPr/>
      <dgm:t>
        <a:bodyPr/>
        <a:lstStyle/>
        <a:p>
          <a:endParaRPr lang="en-US"/>
        </a:p>
      </dgm:t>
    </dgm:pt>
    <dgm:pt modelId="{0FDC2B91-D6B8-4D71-A943-5C017CB51E38}">
      <dgm:prSet phldrT="[نص]"/>
      <dgm:spPr/>
      <dgm:t>
        <a:bodyPr/>
        <a:lstStyle/>
        <a:p>
          <a:r>
            <a:rPr lang="en-US" b="1" dirty="0"/>
            <a:t>Difficulty in Classifying Similar Symptoms</a:t>
          </a:r>
          <a:endParaRPr lang="en-US" dirty="0"/>
        </a:p>
      </dgm:t>
    </dgm:pt>
    <dgm:pt modelId="{C62483FF-7A74-4B13-8CB1-883A34EFE6EC}" type="parTrans" cxnId="{BDC0E0F0-640E-450F-8B21-569D64D7635F}">
      <dgm:prSet/>
      <dgm:spPr/>
      <dgm:t>
        <a:bodyPr/>
        <a:lstStyle/>
        <a:p>
          <a:endParaRPr lang="en-US"/>
        </a:p>
      </dgm:t>
    </dgm:pt>
    <dgm:pt modelId="{1E3C56E1-D394-4BD7-819F-39F096211E1B}" type="sibTrans" cxnId="{BDC0E0F0-640E-450F-8B21-569D64D7635F}">
      <dgm:prSet/>
      <dgm:spPr/>
      <dgm:t>
        <a:bodyPr/>
        <a:lstStyle/>
        <a:p>
          <a:endParaRPr lang="en-US"/>
        </a:p>
      </dgm:t>
    </dgm:pt>
    <dgm:pt modelId="{8E65A57E-BB39-4D37-8325-952DFD5EA56F}">
      <dgm:prSet/>
      <dgm:spPr/>
      <dgm:t>
        <a:bodyPr/>
        <a:lstStyle/>
        <a:p>
          <a:r>
            <a:rPr lang="en-US" b="1" dirty="0"/>
            <a:t>High Computational Requirements</a:t>
          </a:r>
          <a:endParaRPr lang="en-US" dirty="0"/>
        </a:p>
      </dgm:t>
    </dgm:pt>
    <dgm:pt modelId="{6DF7CFA4-9A45-4099-824D-99CAE357F34A}" type="parTrans" cxnId="{1EAF6C03-6A34-4E10-819D-45E500832C6F}">
      <dgm:prSet/>
      <dgm:spPr/>
      <dgm:t>
        <a:bodyPr/>
        <a:lstStyle/>
        <a:p>
          <a:endParaRPr lang="en-US"/>
        </a:p>
      </dgm:t>
    </dgm:pt>
    <dgm:pt modelId="{4A0E84F3-CBC8-49FD-9AE1-A48B2036CBEA}" type="sibTrans" cxnId="{1EAF6C03-6A34-4E10-819D-45E500832C6F}">
      <dgm:prSet/>
      <dgm:spPr/>
      <dgm:t>
        <a:bodyPr/>
        <a:lstStyle/>
        <a:p>
          <a:endParaRPr lang="en-US"/>
        </a:p>
      </dgm:t>
    </dgm:pt>
    <dgm:pt modelId="{F86DB2E2-4EA2-4202-8ECA-0E20ADE18310}">
      <dgm:prSet/>
      <dgm:spPr/>
      <dgm:t>
        <a:bodyPr/>
        <a:lstStyle/>
        <a:p>
          <a:r>
            <a:rPr lang="en-US" b="1" dirty="0"/>
            <a:t>Challenges in Practical Adoption</a:t>
          </a:r>
          <a:endParaRPr lang="en-US" dirty="0"/>
        </a:p>
      </dgm:t>
    </dgm:pt>
    <dgm:pt modelId="{FD1974D1-92BB-43CB-9585-D9F97646ED69}" type="parTrans" cxnId="{E3B83701-1C83-42D4-888C-B0CD10CD31AD}">
      <dgm:prSet/>
      <dgm:spPr/>
      <dgm:t>
        <a:bodyPr/>
        <a:lstStyle/>
        <a:p>
          <a:endParaRPr lang="en-US"/>
        </a:p>
      </dgm:t>
    </dgm:pt>
    <dgm:pt modelId="{74DC4C05-3F0A-4CF0-82AB-7EA54FDD5A51}" type="sibTrans" cxnId="{E3B83701-1C83-42D4-888C-B0CD10CD31AD}">
      <dgm:prSet/>
      <dgm:spPr/>
      <dgm:t>
        <a:bodyPr/>
        <a:lstStyle/>
        <a:p>
          <a:endParaRPr lang="en-US"/>
        </a:p>
      </dgm:t>
    </dgm:pt>
    <dgm:pt modelId="{5B593360-C936-4DCF-AC71-DFF20D843907}" type="pres">
      <dgm:prSet presAssocID="{8E9FAECF-603D-469A-8779-2A4A2A59C420}" presName="Name0" presStyleCnt="0">
        <dgm:presLayoutVars>
          <dgm:chMax val="7"/>
          <dgm:chPref val="7"/>
          <dgm:dir/>
        </dgm:presLayoutVars>
      </dgm:prSet>
      <dgm:spPr/>
    </dgm:pt>
    <dgm:pt modelId="{98FE9135-3C6A-4800-B3D5-D6ED89BAC526}" type="pres">
      <dgm:prSet presAssocID="{8E9FAECF-603D-469A-8779-2A4A2A59C420}" presName="Name1" presStyleCnt="0"/>
      <dgm:spPr/>
    </dgm:pt>
    <dgm:pt modelId="{CF34298A-B112-43A8-9088-B25B72959FDA}" type="pres">
      <dgm:prSet presAssocID="{8E9FAECF-603D-469A-8779-2A4A2A59C420}" presName="cycle" presStyleCnt="0"/>
      <dgm:spPr/>
    </dgm:pt>
    <dgm:pt modelId="{5011DE78-4458-43A7-8572-CC9A60031144}" type="pres">
      <dgm:prSet presAssocID="{8E9FAECF-603D-469A-8779-2A4A2A59C420}" presName="srcNode" presStyleLbl="node1" presStyleIdx="0" presStyleCnt="5"/>
      <dgm:spPr/>
    </dgm:pt>
    <dgm:pt modelId="{A5E71F7C-89D8-45A9-B21F-639CA4CA2D69}" type="pres">
      <dgm:prSet presAssocID="{8E9FAECF-603D-469A-8779-2A4A2A59C420}" presName="conn" presStyleLbl="parChTrans1D2" presStyleIdx="0" presStyleCnt="1"/>
      <dgm:spPr/>
    </dgm:pt>
    <dgm:pt modelId="{513BBDCB-6054-42CB-92BC-8F17A64399BA}" type="pres">
      <dgm:prSet presAssocID="{8E9FAECF-603D-469A-8779-2A4A2A59C420}" presName="extraNode" presStyleLbl="node1" presStyleIdx="0" presStyleCnt="5"/>
      <dgm:spPr/>
    </dgm:pt>
    <dgm:pt modelId="{627B1802-A44D-4B53-92D0-136A8AC68F85}" type="pres">
      <dgm:prSet presAssocID="{8E9FAECF-603D-469A-8779-2A4A2A59C420}" presName="dstNode" presStyleLbl="node1" presStyleIdx="0" presStyleCnt="5"/>
      <dgm:spPr/>
    </dgm:pt>
    <dgm:pt modelId="{69A604C8-7C57-4245-8872-4BB01D299129}" type="pres">
      <dgm:prSet presAssocID="{6A3E874F-A257-4AF0-AD08-37E3C1D7036B}" presName="text_1" presStyleLbl="node1" presStyleIdx="0" presStyleCnt="5">
        <dgm:presLayoutVars>
          <dgm:bulletEnabled val="1"/>
        </dgm:presLayoutVars>
      </dgm:prSet>
      <dgm:spPr/>
    </dgm:pt>
    <dgm:pt modelId="{7F65407C-FD8A-4689-8090-C190343BA4DA}" type="pres">
      <dgm:prSet presAssocID="{6A3E874F-A257-4AF0-AD08-37E3C1D7036B}" presName="accent_1" presStyleCnt="0"/>
      <dgm:spPr/>
    </dgm:pt>
    <dgm:pt modelId="{A7AE52A2-1F16-454A-B845-BED50DD963BB}" type="pres">
      <dgm:prSet presAssocID="{6A3E874F-A257-4AF0-AD08-37E3C1D7036B}" presName="accentRepeatNode" presStyleLbl="solidFgAcc1" presStyleIdx="0" presStyleCnt="5"/>
      <dgm:spPr/>
    </dgm:pt>
    <dgm:pt modelId="{CE554CD5-7D5E-4B9B-B179-D459338B5982}" type="pres">
      <dgm:prSet presAssocID="{30E08F01-9CCB-4CC6-8DD5-5763740BF246}" presName="text_2" presStyleLbl="node1" presStyleIdx="1" presStyleCnt="5">
        <dgm:presLayoutVars>
          <dgm:bulletEnabled val="1"/>
        </dgm:presLayoutVars>
      </dgm:prSet>
      <dgm:spPr/>
    </dgm:pt>
    <dgm:pt modelId="{7D07A9FF-DD40-4838-8710-021D01D04421}" type="pres">
      <dgm:prSet presAssocID="{30E08F01-9CCB-4CC6-8DD5-5763740BF246}" presName="accent_2" presStyleCnt="0"/>
      <dgm:spPr/>
    </dgm:pt>
    <dgm:pt modelId="{241556DC-A906-4476-A3CE-BA81573CFBF9}" type="pres">
      <dgm:prSet presAssocID="{30E08F01-9CCB-4CC6-8DD5-5763740BF246}" presName="accentRepeatNode" presStyleLbl="solidFgAcc1" presStyleIdx="1" presStyleCnt="5"/>
      <dgm:spPr/>
    </dgm:pt>
    <dgm:pt modelId="{9B305CCD-CFEA-4C55-8701-EFD1BC7F7A6D}" type="pres">
      <dgm:prSet presAssocID="{0FDC2B91-D6B8-4D71-A943-5C017CB51E38}" presName="text_3" presStyleLbl="node1" presStyleIdx="2" presStyleCnt="5">
        <dgm:presLayoutVars>
          <dgm:bulletEnabled val="1"/>
        </dgm:presLayoutVars>
      </dgm:prSet>
      <dgm:spPr/>
    </dgm:pt>
    <dgm:pt modelId="{1771EC48-D49A-4363-AB3D-350841DAC1C7}" type="pres">
      <dgm:prSet presAssocID="{0FDC2B91-D6B8-4D71-A943-5C017CB51E38}" presName="accent_3" presStyleCnt="0"/>
      <dgm:spPr/>
    </dgm:pt>
    <dgm:pt modelId="{0343532E-3B03-40FC-9250-DF9F5F890DE5}" type="pres">
      <dgm:prSet presAssocID="{0FDC2B91-D6B8-4D71-A943-5C017CB51E38}" presName="accentRepeatNode" presStyleLbl="solidFgAcc1" presStyleIdx="2" presStyleCnt="5"/>
      <dgm:spPr/>
    </dgm:pt>
    <dgm:pt modelId="{6EA2B4C1-36B1-4243-9ECA-B15C5C47750A}" type="pres">
      <dgm:prSet presAssocID="{8E65A57E-BB39-4D37-8325-952DFD5EA56F}" presName="text_4" presStyleLbl="node1" presStyleIdx="3" presStyleCnt="5">
        <dgm:presLayoutVars>
          <dgm:bulletEnabled val="1"/>
        </dgm:presLayoutVars>
      </dgm:prSet>
      <dgm:spPr/>
    </dgm:pt>
    <dgm:pt modelId="{C1AE7CA3-EAA9-493A-8A55-F4AB8C1D3377}" type="pres">
      <dgm:prSet presAssocID="{8E65A57E-BB39-4D37-8325-952DFD5EA56F}" presName="accent_4" presStyleCnt="0"/>
      <dgm:spPr/>
    </dgm:pt>
    <dgm:pt modelId="{1AC18F12-35BD-4815-8F05-420BA1E344F5}" type="pres">
      <dgm:prSet presAssocID="{8E65A57E-BB39-4D37-8325-952DFD5EA56F}" presName="accentRepeatNode" presStyleLbl="solidFgAcc1" presStyleIdx="3" presStyleCnt="5"/>
      <dgm:spPr/>
    </dgm:pt>
    <dgm:pt modelId="{BB5F3745-1D96-429D-907F-AF15F00ADCC2}" type="pres">
      <dgm:prSet presAssocID="{F86DB2E2-4EA2-4202-8ECA-0E20ADE18310}" presName="text_5" presStyleLbl="node1" presStyleIdx="4" presStyleCnt="5">
        <dgm:presLayoutVars>
          <dgm:bulletEnabled val="1"/>
        </dgm:presLayoutVars>
      </dgm:prSet>
      <dgm:spPr/>
    </dgm:pt>
    <dgm:pt modelId="{2DCAB31B-D002-4092-AAE0-D2336109DFB3}" type="pres">
      <dgm:prSet presAssocID="{F86DB2E2-4EA2-4202-8ECA-0E20ADE18310}" presName="accent_5" presStyleCnt="0"/>
      <dgm:spPr/>
    </dgm:pt>
    <dgm:pt modelId="{7EDB615C-26C3-4023-86ED-05F12598ABA8}" type="pres">
      <dgm:prSet presAssocID="{F86DB2E2-4EA2-4202-8ECA-0E20ADE18310}" presName="accentRepeatNode" presStyleLbl="solidFgAcc1" presStyleIdx="4" presStyleCnt="5"/>
      <dgm:spPr/>
    </dgm:pt>
  </dgm:ptLst>
  <dgm:cxnLst>
    <dgm:cxn modelId="{E3B83701-1C83-42D4-888C-B0CD10CD31AD}" srcId="{8E9FAECF-603D-469A-8779-2A4A2A59C420}" destId="{F86DB2E2-4EA2-4202-8ECA-0E20ADE18310}" srcOrd="4" destOrd="0" parTransId="{FD1974D1-92BB-43CB-9585-D9F97646ED69}" sibTransId="{74DC4C05-3F0A-4CF0-82AB-7EA54FDD5A51}"/>
    <dgm:cxn modelId="{1EAF6C03-6A34-4E10-819D-45E500832C6F}" srcId="{8E9FAECF-603D-469A-8779-2A4A2A59C420}" destId="{8E65A57E-BB39-4D37-8325-952DFD5EA56F}" srcOrd="3" destOrd="0" parTransId="{6DF7CFA4-9A45-4099-824D-99CAE357F34A}" sibTransId="{4A0E84F3-CBC8-49FD-9AE1-A48B2036CBEA}"/>
    <dgm:cxn modelId="{E904D921-B8C7-4F47-8F1B-3E0F51D107B2}" type="presOf" srcId="{0FDC2B91-D6B8-4D71-A943-5C017CB51E38}" destId="{9B305CCD-CFEA-4C55-8701-EFD1BC7F7A6D}" srcOrd="0" destOrd="0" presId="urn:microsoft.com/office/officeart/2008/layout/VerticalCurvedList"/>
    <dgm:cxn modelId="{485E462A-38DB-4197-AEBC-5C8F57708390}" type="presOf" srcId="{8E9FAECF-603D-469A-8779-2A4A2A59C420}" destId="{5B593360-C936-4DCF-AC71-DFF20D843907}" srcOrd="0" destOrd="0" presId="urn:microsoft.com/office/officeart/2008/layout/VerticalCurvedList"/>
    <dgm:cxn modelId="{F97E3532-C246-45E2-970D-14AC02337E25}" type="presOf" srcId="{47583698-5640-4BF1-96EB-F70E95D30F8B}" destId="{A5E71F7C-89D8-45A9-B21F-639CA4CA2D69}" srcOrd="0" destOrd="0" presId="urn:microsoft.com/office/officeart/2008/layout/VerticalCurvedList"/>
    <dgm:cxn modelId="{A99AB25E-2339-4424-AAA2-2CF51E8C9AEF}" type="presOf" srcId="{30E08F01-9CCB-4CC6-8DD5-5763740BF246}" destId="{CE554CD5-7D5E-4B9B-B179-D459338B5982}" srcOrd="0" destOrd="0" presId="urn:microsoft.com/office/officeart/2008/layout/VerticalCurvedList"/>
    <dgm:cxn modelId="{02D8FE55-33E3-473D-96B5-256077200980}" type="presOf" srcId="{6A3E874F-A257-4AF0-AD08-37E3C1D7036B}" destId="{69A604C8-7C57-4245-8872-4BB01D299129}" srcOrd="0" destOrd="0" presId="urn:microsoft.com/office/officeart/2008/layout/VerticalCurvedList"/>
    <dgm:cxn modelId="{006794C9-2622-413A-A284-27DDE27B1B76}" srcId="{8E9FAECF-603D-469A-8779-2A4A2A59C420}" destId="{6A3E874F-A257-4AF0-AD08-37E3C1D7036B}" srcOrd="0" destOrd="0" parTransId="{43BB4579-B3DA-45D4-B353-1ECC1905FB50}" sibTransId="{47583698-5640-4BF1-96EB-F70E95D30F8B}"/>
    <dgm:cxn modelId="{092371D7-14D4-4919-829E-98AFA5B8E576}" type="presOf" srcId="{8E65A57E-BB39-4D37-8325-952DFD5EA56F}" destId="{6EA2B4C1-36B1-4243-9ECA-B15C5C47750A}" srcOrd="0" destOrd="0" presId="urn:microsoft.com/office/officeart/2008/layout/VerticalCurvedList"/>
    <dgm:cxn modelId="{500A28D8-FC50-4846-847A-D24D87EB86F7}" type="presOf" srcId="{F86DB2E2-4EA2-4202-8ECA-0E20ADE18310}" destId="{BB5F3745-1D96-429D-907F-AF15F00ADCC2}" srcOrd="0" destOrd="0" presId="urn:microsoft.com/office/officeart/2008/layout/VerticalCurvedList"/>
    <dgm:cxn modelId="{BDC0E0F0-640E-450F-8B21-569D64D7635F}" srcId="{8E9FAECF-603D-469A-8779-2A4A2A59C420}" destId="{0FDC2B91-D6B8-4D71-A943-5C017CB51E38}" srcOrd="2" destOrd="0" parTransId="{C62483FF-7A74-4B13-8CB1-883A34EFE6EC}" sibTransId="{1E3C56E1-D394-4BD7-819F-39F096211E1B}"/>
    <dgm:cxn modelId="{E9BB6EFE-8ABC-4385-B6CF-4D9D17EDBF29}" srcId="{8E9FAECF-603D-469A-8779-2A4A2A59C420}" destId="{30E08F01-9CCB-4CC6-8DD5-5763740BF246}" srcOrd="1" destOrd="0" parTransId="{BC94E35C-1341-425C-B75C-C7C02E00C8EA}" sibTransId="{C874BD02-9AE4-4CD4-B850-87DE75707FF2}"/>
    <dgm:cxn modelId="{7FC57AF7-C4EF-4473-BB5A-003D72F4F8AC}" type="presParOf" srcId="{5B593360-C936-4DCF-AC71-DFF20D843907}" destId="{98FE9135-3C6A-4800-B3D5-D6ED89BAC526}" srcOrd="0" destOrd="0" presId="urn:microsoft.com/office/officeart/2008/layout/VerticalCurvedList"/>
    <dgm:cxn modelId="{4F88511C-C2F7-445D-8B1B-DEB581ACAC53}" type="presParOf" srcId="{98FE9135-3C6A-4800-B3D5-D6ED89BAC526}" destId="{CF34298A-B112-43A8-9088-B25B72959FDA}" srcOrd="0" destOrd="0" presId="urn:microsoft.com/office/officeart/2008/layout/VerticalCurvedList"/>
    <dgm:cxn modelId="{5CC9DEC2-CF0B-4324-9916-1EE27D0AFBEE}" type="presParOf" srcId="{CF34298A-B112-43A8-9088-B25B72959FDA}" destId="{5011DE78-4458-43A7-8572-CC9A60031144}" srcOrd="0" destOrd="0" presId="urn:microsoft.com/office/officeart/2008/layout/VerticalCurvedList"/>
    <dgm:cxn modelId="{AAE0BD63-A5FE-4EA4-A85B-1BD6734DC894}" type="presParOf" srcId="{CF34298A-B112-43A8-9088-B25B72959FDA}" destId="{A5E71F7C-89D8-45A9-B21F-639CA4CA2D69}" srcOrd="1" destOrd="0" presId="urn:microsoft.com/office/officeart/2008/layout/VerticalCurvedList"/>
    <dgm:cxn modelId="{0D36D0C9-FBED-4B91-891A-F30BE6BA5B28}" type="presParOf" srcId="{CF34298A-B112-43A8-9088-B25B72959FDA}" destId="{513BBDCB-6054-42CB-92BC-8F17A64399BA}" srcOrd="2" destOrd="0" presId="urn:microsoft.com/office/officeart/2008/layout/VerticalCurvedList"/>
    <dgm:cxn modelId="{276FA7F1-7193-4D11-B9B1-E4CD294DF014}" type="presParOf" srcId="{CF34298A-B112-43A8-9088-B25B72959FDA}" destId="{627B1802-A44D-4B53-92D0-136A8AC68F85}" srcOrd="3" destOrd="0" presId="urn:microsoft.com/office/officeart/2008/layout/VerticalCurvedList"/>
    <dgm:cxn modelId="{DA686CBD-06CF-428B-9419-4A746B00FC05}" type="presParOf" srcId="{98FE9135-3C6A-4800-B3D5-D6ED89BAC526}" destId="{69A604C8-7C57-4245-8872-4BB01D299129}" srcOrd="1" destOrd="0" presId="urn:microsoft.com/office/officeart/2008/layout/VerticalCurvedList"/>
    <dgm:cxn modelId="{C2CAAC0E-DCBE-4FF3-9BE7-BC4AF403AF33}" type="presParOf" srcId="{98FE9135-3C6A-4800-B3D5-D6ED89BAC526}" destId="{7F65407C-FD8A-4689-8090-C190343BA4DA}" srcOrd="2" destOrd="0" presId="urn:microsoft.com/office/officeart/2008/layout/VerticalCurvedList"/>
    <dgm:cxn modelId="{1C9EC3E9-68BB-4088-8ADB-623CF5A34CAE}" type="presParOf" srcId="{7F65407C-FD8A-4689-8090-C190343BA4DA}" destId="{A7AE52A2-1F16-454A-B845-BED50DD963BB}" srcOrd="0" destOrd="0" presId="urn:microsoft.com/office/officeart/2008/layout/VerticalCurvedList"/>
    <dgm:cxn modelId="{4FC41CC1-0CF5-41E5-B8D3-5B54958C5FFE}" type="presParOf" srcId="{98FE9135-3C6A-4800-B3D5-D6ED89BAC526}" destId="{CE554CD5-7D5E-4B9B-B179-D459338B5982}" srcOrd="3" destOrd="0" presId="urn:microsoft.com/office/officeart/2008/layout/VerticalCurvedList"/>
    <dgm:cxn modelId="{872E6B49-AD32-4AC4-8A10-D5B9B0373635}" type="presParOf" srcId="{98FE9135-3C6A-4800-B3D5-D6ED89BAC526}" destId="{7D07A9FF-DD40-4838-8710-021D01D04421}" srcOrd="4" destOrd="0" presId="urn:microsoft.com/office/officeart/2008/layout/VerticalCurvedList"/>
    <dgm:cxn modelId="{D706421C-937A-457B-88E8-323C29A28F41}" type="presParOf" srcId="{7D07A9FF-DD40-4838-8710-021D01D04421}" destId="{241556DC-A906-4476-A3CE-BA81573CFBF9}" srcOrd="0" destOrd="0" presId="urn:microsoft.com/office/officeart/2008/layout/VerticalCurvedList"/>
    <dgm:cxn modelId="{9B8A0E2C-6A12-4927-BC5F-68D4D5BC588B}" type="presParOf" srcId="{98FE9135-3C6A-4800-B3D5-D6ED89BAC526}" destId="{9B305CCD-CFEA-4C55-8701-EFD1BC7F7A6D}" srcOrd="5" destOrd="0" presId="urn:microsoft.com/office/officeart/2008/layout/VerticalCurvedList"/>
    <dgm:cxn modelId="{857F93A0-9CC5-4DCB-96A6-FE8BD7AB8511}" type="presParOf" srcId="{98FE9135-3C6A-4800-B3D5-D6ED89BAC526}" destId="{1771EC48-D49A-4363-AB3D-350841DAC1C7}" srcOrd="6" destOrd="0" presId="urn:microsoft.com/office/officeart/2008/layout/VerticalCurvedList"/>
    <dgm:cxn modelId="{7DCBF169-0F3C-4515-8B9F-ECF95810BA7E}" type="presParOf" srcId="{1771EC48-D49A-4363-AB3D-350841DAC1C7}" destId="{0343532E-3B03-40FC-9250-DF9F5F890DE5}" srcOrd="0" destOrd="0" presId="urn:microsoft.com/office/officeart/2008/layout/VerticalCurvedList"/>
    <dgm:cxn modelId="{84761AAF-7CC9-4383-A220-E7E41F4EE68A}" type="presParOf" srcId="{98FE9135-3C6A-4800-B3D5-D6ED89BAC526}" destId="{6EA2B4C1-36B1-4243-9ECA-B15C5C47750A}" srcOrd="7" destOrd="0" presId="urn:microsoft.com/office/officeart/2008/layout/VerticalCurvedList"/>
    <dgm:cxn modelId="{DE12975A-BE1D-4367-99BD-4FB36A8DB660}" type="presParOf" srcId="{98FE9135-3C6A-4800-B3D5-D6ED89BAC526}" destId="{C1AE7CA3-EAA9-493A-8A55-F4AB8C1D3377}" srcOrd="8" destOrd="0" presId="urn:microsoft.com/office/officeart/2008/layout/VerticalCurvedList"/>
    <dgm:cxn modelId="{4000F004-05B9-4531-9845-B936DC910160}" type="presParOf" srcId="{C1AE7CA3-EAA9-493A-8A55-F4AB8C1D3377}" destId="{1AC18F12-35BD-4815-8F05-420BA1E344F5}" srcOrd="0" destOrd="0" presId="urn:microsoft.com/office/officeart/2008/layout/VerticalCurvedList"/>
    <dgm:cxn modelId="{5B0DA98B-C928-400B-A54B-DB7C613B3F37}" type="presParOf" srcId="{98FE9135-3C6A-4800-B3D5-D6ED89BAC526}" destId="{BB5F3745-1D96-429D-907F-AF15F00ADCC2}" srcOrd="9" destOrd="0" presId="urn:microsoft.com/office/officeart/2008/layout/VerticalCurvedList"/>
    <dgm:cxn modelId="{557CA502-5582-469D-9376-AE9C4DF31654}" type="presParOf" srcId="{98FE9135-3C6A-4800-B3D5-D6ED89BAC526}" destId="{2DCAB31B-D002-4092-AAE0-D2336109DFB3}" srcOrd="10" destOrd="0" presId="urn:microsoft.com/office/officeart/2008/layout/VerticalCurvedList"/>
    <dgm:cxn modelId="{E65616D6-3159-40CA-9553-4DFABEA214D3}" type="presParOf" srcId="{2DCAB31B-D002-4092-AAE0-D2336109DFB3}" destId="{7EDB615C-26C3-4023-86ED-05F12598ABA8}" srcOrd="0" destOrd="0" presId="urn:microsoft.com/office/officeart/2008/layout/VerticalCurvedList"/>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A28709-61F5-4D48-AFBF-C98DA708E16F}">
      <dsp:nvSpPr>
        <dsp:cNvPr id="0" name=""/>
        <dsp:cNvSpPr/>
      </dsp:nvSpPr>
      <dsp:spPr>
        <a:xfrm>
          <a:off x="5245" y="73430"/>
          <a:ext cx="1951504" cy="780601"/>
        </a:xfrm>
        <a:prstGeom prst="chevron">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Data Collection</a:t>
          </a:r>
          <a:endParaRPr lang="en-US" sz="1500" kern="1200" dirty="0"/>
        </a:p>
      </dsp:txBody>
      <dsp:txXfrm>
        <a:off x="395546" y="73430"/>
        <a:ext cx="1170903" cy="780601"/>
      </dsp:txXfrm>
    </dsp:sp>
    <dsp:sp modelId="{54EBD142-A7C1-406F-8DE1-B78CD93ABF20}">
      <dsp:nvSpPr>
        <dsp:cNvPr id="0" name=""/>
        <dsp:cNvSpPr/>
      </dsp:nvSpPr>
      <dsp:spPr>
        <a:xfrm>
          <a:off x="1761600" y="73430"/>
          <a:ext cx="1951504" cy="780601"/>
        </a:xfrm>
        <a:prstGeom prst="chevron">
          <a:avLst/>
        </a:prstGeom>
        <a:gradFill rotWithShape="0">
          <a:gsLst>
            <a:gs pos="0">
              <a:schemeClr val="accent5">
                <a:hueOff val="-1351709"/>
                <a:satOff val="-3484"/>
                <a:lumOff val="-2353"/>
                <a:alphaOff val="0"/>
                <a:satMod val="103000"/>
                <a:lumMod val="102000"/>
                <a:tint val="94000"/>
              </a:schemeClr>
            </a:gs>
            <a:gs pos="50000">
              <a:schemeClr val="accent5">
                <a:hueOff val="-1351709"/>
                <a:satOff val="-3484"/>
                <a:lumOff val="-2353"/>
                <a:alphaOff val="0"/>
                <a:satMod val="110000"/>
                <a:lumMod val="100000"/>
                <a:shade val="100000"/>
              </a:schemeClr>
            </a:gs>
            <a:gs pos="100000">
              <a:schemeClr val="accent5">
                <a:hueOff val="-1351709"/>
                <a:satOff val="-3484"/>
                <a:lumOff val="-235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Data Preprocessing</a:t>
          </a:r>
          <a:endParaRPr lang="en-US" sz="1500" kern="1200" dirty="0"/>
        </a:p>
      </dsp:txBody>
      <dsp:txXfrm>
        <a:off x="2151901" y="73430"/>
        <a:ext cx="1170903" cy="780601"/>
      </dsp:txXfrm>
    </dsp:sp>
    <dsp:sp modelId="{B0B877A0-0415-4B96-8B62-FFED39A4FEA8}">
      <dsp:nvSpPr>
        <dsp:cNvPr id="0" name=""/>
        <dsp:cNvSpPr/>
      </dsp:nvSpPr>
      <dsp:spPr>
        <a:xfrm>
          <a:off x="3517954" y="73430"/>
          <a:ext cx="1951504" cy="780601"/>
        </a:xfrm>
        <a:prstGeom prst="chevron">
          <a:avLst/>
        </a:prstGeom>
        <a:gradFill rotWithShape="0">
          <a:gsLst>
            <a:gs pos="0">
              <a:schemeClr val="accent5">
                <a:hueOff val="-2703417"/>
                <a:satOff val="-6968"/>
                <a:lumOff val="-4706"/>
                <a:alphaOff val="0"/>
                <a:satMod val="103000"/>
                <a:lumMod val="102000"/>
                <a:tint val="94000"/>
              </a:schemeClr>
            </a:gs>
            <a:gs pos="50000">
              <a:schemeClr val="accent5">
                <a:hueOff val="-2703417"/>
                <a:satOff val="-6968"/>
                <a:lumOff val="-4706"/>
                <a:alphaOff val="0"/>
                <a:satMod val="110000"/>
                <a:lumMod val="100000"/>
                <a:shade val="100000"/>
              </a:schemeClr>
            </a:gs>
            <a:gs pos="100000">
              <a:schemeClr val="accent5">
                <a:hueOff val="-2703417"/>
                <a:satOff val="-6968"/>
                <a:lumOff val="-4706"/>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Feature Extraction</a:t>
          </a:r>
          <a:endParaRPr lang="en-US" sz="1500" kern="1200" dirty="0"/>
        </a:p>
      </dsp:txBody>
      <dsp:txXfrm>
        <a:off x="3908255" y="73430"/>
        <a:ext cx="1170903" cy="780601"/>
      </dsp:txXfrm>
    </dsp:sp>
    <dsp:sp modelId="{DE4A8292-F095-4123-B22E-88A299C613CD}">
      <dsp:nvSpPr>
        <dsp:cNvPr id="0" name=""/>
        <dsp:cNvSpPr/>
      </dsp:nvSpPr>
      <dsp:spPr>
        <a:xfrm>
          <a:off x="5274308" y="73430"/>
          <a:ext cx="1951504" cy="780601"/>
        </a:xfrm>
        <a:prstGeom prst="chevron">
          <a:avLst/>
        </a:prstGeom>
        <a:gradFill rotWithShape="0">
          <a:gsLst>
            <a:gs pos="0">
              <a:schemeClr val="accent5">
                <a:hueOff val="-4055126"/>
                <a:satOff val="-10451"/>
                <a:lumOff val="-7059"/>
                <a:alphaOff val="0"/>
                <a:satMod val="103000"/>
                <a:lumMod val="102000"/>
                <a:tint val="94000"/>
              </a:schemeClr>
            </a:gs>
            <a:gs pos="50000">
              <a:schemeClr val="accent5">
                <a:hueOff val="-4055126"/>
                <a:satOff val="-10451"/>
                <a:lumOff val="-7059"/>
                <a:alphaOff val="0"/>
                <a:satMod val="110000"/>
                <a:lumMod val="100000"/>
                <a:shade val="100000"/>
              </a:schemeClr>
            </a:gs>
            <a:gs pos="100000">
              <a:schemeClr val="accent5">
                <a:hueOff val="-4055126"/>
                <a:satOff val="-10451"/>
                <a:lumOff val="-7059"/>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Validation and Testing</a:t>
          </a:r>
          <a:endParaRPr lang="en-US" sz="1500" b="1" kern="1200" dirty="0">
            <a:latin typeface="Adobe Devanagari" panose="02040503050201020203" pitchFamily="18" charset="0"/>
            <a:cs typeface="Adobe Devanagari" panose="02040503050201020203" pitchFamily="18" charset="0"/>
          </a:endParaRPr>
        </a:p>
      </dsp:txBody>
      <dsp:txXfrm>
        <a:off x="5664609" y="73430"/>
        <a:ext cx="1170903" cy="780601"/>
      </dsp:txXfrm>
    </dsp:sp>
    <dsp:sp modelId="{616B440B-49F2-4343-A41E-138539E0A37F}">
      <dsp:nvSpPr>
        <dsp:cNvPr id="0" name=""/>
        <dsp:cNvSpPr/>
      </dsp:nvSpPr>
      <dsp:spPr>
        <a:xfrm>
          <a:off x="7030663" y="73430"/>
          <a:ext cx="1951504" cy="780601"/>
        </a:xfrm>
        <a:prstGeom prst="chevron">
          <a:avLst/>
        </a:prstGeom>
        <a:gradFill rotWithShape="0">
          <a:gsLst>
            <a:gs pos="0">
              <a:schemeClr val="accent5">
                <a:hueOff val="-5406834"/>
                <a:satOff val="-13935"/>
                <a:lumOff val="-9412"/>
                <a:alphaOff val="0"/>
                <a:satMod val="103000"/>
                <a:lumMod val="102000"/>
                <a:tint val="94000"/>
              </a:schemeClr>
            </a:gs>
            <a:gs pos="50000">
              <a:schemeClr val="accent5">
                <a:hueOff val="-5406834"/>
                <a:satOff val="-13935"/>
                <a:lumOff val="-9412"/>
                <a:alphaOff val="0"/>
                <a:satMod val="110000"/>
                <a:lumMod val="100000"/>
                <a:shade val="100000"/>
              </a:schemeClr>
            </a:gs>
            <a:gs pos="100000">
              <a:schemeClr val="accent5">
                <a:hueOff val="-5406834"/>
                <a:satOff val="-13935"/>
                <a:lumOff val="-941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Predictive Biomarkers</a:t>
          </a:r>
          <a:endParaRPr lang="en-US" sz="1500" kern="1200" dirty="0"/>
        </a:p>
      </dsp:txBody>
      <dsp:txXfrm>
        <a:off x="7420964" y="73430"/>
        <a:ext cx="1170903" cy="780601"/>
      </dsp:txXfrm>
    </dsp:sp>
    <dsp:sp modelId="{C69002A7-16B8-405A-AC40-4667A52B651B}">
      <dsp:nvSpPr>
        <dsp:cNvPr id="0" name=""/>
        <dsp:cNvSpPr/>
      </dsp:nvSpPr>
      <dsp:spPr>
        <a:xfrm>
          <a:off x="8787017" y="73430"/>
          <a:ext cx="1951504" cy="780601"/>
        </a:xfrm>
        <a:prstGeom prst="chevron">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Continuous Monitoring</a:t>
          </a:r>
          <a:endParaRPr lang="en-US" sz="1500" kern="1200" dirty="0"/>
        </a:p>
      </dsp:txBody>
      <dsp:txXfrm>
        <a:off x="9177318" y="73430"/>
        <a:ext cx="1170903" cy="7806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E71F7C-89D8-45A9-B21F-639CA4CA2D69}">
      <dsp:nvSpPr>
        <dsp:cNvPr id="0" name=""/>
        <dsp:cNvSpPr/>
      </dsp:nvSpPr>
      <dsp:spPr>
        <a:xfrm>
          <a:off x="4162360" y="-798316"/>
          <a:ext cx="6206611" cy="6206611"/>
        </a:xfrm>
        <a:prstGeom prst="blockArc">
          <a:avLst>
            <a:gd name="adj1" fmla="val 8100000"/>
            <a:gd name="adj2" fmla="val 13500000"/>
            <a:gd name="adj3" fmla="val 348"/>
          </a:avLst>
        </a:prstGeom>
        <a:noFill/>
        <a:ln w="12700" cap="flat" cmpd="sng" algn="ctr">
          <a:solidFill>
            <a:schemeClr val="accent6">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9A604C8-7C57-4245-8872-4BB01D299129}">
      <dsp:nvSpPr>
        <dsp:cNvPr id="0" name=""/>
        <dsp:cNvSpPr/>
      </dsp:nvSpPr>
      <dsp:spPr>
        <a:xfrm>
          <a:off x="63809" y="354415"/>
          <a:ext cx="4572380" cy="709199"/>
        </a:xfrm>
        <a:prstGeom prst="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62927" bIns="53340" numCol="1" spcCol="1270" anchor="ctr" anchorCtr="0">
          <a:noAutofit/>
        </a:bodyPr>
        <a:lstStyle/>
        <a:p>
          <a:pPr marL="0" lvl="0" indent="0" algn="l" defTabSz="933450">
            <a:lnSpc>
              <a:spcPct val="90000"/>
            </a:lnSpc>
            <a:spcBef>
              <a:spcPct val="0"/>
            </a:spcBef>
            <a:spcAft>
              <a:spcPct val="35000"/>
            </a:spcAft>
            <a:buNone/>
          </a:pPr>
          <a:r>
            <a:rPr lang="en-US" sz="2100" b="1" kern="1200" dirty="0"/>
            <a:t>Improving Model Performance with Advanced Techniques</a:t>
          </a:r>
          <a:endParaRPr lang="en-US" sz="2100" kern="1200" dirty="0"/>
        </a:p>
      </dsp:txBody>
      <dsp:txXfrm>
        <a:off x="63809" y="354415"/>
        <a:ext cx="4572380" cy="709199"/>
      </dsp:txXfrm>
    </dsp:sp>
    <dsp:sp modelId="{A7AE52A2-1F16-454A-B845-BED50DD963BB}">
      <dsp:nvSpPr>
        <dsp:cNvPr id="0" name=""/>
        <dsp:cNvSpPr/>
      </dsp:nvSpPr>
      <dsp:spPr>
        <a:xfrm>
          <a:off x="4192940" y="265765"/>
          <a:ext cx="886498" cy="886498"/>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CE554CD5-7D5E-4B9B-B179-D459338B5982}">
      <dsp:nvSpPr>
        <dsp:cNvPr id="0" name=""/>
        <dsp:cNvSpPr/>
      </dsp:nvSpPr>
      <dsp:spPr>
        <a:xfrm>
          <a:off x="63809" y="1418398"/>
          <a:ext cx="4165780" cy="709199"/>
        </a:xfrm>
        <a:prstGeom prst="rect">
          <a:avLst/>
        </a:prstGeom>
        <a:solidFill>
          <a:schemeClr val="accent5">
            <a:hueOff val="-2252848"/>
            <a:satOff val="-5806"/>
            <a:lumOff val="-3922"/>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62927" bIns="53340" numCol="1" spcCol="1270" anchor="ctr" anchorCtr="0">
          <a:noAutofit/>
        </a:bodyPr>
        <a:lstStyle/>
        <a:p>
          <a:pPr marL="0" lvl="0" indent="0" algn="l" defTabSz="933450">
            <a:lnSpc>
              <a:spcPct val="90000"/>
            </a:lnSpc>
            <a:spcBef>
              <a:spcPct val="0"/>
            </a:spcBef>
            <a:spcAft>
              <a:spcPct val="35000"/>
            </a:spcAft>
            <a:buNone/>
          </a:pPr>
          <a:r>
            <a:rPr lang="en-US" sz="2100" b="1" kern="1200" dirty="0"/>
            <a:t>Creating Larger Databases Through Research Collaboration</a:t>
          </a:r>
          <a:endParaRPr lang="en-US" sz="2100" kern="1200" dirty="0"/>
        </a:p>
      </dsp:txBody>
      <dsp:txXfrm>
        <a:off x="63809" y="1418398"/>
        <a:ext cx="4165780" cy="709199"/>
      </dsp:txXfrm>
    </dsp:sp>
    <dsp:sp modelId="{241556DC-A906-4476-A3CE-BA81573CFBF9}">
      <dsp:nvSpPr>
        <dsp:cNvPr id="0" name=""/>
        <dsp:cNvSpPr/>
      </dsp:nvSpPr>
      <dsp:spPr>
        <a:xfrm>
          <a:off x="3786340" y="1329748"/>
          <a:ext cx="886498" cy="886498"/>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6382E7E-0945-4776-B10F-A520E5736272}">
      <dsp:nvSpPr>
        <dsp:cNvPr id="0" name=""/>
        <dsp:cNvSpPr/>
      </dsp:nvSpPr>
      <dsp:spPr>
        <a:xfrm>
          <a:off x="63809" y="2482381"/>
          <a:ext cx="4165780" cy="709199"/>
        </a:xfrm>
        <a:prstGeom prst="rect">
          <a:avLst/>
        </a:prstGeom>
        <a:solidFill>
          <a:schemeClr val="accent5">
            <a:hueOff val="-4505695"/>
            <a:satOff val="-11613"/>
            <a:lumOff val="-784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62927" bIns="53340" numCol="1" spcCol="1270" anchor="ctr" anchorCtr="0">
          <a:noAutofit/>
        </a:bodyPr>
        <a:lstStyle/>
        <a:p>
          <a:pPr marL="0" lvl="0" indent="0" algn="l" defTabSz="933450">
            <a:lnSpc>
              <a:spcPct val="90000"/>
            </a:lnSpc>
            <a:spcBef>
              <a:spcPct val="0"/>
            </a:spcBef>
            <a:spcAft>
              <a:spcPct val="35000"/>
            </a:spcAft>
            <a:buNone/>
          </a:pPr>
          <a:r>
            <a:rPr lang="en-US" sz="2100" b="1" kern="1200" dirty="0"/>
            <a:t>Integrating Deep Learning with IoT for Smart Farming</a:t>
          </a:r>
          <a:endParaRPr lang="en-US" sz="2100" kern="1200" dirty="0"/>
        </a:p>
      </dsp:txBody>
      <dsp:txXfrm>
        <a:off x="63809" y="2482381"/>
        <a:ext cx="4165780" cy="709199"/>
      </dsp:txXfrm>
    </dsp:sp>
    <dsp:sp modelId="{1AC18F12-35BD-4815-8F05-420BA1E344F5}">
      <dsp:nvSpPr>
        <dsp:cNvPr id="0" name=""/>
        <dsp:cNvSpPr/>
      </dsp:nvSpPr>
      <dsp:spPr>
        <a:xfrm>
          <a:off x="3786340" y="2393731"/>
          <a:ext cx="886498" cy="886498"/>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CD7607CA-12C2-4D49-957D-3E43E3BCF628}">
      <dsp:nvSpPr>
        <dsp:cNvPr id="0" name=""/>
        <dsp:cNvSpPr/>
      </dsp:nvSpPr>
      <dsp:spPr>
        <a:xfrm>
          <a:off x="63809" y="3546364"/>
          <a:ext cx="4572380" cy="709199"/>
        </a:xfrm>
        <a:prstGeom prst="rect">
          <a:avLst/>
        </a:prstGeom>
        <a:solidFill>
          <a:schemeClr val="accent5">
            <a:hueOff val="-6758543"/>
            <a:satOff val="-17419"/>
            <a:lumOff val="-1176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62927" bIns="53340" numCol="1" spcCol="1270" anchor="ctr" anchorCtr="0">
          <a:noAutofit/>
        </a:bodyPr>
        <a:lstStyle/>
        <a:p>
          <a:pPr marL="0" lvl="0" indent="0" algn="l" defTabSz="933450">
            <a:lnSpc>
              <a:spcPct val="90000"/>
            </a:lnSpc>
            <a:spcBef>
              <a:spcPct val="0"/>
            </a:spcBef>
            <a:spcAft>
              <a:spcPct val="35000"/>
            </a:spcAft>
            <a:buNone/>
          </a:pPr>
          <a:r>
            <a:rPr lang="en-US" sz="2100" b="1" kern="1200" dirty="0"/>
            <a:t>Supporting Farmers with Smart and Accessible Systems</a:t>
          </a:r>
          <a:endParaRPr lang="en-US" sz="2100" kern="1200" dirty="0"/>
        </a:p>
      </dsp:txBody>
      <dsp:txXfrm>
        <a:off x="63809" y="3546364"/>
        <a:ext cx="4572380" cy="709199"/>
      </dsp:txXfrm>
    </dsp:sp>
    <dsp:sp modelId="{7EDB615C-26C3-4023-86ED-05F12598ABA8}">
      <dsp:nvSpPr>
        <dsp:cNvPr id="0" name=""/>
        <dsp:cNvSpPr/>
      </dsp:nvSpPr>
      <dsp:spPr>
        <a:xfrm>
          <a:off x="4192940" y="3457714"/>
          <a:ext cx="886498" cy="886498"/>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E71F7C-89D8-45A9-B21F-639CA4CA2D69}">
      <dsp:nvSpPr>
        <dsp:cNvPr id="0" name=""/>
        <dsp:cNvSpPr/>
      </dsp:nvSpPr>
      <dsp:spPr>
        <a:xfrm>
          <a:off x="-5212046" y="-798316"/>
          <a:ext cx="6206611" cy="6206611"/>
        </a:xfrm>
        <a:prstGeom prst="blockArc">
          <a:avLst>
            <a:gd name="adj1" fmla="val 18900000"/>
            <a:gd name="adj2" fmla="val 2700000"/>
            <a:gd name="adj3" fmla="val 348"/>
          </a:avLst>
        </a:prstGeom>
        <a:noFill/>
        <a:ln w="12700" cap="flat" cmpd="sng" algn="ctr">
          <a:solidFill>
            <a:schemeClr val="accent6">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9A604C8-7C57-4245-8872-4BB01D299129}">
      <dsp:nvSpPr>
        <dsp:cNvPr id="0" name=""/>
        <dsp:cNvSpPr/>
      </dsp:nvSpPr>
      <dsp:spPr>
        <a:xfrm>
          <a:off x="434989" y="288031"/>
          <a:ext cx="4658126" cy="576431"/>
        </a:xfrm>
        <a:prstGeom prst="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543" tIns="43180" rIns="43180" bIns="43180" numCol="1" spcCol="1270" anchor="ctr" anchorCtr="0">
          <a:noAutofit/>
        </a:bodyPr>
        <a:lstStyle/>
        <a:p>
          <a:pPr marL="0" lvl="0" indent="0" algn="l" defTabSz="755650">
            <a:lnSpc>
              <a:spcPct val="90000"/>
            </a:lnSpc>
            <a:spcBef>
              <a:spcPct val="0"/>
            </a:spcBef>
            <a:spcAft>
              <a:spcPct val="35000"/>
            </a:spcAft>
            <a:buNone/>
          </a:pPr>
          <a:r>
            <a:rPr lang="en-US" sz="1700" b="1" kern="1200" dirty="0"/>
            <a:t>Lack of Available Data</a:t>
          </a:r>
          <a:endParaRPr lang="en-US" sz="1700" kern="1200" dirty="0"/>
        </a:p>
      </dsp:txBody>
      <dsp:txXfrm>
        <a:off x="434989" y="288031"/>
        <a:ext cx="4658126" cy="576431"/>
      </dsp:txXfrm>
    </dsp:sp>
    <dsp:sp modelId="{A7AE52A2-1F16-454A-B845-BED50DD963BB}">
      <dsp:nvSpPr>
        <dsp:cNvPr id="0" name=""/>
        <dsp:cNvSpPr/>
      </dsp:nvSpPr>
      <dsp:spPr>
        <a:xfrm>
          <a:off x="74720" y="215977"/>
          <a:ext cx="720539" cy="72053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CE554CD5-7D5E-4B9B-B179-D459338B5982}">
      <dsp:nvSpPr>
        <dsp:cNvPr id="0" name=""/>
        <dsp:cNvSpPr/>
      </dsp:nvSpPr>
      <dsp:spPr>
        <a:xfrm>
          <a:off x="848044" y="1152402"/>
          <a:ext cx="4245072" cy="576431"/>
        </a:xfrm>
        <a:prstGeom prst="rect">
          <a:avLst/>
        </a:prstGeom>
        <a:solidFill>
          <a:schemeClr val="accent5">
            <a:hueOff val="-1689636"/>
            <a:satOff val="-4355"/>
            <a:lumOff val="-294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543" tIns="43180" rIns="43180" bIns="43180" numCol="1" spcCol="1270" anchor="ctr" anchorCtr="0">
          <a:noAutofit/>
        </a:bodyPr>
        <a:lstStyle/>
        <a:p>
          <a:pPr marL="0" lvl="0" indent="0" algn="l" defTabSz="755650">
            <a:lnSpc>
              <a:spcPct val="90000"/>
            </a:lnSpc>
            <a:spcBef>
              <a:spcPct val="0"/>
            </a:spcBef>
            <a:spcAft>
              <a:spcPct val="35000"/>
            </a:spcAft>
            <a:buNone/>
          </a:pPr>
          <a:r>
            <a:rPr lang="en-US" sz="1700" b="1" kern="1200" dirty="0"/>
            <a:t>Variability in Agricultural Conditions</a:t>
          </a:r>
          <a:endParaRPr lang="en-US" sz="1700" kern="1200" dirty="0"/>
        </a:p>
      </dsp:txBody>
      <dsp:txXfrm>
        <a:off x="848044" y="1152402"/>
        <a:ext cx="4245072" cy="576431"/>
      </dsp:txXfrm>
    </dsp:sp>
    <dsp:sp modelId="{241556DC-A906-4476-A3CE-BA81573CFBF9}">
      <dsp:nvSpPr>
        <dsp:cNvPr id="0" name=""/>
        <dsp:cNvSpPr/>
      </dsp:nvSpPr>
      <dsp:spPr>
        <a:xfrm>
          <a:off x="487774" y="1080348"/>
          <a:ext cx="720539" cy="72053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9B305CCD-CFEA-4C55-8701-EFD1BC7F7A6D}">
      <dsp:nvSpPr>
        <dsp:cNvPr id="0" name=""/>
        <dsp:cNvSpPr/>
      </dsp:nvSpPr>
      <dsp:spPr>
        <a:xfrm>
          <a:off x="974818" y="2016773"/>
          <a:ext cx="4118297" cy="576431"/>
        </a:xfrm>
        <a:prstGeom prst="rect">
          <a:avLst/>
        </a:prstGeom>
        <a:solidFill>
          <a:schemeClr val="accent5">
            <a:hueOff val="-3379271"/>
            <a:satOff val="-8710"/>
            <a:lumOff val="-588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543" tIns="43180" rIns="43180" bIns="43180" numCol="1" spcCol="1270" anchor="ctr" anchorCtr="0">
          <a:noAutofit/>
        </a:bodyPr>
        <a:lstStyle/>
        <a:p>
          <a:pPr marL="0" lvl="0" indent="0" algn="l" defTabSz="755650">
            <a:lnSpc>
              <a:spcPct val="90000"/>
            </a:lnSpc>
            <a:spcBef>
              <a:spcPct val="0"/>
            </a:spcBef>
            <a:spcAft>
              <a:spcPct val="35000"/>
            </a:spcAft>
            <a:buNone/>
          </a:pPr>
          <a:r>
            <a:rPr lang="en-US" sz="1700" b="1" kern="1200" dirty="0"/>
            <a:t>Difficulty in Classifying Similar Symptoms</a:t>
          </a:r>
          <a:endParaRPr lang="en-US" sz="1700" kern="1200" dirty="0"/>
        </a:p>
      </dsp:txBody>
      <dsp:txXfrm>
        <a:off x="974818" y="2016773"/>
        <a:ext cx="4118297" cy="576431"/>
      </dsp:txXfrm>
    </dsp:sp>
    <dsp:sp modelId="{0343532E-3B03-40FC-9250-DF9F5F890DE5}">
      <dsp:nvSpPr>
        <dsp:cNvPr id="0" name=""/>
        <dsp:cNvSpPr/>
      </dsp:nvSpPr>
      <dsp:spPr>
        <a:xfrm>
          <a:off x="614548" y="1944719"/>
          <a:ext cx="720539" cy="72053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6EA2B4C1-36B1-4243-9ECA-B15C5C47750A}">
      <dsp:nvSpPr>
        <dsp:cNvPr id="0" name=""/>
        <dsp:cNvSpPr/>
      </dsp:nvSpPr>
      <dsp:spPr>
        <a:xfrm>
          <a:off x="848044" y="2881144"/>
          <a:ext cx="4245072" cy="576431"/>
        </a:xfrm>
        <a:prstGeom prst="rect">
          <a:avLst/>
        </a:prstGeom>
        <a:solidFill>
          <a:schemeClr val="accent5">
            <a:hueOff val="-5068907"/>
            <a:satOff val="-13064"/>
            <a:lumOff val="-882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543" tIns="43180" rIns="43180" bIns="43180" numCol="1" spcCol="1270" anchor="ctr" anchorCtr="0">
          <a:noAutofit/>
        </a:bodyPr>
        <a:lstStyle/>
        <a:p>
          <a:pPr marL="0" lvl="0" indent="0" algn="l" defTabSz="755650">
            <a:lnSpc>
              <a:spcPct val="90000"/>
            </a:lnSpc>
            <a:spcBef>
              <a:spcPct val="0"/>
            </a:spcBef>
            <a:spcAft>
              <a:spcPct val="35000"/>
            </a:spcAft>
            <a:buNone/>
          </a:pPr>
          <a:r>
            <a:rPr lang="en-US" sz="1700" b="1" kern="1200" dirty="0"/>
            <a:t>High Computational Requirements</a:t>
          </a:r>
          <a:endParaRPr lang="en-US" sz="1700" kern="1200" dirty="0"/>
        </a:p>
      </dsp:txBody>
      <dsp:txXfrm>
        <a:off x="848044" y="2881144"/>
        <a:ext cx="4245072" cy="576431"/>
      </dsp:txXfrm>
    </dsp:sp>
    <dsp:sp modelId="{1AC18F12-35BD-4815-8F05-420BA1E344F5}">
      <dsp:nvSpPr>
        <dsp:cNvPr id="0" name=""/>
        <dsp:cNvSpPr/>
      </dsp:nvSpPr>
      <dsp:spPr>
        <a:xfrm>
          <a:off x="487774" y="2809090"/>
          <a:ext cx="720539" cy="72053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BB5F3745-1D96-429D-907F-AF15F00ADCC2}">
      <dsp:nvSpPr>
        <dsp:cNvPr id="0" name=""/>
        <dsp:cNvSpPr/>
      </dsp:nvSpPr>
      <dsp:spPr>
        <a:xfrm>
          <a:off x="434989" y="3745515"/>
          <a:ext cx="4658126" cy="576431"/>
        </a:xfrm>
        <a:prstGeom prst="rect">
          <a:avLst/>
        </a:prstGeom>
        <a:solidFill>
          <a:schemeClr val="accent5">
            <a:hueOff val="-6758543"/>
            <a:satOff val="-17419"/>
            <a:lumOff val="-1176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543" tIns="43180" rIns="43180" bIns="43180" numCol="1" spcCol="1270" anchor="ctr" anchorCtr="0">
          <a:noAutofit/>
        </a:bodyPr>
        <a:lstStyle/>
        <a:p>
          <a:pPr marL="0" lvl="0" indent="0" algn="l" defTabSz="755650">
            <a:lnSpc>
              <a:spcPct val="90000"/>
            </a:lnSpc>
            <a:spcBef>
              <a:spcPct val="0"/>
            </a:spcBef>
            <a:spcAft>
              <a:spcPct val="35000"/>
            </a:spcAft>
            <a:buNone/>
          </a:pPr>
          <a:r>
            <a:rPr lang="en-US" sz="1700" b="1" kern="1200" dirty="0"/>
            <a:t>Challenges in Practical Adoption</a:t>
          </a:r>
          <a:endParaRPr lang="en-US" sz="1700" kern="1200" dirty="0"/>
        </a:p>
      </dsp:txBody>
      <dsp:txXfrm>
        <a:off x="434989" y="3745515"/>
        <a:ext cx="4658126" cy="576431"/>
      </dsp:txXfrm>
    </dsp:sp>
    <dsp:sp modelId="{7EDB615C-26C3-4023-86ED-05F12598ABA8}">
      <dsp:nvSpPr>
        <dsp:cNvPr id="0" name=""/>
        <dsp:cNvSpPr/>
      </dsp:nvSpPr>
      <dsp:spPr>
        <a:xfrm>
          <a:off x="74720" y="3673461"/>
          <a:ext cx="720539" cy="72053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75C5386-078A-4C14-9D1E-05B60698D2E3}"/>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عنوان فرعي 2">
            <a:extLst>
              <a:ext uri="{FF2B5EF4-FFF2-40B4-BE49-F238E27FC236}">
                <a16:creationId xmlns:a16="http://schemas.microsoft.com/office/drawing/2014/main" id="{946CAEE3-9AFF-4DA0-A8FC-7C4B86B92F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عنصر نائب للتاريخ 3">
            <a:extLst>
              <a:ext uri="{FF2B5EF4-FFF2-40B4-BE49-F238E27FC236}">
                <a16:creationId xmlns:a16="http://schemas.microsoft.com/office/drawing/2014/main" id="{BC496F07-CBE9-4396-92D5-79043FE3F9D4}"/>
              </a:ext>
            </a:extLst>
          </p:cNvPr>
          <p:cNvSpPr>
            <a:spLocks noGrp="1"/>
          </p:cNvSpPr>
          <p:nvPr>
            <p:ph type="dt" sz="half" idx="10"/>
          </p:nvPr>
        </p:nvSpPr>
        <p:spPr/>
        <p:txBody>
          <a:bodyPr/>
          <a:lstStyle/>
          <a:p>
            <a:fld id="{A9BF958B-2922-4DC0-9154-76D57EDD9F12}" type="datetimeFigureOut">
              <a:rPr lang="en-US" smtClean="0"/>
              <a:t>4/20/2025</a:t>
            </a:fld>
            <a:endParaRPr lang="en-US"/>
          </a:p>
        </p:txBody>
      </p:sp>
      <p:sp>
        <p:nvSpPr>
          <p:cNvPr id="5" name="عنصر نائب للتذييل 4">
            <a:extLst>
              <a:ext uri="{FF2B5EF4-FFF2-40B4-BE49-F238E27FC236}">
                <a16:creationId xmlns:a16="http://schemas.microsoft.com/office/drawing/2014/main" id="{F3987F4F-A3AB-4329-B74B-7685332A8B3A}"/>
              </a:ext>
            </a:extLst>
          </p:cNvPr>
          <p:cNvSpPr>
            <a:spLocks noGrp="1"/>
          </p:cNvSpPr>
          <p:nvPr>
            <p:ph type="ftr" sz="quarter" idx="11"/>
            <p:custDataLst>
              <p:tags r:id="rId1"/>
            </p:custDataLst>
          </p:nvPr>
        </p:nvSpPr>
        <p:spPr>
          <a:xfrm>
            <a:off x="0" y="6356350"/>
            <a:ext cx="12192000" cy="365125"/>
          </a:xfrm>
        </p:spPr>
        <p:txBody>
          <a:bodyPr/>
          <a:lstStyle>
            <a:lvl1pPr>
              <a:defRPr b="0" i="0" u="none">
                <a:solidFill>
                  <a:srgbClr val="000000"/>
                </a:solidFill>
                <a:latin typeface="Times New Roman" panose="02020603050405020304" pitchFamily="18" charset="0"/>
              </a:defRPr>
            </a:lvl1pPr>
          </a:lstStyle>
          <a:p>
            <a:r>
              <a:rPr lang="en-US"/>
              <a:t>Classification: </a:t>
            </a:r>
            <a:r>
              <a:rPr lang="en-US">
                <a:solidFill>
                  <a:srgbClr val="AEC90B"/>
                </a:solidFill>
              </a:rPr>
              <a:t>Public - </a:t>
            </a:r>
            <a:r>
              <a:rPr lang="ar-SA">
                <a:solidFill>
                  <a:srgbClr val="AEC90B"/>
                </a:solidFill>
              </a:rPr>
              <a:t>عام</a:t>
            </a:r>
            <a:r>
              <a:rPr lang="ar-SA"/>
              <a:t> </a:t>
            </a:r>
            <a:endParaRPr lang="en-US"/>
          </a:p>
        </p:txBody>
      </p:sp>
      <p:sp>
        <p:nvSpPr>
          <p:cNvPr id="6" name="عنصر نائب لرقم الشريحة 5">
            <a:extLst>
              <a:ext uri="{FF2B5EF4-FFF2-40B4-BE49-F238E27FC236}">
                <a16:creationId xmlns:a16="http://schemas.microsoft.com/office/drawing/2014/main" id="{9F662BFA-8DB4-4DF7-8101-0F38B3E62791}"/>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2572931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AEFE941-5E68-44C1-9F2B-8A840C11561E}"/>
              </a:ext>
            </a:extLst>
          </p:cNvPr>
          <p:cNvSpPr>
            <a:spLocks noGrp="1"/>
          </p:cNvSpPr>
          <p:nvPr>
            <p:ph type="title"/>
          </p:nvPr>
        </p:nvSpPr>
        <p:spPr/>
        <p:txBody>
          <a:bodyPr/>
          <a:lstStyle/>
          <a:p>
            <a:r>
              <a:rPr lang="ar-SA"/>
              <a:t>انقر لتحرير نمط عنوان الشكل الرئيسي</a:t>
            </a:r>
            <a:endParaRPr lang="en-US"/>
          </a:p>
        </p:txBody>
      </p:sp>
      <p:sp>
        <p:nvSpPr>
          <p:cNvPr id="3" name="عنصر نائب للمحتوى 2">
            <a:extLst>
              <a:ext uri="{FF2B5EF4-FFF2-40B4-BE49-F238E27FC236}">
                <a16:creationId xmlns:a16="http://schemas.microsoft.com/office/drawing/2014/main" id="{467C993E-8218-4849-9A44-609F0E561157}"/>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a:extLst>
              <a:ext uri="{FF2B5EF4-FFF2-40B4-BE49-F238E27FC236}">
                <a16:creationId xmlns:a16="http://schemas.microsoft.com/office/drawing/2014/main" id="{D8454D23-AE5E-443D-AB24-3EB2F073FB43}"/>
              </a:ext>
            </a:extLst>
          </p:cNvPr>
          <p:cNvSpPr>
            <a:spLocks noGrp="1"/>
          </p:cNvSpPr>
          <p:nvPr>
            <p:ph type="dt" sz="half" idx="10"/>
          </p:nvPr>
        </p:nvSpPr>
        <p:spPr/>
        <p:txBody>
          <a:bodyPr/>
          <a:lstStyle/>
          <a:p>
            <a:fld id="{A9BF958B-2922-4DC0-9154-76D57EDD9F12}" type="datetimeFigureOut">
              <a:rPr lang="en-US" smtClean="0"/>
              <a:t>4/20/2025</a:t>
            </a:fld>
            <a:endParaRPr lang="en-US"/>
          </a:p>
        </p:txBody>
      </p:sp>
      <p:sp>
        <p:nvSpPr>
          <p:cNvPr id="5" name="عنصر نائب للتذييل 4">
            <a:extLst>
              <a:ext uri="{FF2B5EF4-FFF2-40B4-BE49-F238E27FC236}">
                <a16:creationId xmlns:a16="http://schemas.microsoft.com/office/drawing/2014/main" id="{4B32CC1B-9EF4-466B-910A-FB7C97E02532}"/>
              </a:ext>
            </a:extLst>
          </p:cNvPr>
          <p:cNvSpPr>
            <a:spLocks noGrp="1"/>
          </p:cNvSpPr>
          <p:nvPr>
            <p:ph type="ftr" sz="quarter" idx="11"/>
          </p:nvPr>
        </p:nvSpPr>
        <p:spPr/>
        <p:txBody>
          <a:bodyPr/>
          <a:lstStyle/>
          <a:p>
            <a:endParaRPr lang="en-US"/>
          </a:p>
        </p:txBody>
      </p:sp>
      <p:sp>
        <p:nvSpPr>
          <p:cNvPr id="6" name="عنصر نائب لرقم الشريحة 5">
            <a:extLst>
              <a:ext uri="{FF2B5EF4-FFF2-40B4-BE49-F238E27FC236}">
                <a16:creationId xmlns:a16="http://schemas.microsoft.com/office/drawing/2014/main" id="{F13E4C17-C57C-4BF8-84FF-6C8C7465EDF3}"/>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481527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3ADCB9B-859D-40CE-9EC8-672AFD4C0587}"/>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عنصر نائب للنص 2">
            <a:extLst>
              <a:ext uri="{FF2B5EF4-FFF2-40B4-BE49-F238E27FC236}">
                <a16:creationId xmlns:a16="http://schemas.microsoft.com/office/drawing/2014/main" id="{17E13441-4EB9-419A-B302-DB1317572A8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B1F9E418-D8BF-403A-A966-38C1ED3F020C}"/>
              </a:ext>
            </a:extLst>
          </p:cNvPr>
          <p:cNvSpPr>
            <a:spLocks noGrp="1"/>
          </p:cNvSpPr>
          <p:nvPr>
            <p:ph type="dt" sz="half" idx="10"/>
          </p:nvPr>
        </p:nvSpPr>
        <p:spPr/>
        <p:txBody>
          <a:bodyPr/>
          <a:lstStyle/>
          <a:p>
            <a:fld id="{A9BF958B-2922-4DC0-9154-76D57EDD9F12}" type="datetimeFigureOut">
              <a:rPr lang="en-US" smtClean="0"/>
              <a:t>4/20/2025</a:t>
            </a:fld>
            <a:endParaRPr lang="en-US"/>
          </a:p>
        </p:txBody>
      </p:sp>
      <p:sp>
        <p:nvSpPr>
          <p:cNvPr id="5" name="عنصر نائب للتذييل 4">
            <a:extLst>
              <a:ext uri="{FF2B5EF4-FFF2-40B4-BE49-F238E27FC236}">
                <a16:creationId xmlns:a16="http://schemas.microsoft.com/office/drawing/2014/main" id="{86B800C9-4089-4DE7-BB52-801CE7B9FA7E}"/>
              </a:ext>
            </a:extLst>
          </p:cNvPr>
          <p:cNvSpPr>
            <a:spLocks noGrp="1"/>
          </p:cNvSpPr>
          <p:nvPr>
            <p:ph type="ftr" sz="quarter" idx="11"/>
          </p:nvPr>
        </p:nvSpPr>
        <p:spPr/>
        <p:txBody>
          <a:bodyPr/>
          <a:lstStyle/>
          <a:p>
            <a:endParaRPr lang="en-US"/>
          </a:p>
        </p:txBody>
      </p:sp>
      <p:sp>
        <p:nvSpPr>
          <p:cNvPr id="6" name="عنصر نائب لرقم الشريحة 5">
            <a:extLst>
              <a:ext uri="{FF2B5EF4-FFF2-40B4-BE49-F238E27FC236}">
                <a16:creationId xmlns:a16="http://schemas.microsoft.com/office/drawing/2014/main" id="{A1E6B0DE-5FC0-4E72-A3F8-9CD2D920D1D2}"/>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2122838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4016D8B-D6A9-4D70-9850-13006076FF1A}"/>
              </a:ext>
            </a:extLst>
          </p:cNvPr>
          <p:cNvSpPr>
            <a:spLocks noGrp="1"/>
          </p:cNvSpPr>
          <p:nvPr>
            <p:ph type="title"/>
          </p:nvPr>
        </p:nvSpPr>
        <p:spPr/>
        <p:txBody>
          <a:bodyPr/>
          <a:lstStyle/>
          <a:p>
            <a:r>
              <a:rPr lang="ar-SA"/>
              <a:t>انقر لتحرير نمط عنوان الشكل الرئيسي</a:t>
            </a:r>
            <a:endParaRPr lang="en-US"/>
          </a:p>
        </p:txBody>
      </p:sp>
      <p:sp>
        <p:nvSpPr>
          <p:cNvPr id="3" name="عنصر نائب للمحتوى 2">
            <a:extLst>
              <a:ext uri="{FF2B5EF4-FFF2-40B4-BE49-F238E27FC236}">
                <a16:creationId xmlns:a16="http://schemas.microsoft.com/office/drawing/2014/main" id="{357A0E7F-1F08-4E17-8AE2-60F99C72C71C}"/>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محتوى 3">
            <a:extLst>
              <a:ext uri="{FF2B5EF4-FFF2-40B4-BE49-F238E27FC236}">
                <a16:creationId xmlns:a16="http://schemas.microsoft.com/office/drawing/2014/main" id="{405FDC68-CCF4-4D17-B45F-135306D41417}"/>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عنصر نائب للتاريخ 4">
            <a:extLst>
              <a:ext uri="{FF2B5EF4-FFF2-40B4-BE49-F238E27FC236}">
                <a16:creationId xmlns:a16="http://schemas.microsoft.com/office/drawing/2014/main" id="{A9183BEA-F598-4A1C-B572-3EA331EA4D02}"/>
              </a:ext>
            </a:extLst>
          </p:cNvPr>
          <p:cNvSpPr>
            <a:spLocks noGrp="1"/>
          </p:cNvSpPr>
          <p:nvPr>
            <p:ph type="dt" sz="half" idx="10"/>
          </p:nvPr>
        </p:nvSpPr>
        <p:spPr/>
        <p:txBody>
          <a:bodyPr/>
          <a:lstStyle/>
          <a:p>
            <a:fld id="{A9BF958B-2922-4DC0-9154-76D57EDD9F12}" type="datetimeFigureOut">
              <a:rPr lang="en-US" smtClean="0"/>
              <a:t>4/20/2025</a:t>
            </a:fld>
            <a:endParaRPr lang="en-US"/>
          </a:p>
        </p:txBody>
      </p:sp>
      <p:sp>
        <p:nvSpPr>
          <p:cNvPr id="6" name="عنصر نائب للتذييل 5">
            <a:extLst>
              <a:ext uri="{FF2B5EF4-FFF2-40B4-BE49-F238E27FC236}">
                <a16:creationId xmlns:a16="http://schemas.microsoft.com/office/drawing/2014/main" id="{B1A83940-4575-4FC1-AC30-A2AA4953D840}"/>
              </a:ext>
            </a:extLst>
          </p:cNvPr>
          <p:cNvSpPr>
            <a:spLocks noGrp="1"/>
          </p:cNvSpPr>
          <p:nvPr>
            <p:ph type="ftr" sz="quarter" idx="11"/>
          </p:nvPr>
        </p:nvSpPr>
        <p:spPr/>
        <p:txBody>
          <a:bodyPr/>
          <a:lstStyle/>
          <a:p>
            <a:endParaRPr lang="en-US"/>
          </a:p>
        </p:txBody>
      </p:sp>
      <p:sp>
        <p:nvSpPr>
          <p:cNvPr id="7" name="عنصر نائب لرقم الشريحة 6">
            <a:extLst>
              <a:ext uri="{FF2B5EF4-FFF2-40B4-BE49-F238E27FC236}">
                <a16:creationId xmlns:a16="http://schemas.microsoft.com/office/drawing/2014/main" id="{6710D512-EE95-48E7-941D-2B105A97BD4D}"/>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3222874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50307FB-DC66-47FA-B0FB-22ED87D7F872}"/>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عنصر نائب للنص 2">
            <a:extLst>
              <a:ext uri="{FF2B5EF4-FFF2-40B4-BE49-F238E27FC236}">
                <a16:creationId xmlns:a16="http://schemas.microsoft.com/office/drawing/2014/main" id="{C1BBFC9C-7447-4498-8071-AA96A1DD77D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34E514E7-FE75-4665-B584-C7344E73F611}"/>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عنصر نائب للنص 4">
            <a:extLst>
              <a:ext uri="{FF2B5EF4-FFF2-40B4-BE49-F238E27FC236}">
                <a16:creationId xmlns:a16="http://schemas.microsoft.com/office/drawing/2014/main" id="{59E61B72-F0CC-4FF6-A8AF-33FA06595B0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6D3C5980-536A-4870-A1EF-7B0925202C7C}"/>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عنصر نائب للتاريخ 6">
            <a:extLst>
              <a:ext uri="{FF2B5EF4-FFF2-40B4-BE49-F238E27FC236}">
                <a16:creationId xmlns:a16="http://schemas.microsoft.com/office/drawing/2014/main" id="{023834CB-DE65-4C52-98F4-2DAE7F02C2CE}"/>
              </a:ext>
            </a:extLst>
          </p:cNvPr>
          <p:cNvSpPr>
            <a:spLocks noGrp="1"/>
          </p:cNvSpPr>
          <p:nvPr>
            <p:ph type="dt" sz="half" idx="10"/>
          </p:nvPr>
        </p:nvSpPr>
        <p:spPr/>
        <p:txBody>
          <a:bodyPr/>
          <a:lstStyle/>
          <a:p>
            <a:fld id="{A9BF958B-2922-4DC0-9154-76D57EDD9F12}" type="datetimeFigureOut">
              <a:rPr lang="en-US" smtClean="0"/>
              <a:t>4/20/2025</a:t>
            </a:fld>
            <a:endParaRPr lang="en-US"/>
          </a:p>
        </p:txBody>
      </p:sp>
      <p:sp>
        <p:nvSpPr>
          <p:cNvPr id="8" name="عنصر نائب للتذييل 7">
            <a:extLst>
              <a:ext uri="{FF2B5EF4-FFF2-40B4-BE49-F238E27FC236}">
                <a16:creationId xmlns:a16="http://schemas.microsoft.com/office/drawing/2014/main" id="{277362AB-DB6A-4367-8D79-C2E1149657FF}"/>
              </a:ext>
            </a:extLst>
          </p:cNvPr>
          <p:cNvSpPr>
            <a:spLocks noGrp="1"/>
          </p:cNvSpPr>
          <p:nvPr>
            <p:ph type="ftr" sz="quarter" idx="11"/>
          </p:nvPr>
        </p:nvSpPr>
        <p:spPr/>
        <p:txBody>
          <a:bodyPr/>
          <a:lstStyle/>
          <a:p>
            <a:endParaRPr lang="en-US"/>
          </a:p>
        </p:txBody>
      </p:sp>
      <p:sp>
        <p:nvSpPr>
          <p:cNvPr id="9" name="عنصر نائب لرقم الشريحة 8">
            <a:extLst>
              <a:ext uri="{FF2B5EF4-FFF2-40B4-BE49-F238E27FC236}">
                <a16:creationId xmlns:a16="http://schemas.microsoft.com/office/drawing/2014/main" id="{6B0E5C62-3DB8-4A06-9BA6-2C7198500C89}"/>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4104646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4B21FDD-CDF6-4B6A-AB26-F9275DCF62BD}"/>
              </a:ext>
            </a:extLst>
          </p:cNvPr>
          <p:cNvSpPr>
            <a:spLocks noGrp="1"/>
          </p:cNvSpPr>
          <p:nvPr>
            <p:ph type="title"/>
          </p:nvPr>
        </p:nvSpPr>
        <p:spPr/>
        <p:txBody>
          <a:bodyPr/>
          <a:lstStyle/>
          <a:p>
            <a:r>
              <a:rPr lang="ar-SA"/>
              <a:t>انقر لتحرير نمط عنوان الشكل الرئيسي</a:t>
            </a:r>
            <a:endParaRPr lang="en-US"/>
          </a:p>
        </p:txBody>
      </p:sp>
      <p:sp>
        <p:nvSpPr>
          <p:cNvPr id="3" name="عنصر نائب للتاريخ 2">
            <a:extLst>
              <a:ext uri="{FF2B5EF4-FFF2-40B4-BE49-F238E27FC236}">
                <a16:creationId xmlns:a16="http://schemas.microsoft.com/office/drawing/2014/main" id="{9116B56A-DAAC-4843-A71E-2B1014444705}"/>
              </a:ext>
            </a:extLst>
          </p:cNvPr>
          <p:cNvSpPr>
            <a:spLocks noGrp="1"/>
          </p:cNvSpPr>
          <p:nvPr>
            <p:ph type="dt" sz="half" idx="10"/>
          </p:nvPr>
        </p:nvSpPr>
        <p:spPr/>
        <p:txBody>
          <a:bodyPr/>
          <a:lstStyle/>
          <a:p>
            <a:fld id="{A9BF958B-2922-4DC0-9154-76D57EDD9F12}" type="datetimeFigureOut">
              <a:rPr lang="en-US" smtClean="0"/>
              <a:t>4/20/2025</a:t>
            </a:fld>
            <a:endParaRPr lang="en-US"/>
          </a:p>
        </p:txBody>
      </p:sp>
      <p:sp>
        <p:nvSpPr>
          <p:cNvPr id="4" name="عنصر نائب للتذييل 3">
            <a:extLst>
              <a:ext uri="{FF2B5EF4-FFF2-40B4-BE49-F238E27FC236}">
                <a16:creationId xmlns:a16="http://schemas.microsoft.com/office/drawing/2014/main" id="{1A412A26-3A9A-40C0-BCC2-D9A5BD2A8EF3}"/>
              </a:ext>
            </a:extLst>
          </p:cNvPr>
          <p:cNvSpPr>
            <a:spLocks noGrp="1"/>
          </p:cNvSpPr>
          <p:nvPr>
            <p:ph type="ftr" sz="quarter" idx="11"/>
          </p:nvPr>
        </p:nvSpPr>
        <p:spPr/>
        <p:txBody>
          <a:bodyPr/>
          <a:lstStyle/>
          <a:p>
            <a:endParaRPr lang="en-US"/>
          </a:p>
        </p:txBody>
      </p:sp>
      <p:sp>
        <p:nvSpPr>
          <p:cNvPr id="5" name="عنصر نائب لرقم الشريحة 4">
            <a:extLst>
              <a:ext uri="{FF2B5EF4-FFF2-40B4-BE49-F238E27FC236}">
                <a16:creationId xmlns:a16="http://schemas.microsoft.com/office/drawing/2014/main" id="{01A0F57B-A26F-4458-96DB-5D28B745E0C3}"/>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31161542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602D791D-8EB2-446F-B6C3-59088F1607C7}"/>
              </a:ext>
            </a:extLst>
          </p:cNvPr>
          <p:cNvSpPr>
            <a:spLocks noGrp="1"/>
          </p:cNvSpPr>
          <p:nvPr>
            <p:ph type="dt" sz="half" idx="10"/>
          </p:nvPr>
        </p:nvSpPr>
        <p:spPr/>
        <p:txBody>
          <a:bodyPr/>
          <a:lstStyle/>
          <a:p>
            <a:fld id="{A9BF958B-2922-4DC0-9154-76D57EDD9F12}" type="datetimeFigureOut">
              <a:rPr lang="en-US" smtClean="0"/>
              <a:t>4/20/2025</a:t>
            </a:fld>
            <a:endParaRPr lang="en-US"/>
          </a:p>
        </p:txBody>
      </p:sp>
      <p:sp>
        <p:nvSpPr>
          <p:cNvPr id="3" name="عنصر نائب للتذييل 2">
            <a:extLst>
              <a:ext uri="{FF2B5EF4-FFF2-40B4-BE49-F238E27FC236}">
                <a16:creationId xmlns:a16="http://schemas.microsoft.com/office/drawing/2014/main" id="{8F891045-4D74-45B5-89B7-5C2C7863AA5F}"/>
              </a:ext>
            </a:extLst>
          </p:cNvPr>
          <p:cNvSpPr>
            <a:spLocks noGrp="1"/>
          </p:cNvSpPr>
          <p:nvPr>
            <p:ph type="ftr" sz="quarter" idx="11"/>
          </p:nvPr>
        </p:nvSpPr>
        <p:spPr/>
        <p:txBody>
          <a:bodyPr/>
          <a:lstStyle/>
          <a:p>
            <a:endParaRPr lang="en-US"/>
          </a:p>
        </p:txBody>
      </p:sp>
      <p:sp>
        <p:nvSpPr>
          <p:cNvPr id="4" name="عنصر نائب لرقم الشريحة 3">
            <a:extLst>
              <a:ext uri="{FF2B5EF4-FFF2-40B4-BE49-F238E27FC236}">
                <a16:creationId xmlns:a16="http://schemas.microsoft.com/office/drawing/2014/main" id="{38726D1E-8B00-4C3B-861B-93728E39C90D}"/>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3124170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D9CC43A-838B-4B91-A0AB-3D5CD1C1B54D}"/>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عنصر نائب للمحتوى 2">
            <a:extLst>
              <a:ext uri="{FF2B5EF4-FFF2-40B4-BE49-F238E27FC236}">
                <a16:creationId xmlns:a16="http://schemas.microsoft.com/office/drawing/2014/main" id="{4BA06A86-F79B-4123-B347-50EC859DFE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نص 3">
            <a:extLst>
              <a:ext uri="{FF2B5EF4-FFF2-40B4-BE49-F238E27FC236}">
                <a16:creationId xmlns:a16="http://schemas.microsoft.com/office/drawing/2014/main" id="{8607BDDB-7DE2-4099-82A3-4EC7A7E47E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48AEFB00-940D-4D59-B475-0634CDF4F880}"/>
              </a:ext>
            </a:extLst>
          </p:cNvPr>
          <p:cNvSpPr>
            <a:spLocks noGrp="1"/>
          </p:cNvSpPr>
          <p:nvPr>
            <p:ph type="dt" sz="half" idx="10"/>
          </p:nvPr>
        </p:nvSpPr>
        <p:spPr/>
        <p:txBody>
          <a:bodyPr/>
          <a:lstStyle/>
          <a:p>
            <a:fld id="{A9BF958B-2922-4DC0-9154-76D57EDD9F12}" type="datetimeFigureOut">
              <a:rPr lang="en-US" smtClean="0"/>
              <a:t>4/20/2025</a:t>
            </a:fld>
            <a:endParaRPr lang="en-US"/>
          </a:p>
        </p:txBody>
      </p:sp>
      <p:sp>
        <p:nvSpPr>
          <p:cNvPr id="6" name="عنصر نائب للتذييل 5">
            <a:extLst>
              <a:ext uri="{FF2B5EF4-FFF2-40B4-BE49-F238E27FC236}">
                <a16:creationId xmlns:a16="http://schemas.microsoft.com/office/drawing/2014/main" id="{AADD85AE-C01A-4955-A386-8699561D0A3F}"/>
              </a:ext>
            </a:extLst>
          </p:cNvPr>
          <p:cNvSpPr>
            <a:spLocks noGrp="1"/>
          </p:cNvSpPr>
          <p:nvPr>
            <p:ph type="ftr" sz="quarter" idx="11"/>
          </p:nvPr>
        </p:nvSpPr>
        <p:spPr/>
        <p:txBody>
          <a:bodyPr/>
          <a:lstStyle/>
          <a:p>
            <a:endParaRPr lang="en-US"/>
          </a:p>
        </p:txBody>
      </p:sp>
      <p:sp>
        <p:nvSpPr>
          <p:cNvPr id="7" name="عنصر نائب لرقم الشريحة 6">
            <a:extLst>
              <a:ext uri="{FF2B5EF4-FFF2-40B4-BE49-F238E27FC236}">
                <a16:creationId xmlns:a16="http://schemas.microsoft.com/office/drawing/2014/main" id="{6EAC3FF7-17DC-4773-8635-44BA5C2FBB0D}"/>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2423213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D91D3D8-1E40-48AD-912B-C00C0B541878}"/>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عنصر نائب للصورة 2">
            <a:extLst>
              <a:ext uri="{FF2B5EF4-FFF2-40B4-BE49-F238E27FC236}">
                <a16:creationId xmlns:a16="http://schemas.microsoft.com/office/drawing/2014/main" id="{7990C44C-B4B5-4866-BA5B-18C4492DF56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عنصر نائب للنص 3">
            <a:extLst>
              <a:ext uri="{FF2B5EF4-FFF2-40B4-BE49-F238E27FC236}">
                <a16:creationId xmlns:a16="http://schemas.microsoft.com/office/drawing/2014/main" id="{42EA633D-4EA9-4656-811F-6C6587F451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0A078943-D754-41A9-A8C0-5B29B8F89E87}"/>
              </a:ext>
            </a:extLst>
          </p:cNvPr>
          <p:cNvSpPr>
            <a:spLocks noGrp="1"/>
          </p:cNvSpPr>
          <p:nvPr>
            <p:ph type="dt" sz="half" idx="10"/>
          </p:nvPr>
        </p:nvSpPr>
        <p:spPr/>
        <p:txBody>
          <a:bodyPr/>
          <a:lstStyle/>
          <a:p>
            <a:fld id="{A9BF958B-2922-4DC0-9154-76D57EDD9F12}" type="datetimeFigureOut">
              <a:rPr lang="en-US" smtClean="0"/>
              <a:t>4/20/2025</a:t>
            </a:fld>
            <a:endParaRPr lang="en-US"/>
          </a:p>
        </p:txBody>
      </p:sp>
      <p:sp>
        <p:nvSpPr>
          <p:cNvPr id="6" name="عنصر نائب للتذييل 5">
            <a:extLst>
              <a:ext uri="{FF2B5EF4-FFF2-40B4-BE49-F238E27FC236}">
                <a16:creationId xmlns:a16="http://schemas.microsoft.com/office/drawing/2014/main" id="{D4C4C0DD-D92A-41DA-B4CA-1C5F8BFF4002}"/>
              </a:ext>
            </a:extLst>
          </p:cNvPr>
          <p:cNvSpPr>
            <a:spLocks noGrp="1"/>
          </p:cNvSpPr>
          <p:nvPr>
            <p:ph type="ftr" sz="quarter" idx="11"/>
          </p:nvPr>
        </p:nvSpPr>
        <p:spPr/>
        <p:txBody>
          <a:bodyPr/>
          <a:lstStyle/>
          <a:p>
            <a:endParaRPr lang="en-US"/>
          </a:p>
        </p:txBody>
      </p:sp>
      <p:sp>
        <p:nvSpPr>
          <p:cNvPr id="7" name="عنصر نائب لرقم الشريحة 6">
            <a:extLst>
              <a:ext uri="{FF2B5EF4-FFF2-40B4-BE49-F238E27FC236}">
                <a16:creationId xmlns:a16="http://schemas.microsoft.com/office/drawing/2014/main" id="{B4F0B9D4-8BC4-42E3-9EE7-9AECE6797C3B}"/>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2367008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59049C1-4834-443C-A813-34BCA81B5E22}"/>
              </a:ext>
            </a:extLst>
          </p:cNvPr>
          <p:cNvSpPr>
            <a:spLocks noGrp="1"/>
          </p:cNvSpPr>
          <p:nvPr>
            <p:ph type="title"/>
          </p:nvPr>
        </p:nvSpPr>
        <p:spPr/>
        <p:txBody>
          <a:bodyPr/>
          <a:lstStyle/>
          <a:p>
            <a:r>
              <a:rPr lang="ar-SA"/>
              <a:t>انقر لتحرير نمط عنوان الشكل الرئيسي</a:t>
            </a:r>
            <a:endParaRPr lang="en-US"/>
          </a:p>
        </p:txBody>
      </p:sp>
      <p:sp>
        <p:nvSpPr>
          <p:cNvPr id="3" name="عنصر نائب للعنوان العمودي 2">
            <a:extLst>
              <a:ext uri="{FF2B5EF4-FFF2-40B4-BE49-F238E27FC236}">
                <a16:creationId xmlns:a16="http://schemas.microsoft.com/office/drawing/2014/main" id="{F1CEB35A-8DD3-482F-A901-3B8B214C7C0B}"/>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a:extLst>
              <a:ext uri="{FF2B5EF4-FFF2-40B4-BE49-F238E27FC236}">
                <a16:creationId xmlns:a16="http://schemas.microsoft.com/office/drawing/2014/main" id="{C4617096-87DC-4CC8-BF9D-F47EC4C0ED7D}"/>
              </a:ext>
            </a:extLst>
          </p:cNvPr>
          <p:cNvSpPr>
            <a:spLocks noGrp="1"/>
          </p:cNvSpPr>
          <p:nvPr>
            <p:ph type="dt" sz="half" idx="10"/>
          </p:nvPr>
        </p:nvSpPr>
        <p:spPr/>
        <p:txBody>
          <a:bodyPr/>
          <a:lstStyle/>
          <a:p>
            <a:fld id="{A9BF958B-2922-4DC0-9154-76D57EDD9F12}" type="datetimeFigureOut">
              <a:rPr lang="en-US" smtClean="0"/>
              <a:t>4/20/2025</a:t>
            </a:fld>
            <a:endParaRPr lang="en-US"/>
          </a:p>
        </p:txBody>
      </p:sp>
      <p:sp>
        <p:nvSpPr>
          <p:cNvPr id="5" name="عنصر نائب للتذييل 4">
            <a:extLst>
              <a:ext uri="{FF2B5EF4-FFF2-40B4-BE49-F238E27FC236}">
                <a16:creationId xmlns:a16="http://schemas.microsoft.com/office/drawing/2014/main" id="{9A892591-5E2D-4CBA-888B-0B1108549ACA}"/>
              </a:ext>
            </a:extLst>
          </p:cNvPr>
          <p:cNvSpPr>
            <a:spLocks noGrp="1"/>
          </p:cNvSpPr>
          <p:nvPr>
            <p:ph type="ftr" sz="quarter" idx="11"/>
          </p:nvPr>
        </p:nvSpPr>
        <p:spPr/>
        <p:txBody>
          <a:bodyPr/>
          <a:lstStyle/>
          <a:p>
            <a:endParaRPr lang="en-US"/>
          </a:p>
        </p:txBody>
      </p:sp>
      <p:sp>
        <p:nvSpPr>
          <p:cNvPr id="6" name="عنصر نائب لرقم الشريحة 5">
            <a:extLst>
              <a:ext uri="{FF2B5EF4-FFF2-40B4-BE49-F238E27FC236}">
                <a16:creationId xmlns:a16="http://schemas.microsoft.com/office/drawing/2014/main" id="{E0629620-7176-49C6-857B-87E4C5319308}"/>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18445362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EA1118C3-6A48-492A-AE0D-64DA63C50C67}"/>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عنصر نائب للعنوان العمودي 2">
            <a:extLst>
              <a:ext uri="{FF2B5EF4-FFF2-40B4-BE49-F238E27FC236}">
                <a16:creationId xmlns:a16="http://schemas.microsoft.com/office/drawing/2014/main" id="{6D351C6B-2FD4-4D5C-B275-F4A73EF6C02D}"/>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a:extLst>
              <a:ext uri="{FF2B5EF4-FFF2-40B4-BE49-F238E27FC236}">
                <a16:creationId xmlns:a16="http://schemas.microsoft.com/office/drawing/2014/main" id="{182B9BB8-9B16-4310-B943-230E06170D0A}"/>
              </a:ext>
            </a:extLst>
          </p:cNvPr>
          <p:cNvSpPr>
            <a:spLocks noGrp="1"/>
          </p:cNvSpPr>
          <p:nvPr>
            <p:ph type="dt" sz="half" idx="10"/>
          </p:nvPr>
        </p:nvSpPr>
        <p:spPr/>
        <p:txBody>
          <a:bodyPr/>
          <a:lstStyle/>
          <a:p>
            <a:fld id="{A9BF958B-2922-4DC0-9154-76D57EDD9F12}" type="datetimeFigureOut">
              <a:rPr lang="en-US" smtClean="0"/>
              <a:t>4/20/2025</a:t>
            </a:fld>
            <a:endParaRPr lang="en-US"/>
          </a:p>
        </p:txBody>
      </p:sp>
      <p:sp>
        <p:nvSpPr>
          <p:cNvPr id="5" name="عنصر نائب للتذييل 4">
            <a:extLst>
              <a:ext uri="{FF2B5EF4-FFF2-40B4-BE49-F238E27FC236}">
                <a16:creationId xmlns:a16="http://schemas.microsoft.com/office/drawing/2014/main" id="{476D2B97-212B-4CFA-9D6E-D1746B2B47A1}"/>
              </a:ext>
            </a:extLst>
          </p:cNvPr>
          <p:cNvSpPr>
            <a:spLocks noGrp="1"/>
          </p:cNvSpPr>
          <p:nvPr>
            <p:ph type="ftr" sz="quarter" idx="11"/>
          </p:nvPr>
        </p:nvSpPr>
        <p:spPr/>
        <p:txBody>
          <a:bodyPr/>
          <a:lstStyle/>
          <a:p>
            <a:endParaRPr lang="en-US"/>
          </a:p>
        </p:txBody>
      </p:sp>
      <p:sp>
        <p:nvSpPr>
          <p:cNvPr id="6" name="عنصر نائب لرقم الشريحة 5">
            <a:extLst>
              <a:ext uri="{FF2B5EF4-FFF2-40B4-BE49-F238E27FC236}">
                <a16:creationId xmlns:a16="http://schemas.microsoft.com/office/drawing/2014/main" id="{B58636D7-3B4B-4BF2-BF74-9F83BEBF6D59}"/>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830645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12150E29-EBC3-4E58-BD3D-7D856C05AA75}"/>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endParaRPr lang="en-US"/>
          </a:p>
        </p:txBody>
      </p:sp>
      <p:sp>
        <p:nvSpPr>
          <p:cNvPr id="3" name="عنصر نائب للنص 2">
            <a:extLst>
              <a:ext uri="{FF2B5EF4-FFF2-40B4-BE49-F238E27FC236}">
                <a16:creationId xmlns:a16="http://schemas.microsoft.com/office/drawing/2014/main" id="{7CD7DAC8-B03D-49DA-B8CE-EFD6B7EAC43F}"/>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a:extLst>
              <a:ext uri="{FF2B5EF4-FFF2-40B4-BE49-F238E27FC236}">
                <a16:creationId xmlns:a16="http://schemas.microsoft.com/office/drawing/2014/main" id="{99E36805-5415-4761-9C0B-11187837EA71}"/>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A9BF958B-2922-4DC0-9154-76D57EDD9F12}" type="datetimeFigureOut">
              <a:rPr lang="en-US" smtClean="0"/>
              <a:t>4/20/2025</a:t>
            </a:fld>
            <a:endParaRPr lang="en-US"/>
          </a:p>
        </p:txBody>
      </p:sp>
      <p:sp>
        <p:nvSpPr>
          <p:cNvPr id="5" name="عنصر نائب للتذييل 4">
            <a:extLst>
              <a:ext uri="{FF2B5EF4-FFF2-40B4-BE49-F238E27FC236}">
                <a16:creationId xmlns:a16="http://schemas.microsoft.com/office/drawing/2014/main" id="{3E6E8281-0EFA-4210-8828-27A4E9114511}"/>
              </a:ext>
            </a:extLst>
          </p:cNvPr>
          <p:cNvSpPr>
            <a:spLocks noGrp="1"/>
          </p:cNvSpPr>
          <p:nvPr>
            <p:ph type="ftr" sz="quarter" idx="3"/>
            <p:custDataLst>
              <p:tags r:id="rId13"/>
            </p:custDataLst>
          </p:nvPr>
        </p:nvSpPr>
        <p:spPr>
          <a:xfrm>
            <a:off x="0" y="6356350"/>
            <a:ext cx="121920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r>
              <a:rPr lang="en-US">
                <a:solidFill>
                  <a:srgbClr val="000000"/>
                </a:solidFill>
                <a:latin typeface="Times New Roman" panose="02020603050405020304" pitchFamily="18" charset="0"/>
              </a:rPr>
              <a:t>Classification: </a:t>
            </a:r>
            <a:r>
              <a:rPr lang="en-US">
                <a:solidFill>
                  <a:srgbClr val="AEC90B"/>
                </a:solidFill>
                <a:latin typeface="Times New Roman" panose="02020603050405020304" pitchFamily="18" charset="0"/>
              </a:rPr>
              <a:t>Public - </a:t>
            </a:r>
            <a:r>
              <a:rPr lang="ar-SA">
                <a:solidFill>
                  <a:srgbClr val="AEC90B"/>
                </a:solidFill>
                <a:latin typeface="Times New Roman" panose="02020603050405020304" pitchFamily="18" charset="0"/>
              </a:rPr>
              <a:t>عام</a:t>
            </a:r>
            <a:r>
              <a:rPr lang="ar-SA">
                <a:solidFill>
                  <a:srgbClr val="000000"/>
                </a:solidFill>
                <a:latin typeface="Times New Roman" panose="02020603050405020304" pitchFamily="18" charset="0"/>
              </a:rPr>
              <a:t> </a:t>
            </a:r>
            <a:endParaRPr lang="en-US">
              <a:solidFill>
                <a:srgbClr val="000000"/>
              </a:solidFill>
              <a:latin typeface="Times New Roman" panose="02020603050405020304" pitchFamily="18" charset="0"/>
            </a:endParaRPr>
          </a:p>
        </p:txBody>
      </p:sp>
      <p:sp>
        <p:nvSpPr>
          <p:cNvPr id="6" name="عنصر نائب لرقم الشريحة 5">
            <a:extLst>
              <a:ext uri="{FF2B5EF4-FFF2-40B4-BE49-F238E27FC236}">
                <a16:creationId xmlns:a16="http://schemas.microsoft.com/office/drawing/2014/main" id="{2BB0C7B8-450F-41F7-A75B-03B62F1C48FA}"/>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A8AFF586-E96B-4954-B10A-5E38CB37B856}" type="slidenum">
              <a:rPr lang="en-US" smtClean="0"/>
              <a:t>‹#›</a:t>
            </a:fld>
            <a:endParaRPr lang="en-US"/>
          </a:p>
        </p:txBody>
      </p:sp>
    </p:spTree>
    <p:extLst>
      <p:ext uri="{BB962C8B-B14F-4D97-AF65-F5344CB8AC3E}">
        <p14:creationId xmlns:p14="http://schemas.microsoft.com/office/powerpoint/2010/main" val="2542855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 Target="slide8.xml"/><Relationship Id="rId5" Type="http://schemas.openxmlformats.org/officeDocument/2006/relationships/slide" Target="slide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5" Type="http://schemas.openxmlformats.org/officeDocument/2006/relationships/image" Target="../media/image4.jpe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png"/><Relationship Id="rId7" Type="http://schemas.openxmlformats.org/officeDocument/2006/relationships/diagramQuickStyle" Target="../diagrams/quickStyle1.xml"/><Relationship Id="rId2" Type="http://schemas.openxmlformats.org/officeDocument/2006/relationships/image" Target="../media/image3.bin"/><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microsoft.com/office/2007/relationships/hdphoto" Target="../media/hdphoto1.wdp"/><Relationship Id="rId9" Type="http://schemas.microsoft.com/office/2007/relationships/diagramDrawing" Target="../diagrams/drawing1.xml"/></Relationships>
</file>

<file path=ppt/slides/_rels/slide16.xml.rels><?xml version="1.0" encoding="UTF-8" standalone="yes"?>
<Relationships xmlns="http://schemas.openxmlformats.org/package/2006/relationships"><Relationship Id="rId8" Type="http://schemas.openxmlformats.org/officeDocument/2006/relationships/diagramColors" Target="../diagrams/colors2.xml"/><Relationship Id="rId13" Type="http://schemas.openxmlformats.org/officeDocument/2006/relationships/diagramColors" Target="../diagrams/colors3.xml"/><Relationship Id="rId3" Type="http://schemas.openxmlformats.org/officeDocument/2006/relationships/image" Target="../media/image2.png"/><Relationship Id="rId7" Type="http://schemas.openxmlformats.org/officeDocument/2006/relationships/diagramQuickStyle" Target="../diagrams/quickStyle2.xml"/><Relationship Id="rId12" Type="http://schemas.openxmlformats.org/officeDocument/2006/relationships/diagramQuickStyle" Target="../diagrams/quickStyle3.xml"/><Relationship Id="rId2" Type="http://schemas.openxmlformats.org/officeDocument/2006/relationships/image" Target="../media/image3.bin"/><Relationship Id="rId1" Type="http://schemas.openxmlformats.org/officeDocument/2006/relationships/slideLayout" Target="../slideLayouts/slideLayout1.xml"/><Relationship Id="rId6" Type="http://schemas.openxmlformats.org/officeDocument/2006/relationships/diagramLayout" Target="../diagrams/layout2.xml"/><Relationship Id="rId11" Type="http://schemas.openxmlformats.org/officeDocument/2006/relationships/diagramLayout" Target="../diagrams/layout3.xml"/><Relationship Id="rId5" Type="http://schemas.openxmlformats.org/officeDocument/2006/relationships/diagramData" Target="../diagrams/data2.xml"/><Relationship Id="rId10" Type="http://schemas.openxmlformats.org/officeDocument/2006/relationships/diagramData" Target="../diagrams/data3.xml"/><Relationship Id="rId4" Type="http://schemas.microsoft.com/office/2007/relationships/hdphoto" Target="../media/hdphoto1.wdp"/><Relationship Id="rId9" Type="http://schemas.microsoft.com/office/2007/relationships/diagramDrawing" Target="../diagrams/drawing2.xml"/><Relationship Id="rId14" Type="http://schemas.microsoft.com/office/2007/relationships/diagramDrawing" Target="../diagrams/drawing3.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7000"/>
            <a:lum/>
          </a:blip>
          <a:srcRect/>
          <a:stretch>
            <a:fillRect t="-1000" b="-1000"/>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19" name="مستطيل 18">
            <a:extLst>
              <a:ext uri="{FF2B5EF4-FFF2-40B4-BE49-F238E27FC236}">
                <a16:creationId xmlns:a16="http://schemas.microsoft.com/office/drawing/2014/main" id="{B71FC219-2984-423C-A7E6-46C4D8BBF851}"/>
              </a:ext>
            </a:extLst>
          </p:cNvPr>
          <p:cNvSpPr/>
          <p:nvPr/>
        </p:nvSpPr>
        <p:spPr>
          <a:xfrm>
            <a:off x="265883" y="4870996"/>
            <a:ext cx="11908295" cy="1015663"/>
          </a:xfrm>
          <a:prstGeom prst="rect">
            <a:avLst/>
          </a:prstGeom>
        </p:spPr>
        <p:txBody>
          <a:bodyPr wrap="square">
            <a:spAutoFit/>
          </a:bodyPr>
          <a:lstStyle/>
          <a:p>
            <a:pPr algn="ctr" rtl="0"/>
            <a:r>
              <a:rPr lang="en-US" sz="2000" b="1" dirty="0">
                <a:latin typeface="Times New Roman" panose="02020603050405020304" pitchFamily="18" charset="0"/>
                <a:cs typeface="Times New Roman" panose="02020603050405020304" pitchFamily="18" charset="0"/>
              </a:rPr>
              <a:t>Supervised by</a:t>
            </a:r>
          </a:p>
          <a:p>
            <a:pPr algn="ctr" rtl="0"/>
            <a:r>
              <a:rPr lang="en-US" sz="2000" b="1" dirty="0">
                <a:latin typeface="Times New Roman" panose="02020603050405020304" pitchFamily="18" charset="0"/>
                <a:cs typeface="Times New Roman" panose="02020603050405020304" pitchFamily="18" charset="0"/>
              </a:rPr>
              <a:t>PhD. Yasser Abdelhamid</a:t>
            </a:r>
          </a:p>
          <a:p>
            <a:pPr algn="ctr" rtl="0"/>
            <a:r>
              <a:rPr lang="en-US" sz="2000" b="1" dirty="0">
                <a:solidFill>
                  <a:srgbClr val="002060"/>
                </a:solidFill>
                <a:latin typeface="Times New Roman" panose="02020603050405020304" pitchFamily="18" charset="0"/>
                <a:cs typeface="Times New Roman" panose="02020603050405020304" pitchFamily="18" charset="0"/>
              </a:rPr>
              <a:t>Faculty Member in the Artificial Intelligence Program – </a:t>
            </a:r>
            <a:r>
              <a:rPr lang="en-US" sz="2000" b="1" dirty="0" err="1">
                <a:solidFill>
                  <a:srgbClr val="002060"/>
                </a:solidFill>
                <a:latin typeface="Times New Roman" panose="02020603050405020304" pitchFamily="18" charset="0"/>
                <a:cs typeface="Times New Roman" panose="02020603050405020304" pitchFamily="18" charset="0"/>
              </a:rPr>
              <a:t>MidOcean</a:t>
            </a:r>
            <a:r>
              <a:rPr lang="en-US" sz="2000" b="1" dirty="0">
                <a:solidFill>
                  <a:srgbClr val="002060"/>
                </a:solidFill>
                <a:latin typeface="Times New Roman" panose="02020603050405020304" pitchFamily="18" charset="0"/>
                <a:cs typeface="Times New Roman" panose="02020603050405020304" pitchFamily="18" charset="0"/>
              </a:rPr>
              <a:t> University</a:t>
            </a:r>
          </a:p>
        </p:txBody>
      </p:sp>
      <p:sp>
        <p:nvSpPr>
          <p:cNvPr id="26" name="مستطيل 25">
            <a:extLst>
              <a:ext uri="{FF2B5EF4-FFF2-40B4-BE49-F238E27FC236}">
                <a16:creationId xmlns:a16="http://schemas.microsoft.com/office/drawing/2014/main" id="{80B5E805-518A-4956-90DB-2728F6866DC1}"/>
              </a:ext>
            </a:extLst>
          </p:cNvPr>
          <p:cNvSpPr/>
          <p:nvPr/>
        </p:nvSpPr>
        <p:spPr>
          <a:xfrm>
            <a:off x="2418550" y="2304010"/>
            <a:ext cx="7354899" cy="523220"/>
          </a:xfrm>
          <a:prstGeom prst="rect">
            <a:avLst/>
          </a:prstGeom>
        </p:spPr>
        <p:txBody>
          <a:bodyPr wrap="non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Cotton Disease Detection Using Deep Learning</a:t>
            </a:r>
          </a:p>
        </p:txBody>
      </p:sp>
      <p:sp>
        <p:nvSpPr>
          <p:cNvPr id="27" name="مستطيل 26">
            <a:extLst>
              <a:ext uri="{FF2B5EF4-FFF2-40B4-BE49-F238E27FC236}">
                <a16:creationId xmlns:a16="http://schemas.microsoft.com/office/drawing/2014/main" id="{274D27C8-0C5A-416B-AAA1-5823D2063FC5}"/>
              </a:ext>
            </a:extLst>
          </p:cNvPr>
          <p:cNvSpPr/>
          <p:nvPr/>
        </p:nvSpPr>
        <p:spPr>
          <a:xfrm>
            <a:off x="3172031" y="3290051"/>
            <a:ext cx="6096000" cy="1015663"/>
          </a:xfrm>
          <a:prstGeom prst="rect">
            <a:avLst/>
          </a:prstGeom>
        </p:spPr>
        <p:txBody>
          <a:bodyPr>
            <a:spAutoFit/>
          </a:bodyPr>
          <a:lstStyle/>
          <a:p>
            <a:pPr algn="ctr" rtl="0"/>
            <a:r>
              <a:rPr lang="en-US" sz="2000" b="1" dirty="0">
                <a:latin typeface="Times New Roman" panose="02020603050405020304" pitchFamily="18" charset="0"/>
                <a:cs typeface="Times New Roman" panose="02020603050405020304" pitchFamily="18" charset="0"/>
              </a:rPr>
              <a:t>Prepared by</a:t>
            </a:r>
          </a:p>
          <a:p>
            <a:pPr algn="ctr" rtl="0"/>
            <a:r>
              <a:rPr lang="ar-SA"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Youssif</a:t>
            </a:r>
            <a:r>
              <a:rPr lang="en-US" sz="2000" b="1" dirty="0">
                <a:latin typeface="Times New Roman" panose="02020603050405020304" pitchFamily="18" charset="0"/>
                <a:cs typeface="Times New Roman" panose="02020603050405020304" pitchFamily="18" charset="0"/>
              </a:rPr>
              <a:t> Ali </a:t>
            </a:r>
            <a:r>
              <a:rPr lang="en-US" sz="2000" b="1" dirty="0" err="1">
                <a:latin typeface="Times New Roman" panose="02020603050405020304" pitchFamily="18" charset="0"/>
                <a:cs typeface="Times New Roman" panose="02020603050405020304" pitchFamily="18" charset="0"/>
              </a:rPr>
              <a:t>Alshalakany</a:t>
            </a:r>
            <a:endParaRPr lang="en-US" sz="2000" b="1" dirty="0">
              <a:latin typeface="Times New Roman" panose="02020603050405020304" pitchFamily="18" charset="0"/>
              <a:cs typeface="Times New Roman" panose="02020603050405020304" pitchFamily="18" charset="0"/>
            </a:endParaRPr>
          </a:p>
          <a:p>
            <a:pPr algn="ctr" rtl="0"/>
            <a:r>
              <a:rPr lang="ar-SA" sz="2000" b="1"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Youssef </a:t>
            </a:r>
            <a:r>
              <a:rPr lang="en-US" sz="2000" b="1" dirty="0" err="1">
                <a:latin typeface="Times New Roman" panose="02020603050405020304" pitchFamily="18" charset="0"/>
                <a:cs typeface="Times New Roman" panose="02020603050405020304" pitchFamily="18" charset="0"/>
              </a:rPr>
              <a:t>Abdelmotaleb</a:t>
            </a:r>
            <a:r>
              <a:rPr lang="en-US" sz="2000" b="1" dirty="0">
                <a:latin typeface="Times New Roman" panose="02020603050405020304" pitchFamily="18" charset="0"/>
                <a:cs typeface="Times New Roman" panose="02020603050405020304" pitchFamily="18" charset="0"/>
              </a:rPr>
              <a:t> Saad</a:t>
            </a:r>
          </a:p>
        </p:txBody>
      </p:sp>
      <p:sp>
        <p:nvSpPr>
          <p:cNvPr id="28" name="مستطيل 27">
            <a:extLst>
              <a:ext uri="{FF2B5EF4-FFF2-40B4-BE49-F238E27FC236}">
                <a16:creationId xmlns:a16="http://schemas.microsoft.com/office/drawing/2014/main" id="{24BAF186-F544-4E6A-8B5E-F57FD1B56107}"/>
              </a:ext>
            </a:extLst>
          </p:cNvPr>
          <p:cNvSpPr/>
          <p:nvPr/>
        </p:nvSpPr>
        <p:spPr>
          <a:xfrm>
            <a:off x="5490705" y="6349480"/>
            <a:ext cx="1210588" cy="369332"/>
          </a:xfrm>
          <a:prstGeom prst="rect">
            <a:avLst/>
          </a:prstGeom>
        </p:spPr>
        <p:txBody>
          <a:bodyPr wrap="none">
            <a:spAutoFit/>
          </a:bodyPr>
          <a:lstStyle/>
          <a:p>
            <a:pPr algn="l" rtl="0"/>
            <a:r>
              <a:rPr lang="en-US" b="1" dirty="0">
                <a:latin typeface="Times New Roman" panose="02020603050405020304" pitchFamily="18" charset="0"/>
                <a:cs typeface="Times New Roman" panose="02020603050405020304" pitchFamily="18" charset="0"/>
              </a:rPr>
              <a:t>1446/2025</a:t>
            </a:r>
          </a:p>
        </p:txBody>
      </p:sp>
    </p:spTree>
    <p:extLst>
      <p:ext uri="{BB962C8B-B14F-4D97-AF65-F5344CB8AC3E}">
        <p14:creationId xmlns:p14="http://schemas.microsoft.com/office/powerpoint/2010/main" val="8057128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7000"/>
            <a:lum/>
          </a:blip>
          <a:srcRect/>
          <a:stretch>
            <a:fillRect t="-1000" b="-1000"/>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8" name="مستطيل 7">
            <a:extLst>
              <a:ext uri="{FF2B5EF4-FFF2-40B4-BE49-F238E27FC236}">
                <a16:creationId xmlns:a16="http://schemas.microsoft.com/office/drawing/2014/main" id="{9A01D53E-BA0C-4499-8D72-7F24B7ACF4E9}"/>
              </a:ext>
            </a:extLst>
          </p:cNvPr>
          <p:cNvSpPr/>
          <p:nvPr/>
        </p:nvSpPr>
        <p:spPr>
          <a:xfrm>
            <a:off x="539125" y="1601397"/>
            <a:ext cx="11113749" cy="2925096"/>
          </a:xfrm>
          <a:prstGeom prst="rect">
            <a:avLst/>
          </a:prstGeom>
        </p:spPr>
        <p:txBody>
          <a:bodyPr wrap="square">
            <a:spAutoFit/>
          </a:bodyPr>
          <a:lstStyle/>
          <a:p>
            <a:pPr algn="just" rtl="0">
              <a:lnSpc>
                <a:spcPct val="150000"/>
              </a:lnSpc>
              <a:spcAft>
                <a:spcPts val="800"/>
              </a:spcAft>
            </a:pPr>
            <a:r>
              <a:rPr lang="en-US" b="1" dirty="0">
                <a:effectLst/>
                <a:latin typeface="Times New Roman" panose="02020603050405020304" pitchFamily="18" charset="0"/>
                <a:ea typeface="Calibri" panose="020F0502020204030204" pitchFamily="34" charset="0"/>
                <a:cs typeface="Times New Roman" panose="02020603050405020304" pitchFamily="18" charset="0"/>
              </a:rPr>
              <a:t>Abstract:-</a:t>
            </a:r>
          </a:p>
          <a:p>
            <a:pPr algn="just" rtl="0">
              <a:lnSpc>
                <a:spcPct val="150000"/>
              </a:lnSpc>
              <a:spcAft>
                <a:spcPts val="800"/>
              </a:spcAft>
            </a:pPr>
            <a:r>
              <a:rPr lang="en-US" sz="1600" dirty="0">
                <a:latin typeface="Arial" panose="020B0604020202020204" pitchFamily="34" charset="0"/>
                <a:cs typeface="Arial" panose="020B0604020202020204" pitchFamily="34" charset="0"/>
              </a:rPr>
              <a:t>The research aims to diagnose cotton diseases using deep learning-based image analysis, overcoming the limitations of manual inspection. Convolutional Neural Networks (CNNs) enable precise and rapid disease detection by analyzing cotton leaf images, highlighting affected areas based on disease type. Early detection helps reduce agricultural losses, improve productivity, and enhance sustainability. Since 80-90% of cotton diseases affect leaves, causing significant crop and budget losses, this study explores AI techniques for early detection and prevention.</a:t>
            </a:r>
            <a:endParaRPr lang="ar-SA" sz="1600" dirty="0">
              <a:latin typeface="Arial" panose="020B0604020202020204" pitchFamily="34" charset="0"/>
              <a:cs typeface="Arial" panose="020B0604020202020204" pitchFamily="34" charset="0"/>
            </a:endParaRPr>
          </a:p>
          <a:p>
            <a:pPr algn="just" rtl="0">
              <a:lnSpc>
                <a:spcPct val="150000"/>
              </a:lnSpc>
              <a:spcAft>
                <a:spcPts val="800"/>
              </a:spcAft>
            </a:pPr>
            <a:r>
              <a:rPr lang="en-US" b="1" dirty="0">
                <a:effectLst/>
                <a:latin typeface="Arial" panose="020B0604020202020204" pitchFamily="34" charset="0"/>
                <a:ea typeface="Calibri" panose="020F0502020204030204" pitchFamily="34" charset="0"/>
                <a:cs typeface="Arial" panose="020B0604020202020204" pitchFamily="34" charset="0"/>
              </a:rPr>
              <a:t>K</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ey words :</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sz="1600" dirty="0">
                <a:latin typeface="Arial" panose="020B0604020202020204" pitchFamily="34" charset="0"/>
                <a:ea typeface="Calibri" panose="020F0502020204030204" pitchFamily="34" charset="0"/>
                <a:cs typeface="Arial" panose="020B0604020202020204" pitchFamily="34" charset="0"/>
              </a:rPr>
              <a:t>Cotton Leaf Disease- Image Analysis - Deep learning plant</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sp>
        <p:nvSpPr>
          <p:cNvPr id="9" name="سهم: خماسي 8">
            <a:hlinkClick r:id="rId5" action="ppaction://hlinksldjump"/>
            <a:extLst>
              <a:ext uri="{FF2B5EF4-FFF2-40B4-BE49-F238E27FC236}">
                <a16:creationId xmlns:a16="http://schemas.microsoft.com/office/drawing/2014/main" id="{368BCA23-130E-4C13-B208-BEA41FBCC41C}"/>
              </a:ext>
            </a:extLst>
          </p:cNvPr>
          <p:cNvSpPr/>
          <p:nvPr/>
        </p:nvSpPr>
        <p:spPr>
          <a:xfrm>
            <a:off x="-3" y="4601546"/>
            <a:ext cx="2689864" cy="264355"/>
          </a:xfrm>
          <a:prstGeom prst="homePlate">
            <a:avLst/>
          </a:prstGeom>
          <a:gradFill flip="none" rotWithShape="1">
            <a:gsLst>
              <a:gs pos="0">
                <a:schemeClr val="bg1">
                  <a:lumMod val="70000"/>
                </a:schemeClr>
              </a:gs>
              <a:gs pos="19000">
                <a:schemeClr val="accent5">
                  <a:lumMod val="45000"/>
                  <a:lumOff val="55000"/>
                </a:schemeClr>
              </a:gs>
              <a:gs pos="85000">
                <a:schemeClr val="bg1">
                  <a:lumMod val="75000"/>
                </a:schemeClr>
              </a:gs>
              <a:gs pos="100000">
                <a:schemeClr val="accent5">
                  <a:lumMod val="30000"/>
                  <a:lumOff val="70000"/>
                </a:schemeClr>
              </a:gs>
            </a:gsLst>
            <a:lin ang="5400000" scaled="1"/>
            <a:tileRect/>
          </a:gradFill>
          <a:ln cmpd="dbl">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Introduction</a:t>
            </a:r>
          </a:p>
        </p:txBody>
      </p:sp>
      <p:sp>
        <p:nvSpPr>
          <p:cNvPr id="10" name="سهم: خماسي 9">
            <a:hlinkClick r:id="rId6" action="ppaction://hlinksldjump"/>
            <a:extLst>
              <a:ext uri="{FF2B5EF4-FFF2-40B4-BE49-F238E27FC236}">
                <a16:creationId xmlns:a16="http://schemas.microsoft.com/office/drawing/2014/main" id="{1F78BF01-32B0-487B-BF1F-53A60B503F2B}"/>
              </a:ext>
            </a:extLst>
          </p:cNvPr>
          <p:cNvSpPr/>
          <p:nvPr/>
        </p:nvSpPr>
        <p:spPr>
          <a:xfrm>
            <a:off x="-1" y="4914828"/>
            <a:ext cx="2964181" cy="264355"/>
          </a:xfrm>
          <a:prstGeom prst="homePlate">
            <a:avLst/>
          </a:prstGeom>
          <a:gradFill flip="none" rotWithShape="1">
            <a:gsLst>
              <a:gs pos="0">
                <a:schemeClr val="bg1">
                  <a:lumMod val="70000"/>
                </a:schemeClr>
              </a:gs>
              <a:gs pos="19000">
                <a:schemeClr val="accent5">
                  <a:lumMod val="45000"/>
                  <a:lumOff val="55000"/>
                </a:schemeClr>
              </a:gs>
              <a:gs pos="85000">
                <a:schemeClr val="bg1">
                  <a:lumMod val="75000"/>
                </a:schemeClr>
              </a:gs>
              <a:gs pos="100000">
                <a:schemeClr val="accent5">
                  <a:lumMod val="30000"/>
                  <a:lumOff val="70000"/>
                </a:schemeClr>
              </a:gs>
            </a:gsLst>
            <a:lin ang="5400000" scaled="1"/>
            <a:tileRect/>
          </a:gradFill>
          <a:ln cmpd="dbl">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background </a:t>
            </a:r>
            <a:endParaRPr lang="en-US" dirty="0">
              <a:solidFill>
                <a:schemeClr val="tx1"/>
              </a:solidFill>
            </a:endParaRPr>
          </a:p>
        </p:txBody>
      </p:sp>
      <p:sp>
        <p:nvSpPr>
          <p:cNvPr id="2" name="سهم: خماسي 1">
            <a:extLst>
              <a:ext uri="{FF2B5EF4-FFF2-40B4-BE49-F238E27FC236}">
                <a16:creationId xmlns:a16="http://schemas.microsoft.com/office/drawing/2014/main" id="{4C58827B-405A-21F4-F2A2-C6392A31A5AA}"/>
              </a:ext>
            </a:extLst>
          </p:cNvPr>
          <p:cNvSpPr/>
          <p:nvPr/>
        </p:nvSpPr>
        <p:spPr>
          <a:xfrm>
            <a:off x="-3" y="5237740"/>
            <a:ext cx="3208023" cy="264355"/>
          </a:xfrm>
          <a:prstGeom prst="homePlate">
            <a:avLst/>
          </a:prstGeom>
          <a:gradFill flip="none" rotWithShape="1">
            <a:gsLst>
              <a:gs pos="0">
                <a:schemeClr val="bg1">
                  <a:lumMod val="70000"/>
                </a:schemeClr>
              </a:gs>
              <a:gs pos="19000">
                <a:schemeClr val="accent5">
                  <a:lumMod val="45000"/>
                  <a:lumOff val="55000"/>
                </a:schemeClr>
              </a:gs>
              <a:gs pos="85000">
                <a:schemeClr val="bg1">
                  <a:lumMod val="75000"/>
                </a:schemeClr>
              </a:gs>
              <a:gs pos="100000">
                <a:schemeClr val="accent5">
                  <a:lumMod val="30000"/>
                  <a:lumOff val="70000"/>
                </a:schemeClr>
              </a:gs>
            </a:gsLst>
            <a:lin ang="5400000" scaled="1"/>
            <a:tileRect/>
          </a:gradFill>
          <a:ln cmpd="dbl">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Literature review</a:t>
            </a:r>
            <a:endParaRPr lang="en-US" dirty="0">
              <a:solidFill>
                <a:schemeClr val="tx1"/>
              </a:solidFill>
            </a:endParaRPr>
          </a:p>
        </p:txBody>
      </p:sp>
      <p:sp>
        <p:nvSpPr>
          <p:cNvPr id="6" name="سهم: خماسي 5">
            <a:extLst>
              <a:ext uri="{FF2B5EF4-FFF2-40B4-BE49-F238E27FC236}">
                <a16:creationId xmlns:a16="http://schemas.microsoft.com/office/drawing/2014/main" id="{DDC0548D-DC85-9D68-9851-27620CD868A1}"/>
              </a:ext>
            </a:extLst>
          </p:cNvPr>
          <p:cNvSpPr/>
          <p:nvPr/>
        </p:nvSpPr>
        <p:spPr>
          <a:xfrm>
            <a:off x="0" y="5567518"/>
            <a:ext cx="3448594" cy="264355"/>
          </a:xfrm>
          <a:prstGeom prst="homePlate">
            <a:avLst/>
          </a:prstGeom>
          <a:gradFill flip="none" rotWithShape="1">
            <a:gsLst>
              <a:gs pos="0">
                <a:schemeClr val="bg1">
                  <a:lumMod val="70000"/>
                </a:schemeClr>
              </a:gs>
              <a:gs pos="19000">
                <a:schemeClr val="accent5">
                  <a:lumMod val="45000"/>
                  <a:lumOff val="55000"/>
                </a:schemeClr>
              </a:gs>
              <a:gs pos="85000">
                <a:schemeClr val="bg1">
                  <a:lumMod val="75000"/>
                </a:schemeClr>
              </a:gs>
              <a:gs pos="100000">
                <a:schemeClr val="accent5">
                  <a:lumMod val="30000"/>
                  <a:lumOff val="70000"/>
                </a:schemeClr>
              </a:gs>
            </a:gsLst>
            <a:lin ang="5400000" scaled="1"/>
            <a:tileRect/>
          </a:gradFill>
          <a:ln cmpd="dbl">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References</a:t>
            </a:r>
          </a:p>
        </p:txBody>
      </p:sp>
    </p:spTree>
    <p:extLst>
      <p:ext uri="{BB962C8B-B14F-4D97-AF65-F5344CB8AC3E}">
        <p14:creationId xmlns:p14="http://schemas.microsoft.com/office/powerpoint/2010/main" val="22021935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مستطيل 1">
            <a:extLst>
              <a:ext uri="{FF2B5EF4-FFF2-40B4-BE49-F238E27FC236}">
                <a16:creationId xmlns:a16="http://schemas.microsoft.com/office/drawing/2014/main" id="{55A08048-1508-440B-985F-24FCA34BB5EE}"/>
              </a:ext>
            </a:extLst>
          </p:cNvPr>
          <p:cNvSpPr/>
          <p:nvPr/>
        </p:nvSpPr>
        <p:spPr>
          <a:xfrm>
            <a:off x="184731" y="1395944"/>
            <a:ext cx="11702469" cy="51945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pPr algn="just" rtl="0">
              <a:lnSpc>
                <a:spcPct val="150000"/>
              </a:lnSpc>
              <a:spcAft>
                <a:spcPts val="800"/>
              </a:spcAft>
            </a:pPr>
            <a:r>
              <a:rPr lang="en-US" b="1" dirty="0">
                <a:solidFill>
                  <a:sysClr val="windowText" lastClr="000000"/>
                </a:solidFill>
                <a:latin typeface="Times New Roman" panose="02020603050405020304" pitchFamily="18" charset="0"/>
                <a:cs typeface="Times New Roman" panose="02020603050405020304" pitchFamily="18" charset="0"/>
              </a:rPr>
              <a:t>Introduction </a:t>
            </a:r>
            <a:r>
              <a:rPr lang="en-US" b="1" dirty="0">
                <a:solidFill>
                  <a:sysClr val="windowText" lastClr="000000"/>
                </a:solidFill>
                <a:latin typeface="Times New Roman" panose="02020603050405020304" pitchFamily="18" charset="0"/>
                <a:ea typeface="Calibri" panose="020F0502020204030204" pitchFamily="34" charset="0"/>
                <a:cs typeface="Times New Roman" panose="02020603050405020304" pitchFamily="18" charset="0"/>
              </a:rPr>
              <a:t>:-</a:t>
            </a:r>
          </a:p>
          <a:p>
            <a:pPr lvl="0" algn="l" rtl="0" eaLnBrk="0" fontAlgn="base" hangingPunct="0">
              <a:spcBef>
                <a:spcPct val="0"/>
              </a:spcBef>
              <a:spcAft>
                <a:spcPct val="0"/>
              </a:spcAft>
            </a:pPr>
            <a:r>
              <a:rPr lang="en-US" altLang="en-US" sz="1600" b="1" dirty="0">
                <a:solidFill>
                  <a:sysClr val="windowText" lastClr="000000"/>
                </a:solidFill>
              </a:rPr>
              <a:t>The Role of AI in Agriculture [1].</a:t>
            </a:r>
          </a:p>
          <a:p>
            <a:pPr marL="285750" lvl="0" indent="-285750" algn="l" rtl="0" eaLnBrk="0" fontAlgn="base" hangingPunct="0">
              <a:spcBef>
                <a:spcPct val="0"/>
              </a:spcBef>
              <a:spcAft>
                <a:spcPct val="0"/>
              </a:spcAft>
              <a:buFont typeface="Arial" panose="020B0604020202020204" pitchFamily="34" charset="0"/>
              <a:buChar char="•"/>
            </a:pPr>
            <a:r>
              <a:rPr lang="en-US" altLang="en-US" sz="1600" dirty="0">
                <a:solidFill>
                  <a:sysClr val="windowText" lastClr="000000"/>
                </a:solidFill>
                <a:latin typeface="Arial" panose="020B0604020202020204" pitchFamily="34" charset="0"/>
              </a:rPr>
              <a:t>Enables large-scale crop data analysis</a:t>
            </a:r>
          </a:p>
          <a:p>
            <a:pPr marL="285750" lvl="0" indent="-285750" algn="l" rtl="0" eaLnBrk="0" fontAlgn="base" hangingPunct="0">
              <a:spcBef>
                <a:spcPct val="0"/>
              </a:spcBef>
              <a:spcAft>
                <a:spcPct val="0"/>
              </a:spcAft>
              <a:buFont typeface="Arial" panose="020B0604020202020204" pitchFamily="34" charset="0"/>
              <a:buChar char="•"/>
            </a:pPr>
            <a:r>
              <a:rPr lang="en-US" altLang="en-US" sz="1600" dirty="0">
                <a:solidFill>
                  <a:sysClr val="windowText" lastClr="000000"/>
                </a:solidFill>
                <a:latin typeface="Arial" panose="020B0604020202020204" pitchFamily="34" charset="0"/>
              </a:rPr>
              <a:t>Helps identify patterns and predict epidemics</a:t>
            </a:r>
          </a:p>
          <a:p>
            <a:pPr marL="285750" lvl="0" indent="-285750" algn="l" rtl="0" eaLnBrk="0" fontAlgn="base" hangingPunct="0">
              <a:spcBef>
                <a:spcPct val="0"/>
              </a:spcBef>
              <a:spcAft>
                <a:spcPct val="0"/>
              </a:spcAft>
              <a:buFont typeface="Arial" panose="020B0604020202020204" pitchFamily="34" charset="0"/>
              <a:buChar char="•"/>
            </a:pPr>
            <a:r>
              <a:rPr lang="en-US" altLang="en-US" sz="1600" dirty="0">
                <a:solidFill>
                  <a:sysClr val="windowText" lastClr="000000"/>
                </a:solidFill>
                <a:latin typeface="Arial" panose="020B0604020202020204" pitchFamily="34" charset="0"/>
              </a:rPr>
              <a:t>Optimizes resource allocation during crises</a:t>
            </a:r>
          </a:p>
          <a:p>
            <a:pPr marL="285750" lvl="0" indent="-285750" algn="l" rtl="0" eaLnBrk="0" fontAlgn="base" hangingPunct="0">
              <a:spcBef>
                <a:spcPct val="0"/>
              </a:spcBef>
              <a:spcAft>
                <a:spcPct val="0"/>
              </a:spcAft>
              <a:buFont typeface="Arial" panose="020B0604020202020204" pitchFamily="34" charset="0"/>
              <a:buChar char="•"/>
            </a:pPr>
            <a:endParaRPr lang="en-US" sz="1600" dirty="0">
              <a:solidFill>
                <a:sysClr val="windowText" lastClr="000000"/>
              </a:solidFill>
              <a:latin typeface="Arial" panose="020B0604020202020204" pitchFamily="34" charset="0"/>
            </a:endParaRPr>
          </a:p>
          <a:p>
            <a:pPr algn="l" rtl="0"/>
            <a:r>
              <a:rPr lang="en-US" sz="1600" b="1" dirty="0">
                <a:solidFill>
                  <a:sysClr val="windowText" lastClr="000000"/>
                </a:solidFill>
              </a:rPr>
              <a:t>AI Tools in Cotton Farming [2]</a:t>
            </a:r>
          </a:p>
          <a:p>
            <a:pPr marL="285750" indent="-285750" algn="l" rtl="0">
              <a:buFont typeface="Arial" panose="020B0604020202020204" pitchFamily="34" charset="0"/>
              <a:buChar char="•"/>
            </a:pPr>
            <a:r>
              <a:rPr lang="en-US" sz="1600" dirty="0">
                <a:solidFill>
                  <a:sysClr val="windowText" lastClr="000000"/>
                </a:solidFill>
              </a:rPr>
              <a:t>Provides advanced tools for detecting and preventing diseases</a:t>
            </a:r>
          </a:p>
          <a:p>
            <a:pPr marL="285750" indent="-285750" algn="l" rtl="0">
              <a:buFont typeface="Arial" panose="020B0604020202020204" pitchFamily="34" charset="0"/>
              <a:buChar char="•"/>
            </a:pPr>
            <a:r>
              <a:rPr lang="en-US" sz="1600" dirty="0">
                <a:solidFill>
                  <a:sysClr val="windowText" lastClr="000000"/>
                </a:solidFill>
              </a:rPr>
              <a:t>Uses data analysis, pattern recognition, and predictive modeling</a:t>
            </a:r>
          </a:p>
          <a:p>
            <a:pPr marL="285750" indent="-285750" algn="l" rtl="0">
              <a:buFont typeface="Arial" panose="020B0604020202020204" pitchFamily="34" charset="0"/>
              <a:buChar char="•"/>
            </a:pPr>
            <a:endParaRPr lang="en-US" sz="1600" dirty="0">
              <a:solidFill>
                <a:sysClr val="windowText" lastClr="000000"/>
              </a:solidFill>
            </a:endParaRPr>
          </a:p>
          <a:p>
            <a:pPr algn="l" rtl="0"/>
            <a:r>
              <a:rPr lang="en-US" sz="1600" b="1" dirty="0">
                <a:solidFill>
                  <a:sysClr val="windowText" lastClr="000000"/>
                </a:solidFill>
              </a:rPr>
              <a:t>AI in Agricultural Diagnostics [3]</a:t>
            </a:r>
          </a:p>
          <a:p>
            <a:pPr marL="285750" indent="-285750" algn="l" rtl="0">
              <a:buFont typeface="Arial" panose="020B0604020202020204" pitchFamily="34" charset="0"/>
              <a:buChar char="•"/>
            </a:pPr>
            <a:r>
              <a:rPr lang="en-US" sz="1600" dirty="0">
                <a:solidFill>
                  <a:sysClr val="windowText" lastClr="000000"/>
                </a:solidFill>
              </a:rPr>
              <a:t>Quickly and accurately analyzes large datasets</a:t>
            </a:r>
          </a:p>
          <a:p>
            <a:pPr marL="285750" indent="-285750" algn="l" rtl="0">
              <a:buFont typeface="Arial" panose="020B0604020202020204" pitchFamily="34" charset="0"/>
              <a:buChar char="•"/>
            </a:pPr>
            <a:r>
              <a:rPr lang="en-US" sz="1600" dirty="0">
                <a:solidFill>
                  <a:sysClr val="windowText" lastClr="000000"/>
                </a:solidFill>
              </a:rPr>
              <a:t>Machine learning examines crop traits and genetic data</a:t>
            </a:r>
          </a:p>
          <a:p>
            <a:pPr marL="285750" indent="-285750" algn="l" rtl="0">
              <a:buFont typeface="Arial" panose="020B0604020202020204" pitchFamily="34" charset="0"/>
              <a:buChar char="•"/>
            </a:pPr>
            <a:r>
              <a:rPr lang="en-US" sz="1600" dirty="0">
                <a:solidFill>
                  <a:sysClr val="windowText" lastClr="000000"/>
                </a:solidFill>
              </a:rPr>
              <a:t>Detects early signs of diseases</a:t>
            </a:r>
          </a:p>
          <a:p>
            <a:pPr algn="l" rtl="0"/>
            <a:endParaRPr lang="en-US" sz="1600" dirty="0">
              <a:solidFill>
                <a:sysClr val="windowText" lastClr="000000"/>
              </a:solidFill>
            </a:endParaRPr>
          </a:p>
          <a:p>
            <a:pPr algn="l" rtl="0"/>
            <a:r>
              <a:rPr lang="en-US" sz="1600" b="1" dirty="0">
                <a:solidFill>
                  <a:sysClr val="windowText" lastClr="000000"/>
                </a:solidFill>
              </a:rPr>
              <a:t>Genetic Data &amp; Disease Prediction [4]</a:t>
            </a:r>
          </a:p>
          <a:p>
            <a:pPr marL="285750" indent="-285750" algn="l" rtl="0">
              <a:buFont typeface="Arial" panose="020B0604020202020204" pitchFamily="34" charset="0"/>
              <a:buChar char="•"/>
            </a:pPr>
            <a:r>
              <a:rPr lang="en-US" sz="1600" dirty="0">
                <a:solidFill>
                  <a:sysClr val="windowText" lastClr="000000"/>
                </a:solidFill>
              </a:rPr>
              <a:t>AI detects mutations linked to agricultural diseases</a:t>
            </a:r>
          </a:p>
          <a:p>
            <a:pPr marL="285750" indent="-285750" algn="l" rtl="0">
              <a:buFont typeface="Arial" panose="020B0604020202020204" pitchFamily="34" charset="0"/>
              <a:buChar char="•"/>
            </a:pPr>
            <a:r>
              <a:rPr lang="en-US" sz="1600" dirty="0">
                <a:solidFill>
                  <a:sysClr val="windowText" lastClr="000000"/>
                </a:solidFill>
              </a:rPr>
              <a:t>Assesses disease risks and suggests treatments</a:t>
            </a:r>
          </a:p>
          <a:p>
            <a:pPr marL="285750" indent="-285750" algn="l" rtl="0">
              <a:buFont typeface="Arial" panose="020B0604020202020204" pitchFamily="34" charset="0"/>
              <a:buChar char="•"/>
            </a:pPr>
            <a:r>
              <a:rPr lang="en-US" sz="1600" dirty="0">
                <a:solidFill>
                  <a:sysClr val="windowText" lastClr="000000"/>
                </a:solidFill>
              </a:rPr>
              <a:t>Monitors outbreaks using data from various sources</a:t>
            </a:r>
          </a:p>
          <a:p>
            <a:pPr algn="l" rtl="0"/>
            <a:endParaRPr lang="en-US" sz="1600" dirty="0">
              <a:solidFill>
                <a:sysClr val="windowText" lastClr="000000"/>
              </a:solidFill>
            </a:endParaRPr>
          </a:p>
          <a:p>
            <a:pPr algn="l" rtl="0"/>
            <a:endParaRPr lang="en-US" sz="1600" b="1" dirty="0">
              <a:solidFill>
                <a:sysClr val="windowText" lastClr="000000"/>
              </a:solidFill>
            </a:endParaRPr>
          </a:p>
          <a:p>
            <a:pPr algn="l" rtl="0"/>
            <a:endParaRPr lang="en-US" sz="1600" b="1" dirty="0">
              <a:solidFill>
                <a:sysClr val="windowText" lastClr="000000"/>
              </a:solidFill>
            </a:endParaRPr>
          </a:p>
          <a:p>
            <a:pPr algn="ctr"/>
            <a:endParaRPr lang="en-US" dirty="0">
              <a:solidFill>
                <a:sysClr val="windowText" lastClr="000000"/>
              </a:solidFill>
            </a:endParaRPr>
          </a:p>
        </p:txBody>
      </p:sp>
    </p:spTree>
    <p:extLst>
      <p:ext uri="{BB962C8B-B14F-4D97-AF65-F5344CB8AC3E}">
        <p14:creationId xmlns:p14="http://schemas.microsoft.com/office/powerpoint/2010/main" val="114939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مستطيل 1">
            <a:extLst>
              <a:ext uri="{FF2B5EF4-FFF2-40B4-BE49-F238E27FC236}">
                <a16:creationId xmlns:a16="http://schemas.microsoft.com/office/drawing/2014/main" id="{55A08048-1508-440B-985F-24FCA34BB5EE}"/>
              </a:ext>
            </a:extLst>
          </p:cNvPr>
          <p:cNvSpPr/>
          <p:nvPr/>
        </p:nvSpPr>
        <p:spPr>
          <a:xfrm>
            <a:off x="184731" y="1395944"/>
            <a:ext cx="11702469" cy="13118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l" rtl="0"/>
            <a:r>
              <a:rPr lang="en-US" sz="1600" b="1" dirty="0">
                <a:solidFill>
                  <a:sysClr val="windowText" lastClr="000000"/>
                </a:solidFill>
              </a:rPr>
              <a:t>Traditional vs Modern Detection Methods</a:t>
            </a:r>
          </a:p>
          <a:p>
            <a:pPr marL="285750" indent="-285750" algn="l" rtl="0">
              <a:buFont typeface="Arial" panose="020B0604020202020204" pitchFamily="34" charset="0"/>
              <a:buChar char="•"/>
            </a:pPr>
            <a:r>
              <a:rPr lang="en-US" sz="1600" dirty="0">
                <a:solidFill>
                  <a:sysClr val="windowText" lastClr="000000"/>
                </a:solidFill>
              </a:rPr>
              <a:t>Conventional methods still used in cotton farming despite large-scale operations</a:t>
            </a:r>
            <a:r>
              <a:rPr lang="en-US" sz="1600" b="1" dirty="0">
                <a:solidFill>
                  <a:sysClr val="windowText" lastClr="000000"/>
                </a:solidFill>
              </a:rPr>
              <a:t>[5].</a:t>
            </a:r>
          </a:p>
          <a:p>
            <a:pPr marL="285750" indent="-285750" algn="l" rtl="0">
              <a:buFont typeface="Arial" panose="020B0604020202020204" pitchFamily="34" charset="0"/>
              <a:buChar char="•"/>
            </a:pPr>
            <a:r>
              <a:rPr lang="en-US" sz="1600" dirty="0">
                <a:solidFill>
                  <a:sysClr val="windowText" lastClr="000000"/>
                </a:solidFill>
              </a:rPr>
              <a:t>Traditional visual inspection has low accuracy</a:t>
            </a:r>
          </a:p>
          <a:p>
            <a:pPr marL="285750" indent="-285750" algn="l" rtl="0">
              <a:buFont typeface="Arial" panose="020B0604020202020204" pitchFamily="34" charset="0"/>
              <a:buChar char="•"/>
            </a:pPr>
            <a:r>
              <a:rPr lang="en-US" sz="1600" dirty="0">
                <a:solidFill>
                  <a:sysClr val="windowText" lastClr="000000"/>
                </a:solidFill>
              </a:rPr>
              <a:t>Advanced technologies have improved disease/pest recognition</a:t>
            </a:r>
          </a:p>
          <a:p>
            <a:pPr marL="285750" indent="-285750" algn="l" rtl="0">
              <a:buFont typeface="Arial" panose="020B0604020202020204" pitchFamily="34" charset="0"/>
              <a:buChar char="•"/>
            </a:pPr>
            <a:r>
              <a:rPr lang="en-US" sz="1600" dirty="0">
                <a:solidFill>
                  <a:sysClr val="windowText" lastClr="000000"/>
                </a:solidFill>
              </a:rPr>
              <a:t>Boosts accuracy of actions and crop productivity </a:t>
            </a:r>
            <a:r>
              <a:rPr lang="en-US" sz="1600" b="1" dirty="0">
                <a:solidFill>
                  <a:sysClr val="windowText" lastClr="000000"/>
                </a:solidFill>
              </a:rPr>
              <a:t>[6].</a:t>
            </a:r>
            <a:endParaRPr lang="en-US" sz="1600" dirty="0">
              <a:solidFill>
                <a:sysClr val="windowText" lastClr="000000"/>
              </a:solidFill>
            </a:endParaRPr>
          </a:p>
        </p:txBody>
      </p:sp>
      <p:graphicFrame>
        <p:nvGraphicFramePr>
          <p:cNvPr id="5" name="جدول 4">
            <a:extLst>
              <a:ext uri="{FF2B5EF4-FFF2-40B4-BE49-F238E27FC236}">
                <a16:creationId xmlns:a16="http://schemas.microsoft.com/office/drawing/2014/main" id="{E8DC1FC6-1A7F-4F62-86A2-F2EF60F436E4}"/>
              </a:ext>
            </a:extLst>
          </p:cNvPr>
          <p:cNvGraphicFramePr>
            <a:graphicFrameLocks noGrp="1"/>
          </p:cNvGraphicFramePr>
          <p:nvPr>
            <p:extLst>
              <p:ext uri="{D42A27DB-BD31-4B8C-83A1-F6EECF244321}">
                <p14:modId xmlns:p14="http://schemas.microsoft.com/office/powerpoint/2010/main" val="2151880959"/>
              </p:ext>
            </p:extLst>
          </p:nvPr>
        </p:nvGraphicFramePr>
        <p:xfrm>
          <a:off x="382774" y="2813320"/>
          <a:ext cx="11426452" cy="2739814"/>
        </p:xfrm>
        <a:graphic>
          <a:graphicData uri="http://schemas.openxmlformats.org/drawingml/2006/table">
            <a:tbl>
              <a:tblPr firstRow="1" firstCol="1" bandRow="1"/>
              <a:tblGrid>
                <a:gridCol w="2229976">
                  <a:extLst>
                    <a:ext uri="{9D8B030D-6E8A-4147-A177-3AD203B41FA5}">
                      <a16:colId xmlns:a16="http://schemas.microsoft.com/office/drawing/2014/main" val="477660401"/>
                    </a:ext>
                  </a:extLst>
                </a:gridCol>
                <a:gridCol w="3617569">
                  <a:extLst>
                    <a:ext uri="{9D8B030D-6E8A-4147-A177-3AD203B41FA5}">
                      <a16:colId xmlns:a16="http://schemas.microsoft.com/office/drawing/2014/main" val="4274392097"/>
                    </a:ext>
                  </a:extLst>
                </a:gridCol>
                <a:gridCol w="3873390">
                  <a:extLst>
                    <a:ext uri="{9D8B030D-6E8A-4147-A177-3AD203B41FA5}">
                      <a16:colId xmlns:a16="http://schemas.microsoft.com/office/drawing/2014/main" val="152685738"/>
                    </a:ext>
                  </a:extLst>
                </a:gridCol>
                <a:gridCol w="1705517">
                  <a:extLst>
                    <a:ext uri="{9D8B030D-6E8A-4147-A177-3AD203B41FA5}">
                      <a16:colId xmlns:a16="http://schemas.microsoft.com/office/drawing/2014/main" val="3642864662"/>
                    </a:ext>
                  </a:extLst>
                </a:gridCol>
              </a:tblGrid>
              <a:tr h="198966">
                <a:tc>
                  <a:txBody>
                    <a:bodyPr/>
                    <a:lstStyle/>
                    <a:p>
                      <a:pPr marL="133350" marR="0" algn="ctr"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mn-ea"/>
                          <a:cs typeface="+mn-cs"/>
                        </a:rPr>
                        <a:t>Criterion</a:t>
                      </a: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2">
                        <a:lumMod val="75000"/>
                      </a:schemeClr>
                    </a:solidFill>
                  </a:tcPr>
                </a:tc>
                <a:tc>
                  <a:txBody>
                    <a:bodyPr/>
                    <a:lstStyle/>
                    <a:p>
                      <a:pPr marL="114300" marR="0" algn="ctr"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mn-ea"/>
                          <a:cs typeface="+mn-cs"/>
                        </a:rPr>
                        <a:t>Traditional Approach</a:t>
                      </a: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2">
                        <a:lumMod val="75000"/>
                      </a:schemeClr>
                    </a:solidFill>
                  </a:tcPr>
                </a:tc>
                <a:tc>
                  <a:txBody>
                    <a:bodyPr/>
                    <a:lstStyle/>
                    <a:p>
                      <a:pPr marL="85725" marR="0" algn="ctr"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mn-ea"/>
                          <a:cs typeface="+mn-cs"/>
                        </a:rPr>
                        <a:t>Modern AI-Based Approach</a:t>
                      </a: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2">
                        <a:lumMod val="75000"/>
                      </a:schemeClr>
                    </a:solidFill>
                  </a:tcPr>
                </a:tc>
                <a:tc>
                  <a:txBody>
                    <a:bodyPr/>
                    <a:lstStyle/>
                    <a:p>
                      <a:pPr marL="161925" marR="0" algn="ctr"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mn-ea"/>
                          <a:cs typeface="+mn-cs"/>
                        </a:rPr>
                        <a:t>Reference</a:t>
                      </a: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369145338"/>
                  </a:ext>
                </a:extLst>
              </a:tr>
              <a:tr h="296101">
                <a:tc>
                  <a:txBody>
                    <a:bodyPr/>
                    <a:lstStyle/>
                    <a:p>
                      <a:pPr marL="13335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Diagnosis Method</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Visual inspection by experts</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Digital imaging + Computer vision</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[4], [6]</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36292345"/>
                  </a:ext>
                </a:extLst>
              </a:tr>
              <a:tr h="198966">
                <a:tc>
                  <a:txBody>
                    <a:bodyPr/>
                    <a:lstStyle/>
                    <a:p>
                      <a:pPr marL="13335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Accuracy</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Moderate, depends on expert skills</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High, up to 96% using CNN</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[3]</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6787827"/>
                  </a:ext>
                </a:extLst>
              </a:tr>
              <a:tr h="198966">
                <a:tc>
                  <a:txBody>
                    <a:bodyPr/>
                    <a:lstStyle/>
                    <a:p>
                      <a:pPr marL="13335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Speed</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Slow</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Fast diagnosis</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[7]</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05306031"/>
                  </a:ext>
                </a:extLst>
              </a:tr>
              <a:tr h="215642">
                <a:tc>
                  <a:txBody>
                    <a:bodyPr/>
                    <a:lstStyle/>
                    <a:p>
                      <a:pPr marL="13335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Unman Effort</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High</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Minimal due to automation</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[1], [4]</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7754393"/>
                  </a:ext>
                </a:extLst>
              </a:tr>
              <a:tr h="296101">
                <a:tc>
                  <a:txBody>
                    <a:bodyPr/>
                    <a:lstStyle/>
                    <a:p>
                      <a:pPr marL="13335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Tools Used</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Lens or manual inspection</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Advanced cameras &amp; spectral analysis</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[4]</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14062912"/>
                  </a:ext>
                </a:extLst>
              </a:tr>
              <a:tr h="296101">
                <a:tc>
                  <a:txBody>
                    <a:bodyPr/>
                    <a:lstStyle/>
                    <a:p>
                      <a:pPr marL="13335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Cost</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Low initially, but recurring</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Higher initially, more efficient later</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[7]</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639071"/>
                  </a:ext>
                </a:extLst>
              </a:tr>
              <a:tr h="198966">
                <a:tc>
                  <a:txBody>
                    <a:bodyPr/>
                    <a:lstStyle/>
                    <a:p>
                      <a:pPr marL="13335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Scalability</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Limited for large-scale farms</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High due to automation</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[3], [5]</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12759549"/>
                  </a:ext>
                </a:extLst>
              </a:tr>
              <a:tr h="296101">
                <a:tc>
                  <a:txBody>
                    <a:bodyPr/>
                    <a:lstStyle/>
                    <a:p>
                      <a:pPr marL="13335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Early Detection</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After symptoms appear</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Pre-symptomatic via image analysis</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[4], [6]</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42616338"/>
                  </a:ext>
                </a:extLst>
              </a:tr>
              <a:tr h="198966">
                <a:tc>
                  <a:txBody>
                    <a:bodyPr/>
                    <a:lstStyle/>
                    <a:p>
                      <a:pPr marL="13335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Decision Support</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Individual, potentially flawed</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Data-driven, intelligent analysis</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600" b="1" kern="1200" dirty="0">
                          <a:solidFill>
                            <a:schemeClr val="tx1"/>
                          </a:solidFill>
                          <a:effectLst/>
                          <a:latin typeface="Cambria" panose="02040503050406030204" pitchFamily="18" charset="0"/>
                          <a:ea typeface="Times New Roman" panose="02020603050405020304" pitchFamily="18" charset="0"/>
                          <a:cs typeface="+mn-cs"/>
                        </a:rPr>
                        <a:t>[7]</a:t>
                      </a:r>
                      <a:endParaRPr lang="en-US" sz="1600" b="1" kern="1200" dirty="0">
                        <a:solidFill>
                          <a:schemeClr val="tx1"/>
                        </a:solidFill>
                        <a:effectLst/>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94103211"/>
                  </a:ext>
                </a:extLst>
              </a:tr>
            </a:tbl>
          </a:graphicData>
        </a:graphic>
      </p:graphicFrame>
      <p:sp>
        <p:nvSpPr>
          <p:cNvPr id="3" name="مستطيل 2">
            <a:extLst>
              <a:ext uri="{FF2B5EF4-FFF2-40B4-BE49-F238E27FC236}">
                <a16:creationId xmlns:a16="http://schemas.microsoft.com/office/drawing/2014/main" id="{C87150DA-01B5-4AE8-AFEE-7C1618B9DB39}"/>
              </a:ext>
            </a:extLst>
          </p:cNvPr>
          <p:cNvSpPr/>
          <p:nvPr/>
        </p:nvSpPr>
        <p:spPr>
          <a:xfrm>
            <a:off x="322739" y="5799926"/>
            <a:ext cx="11426452" cy="923330"/>
          </a:xfrm>
          <a:prstGeom prst="rect">
            <a:avLst/>
          </a:prstGeom>
        </p:spPr>
        <p:txBody>
          <a:bodyPr wrap="square">
            <a:spAutoFit/>
          </a:bodyPr>
          <a:lstStyle/>
          <a:p>
            <a:pPr algn="l" rtl="0"/>
            <a:r>
              <a:rPr lang="en-US" b="1" dirty="0">
                <a:solidFill>
                  <a:sysClr val="windowText" lastClr="000000"/>
                </a:solidFill>
              </a:rPr>
              <a:t>Focus on Leaf-Based Cotton Disease</a:t>
            </a:r>
          </a:p>
          <a:p>
            <a:pPr algn="l" rtl="0"/>
            <a:r>
              <a:rPr lang="en-US" dirty="0">
                <a:solidFill>
                  <a:sysClr val="windowText" lastClr="000000"/>
                </a:solidFill>
              </a:rPr>
              <a:t>Around 80-90% of cotton diseases affect leaves, potentially causing up to 16% budget loss. Without control, losses could range from 30-50%. This research focuses on deep learning for early disease detection</a:t>
            </a:r>
          </a:p>
        </p:txBody>
      </p:sp>
    </p:spTree>
    <p:extLst>
      <p:ext uri="{BB962C8B-B14F-4D97-AF65-F5344CB8AC3E}">
        <p14:creationId xmlns:p14="http://schemas.microsoft.com/office/powerpoint/2010/main" val="42226456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382774" y="1443947"/>
            <a:ext cx="11426452" cy="4426853"/>
          </a:xfrm>
          <a:prstGeom prst="rect">
            <a:avLst/>
          </a:prstGeom>
        </p:spPr>
        <p:txBody>
          <a:bodyPr wrap="square">
            <a:spAutoFit/>
          </a:bodyPr>
          <a:lstStyle/>
          <a:p>
            <a:pPr algn="just" rtl="0">
              <a:lnSpc>
                <a:spcPct val="150000"/>
              </a:lnSpc>
              <a:spcAft>
                <a:spcPts val="800"/>
              </a:spcAft>
            </a:pPr>
            <a:r>
              <a:rPr lang="en-US" b="1" dirty="0">
                <a:latin typeface="Times New Roman" panose="02020603050405020304" pitchFamily="18" charset="0"/>
                <a:cs typeface="Times New Roman" panose="02020603050405020304" pitchFamily="18" charset="0"/>
              </a:rPr>
              <a:t>Problem Statement </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a:t>
            </a:r>
          </a:p>
          <a:p>
            <a:pPr marL="285750" indent="-285750" algn="l" rtl="0">
              <a:buFont typeface="Arial" panose="020B0604020202020204" pitchFamily="34" charset="0"/>
              <a:buChar char="•"/>
            </a:pPr>
            <a:r>
              <a:rPr lang="en-US" dirty="0">
                <a:latin typeface="Arial" panose="020B0604020202020204" pitchFamily="34" charset="0"/>
              </a:rPr>
              <a:t>Cotton is sensitive to temperature changes, diseases, and pests</a:t>
            </a:r>
          </a:p>
          <a:p>
            <a:pPr marL="285750" indent="-285750" algn="l" rtl="0">
              <a:buFont typeface="Arial" panose="020B0604020202020204" pitchFamily="34" charset="0"/>
              <a:buChar char="•"/>
            </a:pPr>
            <a:r>
              <a:rPr lang="en-US" dirty="0">
                <a:latin typeface="Arial" panose="020B0604020202020204" pitchFamily="34" charset="0"/>
              </a:rPr>
              <a:t>These issues cause significant economic losses</a:t>
            </a:r>
          </a:p>
          <a:p>
            <a:pPr marL="285750" indent="-285750" algn="l" rtl="0">
              <a:buFont typeface="Arial" panose="020B0604020202020204" pitchFamily="34" charset="0"/>
              <a:buChar char="•"/>
            </a:pPr>
            <a:r>
              <a:rPr lang="en-US" dirty="0">
                <a:latin typeface="Arial" panose="020B0604020202020204" pitchFamily="34" charset="0"/>
              </a:rPr>
              <a:t>Enhances classification in agricultural tasks</a:t>
            </a:r>
          </a:p>
          <a:p>
            <a:pPr marL="285750" indent="-285750" algn="l" rtl="0">
              <a:buFont typeface="Arial" panose="020B0604020202020204" pitchFamily="34" charset="0"/>
              <a:buChar char="•"/>
            </a:pPr>
            <a:r>
              <a:rPr lang="en-US" dirty="0">
                <a:latin typeface="Arial" panose="020B0604020202020204" pitchFamily="34" charset="0"/>
              </a:rPr>
              <a:t>Shows strong potential in analyzing crop data</a:t>
            </a:r>
          </a:p>
          <a:p>
            <a:pPr marL="285750" indent="-285750" algn="l" rtl="0">
              <a:buFont typeface="Arial" panose="020B0604020202020204" pitchFamily="34" charset="0"/>
              <a:buChar char="•"/>
            </a:pPr>
            <a:r>
              <a:rPr lang="en-US" dirty="0">
                <a:latin typeface="Arial" panose="020B0604020202020204" pitchFamily="34" charset="0"/>
              </a:rPr>
              <a:t>Diagnosis still relies on traditional visual inspection</a:t>
            </a:r>
          </a:p>
          <a:p>
            <a:pPr marL="285750" indent="-285750" algn="l" rtl="0">
              <a:buFont typeface="Arial" panose="020B0604020202020204" pitchFamily="34" charset="0"/>
              <a:buChar char="•"/>
            </a:pPr>
            <a:r>
              <a:rPr lang="en-US" dirty="0">
                <a:latin typeface="Arial" panose="020B0604020202020204" pitchFamily="34" charset="0"/>
              </a:rPr>
              <a:t>Leads to delays and greater crop loss</a:t>
            </a:r>
          </a:p>
          <a:p>
            <a:pPr marL="285750" indent="-285750" algn="l" rtl="0">
              <a:buFont typeface="Arial" panose="020B0604020202020204" pitchFamily="34" charset="0"/>
              <a:buChar char="•"/>
            </a:pPr>
            <a:r>
              <a:rPr lang="en-US" dirty="0">
                <a:latin typeface="Arial" panose="020B0604020202020204" pitchFamily="34" charset="0"/>
              </a:rPr>
              <a:t>It’s affected by multiple diseases that threaten productivity</a:t>
            </a:r>
          </a:p>
          <a:p>
            <a:pPr algn="l" rtl="0"/>
            <a:endParaRPr lang="en-US" dirty="0">
              <a:latin typeface="Arial" panose="020B0604020202020204" pitchFamily="34" charset="0"/>
            </a:endParaRPr>
          </a:p>
          <a:p>
            <a:pPr marL="285750" indent="-285750" algn="l" rtl="0">
              <a:buFont typeface="Arial" panose="020B0604020202020204" pitchFamily="34" charset="0"/>
              <a:buChar char="•"/>
            </a:pPr>
            <a:endParaRPr lang="en-US" sz="1600" dirty="0"/>
          </a:p>
          <a:p>
            <a:pPr lvl="0" algn="l" rtl="0" eaLnBrk="0" fontAlgn="base" hangingPunct="0">
              <a:spcBef>
                <a:spcPct val="0"/>
              </a:spcBef>
              <a:spcAft>
                <a:spcPct val="0"/>
              </a:spcAft>
            </a:pPr>
            <a:r>
              <a:rPr lang="en-US" b="1" dirty="0">
                <a:latin typeface="Times New Roman" panose="02020603050405020304" pitchFamily="18" charset="0"/>
                <a:cs typeface="Times New Roman" panose="02020603050405020304" pitchFamily="18" charset="0"/>
              </a:rPr>
              <a:t>Research Gap :-</a:t>
            </a:r>
          </a:p>
          <a:p>
            <a:pPr algn="l" rtl="0"/>
            <a:r>
              <a:rPr lang="en-US" dirty="0">
                <a:latin typeface="Arial" panose="020B0604020202020204" pitchFamily="34" charset="0"/>
              </a:rPr>
              <a:t>There is a research gap owing to the lack of studies regarding Cotton Disease through Image Analysis Using Deep learning. Also, Deep learning method is one of the latest methods that can be used to identify the crops diseases.</a:t>
            </a:r>
          </a:p>
          <a:p>
            <a:pPr algn="l" rtl="0"/>
            <a:endParaRPr lang="en-US" sz="1600" dirty="0">
              <a:latin typeface="Arial" panose="020B0604020202020204" pitchFamily="34" charset="0"/>
            </a:endParaRP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684892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539125" y="1752405"/>
            <a:ext cx="11426452" cy="4585871"/>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Research Questions :-</a:t>
            </a:r>
          </a:p>
          <a:p>
            <a:pPr algn="l" rtl="0"/>
            <a:endParaRPr lang="en-US" dirty="0"/>
          </a:p>
          <a:p>
            <a:pPr marL="342900" indent="-342900" algn="l" rtl="0">
              <a:buFont typeface="+mj-lt"/>
              <a:buAutoNum type="arabicPeriod"/>
            </a:pPr>
            <a:r>
              <a:rPr lang="en-US" dirty="0">
                <a:latin typeface="Arial" panose="020B0604020202020204" pitchFamily="34" charset="0"/>
              </a:rPr>
              <a:t>What is the importance of Cotton Disease ?</a:t>
            </a:r>
          </a:p>
          <a:p>
            <a:pPr marL="342900" indent="-342900" algn="l" rtl="0">
              <a:buFont typeface="+mj-lt"/>
              <a:buAutoNum type="arabicPeriod"/>
            </a:pPr>
            <a:r>
              <a:rPr lang="en-US" dirty="0">
                <a:latin typeface="Arial" panose="020B0604020202020204" pitchFamily="34" charset="0"/>
              </a:rPr>
              <a:t>What are the most common diseases for the cotton Disease ?</a:t>
            </a:r>
          </a:p>
          <a:p>
            <a:pPr marL="342900" indent="-342900" algn="l" rtl="0">
              <a:buFont typeface="+mj-lt"/>
              <a:buAutoNum type="arabicPeriod"/>
            </a:pPr>
            <a:r>
              <a:rPr lang="en-US" dirty="0">
                <a:latin typeface="Arial" panose="020B0604020202020204" pitchFamily="34" charset="0"/>
              </a:rPr>
              <a:t>What are the features of deep learning method?</a:t>
            </a:r>
          </a:p>
          <a:p>
            <a:pPr marL="342900" indent="-342900" algn="l" rtl="0">
              <a:buFont typeface="+mj-lt"/>
              <a:buAutoNum type="arabicPeriod"/>
            </a:pPr>
            <a:r>
              <a:rPr lang="en-US" dirty="0">
                <a:latin typeface="Arial" panose="020B0604020202020204" pitchFamily="34" charset="0"/>
              </a:rPr>
              <a:t>What are the challenges for effective Cotton Disease through Image Analysis Using Deep learning?</a:t>
            </a:r>
          </a:p>
          <a:p>
            <a:pPr marL="342900" indent="-342900" algn="l" rtl="0">
              <a:buFont typeface="+mj-lt"/>
              <a:buAutoNum type="arabicPeriod"/>
            </a:pPr>
            <a:r>
              <a:rPr lang="en-US" dirty="0">
                <a:latin typeface="Arial" panose="020B0604020202020204" pitchFamily="34" charset="0"/>
              </a:rPr>
              <a:t>What are the requirements for effective Cotton Disease through Image Analysis Using Deep?</a:t>
            </a:r>
          </a:p>
          <a:p>
            <a:pPr algn="l" rtl="0"/>
            <a:endParaRPr lang="en-US" b="1" dirty="0">
              <a:latin typeface="Times New Roman" panose="02020603050405020304" pitchFamily="18" charset="0"/>
              <a:cs typeface="Times New Roman" panose="02020603050405020304" pitchFamily="18" charset="0"/>
            </a:endParaRPr>
          </a:p>
          <a:p>
            <a:pPr algn="l" rtl="0"/>
            <a:endParaRPr lang="en-US" b="1" dirty="0">
              <a:latin typeface="Times New Roman" panose="02020603050405020304" pitchFamily="18" charset="0"/>
              <a:cs typeface="Times New Roman" panose="02020603050405020304" pitchFamily="18" charset="0"/>
            </a:endParaRPr>
          </a:p>
          <a:p>
            <a:pPr algn="l" rtl="0"/>
            <a:endParaRPr lang="en-US" b="1" dirty="0">
              <a:latin typeface="Times New Roman" panose="02020603050405020304" pitchFamily="18" charset="0"/>
              <a:cs typeface="Times New Roman" panose="02020603050405020304" pitchFamily="18" charset="0"/>
            </a:endParaRPr>
          </a:p>
          <a:p>
            <a:pPr algn="l" rtl="0"/>
            <a:r>
              <a:rPr lang="en-US" b="1" dirty="0">
                <a:latin typeface="Times New Roman" panose="02020603050405020304" pitchFamily="18" charset="0"/>
                <a:cs typeface="Times New Roman" panose="02020603050405020304" pitchFamily="18" charset="0"/>
              </a:rPr>
              <a:t>Research objectives :-</a:t>
            </a:r>
          </a:p>
          <a:p>
            <a:pPr algn="l" rtl="0"/>
            <a:endParaRPr lang="en-US" sz="400" b="1" dirty="0">
              <a:latin typeface="Times New Roman" panose="02020603050405020304" pitchFamily="18" charset="0"/>
              <a:cs typeface="Times New Roman" panose="02020603050405020304" pitchFamily="18" charset="0"/>
            </a:endParaRPr>
          </a:p>
          <a:p>
            <a:pPr marL="342900" indent="-342900" algn="l" rtl="0">
              <a:buFont typeface="+mj-lt"/>
              <a:buAutoNum type="arabicPeriod"/>
            </a:pPr>
            <a:r>
              <a:rPr lang="en-US" dirty="0">
                <a:latin typeface="Arial" panose="020B0604020202020204" pitchFamily="34" charset="0"/>
              </a:rPr>
              <a:t>Clarifying the importance of Cotton Disease .</a:t>
            </a:r>
          </a:p>
          <a:p>
            <a:pPr marL="342900" indent="-342900" algn="l" rtl="0">
              <a:buFont typeface="+mj-lt"/>
              <a:buAutoNum type="arabicPeriod"/>
            </a:pPr>
            <a:r>
              <a:rPr lang="en-US" dirty="0">
                <a:latin typeface="Arial" panose="020B0604020202020204" pitchFamily="34" charset="0"/>
              </a:rPr>
              <a:t>Identifying the most common diseases for the cotton .</a:t>
            </a:r>
          </a:p>
          <a:p>
            <a:pPr marL="342900" indent="-342900" algn="l" rtl="0">
              <a:buFont typeface="+mj-lt"/>
              <a:buAutoNum type="arabicPeriod"/>
            </a:pPr>
            <a:r>
              <a:rPr lang="en-US" dirty="0">
                <a:latin typeface="Arial" panose="020B0604020202020204" pitchFamily="34" charset="0"/>
              </a:rPr>
              <a:t>Clarifying the features of deep learning method.</a:t>
            </a:r>
          </a:p>
          <a:p>
            <a:pPr marL="342900" indent="-342900" algn="l" rtl="0">
              <a:buFont typeface="+mj-lt"/>
              <a:buAutoNum type="arabicPeriod"/>
            </a:pPr>
            <a:r>
              <a:rPr lang="en-US" dirty="0">
                <a:latin typeface="Arial" panose="020B0604020202020204" pitchFamily="34" charset="0"/>
              </a:rPr>
              <a:t>Determining the challenges for effective Cotton Disease through Image Analysis Using Deep learning.</a:t>
            </a:r>
          </a:p>
          <a:p>
            <a:pPr marL="342900" indent="-342900" algn="l" rtl="0">
              <a:buFont typeface="+mj-lt"/>
              <a:buAutoNum type="arabicPeriod"/>
            </a:pPr>
            <a:r>
              <a:rPr lang="en-US" dirty="0">
                <a:latin typeface="Arial" panose="020B0604020202020204" pitchFamily="34" charset="0"/>
              </a:rPr>
              <a:t>Determining the requirements for effective Cotton Disease through Image Analysis Using Deep.</a:t>
            </a: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43613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مستطيل 5">
            <a:extLst>
              <a:ext uri="{FF2B5EF4-FFF2-40B4-BE49-F238E27FC236}">
                <a16:creationId xmlns:a16="http://schemas.microsoft.com/office/drawing/2014/main" id="{3B0A87CF-013C-4037-B308-0A97C1DCD282}"/>
              </a:ext>
            </a:extLst>
          </p:cNvPr>
          <p:cNvSpPr/>
          <p:nvPr/>
        </p:nvSpPr>
        <p:spPr>
          <a:xfrm>
            <a:off x="382774" y="1660843"/>
            <a:ext cx="11628412" cy="1200329"/>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Research Methodology :-</a:t>
            </a:r>
          </a:p>
          <a:p>
            <a:pPr algn="l" rtl="0"/>
            <a:endParaRPr lang="en-US" dirty="0">
              <a:latin typeface="Arial" panose="020B0604020202020204" pitchFamily="34" charset="0"/>
            </a:endParaRPr>
          </a:p>
          <a:p>
            <a:pPr algn="l" rtl="0"/>
            <a:r>
              <a:rPr lang="en-US" dirty="0">
                <a:latin typeface="Arial" panose="020B0604020202020204" pitchFamily="34" charset="0"/>
              </a:rPr>
              <a:t>In this research, we will use a cotton disease detection framework using several fine-tuned deep-learning models. The performance of the model will be assessed through several indicators like accuracy and recall [15] .</a:t>
            </a:r>
          </a:p>
        </p:txBody>
      </p:sp>
      <p:pic>
        <p:nvPicPr>
          <p:cNvPr id="7" name="صورة 6">
            <a:extLst>
              <a:ext uri="{FF2B5EF4-FFF2-40B4-BE49-F238E27FC236}">
                <a16:creationId xmlns:a16="http://schemas.microsoft.com/office/drawing/2014/main" id="{B4999FD9-B9F4-4C18-874E-96FCDABAC090}"/>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125" y="2943113"/>
            <a:ext cx="10943126" cy="3663132"/>
          </a:xfrm>
          <a:prstGeom prst="rect">
            <a:avLst/>
          </a:prstGeom>
          <a:noFill/>
          <a:ln>
            <a:noFill/>
          </a:ln>
        </p:spPr>
      </p:pic>
    </p:spTree>
    <p:extLst>
      <p:ext uri="{BB962C8B-B14F-4D97-AF65-F5344CB8AC3E}">
        <p14:creationId xmlns:p14="http://schemas.microsoft.com/office/powerpoint/2010/main" val="2661218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2" name="مستطيل 1">
            <a:extLst>
              <a:ext uri="{FF2B5EF4-FFF2-40B4-BE49-F238E27FC236}">
                <a16:creationId xmlns:a16="http://schemas.microsoft.com/office/drawing/2014/main" id="{88051EE3-9338-4840-AD57-B9872B7D0ACC}"/>
              </a:ext>
            </a:extLst>
          </p:cNvPr>
          <p:cNvSpPr/>
          <p:nvPr/>
        </p:nvSpPr>
        <p:spPr>
          <a:xfrm>
            <a:off x="539126" y="1593888"/>
            <a:ext cx="11112944" cy="463075"/>
          </a:xfrm>
          <a:prstGeom prst="rect">
            <a:avLst/>
          </a:prstGeom>
        </p:spPr>
        <p:txBody>
          <a:bodyPr wrap="square">
            <a:spAutoFit/>
          </a:bodyPr>
          <a:lstStyle/>
          <a:p>
            <a:pPr algn="just" rtl="0">
              <a:lnSpc>
                <a:spcPct val="150000"/>
              </a:lnSpc>
              <a:spcAft>
                <a:spcPts val="800"/>
              </a:spcAft>
            </a:pPr>
            <a:r>
              <a:rPr lang="en-US" b="1" dirty="0">
                <a:latin typeface="Times New Roman" panose="02020603050405020304" pitchFamily="18" charset="0"/>
                <a:cs typeface="Times New Roman" panose="02020603050405020304" pitchFamily="18" charset="0"/>
              </a:rPr>
              <a:t>Dataset</a:t>
            </a:r>
            <a:r>
              <a:rPr lang="ar-SA"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t>
            </a:r>
          </a:p>
        </p:txBody>
      </p:sp>
      <p:graphicFrame>
        <p:nvGraphicFramePr>
          <p:cNvPr id="4" name="جدول 3">
            <a:extLst>
              <a:ext uri="{FF2B5EF4-FFF2-40B4-BE49-F238E27FC236}">
                <a16:creationId xmlns:a16="http://schemas.microsoft.com/office/drawing/2014/main" id="{AC160679-AB02-4E0B-8480-011581C26DAD}"/>
              </a:ext>
            </a:extLst>
          </p:cNvPr>
          <p:cNvGraphicFramePr>
            <a:graphicFrameLocks noGrp="1"/>
          </p:cNvGraphicFramePr>
          <p:nvPr>
            <p:extLst>
              <p:ext uri="{D42A27DB-BD31-4B8C-83A1-F6EECF244321}">
                <p14:modId xmlns:p14="http://schemas.microsoft.com/office/powerpoint/2010/main" val="3324967892"/>
              </p:ext>
            </p:extLst>
          </p:nvPr>
        </p:nvGraphicFramePr>
        <p:xfrm>
          <a:off x="539127" y="2124278"/>
          <a:ext cx="11112942" cy="3149182"/>
        </p:xfrm>
        <a:graphic>
          <a:graphicData uri="http://schemas.openxmlformats.org/drawingml/2006/table">
            <a:tbl>
              <a:tblPr firstRow="1" firstCol="1" bandRow="1"/>
              <a:tblGrid>
                <a:gridCol w="2182843">
                  <a:extLst>
                    <a:ext uri="{9D8B030D-6E8A-4147-A177-3AD203B41FA5}">
                      <a16:colId xmlns:a16="http://schemas.microsoft.com/office/drawing/2014/main" val="1596253542"/>
                    </a:ext>
                  </a:extLst>
                </a:gridCol>
                <a:gridCol w="1066259">
                  <a:extLst>
                    <a:ext uri="{9D8B030D-6E8A-4147-A177-3AD203B41FA5}">
                      <a16:colId xmlns:a16="http://schemas.microsoft.com/office/drawing/2014/main" val="1183040373"/>
                    </a:ext>
                  </a:extLst>
                </a:gridCol>
                <a:gridCol w="3299422">
                  <a:extLst>
                    <a:ext uri="{9D8B030D-6E8A-4147-A177-3AD203B41FA5}">
                      <a16:colId xmlns:a16="http://schemas.microsoft.com/office/drawing/2014/main" val="3433093786"/>
                    </a:ext>
                  </a:extLst>
                </a:gridCol>
                <a:gridCol w="2182843">
                  <a:extLst>
                    <a:ext uri="{9D8B030D-6E8A-4147-A177-3AD203B41FA5}">
                      <a16:colId xmlns:a16="http://schemas.microsoft.com/office/drawing/2014/main" val="2871366018"/>
                    </a:ext>
                  </a:extLst>
                </a:gridCol>
                <a:gridCol w="2381575">
                  <a:extLst>
                    <a:ext uri="{9D8B030D-6E8A-4147-A177-3AD203B41FA5}">
                      <a16:colId xmlns:a16="http://schemas.microsoft.com/office/drawing/2014/main" val="1331654232"/>
                    </a:ext>
                  </a:extLst>
                </a:gridCol>
              </a:tblGrid>
              <a:tr h="167176">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Limitations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Size &amp;Samples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Biomarker</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Link</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Dataset Name</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845603"/>
                  </a:ext>
                </a:extLst>
              </a:tr>
              <a:tr h="938862">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Difficulty in image extraction, features extracted as scalograms more accurately detect each plant condition using DL models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2432 images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approach combines DL with feature extraction methods such as continuous wavelet transform (CWT) and fast Fourier transform (FFT).</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https://www.researchgate.net/publication/382251164_An_ensemble_deep_learning_models_approach_using_image_analysis_for_cotton_crop_classification_in_AI-enabled_smart_agriculture</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libri" panose="020F0502020204030204" pitchFamily="34" charset="0"/>
                          <a:cs typeface="Arial" panose="020B0604020202020204" pitchFamily="34" charset="0"/>
                        </a:rPr>
                        <a:t>An ensemble deep learning models approach using image analysis for cotton crop classification in AI-enabled smart agriculture [7]</a:t>
                      </a:r>
                      <a:endParaRPr lang="en-US" sz="1050" b="1">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07000"/>
                        </a:lnSpc>
                        <a:spcBef>
                          <a:spcPts val="0"/>
                        </a:spcBef>
                        <a:spcAft>
                          <a:spcPts val="800"/>
                        </a:spcAft>
                      </a:pPr>
                      <a:r>
                        <a:rPr lang="en-US" sz="1050" b="1">
                          <a:effectLst/>
                          <a:latin typeface="Cambria" panose="02040503050406030204" pitchFamily="18" charset="0"/>
                          <a:ea typeface="Calibri" panose="020F0502020204030204" pitchFamily="34" charset="0"/>
                          <a:cs typeface="Arial" panose="020B0604020202020204" pitchFamily="34" charset="0"/>
                        </a:rPr>
                        <a:t> </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82066167"/>
                  </a:ext>
                </a:extLst>
              </a:tr>
              <a:tr h="1281833">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Large number of images, and the difficulty in image extraction 2170 image</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2170 images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Deep learning method is used to solve the issue because it will perform exceptionally well in image processing and classification problems. The network was built using a combination of the benefits of both the ResNet pre-trained on ImageNet and the Xception component, and this technique outperforms other state-of-the-art techniques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dirty="0">
                          <a:effectLst/>
                          <a:latin typeface="Cambria" panose="02040503050406030204" pitchFamily="18" charset="0"/>
                          <a:ea typeface="Cambria" panose="02040503050406030204" pitchFamily="18" charset="0"/>
                          <a:cs typeface="Arial" panose="020B0604020202020204" pitchFamily="34" charset="0"/>
                        </a:rPr>
                        <a:t>https://iarjset.com/papers/cotton-plant-disease-prediction-using-image-processing-and-transfer-learning/</a:t>
                      </a:r>
                      <a:endParaRPr lang="en-US" sz="1050" b="1" dirty="0">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Cotton plant disease-prediction using Image processing and Transfer learning</a:t>
                      </a:r>
                      <a:r>
                        <a:rPr lang="en-US" sz="1050" b="1">
                          <a:effectLst/>
                          <a:latin typeface="Cambria" panose="02040503050406030204" pitchFamily="18" charset="0"/>
                          <a:ea typeface="Calibri" panose="020F0502020204030204" pitchFamily="34" charset="0"/>
                          <a:cs typeface="Arial" panose="020B0604020202020204" pitchFamily="34" charset="0"/>
                        </a:rPr>
                        <a:t> [8]</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1144455"/>
                  </a:ext>
                </a:extLst>
              </a:tr>
              <a:tr h="681633">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Large number of images, and the difficulty in image extraction  1124 mage</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1124 images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Using a digital camera, I took images of a cotton field for this assignment. In the preprocessing stage, the backdrop is removed from the image using a background removal technique</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https://www.researchgate.net/publication/378156934_Cotton_Leaf_Disease_Detection_Using_Image_Processing</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dirty="0">
                          <a:effectLst/>
                          <a:latin typeface="Cambria" panose="02040503050406030204" pitchFamily="18" charset="0"/>
                          <a:ea typeface="Calibri" panose="020F0502020204030204" pitchFamily="34" charset="0"/>
                          <a:cs typeface="Arial" panose="020B0604020202020204" pitchFamily="34" charset="0"/>
                        </a:rPr>
                        <a:t>Cotton Leaf Disease Detection Using Image Processing [10]</a:t>
                      </a:r>
                      <a:endParaRPr lang="en-US" sz="1050" b="1" dirty="0">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9150093"/>
                  </a:ext>
                </a:extLst>
              </a:tr>
            </a:tbl>
          </a:graphicData>
        </a:graphic>
      </p:graphicFrame>
    </p:spTree>
    <p:extLst>
      <p:ext uri="{BB962C8B-B14F-4D97-AF65-F5344CB8AC3E}">
        <p14:creationId xmlns:p14="http://schemas.microsoft.com/office/powerpoint/2010/main" val="29480594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مستطيل 1">
            <a:extLst>
              <a:ext uri="{FF2B5EF4-FFF2-40B4-BE49-F238E27FC236}">
                <a16:creationId xmlns:a16="http://schemas.microsoft.com/office/drawing/2014/main" id="{1BB06B06-A515-4FF9-BC6B-604A9DB8C0FA}"/>
              </a:ext>
            </a:extLst>
          </p:cNvPr>
          <p:cNvSpPr/>
          <p:nvPr/>
        </p:nvSpPr>
        <p:spPr>
          <a:xfrm>
            <a:off x="587021" y="1593670"/>
            <a:ext cx="11430807" cy="46111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l" rtl="0"/>
            <a:r>
              <a:rPr lang="en-US" sz="3200" b="1" dirty="0">
                <a:solidFill>
                  <a:schemeClr val="tx1"/>
                </a:solidFill>
                <a:latin typeface="Times New Roman" panose="02020603050405020304" pitchFamily="18" charset="0"/>
                <a:cs typeface="Times New Roman" panose="02020603050405020304" pitchFamily="18" charset="0"/>
              </a:rPr>
              <a:t>Literature review</a:t>
            </a:r>
            <a:r>
              <a:rPr lang="ar-SA" sz="3200" b="1" dirty="0">
                <a:solidFill>
                  <a:schemeClr val="tx1"/>
                </a:solidFill>
                <a:latin typeface="Times New Roman" panose="02020603050405020304" pitchFamily="18" charset="0"/>
                <a:cs typeface="Times New Roman" panose="02020603050405020304" pitchFamily="18" charset="0"/>
              </a:rPr>
              <a:t> </a:t>
            </a:r>
            <a:r>
              <a:rPr lang="en-US" sz="3200" b="1" dirty="0">
                <a:solidFill>
                  <a:schemeClr val="tx1"/>
                </a:solidFill>
                <a:latin typeface="Times New Roman" panose="02020603050405020304" pitchFamily="18" charset="0"/>
                <a:cs typeface="Times New Roman" panose="02020603050405020304" pitchFamily="18" charset="0"/>
              </a:rPr>
              <a:t>:-</a:t>
            </a:r>
          </a:p>
          <a:p>
            <a:pPr algn="l" rtl="0"/>
            <a:endParaRPr lang="en-US" sz="2400" b="1" dirty="0">
              <a:solidFill>
                <a:schemeClr val="tx1"/>
              </a:solidFill>
              <a:latin typeface="Times New Roman" panose="02020603050405020304" pitchFamily="18" charset="0"/>
              <a:cs typeface="Times New Roman" panose="02020603050405020304" pitchFamily="18" charset="0"/>
            </a:endParaRPr>
          </a:p>
          <a:p>
            <a:pPr algn="l" rtl="0"/>
            <a:r>
              <a:rPr lang="en-US" sz="2400" b="1" dirty="0">
                <a:solidFill>
                  <a:schemeClr val="tx1"/>
                </a:solidFill>
              </a:rPr>
              <a:t>Sharma et al. (2022) [10]</a:t>
            </a:r>
          </a:p>
          <a:p>
            <a:pPr marL="285750" indent="-285750" algn="l" rtl="0">
              <a:buFont typeface="Arial" panose="020B0604020202020204" pitchFamily="34" charset="0"/>
              <a:buChar char="•"/>
            </a:pPr>
            <a:r>
              <a:rPr lang="en-US" sz="2400" dirty="0">
                <a:solidFill>
                  <a:schemeClr val="tx1"/>
                </a:solidFill>
              </a:rPr>
              <a:t>Comprehensive review of ML and DL methods</a:t>
            </a:r>
          </a:p>
          <a:p>
            <a:pPr marL="285750" indent="-285750" algn="l" rtl="0">
              <a:buFont typeface="Arial" panose="020B0604020202020204" pitchFamily="34" charset="0"/>
              <a:buChar char="•"/>
            </a:pPr>
            <a:r>
              <a:rPr lang="en-US" sz="2400" dirty="0">
                <a:solidFill>
                  <a:schemeClr val="tx1"/>
                </a:solidFill>
              </a:rPr>
              <a:t>Offers insights to improve current techniques</a:t>
            </a:r>
          </a:p>
          <a:p>
            <a:pPr algn="l" rtl="0"/>
            <a:endParaRPr lang="en-US" sz="2400" dirty="0">
              <a:solidFill>
                <a:schemeClr val="tx1"/>
              </a:solidFill>
            </a:endParaRPr>
          </a:p>
          <a:p>
            <a:pPr algn="l" rtl="0"/>
            <a:r>
              <a:rPr lang="en-US" sz="2400" b="1" dirty="0">
                <a:solidFill>
                  <a:schemeClr val="tx1"/>
                </a:solidFill>
              </a:rPr>
              <a:t>Aggarwal et al. (2023) [11]</a:t>
            </a:r>
          </a:p>
          <a:p>
            <a:pPr marL="285750" indent="-285750" algn="l" rtl="0">
              <a:buFont typeface="Arial" panose="020B0604020202020204" pitchFamily="34" charset="0"/>
              <a:buChar char="•"/>
            </a:pPr>
            <a:r>
              <a:rPr lang="en-US" sz="2400" dirty="0">
                <a:solidFill>
                  <a:schemeClr val="tx1"/>
                </a:solidFill>
              </a:rPr>
              <a:t>Developed a disease prediction system for rice leaves</a:t>
            </a:r>
          </a:p>
          <a:p>
            <a:pPr marL="285750" indent="-285750" algn="l" rtl="0">
              <a:buFont typeface="Arial" panose="020B0604020202020204" pitchFamily="34" charset="0"/>
              <a:buChar char="•"/>
            </a:pPr>
            <a:r>
              <a:rPr lang="en-US" sz="2400" dirty="0">
                <a:solidFill>
                  <a:schemeClr val="tx1"/>
                </a:solidFill>
              </a:rPr>
              <a:t>Used pre-trained models + ML classifiers</a:t>
            </a:r>
          </a:p>
          <a:p>
            <a:pPr marL="285750" indent="-285750" algn="l" rtl="0">
              <a:buFont typeface="Arial" panose="020B0604020202020204" pitchFamily="34" charset="0"/>
              <a:buChar char="•"/>
            </a:pPr>
            <a:r>
              <a:rPr lang="en-US" sz="2400" dirty="0">
                <a:solidFill>
                  <a:schemeClr val="tx1"/>
                </a:solidFill>
              </a:rPr>
              <a:t>Achieved </a:t>
            </a:r>
            <a:r>
              <a:rPr lang="en-US" sz="2400" b="1" dirty="0">
                <a:solidFill>
                  <a:schemeClr val="tx1"/>
                </a:solidFill>
              </a:rPr>
              <a:t>94% accuracy</a:t>
            </a:r>
            <a:endParaRPr lang="en-US" sz="2400" dirty="0">
              <a:solidFill>
                <a:schemeClr val="tx1"/>
              </a:solidFill>
            </a:endParaRPr>
          </a:p>
          <a:p>
            <a:pPr algn="l" rtl="0"/>
            <a:endParaRPr lang="en-US" sz="2400" dirty="0">
              <a:solidFill>
                <a:schemeClr val="tx1"/>
              </a:solidFill>
            </a:endParaRPr>
          </a:p>
        </p:txBody>
      </p:sp>
    </p:spTree>
    <p:extLst>
      <p:ext uri="{BB962C8B-B14F-4D97-AF65-F5344CB8AC3E}">
        <p14:creationId xmlns:p14="http://schemas.microsoft.com/office/powerpoint/2010/main" val="4060399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مستطيل 1">
            <a:extLst>
              <a:ext uri="{FF2B5EF4-FFF2-40B4-BE49-F238E27FC236}">
                <a16:creationId xmlns:a16="http://schemas.microsoft.com/office/drawing/2014/main" id="{1BB06B06-A515-4FF9-BC6B-604A9DB8C0FA}"/>
              </a:ext>
            </a:extLst>
          </p:cNvPr>
          <p:cNvSpPr/>
          <p:nvPr/>
        </p:nvSpPr>
        <p:spPr>
          <a:xfrm>
            <a:off x="539125" y="2246812"/>
            <a:ext cx="11430807" cy="46111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l" rtl="0"/>
            <a:r>
              <a:rPr lang="en-US" sz="3200" b="1" dirty="0">
                <a:solidFill>
                  <a:schemeClr val="tx1"/>
                </a:solidFill>
                <a:latin typeface="Times New Roman" panose="02020603050405020304" pitchFamily="18" charset="0"/>
                <a:cs typeface="Times New Roman" panose="02020603050405020304" pitchFamily="18" charset="0"/>
              </a:rPr>
              <a:t>Literature review</a:t>
            </a:r>
            <a:r>
              <a:rPr lang="ar-SA" sz="3200" b="1" dirty="0">
                <a:solidFill>
                  <a:schemeClr val="tx1"/>
                </a:solidFill>
                <a:latin typeface="Times New Roman" panose="02020603050405020304" pitchFamily="18" charset="0"/>
                <a:cs typeface="Times New Roman" panose="02020603050405020304" pitchFamily="18" charset="0"/>
              </a:rPr>
              <a:t> </a:t>
            </a:r>
            <a:r>
              <a:rPr lang="en-US" sz="3200" b="1" dirty="0">
                <a:solidFill>
                  <a:schemeClr val="tx1"/>
                </a:solidFill>
                <a:latin typeface="Times New Roman" panose="02020603050405020304" pitchFamily="18" charset="0"/>
                <a:cs typeface="Times New Roman" panose="02020603050405020304" pitchFamily="18" charset="0"/>
              </a:rPr>
              <a:t>:-</a:t>
            </a:r>
          </a:p>
          <a:p>
            <a:pPr algn="l" rtl="0"/>
            <a:endParaRPr lang="en-US" sz="2400" b="1" dirty="0">
              <a:solidFill>
                <a:schemeClr val="tx1"/>
              </a:solidFill>
              <a:latin typeface="Times New Roman" panose="02020603050405020304" pitchFamily="18" charset="0"/>
              <a:cs typeface="Times New Roman" panose="02020603050405020304" pitchFamily="18" charset="0"/>
            </a:endParaRPr>
          </a:p>
          <a:p>
            <a:pPr algn="l" rtl="0"/>
            <a:r>
              <a:rPr lang="en-US" sz="2400" b="1" dirty="0" err="1">
                <a:solidFill>
                  <a:schemeClr val="tx1"/>
                </a:solidFill>
              </a:rPr>
              <a:t>Chander</a:t>
            </a:r>
            <a:r>
              <a:rPr lang="en-US" sz="2400" b="1" dirty="0">
                <a:solidFill>
                  <a:schemeClr val="tx1"/>
                </a:solidFill>
              </a:rPr>
              <a:t> &amp; Upendra Kumar (2022) [12]</a:t>
            </a:r>
          </a:p>
          <a:p>
            <a:pPr marL="285750" indent="-285750" algn="l" rtl="0">
              <a:buFont typeface="Arial" panose="020B0604020202020204" pitchFamily="34" charset="0"/>
              <a:buChar char="•"/>
            </a:pPr>
            <a:r>
              <a:rPr lang="en-US" sz="2400" dirty="0">
                <a:solidFill>
                  <a:schemeClr val="tx1"/>
                </a:solidFill>
              </a:rPr>
              <a:t>Used a manually collected cotton dataset</a:t>
            </a:r>
          </a:p>
          <a:p>
            <a:pPr marL="285750" indent="-285750" algn="l" rtl="0">
              <a:buFont typeface="Arial" panose="020B0604020202020204" pitchFamily="34" charset="0"/>
              <a:buChar char="•"/>
            </a:pPr>
            <a:r>
              <a:rPr lang="en-US" sz="2400" dirty="0">
                <a:solidFill>
                  <a:schemeClr val="tx1"/>
                </a:solidFill>
              </a:rPr>
              <a:t>Trained various models for classification</a:t>
            </a:r>
          </a:p>
          <a:p>
            <a:pPr marL="285750" indent="-285750" algn="l" rtl="0">
              <a:buFont typeface="Arial" panose="020B0604020202020204" pitchFamily="34" charset="0"/>
              <a:buChar char="•"/>
            </a:pPr>
            <a:r>
              <a:rPr lang="en-US" sz="2400" dirty="0">
                <a:solidFill>
                  <a:schemeClr val="tx1"/>
                </a:solidFill>
              </a:rPr>
              <a:t>Reported </a:t>
            </a:r>
            <a:r>
              <a:rPr lang="en-US" sz="2400" b="1" dirty="0">
                <a:solidFill>
                  <a:schemeClr val="tx1"/>
                </a:solidFill>
              </a:rPr>
              <a:t>96% accuracy</a:t>
            </a:r>
            <a:r>
              <a:rPr lang="en-US" sz="2400" dirty="0">
                <a:solidFill>
                  <a:schemeClr val="tx1"/>
                </a:solidFill>
              </a:rPr>
              <a:t> with reduced processing time</a:t>
            </a:r>
          </a:p>
          <a:p>
            <a:pPr algn="l" rtl="0"/>
            <a:endParaRPr lang="en-US" sz="2400" dirty="0">
              <a:solidFill>
                <a:schemeClr val="tx1"/>
              </a:solidFill>
            </a:endParaRPr>
          </a:p>
          <a:p>
            <a:pPr algn="l" rtl="0"/>
            <a:r>
              <a:rPr lang="en-US" sz="2400" b="1" dirty="0">
                <a:solidFill>
                  <a:schemeClr val="tx1"/>
                </a:solidFill>
              </a:rPr>
              <a:t>Kalpana et al. (2023) [13]</a:t>
            </a:r>
          </a:p>
          <a:p>
            <a:pPr marL="285750" indent="-285750" algn="l" rtl="0">
              <a:buFont typeface="Arial" panose="020B0604020202020204" pitchFamily="34" charset="0"/>
              <a:buChar char="•"/>
            </a:pPr>
            <a:r>
              <a:rPr lang="en-US" sz="2400" dirty="0">
                <a:solidFill>
                  <a:schemeClr val="tx1"/>
                </a:solidFill>
              </a:rPr>
              <a:t>Used transfer learning (VGG-16, Inception-V3)</a:t>
            </a:r>
          </a:p>
          <a:p>
            <a:pPr marL="285750" indent="-285750" algn="l" rtl="0">
              <a:buFont typeface="Arial" panose="020B0604020202020204" pitchFamily="34" charset="0"/>
              <a:buChar char="•"/>
            </a:pPr>
            <a:r>
              <a:rPr lang="en-US" sz="2400" dirty="0">
                <a:solidFill>
                  <a:schemeClr val="tx1"/>
                </a:solidFill>
              </a:rPr>
              <a:t>Focused on cotton leaf disease detection</a:t>
            </a:r>
          </a:p>
          <a:p>
            <a:pPr marL="285750" indent="-285750" algn="l" rtl="0">
              <a:buFont typeface="Arial" panose="020B0604020202020204" pitchFamily="34" charset="0"/>
              <a:buChar char="•"/>
            </a:pPr>
            <a:r>
              <a:rPr lang="en-US" sz="2400" dirty="0">
                <a:solidFill>
                  <a:schemeClr val="tx1"/>
                </a:solidFill>
              </a:rPr>
              <a:t>Achieved </a:t>
            </a:r>
            <a:r>
              <a:rPr lang="en-US" sz="2400" b="1" dirty="0">
                <a:solidFill>
                  <a:schemeClr val="tx1"/>
                </a:solidFill>
              </a:rPr>
              <a:t>96% accuracy</a:t>
            </a:r>
            <a:endParaRPr lang="en-US" sz="2400" dirty="0">
              <a:solidFill>
                <a:schemeClr val="tx1"/>
              </a:solidFill>
            </a:endParaRPr>
          </a:p>
          <a:p>
            <a:pPr algn="l" rtl="0"/>
            <a:endParaRPr lang="en-US" sz="2400" b="1" dirty="0">
              <a:solidFill>
                <a:schemeClr val="tx1"/>
              </a:solidFill>
            </a:endParaRPr>
          </a:p>
          <a:p>
            <a:pPr algn="l" rtl="0"/>
            <a:endParaRPr lang="en-US" sz="2400" dirty="0">
              <a:solidFill>
                <a:schemeClr val="tx1"/>
              </a:solidFill>
            </a:endParaRPr>
          </a:p>
          <a:p>
            <a:pPr algn="ctr"/>
            <a:endParaRPr lang="en-US" sz="2400" dirty="0">
              <a:solidFill>
                <a:schemeClr val="tx1"/>
              </a:solidFill>
            </a:endParaRPr>
          </a:p>
        </p:txBody>
      </p:sp>
    </p:spTree>
    <p:extLst>
      <p:ext uri="{BB962C8B-B14F-4D97-AF65-F5344CB8AC3E}">
        <p14:creationId xmlns:p14="http://schemas.microsoft.com/office/powerpoint/2010/main" val="7545277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مستطيل 1">
            <a:extLst>
              <a:ext uri="{FF2B5EF4-FFF2-40B4-BE49-F238E27FC236}">
                <a16:creationId xmlns:a16="http://schemas.microsoft.com/office/drawing/2014/main" id="{1BB06B06-A515-4FF9-BC6B-604A9DB8C0FA}"/>
              </a:ext>
            </a:extLst>
          </p:cNvPr>
          <p:cNvSpPr/>
          <p:nvPr/>
        </p:nvSpPr>
        <p:spPr>
          <a:xfrm>
            <a:off x="587021" y="1593670"/>
            <a:ext cx="11430807" cy="46111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l" rtl="0"/>
            <a:r>
              <a:rPr lang="en-US" sz="3200" b="1" dirty="0">
                <a:solidFill>
                  <a:schemeClr val="tx1"/>
                </a:solidFill>
                <a:latin typeface="Times New Roman" panose="02020603050405020304" pitchFamily="18" charset="0"/>
                <a:cs typeface="Times New Roman" panose="02020603050405020304" pitchFamily="18" charset="0"/>
              </a:rPr>
              <a:t>Literature review</a:t>
            </a:r>
            <a:r>
              <a:rPr lang="ar-SA" sz="3200" b="1" dirty="0">
                <a:solidFill>
                  <a:schemeClr val="tx1"/>
                </a:solidFill>
                <a:latin typeface="Times New Roman" panose="02020603050405020304" pitchFamily="18" charset="0"/>
                <a:cs typeface="Times New Roman" panose="02020603050405020304" pitchFamily="18" charset="0"/>
              </a:rPr>
              <a:t> </a:t>
            </a:r>
            <a:r>
              <a:rPr lang="en-US" sz="3200" b="1" dirty="0">
                <a:solidFill>
                  <a:schemeClr val="tx1"/>
                </a:solidFill>
                <a:latin typeface="Times New Roman" panose="02020603050405020304" pitchFamily="18" charset="0"/>
                <a:cs typeface="Times New Roman" panose="02020603050405020304" pitchFamily="18" charset="0"/>
              </a:rPr>
              <a:t>:-</a:t>
            </a:r>
          </a:p>
          <a:p>
            <a:pPr algn="l" rtl="0"/>
            <a:endParaRPr lang="en-US" sz="2400" b="1" dirty="0">
              <a:solidFill>
                <a:schemeClr val="tx1"/>
              </a:solidFill>
              <a:latin typeface="Times New Roman" panose="02020603050405020304" pitchFamily="18" charset="0"/>
              <a:cs typeface="Times New Roman" panose="02020603050405020304" pitchFamily="18" charset="0"/>
            </a:endParaRPr>
          </a:p>
          <a:p>
            <a:pPr algn="l" rtl="0"/>
            <a:r>
              <a:rPr lang="en-US" sz="2400" b="1" dirty="0">
                <a:solidFill>
                  <a:schemeClr val="tx1"/>
                </a:solidFill>
              </a:rPr>
              <a:t>Reddy et al. (2023) [14]</a:t>
            </a:r>
          </a:p>
          <a:p>
            <a:pPr marL="285750" indent="-285750" algn="l" rtl="0">
              <a:buFont typeface="Arial" panose="020B0604020202020204" pitchFamily="34" charset="0"/>
              <a:buChar char="•"/>
            </a:pPr>
            <a:r>
              <a:rPr lang="en-US" sz="2400" dirty="0">
                <a:solidFill>
                  <a:schemeClr val="tx1"/>
                </a:solidFill>
              </a:rPr>
              <a:t>Built CNN-based deep learning model</a:t>
            </a:r>
          </a:p>
          <a:p>
            <a:pPr marL="285750" indent="-285750" algn="l" rtl="0">
              <a:buFont typeface="Arial" panose="020B0604020202020204" pitchFamily="34" charset="0"/>
              <a:buChar char="•"/>
            </a:pPr>
            <a:r>
              <a:rPr lang="en-US" sz="2400" dirty="0">
                <a:solidFill>
                  <a:schemeClr val="tx1"/>
                </a:solidFill>
              </a:rPr>
              <a:t>Tested on 720 images of cotton leaves</a:t>
            </a:r>
          </a:p>
          <a:p>
            <a:pPr marL="285750" indent="-285750" algn="l" rtl="0">
              <a:buFont typeface="Arial" panose="020B0604020202020204" pitchFamily="34" charset="0"/>
              <a:buChar char="•"/>
            </a:pPr>
            <a:r>
              <a:rPr lang="en-US" sz="2400" dirty="0">
                <a:solidFill>
                  <a:schemeClr val="tx1"/>
                </a:solidFill>
              </a:rPr>
              <a:t>Achieved </a:t>
            </a:r>
            <a:r>
              <a:rPr lang="en-US" sz="2400" b="1" dirty="0">
                <a:solidFill>
                  <a:schemeClr val="tx1"/>
                </a:solidFill>
              </a:rPr>
              <a:t>89% accuracy</a:t>
            </a:r>
            <a:endParaRPr lang="en-US" sz="2400" dirty="0">
              <a:solidFill>
                <a:schemeClr val="tx1"/>
              </a:solidFill>
            </a:endParaRPr>
          </a:p>
          <a:p>
            <a:pPr algn="ctr"/>
            <a:endParaRPr lang="en-US" sz="2400" dirty="0">
              <a:solidFill>
                <a:schemeClr val="tx1"/>
              </a:solidFill>
            </a:endParaRPr>
          </a:p>
        </p:txBody>
      </p:sp>
    </p:spTree>
    <p:extLst>
      <p:ext uri="{BB962C8B-B14F-4D97-AF65-F5344CB8AC3E}">
        <p14:creationId xmlns:p14="http://schemas.microsoft.com/office/powerpoint/2010/main" val="18302625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14" name="جدول 14">
            <a:extLst>
              <a:ext uri="{FF2B5EF4-FFF2-40B4-BE49-F238E27FC236}">
                <a16:creationId xmlns:a16="http://schemas.microsoft.com/office/drawing/2014/main" id="{D75C7EC6-E124-403C-8F3B-584DD3CB83BB}"/>
              </a:ext>
            </a:extLst>
          </p:cNvPr>
          <p:cNvGraphicFramePr>
            <a:graphicFrameLocks noGrp="1"/>
          </p:cNvGraphicFramePr>
          <p:nvPr>
            <p:extLst>
              <p:ext uri="{D42A27DB-BD31-4B8C-83A1-F6EECF244321}">
                <p14:modId xmlns:p14="http://schemas.microsoft.com/office/powerpoint/2010/main" val="446999091"/>
              </p:ext>
            </p:extLst>
          </p:nvPr>
        </p:nvGraphicFramePr>
        <p:xfrm>
          <a:off x="335280" y="1875819"/>
          <a:ext cx="11521440" cy="3101786"/>
        </p:xfrm>
        <a:graphic>
          <a:graphicData uri="http://schemas.openxmlformats.org/drawingml/2006/table">
            <a:tbl>
              <a:tblPr firstRow="1" bandRow="1">
                <a:tableStyleId>{5C22544A-7EE6-4342-B048-85BDC9FD1C3A}</a:tableStyleId>
              </a:tblPr>
              <a:tblGrid>
                <a:gridCol w="3635829">
                  <a:extLst>
                    <a:ext uri="{9D8B030D-6E8A-4147-A177-3AD203B41FA5}">
                      <a16:colId xmlns:a16="http://schemas.microsoft.com/office/drawing/2014/main" val="3151061822"/>
                    </a:ext>
                  </a:extLst>
                </a:gridCol>
                <a:gridCol w="6152605">
                  <a:extLst>
                    <a:ext uri="{9D8B030D-6E8A-4147-A177-3AD203B41FA5}">
                      <a16:colId xmlns:a16="http://schemas.microsoft.com/office/drawing/2014/main" val="3503226005"/>
                    </a:ext>
                  </a:extLst>
                </a:gridCol>
                <a:gridCol w="1733006">
                  <a:extLst>
                    <a:ext uri="{9D8B030D-6E8A-4147-A177-3AD203B41FA5}">
                      <a16:colId xmlns:a16="http://schemas.microsoft.com/office/drawing/2014/main" val="2305899301"/>
                    </a:ext>
                  </a:extLst>
                </a:gridCol>
              </a:tblGrid>
              <a:tr h="370840">
                <a:tc>
                  <a:txBody>
                    <a:bodyPr/>
                    <a:lstStyle/>
                    <a:p>
                      <a:pPr marL="0" marR="0" algn="ctr" rtl="0">
                        <a:spcAft>
                          <a:spcPts val="0"/>
                        </a:spcAft>
                      </a:pPr>
                      <a:r>
                        <a:rPr lang="en-US" sz="2000" b="1" kern="1200" dirty="0">
                          <a:solidFill>
                            <a:schemeClr val="tx1"/>
                          </a:solidFill>
                          <a:latin typeface="Times New Roman" panose="02020603050405020304" pitchFamily="18" charset="0"/>
                          <a:ea typeface="+mn-ea"/>
                          <a:cs typeface="Times New Roman" panose="02020603050405020304" pitchFamily="18" charset="0"/>
                        </a:rPr>
                        <a:t>Technique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marL="0" marR="0" algn="ctr" rtl="0">
                        <a:spcAft>
                          <a:spcPts val="0"/>
                        </a:spcAft>
                      </a:pPr>
                      <a:r>
                        <a:rPr lang="en-US" sz="2000" b="1" kern="1200" dirty="0">
                          <a:solidFill>
                            <a:schemeClr val="tx1"/>
                          </a:solidFill>
                          <a:latin typeface="Times New Roman" panose="02020603050405020304" pitchFamily="18" charset="0"/>
                          <a:ea typeface="+mn-ea"/>
                          <a:cs typeface="Times New Roman" panose="02020603050405020304" pitchFamily="18" charset="0"/>
                        </a:rPr>
                        <a:t>Description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marL="0" marR="0" algn="ctr" rtl="0">
                        <a:spcAft>
                          <a:spcPts val="0"/>
                        </a:spcAft>
                      </a:pPr>
                      <a:r>
                        <a:rPr lang="en-US" sz="2000" b="1" kern="1200" dirty="0">
                          <a:solidFill>
                            <a:schemeClr val="tx1"/>
                          </a:solidFill>
                          <a:latin typeface="Times New Roman" panose="02020603050405020304" pitchFamily="18" charset="0"/>
                          <a:ea typeface="+mn-ea"/>
                          <a:cs typeface="Times New Roman" panose="02020603050405020304" pitchFamily="18" charset="0"/>
                        </a:rPr>
                        <a:t>References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747966865"/>
                  </a:ext>
                </a:extLst>
              </a:tr>
              <a:tr h="370840">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Deep Transfer Learning</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Deep transfer learning was applied for improved cotton plant disease detection</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mn-ea"/>
                          <a:cs typeface="Arial" panose="020B0604020202020204" pitchFamily="34" charset="0"/>
                        </a:rPr>
                        <a:t>[6]</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00877566"/>
                  </a:ext>
                </a:extLst>
              </a:tr>
              <a:tr h="370840">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Image Processing Techniques</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kern="1200" dirty="0">
                          <a:solidFill>
                            <a:schemeClr val="dk1"/>
                          </a:solidFill>
                          <a:effectLst/>
                          <a:latin typeface="Times New Roman" panose="02020603050405020304" pitchFamily="18" charset="0"/>
                          <a:ea typeface="+mn-ea"/>
                          <a:cs typeface="Arial" panose="020B0604020202020204" pitchFamily="34" charset="0"/>
                        </a:rPr>
                        <a:t>Image processing techniques used to detect disease based on changes in color and texture</a:t>
                      </a:r>
                      <a:endParaRPr lang="en-US" sz="1400" b="1" kern="1200" dirty="0">
                        <a:solidFill>
                          <a:schemeClr val="dk1"/>
                        </a:solidFill>
                        <a:effectLst/>
                        <a:latin typeface="Times New Roman" panose="02020603050405020304" pitchFamily="18"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[7]</a:t>
                      </a:r>
                      <a:endParaRPr lang="en-US" sz="1400" b="1" kern="1200" dirty="0">
                        <a:solidFill>
                          <a:schemeClr val="dk1"/>
                        </a:solidFill>
                        <a:effectLst/>
                        <a:latin typeface="Times New Roman" panose="02020603050405020304" pitchFamily="18" charset="0"/>
                        <a:ea typeface="+mn-ea"/>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66496388"/>
                  </a:ext>
                </a:extLst>
              </a:tr>
              <a:tr h="370840">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VGG-16، Inception-V3 (Transfer Learning)</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Transfer learning models like VGG-16 and Inception-V3 were used to classify cotton leaf disease images with 96% accuracy</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mn-ea"/>
                          <a:cs typeface="Arial" panose="020B0604020202020204" pitchFamily="34" charset="0"/>
                        </a:rPr>
                        <a:t>[12]</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35934608"/>
                  </a:ext>
                </a:extLst>
              </a:tr>
              <a:tr h="370840">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Convolutional Neural Networks (CNN)</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CNN model for cotton disease classification using 720 images with 89% accuracy.</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mn-ea"/>
                          <a:cs typeface="Arial" panose="020B0604020202020204" pitchFamily="34" charset="0"/>
                        </a:rPr>
                        <a:t>[13]</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94494019"/>
                  </a:ext>
                </a:extLst>
              </a:tr>
              <a:tr h="370840">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Manual Dataset + Deep Learning </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Manually collected images used to train deep learning models, improving classification accuracy and processing speed</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mn-ea"/>
                          <a:cs typeface="Arial" panose="020B0604020202020204" pitchFamily="34" charset="0"/>
                        </a:rPr>
                        <a:t>[14]</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78113144"/>
                  </a:ext>
                </a:extLst>
              </a:tr>
              <a:tr h="370840">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rPr>
                        <a:t>Fine-tuned Deep Learning Model + Web App</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kern="1200" dirty="0">
                          <a:solidFill>
                            <a:schemeClr val="dk1"/>
                          </a:solidFill>
                          <a:effectLst/>
                          <a:latin typeface="Times New Roman" panose="02020603050405020304" pitchFamily="18" charset="0"/>
                          <a:cs typeface="Arial" panose="020B0604020202020204" pitchFamily="34" charset="0"/>
                        </a:rPr>
                        <a:t>Fine-tuned deep learning model integrated with a smart web application for field-level diagnosis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mn-ea"/>
                          <a:cs typeface="Arial" panose="020B0604020202020204" pitchFamily="34" charset="0"/>
                        </a:rPr>
                        <a:t>[15]</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09585576"/>
                  </a:ext>
                </a:extLst>
              </a:tr>
            </a:tbl>
          </a:graphicData>
        </a:graphic>
      </p:graphicFrame>
    </p:spTree>
    <p:extLst>
      <p:ext uri="{BB962C8B-B14F-4D97-AF65-F5344CB8AC3E}">
        <p14:creationId xmlns:p14="http://schemas.microsoft.com/office/powerpoint/2010/main" val="22205001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82774" y="56528"/>
            <a:ext cx="2569201" cy="994357"/>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382774" y="1261883"/>
            <a:ext cx="11426452" cy="5632311"/>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Related Work</a:t>
            </a:r>
            <a:r>
              <a:rPr lang="ar-SA"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t>
            </a:r>
          </a:p>
          <a:p>
            <a:pPr algn="l" rtl="0"/>
            <a:endParaRPr lang="en-US" b="1" dirty="0">
              <a:latin typeface="Times New Roman" panose="02020603050405020304" pitchFamily="18" charset="0"/>
              <a:cs typeface="Times New Roman" panose="02020603050405020304" pitchFamily="18" charset="0"/>
            </a:endParaRPr>
          </a:p>
          <a:p>
            <a:pPr algn="l" rtl="0"/>
            <a:r>
              <a:rPr lang="en-US" dirty="0">
                <a:latin typeface="Arial" panose="020B0604020202020204" pitchFamily="34" charset="0"/>
              </a:rPr>
              <a:t>With advancements in AI technologies, it is now possible to develop effective systems for automatic detection and classification of plant diseases with high accuracy, reducing losses. These systems use sensors to capture plant images and analyze them with machine learning algorithms for early disease detection in crops like tomatoes, peppers, potatoes, and cucumbers [1].</a:t>
            </a:r>
          </a:p>
          <a:p>
            <a:pPr algn="l" rtl="0"/>
            <a:endParaRPr lang="en-US" dirty="0">
              <a:latin typeface="Arial" panose="020B0604020202020204" pitchFamily="34" charset="0"/>
            </a:endParaRPr>
          </a:p>
          <a:p>
            <a:pPr algn="l" rtl="0"/>
            <a:r>
              <a:rPr lang="en-US" dirty="0">
                <a:latin typeface="Arial" panose="020B0604020202020204" pitchFamily="34" charset="0"/>
              </a:rPr>
              <a:t>Stated that several AI-based techniques exist for early pest detection in plants, such as image processing and computer vision, which use advanced algorithms to analyze images and extract information about plant health. Specialized cameras enhance images to capture changes in color and texture, helping in pest detection.</a:t>
            </a:r>
          </a:p>
          <a:p>
            <a:pPr algn="l" rtl="0"/>
            <a:r>
              <a:rPr lang="en-US" dirty="0">
                <a:latin typeface="Arial" panose="020B0604020202020204" pitchFamily="34" charset="0"/>
              </a:rPr>
              <a:t>Computer vision detects diseases faster and more accurately than traditional methods, and machine learning distinguishes between diseased and healthy symptoms. This technique is also effective in detecting fungal diseases like Fusarium [4].</a:t>
            </a:r>
          </a:p>
          <a:p>
            <a:pPr algn="l" rtl="0"/>
            <a:endParaRPr lang="en-US" dirty="0">
              <a:latin typeface="Arial" panose="020B0604020202020204" pitchFamily="34" charset="0"/>
            </a:endParaRPr>
          </a:p>
          <a:p>
            <a:pPr algn="l" rtl="0"/>
            <a:r>
              <a:rPr lang="en-US">
                <a:latin typeface="Arial" panose="020B0604020202020204" pitchFamily="34" charset="0"/>
              </a:rPr>
              <a:t>AI </a:t>
            </a:r>
            <a:r>
              <a:rPr lang="en-US" dirty="0">
                <a:latin typeface="Arial" panose="020B0604020202020204" pitchFamily="34" charset="0"/>
              </a:rPr>
              <a:t>is known for its accuracy and speed in detecting plant diseases. Deep learning algorithms analyze agricultural images to quickly identify diseases, saving valuable time for farmers. It reduces costs by minimizing reliance on human experts and offers smart management solutions, enabling farmers to make quick, informed decisions. This enhances disease control strategies, ensures crop sustainability, and improves productivity, ultimately supporting food security [7].</a:t>
            </a:r>
          </a:p>
          <a:p>
            <a:pPr algn="l" rtl="0"/>
            <a:endParaRPr lang="en-US" b="1" dirty="0">
              <a:latin typeface="Times New Roman" panose="02020603050405020304" pitchFamily="18" charset="0"/>
              <a:cs typeface="Times New Roman" panose="02020603050405020304" pitchFamily="18" charset="0"/>
            </a:endParaRP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0110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82774" y="56528"/>
            <a:ext cx="2569201" cy="994357"/>
          </a:xfrm>
          <a:prstGeom prst="rect">
            <a:avLst/>
          </a:prstGeom>
        </p:spPr>
      </p:pic>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مستطيل 1">
            <a:extLst>
              <a:ext uri="{FF2B5EF4-FFF2-40B4-BE49-F238E27FC236}">
                <a16:creationId xmlns:a16="http://schemas.microsoft.com/office/drawing/2014/main" id="{289B028D-88BB-4A7D-AA7B-C181D965CDB4}"/>
              </a:ext>
            </a:extLst>
          </p:cNvPr>
          <p:cNvSpPr/>
          <p:nvPr/>
        </p:nvSpPr>
        <p:spPr>
          <a:xfrm>
            <a:off x="382774" y="1566952"/>
            <a:ext cx="11426452" cy="1862048"/>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Related Work Summary :-</a:t>
            </a:r>
          </a:p>
          <a:p>
            <a:pPr algn="l" rtl="0"/>
            <a:endParaRPr lang="en-US" sz="500" b="1" dirty="0">
              <a:latin typeface="Times New Roman" panose="02020603050405020304" pitchFamily="18" charset="0"/>
              <a:cs typeface="Times New Roman" panose="02020603050405020304" pitchFamily="18" charset="0"/>
            </a:endParaRPr>
          </a:p>
          <a:p>
            <a:pPr algn="l" rtl="0"/>
            <a:r>
              <a:rPr lang="en-US" dirty="0"/>
              <a:t>Traditional cotton disease diagnosis is challenged by limitations in accuracy and time-efficiency. Deep Learning (DL), particularly Convolutional Neural Networks (CNNs), has emerged as a promising solution for efficient and rapid image-based plant disease detection, supported by recent studies and available datasets. However, these datasets remain limited, especially in covering the diversity of cotton and its local conditions. This research aims to develop an effective DL-based diagnostic system tailored to meet specific agricultural needs and address current research gaps in this domain.</a:t>
            </a:r>
          </a:p>
        </p:txBody>
      </p:sp>
    </p:spTree>
    <p:extLst>
      <p:ext uri="{BB962C8B-B14F-4D97-AF65-F5344CB8AC3E}">
        <p14:creationId xmlns:p14="http://schemas.microsoft.com/office/powerpoint/2010/main" val="41518366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434622" y="83297"/>
            <a:ext cx="2569201" cy="1006844"/>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339869" y="1090141"/>
            <a:ext cx="11741658" cy="5355312"/>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Research Plan :-</a:t>
            </a:r>
          </a:p>
          <a:p>
            <a:pPr algn="l" rtl="0"/>
            <a:endParaRPr lang="en-US" b="1" dirty="0">
              <a:latin typeface="Times New Roman" panose="02020603050405020304" pitchFamily="18" charset="0"/>
              <a:cs typeface="Times New Roman" panose="02020603050405020304" pitchFamily="18" charset="0"/>
            </a:endParaRPr>
          </a:p>
          <a:p>
            <a:pPr algn="l" rtl="0"/>
            <a:endParaRPr lang="en-US" b="1" dirty="0">
              <a:latin typeface="Times New Roman" panose="02020603050405020304" pitchFamily="18" charset="0"/>
              <a:cs typeface="Times New Roman" panose="02020603050405020304" pitchFamily="18" charset="0"/>
            </a:endParaRPr>
          </a:p>
          <a:p>
            <a:pPr algn="l" rtl="0"/>
            <a:endParaRPr lang="en-US" b="1" dirty="0">
              <a:latin typeface="Times New Roman" panose="02020603050405020304" pitchFamily="18" charset="0"/>
              <a:cs typeface="Times New Roman" panose="02020603050405020304" pitchFamily="18" charset="0"/>
            </a:endParaRPr>
          </a:p>
          <a:p>
            <a:pPr algn="l" rtl="0"/>
            <a:endParaRPr lang="en-US" dirty="0"/>
          </a:p>
          <a:p>
            <a:pPr marL="285750" indent="-285750" algn="l" rtl="0">
              <a:buFont typeface="Arial" panose="020B0604020202020204" pitchFamily="34" charset="0"/>
              <a:buChar char="•"/>
            </a:pPr>
            <a:r>
              <a:rPr lang="en-US" b="1" dirty="0"/>
              <a:t>Data Collection: </a:t>
            </a:r>
            <a:r>
              <a:rPr lang="en-US" dirty="0"/>
              <a:t>dataset for Cotton Disease through Image Analysis Using Deep learning, providing a range of data types and information to advance research in these neurodegenerative conditions. Those datasets are available online which makes it easy to use. The first step of our proposal is the collection of data that is necessary to train any deep learning model. In this research, we collect images from well-known data sources.</a:t>
            </a:r>
          </a:p>
          <a:p>
            <a:pPr marL="285750" indent="-285750" algn="l" rtl="0">
              <a:buFont typeface="Arial" panose="020B0604020202020204" pitchFamily="34" charset="0"/>
              <a:buChar char="•"/>
            </a:pPr>
            <a:r>
              <a:rPr lang="en-US" b="1" dirty="0"/>
              <a:t>Data Preprocessing: </a:t>
            </a:r>
            <a:r>
              <a:rPr lang="en-US" dirty="0"/>
              <a:t>normalization and dimensionality reduction, are used to prepare the data for classification algorithms, ensuring it is in a suitable format for analysis. This step includes many tasks like image rotating, sharpening, and augmentation. This is necessary to train any deep learning model for classification tasks.</a:t>
            </a:r>
          </a:p>
          <a:p>
            <a:pPr marL="285750" indent="-285750" algn="l" rtl="0">
              <a:buFont typeface="Arial" panose="020B0604020202020204" pitchFamily="34" charset="0"/>
              <a:buChar char="•"/>
            </a:pPr>
            <a:r>
              <a:rPr lang="en-US" b="1" dirty="0"/>
              <a:t>Feature Extraction: </a:t>
            </a:r>
            <a:r>
              <a:rPr lang="en-US" dirty="0"/>
              <a:t>extracting relevant features from data sources like AI imaging, and clinical records. </a:t>
            </a:r>
          </a:p>
          <a:p>
            <a:pPr marL="285750" indent="-285750" algn="l" rtl="0">
              <a:buFont typeface="Arial" panose="020B0604020202020204" pitchFamily="34" charset="0"/>
              <a:buChar char="•"/>
            </a:pPr>
            <a:r>
              <a:rPr lang="en-US" dirty="0"/>
              <a:t>Validation and Testing: The trained models are validated and tested using separate datasets to assess their accuracy and generalization capabilities. This step ensures the model's reliability in early detection.</a:t>
            </a:r>
          </a:p>
          <a:p>
            <a:pPr marL="285750" indent="-285750" algn="l" rtl="0">
              <a:buFont typeface="Arial" panose="020B0604020202020204" pitchFamily="34" charset="0"/>
              <a:buChar char="•"/>
            </a:pPr>
            <a:r>
              <a:rPr lang="en-US" b="1" dirty="0"/>
              <a:t>Predictive Biomarkers: </a:t>
            </a:r>
            <a:r>
              <a:rPr lang="en-US" dirty="0"/>
              <a:t>Classification models can identify predictive biomarkers or patterns in the data that are indicative of cotton diseases. These biomarkers aid in the early identification of plants at risk.</a:t>
            </a:r>
          </a:p>
          <a:p>
            <a:pPr marL="285750" indent="-285750" algn="l" rtl="0">
              <a:buFont typeface="Arial" panose="020B0604020202020204" pitchFamily="34" charset="0"/>
              <a:buChar char="•"/>
            </a:pPr>
            <a:r>
              <a:rPr lang="en-US" b="1" dirty="0"/>
              <a:t>Continuous Monitoring: </a:t>
            </a:r>
            <a:r>
              <a:rPr lang="en-US" dirty="0"/>
              <a:t>Classification techniques can be applied to monitor changes in cotton lants, allowing for continuous assessment and early intervention as necessary.</a:t>
            </a: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14" name="رسم تخطيطي 13">
            <a:extLst>
              <a:ext uri="{FF2B5EF4-FFF2-40B4-BE49-F238E27FC236}">
                <a16:creationId xmlns:a16="http://schemas.microsoft.com/office/drawing/2014/main" id="{12F3672E-8DA5-4B3F-A48E-231EB0565C11}"/>
              </a:ext>
            </a:extLst>
          </p:cNvPr>
          <p:cNvGraphicFramePr/>
          <p:nvPr>
            <p:extLst>
              <p:ext uri="{D42A27DB-BD31-4B8C-83A1-F6EECF244321}">
                <p14:modId xmlns:p14="http://schemas.microsoft.com/office/powerpoint/2010/main" val="4005827471"/>
              </p:ext>
            </p:extLst>
          </p:nvPr>
        </p:nvGraphicFramePr>
        <p:xfrm>
          <a:off x="816861" y="1554480"/>
          <a:ext cx="10743768" cy="927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9200583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382774" y="1427742"/>
            <a:ext cx="4672552" cy="369332"/>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Challenges and Opportunities :-</a:t>
            </a: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2" name="رسم تخطيطي 1">
            <a:extLst>
              <a:ext uri="{FF2B5EF4-FFF2-40B4-BE49-F238E27FC236}">
                <a16:creationId xmlns:a16="http://schemas.microsoft.com/office/drawing/2014/main" id="{62AB3C71-1376-4E48-BD8B-71EB51CE3367}"/>
              </a:ext>
            </a:extLst>
          </p:cNvPr>
          <p:cNvGraphicFramePr/>
          <p:nvPr>
            <p:extLst>
              <p:ext uri="{D42A27DB-BD31-4B8C-83A1-F6EECF244321}">
                <p14:modId xmlns:p14="http://schemas.microsoft.com/office/powerpoint/2010/main" val="3779466155"/>
              </p:ext>
            </p:extLst>
          </p:nvPr>
        </p:nvGraphicFramePr>
        <p:xfrm>
          <a:off x="6217920" y="1957711"/>
          <a:ext cx="5156926" cy="460997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8" name="مستطيل 17">
            <a:extLst>
              <a:ext uri="{FF2B5EF4-FFF2-40B4-BE49-F238E27FC236}">
                <a16:creationId xmlns:a16="http://schemas.microsoft.com/office/drawing/2014/main" id="{3D437F42-500D-4435-B66E-5597886FDCD2}"/>
              </a:ext>
            </a:extLst>
          </p:cNvPr>
          <p:cNvSpPr/>
          <p:nvPr/>
        </p:nvSpPr>
        <p:spPr>
          <a:xfrm rot="16200000">
            <a:off x="614718" y="3924145"/>
            <a:ext cx="1261884" cy="369332"/>
          </a:xfrm>
          <a:prstGeom prst="rect">
            <a:avLst/>
          </a:prstGeom>
        </p:spPr>
        <p:txBody>
          <a:bodyPr wrap="none">
            <a:spAutoFit/>
          </a:bodyPr>
          <a:lstStyle/>
          <a:p>
            <a:r>
              <a:rPr lang="en-US" b="1" dirty="0">
                <a:latin typeface="Times New Roman" panose="02020603050405020304" pitchFamily="18" charset="0"/>
                <a:cs typeface="Times New Roman" panose="02020603050405020304" pitchFamily="18" charset="0"/>
              </a:rPr>
              <a:t>Challenges</a:t>
            </a:r>
            <a:endParaRPr lang="en-US" dirty="0"/>
          </a:p>
        </p:txBody>
      </p:sp>
      <p:sp>
        <p:nvSpPr>
          <p:cNvPr id="19" name="مستطيل 18">
            <a:extLst>
              <a:ext uri="{FF2B5EF4-FFF2-40B4-BE49-F238E27FC236}">
                <a16:creationId xmlns:a16="http://schemas.microsoft.com/office/drawing/2014/main" id="{400ACC70-4BB8-4B77-A55D-3AD8716A2F12}"/>
              </a:ext>
            </a:extLst>
          </p:cNvPr>
          <p:cNvSpPr/>
          <p:nvPr/>
        </p:nvSpPr>
        <p:spPr>
          <a:xfrm rot="16200000">
            <a:off x="10405350" y="4078033"/>
            <a:ext cx="1569660" cy="369332"/>
          </a:xfrm>
          <a:prstGeom prst="rect">
            <a:avLst/>
          </a:prstGeom>
        </p:spPr>
        <p:txBody>
          <a:bodyPr wrap="none">
            <a:spAutoFit/>
          </a:bodyPr>
          <a:lstStyle/>
          <a:p>
            <a:r>
              <a:rPr lang="en-US" b="1" dirty="0">
                <a:latin typeface="Times New Roman" panose="02020603050405020304" pitchFamily="18" charset="0"/>
                <a:cs typeface="Times New Roman" panose="02020603050405020304" pitchFamily="18" charset="0"/>
              </a:rPr>
              <a:t>Opportunities</a:t>
            </a:r>
            <a:endParaRPr lang="en-US" dirty="0"/>
          </a:p>
        </p:txBody>
      </p:sp>
      <p:graphicFrame>
        <p:nvGraphicFramePr>
          <p:cNvPr id="21" name="رسم تخطيطي 20">
            <a:extLst>
              <a:ext uri="{FF2B5EF4-FFF2-40B4-BE49-F238E27FC236}">
                <a16:creationId xmlns:a16="http://schemas.microsoft.com/office/drawing/2014/main" id="{0697739C-71F2-4058-B0EC-31FF41E271B2}"/>
              </a:ext>
            </a:extLst>
          </p:cNvPr>
          <p:cNvGraphicFramePr/>
          <p:nvPr>
            <p:extLst>
              <p:ext uri="{D42A27DB-BD31-4B8C-83A1-F6EECF244321}">
                <p14:modId xmlns:p14="http://schemas.microsoft.com/office/powerpoint/2010/main" val="871794564"/>
              </p:ext>
            </p:extLst>
          </p:nvPr>
        </p:nvGraphicFramePr>
        <p:xfrm>
          <a:off x="1060994" y="1957710"/>
          <a:ext cx="5156926" cy="4609979"/>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extLst>
      <p:ext uri="{BB962C8B-B14F-4D97-AF65-F5344CB8AC3E}">
        <p14:creationId xmlns:p14="http://schemas.microsoft.com/office/powerpoint/2010/main" val="8542090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a:extLst>
            <a:ext uri="{FF2B5EF4-FFF2-40B4-BE49-F238E27FC236}">
              <a16:creationId xmlns:a16="http://schemas.microsoft.com/office/drawing/2014/main" id="{1FEBCDAE-BC58-9C67-170D-5356D0F45747}"/>
            </a:ext>
          </a:extLst>
        </p:cNvPr>
        <p:cNvGrpSpPr/>
        <p:nvPr/>
      </p:nvGrpSpPr>
      <p:grpSpPr>
        <a:xfrm>
          <a:off x="0" y="0"/>
          <a:ext cx="0" cy="0"/>
          <a:chOff x="0" y="0"/>
          <a:chExt cx="0" cy="0"/>
        </a:xfrm>
      </p:grpSpPr>
      <p:pic>
        <p:nvPicPr>
          <p:cNvPr id="13" name="صورة 12">
            <a:extLst>
              <a:ext uri="{FF2B5EF4-FFF2-40B4-BE49-F238E27FC236}">
                <a16:creationId xmlns:a16="http://schemas.microsoft.com/office/drawing/2014/main" id="{C27407F9-B158-5443-7E10-4C63509EE6A4}"/>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3" name="مستطيل 2">
            <a:extLst>
              <a:ext uri="{FF2B5EF4-FFF2-40B4-BE49-F238E27FC236}">
                <a16:creationId xmlns:a16="http://schemas.microsoft.com/office/drawing/2014/main" id="{49B67E46-DCD2-6A2C-9374-010EA3FA5761}"/>
              </a:ext>
            </a:extLst>
          </p:cNvPr>
          <p:cNvSpPr/>
          <p:nvPr/>
        </p:nvSpPr>
        <p:spPr>
          <a:xfrm>
            <a:off x="658999" y="2084644"/>
            <a:ext cx="10972800" cy="4651402"/>
          </a:xfrm>
          <a:prstGeom prst="rect">
            <a:avLst/>
          </a:prstGeom>
        </p:spPr>
        <p:txBody>
          <a:bodyPr wrap="square" numCol="2" spcCol="91440">
            <a:spAutoFit/>
          </a:bodyPr>
          <a:lstStyle/>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[1] S. </a:t>
            </a:r>
            <a:r>
              <a:rPr lang="en-US" sz="1000" dirty="0" err="1">
                <a:solidFill>
                  <a:srgbClr val="002060"/>
                </a:solidFill>
                <a:effectLst/>
                <a:latin typeface="Cambria" panose="02040503050406030204" pitchFamily="18" charset="0"/>
                <a:ea typeface="Calibri" panose="020F0502020204030204" pitchFamily="34" charset="0"/>
              </a:rPr>
              <a:t>Satraj</a:t>
            </a:r>
            <a:r>
              <a:rPr lang="en-US" sz="1000" dirty="0">
                <a:solidFill>
                  <a:srgbClr val="002060"/>
                </a:solidFill>
                <a:effectLst/>
                <a:latin typeface="Cambria" panose="02040503050406030204" pitchFamily="18" charset="0"/>
                <a:ea typeface="Calibri" panose="020F0502020204030204" pitchFamily="34" charset="0"/>
              </a:rPr>
              <a:t> Sohrab, E. I. Azhar, M. A. Kamal, P. S. Bhattacharya, and D. Rana .(2024). Genetic variability of cotton leaf curl </a:t>
            </a:r>
            <a:r>
              <a:rPr lang="en-US" sz="1000" dirty="0" err="1">
                <a:solidFill>
                  <a:srgbClr val="002060"/>
                </a:solidFill>
                <a:effectLst/>
                <a:latin typeface="Cambria" panose="02040503050406030204" pitchFamily="18" charset="0"/>
                <a:ea typeface="Calibri" panose="020F0502020204030204" pitchFamily="34" charset="0"/>
              </a:rPr>
              <a:t>betasatellite</a:t>
            </a:r>
            <a:r>
              <a:rPr lang="en-US" sz="1000" dirty="0">
                <a:solidFill>
                  <a:srgbClr val="002060"/>
                </a:solidFill>
                <a:effectLst/>
                <a:latin typeface="Cambria" panose="02040503050406030204" pitchFamily="18" charset="0"/>
                <a:ea typeface="Calibri" panose="020F0502020204030204" pitchFamily="34" charset="0"/>
              </a:rPr>
              <a:t> in Northern India, Saudi Journal of Biological Sciences, vol. 21, no. 6, pp. 626–631.</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[2] S. Kumar, K. M. V. V. Prasad, A. Srilekha, T. Suman, B. Pranav Rao, and J. Naga Vamshi Krishna.(2020) Leaf disease detection and classification based on machine learning, in Proceedings of the 2020 International Conference on Smart Technologies in Computing, Electrical and Electronics</a:t>
            </a:r>
            <a:r>
              <a:rPr lang="en-US" sz="1000" dirty="0">
                <a:solidFill>
                  <a:srgbClr val="002060"/>
                </a:solidFill>
                <a:effectLst/>
                <a:latin typeface="Calibri" panose="020F0502020204030204" pitchFamily="34" charset="0"/>
                <a:ea typeface="Calibri" panose="020F0502020204030204" pitchFamily="34" charset="0"/>
                <a:cs typeface="Cambria" panose="02040503050406030204" pitchFamily="18" charset="0"/>
              </a:rPr>
              <a:t>. </a:t>
            </a:r>
          </a:p>
          <a:p>
            <a:pPr marL="228600" marR="0" indent="-228600" algn="just"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[3] V. C. </a:t>
            </a:r>
            <a:r>
              <a:rPr lang="en-US" sz="1000" dirty="0" err="1">
                <a:solidFill>
                  <a:srgbClr val="002060"/>
                </a:solidFill>
                <a:effectLst/>
                <a:latin typeface="Cambria" panose="02040503050406030204" pitchFamily="18" charset="0"/>
                <a:ea typeface="Calibri" panose="020F0502020204030204" pitchFamily="34" charset="0"/>
              </a:rPr>
              <a:t>Delfosse</a:t>
            </a:r>
            <a:r>
              <a:rPr lang="en-US" sz="1000" dirty="0">
                <a:solidFill>
                  <a:srgbClr val="002060"/>
                </a:solidFill>
                <a:effectLst/>
                <a:latin typeface="Cambria" panose="02040503050406030204" pitchFamily="18" charset="0"/>
                <a:ea typeface="Calibri" panose="020F0502020204030204" pitchFamily="34" charset="0"/>
              </a:rPr>
              <a:t>, M. F. Casse, Y. C. </a:t>
            </a:r>
            <a:r>
              <a:rPr lang="en-US" sz="1000" dirty="0" err="1">
                <a:solidFill>
                  <a:srgbClr val="002060"/>
                </a:solidFill>
                <a:effectLst/>
                <a:latin typeface="Cambria" panose="02040503050406030204" pitchFamily="18" charset="0"/>
                <a:ea typeface="Calibri" panose="020F0502020204030204" pitchFamily="34" charset="0"/>
              </a:rPr>
              <a:t>Agrofoglio</a:t>
            </a:r>
            <a:r>
              <a:rPr lang="en-US" sz="1000" dirty="0">
                <a:solidFill>
                  <a:srgbClr val="002060"/>
                </a:solidFill>
                <a:effectLst/>
                <a:latin typeface="Cambria" panose="02040503050406030204" pitchFamily="18" charset="0"/>
                <a:ea typeface="Calibri" panose="020F0502020204030204" pitchFamily="34" charset="0"/>
              </a:rPr>
              <a:t> .(2023)</a:t>
            </a:r>
            <a:r>
              <a:rPr lang="en-US" sz="1000" dirty="0" err="1">
                <a:solidFill>
                  <a:srgbClr val="002060"/>
                </a:solidFill>
                <a:effectLst/>
                <a:latin typeface="Cambria" panose="02040503050406030204" pitchFamily="18" charset="0"/>
                <a:ea typeface="Calibri" panose="020F0502020204030204" pitchFamily="34" charset="0"/>
              </a:rPr>
              <a:t>Agroinoculation</a:t>
            </a:r>
            <a:r>
              <a:rPr lang="en-US" sz="1000" dirty="0">
                <a:solidFill>
                  <a:srgbClr val="002060"/>
                </a:solidFill>
                <a:effectLst/>
                <a:latin typeface="Cambria" panose="02040503050406030204" pitchFamily="18" charset="0"/>
                <a:ea typeface="Calibri" panose="020F0502020204030204" pitchFamily="34" charset="0"/>
              </a:rPr>
              <a:t> of a full-length cDNA clone of cotton leafroll dwarf virus (CLRDV) results in systematic infection in cotton and the model plant Nicotiana </a:t>
            </a:r>
            <a:r>
              <a:rPr lang="en-US" sz="1000" dirty="0" err="1">
                <a:solidFill>
                  <a:srgbClr val="002060"/>
                </a:solidFill>
                <a:effectLst/>
                <a:latin typeface="Cambria" panose="02040503050406030204" pitchFamily="18" charset="0"/>
                <a:ea typeface="Calibri" panose="020F0502020204030204" pitchFamily="34" charset="0"/>
              </a:rPr>
              <a:t>benthamiana</a:t>
            </a:r>
            <a:r>
              <a:rPr lang="en-US" sz="1000" dirty="0">
                <a:solidFill>
                  <a:srgbClr val="002060"/>
                </a:solidFill>
                <a:effectLst/>
                <a:latin typeface="Cambria" panose="02040503050406030204" pitchFamily="18" charset="0"/>
                <a:ea typeface="Calibri" panose="020F0502020204030204" pitchFamily="34" charset="0"/>
              </a:rPr>
              <a:t>, Virus Research, vol. 175, no. 1, pp. 64–70.</a:t>
            </a:r>
            <a:r>
              <a:rPr lang="en-US" sz="1000" dirty="0">
                <a:solidFill>
                  <a:srgbClr val="002060"/>
                </a:solidFill>
                <a:effectLst/>
                <a:latin typeface="Calibri" panose="020F0502020204030204" pitchFamily="34" charset="0"/>
                <a:ea typeface="Calibri" panose="020F0502020204030204" pitchFamily="34" charset="0"/>
                <a:cs typeface="Cambria" panose="02040503050406030204" pitchFamily="18" charset="0"/>
              </a:rPr>
              <a:t> </a:t>
            </a:r>
          </a:p>
          <a:p>
            <a:pPr marL="228600" marR="0" indent="-22860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[4] L. </a:t>
            </a:r>
            <a:r>
              <a:rPr lang="en-US" sz="1000" dirty="0" err="1">
                <a:solidFill>
                  <a:srgbClr val="002060"/>
                </a:solidFill>
                <a:effectLst/>
                <a:latin typeface="Cambria" panose="02040503050406030204" pitchFamily="18" charset="0"/>
                <a:ea typeface="Calibri" panose="020F0502020204030204" pitchFamily="34" charset="0"/>
              </a:rPr>
              <a:t>Amrao</a:t>
            </a:r>
            <a:r>
              <a:rPr lang="en-US" sz="1000" dirty="0">
                <a:solidFill>
                  <a:srgbClr val="002060"/>
                </a:solidFill>
                <a:effectLst/>
                <a:latin typeface="Cambria" panose="02040503050406030204" pitchFamily="18" charset="0"/>
                <a:ea typeface="Calibri" panose="020F0502020204030204" pitchFamily="34" charset="0"/>
              </a:rPr>
              <a:t>, I. Amin, M. S. Shahid, R. W. </a:t>
            </a:r>
            <a:r>
              <a:rPr lang="en-US" sz="1000" dirty="0" err="1">
                <a:solidFill>
                  <a:srgbClr val="002060"/>
                </a:solidFill>
                <a:effectLst/>
                <a:latin typeface="Cambria" panose="02040503050406030204" pitchFamily="18" charset="0"/>
                <a:ea typeface="Calibri" panose="020F0502020204030204" pitchFamily="34" charset="0"/>
              </a:rPr>
              <a:t>Briddon</a:t>
            </a:r>
            <a:r>
              <a:rPr lang="en-US" sz="1000" dirty="0">
                <a:solidFill>
                  <a:srgbClr val="002060"/>
                </a:solidFill>
                <a:effectLst/>
                <a:latin typeface="Cambria" panose="02040503050406030204" pitchFamily="18" charset="0"/>
                <a:ea typeface="Calibri" panose="020F0502020204030204" pitchFamily="34" charset="0"/>
              </a:rPr>
              <a:t>, and S. Mansoor .(2020). Cotton leaf curl disease in resistant cotton is associated with a single </a:t>
            </a:r>
            <a:r>
              <a:rPr lang="en-US" sz="1000" dirty="0" err="1">
                <a:solidFill>
                  <a:srgbClr val="002060"/>
                </a:solidFill>
                <a:effectLst/>
                <a:latin typeface="Cambria" panose="02040503050406030204" pitchFamily="18" charset="0"/>
                <a:ea typeface="Calibri" panose="020F0502020204030204" pitchFamily="34" charset="0"/>
              </a:rPr>
              <a:t>begomovirus</a:t>
            </a:r>
            <a:r>
              <a:rPr lang="en-US" sz="1000" dirty="0">
                <a:solidFill>
                  <a:srgbClr val="002060"/>
                </a:solidFill>
                <a:effectLst/>
                <a:latin typeface="Cambria" panose="02040503050406030204" pitchFamily="18" charset="0"/>
                <a:ea typeface="Calibri" panose="020F0502020204030204" pitchFamily="34" charset="0"/>
              </a:rPr>
              <a:t> that lacks an intact transcriptional activator protein, Virus Research, vol. 152, no. 1-2, pp. 153–163</a:t>
            </a:r>
            <a:r>
              <a:rPr lang="ar-SA" sz="1000" dirty="0">
                <a:solidFill>
                  <a:srgbClr val="002060"/>
                </a:solidFill>
                <a:effectLst/>
                <a:latin typeface="Cambria" panose="02040503050406030204" pitchFamily="18" charset="0"/>
                <a:ea typeface="Calibri" panose="020F0502020204030204" pitchFamily="34" charset="0"/>
              </a:rPr>
              <a:t>. </a:t>
            </a:r>
            <a:endParaRPr lang="en-US" sz="1000" dirty="0">
              <a:solidFill>
                <a:srgbClr val="002060"/>
              </a:solidFill>
              <a:effectLst/>
              <a:latin typeface="Cambria" panose="02040503050406030204" pitchFamily="18" charset="0"/>
              <a:ea typeface="Calibri" panose="020F0502020204030204" pitchFamily="34" charset="0"/>
            </a:endParaRPr>
          </a:p>
          <a:p>
            <a:pPr marL="228600" marR="0" indent="-22860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 [5] Muhammad-Farrukh-Shahid, Tariq-Khanzada, Muhammad-Aslam .(2024). An ensemble deep learning models approach using image analysis for cotton crop classification in AI-enabled smart agriculture, DOI:10.1186/s13007-024-01228-w.</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6] Vani Rajasekar, Soumya Ranjan Jena .(2021). Detection of Cotton Plant Diseases Using Deep Transfer Learning, DOI:10.13052/jmm1550-4646.1828.</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[7] </a:t>
            </a:r>
            <a:r>
              <a:rPr lang="en-US" sz="1000" dirty="0" err="1">
                <a:solidFill>
                  <a:srgbClr val="002060"/>
                </a:solidFill>
                <a:effectLst/>
                <a:latin typeface="Cambria" panose="02040503050406030204" pitchFamily="18" charset="0"/>
                <a:ea typeface="Calibri" panose="020F0502020204030204" pitchFamily="34" charset="0"/>
              </a:rPr>
              <a:t>Sushreeta</a:t>
            </a:r>
            <a:r>
              <a:rPr lang="en-US" sz="1000" dirty="0">
                <a:solidFill>
                  <a:srgbClr val="002060"/>
                </a:solidFill>
                <a:effectLst/>
                <a:latin typeface="Cambria" panose="02040503050406030204" pitchFamily="18" charset="0"/>
                <a:ea typeface="Calibri" panose="020F0502020204030204" pitchFamily="34" charset="0"/>
              </a:rPr>
              <a:t> </a:t>
            </a:r>
            <a:r>
              <a:rPr lang="en-US" sz="1000" dirty="0" err="1">
                <a:solidFill>
                  <a:srgbClr val="002060"/>
                </a:solidFill>
                <a:effectLst/>
                <a:latin typeface="Cambria" panose="02040503050406030204" pitchFamily="18" charset="0"/>
                <a:ea typeface="Calibri" panose="020F0502020204030204" pitchFamily="34" charset="0"/>
              </a:rPr>
              <a:t>Tripathy</a:t>
            </a:r>
            <a:r>
              <a:rPr lang="en-US" sz="1000" dirty="0">
                <a:solidFill>
                  <a:srgbClr val="002060"/>
                </a:solidFill>
                <a:effectLst/>
                <a:latin typeface="Cambria" panose="02040503050406030204" pitchFamily="18" charset="0"/>
                <a:ea typeface="Calibri" panose="020F0502020204030204" pitchFamily="34" charset="0"/>
              </a:rPr>
              <a:t>. (2021). Detection of Cotton Leaf Disease Using Image Processing Techniques, CCIEA Journal of Physics: Conference Series 2062 (2021) 012009, doi:10.1088/1742-6596/2062/1/012009.</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[8] </a:t>
            </a:r>
            <a:r>
              <a:rPr lang="en-US" sz="1000" dirty="0" err="1">
                <a:solidFill>
                  <a:srgbClr val="002060"/>
                </a:solidFill>
                <a:effectLst/>
                <a:latin typeface="Cambria" panose="02040503050406030204" pitchFamily="18" charset="0"/>
                <a:ea typeface="Calibri" panose="020F0502020204030204" pitchFamily="34" charset="0"/>
              </a:rPr>
              <a:t>Sankarsan</a:t>
            </a:r>
            <a:r>
              <a:rPr lang="en-US" sz="1000" dirty="0">
                <a:solidFill>
                  <a:srgbClr val="002060"/>
                </a:solidFill>
                <a:effectLst/>
                <a:latin typeface="Cambria" panose="02040503050406030204" pitchFamily="18" charset="0"/>
                <a:ea typeface="Calibri" panose="020F0502020204030204" pitchFamily="34" charset="0"/>
              </a:rPr>
              <a:t> Panda &amp; Dr Vikas </a:t>
            </a:r>
            <a:r>
              <a:rPr lang="en-US" sz="1000" dirty="0" err="1">
                <a:solidFill>
                  <a:srgbClr val="002060"/>
                </a:solidFill>
                <a:effectLst/>
                <a:latin typeface="Cambria" panose="02040503050406030204" pitchFamily="18" charset="0"/>
                <a:ea typeface="Calibri" panose="020F0502020204030204" pitchFamily="34" charset="0"/>
              </a:rPr>
              <a:t>Somani</a:t>
            </a:r>
            <a:r>
              <a:rPr lang="en-US" sz="1000" dirty="0">
                <a:solidFill>
                  <a:srgbClr val="002060"/>
                </a:solidFill>
                <a:effectLst/>
                <a:latin typeface="Cambria" panose="02040503050406030204" pitchFamily="18" charset="0"/>
                <a:ea typeface="Calibri" panose="020F0502020204030204" pitchFamily="34" charset="0"/>
              </a:rPr>
              <a:t> .(2021). Cotton Leaf Disease Detection Using Image Processing, </a:t>
            </a:r>
            <a:r>
              <a:rPr lang="en-US" sz="1000" dirty="0" err="1">
                <a:solidFill>
                  <a:srgbClr val="002060"/>
                </a:solidFill>
                <a:effectLst/>
                <a:latin typeface="Cambria" panose="02040503050406030204" pitchFamily="18" charset="0"/>
                <a:ea typeface="Calibri" panose="020F0502020204030204" pitchFamily="34" charset="0"/>
              </a:rPr>
              <a:t>Webology</a:t>
            </a:r>
            <a:r>
              <a:rPr lang="en-US" sz="1000" dirty="0">
                <a:solidFill>
                  <a:srgbClr val="002060"/>
                </a:solidFill>
                <a:effectLst/>
                <a:latin typeface="Cambria" panose="02040503050406030204" pitchFamily="18" charset="0"/>
                <a:ea typeface="Calibri" panose="020F0502020204030204" pitchFamily="34" charset="0"/>
              </a:rPr>
              <a:t> 18(6):3786 </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[9] Ahmed M, Mukhtar M, Ahmad M, Adnan M, Afzal MN, Bilal M.(2022). Deep learning and machine vision for smart agriculture and food production: A review. J King Saud Univ - </a:t>
            </a:r>
            <a:r>
              <a:rPr lang="en-US" sz="1000" dirty="0" err="1">
                <a:solidFill>
                  <a:srgbClr val="002060"/>
                </a:solidFill>
                <a:effectLst/>
                <a:latin typeface="Cambria" panose="02040503050406030204" pitchFamily="18" charset="0"/>
                <a:ea typeface="Calibri" panose="020F0502020204030204" pitchFamily="34" charset="0"/>
              </a:rPr>
              <a:t>Comput</a:t>
            </a:r>
            <a:r>
              <a:rPr lang="en-US" sz="1000" dirty="0">
                <a:solidFill>
                  <a:srgbClr val="002060"/>
                </a:solidFill>
                <a:effectLst/>
                <a:latin typeface="Cambria" panose="02040503050406030204" pitchFamily="18" charset="0"/>
                <a:ea typeface="Calibri" panose="020F0502020204030204" pitchFamily="34" charset="0"/>
              </a:rPr>
              <a:t> Inf Sci. 2022; 34(7): 2729-2750.: https://doi.org/10.1016/j.atech.</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[10] Sharma, R. Mittal, N. Goyal .(2022). An assessment of machine learning and deep learning techniques with applications, ECS Transactions, 107 (1), p. 8979.</a:t>
            </a:r>
          </a:p>
          <a:p>
            <a:pPr marL="285750" marR="0" indent="-28575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[11] Aggarwal, V. Khullar, N. Goyal, A. Singh, A. </a:t>
            </a:r>
            <a:r>
              <a:rPr lang="en-US" sz="1000" dirty="0" err="1">
                <a:solidFill>
                  <a:srgbClr val="002060"/>
                </a:solidFill>
                <a:effectLst/>
                <a:latin typeface="Cambria" panose="02040503050406030204" pitchFamily="18" charset="0"/>
                <a:ea typeface="Calibri" panose="020F0502020204030204" pitchFamily="34" charset="0"/>
              </a:rPr>
              <a:t>Tolba</a:t>
            </a:r>
            <a:r>
              <a:rPr lang="en-US" sz="1000" dirty="0">
                <a:solidFill>
                  <a:srgbClr val="002060"/>
                </a:solidFill>
                <a:effectLst/>
                <a:latin typeface="Cambria" panose="02040503050406030204" pitchFamily="18" charset="0"/>
                <a:ea typeface="Calibri" panose="020F0502020204030204" pitchFamily="34" charset="0"/>
              </a:rPr>
              <a:t>, E.B. Thompson, S. Kumar .(2023). Pre-trained deep neural network-based features selection supported machine learning for rice leaf disease classification Agriculture, 13 (5), p. 936.</a:t>
            </a:r>
          </a:p>
          <a:p>
            <a:pPr marL="285750" marR="0" indent="-28575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[12] Chander, M. Upendra Kumar.(2022). Comparative analysis on deep learning models for detection of anomalies and leaf disease prediction in cotton plant data, Congress on intelligent systems, Springer, pp. 263-273.</a:t>
            </a:r>
          </a:p>
          <a:p>
            <a:pPr marL="285750" marR="0" indent="-28575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[13] Kalpana, R. </a:t>
            </a:r>
            <a:r>
              <a:rPr lang="en-US" sz="1000" dirty="0" err="1">
                <a:solidFill>
                  <a:srgbClr val="002060"/>
                </a:solidFill>
                <a:effectLst/>
                <a:latin typeface="Cambria" panose="02040503050406030204" pitchFamily="18" charset="0"/>
                <a:ea typeface="Calibri" panose="020F0502020204030204" pitchFamily="34" charset="0"/>
              </a:rPr>
              <a:t>Thamilselvan</a:t>
            </a:r>
            <a:r>
              <a:rPr lang="en-US" sz="1000" dirty="0">
                <a:solidFill>
                  <a:srgbClr val="002060"/>
                </a:solidFill>
                <a:effectLst/>
                <a:latin typeface="Cambria" panose="02040503050406030204" pitchFamily="18" charset="0"/>
                <a:ea typeface="Calibri" panose="020F0502020204030204" pitchFamily="34" charset="0"/>
              </a:rPr>
              <a:t>, T. Saravanan, M. </a:t>
            </a:r>
            <a:r>
              <a:rPr lang="en-US" sz="1000" dirty="0" err="1">
                <a:solidFill>
                  <a:srgbClr val="002060"/>
                </a:solidFill>
                <a:effectLst/>
                <a:latin typeface="Cambria" panose="02040503050406030204" pitchFamily="18" charset="0"/>
                <a:ea typeface="Calibri" panose="020F0502020204030204" pitchFamily="34" charset="0"/>
              </a:rPr>
              <a:t>Pyingkodi</a:t>
            </a:r>
            <a:r>
              <a:rPr lang="en-US" sz="1000" dirty="0">
                <a:solidFill>
                  <a:srgbClr val="002060"/>
                </a:solidFill>
                <a:effectLst/>
                <a:latin typeface="Cambria" panose="02040503050406030204" pitchFamily="18" charset="0"/>
                <a:ea typeface="Calibri" panose="020F0502020204030204" pitchFamily="34" charset="0"/>
              </a:rPr>
              <a:t>, S. </a:t>
            </a:r>
            <a:r>
              <a:rPr lang="en-US" sz="1000" dirty="0" err="1">
                <a:solidFill>
                  <a:srgbClr val="002060"/>
                </a:solidFill>
                <a:effectLst/>
                <a:latin typeface="Cambria" panose="02040503050406030204" pitchFamily="18" charset="0"/>
                <a:ea typeface="Calibri" panose="020F0502020204030204" pitchFamily="34" charset="0"/>
              </a:rPr>
              <a:t>Nandhakumar</a:t>
            </a:r>
            <a:r>
              <a:rPr lang="en-US" sz="1000" dirty="0">
                <a:solidFill>
                  <a:srgbClr val="002060"/>
                </a:solidFill>
                <a:effectLst/>
                <a:latin typeface="Cambria" panose="02040503050406030204" pitchFamily="18" charset="0"/>
                <a:ea typeface="Calibri" panose="020F0502020204030204" pitchFamily="34" charset="0"/>
              </a:rPr>
              <a:t>, V. Priyanka, M. </a:t>
            </a:r>
            <a:r>
              <a:rPr lang="en-US" sz="1000" dirty="0" err="1">
                <a:solidFill>
                  <a:srgbClr val="002060"/>
                </a:solidFill>
                <a:effectLst/>
                <a:latin typeface="Cambria" panose="02040503050406030204" pitchFamily="18" charset="0"/>
                <a:ea typeface="Calibri" panose="020F0502020204030204" pitchFamily="34" charset="0"/>
              </a:rPr>
              <a:t>Sowndharya</a:t>
            </a:r>
            <a:r>
              <a:rPr lang="en-US" sz="1000" dirty="0">
                <a:solidFill>
                  <a:srgbClr val="002060"/>
                </a:solidFill>
                <a:effectLst/>
                <a:latin typeface="Cambria" panose="02040503050406030204" pitchFamily="18" charset="0"/>
                <a:ea typeface="Calibri" panose="020F0502020204030204" pitchFamily="34" charset="0"/>
              </a:rPr>
              <a:t>.(2023). An </a:t>
            </a:r>
            <a:r>
              <a:rPr lang="en-US" sz="1000" dirty="0" err="1">
                <a:solidFill>
                  <a:srgbClr val="002060"/>
                </a:solidFill>
                <a:effectLst/>
                <a:latin typeface="Cambria" panose="02040503050406030204" pitchFamily="18" charset="0"/>
                <a:ea typeface="Calibri" panose="020F0502020204030204" pitchFamily="34" charset="0"/>
              </a:rPr>
              <a:t>imagebased</a:t>
            </a:r>
            <a:r>
              <a:rPr lang="en-US" sz="1000" dirty="0">
                <a:solidFill>
                  <a:srgbClr val="002060"/>
                </a:solidFill>
                <a:effectLst/>
                <a:latin typeface="Cambria" panose="02040503050406030204" pitchFamily="18" charset="0"/>
                <a:ea typeface="Calibri" panose="020F0502020204030204" pitchFamily="34" charset="0"/>
              </a:rPr>
              <a:t> classification and prediction of diseases on cotton leaves using deep learning techniques, international conference on computer communication and informatics (ICCCI), IEEE (2023), pp. 1-6.</a:t>
            </a:r>
          </a:p>
          <a:p>
            <a:pPr marL="285750" marR="0" indent="-28575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[14] Reddy, N.M.V.S. </a:t>
            </a:r>
            <a:r>
              <a:rPr lang="en-US" sz="1000" dirty="0" err="1">
                <a:solidFill>
                  <a:srgbClr val="002060"/>
                </a:solidFill>
                <a:effectLst/>
                <a:latin typeface="Cambria" panose="02040503050406030204" pitchFamily="18" charset="0"/>
                <a:ea typeface="Calibri" panose="020F0502020204030204" pitchFamily="34" charset="0"/>
              </a:rPr>
              <a:t>Daswanth</a:t>
            </a:r>
            <a:r>
              <a:rPr lang="en-US" sz="1000" dirty="0">
                <a:solidFill>
                  <a:srgbClr val="002060"/>
                </a:solidFill>
                <a:effectLst/>
                <a:latin typeface="Cambria" panose="02040503050406030204" pitchFamily="18" charset="0"/>
                <a:ea typeface="Calibri" panose="020F0502020204030204" pitchFamily="34" charset="0"/>
              </a:rPr>
              <a:t>, S.K. </a:t>
            </a:r>
            <a:r>
              <a:rPr lang="en-US" sz="1000" dirty="0" err="1">
                <a:solidFill>
                  <a:srgbClr val="002060"/>
                </a:solidFill>
                <a:effectLst/>
                <a:latin typeface="Cambria" panose="02040503050406030204" pitchFamily="18" charset="0"/>
                <a:ea typeface="Calibri" panose="020F0502020204030204" pitchFamily="34" charset="0"/>
              </a:rPr>
              <a:t>Pusuluri</a:t>
            </a:r>
            <a:r>
              <a:rPr lang="en-US" sz="1000" dirty="0">
                <a:solidFill>
                  <a:srgbClr val="002060"/>
                </a:solidFill>
                <a:effectLst/>
                <a:latin typeface="Cambria" panose="02040503050406030204" pitchFamily="18" charset="0"/>
                <a:ea typeface="Calibri" panose="020F0502020204030204" pitchFamily="34" charset="0"/>
              </a:rPr>
              <a:t>, D. </a:t>
            </a:r>
            <a:r>
              <a:rPr lang="en-US" sz="1000" dirty="0" err="1">
                <a:solidFill>
                  <a:srgbClr val="002060"/>
                </a:solidFill>
                <a:effectLst/>
                <a:latin typeface="Cambria" panose="02040503050406030204" pitchFamily="18" charset="0"/>
                <a:ea typeface="Calibri" panose="020F0502020204030204" pitchFamily="34" charset="0"/>
              </a:rPr>
              <a:t>Komalchowdary</a:t>
            </a:r>
            <a:r>
              <a:rPr lang="en-US" sz="1000" dirty="0">
                <a:solidFill>
                  <a:srgbClr val="002060"/>
                </a:solidFill>
                <a:effectLst/>
                <a:latin typeface="Cambria" panose="02040503050406030204" pitchFamily="18" charset="0"/>
                <a:ea typeface="Calibri" panose="020F0502020204030204" pitchFamily="34" charset="0"/>
              </a:rPr>
              <a:t>, P.S. Rambabu, A. Gopi .(2023). Predicting the cotton leaf disease using convolution neural networks, international conference on sustainable computing and data communication systems (ICSCDS), IEEE (2023), pp. 452-455.</a:t>
            </a:r>
          </a:p>
          <a:p>
            <a:pPr marL="285750" indent="-285750" algn="just" rtl="0">
              <a:spcAft>
                <a:spcPts val="800"/>
              </a:spcAft>
            </a:pPr>
            <a:r>
              <a:rPr lang="en-US" sz="1000" dirty="0">
                <a:solidFill>
                  <a:srgbClr val="002060"/>
                </a:solidFill>
                <a:latin typeface="Cambria" panose="02040503050406030204" pitchFamily="18" charset="0"/>
                <a:ea typeface="Calibri" panose="020F0502020204030204" pitchFamily="34" charset="0"/>
              </a:rPr>
              <a:t>[15] Islam, M. M., </a:t>
            </a:r>
            <a:r>
              <a:rPr lang="en-US" sz="1000" dirty="0" err="1">
                <a:solidFill>
                  <a:srgbClr val="002060"/>
                </a:solidFill>
                <a:latin typeface="Cambria" panose="02040503050406030204" pitchFamily="18" charset="0"/>
                <a:ea typeface="Calibri" panose="020F0502020204030204" pitchFamily="34" charset="0"/>
              </a:rPr>
              <a:t>Talukder</a:t>
            </a:r>
            <a:r>
              <a:rPr lang="en-US" sz="1000" dirty="0">
                <a:solidFill>
                  <a:srgbClr val="002060"/>
                </a:solidFill>
                <a:latin typeface="Cambria" panose="02040503050406030204" pitchFamily="18" charset="0"/>
                <a:ea typeface="Calibri" panose="020F0502020204030204" pitchFamily="34" charset="0"/>
              </a:rPr>
              <a:t>, M. A., </a:t>
            </a:r>
            <a:r>
              <a:rPr lang="en-US" sz="1000" dirty="0" err="1">
                <a:solidFill>
                  <a:srgbClr val="002060"/>
                </a:solidFill>
                <a:latin typeface="Cambria" panose="02040503050406030204" pitchFamily="18" charset="0"/>
                <a:ea typeface="Calibri" panose="020F0502020204030204" pitchFamily="34" charset="0"/>
              </a:rPr>
              <a:t>Sarker</a:t>
            </a:r>
            <a:r>
              <a:rPr lang="en-US" sz="1000" dirty="0">
                <a:solidFill>
                  <a:srgbClr val="002060"/>
                </a:solidFill>
                <a:latin typeface="Cambria" panose="02040503050406030204" pitchFamily="18" charset="0"/>
                <a:ea typeface="Calibri" panose="020F0502020204030204" pitchFamily="34" charset="0"/>
              </a:rPr>
              <a:t>, M. R. A., Uddin, M. A., Akhter, A., </a:t>
            </a:r>
            <a:r>
              <a:rPr lang="en-US" sz="1000" dirty="0" err="1">
                <a:solidFill>
                  <a:srgbClr val="002060"/>
                </a:solidFill>
                <a:latin typeface="Cambria" panose="02040503050406030204" pitchFamily="18" charset="0"/>
                <a:ea typeface="Calibri" panose="020F0502020204030204" pitchFamily="34" charset="0"/>
              </a:rPr>
              <a:t>Sharmin</a:t>
            </a:r>
            <a:r>
              <a:rPr lang="en-US" sz="1000" dirty="0">
                <a:solidFill>
                  <a:srgbClr val="002060"/>
                </a:solidFill>
                <a:latin typeface="Cambria" panose="02040503050406030204" pitchFamily="18" charset="0"/>
                <a:ea typeface="Calibri" panose="020F0502020204030204" pitchFamily="34" charset="0"/>
              </a:rPr>
              <a:t>, S., Al Mamun, M. S., &amp; Debnath, S. K. (2023). A deep learning model for cotton disease prediction using fine-tuning with smart web application in agriculture. ScienceDirect. https://doi.org/10.1016/j.iswa.2023.200278</a:t>
            </a:r>
            <a:endParaRPr lang="en-US" sz="1000" dirty="0">
              <a:solidFill>
                <a:srgbClr val="002060"/>
              </a:solidFill>
              <a:effectLst/>
              <a:latin typeface="Calibri" panose="020F0502020204030204" pitchFamily="34" charset="0"/>
              <a:ea typeface="Calibri" panose="020F0502020204030204" pitchFamily="34" charset="0"/>
            </a:endParaRPr>
          </a:p>
          <a:p>
            <a:pPr marL="228600" marR="0" indent="-228600" algn="just" rtl="0">
              <a:spcAft>
                <a:spcPts val="800"/>
              </a:spcAft>
            </a:pPr>
            <a:endParaRPr lang="en-US" sz="1000" dirty="0">
              <a:solidFill>
                <a:srgbClr val="002060"/>
              </a:solidFill>
              <a:effectLst/>
              <a:latin typeface="Calibri" panose="020F0502020204030204" pitchFamily="34" charset="0"/>
              <a:ea typeface="Calibri" panose="020F0502020204030204" pitchFamily="34" charset="0"/>
            </a:endParaRPr>
          </a:p>
        </p:txBody>
      </p:sp>
      <p:sp>
        <p:nvSpPr>
          <p:cNvPr id="4" name="Rectangle 1">
            <a:extLst>
              <a:ext uri="{FF2B5EF4-FFF2-40B4-BE49-F238E27FC236}">
                <a16:creationId xmlns:a16="http://schemas.microsoft.com/office/drawing/2014/main" id="{2E332131-9277-5723-3F49-BF49BEB28606}"/>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مربع نص 8">
            <a:extLst>
              <a:ext uri="{FF2B5EF4-FFF2-40B4-BE49-F238E27FC236}">
                <a16:creationId xmlns:a16="http://schemas.microsoft.com/office/drawing/2014/main" id="{2AC211B5-2DD5-D896-3225-7FB2CACA83E4}"/>
              </a:ext>
            </a:extLst>
          </p:cNvPr>
          <p:cNvSpPr txBox="1"/>
          <p:nvPr/>
        </p:nvSpPr>
        <p:spPr>
          <a:xfrm>
            <a:off x="401824" y="1709591"/>
            <a:ext cx="6096000" cy="369332"/>
          </a:xfrm>
          <a:prstGeom prst="rect">
            <a:avLst/>
          </a:prstGeom>
          <a:noFill/>
        </p:spPr>
        <p:txBody>
          <a:bodyPr wrap="square">
            <a:spAutoFit/>
          </a:bodyPr>
          <a:lstStyle/>
          <a:p>
            <a:pPr algn="l" rtl="0"/>
            <a:r>
              <a:rPr lang="en-US" sz="1800" b="1" dirty="0">
                <a:solidFill>
                  <a:srgbClr val="002060"/>
                </a:solidFill>
                <a:effectLst/>
                <a:latin typeface="Cambria" panose="02040503050406030204" pitchFamily="18" charset="0"/>
                <a:ea typeface="Calibri" panose="020F0502020204030204" pitchFamily="34" charset="0"/>
              </a:rPr>
              <a:t>References</a:t>
            </a:r>
            <a:r>
              <a:rPr lang="en-US" sz="1800" b="1" dirty="0">
                <a:solidFill>
                  <a:srgbClr val="00206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62123651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ags/tag2.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left" visibility="0" width="350" row="2">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F281022-11E8-4EF6-9E24-082CB275FC74}">
  <we:reference id="wa200006067" version="1.0.0.8" store="ar-SA" storeType="OMEX"/>
  <we:alternateReferences>
    <we:reference id="wa200006067" version="1.0.0.8" store="WA20000606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sisl xmlns:xsd="http://www.w3.org/2001/XMLSchema" xmlns:xsi="http://www.w3.org/2001/XMLSchema-instance" xmlns="http://www.boldonjames.com/2008/01/sie/internal/label" sislVersion="0" policy="b971009d-5b54-40b1-8df3-c6018c02f97a" origin="userSelected">
  <element uid="bcb9b9ad-90b8-4937-a625-ce8b1b2368c9" value=""/>
</sisl>
</file>

<file path=customXml/itemProps1.xml><?xml version="1.0" encoding="utf-8"?>
<ds:datastoreItem xmlns:ds="http://schemas.openxmlformats.org/officeDocument/2006/customXml" ds:itemID="{CECA39AE-71CC-4387-A7AC-9F721E9101D6}">
  <ds:schemaRefs>
    <ds:schemaRef ds:uri="http://www.w3.org/2001/XMLSchema"/>
    <ds:schemaRef ds:uri="http://www.boldonjames.com/2008/01/sie/internal/label"/>
  </ds:schemaRefs>
</ds:datastoreItem>
</file>

<file path=docProps/app.xml><?xml version="1.0" encoding="utf-8"?>
<Properties xmlns="http://schemas.openxmlformats.org/officeDocument/2006/extended-properties" xmlns:vt="http://schemas.openxmlformats.org/officeDocument/2006/docPropsVTypes">
  <TotalTime>6413</TotalTime>
  <Words>2178</Words>
  <Application>Microsoft Office PowerPoint</Application>
  <PresentationFormat>شاشة عريضة</PresentationFormat>
  <Paragraphs>242</Paragraphs>
  <Slides>17</Slides>
  <Notes>0</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17</vt:i4>
      </vt:variant>
    </vt:vector>
  </HeadingPairs>
  <TitlesOfParts>
    <vt:vector size="24" baseType="lpstr">
      <vt:lpstr>Adobe Devanagari</vt:lpstr>
      <vt:lpstr>Arial</vt:lpstr>
      <vt:lpstr>Calibri</vt:lpstr>
      <vt:lpstr>Calibri Light</vt:lpstr>
      <vt:lpstr>Cambria</vt:lpstr>
      <vt:lpstr>Times New Roman</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Youssef A. Alshalakany</dc:creator>
  <cp:lastModifiedBy>STCs</cp:lastModifiedBy>
  <cp:revision>90</cp:revision>
  <dcterms:created xsi:type="dcterms:W3CDTF">2025-03-16T22:59:42Z</dcterms:created>
  <dcterms:modified xsi:type="dcterms:W3CDTF">2025-04-20T18:47:09Z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ocIndexRef">
    <vt:lpwstr>54a8bd9b-3183-4717-9cac-131008d9d315</vt:lpwstr>
  </property>
  <property fmtid="{D5CDD505-2E9C-101B-9397-08002B2CF9AE}" pid="3" name="bjClsUserRVM">
    <vt:lpwstr>[]</vt:lpwstr>
  </property>
  <property fmtid="{D5CDD505-2E9C-101B-9397-08002B2CF9AE}" pid="4" name="bjSaver">
    <vt:lpwstr>2wf+JN59CKKEhr5oxCK340Mng4SWZntk</vt:lpwstr>
  </property>
  <property fmtid="{D5CDD505-2E9C-101B-9397-08002B2CF9AE}" pid="5" name="bjDocumentLabelXML">
    <vt:lpwstr>&lt;?xml version="1.0" encoding="us-ascii"?&gt;&lt;sisl xmlns:xsd="http://www.w3.org/2001/XMLSchema" xmlns:xsi="http://www.w3.org/2001/XMLSchema-instance" sislVersion="0" policy="b971009d-5b54-40b1-8df3-c6018c02f97a" origin="userSelected" xmlns="http://www.boldonj</vt:lpwstr>
  </property>
  <property fmtid="{D5CDD505-2E9C-101B-9397-08002B2CF9AE}" pid="6" name="bjDocumentLabelXML-0">
    <vt:lpwstr>ames.com/2008/01/sie/internal/label"&gt;&lt;element uid="bcb9b9ad-90b8-4937-a625-ce8b1b2368c9" value="" /&gt;&lt;/sisl&gt;</vt:lpwstr>
  </property>
  <property fmtid="{D5CDD505-2E9C-101B-9397-08002B2CF9AE}" pid="7" name="bjDocumentSecurityLabel">
    <vt:lpwstr>Public - عام </vt:lpwstr>
  </property>
  <property fmtid="{D5CDD505-2E9C-101B-9397-08002B2CF9AE}" pid="8" name="bjSlideMasterFooterText">
    <vt:lpwstr>Classification: Public - عام </vt:lpwstr>
  </property>
</Properties>
</file>