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2" r:id="rId3"/>
  </p:sldMasterIdLst>
  <p:notesMasterIdLst>
    <p:notesMasterId r:id="rId36"/>
  </p:notesMasterIdLst>
  <p:sldIdLst>
    <p:sldId id="537" r:id="rId4"/>
    <p:sldId id="538" r:id="rId5"/>
    <p:sldId id="539" r:id="rId6"/>
    <p:sldId id="263" r:id="rId7"/>
    <p:sldId id="264" r:id="rId8"/>
    <p:sldId id="281" r:id="rId9"/>
    <p:sldId id="283" r:id="rId10"/>
    <p:sldId id="540" r:id="rId11"/>
    <p:sldId id="284" r:id="rId12"/>
    <p:sldId id="286" r:id="rId13"/>
    <p:sldId id="285" r:id="rId14"/>
    <p:sldId id="287" r:id="rId15"/>
    <p:sldId id="542" r:id="rId16"/>
    <p:sldId id="271" r:id="rId17"/>
    <p:sldId id="273" r:id="rId18"/>
    <p:sldId id="262" r:id="rId19"/>
    <p:sldId id="272" r:id="rId20"/>
    <p:sldId id="274" r:id="rId21"/>
    <p:sldId id="541" r:id="rId22"/>
    <p:sldId id="300" r:id="rId23"/>
    <p:sldId id="275" r:id="rId24"/>
    <p:sldId id="301" r:id="rId25"/>
    <p:sldId id="303" r:id="rId26"/>
    <p:sldId id="302" r:id="rId27"/>
    <p:sldId id="543" r:id="rId28"/>
    <p:sldId id="489" r:id="rId29"/>
    <p:sldId id="534" r:id="rId30"/>
    <p:sldId id="535" r:id="rId31"/>
    <p:sldId id="536" r:id="rId32"/>
    <p:sldId id="532" r:id="rId33"/>
    <p:sldId id="533" r:id="rId34"/>
    <p:sldId id="49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7EA700-479F-4E05-8C20-124CC654BCDA}" type="doc">
      <dgm:prSet loTypeId="urn:microsoft.com/office/officeart/2005/8/layout/venn2" loCatId="relationship" qsTypeId="urn:microsoft.com/office/officeart/2005/8/quickstyle/simple1" qsCatId="simple" csTypeId="urn:microsoft.com/office/officeart/2005/8/colors/colorful2" csCatId="colorful" phldr="1"/>
      <dgm:spPr/>
      <dgm:t>
        <a:bodyPr/>
        <a:lstStyle/>
        <a:p>
          <a:endParaRPr lang="zh-CN" altLang="en-US"/>
        </a:p>
      </dgm:t>
    </dgm:pt>
    <dgm:pt modelId="{31F4F177-9441-404E-A83C-97A51FE3ADE7}">
      <dgm:prSet phldrT="[文本]"/>
      <dgm:spPr>
        <a:solidFill>
          <a:schemeClr val="tx2"/>
        </a:solidFill>
      </dgm:spPr>
      <dgm:t>
        <a:bodyPr/>
        <a:lstStyle/>
        <a:p>
          <a:r>
            <a:rPr b="0" u="none">
              <a:latin typeface="Huawei Sans" panose="020C0503030203020204" pitchFamily="34" charset="0"/>
              <a:cs typeface="Huawei Sans" panose="020C0503030203020204" pitchFamily="34" charset="0"/>
              <a:sym typeface="Huawei Sans" panose="020C0503030203020204" pitchFamily="34" charset="0"/>
            </a:rPr>
            <a:t>AI</a:t>
          </a:r>
        </a:p>
      </dgm:t>
    </dgm:pt>
    <dgm:pt modelId="{36EE950D-0B72-4B50-8E1D-512142EE6020}" type="parTrans" cxnId="{52A46210-38C0-4477-9132-B329C681630F}">
      <dgm:prSet/>
      <dgm:spPr/>
      <dgm:t>
        <a:bodyPr/>
        <a:lstStyle/>
        <a:p>
          <a:endParaRPr lang="zh-CN" altLang="en-US"/>
        </a:p>
      </dgm:t>
    </dgm:pt>
    <dgm:pt modelId="{3D337B10-E63E-4E07-AE52-FBAFDC4E8542}" type="sibTrans" cxnId="{52A46210-38C0-4477-9132-B329C681630F}">
      <dgm:prSet/>
      <dgm:spPr/>
      <dgm:t>
        <a:bodyPr/>
        <a:lstStyle/>
        <a:p>
          <a:endParaRPr lang="zh-CN" altLang="en-US"/>
        </a:p>
      </dgm:t>
    </dgm:pt>
    <dgm:pt modelId="{51CCE077-2151-4092-8805-D70EB0E6248B}">
      <dgm:prSet phldrT="[文本]"/>
      <dgm:spPr>
        <a:solidFill>
          <a:srgbClr val="CF6B63"/>
        </a:solidFill>
      </dgm:spPr>
      <dgm:t>
        <a:bodyPr/>
        <a:lstStyle/>
        <a:p>
          <a:r>
            <a:rPr b="0" u="none">
              <a:latin typeface="Huawei Sans" panose="020C0503030203020204" pitchFamily="34" charset="0"/>
              <a:cs typeface="Huawei Sans" panose="020C0503030203020204" pitchFamily="34" charset="0"/>
              <a:sym typeface="Huawei Sans" panose="020C0503030203020204" pitchFamily="34" charset="0"/>
            </a:rPr>
            <a:t>Machine Learning</a:t>
          </a:r>
        </a:p>
      </dgm:t>
    </dgm:pt>
    <dgm:pt modelId="{382E7726-8301-40A7-846A-66D4708393F1}" type="parTrans" cxnId="{ED3A206A-458C-4150-8498-B293405C939C}">
      <dgm:prSet/>
      <dgm:spPr/>
      <dgm:t>
        <a:bodyPr/>
        <a:lstStyle/>
        <a:p>
          <a:endParaRPr lang="zh-CN" altLang="en-US"/>
        </a:p>
      </dgm:t>
    </dgm:pt>
    <dgm:pt modelId="{88D0283A-D3D1-4274-B003-77AA0E0912B9}" type="sibTrans" cxnId="{ED3A206A-458C-4150-8498-B293405C939C}">
      <dgm:prSet/>
      <dgm:spPr/>
      <dgm:t>
        <a:bodyPr/>
        <a:lstStyle/>
        <a:p>
          <a:endParaRPr lang="zh-CN" altLang="en-US"/>
        </a:p>
      </dgm:t>
    </dgm:pt>
    <dgm:pt modelId="{88D3E996-F573-410F-91C4-7EBA617EFB69}">
      <dgm:prSet phldrT="[文本]"/>
      <dgm:spPr>
        <a:solidFill>
          <a:schemeClr val="accent3">
            <a:lumMod val="65000"/>
          </a:schemeClr>
        </a:solidFill>
      </dgm:spPr>
      <dgm:t>
        <a:bodyPr/>
        <a:lstStyle/>
        <a:p>
          <a:r>
            <a:rPr b="0" u="none">
              <a:latin typeface="Huawei Sans" panose="020C0503030203020204" pitchFamily="34" charset="0"/>
              <a:cs typeface="Huawei Sans" panose="020C0503030203020204" pitchFamily="34" charset="0"/>
              <a:sym typeface="Huawei Sans" panose="020C0503030203020204" pitchFamily="34" charset="0"/>
            </a:rPr>
            <a:t>Reinforcement Learning</a:t>
          </a:r>
        </a:p>
      </dgm:t>
    </dgm:pt>
    <dgm:pt modelId="{9C38FA0F-3355-4D2E-A8B0-33502131C4D9}" type="parTrans" cxnId="{BAA11654-F6FE-45D0-9434-2CE050ED3907}">
      <dgm:prSet/>
      <dgm:spPr/>
      <dgm:t>
        <a:bodyPr/>
        <a:lstStyle/>
        <a:p>
          <a:endParaRPr lang="zh-CN" altLang="en-US"/>
        </a:p>
      </dgm:t>
    </dgm:pt>
    <dgm:pt modelId="{84A6DA31-7F22-4735-BB90-BFBA8FCD1138}" type="sibTrans" cxnId="{BAA11654-F6FE-45D0-9434-2CE050ED3907}">
      <dgm:prSet/>
      <dgm:spPr/>
      <dgm:t>
        <a:bodyPr/>
        <a:lstStyle/>
        <a:p>
          <a:endParaRPr lang="zh-CN" altLang="en-US"/>
        </a:p>
      </dgm:t>
    </dgm:pt>
    <dgm:pt modelId="{485C40D0-EC5D-42AE-99BB-933BABC17C7E}" type="pres">
      <dgm:prSet presAssocID="{FB7EA700-479F-4E05-8C20-124CC654BCDA}" presName="Name0" presStyleCnt="0">
        <dgm:presLayoutVars>
          <dgm:chMax val="7"/>
          <dgm:resizeHandles val="exact"/>
        </dgm:presLayoutVars>
      </dgm:prSet>
      <dgm:spPr/>
    </dgm:pt>
    <dgm:pt modelId="{16998725-C849-456C-A718-848249964491}" type="pres">
      <dgm:prSet presAssocID="{FB7EA700-479F-4E05-8C20-124CC654BCDA}" presName="comp1" presStyleCnt="0"/>
      <dgm:spPr/>
    </dgm:pt>
    <dgm:pt modelId="{ECF789C5-CBE3-4756-AABC-284322469DAA}" type="pres">
      <dgm:prSet presAssocID="{FB7EA700-479F-4E05-8C20-124CC654BCDA}" presName="circle1" presStyleLbl="node1" presStyleIdx="0" presStyleCnt="3"/>
      <dgm:spPr/>
    </dgm:pt>
    <dgm:pt modelId="{DBBCD5DE-C10C-4B96-8073-D665F3BD4AF6}" type="pres">
      <dgm:prSet presAssocID="{FB7EA700-479F-4E05-8C20-124CC654BCDA}" presName="c1text" presStyleLbl="node1" presStyleIdx="0" presStyleCnt="3">
        <dgm:presLayoutVars>
          <dgm:bulletEnabled val="1"/>
        </dgm:presLayoutVars>
      </dgm:prSet>
      <dgm:spPr/>
    </dgm:pt>
    <dgm:pt modelId="{610C3ABD-B38E-4228-9126-A7012E283EA1}" type="pres">
      <dgm:prSet presAssocID="{FB7EA700-479F-4E05-8C20-124CC654BCDA}" presName="comp2" presStyleCnt="0"/>
      <dgm:spPr/>
    </dgm:pt>
    <dgm:pt modelId="{75689E80-9112-4472-BA74-8E7F9098A214}" type="pres">
      <dgm:prSet presAssocID="{FB7EA700-479F-4E05-8C20-124CC654BCDA}" presName="circle2" presStyleLbl="node1" presStyleIdx="1" presStyleCnt="3"/>
      <dgm:spPr/>
    </dgm:pt>
    <dgm:pt modelId="{CEC651FF-9D06-429B-8CAF-84D138F5DA2C}" type="pres">
      <dgm:prSet presAssocID="{FB7EA700-479F-4E05-8C20-124CC654BCDA}" presName="c2text" presStyleLbl="node1" presStyleIdx="1" presStyleCnt="3">
        <dgm:presLayoutVars>
          <dgm:bulletEnabled val="1"/>
        </dgm:presLayoutVars>
      </dgm:prSet>
      <dgm:spPr/>
    </dgm:pt>
    <dgm:pt modelId="{2A207DFF-18FA-45EC-B5A5-17AEFE0B29DB}" type="pres">
      <dgm:prSet presAssocID="{FB7EA700-479F-4E05-8C20-124CC654BCDA}" presName="comp3" presStyleCnt="0"/>
      <dgm:spPr/>
    </dgm:pt>
    <dgm:pt modelId="{924E6078-C980-4E8D-AFED-3F17D338E3DE}" type="pres">
      <dgm:prSet presAssocID="{FB7EA700-479F-4E05-8C20-124CC654BCDA}" presName="circle3" presStyleLbl="node1" presStyleIdx="2" presStyleCnt="3"/>
      <dgm:spPr/>
    </dgm:pt>
    <dgm:pt modelId="{0BEC4CF0-0E85-4BDE-BC34-928FD89D6D02}" type="pres">
      <dgm:prSet presAssocID="{FB7EA700-479F-4E05-8C20-124CC654BCDA}" presName="c3text" presStyleLbl="node1" presStyleIdx="2" presStyleCnt="3">
        <dgm:presLayoutVars>
          <dgm:bulletEnabled val="1"/>
        </dgm:presLayoutVars>
      </dgm:prSet>
      <dgm:spPr/>
    </dgm:pt>
  </dgm:ptLst>
  <dgm:cxnLst>
    <dgm:cxn modelId="{52A46210-38C0-4477-9132-B329C681630F}" srcId="{FB7EA700-479F-4E05-8C20-124CC654BCDA}" destId="{31F4F177-9441-404E-A83C-97A51FE3ADE7}" srcOrd="0" destOrd="0" parTransId="{36EE950D-0B72-4B50-8E1D-512142EE6020}" sibTransId="{3D337B10-E63E-4E07-AE52-FBAFDC4E8542}"/>
    <dgm:cxn modelId="{C7742A1C-07C1-404B-A038-A91F9CBAF477}" type="presOf" srcId="{88D3E996-F573-410F-91C4-7EBA617EFB69}" destId="{0BEC4CF0-0E85-4BDE-BC34-928FD89D6D02}" srcOrd="1" destOrd="0" presId="urn:microsoft.com/office/officeart/2005/8/layout/venn2"/>
    <dgm:cxn modelId="{04290234-313B-4AD6-96EF-310EA5BA8879}" type="presOf" srcId="{31F4F177-9441-404E-A83C-97A51FE3ADE7}" destId="{ECF789C5-CBE3-4756-AABC-284322469DAA}" srcOrd="0" destOrd="0" presId="urn:microsoft.com/office/officeart/2005/8/layout/venn2"/>
    <dgm:cxn modelId="{ED3A206A-458C-4150-8498-B293405C939C}" srcId="{FB7EA700-479F-4E05-8C20-124CC654BCDA}" destId="{51CCE077-2151-4092-8805-D70EB0E6248B}" srcOrd="1" destOrd="0" parTransId="{382E7726-8301-40A7-846A-66D4708393F1}" sibTransId="{88D0283A-D3D1-4274-B003-77AA0E0912B9}"/>
    <dgm:cxn modelId="{9143066F-4DBC-4349-B1FB-3DD1F6526F1F}" type="presOf" srcId="{51CCE077-2151-4092-8805-D70EB0E6248B}" destId="{75689E80-9112-4472-BA74-8E7F9098A214}" srcOrd="0" destOrd="0" presId="urn:microsoft.com/office/officeart/2005/8/layout/venn2"/>
    <dgm:cxn modelId="{BAA11654-F6FE-45D0-9434-2CE050ED3907}" srcId="{FB7EA700-479F-4E05-8C20-124CC654BCDA}" destId="{88D3E996-F573-410F-91C4-7EBA617EFB69}" srcOrd="2" destOrd="0" parTransId="{9C38FA0F-3355-4D2E-A8B0-33502131C4D9}" sibTransId="{84A6DA31-7F22-4735-BB90-BFBA8FCD1138}"/>
    <dgm:cxn modelId="{18DC1E81-3164-4668-8519-6D070D7F4158}" type="presOf" srcId="{31F4F177-9441-404E-A83C-97A51FE3ADE7}" destId="{DBBCD5DE-C10C-4B96-8073-D665F3BD4AF6}" srcOrd="1" destOrd="0" presId="urn:microsoft.com/office/officeart/2005/8/layout/venn2"/>
    <dgm:cxn modelId="{047D3C90-F446-45CD-97FC-3D167F123C48}" type="presOf" srcId="{FB7EA700-479F-4E05-8C20-124CC654BCDA}" destId="{485C40D0-EC5D-42AE-99BB-933BABC17C7E}" srcOrd="0" destOrd="0" presId="urn:microsoft.com/office/officeart/2005/8/layout/venn2"/>
    <dgm:cxn modelId="{A5C3F0D1-C80A-4E7C-A9D7-8F8A1A37BFE1}" type="presOf" srcId="{51CCE077-2151-4092-8805-D70EB0E6248B}" destId="{CEC651FF-9D06-429B-8CAF-84D138F5DA2C}" srcOrd="1" destOrd="0" presId="urn:microsoft.com/office/officeart/2005/8/layout/venn2"/>
    <dgm:cxn modelId="{477EA6D5-F91E-49B4-BF26-1C6B99626938}" type="presOf" srcId="{88D3E996-F573-410F-91C4-7EBA617EFB69}" destId="{924E6078-C980-4E8D-AFED-3F17D338E3DE}" srcOrd="0" destOrd="0" presId="urn:microsoft.com/office/officeart/2005/8/layout/venn2"/>
    <dgm:cxn modelId="{C08711C3-5949-41AE-8700-3CFF84BA3C5C}" type="presParOf" srcId="{485C40D0-EC5D-42AE-99BB-933BABC17C7E}" destId="{16998725-C849-456C-A718-848249964491}" srcOrd="0" destOrd="0" presId="urn:microsoft.com/office/officeart/2005/8/layout/venn2"/>
    <dgm:cxn modelId="{5CB865AE-85F9-4A31-9047-D3DAC5AEF536}" type="presParOf" srcId="{16998725-C849-456C-A718-848249964491}" destId="{ECF789C5-CBE3-4756-AABC-284322469DAA}" srcOrd="0" destOrd="0" presId="urn:microsoft.com/office/officeart/2005/8/layout/venn2"/>
    <dgm:cxn modelId="{29F368FF-1D88-4CED-A430-AFE948EC8EFA}" type="presParOf" srcId="{16998725-C849-456C-A718-848249964491}" destId="{DBBCD5DE-C10C-4B96-8073-D665F3BD4AF6}" srcOrd="1" destOrd="0" presId="urn:microsoft.com/office/officeart/2005/8/layout/venn2"/>
    <dgm:cxn modelId="{C16FED6E-3CF6-48E3-A6EE-3BB3835A5D36}" type="presParOf" srcId="{485C40D0-EC5D-42AE-99BB-933BABC17C7E}" destId="{610C3ABD-B38E-4228-9126-A7012E283EA1}" srcOrd="1" destOrd="0" presId="urn:microsoft.com/office/officeart/2005/8/layout/venn2"/>
    <dgm:cxn modelId="{5AE9923E-8908-41B6-AA82-2C2B6142C7F5}" type="presParOf" srcId="{610C3ABD-B38E-4228-9126-A7012E283EA1}" destId="{75689E80-9112-4472-BA74-8E7F9098A214}" srcOrd="0" destOrd="0" presId="urn:microsoft.com/office/officeart/2005/8/layout/venn2"/>
    <dgm:cxn modelId="{ECB38927-40AE-4048-9515-9DCFB2A5D66F}" type="presParOf" srcId="{610C3ABD-B38E-4228-9126-A7012E283EA1}" destId="{CEC651FF-9D06-429B-8CAF-84D138F5DA2C}" srcOrd="1" destOrd="0" presId="urn:microsoft.com/office/officeart/2005/8/layout/venn2"/>
    <dgm:cxn modelId="{F8089EC5-8887-4793-BBF8-C46AEEF7A575}" type="presParOf" srcId="{485C40D0-EC5D-42AE-99BB-933BABC17C7E}" destId="{2A207DFF-18FA-45EC-B5A5-17AEFE0B29DB}" srcOrd="2" destOrd="0" presId="urn:microsoft.com/office/officeart/2005/8/layout/venn2"/>
    <dgm:cxn modelId="{D20F09E1-3B00-437B-AF01-E96DDEC58468}" type="presParOf" srcId="{2A207DFF-18FA-45EC-B5A5-17AEFE0B29DB}" destId="{924E6078-C980-4E8D-AFED-3F17D338E3DE}" srcOrd="0" destOrd="0" presId="urn:microsoft.com/office/officeart/2005/8/layout/venn2"/>
    <dgm:cxn modelId="{5EDDE18D-BC4E-4B56-957E-91173A822386}" type="presParOf" srcId="{2A207DFF-18FA-45EC-B5A5-17AEFE0B29DB}" destId="{0BEC4CF0-0E85-4BDE-BC34-928FD89D6D02}"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A16A3B-08A2-4874-8AD9-130DB5F92933}" type="doc">
      <dgm:prSet loTypeId="urn:microsoft.com/office/officeart/2005/8/layout/hProcess11" loCatId="process" qsTypeId="urn:microsoft.com/office/officeart/2005/8/quickstyle/3d2" qsCatId="3D" csTypeId="urn:microsoft.com/office/officeart/2005/8/colors/accent1_5" csCatId="accent1" phldr="1"/>
      <dgm:spPr/>
    </dgm:pt>
    <dgm:pt modelId="{A6AC583A-03EE-4664-B8AB-5960A8163D92}">
      <dgm:prSet phldrT="[文本]" custT="1"/>
      <dgm:spPr/>
      <dgm:t>
        <a:bodyPr/>
        <a:lstStyle/>
        <a:p>
          <a:r>
            <a:rPr sz="1600" b="0" u="none" dirty="0">
              <a:latin typeface="Huawei Sans" panose="020C0503030203020204" pitchFamily="34" charset="0"/>
              <a:cs typeface="Huawei Sans" panose="020C0503030203020204" pitchFamily="34" charset="0"/>
              <a:sym typeface="Huawei Sans" panose="020C0503030203020204" pitchFamily="34" charset="0"/>
            </a:rPr>
            <a:t>Determining the domain</a:t>
          </a:r>
        </a:p>
      </dgm:t>
    </dgm:pt>
    <dgm:pt modelId="{61E59AC8-51D4-4690-AACC-32BF8C1A31DD}" type="parTrans" cxnId="{EE2BC098-3162-4E95-867F-AE05B5CC4309}">
      <dgm:prSet/>
      <dgm:spPr/>
      <dgm:t>
        <a:bodyPr/>
        <a:lstStyle/>
        <a:p>
          <a:endParaRPr lang="zh-CN" altLang="en-US"/>
        </a:p>
      </dgm:t>
    </dgm:pt>
    <dgm:pt modelId="{EFC8AB0B-58FB-4553-8814-2A27A7BD5C68}" type="sibTrans" cxnId="{EE2BC098-3162-4E95-867F-AE05B5CC4309}">
      <dgm:prSet/>
      <dgm:spPr/>
      <dgm:t>
        <a:bodyPr/>
        <a:lstStyle/>
        <a:p>
          <a:endParaRPr lang="zh-CN" altLang="en-US"/>
        </a:p>
      </dgm:t>
    </dgm:pt>
    <dgm:pt modelId="{9078E3C0-0E68-47D8-9829-FED1CAED5E77}">
      <dgm:prSet phldrT="[文本]" custT="1"/>
      <dgm:spPr/>
      <dgm:t>
        <a:bodyPr/>
        <a:lstStyle/>
        <a:p>
          <a:r>
            <a:rPr sz="2000" b="0" u="none" dirty="0">
              <a:latin typeface="Huawei Sans" panose="020C0503030203020204" pitchFamily="34" charset="0"/>
              <a:cs typeface="Huawei Sans" panose="020C0503030203020204" pitchFamily="34" charset="0"/>
              <a:sym typeface="Huawei Sans" panose="020C0503030203020204" pitchFamily="34" charset="0"/>
            </a:rPr>
            <a:t>Information extraction</a:t>
          </a:r>
        </a:p>
      </dgm:t>
    </dgm:pt>
    <dgm:pt modelId="{8195DF44-9095-40DA-A7C8-7A04C46519C8}" type="parTrans" cxnId="{AAB3596B-955C-4CE9-A4EF-5F2B5F94B7E6}">
      <dgm:prSet/>
      <dgm:spPr/>
      <dgm:t>
        <a:bodyPr/>
        <a:lstStyle/>
        <a:p>
          <a:endParaRPr lang="zh-CN" altLang="en-US"/>
        </a:p>
      </dgm:t>
    </dgm:pt>
    <dgm:pt modelId="{E882B133-BA65-4CE7-ACEF-D978573D6096}" type="sibTrans" cxnId="{AAB3596B-955C-4CE9-A4EF-5F2B5F94B7E6}">
      <dgm:prSet/>
      <dgm:spPr/>
      <dgm:t>
        <a:bodyPr/>
        <a:lstStyle/>
        <a:p>
          <a:endParaRPr lang="zh-CN" altLang="en-US"/>
        </a:p>
      </dgm:t>
    </dgm:pt>
    <dgm:pt modelId="{36F12E25-5566-46AD-A252-374BCB13F8FD}">
      <dgm:prSet phldrT="[文本]" custT="1"/>
      <dgm:spPr/>
      <dgm:t>
        <a:bodyPr/>
        <a:lstStyle/>
        <a:p>
          <a:r>
            <a:rPr sz="1600" b="0" u="none" dirty="0">
              <a:latin typeface="Huawei Sans" panose="020C0503030203020204" pitchFamily="34" charset="0"/>
              <a:cs typeface="Huawei Sans" panose="020C0503030203020204" pitchFamily="34" charset="0"/>
              <a:sym typeface="Huawei Sans" panose="020C0503030203020204" pitchFamily="34" charset="0"/>
            </a:rPr>
            <a:t>Knowledge mapping and fusion</a:t>
          </a:r>
        </a:p>
      </dgm:t>
    </dgm:pt>
    <dgm:pt modelId="{0F894CCE-AE04-4DB1-9E02-81736A5E6E3F}" type="parTrans" cxnId="{5440BB0D-154C-4414-9AB2-6B24D20BAA55}">
      <dgm:prSet/>
      <dgm:spPr/>
      <dgm:t>
        <a:bodyPr/>
        <a:lstStyle/>
        <a:p>
          <a:endParaRPr lang="zh-CN" altLang="en-US"/>
        </a:p>
      </dgm:t>
    </dgm:pt>
    <dgm:pt modelId="{A911FC4D-20F5-490D-8E03-4B110B7CBB1C}" type="sibTrans" cxnId="{5440BB0D-154C-4414-9AB2-6B24D20BAA55}">
      <dgm:prSet/>
      <dgm:spPr/>
      <dgm:t>
        <a:bodyPr/>
        <a:lstStyle/>
        <a:p>
          <a:endParaRPr lang="zh-CN" altLang="en-US"/>
        </a:p>
      </dgm:t>
    </dgm:pt>
    <dgm:pt modelId="{2FEDACD7-6C0A-4241-B42B-E48CEFCCF060}">
      <dgm:prSet phldrT="[文本]" custT="1"/>
      <dgm:spPr/>
      <dgm:t>
        <a:bodyPr/>
        <a:lstStyle/>
        <a:p>
          <a:r>
            <a:rPr sz="1400" b="0" u="none" dirty="0">
              <a:latin typeface="Huawei Sans" panose="020C0503030203020204" pitchFamily="34" charset="0"/>
              <a:cs typeface="Huawei Sans" panose="020C0503030203020204" pitchFamily="34" charset="0"/>
              <a:sym typeface="Huawei Sans" panose="020C0503030203020204" pitchFamily="34" charset="0"/>
            </a:rPr>
            <a:t>Knowledge processing and reasoning</a:t>
          </a:r>
          <a:endParaRPr lang="en-US" altLang="zh-CN" sz="1400" dirty="0">
            <a:latin typeface="Huawei Sans" panose="020C0503030203020204" pitchFamily="34" charset="0"/>
            <a:cs typeface="Huawei Sans" panose="020C0503030203020204" pitchFamily="34" charset="0"/>
            <a:sym typeface="Huawei Sans" panose="020C0503030203020204" pitchFamily="34" charset="0"/>
          </a:endParaRPr>
        </a:p>
      </dgm:t>
    </dgm:pt>
    <dgm:pt modelId="{4D1349EC-AD20-4622-ABF1-471A6C2E5BAD}" type="parTrans" cxnId="{5A19E5EE-B81C-45EB-9A91-1B5766C49849}">
      <dgm:prSet/>
      <dgm:spPr/>
      <dgm:t>
        <a:bodyPr/>
        <a:lstStyle/>
        <a:p>
          <a:endParaRPr lang="zh-CN" altLang="en-US"/>
        </a:p>
      </dgm:t>
    </dgm:pt>
    <dgm:pt modelId="{B7F684FD-1ABD-44A0-9CD8-9259CCFEDAB4}" type="sibTrans" cxnId="{5A19E5EE-B81C-45EB-9A91-1B5766C49849}">
      <dgm:prSet/>
      <dgm:spPr/>
      <dgm:t>
        <a:bodyPr/>
        <a:lstStyle/>
        <a:p>
          <a:endParaRPr lang="zh-CN" altLang="en-US"/>
        </a:p>
      </dgm:t>
    </dgm:pt>
    <dgm:pt modelId="{55D54C58-26E1-460E-8F7C-3AABC0C9BFD4}">
      <dgm:prSet custT="1"/>
      <dgm:spPr/>
      <dgm:t>
        <a:bodyPr/>
        <a:lstStyle/>
        <a:p>
          <a:r>
            <a:rPr sz="1400" b="0" u="none" dirty="0">
              <a:latin typeface="Huawei Sans" panose="020C0503030203020204" pitchFamily="34" charset="0"/>
              <a:cs typeface="Huawei Sans" panose="020C0503030203020204" pitchFamily="34" charset="0"/>
              <a:sym typeface="Huawei Sans" panose="020C0503030203020204" pitchFamily="34" charset="0"/>
            </a:rPr>
            <a:t>Property Extraction</a:t>
          </a:r>
        </a:p>
      </dgm:t>
    </dgm:pt>
    <dgm:pt modelId="{357DBB0A-FAEA-49EA-8F58-037946818C9B}" type="parTrans" cxnId="{48D8A3AB-988C-4E18-A5F1-767D65E220F3}">
      <dgm:prSet/>
      <dgm:spPr/>
      <dgm:t>
        <a:bodyPr/>
        <a:lstStyle/>
        <a:p>
          <a:endParaRPr lang="zh-CN" altLang="en-US"/>
        </a:p>
      </dgm:t>
    </dgm:pt>
    <dgm:pt modelId="{71F95D6C-F11A-45D9-A48A-93BE95C27800}" type="sibTrans" cxnId="{48D8A3AB-988C-4E18-A5F1-767D65E220F3}">
      <dgm:prSet/>
      <dgm:spPr/>
      <dgm:t>
        <a:bodyPr/>
        <a:lstStyle/>
        <a:p>
          <a:endParaRPr lang="zh-CN" altLang="en-US"/>
        </a:p>
      </dgm:t>
    </dgm:pt>
    <dgm:pt modelId="{68F5E482-5E07-43EA-A18B-3541B5AAF816}">
      <dgm:prSet custT="1"/>
      <dgm:spPr/>
      <dgm:t>
        <a:bodyPr/>
        <a:lstStyle/>
        <a:p>
          <a:r>
            <a:rPr sz="1400" b="0" u="none" dirty="0">
              <a:latin typeface="Huawei Sans" panose="020C0503030203020204" pitchFamily="34" charset="0"/>
              <a:cs typeface="Huawei Sans" panose="020C0503030203020204" pitchFamily="34" charset="0"/>
              <a:sym typeface="Huawei Sans" panose="020C0503030203020204" pitchFamily="34" charset="0"/>
            </a:rPr>
            <a:t>Relationship extraction</a:t>
          </a:r>
        </a:p>
      </dgm:t>
    </dgm:pt>
    <dgm:pt modelId="{E46B147E-DE0C-44C6-8288-3F5AE8AABB71}" type="parTrans" cxnId="{C4E9781C-03A6-42C5-A9DC-92C381BF1B3B}">
      <dgm:prSet/>
      <dgm:spPr/>
      <dgm:t>
        <a:bodyPr/>
        <a:lstStyle/>
        <a:p>
          <a:endParaRPr lang="zh-CN" altLang="en-US"/>
        </a:p>
      </dgm:t>
    </dgm:pt>
    <dgm:pt modelId="{A3EE89C3-744F-4A9E-8736-D2C38D70E265}" type="sibTrans" cxnId="{C4E9781C-03A6-42C5-A9DC-92C381BF1B3B}">
      <dgm:prSet/>
      <dgm:spPr/>
      <dgm:t>
        <a:bodyPr/>
        <a:lstStyle/>
        <a:p>
          <a:endParaRPr lang="zh-CN" altLang="en-US"/>
        </a:p>
      </dgm:t>
    </dgm:pt>
    <dgm:pt modelId="{52ED6413-7EC5-4113-9D77-140DB4D2D3C3}">
      <dgm:prSet custT="1"/>
      <dgm:spPr/>
      <dgm:t>
        <a:bodyPr/>
        <a:lstStyle/>
        <a:p>
          <a:r>
            <a:rPr sz="1400" b="0" u="none" dirty="0">
              <a:latin typeface="Huawei Sans" panose="020C0503030203020204" pitchFamily="34" charset="0"/>
              <a:cs typeface="Huawei Sans" panose="020C0503030203020204" pitchFamily="34" charset="0"/>
              <a:sym typeface="Huawei Sans" panose="020C0503030203020204" pitchFamily="34" charset="0"/>
            </a:rPr>
            <a:t>Entity extraction</a:t>
          </a:r>
        </a:p>
      </dgm:t>
    </dgm:pt>
    <dgm:pt modelId="{04687D10-55BD-4C66-A3A5-DB848865ECD9}" type="parTrans" cxnId="{6D363D91-D030-4991-BA67-EADEB7000847}">
      <dgm:prSet/>
      <dgm:spPr/>
      <dgm:t>
        <a:bodyPr/>
        <a:lstStyle/>
        <a:p>
          <a:endParaRPr lang="zh-CN" altLang="en-US"/>
        </a:p>
      </dgm:t>
    </dgm:pt>
    <dgm:pt modelId="{AB694075-3A88-4566-89FD-8CD04E749941}" type="sibTrans" cxnId="{6D363D91-D030-4991-BA67-EADEB7000847}">
      <dgm:prSet/>
      <dgm:spPr/>
      <dgm:t>
        <a:bodyPr/>
        <a:lstStyle/>
        <a:p>
          <a:endParaRPr lang="zh-CN" altLang="en-US"/>
        </a:p>
      </dgm:t>
    </dgm:pt>
    <dgm:pt modelId="{23BDF480-F3A9-4840-AF78-425BA8D822E2}">
      <dgm:prSet phldrT="[文本]" custT="1"/>
      <dgm:spPr/>
      <dgm:t>
        <a:bodyPr/>
        <a:lstStyle/>
        <a:p>
          <a:r>
            <a:rPr sz="1800" b="0" u="none" dirty="0">
              <a:latin typeface="Huawei Sans" panose="020C0503030203020204" pitchFamily="34" charset="0"/>
              <a:cs typeface="Huawei Sans" panose="020C0503030203020204" pitchFamily="34" charset="0"/>
              <a:sym typeface="Huawei Sans" panose="020C0503030203020204" pitchFamily="34" charset="0"/>
            </a:rPr>
            <a:t>Data acquisition</a:t>
          </a:r>
        </a:p>
      </dgm:t>
    </dgm:pt>
    <dgm:pt modelId="{627B7E84-9778-4BCB-B635-BD1605BFD71B}" type="parTrans" cxnId="{4E5EB430-0CDF-421B-8999-00E34003D93F}">
      <dgm:prSet/>
      <dgm:spPr/>
      <dgm:t>
        <a:bodyPr/>
        <a:lstStyle/>
        <a:p>
          <a:endParaRPr lang="zh-CN" altLang="en-US"/>
        </a:p>
      </dgm:t>
    </dgm:pt>
    <dgm:pt modelId="{65D398D7-5877-4176-ABCF-44DA4D093C9D}" type="sibTrans" cxnId="{4E5EB430-0CDF-421B-8999-00E34003D93F}">
      <dgm:prSet/>
      <dgm:spPr/>
      <dgm:t>
        <a:bodyPr/>
        <a:lstStyle/>
        <a:p>
          <a:endParaRPr lang="zh-CN" altLang="en-US"/>
        </a:p>
      </dgm:t>
    </dgm:pt>
    <dgm:pt modelId="{A7F0D5BA-BF4C-4860-89A0-F149985E4C0F}">
      <dgm:prSet custT="1"/>
      <dgm:spPr/>
      <dgm:t>
        <a:bodyPr/>
        <a:lstStyle/>
        <a:p>
          <a:r>
            <a:rPr sz="1600" b="0" u="none" dirty="0">
              <a:latin typeface="Huawei Sans" panose="020C0503030203020204" pitchFamily="34" charset="0"/>
              <a:cs typeface="Huawei Sans" panose="020C0503030203020204" pitchFamily="34" charset="0"/>
              <a:sym typeface="Huawei Sans" panose="020C0503030203020204" pitchFamily="34" charset="0"/>
            </a:rPr>
            <a:t>Structured data</a:t>
          </a:r>
        </a:p>
      </dgm:t>
    </dgm:pt>
    <dgm:pt modelId="{8528EE9C-B395-4AB7-AE45-D0F4DD661B90}" type="parTrans" cxnId="{C5023834-1C5C-4B1F-8E28-79B1EA48AE58}">
      <dgm:prSet/>
      <dgm:spPr/>
      <dgm:t>
        <a:bodyPr/>
        <a:lstStyle/>
        <a:p>
          <a:endParaRPr lang="zh-CN" altLang="en-US"/>
        </a:p>
      </dgm:t>
    </dgm:pt>
    <dgm:pt modelId="{B0CBF577-32CE-44D8-8C20-859115B1D226}" type="sibTrans" cxnId="{C5023834-1C5C-4B1F-8E28-79B1EA48AE58}">
      <dgm:prSet/>
      <dgm:spPr/>
      <dgm:t>
        <a:bodyPr/>
        <a:lstStyle/>
        <a:p>
          <a:endParaRPr lang="zh-CN" altLang="en-US"/>
        </a:p>
      </dgm:t>
    </dgm:pt>
    <dgm:pt modelId="{0C054C7F-3000-429F-B8F3-197CE749B6AC}">
      <dgm:prSet custT="1"/>
      <dgm:spPr/>
      <dgm:t>
        <a:bodyPr/>
        <a:lstStyle/>
        <a:p>
          <a:r>
            <a:rPr sz="1600" b="0" u="none" dirty="0">
              <a:latin typeface="Huawei Sans" panose="020C0503030203020204" pitchFamily="34" charset="0"/>
              <a:cs typeface="Huawei Sans" panose="020C0503030203020204" pitchFamily="34" charset="0"/>
              <a:sym typeface="Huawei Sans" panose="020C0503030203020204" pitchFamily="34" charset="0"/>
            </a:rPr>
            <a:t>Semi-structured data</a:t>
          </a:r>
        </a:p>
      </dgm:t>
    </dgm:pt>
    <dgm:pt modelId="{9B89A9BD-9DE4-4C27-9204-92329C6ADCA7}" type="parTrans" cxnId="{0ACC4BFB-189C-4D9A-82B9-065BFE448C23}">
      <dgm:prSet/>
      <dgm:spPr/>
      <dgm:t>
        <a:bodyPr/>
        <a:lstStyle/>
        <a:p>
          <a:endParaRPr lang="zh-CN" altLang="en-US"/>
        </a:p>
      </dgm:t>
    </dgm:pt>
    <dgm:pt modelId="{1AA8E424-22A6-4C2E-BDEC-D511198D5343}" type="sibTrans" cxnId="{0ACC4BFB-189C-4D9A-82B9-065BFE448C23}">
      <dgm:prSet/>
      <dgm:spPr/>
      <dgm:t>
        <a:bodyPr/>
        <a:lstStyle/>
        <a:p>
          <a:endParaRPr lang="zh-CN" altLang="en-US"/>
        </a:p>
      </dgm:t>
    </dgm:pt>
    <dgm:pt modelId="{B924F2D2-7CBB-4A89-ABC7-C156BCEB6633}">
      <dgm:prSet custT="1"/>
      <dgm:spPr/>
      <dgm:t>
        <a:bodyPr/>
        <a:lstStyle/>
        <a:p>
          <a:r>
            <a:rPr sz="1600" b="0" u="none" dirty="0">
              <a:latin typeface="Huawei Sans" panose="020C0503030203020204" pitchFamily="34" charset="0"/>
              <a:cs typeface="Huawei Sans" panose="020C0503030203020204" pitchFamily="34" charset="0"/>
              <a:sym typeface="Huawei Sans" panose="020C0503030203020204" pitchFamily="34" charset="0"/>
            </a:rPr>
            <a:t>Unstructured data</a:t>
          </a:r>
          <a:endParaRPr lang="zh-CN" altLang="en-US" sz="1400" dirty="0">
            <a:latin typeface="Huawei Sans" panose="020C0503030203020204" pitchFamily="34" charset="0"/>
            <a:cs typeface="Huawei Sans" panose="020C0503030203020204" pitchFamily="34" charset="0"/>
            <a:sym typeface="Huawei Sans" panose="020C0503030203020204" pitchFamily="34" charset="0"/>
          </a:endParaRPr>
        </a:p>
      </dgm:t>
    </dgm:pt>
    <dgm:pt modelId="{A2790F3C-5D3D-448F-AF69-CC1652EB194D}" type="parTrans" cxnId="{EFC4B436-9181-47A9-B049-0DBAA3F795D8}">
      <dgm:prSet/>
      <dgm:spPr/>
      <dgm:t>
        <a:bodyPr/>
        <a:lstStyle/>
        <a:p>
          <a:endParaRPr lang="zh-CN" altLang="en-US"/>
        </a:p>
      </dgm:t>
    </dgm:pt>
    <dgm:pt modelId="{91789DB2-E1BC-47B3-B5A5-BB1951A61D09}" type="sibTrans" cxnId="{EFC4B436-9181-47A9-B049-0DBAA3F795D8}">
      <dgm:prSet/>
      <dgm:spPr/>
      <dgm:t>
        <a:bodyPr/>
        <a:lstStyle/>
        <a:p>
          <a:endParaRPr lang="zh-CN" altLang="en-US"/>
        </a:p>
      </dgm:t>
    </dgm:pt>
    <dgm:pt modelId="{EC1C5F26-D714-47AB-8151-C92181888540}">
      <dgm:prSet phldrT="[文本]" custT="1"/>
      <dgm:spPr/>
      <dgm:t>
        <a:bodyPr/>
        <a:lstStyle/>
        <a:p>
          <a:r>
            <a:rPr sz="1800" b="0" u="none" dirty="0">
              <a:latin typeface="Huawei Sans" panose="020C0503030203020204" pitchFamily="34" charset="0"/>
              <a:cs typeface="Huawei Sans" panose="020C0503030203020204" pitchFamily="34" charset="0"/>
              <a:sym typeface="Huawei Sans" panose="020C0503030203020204" pitchFamily="34" charset="0"/>
            </a:rPr>
            <a:t>Understanding the domain</a:t>
          </a:r>
        </a:p>
      </dgm:t>
    </dgm:pt>
    <dgm:pt modelId="{4863C078-04FD-441B-BAAF-6BBFE49DCABD}" type="sibTrans" cxnId="{E59915E6-64D4-4451-A2BF-E613C0A2AB55}">
      <dgm:prSet/>
      <dgm:spPr/>
      <dgm:t>
        <a:bodyPr/>
        <a:lstStyle/>
        <a:p>
          <a:endParaRPr lang="zh-CN" altLang="en-US"/>
        </a:p>
      </dgm:t>
    </dgm:pt>
    <dgm:pt modelId="{E8AA7317-945F-49B8-B334-88C77B8E5502}" type="parTrans" cxnId="{E59915E6-64D4-4451-A2BF-E613C0A2AB55}">
      <dgm:prSet/>
      <dgm:spPr/>
      <dgm:t>
        <a:bodyPr/>
        <a:lstStyle/>
        <a:p>
          <a:endParaRPr lang="zh-CN" altLang="en-US"/>
        </a:p>
      </dgm:t>
    </dgm:pt>
    <dgm:pt modelId="{419BC02B-A166-4376-A0DC-C430A3BB33F5}">
      <dgm:prSet phldrT="[文本]" custT="1"/>
      <dgm:spPr/>
      <dgm:t>
        <a:bodyPr/>
        <a:lstStyle/>
        <a:p>
          <a:r>
            <a:rPr sz="1400" b="0" u="none" dirty="0">
              <a:latin typeface="Huawei Sans" panose="020C0503030203020204" pitchFamily="34" charset="0"/>
              <a:cs typeface="Huawei Sans" panose="020C0503030203020204" pitchFamily="34" charset="0"/>
              <a:sym typeface="Huawei Sans" panose="020C0503030203020204" pitchFamily="34" charset="0"/>
            </a:rPr>
            <a:t>Determine the target domain of the knowledge graph.</a:t>
          </a:r>
        </a:p>
      </dgm:t>
    </dgm:pt>
    <dgm:pt modelId="{C48907AC-5DBC-48EF-919A-317AE2AE68C4}" type="parTrans" cxnId="{54E0750E-6DEE-4B33-A69B-21BC39227B04}">
      <dgm:prSet/>
      <dgm:spPr/>
      <dgm:t>
        <a:bodyPr/>
        <a:lstStyle/>
        <a:p>
          <a:endParaRPr lang="zh-CN" altLang="en-US"/>
        </a:p>
      </dgm:t>
    </dgm:pt>
    <dgm:pt modelId="{AC8B73F1-E08A-4790-8C34-9E7B99668715}" type="sibTrans" cxnId="{54E0750E-6DEE-4B33-A69B-21BC39227B04}">
      <dgm:prSet/>
      <dgm:spPr/>
      <dgm:t>
        <a:bodyPr/>
        <a:lstStyle/>
        <a:p>
          <a:endParaRPr lang="zh-CN" altLang="en-US"/>
        </a:p>
      </dgm:t>
    </dgm:pt>
    <dgm:pt modelId="{3DCB7D68-BDC3-4922-B8D8-B17C1F6B698E}">
      <dgm:prSet phldrT="[文本]" custT="1"/>
      <dgm:spPr/>
      <dgm:t>
        <a:bodyPr/>
        <a:lstStyle/>
        <a:p>
          <a:r>
            <a:rPr sz="1400" b="0" u="none" dirty="0">
              <a:latin typeface="Huawei Sans" panose="020C0503030203020204" pitchFamily="34" charset="0"/>
              <a:cs typeface="Huawei Sans" panose="020C0503030203020204" pitchFamily="34" charset="0"/>
              <a:sym typeface="Huawei Sans" panose="020C0503030203020204" pitchFamily="34" charset="0"/>
            </a:rPr>
            <a:t>Fully understand the target domain of the knowledge graph.</a:t>
          </a:r>
        </a:p>
      </dgm:t>
    </dgm:pt>
    <dgm:pt modelId="{C55A57BA-F552-4794-ADDC-37400C0CCB4F}" type="parTrans" cxnId="{6CEE9BA7-4C52-4E1B-8C6D-F0C5246B4274}">
      <dgm:prSet/>
      <dgm:spPr/>
      <dgm:t>
        <a:bodyPr/>
        <a:lstStyle/>
        <a:p>
          <a:endParaRPr lang="zh-CN" altLang="en-US"/>
        </a:p>
      </dgm:t>
    </dgm:pt>
    <dgm:pt modelId="{5DF413F4-351F-48BA-BE2F-F2CEA4510E36}" type="sibTrans" cxnId="{6CEE9BA7-4C52-4E1B-8C6D-F0C5246B4274}">
      <dgm:prSet/>
      <dgm:spPr/>
      <dgm:t>
        <a:bodyPr/>
        <a:lstStyle/>
        <a:p>
          <a:endParaRPr lang="zh-CN" altLang="en-US"/>
        </a:p>
      </dgm:t>
    </dgm:pt>
    <dgm:pt modelId="{794B0F63-1730-47ED-8666-AFFB54E29A82}">
      <dgm:prSet phldrT="[文本]" custT="1"/>
      <dgm:spPr/>
      <dgm:t>
        <a:bodyPr/>
        <a:lstStyle/>
        <a:p>
          <a:r>
            <a:rPr sz="1400" b="0" u="none" dirty="0">
              <a:latin typeface="Huawei Sans" panose="020C0503030203020204" pitchFamily="34" charset="0"/>
              <a:cs typeface="Huawei Sans" panose="020C0503030203020204" pitchFamily="34" charset="0"/>
              <a:sym typeface="Huawei Sans" panose="020C0503030203020204" pitchFamily="34" charset="0"/>
            </a:rPr>
            <a:t>Knowledge system construction</a:t>
          </a:r>
          <a:endParaRPr lang="zh-CN" altLang="en-US" sz="1400" dirty="0">
            <a:latin typeface="Huawei Sans" panose="020C0503030203020204" pitchFamily="34" charset="0"/>
            <a:cs typeface="Huawei Sans" panose="020C0503030203020204" pitchFamily="34" charset="0"/>
            <a:sym typeface="Huawei Sans" panose="020C0503030203020204" pitchFamily="34" charset="0"/>
          </a:endParaRPr>
        </a:p>
      </dgm:t>
    </dgm:pt>
    <dgm:pt modelId="{2CCA955B-02B8-4135-A5B0-2C8FCF6A1EA4}" type="parTrans" cxnId="{C23BC469-3C28-4798-B3F7-1CDD922F6829}">
      <dgm:prSet/>
      <dgm:spPr/>
      <dgm:t>
        <a:bodyPr/>
        <a:lstStyle/>
        <a:p>
          <a:endParaRPr lang="zh-CN" altLang="en-US"/>
        </a:p>
      </dgm:t>
    </dgm:pt>
    <dgm:pt modelId="{CEB18957-EB24-4AC7-9875-9D17A9E08187}" type="sibTrans" cxnId="{C23BC469-3C28-4798-B3F7-1CDD922F6829}">
      <dgm:prSet/>
      <dgm:spPr/>
      <dgm:t>
        <a:bodyPr/>
        <a:lstStyle/>
        <a:p>
          <a:endParaRPr lang="zh-CN" altLang="en-US"/>
        </a:p>
      </dgm:t>
    </dgm:pt>
    <dgm:pt modelId="{3E01FDB7-1B4C-44FF-A7BB-3FE53F8AA316}">
      <dgm:prSet custT="1"/>
      <dgm:spPr/>
      <dgm:t>
        <a:bodyPr/>
        <a:lstStyle/>
        <a:p>
          <a:r>
            <a:rPr sz="1400" b="0" u="none" dirty="0">
              <a:latin typeface="Huawei Sans" panose="020C0503030203020204" pitchFamily="34" charset="0"/>
              <a:cs typeface="Huawei Sans" panose="020C0503030203020204" pitchFamily="34" charset="0"/>
              <a:sym typeface="Huawei Sans" panose="020C0503030203020204" pitchFamily="34" charset="0"/>
            </a:rPr>
            <a:t>Knowledge mapping</a:t>
          </a:r>
        </a:p>
      </dgm:t>
    </dgm:pt>
    <dgm:pt modelId="{0B165A61-2733-45CF-A1FA-076C6078046B}" type="parTrans" cxnId="{8CED2ACF-DBF9-47FD-B2DA-6E88C5E3D8AC}">
      <dgm:prSet/>
      <dgm:spPr/>
      <dgm:t>
        <a:bodyPr/>
        <a:lstStyle/>
        <a:p>
          <a:endParaRPr lang="zh-CN" altLang="en-US"/>
        </a:p>
      </dgm:t>
    </dgm:pt>
    <dgm:pt modelId="{4B1B2F16-D4A9-45A3-9AF2-3C713E16FCFA}" type="sibTrans" cxnId="{8CED2ACF-DBF9-47FD-B2DA-6E88C5E3D8AC}">
      <dgm:prSet/>
      <dgm:spPr/>
      <dgm:t>
        <a:bodyPr/>
        <a:lstStyle/>
        <a:p>
          <a:endParaRPr lang="zh-CN" altLang="en-US"/>
        </a:p>
      </dgm:t>
    </dgm:pt>
    <dgm:pt modelId="{6F047684-0BEC-4FF3-BE21-C60F35B18D3C}">
      <dgm:prSet custT="1"/>
      <dgm:spPr/>
      <dgm:t>
        <a:bodyPr/>
        <a:lstStyle/>
        <a:p>
          <a:r>
            <a:rPr sz="1400" b="0" u="none" dirty="0">
              <a:latin typeface="Huawei Sans" panose="020C0503030203020204" pitchFamily="34" charset="0"/>
              <a:cs typeface="Huawei Sans" panose="020C0503030203020204" pitchFamily="34" charset="0"/>
              <a:sym typeface="Huawei Sans" panose="020C0503030203020204" pitchFamily="34" charset="0"/>
            </a:rPr>
            <a:t>Knowledge fusion</a:t>
          </a:r>
        </a:p>
      </dgm:t>
    </dgm:pt>
    <dgm:pt modelId="{D7C05DBA-2B29-4F38-82F0-179CFC358A19}" type="parTrans" cxnId="{4719D591-87F6-4913-9EE3-9D72C71696D0}">
      <dgm:prSet/>
      <dgm:spPr/>
      <dgm:t>
        <a:bodyPr/>
        <a:lstStyle/>
        <a:p>
          <a:endParaRPr lang="zh-CN" altLang="en-US"/>
        </a:p>
      </dgm:t>
    </dgm:pt>
    <dgm:pt modelId="{79A8D7EB-33E7-4B96-9B90-4FCE35F5107E}" type="sibTrans" cxnId="{4719D591-87F6-4913-9EE3-9D72C71696D0}">
      <dgm:prSet/>
      <dgm:spPr/>
      <dgm:t>
        <a:bodyPr/>
        <a:lstStyle/>
        <a:p>
          <a:endParaRPr lang="zh-CN" altLang="en-US"/>
        </a:p>
      </dgm:t>
    </dgm:pt>
    <dgm:pt modelId="{4309526C-7667-4DFF-BC92-2C9552C11C64}">
      <dgm:prSet phldrT="[文本]" custT="1"/>
      <dgm:spPr/>
      <dgm:t>
        <a:bodyPr/>
        <a:lstStyle/>
        <a:p>
          <a:r>
            <a:rPr sz="1400" b="0" u="none" dirty="0">
              <a:latin typeface="Huawei Sans" panose="020C0503030203020204" pitchFamily="34" charset="0"/>
              <a:cs typeface="Huawei Sans" panose="020C0503030203020204" pitchFamily="34" charset="0"/>
              <a:sym typeface="Huawei Sans" panose="020C0503030203020204" pitchFamily="34" charset="0"/>
            </a:rPr>
            <a:t>Knowledge graph application</a:t>
          </a:r>
        </a:p>
      </dgm:t>
    </dgm:pt>
    <dgm:pt modelId="{BB00F64D-9449-41F7-9DC3-844AB44B7D66}" type="parTrans" cxnId="{26EDBCB1-CDD2-4F2F-A208-D1A1C4CE99C3}">
      <dgm:prSet/>
      <dgm:spPr/>
      <dgm:t>
        <a:bodyPr/>
        <a:lstStyle/>
        <a:p>
          <a:endParaRPr lang="zh-CN" altLang="en-US"/>
        </a:p>
      </dgm:t>
    </dgm:pt>
    <dgm:pt modelId="{3280FFDF-3565-4C0E-9A17-2537962FF0E9}" type="sibTrans" cxnId="{26EDBCB1-CDD2-4F2F-A208-D1A1C4CE99C3}">
      <dgm:prSet/>
      <dgm:spPr/>
      <dgm:t>
        <a:bodyPr/>
        <a:lstStyle/>
        <a:p>
          <a:endParaRPr lang="zh-CN" altLang="en-US"/>
        </a:p>
      </dgm:t>
    </dgm:pt>
    <dgm:pt modelId="{DF0B0F4F-8E7C-4B37-A238-824EF446094E}" type="pres">
      <dgm:prSet presAssocID="{B9A16A3B-08A2-4874-8AD9-130DB5F92933}" presName="Name0" presStyleCnt="0">
        <dgm:presLayoutVars>
          <dgm:dir/>
          <dgm:resizeHandles val="exact"/>
        </dgm:presLayoutVars>
      </dgm:prSet>
      <dgm:spPr/>
    </dgm:pt>
    <dgm:pt modelId="{D5417E03-F964-4BD2-B3D4-2A71840E4FEF}" type="pres">
      <dgm:prSet presAssocID="{B9A16A3B-08A2-4874-8AD9-130DB5F92933}" presName="arrow" presStyleLbl="bgShp" presStyleIdx="0" presStyleCnt="1"/>
      <dgm:spPr/>
    </dgm:pt>
    <dgm:pt modelId="{B2E3C7C8-E0EA-428B-B876-2EB25897465F}" type="pres">
      <dgm:prSet presAssocID="{B9A16A3B-08A2-4874-8AD9-130DB5F92933}" presName="points" presStyleCnt="0"/>
      <dgm:spPr/>
    </dgm:pt>
    <dgm:pt modelId="{A5984790-3C64-4854-9DB4-F559F7472A4E}" type="pres">
      <dgm:prSet presAssocID="{A6AC583A-03EE-4664-B8AB-5960A8163D92}" presName="compositeA" presStyleCnt="0"/>
      <dgm:spPr/>
    </dgm:pt>
    <dgm:pt modelId="{5D7AE230-0E57-403C-AD2F-575ACA7B430D}" type="pres">
      <dgm:prSet presAssocID="{A6AC583A-03EE-4664-B8AB-5960A8163D92}" presName="textA" presStyleLbl="revTx" presStyleIdx="0" presStyleCnt="7" custScaleX="129360">
        <dgm:presLayoutVars>
          <dgm:bulletEnabled val="1"/>
        </dgm:presLayoutVars>
      </dgm:prSet>
      <dgm:spPr/>
    </dgm:pt>
    <dgm:pt modelId="{E5756FE8-517C-4DCF-BDE5-86BF873DE7AC}" type="pres">
      <dgm:prSet presAssocID="{A6AC583A-03EE-4664-B8AB-5960A8163D92}" presName="circleA" presStyleLbl="node1" presStyleIdx="0" presStyleCnt="7"/>
      <dgm:spPr/>
    </dgm:pt>
    <dgm:pt modelId="{9BBE12D5-208B-4222-95FE-E77F2B0E040D}" type="pres">
      <dgm:prSet presAssocID="{A6AC583A-03EE-4664-B8AB-5960A8163D92}" presName="spaceA" presStyleCnt="0"/>
      <dgm:spPr/>
    </dgm:pt>
    <dgm:pt modelId="{E270EE65-DA93-4561-9210-ABB90C1DDA90}" type="pres">
      <dgm:prSet presAssocID="{EFC8AB0B-58FB-4553-8814-2A27A7BD5C68}" presName="space" presStyleCnt="0"/>
      <dgm:spPr/>
    </dgm:pt>
    <dgm:pt modelId="{E60CCFCC-5CAD-49C3-9AC9-11944B6500C3}" type="pres">
      <dgm:prSet presAssocID="{EC1C5F26-D714-47AB-8151-C92181888540}" presName="compositeB" presStyleCnt="0"/>
      <dgm:spPr/>
    </dgm:pt>
    <dgm:pt modelId="{5E088599-FED3-4787-B0C2-AA2D7EA0C991}" type="pres">
      <dgm:prSet presAssocID="{EC1C5F26-D714-47AB-8151-C92181888540}" presName="textB" presStyleLbl="revTx" presStyleIdx="1" presStyleCnt="7" custScaleX="216627">
        <dgm:presLayoutVars>
          <dgm:bulletEnabled val="1"/>
        </dgm:presLayoutVars>
      </dgm:prSet>
      <dgm:spPr/>
    </dgm:pt>
    <dgm:pt modelId="{6BC42742-B465-4CD7-BD94-6C5AAEFF1E2A}" type="pres">
      <dgm:prSet presAssocID="{EC1C5F26-D714-47AB-8151-C92181888540}" presName="circleB" presStyleLbl="node1" presStyleIdx="1" presStyleCnt="7"/>
      <dgm:spPr/>
    </dgm:pt>
    <dgm:pt modelId="{8D568746-A08F-4A9E-BB89-E5B94DE48813}" type="pres">
      <dgm:prSet presAssocID="{EC1C5F26-D714-47AB-8151-C92181888540}" presName="spaceB" presStyleCnt="0"/>
      <dgm:spPr/>
    </dgm:pt>
    <dgm:pt modelId="{91CF64CF-09E8-4F11-86DF-FA0697DDBBDA}" type="pres">
      <dgm:prSet presAssocID="{4863C078-04FD-441B-BAAF-6BBFE49DCABD}" presName="space" presStyleCnt="0"/>
      <dgm:spPr/>
    </dgm:pt>
    <dgm:pt modelId="{EE533B90-C5AC-4D85-8171-33AA1D981597}" type="pres">
      <dgm:prSet presAssocID="{23BDF480-F3A9-4840-AF78-425BA8D822E2}" presName="compositeA" presStyleCnt="0"/>
      <dgm:spPr/>
    </dgm:pt>
    <dgm:pt modelId="{D9A006DE-2FC4-48BB-89FD-F9A39783DD31}" type="pres">
      <dgm:prSet presAssocID="{23BDF480-F3A9-4840-AF78-425BA8D822E2}" presName="textA" presStyleLbl="revTx" presStyleIdx="2" presStyleCnt="7" custScaleX="191451" custScaleY="92815">
        <dgm:presLayoutVars>
          <dgm:bulletEnabled val="1"/>
        </dgm:presLayoutVars>
      </dgm:prSet>
      <dgm:spPr/>
    </dgm:pt>
    <dgm:pt modelId="{DE0528E4-1BC8-4D10-A2B9-5681D2943E84}" type="pres">
      <dgm:prSet presAssocID="{23BDF480-F3A9-4840-AF78-425BA8D822E2}" presName="circleA" presStyleLbl="node1" presStyleIdx="2" presStyleCnt="7"/>
      <dgm:spPr/>
    </dgm:pt>
    <dgm:pt modelId="{20B5B58D-093A-411E-B98E-110E4092AC98}" type="pres">
      <dgm:prSet presAssocID="{23BDF480-F3A9-4840-AF78-425BA8D822E2}" presName="spaceA" presStyleCnt="0"/>
      <dgm:spPr/>
    </dgm:pt>
    <dgm:pt modelId="{09471D39-0602-4170-B748-B0CC8F8F6675}" type="pres">
      <dgm:prSet presAssocID="{65D398D7-5877-4176-ABCF-44DA4D093C9D}" presName="space" presStyleCnt="0"/>
      <dgm:spPr/>
    </dgm:pt>
    <dgm:pt modelId="{196C43A7-DA03-4069-B9FF-76AAD34B7E4B}" type="pres">
      <dgm:prSet presAssocID="{9078E3C0-0E68-47D8-9829-FED1CAED5E77}" presName="compositeB" presStyleCnt="0"/>
      <dgm:spPr/>
    </dgm:pt>
    <dgm:pt modelId="{5B10C11D-1F4B-4090-951D-0475F6ADBAAA}" type="pres">
      <dgm:prSet presAssocID="{9078E3C0-0E68-47D8-9829-FED1CAED5E77}" presName="textB" presStyleLbl="revTx" presStyleIdx="3" presStyleCnt="7" custScaleX="193206">
        <dgm:presLayoutVars>
          <dgm:bulletEnabled val="1"/>
        </dgm:presLayoutVars>
      </dgm:prSet>
      <dgm:spPr/>
    </dgm:pt>
    <dgm:pt modelId="{79A105DB-F108-4E9A-8C6B-12550F423971}" type="pres">
      <dgm:prSet presAssocID="{9078E3C0-0E68-47D8-9829-FED1CAED5E77}" presName="circleB" presStyleLbl="node1" presStyleIdx="3" presStyleCnt="7"/>
      <dgm:spPr/>
    </dgm:pt>
    <dgm:pt modelId="{2372CDDB-20CB-4AC3-8A6C-246794712B11}" type="pres">
      <dgm:prSet presAssocID="{9078E3C0-0E68-47D8-9829-FED1CAED5E77}" presName="spaceB" presStyleCnt="0"/>
      <dgm:spPr/>
    </dgm:pt>
    <dgm:pt modelId="{8D3CE628-855D-437D-A943-D3C644CCA697}" type="pres">
      <dgm:prSet presAssocID="{E882B133-BA65-4CE7-ACEF-D978573D6096}" presName="space" presStyleCnt="0"/>
      <dgm:spPr/>
    </dgm:pt>
    <dgm:pt modelId="{5434E50A-524D-4000-889B-1CEB9BB78F4B}" type="pres">
      <dgm:prSet presAssocID="{36F12E25-5566-46AD-A252-374BCB13F8FD}" presName="compositeA" presStyleCnt="0"/>
      <dgm:spPr/>
    </dgm:pt>
    <dgm:pt modelId="{C71BA7EA-E540-446A-BEDB-94899E27DFAB}" type="pres">
      <dgm:prSet presAssocID="{36F12E25-5566-46AD-A252-374BCB13F8FD}" presName="textA" presStyleLbl="revTx" presStyleIdx="4" presStyleCnt="7" custScaleX="130790">
        <dgm:presLayoutVars>
          <dgm:bulletEnabled val="1"/>
        </dgm:presLayoutVars>
      </dgm:prSet>
      <dgm:spPr/>
    </dgm:pt>
    <dgm:pt modelId="{AAD3A51F-A228-4238-866D-03214980D7C8}" type="pres">
      <dgm:prSet presAssocID="{36F12E25-5566-46AD-A252-374BCB13F8FD}" presName="circleA" presStyleLbl="node1" presStyleIdx="4" presStyleCnt="7"/>
      <dgm:spPr/>
    </dgm:pt>
    <dgm:pt modelId="{EB0BA8C6-2091-4F92-BF8E-433EDCBF26E5}" type="pres">
      <dgm:prSet presAssocID="{36F12E25-5566-46AD-A252-374BCB13F8FD}" presName="spaceA" presStyleCnt="0"/>
      <dgm:spPr/>
    </dgm:pt>
    <dgm:pt modelId="{DA25A5D1-3553-48B2-A6F8-A37C0E939AB9}" type="pres">
      <dgm:prSet presAssocID="{A911FC4D-20F5-490D-8E03-4B110B7CBB1C}" presName="space" presStyleCnt="0"/>
      <dgm:spPr/>
    </dgm:pt>
    <dgm:pt modelId="{35C03DA5-67C7-4485-8907-E92347340F43}" type="pres">
      <dgm:prSet presAssocID="{2FEDACD7-6C0A-4241-B42B-E48CEFCCF060}" presName="compositeB" presStyleCnt="0"/>
      <dgm:spPr/>
    </dgm:pt>
    <dgm:pt modelId="{7E279A54-69F7-46B7-9BD2-6E169A04EB3E}" type="pres">
      <dgm:prSet presAssocID="{2FEDACD7-6C0A-4241-B42B-E48CEFCCF060}" presName="textB" presStyleLbl="revTx" presStyleIdx="5" presStyleCnt="7" custScaleX="120810" custLinFactNeighborX="10968" custLinFactNeighborY="0">
        <dgm:presLayoutVars>
          <dgm:bulletEnabled val="1"/>
        </dgm:presLayoutVars>
      </dgm:prSet>
      <dgm:spPr/>
    </dgm:pt>
    <dgm:pt modelId="{70B08566-989A-4EEE-8A68-4A2815CBB1EB}" type="pres">
      <dgm:prSet presAssocID="{2FEDACD7-6C0A-4241-B42B-E48CEFCCF060}" presName="circleB" presStyleLbl="node1" presStyleIdx="5" presStyleCnt="7"/>
      <dgm:spPr/>
    </dgm:pt>
    <dgm:pt modelId="{514EAA6F-0006-42BC-B6CA-5E32E9DB40D2}" type="pres">
      <dgm:prSet presAssocID="{2FEDACD7-6C0A-4241-B42B-E48CEFCCF060}" presName="spaceB" presStyleCnt="0"/>
      <dgm:spPr/>
    </dgm:pt>
    <dgm:pt modelId="{94D5867C-506A-4E28-BB34-7505E6F8DB65}" type="pres">
      <dgm:prSet presAssocID="{B7F684FD-1ABD-44A0-9CD8-9259CCFEDAB4}" presName="space" presStyleCnt="0"/>
      <dgm:spPr/>
    </dgm:pt>
    <dgm:pt modelId="{E492E975-2F69-48DB-900C-39805F523A8B}" type="pres">
      <dgm:prSet presAssocID="{4309526C-7667-4DFF-BC92-2C9552C11C64}" presName="compositeA" presStyleCnt="0"/>
      <dgm:spPr/>
    </dgm:pt>
    <dgm:pt modelId="{5B29A48C-0AEA-4084-BB47-A8A2C4905661}" type="pres">
      <dgm:prSet presAssocID="{4309526C-7667-4DFF-BC92-2C9552C11C64}" presName="textA" presStyleLbl="revTx" presStyleIdx="6" presStyleCnt="7" custScaleX="116078">
        <dgm:presLayoutVars>
          <dgm:bulletEnabled val="1"/>
        </dgm:presLayoutVars>
      </dgm:prSet>
      <dgm:spPr/>
    </dgm:pt>
    <dgm:pt modelId="{E1CF0344-44DF-4734-AA30-7139BA8449F8}" type="pres">
      <dgm:prSet presAssocID="{4309526C-7667-4DFF-BC92-2C9552C11C64}" presName="circleA" presStyleLbl="node1" presStyleIdx="6" presStyleCnt="7"/>
      <dgm:spPr/>
    </dgm:pt>
    <dgm:pt modelId="{F46DEBEC-C7A7-4080-B26E-326C363A2CC4}" type="pres">
      <dgm:prSet presAssocID="{4309526C-7667-4DFF-BC92-2C9552C11C64}" presName="spaceA" presStyleCnt="0"/>
      <dgm:spPr/>
    </dgm:pt>
  </dgm:ptLst>
  <dgm:cxnLst>
    <dgm:cxn modelId="{E28F7A00-4D5E-42FD-A385-31560A955D50}" type="presOf" srcId="{52ED6413-7EC5-4113-9D77-140DB4D2D3C3}" destId="{5B10C11D-1F4B-4090-951D-0475F6ADBAAA}" srcOrd="0" destOrd="3" presId="urn:microsoft.com/office/officeart/2005/8/layout/hProcess11"/>
    <dgm:cxn modelId="{5B015D05-447A-42E2-84E3-892BE88C313E}" type="presOf" srcId="{36F12E25-5566-46AD-A252-374BCB13F8FD}" destId="{C71BA7EA-E540-446A-BEDB-94899E27DFAB}" srcOrd="0" destOrd="0" presId="urn:microsoft.com/office/officeart/2005/8/layout/hProcess11"/>
    <dgm:cxn modelId="{5440BB0D-154C-4414-9AB2-6B24D20BAA55}" srcId="{B9A16A3B-08A2-4874-8AD9-130DB5F92933}" destId="{36F12E25-5566-46AD-A252-374BCB13F8FD}" srcOrd="4" destOrd="0" parTransId="{0F894CCE-AE04-4DB1-9E02-81736A5E6E3F}" sibTransId="{A911FC4D-20F5-490D-8E03-4B110B7CBB1C}"/>
    <dgm:cxn modelId="{54E0750E-6DEE-4B33-A69B-21BC39227B04}" srcId="{A6AC583A-03EE-4664-B8AB-5960A8163D92}" destId="{419BC02B-A166-4376-A0DC-C430A3BB33F5}" srcOrd="0" destOrd="0" parTransId="{C48907AC-5DBC-48EF-919A-317AE2AE68C4}" sibTransId="{AC8B73F1-E08A-4790-8C34-9E7B99668715}"/>
    <dgm:cxn modelId="{C4E9781C-03A6-42C5-A9DC-92C381BF1B3B}" srcId="{9078E3C0-0E68-47D8-9829-FED1CAED5E77}" destId="{68F5E482-5E07-43EA-A18B-3541B5AAF816}" srcOrd="1" destOrd="0" parTransId="{E46B147E-DE0C-44C6-8288-3F5AE8AABB71}" sibTransId="{A3EE89C3-744F-4A9E-8736-D2C38D70E265}"/>
    <dgm:cxn modelId="{C7930F23-F2A9-423C-802B-0D87904F293E}" type="presOf" srcId="{2FEDACD7-6C0A-4241-B42B-E48CEFCCF060}" destId="{7E279A54-69F7-46B7-9BD2-6E169A04EB3E}" srcOrd="0" destOrd="0" presId="urn:microsoft.com/office/officeart/2005/8/layout/hProcess11"/>
    <dgm:cxn modelId="{EE42A723-2ECB-4D10-AB98-F06E61381D1B}" type="presOf" srcId="{A7F0D5BA-BF4C-4860-89A0-F149985E4C0F}" destId="{D9A006DE-2FC4-48BB-89FD-F9A39783DD31}" srcOrd="0" destOrd="1" presId="urn:microsoft.com/office/officeart/2005/8/layout/hProcess11"/>
    <dgm:cxn modelId="{BA41B82B-934D-4CD6-B5AA-FF9B2A3F900B}" type="presOf" srcId="{B9A16A3B-08A2-4874-8AD9-130DB5F92933}" destId="{DF0B0F4F-8E7C-4B37-A238-824EF446094E}" srcOrd="0" destOrd="0" presId="urn:microsoft.com/office/officeart/2005/8/layout/hProcess11"/>
    <dgm:cxn modelId="{4E5EB430-0CDF-421B-8999-00E34003D93F}" srcId="{B9A16A3B-08A2-4874-8AD9-130DB5F92933}" destId="{23BDF480-F3A9-4840-AF78-425BA8D822E2}" srcOrd="2" destOrd="0" parTransId="{627B7E84-9778-4BCB-B635-BD1605BFD71B}" sibTransId="{65D398D7-5877-4176-ABCF-44DA4D093C9D}"/>
    <dgm:cxn modelId="{E4AAE430-0EF4-4885-90F6-DF775827E800}" type="presOf" srcId="{23BDF480-F3A9-4840-AF78-425BA8D822E2}" destId="{D9A006DE-2FC4-48BB-89FD-F9A39783DD31}" srcOrd="0" destOrd="0" presId="urn:microsoft.com/office/officeart/2005/8/layout/hProcess11"/>
    <dgm:cxn modelId="{C5023834-1C5C-4B1F-8E28-79B1EA48AE58}" srcId="{23BDF480-F3A9-4840-AF78-425BA8D822E2}" destId="{A7F0D5BA-BF4C-4860-89A0-F149985E4C0F}" srcOrd="0" destOrd="0" parTransId="{8528EE9C-B395-4AB7-AE45-D0F4DD661B90}" sibTransId="{B0CBF577-32CE-44D8-8C20-859115B1D226}"/>
    <dgm:cxn modelId="{EFC4B436-9181-47A9-B049-0DBAA3F795D8}" srcId="{23BDF480-F3A9-4840-AF78-425BA8D822E2}" destId="{B924F2D2-7CBB-4A89-ABC7-C156BCEB6633}" srcOrd="2" destOrd="0" parTransId="{A2790F3C-5D3D-448F-AF69-CC1652EB194D}" sibTransId="{91789DB2-E1BC-47B3-B5A5-BB1951A61D09}"/>
    <dgm:cxn modelId="{72BBAA5B-0341-42D9-948E-164DC3BCF20B}" type="presOf" srcId="{55D54C58-26E1-460E-8F7C-3AABC0C9BFD4}" destId="{5B10C11D-1F4B-4090-951D-0475F6ADBAAA}" srcOrd="0" destOrd="1" presId="urn:microsoft.com/office/officeart/2005/8/layout/hProcess11"/>
    <dgm:cxn modelId="{93B6FD61-5C31-4321-8B1B-51542BBC9DE0}" type="presOf" srcId="{4309526C-7667-4DFF-BC92-2C9552C11C64}" destId="{5B29A48C-0AEA-4084-BB47-A8A2C4905661}" srcOrd="0" destOrd="0" presId="urn:microsoft.com/office/officeart/2005/8/layout/hProcess11"/>
    <dgm:cxn modelId="{5C759362-D219-4A46-8C75-3AAD9F4EBE64}" type="presOf" srcId="{419BC02B-A166-4376-A0DC-C430A3BB33F5}" destId="{5D7AE230-0E57-403C-AD2F-575ACA7B430D}" srcOrd="0" destOrd="1" presId="urn:microsoft.com/office/officeart/2005/8/layout/hProcess11"/>
    <dgm:cxn modelId="{C6CF4643-8A65-4F41-9CD4-A90E9ED26E4E}" type="presOf" srcId="{3E01FDB7-1B4C-44FF-A7BB-3FE53F8AA316}" destId="{C71BA7EA-E540-446A-BEDB-94899E27DFAB}" srcOrd="0" destOrd="1" presId="urn:microsoft.com/office/officeart/2005/8/layout/hProcess11"/>
    <dgm:cxn modelId="{F00B4F67-A9D4-458A-9DE6-4DAFFAA73419}" type="presOf" srcId="{794B0F63-1730-47ED-8666-AFFB54E29A82}" destId="{5E088599-FED3-4787-B0C2-AA2D7EA0C991}" srcOrd="0" destOrd="2" presId="urn:microsoft.com/office/officeart/2005/8/layout/hProcess11"/>
    <dgm:cxn modelId="{9A79B447-2C19-4053-B5C8-F8B83E4599A0}" type="presOf" srcId="{A6AC583A-03EE-4664-B8AB-5960A8163D92}" destId="{5D7AE230-0E57-403C-AD2F-575ACA7B430D}" srcOrd="0" destOrd="0" presId="urn:microsoft.com/office/officeart/2005/8/layout/hProcess11"/>
    <dgm:cxn modelId="{C23BC469-3C28-4798-B3F7-1CDD922F6829}" srcId="{EC1C5F26-D714-47AB-8151-C92181888540}" destId="{794B0F63-1730-47ED-8666-AFFB54E29A82}" srcOrd="1" destOrd="0" parTransId="{2CCA955B-02B8-4135-A5B0-2C8FCF6A1EA4}" sibTransId="{CEB18957-EB24-4AC7-9875-9D17A9E08187}"/>
    <dgm:cxn modelId="{AAB3596B-955C-4CE9-A4EF-5F2B5F94B7E6}" srcId="{B9A16A3B-08A2-4874-8AD9-130DB5F92933}" destId="{9078E3C0-0E68-47D8-9829-FED1CAED5E77}" srcOrd="3" destOrd="0" parTransId="{8195DF44-9095-40DA-A7C8-7A04C46519C8}" sibTransId="{E882B133-BA65-4CE7-ACEF-D978573D6096}"/>
    <dgm:cxn modelId="{6271845A-2B62-410E-89C2-4C287641145E}" type="presOf" srcId="{6F047684-0BEC-4FF3-BE21-C60F35B18D3C}" destId="{C71BA7EA-E540-446A-BEDB-94899E27DFAB}" srcOrd="0" destOrd="2" presId="urn:microsoft.com/office/officeart/2005/8/layout/hProcess11"/>
    <dgm:cxn modelId="{6D363D91-D030-4991-BA67-EADEB7000847}" srcId="{9078E3C0-0E68-47D8-9829-FED1CAED5E77}" destId="{52ED6413-7EC5-4113-9D77-140DB4D2D3C3}" srcOrd="2" destOrd="0" parTransId="{04687D10-55BD-4C66-A3A5-DB848865ECD9}" sibTransId="{AB694075-3A88-4566-89FD-8CD04E749941}"/>
    <dgm:cxn modelId="{4719D591-87F6-4913-9EE3-9D72C71696D0}" srcId="{36F12E25-5566-46AD-A252-374BCB13F8FD}" destId="{6F047684-0BEC-4FF3-BE21-C60F35B18D3C}" srcOrd="1" destOrd="0" parTransId="{D7C05DBA-2B29-4F38-82F0-179CFC358A19}" sibTransId="{79A8D7EB-33E7-4B96-9B90-4FCE35F5107E}"/>
    <dgm:cxn modelId="{EE2BC098-3162-4E95-867F-AE05B5CC4309}" srcId="{B9A16A3B-08A2-4874-8AD9-130DB5F92933}" destId="{A6AC583A-03EE-4664-B8AB-5960A8163D92}" srcOrd="0" destOrd="0" parTransId="{61E59AC8-51D4-4690-AACC-32BF8C1A31DD}" sibTransId="{EFC8AB0B-58FB-4553-8814-2A27A7BD5C68}"/>
    <dgm:cxn modelId="{6CEE9BA7-4C52-4E1B-8C6D-F0C5246B4274}" srcId="{EC1C5F26-D714-47AB-8151-C92181888540}" destId="{3DCB7D68-BDC3-4922-B8D8-B17C1F6B698E}" srcOrd="0" destOrd="0" parTransId="{C55A57BA-F552-4794-ADDC-37400C0CCB4F}" sibTransId="{5DF413F4-351F-48BA-BE2F-F2CEA4510E36}"/>
    <dgm:cxn modelId="{48D8A3AB-988C-4E18-A5F1-767D65E220F3}" srcId="{9078E3C0-0E68-47D8-9829-FED1CAED5E77}" destId="{55D54C58-26E1-460E-8F7C-3AABC0C9BFD4}" srcOrd="0" destOrd="0" parTransId="{357DBB0A-FAEA-49EA-8F58-037946818C9B}" sibTransId="{71F95D6C-F11A-45D9-A48A-93BE95C27800}"/>
    <dgm:cxn modelId="{26EDBCB1-CDD2-4F2F-A208-D1A1C4CE99C3}" srcId="{B9A16A3B-08A2-4874-8AD9-130DB5F92933}" destId="{4309526C-7667-4DFF-BC92-2C9552C11C64}" srcOrd="6" destOrd="0" parTransId="{BB00F64D-9449-41F7-9DC3-844AB44B7D66}" sibTransId="{3280FFDF-3565-4C0E-9A17-2537962FF0E9}"/>
    <dgm:cxn modelId="{8CED2ACF-DBF9-47FD-B2DA-6E88C5E3D8AC}" srcId="{36F12E25-5566-46AD-A252-374BCB13F8FD}" destId="{3E01FDB7-1B4C-44FF-A7BB-3FE53F8AA316}" srcOrd="0" destOrd="0" parTransId="{0B165A61-2733-45CF-A1FA-076C6078046B}" sibTransId="{4B1B2F16-D4A9-45A3-9AF2-3C713E16FCFA}"/>
    <dgm:cxn modelId="{68EEB5D4-26FA-47EE-B9F5-1197D8C48718}" type="presOf" srcId="{3DCB7D68-BDC3-4922-B8D8-B17C1F6B698E}" destId="{5E088599-FED3-4787-B0C2-AA2D7EA0C991}" srcOrd="0" destOrd="1" presId="urn:microsoft.com/office/officeart/2005/8/layout/hProcess11"/>
    <dgm:cxn modelId="{DCA2B9DD-44C5-4E5F-8F8F-D5732B3E8438}" type="presOf" srcId="{B924F2D2-7CBB-4A89-ABC7-C156BCEB6633}" destId="{D9A006DE-2FC4-48BB-89FD-F9A39783DD31}" srcOrd="0" destOrd="3" presId="urn:microsoft.com/office/officeart/2005/8/layout/hProcess11"/>
    <dgm:cxn modelId="{63CA67E0-E428-4270-8FFD-44CD2A8670D2}" type="presOf" srcId="{68F5E482-5E07-43EA-A18B-3541B5AAF816}" destId="{5B10C11D-1F4B-4090-951D-0475F6ADBAAA}" srcOrd="0" destOrd="2" presId="urn:microsoft.com/office/officeart/2005/8/layout/hProcess11"/>
    <dgm:cxn modelId="{E59915E6-64D4-4451-A2BF-E613C0A2AB55}" srcId="{B9A16A3B-08A2-4874-8AD9-130DB5F92933}" destId="{EC1C5F26-D714-47AB-8151-C92181888540}" srcOrd="1" destOrd="0" parTransId="{E8AA7317-945F-49B8-B334-88C77B8E5502}" sibTransId="{4863C078-04FD-441B-BAAF-6BBFE49DCABD}"/>
    <dgm:cxn modelId="{A9A7DAE7-6F17-433E-BA9A-989928F182BF}" type="presOf" srcId="{EC1C5F26-D714-47AB-8151-C92181888540}" destId="{5E088599-FED3-4787-B0C2-AA2D7EA0C991}" srcOrd="0" destOrd="0" presId="urn:microsoft.com/office/officeart/2005/8/layout/hProcess11"/>
    <dgm:cxn modelId="{4C198AEC-C150-4BF6-8431-F14AAC8734EE}" type="presOf" srcId="{0C054C7F-3000-429F-B8F3-197CE749B6AC}" destId="{D9A006DE-2FC4-48BB-89FD-F9A39783DD31}" srcOrd="0" destOrd="2" presId="urn:microsoft.com/office/officeart/2005/8/layout/hProcess11"/>
    <dgm:cxn modelId="{5A19E5EE-B81C-45EB-9A91-1B5766C49849}" srcId="{B9A16A3B-08A2-4874-8AD9-130DB5F92933}" destId="{2FEDACD7-6C0A-4241-B42B-E48CEFCCF060}" srcOrd="5" destOrd="0" parTransId="{4D1349EC-AD20-4622-ABF1-471A6C2E5BAD}" sibTransId="{B7F684FD-1ABD-44A0-9CD8-9259CCFEDAB4}"/>
    <dgm:cxn modelId="{4D7D5AF5-438D-434E-8DDA-DF6AFA2CDC25}" type="presOf" srcId="{9078E3C0-0E68-47D8-9829-FED1CAED5E77}" destId="{5B10C11D-1F4B-4090-951D-0475F6ADBAAA}" srcOrd="0" destOrd="0" presId="urn:microsoft.com/office/officeart/2005/8/layout/hProcess11"/>
    <dgm:cxn modelId="{0ACC4BFB-189C-4D9A-82B9-065BFE448C23}" srcId="{23BDF480-F3A9-4840-AF78-425BA8D822E2}" destId="{0C054C7F-3000-429F-B8F3-197CE749B6AC}" srcOrd="1" destOrd="0" parTransId="{9B89A9BD-9DE4-4C27-9204-92329C6ADCA7}" sibTransId="{1AA8E424-22A6-4C2E-BDEC-D511198D5343}"/>
    <dgm:cxn modelId="{65DAC014-2415-491A-B3CF-2F38B3FDDF62}" type="presParOf" srcId="{DF0B0F4F-8E7C-4B37-A238-824EF446094E}" destId="{D5417E03-F964-4BD2-B3D4-2A71840E4FEF}" srcOrd="0" destOrd="0" presId="urn:microsoft.com/office/officeart/2005/8/layout/hProcess11"/>
    <dgm:cxn modelId="{CC3D6A95-912E-4A61-8E1F-FE6814EEBC18}" type="presParOf" srcId="{DF0B0F4F-8E7C-4B37-A238-824EF446094E}" destId="{B2E3C7C8-E0EA-428B-B876-2EB25897465F}" srcOrd="1" destOrd="0" presId="urn:microsoft.com/office/officeart/2005/8/layout/hProcess11"/>
    <dgm:cxn modelId="{3C31542C-9E9E-4D70-A71E-44827E16E170}" type="presParOf" srcId="{B2E3C7C8-E0EA-428B-B876-2EB25897465F}" destId="{A5984790-3C64-4854-9DB4-F559F7472A4E}" srcOrd="0" destOrd="0" presId="urn:microsoft.com/office/officeart/2005/8/layout/hProcess11"/>
    <dgm:cxn modelId="{229024E0-1082-422E-9F5A-64A6DB8524E0}" type="presParOf" srcId="{A5984790-3C64-4854-9DB4-F559F7472A4E}" destId="{5D7AE230-0E57-403C-AD2F-575ACA7B430D}" srcOrd="0" destOrd="0" presId="urn:microsoft.com/office/officeart/2005/8/layout/hProcess11"/>
    <dgm:cxn modelId="{AD4B32CF-C5A6-43CC-A984-9E9110DE7FFD}" type="presParOf" srcId="{A5984790-3C64-4854-9DB4-F559F7472A4E}" destId="{E5756FE8-517C-4DCF-BDE5-86BF873DE7AC}" srcOrd="1" destOrd="0" presId="urn:microsoft.com/office/officeart/2005/8/layout/hProcess11"/>
    <dgm:cxn modelId="{EF578160-6EFC-4F2E-8BC1-7782E87394D0}" type="presParOf" srcId="{A5984790-3C64-4854-9DB4-F559F7472A4E}" destId="{9BBE12D5-208B-4222-95FE-E77F2B0E040D}" srcOrd="2" destOrd="0" presId="urn:microsoft.com/office/officeart/2005/8/layout/hProcess11"/>
    <dgm:cxn modelId="{D4C1A1D0-B1BF-4AF7-9DFF-EBD7459A8E00}" type="presParOf" srcId="{B2E3C7C8-E0EA-428B-B876-2EB25897465F}" destId="{E270EE65-DA93-4561-9210-ABB90C1DDA90}" srcOrd="1" destOrd="0" presId="urn:microsoft.com/office/officeart/2005/8/layout/hProcess11"/>
    <dgm:cxn modelId="{2C4652D5-62BA-47A4-9B49-6DCDD8F0DB14}" type="presParOf" srcId="{B2E3C7C8-E0EA-428B-B876-2EB25897465F}" destId="{E60CCFCC-5CAD-49C3-9AC9-11944B6500C3}" srcOrd="2" destOrd="0" presId="urn:microsoft.com/office/officeart/2005/8/layout/hProcess11"/>
    <dgm:cxn modelId="{32406F64-9080-4E46-92A1-1E584C4C85DD}" type="presParOf" srcId="{E60CCFCC-5CAD-49C3-9AC9-11944B6500C3}" destId="{5E088599-FED3-4787-B0C2-AA2D7EA0C991}" srcOrd="0" destOrd="0" presId="urn:microsoft.com/office/officeart/2005/8/layout/hProcess11"/>
    <dgm:cxn modelId="{DF2B275D-89C9-482A-8913-E7803F910C8B}" type="presParOf" srcId="{E60CCFCC-5CAD-49C3-9AC9-11944B6500C3}" destId="{6BC42742-B465-4CD7-BD94-6C5AAEFF1E2A}" srcOrd="1" destOrd="0" presId="urn:microsoft.com/office/officeart/2005/8/layout/hProcess11"/>
    <dgm:cxn modelId="{3C110F6D-E571-47E7-816E-78369F87F663}" type="presParOf" srcId="{E60CCFCC-5CAD-49C3-9AC9-11944B6500C3}" destId="{8D568746-A08F-4A9E-BB89-E5B94DE48813}" srcOrd="2" destOrd="0" presId="urn:microsoft.com/office/officeart/2005/8/layout/hProcess11"/>
    <dgm:cxn modelId="{7A92AC3B-D850-42C9-B0C9-EA3654190EF1}" type="presParOf" srcId="{B2E3C7C8-E0EA-428B-B876-2EB25897465F}" destId="{91CF64CF-09E8-4F11-86DF-FA0697DDBBDA}" srcOrd="3" destOrd="0" presId="urn:microsoft.com/office/officeart/2005/8/layout/hProcess11"/>
    <dgm:cxn modelId="{3DAA15A1-58ED-4F38-AC4C-E0B458E34166}" type="presParOf" srcId="{B2E3C7C8-E0EA-428B-B876-2EB25897465F}" destId="{EE533B90-C5AC-4D85-8171-33AA1D981597}" srcOrd="4" destOrd="0" presId="urn:microsoft.com/office/officeart/2005/8/layout/hProcess11"/>
    <dgm:cxn modelId="{A6B134B4-9416-49FF-AEAA-58E47856F98C}" type="presParOf" srcId="{EE533B90-C5AC-4D85-8171-33AA1D981597}" destId="{D9A006DE-2FC4-48BB-89FD-F9A39783DD31}" srcOrd="0" destOrd="0" presId="urn:microsoft.com/office/officeart/2005/8/layout/hProcess11"/>
    <dgm:cxn modelId="{7D573A6F-D5BA-4044-903A-0204DB166FC8}" type="presParOf" srcId="{EE533B90-C5AC-4D85-8171-33AA1D981597}" destId="{DE0528E4-1BC8-4D10-A2B9-5681D2943E84}" srcOrd="1" destOrd="0" presId="urn:microsoft.com/office/officeart/2005/8/layout/hProcess11"/>
    <dgm:cxn modelId="{3DC254D1-704D-4F68-85C5-251242143DC5}" type="presParOf" srcId="{EE533B90-C5AC-4D85-8171-33AA1D981597}" destId="{20B5B58D-093A-411E-B98E-110E4092AC98}" srcOrd="2" destOrd="0" presId="urn:microsoft.com/office/officeart/2005/8/layout/hProcess11"/>
    <dgm:cxn modelId="{7C46CE7F-AC53-4AE4-8ACA-1F9A8E39A6B4}" type="presParOf" srcId="{B2E3C7C8-E0EA-428B-B876-2EB25897465F}" destId="{09471D39-0602-4170-B748-B0CC8F8F6675}" srcOrd="5" destOrd="0" presId="urn:microsoft.com/office/officeart/2005/8/layout/hProcess11"/>
    <dgm:cxn modelId="{0A2A03CC-C955-4BD2-AD46-E01DA562719F}" type="presParOf" srcId="{B2E3C7C8-E0EA-428B-B876-2EB25897465F}" destId="{196C43A7-DA03-4069-B9FF-76AAD34B7E4B}" srcOrd="6" destOrd="0" presId="urn:microsoft.com/office/officeart/2005/8/layout/hProcess11"/>
    <dgm:cxn modelId="{08A257A6-7005-4108-97E0-D51DC45544C1}" type="presParOf" srcId="{196C43A7-DA03-4069-B9FF-76AAD34B7E4B}" destId="{5B10C11D-1F4B-4090-951D-0475F6ADBAAA}" srcOrd="0" destOrd="0" presId="urn:microsoft.com/office/officeart/2005/8/layout/hProcess11"/>
    <dgm:cxn modelId="{1F45D04E-81E3-4EE8-A55A-F62F86D72327}" type="presParOf" srcId="{196C43A7-DA03-4069-B9FF-76AAD34B7E4B}" destId="{79A105DB-F108-4E9A-8C6B-12550F423971}" srcOrd="1" destOrd="0" presId="urn:microsoft.com/office/officeart/2005/8/layout/hProcess11"/>
    <dgm:cxn modelId="{A4955D09-164D-4C64-BB7B-A02D13560D8B}" type="presParOf" srcId="{196C43A7-DA03-4069-B9FF-76AAD34B7E4B}" destId="{2372CDDB-20CB-4AC3-8A6C-246794712B11}" srcOrd="2" destOrd="0" presId="urn:microsoft.com/office/officeart/2005/8/layout/hProcess11"/>
    <dgm:cxn modelId="{832A8141-CA04-4153-85E9-B0BA5E5F0BF4}" type="presParOf" srcId="{B2E3C7C8-E0EA-428B-B876-2EB25897465F}" destId="{8D3CE628-855D-437D-A943-D3C644CCA697}" srcOrd="7" destOrd="0" presId="urn:microsoft.com/office/officeart/2005/8/layout/hProcess11"/>
    <dgm:cxn modelId="{E7B2E15C-C14D-424C-BB2F-BB245A9DB876}" type="presParOf" srcId="{B2E3C7C8-E0EA-428B-B876-2EB25897465F}" destId="{5434E50A-524D-4000-889B-1CEB9BB78F4B}" srcOrd="8" destOrd="0" presId="urn:microsoft.com/office/officeart/2005/8/layout/hProcess11"/>
    <dgm:cxn modelId="{4CA4E468-5B56-45BD-B16F-661E5C11C8EE}" type="presParOf" srcId="{5434E50A-524D-4000-889B-1CEB9BB78F4B}" destId="{C71BA7EA-E540-446A-BEDB-94899E27DFAB}" srcOrd="0" destOrd="0" presId="urn:microsoft.com/office/officeart/2005/8/layout/hProcess11"/>
    <dgm:cxn modelId="{D35B5F10-A568-4283-B027-9C0062A42EEE}" type="presParOf" srcId="{5434E50A-524D-4000-889B-1CEB9BB78F4B}" destId="{AAD3A51F-A228-4238-866D-03214980D7C8}" srcOrd="1" destOrd="0" presId="urn:microsoft.com/office/officeart/2005/8/layout/hProcess11"/>
    <dgm:cxn modelId="{76898BAD-8889-4A4F-805E-5F351917477E}" type="presParOf" srcId="{5434E50A-524D-4000-889B-1CEB9BB78F4B}" destId="{EB0BA8C6-2091-4F92-BF8E-433EDCBF26E5}" srcOrd="2" destOrd="0" presId="urn:microsoft.com/office/officeart/2005/8/layout/hProcess11"/>
    <dgm:cxn modelId="{C2A4454B-594A-4AE4-B12D-80DAD79B2233}" type="presParOf" srcId="{B2E3C7C8-E0EA-428B-B876-2EB25897465F}" destId="{DA25A5D1-3553-48B2-A6F8-A37C0E939AB9}" srcOrd="9" destOrd="0" presId="urn:microsoft.com/office/officeart/2005/8/layout/hProcess11"/>
    <dgm:cxn modelId="{D784B7F0-4214-4BFE-A71B-20E82BA30144}" type="presParOf" srcId="{B2E3C7C8-E0EA-428B-B876-2EB25897465F}" destId="{35C03DA5-67C7-4485-8907-E92347340F43}" srcOrd="10" destOrd="0" presId="urn:microsoft.com/office/officeart/2005/8/layout/hProcess11"/>
    <dgm:cxn modelId="{C93CB0EC-F27C-4DFC-A7F8-2DACEF230E17}" type="presParOf" srcId="{35C03DA5-67C7-4485-8907-E92347340F43}" destId="{7E279A54-69F7-46B7-9BD2-6E169A04EB3E}" srcOrd="0" destOrd="0" presId="urn:microsoft.com/office/officeart/2005/8/layout/hProcess11"/>
    <dgm:cxn modelId="{2AB145D5-4D1F-4602-A054-359129D30A81}" type="presParOf" srcId="{35C03DA5-67C7-4485-8907-E92347340F43}" destId="{70B08566-989A-4EEE-8A68-4A2815CBB1EB}" srcOrd="1" destOrd="0" presId="urn:microsoft.com/office/officeart/2005/8/layout/hProcess11"/>
    <dgm:cxn modelId="{89474A79-EAC6-4CFB-8029-F212040FC88A}" type="presParOf" srcId="{35C03DA5-67C7-4485-8907-E92347340F43}" destId="{514EAA6F-0006-42BC-B6CA-5E32E9DB40D2}" srcOrd="2" destOrd="0" presId="urn:microsoft.com/office/officeart/2005/8/layout/hProcess11"/>
    <dgm:cxn modelId="{6CCE8304-F196-402B-BAB7-879DD86AEBB5}" type="presParOf" srcId="{B2E3C7C8-E0EA-428B-B876-2EB25897465F}" destId="{94D5867C-506A-4E28-BB34-7505E6F8DB65}" srcOrd="11" destOrd="0" presId="urn:microsoft.com/office/officeart/2005/8/layout/hProcess11"/>
    <dgm:cxn modelId="{2A757E9C-57BB-4BB9-A58E-08AED1BA5FB9}" type="presParOf" srcId="{B2E3C7C8-E0EA-428B-B876-2EB25897465F}" destId="{E492E975-2F69-48DB-900C-39805F523A8B}" srcOrd="12" destOrd="0" presId="urn:microsoft.com/office/officeart/2005/8/layout/hProcess11"/>
    <dgm:cxn modelId="{86645AAD-E387-40F2-8160-9061A01E79F0}" type="presParOf" srcId="{E492E975-2F69-48DB-900C-39805F523A8B}" destId="{5B29A48C-0AEA-4084-BB47-A8A2C4905661}" srcOrd="0" destOrd="0" presId="urn:microsoft.com/office/officeart/2005/8/layout/hProcess11"/>
    <dgm:cxn modelId="{5008B41D-C2DF-468C-91F0-865E0075E5F9}" type="presParOf" srcId="{E492E975-2F69-48DB-900C-39805F523A8B}" destId="{E1CF0344-44DF-4734-AA30-7139BA8449F8}" srcOrd="1" destOrd="0" presId="urn:microsoft.com/office/officeart/2005/8/layout/hProcess11"/>
    <dgm:cxn modelId="{78442436-5C07-4008-96BF-7B059728C5A0}" type="presParOf" srcId="{E492E975-2F69-48DB-900C-39805F523A8B}" destId="{F46DEBEC-C7A7-4080-B26E-326C363A2CC4}"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F789C5-CBE3-4756-AABC-284322469DAA}">
      <dsp:nvSpPr>
        <dsp:cNvPr id="0" name=""/>
        <dsp:cNvSpPr/>
      </dsp:nvSpPr>
      <dsp:spPr>
        <a:xfrm>
          <a:off x="1127383" y="0"/>
          <a:ext cx="4401521" cy="4401521"/>
        </a:xfrm>
        <a:prstGeom prst="ellipse">
          <a:avLst/>
        </a:prstGeom>
        <a:solidFill>
          <a:schemeClr val="tx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sz="1400" b="0" u="none" kern="1200">
              <a:latin typeface="Huawei Sans" panose="020C0503030203020204" pitchFamily="34" charset="0"/>
              <a:cs typeface="Huawei Sans" panose="020C0503030203020204" pitchFamily="34" charset="0"/>
              <a:sym typeface="Huawei Sans" panose="020C0503030203020204" pitchFamily="34" charset="0"/>
            </a:rPr>
            <a:t>AI</a:t>
          </a:r>
        </a:p>
      </dsp:txBody>
      <dsp:txXfrm>
        <a:off x="2558978" y="220076"/>
        <a:ext cx="1538331" cy="660228"/>
      </dsp:txXfrm>
    </dsp:sp>
    <dsp:sp modelId="{75689E80-9112-4472-BA74-8E7F9098A214}">
      <dsp:nvSpPr>
        <dsp:cNvPr id="0" name=""/>
        <dsp:cNvSpPr/>
      </dsp:nvSpPr>
      <dsp:spPr>
        <a:xfrm>
          <a:off x="1677573" y="1100380"/>
          <a:ext cx="3301140" cy="3301140"/>
        </a:xfrm>
        <a:prstGeom prst="ellipse">
          <a:avLst/>
        </a:prstGeom>
        <a:solidFill>
          <a:srgbClr val="CF6B6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sz="1400" b="0" u="none" kern="1200">
              <a:latin typeface="Huawei Sans" panose="020C0503030203020204" pitchFamily="34" charset="0"/>
              <a:cs typeface="Huawei Sans" panose="020C0503030203020204" pitchFamily="34" charset="0"/>
              <a:sym typeface="Huawei Sans" panose="020C0503030203020204" pitchFamily="34" charset="0"/>
            </a:rPr>
            <a:t>Machine Learning</a:t>
          </a:r>
        </a:p>
      </dsp:txBody>
      <dsp:txXfrm>
        <a:off x="2558978" y="1306701"/>
        <a:ext cx="1538331" cy="618963"/>
      </dsp:txXfrm>
    </dsp:sp>
    <dsp:sp modelId="{924E6078-C980-4E8D-AFED-3F17D338E3DE}">
      <dsp:nvSpPr>
        <dsp:cNvPr id="0" name=""/>
        <dsp:cNvSpPr/>
      </dsp:nvSpPr>
      <dsp:spPr>
        <a:xfrm>
          <a:off x="2227763" y="2200760"/>
          <a:ext cx="2200760" cy="2200760"/>
        </a:xfrm>
        <a:prstGeom prst="ellipse">
          <a:avLst/>
        </a:prstGeom>
        <a:solidFill>
          <a:schemeClr val="accent3">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sz="1400" b="0" u="none" kern="1200">
              <a:latin typeface="Huawei Sans" panose="020C0503030203020204" pitchFamily="34" charset="0"/>
              <a:cs typeface="Huawei Sans" panose="020C0503030203020204" pitchFamily="34" charset="0"/>
              <a:sym typeface="Huawei Sans" panose="020C0503030203020204" pitchFamily="34" charset="0"/>
            </a:rPr>
            <a:t>Reinforcement Learning</a:t>
          </a:r>
        </a:p>
      </dsp:txBody>
      <dsp:txXfrm>
        <a:off x="2550057" y="2750950"/>
        <a:ext cx="1556172" cy="11003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417E03-F964-4BD2-B3D4-2A71840E4FEF}">
      <dsp:nvSpPr>
        <dsp:cNvPr id="0" name=""/>
        <dsp:cNvSpPr/>
      </dsp:nvSpPr>
      <dsp:spPr>
        <a:xfrm>
          <a:off x="0" y="1668145"/>
          <a:ext cx="11293475" cy="2224193"/>
        </a:xfrm>
        <a:prstGeom prst="notchedRightArrow">
          <a:avLst/>
        </a:prstGeom>
        <a:gradFill rotWithShape="0">
          <a:gsLst>
            <a:gs pos="0">
              <a:schemeClr val="accent1">
                <a:tint val="40000"/>
                <a:hueOff val="0"/>
                <a:satOff val="0"/>
                <a:lumOff val="0"/>
                <a:alphaOff val="0"/>
                <a:satMod val="103000"/>
                <a:lumMod val="102000"/>
                <a:tint val="94000"/>
              </a:schemeClr>
            </a:gs>
            <a:gs pos="50000">
              <a:schemeClr val="accent1">
                <a:tint val="40000"/>
                <a:hueOff val="0"/>
                <a:satOff val="0"/>
                <a:lumOff val="0"/>
                <a:alphaOff val="0"/>
                <a:satMod val="110000"/>
                <a:lumMod val="100000"/>
                <a:shade val="100000"/>
              </a:schemeClr>
            </a:gs>
            <a:gs pos="100000">
              <a:schemeClr val="accent1">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5D7AE230-0E57-403C-AD2F-575ACA7B430D}">
      <dsp:nvSpPr>
        <dsp:cNvPr id="0" name=""/>
        <dsp:cNvSpPr/>
      </dsp:nvSpPr>
      <dsp:spPr>
        <a:xfrm>
          <a:off x="237" y="0"/>
          <a:ext cx="1165243" cy="22241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1">
          <a:noAutofit/>
        </a:bodyPr>
        <a:lstStyle/>
        <a:p>
          <a:pPr marL="0" lvl="0" indent="0" algn="l" defTabSz="711200">
            <a:lnSpc>
              <a:spcPct val="90000"/>
            </a:lnSpc>
            <a:spcBef>
              <a:spcPct val="0"/>
            </a:spcBef>
            <a:spcAft>
              <a:spcPct val="35000"/>
            </a:spcAft>
            <a:buNone/>
          </a:pPr>
          <a:r>
            <a:rPr sz="1600" b="0" u="none" kern="1200" dirty="0">
              <a:latin typeface="Huawei Sans" panose="020C0503030203020204" pitchFamily="34" charset="0"/>
              <a:cs typeface="Huawei Sans" panose="020C0503030203020204" pitchFamily="34" charset="0"/>
              <a:sym typeface="Huawei Sans" panose="020C0503030203020204" pitchFamily="34" charset="0"/>
            </a:rPr>
            <a:t>Determining the domain</a:t>
          </a:r>
        </a:p>
        <a:p>
          <a:pPr marL="114300" lvl="1" indent="-114300" algn="l" defTabSz="622300">
            <a:lnSpc>
              <a:spcPct val="90000"/>
            </a:lnSpc>
            <a:spcBef>
              <a:spcPct val="0"/>
            </a:spcBef>
            <a:spcAft>
              <a:spcPct val="15000"/>
            </a:spcAft>
            <a:buChar char="•"/>
          </a:pPr>
          <a:r>
            <a:rPr sz="1400" b="0" u="none" kern="1200" dirty="0">
              <a:latin typeface="Huawei Sans" panose="020C0503030203020204" pitchFamily="34" charset="0"/>
              <a:cs typeface="Huawei Sans" panose="020C0503030203020204" pitchFamily="34" charset="0"/>
              <a:sym typeface="Huawei Sans" panose="020C0503030203020204" pitchFamily="34" charset="0"/>
            </a:rPr>
            <a:t>Determine the target domain of the knowledge graph.</a:t>
          </a:r>
        </a:p>
      </dsp:txBody>
      <dsp:txXfrm>
        <a:off x="237" y="0"/>
        <a:ext cx="1165243" cy="2224193"/>
      </dsp:txXfrm>
    </dsp:sp>
    <dsp:sp modelId="{E5756FE8-517C-4DCF-BDE5-86BF873DE7AC}">
      <dsp:nvSpPr>
        <dsp:cNvPr id="0" name=""/>
        <dsp:cNvSpPr/>
      </dsp:nvSpPr>
      <dsp:spPr>
        <a:xfrm>
          <a:off x="304834" y="2502217"/>
          <a:ext cx="556048" cy="556048"/>
        </a:xfrm>
        <a:prstGeom prst="ellipse">
          <a:avLst/>
        </a:prstGeom>
        <a:gradFill rotWithShape="0">
          <a:gsLst>
            <a:gs pos="0">
              <a:schemeClr val="accent1">
                <a:alpha val="90000"/>
                <a:hueOff val="0"/>
                <a:satOff val="0"/>
                <a:lumOff val="0"/>
                <a:alphaOff val="0"/>
                <a:satMod val="103000"/>
                <a:lumMod val="102000"/>
                <a:tint val="94000"/>
              </a:schemeClr>
            </a:gs>
            <a:gs pos="50000">
              <a:schemeClr val="accent1">
                <a:alpha val="90000"/>
                <a:hueOff val="0"/>
                <a:satOff val="0"/>
                <a:lumOff val="0"/>
                <a:alphaOff val="0"/>
                <a:satMod val="110000"/>
                <a:lumMod val="100000"/>
                <a:shade val="100000"/>
              </a:schemeClr>
            </a:gs>
            <a:gs pos="100000">
              <a:schemeClr val="accent1">
                <a:alpha val="9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E088599-FED3-4787-B0C2-AA2D7EA0C991}">
      <dsp:nvSpPr>
        <dsp:cNvPr id="0" name=""/>
        <dsp:cNvSpPr/>
      </dsp:nvSpPr>
      <dsp:spPr>
        <a:xfrm>
          <a:off x="1210519" y="3336290"/>
          <a:ext cx="1951323" cy="22241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t" anchorCtr="1">
          <a:noAutofit/>
        </a:bodyPr>
        <a:lstStyle/>
        <a:p>
          <a:pPr marL="0" lvl="0" indent="0" algn="l" defTabSz="800100">
            <a:lnSpc>
              <a:spcPct val="90000"/>
            </a:lnSpc>
            <a:spcBef>
              <a:spcPct val="0"/>
            </a:spcBef>
            <a:spcAft>
              <a:spcPct val="35000"/>
            </a:spcAft>
            <a:buNone/>
          </a:pPr>
          <a:r>
            <a:rPr sz="1800" b="0" u="none" kern="1200" dirty="0">
              <a:latin typeface="Huawei Sans" panose="020C0503030203020204" pitchFamily="34" charset="0"/>
              <a:cs typeface="Huawei Sans" panose="020C0503030203020204" pitchFamily="34" charset="0"/>
              <a:sym typeface="Huawei Sans" panose="020C0503030203020204" pitchFamily="34" charset="0"/>
            </a:rPr>
            <a:t>Understanding the domain</a:t>
          </a:r>
        </a:p>
        <a:p>
          <a:pPr marL="114300" lvl="1" indent="-114300" algn="l" defTabSz="622300">
            <a:lnSpc>
              <a:spcPct val="90000"/>
            </a:lnSpc>
            <a:spcBef>
              <a:spcPct val="0"/>
            </a:spcBef>
            <a:spcAft>
              <a:spcPct val="15000"/>
            </a:spcAft>
            <a:buChar char="•"/>
          </a:pPr>
          <a:r>
            <a:rPr sz="1400" b="0" u="none" kern="1200" dirty="0">
              <a:latin typeface="Huawei Sans" panose="020C0503030203020204" pitchFamily="34" charset="0"/>
              <a:cs typeface="Huawei Sans" panose="020C0503030203020204" pitchFamily="34" charset="0"/>
              <a:sym typeface="Huawei Sans" panose="020C0503030203020204" pitchFamily="34" charset="0"/>
            </a:rPr>
            <a:t>Fully understand the target domain of the knowledge graph.</a:t>
          </a:r>
        </a:p>
        <a:p>
          <a:pPr marL="114300" lvl="1" indent="-114300" algn="l" defTabSz="622300">
            <a:lnSpc>
              <a:spcPct val="90000"/>
            </a:lnSpc>
            <a:spcBef>
              <a:spcPct val="0"/>
            </a:spcBef>
            <a:spcAft>
              <a:spcPct val="15000"/>
            </a:spcAft>
            <a:buChar char="•"/>
          </a:pPr>
          <a:r>
            <a:rPr sz="1400" b="0" u="none" kern="1200" dirty="0">
              <a:latin typeface="Huawei Sans" panose="020C0503030203020204" pitchFamily="34" charset="0"/>
              <a:cs typeface="Huawei Sans" panose="020C0503030203020204" pitchFamily="34" charset="0"/>
              <a:sym typeface="Huawei Sans" panose="020C0503030203020204" pitchFamily="34" charset="0"/>
            </a:rPr>
            <a:t>Knowledge system construction</a:t>
          </a:r>
          <a:endParaRPr lang="zh-CN" altLang="en-US" sz="1400" kern="1200" dirty="0">
            <a:latin typeface="Huawei Sans" panose="020C0503030203020204" pitchFamily="34" charset="0"/>
            <a:cs typeface="Huawei Sans" panose="020C0503030203020204" pitchFamily="34" charset="0"/>
            <a:sym typeface="Huawei Sans" panose="020C0503030203020204" pitchFamily="34" charset="0"/>
          </a:endParaRPr>
        </a:p>
      </dsp:txBody>
      <dsp:txXfrm>
        <a:off x="1210519" y="3336290"/>
        <a:ext cx="1951323" cy="2224193"/>
      </dsp:txXfrm>
    </dsp:sp>
    <dsp:sp modelId="{6BC42742-B465-4CD7-BD94-6C5AAEFF1E2A}">
      <dsp:nvSpPr>
        <dsp:cNvPr id="0" name=""/>
        <dsp:cNvSpPr/>
      </dsp:nvSpPr>
      <dsp:spPr>
        <a:xfrm>
          <a:off x="1908157" y="2502217"/>
          <a:ext cx="556048" cy="556048"/>
        </a:xfrm>
        <a:prstGeom prst="ellipse">
          <a:avLst/>
        </a:prstGeom>
        <a:gradFill rotWithShape="0">
          <a:gsLst>
            <a:gs pos="0">
              <a:schemeClr val="accent1">
                <a:alpha val="90000"/>
                <a:hueOff val="0"/>
                <a:satOff val="0"/>
                <a:lumOff val="0"/>
                <a:alphaOff val="-6667"/>
                <a:satMod val="103000"/>
                <a:lumMod val="102000"/>
                <a:tint val="94000"/>
              </a:schemeClr>
            </a:gs>
            <a:gs pos="50000">
              <a:schemeClr val="accent1">
                <a:alpha val="90000"/>
                <a:hueOff val="0"/>
                <a:satOff val="0"/>
                <a:lumOff val="0"/>
                <a:alphaOff val="-6667"/>
                <a:satMod val="110000"/>
                <a:lumMod val="100000"/>
                <a:shade val="100000"/>
              </a:schemeClr>
            </a:gs>
            <a:gs pos="100000">
              <a:schemeClr val="accent1">
                <a:alpha val="90000"/>
                <a:hueOff val="0"/>
                <a:satOff val="0"/>
                <a:lumOff val="0"/>
                <a:alphaOff val="-6667"/>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9A006DE-2FC4-48BB-89FD-F9A39783DD31}">
      <dsp:nvSpPr>
        <dsp:cNvPr id="0" name=""/>
        <dsp:cNvSpPr/>
      </dsp:nvSpPr>
      <dsp:spPr>
        <a:xfrm>
          <a:off x="3206882" y="39952"/>
          <a:ext cx="1724544" cy="2064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b" anchorCtr="1">
          <a:noAutofit/>
        </a:bodyPr>
        <a:lstStyle/>
        <a:p>
          <a:pPr marL="0" lvl="0" indent="0" algn="l" defTabSz="800100">
            <a:lnSpc>
              <a:spcPct val="90000"/>
            </a:lnSpc>
            <a:spcBef>
              <a:spcPct val="0"/>
            </a:spcBef>
            <a:spcAft>
              <a:spcPct val="35000"/>
            </a:spcAft>
            <a:buNone/>
          </a:pPr>
          <a:r>
            <a:rPr sz="1800" b="0" u="none" kern="1200" dirty="0">
              <a:latin typeface="Huawei Sans" panose="020C0503030203020204" pitchFamily="34" charset="0"/>
              <a:cs typeface="Huawei Sans" panose="020C0503030203020204" pitchFamily="34" charset="0"/>
              <a:sym typeface="Huawei Sans" panose="020C0503030203020204" pitchFamily="34" charset="0"/>
            </a:rPr>
            <a:t>Data acquisition</a:t>
          </a:r>
        </a:p>
        <a:p>
          <a:pPr marL="171450" lvl="1" indent="-171450" algn="l" defTabSz="711200">
            <a:lnSpc>
              <a:spcPct val="90000"/>
            </a:lnSpc>
            <a:spcBef>
              <a:spcPct val="0"/>
            </a:spcBef>
            <a:spcAft>
              <a:spcPct val="15000"/>
            </a:spcAft>
            <a:buChar char="•"/>
          </a:pPr>
          <a:r>
            <a:rPr sz="1600" b="0" u="none" kern="1200" dirty="0">
              <a:latin typeface="Huawei Sans" panose="020C0503030203020204" pitchFamily="34" charset="0"/>
              <a:cs typeface="Huawei Sans" panose="020C0503030203020204" pitchFamily="34" charset="0"/>
              <a:sym typeface="Huawei Sans" panose="020C0503030203020204" pitchFamily="34" charset="0"/>
            </a:rPr>
            <a:t>Structured data</a:t>
          </a:r>
        </a:p>
        <a:p>
          <a:pPr marL="171450" lvl="1" indent="-171450" algn="l" defTabSz="711200">
            <a:lnSpc>
              <a:spcPct val="90000"/>
            </a:lnSpc>
            <a:spcBef>
              <a:spcPct val="0"/>
            </a:spcBef>
            <a:spcAft>
              <a:spcPct val="15000"/>
            </a:spcAft>
            <a:buChar char="•"/>
          </a:pPr>
          <a:r>
            <a:rPr sz="1600" b="0" u="none" kern="1200" dirty="0">
              <a:latin typeface="Huawei Sans" panose="020C0503030203020204" pitchFamily="34" charset="0"/>
              <a:cs typeface="Huawei Sans" panose="020C0503030203020204" pitchFamily="34" charset="0"/>
              <a:sym typeface="Huawei Sans" panose="020C0503030203020204" pitchFamily="34" charset="0"/>
            </a:rPr>
            <a:t>Semi-structured data</a:t>
          </a:r>
        </a:p>
        <a:p>
          <a:pPr marL="171450" lvl="1" indent="-171450" algn="l" defTabSz="711200">
            <a:lnSpc>
              <a:spcPct val="90000"/>
            </a:lnSpc>
            <a:spcBef>
              <a:spcPct val="0"/>
            </a:spcBef>
            <a:spcAft>
              <a:spcPct val="15000"/>
            </a:spcAft>
            <a:buChar char="•"/>
          </a:pPr>
          <a:r>
            <a:rPr sz="1600" b="0" u="none" kern="1200" dirty="0">
              <a:latin typeface="Huawei Sans" panose="020C0503030203020204" pitchFamily="34" charset="0"/>
              <a:cs typeface="Huawei Sans" panose="020C0503030203020204" pitchFamily="34" charset="0"/>
              <a:sym typeface="Huawei Sans" panose="020C0503030203020204" pitchFamily="34" charset="0"/>
            </a:rPr>
            <a:t>Unstructured data</a:t>
          </a:r>
          <a:endParaRPr lang="zh-CN" altLang="en-US" sz="1400" kern="1200" dirty="0">
            <a:latin typeface="Huawei Sans" panose="020C0503030203020204" pitchFamily="34" charset="0"/>
            <a:cs typeface="Huawei Sans" panose="020C0503030203020204" pitchFamily="34" charset="0"/>
            <a:sym typeface="Huawei Sans" panose="020C0503030203020204" pitchFamily="34" charset="0"/>
          </a:endParaRPr>
        </a:p>
      </dsp:txBody>
      <dsp:txXfrm>
        <a:off x="3206882" y="39952"/>
        <a:ext cx="1724544" cy="2064385"/>
      </dsp:txXfrm>
    </dsp:sp>
    <dsp:sp modelId="{DE0528E4-1BC8-4D10-A2B9-5681D2943E84}">
      <dsp:nvSpPr>
        <dsp:cNvPr id="0" name=""/>
        <dsp:cNvSpPr/>
      </dsp:nvSpPr>
      <dsp:spPr>
        <a:xfrm>
          <a:off x="3791130" y="2462265"/>
          <a:ext cx="556048" cy="556048"/>
        </a:xfrm>
        <a:prstGeom prst="ellipse">
          <a:avLst/>
        </a:prstGeom>
        <a:gradFill rotWithShape="0">
          <a:gsLst>
            <a:gs pos="0">
              <a:schemeClr val="accent1">
                <a:alpha val="90000"/>
                <a:hueOff val="0"/>
                <a:satOff val="0"/>
                <a:lumOff val="0"/>
                <a:alphaOff val="-13333"/>
                <a:satMod val="103000"/>
                <a:lumMod val="102000"/>
                <a:tint val="94000"/>
              </a:schemeClr>
            </a:gs>
            <a:gs pos="50000">
              <a:schemeClr val="accent1">
                <a:alpha val="90000"/>
                <a:hueOff val="0"/>
                <a:satOff val="0"/>
                <a:lumOff val="0"/>
                <a:alphaOff val="-13333"/>
                <a:satMod val="110000"/>
                <a:lumMod val="100000"/>
                <a:shade val="100000"/>
              </a:schemeClr>
            </a:gs>
            <a:gs pos="100000">
              <a:schemeClr val="accent1">
                <a:alpha val="90000"/>
                <a:hueOff val="0"/>
                <a:satOff val="0"/>
                <a:lumOff val="0"/>
                <a:alphaOff val="-13333"/>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B10C11D-1F4B-4090-951D-0475F6ADBAAA}">
      <dsp:nvSpPr>
        <dsp:cNvPr id="0" name=""/>
        <dsp:cNvSpPr/>
      </dsp:nvSpPr>
      <dsp:spPr>
        <a:xfrm>
          <a:off x="4976465" y="3336290"/>
          <a:ext cx="1740353" cy="22241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1">
          <a:noAutofit/>
        </a:bodyPr>
        <a:lstStyle/>
        <a:p>
          <a:pPr marL="0" lvl="0" indent="0" algn="l" defTabSz="889000">
            <a:lnSpc>
              <a:spcPct val="90000"/>
            </a:lnSpc>
            <a:spcBef>
              <a:spcPct val="0"/>
            </a:spcBef>
            <a:spcAft>
              <a:spcPct val="35000"/>
            </a:spcAft>
            <a:buNone/>
          </a:pPr>
          <a:r>
            <a:rPr sz="2000" b="0" u="none" kern="1200" dirty="0">
              <a:latin typeface="Huawei Sans" panose="020C0503030203020204" pitchFamily="34" charset="0"/>
              <a:cs typeface="Huawei Sans" panose="020C0503030203020204" pitchFamily="34" charset="0"/>
              <a:sym typeface="Huawei Sans" panose="020C0503030203020204" pitchFamily="34" charset="0"/>
            </a:rPr>
            <a:t>Information extraction</a:t>
          </a:r>
        </a:p>
        <a:p>
          <a:pPr marL="114300" lvl="1" indent="-114300" algn="l" defTabSz="622300">
            <a:lnSpc>
              <a:spcPct val="90000"/>
            </a:lnSpc>
            <a:spcBef>
              <a:spcPct val="0"/>
            </a:spcBef>
            <a:spcAft>
              <a:spcPct val="15000"/>
            </a:spcAft>
            <a:buChar char="•"/>
          </a:pPr>
          <a:r>
            <a:rPr sz="1400" b="0" u="none" kern="1200" dirty="0">
              <a:latin typeface="Huawei Sans" panose="020C0503030203020204" pitchFamily="34" charset="0"/>
              <a:cs typeface="Huawei Sans" panose="020C0503030203020204" pitchFamily="34" charset="0"/>
              <a:sym typeface="Huawei Sans" panose="020C0503030203020204" pitchFamily="34" charset="0"/>
            </a:rPr>
            <a:t>Property Extraction</a:t>
          </a:r>
        </a:p>
        <a:p>
          <a:pPr marL="114300" lvl="1" indent="-114300" algn="l" defTabSz="622300">
            <a:lnSpc>
              <a:spcPct val="90000"/>
            </a:lnSpc>
            <a:spcBef>
              <a:spcPct val="0"/>
            </a:spcBef>
            <a:spcAft>
              <a:spcPct val="15000"/>
            </a:spcAft>
            <a:buChar char="•"/>
          </a:pPr>
          <a:r>
            <a:rPr sz="1400" b="0" u="none" kern="1200" dirty="0">
              <a:latin typeface="Huawei Sans" panose="020C0503030203020204" pitchFamily="34" charset="0"/>
              <a:cs typeface="Huawei Sans" panose="020C0503030203020204" pitchFamily="34" charset="0"/>
              <a:sym typeface="Huawei Sans" panose="020C0503030203020204" pitchFamily="34" charset="0"/>
            </a:rPr>
            <a:t>Relationship extraction</a:t>
          </a:r>
        </a:p>
        <a:p>
          <a:pPr marL="114300" lvl="1" indent="-114300" algn="l" defTabSz="622300">
            <a:lnSpc>
              <a:spcPct val="90000"/>
            </a:lnSpc>
            <a:spcBef>
              <a:spcPct val="0"/>
            </a:spcBef>
            <a:spcAft>
              <a:spcPct val="15000"/>
            </a:spcAft>
            <a:buChar char="•"/>
          </a:pPr>
          <a:r>
            <a:rPr sz="1400" b="0" u="none" kern="1200" dirty="0">
              <a:latin typeface="Huawei Sans" panose="020C0503030203020204" pitchFamily="34" charset="0"/>
              <a:cs typeface="Huawei Sans" panose="020C0503030203020204" pitchFamily="34" charset="0"/>
              <a:sym typeface="Huawei Sans" panose="020C0503030203020204" pitchFamily="34" charset="0"/>
            </a:rPr>
            <a:t>Entity extraction</a:t>
          </a:r>
        </a:p>
      </dsp:txBody>
      <dsp:txXfrm>
        <a:off x="4976465" y="3336290"/>
        <a:ext cx="1740353" cy="2224193"/>
      </dsp:txXfrm>
    </dsp:sp>
    <dsp:sp modelId="{79A105DB-F108-4E9A-8C6B-12550F423971}">
      <dsp:nvSpPr>
        <dsp:cNvPr id="0" name=""/>
        <dsp:cNvSpPr/>
      </dsp:nvSpPr>
      <dsp:spPr>
        <a:xfrm>
          <a:off x="5568618" y="2502217"/>
          <a:ext cx="556048" cy="556048"/>
        </a:xfrm>
        <a:prstGeom prst="ellipse">
          <a:avLst/>
        </a:prstGeom>
        <a:gradFill rotWithShape="0">
          <a:gsLst>
            <a:gs pos="0">
              <a:schemeClr val="accent1">
                <a:alpha val="90000"/>
                <a:hueOff val="0"/>
                <a:satOff val="0"/>
                <a:lumOff val="0"/>
                <a:alphaOff val="-20000"/>
                <a:satMod val="103000"/>
                <a:lumMod val="102000"/>
                <a:tint val="94000"/>
              </a:schemeClr>
            </a:gs>
            <a:gs pos="50000">
              <a:schemeClr val="accent1">
                <a:alpha val="90000"/>
                <a:hueOff val="0"/>
                <a:satOff val="0"/>
                <a:lumOff val="0"/>
                <a:alphaOff val="-20000"/>
                <a:satMod val="110000"/>
                <a:lumMod val="100000"/>
                <a:shade val="100000"/>
              </a:schemeClr>
            </a:gs>
            <a:gs pos="100000">
              <a:schemeClr val="accent1">
                <a:alpha val="90000"/>
                <a:hueOff val="0"/>
                <a:satOff val="0"/>
                <a:lumOff val="0"/>
                <a:alphaOff val="-2000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71BA7EA-E540-446A-BEDB-94899E27DFAB}">
      <dsp:nvSpPr>
        <dsp:cNvPr id="0" name=""/>
        <dsp:cNvSpPr/>
      </dsp:nvSpPr>
      <dsp:spPr>
        <a:xfrm>
          <a:off x="6761857" y="0"/>
          <a:ext cx="1178124" cy="22241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1">
          <a:noAutofit/>
        </a:bodyPr>
        <a:lstStyle/>
        <a:p>
          <a:pPr marL="0" lvl="0" indent="0" algn="l" defTabSz="711200">
            <a:lnSpc>
              <a:spcPct val="90000"/>
            </a:lnSpc>
            <a:spcBef>
              <a:spcPct val="0"/>
            </a:spcBef>
            <a:spcAft>
              <a:spcPct val="35000"/>
            </a:spcAft>
            <a:buNone/>
          </a:pPr>
          <a:r>
            <a:rPr sz="1600" b="0" u="none" kern="1200" dirty="0">
              <a:latin typeface="Huawei Sans" panose="020C0503030203020204" pitchFamily="34" charset="0"/>
              <a:cs typeface="Huawei Sans" panose="020C0503030203020204" pitchFamily="34" charset="0"/>
              <a:sym typeface="Huawei Sans" panose="020C0503030203020204" pitchFamily="34" charset="0"/>
            </a:rPr>
            <a:t>Knowledge mapping and fusion</a:t>
          </a:r>
        </a:p>
        <a:p>
          <a:pPr marL="114300" lvl="1" indent="-114300" algn="l" defTabSz="622300">
            <a:lnSpc>
              <a:spcPct val="90000"/>
            </a:lnSpc>
            <a:spcBef>
              <a:spcPct val="0"/>
            </a:spcBef>
            <a:spcAft>
              <a:spcPct val="15000"/>
            </a:spcAft>
            <a:buChar char="•"/>
          </a:pPr>
          <a:r>
            <a:rPr sz="1400" b="0" u="none" kern="1200" dirty="0">
              <a:latin typeface="Huawei Sans" panose="020C0503030203020204" pitchFamily="34" charset="0"/>
              <a:cs typeface="Huawei Sans" panose="020C0503030203020204" pitchFamily="34" charset="0"/>
              <a:sym typeface="Huawei Sans" panose="020C0503030203020204" pitchFamily="34" charset="0"/>
            </a:rPr>
            <a:t>Knowledge mapping</a:t>
          </a:r>
        </a:p>
        <a:p>
          <a:pPr marL="114300" lvl="1" indent="-114300" algn="l" defTabSz="622300">
            <a:lnSpc>
              <a:spcPct val="90000"/>
            </a:lnSpc>
            <a:spcBef>
              <a:spcPct val="0"/>
            </a:spcBef>
            <a:spcAft>
              <a:spcPct val="15000"/>
            </a:spcAft>
            <a:buChar char="•"/>
          </a:pPr>
          <a:r>
            <a:rPr sz="1400" b="0" u="none" kern="1200" dirty="0">
              <a:latin typeface="Huawei Sans" panose="020C0503030203020204" pitchFamily="34" charset="0"/>
              <a:cs typeface="Huawei Sans" panose="020C0503030203020204" pitchFamily="34" charset="0"/>
              <a:sym typeface="Huawei Sans" panose="020C0503030203020204" pitchFamily="34" charset="0"/>
            </a:rPr>
            <a:t>Knowledge fusion</a:t>
          </a:r>
        </a:p>
      </dsp:txBody>
      <dsp:txXfrm>
        <a:off x="6761857" y="0"/>
        <a:ext cx="1178124" cy="2224193"/>
      </dsp:txXfrm>
    </dsp:sp>
    <dsp:sp modelId="{AAD3A51F-A228-4238-866D-03214980D7C8}">
      <dsp:nvSpPr>
        <dsp:cNvPr id="0" name=""/>
        <dsp:cNvSpPr/>
      </dsp:nvSpPr>
      <dsp:spPr>
        <a:xfrm>
          <a:off x="7072895" y="2502217"/>
          <a:ext cx="556048" cy="556048"/>
        </a:xfrm>
        <a:prstGeom prst="ellipse">
          <a:avLst/>
        </a:prstGeom>
        <a:gradFill rotWithShape="0">
          <a:gsLst>
            <a:gs pos="0">
              <a:schemeClr val="accent1">
                <a:alpha val="90000"/>
                <a:hueOff val="0"/>
                <a:satOff val="0"/>
                <a:lumOff val="0"/>
                <a:alphaOff val="-26667"/>
                <a:satMod val="103000"/>
                <a:lumMod val="102000"/>
                <a:tint val="94000"/>
              </a:schemeClr>
            </a:gs>
            <a:gs pos="50000">
              <a:schemeClr val="accent1">
                <a:alpha val="90000"/>
                <a:hueOff val="0"/>
                <a:satOff val="0"/>
                <a:lumOff val="0"/>
                <a:alphaOff val="-26667"/>
                <a:satMod val="110000"/>
                <a:lumMod val="100000"/>
                <a:shade val="100000"/>
              </a:schemeClr>
            </a:gs>
            <a:gs pos="100000">
              <a:schemeClr val="accent1">
                <a:alpha val="90000"/>
                <a:hueOff val="0"/>
                <a:satOff val="0"/>
                <a:lumOff val="0"/>
                <a:alphaOff val="-26667"/>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E279A54-69F7-46B7-9BD2-6E169A04EB3E}">
      <dsp:nvSpPr>
        <dsp:cNvPr id="0" name=""/>
        <dsp:cNvSpPr/>
      </dsp:nvSpPr>
      <dsp:spPr>
        <a:xfrm>
          <a:off x="8083818" y="3336290"/>
          <a:ext cx="1088227" cy="22241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0">
          <a:noAutofit/>
        </a:bodyPr>
        <a:lstStyle/>
        <a:p>
          <a:pPr marL="0" lvl="0" indent="0" algn="ctr" defTabSz="622300">
            <a:lnSpc>
              <a:spcPct val="90000"/>
            </a:lnSpc>
            <a:spcBef>
              <a:spcPct val="0"/>
            </a:spcBef>
            <a:spcAft>
              <a:spcPct val="35000"/>
            </a:spcAft>
            <a:buNone/>
          </a:pPr>
          <a:r>
            <a:rPr sz="1400" b="0" u="none" kern="1200" dirty="0">
              <a:latin typeface="Huawei Sans" panose="020C0503030203020204" pitchFamily="34" charset="0"/>
              <a:cs typeface="Huawei Sans" panose="020C0503030203020204" pitchFamily="34" charset="0"/>
              <a:sym typeface="Huawei Sans" panose="020C0503030203020204" pitchFamily="34" charset="0"/>
            </a:rPr>
            <a:t>Knowledge processing and reasoning</a:t>
          </a:r>
          <a:endParaRPr lang="en-US" altLang="zh-CN" sz="1400" kern="1200" dirty="0">
            <a:latin typeface="Huawei Sans" panose="020C0503030203020204" pitchFamily="34" charset="0"/>
            <a:cs typeface="Huawei Sans" panose="020C0503030203020204" pitchFamily="34" charset="0"/>
            <a:sym typeface="Huawei Sans" panose="020C0503030203020204" pitchFamily="34" charset="0"/>
          </a:endParaRPr>
        </a:p>
      </dsp:txBody>
      <dsp:txXfrm>
        <a:off x="8083818" y="3336290"/>
        <a:ext cx="1088227" cy="2224193"/>
      </dsp:txXfrm>
    </dsp:sp>
    <dsp:sp modelId="{70B08566-989A-4EEE-8A68-4A2815CBB1EB}">
      <dsp:nvSpPr>
        <dsp:cNvPr id="0" name=""/>
        <dsp:cNvSpPr/>
      </dsp:nvSpPr>
      <dsp:spPr>
        <a:xfrm>
          <a:off x="8251110" y="2502217"/>
          <a:ext cx="556048" cy="556048"/>
        </a:xfrm>
        <a:prstGeom prst="ellipse">
          <a:avLst/>
        </a:prstGeom>
        <a:gradFill rotWithShape="0">
          <a:gsLst>
            <a:gs pos="0">
              <a:schemeClr val="accent1">
                <a:alpha val="90000"/>
                <a:hueOff val="0"/>
                <a:satOff val="0"/>
                <a:lumOff val="0"/>
                <a:alphaOff val="-33333"/>
                <a:satMod val="103000"/>
                <a:lumMod val="102000"/>
                <a:tint val="94000"/>
              </a:schemeClr>
            </a:gs>
            <a:gs pos="50000">
              <a:schemeClr val="accent1">
                <a:alpha val="90000"/>
                <a:hueOff val="0"/>
                <a:satOff val="0"/>
                <a:lumOff val="0"/>
                <a:alphaOff val="-33333"/>
                <a:satMod val="110000"/>
                <a:lumMod val="100000"/>
                <a:shade val="100000"/>
              </a:schemeClr>
            </a:gs>
            <a:gs pos="100000">
              <a:schemeClr val="accent1">
                <a:alpha val="90000"/>
                <a:hueOff val="0"/>
                <a:satOff val="0"/>
                <a:lumOff val="0"/>
                <a:alphaOff val="-33333"/>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B29A48C-0AEA-4084-BB47-A8A2C4905661}">
      <dsp:nvSpPr>
        <dsp:cNvPr id="0" name=""/>
        <dsp:cNvSpPr/>
      </dsp:nvSpPr>
      <dsp:spPr>
        <a:xfrm>
          <a:off x="9118287" y="0"/>
          <a:ext cx="1045602" cy="22241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marL="0" lvl="0" indent="0" algn="ctr" defTabSz="622300">
            <a:lnSpc>
              <a:spcPct val="90000"/>
            </a:lnSpc>
            <a:spcBef>
              <a:spcPct val="0"/>
            </a:spcBef>
            <a:spcAft>
              <a:spcPct val="35000"/>
            </a:spcAft>
            <a:buNone/>
          </a:pPr>
          <a:r>
            <a:rPr sz="1400" b="0" u="none" kern="1200" dirty="0">
              <a:latin typeface="Huawei Sans" panose="020C0503030203020204" pitchFamily="34" charset="0"/>
              <a:cs typeface="Huawei Sans" panose="020C0503030203020204" pitchFamily="34" charset="0"/>
              <a:sym typeface="Huawei Sans" panose="020C0503030203020204" pitchFamily="34" charset="0"/>
            </a:rPr>
            <a:t>Knowledge graph application</a:t>
          </a:r>
        </a:p>
      </dsp:txBody>
      <dsp:txXfrm>
        <a:off x="9118287" y="0"/>
        <a:ext cx="1045602" cy="2224193"/>
      </dsp:txXfrm>
    </dsp:sp>
    <dsp:sp modelId="{E1CF0344-44DF-4734-AA30-7139BA8449F8}">
      <dsp:nvSpPr>
        <dsp:cNvPr id="0" name=""/>
        <dsp:cNvSpPr/>
      </dsp:nvSpPr>
      <dsp:spPr>
        <a:xfrm>
          <a:off x="9363064" y="2502217"/>
          <a:ext cx="556048" cy="556048"/>
        </a:xfrm>
        <a:prstGeom prst="ellipse">
          <a:avLst/>
        </a:prstGeom>
        <a:gradFill rotWithShape="0">
          <a:gsLst>
            <a:gs pos="0">
              <a:schemeClr val="accent1">
                <a:alpha val="90000"/>
                <a:hueOff val="0"/>
                <a:satOff val="0"/>
                <a:lumOff val="0"/>
                <a:alphaOff val="-40000"/>
                <a:satMod val="103000"/>
                <a:lumMod val="102000"/>
                <a:tint val="94000"/>
              </a:schemeClr>
            </a:gs>
            <a:gs pos="50000">
              <a:schemeClr val="accent1">
                <a:alpha val="90000"/>
                <a:hueOff val="0"/>
                <a:satOff val="0"/>
                <a:lumOff val="0"/>
                <a:alphaOff val="-40000"/>
                <a:satMod val="110000"/>
                <a:lumMod val="100000"/>
                <a:shade val="100000"/>
              </a:schemeClr>
            </a:gs>
            <a:gs pos="100000">
              <a:schemeClr val="accent1">
                <a:alpha val="90000"/>
                <a:hueOff val="0"/>
                <a:satOff val="0"/>
                <a:lumOff val="0"/>
                <a:alphaOff val="-4000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6338EE-6177-4506-BFE4-7090B0947BA9}" type="datetimeFigureOut">
              <a:rPr lang="en-US" smtClean="0"/>
              <a:t>10/19/23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39292C-C520-426A-A164-6292E8CFA79F}" type="slidenum">
              <a:rPr lang="en-US" smtClean="0"/>
              <a:t>‹#›</a:t>
            </a:fld>
            <a:endParaRPr lang="en-US"/>
          </a:p>
        </p:txBody>
      </p:sp>
    </p:spTree>
    <p:extLst>
      <p:ext uri="{BB962C8B-B14F-4D97-AF65-F5344CB8AC3E}">
        <p14:creationId xmlns:p14="http://schemas.microsoft.com/office/powerpoint/2010/main" val="1845710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23732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r>
              <a:rPr b="0" u="none" dirty="0"/>
              <a:t>The idea of reinforcement learning stems from the study of behavioral psychology. In 1911, Thorndike proposed the Law of Effect: The behavior that makes animals feel comfortable in a certain situation is closely connected to the situation. When the situation reappears, the behavior of animals is more likely to reappear. On the contrary, the behavior that makes an animal feel uncomfortable weakens the connection with the situation, which will be difficult to reproduce when the situation reappears. In other words, behavior will be remembered depending on the utility of that behavior. For example, when the owner throws out the Frisbee, the dog takes the Frisbee </a:t>
            </a:r>
            <a:r>
              <a:rPr lang="en-US" b="0" u="none" dirty="0"/>
              <a:t>back </a:t>
            </a:r>
            <a:r>
              <a:rPr b="0" u="none" dirty="0"/>
              <a:t>to the owner and obtains a flesh bone, which will reinforce the connection between the behavior of "taking back the thrown Frisbee" and the situation of "the owner throwing out the Frisbee". The utility of "getting flesh bones" will make the dog remember the behavior of "taking back the thrown Frisbee".</a:t>
            </a:r>
          </a:p>
          <a:p>
            <a:r>
              <a:rPr b="0" u="none" dirty="0"/>
              <a:t>In a given situation, the rewarded behavior will be "reinforced" and the punished behavior will be "weakened". Such a bio-intelligent model allows animals to learn from rewards or penalties for different behavior attempts and choose the behavior that the trainer expects most in that situation. This is the core mechanism of reinforcement learning: trial-and-error, which is used to learn to choose the most appropriate behavior in a given situation. Sutton defines reinforcement learning as how to best match states and actions through trial-and-error learning and obtain the maximum rewards.</a:t>
            </a:r>
          </a:p>
          <a:p>
            <a:r>
              <a:rPr b="0" u="none" dirty="0"/>
              <a:t>Reinforcement learning directly imitates the intelligent mode of biological learning. Unlike most other machine learning methods where agents need to be told which action to choose, reinforcement learning enables agents to try different actions, autonomously discover and choose actions that generate the maximum rewards. As </a:t>
            </a:r>
            <a:r>
              <a:rPr b="0" u="none" dirty="0" err="1"/>
              <a:t>Tesauro</a:t>
            </a:r>
            <a:r>
              <a:rPr b="0" u="none" dirty="0"/>
              <a:t> describes, reinforcement learning enables agents to learn autonomously based on their own experience, without any preparatory knowledge or the help of any external intelligent "teacher".</a:t>
            </a:r>
          </a:p>
          <a:p>
            <a:endParaRPr lang="zh-CN" altLang="en-US" dirty="0"/>
          </a:p>
          <a:p>
            <a:endParaRPr lang="zh-CN" altLang="en-US" dirty="0"/>
          </a:p>
        </p:txBody>
      </p:sp>
    </p:spTree>
    <p:extLst>
      <p:ext uri="{BB962C8B-B14F-4D97-AF65-F5344CB8AC3E}">
        <p14:creationId xmlns:p14="http://schemas.microsoft.com/office/powerpoint/2010/main" val="42142180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1136790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4073983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r>
              <a:rPr b="0" u="none" dirty="0"/>
              <a:t>Generator G: Input "noise" z (z complies with a selected prior probability distribution, such as uniform distribution and Gaussian distribution). Multi-layer </a:t>
            </a:r>
            <a:r>
              <a:rPr b="0" u="none" dirty="0" err="1"/>
              <a:t>perceptrons</a:t>
            </a:r>
            <a:r>
              <a:rPr b="0" u="none" dirty="0"/>
              <a:t> with the maximum likelihood prediction (MLP) parameters are used to represent the derivative mapping G(z) and map the input space to the sample space.</a:t>
            </a:r>
          </a:p>
          <a:p>
            <a:r>
              <a:rPr b="0" u="none" dirty="0"/>
              <a:t>Discriminator D: Input real sample x and fake sample G(z) with labels "real" and "fake", respectively. The discriminator network uses the multi-layer perceptions with the MLP parameters to output the probability D(G(z)) for determining whether a sample is a real sample.</a:t>
            </a:r>
          </a:p>
          <a:p>
            <a:endParaRPr lang="zh-CN" altLang="en-US" dirty="0"/>
          </a:p>
        </p:txBody>
      </p:sp>
    </p:spTree>
    <p:extLst>
      <p:ext uri="{BB962C8B-B14F-4D97-AF65-F5344CB8AC3E}">
        <p14:creationId xmlns:p14="http://schemas.microsoft.com/office/powerpoint/2010/main" val="19073811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r>
              <a:rPr sz="1100" b="0" u="none" dirty="0">
                <a:solidFill>
                  <a:schemeClr val="tx1"/>
                </a:solidFill>
              </a:rPr>
              <a:t>In the preceding figure, the blue dotted line indicates the discriminator, the black dotted line indicates the real data distribution, the green solid line indicates the false data distribution generated by the generator, z indicates the implicit vector, and x indicates the generated fake image G(z).</a:t>
            </a:r>
          </a:p>
          <a:p>
            <a:pPr lvl="1"/>
            <a:r>
              <a:rPr sz="1100" b="0" u="none" dirty="0">
                <a:solidFill>
                  <a:schemeClr val="tx1"/>
                </a:solidFill>
              </a:rPr>
              <a:t>At the beginning of the training, the quality of the generator and discriminator is poor. The generator randomly generates a data distribution.</a:t>
            </a:r>
          </a:p>
          <a:p>
            <a:pPr lvl="1"/>
            <a:r>
              <a:rPr sz="1100" b="0" u="none" dirty="0">
                <a:solidFill>
                  <a:schemeClr val="tx1"/>
                </a:solidFill>
              </a:rPr>
              <a:t>The discriminator optimizes the network by calculating the gradient and loss function. The data close to the real data distribution is determined as 1, and the data close to the data distribution generated by the generator is determined as 0.</a:t>
            </a:r>
          </a:p>
          <a:p>
            <a:pPr lvl="1"/>
            <a:r>
              <a:rPr sz="1100" b="0" u="none" dirty="0">
                <a:solidFill>
                  <a:schemeClr val="tx1"/>
                </a:solidFill>
              </a:rPr>
              <a:t>The generator generates data that is closer to the actual data distribution through optimization.</a:t>
            </a:r>
          </a:p>
          <a:p>
            <a:pPr lvl="1"/>
            <a:r>
              <a:rPr sz="1100" b="0" u="none" dirty="0">
                <a:solidFill>
                  <a:schemeClr val="tx1"/>
                </a:solidFill>
              </a:rPr>
              <a:t>The data generated by the generator reaches the same distribution as the real data. In this case, the output of the discriminator is 1/2.</a:t>
            </a:r>
          </a:p>
          <a:p>
            <a:endParaRPr lang="zh-CN" altLang="en-US" dirty="0"/>
          </a:p>
        </p:txBody>
      </p:sp>
    </p:spTree>
    <p:extLst>
      <p:ext uri="{BB962C8B-B14F-4D97-AF65-F5344CB8AC3E}">
        <p14:creationId xmlns:p14="http://schemas.microsoft.com/office/powerpoint/2010/main" val="21745849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r>
              <a:rPr b="0" u="none" dirty="0"/>
              <a:t>AI training requires a large number of datasets, but manual data collection and labeling is expensive. GAN can automatically generate some datasets to provide low-cost training data.</a:t>
            </a:r>
            <a:endParaRPr lang="en-US" altLang="zh-CN" dirty="0">
              <a:sym typeface="Huawei Sans" panose="020C0503030203020204" pitchFamily="34" charset="0"/>
            </a:endParaRPr>
          </a:p>
          <a:p>
            <a:r>
              <a:rPr b="0" u="none" dirty="0"/>
              <a:t>Converting one image into another one is like adding a filter: converting a photo into an oil painting.</a:t>
            </a:r>
            <a:endParaRPr lang="en-US" altLang="zh-CN" dirty="0">
              <a:sym typeface="Huawei Sans" panose="020C0503030203020204" pitchFamily="34" charset="0"/>
            </a:endParaRPr>
          </a:p>
          <a:p>
            <a:endParaRPr lang="zh-CN" altLang="en-US" dirty="0"/>
          </a:p>
        </p:txBody>
      </p:sp>
    </p:spTree>
    <p:extLst>
      <p:ext uri="{BB962C8B-B14F-4D97-AF65-F5344CB8AC3E}">
        <p14:creationId xmlns:p14="http://schemas.microsoft.com/office/powerpoint/2010/main" val="38636412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27425809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39775" y="717550"/>
            <a:ext cx="5556250" cy="3125788"/>
          </a:xfrm>
        </p:spPr>
      </p:sp>
      <p:sp>
        <p:nvSpPr>
          <p:cNvPr id="3" name="备注占位符 2"/>
          <p:cNvSpPr>
            <a:spLocks noGrp="1"/>
          </p:cNvSpPr>
          <p:nvPr>
            <p:ph type="body" idx="1"/>
          </p:nvPr>
        </p:nvSpPr>
        <p:spPr/>
        <p:txBody>
          <a:bodyPr/>
          <a:lstStyle/>
          <a:p>
            <a:r>
              <a:rPr b="0" u="none" dirty="0"/>
              <a:t>Semantic network</a:t>
            </a:r>
            <a:r>
              <a:rPr lang="en-US" b="0" u="none" dirty="0"/>
              <a:t>,</a:t>
            </a:r>
            <a:r>
              <a:rPr b="0" u="none" dirty="0"/>
              <a:t> proposed in the 1960s, is a structured way to express knowledge with graphs. A knowledge graph consists of interconnected nodes and edges. A node indicates a concept or object, and an edge indicates a relationship between them.</a:t>
            </a:r>
            <a:endParaRPr lang="en-US" altLang="zh-CN" sz="1100" b="0" i="0" kern="1200" baseline="0" dirty="0">
              <a:solidFill>
                <a:schemeClr val="tx1"/>
              </a:solidFill>
              <a:effectLst/>
              <a:latin typeface="Huawei Sans" panose="020C0503030203020204" pitchFamily="34" charset="0"/>
              <a:ea typeface="方正兰亭黑简体" panose="02000000000000000000" pitchFamily="2" charset="-122"/>
              <a:cs typeface="+mn-cs"/>
            </a:endParaRPr>
          </a:p>
          <a:p>
            <a:r>
              <a:rPr sz="1100" b="0" u="none" dirty="0">
                <a:solidFill>
                  <a:schemeClr val="tx1"/>
                </a:solidFill>
              </a:rPr>
              <a:t>The concept of knowledge base comes from two different fields, one is artificial intelligence and its branch—knowledge engineering, and the other is the traditional database field. It is an organic combination of artificial intelligence and database technologies. The knowledge base is a knowledge-based intelligent system.</a:t>
            </a:r>
            <a:endParaRPr lang="en-US" altLang="zh-CN" dirty="0"/>
          </a:p>
          <a:p>
            <a:r>
              <a:rPr b="0" u="none" dirty="0"/>
              <a:t>https://www.huaweicloud.com/product/nlpkg.html</a:t>
            </a:r>
          </a:p>
          <a:p>
            <a:r>
              <a:rPr b="0" u="none" dirty="0"/>
              <a:t>An example is as follows:</a:t>
            </a:r>
            <a:endParaRPr lang="en-US" altLang="zh-CN" dirty="0"/>
          </a:p>
          <a:p>
            <a:r>
              <a:rPr b="0" u="none" dirty="0"/>
              <a:t>Concept: Country</a:t>
            </a:r>
            <a:endParaRPr lang="en-US" altLang="zh-CN" dirty="0"/>
          </a:p>
          <a:p>
            <a:r>
              <a:rPr b="0" u="none" dirty="0"/>
              <a:t>Entity: China, Russia...</a:t>
            </a:r>
          </a:p>
          <a:p>
            <a:r>
              <a:rPr b="0" u="none" dirty="0"/>
              <a:t>Property: Capital – Connected entity (the capital of China is): Beijing – (Entity) Property of Beijing: latitude, longitude... -- Data: longitude: E 116°20'; latitude: N 38°56'</a:t>
            </a:r>
          </a:p>
          <a:p>
            <a:r>
              <a:rPr b="0" u="none" dirty="0"/>
              <a:t>The basic unit of knowledge graph is a triplet of entity-relationship-entity.</a:t>
            </a:r>
            <a:endParaRPr lang="en-US" altLang="zh-CN" dirty="0"/>
          </a:p>
          <a:p>
            <a:r>
              <a:rPr b="0" u="none" dirty="0"/>
              <a:t>Ontology is a set of concepts.</a:t>
            </a:r>
          </a:p>
        </p:txBody>
      </p:sp>
    </p:spTree>
    <p:extLst>
      <p:ext uri="{BB962C8B-B14F-4D97-AF65-F5344CB8AC3E}">
        <p14:creationId xmlns:p14="http://schemas.microsoft.com/office/powerpoint/2010/main" val="1848287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r>
              <a:rPr b="0" u="none" dirty="0"/>
              <a:t>For details about the development history, see pages 3–5 in </a:t>
            </a:r>
            <a:r>
              <a:rPr b="0" i="1" u="none" dirty="0"/>
              <a:t>Artificial Intelligence - Knowledge Graph</a:t>
            </a:r>
            <a:r>
              <a:rPr b="0" u="none" dirty="0"/>
              <a:t>.</a:t>
            </a:r>
            <a:endParaRPr lang="zh-CN" altLang="en-US" dirty="0"/>
          </a:p>
        </p:txBody>
      </p:sp>
    </p:spTree>
    <p:extLst>
      <p:ext uri="{BB962C8B-B14F-4D97-AF65-F5344CB8AC3E}">
        <p14:creationId xmlns:p14="http://schemas.microsoft.com/office/powerpoint/2010/main" val="28840631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r>
              <a:rPr b="0" u="none" dirty="0"/>
              <a:t>Determine the domain: </a:t>
            </a:r>
            <a:r>
              <a:rPr lang="en-US" dirty="0"/>
              <a:t>A good knowledge graph should be domain-specific</a:t>
            </a:r>
            <a:r>
              <a:rPr b="0" u="none" dirty="0"/>
              <a:t>.</a:t>
            </a:r>
            <a:endParaRPr lang="en-US" altLang="zh-CN" dirty="0"/>
          </a:p>
          <a:p>
            <a:r>
              <a:rPr b="0" u="none" dirty="0"/>
              <a:t>Knowledge mapping: Knowledge mapping is to establish the mapping between the structured information extracted from basic data and the knowledge graph ontology, for example, the mapping between the extracted structured information about movies and the graph ontology. In other words, two data models are established, and the elements of models are linked to form a mesh structure by using related languages or technologies. For example, you can introduce graph database knowledge by mapping from a relational database to a graph (or a non-relational database, such as a graph database).</a:t>
            </a:r>
            <a:endParaRPr lang="en-US" altLang="zh-CN" dirty="0">
              <a:sym typeface="Wingdings" panose="05000000000000000000" pitchFamily="2" charset="2"/>
            </a:endParaRPr>
          </a:p>
          <a:p>
            <a:r>
              <a:rPr b="0" u="none" dirty="0"/>
              <a:t>Knowledge fusion: Data processing and entity disambiguation are performed when data overlaps or is inconsistent.</a:t>
            </a:r>
            <a:endParaRPr lang="en-US" altLang="zh-CN" dirty="0">
              <a:sym typeface="Wingdings" panose="05000000000000000000" pitchFamily="2" charset="2"/>
            </a:endParaRPr>
          </a:p>
          <a:p>
            <a:r>
              <a:rPr b="0" u="none" dirty="0"/>
              <a:t>For more information, please visit https://support.huaweicloud.com/productdesc-kg/kg_02_0004.html#kg_02_0004__fig895816278185.</a:t>
            </a:r>
            <a:endParaRPr lang="zh-CN" altLang="en-US" dirty="0"/>
          </a:p>
        </p:txBody>
      </p:sp>
    </p:spTree>
    <p:extLst>
      <p:ext uri="{BB962C8B-B14F-4D97-AF65-F5344CB8AC3E}">
        <p14:creationId xmlns:p14="http://schemas.microsoft.com/office/powerpoint/2010/main" val="42336661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39775" y="717550"/>
            <a:ext cx="5556250" cy="3125788"/>
          </a:xfrm>
        </p:spPr>
      </p:sp>
      <p:sp>
        <p:nvSpPr>
          <p:cNvPr id="3" name="备注占位符 2"/>
          <p:cNvSpPr>
            <a:spLocks noGrp="1"/>
          </p:cNvSpPr>
          <p:nvPr>
            <p:ph type="body" idx="1"/>
          </p:nvPr>
        </p:nvSpPr>
        <p:spPr/>
        <p:txBody>
          <a:bodyPr/>
          <a:lstStyle/>
          <a:p>
            <a:r>
              <a:rPr b="0" u="none" dirty="0"/>
              <a:t>https://consumer.huawei.com/cn/mobileservices/music/</a:t>
            </a:r>
          </a:p>
          <a:p>
            <a:r>
              <a:rPr b="0" u="none" dirty="0"/>
              <a:t>Precise recommendation: The recommendation system works with the knowledge graph to generate user profiles for precise recommendation.</a:t>
            </a:r>
            <a:endParaRPr lang="en-US" altLang="zh-CN" dirty="0"/>
          </a:p>
          <a:p>
            <a:r>
              <a:rPr b="0" u="none" dirty="0"/>
              <a:t>Semantic search: Huawei Petal and other search engines can accurately match the knowledge you search for.</a:t>
            </a:r>
            <a:endParaRPr lang="en-US" altLang="zh-CN" dirty="0"/>
          </a:p>
          <a:p>
            <a:r>
              <a:rPr b="0" u="none" dirty="0"/>
              <a:t>Intelligent Q&amp;A: Siri, </a:t>
            </a:r>
            <a:r>
              <a:rPr b="0" u="none" dirty="0" err="1"/>
              <a:t>Xiaodu</a:t>
            </a:r>
            <a:r>
              <a:rPr b="0" u="none" dirty="0"/>
              <a:t>, Cortana...</a:t>
            </a:r>
          </a:p>
        </p:txBody>
      </p:sp>
    </p:spTree>
    <p:extLst>
      <p:ext uri="{BB962C8B-B14F-4D97-AF65-F5344CB8AC3E}">
        <p14:creationId xmlns:p14="http://schemas.microsoft.com/office/powerpoint/2010/main" val="23828195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pPr marL="180000" marR="0" lvl="0" indent="-180000" algn="l" defTabSz="1219304" rtl="0" eaLnBrk="1" fontAlgn="ctr" latinLnBrk="0" hangingPunct="1">
              <a:lnSpc>
                <a:spcPct val="125000"/>
              </a:lnSpc>
              <a:spcBef>
                <a:spcPts val="0"/>
              </a:spcBef>
              <a:spcAft>
                <a:spcPts val="600"/>
              </a:spcAft>
              <a:buClrTx/>
              <a:buSzTx/>
              <a:buFont typeface="Huawei Sans" panose="020C0503030203020204" pitchFamily="34" charset="0"/>
              <a:buChar char="•"/>
              <a:tabLst/>
              <a:defRPr/>
            </a:pPr>
            <a:r>
              <a:rPr b="0" u="none" dirty="0"/>
              <a:t>An example graph in the oil field shows entity types such as oil wells, reservoirs, and blocks. Oil wells have their own property information.</a:t>
            </a:r>
            <a:endParaRPr lang="en-US" altLang="zh-CN" dirty="0"/>
          </a:p>
          <a:p>
            <a:pPr marL="180000" marR="0" lvl="0" indent="-180000" algn="l" defTabSz="1219304" rtl="0" eaLnBrk="1" fontAlgn="ctr" latinLnBrk="0" hangingPunct="1">
              <a:lnSpc>
                <a:spcPct val="125000"/>
              </a:lnSpc>
              <a:spcBef>
                <a:spcPts val="0"/>
              </a:spcBef>
              <a:spcAft>
                <a:spcPts val="600"/>
              </a:spcAft>
              <a:buClrTx/>
              <a:buSzTx/>
              <a:buFont typeface="Huawei Sans" panose="020C0503030203020204" pitchFamily="34" charset="0"/>
              <a:buChar char="•"/>
              <a:tabLst/>
              <a:defRPr/>
            </a:pPr>
            <a:r>
              <a:rPr b="0" u="none" dirty="0"/>
              <a:t>By constructing such a unified knowledge graph, you can provide a unified knowledge base entry, providing functions such as semantic search and Q&amp;A, and use it in models of other scenarios based on graph representation.</a:t>
            </a:r>
          </a:p>
          <a:p>
            <a:endParaRPr lang="zh-CN" altLang="en-US" dirty="0"/>
          </a:p>
        </p:txBody>
      </p:sp>
    </p:spTree>
    <p:extLst>
      <p:ext uri="{BB962C8B-B14F-4D97-AF65-F5344CB8AC3E}">
        <p14:creationId xmlns:p14="http://schemas.microsoft.com/office/powerpoint/2010/main" val="16495000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r>
              <a:rPr b="0" u="none" dirty="0">
                <a:latin typeface="Huawei Sans" panose="020C0503030203020204" pitchFamily="34" charset="0"/>
              </a:rPr>
              <a:t>Continuous iteration for zero accident and zero casualty: More than 90% of accidents are caused by human errors and drunk driving. Convenient travel: </a:t>
            </a:r>
            <a:r>
              <a:rPr lang="en-US" altLang="zh-CN" b="0" u="none" dirty="0">
                <a:latin typeface="Huawei Sans" panose="020C0503030203020204" pitchFamily="34" charset="0"/>
              </a:rPr>
              <a:t>Intelligent</a:t>
            </a:r>
            <a:r>
              <a:rPr b="0" u="none" dirty="0">
                <a:latin typeface="Huawei Sans" panose="020C0503030203020204" pitchFamily="34" charset="0"/>
              </a:rPr>
              <a:t> driving improves traffic efficiency, reduces driving and parking time, and enables the elderly, disabled, and children to travel conveniently. The third living space: Passengers are completely free during travel and can rest, work, and entertain in vehicles.</a:t>
            </a:r>
            <a:endParaRPr lang="en-US" altLang="zh-CN" dirty="0">
              <a:latin typeface="Huawei Sans" panose="020C0503030203020204" pitchFamily="34" charset="0"/>
            </a:endParaRPr>
          </a:p>
          <a:p>
            <a:pPr marL="180000" marR="0" lvl="0" indent="-180000" algn="l" defTabSz="1219304" rtl="0" eaLnBrk="1" fontAlgn="ctr" latinLnBrk="0" hangingPunct="1">
              <a:lnSpc>
                <a:spcPct val="125000"/>
              </a:lnSpc>
              <a:spcBef>
                <a:spcPts val="0"/>
              </a:spcBef>
              <a:spcAft>
                <a:spcPts val="600"/>
              </a:spcAft>
              <a:buClrTx/>
              <a:buSzTx/>
              <a:buFont typeface="Huawei Sans" panose="020C0503030203020204" pitchFamily="34" charset="0"/>
              <a:buChar char="•"/>
              <a:tabLst/>
              <a:defRPr/>
            </a:pPr>
            <a:r>
              <a:rPr sz="1100" b="0" u="none" dirty="0">
                <a:latin typeface="Huawei Sans" panose="020C0503030203020204" pitchFamily="34" charset="0"/>
              </a:rPr>
              <a:t>Image source: http://3ms.huawei.com/multimedia/docMaintain/mmMaintain.do?method=showMMDetail&amp;f_id=img202008150653</a:t>
            </a:r>
            <a:endParaRPr lang="zh-CN" altLang="en-US" sz="1100" dirty="0">
              <a:latin typeface="Huawei Sans" panose="020C0503030203020204" pitchFamily="34" charset="0"/>
            </a:endParaRPr>
          </a:p>
          <a:p>
            <a:endParaRPr lang="en-US" altLang="zh-CN" dirty="0">
              <a:latin typeface="Huawei Sans" panose="020C0503030203020204" pitchFamily="34" charset="0"/>
            </a:endParaRPr>
          </a:p>
          <a:p>
            <a:endParaRPr lang="zh-CN" altLang="en-US" dirty="0">
              <a:latin typeface="Huawei Sans" panose="020C0503030203020204" pitchFamily="34" charset="0"/>
            </a:endParaRPr>
          </a:p>
        </p:txBody>
      </p:sp>
    </p:spTree>
    <p:extLst>
      <p:ext uri="{BB962C8B-B14F-4D97-AF65-F5344CB8AC3E}">
        <p14:creationId xmlns:p14="http://schemas.microsoft.com/office/powerpoint/2010/main" val="7561560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en-US" altLang="zh-CN" dirty="0">
              <a:latin typeface="Huawei Sans" panose="020C0503030203020204" pitchFamily="34" charset="0"/>
            </a:endParaRPr>
          </a:p>
          <a:p>
            <a:r>
              <a:rPr b="0" u="none" dirty="0">
                <a:latin typeface="Huawei Sans" panose="020C0503030203020204" pitchFamily="34" charset="0"/>
              </a:rPr>
              <a:t>Left: http://3ms.huawei.com/km/static/image/detail.html?fid=63381</a:t>
            </a:r>
          </a:p>
          <a:p>
            <a:r>
              <a:rPr b="0" u="none" dirty="0">
                <a:latin typeface="Huawei Sans" panose="020C0503030203020204" pitchFamily="34" charset="0"/>
              </a:rPr>
              <a:t>Middle: </a:t>
            </a:r>
            <a:r>
              <a:rPr b="0" u="none" dirty="0" err="1">
                <a:latin typeface="Huawei Sans" panose="020C0503030203020204" pitchFamily="34" charset="0"/>
              </a:rPr>
              <a:t>smartvi</a:t>
            </a:r>
            <a:endParaRPr lang="en-US" altLang="zh-CN" dirty="0">
              <a:latin typeface="Huawei Sans" panose="020C0503030203020204" pitchFamily="34" charset="0"/>
            </a:endParaRPr>
          </a:p>
          <a:p>
            <a:r>
              <a:rPr b="0" u="none" dirty="0">
                <a:latin typeface="Huawei Sans" panose="020C0503030203020204" pitchFamily="34" charset="0"/>
              </a:rPr>
              <a:t>Right: http://3ms.huawei.com/km/static/image/detail.html?fid=61786</a:t>
            </a:r>
            <a:endParaRPr lang="zh-CN" altLang="en-US" dirty="0">
              <a:latin typeface="Huawei Sans" panose="020C0503030203020204" pitchFamily="34" charset="0"/>
            </a:endParaRPr>
          </a:p>
        </p:txBody>
      </p:sp>
    </p:spTree>
    <p:extLst>
      <p:ext uri="{BB962C8B-B14F-4D97-AF65-F5344CB8AC3E}">
        <p14:creationId xmlns:p14="http://schemas.microsoft.com/office/powerpoint/2010/main" val="502693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4911388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pPr marL="0" marR="0" lvl="0" indent="0" algn="l" defTabSz="1219304" rtl="0" eaLnBrk="1" fontAlgn="auto" latinLnBrk="0" hangingPunct="1">
              <a:lnSpc>
                <a:spcPct val="100000"/>
              </a:lnSpc>
              <a:spcBef>
                <a:spcPts val="0"/>
              </a:spcBef>
              <a:spcAft>
                <a:spcPts val="0"/>
              </a:spcAft>
              <a:buClrTx/>
              <a:buSzTx/>
              <a:buFontTx/>
              <a:buNone/>
              <a:tabLst/>
              <a:defRPr/>
            </a:pPr>
            <a:r>
              <a:rPr b="0" u="none" dirty="0">
                <a:latin typeface="Huawei Sans" panose="020C0503030203020204" pitchFamily="34" charset="0"/>
              </a:rPr>
              <a:t>Huawei MDC </a:t>
            </a:r>
            <a:r>
              <a:rPr lang="en-US" altLang="zh-CN" b="0" u="none" dirty="0">
                <a:latin typeface="Huawei Sans" panose="020C0503030203020204" pitchFamily="34" charset="0"/>
              </a:rPr>
              <a:t>intelligent</a:t>
            </a:r>
            <a:r>
              <a:rPr b="0" u="none" dirty="0">
                <a:latin typeface="Huawei Sans" panose="020C0503030203020204" pitchFamily="34" charset="0"/>
              </a:rPr>
              <a:t> driving computing platform accelerates commercial launch of </a:t>
            </a:r>
            <a:r>
              <a:rPr lang="en-US" altLang="zh-CN" b="0" u="none" dirty="0">
                <a:latin typeface="Huawei Sans" panose="020C0503030203020204" pitchFamily="34" charset="0"/>
              </a:rPr>
              <a:t>intelligent</a:t>
            </a:r>
            <a:r>
              <a:rPr b="0" u="none" dirty="0">
                <a:latin typeface="Huawei Sans" panose="020C0503030203020204" pitchFamily="34" charset="0"/>
              </a:rPr>
              <a:t> driving vehicles through a "platform + ecosystem" approach.</a:t>
            </a:r>
            <a:endParaRPr lang="en-US" altLang="zh-CN" b="0" dirty="0">
              <a:solidFill>
                <a:schemeClr val="tx1"/>
              </a:solidFill>
              <a:latin typeface="Huawei Sans" panose="020C0503030203020204" pitchFamily="34" charset="0"/>
            </a:endParaRPr>
          </a:p>
          <a:p>
            <a:pPr marL="0" marR="0" lvl="0" indent="0" algn="l" defTabSz="1219304" rtl="0" eaLnBrk="1" fontAlgn="auto" latinLnBrk="0" hangingPunct="1">
              <a:lnSpc>
                <a:spcPct val="100000"/>
              </a:lnSpc>
              <a:spcBef>
                <a:spcPts val="0"/>
              </a:spcBef>
              <a:spcAft>
                <a:spcPts val="0"/>
              </a:spcAft>
              <a:buClrTx/>
              <a:buSzTx/>
              <a:buFontTx/>
              <a:buNone/>
              <a:tabLst/>
              <a:defRPr/>
            </a:pPr>
            <a:r>
              <a:rPr sz="1100" b="0" u="none" dirty="0">
                <a:latin typeface="Huawei Sans" panose="020C0503030203020204" pitchFamily="34" charset="0"/>
              </a:rPr>
              <a:t>Huawei MDC consists of the hardware platform, software platform, and tool chain. The software platform is compatible with AUTOSAR.</a:t>
            </a:r>
            <a:endParaRPr lang="en-US" altLang="zh-CN" sz="1100" b="0" kern="1200" baseline="0" dirty="0">
              <a:solidFill>
                <a:schemeClr val="tx1"/>
              </a:solidFill>
              <a:latin typeface="Huawei Sans" panose="020C0503030203020204" pitchFamily="34" charset="0"/>
              <a:ea typeface="方正兰亭黑简体" panose="02000000000000000000" pitchFamily="2" charset="-122"/>
              <a:cs typeface="+mn-cs"/>
            </a:endParaRPr>
          </a:p>
          <a:p>
            <a:pPr marL="0" marR="0" lvl="0" indent="0" algn="l" defTabSz="1219304" rtl="0" eaLnBrk="1" fontAlgn="auto" latinLnBrk="0" hangingPunct="1">
              <a:lnSpc>
                <a:spcPct val="100000"/>
              </a:lnSpc>
              <a:spcBef>
                <a:spcPts val="0"/>
              </a:spcBef>
              <a:spcAft>
                <a:spcPts val="0"/>
              </a:spcAft>
              <a:buClrTx/>
              <a:buSzTx/>
              <a:buFontTx/>
              <a:buNone/>
              <a:tabLst/>
              <a:defRPr/>
            </a:pPr>
            <a:r>
              <a:rPr sz="1100" b="0" u="none" dirty="0">
                <a:solidFill>
                  <a:schemeClr val="tx1"/>
                </a:solidFill>
                <a:latin typeface="Huawei Sans" panose="020C0503030203020204" pitchFamily="34" charset="0"/>
              </a:rPr>
              <a:t>The hardware platform can be interconnected with products of multiple sensor and X-by-wire partners; the software platform supports application algorithms of different partners, such as sensing, convergence, positioning, decision-making, planning, and control. These algorithms enable various </a:t>
            </a:r>
            <a:r>
              <a:rPr lang="en-US" altLang="zh-CN" sz="1100" b="0" u="none" dirty="0">
                <a:solidFill>
                  <a:schemeClr val="tx1"/>
                </a:solidFill>
                <a:latin typeface="Huawei Sans" panose="020C0503030203020204" pitchFamily="34" charset="0"/>
              </a:rPr>
              <a:t>intelligent</a:t>
            </a:r>
            <a:r>
              <a:rPr sz="1100" b="0" u="none" dirty="0">
                <a:solidFill>
                  <a:schemeClr val="tx1"/>
                </a:solidFill>
                <a:latin typeface="Huawei Sans" panose="020C0503030203020204" pitchFamily="34" charset="0"/>
              </a:rPr>
              <a:t> driving scenarios, such as long-distance transportation and campus commute.</a:t>
            </a:r>
            <a:endParaRPr lang="en-US" altLang="zh-CN" sz="1100" b="0" kern="1200" baseline="0" dirty="0">
              <a:solidFill>
                <a:schemeClr val="tx1"/>
              </a:solidFill>
              <a:latin typeface="Huawei Sans" panose="020C0503030203020204" pitchFamily="34" charset="0"/>
              <a:ea typeface="方正兰亭黑简体" panose="02000000000000000000" pitchFamily="2" charset="-122"/>
              <a:cs typeface="+mn-cs"/>
            </a:endParaRPr>
          </a:p>
          <a:p>
            <a:pPr marL="0" marR="0" lvl="0" indent="0" algn="l" defTabSz="1219304" rtl="0" eaLnBrk="1" fontAlgn="auto" latinLnBrk="0" hangingPunct="1">
              <a:lnSpc>
                <a:spcPct val="100000"/>
              </a:lnSpc>
              <a:spcBef>
                <a:spcPts val="0"/>
              </a:spcBef>
              <a:spcAft>
                <a:spcPts val="0"/>
              </a:spcAft>
              <a:buClrTx/>
              <a:buSzTx/>
              <a:buFontTx/>
              <a:buNone/>
              <a:tabLst/>
              <a:defRPr/>
            </a:pPr>
            <a:endParaRPr lang="en-US" altLang="zh-CN" sz="1100" b="0" kern="1200" baseline="0" dirty="0">
              <a:solidFill>
                <a:schemeClr val="tx1"/>
              </a:solidFill>
              <a:latin typeface="Huawei Sans" panose="020C0503030203020204" pitchFamily="34" charset="0"/>
              <a:ea typeface="方正兰亭黑简体" panose="02000000000000000000" pitchFamily="2" charset="-122"/>
              <a:cs typeface="+mn-cs"/>
            </a:endParaRPr>
          </a:p>
          <a:p>
            <a:pPr marL="0" marR="0" lvl="0" indent="0" algn="l" defTabSz="1219304" rtl="0" eaLnBrk="1" fontAlgn="auto" latinLnBrk="0" hangingPunct="1">
              <a:lnSpc>
                <a:spcPct val="100000"/>
              </a:lnSpc>
              <a:spcBef>
                <a:spcPts val="0"/>
              </a:spcBef>
              <a:spcAft>
                <a:spcPts val="0"/>
              </a:spcAft>
              <a:buClrTx/>
              <a:buSzTx/>
              <a:buFontTx/>
              <a:buNone/>
              <a:tabLst/>
              <a:defRPr/>
            </a:pPr>
            <a:r>
              <a:rPr sz="1100" b="0" u="none" dirty="0">
                <a:solidFill>
                  <a:schemeClr val="tx1"/>
                </a:solidFill>
                <a:latin typeface="Huawei Sans" panose="020C0503030203020204" pitchFamily="34" charset="0"/>
              </a:rPr>
              <a:t>Huawei MDC leverages the power of the platform and ecosystem to reduce costs and quickly implement scenario-based </a:t>
            </a:r>
            <a:r>
              <a:rPr lang="en-US" altLang="zh-CN" sz="1100" b="0" u="none" dirty="0">
                <a:solidFill>
                  <a:schemeClr val="tx1"/>
                </a:solidFill>
                <a:latin typeface="Huawei Sans" panose="020C0503030203020204" pitchFamily="34" charset="0"/>
              </a:rPr>
              <a:t>intelligent</a:t>
            </a:r>
            <a:r>
              <a:rPr sz="1100" b="0" u="none" dirty="0">
                <a:solidFill>
                  <a:schemeClr val="tx1"/>
                </a:solidFill>
                <a:latin typeface="Huawei Sans" panose="020C0503030203020204" pitchFamily="34" charset="0"/>
              </a:rPr>
              <a:t> driving.</a:t>
            </a:r>
            <a:endParaRPr lang="en-US" altLang="zh-CN" sz="1100" b="0" kern="1200" baseline="0" dirty="0">
              <a:solidFill>
                <a:schemeClr val="tx1"/>
              </a:solidFill>
              <a:latin typeface="Huawei Sans" panose="020C0503030203020204" pitchFamily="34" charset="0"/>
              <a:ea typeface="方正兰亭黑简体" panose="02000000000000000000" pitchFamily="2" charset="-122"/>
              <a:cs typeface="+mn-cs"/>
            </a:endParaRPr>
          </a:p>
          <a:p>
            <a:endParaRPr lang="zh-CN" altLang="en-US" dirty="0">
              <a:latin typeface="Huawei Sans" panose="020C0503030203020204" pitchFamily="34" charset="0"/>
            </a:endParaRPr>
          </a:p>
        </p:txBody>
      </p:sp>
    </p:spTree>
    <p:extLst>
      <p:ext uri="{BB962C8B-B14F-4D97-AF65-F5344CB8AC3E}">
        <p14:creationId xmlns:p14="http://schemas.microsoft.com/office/powerpoint/2010/main" val="18630424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r>
              <a:rPr sz="1100" b="1" u="none" dirty="0">
                <a:solidFill>
                  <a:schemeClr val="tx1"/>
                </a:solidFill>
                <a:latin typeface="Huawei Sans" panose="020C0503030203020204" pitchFamily="34" charset="0"/>
              </a:rPr>
              <a:t>Data service</a:t>
            </a:r>
            <a:r>
              <a:rPr sz="1100" b="0" u="none" dirty="0">
                <a:solidFill>
                  <a:schemeClr val="tx1"/>
                </a:solidFill>
                <a:latin typeface="Huawei Sans" panose="020C0503030203020204" pitchFamily="34" charset="0"/>
              </a:rPr>
              <a:t>: Data services of Huawei Octopus provide automatic processing of raw data collected by autonomous vehicles, facilitating data management, KPI statistics collection, and problem point playback and locating. In addition, Octopus can create new training datasets through the annotation platform.</a:t>
            </a:r>
          </a:p>
          <a:p>
            <a:pPr lvl="1"/>
            <a:r>
              <a:rPr sz="1100" b="1" u="none" dirty="0">
                <a:solidFill>
                  <a:schemeClr val="tx1"/>
                </a:solidFill>
                <a:latin typeface="Huawei Sans" panose="020C0503030203020204" pitchFamily="34" charset="0"/>
              </a:rPr>
              <a:t>Data storage</a:t>
            </a:r>
            <a:r>
              <a:rPr sz="1100" b="0" u="none" dirty="0">
                <a:solidFill>
                  <a:schemeClr val="tx1"/>
                </a:solidFill>
                <a:latin typeface="Huawei Sans" panose="020C0503030203020204" pitchFamily="34" charset="0"/>
              </a:rPr>
              <a:t>: PB-level massive data storage supports data import from OBS and physical drives.</a:t>
            </a:r>
          </a:p>
          <a:p>
            <a:pPr lvl="1"/>
            <a:r>
              <a:rPr sz="1100" b="1" u="none" dirty="0">
                <a:solidFill>
                  <a:schemeClr val="tx1"/>
                </a:solidFill>
                <a:latin typeface="Huawei Sans" panose="020C0503030203020204" pitchFamily="34" charset="0"/>
              </a:rPr>
              <a:t>Data processing pipeline</a:t>
            </a:r>
            <a:r>
              <a:rPr sz="1100" b="0" u="none" dirty="0">
                <a:solidFill>
                  <a:schemeClr val="tx1"/>
                </a:solidFill>
                <a:latin typeface="Huawei Sans" panose="020C0503030203020204" pitchFamily="34" charset="0"/>
              </a:rPr>
              <a:t>: The pipeline provides automatic </a:t>
            </a:r>
            <a:r>
              <a:rPr sz="1100" b="0" u="none" dirty="0" err="1">
                <a:solidFill>
                  <a:schemeClr val="tx1"/>
                </a:solidFill>
                <a:latin typeface="Huawei Sans" panose="020C0503030203020204" pitchFamily="34" charset="0"/>
              </a:rPr>
              <a:t>RosBag</a:t>
            </a:r>
            <a:r>
              <a:rPr sz="1100" b="0" u="none" dirty="0">
                <a:solidFill>
                  <a:schemeClr val="tx1"/>
                </a:solidFill>
                <a:latin typeface="Huawei Sans" panose="020C0503030203020204" pitchFamily="34" charset="0"/>
              </a:rPr>
              <a:t> data parsing, playback transcoding, and statistics analysis.</a:t>
            </a:r>
          </a:p>
          <a:p>
            <a:pPr lvl="1"/>
            <a:r>
              <a:rPr sz="1100" b="1" u="none" dirty="0">
                <a:solidFill>
                  <a:schemeClr val="tx1"/>
                </a:solidFill>
                <a:latin typeface="Huawei Sans" panose="020C0503030203020204" pitchFamily="34" charset="0"/>
              </a:rPr>
              <a:t>Data overview</a:t>
            </a:r>
            <a:r>
              <a:rPr sz="1100" b="0" u="none" dirty="0">
                <a:solidFill>
                  <a:schemeClr val="tx1"/>
                </a:solidFill>
                <a:latin typeface="Huawei Sans" panose="020C0503030203020204" pitchFamily="34" charset="0"/>
              </a:rPr>
              <a:t>: The takeover dashboard and data overview dashboard allow you to quickly view fleet data and track overview.</a:t>
            </a:r>
          </a:p>
          <a:p>
            <a:pPr lvl="1"/>
            <a:r>
              <a:rPr sz="1100" b="1" u="none" dirty="0">
                <a:solidFill>
                  <a:schemeClr val="tx1"/>
                </a:solidFill>
                <a:latin typeface="Huawei Sans" panose="020C0503030203020204" pitchFamily="34" charset="0"/>
              </a:rPr>
              <a:t>Data playback</a:t>
            </a:r>
            <a:r>
              <a:rPr sz="1100" b="0" u="none" dirty="0">
                <a:solidFill>
                  <a:schemeClr val="tx1"/>
                </a:solidFill>
                <a:latin typeface="Huawei Sans" panose="020C0503030203020204" pitchFamily="34" charset="0"/>
              </a:rPr>
              <a:t>: Playbacks contain detailed image information about sensor data during drive tests.</a:t>
            </a:r>
          </a:p>
          <a:p>
            <a:pPr lvl="1"/>
            <a:r>
              <a:rPr sz="1100" b="1" u="none" dirty="0">
                <a:solidFill>
                  <a:schemeClr val="tx1"/>
                </a:solidFill>
                <a:latin typeface="Huawei Sans" panose="020C0503030203020204" pitchFamily="34" charset="0"/>
              </a:rPr>
              <a:t>Annotation platform</a:t>
            </a:r>
            <a:r>
              <a:rPr sz="1100" b="0" u="none" dirty="0">
                <a:solidFill>
                  <a:schemeClr val="tx1"/>
                </a:solidFill>
                <a:latin typeface="Huawei Sans" panose="020C0503030203020204" pitchFamily="34" charset="0"/>
              </a:rPr>
              <a:t>: Online annotation includes manual labeling and automatic labeling, improving labeling efficiency.</a:t>
            </a:r>
          </a:p>
          <a:p>
            <a:pPr lvl="1"/>
            <a:r>
              <a:rPr sz="1100" b="1" u="none" dirty="0">
                <a:solidFill>
                  <a:schemeClr val="tx1"/>
                </a:solidFill>
                <a:latin typeface="Huawei Sans" panose="020C0503030203020204" pitchFamily="34" charset="0"/>
              </a:rPr>
              <a:t>Data management</a:t>
            </a:r>
            <a:r>
              <a:rPr sz="1100" b="0" u="none" dirty="0">
                <a:solidFill>
                  <a:schemeClr val="tx1"/>
                </a:solidFill>
                <a:latin typeface="Huawei Sans" panose="020C0503030203020204" pitchFamily="34" charset="0"/>
              </a:rPr>
              <a:t>: Major data sets in the industry, such as Pascal VOC, can be generated, imported, and managed.</a:t>
            </a:r>
            <a:endParaRPr lang="en-US" altLang="zh-CN" sz="1100" b="1" i="0" kern="1200" baseline="0" dirty="0">
              <a:solidFill>
                <a:schemeClr val="tx1"/>
              </a:solidFill>
              <a:effectLst/>
              <a:latin typeface="Huawei Sans" panose="020C0503030203020204" pitchFamily="34" charset="0"/>
              <a:ea typeface="方正兰亭黑简体" panose="02000000000000000000" pitchFamily="2" charset="-122"/>
              <a:cs typeface="+mn-cs"/>
            </a:endParaRPr>
          </a:p>
          <a:p>
            <a:endParaRPr lang="zh-CN" altLang="en-US" dirty="0">
              <a:latin typeface="Huawei Sans" panose="020C0503030203020204" pitchFamily="34" charset="0"/>
            </a:endParaRPr>
          </a:p>
        </p:txBody>
      </p:sp>
    </p:spTree>
    <p:extLst>
      <p:ext uri="{BB962C8B-B14F-4D97-AF65-F5344CB8AC3E}">
        <p14:creationId xmlns:p14="http://schemas.microsoft.com/office/powerpoint/2010/main" val="260030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7719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BC74A-497D-F323-D2CA-3EFBB5ED8D7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A1E7490-80AF-45EA-2E00-B07485933D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A154294-8E16-8111-7130-1ACA8D2392C1}"/>
              </a:ext>
            </a:extLst>
          </p:cNvPr>
          <p:cNvSpPr>
            <a:spLocks noGrp="1"/>
          </p:cNvSpPr>
          <p:nvPr>
            <p:ph type="dt" sz="half" idx="10"/>
          </p:nvPr>
        </p:nvSpPr>
        <p:spPr/>
        <p:txBody>
          <a:bodyPr/>
          <a:lstStyle/>
          <a:p>
            <a:fld id="{FF176AFF-6890-4EEC-A6EB-29E384A6C691}" type="datetimeFigureOut">
              <a:rPr lang="en-US" smtClean="0"/>
              <a:t>10/19/23</a:t>
            </a:fld>
            <a:endParaRPr lang="en-US"/>
          </a:p>
        </p:txBody>
      </p:sp>
      <p:sp>
        <p:nvSpPr>
          <p:cNvPr id="5" name="Footer Placeholder 4">
            <a:extLst>
              <a:ext uri="{FF2B5EF4-FFF2-40B4-BE49-F238E27FC236}">
                <a16:creationId xmlns:a16="http://schemas.microsoft.com/office/drawing/2014/main" id="{6BFA83A5-7D09-A5CE-0435-0B14DFD4F3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9C1F39-B9CC-337C-4C8F-242156776201}"/>
              </a:ext>
            </a:extLst>
          </p:cNvPr>
          <p:cNvSpPr>
            <a:spLocks noGrp="1"/>
          </p:cNvSpPr>
          <p:nvPr>
            <p:ph type="sldNum" sz="quarter" idx="12"/>
          </p:nvPr>
        </p:nvSpPr>
        <p:spPr/>
        <p:txBody>
          <a:bodyPr/>
          <a:lstStyle/>
          <a:p>
            <a:fld id="{E9A1A0BC-BE1C-43C4-A0F3-E86844E35692}" type="slidenum">
              <a:rPr lang="en-US" smtClean="0"/>
              <a:t>‹#›</a:t>
            </a:fld>
            <a:endParaRPr lang="en-US"/>
          </a:p>
        </p:txBody>
      </p:sp>
    </p:spTree>
    <p:extLst>
      <p:ext uri="{BB962C8B-B14F-4D97-AF65-F5344CB8AC3E}">
        <p14:creationId xmlns:p14="http://schemas.microsoft.com/office/powerpoint/2010/main" val="4245688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87801-1A8E-5E12-EAA2-DB2EAEA088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7B6EF8-04B0-CA95-225D-E29B0FBBFD5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6EA596-8E58-EB27-6F73-E80B3A3FEAAB}"/>
              </a:ext>
            </a:extLst>
          </p:cNvPr>
          <p:cNvSpPr>
            <a:spLocks noGrp="1"/>
          </p:cNvSpPr>
          <p:nvPr>
            <p:ph type="dt" sz="half" idx="10"/>
          </p:nvPr>
        </p:nvSpPr>
        <p:spPr/>
        <p:txBody>
          <a:bodyPr/>
          <a:lstStyle/>
          <a:p>
            <a:fld id="{FF176AFF-6890-4EEC-A6EB-29E384A6C691}" type="datetimeFigureOut">
              <a:rPr lang="en-US" smtClean="0"/>
              <a:t>10/19/23</a:t>
            </a:fld>
            <a:endParaRPr lang="en-US"/>
          </a:p>
        </p:txBody>
      </p:sp>
      <p:sp>
        <p:nvSpPr>
          <p:cNvPr id="5" name="Footer Placeholder 4">
            <a:extLst>
              <a:ext uri="{FF2B5EF4-FFF2-40B4-BE49-F238E27FC236}">
                <a16:creationId xmlns:a16="http://schemas.microsoft.com/office/drawing/2014/main" id="{80ED4579-32AA-10E2-7D41-15B0FF268F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5CC401-4FBC-2765-DCAF-18C74221ED5C}"/>
              </a:ext>
            </a:extLst>
          </p:cNvPr>
          <p:cNvSpPr>
            <a:spLocks noGrp="1"/>
          </p:cNvSpPr>
          <p:nvPr>
            <p:ph type="sldNum" sz="quarter" idx="12"/>
          </p:nvPr>
        </p:nvSpPr>
        <p:spPr/>
        <p:txBody>
          <a:bodyPr/>
          <a:lstStyle/>
          <a:p>
            <a:fld id="{E9A1A0BC-BE1C-43C4-A0F3-E86844E35692}" type="slidenum">
              <a:rPr lang="en-US" smtClean="0"/>
              <a:t>‹#›</a:t>
            </a:fld>
            <a:endParaRPr lang="en-US"/>
          </a:p>
        </p:txBody>
      </p:sp>
    </p:spTree>
    <p:extLst>
      <p:ext uri="{BB962C8B-B14F-4D97-AF65-F5344CB8AC3E}">
        <p14:creationId xmlns:p14="http://schemas.microsoft.com/office/powerpoint/2010/main" val="405953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980CF8-AB47-043D-AB96-96E5B6F515A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22C6474-C486-087E-A4F6-D735D61C8CD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4474C8-C5B1-C612-0AB7-310EC66A29AC}"/>
              </a:ext>
            </a:extLst>
          </p:cNvPr>
          <p:cNvSpPr>
            <a:spLocks noGrp="1"/>
          </p:cNvSpPr>
          <p:nvPr>
            <p:ph type="dt" sz="half" idx="10"/>
          </p:nvPr>
        </p:nvSpPr>
        <p:spPr/>
        <p:txBody>
          <a:bodyPr/>
          <a:lstStyle/>
          <a:p>
            <a:fld id="{FF176AFF-6890-4EEC-A6EB-29E384A6C691}" type="datetimeFigureOut">
              <a:rPr lang="en-US" smtClean="0"/>
              <a:t>10/19/23</a:t>
            </a:fld>
            <a:endParaRPr lang="en-US"/>
          </a:p>
        </p:txBody>
      </p:sp>
      <p:sp>
        <p:nvSpPr>
          <p:cNvPr id="5" name="Footer Placeholder 4">
            <a:extLst>
              <a:ext uri="{FF2B5EF4-FFF2-40B4-BE49-F238E27FC236}">
                <a16:creationId xmlns:a16="http://schemas.microsoft.com/office/drawing/2014/main" id="{B5E24B48-D6F2-D655-8C68-62445AD322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249CCB-D030-3AF5-EF0D-F8BBDE759ED9}"/>
              </a:ext>
            </a:extLst>
          </p:cNvPr>
          <p:cNvSpPr>
            <a:spLocks noGrp="1"/>
          </p:cNvSpPr>
          <p:nvPr>
            <p:ph type="sldNum" sz="quarter" idx="12"/>
          </p:nvPr>
        </p:nvSpPr>
        <p:spPr/>
        <p:txBody>
          <a:bodyPr/>
          <a:lstStyle/>
          <a:p>
            <a:fld id="{E9A1A0BC-BE1C-43C4-A0F3-E86844E35692}" type="slidenum">
              <a:rPr lang="en-US" smtClean="0"/>
              <a:t>‹#›</a:t>
            </a:fld>
            <a:endParaRPr lang="en-US"/>
          </a:p>
        </p:txBody>
      </p:sp>
    </p:spTree>
    <p:extLst>
      <p:ext uri="{BB962C8B-B14F-4D97-AF65-F5344CB8AC3E}">
        <p14:creationId xmlns:p14="http://schemas.microsoft.com/office/powerpoint/2010/main" val="48304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4B3B7-D1F6-84D1-5FA5-A911CCC1038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7317128-967F-50D5-E350-2D50D92E77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9CCA2B9-F80D-995A-622E-97284C1661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CFF7DBA-AE8F-1031-A163-25185D15C6EE}"/>
              </a:ext>
            </a:extLst>
          </p:cNvPr>
          <p:cNvSpPr>
            <a:spLocks noGrp="1"/>
          </p:cNvSpPr>
          <p:nvPr>
            <p:ph type="dt" sz="half" idx="10"/>
          </p:nvPr>
        </p:nvSpPr>
        <p:spPr/>
        <p:txBody>
          <a:bodyPr/>
          <a:lstStyle/>
          <a:p>
            <a:fld id="{FF176AFF-6890-4EEC-A6EB-29E384A6C691}" type="datetimeFigureOut">
              <a:rPr lang="en-US" smtClean="0"/>
              <a:t>10/19/23</a:t>
            </a:fld>
            <a:endParaRPr lang="en-US"/>
          </a:p>
        </p:txBody>
      </p:sp>
      <p:sp>
        <p:nvSpPr>
          <p:cNvPr id="6" name="Footer Placeholder 5">
            <a:extLst>
              <a:ext uri="{FF2B5EF4-FFF2-40B4-BE49-F238E27FC236}">
                <a16:creationId xmlns:a16="http://schemas.microsoft.com/office/drawing/2014/main" id="{20CBC016-E2BA-81F0-2C6C-845C96B072F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AD6C18-6188-944D-88A8-8006D0C14A17}"/>
              </a:ext>
            </a:extLst>
          </p:cNvPr>
          <p:cNvSpPr>
            <a:spLocks noGrp="1"/>
          </p:cNvSpPr>
          <p:nvPr>
            <p:ph type="sldNum" sz="quarter" idx="12"/>
          </p:nvPr>
        </p:nvSpPr>
        <p:spPr/>
        <p:txBody>
          <a:bodyPr/>
          <a:lstStyle/>
          <a:p>
            <a:fld id="{E9A1A0BC-BE1C-43C4-A0F3-E86844E35692}" type="slidenum">
              <a:rPr lang="en-US" smtClean="0"/>
              <a:t>‹#›</a:t>
            </a:fld>
            <a:endParaRPr lang="en-US"/>
          </a:p>
        </p:txBody>
      </p:sp>
    </p:spTree>
    <p:extLst>
      <p:ext uri="{BB962C8B-B14F-4D97-AF65-F5344CB8AC3E}">
        <p14:creationId xmlns:p14="http://schemas.microsoft.com/office/powerpoint/2010/main" val="1894898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650D6-7FC2-BF02-0BDE-2A73BDF4B10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20F9067-6D3D-9A85-36D4-62AED9F87B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4D9D71F-8289-6A4B-3AFB-B5C227E29BF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DFF0E52-77A8-6F85-EADB-957207429D3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98318CF-51A6-BD14-64E1-B3D66126841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537C1A8-9648-872A-1401-C153D1A6D7B7}"/>
              </a:ext>
            </a:extLst>
          </p:cNvPr>
          <p:cNvSpPr>
            <a:spLocks noGrp="1"/>
          </p:cNvSpPr>
          <p:nvPr>
            <p:ph type="dt" sz="half" idx="10"/>
          </p:nvPr>
        </p:nvSpPr>
        <p:spPr/>
        <p:txBody>
          <a:bodyPr/>
          <a:lstStyle/>
          <a:p>
            <a:fld id="{FF176AFF-6890-4EEC-A6EB-29E384A6C691}" type="datetimeFigureOut">
              <a:rPr lang="en-US" smtClean="0"/>
              <a:t>10/19/23</a:t>
            </a:fld>
            <a:endParaRPr lang="en-US"/>
          </a:p>
        </p:txBody>
      </p:sp>
      <p:sp>
        <p:nvSpPr>
          <p:cNvPr id="8" name="Footer Placeholder 7">
            <a:extLst>
              <a:ext uri="{FF2B5EF4-FFF2-40B4-BE49-F238E27FC236}">
                <a16:creationId xmlns:a16="http://schemas.microsoft.com/office/drawing/2014/main" id="{14D567AC-5333-20AD-2EB0-742A759E44F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2BDA138-32A3-60F8-A4EA-4FEB86AF0E85}"/>
              </a:ext>
            </a:extLst>
          </p:cNvPr>
          <p:cNvSpPr>
            <a:spLocks noGrp="1"/>
          </p:cNvSpPr>
          <p:nvPr>
            <p:ph type="sldNum" sz="quarter" idx="12"/>
          </p:nvPr>
        </p:nvSpPr>
        <p:spPr/>
        <p:txBody>
          <a:bodyPr/>
          <a:lstStyle/>
          <a:p>
            <a:fld id="{E9A1A0BC-BE1C-43C4-A0F3-E86844E35692}" type="slidenum">
              <a:rPr lang="en-US" smtClean="0"/>
              <a:t>‹#›</a:t>
            </a:fld>
            <a:endParaRPr lang="en-US"/>
          </a:p>
        </p:txBody>
      </p:sp>
    </p:spTree>
    <p:extLst>
      <p:ext uri="{BB962C8B-B14F-4D97-AF65-F5344CB8AC3E}">
        <p14:creationId xmlns:p14="http://schemas.microsoft.com/office/powerpoint/2010/main" val="2977415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031FF-294D-35E7-01AB-4F53B0E94E8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15C8BD1-945A-EB74-C4F8-C59FF027048B}"/>
              </a:ext>
            </a:extLst>
          </p:cNvPr>
          <p:cNvSpPr>
            <a:spLocks noGrp="1"/>
          </p:cNvSpPr>
          <p:nvPr>
            <p:ph type="dt" sz="half" idx="10"/>
          </p:nvPr>
        </p:nvSpPr>
        <p:spPr/>
        <p:txBody>
          <a:bodyPr/>
          <a:lstStyle/>
          <a:p>
            <a:fld id="{FF176AFF-6890-4EEC-A6EB-29E384A6C691}" type="datetimeFigureOut">
              <a:rPr lang="en-US" smtClean="0"/>
              <a:t>10/19/23</a:t>
            </a:fld>
            <a:endParaRPr lang="en-US"/>
          </a:p>
        </p:txBody>
      </p:sp>
      <p:sp>
        <p:nvSpPr>
          <p:cNvPr id="4" name="Footer Placeholder 3">
            <a:extLst>
              <a:ext uri="{FF2B5EF4-FFF2-40B4-BE49-F238E27FC236}">
                <a16:creationId xmlns:a16="http://schemas.microsoft.com/office/drawing/2014/main" id="{72C0ABB1-4667-8EB9-6463-4085EC45952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0BEBEF6-855E-17A7-3681-A969F663129C}"/>
              </a:ext>
            </a:extLst>
          </p:cNvPr>
          <p:cNvSpPr>
            <a:spLocks noGrp="1"/>
          </p:cNvSpPr>
          <p:nvPr>
            <p:ph type="sldNum" sz="quarter" idx="12"/>
          </p:nvPr>
        </p:nvSpPr>
        <p:spPr/>
        <p:txBody>
          <a:bodyPr/>
          <a:lstStyle/>
          <a:p>
            <a:fld id="{E9A1A0BC-BE1C-43C4-A0F3-E86844E35692}" type="slidenum">
              <a:rPr lang="en-US" smtClean="0"/>
              <a:t>‹#›</a:t>
            </a:fld>
            <a:endParaRPr lang="en-US"/>
          </a:p>
        </p:txBody>
      </p:sp>
    </p:spTree>
    <p:extLst>
      <p:ext uri="{BB962C8B-B14F-4D97-AF65-F5344CB8AC3E}">
        <p14:creationId xmlns:p14="http://schemas.microsoft.com/office/powerpoint/2010/main" val="2541935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5BE0A94-7D5F-A9B4-02FB-104E4B7F16E6}"/>
              </a:ext>
            </a:extLst>
          </p:cNvPr>
          <p:cNvSpPr>
            <a:spLocks noGrp="1"/>
          </p:cNvSpPr>
          <p:nvPr>
            <p:ph type="dt" sz="half" idx="10"/>
          </p:nvPr>
        </p:nvSpPr>
        <p:spPr/>
        <p:txBody>
          <a:bodyPr/>
          <a:lstStyle/>
          <a:p>
            <a:fld id="{FF176AFF-6890-4EEC-A6EB-29E384A6C691}" type="datetimeFigureOut">
              <a:rPr lang="en-US" smtClean="0"/>
              <a:t>10/19/23</a:t>
            </a:fld>
            <a:endParaRPr lang="en-US"/>
          </a:p>
        </p:txBody>
      </p:sp>
      <p:sp>
        <p:nvSpPr>
          <p:cNvPr id="3" name="Footer Placeholder 2">
            <a:extLst>
              <a:ext uri="{FF2B5EF4-FFF2-40B4-BE49-F238E27FC236}">
                <a16:creationId xmlns:a16="http://schemas.microsoft.com/office/drawing/2014/main" id="{44A6AF4C-4C29-44A3-472E-54CE91DA603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9CB0C67-2C7B-722D-E322-5A758C116EEF}"/>
              </a:ext>
            </a:extLst>
          </p:cNvPr>
          <p:cNvSpPr>
            <a:spLocks noGrp="1"/>
          </p:cNvSpPr>
          <p:nvPr>
            <p:ph type="sldNum" sz="quarter" idx="12"/>
          </p:nvPr>
        </p:nvSpPr>
        <p:spPr/>
        <p:txBody>
          <a:bodyPr/>
          <a:lstStyle/>
          <a:p>
            <a:fld id="{E9A1A0BC-BE1C-43C4-A0F3-E86844E35692}" type="slidenum">
              <a:rPr lang="en-US" smtClean="0"/>
              <a:t>‹#›</a:t>
            </a:fld>
            <a:endParaRPr lang="en-US"/>
          </a:p>
        </p:txBody>
      </p:sp>
    </p:spTree>
    <p:extLst>
      <p:ext uri="{BB962C8B-B14F-4D97-AF65-F5344CB8AC3E}">
        <p14:creationId xmlns:p14="http://schemas.microsoft.com/office/powerpoint/2010/main" val="2336634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84DB3-6AD5-5612-097F-92F45C8D87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46442D-8A4C-9891-310C-EB5DB0770F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3012A6E-F1BB-CDCE-DD9A-0593F4124D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1DDD926-FBD8-D040-49D3-4EE9B1AD814A}"/>
              </a:ext>
            </a:extLst>
          </p:cNvPr>
          <p:cNvSpPr>
            <a:spLocks noGrp="1"/>
          </p:cNvSpPr>
          <p:nvPr>
            <p:ph type="dt" sz="half" idx="10"/>
          </p:nvPr>
        </p:nvSpPr>
        <p:spPr/>
        <p:txBody>
          <a:bodyPr/>
          <a:lstStyle/>
          <a:p>
            <a:fld id="{FF176AFF-6890-4EEC-A6EB-29E384A6C691}" type="datetimeFigureOut">
              <a:rPr lang="en-US" smtClean="0"/>
              <a:t>10/19/23</a:t>
            </a:fld>
            <a:endParaRPr lang="en-US"/>
          </a:p>
        </p:txBody>
      </p:sp>
      <p:sp>
        <p:nvSpPr>
          <p:cNvPr id="6" name="Footer Placeholder 5">
            <a:extLst>
              <a:ext uri="{FF2B5EF4-FFF2-40B4-BE49-F238E27FC236}">
                <a16:creationId xmlns:a16="http://schemas.microsoft.com/office/drawing/2014/main" id="{493C8693-E42E-A151-1444-280F1576203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B86815-44D1-8D3A-9B23-9BE6C2BB2020}"/>
              </a:ext>
            </a:extLst>
          </p:cNvPr>
          <p:cNvSpPr>
            <a:spLocks noGrp="1"/>
          </p:cNvSpPr>
          <p:nvPr>
            <p:ph type="sldNum" sz="quarter" idx="12"/>
          </p:nvPr>
        </p:nvSpPr>
        <p:spPr/>
        <p:txBody>
          <a:bodyPr/>
          <a:lstStyle/>
          <a:p>
            <a:fld id="{E9A1A0BC-BE1C-43C4-A0F3-E86844E35692}" type="slidenum">
              <a:rPr lang="en-US" smtClean="0"/>
              <a:t>‹#›</a:t>
            </a:fld>
            <a:endParaRPr lang="en-US"/>
          </a:p>
        </p:txBody>
      </p:sp>
    </p:spTree>
    <p:extLst>
      <p:ext uri="{BB962C8B-B14F-4D97-AF65-F5344CB8AC3E}">
        <p14:creationId xmlns:p14="http://schemas.microsoft.com/office/powerpoint/2010/main" val="2431183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C4103-B3FD-C23A-F3EF-4A50D60050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FD752C3-BA39-CD2B-191F-928F5FD294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304E5E5-9E7B-5A79-E6D9-847C3CA121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1B6313-C44C-6730-9631-45CA462F1A40}"/>
              </a:ext>
            </a:extLst>
          </p:cNvPr>
          <p:cNvSpPr>
            <a:spLocks noGrp="1"/>
          </p:cNvSpPr>
          <p:nvPr>
            <p:ph type="dt" sz="half" idx="10"/>
          </p:nvPr>
        </p:nvSpPr>
        <p:spPr/>
        <p:txBody>
          <a:bodyPr/>
          <a:lstStyle/>
          <a:p>
            <a:fld id="{FF176AFF-6890-4EEC-A6EB-29E384A6C691}" type="datetimeFigureOut">
              <a:rPr lang="en-US" smtClean="0"/>
              <a:t>10/19/23</a:t>
            </a:fld>
            <a:endParaRPr lang="en-US"/>
          </a:p>
        </p:txBody>
      </p:sp>
      <p:sp>
        <p:nvSpPr>
          <p:cNvPr id="6" name="Footer Placeholder 5">
            <a:extLst>
              <a:ext uri="{FF2B5EF4-FFF2-40B4-BE49-F238E27FC236}">
                <a16:creationId xmlns:a16="http://schemas.microsoft.com/office/drawing/2014/main" id="{A838E31A-0F6A-9748-5E52-2AAE2FBE1F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06EBBE9-7EFC-02A9-FA95-057D48DA4837}"/>
              </a:ext>
            </a:extLst>
          </p:cNvPr>
          <p:cNvSpPr>
            <a:spLocks noGrp="1"/>
          </p:cNvSpPr>
          <p:nvPr>
            <p:ph type="sldNum" sz="quarter" idx="12"/>
          </p:nvPr>
        </p:nvSpPr>
        <p:spPr/>
        <p:txBody>
          <a:bodyPr/>
          <a:lstStyle/>
          <a:p>
            <a:fld id="{E9A1A0BC-BE1C-43C4-A0F3-E86844E35692}" type="slidenum">
              <a:rPr lang="en-US" smtClean="0"/>
              <a:t>‹#›</a:t>
            </a:fld>
            <a:endParaRPr lang="en-US"/>
          </a:p>
        </p:txBody>
      </p:sp>
    </p:spTree>
    <p:extLst>
      <p:ext uri="{BB962C8B-B14F-4D97-AF65-F5344CB8AC3E}">
        <p14:creationId xmlns:p14="http://schemas.microsoft.com/office/powerpoint/2010/main" val="1016939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0466B-91F4-CDA6-E027-C606F4337D2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4DC24D4-245A-4673-43EB-94927B53DAA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FAD388-50AF-BE63-8E23-9AA2B20FC1E3}"/>
              </a:ext>
            </a:extLst>
          </p:cNvPr>
          <p:cNvSpPr>
            <a:spLocks noGrp="1"/>
          </p:cNvSpPr>
          <p:nvPr>
            <p:ph type="dt" sz="half" idx="10"/>
          </p:nvPr>
        </p:nvSpPr>
        <p:spPr/>
        <p:txBody>
          <a:bodyPr/>
          <a:lstStyle/>
          <a:p>
            <a:fld id="{FF176AFF-6890-4EEC-A6EB-29E384A6C691}" type="datetimeFigureOut">
              <a:rPr lang="en-US" smtClean="0"/>
              <a:t>10/19/23</a:t>
            </a:fld>
            <a:endParaRPr lang="en-US"/>
          </a:p>
        </p:txBody>
      </p:sp>
      <p:sp>
        <p:nvSpPr>
          <p:cNvPr id="5" name="Footer Placeholder 4">
            <a:extLst>
              <a:ext uri="{FF2B5EF4-FFF2-40B4-BE49-F238E27FC236}">
                <a16:creationId xmlns:a16="http://schemas.microsoft.com/office/drawing/2014/main" id="{C2E0C300-7EF4-352E-8D6F-368133D787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4E2894-9270-EC14-877C-0FD04A505B71}"/>
              </a:ext>
            </a:extLst>
          </p:cNvPr>
          <p:cNvSpPr>
            <a:spLocks noGrp="1"/>
          </p:cNvSpPr>
          <p:nvPr>
            <p:ph type="sldNum" sz="quarter" idx="12"/>
          </p:nvPr>
        </p:nvSpPr>
        <p:spPr/>
        <p:txBody>
          <a:bodyPr/>
          <a:lstStyle/>
          <a:p>
            <a:fld id="{E9A1A0BC-BE1C-43C4-A0F3-E86844E35692}" type="slidenum">
              <a:rPr lang="en-US" smtClean="0"/>
              <a:t>‹#›</a:t>
            </a:fld>
            <a:endParaRPr lang="en-US"/>
          </a:p>
        </p:txBody>
      </p:sp>
    </p:spTree>
    <p:extLst>
      <p:ext uri="{BB962C8B-B14F-4D97-AF65-F5344CB8AC3E}">
        <p14:creationId xmlns:p14="http://schemas.microsoft.com/office/powerpoint/2010/main" val="2475523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40B650-BA30-D1A9-65D6-544A9FD8836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6E27F2B-C7F5-C648-AFB4-DA5FBF88839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51B877-9D06-4808-0147-07B407159F06}"/>
              </a:ext>
            </a:extLst>
          </p:cNvPr>
          <p:cNvSpPr>
            <a:spLocks noGrp="1"/>
          </p:cNvSpPr>
          <p:nvPr>
            <p:ph type="dt" sz="half" idx="10"/>
          </p:nvPr>
        </p:nvSpPr>
        <p:spPr/>
        <p:txBody>
          <a:bodyPr/>
          <a:lstStyle/>
          <a:p>
            <a:fld id="{FF176AFF-6890-4EEC-A6EB-29E384A6C691}" type="datetimeFigureOut">
              <a:rPr lang="en-US" smtClean="0"/>
              <a:t>10/19/23</a:t>
            </a:fld>
            <a:endParaRPr lang="en-US"/>
          </a:p>
        </p:txBody>
      </p:sp>
      <p:sp>
        <p:nvSpPr>
          <p:cNvPr id="5" name="Footer Placeholder 4">
            <a:extLst>
              <a:ext uri="{FF2B5EF4-FFF2-40B4-BE49-F238E27FC236}">
                <a16:creationId xmlns:a16="http://schemas.microsoft.com/office/drawing/2014/main" id="{75D66E1B-051F-FD84-24E6-8A728DA1129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14E810-DB88-9CC9-D052-261708FEBEFA}"/>
              </a:ext>
            </a:extLst>
          </p:cNvPr>
          <p:cNvSpPr>
            <a:spLocks noGrp="1"/>
          </p:cNvSpPr>
          <p:nvPr>
            <p:ph type="sldNum" sz="quarter" idx="12"/>
          </p:nvPr>
        </p:nvSpPr>
        <p:spPr/>
        <p:txBody>
          <a:bodyPr/>
          <a:lstStyle/>
          <a:p>
            <a:fld id="{E9A1A0BC-BE1C-43C4-A0F3-E86844E35692}" type="slidenum">
              <a:rPr lang="en-US" smtClean="0"/>
              <a:t>‹#›</a:t>
            </a:fld>
            <a:endParaRPr lang="en-US"/>
          </a:p>
        </p:txBody>
      </p:sp>
    </p:spTree>
    <p:extLst>
      <p:ext uri="{BB962C8B-B14F-4D97-AF65-F5344CB8AC3E}">
        <p14:creationId xmlns:p14="http://schemas.microsoft.com/office/powerpoint/2010/main" val="34717970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7*#标题和内容（一行标题）">
    <p:spTree>
      <p:nvGrpSpPr>
        <p:cNvPr id="1" name=""/>
        <p:cNvGrpSpPr/>
        <p:nvPr/>
      </p:nvGrpSpPr>
      <p:grpSpPr>
        <a:xfrm>
          <a:off x="0" y="0"/>
          <a:ext cx="0" cy="0"/>
          <a:chOff x="0" y="0"/>
          <a:chExt cx="0" cy="0"/>
        </a:xfrm>
      </p:grpSpPr>
      <p:sp>
        <p:nvSpPr>
          <p:cNvPr id="3" name="标题 1"/>
          <p:cNvSpPr>
            <a:spLocks noGrp="1"/>
          </p:cNvSpPr>
          <p:nvPr>
            <p:ph type="title"/>
          </p:nvPr>
        </p:nvSpPr>
        <p:spPr>
          <a:xfrm>
            <a:off x="455613" y="447468"/>
            <a:ext cx="11293474" cy="485982"/>
          </a:xfrm>
          <a:prstGeom prst="rect">
            <a:avLst/>
          </a:prstGeom>
        </p:spPr>
        <p:txBody>
          <a:bodyPr lIns="0" tIns="0" rIns="0" bIns="0" anchor="t">
            <a:normAutofit/>
          </a:bodyPr>
          <a:lstStyle>
            <a:lvl1pPr>
              <a:defRPr lang="zh-CN" altLang="en-US" baseline="0" dirty="0">
                <a:latin typeface="Huawei Sans" panose="020C0503030203020204" pitchFamily="34" charset="0"/>
                <a:ea typeface="方正兰亭黑简体" panose="02000000000000000000" pitchFamily="2" charset="-122"/>
              </a:defRPr>
            </a:lvl1pPr>
          </a:lstStyle>
          <a:p>
            <a:pPr marL="0" lvl="0" indent="0" defTabSz="1187798">
              <a:lnSpc>
                <a:spcPts val="3430"/>
              </a:lnSpc>
              <a:spcBef>
                <a:spcPts val="0"/>
              </a:spcBef>
              <a:buFont typeface="Arial" panose="020B0604020202020204" pitchFamily="34" charset="0"/>
            </a:pPr>
            <a:r>
              <a:rPr lang="zh-CN" altLang="en-US" dirty="0"/>
              <a:t>单击此处编辑母版标题样式</a:t>
            </a:r>
          </a:p>
        </p:txBody>
      </p:sp>
      <p:sp>
        <p:nvSpPr>
          <p:cNvPr id="9" name="文本占位符 6"/>
          <p:cNvSpPr>
            <a:spLocks noGrp="1"/>
          </p:cNvSpPr>
          <p:nvPr>
            <p:ph type="body" sz="quarter" idx="10" hasCustomPrompt="1"/>
          </p:nvPr>
        </p:nvSpPr>
        <p:spPr>
          <a:xfrm>
            <a:off x="455612" y="1047750"/>
            <a:ext cx="11293475" cy="4879805"/>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stStyle>
          <a:p>
            <a:r>
              <a:rPr lang="zh-CN" altLang="en-US" dirty="0"/>
              <a:t>单击此处输入文字</a:t>
            </a:r>
          </a:p>
        </p:txBody>
      </p:sp>
    </p:spTree>
    <p:extLst>
      <p:ext uri="{BB962C8B-B14F-4D97-AF65-F5344CB8AC3E}">
        <p14:creationId xmlns:p14="http://schemas.microsoft.com/office/powerpoint/2010/main" val="1298037226"/>
      </p:ext>
    </p:extLst>
  </p:cSld>
  <p:clrMapOvr>
    <a:masterClrMapping/>
  </p:clrMapOvr>
  <p:extLst>
    <p:ext uri="{DCECCB84-F9BA-43D5-87BE-67443E8EF086}">
      <p15:sldGuideLst xmlns:p15="http://schemas.microsoft.com/office/powerpoint/2012/main">
        <p15:guide id="1" orient="horz" pos="595">
          <p15:clr>
            <a:srgbClr val="FBAE40"/>
          </p15:clr>
        </p15:guide>
        <p15:guide id="2" orient="horz" pos="663">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8*#仅标题（一行标题）">
    <p:spTree>
      <p:nvGrpSpPr>
        <p:cNvPr id="1" name=""/>
        <p:cNvGrpSpPr/>
        <p:nvPr/>
      </p:nvGrpSpPr>
      <p:grpSpPr>
        <a:xfrm>
          <a:off x="0" y="0"/>
          <a:ext cx="0" cy="0"/>
          <a:chOff x="0" y="0"/>
          <a:chExt cx="0" cy="0"/>
        </a:xfrm>
      </p:grpSpPr>
      <p:sp>
        <p:nvSpPr>
          <p:cNvPr id="3" name="标题 1"/>
          <p:cNvSpPr>
            <a:spLocks noGrp="1"/>
          </p:cNvSpPr>
          <p:nvPr>
            <p:ph type="title"/>
          </p:nvPr>
        </p:nvSpPr>
        <p:spPr>
          <a:xfrm>
            <a:off x="452438" y="447468"/>
            <a:ext cx="11296649" cy="497095"/>
          </a:xfrm>
          <a:prstGeom prst="rect">
            <a:avLst/>
          </a:prstGeom>
        </p:spPr>
        <p:txBody>
          <a:bodyPr lIns="0" tIns="0" rIns="0" bIns="0" anchor="t">
            <a:normAutofit/>
          </a:bodyPr>
          <a:lstStyle>
            <a:lvl1pPr>
              <a:defRPr lang="zh-CN" altLang="en-US" baseline="0" dirty="0"/>
            </a:lvl1pPr>
          </a:lstStyle>
          <a:p>
            <a:pPr marL="0" lvl="0" indent="0" defTabSz="1187798">
              <a:lnSpc>
                <a:spcPts val="3430"/>
              </a:lnSpc>
              <a:spcBef>
                <a:spcPts val="0"/>
              </a:spcBef>
              <a:buFont typeface="Arial" panose="020B0604020202020204" pitchFamily="34" charset="0"/>
            </a:pPr>
            <a:r>
              <a:rPr lang="zh-CN" altLang="en-US" dirty="0"/>
              <a:t>单击此处编辑母版标题样式</a:t>
            </a:r>
          </a:p>
        </p:txBody>
      </p:sp>
    </p:spTree>
    <p:extLst>
      <p:ext uri="{BB962C8B-B14F-4D97-AF65-F5344CB8AC3E}">
        <p14:creationId xmlns:p14="http://schemas.microsoft.com/office/powerpoint/2010/main" val="937317334"/>
      </p:ext>
    </p:extLst>
  </p:cSld>
  <p:clrMapOvr>
    <a:masterClrMapping/>
  </p:clrMapOvr>
  <p:extLst>
    <p:ext uri="{DCECCB84-F9BA-43D5-87BE-67443E8EF086}">
      <p15:sldGuideLst xmlns:p15="http://schemas.microsoft.com/office/powerpoint/2012/main">
        <p15:guide id="1" orient="horz" pos="59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75561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19843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057279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00205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78347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88722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3336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499082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63935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01047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96026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0357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4974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19160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33702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8438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_8*#仅标题（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731838" y="447468"/>
            <a:ext cx="10728325" cy="497095"/>
          </a:xfrm>
          <a:prstGeom prst="rect">
            <a:avLst/>
          </a:prstGeom>
        </p:spPr>
        <p:txBody>
          <a:bodyPr lIns="0" tIns="0" rIns="0" bIns="0" anchor="t">
            <a:normAutofit/>
          </a:bodyPr>
          <a:lstStyle>
            <a:lvl1pPr>
              <a:defRPr lang="zh-CN" altLang="en-US" baseline="0" dirty="0"/>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Tree>
    <p:extLst>
      <p:ext uri="{BB962C8B-B14F-4D97-AF65-F5344CB8AC3E}">
        <p14:creationId xmlns:p14="http://schemas.microsoft.com/office/powerpoint/2010/main" val="1240469447"/>
      </p:ext>
    </p:extLst>
  </p:cSld>
  <p:clrMapOvr>
    <a:masterClrMapping/>
  </p:clrMapOvr>
  <p:extLst>
    <p:ext uri="{DCECCB84-F9BA-43D5-87BE-67443E8EF086}">
      <p15:sldGuideLst xmlns:p15="http://schemas.microsoft.com/office/powerpoint/2012/main">
        <p15:guide id="1" orient="horz" pos="595">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7*#标题和内容（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731838" y="447468"/>
            <a:ext cx="10728325" cy="497095"/>
          </a:xfrm>
          <a:prstGeom prst="rect">
            <a:avLst/>
          </a:prstGeom>
        </p:spPr>
        <p:txBody>
          <a:bodyPr lIns="0" tIns="0" rIns="0" bIns="0" anchor="t">
            <a:normAutofit/>
          </a:bodyPr>
          <a:lstStyle>
            <a:lvl1pPr>
              <a:defRPr lang="zh-CN" altLang="en-US" baseline="0" dirty="0">
                <a:latin typeface="Huawei Sans" panose="020C0503030203020204" pitchFamily="34" charset="0"/>
                <a:ea typeface="方正兰亭黑简体" panose="02000000000000000000" pitchFamily="2" charset="-122"/>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
        <p:nvSpPr>
          <p:cNvPr id="9" name="文本占位符 6"/>
          <p:cNvSpPr>
            <a:spLocks noGrp="1"/>
          </p:cNvSpPr>
          <p:nvPr>
            <p:ph type="body" sz="quarter" idx="10" hasCustomPrompt="1"/>
          </p:nvPr>
        </p:nvSpPr>
        <p:spPr>
          <a:xfrm>
            <a:off x="731838" y="1052514"/>
            <a:ext cx="10728326" cy="4875042"/>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stStyle>
          <a:p>
            <a:r>
              <a:rPr lang="en-US" altLang="zh-CN" dirty="0"/>
              <a:t>Click here to edit</a:t>
            </a:r>
            <a:endParaRPr lang="zh-CN" altLang="en-US" dirty="0"/>
          </a:p>
        </p:txBody>
      </p:sp>
    </p:spTree>
    <p:extLst>
      <p:ext uri="{BB962C8B-B14F-4D97-AF65-F5344CB8AC3E}">
        <p14:creationId xmlns:p14="http://schemas.microsoft.com/office/powerpoint/2010/main" val="554625941"/>
      </p:ext>
    </p:extLst>
  </p:cSld>
  <p:clrMapOvr>
    <a:masterClrMapping/>
  </p:clrMapOvr>
  <p:extLst>
    <p:ext uri="{DCECCB84-F9BA-43D5-87BE-67443E8EF086}">
      <p15:sldGuideLst xmlns:p15="http://schemas.microsoft.com/office/powerpoint/2012/main">
        <p15:guide id="0" orient="horz" pos="663">
          <p15:clr>
            <a:srgbClr val="FBAE40"/>
          </p15:clr>
        </p15:guide>
        <p15:guide id="1" orient="horz" pos="595">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10/19/23</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276927413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10/19/23</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4987709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10/19/23</a:t>
            </a:fld>
            <a:endParaRPr lang="en-US" dirty="0"/>
          </a:p>
        </p:txBody>
      </p:sp>
    </p:spTree>
    <p:extLst>
      <p:ext uri="{BB962C8B-B14F-4D97-AF65-F5344CB8AC3E}">
        <p14:creationId xmlns:p14="http://schemas.microsoft.com/office/powerpoint/2010/main" val="124521479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10/19/23</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7898378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10/19/23</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280986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10/19/23</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659832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10/19/23</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94531587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10/19/23</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74349905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10/19/23</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33243922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10/19/23</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19226166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10/19/23</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6672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9B2333-02A0-0B73-286E-324C98AD82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5E7F35-C25A-2388-7683-F560D3EA77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50038B-D7E6-881A-A061-62E5203AED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176AFF-6890-4EEC-A6EB-29E384A6C691}" type="datetimeFigureOut">
              <a:rPr lang="en-US" smtClean="0"/>
              <a:t>10/19/23</a:t>
            </a:fld>
            <a:endParaRPr lang="en-US"/>
          </a:p>
        </p:txBody>
      </p:sp>
      <p:sp>
        <p:nvSpPr>
          <p:cNvPr id="5" name="Footer Placeholder 4">
            <a:extLst>
              <a:ext uri="{FF2B5EF4-FFF2-40B4-BE49-F238E27FC236}">
                <a16:creationId xmlns:a16="http://schemas.microsoft.com/office/drawing/2014/main" id="{28EF97BE-B824-72CC-008B-E213197AD9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3EB0430-FD76-3814-DC52-EEECA4559E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A1A0BC-BE1C-43C4-A0F3-E86844E35692}" type="slidenum">
              <a:rPr lang="en-US" smtClean="0"/>
              <a:t>‹#›</a:t>
            </a:fld>
            <a:endParaRPr lang="en-US"/>
          </a:p>
        </p:txBody>
      </p:sp>
    </p:spTree>
    <p:extLst>
      <p:ext uri="{BB962C8B-B14F-4D97-AF65-F5344CB8AC3E}">
        <p14:creationId xmlns:p14="http://schemas.microsoft.com/office/powerpoint/2010/main" val="13545033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0" r:id="rId12"/>
    <p:sldLayoutId id="214748368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159967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10/19/23</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3364408"/>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2.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5.png"/><Relationship Id="rId2" Type="http://schemas.openxmlformats.org/officeDocument/2006/relationships/slideLayout" Target="../slideLayouts/slideLayout13.xml"/><Relationship Id="rId1" Type="http://schemas.openxmlformats.org/officeDocument/2006/relationships/tags" Target="../tags/tag1.xml"/><Relationship Id="rId6" Type="http://schemas.openxmlformats.org/officeDocument/2006/relationships/image" Target="../media/image22.png"/><Relationship Id="rId5" Type="http://schemas.openxmlformats.org/officeDocument/2006/relationships/image" Target="../media/image21.jpg"/><Relationship Id="rId4" Type="http://schemas.openxmlformats.org/officeDocument/2006/relationships/image" Target="../media/image20.jp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25.png"/><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2.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27.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27.xml"/><Relationship Id="rId4" Type="http://schemas.microsoft.com/office/2007/relationships/hdphoto" Target="../media/hdphoto2.wdp"/></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27.xml"/><Relationship Id="rId4" Type="http://schemas.microsoft.com/office/2007/relationships/hdphoto" Target="../media/hdphoto3.wdp"/></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8.xml"/><Relationship Id="rId6" Type="http://schemas.openxmlformats.org/officeDocument/2006/relationships/image" Target="../media/image31.jpg"/><Relationship Id="rId5" Type="http://schemas.openxmlformats.org/officeDocument/2006/relationships/image" Target="../media/image6.pn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11501" y="3288342"/>
            <a:ext cx="446308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HCIA-AI Huawei</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a:t>
            </a:r>
            <a:r>
              <a:rPr lang="en-US" sz="2800" b="1" dirty="0">
                <a:solidFill>
                  <a:prstClr val="black"/>
                </a:solidFill>
                <a:latin typeface="Times New Roman" panose="02020603050405020304" pitchFamily="18" charset="0"/>
                <a:cs typeface="Times New Roman" panose="02020603050405020304" pitchFamily="18" charset="0"/>
              </a:rPr>
              <a:t>2</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5702841" y="4835370"/>
            <a:ext cx="47969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Cutting Edge AI Applications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Eng. Eman Elgallad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97358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15185" y="1799303"/>
            <a:ext cx="565720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Content:</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847339"/>
            <a:ext cx="8417320" cy="1938992"/>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Reinforcement Learning</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GAN</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Knowledge Graph</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Intelligent Driving</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Transformers</a:t>
            </a:r>
          </a:p>
        </p:txBody>
      </p:sp>
      <p:grpSp>
        <p:nvGrpSpPr>
          <p:cNvPr id="3" name="Group 2">
            <a:extLst>
              <a:ext uri="{FF2B5EF4-FFF2-40B4-BE49-F238E27FC236}">
                <a16:creationId xmlns:a16="http://schemas.microsoft.com/office/drawing/2014/main" id="{AA37240B-EC80-68A3-F161-5887FD08DAB5}"/>
              </a:ext>
            </a:extLst>
          </p:cNvPr>
          <p:cNvGrpSpPr/>
          <p:nvPr/>
        </p:nvGrpSpPr>
        <p:grpSpPr>
          <a:xfrm>
            <a:off x="3312872" y="1727775"/>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5586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3048" y="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850337" y="2785838"/>
            <a:ext cx="5361809" cy="2474339"/>
          </a:xfrm>
        </p:spPr>
        <p:txBody>
          <a:bodyPr anchor="b">
            <a:normAutofit fontScale="90000"/>
          </a:bodyPr>
          <a:lstStyle/>
          <a:p>
            <a:pPr algn="ctr"/>
            <a:r>
              <a:rPr lang="en-US" sz="4800" dirty="0">
                <a:solidFill>
                  <a:schemeClr val="tx1">
                    <a:lumMod val="75000"/>
                    <a:lumOff val="25000"/>
                  </a:schemeClr>
                </a:solidFill>
              </a:rPr>
              <a:t>Reinforcement Learning</a:t>
            </a:r>
            <a:br>
              <a:rPr lang="en-US" sz="4800" dirty="0">
                <a:solidFill>
                  <a:schemeClr val="tx1">
                    <a:lumMod val="75000"/>
                    <a:lumOff val="25000"/>
                  </a:schemeClr>
                </a:solidFill>
              </a:rPr>
            </a:br>
            <a:r>
              <a:rPr lang="en-US" sz="4800" dirty="0">
                <a:solidFill>
                  <a:schemeClr val="tx1">
                    <a:lumMod val="75000"/>
                    <a:lumOff val="25000"/>
                  </a:schemeClr>
                </a:solidFill>
              </a:rPr>
              <a:t> </a:t>
            </a:r>
          </a:p>
        </p:txBody>
      </p:sp>
    </p:spTree>
    <p:extLst>
      <p:ext uri="{BB962C8B-B14F-4D97-AF65-F5344CB8AC3E}">
        <p14:creationId xmlns:p14="http://schemas.microsoft.com/office/powerpoint/2010/main" val="15992417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ECF33E50-6FCD-4F85-8313-92E24876C2C0}"/>
              </a:ext>
            </a:extLst>
          </p:cNvPr>
          <p:cNvSpPr>
            <a:spLocks noGrp="1"/>
          </p:cNvSpPr>
          <p:nvPr>
            <p:ph type="title"/>
          </p:nvPr>
        </p:nvSpPr>
        <p:spPr>
          <a:xfrm>
            <a:off x="449263" y="1752393"/>
            <a:ext cx="11293474" cy="485982"/>
          </a:xfrm>
        </p:spPr>
        <p:txBody>
          <a:bodyPr>
            <a:normAutofit fontScale="90000"/>
          </a:bodyPr>
          <a:lstStyle/>
          <a:p>
            <a:r>
              <a:rPr lang="en-US" altLang="zh-CN" dirty="0">
                <a:cs typeface="Huawei Sans" panose="020C0503030203020204" pitchFamily="34" charset="0"/>
                <a:sym typeface="Huawei Sans" panose="020C0503030203020204" pitchFamily="34" charset="0"/>
              </a:rPr>
              <a:t>Reinforcement Learning</a:t>
            </a:r>
            <a:endParaRPr b="0" u="none" dirty="0">
              <a:cs typeface="Huawei Sans" panose="020C0503030203020204" pitchFamily="34" charset="0"/>
              <a:sym typeface="Huawei Sans" panose="020C0503030203020204" pitchFamily="34" charset="0"/>
            </a:endParaRPr>
          </a:p>
        </p:txBody>
      </p:sp>
      <p:sp>
        <p:nvSpPr>
          <p:cNvPr id="4" name="文本占位符 3">
            <a:extLst>
              <a:ext uri="{FF2B5EF4-FFF2-40B4-BE49-F238E27FC236}">
                <a16:creationId xmlns:a16="http://schemas.microsoft.com/office/drawing/2014/main" id="{D9EECEC9-9F8C-46D6-941D-45A4FE72EDF3}"/>
              </a:ext>
            </a:extLst>
          </p:cNvPr>
          <p:cNvSpPr>
            <a:spLocks noGrp="1"/>
          </p:cNvSpPr>
          <p:nvPr>
            <p:ph type="body" sz="quarter" idx="10"/>
          </p:nvPr>
        </p:nvSpPr>
        <p:spPr>
          <a:xfrm>
            <a:off x="455613" y="2836416"/>
            <a:ext cx="6126343" cy="2381250"/>
          </a:xfrm>
        </p:spPr>
        <p:txBody>
          <a:bodyPr/>
          <a:lstStyle/>
          <a:p>
            <a:r>
              <a:rPr b="0" u="none" dirty="0">
                <a:sym typeface="Huawei Sans" panose="020C0503030203020204" pitchFamily="34" charset="0"/>
              </a:rPr>
              <a:t>Reinforcement learning (RL) is a branch of machine learning that emphasizes how to act based on the environment </a:t>
            </a:r>
            <a:r>
              <a:rPr lang="en-US" b="0" u="none" dirty="0">
                <a:sym typeface="Huawei Sans" panose="020C0503030203020204" pitchFamily="34" charset="0"/>
              </a:rPr>
              <a:t>in order </a:t>
            </a:r>
            <a:r>
              <a:rPr b="0" u="none" dirty="0">
                <a:sym typeface="Huawei Sans" panose="020C0503030203020204" pitchFamily="34" charset="0"/>
              </a:rPr>
              <a:t>to maximize the expected benefits.</a:t>
            </a:r>
          </a:p>
        </p:txBody>
      </p:sp>
      <p:graphicFrame>
        <p:nvGraphicFramePr>
          <p:cNvPr id="5" name="图示 4">
            <a:extLst>
              <a:ext uri="{FF2B5EF4-FFF2-40B4-BE49-F238E27FC236}">
                <a16:creationId xmlns:a16="http://schemas.microsoft.com/office/drawing/2014/main" id="{3E636BBB-7B36-4C6D-9955-88F00694F04B}"/>
              </a:ext>
            </a:extLst>
          </p:cNvPr>
          <p:cNvGraphicFramePr/>
          <p:nvPr/>
        </p:nvGraphicFramePr>
        <p:xfrm>
          <a:off x="5938448" y="1640334"/>
          <a:ext cx="6656288" cy="44015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a:extLst>
              <a:ext uri="{FF2B5EF4-FFF2-40B4-BE49-F238E27FC236}">
                <a16:creationId xmlns:a16="http://schemas.microsoft.com/office/drawing/2014/main" id="{AE021E2E-E23A-47FB-5747-7A62C175FB72}"/>
              </a:ext>
            </a:extLst>
          </p:cNvPr>
          <p:cNvSpPr/>
          <p:nvPr/>
        </p:nvSpPr>
        <p:spPr>
          <a:xfrm>
            <a:off x="386480" y="2086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96DD2C50-2C66-AC40-49BF-80A8146B81BD}"/>
              </a:ext>
            </a:extLst>
          </p:cNvPr>
          <p:cNvSpPr txBox="1"/>
          <p:nvPr/>
        </p:nvSpPr>
        <p:spPr>
          <a:xfrm>
            <a:off x="597321" y="24922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168F3DDE-47C8-AA68-55C1-6D30E362ED75}"/>
              </a:ext>
            </a:extLst>
          </p:cNvPr>
          <p:cNvSpPr txBox="1"/>
          <p:nvPr/>
        </p:nvSpPr>
        <p:spPr>
          <a:xfrm>
            <a:off x="658351" y="5050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8" name="Graphic 22">
            <a:extLst>
              <a:ext uri="{FF2B5EF4-FFF2-40B4-BE49-F238E27FC236}">
                <a16:creationId xmlns:a16="http://schemas.microsoft.com/office/drawing/2014/main" id="{DD0AC55C-E88F-9F54-DF04-BB211449630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9" name="TextBox 8">
            <a:extLst>
              <a:ext uri="{FF2B5EF4-FFF2-40B4-BE49-F238E27FC236}">
                <a16:creationId xmlns:a16="http://schemas.microsoft.com/office/drawing/2014/main" id="{2EAC607C-81A5-EE31-16C2-1579BE643223}"/>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36835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D23DE8C3-8873-4C1C-A0A9-9A2E9DB77D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9055" y="1774164"/>
            <a:ext cx="3552458" cy="3552458"/>
          </a:xfrm>
          <a:prstGeom prst="rect">
            <a:avLst/>
          </a:prstGeom>
        </p:spPr>
      </p:pic>
      <p:pic>
        <p:nvPicPr>
          <p:cNvPr id="5" name="图片 4">
            <a:extLst>
              <a:ext uri="{FF2B5EF4-FFF2-40B4-BE49-F238E27FC236}">
                <a16:creationId xmlns:a16="http://schemas.microsoft.com/office/drawing/2014/main" id="{25DDCE5A-E268-4BFA-ACF3-434072C8B2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61582" y="2976892"/>
            <a:ext cx="1267267" cy="1478891"/>
          </a:xfrm>
          <a:prstGeom prst="rect">
            <a:avLst/>
          </a:prstGeom>
        </p:spPr>
      </p:pic>
      <p:cxnSp>
        <p:nvCxnSpPr>
          <p:cNvPr id="10" name="直接箭头连接符 9">
            <a:extLst>
              <a:ext uri="{FF2B5EF4-FFF2-40B4-BE49-F238E27FC236}">
                <a16:creationId xmlns:a16="http://schemas.microsoft.com/office/drawing/2014/main" id="{FCDCE4AC-377B-40BA-B6BC-8F5694B4B640}"/>
              </a:ext>
            </a:extLst>
          </p:cNvPr>
          <p:cNvCxnSpPr>
            <a:cxnSpLocks/>
          </p:cNvCxnSpPr>
          <p:nvPr/>
        </p:nvCxnSpPr>
        <p:spPr>
          <a:xfrm flipH="1" flipV="1">
            <a:off x="4651513" y="4425351"/>
            <a:ext cx="4210069" cy="304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直接箭头连接符 12">
            <a:extLst>
              <a:ext uri="{FF2B5EF4-FFF2-40B4-BE49-F238E27FC236}">
                <a16:creationId xmlns:a16="http://schemas.microsoft.com/office/drawing/2014/main" id="{F8C1C92E-FCD6-4578-8B9E-85F196D183DD}"/>
              </a:ext>
            </a:extLst>
          </p:cNvPr>
          <p:cNvCxnSpPr/>
          <p:nvPr/>
        </p:nvCxnSpPr>
        <p:spPr>
          <a:xfrm>
            <a:off x="4651513" y="2976892"/>
            <a:ext cx="414743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标题 13">
            <a:extLst>
              <a:ext uri="{FF2B5EF4-FFF2-40B4-BE49-F238E27FC236}">
                <a16:creationId xmlns:a16="http://schemas.microsoft.com/office/drawing/2014/main" id="{0BA8A79C-0512-40B0-8B58-7DAF7BD00274}"/>
              </a:ext>
            </a:extLst>
          </p:cNvPr>
          <p:cNvSpPr>
            <a:spLocks noGrp="1"/>
          </p:cNvSpPr>
          <p:nvPr>
            <p:ph type="title"/>
          </p:nvPr>
        </p:nvSpPr>
        <p:spPr>
          <a:xfrm>
            <a:off x="2181203" y="306855"/>
            <a:ext cx="8300617" cy="978952"/>
          </a:xfrm>
        </p:spPr>
        <p:txBody>
          <a:bodyPr>
            <a:normAutofit/>
          </a:bodyPr>
          <a:lstStyle/>
          <a:p>
            <a:r>
              <a:rPr lang="en-US" altLang="zh-CN" dirty="0">
                <a:latin typeface="Huawei Sans" panose="020C0503030203020204" pitchFamily="34" charset="0"/>
                <a:cs typeface="Huawei Sans" panose="020C0503030203020204" pitchFamily="34" charset="0"/>
                <a:sym typeface="Huawei Sans" panose="020C0503030203020204" pitchFamily="34" charset="0"/>
              </a:rPr>
              <a:t>Environment Sensing</a:t>
            </a:r>
            <a:endParaRPr b="0" u="none"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15" name="文本框 14">
            <a:extLst>
              <a:ext uri="{FF2B5EF4-FFF2-40B4-BE49-F238E27FC236}">
                <a16:creationId xmlns:a16="http://schemas.microsoft.com/office/drawing/2014/main" id="{DCBF7EAB-D0EB-4971-BD9E-1E1FFB7F6138}"/>
              </a:ext>
            </a:extLst>
          </p:cNvPr>
          <p:cNvSpPr txBox="1"/>
          <p:nvPr/>
        </p:nvSpPr>
        <p:spPr>
          <a:xfrm>
            <a:off x="1919111" y="5320926"/>
            <a:ext cx="1529359" cy="369332"/>
          </a:xfrm>
          <a:prstGeom prst="rect">
            <a:avLst/>
          </a:prstGeom>
          <a:noFill/>
        </p:spPr>
        <p:txBody>
          <a:bodyPr wrap="square" rtlCol="0">
            <a:spAutoFit/>
          </a:bodyPr>
          <a:lstStyle/>
          <a:p>
            <a:r>
              <a:rPr b="0" u="none" dirty="0">
                <a:latin typeface="Huawei Sans" panose="020C0503030203020204" pitchFamily="34" charset="0"/>
                <a:cs typeface="Huawei Sans" panose="020C0503030203020204" pitchFamily="34" charset="0"/>
                <a:sym typeface="Huawei Sans" panose="020C0503030203020204" pitchFamily="34" charset="0"/>
              </a:rPr>
              <a:t>Environment</a:t>
            </a:r>
          </a:p>
        </p:txBody>
      </p:sp>
      <p:sp>
        <p:nvSpPr>
          <p:cNvPr id="16" name="文本框 15">
            <a:extLst>
              <a:ext uri="{FF2B5EF4-FFF2-40B4-BE49-F238E27FC236}">
                <a16:creationId xmlns:a16="http://schemas.microsoft.com/office/drawing/2014/main" id="{2EE30F61-C649-4264-9648-9FE97302F31B}"/>
              </a:ext>
            </a:extLst>
          </p:cNvPr>
          <p:cNvSpPr txBox="1"/>
          <p:nvPr/>
        </p:nvSpPr>
        <p:spPr>
          <a:xfrm>
            <a:off x="9077246" y="4538155"/>
            <a:ext cx="835937" cy="369332"/>
          </a:xfrm>
          <a:prstGeom prst="rect">
            <a:avLst/>
          </a:prstGeom>
          <a:noFill/>
        </p:spPr>
        <p:txBody>
          <a:bodyPr wrap="square" rtlCol="0">
            <a:spAutoFit/>
          </a:bodyPr>
          <a:lstStyle/>
          <a:p>
            <a:r>
              <a:rPr b="0" u="none">
                <a:latin typeface="Huawei Sans" panose="020C0503030203020204" pitchFamily="34" charset="0"/>
                <a:cs typeface="Huawei Sans" panose="020C0503030203020204" pitchFamily="34" charset="0"/>
                <a:sym typeface="Huawei Sans" panose="020C0503030203020204" pitchFamily="34" charset="0"/>
              </a:rPr>
              <a:t>Agent</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17" name="文本框 16">
            <a:extLst>
              <a:ext uri="{FF2B5EF4-FFF2-40B4-BE49-F238E27FC236}">
                <a16:creationId xmlns:a16="http://schemas.microsoft.com/office/drawing/2014/main" id="{A68E8FAE-2591-4EA9-A96B-B45590F3BC37}"/>
              </a:ext>
            </a:extLst>
          </p:cNvPr>
          <p:cNvSpPr txBox="1"/>
          <p:nvPr/>
        </p:nvSpPr>
        <p:spPr>
          <a:xfrm>
            <a:off x="7116562" y="2312312"/>
            <a:ext cx="835937" cy="369332"/>
          </a:xfrm>
          <a:prstGeom prst="rect">
            <a:avLst/>
          </a:prstGeom>
          <a:noFill/>
        </p:spPr>
        <p:txBody>
          <a:bodyPr wrap="square" rtlCol="0">
            <a:spAutoFit/>
          </a:bodyPr>
          <a:lstStyle/>
          <a:p>
            <a:r>
              <a:rPr b="0" u="none">
                <a:latin typeface="Huawei Sans" panose="020C0503030203020204" pitchFamily="34" charset="0"/>
                <a:cs typeface="Huawei Sans" panose="020C0503030203020204" pitchFamily="34" charset="0"/>
                <a:sym typeface="Huawei Sans" panose="020C0503030203020204" pitchFamily="34" charset="0"/>
              </a:rPr>
              <a:t>State</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18" name="文本框 17">
            <a:extLst>
              <a:ext uri="{FF2B5EF4-FFF2-40B4-BE49-F238E27FC236}">
                <a16:creationId xmlns:a16="http://schemas.microsoft.com/office/drawing/2014/main" id="{48BB0B8B-EA37-43B5-9657-84AF30AEC1CF}"/>
              </a:ext>
            </a:extLst>
          </p:cNvPr>
          <p:cNvSpPr txBox="1"/>
          <p:nvPr/>
        </p:nvSpPr>
        <p:spPr>
          <a:xfrm>
            <a:off x="7116562" y="4545838"/>
            <a:ext cx="835937" cy="646331"/>
          </a:xfrm>
          <a:prstGeom prst="rect">
            <a:avLst/>
          </a:prstGeom>
          <a:noFill/>
        </p:spPr>
        <p:txBody>
          <a:bodyPr wrap="square" rtlCol="0">
            <a:spAutoFit/>
          </a:bodyPr>
          <a:lstStyle/>
          <a:p>
            <a:r>
              <a:rPr b="0" u="none">
                <a:latin typeface="Huawei Sans" panose="020C0503030203020204" pitchFamily="34" charset="0"/>
                <a:cs typeface="Huawei Sans" panose="020C0503030203020204" pitchFamily="34" charset="0"/>
                <a:sym typeface="Huawei Sans" panose="020C0503030203020204" pitchFamily="34" charset="0"/>
              </a:rPr>
              <a:t>Action</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19" name="文本框 18">
            <a:extLst>
              <a:ext uri="{FF2B5EF4-FFF2-40B4-BE49-F238E27FC236}">
                <a16:creationId xmlns:a16="http://schemas.microsoft.com/office/drawing/2014/main" id="{56A48559-32D2-466D-A19C-E9AFB9967CDF}"/>
              </a:ext>
            </a:extLst>
          </p:cNvPr>
          <p:cNvSpPr txBox="1"/>
          <p:nvPr/>
        </p:nvSpPr>
        <p:spPr>
          <a:xfrm>
            <a:off x="7049750" y="3589466"/>
            <a:ext cx="1022035" cy="369332"/>
          </a:xfrm>
          <a:prstGeom prst="rect">
            <a:avLst/>
          </a:prstGeom>
          <a:noFill/>
        </p:spPr>
        <p:txBody>
          <a:bodyPr wrap="square" rtlCol="0">
            <a:spAutoFit/>
          </a:bodyPr>
          <a:lstStyle/>
          <a:p>
            <a:r>
              <a:rPr b="0" u="none" dirty="0">
                <a:latin typeface="Huawei Sans" panose="020C0503030203020204" pitchFamily="34" charset="0"/>
                <a:cs typeface="Huawei Sans" panose="020C0503030203020204" pitchFamily="34" charset="0"/>
                <a:sym typeface="Huawei Sans" panose="020C0503030203020204" pitchFamily="34" charset="0"/>
              </a:rPr>
              <a:t>Reward</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pic>
        <p:nvPicPr>
          <p:cNvPr id="4" name="图片 3">
            <a:extLst>
              <a:ext uri="{FF2B5EF4-FFF2-40B4-BE49-F238E27FC236}">
                <a16:creationId xmlns:a16="http://schemas.microsoft.com/office/drawing/2014/main" id="{49C0F53B-0CFA-483A-8837-D20620E4335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60894" y="1699738"/>
            <a:ext cx="851580" cy="1277370"/>
          </a:xfrm>
          <a:prstGeom prst="rect">
            <a:avLst/>
          </a:prstGeom>
        </p:spPr>
      </p:pic>
      <p:pic>
        <p:nvPicPr>
          <p:cNvPr id="8" name="图片 7">
            <a:extLst>
              <a:ext uri="{FF2B5EF4-FFF2-40B4-BE49-F238E27FC236}">
                <a16:creationId xmlns:a16="http://schemas.microsoft.com/office/drawing/2014/main" id="{515FF8EC-F949-4785-979B-2FE0C42682B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08935" y="4603966"/>
            <a:ext cx="1240815" cy="827614"/>
          </a:xfrm>
          <a:prstGeom prst="rect">
            <a:avLst/>
          </a:prstGeom>
        </p:spPr>
      </p:pic>
      <p:sp>
        <p:nvSpPr>
          <p:cNvPr id="9" name="文本框 8">
            <a:extLst>
              <a:ext uri="{FF2B5EF4-FFF2-40B4-BE49-F238E27FC236}">
                <a16:creationId xmlns:a16="http://schemas.microsoft.com/office/drawing/2014/main" id="{ECAAAF08-226E-44D8-B9BE-BEDB6F2BFA08}"/>
              </a:ext>
            </a:extLst>
          </p:cNvPr>
          <p:cNvSpPr txBox="1"/>
          <p:nvPr/>
        </p:nvSpPr>
        <p:spPr>
          <a:xfrm>
            <a:off x="5960894" y="3533828"/>
            <a:ext cx="1062618" cy="646331"/>
          </a:xfrm>
          <a:prstGeom prst="rect">
            <a:avLst/>
          </a:prstGeom>
          <a:noFill/>
        </p:spPr>
        <p:txBody>
          <a:bodyPr wrap="square" rtlCol="0">
            <a:spAutoFit/>
          </a:bodyPr>
          <a:lstStyle/>
          <a:p>
            <a:r>
              <a:rPr b="0" u="none" dirty="0">
                <a:latin typeface="Huawei Sans" panose="020C0503030203020204" pitchFamily="34" charset="0"/>
                <a:cs typeface="Huawei Sans" panose="020C0503030203020204" pitchFamily="34" charset="0"/>
                <a:sym typeface="Huawei Sans" panose="020C0503030203020204" pitchFamily="34" charset="0"/>
              </a:rPr>
              <a:t>–6 points</a:t>
            </a:r>
          </a:p>
        </p:txBody>
      </p:sp>
      <p:sp>
        <p:nvSpPr>
          <p:cNvPr id="2" name="Rectangle 1">
            <a:extLst>
              <a:ext uri="{FF2B5EF4-FFF2-40B4-BE49-F238E27FC236}">
                <a16:creationId xmlns:a16="http://schemas.microsoft.com/office/drawing/2014/main" id="{C86708A5-78D0-26D8-75E1-CAB730E1C31E}"/>
              </a:ext>
            </a:extLst>
          </p:cNvPr>
          <p:cNvSpPr/>
          <p:nvPr/>
        </p:nvSpPr>
        <p:spPr>
          <a:xfrm>
            <a:off x="386480" y="2086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E55A5881-F479-E053-5EE2-CCEC10FC97F6}"/>
              </a:ext>
            </a:extLst>
          </p:cNvPr>
          <p:cNvSpPr txBox="1"/>
          <p:nvPr/>
        </p:nvSpPr>
        <p:spPr>
          <a:xfrm>
            <a:off x="597321" y="24922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0D92EC40-002A-35A1-2057-0696BBEDE4E5}"/>
              </a:ext>
            </a:extLst>
          </p:cNvPr>
          <p:cNvSpPr txBox="1"/>
          <p:nvPr/>
        </p:nvSpPr>
        <p:spPr>
          <a:xfrm>
            <a:off x="658351" y="5050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1" name="Graphic 22">
            <a:extLst>
              <a:ext uri="{FF2B5EF4-FFF2-40B4-BE49-F238E27FC236}">
                <a16:creationId xmlns:a16="http://schemas.microsoft.com/office/drawing/2014/main" id="{86A05745-3892-5A21-DBD8-ADDF58CB9B9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12" name="TextBox 11">
            <a:extLst>
              <a:ext uri="{FF2B5EF4-FFF2-40B4-BE49-F238E27FC236}">
                <a16:creationId xmlns:a16="http://schemas.microsoft.com/office/drawing/2014/main" id="{521E3684-DBBA-9006-2BAE-16DEB2308014}"/>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93741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7A766C0-9A00-4828-97F1-FBBB4343C655}"/>
              </a:ext>
            </a:extLst>
          </p:cNvPr>
          <p:cNvSpPr>
            <a:spLocks noGrp="1"/>
          </p:cNvSpPr>
          <p:nvPr>
            <p:ph type="title"/>
          </p:nvPr>
        </p:nvSpPr>
        <p:spPr>
          <a:xfrm>
            <a:off x="1655089" y="321164"/>
            <a:ext cx="7100219" cy="976335"/>
          </a:xfrm>
        </p:spPr>
        <p:txBody>
          <a:bodyPr>
            <a:normAutofit fontScale="90000"/>
          </a:bodyPr>
          <a:lstStyle/>
          <a:p>
            <a:r>
              <a:rPr lang="en-US" altLang="zh-CN" dirty="0">
                <a:cs typeface="Huawei Sans" panose="020C0503030203020204" pitchFamily="34" charset="0"/>
                <a:sym typeface="Huawei Sans" panose="020C0503030203020204" pitchFamily="34" charset="0"/>
              </a:rPr>
              <a:t>Reinforcement Learning Model - Go</a:t>
            </a:r>
            <a:endParaRPr b="0" u="none" dirty="0">
              <a:cs typeface="Huawei Sans" panose="020C0503030203020204" pitchFamily="34" charset="0"/>
              <a:sym typeface="Huawei Sans" panose="020C0503030203020204" pitchFamily="34" charset="0"/>
            </a:endParaRPr>
          </a:p>
        </p:txBody>
      </p:sp>
      <p:grpSp>
        <p:nvGrpSpPr>
          <p:cNvPr id="4" name="组合 3">
            <a:extLst>
              <a:ext uri="{FF2B5EF4-FFF2-40B4-BE49-F238E27FC236}">
                <a16:creationId xmlns:a16="http://schemas.microsoft.com/office/drawing/2014/main" id="{9AEE5D36-DF97-4E8E-97F3-4F080338D064}"/>
              </a:ext>
            </a:extLst>
          </p:cNvPr>
          <p:cNvGrpSpPr/>
          <p:nvPr/>
        </p:nvGrpSpPr>
        <p:grpSpPr>
          <a:xfrm>
            <a:off x="265043" y="1549816"/>
            <a:ext cx="11643169" cy="4248472"/>
            <a:chOff x="265043" y="1549816"/>
            <a:chExt cx="11643169" cy="4248472"/>
          </a:xfrm>
        </p:grpSpPr>
        <p:grpSp>
          <p:nvGrpSpPr>
            <p:cNvPr id="5" name="组合 4">
              <a:extLst>
                <a:ext uri="{FF2B5EF4-FFF2-40B4-BE49-F238E27FC236}">
                  <a16:creationId xmlns:a16="http://schemas.microsoft.com/office/drawing/2014/main" id="{7B038FF0-8835-472A-97CD-1586740656D6}"/>
                </a:ext>
              </a:extLst>
            </p:cNvPr>
            <p:cNvGrpSpPr/>
            <p:nvPr/>
          </p:nvGrpSpPr>
          <p:grpSpPr>
            <a:xfrm>
              <a:off x="3935760" y="2240868"/>
              <a:ext cx="5013030" cy="1976683"/>
              <a:chOff x="2684780" y="2624889"/>
              <a:chExt cx="6083167" cy="2547220"/>
            </a:xfrm>
          </p:grpSpPr>
          <p:sp>
            <p:nvSpPr>
              <p:cNvPr id="36" name="矩形 35">
                <a:extLst>
                  <a:ext uri="{FF2B5EF4-FFF2-40B4-BE49-F238E27FC236}">
                    <a16:creationId xmlns:a16="http://schemas.microsoft.com/office/drawing/2014/main" id="{37F93D6C-BCF3-49A2-9072-3782FD2F5275}"/>
                  </a:ext>
                </a:extLst>
              </p:cNvPr>
              <p:cNvSpPr/>
              <p:nvPr/>
            </p:nvSpPr>
            <p:spPr bwMode="auto">
              <a:xfrm>
                <a:off x="4655840" y="2780928"/>
                <a:ext cx="1332148" cy="612068"/>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t" latinLnBrk="0" hangingPunct="1">
                  <a:lnSpc>
                    <a:spcPct val="100000"/>
                  </a:lnSpc>
                  <a:spcBef>
                    <a:spcPct val="0"/>
                  </a:spcBef>
                  <a:spcAft>
                    <a:spcPct val="0"/>
                  </a:spcAft>
                  <a:buClrTx/>
                  <a:buSzTx/>
                  <a:buFontTx/>
                  <a:buNone/>
                  <a:tabLst/>
                </a:pPr>
                <a:r>
                  <a:rPr sz="1200" b="0" u="none" dirty="0">
                    <a:solidFill>
                      <a:schemeClr val="tx1"/>
                    </a:solidFill>
                    <a:latin typeface="Huawei Sans" panose="020C0503030203020204" pitchFamily="34" charset="0"/>
                    <a:cs typeface="Huawei Sans" panose="020C0503030203020204" pitchFamily="34" charset="0"/>
                    <a:sym typeface="Huawei Sans" panose="020C0503030203020204" pitchFamily="34" charset="0"/>
                  </a:rPr>
                  <a:t>Agent</a:t>
                </a:r>
              </a:p>
            </p:txBody>
          </p:sp>
          <p:sp>
            <p:nvSpPr>
              <p:cNvPr id="37" name="矩形 36">
                <a:extLst>
                  <a:ext uri="{FF2B5EF4-FFF2-40B4-BE49-F238E27FC236}">
                    <a16:creationId xmlns:a16="http://schemas.microsoft.com/office/drawing/2014/main" id="{5142F32E-5E39-4705-BDD6-7591A429D6E3}"/>
                  </a:ext>
                </a:extLst>
              </p:cNvPr>
              <p:cNvSpPr/>
              <p:nvPr/>
            </p:nvSpPr>
            <p:spPr bwMode="auto">
              <a:xfrm>
                <a:off x="4655840" y="4347208"/>
                <a:ext cx="1332148" cy="612068"/>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t" latinLnBrk="0" hangingPunct="1">
                  <a:lnSpc>
                    <a:spcPct val="100000"/>
                  </a:lnSpc>
                  <a:spcBef>
                    <a:spcPct val="0"/>
                  </a:spcBef>
                  <a:spcAft>
                    <a:spcPct val="0"/>
                  </a:spcAft>
                  <a:buClrTx/>
                  <a:buSzTx/>
                  <a:buFontTx/>
                  <a:buNone/>
                  <a:tabLst/>
                </a:pPr>
                <a:r>
                  <a:rPr sz="1200" b="0" u="none" dirty="0">
                    <a:latin typeface="Huawei Sans" panose="020C0503030203020204" pitchFamily="34" charset="0"/>
                    <a:cs typeface="Huawei Sans" panose="020C0503030203020204" pitchFamily="34" charset="0"/>
                    <a:sym typeface="Huawei Sans" panose="020C0503030203020204" pitchFamily="34" charset="0"/>
                  </a:rPr>
                  <a:t>Environment</a:t>
                </a:r>
                <a:endParaRPr kumimoji="0" lang="zh-CN" altLang="en-US" sz="1200" b="0" i="0" u="none" strike="noStrike" cap="none" normalizeH="0" baseline="0" dirty="0">
                  <a:ln>
                    <a:noFill/>
                  </a:ln>
                  <a:solidFill>
                    <a:schemeClr val="tx1"/>
                  </a:solidFill>
                  <a:effectLst/>
                  <a:latin typeface="Huawei Sans" panose="020C0503030203020204" pitchFamily="34" charset="0"/>
                  <a:cs typeface="Huawei Sans" panose="020C0503030203020204" pitchFamily="34" charset="0"/>
                  <a:sym typeface="Huawei Sans" panose="020C0503030203020204" pitchFamily="34" charset="0"/>
                </a:endParaRPr>
              </a:p>
            </p:txBody>
          </p:sp>
          <p:cxnSp>
            <p:nvCxnSpPr>
              <p:cNvPr id="38" name="肘形连接符 67">
                <a:extLst>
                  <a:ext uri="{FF2B5EF4-FFF2-40B4-BE49-F238E27FC236}">
                    <a16:creationId xmlns:a16="http://schemas.microsoft.com/office/drawing/2014/main" id="{8E06DF27-37E1-4D33-ABAE-98A023EB9C20}"/>
                  </a:ext>
                </a:extLst>
              </p:cNvPr>
              <p:cNvCxnSpPr/>
              <p:nvPr/>
            </p:nvCxnSpPr>
            <p:spPr bwMode="auto">
              <a:xfrm>
                <a:off x="6006885" y="3086962"/>
                <a:ext cx="12700" cy="1566280"/>
              </a:xfrm>
              <a:prstGeom prst="bentConnector3">
                <a:avLst>
                  <a:gd name="adj1" fmla="val 13772094"/>
                </a:avLst>
              </a:prstGeom>
              <a:solidFill>
                <a:schemeClr val="accent1"/>
              </a:solidFill>
              <a:ln w="9525" cap="flat" cmpd="sng" algn="ctr">
                <a:solidFill>
                  <a:schemeClr val="tx1"/>
                </a:solidFill>
                <a:prstDash val="solid"/>
                <a:round/>
                <a:headEnd type="none" w="med" len="med"/>
                <a:tailEnd type="triangle"/>
              </a:ln>
              <a:effectLst/>
            </p:spPr>
          </p:cxnSp>
          <mc:AlternateContent xmlns:mc="http://schemas.openxmlformats.org/markup-compatibility/2006" xmlns:a14="http://schemas.microsoft.com/office/drawing/2010/main">
            <mc:Choice Requires="a14">
              <p:sp>
                <p:nvSpPr>
                  <p:cNvPr id="39" name="文本框 38">
                    <a:extLst>
                      <a:ext uri="{FF2B5EF4-FFF2-40B4-BE49-F238E27FC236}">
                        <a16:creationId xmlns:a16="http://schemas.microsoft.com/office/drawing/2014/main" id="{EF50A099-6597-44F6-9725-AC3507A3DD36}"/>
                      </a:ext>
                    </a:extLst>
                  </p:cNvPr>
                  <p:cNvSpPr txBox="1"/>
                  <p:nvPr/>
                </p:nvSpPr>
                <p:spPr bwMode="auto">
                  <a:xfrm>
                    <a:off x="7701090" y="3545316"/>
                    <a:ext cx="1066857" cy="391877"/>
                  </a:xfrm>
                  <a:prstGeom prst="rect">
                    <a:avLst/>
                  </a:prstGeom>
                  <a:noFill/>
                  <a:ln w="9525" algn="ctr">
                    <a:noFill/>
                    <a:miter lim="800000"/>
                    <a:headEnd/>
                    <a:tailEnd/>
                  </a:ln>
                </p:spPr>
                <p:txBody>
                  <a:bodyPr vert="horz" wrap="none" lIns="87802" tIns="43901" rIns="87802" bIns="43901" numCol="1" rtlCol="0" anchor="ctr" anchorCtr="0" compatLnSpc="1">
                    <a:prstTxWarp prst="textNoShape">
                      <a:avLst/>
                    </a:prstTxWarp>
                    <a:spAutoFit/>
                  </a:bodyPr>
                  <a:lstStyle/>
                  <a:p>
                    <a14:m>
                      <m:oMath xmlns:m="http://schemas.openxmlformats.org/officeDocument/2006/math">
                        <m:sSub>
                          <m:sSubPr>
                            <m:ctrlPr>
                              <a:rPr lang="en-US" altLang="zh-CN" sz="1400" i="1">
                                <a:latin typeface="Cambria Math" panose="02040503050406030204" pitchFamily="18" charset="0"/>
                                <a:sym typeface="Huawei Sans" panose="020C0503030203020204" pitchFamily="34" charset="0"/>
                              </a:rPr>
                            </m:ctrlPr>
                          </m:sSubPr>
                          <m:e>
                            <m:r>
                              <a:rPr lang="en-US" altLang="zh-CN" sz="1400" b="0" i="1" smtClean="0">
                                <a:latin typeface="Cambria Math" panose="02040503050406030204" pitchFamily="18" charset="0"/>
                                <a:sym typeface="Huawei Sans" panose="020C0503030203020204" pitchFamily="34" charset="0"/>
                              </a:rPr>
                              <m:t>𝐴</m:t>
                            </m:r>
                          </m:e>
                          <m:sub>
                            <m:r>
                              <a:rPr lang="en-US" altLang="zh-CN" sz="1400" i="1">
                                <a:latin typeface="Cambria Math" panose="02040503050406030204" pitchFamily="18" charset="0"/>
                                <a:sym typeface="Huawei Sans" panose="020C0503030203020204" pitchFamily="34" charset="0"/>
                              </a:rPr>
                              <m:t>𝑡</m:t>
                            </m:r>
                          </m:sub>
                        </m:sSub>
                      </m:oMath>
                    </a14:m>
                    <a:r>
                      <a:rPr sz="1400" b="0" u="none">
                        <a:latin typeface="Huawei Sans" panose="020C0503030203020204" pitchFamily="34" charset="0"/>
                        <a:cs typeface="Huawei Sans" panose="020C0503030203020204" pitchFamily="34" charset="0"/>
                        <a:sym typeface="Huawei Sans" panose="020C0503030203020204" pitchFamily="34" charset="0"/>
                      </a:rPr>
                      <a:t>Action</a:t>
                    </a:r>
                    <a:endParaRPr lang="zh-CN" altLang="en-US" sz="1400" dirty="0">
                      <a:latin typeface="Huawei Sans" panose="020C0503030203020204" pitchFamily="34" charset="0"/>
                      <a:cs typeface="Huawei Sans" panose="020C0503030203020204" pitchFamily="34" charset="0"/>
                      <a:sym typeface="Huawei Sans" panose="020C0503030203020204" pitchFamily="34" charset="0"/>
                    </a:endParaRPr>
                  </a:p>
                </p:txBody>
              </p:sp>
            </mc:Choice>
            <mc:Fallback xmlns="">
              <p:sp>
                <p:nvSpPr>
                  <p:cNvPr id="39" name="文本框 38">
                    <a:extLst>
                      <a:ext uri="{FF2B5EF4-FFF2-40B4-BE49-F238E27FC236}">
                        <a16:creationId xmlns:a16="http://schemas.microsoft.com/office/drawing/2014/main" id="{EF50A099-6597-44F6-9725-AC3507A3DD36}"/>
                      </a:ext>
                    </a:extLst>
                  </p:cNvPr>
                  <p:cNvSpPr txBox="1">
                    <a:spLocks noRot="1" noChangeAspect="1" noMove="1" noResize="1" noEditPoints="1" noAdjustHandles="1" noChangeArrowheads="1" noChangeShapeType="1" noTextEdit="1"/>
                  </p:cNvSpPr>
                  <p:nvPr/>
                </p:nvSpPr>
                <p:spPr bwMode="auto">
                  <a:xfrm>
                    <a:off x="7701090" y="3545316"/>
                    <a:ext cx="1066857" cy="391877"/>
                  </a:xfrm>
                  <a:prstGeom prst="rect">
                    <a:avLst/>
                  </a:prstGeom>
                  <a:blipFill>
                    <a:blip r:embed="rId3"/>
                    <a:stretch>
                      <a:fillRect t="-4000" r="-1389" b="-20000"/>
                    </a:stretch>
                  </a:blipFill>
                  <a:ln w="9525" algn="ctr">
                    <a:noFill/>
                    <a:miter lim="800000"/>
                    <a:headEnd/>
                    <a:tailEnd/>
                  </a:ln>
                </p:spPr>
                <p:txBody>
                  <a:bodyPr/>
                  <a:lstStyle/>
                  <a:p>
                    <a:r>
                      <a:rPr lang="zh-CN" altLang="en-US">
                        <a:noFill/>
                      </a:rPr>
                      <a:t> </a:t>
                    </a:r>
                  </a:p>
                </p:txBody>
              </p:sp>
            </mc:Fallback>
          </mc:AlternateContent>
          <p:grpSp>
            <p:nvGrpSpPr>
              <p:cNvPr id="40" name="组合 39">
                <a:extLst>
                  <a:ext uri="{FF2B5EF4-FFF2-40B4-BE49-F238E27FC236}">
                    <a16:creationId xmlns:a16="http://schemas.microsoft.com/office/drawing/2014/main" id="{1842B6FF-3088-4E05-98E5-28E50AB413BD}"/>
                  </a:ext>
                </a:extLst>
              </p:cNvPr>
              <p:cNvGrpSpPr/>
              <p:nvPr/>
            </p:nvGrpSpPr>
            <p:grpSpPr>
              <a:xfrm>
                <a:off x="2970129" y="3248980"/>
                <a:ext cx="1685711" cy="1188132"/>
                <a:chOff x="3467708" y="3248980"/>
                <a:chExt cx="1188132" cy="1188132"/>
              </a:xfrm>
            </p:grpSpPr>
            <p:cxnSp>
              <p:nvCxnSpPr>
                <p:cNvPr id="49" name="直接箭头连接符 48">
                  <a:extLst>
                    <a:ext uri="{FF2B5EF4-FFF2-40B4-BE49-F238E27FC236}">
                      <a16:creationId xmlns:a16="http://schemas.microsoft.com/office/drawing/2014/main" id="{86F7EC82-625E-4A67-80DF-597F967683B2}"/>
                    </a:ext>
                  </a:extLst>
                </p:cNvPr>
                <p:cNvCxnSpPr/>
                <p:nvPr/>
              </p:nvCxnSpPr>
              <p:spPr bwMode="auto">
                <a:xfrm>
                  <a:off x="3467708" y="3248980"/>
                  <a:ext cx="1188132" cy="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50" name="肘形连接符 79">
                  <a:extLst>
                    <a:ext uri="{FF2B5EF4-FFF2-40B4-BE49-F238E27FC236}">
                      <a16:creationId xmlns:a16="http://schemas.microsoft.com/office/drawing/2014/main" id="{A7F66B2C-2466-4065-8E3C-AF2515CC6E5E}"/>
                    </a:ext>
                  </a:extLst>
                </p:cNvPr>
                <p:cNvCxnSpPr/>
                <p:nvPr/>
              </p:nvCxnSpPr>
              <p:spPr bwMode="auto">
                <a:xfrm rot="16200000" flipV="1">
                  <a:off x="3467708" y="3248980"/>
                  <a:ext cx="1188132" cy="1188132"/>
                </a:xfrm>
                <a:prstGeom prst="bentConnector3">
                  <a:avLst>
                    <a:gd name="adj1" fmla="val -7273"/>
                  </a:avLst>
                </a:prstGeom>
                <a:solidFill>
                  <a:schemeClr val="accent1"/>
                </a:solidFill>
                <a:ln w="9525" cap="flat" cmpd="sng" algn="ctr">
                  <a:solidFill>
                    <a:schemeClr val="tx1"/>
                  </a:solidFill>
                  <a:prstDash val="solid"/>
                  <a:round/>
                  <a:headEnd type="none" w="med" len="med"/>
                  <a:tailEnd type="none" w="med" len="med"/>
                </a:ln>
                <a:effectLst/>
              </p:spPr>
            </p:cxnSp>
          </p:grpSp>
          <p:grpSp>
            <p:nvGrpSpPr>
              <p:cNvPr id="41" name="组合 40">
                <a:extLst>
                  <a:ext uri="{FF2B5EF4-FFF2-40B4-BE49-F238E27FC236}">
                    <a16:creationId xmlns:a16="http://schemas.microsoft.com/office/drawing/2014/main" id="{7A21894B-D42C-4FDA-97A0-63639037C386}"/>
                  </a:ext>
                </a:extLst>
              </p:cNvPr>
              <p:cNvGrpSpPr/>
              <p:nvPr/>
            </p:nvGrpSpPr>
            <p:grpSpPr>
              <a:xfrm>
                <a:off x="2684780" y="3002493"/>
                <a:ext cx="2022501" cy="1775460"/>
                <a:chOff x="3188388" y="3265355"/>
                <a:chExt cx="1497566" cy="1260279"/>
              </a:xfrm>
            </p:grpSpPr>
            <p:cxnSp>
              <p:nvCxnSpPr>
                <p:cNvPr id="47" name="直接箭头连接符 46">
                  <a:extLst>
                    <a:ext uri="{FF2B5EF4-FFF2-40B4-BE49-F238E27FC236}">
                      <a16:creationId xmlns:a16="http://schemas.microsoft.com/office/drawing/2014/main" id="{5CA91782-6D09-4754-B7FD-5365093212A7}"/>
                    </a:ext>
                  </a:extLst>
                </p:cNvPr>
                <p:cNvCxnSpPr/>
                <p:nvPr/>
              </p:nvCxnSpPr>
              <p:spPr bwMode="auto">
                <a:xfrm flipV="1">
                  <a:off x="3188388" y="3265355"/>
                  <a:ext cx="1459477" cy="6917"/>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48" name="肘形连接符 77">
                  <a:extLst>
                    <a:ext uri="{FF2B5EF4-FFF2-40B4-BE49-F238E27FC236}">
                      <a16:creationId xmlns:a16="http://schemas.microsoft.com/office/drawing/2014/main" id="{2A717C7A-048F-4244-A323-C2A07AD44AB3}"/>
                    </a:ext>
                  </a:extLst>
                </p:cNvPr>
                <p:cNvCxnSpPr/>
                <p:nvPr/>
              </p:nvCxnSpPr>
              <p:spPr bwMode="auto">
                <a:xfrm rot="10800000">
                  <a:off x="3188389" y="3265355"/>
                  <a:ext cx="1497565" cy="1260279"/>
                </a:xfrm>
                <a:prstGeom prst="bentConnector3">
                  <a:avLst>
                    <a:gd name="adj1" fmla="val 99943"/>
                  </a:avLst>
                </a:prstGeom>
                <a:solidFill>
                  <a:schemeClr val="accent1"/>
                </a:solidFill>
                <a:ln w="9525" cap="flat" cmpd="sng" algn="ctr">
                  <a:solidFill>
                    <a:schemeClr val="tx1"/>
                  </a:solidFill>
                  <a:prstDash val="solid"/>
                  <a:round/>
                  <a:headEnd type="none" w="med" len="med"/>
                  <a:tailEnd type="none" w="med" len="med"/>
                </a:ln>
                <a:effectLst/>
              </p:spPr>
            </p:cxnSp>
          </p:grpSp>
          <p:cxnSp>
            <p:nvCxnSpPr>
              <p:cNvPr id="42" name="直接连接符 41">
                <a:extLst>
                  <a:ext uri="{FF2B5EF4-FFF2-40B4-BE49-F238E27FC236}">
                    <a16:creationId xmlns:a16="http://schemas.microsoft.com/office/drawing/2014/main" id="{A1175516-BC20-46DA-B2A7-4A2D0857CDC7}"/>
                  </a:ext>
                </a:extLst>
              </p:cNvPr>
              <p:cNvCxnSpPr/>
              <p:nvPr/>
            </p:nvCxnSpPr>
            <p:spPr bwMode="auto">
              <a:xfrm flipH="1">
                <a:off x="3051547" y="4228265"/>
                <a:ext cx="137666" cy="773980"/>
              </a:xfrm>
              <a:prstGeom prst="line">
                <a:avLst/>
              </a:prstGeom>
              <a:solidFill>
                <a:schemeClr val="accent1"/>
              </a:solidFill>
              <a:ln w="9525" cap="flat" cmpd="sng" algn="ctr">
                <a:solidFill>
                  <a:schemeClr val="tx1"/>
                </a:solidFill>
                <a:prstDash val="solid"/>
                <a:round/>
                <a:headEnd type="none" w="med" len="med"/>
                <a:tailEnd type="none" w="med" len="med"/>
              </a:ln>
              <a:effectLst/>
            </p:spPr>
          </p:cxnSp>
          <mc:AlternateContent xmlns:mc="http://schemas.openxmlformats.org/markup-compatibility/2006" xmlns:a14="http://schemas.microsoft.com/office/drawing/2010/main">
            <mc:Choice Requires="a14">
              <p:sp>
                <p:nvSpPr>
                  <p:cNvPr id="43" name="文本框 42">
                    <a:extLst>
                      <a:ext uri="{FF2B5EF4-FFF2-40B4-BE49-F238E27FC236}">
                        <a16:creationId xmlns:a16="http://schemas.microsoft.com/office/drawing/2014/main" id="{59CBCF81-D600-4FCB-8EB0-A8CF564F0143}"/>
                      </a:ext>
                    </a:extLst>
                  </p:cNvPr>
                  <p:cNvSpPr txBox="1"/>
                  <p:nvPr/>
                </p:nvSpPr>
                <p:spPr bwMode="auto">
                  <a:xfrm>
                    <a:off x="3456938" y="3209342"/>
                    <a:ext cx="1181780" cy="391877"/>
                  </a:xfrm>
                  <a:prstGeom prst="rect">
                    <a:avLst/>
                  </a:prstGeom>
                  <a:noFill/>
                  <a:ln w="9525" algn="ctr">
                    <a:noFill/>
                    <a:miter lim="800000"/>
                    <a:headEnd/>
                    <a:tailEnd/>
                  </a:ln>
                </p:spPr>
                <p:txBody>
                  <a:bodyPr vert="horz" wrap="none" lIns="87802" tIns="43901" rIns="87802" bIns="43901" numCol="1" rtlCol="0" anchor="ctr" anchorCtr="0" compatLnSpc="1">
                    <a:prstTxWarp prst="textNoShape">
                      <a:avLst/>
                    </a:prstTxWarp>
                    <a:spAutoFit/>
                  </a:bodyPr>
                  <a:lstStyle/>
                  <a:p>
                    <a14:m>
                      <m:oMath xmlns:m="http://schemas.openxmlformats.org/officeDocument/2006/math">
                        <m:sSub>
                          <m:sSubPr>
                            <m:ctrlPr>
                              <a:rPr lang="en-US" altLang="zh-CN" sz="1400" i="1">
                                <a:latin typeface="Cambria Math" panose="02040503050406030204" pitchFamily="18" charset="0"/>
                                <a:sym typeface="Huawei Sans" panose="020C0503030203020204" pitchFamily="34" charset="0"/>
                              </a:rPr>
                            </m:ctrlPr>
                          </m:sSubPr>
                          <m:e>
                            <m:r>
                              <a:rPr lang="en-US" altLang="zh-CN" sz="1400" b="0" i="1" smtClean="0">
                                <a:latin typeface="Cambria Math" panose="02040503050406030204" pitchFamily="18" charset="0"/>
                                <a:sym typeface="Huawei Sans" panose="020C0503030203020204" pitchFamily="34" charset="0"/>
                              </a:rPr>
                              <m:t>𝑅</m:t>
                            </m:r>
                          </m:e>
                          <m:sub>
                            <m:r>
                              <a:rPr lang="en-US" altLang="zh-CN" sz="1400" i="1">
                                <a:latin typeface="Cambria Math" panose="02040503050406030204" pitchFamily="18" charset="0"/>
                                <a:sym typeface="Huawei Sans" panose="020C0503030203020204" pitchFamily="34" charset="0"/>
                              </a:rPr>
                              <m:t>𝑡</m:t>
                            </m:r>
                          </m:sub>
                        </m:sSub>
                      </m:oMath>
                    </a14:m>
                    <a:r>
                      <a:rPr sz="1400" b="0" u="none">
                        <a:latin typeface="Huawei Sans" panose="020C0503030203020204" pitchFamily="34" charset="0"/>
                        <a:cs typeface="Huawei Sans" panose="020C0503030203020204" pitchFamily="34" charset="0"/>
                        <a:sym typeface="Huawei Sans" panose="020C0503030203020204" pitchFamily="34" charset="0"/>
                      </a:rPr>
                      <a:t>Reward</a:t>
                    </a:r>
                    <a:endParaRPr lang="zh-CN" altLang="en-US" sz="1400" dirty="0">
                      <a:latin typeface="Huawei Sans" panose="020C0503030203020204" pitchFamily="34" charset="0"/>
                      <a:cs typeface="Huawei Sans" panose="020C0503030203020204" pitchFamily="34" charset="0"/>
                      <a:sym typeface="Huawei Sans" panose="020C0503030203020204" pitchFamily="34" charset="0"/>
                    </a:endParaRPr>
                  </a:p>
                </p:txBody>
              </p:sp>
            </mc:Choice>
            <mc:Fallback xmlns="">
              <p:sp>
                <p:nvSpPr>
                  <p:cNvPr id="43" name="文本框 42">
                    <a:extLst>
                      <a:ext uri="{FF2B5EF4-FFF2-40B4-BE49-F238E27FC236}">
                        <a16:creationId xmlns:a16="http://schemas.microsoft.com/office/drawing/2014/main" id="{59CBCF81-D600-4FCB-8EB0-A8CF564F0143}"/>
                      </a:ext>
                    </a:extLst>
                  </p:cNvPr>
                  <p:cNvSpPr txBox="1">
                    <a:spLocks noRot="1" noChangeAspect="1" noMove="1" noResize="1" noEditPoints="1" noAdjustHandles="1" noChangeArrowheads="1" noChangeShapeType="1" noTextEdit="1"/>
                  </p:cNvSpPr>
                  <p:nvPr/>
                </p:nvSpPr>
                <p:spPr bwMode="auto">
                  <a:xfrm>
                    <a:off x="3456938" y="3209342"/>
                    <a:ext cx="1181780" cy="391877"/>
                  </a:xfrm>
                  <a:prstGeom prst="rect">
                    <a:avLst/>
                  </a:prstGeom>
                  <a:blipFill>
                    <a:blip r:embed="rId4"/>
                    <a:stretch>
                      <a:fillRect t="-4000" r="-625" b="-20000"/>
                    </a:stretch>
                  </a:blipFill>
                  <a:ln w="9525" algn="ctr">
                    <a:noFill/>
                    <a:miter lim="800000"/>
                    <a:headEnd/>
                    <a:tailEnd/>
                  </a:ln>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4" name="文本框 43">
                    <a:extLst>
                      <a:ext uri="{FF2B5EF4-FFF2-40B4-BE49-F238E27FC236}">
                        <a16:creationId xmlns:a16="http://schemas.microsoft.com/office/drawing/2014/main" id="{42E4A500-BECA-4E68-A0F7-CD3BAAAADC8C}"/>
                      </a:ext>
                    </a:extLst>
                  </p:cNvPr>
                  <p:cNvSpPr txBox="1"/>
                  <p:nvPr/>
                </p:nvSpPr>
                <p:spPr bwMode="auto">
                  <a:xfrm>
                    <a:off x="3425698" y="2624889"/>
                    <a:ext cx="1020328" cy="391877"/>
                  </a:xfrm>
                  <a:prstGeom prst="rect">
                    <a:avLst/>
                  </a:prstGeom>
                  <a:noFill/>
                  <a:ln w="9525" algn="ctr">
                    <a:noFill/>
                    <a:miter lim="800000"/>
                    <a:headEnd/>
                    <a:tailEnd/>
                  </a:ln>
                </p:spPr>
                <p:txBody>
                  <a:bodyPr vert="horz" wrap="none" lIns="87802" tIns="43901" rIns="87802" bIns="43901" numCol="1" rtlCol="0" anchor="ctr" anchorCtr="0" compatLnSpc="1">
                    <a:prstTxWarp prst="textNoShape">
                      <a:avLst/>
                    </a:prstTxWarp>
                    <a:spAutoFit/>
                  </a:bodyPr>
                  <a:lstStyle/>
                  <a:p>
                    <a14:m>
                      <m:oMath xmlns:m="http://schemas.openxmlformats.org/officeDocument/2006/math">
                        <m:sSub>
                          <m:sSubPr>
                            <m:ctrlPr>
                              <a:rPr lang="en-US" altLang="zh-CN" sz="1400" i="1" smtClean="0">
                                <a:latin typeface="Cambria Math" panose="02040503050406030204" pitchFamily="18" charset="0"/>
                                <a:sym typeface="Huawei Sans" panose="020C0503030203020204" pitchFamily="34" charset="0"/>
                              </a:rPr>
                            </m:ctrlPr>
                          </m:sSubPr>
                          <m:e>
                            <m:r>
                              <a:rPr lang="en-US" altLang="zh-CN" sz="1400" b="0" i="1" smtClean="0">
                                <a:latin typeface="Cambria Math" panose="02040503050406030204" pitchFamily="18" charset="0"/>
                                <a:sym typeface="Huawei Sans" panose="020C0503030203020204" pitchFamily="34" charset="0"/>
                              </a:rPr>
                              <m:t>𝑆</m:t>
                            </m:r>
                          </m:e>
                          <m:sub>
                            <m:r>
                              <a:rPr lang="en-US" altLang="zh-CN" sz="1400" b="0" i="1" smtClean="0">
                                <a:latin typeface="Cambria Math" panose="02040503050406030204" pitchFamily="18" charset="0"/>
                                <a:sym typeface="Huawei Sans" panose="020C0503030203020204" pitchFamily="34" charset="0"/>
                              </a:rPr>
                              <m:t>𝑡</m:t>
                            </m:r>
                          </m:sub>
                        </m:sSub>
                      </m:oMath>
                    </a14:m>
                    <a:r>
                      <a:rPr sz="1400" b="0" u="none">
                        <a:latin typeface="Huawei Sans" panose="020C0503030203020204" pitchFamily="34" charset="0"/>
                        <a:cs typeface="Huawei Sans" panose="020C0503030203020204" pitchFamily="34" charset="0"/>
                        <a:sym typeface="Huawei Sans" panose="020C0503030203020204" pitchFamily="34" charset="0"/>
                      </a:rPr>
                      <a:t>Status</a:t>
                    </a:r>
                    <a:endParaRPr lang="zh-CN" altLang="en-US" sz="1400" dirty="0">
                      <a:latin typeface="Huawei Sans" panose="020C0503030203020204" pitchFamily="34" charset="0"/>
                      <a:cs typeface="Huawei Sans" panose="020C0503030203020204" pitchFamily="34" charset="0"/>
                      <a:sym typeface="Huawei Sans" panose="020C0503030203020204" pitchFamily="34" charset="0"/>
                    </a:endParaRPr>
                  </a:p>
                </p:txBody>
              </p:sp>
            </mc:Choice>
            <mc:Fallback xmlns="">
              <p:sp>
                <p:nvSpPr>
                  <p:cNvPr id="44" name="文本框 43">
                    <a:extLst>
                      <a:ext uri="{FF2B5EF4-FFF2-40B4-BE49-F238E27FC236}">
                        <a16:creationId xmlns:a16="http://schemas.microsoft.com/office/drawing/2014/main" id="{42E4A500-BECA-4E68-A0F7-CD3BAAAADC8C}"/>
                      </a:ext>
                    </a:extLst>
                  </p:cNvPr>
                  <p:cNvSpPr txBox="1">
                    <a:spLocks noRot="1" noChangeAspect="1" noMove="1" noResize="1" noEditPoints="1" noAdjustHandles="1" noChangeArrowheads="1" noChangeShapeType="1" noTextEdit="1"/>
                  </p:cNvSpPr>
                  <p:nvPr/>
                </p:nvSpPr>
                <p:spPr bwMode="auto">
                  <a:xfrm>
                    <a:off x="3425698" y="2624889"/>
                    <a:ext cx="1020328" cy="391877"/>
                  </a:xfrm>
                  <a:prstGeom prst="rect">
                    <a:avLst/>
                  </a:prstGeom>
                  <a:blipFill>
                    <a:blip r:embed="rId5"/>
                    <a:stretch>
                      <a:fillRect t="-4082" r="-725" b="-22449"/>
                    </a:stretch>
                  </a:blipFill>
                  <a:ln w="9525" algn="ctr">
                    <a:noFill/>
                    <a:miter lim="800000"/>
                    <a:headEnd/>
                    <a:tailEnd/>
                  </a:ln>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5" name="文本框 44">
                    <a:extLst>
                      <a:ext uri="{FF2B5EF4-FFF2-40B4-BE49-F238E27FC236}">
                        <a16:creationId xmlns:a16="http://schemas.microsoft.com/office/drawing/2014/main" id="{6F83A10D-2792-4CAD-BEC9-B92BCA34A343}"/>
                      </a:ext>
                    </a:extLst>
                  </p:cNvPr>
                  <p:cNvSpPr txBox="1"/>
                  <p:nvPr/>
                </p:nvSpPr>
                <p:spPr bwMode="auto">
                  <a:xfrm>
                    <a:off x="3474026" y="4780232"/>
                    <a:ext cx="1226518" cy="391877"/>
                  </a:xfrm>
                  <a:prstGeom prst="rect">
                    <a:avLst/>
                  </a:prstGeom>
                  <a:noFill/>
                  <a:ln w="9525" algn="ctr">
                    <a:noFill/>
                    <a:miter lim="800000"/>
                    <a:headEnd/>
                    <a:tailEnd/>
                  </a:ln>
                </p:spPr>
                <p:txBody>
                  <a:bodyPr vert="horz" wrap="none" lIns="87802" tIns="43901" rIns="87802" bIns="43901" numCol="1" rtlCol="0" anchor="ctr" anchorCtr="0" compatLnSpc="1">
                    <a:prstTxWarp prst="textNoShape">
                      <a:avLst/>
                    </a:prstTxWarp>
                    <a:spAutoFit/>
                  </a:bodyPr>
                  <a:lstStyle/>
                  <a:p>
                    <a14:m>
                      <m:oMath xmlns:m="http://schemas.openxmlformats.org/officeDocument/2006/math">
                        <m:sSub>
                          <m:sSubPr>
                            <m:ctrlPr>
                              <a:rPr lang="en-US" altLang="zh-CN" sz="1400" i="1" smtClean="0">
                                <a:latin typeface="Cambria Math" panose="02040503050406030204" pitchFamily="18" charset="0"/>
                                <a:sym typeface="Huawei Sans" panose="020C0503030203020204" pitchFamily="34" charset="0"/>
                              </a:rPr>
                            </m:ctrlPr>
                          </m:sSubPr>
                          <m:e>
                            <m:r>
                              <a:rPr lang="en-US" altLang="zh-CN" sz="1400" b="0" i="1" smtClean="0">
                                <a:latin typeface="Cambria Math" panose="02040503050406030204" pitchFamily="18" charset="0"/>
                                <a:sym typeface="Huawei Sans" panose="020C0503030203020204" pitchFamily="34" charset="0"/>
                              </a:rPr>
                              <m:t>𝑆</m:t>
                            </m:r>
                          </m:e>
                          <m:sub>
                            <m:r>
                              <a:rPr lang="en-US" altLang="zh-CN" sz="1400" b="0" i="1" smtClean="0">
                                <a:latin typeface="Cambria Math" panose="02040503050406030204" pitchFamily="18" charset="0"/>
                                <a:sym typeface="Huawei Sans" panose="020C0503030203020204" pitchFamily="34" charset="0"/>
                              </a:rPr>
                              <m:t>𝑡</m:t>
                            </m:r>
                            <m:r>
                              <a:rPr lang="en-US" altLang="zh-CN" sz="1400" b="0" i="1" smtClean="0">
                                <a:latin typeface="Cambria Math" panose="02040503050406030204" pitchFamily="18" charset="0"/>
                                <a:sym typeface="Huawei Sans" panose="020C0503030203020204" pitchFamily="34" charset="0"/>
                              </a:rPr>
                              <m:t>+</m:t>
                            </m:r>
                            <m:r>
                              <a:rPr lang="en-US" altLang="zh-CN" sz="1400" b="0" i="1" smtClean="0">
                                <a:latin typeface="Cambria Math" panose="02040503050406030204" pitchFamily="18" charset="0"/>
                                <a:sym typeface="Huawei Sans" panose="020C0503030203020204" pitchFamily="34" charset="0"/>
                              </a:rPr>
                              <m:t>1</m:t>
                            </m:r>
                          </m:sub>
                        </m:sSub>
                      </m:oMath>
                    </a14:m>
                    <a:r>
                      <a:rPr sz="1400" b="0" u="none">
                        <a:latin typeface="Huawei Sans" panose="020C0503030203020204" pitchFamily="34" charset="0"/>
                        <a:cs typeface="Huawei Sans" panose="020C0503030203020204" pitchFamily="34" charset="0"/>
                        <a:sym typeface="Huawei Sans" panose="020C0503030203020204" pitchFamily="34" charset="0"/>
                      </a:rPr>
                      <a:t>Status</a:t>
                    </a:r>
                    <a:endParaRPr lang="zh-CN" altLang="en-US" sz="1400" dirty="0">
                      <a:latin typeface="Huawei Sans" panose="020C0503030203020204" pitchFamily="34" charset="0"/>
                      <a:cs typeface="Huawei Sans" panose="020C0503030203020204" pitchFamily="34" charset="0"/>
                      <a:sym typeface="Huawei Sans" panose="020C0503030203020204" pitchFamily="34" charset="0"/>
                    </a:endParaRPr>
                  </a:p>
                </p:txBody>
              </p:sp>
            </mc:Choice>
            <mc:Fallback xmlns="">
              <p:sp>
                <p:nvSpPr>
                  <p:cNvPr id="45" name="文本框 44">
                    <a:extLst>
                      <a:ext uri="{FF2B5EF4-FFF2-40B4-BE49-F238E27FC236}">
                        <a16:creationId xmlns:a16="http://schemas.microsoft.com/office/drawing/2014/main" id="{6F83A10D-2792-4CAD-BEC9-B92BCA34A343}"/>
                      </a:ext>
                    </a:extLst>
                  </p:cNvPr>
                  <p:cNvSpPr txBox="1">
                    <a:spLocks noRot="1" noChangeAspect="1" noMove="1" noResize="1" noEditPoints="1" noAdjustHandles="1" noChangeArrowheads="1" noChangeShapeType="1" noTextEdit="1"/>
                  </p:cNvSpPr>
                  <p:nvPr/>
                </p:nvSpPr>
                <p:spPr bwMode="auto">
                  <a:xfrm>
                    <a:off x="3474026" y="4780232"/>
                    <a:ext cx="1226518" cy="391877"/>
                  </a:xfrm>
                  <a:prstGeom prst="rect">
                    <a:avLst/>
                  </a:prstGeom>
                  <a:blipFill>
                    <a:blip r:embed="rId6"/>
                    <a:stretch>
                      <a:fillRect t="-4000" r="-1205" b="-20000"/>
                    </a:stretch>
                  </a:blipFill>
                  <a:ln w="9525" algn="ctr">
                    <a:noFill/>
                    <a:miter lim="800000"/>
                    <a:headEnd/>
                    <a:tailEnd/>
                  </a:ln>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6" name="文本框 45">
                    <a:extLst>
                      <a:ext uri="{FF2B5EF4-FFF2-40B4-BE49-F238E27FC236}">
                        <a16:creationId xmlns:a16="http://schemas.microsoft.com/office/drawing/2014/main" id="{A20D3E31-2968-4A97-B904-A6012855216A}"/>
                      </a:ext>
                    </a:extLst>
                  </p:cNvPr>
                  <p:cNvSpPr txBox="1"/>
                  <p:nvPr/>
                </p:nvSpPr>
                <p:spPr bwMode="auto">
                  <a:xfrm>
                    <a:off x="3456938" y="4193005"/>
                    <a:ext cx="1387971" cy="391877"/>
                  </a:xfrm>
                  <a:prstGeom prst="rect">
                    <a:avLst/>
                  </a:prstGeom>
                  <a:noFill/>
                  <a:ln w="9525" algn="ctr">
                    <a:noFill/>
                    <a:miter lim="800000"/>
                    <a:headEnd/>
                    <a:tailEnd/>
                  </a:ln>
                </p:spPr>
                <p:txBody>
                  <a:bodyPr vert="horz" wrap="none" lIns="87802" tIns="43901" rIns="87802" bIns="43901" numCol="1" rtlCol="0" anchor="ctr" anchorCtr="0" compatLnSpc="1">
                    <a:prstTxWarp prst="textNoShape">
                      <a:avLst/>
                    </a:prstTxWarp>
                    <a:spAutoFit/>
                  </a:bodyPr>
                  <a:lstStyle/>
                  <a:p>
                    <a14:m>
                      <m:oMath xmlns:m="http://schemas.openxmlformats.org/officeDocument/2006/math">
                        <m:sSub>
                          <m:sSubPr>
                            <m:ctrlPr>
                              <a:rPr lang="en-US" altLang="zh-CN" sz="1400" i="1">
                                <a:latin typeface="Cambria Math" panose="02040503050406030204" pitchFamily="18" charset="0"/>
                                <a:sym typeface="Huawei Sans" panose="020C0503030203020204" pitchFamily="34" charset="0"/>
                              </a:rPr>
                            </m:ctrlPr>
                          </m:sSubPr>
                          <m:e>
                            <m:r>
                              <a:rPr lang="en-US" altLang="zh-CN" sz="1400" b="0" i="1" smtClean="0">
                                <a:latin typeface="Cambria Math" panose="02040503050406030204" pitchFamily="18" charset="0"/>
                                <a:sym typeface="Huawei Sans" panose="020C0503030203020204" pitchFamily="34" charset="0"/>
                              </a:rPr>
                              <m:t>𝑅</m:t>
                            </m:r>
                          </m:e>
                          <m:sub>
                            <m:r>
                              <a:rPr lang="en-US" altLang="zh-CN" sz="1400" b="0" i="1" smtClean="0">
                                <a:latin typeface="Cambria Math" panose="02040503050406030204" pitchFamily="18" charset="0"/>
                                <a:sym typeface="Huawei Sans" panose="020C0503030203020204" pitchFamily="34" charset="0"/>
                              </a:rPr>
                              <m:t>𝑡</m:t>
                            </m:r>
                            <m:r>
                              <a:rPr lang="en-US" altLang="zh-CN" sz="1400" b="0" i="1" smtClean="0">
                                <a:latin typeface="Cambria Math" panose="02040503050406030204" pitchFamily="18" charset="0"/>
                                <a:sym typeface="Huawei Sans" panose="020C0503030203020204" pitchFamily="34" charset="0"/>
                              </a:rPr>
                              <m:t>+</m:t>
                            </m:r>
                            <m:r>
                              <a:rPr lang="en-US" altLang="zh-CN" sz="1400" b="0" i="1" smtClean="0">
                                <a:latin typeface="Cambria Math" panose="02040503050406030204" pitchFamily="18" charset="0"/>
                                <a:sym typeface="Huawei Sans" panose="020C0503030203020204" pitchFamily="34" charset="0"/>
                              </a:rPr>
                              <m:t>1</m:t>
                            </m:r>
                          </m:sub>
                        </m:sSub>
                      </m:oMath>
                    </a14:m>
                    <a:r>
                      <a:rPr sz="1400" b="0" u="none">
                        <a:latin typeface="Huawei Sans" panose="020C0503030203020204" pitchFamily="34" charset="0"/>
                        <a:cs typeface="Huawei Sans" panose="020C0503030203020204" pitchFamily="34" charset="0"/>
                        <a:sym typeface="Huawei Sans" panose="020C0503030203020204" pitchFamily="34" charset="0"/>
                      </a:rPr>
                      <a:t>Reward</a:t>
                    </a:r>
                    <a:endParaRPr lang="zh-CN" altLang="en-US" sz="1400" dirty="0">
                      <a:latin typeface="Huawei Sans" panose="020C0503030203020204" pitchFamily="34" charset="0"/>
                      <a:cs typeface="Huawei Sans" panose="020C0503030203020204" pitchFamily="34" charset="0"/>
                      <a:sym typeface="Huawei Sans" panose="020C0503030203020204" pitchFamily="34" charset="0"/>
                    </a:endParaRPr>
                  </a:p>
                </p:txBody>
              </p:sp>
            </mc:Choice>
            <mc:Fallback xmlns="">
              <p:sp>
                <p:nvSpPr>
                  <p:cNvPr id="46" name="文本框 45">
                    <a:extLst>
                      <a:ext uri="{FF2B5EF4-FFF2-40B4-BE49-F238E27FC236}">
                        <a16:creationId xmlns:a16="http://schemas.microsoft.com/office/drawing/2014/main" id="{A20D3E31-2968-4A97-B904-A6012855216A}"/>
                      </a:ext>
                    </a:extLst>
                  </p:cNvPr>
                  <p:cNvSpPr txBox="1">
                    <a:spLocks noRot="1" noChangeAspect="1" noMove="1" noResize="1" noEditPoints="1" noAdjustHandles="1" noChangeArrowheads="1" noChangeShapeType="1" noTextEdit="1"/>
                  </p:cNvSpPr>
                  <p:nvPr/>
                </p:nvSpPr>
                <p:spPr bwMode="auto">
                  <a:xfrm>
                    <a:off x="3456938" y="4193005"/>
                    <a:ext cx="1387971" cy="391877"/>
                  </a:xfrm>
                  <a:prstGeom prst="rect">
                    <a:avLst/>
                  </a:prstGeom>
                  <a:blipFill>
                    <a:blip r:embed="rId7"/>
                    <a:stretch>
                      <a:fillRect t="-4000" r="-532" b="-22000"/>
                    </a:stretch>
                  </a:blipFill>
                  <a:ln w="9525" algn="ctr">
                    <a:noFill/>
                    <a:miter lim="800000"/>
                    <a:headEnd/>
                    <a:tailEnd/>
                  </a:ln>
                </p:spPr>
                <p:txBody>
                  <a:bodyPr/>
                  <a:lstStyle/>
                  <a:p>
                    <a:r>
                      <a:rPr lang="zh-CN" altLang="en-US">
                        <a:noFill/>
                      </a:rPr>
                      <a:t> </a:t>
                    </a:r>
                  </a:p>
                </p:txBody>
              </p:sp>
            </mc:Fallback>
          </mc:AlternateContent>
        </p:grpSp>
        <p:grpSp>
          <p:nvGrpSpPr>
            <p:cNvPr id="6" name="组合 5">
              <a:extLst>
                <a:ext uri="{FF2B5EF4-FFF2-40B4-BE49-F238E27FC236}">
                  <a16:creationId xmlns:a16="http://schemas.microsoft.com/office/drawing/2014/main" id="{3EA51DE7-2106-4E3C-B68E-BC56C0658770}"/>
                </a:ext>
              </a:extLst>
            </p:cNvPr>
            <p:cNvGrpSpPr/>
            <p:nvPr/>
          </p:nvGrpSpPr>
          <p:grpSpPr>
            <a:xfrm>
              <a:off x="265043" y="1549816"/>
              <a:ext cx="11643169" cy="4248472"/>
              <a:chOff x="265043" y="1520788"/>
              <a:chExt cx="11643169" cy="4248472"/>
            </a:xfrm>
          </p:grpSpPr>
          <p:grpSp>
            <p:nvGrpSpPr>
              <p:cNvPr id="7" name="组合 6">
                <a:extLst>
                  <a:ext uri="{FF2B5EF4-FFF2-40B4-BE49-F238E27FC236}">
                    <a16:creationId xmlns:a16="http://schemas.microsoft.com/office/drawing/2014/main" id="{8852FB75-F129-4E56-942C-567C2E82FC0F}"/>
                  </a:ext>
                </a:extLst>
              </p:cNvPr>
              <p:cNvGrpSpPr/>
              <p:nvPr/>
            </p:nvGrpSpPr>
            <p:grpSpPr>
              <a:xfrm>
                <a:off x="5258907" y="4365104"/>
                <a:ext cx="1674186" cy="1404156"/>
                <a:chOff x="8004212" y="2456892"/>
                <a:chExt cx="3096344" cy="2808312"/>
              </a:xfrm>
            </p:grpSpPr>
            <p:grpSp>
              <p:nvGrpSpPr>
                <p:cNvPr id="15" name="组合 14">
                  <a:extLst>
                    <a:ext uri="{FF2B5EF4-FFF2-40B4-BE49-F238E27FC236}">
                      <a16:creationId xmlns:a16="http://schemas.microsoft.com/office/drawing/2014/main" id="{64188EB8-6F98-4234-AFBC-545196F24FD4}"/>
                    </a:ext>
                  </a:extLst>
                </p:cNvPr>
                <p:cNvGrpSpPr/>
                <p:nvPr/>
              </p:nvGrpSpPr>
              <p:grpSpPr>
                <a:xfrm>
                  <a:off x="8004212" y="2456892"/>
                  <a:ext cx="3096344" cy="2808312"/>
                  <a:chOff x="8004212" y="2456892"/>
                  <a:chExt cx="3096344" cy="2808312"/>
                </a:xfrm>
              </p:grpSpPr>
              <p:sp>
                <p:nvSpPr>
                  <p:cNvPr id="23" name="矩形 22">
                    <a:extLst>
                      <a:ext uri="{FF2B5EF4-FFF2-40B4-BE49-F238E27FC236}">
                        <a16:creationId xmlns:a16="http://schemas.microsoft.com/office/drawing/2014/main" id="{D78D78A1-84BC-46F7-90E3-5F1365E9D96C}"/>
                      </a:ext>
                    </a:extLst>
                  </p:cNvPr>
                  <p:cNvSpPr/>
                  <p:nvPr/>
                </p:nvSpPr>
                <p:spPr bwMode="auto">
                  <a:xfrm>
                    <a:off x="8004212" y="2456892"/>
                    <a:ext cx="3096344" cy="2808312"/>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宋体" pitchFamily="2" charset="-122"/>
                      <a:cs typeface="Huawei Sans" panose="020C0503030203020204" pitchFamily="34" charset="0"/>
                      <a:sym typeface="Huawei Sans" panose="020C0503030203020204" pitchFamily="34" charset="0"/>
                    </a:endParaRPr>
                  </a:p>
                </p:txBody>
              </p:sp>
              <p:cxnSp>
                <p:nvCxnSpPr>
                  <p:cNvPr id="24" name="直接连接符 23">
                    <a:extLst>
                      <a:ext uri="{FF2B5EF4-FFF2-40B4-BE49-F238E27FC236}">
                        <a16:creationId xmlns:a16="http://schemas.microsoft.com/office/drawing/2014/main" id="{2626417D-8D66-4A57-A402-51C6CDEFE362}"/>
                      </a:ext>
                    </a:extLst>
                  </p:cNvPr>
                  <p:cNvCxnSpPr/>
                  <p:nvPr/>
                </p:nvCxnSpPr>
                <p:spPr bwMode="auto">
                  <a:xfrm>
                    <a:off x="8004212" y="2852936"/>
                    <a:ext cx="309634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5" name="直接连接符 24">
                    <a:extLst>
                      <a:ext uri="{FF2B5EF4-FFF2-40B4-BE49-F238E27FC236}">
                        <a16:creationId xmlns:a16="http://schemas.microsoft.com/office/drawing/2014/main" id="{C285FC71-B748-4956-9DE0-55D41D660179}"/>
                      </a:ext>
                    </a:extLst>
                  </p:cNvPr>
                  <p:cNvCxnSpPr/>
                  <p:nvPr/>
                </p:nvCxnSpPr>
                <p:spPr bwMode="auto">
                  <a:xfrm>
                    <a:off x="8004212" y="3248980"/>
                    <a:ext cx="309634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6" name="直接连接符 25">
                    <a:extLst>
                      <a:ext uri="{FF2B5EF4-FFF2-40B4-BE49-F238E27FC236}">
                        <a16:creationId xmlns:a16="http://schemas.microsoft.com/office/drawing/2014/main" id="{AB13F44C-F47C-434A-B0E2-64DB4B3CF551}"/>
                      </a:ext>
                    </a:extLst>
                  </p:cNvPr>
                  <p:cNvCxnSpPr/>
                  <p:nvPr/>
                </p:nvCxnSpPr>
                <p:spPr bwMode="auto">
                  <a:xfrm>
                    <a:off x="8004212" y="3645024"/>
                    <a:ext cx="309634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7" name="直接连接符 26">
                    <a:extLst>
                      <a:ext uri="{FF2B5EF4-FFF2-40B4-BE49-F238E27FC236}">
                        <a16:creationId xmlns:a16="http://schemas.microsoft.com/office/drawing/2014/main" id="{616145A3-3050-46BC-B26B-86137983DD75}"/>
                      </a:ext>
                    </a:extLst>
                  </p:cNvPr>
                  <p:cNvCxnSpPr/>
                  <p:nvPr/>
                </p:nvCxnSpPr>
                <p:spPr bwMode="auto">
                  <a:xfrm>
                    <a:off x="8004212" y="4077072"/>
                    <a:ext cx="309634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8" name="直接连接符 27">
                    <a:extLst>
                      <a:ext uri="{FF2B5EF4-FFF2-40B4-BE49-F238E27FC236}">
                        <a16:creationId xmlns:a16="http://schemas.microsoft.com/office/drawing/2014/main" id="{E8A9FEC0-4044-4BFD-9D24-7DCE3779E63E}"/>
                      </a:ext>
                    </a:extLst>
                  </p:cNvPr>
                  <p:cNvCxnSpPr/>
                  <p:nvPr/>
                </p:nvCxnSpPr>
                <p:spPr bwMode="auto">
                  <a:xfrm>
                    <a:off x="8004212" y="4509120"/>
                    <a:ext cx="309634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9" name="直接连接符 28">
                    <a:extLst>
                      <a:ext uri="{FF2B5EF4-FFF2-40B4-BE49-F238E27FC236}">
                        <a16:creationId xmlns:a16="http://schemas.microsoft.com/office/drawing/2014/main" id="{94BE9F7F-F5E7-42CB-96A9-99AAA73F06C4}"/>
                      </a:ext>
                    </a:extLst>
                  </p:cNvPr>
                  <p:cNvCxnSpPr/>
                  <p:nvPr/>
                </p:nvCxnSpPr>
                <p:spPr bwMode="auto">
                  <a:xfrm>
                    <a:off x="8004212" y="4905164"/>
                    <a:ext cx="309634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0" name="直接连接符 29">
                    <a:extLst>
                      <a:ext uri="{FF2B5EF4-FFF2-40B4-BE49-F238E27FC236}">
                        <a16:creationId xmlns:a16="http://schemas.microsoft.com/office/drawing/2014/main" id="{7A3719B5-3A56-4F1E-AA01-B8C9D32A4B51}"/>
                      </a:ext>
                    </a:extLst>
                  </p:cNvPr>
                  <p:cNvCxnSpPr/>
                  <p:nvPr/>
                </p:nvCxnSpPr>
                <p:spPr bwMode="auto">
                  <a:xfrm>
                    <a:off x="8436260" y="2456892"/>
                    <a:ext cx="0" cy="2808312"/>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1" name="直接连接符 30">
                    <a:extLst>
                      <a:ext uri="{FF2B5EF4-FFF2-40B4-BE49-F238E27FC236}">
                        <a16:creationId xmlns:a16="http://schemas.microsoft.com/office/drawing/2014/main" id="{3B1B778B-4EB6-47BB-AC8B-ACDCAC35E21E}"/>
                      </a:ext>
                    </a:extLst>
                  </p:cNvPr>
                  <p:cNvCxnSpPr/>
                  <p:nvPr/>
                </p:nvCxnSpPr>
                <p:spPr bwMode="auto">
                  <a:xfrm>
                    <a:off x="8868308" y="2456892"/>
                    <a:ext cx="0" cy="2808312"/>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2" name="直接连接符 31">
                    <a:extLst>
                      <a:ext uri="{FF2B5EF4-FFF2-40B4-BE49-F238E27FC236}">
                        <a16:creationId xmlns:a16="http://schemas.microsoft.com/office/drawing/2014/main" id="{E04EE6C1-7F5E-46E2-902D-0F379D294BB1}"/>
                      </a:ext>
                    </a:extLst>
                  </p:cNvPr>
                  <p:cNvCxnSpPr/>
                  <p:nvPr/>
                </p:nvCxnSpPr>
                <p:spPr bwMode="auto">
                  <a:xfrm>
                    <a:off x="9336360" y="2456892"/>
                    <a:ext cx="0" cy="2808312"/>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3" name="直接连接符 32">
                    <a:extLst>
                      <a:ext uri="{FF2B5EF4-FFF2-40B4-BE49-F238E27FC236}">
                        <a16:creationId xmlns:a16="http://schemas.microsoft.com/office/drawing/2014/main" id="{8E8D796A-26AD-4900-B660-8E8DE5DF9E94}"/>
                      </a:ext>
                    </a:extLst>
                  </p:cNvPr>
                  <p:cNvCxnSpPr/>
                  <p:nvPr/>
                </p:nvCxnSpPr>
                <p:spPr bwMode="auto">
                  <a:xfrm>
                    <a:off x="9768408" y="2456892"/>
                    <a:ext cx="0" cy="2808312"/>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4" name="直接连接符 33">
                    <a:extLst>
                      <a:ext uri="{FF2B5EF4-FFF2-40B4-BE49-F238E27FC236}">
                        <a16:creationId xmlns:a16="http://schemas.microsoft.com/office/drawing/2014/main" id="{DE77765C-FC06-4243-A921-B17F83D27BB3}"/>
                      </a:ext>
                    </a:extLst>
                  </p:cNvPr>
                  <p:cNvCxnSpPr/>
                  <p:nvPr/>
                </p:nvCxnSpPr>
                <p:spPr bwMode="auto">
                  <a:xfrm>
                    <a:off x="10200456" y="2456892"/>
                    <a:ext cx="0" cy="2808312"/>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5" name="直接连接符 34">
                    <a:extLst>
                      <a:ext uri="{FF2B5EF4-FFF2-40B4-BE49-F238E27FC236}">
                        <a16:creationId xmlns:a16="http://schemas.microsoft.com/office/drawing/2014/main" id="{FE23FE64-73DB-45AC-9030-3466172F0BDB}"/>
                      </a:ext>
                    </a:extLst>
                  </p:cNvPr>
                  <p:cNvCxnSpPr/>
                  <p:nvPr/>
                </p:nvCxnSpPr>
                <p:spPr bwMode="auto">
                  <a:xfrm>
                    <a:off x="10632504" y="2456892"/>
                    <a:ext cx="0" cy="2808312"/>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sp>
              <p:nvSpPr>
                <p:cNvPr id="16" name="流程图: 联系 45">
                  <a:extLst>
                    <a:ext uri="{FF2B5EF4-FFF2-40B4-BE49-F238E27FC236}">
                      <a16:creationId xmlns:a16="http://schemas.microsoft.com/office/drawing/2014/main" id="{20BF4996-1C71-44A6-BFEE-9AFCF5EB79B0}"/>
                    </a:ext>
                  </a:extLst>
                </p:cNvPr>
                <p:cNvSpPr/>
                <p:nvPr/>
              </p:nvSpPr>
              <p:spPr bwMode="auto">
                <a:xfrm>
                  <a:off x="8724292" y="2744924"/>
                  <a:ext cx="252028" cy="252028"/>
                </a:xfrm>
                <a:prstGeom prst="flowChartConnector">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宋体" pitchFamily="2" charset="-122"/>
                    <a:cs typeface="Huawei Sans" panose="020C0503030203020204" pitchFamily="34" charset="0"/>
                    <a:sym typeface="Huawei Sans" panose="020C0503030203020204" pitchFamily="34" charset="0"/>
                  </a:endParaRPr>
                </a:p>
              </p:txBody>
            </p:sp>
            <p:sp>
              <p:nvSpPr>
                <p:cNvPr id="17" name="流程图: 联系 46">
                  <a:extLst>
                    <a:ext uri="{FF2B5EF4-FFF2-40B4-BE49-F238E27FC236}">
                      <a16:creationId xmlns:a16="http://schemas.microsoft.com/office/drawing/2014/main" id="{89306F2B-F9AF-47C3-ACB3-1726F90BBB97}"/>
                    </a:ext>
                  </a:extLst>
                </p:cNvPr>
                <p:cNvSpPr/>
                <p:nvPr/>
              </p:nvSpPr>
              <p:spPr bwMode="auto">
                <a:xfrm>
                  <a:off x="8292244" y="3104964"/>
                  <a:ext cx="252028" cy="252028"/>
                </a:xfrm>
                <a:prstGeom prst="flowChartConnector">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宋体" pitchFamily="2" charset="-122"/>
                    <a:cs typeface="Huawei Sans" panose="020C0503030203020204" pitchFamily="34" charset="0"/>
                    <a:sym typeface="Huawei Sans" panose="020C0503030203020204" pitchFamily="34" charset="0"/>
                  </a:endParaRPr>
                </a:p>
              </p:txBody>
            </p:sp>
            <p:sp>
              <p:nvSpPr>
                <p:cNvPr id="18" name="流程图: 联系 47">
                  <a:extLst>
                    <a:ext uri="{FF2B5EF4-FFF2-40B4-BE49-F238E27FC236}">
                      <a16:creationId xmlns:a16="http://schemas.microsoft.com/office/drawing/2014/main" id="{25B97F12-5184-41AA-9BEE-49E8EB779F6C}"/>
                    </a:ext>
                  </a:extLst>
                </p:cNvPr>
                <p:cNvSpPr/>
                <p:nvPr/>
              </p:nvSpPr>
              <p:spPr bwMode="auto">
                <a:xfrm>
                  <a:off x="8760296" y="3537012"/>
                  <a:ext cx="252028" cy="252028"/>
                </a:xfrm>
                <a:prstGeom prst="flowChartConnector">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宋体" pitchFamily="2" charset="-122"/>
                    <a:cs typeface="Huawei Sans" panose="020C0503030203020204" pitchFamily="34" charset="0"/>
                    <a:sym typeface="Huawei Sans" panose="020C0503030203020204" pitchFamily="34" charset="0"/>
                  </a:endParaRPr>
                </a:p>
              </p:txBody>
            </p:sp>
            <p:sp>
              <p:nvSpPr>
                <p:cNvPr id="19" name="流程图: 联系 48">
                  <a:extLst>
                    <a:ext uri="{FF2B5EF4-FFF2-40B4-BE49-F238E27FC236}">
                      <a16:creationId xmlns:a16="http://schemas.microsoft.com/office/drawing/2014/main" id="{194E5907-80A9-4441-9B1C-1F61B1BEC738}"/>
                    </a:ext>
                  </a:extLst>
                </p:cNvPr>
                <p:cNvSpPr/>
                <p:nvPr/>
              </p:nvSpPr>
              <p:spPr bwMode="auto">
                <a:xfrm>
                  <a:off x="8724292" y="3104964"/>
                  <a:ext cx="252028" cy="252028"/>
                </a:xfrm>
                <a:prstGeom prst="flowChartConnector">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宋体" pitchFamily="2" charset="-122"/>
                    <a:cs typeface="Huawei Sans" panose="020C0503030203020204" pitchFamily="34" charset="0"/>
                    <a:sym typeface="Huawei Sans" panose="020C0503030203020204" pitchFamily="34" charset="0"/>
                  </a:endParaRPr>
                </a:p>
              </p:txBody>
            </p:sp>
            <p:sp>
              <p:nvSpPr>
                <p:cNvPr id="20" name="流程图: 联系 49">
                  <a:extLst>
                    <a:ext uri="{FF2B5EF4-FFF2-40B4-BE49-F238E27FC236}">
                      <a16:creationId xmlns:a16="http://schemas.microsoft.com/office/drawing/2014/main" id="{2BB20D00-AD9E-4C5E-9B91-F29B905F68A3}"/>
                    </a:ext>
                  </a:extLst>
                </p:cNvPr>
                <p:cNvSpPr/>
                <p:nvPr/>
              </p:nvSpPr>
              <p:spPr bwMode="auto">
                <a:xfrm>
                  <a:off x="9186452" y="3104964"/>
                  <a:ext cx="252028" cy="252027"/>
                </a:xfrm>
                <a:prstGeom prst="flowChartConnector">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宋体" pitchFamily="2" charset="-122"/>
                    <a:cs typeface="Huawei Sans" panose="020C0503030203020204" pitchFamily="34" charset="0"/>
                    <a:sym typeface="Huawei Sans" panose="020C0503030203020204" pitchFamily="34" charset="0"/>
                  </a:endParaRPr>
                </a:p>
              </p:txBody>
            </p:sp>
            <p:sp>
              <p:nvSpPr>
                <p:cNvPr id="21" name="流程图: 联系 50">
                  <a:extLst>
                    <a:ext uri="{FF2B5EF4-FFF2-40B4-BE49-F238E27FC236}">
                      <a16:creationId xmlns:a16="http://schemas.microsoft.com/office/drawing/2014/main" id="{85876A4E-5464-4B51-AB12-E75B7CA888F0}"/>
                    </a:ext>
                  </a:extLst>
                </p:cNvPr>
                <p:cNvSpPr/>
                <p:nvPr/>
              </p:nvSpPr>
              <p:spPr bwMode="auto">
                <a:xfrm>
                  <a:off x="8760296" y="3969060"/>
                  <a:ext cx="252028" cy="252028"/>
                </a:xfrm>
                <a:prstGeom prst="flowChartConnector">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宋体" pitchFamily="2" charset="-122"/>
                    <a:cs typeface="Huawei Sans" panose="020C0503030203020204" pitchFamily="34" charset="0"/>
                    <a:sym typeface="Huawei Sans" panose="020C0503030203020204" pitchFamily="34" charset="0"/>
                  </a:endParaRPr>
                </a:p>
              </p:txBody>
            </p:sp>
            <p:sp>
              <p:nvSpPr>
                <p:cNvPr id="22" name="流程图: 联系 51">
                  <a:extLst>
                    <a:ext uri="{FF2B5EF4-FFF2-40B4-BE49-F238E27FC236}">
                      <a16:creationId xmlns:a16="http://schemas.microsoft.com/office/drawing/2014/main" id="{6C7DF433-0B4C-4391-ADF1-3BA03A5A2F06}"/>
                    </a:ext>
                  </a:extLst>
                </p:cNvPr>
                <p:cNvSpPr/>
                <p:nvPr/>
              </p:nvSpPr>
              <p:spPr bwMode="auto">
                <a:xfrm>
                  <a:off x="9186452" y="3524051"/>
                  <a:ext cx="252028" cy="252027"/>
                </a:xfrm>
                <a:prstGeom prst="flowChartConnector">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宋体" pitchFamily="2" charset="-122"/>
                    <a:cs typeface="Huawei Sans" panose="020C0503030203020204" pitchFamily="34" charset="0"/>
                    <a:sym typeface="Huawei Sans" panose="020C0503030203020204" pitchFamily="34" charset="0"/>
                  </a:endParaRPr>
                </a:p>
              </p:txBody>
            </p:sp>
          </p:grpSp>
          <p:sp>
            <p:nvSpPr>
              <p:cNvPr id="8" name="笑脸 7">
                <a:extLst>
                  <a:ext uri="{FF2B5EF4-FFF2-40B4-BE49-F238E27FC236}">
                    <a16:creationId xmlns:a16="http://schemas.microsoft.com/office/drawing/2014/main" id="{D481A843-E2BB-4973-A382-57726E5561AF}"/>
                  </a:ext>
                </a:extLst>
              </p:cNvPr>
              <p:cNvSpPr/>
              <p:nvPr/>
            </p:nvSpPr>
            <p:spPr bwMode="auto">
              <a:xfrm>
                <a:off x="5843972" y="1520788"/>
                <a:ext cx="504056" cy="504056"/>
              </a:xfrm>
              <a:prstGeom prst="smileyFace">
                <a:avLst/>
              </a:prstGeom>
              <a:solidFill>
                <a:srgbClr val="CF6B63"/>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宋体" pitchFamily="2" charset="-122"/>
                  <a:cs typeface="Huawei Sans" panose="020C0503030203020204" pitchFamily="34" charset="0"/>
                  <a:sym typeface="Huawei Sans" panose="020C0503030203020204" pitchFamily="34" charset="0"/>
                </a:endParaRPr>
              </a:p>
            </p:txBody>
          </p:sp>
          <p:sp>
            <p:nvSpPr>
              <p:cNvPr id="9" name="文本框 8">
                <a:extLst>
                  <a:ext uri="{FF2B5EF4-FFF2-40B4-BE49-F238E27FC236}">
                    <a16:creationId xmlns:a16="http://schemas.microsoft.com/office/drawing/2014/main" id="{4E26202B-815C-4AA7-B1C1-32E7FCABC6C6}"/>
                  </a:ext>
                </a:extLst>
              </p:cNvPr>
              <p:cNvSpPr txBox="1"/>
              <p:nvPr/>
            </p:nvSpPr>
            <p:spPr bwMode="auto">
              <a:xfrm>
                <a:off x="6312024" y="1628800"/>
                <a:ext cx="914700" cy="304103"/>
              </a:xfrm>
              <a:prstGeom prst="rect">
                <a:avLst/>
              </a:prstGeom>
              <a:noFill/>
              <a:ln w="9525" algn="ctr">
                <a:noFill/>
                <a:miter lim="800000"/>
                <a:headEnd/>
                <a:tailEnd/>
              </a:ln>
            </p:spPr>
            <p:txBody>
              <a:bodyPr vert="horz" wrap="none" lIns="87802" tIns="43901" rIns="87802" bIns="43901" numCol="1" rtlCol="0" anchor="ctr" anchorCtr="0" compatLnSpc="1">
                <a:prstTxWarp prst="textNoShape">
                  <a:avLst/>
                </a:prstTxWarp>
                <a:spAutoFit/>
              </a:bodyPr>
              <a:lstStyle/>
              <a:p>
                <a:r>
                  <a:rPr sz="1400" b="0" u="none">
                    <a:latin typeface="Huawei Sans" panose="020C0503030203020204" pitchFamily="34" charset="0"/>
                    <a:cs typeface="Huawei Sans" panose="020C0503030203020204" pitchFamily="34" charset="0"/>
                    <a:sym typeface="Huawei Sans" panose="020C0503030203020204" pitchFamily="34" charset="0"/>
                  </a:rPr>
                  <a:t>AlphaGO</a:t>
                </a:r>
                <a:endParaRPr lang="zh-CN" altLang="en-US" sz="1400" dirty="0">
                  <a:latin typeface="Huawei Sans" panose="020C0503030203020204" pitchFamily="34" charset="0"/>
                  <a:cs typeface="Huawei Sans" panose="020C0503030203020204" pitchFamily="34" charset="0"/>
                  <a:sym typeface="Huawei Sans" panose="020C0503030203020204" pitchFamily="34" charset="0"/>
                </a:endParaRPr>
              </a:p>
            </p:txBody>
          </p:sp>
          <p:cxnSp>
            <p:nvCxnSpPr>
              <p:cNvPr id="10" name="肘形连接符 39">
                <a:extLst>
                  <a:ext uri="{FF2B5EF4-FFF2-40B4-BE49-F238E27FC236}">
                    <a16:creationId xmlns:a16="http://schemas.microsoft.com/office/drawing/2014/main" id="{6C78B0E5-1CD9-4435-BD38-9A974B984758}"/>
                  </a:ext>
                </a:extLst>
              </p:cNvPr>
              <p:cNvCxnSpPr>
                <a:endCxn id="23" idx="3"/>
              </p:cNvCxnSpPr>
              <p:nvPr/>
            </p:nvCxnSpPr>
            <p:spPr bwMode="auto">
              <a:xfrm rot="5400000">
                <a:off x="6469543" y="2236369"/>
                <a:ext cx="3294364" cy="2367263"/>
              </a:xfrm>
              <a:prstGeom prst="bentConnector2">
                <a:avLst/>
              </a:prstGeom>
              <a:solidFill>
                <a:schemeClr val="accent1"/>
              </a:solidFill>
              <a:ln w="9525" cap="flat" cmpd="sng" algn="ctr">
                <a:solidFill>
                  <a:schemeClr val="tx1"/>
                </a:solidFill>
                <a:prstDash val="solid"/>
                <a:round/>
                <a:headEnd type="none" w="med" len="med"/>
                <a:tailEnd type="triangle"/>
              </a:ln>
              <a:effectLst/>
            </p:spPr>
          </p:cxnSp>
          <p:cxnSp>
            <p:nvCxnSpPr>
              <p:cNvPr id="11" name="直接连接符 10">
                <a:extLst>
                  <a:ext uri="{FF2B5EF4-FFF2-40B4-BE49-F238E27FC236}">
                    <a16:creationId xmlns:a16="http://schemas.microsoft.com/office/drawing/2014/main" id="{2CC73FF1-B717-4ECA-BFE8-BDA28FC5E5D9}"/>
                  </a:ext>
                </a:extLst>
              </p:cNvPr>
              <p:cNvCxnSpPr>
                <a:stCxn id="9" idx="3"/>
              </p:cNvCxnSpPr>
              <p:nvPr/>
            </p:nvCxnSpPr>
            <p:spPr bwMode="auto">
              <a:xfrm flipV="1">
                <a:off x="7226724" y="1772816"/>
                <a:ext cx="2073632" cy="8036"/>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2" name="文本框 11">
                <a:extLst>
                  <a:ext uri="{FF2B5EF4-FFF2-40B4-BE49-F238E27FC236}">
                    <a16:creationId xmlns:a16="http://schemas.microsoft.com/office/drawing/2014/main" id="{4CA0D67C-4876-494A-B6B4-4DFA4F4341FF}"/>
                  </a:ext>
                </a:extLst>
              </p:cNvPr>
              <p:cNvSpPr txBox="1"/>
              <p:nvPr/>
            </p:nvSpPr>
            <p:spPr bwMode="auto">
              <a:xfrm>
                <a:off x="9300356" y="3115120"/>
                <a:ext cx="2607856" cy="396436"/>
              </a:xfrm>
              <a:prstGeom prst="rect">
                <a:avLst/>
              </a:prstGeom>
              <a:noFill/>
              <a:ln w="9525" algn="ctr">
                <a:noFill/>
                <a:miter lim="800000"/>
                <a:headEnd/>
                <a:tailEnd/>
              </a:ln>
            </p:spPr>
            <p:txBody>
              <a:bodyPr vert="horz" wrap="none" lIns="87802" tIns="43901" rIns="87802" bIns="43901" numCol="1" rtlCol="0" anchor="ctr" anchorCtr="0" compatLnSpc="1">
                <a:prstTxWarp prst="textNoShape">
                  <a:avLst/>
                </a:prstTxWarp>
                <a:spAutoFit/>
              </a:bodyPr>
              <a:lstStyle/>
              <a:p>
                <a:r>
                  <a:rPr sz="2000" b="0" u="none" dirty="0">
                    <a:latin typeface="Huawei Sans" panose="020C0503030203020204" pitchFamily="34" charset="0"/>
                    <a:cs typeface="Huawei Sans" panose="020C0503030203020204" pitchFamily="34" charset="0"/>
                    <a:sym typeface="Huawei Sans" panose="020C0503030203020204" pitchFamily="34" charset="0"/>
                  </a:rPr>
                  <a:t>Where to </a:t>
                </a:r>
                <a:r>
                  <a:rPr lang="en-US" sz="2000" b="0" u="none" dirty="0">
                    <a:latin typeface="Huawei Sans" panose="020C0503030203020204" pitchFamily="34" charset="0"/>
                    <a:cs typeface="Huawei Sans" panose="020C0503030203020204" pitchFamily="34" charset="0"/>
                    <a:sym typeface="Huawei Sans" panose="020C0503030203020204" pitchFamily="34" charset="0"/>
                  </a:rPr>
                  <a:t>place the go</a:t>
                </a:r>
                <a:r>
                  <a:rPr sz="2000" b="0" u="none" dirty="0">
                    <a:latin typeface="Huawei Sans" panose="020C0503030203020204" pitchFamily="34" charset="0"/>
                    <a:cs typeface="Huawei Sans" panose="020C0503030203020204" pitchFamily="34" charset="0"/>
                    <a:sym typeface="Huawei Sans" panose="020C0503030203020204" pitchFamily="34" charset="0"/>
                  </a:rPr>
                  <a:t>?</a:t>
                </a:r>
              </a:p>
            </p:txBody>
          </p:sp>
          <p:cxnSp>
            <p:nvCxnSpPr>
              <p:cNvPr id="13" name="肘形连接符 42">
                <a:extLst>
                  <a:ext uri="{FF2B5EF4-FFF2-40B4-BE49-F238E27FC236}">
                    <a16:creationId xmlns:a16="http://schemas.microsoft.com/office/drawing/2014/main" id="{D72560C6-0C94-4674-89D6-33B1696F9AD2}"/>
                  </a:ext>
                </a:extLst>
              </p:cNvPr>
              <p:cNvCxnSpPr>
                <a:stCxn id="23" idx="1"/>
                <a:endCxn id="8" idx="2"/>
              </p:cNvCxnSpPr>
              <p:nvPr/>
            </p:nvCxnSpPr>
            <p:spPr bwMode="auto">
              <a:xfrm rot="10800000" flipH="1">
                <a:off x="5258906" y="1772816"/>
                <a:ext cx="585065" cy="3294366"/>
              </a:xfrm>
              <a:prstGeom prst="bentConnector3">
                <a:avLst>
                  <a:gd name="adj1" fmla="val -474298"/>
                </a:avLst>
              </a:prstGeom>
              <a:solidFill>
                <a:schemeClr val="accent1"/>
              </a:solidFill>
              <a:ln w="9525" cap="flat" cmpd="sng" algn="ctr">
                <a:solidFill>
                  <a:schemeClr val="tx1"/>
                </a:solidFill>
                <a:prstDash val="solid"/>
                <a:round/>
                <a:headEnd type="none" w="med" len="med"/>
                <a:tailEnd type="triangle"/>
              </a:ln>
              <a:effectLst/>
            </p:spPr>
          </p:cxnSp>
          <p:sp>
            <p:nvSpPr>
              <p:cNvPr id="14" name="文本框 13">
                <a:extLst>
                  <a:ext uri="{FF2B5EF4-FFF2-40B4-BE49-F238E27FC236}">
                    <a16:creationId xmlns:a16="http://schemas.microsoft.com/office/drawing/2014/main" id="{0B818E78-9FE1-4BEC-B0C6-3092A811099B}"/>
                  </a:ext>
                </a:extLst>
              </p:cNvPr>
              <p:cNvSpPr txBox="1"/>
              <p:nvPr/>
            </p:nvSpPr>
            <p:spPr bwMode="auto">
              <a:xfrm>
                <a:off x="265043" y="2990628"/>
                <a:ext cx="2267233" cy="1011989"/>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lang="en-US" sz="2000" b="0" u="none" dirty="0">
                    <a:latin typeface="Huawei Sans" panose="020C0503030203020204" pitchFamily="34" charset="0"/>
                    <a:cs typeface="Huawei Sans" panose="020C0503030203020204" pitchFamily="34" charset="0"/>
                    <a:sym typeface="Huawei Sans" panose="020C0503030203020204" pitchFamily="34" charset="0"/>
                  </a:rPr>
                  <a:t>What is </a:t>
                </a:r>
                <a:r>
                  <a:rPr sz="2000" b="0" u="none" dirty="0">
                    <a:latin typeface="Huawei Sans" panose="020C0503030203020204" pitchFamily="34" charset="0"/>
                    <a:cs typeface="Huawei Sans" panose="020C0503030203020204" pitchFamily="34" charset="0"/>
                    <a:sym typeface="Huawei Sans" panose="020C0503030203020204" pitchFamily="34" charset="0"/>
                  </a:rPr>
                  <a:t>the situation?</a:t>
                </a:r>
                <a:endParaRPr lang="en-US" altLang="zh-CN" sz="2000" dirty="0">
                  <a:latin typeface="Huawei Sans" panose="020C0503030203020204" pitchFamily="34" charset="0"/>
                  <a:cs typeface="Huawei Sans" panose="020C0503030203020204" pitchFamily="34" charset="0"/>
                  <a:sym typeface="Huawei Sans" panose="020C0503030203020204" pitchFamily="34" charset="0"/>
                </a:endParaRPr>
              </a:p>
              <a:p>
                <a:r>
                  <a:rPr lang="en-US" sz="2000" b="0" u="none" dirty="0">
                    <a:latin typeface="Huawei Sans" panose="020C0503030203020204" pitchFamily="34" charset="0"/>
                    <a:cs typeface="Huawei Sans" panose="020C0503030203020204" pitchFamily="34" charset="0"/>
                    <a:sym typeface="Huawei Sans" panose="020C0503030203020204" pitchFamily="34" charset="0"/>
                  </a:rPr>
                  <a:t>Who is winning?</a:t>
                </a:r>
                <a:endParaRPr sz="2000" b="0" u="none" dirty="0">
                  <a:latin typeface="Huawei Sans" panose="020C0503030203020204" pitchFamily="34" charset="0"/>
                  <a:cs typeface="Huawei Sans" panose="020C0503030203020204" pitchFamily="34" charset="0"/>
                  <a:sym typeface="Huawei Sans" panose="020C0503030203020204" pitchFamily="34" charset="0"/>
                </a:endParaRPr>
              </a:p>
            </p:txBody>
          </p:sp>
        </p:grpSp>
      </p:grpSp>
      <p:pic>
        <p:nvPicPr>
          <p:cNvPr id="3" name="Graphic 22">
            <a:extLst>
              <a:ext uri="{FF2B5EF4-FFF2-40B4-BE49-F238E27FC236}">
                <a16:creationId xmlns:a16="http://schemas.microsoft.com/office/drawing/2014/main" id="{6B4BDD38-973C-9F6F-8B76-D1F8F06F1F7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51" name="TextBox 50">
            <a:extLst>
              <a:ext uri="{FF2B5EF4-FFF2-40B4-BE49-F238E27FC236}">
                <a16:creationId xmlns:a16="http://schemas.microsoft.com/office/drawing/2014/main" id="{EEDF6523-AFD6-9AA3-ABF6-7AAAF578D91F}"/>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52" name="Right Triangle 51">
            <a:extLst>
              <a:ext uri="{FF2B5EF4-FFF2-40B4-BE49-F238E27FC236}">
                <a16:creationId xmlns:a16="http://schemas.microsoft.com/office/drawing/2014/main" id="{04FDB21D-441D-AA3D-E0BB-4228C1041937}"/>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53" name="Group 52">
            <a:extLst>
              <a:ext uri="{FF2B5EF4-FFF2-40B4-BE49-F238E27FC236}">
                <a16:creationId xmlns:a16="http://schemas.microsoft.com/office/drawing/2014/main" id="{EF270C3E-6814-AE15-5E13-03DDAE168083}"/>
              </a:ext>
            </a:extLst>
          </p:cNvPr>
          <p:cNvGrpSpPr/>
          <p:nvPr/>
        </p:nvGrpSpPr>
        <p:grpSpPr>
          <a:xfrm>
            <a:off x="265043" y="127849"/>
            <a:ext cx="1275385" cy="1198331"/>
            <a:chOff x="265043" y="127849"/>
            <a:chExt cx="1275385" cy="1198331"/>
          </a:xfrm>
        </p:grpSpPr>
        <p:sp>
          <p:nvSpPr>
            <p:cNvPr id="54" name="Rectangle 53">
              <a:extLst>
                <a:ext uri="{FF2B5EF4-FFF2-40B4-BE49-F238E27FC236}">
                  <a16:creationId xmlns:a16="http://schemas.microsoft.com/office/drawing/2014/main" id="{CE91F668-2F68-171B-E9BC-9A862EA0AD76}"/>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5" name="TextBox 54">
              <a:extLst>
                <a:ext uri="{FF2B5EF4-FFF2-40B4-BE49-F238E27FC236}">
                  <a16:creationId xmlns:a16="http://schemas.microsoft.com/office/drawing/2014/main" id="{D89050E6-E9FC-3166-8206-8E287BAA5FA2}"/>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6" name="TextBox 55">
              <a:extLst>
                <a:ext uri="{FF2B5EF4-FFF2-40B4-BE49-F238E27FC236}">
                  <a16:creationId xmlns:a16="http://schemas.microsoft.com/office/drawing/2014/main" id="{9902E3BE-DF73-42D4-EDF9-E8E62FA67A30}"/>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28643376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CF4B914-232E-4A14-936F-065821AE9D42}"/>
              </a:ext>
            </a:extLst>
          </p:cNvPr>
          <p:cNvSpPr>
            <a:spLocks noGrp="1"/>
          </p:cNvSpPr>
          <p:nvPr>
            <p:ph type="title"/>
          </p:nvPr>
        </p:nvSpPr>
        <p:spPr>
          <a:xfrm>
            <a:off x="2062808" y="318411"/>
            <a:ext cx="8369783" cy="600282"/>
          </a:xfrm>
        </p:spPr>
        <p:txBody>
          <a:bodyPr>
            <a:normAutofit fontScale="90000"/>
          </a:bodyPr>
          <a:lstStyle/>
          <a:p>
            <a:r>
              <a:rPr lang="en-US" altLang="zh-CN" dirty="0">
                <a:cs typeface="Huawei Sans" panose="020C0503030203020204" pitchFamily="34" charset="0"/>
                <a:sym typeface="Huawei Sans" panose="020C0503030203020204" pitchFamily="34" charset="0"/>
              </a:rPr>
              <a:t>Basic Concepts in Reinforcement Learning</a:t>
            </a:r>
            <a:endParaRPr b="0" u="none" dirty="0">
              <a:cs typeface="Huawei Sans" panose="020C0503030203020204" pitchFamily="34" charset="0"/>
              <a:sym typeface="Huawei Sans" panose="020C0503030203020204" pitchFamily="34" charset="0"/>
            </a:endParaRPr>
          </a:p>
        </p:txBody>
      </p:sp>
      <p:sp>
        <p:nvSpPr>
          <p:cNvPr id="4" name="文本占位符 3">
            <a:extLst>
              <a:ext uri="{FF2B5EF4-FFF2-40B4-BE49-F238E27FC236}">
                <a16:creationId xmlns:a16="http://schemas.microsoft.com/office/drawing/2014/main" id="{A071978C-C56C-4316-AA17-52D65E158DC3}"/>
              </a:ext>
            </a:extLst>
          </p:cNvPr>
          <p:cNvSpPr>
            <a:spLocks noGrp="1"/>
          </p:cNvSpPr>
          <p:nvPr>
            <p:ph type="body" sz="quarter" idx="10"/>
          </p:nvPr>
        </p:nvSpPr>
        <p:spPr>
          <a:xfrm>
            <a:off x="455611" y="1789871"/>
            <a:ext cx="11293475" cy="4879805"/>
          </a:xfrm>
        </p:spPr>
        <p:txBody>
          <a:bodyPr/>
          <a:lstStyle/>
          <a:p>
            <a:r>
              <a:rPr b="0" u="none" dirty="0">
                <a:sym typeface="Huawei Sans" panose="020C0503030203020204" pitchFamily="34" charset="0"/>
              </a:rPr>
              <a:t>Two objects:</a:t>
            </a:r>
            <a:endParaRPr lang="en-US" altLang="zh-CN" dirty="0">
              <a:sym typeface="Huawei Sans" panose="020C0503030203020204" pitchFamily="34" charset="0"/>
            </a:endParaRPr>
          </a:p>
          <a:p>
            <a:pPr lvl="1"/>
            <a:r>
              <a:rPr b="0" u="none" dirty="0">
                <a:latin typeface="Huawei Sans" panose="020C0503030203020204" pitchFamily="34" charset="0"/>
                <a:cs typeface="Huawei Sans" panose="020C0503030203020204" pitchFamily="34" charset="0"/>
                <a:sym typeface="Huawei Sans" panose="020C0503030203020204" pitchFamily="34" charset="0"/>
              </a:rPr>
              <a:t>Agent</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r>
              <a:rPr b="0" u="none" dirty="0">
                <a:latin typeface="Huawei Sans" panose="020C0503030203020204" pitchFamily="34" charset="0"/>
                <a:cs typeface="Huawei Sans" panose="020C0503030203020204" pitchFamily="34" charset="0"/>
                <a:sym typeface="Huawei Sans" panose="020C0503030203020204" pitchFamily="34" charset="0"/>
              </a:rPr>
              <a:t>Environment</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r>
              <a:rPr b="0" u="none" dirty="0">
                <a:sym typeface="Huawei Sans" panose="020C0503030203020204" pitchFamily="34" charset="0"/>
              </a:rPr>
              <a:t>Main elements:</a:t>
            </a:r>
            <a:endParaRPr lang="en-US" altLang="zh-CN" dirty="0">
              <a:sym typeface="Huawei Sans" panose="020C0503030203020204" pitchFamily="34" charset="0"/>
            </a:endParaRPr>
          </a:p>
          <a:p>
            <a:pPr lvl="1"/>
            <a:r>
              <a:rPr b="0" u="none" dirty="0">
                <a:latin typeface="Huawei Sans" panose="020C0503030203020204" pitchFamily="34" charset="0"/>
                <a:cs typeface="Huawei Sans" panose="020C0503030203020204" pitchFamily="34" charset="0"/>
                <a:sym typeface="Huawei Sans" panose="020C0503030203020204" pitchFamily="34" charset="0"/>
              </a:rPr>
              <a:t>Action: performed at the current moment based on the status.</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r>
              <a:rPr b="0" u="none" dirty="0">
                <a:latin typeface="Huawei Sans" panose="020C0503030203020204" pitchFamily="34" charset="0"/>
                <a:cs typeface="Huawei Sans" panose="020C0503030203020204" pitchFamily="34" charset="0"/>
                <a:sym typeface="Huawei Sans" panose="020C0503030203020204" pitchFamily="34" charset="0"/>
              </a:rPr>
              <a:t>Policy: makes decisions based on the status and controls the agent to perform actions.</a:t>
            </a:r>
          </a:p>
          <a:p>
            <a:pPr lvl="1"/>
            <a:r>
              <a:rPr b="0" u="none" dirty="0">
                <a:latin typeface="Huawei Sans" panose="020C0503030203020204" pitchFamily="34" charset="0"/>
                <a:cs typeface="Huawei Sans" panose="020C0503030203020204" pitchFamily="34" charset="0"/>
                <a:sym typeface="Huawei Sans" panose="020C0503030203020204" pitchFamily="34" charset="0"/>
              </a:rPr>
              <a:t>Reward: provided by the environment based on the current action.</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r>
              <a:rPr b="0" u="none" dirty="0">
                <a:latin typeface="Huawei Sans" panose="020C0503030203020204" pitchFamily="34" charset="0"/>
                <a:cs typeface="Huawei Sans" panose="020C0503030203020204" pitchFamily="34" charset="0"/>
                <a:sym typeface="Huawei Sans" panose="020C0503030203020204" pitchFamily="34" charset="0"/>
              </a:rPr>
              <a:t>Return: sum of rewards at all moments.</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endParaRPr lang="zh-CN" altLang="en-US" dirty="0">
              <a:sym typeface="Huawei Sans" panose="020C0503030203020204" pitchFamily="34" charset="0"/>
            </a:endParaRPr>
          </a:p>
        </p:txBody>
      </p:sp>
      <p:sp>
        <p:nvSpPr>
          <p:cNvPr id="3" name="Rectangle 2">
            <a:extLst>
              <a:ext uri="{FF2B5EF4-FFF2-40B4-BE49-F238E27FC236}">
                <a16:creationId xmlns:a16="http://schemas.microsoft.com/office/drawing/2014/main" id="{DE8B8403-99C5-1E50-26D1-3EF99398B679}"/>
              </a:ext>
            </a:extLst>
          </p:cNvPr>
          <p:cNvSpPr/>
          <p:nvPr/>
        </p:nvSpPr>
        <p:spPr>
          <a:xfrm>
            <a:off x="386480" y="2086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E1EBDD5E-656A-2397-C981-A5CA0C30E95D}"/>
              </a:ext>
            </a:extLst>
          </p:cNvPr>
          <p:cNvSpPr txBox="1"/>
          <p:nvPr/>
        </p:nvSpPr>
        <p:spPr>
          <a:xfrm>
            <a:off x="597321" y="24922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B393A4A2-1D8E-AFB4-DE0A-DFCBBBB4708A}"/>
              </a:ext>
            </a:extLst>
          </p:cNvPr>
          <p:cNvSpPr txBox="1"/>
          <p:nvPr/>
        </p:nvSpPr>
        <p:spPr>
          <a:xfrm>
            <a:off x="658351" y="5050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2">
            <a:extLst>
              <a:ext uri="{FF2B5EF4-FFF2-40B4-BE49-F238E27FC236}">
                <a16:creationId xmlns:a16="http://schemas.microsoft.com/office/drawing/2014/main" id="{D99ECB9B-A3E3-5847-8935-017289EC5FF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8" name="TextBox 7">
            <a:extLst>
              <a:ext uri="{FF2B5EF4-FFF2-40B4-BE49-F238E27FC236}">
                <a16:creationId xmlns:a16="http://schemas.microsoft.com/office/drawing/2014/main" id="{7E2F1CE1-4293-F63F-B148-FCE338B52B6D}"/>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399703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3048" y="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957733" y="3775518"/>
            <a:ext cx="4953365" cy="1574127"/>
          </a:xfrm>
        </p:spPr>
        <p:txBody>
          <a:bodyPr anchor="b">
            <a:normAutofit fontScale="90000"/>
          </a:bodyPr>
          <a:lstStyle/>
          <a:p>
            <a:pPr algn="ctr"/>
            <a:r>
              <a:rPr lang="en-US" sz="4800" dirty="0">
                <a:solidFill>
                  <a:schemeClr val="tx1">
                    <a:lumMod val="75000"/>
                    <a:lumOff val="25000"/>
                  </a:schemeClr>
                </a:solidFill>
              </a:rPr>
              <a:t>GAN</a:t>
            </a:r>
            <a:br>
              <a:rPr lang="en-US" sz="4800" dirty="0">
                <a:solidFill>
                  <a:schemeClr val="tx1">
                    <a:lumMod val="75000"/>
                    <a:lumOff val="25000"/>
                  </a:schemeClr>
                </a:solidFill>
              </a:rPr>
            </a:br>
            <a:br>
              <a:rPr lang="en-US" sz="4800" dirty="0">
                <a:solidFill>
                  <a:schemeClr val="tx1">
                    <a:lumMod val="75000"/>
                    <a:lumOff val="25000"/>
                  </a:schemeClr>
                </a:solidFill>
              </a:rPr>
            </a:br>
            <a:r>
              <a:rPr lang="en-US" sz="4800" dirty="0">
                <a:solidFill>
                  <a:schemeClr val="tx1">
                    <a:lumMod val="75000"/>
                    <a:lumOff val="25000"/>
                  </a:schemeClr>
                </a:solidFill>
              </a:rPr>
              <a:t> </a:t>
            </a:r>
          </a:p>
        </p:txBody>
      </p:sp>
    </p:spTree>
    <p:extLst>
      <p:ext uri="{BB962C8B-B14F-4D97-AF65-F5344CB8AC3E}">
        <p14:creationId xmlns:p14="http://schemas.microsoft.com/office/powerpoint/2010/main" val="4097121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9BC0AE9-0A05-4269-8EA5-98A231F1E358}"/>
              </a:ext>
            </a:extLst>
          </p:cNvPr>
          <p:cNvSpPr>
            <a:spLocks noGrp="1"/>
          </p:cNvSpPr>
          <p:nvPr>
            <p:ph type="title"/>
          </p:nvPr>
        </p:nvSpPr>
        <p:spPr>
          <a:xfrm>
            <a:off x="1790937" y="354344"/>
            <a:ext cx="7570050" cy="834408"/>
          </a:xfrm>
        </p:spPr>
        <p:txBody>
          <a:bodyPr>
            <a:normAutofit fontScale="90000"/>
          </a:bodyPr>
          <a:lstStyle/>
          <a:p>
            <a:r>
              <a:rPr lang="en-US" altLang="zh-CN" dirty="0">
                <a:cs typeface="Huawei Sans" panose="020C0503030203020204" pitchFamily="34" charset="0"/>
                <a:sym typeface="Huawei Sans" panose="020C0503030203020204" pitchFamily="34" charset="0"/>
              </a:rPr>
              <a:t>Generative Adversarial Network (GAN)</a:t>
            </a:r>
            <a:endParaRPr b="0" u="none" dirty="0">
              <a:cs typeface="Huawei Sans" panose="020C0503030203020204" pitchFamily="34" charset="0"/>
              <a:sym typeface="Huawei Sans" panose="020C0503030203020204" pitchFamily="34" charset="0"/>
            </a:endParaRPr>
          </a:p>
        </p:txBody>
      </p:sp>
      <p:sp>
        <p:nvSpPr>
          <p:cNvPr id="3" name="文本占位符 2">
            <a:extLst>
              <a:ext uri="{FF2B5EF4-FFF2-40B4-BE49-F238E27FC236}">
                <a16:creationId xmlns:a16="http://schemas.microsoft.com/office/drawing/2014/main" id="{A71DDCB1-D914-465D-831C-5ADBAB164311}"/>
              </a:ext>
            </a:extLst>
          </p:cNvPr>
          <p:cNvSpPr>
            <a:spLocks noGrp="1"/>
          </p:cNvSpPr>
          <p:nvPr>
            <p:ph type="body" sz="quarter" idx="10"/>
          </p:nvPr>
        </p:nvSpPr>
        <p:spPr>
          <a:xfrm>
            <a:off x="386480" y="1843165"/>
            <a:ext cx="11293475" cy="4879805"/>
          </a:xfrm>
        </p:spPr>
        <p:txBody>
          <a:bodyPr/>
          <a:lstStyle/>
          <a:p>
            <a:r>
              <a:rPr b="0" u="none" dirty="0">
                <a:sym typeface="Huawei Sans" panose="020C0503030203020204" pitchFamily="34" charset="0"/>
              </a:rPr>
              <a:t>A GAN is a class of frameworks that trains generator G and discriminator D to compete in a game. The game between the two makes the discriminator D unable to distinguish whether the sample is a fake sample or a real sample.</a:t>
            </a:r>
            <a:endParaRPr lang="en-US" altLang="zh-CN" dirty="0">
              <a:sym typeface="Huawei Sans" panose="020C0503030203020204" pitchFamily="34" charset="0"/>
            </a:endParaRPr>
          </a:p>
          <a:p>
            <a:pPr lvl="1"/>
            <a:r>
              <a:rPr b="0" u="none" dirty="0">
                <a:latin typeface="Huawei Sans" panose="020C0503030203020204" pitchFamily="34" charset="0"/>
                <a:cs typeface="Huawei Sans" panose="020C0503030203020204" pitchFamily="34" charset="0"/>
                <a:sym typeface="Huawei Sans" panose="020C0503030203020204" pitchFamily="34" charset="0"/>
              </a:rPr>
              <a:t>The generator G generates "fake" images that look like the images for training.</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r>
              <a:rPr b="0" u="none" dirty="0">
                <a:latin typeface="Huawei Sans" panose="020C0503030203020204" pitchFamily="34" charset="0"/>
                <a:cs typeface="Huawei Sans" panose="020C0503030203020204" pitchFamily="34" charset="0"/>
                <a:sym typeface="Huawei Sans" panose="020C0503030203020204" pitchFamily="34" charset="0"/>
              </a:rPr>
              <a:t>The discriminator D determines whether the images output by the generator are real images or fake images.</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r>
              <a:rPr b="0" u="none" dirty="0">
                <a:sym typeface="Huawei Sans" panose="020C0503030203020204" pitchFamily="34" charset="0"/>
              </a:rPr>
              <a:t>GANs are used in scenarios such as image generation, text generation, speech enhancement, and image super-resolution.</a:t>
            </a:r>
          </a:p>
          <a:p>
            <a:endParaRPr lang="zh-CN" altLang="en-US" dirty="0">
              <a:sym typeface="Huawei Sans" panose="020C0503030203020204" pitchFamily="34" charset="0"/>
            </a:endParaRPr>
          </a:p>
        </p:txBody>
      </p:sp>
      <p:sp>
        <p:nvSpPr>
          <p:cNvPr id="4" name="Rectangle 3">
            <a:extLst>
              <a:ext uri="{FF2B5EF4-FFF2-40B4-BE49-F238E27FC236}">
                <a16:creationId xmlns:a16="http://schemas.microsoft.com/office/drawing/2014/main" id="{CEE5093E-32BE-56A9-0257-9E77A24D281D}"/>
              </a:ext>
            </a:extLst>
          </p:cNvPr>
          <p:cNvSpPr/>
          <p:nvPr/>
        </p:nvSpPr>
        <p:spPr>
          <a:xfrm>
            <a:off x="386480" y="2086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A63B5621-FB0B-75DE-06E3-32700AD59C2B}"/>
              </a:ext>
            </a:extLst>
          </p:cNvPr>
          <p:cNvSpPr txBox="1"/>
          <p:nvPr/>
        </p:nvSpPr>
        <p:spPr>
          <a:xfrm>
            <a:off x="597321" y="24922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D0F46CA6-3EE0-1F51-30A5-31DF1631E355}"/>
              </a:ext>
            </a:extLst>
          </p:cNvPr>
          <p:cNvSpPr txBox="1"/>
          <p:nvPr/>
        </p:nvSpPr>
        <p:spPr>
          <a:xfrm>
            <a:off x="658351" y="5050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2">
            <a:extLst>
              <a:ext uri="{FF2B5EF4-FFF2-40B4-BE49-F238E27FC236}">
                <a16:creationId xmlns:a16="http://schemas.microsoft.com/office/drawing/2014/main" id="{0AE68050-2C30-3A4F-B1D6-8BAF965800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8" name="TextBox 7">
            <a:extLst>
              <a:ext uri="{FF2B5EF4-FFF2-40B4-BE49-F238E27FC236}">
                <a16:creationId xmlns:a16="http://schemas.microsoft.com/office/drawing/2014/main" id="{1A2F745D-5709-CD79-EE04-3FA8D35818F6}"/>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912363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33183C6-61D7-458E-BE04-2A4BDBB033AE}"/>
              </a:ext>
            </a:extLst>
          </p:cNvPr>
          <p:cNvSpPr>
            <a:spLocks noGrp="1"/>
          </p:cNvSpPr>
          <p:nvPr>
            <p:ph type="title"/>
          </p:nvPr>
        </p:nvSpPr>
        <p:spPr>
          <a:xfrm>
            <a:off x="926366" y="1654917"/>
            <a:ext cx="11296649" cy="497095"/>
          </a:xfrm>
        </p:spPr>
        <p:txBody>
          <a:bodyPr>
            <a:normAutofit fontScale="90000"/>
          </a:bodyPr>
          <a:lstStyle/>
          <a:p>
            <a:r>
              <a:rPr lang="en-US" altLang="zh-CN" dirty="0">
                <a:latin typeface="Huawei Sans" panose="020C0503030203020204" pitchFamily="34" charset="0"/>
                <a:cs typeface="Huawei Sans" panose="020C0503030203020204" pitchFamily="34" charset="0"/>
                <a:sym typeface="Huawei Sans" panose="020C0503030203020204" pitchFamily="34" charset="0"/>
              </a:rPr>
              <a:t>GAN Training Process</a:t>
            </a:r>
            <a:endParaRPr b="0" u="none" dirty="0">
              <a:latin typeface="Huawei Sans" panose="020C0503030203020204" pitchFamily="34" charset="0"/>
              <a:cs typeface="Huawei Sans" panose="020C0503030203020204" pitchFamily="34" charset="0"/>
              <a:sym typeface="Huawei Sans" panose="020C0503030203020204" pitchFamily="34" charset="0"/>
            </a:endParaRPr>
          </a:p>
        </p:txBody>
      </p:sp>
      <p:pic>
        <p:nvPicPr>
          <p:cNvPr id="1026" name="Picture 2" descr="gan">
            <a:extLst>
              <a:ext uri="{FF2B5EF4-FFF2-40B4-BE49-F238E27FC236}">
                <a16:creationId xmlns:a16="http://schemas.microsoft.com/office/drawing/2014/main" id="{760DE1F0-3EA4-4B8D-ABB0-EBE9BA0014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1683" y="2264506"/>
            <a:ext cx="10267950" cy="3352800"/>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2">
            <a:extLst>
              <a:ext uri="{FF2B5EF4-FFF2-40B4-BE49-F238E27FC236}">
                <a16:creationId xmlns:a16="http://schemas.microsoft.com/office/drawing/2014/main" id="{8611DBC4-E3C7-ED6F-C1F0-95667DB856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3" name="TextBox 2">
            <a:extLst>
              <a:ext uri="{FF2B5EF4-FFF2-40B4-BE49-F238E27FC236}">
                <a16:creationId xmlns:a16="http://schemas.microsoft.com/office/drawing/2014/main" id="{A557AC1E-671B-F8E0-BF38-BD063745507D}"/>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5" name="Right Triangle 4">
            <a:extLst>
              <a:ext uri="{FF2B5EF4-FFF2-40B4-BE49-F238E27FC236}">
                <a16:creationId xmlns:a16="http://schemas.microsoft.com/office/drawing/2014/main" id="{6BB6D97E-E949-D144-1A0F-E31891E0A930}"/>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 name="Group 5">
            <a:extLst>
              <a:ext uri="{FF2B5EF4-FFF2-40B4-BE49-F238E27FC236}">
                <a16:creationId xmlns:a16="http://schemas.microsoft.com/office/drawing/2014/main" id="{60BC9938-0075-C2E4-0031-7A4BE4D2D943}"/>
              </a:ext>
            </a:extLst>
          </p:cNvPr>
          <p:cNvGrpSpPr/>
          <p:nvPr/>
        </p:nvGrpSpPr>
        <p:grpSpPr>
          <a:xfrm>
            <a:off x="265043" y="127849"/>
            <a:ext cx="1275385" cy="1198331"/>
            <a:chOff x="265043" y="127849"/>
            <a:chExt cx="1275385" cy="1198331"/>
          </a:xfrm>
        </p:grpSpPr>
        <p:sp>
          <p:nvSpPr>
            <p:cNvPr id="7" name="Rectangle 6">
              <a:extLst>
                <a:ext uri="{FF2B5EF4-FFF2-40B4-BE49-F238E27FC236}">
                  <a16:creationId xmlns:a16="http://schemas.microsoft.com/office/drawing/2014/main" id="{9BA95426-30BE-B275-79D4-84268FDCC234}"/>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8739945E-B098-4D14-EF5F-98332B29E10A}"/>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6E07FE1D-DDEA-7582-55FB-F5B302C42F06}"/>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4190972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765BECA-4EE2-450C-A532-0A180428E3C9}"/>
              </a:ext>
            </a:extLst>
          </p:cNvPr>
          <p:cNvSpPr>
            <a:spLocks noGrp="1"/>
          </p:cNvSpPr>
          <p:nvPr>
            <p:ph type="title"/>
          </p:nvPr>
        </p:nvSpPr>
        <p:spPr>
          <a:xfrm>
            <a:off x="926366" y="1497419"/>
            <a:ext cx="9708252" cy="745228"/>
          </a:xfrm>
        </p:spPr>
        <p:txBody>
          <a:bodyPr>
            <a:normAutofit/>
          </a:bodyPr>
          <a:lstStyle/>
          <a:p>
            <a:r>
              <a:rPr lang="en-US" altLang="zh-CN" dirty="0">
                <a:cs typeface="Huawei Sans" panose="020C0503030203020204" pitchFamily="34" charset="0"/>
                <a:sym typeface="Huawei Sans" panose="020C0503030203020204" pitchFamily="34" charset="0"/>
              </a:rPr>
              <a:t>GAN Application</a:t>
            </a:r>
            <a:endParaRPr b="0" u="none" dirty="0">
              <a:cs typeface="Huawei Sans" panose="020C0503030203020204" pitchFamily="34" charset="0"/>
              <a:sym typeface="Huawei Sans" panose="020C0503030203020204" pitchFamily="34" charset="0"/>
            </a:endParaRPr>
          </a:p>
        </p:txBody>
      </p:sp>
      <p:sp>
        <p:nvSpPr>
          <p:cNvPr id="3" name="文本占位符 2">
            <a:extLst>
              <a:ext uri="{FF2B5EF4-FFF2-40B4-BE49-F238E27FC236}">
                <a16:creationId xmlns:a16="http://schemas.microsoft.com/office/drawing/2014/main" id="{A3649291-C5CA-4DFA-BE9D-8DE5667583E1}"/>
              </a:ext>
            </a:extLst>
          </p:cNvPr>
          <p:cNvSpPr>
            <a:spLocks noGrp="1"/>
          </p:cNvSpPr>
          <p:nvPr>
            <p:ph type="body" sz="quarter" idx="10"/>
          </p:nvPr>
        </p:nvSpPr>
        <p:spPr>
          <a:xfrm>
            <a:off x="877439" y="2356743"/>
            <a:ext cx="10437122" cy="2747033"/>
          </a:xfrm>
        </p:spPr>
        <p:txBody>
          <a:bodyPr/>
          <a:lstStyle/>
          <a:p>
            <a:r>
              <a:rPr b="0" u="none" dirty="0">
                <a:sym typeface="Huawei Sans" panose="020C0503030203020204" pitchFamily="34" charset="0"/>
              </a:rPr>
              <a:t>Image dataset generation</a:t>
            </a:r>
            <a:endParaRPr lang="en-US" altLang="zh-CN" dirty="0">
              <a:sym typeface="Huawei Sans" panose="020C0503030203020204" pitchFamily="34" charset="0"/>
            </a:endParaRPr>
          </a:p>
          <a:p>
            <a:r>
              <a:rPr b="0" u="none" dirty="0">
                <a:sym typeface="Huawei Sans" panose="020C0503030203020204" pitchFamily="34" charset="0"/>
              </a:rPr>
              <a:t>Image-to-image conversion</a:t>
            </a:r>
            <a:endParaRPr lang="en-US" altLang="zh-CN" dirty="0">
              <a:sym typeface="Huawei Sans" panose="020C0503030203020204" pitchFamily="34" charset="0"/>
            </a:endParaRPr>
          </a:p>
          <a:p>
            <a:r>
              <a:rPr b="0" u="none" dirty="0">
                <a:sym typeface="Huawei Sans" panose="020C0503030203020204" pitchFamily="34" charset="0"/>
              </a:rPr>
              <a:t>Resolution enhancement, making photos clearer</a:t>
            </a:r>
            <a:endParaRPr lang="en-US" altLang="zh-CN" dirty="0">
              <a:sym typeface="Huawei Sans" panose="020C0503030203020204" pitchFamily="34" charset="0"/>
            </a:endParaRPr>
          </a:p>
          <a:p>
            <a:r>
              <a:rPr b="0" u="none" dirty="0">
                <a:sym typeface="Huawei Sans" panose="020C0503030203020204" pitchFamily="34" charset="0"/>
              </a:rPr>
              <a:t>Text-to-image conversion</a:t>
            </a:r>
            <a:endParaRPr lang="en-US" altLang="zh-CN" dirty="0">
              <a:sym typeface="Huawei Sans" panose="020C0503030203020204" pitchFamily="34" charset="0"/>
            </a:endParaRPr>
          </a:p>
          <a:p>
            <a:endParaRPr lang="en-US" altLang="zh-CN" dirty="0">
              <a:sym typeface="Huawei Sans" panose="020C0503030203020204" pitchFamily="34" charset="0"/>
            </a:endParaRPr>
          </a:p>
          <a:p>
            <a:endParaRPr lang="zh-CN" altLang="en-US" dirty="0">
              <a:sym typeface="Huawei Sans" panose="020C0503030203020204" pitchFamily="34" charset="0"/>
            </a:endParaRPr>
          </a:p>
        </p:txBody>
      </p:sp>
      <p:pic>
        <p:nvPicPr>
          <p:cNvPr id="4" name="Graphic 22">
            <a:extLst>
              <a:ext uri="{FF2B5EF4-FFF2-40B4-BE49-F238E27FC236}">
                <a16:creationId xmlns:a16="http://schemas.microsoft.com/office/drawing/2014/main" id="{4985210F-D4BA-DD2C-5818-F161DBB678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5" name="TextBox 4">
            <a:extLst>
              <a:ext uri="{FF2B5EF4-FFF2-40B4-BE49-F238E27FC236}">
                <a16:creationId xmlns:a16="http://schemas.microsoft.com/office/drawing/2014/main" id="{BA0B0EA6-4120-4462-3812-4627467DFE88}"/>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6" name="Right Triangle 5">
            <a:extLst>
              <a:ext uri="{FF2B5EF4-FFF2-40B4-BE49-F238E27FC236}">
                <a16:creationId xmlns:a16="http://schemas.microsoft.com/office/drawing/2014/main" id="{71906E6C-48D9-36B5-9FA4-9D275C2B364B}"/>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 name="Group 6">
            <a:extLst>
              <a:ext uri="{FF2B5EF4-FFF2-40B4-BE49-F238E27FC236}">
                <a16:creationId xmlns:a16="http://schemas.microsoft.com/office/drawing/2014/main" id="{D471DE1D-EA26-EDF6-B7BE-3783F444B928}"/>
              </a:ext>
            </a:extLst>
          </p:cNvPr>
          <p:cNvGrpSpPr/>
          <p:nvPr/>
        </p:nvGrpSpPr>
        <p:grpSpPr>
          <a:xfrm>
            <a:off x="265043" y="127849"/>
            <a:ext cx="1275385" cy="1198331"/>
            <a:chOff x="265043" y="127849"/>
            <a:chExt cx="1275385" cy="1198331"/>
          </a:xfrm>
        </p:grpSpPr>
        <p:sp>
          <p:nvSpPr>
            <p:cNvPr id="8" name="Rectangle 7">
              <a:extLst>
                <a:ext uri="{FF2B5EF4-FFF2-40B4-BE49-F238E27FC236}">
                  <a16:creationId xmlns:a16="http://schemas.microsoft.com/office/drawing/2014/main" id="{78086A1D-F00A-88EA-AA3F-0E67BA570941}"/>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9" name="TextBox 8">
              <a:extLst>
                <a:ext uri="{FF2B5EF4-FFF2-40B4-BE49-F238E27FC236}">
                  <a16:creationId xmlns:a16="http://schemas.microsoft.com/office/drawing/2014/main" id="{E2B95FE8-B5C3-7F58-105F-238742854031}"/>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F5FBC21-8272-B6A1-A4FF-E09ACBE166E0}"/>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3613885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FDF1A68-4FBE-4FC0-B7D6-C8FF207E76C2}"/>
              </a:ext>
            </a:extLst>
          </p:cNvPr>
          <p:cNvSpPr>
            <a:spLocks noGrp="1"/>
          </p:cNvSpPr>
          <p:nvPr>
            <p:ph type="title"/>
          </p:nvPr>
        </p:nvSpPr>
        <p:spPr>
          <a:xfrm>
            <a:off x="658351" y="1601676"/>
            <a:ext cx="9178165" cy="482977"/>
          </a:xfrm>
        </p:spPr>
        <p:txBody>
          <a:bodyPr>
            <a:normAutofit fontScale="90000"/>
          </a:bodyPr>
          <a:lstStyle/>
          <a:p>
            <a:r>
              <a:rPr lang="en-US" altLang="zh-CN" dirty="0">
                <a:cs typeface="Huawei Sans" panose="020C0503030203020204" pitchFamily="34" charset="0"/>
                <a:sym typeface="Huawei Sans" panose="020C0503030203020204" pitchFamily="34" charset="0"/>
              </a:rPr>
              <a:t>GAN - Photo Repair</a:t>
            </a:r>
            <a:endParaRPr b="0" u="none" dirty="0">
              <a:cs typeface="Huawei Sans" panose="020C0503030203020204" pitchFamily="34" charset="0"/>
              <a:sym typeface="Huawei Sans" panose="020C0503030203020204" pitchFamily="34" charset="0"/>
            </a:endParaRPr>
          </a:p>
        </p:txBody>
      </p:sp>
      <p:sp>
        <p:nvSpPr>
          <p:cNvPr id="3" name="文本占位符 2">
            <a:extLst>
              <a:ext uri="{FF2B5EF4-FFF2-40B4-BE49-F238E27FC236}">
                <a16:creationId xmlns:a16="http://schemas.microsoft.com/office/drawing/2014/main" id="{B3F04E76-EF89-4FAC-9191-3D694F2B05D5}"/>
              </a:ext>
            </a:extLst>
          </p:cNvPr>
          <p:cNvSpPr>
            <a:spLocks noGrp="1"/>
          </p:cNvSpPr>
          <p:nvPr>
            <p:ph type="body" sz="quarter" idx="10"/>
          </p:nvPr>
        </p:nvSpPr>
        <p:spPr>
          <a:xfrm>
            <a:off x="497575" y="2195601"/>
            <a:ext cx="11293475" cy="4879805"/>
          </a:xfrm>
        </p:spPr>
        <p:txBody>
          <a:bodyPr/>
          <a:lstStyle/>
          <a:p>
            <a:r>
              <a:rPr b="0" u="none" dirty="0">
                <a:sym typeface="Huawei Sans" panose="020C0503030203020204" pitchFamily="34" charset="0"/>
              </a:rPr>
              <a:t>If an area in a photo is faulty (for example, colored or erased), GAN can repair the area and restore it to its original state.</a:t>
            </a:r>
            <a:endParaRPr lang="en-US" altLang="zh-CN" dirty="0">
              <a:sym typeface="Huawei Sans" panose="020C0503030203020204" pitchFamily="34" charset="0"/>
            </a:endParaRPr>
          </a:p>
          <a:p>
            <a:endParaRPr lang="zh-CN" altLang="en-US" dirty="0">
              <a:sym typeface="Huawei Sans" panose="020C0503030203020204" pitchFamily="34" charset="0"/>
            </a:endParaRPr>
          </a:p>
        </p:txBody>
      </p:sp>
      <p:pic>
        <p:nvPicPr>
          <p:cNvPr id="5" name="图片 4">
            <a:extLst>
              <a:ext uri="{FF2B5EF4-FFF2-40B4-BE49-F238E27FC236}">
                <a16:creationId xmlns:a16="http://schemas.microsoft.com/office/drawing/2014/main" id="{307981BC-D801-4290-9E2E-4517E54871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80651" y="3300847"/>
            <a:ext cx="3146338" cy="2097558"/>
          </a:xfrm>
          <a:prstGeom prst="rect">
            <a:avLst/>
          </a:prstGeom>
        </p:spPr>
      </p:pic>
      <p:pic>
        <p:nvPicPr>
          <p:cNvPr id="7" name="图片 6">
            <a:extLst>
              <a:ext uri="{FF2B5EF4-FFF2-40B4-BE49-F238E27FC236}">
                <a16:creationId xmlns:a16="http://schemas.microsoft.com/office/drawing/2014/main" id="{2C51DD1E-E310-4C7A-A790-6FB047E1E0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44313" y="3300846"/>
            <a:ext cx="3146336" cy="2097557"/>
          </a:xfrm>
          <a:prstGeom prst="rect">
            <a:avLst/>
          </a:prstGeom>
        </p:spPr>
      </p:pic>
      <p:sp>
        <p:nvSpPr>
          <p:cNvPr id="9" name="矩形 8">
            <a:extLst>
              <a:ext uri="{FF2B5EF4-FFF2-40B4-BE49-F238E27FC236}">
                <a16:creationId xmlns:a16="http://schemas.microsoft.com/office/drawing/2014/main" id="{859B3571-C05B-4570-A8AD-1F4027343C92}"/>
              </a:ext>
            </a:extLst>
          </p:cNvPr>
          <p:cNvSpPr/>
          <p:nvPr/>
        </p:nvSpPr>
        <p:spPr>
          <a:xfrm>
            <a:off x="4487039" y="4319562"/>
            <a:ext cx="317289" cy="3159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Huawei Sans" panose="020C0503030203020204" pitchFamily="34" charset="0"/>
              <a:cs typeface="Huawei Sans" panose="020C0503030203020204" pitchFamily="34" charset="0"/>
              <a:sym typeface="Huawei Sans" panose="020C0503030203020204" pitchFamily="34" charset="0"/>
            </a:endParaRPr>
          </a:p>
        </p:txBody>
      </p:sp>
      <p:sp>
        <p:nvSpPr>
          <p:cNvPr id="4" name="Rectangle 3">
            <a:extLst>
              <a:ext uri="{FF2B5EF4-FFF2-40B4-BE49-F238E27FC236}">
                <a16:creationId xmlns:a16="http://schemas.microsoft.com/office/drawing/2014/main" id="{F71E14CC-528D-28BF-2B54-4B94B420BC27}"/>
              </a:ext>
            </a:extLst>
          </p:cNvPr>
          <p:cNvSpPr/>
          <p:nvPr/>
        </p:nvSpPr>
        <p:spPr>
          <a:xfrm>
            <a:off x="386480" y="2086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69087AFB-4B01-D92F-E966-1D2D8DA4D80F}"/>
              </a:ext>
            </a:extLst>
          </p:cNvPr>
          <p:cNvSpPr txBox="1"/>
          <p:nvPr/>
        </p:nvSpPr>
        <p:spPr>
          <a:xfrm>
            <a:off x="597321" y="24922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5A1C925-9BCA-4031-E5D5-F10BEE41AF0D}"/>
              </a:ext>
            </a:extLst>
          </p:cNvPr>
          <p:cNvSpPr txBox="1"/>
          <p:nvPr/>
        </p:nvSpPr>
        <p:spPr>
          <a:xfrm>
            <a:off x="658351" y="5050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0" name="Graphic 22">
            <a:extLst>
              <a:ext uri="{FF2B5EF4-FFF2-40B4-BE49-F238E27FC236}">
                <a16:creationId xmlns:a16="http://schemas.microsoft.com/office/drawing/2014/main" id="{B5457151-7485-907B-0A4D-055E3689AD4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11" name="TextBox 10">
            <a:extLst>
              <a:ext uri="{FF2B5EF4-FFF2-40B4-BE49-F238E27FC236}">
                <a16:creationId xmlns:a16="http://schemas.microsoft.com/office/drawing/2014/main" id="{EFCA203E-CB57-6136-64CA-556FD6622FEB}"/>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5910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3048" y="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811988" y="3428995"/>
            <a:ext cx="5361809" cy="2474339"/>
          </a:xfrm>
        </p:spPr>
        <p:txBody>
          <a:bodyPr anchor="b">
            <a:normAutofit fontScale="90000"/>
          </a:bodyPr>
          <a:lstStyle/>
          <a:p>
            <a:pPr algn="ctr"/>
            <a:r>
              <a:rPr lang="en-US" sz="4800" dirty="0">
                <a:solidFill>
                  <a:schemeClr val="tx1">
                    <a:lumMod val="75000"/>
                    <a:lumOff val="25000"/>
                  </a:schemeClr>
                </a:solidFill>
              </a:rPr>
              <a:t>Knowledge Graph</a:t>
            </a:r>
            <a:br>
              <a:rPr lang="en-US" sz="4800" dirty="0">
                <a:solidFill>
                  <a:schemeClr val="tx1">
                    <a:lumMod val="75000"/>
                    <a:lumOff val="25000"/>
                  </a:schemeClr>
                </a:solidFill>
              </a:rPr>
            </a:br>
            <a:br>
              <a:rPr lang="en-US" sz="4800" dirty="0">
                <a:solidFill>
                  <a:schemeClr val="tx1">
                    <a:lumMod val="75000"/>
                    <a:lumOff val="25000"/>
                  </a:schemeClr>
                </a:solidFill>
              </a:rPr>
            </a:br>
            <a:r>
              <a:rPr lang="en-US" sz="4800" dirty="0">
                <a:solidFill>
                  <a:schemeClr val="tx1">
                    <a:lumMod val="75000"/>
                    <a:lumOff val="25000"/>
                  </a:schemeClr>
                </a:solidFill>
              </a:rPr>
              <a:t> </a:t>
            </a:r>
          </a:p>
        </p:txBody>
      </p:sp>
    </p:spTree>
    <p:extLst>
      <p:ext uri="{BB962C8B-B14F-4D97-AF65-F5344CB8AC3E}">
        <p14:creationId xmlns:p14="http://schemas.microsoft.com/office/powerpoint/2010/main" val="6734110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67339" y="447468"/>
            <a:ext cx="9681748" cy="639018"/>
          </a:xfrm>
        </p:spPr>
        <p:txBody>
          <a:bodyPr>
            <a:normAutofit/>
          </a:bodyPr>
          <a:lstStyle/>
          <a:p>
            <a:r>
              <a:rPr lang="en-US" altLang="zh-CN" dirty="0">
                <a:cs typeface="Huawei Sans" panose="020C0503030203020204" pitchFamily="34" charset="0"/>
                <a:sym typeface="Huawei Sans" panose="020C0503030203020204" pitchFamily="34" charset="0"/>
              </a:rPr>
              <a:t>Basic Concepts</a:t>
            </a:r>
            <a:endParaRPr b="0" u="none" dirty="0">
              <a:cs typeface="Huawei Sans" panose="020C0503030203020204" pitchFamily="34" charset="0"/>
              <a:sym typeface="Huawei Sans" panose="020C0503030203020204" pitchFamily="34" charset="0"/>
            </a:endParaRPr>
          </a:p>
        </p:txBody>
      </p:sp>
      <p:sp>
        <p:nvSpPr>
          <p:cNvPr id="3" name="文本占位符 2"/>
          <p:cNvSpPr>
            <a:spLocks noGrp="1"/>
          </p:cNvSpPr>
          <p:nvPr>
            <p:ph type="body" sz="quarter" idx="10"/>
          </p:nvPr>
        </p:nvSpPr>
        <p:spPr>
          <a:xfrm>
            <a:off x="599026" y="1363101"/>
            <a:ext cx="11293474" cy="1283478"/>
          </a:xfrm>
        </p:spPr>
        <p:txBody>
          <a:bodyPr>
            <a:normAutofit fontScale="92500" lnSpcReduction="10000"/>
          </a:bodyPr>
          <a:lstStyle/>
          <a:p>
            <a:r>
              <a:rPr sz="2400" b="0" u="none" dirty="0">
                <a:sym typeface="Huawei Sans" panose="020C0503030203020204" pitchFamily="34" charset="0"/>
              </a:rPr>
              <a:t>Knowledge graph is essentially a knowledge base of the semantic network. It describes various concepts, entities, and relationships in the real world in a structured manner to form a huge semantic network. Nodes in the network are entities, and each edge represents a property of entities or the relationship between entities.</a:t>
            </a:r>
            <a:endParaRPr lang="en-US" altLang="zh-CN" sz="2400" dirty="0">
              <a:sym typeface="Huawei Sans" panose="020C0503030203020204" pitchFamily="34" charset="0"/>
            </a:endParaRPr>
          </a:p>
          <a:p>
            <a:pPr marL="0" indent="0">
              <a:buNone/>
            </a:pPr>
            <a:endParaRPr lang="zh-CN" altLang="en-US" sz="2400" dirty="0">
              <a:sym typeface="Huawei Sans" panose="020C0503030203020204" pitchFamily="34" charset="0"/>
            </a:endParaRPr>
          </a:p>
        </p:txBody>
      </p:sp>
      <p:grpSp>
        <p:nvGrpSpPr>
          <p:cNvPr id="15" name="Group 14">
            <a:extLst>
              <a:ext uri="{FF2B5EF4-FFF2-40B4-BE49-F238E27FC236}">
                <a16:creationId xmlns:a16="http://schemas.microsoft.com/office/drawing/2014/main" id="{08789B1D-FBEC-912D-07C8-339C8069CF45}"/>
              </a:ext>
            </a:extLst>
          </p:cNvPr>
          <p:cNvGrpSpPr/>
          <p:nvPr/>
        </p:nvGrpSpPr>
        <p:grpSpPr>
          <a:xfrm>
            <a:off x="217074" y="3012774"/>
            <a:ext cx="5503498" cy="3502847"/>
            <a:chOff x="455613" y="2829147"/>
            <a:chExt cx="5503498" cy="3502847"/>
          </a:xfrm>
        </p:grpSpPr>
        <p:sp>
          <p:nvSpPr>
            <p:cNvPr id="4" name="文本框 3">
              <a:extLst>
                <a:ext uri="{FF2B5EF4-FFF2-40B4-BE49-F238E27FC236}">
                  <a16:creationId xmlns:a16="http://schemas.microsoft.com/office/drawing/2014/main" id="{A3E48B10-954F-491D-9461-B9F8797B06D8}"/>
                </a:ext>
              </a:extLst>
            </p:cNvPr>
            <p:cNvSpPr txBox="1"/>
            <p:nvPr/>
          </p:nvSpPr>
          <p:spPr>
            <a:xfrm>
              <a:off x="455613" y="2829147"/>
              <a:ext cx="5238750" cy="707886"/>
            </a:xfrm>
            <a:prstGeom prst="rect">
              <a:avLst/>
            </a:prstGeom>
            <a:noFill/>
          </p:spPr>
          <p:txBody>
            <a:bodyPr wrap="square" rtlCol="0">
              <a:spAutoFit/>
            </a:bodyPr>
            <a:lstStyle/>
            <a:p>
              <a:pPr marL="285750" indent="-285750">
                <a:buFont typeface="Arial" panose="020B0604020202020204" pitchFamily="34" charset="0"/>
                <a:buChar char="•"/>
              </a:pPr>
              <a:r>
                <a:rPr sz="2000" b="0" u="none" dirty="0">
                  <a:solidFill>
                    <a:srgbClr val="0070C0"/>
                  </a:solidFill>
                  <a:latin typeface="Huawei Sans" panose="020C0503030203020204" pitchFamily="34" charset="0"/>
                  <a:cs typeface="Huawei Sans" panose="020C0503030203020204" pitchFamily="34" charset="0"/>
                  <a:sym typeface="Huawei Sans" panose="020C0503030203020204" pitchFamily="34" charset="0"/>
                </a:rPr>
                <a:t>Entity</a:t>
              </a:r>
              <a:r>
                <a:rPr sz="2000" b="0" u="none" dirty="0">
                  <a:latin typeface="Huawei Sans" panose="020C0503030203020204" pitchFamily="34" charset="0"/>
                  <a:cs typeface="Huawei Sans" panose="020C0503030203020204" pitchFamily="34" charset="0"/>
                  <a:sym typeface="Huawei Sans" panose="020C0503030203020204" pitchFamily="34" charset="0"/>
                </a:rPr>
                <a:t>: an object that exists in the real world and can be distinguished from other objects.</a:t>
              </a:r>
              <a:endParaRPr lang="en-US" altLang="zh-CN" sz="20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文本框 5">
              <a:extLst>
                <a:ext uri="{FF2B5EF4-FFF2-40B4-BE49-F238E27FC236}">
                  <a16:creationId xmlns:a16="http://schemas.microsoft.com/office/drawing/2014/main" id="{EB641502-E835-42C2-9B82-86DA01346574}"/>
                </a:ext>
              </a:extLst>
            </p:cNvPr>
            <p:cNvSpPr txBox="1"/>
            <p:nvPr/>
          </p:nvSpPr>
          <p:spPr>
            <a:xfrm>
              <a:off x="455614" y="3533709"/>
              <a:ext cx="5472938" cy="1015663"/>
            </a:xfrm>
            <a:prstGeom prst="rect">
              <a:avLst/>
            </a:prstGeom>
            <a:noFill/>
          </p:spPr>
          <p:txBody>
            <a:bodyPr wrap="square" rtlCol="0">
              <a:spAutoFit/>
            </a:bodyPr>
            <a:lstStyle/>
            <a:p>
              <a:pPr marL="285750" indent="-285750">
                <a:buFont typeface="Arial" panose="020B0604020202020204" pitchFamily="34" charset="0"/>
                <a:buChar char="•"/>
              </a:pPr>
              <a:r>
                <a:rPr sz="2000" b="0" u="none" dirty="0">
                  <a:solidFill>
                    <a:srgbClr val="0070C0"/>
                  </a:solidFill>
                  <a:latin typeface="Huawei Sans" panose="020C0503030203020204" pitchFamily="34" charset="0"/>
                  <a:cs typeface="Huawei Sans" panose="020C0503030203020204" pitchFamily="34" charset="0"/>
                  <a:sym typeface="Huawei Sans" panose="020C0503030203020204" pitchFamily="34" charset="0"/>
                </a:rPr>
                <a:t>Property</a:t>
              </a:r>
              <a:r>
                <a:rPr sz="2000" b="0" u="none" dirty="0">
                  <a:latin typeface="Huawei Sans" panose="020C0503030203020204" pitchFamily="34" charset="0"/>
                  <a:cs typeface="Huawei Sans" panose="020C0503030203020204" pitchFamily="34" charset="0"/>
                  <a:sym typeface="Huawei Sans" panose="020C0503030203020204" pitchFamily="34" charset="0"/>
                </a:rPr>
                <a:t>: The nature and relationship of a specific object are called the propert</a:t>
              </a:r>
              <a:r>
                <a:rPr lang="en-US" sz="2000" b="0" u="none" dirty="0">
                  <a:latin typeface="Huawei Sans" panose="020C0503030203020204" pitchFamily="34" charset="0"/>
                  <a:cs typeface="Huawei Sans" panose="020C0503030203020204" pitchFamily="34" charset="0"/>
                  <a:sym typeface="Huawei Sans" panose="020C0503030203020204" pitchFamily="34" charset="0"/>
                </a:rPr>
                <a:t>ies</a:t>
              </a:r>
              <a:r>
                <a:rPr sz="2000" b="0" u="none" dirty="0">
                  <a:latin typeface="Huawei Sans" panose="020C0503030203020204" pitchFamily="34" charset="0"/>
                  <a:cs typeface="Huawei Sans" panose="020C0503030203020204" pitchFamily="34" charset="0"/>
                  <a:sym typeface="Huawei Sans" panose="020C0503030203020204" pitchFamily="34" charset="0"/>
                </a:rPr>
                <a:t> of the object.</a:t>
              </a:r>
              <a:endParaRPr lang="zh-CN" altLang="en-US" sz="2000"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7" name="文本框 6">
              <a:extLst>
                <a:ext uri="{FF2B5EF4-FFF2-40B4-BE49-F238E27FC236}">
                  <a16:creationId xmlns:a16="http://schemas.microsoft.com/office/drawing/2014/main" id="{F50EA157-13A0-4691-8A70-6EC0F0F3EA4B}"/>
                </a:ext>
              </a:extLst>
            </p:cNvPr>
            <p:cNvSpPr txBox="1"/>
            <p:nvPr/>
          </p:nvSpPr>
          <p:spPr>
            <a:xfrm>
              <a:off x="470894" y="4444128"/>
              <a:ext cx="5472937" cy="707886"/>
            </a:xfrm>
            <a:prstGeom prst="rect">
              <a:avLst/>
            </a:prstGeom>
            <a:noFill/>
          </p:spPr>
          <p:txBody>
            <a:bodyPr wrap="square" rtlCol="0">
              <a:spAutoFit/>
            </a:bodyPr>
            <a:lstStyle/>
            <a:p>
              <a:pPr marL="285750" indent="-285750">
                <a:buFont typeface="Arial" panose="020B0604020202020204" pitchFamily="34" charset="0"/>
                <a:buChar char="•"/>
              </a:pPr>
              <a:r>
                <a:rPr sz="2000" b="0" u="none" dirty="0">
                  <a:solidFill>
                    <a:srgbClr val="0070C0"/>
                  </a:solidFill>
                  <a:latin typeface="Huawei Sans" panose="020C0503030203020204" pitchFamily="34" charset="0"/>
                  <a:cs typeface="Huawei Sans" panose="020C0503030203020204" pitchFamily="34" charset="0"/>
                  <a:sym typeface="Huawei Sans" panose="020C0503030203020204" pitchFamily="34" charset="0"/>
                </a:rPr>
                <a:t>Concept</a:t>
              </a:r>
              <a:r>
                <a:rPr sz="2000" b="0" u="none" dirty="0">
                  <a:latin typeface="Huawei Sans" panose="020C0503030203020204" pitchFamily="34" charset="0"/>
                  <a:cs typeface="Huawei Sans" panose="020C0503030203020204" pitchFamily="34" charset="0"/>
                  <a:sym typeface="Huawei Sans" panose="020C0503030203020204" pitchFamily="34" charset="0"/>
                </a:rPr>
                <a:t>: a set of entities with the same features.</a:t>
              </a:r>
              <a:endParaRPr lang="zh-CN" altLang="en-US" sz="2000"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8" name="文本框 7">
              <a:extLst>
                <a:ext uri="{FF2B5EF4-FFF2-40B4-BE49-F238E27FC236}">
                  <a16:creationId xmlns:a16="http://schemas.microsoft.com/office/drawing/2014/main" id="{16609DC1-8E78-4A40-9DD8-4C151E4075DD}"/>
                </a:ext>
              </a:extLst>
            </p:cNvPr>
            <p:cNvSpPr txBox="1"/>
            <p:nvPr/>
          </p:nvSpPr>
          <p:spPr>
            <a:xfrm>
              <a:off x="486174" y="5008555"/>
              <a:ext cx="5472937" cy="1323439"/>
            </a:xfrm>
            <a:prstGeom prst="rect">
              <a:avLst/>
            </a:prstGeom>
            <a:noFill/>
          </p:spPr>
          <p:txBody>
            <a:bodyPr wrap="square" rtlCol="0">
              <a:spAutoFit/>
            </a:bodyPr>
            <a:lstStyle/>
            <a:p>
              <a:pPr marL="285750" indent="-285750">
                <a:buFont typeface="Arial" panose="020B0604020202020204" pitchFamily="34" charset="0"/>
                <a:buChar char="•"/>
              </a:pPr>
              <a:r>
                <a:rPr sz="2000" b="0" u="none" dirty="0">
                  <a:solidFill>
                    <a:srgbClr val="0070C0"/>
                  </a:solidFill>
                  <a:latin typeface="Huawei Sans" panose="020C0503030203020204" pitchFamily="34" charset="0"/>
                  <a:cs typeface="Huawei Sans" panose="020C0503030203020204" pitchFamily="34" charset="0"/>
                  <a:sym typeface="Huawei Sans" panose="020C0503030203020204" pitchFamily="34" charset="0"/>
                </a:rPr>
                <a:t>Ontology</a:t>
              </a:r>
              <a:r>
                <a:rPr sz="2000" b="0" u="none" dirty="0">
                  <a:latin typeface="Huawei Sans" panose="020C0503030203020204" pitchFamily="34" charset="0"/>
                  <a:cs typeface="Huawei Sans" panose="020C0503030203020204" pitchFamily="34" charset="0"/>
                  <a:sym typeface="Huawei Sans" panose="020C0503030203020204" pitchFamily="34" charset="0"/>
                </a:rPr>
                <a:t>: a set of abstract concepts used to describe the common features of all the things in a domain and the relationships between them.</a:t>
              </a:r>
              <a:endParaRPr lang="zh-CN" altLang="en-US" sz="2000" dirty="0">
                <a:latin typeface="Huawei Sans" panose="020C0503030203020204" pitchFamily="34" charset="0"/>
                <a:cs typeface="Huawei Sans" panose="020C0503030203020204" pitchFamily="34" charset="0"/>
                <a:sym typeface="Huawei Sans" panose="020C0503030203020204" pitchFamily="34" charset="0"/>
              </a:endParaRPr>
            </a:p>
          </p:txBody>
        </p:sp>
      </p:grpSp>
      <p:pic>
        <p:nvPicPr>
          <p:cNvPr id="5" name="Picture 4"/>
          <p:cNvPicPr>
            <a:picLocks noChangeAspect="1"/>
          </p:cNvPicPr>
          <p:nvPr/>
        </p:nvPicPr>
        <p:blipFill>
          <a:blip r:embed="rId3"/>
          <a:stretch>
            <a:fillRect/>
          </a:stretch>
        </p:blipFill>
        <p:spPr>
          <a:xfrm>
            <a:off x="5467857" y="2728907"/>
            <a:ext cx="6253250" cy="3786713"/>
          </a:xfrm>
          <a:prstGeom prst="rect">
            <a:avLst/>
          </a:prstGeom>
        </p:spPr>
      </p:pic>
      <p:grpSp>
        <p:nvGrpSpPr>
          <p:cNvPr id="12" name="Group 11">
            <a:extLst>
              <a:ext uri="{FF2B5EF4-FFF2-40B4-BE49-F238E27FC236}">
                <a16:creationId xmlns:a16="http://schemas.microsoft.com/office/drawing/2014/main" id="{CDC678DD-4E8E-E957-2FB7-977A811EC4D3}"/>
              </a:ext>
            </a:extLst>
          </p:cNvPr>
          <p:cNvGrpSpPr/>
          <p:nvPr/>
        </p:nvGrpSpPr>
        <p:grpSpPr>
          <a:xfrm>
            <a:off x="386480" y="208643"/>
            <a:ext cx="1415816" cy="1141932"/>
            <a:chOff x="386480" y="208642"/>
            <a:chExt cx="1404457" cy="1219723"/>
          </a:xfrm>
        </p:grpSpPr>
        <p:sp>
          <p:nvSpPr>
            <p:cNvPr id="9" name="Rectangle 8">
              <a:extLst>
                <a:ext uri="{FF2B5EF4-FFF2-40B4-BE49-F238E27FC236}">
                  <a16:creationId xmlns:a16="http://schemas.microsoft.com/office/drawing/2014/main" id="{16957511-CCC5-07A8-BDF5-1E159FCB0839}"/>
                </a:ext>
              </a:extLst>
            </p:cNvPr>
            <p:cNvSpPr/>
            <p:nvPr/>
          </p:nvSpPr>
          <p:spPr>
            <a:xfrm>
              <a:off x="386480" y="2086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E9F0767E-F6F0-6F25-0D7A-B9761460787C}"/>
                </a:ext>
              </a:extLst>
            </p:cNvPr>
            <p:cNvSpPr txBox="1"/>
            <p:nvPr/>
          </p:nvSpPr>
          <p:spPr>
            <a:xfrm>
              <a:off x="597321" y="24922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CE9503AB-57BC-5B6D-1BD9-E844D71FED0A}"/>
                </a:ext>
              </a:extLst>
            </p:cNvPr>
            <p:cNvSpPr txBox="1"/>
            <p:nvPr/>
          </p:nvSpPr>
          <p:spPr>
            <a:xfrm>
              <a:off x="658351" y="5050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pic>
        <p:nvPicPr>
          <p:cNvPr id="13" name="Graphic 22">
            <a:extLst>
              <a:ext uri="{FF2B5EF4-FFF2-40B4-BE49-F238E27FC236}">
                <a16:creationId xmlns:a16="http://schemas.microsoft.com/office/drawing/2014/main" id="{9956B68F-E2A2-4EFC-0970-31959B2916E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14" name="TextBox 13">
            <a:extLst>
              <a:ext uri="{FF2B5EF4-FFF2-40B4-BE49-F238E27FC236}">
                <a16:creationId xmlns:a16="http://schemas.microsoft.com/office/drawing/2014/main" id="{C7AF7D43-6F5D-A9C3-63CE-F67B3A6B6A7D}"/>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565639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E8FE20A-AC62-4A44-B4C5-7FDD6F31DF41}"/>
              </a:ext>
            </a:extLst>
          </p:cNvPr>
          <p:cNvSpPr>
            <a:spLocks noGrp="1"/>
          </p:cNvSpPr>
          <p:nvPr>
            <p:ph type="title"/>
          </p:nvPr>
        </p:nvSpPr>
        <p:spPr>
          <a:xfrm>
            <a:off x="1894367" y="439956"/>
            <a:ext cx="8814007" cy="500789"/>
          </a:xfrm>
        </p:spPr>
        <p:txBody>
          <a:bodyPr>
            <a:normAutofit fontScale="90000"/>
          </a:bodyPr>
          <a:lstStyle/>
          <a:p>
            <a:r>
              <a:rPr lang="en-US" altLang="zh-CN" dirty="0">
                <a:solidFill>
                  <a:srgbClr val="0070C0"/>
                </a:solidFill>
                <a:cs typeface="Huawei Sans" panose="020C0503030203020204" pitchFamily="34" charset="0"/>
                <a:sym typeface="Huawei Sans" panose="020C0503030203020204" pitchFamily="34" charset="0"/>
              </a:rPr>
              <a:t>History of Knowledge Graph</a:t>
            </a:r>
            <a:endParaRPr b="0" u="none" dirty="0">
              <a:solidFill>
                <a:srgbClr val="0070C0"/>
              </a:solidFill>
              <a:cs typeface="Huawei Sans" panose="020C0503030203020204" pitchFamily="34" charset="0"/>
              <a:sym typeface="Huawei Sans" panose="020C0503030203020204" pitchFamily="34" charset="0"/>
            </a:endParaRPr>
          </a:p>
        </p:txBody>
      </p:sp>
      <p:sp>
        <p:nvSpPr>
          <p:cNvPr id="3" name="文本占位符 2">
            <a:extLst>
              <a:ext uri="{FF2B5EF4-FFF2-40B4-BE49-F238E27FC236}">
                <a16:creationId xmlns:a16="http://schemas.microsoft.com/office/drawing/2014/main" id="{C3BB1E7F-B9CD-4166-B799-E4AEBF1ECE1B}"/>
              </a:ext>
            </a:extLst>
          </p:cNvPr>
          <p:cNvSpPr>
            <a:spLocks noGrp="1"/>
          </p:cNvSpPr>
          <p:nvPr>
            <p:ph type="body" sz="quarter" idx="10"/>
          </p:nvPr>
        </p:nvSpPr>
        <p:spPr>
          <a:xfrm>
            <a:off x="455613" y="1299541"/>
            <a:ext cx="11293475" cy="4879805"/>
          </a:xfrm>
        </p:spPr>
        <p:txBody>
          <a:bodyPr>
            <a:normAutofit lnSpcReduction="10000"/>
          </a:bodyPr>
          <a:lstStyle/>
          <a:p>
            <a:r>
              <a:rPr sz="2400" b="0" u="none" dirty="0">
                <a:sym typeface="Huawei Sans" panose="020C0503030203020204" pitchFamily="34" charset="0"/>
              </a:rPr>
              <a:t>Knowledge graph is a relatively mature application "fruit" of knowledge engineering in the current stage of AI development.</a:t>
            </a:r>
            <a:endParaRPr lang="en-US" altLang="zh-CN" sz="2400" dirty="0">
              <a:sym typeface="Huawei Sans" panose="020C0503030203020204" pitchFamily="34" charset="0"/>
            </a:endParaRPr>
          </a:p>
          <a:p>
            <a:r>
              <a:rPr sz="2400" b="0" u="none" dirty="0">
                <a:sym typeface="Huawei Sans" panose="020C0503030203020204" pitchFamily="34" charset="0"/>
              </a:rPr>
              <a:t>Five phases of knowledge engineering:</a:t>
            </a:r>
            <a:endParaRPr lang="en-US" altLang="zh-CN" sz="2400" dirty="0">
              <a:sym typeface="Huawei Sans" panose="020C0503030203020204" pitchFamily="34" charset="0"/>
            </a:endParaRPr>
          </a:p>
          <a:p>
            <a:pPr lvl="1"/>
            <a:r>
              <a:rPr b="0" u="none" dirty="0">
                <a:latin typeface="Huawei Sans" panose="020C0503030203020204" pitchFamily="34" charset="0"/>
                <a:cs typeface="Huawei Sans" panose="020C0503030203020204" pitchFamily="34" charset="0"/>
                <a:sym typeface="Huawei Sans" panose="020C0503030203020204" pitchFamily="34" charset="0"/>
              </a:rPr>
              <a:t>Pre-knowledge engineering period (1950s–1970s)</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r>
              <a:rPr b="0" u="none" dirty="0">
                <a:latin typeface="Huawei Sans" panose="020C0503030203020204" pitchFamily="34" charset="0"/>
                <a:cs typeface="Huawei Sans" panose="020C0503030203020204" pitchFamily="34" charset="0"/>
                <a:sym typeface="Huawei Sans" panose="020C0503030203020204" pitchFamily="34" charset="0"/>
              </a:rPr>
              <a:t>Expert system period (1970s–1990s)</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r>
              <a:rPr b="0" u="none" dirty="0">
                <a:latin typeface="Huawei Sans" panose="020C0503030203020204" pitchFamily="34" charset="0"/>
                <a:cs typeface="Huawei Sans" panose="020C0503030203020204" pitchFamily="34" charset="0"/>
                <a:sym typeface="Huawei Sans" panose="020C0503030203020204" pitchFamily="34" charset="0"/>
              </a:rPr>
              <a:t>World Wide Web 1.0 period (1990s–early 21st century)</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r>
              <a:rPr b="0" u="none" dirty="0">
                <a:latin typeface="Huawei Sans" panose="020C0503030203020204" pitchFamily="34" charset="0"/>
                <a:cs typeface="Huawei Sans" panose="020C0503030203020204" pitchFamily="34" charset="0"/>
                <a:sym typeface="Huawei Sans" panose="020C0503030203020204" pitchFamily="34" charset="0"/>
              </a:rPr>
              <a:t>Swarm intelligence period (2000–2006)</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lvl="1"/>
            <a:r>
              <a:rPr b="0" u="none" dirty="0">
                <a:latin typeface="Huawei Sans" panose="020C0503030203020204" pitchFamily="34" charset="0"/>
                <a:cs typeface="Huawei Sans" panose="020C0503030203020204" pitchFamily="34" charset="0"/>
                <a:sym typeface="Huawei Sans" panose="020C0503030203020204" pitchFamily="34" charset="0"/>
              </a:rPr>
              <a:t>Knowledge graph period (2006–present)</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r>
              <a:rPr sz="2400" b="0" u="none" dirty="0">
                <a:sym typeface="Huawei Sans" panose="020C0503030203020204" pitchFamily="34" charset="0"/>
              </a:rPr>
              <a:t>In the knowledge graph period, the vigorous development of large-scale structured encyclopedia websites and the continuous progress of text information technology provide conditions for obtaining large-scale knowledge.</a:t>
            </a:r>
            <a:endParaRPr lang="en-US" altLang="zh-CN" sz="2400" dirty="0">
              <a:sym typeface="Huawei Sans" panose="020C0503030203020204" pitchFamily="34" charset="0"/>
            </a:endParaRPr>
          </a:p>
          <a:p>
            <a:r>
              <a:rPr sz="2400" b="0" u="none" dirty="0">
                <a:sym typeface="Huawei Sans" panose="020C0503030203020204" pitchFamily="34" charset="0"/>
              </a:rPr>
              <a:t>Google took the lead in applying knowledge </a:t>
            </a:r>
            <a:r>
              <a:rPr lang="en-US" sz="2400" b="0" u="none" dirty="0">
                <a:sym typeface="Huawei Sans" panose="020C0503030203020204" pitchFamily="34" charset="0"/>
              </a:rPr>
              <a:t>graphs</a:t>
            </a:r>
            <a:r>
              <a:rPr sz="2400" b="0" u="none" dirty="0">
                <a:sym typeface="Huawei Sans" panose="020C0503030203020204" pitchFamily="34" charset="0"/>
              </a:rPr>
              <a:t> to search engines in 2012, successfully improving users' search quality and experience.</a:t>
            </a:r>
            <a:endParaRPr lang="en-US" altLang="zh-CN" sz="2400" dirty="0">
              <a:sym typeface="Huawei Sans" panose="020C0503030203020204" pitchFamily="34" charset="0"/>
            </a:endParaRPr>
          </a:p>
        </p:txBody>
      </p:sp>
      <p:sp>
        <p:nvSpPr>
          <p:cNvPr id="4" name="Rectangle 3">
            <a:extLst>
              <a:ext uri="{FF2B5EF4-FFF2-40B4-BE49-F238E27FC236}">
                <a16:creationId xmlns:a16="http://schemas.microsoft.com/office/drawing/2014/main" id="{C3742DA0-A39C-023D-61A6-436DEC0BC210}"/>
              </a:ext>
            </a:extLst>
          </p:cNvPr>
          <p:cNvSpPr/>
          <p:nvPr/>
        </p:nvSpPr>
        <p:spPr>
          <a:xfrm>
            <a:off x="218039" y="82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B47FBD4D-C636-6BBA-2351-1225775B9A91}"/>
              </a:ext>
            </a:extLst>
          </p:cNvPr>
          <p:cNvSpPr txBox="1"/>
          <p:nvPr/>
        </p:nvSpPr>
        <p:spPr>
          <a:xfrm>
            <a:off x="455613" y="18072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6CBE7751-968E-22E9-28D9-064DF941B476}"/>
              </a:ext>
            </a:extLst>
          </p:cNvPr>
          <p:cNvSpPr txBox="1"/>
          <p:nvPr/>
        </p:nvSpPr>
        <p:spPr>
          <a:xfrm>
            <a:off x="489910" y="379004"/>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2">
            <a:extLst>
              <a:ext uri="{FF2B5EF4-FFF2-40B4-BE49-F238E27FC236}">
                <a16:creationId xmlns:a16="http://schemas.microsoft.com/office/drawing/2014/main" id="{AAD9EDFB-5843-1BDC-FEAA-E7EC296F3A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8" name="TextBox 7">
            <a:extLst>
              <a:ext uri="{FF2B5EF4-FFF2-40B4-BE49-F238E27FC236}">
                <a16:creationId xmlns:a16="http://schemas.microsoft.com/office/drawing/2014/main" id="{A78E9B0D-92EF-E334-D1E8-CDC32133794C}"/>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70243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3413F957-8DB3-4614-809A-A98D1E602858}"/>
              </a:ext>
            </a:extLst>
          </p:cNvPr>
          <p:cNvSpPr>
            <a:spLocks noGrp="1"/>
          </p:cNvSpPr>
          <p:nvPr>
            <p:ph type="title"/>
          </p:nvPr>
        </p:nvSpPr>
        <p:spPr>
          <a:xfrm>
            <a:off x="1654419" y="327781"/>
            <a:ext cx="9693092" cy="520038"/>
          </a:xfrm>
        </p:spPr>
        <p:txBody>
          <a:bodyPr>
            <a:noAutofit/>
          </a:bodyPr>
          <a:lstStyle/>
          <a:p>
            <a:r>
              <a:rPr sz="3200" b="0" u="none" dirty="0">
                <a:solidFill>
                  <a:srgbClr val="0070C0"/>
                </a:solidFill>
                <a:cs typeface="Huawei Sans" panose="020C0503030203020204" pitchFamily="34" charset="0"/>
                <a:sym typeface="Huawei Sans" panose="020C0503030203020204" pitchFamily="34" charset="0"/>
              </a:rPr>
              <a:t>Process for Constructing a Knowledge Graph</a:t>
            </a:r>
          </a:p>
        </p:txBody>
      </p:sp>
      <p:sp>
        <p:nvSpPr>
          <p:cNvPr id="5" name="文本占位符 4">
            <a:extLst>
              <a:ext uri="{FF2B5EF4-FFF2-40B4-BE49-F238E27FC236}">
                <a16:creationId xmlns:a16="http://schemas.microsoft.com/office/drawing/2014/main" id="{361790AC-3F90-4C72-BC9C-2541361B5E89}"/>
              </a:ext>
            </a:extLst>
          </p:cNvPr>
          <p:cNvSpPr>
            <a:spLocks noGrp="1"/>
          </p:cNvSpPr>
          <p:nvPr>
            <p:ph type="body" sz="quarter" idx="10"/>
          </p:nvPr>
        </p:nvSpPr>
        <p:spPr>
          <a:xfrm>
            <a:off x="1587690" y="780905"/>
            <a:ext cx="11293475" cy="4879805"/>
          </a:xfrm>
        </p:spPr>
        <p:txBody>
          <a:bodyPr/>
          <a:lstStyle/>
          <a:p>
            <a:r>
              <a:rPr b="0" u="none" dirty="0">
                <a:sym typeface="Huawei Sans" panose="020C0503030203020204" pitchFamily="34" charset="0"/>
              </a:rPr>
              <a:t>The general knowledge graph construction process is as follows:</a:t>
            </a:r>
            <a:endParaRPr lang="en-US" altLang="zh-CN" dirty="0">
              <a:sym typeface="Huawei Sans" panose="020C0503030203020204" pitchFamily="34" charset="0"/>
            </a:endParaRPr>
          </a:p>
        </p:txBody>
      </p:sp>
      <p:graphicFrame>
        <p:nvGraphicFramePr>
          <p:cNvPr id="6" name="图示 5">
            <a:extLst>
              <a:ext uri="{FF2B5EF4-FFF2-40B4-BE49-F238E27FC236}">
                <a16:creationId xmlns:a16="http://schemas.microsoft.com/office/drawing/2014/main" id="{7DF0090F-D3F2-4A38-AF9D-159D3425290C}"/>
              </a:ext>
            </a:extLst>
          </p:cNvPr>
          <p:cNvGraphicFramePr/>
          <p:nvPr>
            <p:extLst>
              <p:ext uri="{D42A27DB-BD31-4B8C-83A1-F6EECF244321}">
                <p14:modId xmlns:p14="http://schemas.microsoft.com/office/powerpoint/2010/main" val="1193598414"/>
              </p:ext>
            </p:extLst>
          </p:nvPr>
        </p:nvGraphicFramePr>
        <p:xfrm>
          <a:off x="714417" y="1460560"/>
          <a:ext cx="11293475" cy="55604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Graphic 22">
            <a:extLst>
              <a:ext uri="{FF2B5EF4-FFF2-40B4-BE49-F238E27FC236}">
                <a16:creationId xmlns:a16="http://schemas.microsoft.com/office/drawing/2014/main" id="{C3A9F625-9863-D7DD-55F3-EB4330D6765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3" name="TextBox 2">
            <a:extLst>
              <a:ext uri="{FF2B5EF4-FFF2-40B4-BE49-F238E27FC236}">
                <a16:creationId xmlns:a16="http://schemas.microsoft.com/office/drawing/2014/main" id="{74E9056C-E95E-735A-F45C-957B75B7A065}"/>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7" name="Right Triangle 6">
            <a:extLst>
              <a:ext uri="{FF2B5EF4-FFF2-40B4-BE49-F238E27FC236}">
                <a16:creationId xmlns:a16="http://schemas.microsoft.com/office/drawing/2014/main" id="{F0E6E866-E35F-8C10-A305-4604CDC3624B}"/>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8" name="Group 7">
            <a:extLst>
              <a:ext uri="{FF2B5EF4-FFF2-40B4-BE49-F238E27FC236}">
                <a16:creationId xmlns:a16="http://schemas.microsoft.com/office/drawing/2014/main" id="{F5140C01-6B39-8445-6C06-686F81DCD16B}"/>
              </a:ext>
            </a:extLst>
          </p:cNvPr>
          <p:cNvGrpSpPr/>
          <p:nvPr/>
        </p:nvGrpSpPr>
        <p:grpSpPr>
          <a:xfrm>
            <a:off x="265043" y="127849"/>
            <a:ext cx="1275385" cy="1198331"/>
            <a:chOff x="265043" y="127849"/>
            <a:chExt cx="1275385" cy="1198331"/>
          </a:xfrm>
        </p:grpSpPr>
        <p:sp>
          <p:nvSpPr>
            <p:cNvPr id="9" name="Rectangle 8">
              <a:extLst>
                <a:ext uri="{FF2B5EF4-FFF2-40B4-BE49-F238E27FC236}">
                  <a16:creationId xmlns:a16="http://schemas.microsoft.com/office/drawing/2014/main" id="{5575A171-783D-78F8-9A4B-B09CC95CBB87}"/>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39D6B1CB-EE18-D313-E60C-CAB3DE6984D8}"/>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5BFA912E-D451-D5FD-D0F1-FAD92E3D381E}"/>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8492864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654419" y="467343"/>
            <a:ext cx="9270255" cy="597935"/>
          </a:xfrm>
        </p:spPr>
        <p:txBody>
          <a:bodyPr>
            <a:normAutofit fontScale="90000"/>
          </a:bodyPr>
          <a:lstStyle/>
          <a:p>
            <a:r>
              <a:rPr lang="en-US" altLang="zh-CN" dirty="0">
                <a:latin typeface="Huawei Sans" panose="020C0503030203020204" pitchFamily="34" charset="0"/>
                <a:cs typeface="Huawei Sans" panose="020C0503030203020204" pitchFamily="34" charset="0"/>
                <a:sym typeface="Huawei Sans" panose="020C0503030203020204" pitchFamily="34" charset="0"/>
              </a:rPr>
              <a:t>Knowledge Graph Application Scenario (1)</a:t>
            </a:r>
            <a:endParaRPr b="0" u="none"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49" name="矩形 48">
            <a:extLst>
              <a:ext uri="{FF2B5EF4-FFF2-40B4-BE49-F238E27FC236}">
                <a16:creationId xmlns:a16="http://schemas.microsoft.com/office/drawing/2014/main" id="{71E6529C-6774-4012-86CE-1CA818C49824}"/>
              </a:ext>
            </a:extLst>
          </p:cNvPr>
          <p:cNvSpPr/>
          <p:nvPr/>
        </p:nvSpPr>
        <p:spPr>
          <a:xfrm>
            <a:off x="1758663" y="980727"/>
            <a:ext cx="5418471" cy="369332"/>
          </a:xfrm>
          <a:prstGeom prst="rect">
            <a:avLst/>
          </a:prstGeom>
        </p:spPr>
        <p:txBody>
          <a:bodyPr wrap="none">
            <a:spAutoFit/>
          </a:bodyPr>
          <a:lstStyle/>
          <a:p>
            <a:r>
              <a:rPr b="0" u="none"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The common application scenarios are as follows:</a:t>
            </a:r>
          </a:p>
        </p:txBody>
      </p:sp>
      <p:pic>
        <p:nvPicPr>
          <p:cNvPr id="76" name="图片 75">
            <a:extLst>
              <a:ext uri="{FF2B5EF4-FFF2-40B4-BE49-F238E27FC236}">
                <a16:creationId xmlns:a16="http://schemas.microsoft.com/office/drawing/2014/main" id="{BCE5A6AE-55F8-42E6-9F8C-2F61EF251400}"/>
              </a:ext>
            </a:extLst>
          </p:cNvPr>
          <p:cNvPicPr>
            <a:picLocks noChangeAspect="1"/>
          </p:cNvPicPr>
          <p:nvPr/>
        </p:nvPicPr>
        <p:blipFill>
          <a:blip r:embed="rId3"/>
          <a:stretch>
            <a:fillRect/>
          </a:stretch>
        </p:blipFill>
        <p:spPr>
          <a:xfrm>
            <a:off x="985135" y="3921501"/>
            <a:ext cx="4829718" cy="1660479"/>
          </a:xfrm>
          <a:prstGeom prst="rect">
            <a:avLst/>
          </a:prstGeom>
          <a:ln>
            <a:noFill/>
          </a:ln>
          <a:effectLst>
            <a:outerShdw blurRad="292100" dist="139700" dir="2700000" algn="tl" rotWithShape="0">
              <a:srgbClr val="333333">
                <a:alpha val="65000"/>
              </a:srgbClr>
            </a:outerShdw>
          </a:effectLst>
        </p:spPr>
      </p:pic>
      <p:sp>
        <p:nvSpPr>
          <p:cNvPr id="77" name="圆角矩形 52">
            <a:extLst>
              <a:ext uri="{FF2B5EF4-FFF2-40B4-BE49-F238E27FC236}">
                <a16:creationId xmlns:a16="http://schemas.microsoft.com/office/drawing/2014/main" id="{2106458B-3237-4FDD-98E1-12172CF8E433}"/>
              </a:ext>
            </a:extLst>
          </p:cNvPr>
          <p:cNvSpPr/>
          <p:nvPr/>
        </p:nvSpPr>
        <p:spPr>
          <a:xfrm>
            <a:off x="671331" y="3883497"/>
            <a:ext cx="5335929" cy="2201409"/>
          </a:xfrm>
          <a:prstGeom prst="roundRect">
            <a:avLst>
              <a:gd name="adj" fmla="val 8284"/>
            </a:avLst>
          </a:prstGeom>
          <a:noFill/>
          <a:ln>
            <a:solidFill>
              <a:schemeClr val="dk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8" name="矩形 77">
            <a:extLst>
              <a:ext uri="{FF2B5EF4-FFF2-40B4-BE49-F238E27FC236}">
                <a16:creationId xmlns:a16="http://schemas.microsoft.com/office/drawing/2014/main" id="{37EE8E78-EFE8-4088-B6EB-4FAF6CC8091A}"/>
              </a:ext>
            </a:extLst>
          </p:cNvPr>
          <p:cNvSpPr/>
          <p:nvPr/>
        </p:nvSpPr>
        <p:spPr>
          <a:xfrm>
            <a:off x="453694" y="4039149"/>
            <a:ext cx="461665" cy="18813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eaVert" wrap="square">
            <a:spAutoFit/>
          </a:bodyPr>
          <a:lstStyle/>
          <a:p>
            <a:pPr algn="ctr"/>
            <a:r>
              <a:rPr b="0" u="none"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Semantic search</a:t>
            </a:r>
          </a:p>
        </p:txBody>
      </p:sp>
      <p:sp>
        <p:nvSpPr>
          <p:cNvPr id="80" name="矩形 79">
            <a:extLst>
              <a:ext uri="{FF2B5EF4-FFF2-40B4-BE49-F238E27FC236}">
                <a16:creationId xmlns:a16="http://schemas.microsoft.com/office/drawing/2014/main" id="{DA0EFAA3-593F-4271-B3CE-215F9095C5B2}"/>
              </a:ext>
            </a:extLst>
          </p:cNvPr>
          <p:cNvSpPr/>
          <p:nvPr/>
        </p:nvSpPr>
        <p:spPr>
          <a:xfrm>
            <a:off x="835378" y="5685633"/>
            <a:ext cx="5171882" cy="338554"/>
          </a:xfrm>
          <a:prstGeom prst="rect">
            <a:avLst/>
          </a:prstGeom>
          <a:noFill/>
          <a:ln>
            <a:noFill/>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sz="1600" b="0" u="none" dirty="0">
                <a:solidFill>
                  <a:srgbClr val="1D1D1A"/>
                </a:solidFill>
                <a:effectLst>
                  <a:outerShdw blurRad="38100" dist="38100" dir="2700000" algn="tl">
                    <a:srgbClr val="000000">
                      <a:alpha val="43137"/>
                    </a:srgbClr>
                  </a:outerShdw>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Exact keyword matching by the Petal search engine</a:t>
            </a:r>
          </a:p>
        </p:txBody>
      </p:sp>
      <p:sp>
        <p:nvSpPr>
          <p:cNvPr id="81" name="圆角矩形 55">
            <a:extLst>
              <a:ext uri="{FF2B5EF4-FFF2-40B4-BE49-F238E27FC236}">
                <a16:creationId xmlns:a16="http://schemas.microsoft.com/office/drawing/2014/main" id="{D6A9C923-5891-49C4-B379-DACD1055BB16}"/>
              </a:ext>
            </a:extLst>
          </p:cNvPr>
          <p:cNvSpPr/>
          <p:nvPr/>
        </p:nvSpPr>
        <p:spPr>
          <a:xfrm>
            <a:off x="6338676" y="3846598"/>
            <a:ext cx="5361621" cy="2249672"/>
          </a:xfrm>
          <a:prstGeom prst="roundRect">
            <a:avLst>
              <a:gd name="adj" fmla="val 8284"/>
            </a:avLst>
          </a:prstGeom>
          <a:noFill/>
          <a:ln>
            <a:solidFill>
              <a:schemeClr val="dk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2" name="矩形 81">
            <a:extLst>
              <a:ext uri="{FF2B5EF4-FFF2-40B4-BE49-F238E27FC236}">
                <a16:creationId xmlns:a16="http://schemas.microsoft.com/office/drawing/2014/main" id="{B1A70D14-844D-4BCB-A86D-5A2D31483924}"/>
              </a:ext>
            </a:extLst>
          </p:cNvPr>
          <p:cNvSpPr/>
          <p:nvPr/>
        </p:nvSpPr>
        <p:spPr>
          <a:xfrm>
            <a:off x="6118208" y="4039148"/>
            <a:ext cx="461665" cy="1724190"/>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eaVert" wrap="none">
            <a:spAutoFit/>
          </a:bodyPr>
          <a:lstStyle/>
          <a:p>
            <a:r>
              <a:rPr b="0" u="none">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Intelligent Q&amp;A</a:t>
            </a:r>
          </a:p>
        </p:txBody>
      </p:sp>
      <p:grpSp>
        <p:nvGrpSpPr>
          <p:cNvPr id="90" name="组合 89">
            <a:extLst>
              <a:ext uri="{FF2B5EF4-FFF2-40B4-BE49-F238E27FC236}">
                <a16:creationId xmlns:a16="http://schemas.microsoft.com/office/drawing/2014/main" id="{E6561228-D405-4D09-BCD6-8FEBF3A43FAB}"/>
              </a:ext>
            </a:extLst>
          </p:cNvPr>
          <p:cNvGrpSpPr/>
          <p:nvPr/>
        </p:nvGrpSpPr>
        <p:grpSpPr>
          <a:xfrm>
            <a:off x="6852746" y="4039148"/>
            <a:ext cx="3913760" cy="1550023"/>
            <a:chOff x="6622108" y="1552908"/>
            <a:chExt cx="4261793" cy="1870420"/>
          </a:xfrm>
        </p:grpSpPr>
        <p:sp>
          <p:nvSpPr>
            <p:cNvPr id="91" name="矩形 90">
              <a:extLst>
                <a:ext uri="{FF2B5EF4-FFF2-40B4-BE49-F238E27FC236}">
                  <a16:creationId xmlns:a16="http://schemas.microsoft.com/office/drawing/2014/main" id="{B81B7680-E1D6-4531-9AF7-46A2FA041B31}"/>
                </a:ext>
              </a:extLst>
            </p:cNvPr>
            <p:cNvSpPr/>
            <p:nvPr/>
          </p:nvSpPr>
          <p:spPr>
            <a:xfrm>
              <a:off x="6622108" y="1552908"/>
              <a:ext cx="4261793" cy="1870420"/>
            </a:xfrm>
            <a:prstGeom prst="rect">
              <a:avLst/>
            </a:prstGeom>
            <a:noFill/>
            <a:ln w="12700" cap="flat" cmpd="sng" algn="ctr">
              <a:solidFill>
                <a:srgbClr val="888888"/>
              </a:solidFill>
              <a:prstDash val="dash"/>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666666"/>
                </a:solidFill>
                <a:effectLst/>
                <a:uLnTx/>
                <a:uFillTx/>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2" name="圆角矩形 35">
              <a:extLst>
                <a:ext uri="{FF2B5EF4-FFF2-40B4-BE49-F238E27FC236}">
                  <a16:creationId xmlns:a16="http://schemas.microsoft.com/office/drawing/2014/main" id="{1296EA52-BE78-4FC1-97EE-3F3FAD02D3E4}"/>
                </a:ext>
              </a:extLst>
            </p:cNvPr>
            <p:cNvSpPr/>
            <p:nvPr/>
          </p:nvSpPr>
          <p:spPr>
            <a:xfrm>
              <a:off x="6713667" y="1689100"/>
              <a:ext cx="1973133" cy="1639185"/>
            </a:xfrm>
            <a:prstGeom prst="roundRect">
              <a:avLst>
                <a:gd name="adj" fmla="val 9350"/>
              </a:avLst>
            </a:prstGeom>
            <a:solidFill>
              <a:srgbClr val="D0E8C4"/>
            </a:solidFill>
            <a:ln w="12700" cap="flat" cmpd="sng" algn="ctr">
              <a:solidFill>
                <a:srgbClr val="1D1D1A"/>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sz="1400" b="0" u="none" dirty="0">
                  <a:solidFill>
                    <a:srgbClr val="1D1D1A"/>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Huawei </a:t>
              </a:r>
              <a:r>
                <a:rPr sz="1400" b="0" u="none" dirty="0" err="1">
                  <a:solidFill>
                    <a:srgbClr val="1D1D1A"/>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Xiaoyi</a:t>
              </a:r>
              <a:endParaRPr kumimoji="0" lang="en-US" altLang="zh-CN" sz="1400" b="0" i="0" u="none" strike="noStrike" kern="0" cap="none" spc="0" normalizeH="0" baseline="0" noProof="0" dirty="0">
                <a:ln>
                  <a:noFill/>
                </a:ln>
                <a:solidFill>
                  <a:srgbClr val="1D1D1A"/>
                </a:solidFill>
                <a:effectLst/>
                <a:uLnTx/>
                <a:uFillTx/>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marL="0" marR="0" lvl="0" indent="0" algn="ctr" defTabSz="914400" eaLnBrk="1" fontAlgn="auto" latinLnBrk="0" hangingPunct="1">
                <a:lnSpc>
                  <a:spcPct val="150000"/>
                </a:lnSpc>
                <a:spcBef>
                  <a:spcPts val="0"/>
                </a:spcBef>
                <a:spcAft>
                  <a:spcPts val="0"/>
                </a:spcAft>
                <a:buClrTx/>
                <a:buSzTx/>
                <a:buFontTx/>
                <a:buNone/>
                <a:tabLst/>
                <a:defRPr/>
              </a:pPr>
              <a:r>
                <a:rPr sz="1400" b="0" u="none" dirty="0">
                  <a:solidFill>
                    <a:srgbClr val="1D1D1A"/>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Apple Siri</a:t>
              </a:r>
            </a:p>
            <a:p>
              <a:pPr marL="0" marR="0" lvl="0" indent="0" algn="ctr" defTabSz="914400" eaLnBrk="1" fontAlgn="auto" latinLnBrk="0" hangingPunct="1">
                <a:lnSpc>
                  <a:spcPct val="150000"/>
                </a:lnSpc>
                <a:spcBef>
                  <a:spcPts val="0"/>
                </a:spcBef>
                <a:spcAft>
                  <a:spcPts val="0"/>
                </a:spcAft>
                <a:buClrTx/>
                <a:buSzTx/>
                <a:buFontTx/>
                <a:buNone/>
                <a:tabLst/>
                <a:defRPr/>
              </a:pPr>
              <a:r>
                <a:rPr sz="1400" b="0" u="none" dirty="0">
                  <a:solidFill>
                    <a:srgbClr val="1D1D1A"/>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Microsoft Cortana Baidu </a:t>
              </a:r>
              <a:r>
                <a:rPr sz="1400" b="0" u="none" dirty="0" err="1">
                  <a:solidFill>
                    <a:srgbClr val="1D1D1A"/>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Xiaodu</a:t>
              </a:r>
              <a:endParaRPr sz="1400" b="0" u="none" dirty="0">
                <a:solidFill>
                  <a:srgbClr val="1D1D1A"/>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3" name="圆角矩形 36">
              <a:extLst>
                <a:ext uri="{FF2B5EF4-FFF2-40B4-BE49-F238E27FC236}">
                  <a16:creationId xmlns:a16="http://schemas.microsoft.com/office/drawing/2014/main" id="{609BEF38-F94C-49AE-A20B-860309C4D3F6}"/>
                </a:ext>
              </a:extLst>
            </p:cNvPr>
            <p:cNvSpPr/>
            <p:nvPr/>
          </p:nvSpPr>
          <p:spPr>
            <a:xfrm>
              <a:off x="9086849" y="1707068"/>
              <a:ext cx="1524001" cy="439232"/>
            </a:xfrm>
            <a:prstGeom prst="roundRect">
              <a:avLst>
                <a:gd name="adj" fmla="val 9350"/>
              </a:avLst>
            </a:prstGeom>
            <a:solidFill>
              <a:srgbClr val="FAD3BB"/>
            </a:solidFill>
            <a:ln w="12700" cap="flat" cmpd="sng" algn="ctr">
              <a:solidFill>
                <a:srgbClr val="1D1D1A"/>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spcBef>
                  <a:spcPts val="0"/>
                </a:spcBef>
                <a:spcAft>
                  <a:spcPts val="0"/>
                </a:spcAft>
                <a:buClrTx/>
                <a:buSzTx/>
                <a:buFontTx/>
                <a:buNone/>
                <a:tabLst/>
                <a:defRPr/>
              </a:pPr>
              <a:r>
                <a:rPr sz="1400" b="0" u="none" dirty="0">
                  <a:solidFill>
                    <a:srgbClr val="1D1D1A"/>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Retrieval technology</a:t>
              </a:r>
            </a:p>
          </p:txBody>
        </p:sp>
        <p:sp>
          <p:nvSpPr>
            <p:cNvPr id="94" name="圆角矩形 37">
              <a:extLst>
                <a:ext uri="{FF2B5EF4-FFF2-40B4-BE49-F238E27FC236}">
                  <a16:creationId xmlns:a16="http://schemas.microsoft.com/office/drawing/2014/main" id="{53A7897B-E7E4-4039-8030-84422340455A}"/>
                </a:ext>
              </a:extLst>
            </p:cNvPr>
            <p:cNvSpPr/>
            <p:nvPr/>
          </p:nvSpPr>
          <p:spPr>
            <a:xfrm>
              <a:off x="9086849" y="2300460"/>
              <a:ext cx="1524001" cy="439232"/>
            </a:xfrm>
            <a:prstGeom prst="roundRect">
              <a:avLst>
                <a:gd name="adj" fmla="val 9350"/>
              </a:avLst>
            </a:prstGeom>
            <a:solidFill>
              <a:srgbClr val="FAD3BB"/>
            </a:solidFill>
            <a:ln w="12700" cap="flat" cmpd="sng" algn="ctr">
              <a:solidFill>
                <a:srgbClr val="1D1D1A"/>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spcBef>
                  <a:spcPts val="0"/>
                </a:spcBef>
                <a:spcAft>
                  <a:spcPts val="0"/>
                </a:spcAft>
                <a:buClrTx/>
                <a:buSzTx/>
                <a:buFontTx/>
                <a:buNone/>
                <a:tabLst/>
                <a:defRPr/>
              </a:pPr>
              <a:r>
                <a:rPr sz="1400" b="0" u="none" dirty="0">
                  <a:solidFill>
                    <a:srgbClr val="1D1D1A"/>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Knowledge graph</a:t>
              </a:r>
            </a:p>
          </p:txBody>
        </p:sp>
        <p:sp>
          <p:nvSpPr>
            <p:cNvPr id="95" name="圆角矩形 38">
              <a:extLst>
                <a:ext uri="{FF2B5EF4-FFF2-40B4-BE49-F238E27FC236}">
                  <a16:creationId xmlns:a16="http://schemas.microsoft.com/office/drawing/2014/main" id="{211F6785-35BE-4013-AE93-4B01C6557EF7}"/>
                </a:ext>
              </a:extLst>
            </p:cNvPr>
            <p:cNvSpPr/>
            <p:nvPr/>
          </p:nvSpPr>
          <p:spPr>
            <a:xfrm>
              <a:off x="9086848" y="2889054"/>
              <a:ext cx="1524001" cy="439232"/>
            </a:xfrm>
            <a:prstGeom prst="roundRect">
              <a:avLst>
                <a:gd name="adj" fmla="val 9350"/>
              </a:avLst>
            </a:prstGeom>
            <a:solidFill>
              <a:srgbClr val="FAD3BB"/>
            </a:solidFill>
            <a:ln w="12700" cap="flat" cmpd="sng" algn="ctr">
              <a:solidFill>
                <a:srgbClr val="1D1D1A"/>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sz="1400" b="0" u="none">
                  <a:solidFill>
                    <a:srgbClr val="1D1D1A"/>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Deep learning</a:t>
              </a:r>
            </a:p>
          </p:txBody>
        </p:sp>
      </p:grpSp>
      <p:sp>
        <p:nvSpPr>
          <p:cNvPr id="96" name="矩形 95">
            <a:extLst>
              <a:ext uri="{FF2B5EF4-FFF2-40B4-BE49-F238E27FC236}">
                <a16:creationId xmlns:a16="http://schemas.microsoft.com/office/drawing/2014/main" id="{A72F7DFD-6393-47C8-B6F8-239538B40C5D}"/>
              </a:ext>
            </a:extLst>
          </p:cNvPr>
          <p:cNvSpPr/>
          <p:nvPr/>
        </p:nvSpPr>
        <p:spPr>
          <a:xfrm>
            <a:off x="6560167" y="5581980"/>
            <a:ext cx="5073066" cy="584775"/>
          </a:xfrm>
          <a:prstGeom prst="rect">
            <a:avLst/>
          </a:prstGeom>
          <a:noFill/>
          <a:ln>
            <a:noFill/>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sz="1600" b="0" u="none" dirty="0">
                <a:solidFill>
                  <a:srgbClr val="1D1D1A"/>
                </a:solidFill>
                <a:effectLst>
                  <a:outerShdw blurRad="38100" dist="38100" dir="2700000" algn="tl">
                    <a:srgbClr val="000000">
                      <a:alpha val="43137"/>
                    </a:srgbClr>
                  </a:outerShdw>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The graph technology applies to the intelligent Q&amp;A robots of major vendors.</a:t>
            </a:r>
          </a:p>
        </p:txBody>
      </p:sp>
      <p:pic>
        <p:nvPicPr>
          <p:cNvPr id="1026" name="Picture 2" descr="https://consumer.huawei.com/content/dam/huawei-cbg-site/cn/mkt/mobileservices/music/content-pc-0208.jpg">
            <a:extLst>
              <a:ext uri="{FF2B5EF4-FFF2-40B4-BE49-F238E27FC236}">
                <a16:creationId xmlns:a16="http://schemas.microsoft.com/office/drawing/2014/main" id="{655360CD-1984-489F-BB73-3F2A87B190C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08096" y="1446334"/>
            <a:ext cx="6364001" cy="19181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98" name="圆角矩形 52">
            <a:extLst>
              <a:ext uri="{FF2B5EF4-FFF2-40B4-BE49-F238E27FC236}">
                <a16:creationId xmlns:a16="http://schemas.microsoft.com/office/drawing/2014/main" id="{0A7DE371-A30C-4193-B472-B33379F31EA2}"/>
              </a:ext>
            </a:extLst>
          </p:cNvPr>
          <p:cNvSpPr/>
          <p:nvPr/>
        </p:nvSpPr>
        <p:spPr>
          <a:xfrm>
            <a:off x="2546431" y="1398210"/>
            <a:ext cx="7303626" cy="2372003"/>
          </a:xfrm>
          <a:prstGeom prst="roundRect">
            <a:avLst>
              <a:gd name="adj" fmla="val 8284"/>
            </a:avLst>
          </a:prstGeom>
          <a:noFill/>
          <a:ln>
            <a:solidFill>
              <a:schemeClr val="dk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9" name="矩形 98">
            <a:extLst>
              <a:ext uri="{FF2B5EF4-FFF2-40B4-BE49-F238E27FC236}">
                <a16:creationId xmlns:a16="http://schemas.microsoft.com/office/drawing/2014/main" id="{D2408600-92BC-4DDB-B64B-872993FA995C}"/>
              </a:ext>
            </a:extLst>
          </p:cNvPr>
          <p:cNvSpPr/>
          <p:nvPr/>
        </p:nvSpPr>
        <p:spPr>
          <a:xfrm>
            <a:off x="2155256" y="1524580"/>
            <a:ext cx="738664" cy="2178420"/>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eaVert" wrap="square">
            <a:spAutoFit/>
          </a:bodyPr>
          <a:lstStyle/>
          <a:p>
            <a:pPr algn="ctr"/>
            <a:r>
              <a:rPr b="0" u="none"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Precise recommendation</a:t>
            </a:r>
          </a:p>
        </p:txBody>
      </p:sp>
      <p:sp>
        <p:nvSpPr>
          <p:cNvPr id="100" name="矩形 99">
            <a:extLst>
              <a:ext uri="{FF2B5EF4-FFF2-40B4-BE49-F238E27FC236}">
                <a16:creationId xmlns:a16="http://schemas.microsoft.com/office/drawing/2014/main" id="{B3650C18-B7AA-41E0-9C59-16545B1EA6E8}"/>
              </a:ext>
            </a:extLst>
          </p:cNvPr>
          <p:cNvSpPr/>
          <p:nvPr/>
        </p:nvSpPr>
        <p:spPr>
          <a:xfrm>
            <a:off x="2939076" y="3364446"/>
            <a:ext cx="6758081" cy="338554"/>
          </a:xfrm>
          <a:prstGeom prst="rect">
            <a:avLst/>
          </a:prstGeom>
          <a:noFill/>
          <a:ln>
            <a:noFill/>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sz="1600" b="0" u="none" dirty="0">
                <a:solidFill>
                  <a:srgbClr val="1D1D1A"/>
                </a:solidFill>
                <a:effectLst>
                  <a:outerShdw blurRad="38100" dist="38100" dir="2700000" algn="tl">
                    <a:srgbClr val="000000">
                      <a:alpha val="43137"/>
                    </a:srgbClr>
                  </a:outerShdw>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t>Music apps accurately recommend songs that you like to listen to.</a:t>
            </a:r>
            <a:endParaRPr kumimoji="0" lang="zh-CN" altLang="en-US" sz="1600" b="0" i="0" u="none" strike="noStrike" kern="0" cap="none" spc="0" normalizeH="0" baseline="0" noProof="0" dirty="0">
              <a:ln>
                <a:noFill/>
              </a:ln>
              <a:solidFill>
                <a:srgbClr val="1D1D1A"/>
              </a:solidFill>
              <a:effectLst>
                <a:outerShdw blurRad="38100" dist="38100" dir="2700000" algn="tl">
                  <a:srgbClr val="000000">
                    <a:alpha val="43137"/>
                  </a:srgbClr>
                </a:outerShdw>
              </a:effectLst>
              <a:uLnTx/>
              <a:uFillTx/>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 name="Right Triangle 1">
            <a:extLst>
              <a:ext uri="{FF2B5EF4-FFF2-40B4-BE49-F238E27FC236}">
                <a16:creationId xmlns:a16="http://schemas.microsoft.com/office/drawing/2014/main" id="{5DBF15FA-0AB7-89BE-8F04-F3CE5BE4C9DA}"/>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475706BC-60BD-F550-6896-EE080E8DCD9C}"/>
              </a:ext>
            </a:extLst>
          </p:cNvPr>
          <p:cNvGrpSpPr/>
          <p:nvPr/>
        </p:nvGrpSpPr>
        <p:grpSpPr>
          <a:xfrm>
            <a:off x="265043" y="127849"/>
            <a:ext cx="1275385" cy="1198331"/>
            <a:chOff x="265043" y="127849"/>
            <a:chExt cx="1275385" cy="1198331"/>
          </a:xfrm>
        </p:grpSpPr>
        <p:sp>
          <p:nvSpPr>
            <p:cNvPr id="5" name="Rectangle 4">
              <a:extLst>
                <a:ext uri="{FF2B5EF4-FFF2-40B4-BE49-F238E27FC236}">
                  <a16:creationId xmlns:a16="http://schemas.microsoft.com/office/drawing/2014/main" id="{8F0819BC-624F-B57A-AB39-88F053E03ABE}"/>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2E9474DD-61E2-E5CD-5C6A-3861506B71CF}"/>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D54F7C5F-E461-9E18-5EB9-9AF93332621B}"/>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40108026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B561BD7-F180-406E-B79F-0183C9CA5B6C}"/>
              </a:ext>
            </a:extLst>
          </p:cNvPr>
          <p:cNvSpPr>
            <a:spLocks noGrp="1"/>
          </p:cNvSpPr>
          <p:nvPr>
            <p:ph type="title"/>
          </p:nvPr>
        </p:nvSpPr>
        <p:spPr>
          <a:xfrm>
            <a:off x="1581749" y="334189"/>
            <a:ext cx="9105476" cy="581830"/>
          </a:xfrm>
        </p:spPr>
        <p:txBody>
          <a:bodyPr>
            <a:normAutofit/>
          </a:bodyPr>
          <a:lstStyle/>
          <a:p>
            <a:r>
              <a:rPr sz="3200" b="0" u="none" dirty="0">
                <a:latin typeface="Huawei Sans" panose="020C0503030203020204" pitchFamily="34" charset="0"/>
                <a:cs typeface="Huawei Sans" panose="020C0503030203020204" pitchFamily="34" charset="0"/>
                <a:sym typeface="Huawei Sans" panose="020C0503030203020204" pitchFamily="34" charset="0"/>
              </a:rPr>
              <a:t>Knowledge Graph Application Scenario (2)</a:t>
            </a:r>
          </a:p>
        </p:txBody>
      </p:sp>
      <p:sp>
        <p:nvSpPr>
          <p:cNvPr id="3" name="八边形 2">
            <a:extLst>
              <a:ext uri="{FF2B5EF4-FFF2-40B4-BE49-F238E27FC236}">
                <a16:creationId xmlns:a16="http://schemas.microsoft.com/office/drawing/2014/main" id="{E66232E1-9999-4998-99D5-D0F23A58F4FC}"/>
              </a:ext>
            </a:extLst>
          </p:cNvPr>
          <p:cNvSpPr/>
          <p:nvPr/>
        </p:nvSpPr>
        <p:spPr bwMode="auto">
          <a:xfrm>
            <a:off x="575733" y="2265881"/>
            <a:ext cx="1750019" cy="914400"/>
          </a:xfrm>
          <a:prstGeom prst="octagon">
            <a:avLst/>
          </a:prstGeom>
          <a:solidFill>
            <a:srgbClr val="0083CE"/>
          </a:solidFill>
          <a:ln w="9525" cap="flat" cmpd="sng" algn="ctr">
            <a:solidFill>
              <a:srgbClr val="000000"/>
            </a:solidFill>
            <a:prstDash val="solid"/>
            <a:round/>
            <a:headEnd type="none" w="med" len="med"/>
            <a:tailEnd type="none" w="med" len="med"/>
          </a:ln>
          <a:effectLst/>
        </p:spPr>
        <p:txBody>
          <a:bodyPr vert="horz" wrap="square" lIns="100102" tIns="50049" rIns="100102" bIns="50049" numCol="1" rtlCol="0" anchor="ctr" anchorCtr="0" compatLnSpc="1">
            <a:prstTxWarp prst="textNoShape">
              <a:avLst/>
            </a:prstTxWarp>
          </a:bodyPr>
          <a:lstStyle/>
          <a:p>
            <a:pPr marL="0" marR="0" lvl="0" indent="0" algn="ctr" defTabSz="801688" eaLnBrk="1" fontAlgn="base" latinLnBrk="0" hangingPunct="1">
              <a:lnSpc>
                <a:spcPct val="100000"/>
              </a:lnSpc>
              <a:spcBef>
                <a:spcPct val="0"/>
              </a:spcBef>
              <a:spcAft>
                <a:spcPct val="0"/>
              </a:spcAft>
              <a:buClr>
                <a:srgbClr val="990000"/>
              </a:buClr>
              <a:buSzPct val="60000"/>
              <a:buFontTx/>
              <a:buNone/>
              <a:tabLst/>
              <a:defRPr/>
            </a:pPr>
            <a:r>
              <a:rPr sz="1600" b="0" u="none" dirty="0">
                <a:solidFill>
                  <a:srgbClr val="FFFFFF"/>
                </a:solidFill>
                <a:latin typeface="Huawei Sans" panose="020C0503030203020204" pitchFamily="34" charset="0"/>
                <a:cs typeface="Huawei Sans" panose="020C0503030203020204" pitchFamily="34" charset="0"/>
                <a:sym typeface="Huawei Sans" panose="020C0503030203020204" pitchFamily="34" charset="0"/>
              </a:rPr>
              <a:t>Concept</a:t>
            </a:r>
          </a:p>
        </p:txBody>
      </p:sp>
      <p:sp>
        <p:nvSpPr>
          <p:cNvPr id="4" name="八边形 3">
            <a:extLst>
              <a:ext uri="{FF2B5EF4-FFF2-40B4-BE49-F238E27FC236}">
                <a16:creationId xmlns:a16="http://schemas.microsoft.com/office/drawing/2014/main" id="{331A1DF6-DE37-4523-B5C0-330054FC68A1}"/>
              </a:ext>
            </a:extLst>
          </p:cNvPr>
          <p:cNvSpPr/>
          <p:nvPr/>
        </p:nvSpPr>
        <p:spPr bwMode="auto">
          <a:xfrm>
            <a:off x="575733" y="3319341"/>
            <a:ext cx="1750019" cy="914400"/>
          </a:xfrm>
          <a:prstGeom prst="octagon">
            <a:avLst/>
          </a:prstGeom>
          <a:solidFill>
            <a:srgbClr val="F28944"/>
          </a:solidFill>
          <a:ln w="9525" cap="flat" cmpd="sng" algn="ctr">
            <a:solidFill>
              <a:srgbClr val="000000"/>
            </a:solidFill>
            <a:prstDash val="solid"/>
            <a:round/>
            <a:headEnd type="none" w="med" len="med"/>
            <a:tailEnd type="none" w="med" len="med"/>
          </a:ln>
          <a:effectLst/>
        </p:spPr>
        <p:txBody>
          <a:bodyPr vert="horz" wrap="square" lIns="100102" tIns="50049" rIns="100102" bIns="50049" numCol="1" rtlCol="0" anchor="ctr" anchorCtr="0" compatLnSpc="1">
            <a:prstTxWarp prst="textNoShape">
              <a:avLst/>
            </a:prstTxWarp>
          </a:bodyPr>
          <a:lstStyle/>
          <a:p>
            <a:pPr marL="0" marR="0" lvl="0" indent="0" algn="ctr" defTabSz="801688" eaLnBrk="1" fontAlgn="base" latinLnBrk="0" hangingPunct="1">
              <a:lnSpc>
                <a:spcPct val="100000"/>
              </a:lnSpc>
              <a:spcBef>
                <a:spcPct val="0"/>
              </a:spcBef>
              <a:spcAft>
                <a:spcPct val="0"/>
              </a:spcAft>
              <a:buClr>
                <a:srgbClr val="990000"/>
              </a:buClr>
              <a:buSzPct val="60000"/>
              <a:buFontTx/>
              <a:buNone/>
              <a:tabLst/>
              <a:defRPr/>
            </a:pPr>
            <a:r>
              <a:rPr sz="1400" b="0" u="none">
                <a:solidFill>
                  <a:srgbClr val="FFFFFF"/>
                </a:solidFill>
                <a:latin typeface="Huawei Sans" panose="020C0503030203020204" pitchFamily="34" charset="0"/>
                <a:cs typeface="Huawei Sans" panose="020C0503030203020204" pitchFamily="34" charset="0"/>
                <a:sym typeface="Huawei Sans" panose="020C0503030203020204" pitchFamily="34" charset="0"/>
              </a:rPr>
              <a:t>Entity</a:t>
            </a:r>
          </a:p>
        </p:txBody>
      </p:sp>
      <p:sp>
        <p:nvSpPr>
          <p:cNvPr id="5" name="八边形 4">
            <a:extLst>
              <a:ext uri="{FF2B5EF4-FFF2-40B4-BE49-F238E27FC236}">
                <a16:creationId xmlns:a16="http://schemas.microsoft.com/office/drawing/2014/main" id="{89216D33-488A-4248-994F-36D6FA472E6B}"/>
              </a:ext>
            </a:extLst>
          </p:cNvPr>
          <p:cNvSpPr/>
          <p:nvPr/>
        </p:nvSpPr>
        <p:spPr bwMode="auto">
          <a:xfrm>
            <a:off x="575733" y="4372801"/>
            <a:ext cx="1750019" cy="914400"/>
          </a:xfrm>
          <a:prstGeom prst="octagon">
            <a:avLst/>
          </a:prstGeom>
          <a:solidFill>
            <a:srgbClr val="7F7F7F"/>
          </a:solidFill>
          <a:ln w="9525" cap="flat" cmpd="sng" algn="ctr">
            <a:solidFill>
              <a:srgbClr val="000000"/>
            </a:solidFill>
            <a:prstDash val="solid"/>
            <a:round/>
            <a:headEnd type="none" w="med" len="med"/>
            <a:tailEnd type="none" w="med" len="med"/>
          </a:ln>
          <a:effectLst/>
        </p:spPr>
        <p:txBody>
          <a:bodyPr vert="horz" wrap="square" lIns="100102" tIns="50049" rIns="100102" bIns="50049" numCol="1" rtlCol="0" anchor="ctr" anchorCtr="0" compatLnSpc="1">
            <a:prstTxWarp prst="textNoShape">
              <a:avLst/>
            </a:prstTxWarp>
          </a:bodyPr>
          <a:lstStyle/>
          <a:p>
            <a:pPr marL="0" marR="0" lvl="0" indent="0" algn="ctr" defTabSz="801688" eaLnBrk="1" fontAlgn="base" latinLnBrk="0" hangingPunct="1">
              <a:lnSpc>
                <a:spcPct val="100000"/>
              </a:lnSpc>
              <a:spcBef>
                <a:spcPct val="0"/>
              </a:spcBef>
              <a:spcAft>
                <a:spcPct val="0"/>
              </a:spcAft>
              <a:buClr>
                <a:srgbClr val="990000"/>
              </a:buClr>
              <a:buSzPct val="60000"/>
              <a:buFontTx/>
              <a:buNone/>
              <a:tabLst/>
              <a:defRPr/>
            </a:pPr>
            <a:r>
              <a:rPr sz="1600" b="0" u="none">
                <a:solidFill>
                  <a:srgbClr val="FFFFFF"/>
                </a:solidFill>
                <a:latin typeface="Huawei Sans" panose="020C0503030203020204" pitchFamily="34" charset="0"/>
                <a:cs typeface="Huawei Sans" panose="020C0503030203020204" pitchFamily="34" charset="0"/>
                <a:sym typeface="Huawei Sans" panose="020C0503030203020204" pitchFamily="34" charset="0"/>
              </a:rPr>
              <a:t>Relationship</a:t>
            </a:r>
          </a:p>
        </p:txBody>
      </p:sp>
      <p:sp>
        <p:nvSpPr>
          <p:cNvPr id="6" name="椭圆 5">
            <a:extLst>
              <a:ext uri="{FF2B5EF4-FFF2-40B4-BE49-F238E27FC236}">
                <a16:creationId xmlns:a16="http://schemas.microsoft.com/office/drawing/2014/main" id="{B7AED9D8-409B-44E2-82E9-6E99EF321235}"/>
              </a:ext>
            </a:extLst>
          </p:cNvPr>
          <p:cNvSpPr/>
          <p:nvPr/>
        </p:nvSpPr>
        <p:spPr>
          <a:xfrm>
            <a:off x="5432266" y="2128813"/>
            <a:ext cx="915895" cy="904062"/>
          </a:xfrm>
          <a:prstGeom prst="ellipse">
            <a:avLst/>
          </a:prstGeom>
          <a:solidFill>
            <a:srgbClr val="0083CE"/>
          </a:solidFill>
          <a:ln w="12700" cap="flat" cmpd="sng" algn="ctr">
            <a:solidFill>
              <a:srgbClr val="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sz="1200" b="0" u="none">
                <a:solidFill>
                  <a:srgbClr val="FFFFFF"/>
                </a:solidFill>
                <a:latin typeface="Huawei Sans" panose="020C0503030203020204" pitchFamily="34" charset="0"/>
                <a:cs typeface="Huawei Sans" panose="020C0503030203020204" pitchFamily="34" charset="0"/>
                <a:sym typeface="Huawei Sans" panose="020C0503030203020204" pitchFamily="34" charset="0"/>
              </a:rPr>
              <a:t>Oil well</a:t>
            </a:r>
            <a:endParaRPr kumimoji="0" lang="en-US" sz="1200" b="0" i="0" u="none" strike="noStrike" kern="0" cap="none" spc="0" normalizeH="0" baseline="0" noProof="0" dirty="0">
              <a:ln>
                <a:noFill/>
              </a:ln>
              <a:solidFill>
                <a:srgbClr val="FFFFFF"/>
              </a:solidFill>
              <a:effectLst/>
              <a:uLnTx/>
              <a:uFillTx/>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椭圆 6">
            <a:extLst>
              <a:ext uri="{FF2B5EF4-FFF2-40B4-BE49-F238E27FC236}">
                <a16:creationId xmlns:a16="http://schemas.microsoft.com/office/drawing/2014/main" id="{129D3F4C-9518-401D-90E7-19918D3483ED}"/>
              </a:ext>
            </a:extLst>
          </p:cNvPr>
          <p:cNvSpPr/>
          <p:nvPr/>
        </p:nvSpPr>
        <p:spPr>
          <a:xfrm>
            <a:off x="4246967" y="1794034"/>
            <a:ext cx="813207" cy="802701"/>
          </a:xfrm>
          <a:prstGeom prst="ellipse">
            <a:avLst/>
          </a:prstGeom>
          <a:solidFill>
            <a:srgbClr val="0083CE"/>
          </a:solidFill>
          <a:ln w="12700" cap="flat" cmpd="sng" algn="ctr">
            <a:solidFill>
              <a:srgbClr val="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a:solidFill>
                  <a:srgbClr val="FFFFFF"/>
                </a:solidFill>
                <a:latin typeface="Huawei Sans" panose="020C0503030203020204" pitchFamily="34" charset="0"/>
                <a:cs typeface="Huawei Sans" panose="020C0503030203020204" pitchFamily="34" charset="0"/>
                <a:sym typeface="Huawei Sans" panose="020C0503030203020204" pitchFamily="34" charset="0"/>
              </a:rPr>
              <a:t>Well</a:t>
            </a:r>
            <a:endParaRPr kumimoji="0" lang="en-US" sz="1400" b="0" i="0" u="none" strike="noStrike" kern="0" cap="none" spc="0" normalizeH="0" baseline="0" noProof="0" dirty="0">
              <a:ln>
                <a:noFill/>
              </a:ln>
              <a:solidFill>
                <a:srgbClr val="FFFFFF"/>
              </a:solidFill>
              <a:effectLst/>
              <a:uLnTx/>
              <a:uFillTx/>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椭圆 7">
            <a:extLst>
              <a:ext uri="{FF2B5EF4-FFF2-40B4-BE49-F238E27FC236}">
                <a16:creationId xmlns:a16="http://schemas.microsoft.com/office/drawing/2014/main" id="{34AF0D68-DD78-48D2-ACF4-6A4DF33DC3E0}"/>
              </a:ext>
            </a:extLst>
          </p:cNvPr>
          <p:cNvSpPr/>
          <p:nvPr/>
        </p:nvSpPr>
        <p:spPr>
          <a:xfrm>
            <a:off x="6547483" y="1416351"/>
            <a:ext cx="848095" cy="837138"/>
          </a:xfrm>
          <a:prstGeom prst="ellipse">
            <a:avLst/>
          </a:prstGeom>
          <a:solidFill>
            <a:srgbClr val="0083CE"/>
          </a:solidFill>
          <a:ln w="12700" cap="flat" cmpd="sng" algn="ctr">
            <a:solidFill>
              <a:srgbClr val="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sz="900" b="0" u="none" dirty="0">
                <a:solidFill>
                  <a:srgbClr val="FFFFFF"/>
                </a:solidFill>
                <a:latin typeface="Huawei Sans" panose="020C0503030203020204" pitchFamily="34" charset="0"/>
                <a:cs typeface="Huawei Sans" panose="020C0503030203020204" pitchFamily="34" charset="0"/>
                <a:sym typeface="Huawei Sans" panose="020C0503030203020204" pitchFamily="34" charset="0"/>
              </a:rPr>
              <a:t>Straight well</a:t>
            </a:r>
            <a:endParaRPr kumimoji="0" lang="en-US" sz="900" b="0" i="0" u="none" strike="noStrike" kern="0" cap="none" spc="0" normalizeH="0" baseline="0" noProof="0" dirty="0">
              <a:ln>
                <a:noFill/>
              </a:ln>
              <a:solidFill>
                <a:srgbClr val="FFFFFF"/>
              </a:solidFill>
              <a:effectLst/>
              <a:uLnTx/>
              <a:uFillTx/>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椭圆 8">
            <a:extLst>
              <a:ext uri="{FF2B5EF4-FFF2-40B4-BE49-F238E27FC236}">
                <a16:creationId xmlns:a16="http://schemas.microsoft.com/office/drawing/2014/main" id="{5FDB3FE8-2325-4D72-A5AE-373F833AE9E8}"/>
              </a:ext>
            </a:extLst>
          </p:cNvPr>
          <p:cNvSpPr/>
          <p:nvPr/>
        </p:nvSpPr>
        <p:spPr>
          <a:xfrm>
            <a:off x="5438035" y="4881054"/>
            <a:ext cx="1147685" cy="1132858"/>
          </a:xfrm>
          <a:prstGeom prst="ellipse">
            <a:avLst/>
          </a:prstGeom>
          <a:solidFill>
            <a:srgbClr val="F28944"/>
          </a:solidFill>
          <a:ln w="12700" cap="flat" cmpd="sng" algn="ctr">
            <a:solidFill>
              <a:srgbClr val="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a:solidFill>
                  <a:srgbClr val="FFFFFF"/>
                </a:solidFill>
                <a:latin typeface="Huawei Sans" panose="020C0503030203020204" pitchFamily="34" charset="0"/>
                <a:cs typeface="Huawei Sans" panose="020C0503030203020204" pitchFamily="34" charset="0"/>
                <a:sym typeface="Huawei Sans" panose="020C0503030203020204" pitchFamily="34" charset="0"/>
              </a:rPr>
              <a:t>Pool 11</a:t>
            </a:r>
            <a:endParaRPr kumimoji="0" lang="en-US" sz="1400" b="0" i="0" u="none" strike="noStrike" kern="0" cap="none" spc="0" normalizeH="0" baseline="0" noProof="0" dirty="0">
              <a:ln>
                <a:noFill/>
              </a:ln>
              <a:solidFill>
                <a:srgbClr val="FFFFFF"/>
              </a:solidFill>
              <a:effectLst/>
              <a:uLnTx/>
              <a:uFillTx/>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椭圆 9">
            <a:extLst>
              <a:ext uri="{FF2B5EF4-FFF2-40B4-BE49-F238E27FC236}">
                <a16:creationId xmlns:a16="http://schemas.microsoft.com/office/drawing/2014/main" id="{66765A19-0764-4F54-9528-4C998D4B25B3}"/>
              </a:ext>
            </a:extLst>
          </p:cNvPr>
          <p:cNvSpPr/>
          <p:nvPr/>
        </p:nvSpPr>
        <p:spPr>
          <a:xfrm>
            <a:off x="3336411" y="3298644"/>
            <a:ext cx="1137413" cy="1122718"/>
          </a:xfrm>
          <a:prstGeom prst="ellipse">
            <a:avLst/>
          </a:prstGeom>
          <a:solidFill>
            <a:srgbClr val="F28944"/>
          </a:solidFill>
          <a:ln w="12700" cap="flat" cmpd="sng" algn="ctr">
            <a:solidFill>
              <a:srgbClr val="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a:solidFill>
                  <a:srgbClr val="FFFFFF"/>
                </a:solidFill>
                <a:latin typeface="Huawei Sans" panose="020C0503030203020204" pitchFamily="34" charset="0"/>
                <a:cs typeface="Huawei Sans" panose="020C0503030203020204" pitchFamily="34" charset="0"/>
                <a:sym typeface="Huawei Sans" panose="020C0503030203020204" pitchFamily="34" charset="0"/>
              </a:rPr>
              <a:t>Long 6 block</a:t>
            </a:r>
            <a:endParaRPr kumimoji="0" lang="en-US" sz="1400" b="0" i="0" u="none" strike="noStrike" kern="0" cap="none" spc="0" normalizeH="0" baseline="0" noProof="0" dirty="0">
              <a:ln>
                <a:noFill/>
              </a:ln>
              <a:solidFill>
                <a:srgbClr val="FFFFFF"/>
              </a:solidFill>
              <a:effectLst/>
              <a:uLnTx/>
              <a:uFillTx/>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 name="椭圆 10">
            <a:extLst>
              <a:ext uri="{FF2B5EF4-FFF2-40B4-BE49-F238E27FC236}">
                <a16:creationId xmlns:a16="http://schemas.microsoft.com/office/drawing/2014/main" id="{4C6CAA13-2D93-4C7A-94BC-1CAB536922AA}"/>
              </a:ext>
            </a:extLst>
          </p:cNvPr>
          <p:cNvSpPr/>
          <p:nvPr/>
        </p:nvSpPr>
        <p:spPr>
          <a:xfrm>
            <a:off x="6845278" y="3803497"/>
            <a:ext cx="1217971" cy="1202235"/>
          </a:xfrm>
          <a:prstGeom prst="ellipse">
            <a:avLst/>
          </a:prstGeom>
          <a:solidFill>
            <a:srgbClr val="F28944"/>
          </a:solidFill>
          <a:ln w="12700" cap="flat" cmpd="sng" algn="ctr">
            <a:solidFill>
              <a:srgbClr val="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a:solidFill>
                  <a:srgbClr val="FFFFFF"/>
                </a:solidFill>
                <a:latin typeface="Huawei Sans" panose="020C0503030203020204" pitchFamily="34" charset="0"/>
                <a:cs typeface="Huawei Sans" panose="020C0503030203020204" pitchFamily="34" charset="0"/>
                <a:sym typeface="Huawei Sans" panose="020C0503030203020204" pitchFamily="34" charset="0"/>
              </a:rPr>
              <a:t>Pool 21</a:t>
            </a:r>
            <a:endParaRPr kumimoji="0" lang="en-US" sz="1400" b="0" i="0" u="none" strike="noStrike" kern="0" cap="none" spc="0" normalizeH="0" baseline="0" noProof="0" dirty="0">
              <a:ln>
                <a:noFill/>
              </a:ln>
              <a:solidFill>
                <a:srgbClr val="FFFFFF"/>
              </a:solidFill>
              <a:effectLst/>
              <a:uLnTx/>
              <a:uFillTx/>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cxnSp>
        <p:nvCxnSpPr>
          <p:cNvPr id="12" name="直接箭头连接符 11">
            <a:extLst>
              <a:ext uri="{FF2B5EF4-FFF2-40B4-BE49-F238E27FC236}">
                <a16:creationId xmlns:a16="http://schemas.microsoft.com/office/drawing/2014/main" id="{B8DF8017-EDA1-44E9-ABA7-AFDF68486CFB}"/>
              </a:ext>
            </a:extLst>
          </p:cNvPr>
          <p:cNvCxnSpPr>
            <a:stCxn id="9" idx="0"/>
            <a:endCxn id="8" idx="4"/>
          </p:cNvCxnSpPr>
          <p:nvPr/>
        </p:nvCxnSpPr>
        <p:spPr>
          <a:xfrm flipV="1">
            <a:off x="6011878" y="2253490"/>
            <a:ext cx="959653" cy="2627565"/>
          </a:xfrm>
          <a:prstGeom prst="straightConnector1">
            <a:avLst/>
          </a:prstGeom>
          <a:noFill/>
          <a:ln w="6350" cap="flat" cmpd="sng" algn="ctr">
            <a:solidFill>
              <a:srgbClr val="000000">
                <a:lumMod val="50000"/>
                <a:lumOff val="50000"/>
              </a:srgbClr>
            </a:solidFill>
            <a:prstDash val="solid"/>
            <a:miter lim="800000"/>
            <a:tailEnd type="triangle"/>
          </a:ln>
          <a:effectLst/>
        </p:spPr>
      </p:cxnSp>
      <p:cxnSp>
        <p:nvCxnSpPr>
          <p:cNvPr id="13" name="直接箭头连接符 12">
            <a:extLst>
              <a:ext uri="{FF2B5EF4-FFF2-40B4-BE49-F238E27FC236}">
                <a16:creationId xmlns:a16="http://schemas.microsoft.com/office/drawing/2014/main" id="{C5CDA4FF-B495-43F0-8A3A-B47D6CBA1579}"/>
              </a:ext>
            </a:extLst>
          </p:cNvPr>
          <p:cNvCxnSpPr>
            <a:stCxn id="9" idx="0"/>
            <a:endCxn id="6" idx="4"/>
          </p:cNvCxnSpPr>
          <p:nvPr/>
        </p:nvCxnSpPr>
        <p:spPr>
          <a:xfrm flipH="1" flipV="1">
            <a:off x="5890214" y="3032875"/>
            <a:ext cx="121664" cy="1848179"/>
          </a:xfrm>
          <a:prstGeom prst="straightConnector1">
            <a:avLst/>
          </a:prstGeom>
          <a:noFill/>
          <a:ln w="6350" cap="flat" cmpd="sng" algn="ctr">
            <a:solidFill>
              <a:srgbClr val="000000">
                <a:lumMod val="50000"/>
                <a:lumOff val="50000"/>
              </a:srgbClr>
            </a:solidFill>
            <a:prstDash val="solid"/>
            <a:miter lim="800000"/>
            <a:tailEnd type="triangle"/>
          </a:ln>
          <a:effectLst/>
        </p:spPr>
      </p:cxnSp>
      <p:cxnSp>
        <p:nvCxnSpPr>
          <p:cNvPr id="14" name="直接箭头连接符 13">
            <a:extLst>
              <a:ext uri="{FF2B5EF4-FFF2-40B4-BE49-F238E27FC236}">
                <a16:creationId xmlns:a16="http://schemas.microsoft.com/office/drawing/2014/main" id="{DD13C0D1-AF75-465B-ACB4-111C8280AC17}"/>
              </a:ext>
            </a:extLst>
          </p:cNvPr>
          <p:cNvCxnSpPr>
            <a:stCxn id="8" idx="2"/>
            <a:endCxn id="7" idx="6"/>
          </p:cNvCxnSpPr>
          <p:nvPr/>
        </p:nvCxnSpPr>
        <p:spPr>
          <a:xfrm flipH="1">
            <a:off x="5060174" y="1834920"/>
            <a:ext cx="1487309" cy="360465"/>
          </a:xfrm>
          <a:prstGeom prst="straightConnector1">
            <a:avLst/>
          </a:prstGeom>
          <a:noFill/>
          <a:ln w="6350" cap="flat" cmpd="sng" algn="ctr">
            <a:solidFill>
              <a:srgbClr val="000000">
                <a:lumMod val="50000"/>
                <a:lumOff val="50000"/>
              </a:srgbClr>
            </a:solidFill>
            <a:prstDash val="solid"/>
            <a:miter lim="800000"/>
            <a:tailEnd type="triangle"/>
          </a:ln>
          <a:effectLst/>
        </p:spPr>
      </p:cxnSp>
      <p:cxnSp>
        <p:nvCxnSpPr>
          <p:cNvPr id="15" name="直接箭头连接符 14">
            <a:extLst>
              <a:ext uri="{FF2B5EF4-FFF2-40B4-BE49-F238E27FC236}">
                <a16:creationId xmlns:a16="http://schemas.microsoft.com/office/drawing/2014/main" id="{7341F78A-6580-48BF-BC4E-EC2C3C3D7BDB}"/>
              </a:ext>
            </a:extLst>
          </p:cNvPr>
          <p:cNvCxnSpPr>
            <a:stCxn id="6" idx="2"/>
            <a:endCxn id="7" idx="5"/>
          </p:cNvCxnSpPr>
          <p:nvPr/>
        </p:nvCxnSpPr>
        <p:spPr>
          <a:xfrm flipH="1" flipV="1">
            <a:off x="4941083" y="2479182"/>
            <a:ext cx="491183" cy="101662"/>
          </a:xfrm>
          <a:prstGeom prst="straightConnector1">
            <a:avLst/>
          </a:prstGeom>
          <a:noFill/>
          <a:ln w="6350" cap="flat" cmpd="sng" algn="ctr">
            <a:solidFill>
              <a:srgbClr val="000000">
                <a:lumMod val="50000"/>
                <a:lumOff val="50000"/>
              </a:srgbClr>
            </a:solidFill>
            <a:prstDash val="solid"/>
            <a:miter lim="800000"/>
            <a:tailEnd type="triangle"/>
          </a:ln>
          <a:effectLst/>
        </p:spPr>
      </p:cxnSp>
      <p:cxnSp>
        <p:nvCxnSpPr>
          <p:cNvPr id="16" name="直接箭头连接符 15">
            <a:extLst>
              <a:ext uri="{FF2B5EF4-FFF2-40B4-BE49-F238E27FC236}">
                <a16:creationId xmlns:a16="http://schemas.microsoft.com/office/drawing/2014/main" id="{D9949E1A-5C1D-419B-AB65-6E30FF7C26A8}"/>
              </a:ext>
            </a:extLst>
          </p:cNvPr>
          <p:cNvCxnSpPr>
            <a:stCxn id="11" idx="0"/>
            <a:endCxn id="8" idx="4"/>
          </p:cNvCxnSpPr>
          <p:nvPr/>
        </p:nvCxnSpPr>
        <p:spPr>
          <a:xfrm flipH="1" flipV="1">
            <a:off x="6971531" y="2253490"/>
            <a:ext cx="482733" cy="1550007"/>
          </a:xfrm>
          <a:prstGeom prst="straightConnector1">
            <a:avLst/>
          </a:prstGeom>
          <a:noFill/>
          <a:ln w="6350" cap="flat" cmpd="sng" algn="ctr">
            <a:solidFill>
              <a:srgbClr val="000000">
                <a:lumMod val="50000"/>
                <a:lumOff val="50000"/>
              </a:srgbClr>
            </a:solidFill>
            <a:prstDash val="solid"/>
            <a:miter lim="800000"/>
            <a:tailEnd type="triangle"/>
          </a:ln>
          <a:effectLst/>
        </p:spPr>
      </p:cxnSp>
      <p:cxnSp>
        <p:nvCxnSpPr>
          <p:cNvPr id="17" name="直接箭头连接符 16">
            <a:extLst>
              <a:ext uri="{FF2B5EF4-FFF2-40B4-BE49-F238E27FC236}">
                <a16:creationId xmlns:a16="http://schemas.microsoft.com/office/drawing/2014/main" id="{ECD02D49-0CEF-4534-9C34-565A4479BED6}"/>
              </a:ext>
            </a:extLst>
          </p:cNvPr>
          <p:cNvCxnSpPr>
            <a:stCxn id="11" idx="2"/>
            <a:endCxn id="6" idx="5"/>
          </p:cNvCxnSpPr>
          <p:nvPr/>
        </p:nvCxnSpPr>
        <p:spPr>
          <a:xfrm flipH="1" flipV="1">
            <a:off x="6214031" y="2900478"/>
            <a:ext cx="631247" cy="1504137"/>
          </a:xfrm>
          <a:prstGeom prst="straightConnector1">
            <a:avLst/>
          </a:prstGeom>
          <a:noFill/>
          <a:ln w="6350" cap="flat" cmpd="sng" algn="ctr">
            <a:solidFill>
              <a:srgbClr val="000000">
                <a:lumMod val="50000"/>
                <a:lumOff val="50000"/>
              </a:srgbClr>
            </a:solidFill>
            <a:prstDash val="solid"/>
            <a:miter lim="800000"/>
            <a:tailEnd type="triangle"/>
          </a:ln>
          <a:effectLst/>
        </p:spPr>
      </p:cxnSp>
      <p:cxnSp>
        <p:nvCxnSpPr>
          <p:cNvPr id="18" name="直接箭头连接符 17">
            <a:extLst>
              <a:ext uri="{FF2B5EF4-FFF2-40B4-BE49-F238E27FC236}">
                <a16:creationId xmlns:a16="http://schemas.microsoft.com/office/drawing/2014/main" id="{BE13E7DB-9490-47AB-882E-A16539BC70F7}"/>
              </a:ext>
            </a:extLst>
          </p:cNvPr>
          <p:cNvCxnSpPr>
            <a:stCxn id="9" idx="1"/>
            <a:endCxn id="10" idx="5"/>
          </p:cNvCxnSpPr>
          <p:nvPr/>
        </p:nvCxnSpPr>
        <p:spPr>
          <a:xfrm flipH="1" flipV="1">
            <a:off x="4307253" y="4256945"/>
            <a:ext cx="1298856" cy="790013"/>
          </a:xfrm>
          <a:prstGeom prst="straightConnector1">
            <a:avLst/>
          </a:prstGeom>
          <a:noFill/>
          <a:ln w="6350" cap="flat" cmpd="sng" algn="ctr">
            <a:solidFill>
              <a:srgbClr val="000000"/>
            </a:solidFill>
            <a:prstDash val="solid"/>
            <a:miter lim="800000"/>
            <a:tailEnd type="triangle"/>
          </a:ln>
          <a:effectLst/>
        </p:spPr>
      </p:cxnSp>
      <p:cxnSp>
        <p:nvCxnSpPr>
          <p:cNvPr id="19" name="直接箭头连接符 18">
            <a:extLst>
              <a:ext uri="{FF2B5EF4-FFF2-40B4-BE49-F238E27FC236}">
                <a16:creationId xmlns:a16="http://schemas.microsoft.com/office/drawing/2014/main" id="{D8712C04-7A33-4F98-9EE7-AA4A966101E9}"/>
              </a:ext>
            </a:extLst>
          </p:cNvPr>
          <p:cNvCxnSpPr>
            <a:stCxn id="11" idx="2"/>
            <a:endCxn id="10" idx="6"/>
          </p:cNvCxnSpPr>
          <p:nvPr/>
        </p:nvCxnSpPr>
        <p:spPr>
          <a:xfrm flipH="1" flipV="1">
            <a:off x="4473823" y="3860004"/>
            <a:ext cx="2371454" cy="544611"/>
          </a:xfrm>
          <a:prstGeom prst="straightConnector1">
            <a:avLst/>
          </a:prstGeom>
          <a:noFill/>
          <a:ln w="6350" cap="flat" cmpd="sng" algn="ctr">
            <a:solidFill>
              <a:srgbClr val="000000">
                <a:lumMod val="50000"/>
                <a:lumOff val="50000"/>
              </a:srgbClr>
            </a:solidFill>
            <a:prstDash val="solid"/>
            <a:miter lim="800000"/>
            <a:tailEnd type="triangle"/>
          </a:ln>
          <a:effectLst/>
        </p:spPr>
      </p:cxnSp>
      <p:sp>
        <p:nvSpPr>
          <p:cNvPr id="20" name="椭圆 19">
            <a:extLst>
              <a:ext uri="{FF2B5EF4-FFF2-40B4-BE49-F238E27FC236}">
                <a16:creationId xmlns:a16="http://schemas.microsoft.com/office/drawing/2014/main" id="{FA7AC5CF-3360-4B9D-A5AC-1978F4556D72}"/>
              </a:ext>
            </a:extLst>
          </p:cNvPr>
          <p:cNvSpPr/>
          <p:nvPr/>
        </p:nvSpPr>
        <p:spPr>
          <a:xfrm>
            <a:off x="2643611" y="4590819"/>
            <a:ext cx="1168395" cy="1153300"/>
          </a:xfrm>
          <a:prstGeom prst="ellipse">
            <a:avLst/>
          </a:prstGeom>
          <a:solidFill>
            <a:srgbClr val="F28944"/>
          </a:solidFill>
          <a:ln w="12700" cap="flat" cmpd="sng" algn="ctr">
            <a:solidFill>
              <a:srgbClr val="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a:solidFill>
                  <a:srgbClr val="FFFFFF"/>
                </a:solidFill>
                <a:latin typeface="Huawei Sans" panose="020C0503030203020204" pitchFamily="34" charset="0"/>
                <a:cs typeface="Huawei Sans" panose="020C0503030203020204" pitchFamily="34" charset="0"/>
                <a:sym typeface="Huawei Sans" panose="020C0503030203020204" pitchFamily="34" charset="0"/>
              </a:rPr>
              <a:t>Long layer 9</a:t>
            </a:r>
            <a:endParaRPr kumimoji="0" lang="en-US" sz="1400" b="0" i="0" u="none" strike="noStrike" kern="0" cap="none" spc="0" normalizeH="0" baseline="0" noProof="0" dirty="0">
              <a:ln>
                <a:noFill/>
              </a:ln>
              <a:solidFill>
                <a:srgbClr val="FFFFFF"/>
              </a:solidFill>
              <a:effectLst/>
              <a:uLnTx/>
              <a:uFillTx/>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cxnSp>
        <p:nvCxnSpPr>
          <p:cNvPr id="21" name="直接箭头连接符 20">
            <a:extLst>
              <a:ext uri="{FF2B5EF4-FFF2-40B4-BE49-F238E27FC236}">
                <a16:creationId xmlns:a16="http://schemas.microsoft.com/office/drawing/2014/main" id="{07C5D4B4-AA6B-4787-8DB8-CCB238DA12E8}"/>
              </a:ext>
            </a:extLst>
          </p:cNvPr>
          <p:cNvCxnSpPr>
            <a:stCxn id="9" idx="2"/>
            <a:endCxn id="20" idx="6"/>
          </p:cNvCxnSpPr>
          <p:nvPr/>
        </p:nvCxnSpPr>
        <p:spPr>
          <a:xfrm flipH="1" flipV="1">
            <a:off x="3812006" y="5167469"/>
            <a:ext cx="1626029" cy="280014"/>
          </a:xfrm>
          <a:prstGeom prst="straightConnector1">
            <a:avLst/>
          </a:prstGeom>
          <a:noFill/>
          <a:ln w="6350" cap="flat" cmpd="sng" algn="ctr">
            <a:solidFill>
              <a:srgbClr val="000000">
                <a:lumMod val="50000"/>
                <a:lumOff val="50000"/>
              </a:srgbClr>
            </a:solidFill>
            <a:prstDash val="solid"/>
            <a:miter lim="800000"/>
            <a:tailEnd type="triangle"/>
          </a:ln>
          <a:effectLst/>
        </p:spPr>
      </p:cxnSp>
      <p:sp>
        <p:nvSpPr>
          <p:cNvPr id="22" name="矩形 21">
            <a:extLst>
              <a:ext uri="{FF2B5EF4-FFF2-40B4-BE49-F238E27FC236}">
                <a16:creationId xmlns:a16="http://schemas.microsoft.com/office/drawing/2014/main" id="{30107D2B-2F01-4FA9-92BB-D986798F2A2B}"/>
              </a:ext>
            </a:extLst>
          </p:cNvPr>
          <p:cNvSpPr/>
          <p:nvPr/>
        </p:nvSpPr>
        <p:spPr>
          <a:xfrm>
            <a:off x="3684745" y="5371791"/>
            <a:ext cx="1864613" cy="276999"/>
          </a:xfrm>
          <a:prstGeom prst="rect">
            <a:avLst/>
          </a:prstGeom>
          <a:ln>
            <a:noFill/>
          </a:ln>
        </p:spPr>
        <p:txBody>
          <a:bodyPr wrap="none">
            <a:spAutoFit/>
          </a:bodyPr>
          <a:lstStyle/>
          <a:p>
            <a:r>
              <a:rPr sz="1200" b="0" u="none" dirty="0">
                <a:solidFill>
                  <a:srgbClr val="000000"/>
                </a:solidFill>
                <a:latin typeface="Huawei Sans" panose="020C0503030203020204" pitchFamily="34" charset="0"/>
                <a:cs typeface="Huawei Sans" panose="020C0503030203020204" pitchFamily="34" charset="0"/>
                <a:sym typeface="Huawei Sans" panose="020C0503030203020204" pitchFamily="34" charset="0"/>
              </a:rPr>
              <a:t>Layer - Drilling catching</a:t>
            </a:r>
            <a:endParaRPr lang="en-US" sz="1200" dirty="0">
              <a:solidFill>
                <a:srgbClr val="000000"/>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3" name="矩形 22">
            <a:extLst>
              <a:ext uri="{FF2B5EF4-FFF2-40B4-BE49-F238E27FC236}">
                <a16:creationId xmlns:a16="http://schemas.microsoft.com/office/drawing/2014/main" id="{878B549A-300D-416E-86F9-0BB77F480D6C}"/>
              </a:ext>
            </a:extLst>
          </p:cNvPr>
          <p:cNvSpPr/>
          <p:nvPr/>
        </p:nvSpPr>
        <p:spPr>
          <a:xfrm>
            <a:off x="3677858" y="5809375"/>
            <a:ext cx="1864613" cy="276999"/>
          </a:xfrm>
          <a:prstGeom prst="rect">
            <a:avLst/>
          </a:prstGeom>
          <a:ln>
            <a:noFill/>
          </a:ln>
        </p:spPr>
        <p:txBody>
          <a:bodyPr wrap="none">
            <a:spAutoFit/>
          </a:bodyPr>
          <a:lstStyle/>
          <a:p>
            <a:r>
              <a:rPr sz="1200" b="0" u="none" dirty="0">
                <a:solidFill>
                  <a:srgbClr val="000000"/>
                </a:solidFill>
                <a:latin typeface="Huawei Sans" panose="020C0503030203020204" pitchFamily="34" charset="0"/>
                <a:cs typeface="Huawei Sans" panose="020C0503030203020204" pitchFamily="34" charset="0"/>
                <a:sym typeface="Huawei Sans" panose="020C0503030203020204" pitchFamily="34" charset="0"/>
              </a:rPr>
              <a:t>Layer - Drilling catching</a:t>
            </a:r>
            <a:endParaRPr lang="en-US" sz="1200" dirty="0">
              <a:solidFill>
                <a:srgbClr val="000000"/>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cxnSp>
        <p:nvCxnSpPr>
          <p:cNvPr id="24" name="直接箭头连接符 23">
            <a:extLst>
              <a:ext uri="{FF2B5EF4-FFF2-40B4-BE49-F238E27FC236}">
                <a16:creationId xmlns:a16="http://schemas.microsoft.com/office/drawing/2014/main" id="{1EEF2BA1-3487-4D62-9C59-4F8E01485C6E}"/>
              </a:ext>
            </a:extLst>
          </p:cNvPr>
          <p:cNvCxnSpPr>
            <a:stCxn id="9" idx="0"/>
            <a:endCxn id="7" idx="4"/>
          </p:cNvCxnSpPr>
          <p:nvPr/>
        </p:nvCxnSpPr>
        <p:spPr>
          <a:xfrm flipH="1" flipV="1">
            <a:off x="4653571" y="2596735"/>
            <a:ext cx="1358307" cy="2284319"/>
          </a:xfrm>
          <a:prstGeom prst="straightConnector1">
            <a:avLst/>
          </a:prstGeom>
          <a:noFill/>
          <a:ln w="6350" cap="flat" cmpd="sng" algn="ctr">
            <a:solidFill>
              <a:srgbClr val="000000"/>
            </a:solidFill>
            <a:prstDash val="solid"/>
            <a:miter lim="800000"/>
            <a:tailEnd type="triangle"/>
          </a:ln>
          <a:effectLst/>
        </p:spPr>
      </p:cxnSp>
      <p:sp>
        <p:nvSpPr>
          <p:cNvPr id="25" name="矩形 24">
            <a:extLst>
              <a:ext uri="{FF2B5EF4-FFF2-40B4-BE49-F238E27FC236}">
                <a16:creationId xmlns:a16="http://schemas.microsoft.com/office/drawing/2014/main" id="{4486F492-10D6-4E2F-88B7-4F5F739BF1DE}"/>
              </a:ext>
            </a:extLst>
          </p:cNvPr>
          <p:cNvSpPr/>
          <p:nvPr/>
        </p:nvSpPr>
        <p:spPr>
          <a:xfrm>
            <a:off x="3990211" y="4579537"/>
            <a:ext cx="1955985" cy="276999"/>
          </a:xfrm>
          <a:prstGeom prst="rect">
            <a:avLst/>
          </a:prstGeom>
          <a:ln>
            <a:noFill/>
          </a:ln>
        </p:spPr>
        <p:txBody>
          <a:bodyPr wrap="none">
            <a:spAutoFit/>
          </a:bodyPr>
          <a:lstStyle/>
          <a:p>
            <a:r>
              <a:rPr sz="1200" b="0" u="none">
                <a:solidFill>
                  <a:srgbClr val="000000"/>
                </a:solidFill>
                <a:latin typeface="Huawei Sans" panose="020C0503030203020204" pitchFamily="34" charset="0"/>
                <a:cs typeface="Huawei Sans" panose="020C0503030203020204" pitchFamily="34" charset="0"/>
                <a:sym typeface="Huawei Sans" panose="020C0503030203020204" pitchFamily="34" charset="0"/>
              </a:rPr>
              <a:t>Management - Belong to</a:t>
            </a:r>
            <a:endParaRPr lang="en-US" sz="1200" dirty="0">
              <a:solidFill>
                <a:srgbClr val="000000"/>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6" name="矩形 25">
            <a:extLst>
              <a:ext uri="{FF2B5EF4-FFF2-40B4-BE49-F238E27FC236}">
                <a16:creationId xmlns:a16="http://schemas.microsoft.com/office/drawing/2014/main" id="{CF054CCF-9C85-483A-A206-99434C2EDDD0}"/>
              </a:ext>
            </a:extLst>
          </p:cNvPr>
          <p:cNvSpPr/>
          <p:nvPr/>
        </p:nvSpPr>
        <p:spPr>
          <a:xfrm>
            <a:off x="4452214" y="3518687"/>
            <a:ext cx="1661032" cy="276999"/>
          </a:xfrm>
          <a:prstGeom prst="rect">
            <a:avLst/>
          </a:prstGeom>
          <a:ln>
            <a:noFill/>
          </a:ln>
        </p:spPr>
        <p:txBody>
          <a:bodyPr wrap="none">
            <a:spAutoFit/>
          </a:bodyPr>
          <a:lstStyle/>
          <a:p>
            <a:r>
              <a:rPr sz="1200" b="0" u="none">
                <a:solidFill>
                  <a:srgbClr val="000000"/>
                </a:solidFill>
                <a:latin typeface="Huawei Sans" panose="020C0503030203020204" pitchFamily="34" charset="0"/>
                <a:cs typeface="Huawei Sans" panose="020C0503030203020204" pitchFamily="34" charset="0"/>
                <a:sym typeface="Huawei Sans" panose="020C0503030203020204" pitchFamily="34" charset="0"/>
              </a:rPr>
              <a:t>Location - Located in</a:t>
            </a:r>
            <a:endParaRPr lang="en-US" sz="1200" dirty="0">
              <a:solidFill>
                <a:srgbClr val="000000"/>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7" name="椭圆 26">
            <a:extLst>
              <a:ext uri="{FF2B5EF4-FFF2-40B4-BE49-F238E27FC236}">
                <a16:creationId xmlns:a16="http://schemas.microsoft.com/office/drawing/2014/main" id="{F0A0BCA1-49F1-4376-BAAC-21D2C801825F}"/>
              </a:ext>
            </a:extLst>
          </p:cNvPr>
          <p:cNvSpPr/>
          <p:nvPr/>
        </p:nvSpPr>
        <p:spPr>
          <a:xfrm>
            <a:off x="3132255" y="1860177"/>
            <a:ext cx="813207" cy="802701"/>
          </a:xfrm>
          <a:prstGeom prst="ellipse">
            <a:avLst/>
          </a:prstGeom>
          <a:solidFill>
            <a:srgbClr val="0083CE"/>
          </a:solidFill>
          <a:ln w="12700" cap="flat" cmpd="sng" algn="ctr">
            <a:solidFill>
              <a:srgbClr val="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sz="1200" b="0" u="none" dirty="0">
                <a:solidFill>
                  <a:srgbClr val="FFFFFF"/>
                </a:solidFill>
                <a:latin typeface="Huawei Sans" panose="020C0503030203020204" pitchFamily="34" charset="0"/>
                <a:cs typeface="Huawei Sans" panose="020C0503030203020204" pitchFamily="34" charset="0"/>
                <a:sym typeface="Huawei Sans" panose="020C0503030203020204" pitchFamily="34" charset="0"/>
              </a:rPr>
              <a:t>Block</a:t>
            </a:r>
            <a:endParaRPr kumimoji="0" lang="en-US" sz="1200" b="0" i="0" u="none" strike="noStrike" kern="0" cap="none" spc="0" normalizeH="0" baseline="0" noProof="0" dirty="0">
              <a:ln>
                <a:noFill/>
              </a:ln>
              <a:solidFill>
                <a:srgbClr val="FFFFFF"/>
              </a:solidFill>
              <a:effectLst/>
              <a:uLnTx/>
              <a:uFillTx/>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cxnSp>
        <p:nvCxnSpPr>
          <p:cNvPr id="28" name="直接箭头连接符 27">
            <a:extLst>
              <a:ext uri="{FF2B5EF4-FFF2-40B4-BE49-F238E27FC236}">
                <a16:creationId xmlns:a16="http://schemas.microsoft.com/office/drawing/2014/main" id="{3B6312CD-F9EA-4C78-B568-28E713B381AC}"/>
              </a:ext>
            </a:extLst>
          </p:cNvPr>
          <p:cNvCxnSpPr>
            <a:stCxn id="10" idx="0"/>
            <a:endCxn id="27" idx="4"/>
          </p:cNvCxnSpPr>
          <p:nvPr/>
        </p:nvCxnSpPr>
        <p:spPr>
          <a:xfrm flipH="1" flipV="1">
            <a:off x="3538859" y="2662878"/>
            <a:ext cx="366259" cy="635766"/>
          </a:xfrm>
          <a:prstGeom prst="straightConnector1">
            <a:avLst/>
          </a:prstGeom>
          <a:noFill/>
          <a:ln w="6350" cap="flat" cmpd="sng" algn="ctr">
            <a:solidFill>
              <a:srgbClr val="000000">
                <a:lumMod val="50000"/>
                <a:lumOff val="50000"/>
              </a:srgbClr>
            </a:solidFill>
            <a:prstDash val="solid"/>
            <a:miter lim="800000"/>
            <a:tailEnd type="triangle"/>
          </a:ln>
          <a:effectLst/>
        </p:spPr>
      </p:cxnSp>
      <p:cxnSp>
        <p:nvCxnSpPr>
          <p:cNvPr id="29" name="直接箭头连接符 28">
            <a:extLst>
              <a:ext uri="{FF2B5EF4-FFF2-40B4-BE49-F238E27FC236}">
                <a16:creationId xmlns:a16="http://schemas.microsoft.com/office/drawing/2014/main" id="{71E453A9-51DB-4A12-9369-303495F05F51}"/>
              </a:ext>
            </a:extLst>
          </p:cNvPr>
          <p:cNvCxnSpPr>
            <a:stCxn id="11" idx="6"/>
          </p:cNvCxnSpPr>
          <p:nvPr/>
        </p:nvCxnSpPr>
        <p:spPr>
          <a:xfrm>
            <a:off x="8063249" y="4404615"/>
            <a:ext cx="388057" cy="281376"/>
          </a:xfrm>
          <a:prstGeom prst="straightConnector1">
            <a:avLst/>
          </a:prstGeom>
          <a:noFill/>
          <a:ln w="6350" cap="flat" cmpd="sng" algn="ctr">
            <a:solidFill>
              <a:srgbClr val="000000">
                <a:lumMod val="50000"/>
                <a:lumOff val="50000"/>
              </a:srgbClr>
            </a:solidFill>
            <a:prstDash val="solid"/>
            <a:miter lim="800000"/>
            <a:tailEnd type="triangle"/>
          </a:ln>
          <a:effectLst/>
        </p:spPr>
      </p:cxnSp>
      <p:cxnSp>
        <p:nvCxnSpPr>
          <p:cNvPr id="30" name="直接连接符 29">
            <a:extLst>
              <a:ext uri="{FF2B5EF4-FFF2-40B4-BE49-F238E27FC236}">
                <a16:creationId xmlns:a16="http://schemas.microsoft.com/office/drawing/2014/main" id="{4877110D-03EC-444A-BD8F-CA50106D3114}"/>
              </a:ext>
            </a:extLst>
          </p:cNvPr>
          <p:cNvCxnSpPr/>
          <p:nvPr/>
        </p:nvCxnSpPr>
        <p:spPr bwMode="auto">
          <a:xfrm>
            <a:off x="2838858" y="3140936"/>
            <a:ext cx="5049679" cy="0"/>
          </a:xfrm>
          <a:prstGeom prst="line">
            <a:avLst/>
          </a:prstGeom>
          <a:noFill/>
          <a:ln w="9525" cap="flat" cmpd="sng" algn="ctr">
            <a:solidFill>
              <a:srgbClr val="C00000"/>
            </a:solidFill>
            <a:prstDash val="dash"/>
            <a:round/>
            <a:headEnd type="none" w="med" len="med"/>
            <a:tailEnd type="none" w="med" len="med"/>
          </a:ln>
          <a:effectLst/>
        </p:spPr>
      </p:cxnSp>
      <p:cxnSp>
        <p:nvCxnSpPr>
          <p:cNvPr id="31" name="肘形连接符 49">
            <a:extLst>
              <a:ext uri="{FF2B5EF4-FFF2-40B4-BE49-F238E27FC236}">
                <a16:creationId xmlns:a16="http://schemas.microsoft.com/office/drawing/2014/main" id="{22742416-F997-485C-9EA2-42AF78E47EEF}"/>
              </a:ext>
            </a:extLst>
          </p:cNvPr>
          <p:cNvCxnSpPr>
            <a:stCxn id="11" idx="4"/>
            <a:endCxn id="20" idx="4"/>
          </p:cNvCxnSpPr>
          <p:nvPr/>
        </p:nvCxnSpPr>
        <p:spPr bwMode="auto">
          <a:xfrm rot="5400000">
            <a:off x="4971842" y="3261699"/>
            <a:ext cx="738388" cy="4226455"/>
          </a:xfrm>
          <a:prstGeom prst="bentConnector3">
            <a:avLst>
              <a:gd name="adj1" fmla="val 143343"/>
            </a:avLst>
          </a:prstGeom>
          <a:noFill/>
          <a:ln w="9525" cap="flat" cmpd="sng" algn="ctr">
            <a:solidFill>
              <a:srgbClr val="7F7F7F"/>
            </a:solidFill>
            <a:prstDash val="solid"/>
            <a:round/>
            <a:headEnd type="none" w="med" len="med"/>
            <a:tailEnd type="triangle"/>
          </a:ln>
          <a:effectLst/>
        </p:spPr>
      </p:cxnSp>
      <p:sp>
        <p:nvSpPr>
          <p:cNvPr id="32" name="文本框 31">
            <a:extLst>
              <a:ext uri="{FF2B5EF4-FFF2-40B4-BE49-F238E27FC236}">
                <a16:creationId xmlns:a16="http://schemas.microsoft.com/office/drawing/2014/main" id="{0B98CC3B-A0EF-41F4-8E9B-E3AFF91E1163}"/>
              </a:ext>
            </a:extLst>
          </p:cNvPr>
          <p:cNvSpPr txBox="1"/>
          <p:nvPr/>
        </p:nvSpPr>
        <p:spPr>
          <a:xfrm>
            <a:off x="7720842" y="1693704"/>
            <a:ext cx="1756966" cy="646331"/>
          </a:xfrm>
          <a:prstGeom prst="rect">
            <a:avLst/>
          </a:prstGeom>
          <a:noFill/>
        </p:spPr>
        <p:txBody>
          <a:bodyPr wrap="square" rtlCol="0">
            <a:spAutoFit/>
          </a:bodyPr>
          <a:lstStyle/>
          <a:p>
            <a:r>
              <a:rPr b="0" u="none" dirty="0">
                <a:solidFill>
                  <a:srgbClr val="000000"/>
                </a:solidFill>
                <a:latin typeface="Huawei Sans" panose="020C0503030203020204" pitchFamily="34" charset="0"/>
                <a:cs typeface="Huawei Sans" panose="020C0503030203020204" pitchFamily="34" charset="0"/>
                <a:sym typeface="Huawei Sans" panose="020C0503030203020204" pitchFamily="34" charset="0"/>
              </a:rPr>
              <a:t>Pattern layer (Ontology)</a:t>
            </a:r>
          </a:p>
        </p:txBody>
      </p:sp>
      <p:sp>
        <p:nvSpPr>
          <p:cNvPr id="33" name="文本框 32">
            <a:extLst>
              <a:ext uri="{FF2B5EF4-FFF2-40B4-BE49-F238E27FC236}">
                <a16:creationId xmlns:a16="http://schemas.microsoft.com/office/drawing/2014/main" id="{5BDCFC80-D109-4B98-8349-0ED1439366CF}"/>
              </a:ext>
            </a:extLst>
          </p:cNvPr>
          <p:cNvSpPr txBox="1"/>
          <p:nvPr/>
        </p:nvSpPr>
        <p:spPr>
          <a:xfrm>
            <a:off x="7431515" y="5483626"/>
            <a:ext cx="1756966" cy="369332"/>
          </a:xfrm>
          <a:prstGeom prst="rect">
            <a:avLst/>
          </a:prstGeom>
          <a:noFill/>
        </p:spPr>
        <p:txBody>
          <a:bodyPr wrap="square" rtlCol="0">
            <a:spAutoFit/>
          </a:bodyPr>
          <a:lstStyle/>
          <a:p>
            <a:r>
              <a:rPr b="0" u="none">
                <a:solidFill>
                  <a:srgbClr val="000000"/>
                </a:solidFill>
                <a:latin typeface="Huawei Sans" panose="020C0503030203020204" pitchFamily="34" charset="0"/>
                <a:cs typeface="Huawei Sans" panose="020C0503030203020204" pitchFamily="34" charset="0"/>
                <a:sym typeface="Huawei Sans" panose="020C0503030203020204" pitchFamily="34" charset="0"/>
              </a:rPr>
              <a:t>Data layer</a:t>
            </a:r>
          </a:p>
        </p:txBody>
      </p:sp>
      <p:cxnSp>
        <p:nvCxnSpPr>
          <p:cNvPr id="34" name="直接箭头连接符 33">
            <a:extLst>
              <a:ext uri="{FF2B5EF4-FFF2-40B4-BE49-F238E27FC236}">
                <a16:creationId xmlns:a16="http://schemas.microsoft.com/office/drawing/2014/main" id="{977A8E33-D808-42B6-8964-62036691848E}"/>
              </a:ext>
            </a:extLst>
          </p:cNvPr>
          <p:cNvCxnSpPr>
            <a:stCxn id="7" idx="2"/>
            <a:endCxn id="27" idx="6"/>
          </p:cNvCxnSpPr>
          <p:nvPr/>
        </p:nvCxnSpPr>
        <p:spPr>
          <a:xfrm flipH="1">
            <a:off x="3945462" y="2195385"/>
            <a:ext cx="301505" cy="66143"/>
          </a:xfrm>
          <a:prstGeom prst="straightConnector1">
            <a:avLst/>
          </a:prstGeom>
          <a:noFill/>
          <a:ln w="6350" cap="flat" cmpd="sng" algn="ctr">
            <a:solidFill>
              <a:srgbClr val="000000">
                <a:lumMod val="50000"/>
                <a:lumOff val="50000"/>
              </a:srgbClr>
            </a:solidFill>
            <a:prstDash val="solid"/>
            <a:miter lim="800000"/>
            <a:tailEnd type="triangle"/>
          </a:ln>
          <a:effectLst/>
        </p:spPr>
      </p:cxnSp>
      <p:graphicFrame>
        <p:nvGraphicFramePr>
          <p:cNvPr id="35" name="表格 34">
            <a:extLst>
              <a:ext uri="{FF2B5EF4-FFF2-40B4-BE49-F238E27FC236}">
                <a16:creationId xmlns:a16="http://schemas.microsoft.com/office/drawing/2014/main" id="{568A7172-DD5C-484B-9D68-0ABD3C7DBBEA}"/>
              </a:ext>
            </a:extLst>
          </p:cNvPr>
          <p:cNvGraphicFramePr>
            <a:graphicFrameLocks noGrp="1"/>
          </p:cNvGraphicFramePr>
          <p:nvPr/>
        </p:nvGraphicFramePr>
        <p:xfrm>
          <a:off x="8694496" y="2473865"/>
          <a:ext cx="2983369" cy="3383280"/>
        </p:xfrm>
        <a:graphic>
          <a:graphicData uri="http://schemas.openxmlformats.org/drawingml/2006/table">
            <a:tbl>
              <a:tblPr/>
              <a:tblGrid>
                <a:gridCol w="1067256">
                  <a:extLst>
                    <a:ext uri="{9D8B030D-6E8A-4147-A177-3AD203B41FA5}">
                      <a16:colId xmlns:a16="http://schemas.microsoft.com/office/drawing/2014/main" val="20000"/>
                    </a:ext>
                  </a:extLst>
                </a:gridCol>
                <a:gridCol w="1916113">
                  <a:extLst>
                    <a:ext uri="{9D8B030D-6E8A-4147-A177-3AD203B41FA5}">
                      <a16:colId xmlns:a16="http://schemas.microsoft.com/office/drawing/2014/main" val="20001"/>
                    </a:ext>
                  </a:extLst>
                </a:gridCol>
              </a:tblGrid>
              <a:tr h="226077">
                <a:tc>
                  <a:txBody>
                    <a:bodyPr/>
                    <a:lstStyle/>
                    <a:p>
                      <a:pPr algn="ctr" fontAlgn="t"/>
                      <a:r>
                        <a:rPr sz="1200" b="1" u="none" dirty="0">
                          <a:solidFill>
                            <a:schemeClr val="tx1"/>
                          </a:solidFill>
                          <a:latin typeface="Huawei Sans" panose="020C0503030203020204" pitchFamily="34" charset="0"/>
                          <a:cs typeface="Huawei Sans" panose="020C0503030203020204" pitchFamily="34" charset="0"/>
                          <a:sym typeface="Huawei Sans" panose="020C0503030203020204" pitchFamily="34" charset="0"/>
                        </a:rPr>
                        <a:t>Item</a:t>
                      </a:r>
                    </a:p>
                  </a:txBody>
                  <a:tcPr marR="9000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fontAlgn="t"/>
                      <a:r>
                        <a:rPr sz="1200" b="1" u="none" dirty="0">
                          <a:solidFill>
                            <a:schemeClr val="tx1"/>
                          </a:solidFill>
                          <a:latin typeface="Huawei Sans" panose="020C0503030203020204" pitchFamily="34" charset="0"/>
                          <a:cs typeface="Huawei Sans" panose="020C0503030203020204" pitchFamily="34" charset="0"/>
                          <a:sym typeface="Huawei Sans" panose="020C0503030203020204" pitchFamily="34" charset="0"/>
                        </a:rPr>
                        <a:t>Value</a:t>
                      </a:r>
                      <a:endParaRPr lang="en-US" sz="1200" b="1" dirty="0">
                        <a:solidFill>
                          <a:schemeClr val="tx1"/>
                        </a:solidFill>
                        <a:effectLst/>
                        <a:latin typeface="Huawei Sans" panose="020C0503030203020204" pitchFamily="34" charset="0"/>
                        <a:cs typeface="Huawei Sans" panose="020C0503030203020204" pitchFamily="34" charset="0"/>
                        <a:sym typeface="Huawei Sans" panose="020C0503030203020204" pitchFamily="34" charset="0"/>
                      </a:endParaRPr>
                    </a:p>
                  </a:txBody>
                  <a:tcPr marR="9000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0000"/>
                  </a:ext>
                </a:extLst>
              </a:tr>
              <a:tr h="226077">
                <a:tc>
                  <a:txBody>
                    <a:bodyPr/>
                    <a:lstStyle>
                      <a:lvl1pPr marL="0" algn="l" defTabSz="1187323" rtl="0" eaLnBrk="1" latinLnBrk="0" hangingPunct="1">
                        <a:defRPr sz="2337" kern="1200">
                          <a:solidFill>
                            <a:schemeClr val="tx1"/>
                          </a:solidFill>
                          <a:latin typeface="Arial" panose="020F0502020204030204"/>
                        </a:defRPr>
                      </a:lvl1pPr>
                      <a:lvl2pPr marL="593662" algn="l" defTabSz="1187323" rtl="0" eaLnBrk="1" latinLnBrk="0" hangingPunct="1">
                        <a:defRPr sz="2337" kern="1200">
                          <a:solidFill>
                            <a:schemeClr val="tx1"/>
                          </a:solidFill>
                          <a:latin typeface="Arial" panose="020F0502020204030204"/>
                        </a:defRPr>
                      </a:lvl2pPr>
                      <a:lvl3pPr marL="1187323" algn="l" defTabSz="1187323" rtl="0" eaLnBrk="1" latinLnBrk="0" hangingPunct="1">
                        <a:defRPr sz="2337" kern="1200">
                          <a:solidFill>
                            <a:schemeClr val="tx1"/>
                          </a:solidFill>
                          <a:latin typeface="Arial" panose="020F0502020204030204"/>
                        </a:defRPr>
                      </a:lvl3pPr>
                      <a:lvl4pPr marL="1780986" algn="l" defTabSz="1187323" rtl="0" eaLnBrk="1" latinLnBrk="0" hangingPunct="1">
                        <a:defRPr sz="2337" kern="1200">
                          <a:solidFill>
                            <a:schemeClr val="tx1"/>
                          </a:solidFill>
                          <a:latin typeface="Arial" panose="020F0502020204030204"/>
                        </a:defRPr>
                      </a:lvl4pPr>
                      <a:lvl5pPr marL="2374648" algn="l" defTabSz="1187323" rtl="0" eaLnBrk="1" latinLnBrk="0" hangingPunct="1">
                        <a:defRPr sz="2337" kern="1200">
                          <a:solidFill>
                            <a:schemeClr val="tx1"/>
                          </a:solidFill>
                          <a:latin typeface="Arial" panose="020F0502020204030204"/>
                        </a:defRPr>
                      </a:lvl5pPr>
                      <a:lvl6pPr marL="2968309" algn="l" defTabSz="1187323" rtl="0" eaLnBrk="1" latinLnBrk="0" hangingPunct="1">
                        <a:defRPr sz="2337" kern="1200">
                          <a:solidFill>
                            <a:schemeClr val="tx1"/>
                          </a:solidFill>
                          <a:latin typeface="Arial" panose="020F0502020204030204"/>
                        </a:defRPr>
                      </a:lvl6pPr>
                      <a:lvl7pPr marL="3561971" algn="l" defTabSz="1187323" rtl="0" eaLnBrk="1" latinLnBrk="0" hangingPunct="1">
                        <a:defRPr sz="2337" kern="1200">
                          <a:solidFill>
                            <a:schemeClr val="tx1"/>
                          </a:solidFill>
                          <a:latin typeface="Arial" panose="020F0502020204030204"/>
                        </a:defRPr>
                      </a:lvl7pPr>
                      <a:lvl8pPr marL="4155634" algn="l" defTabSz="1187323" rtl="0" eaLnBrk="1" latinLnBrk="0" hangingPunct="1">
                        <a:defRPr sz="2337" kern="1200">
                          <a:solidFill>
                            <a:schemeClr val="tx1"/>
                          </a:solidFill>
                          <a:latin typeface="Arial" panose="020F0502020204030204"/>
                        </a:defRPr>
                      </a:lvl8pPr>
                      <a:lvl9pPr marL="4749295" algn="l" defTabSz="1187323" rtl="0" eaLnBrk="1" latinLnBrk="0" hangingPunct="1">
                        <a:defRPr sz="2337" kern="1200">
                          <a:solidFill>
                            <a:schemeClr val="tx1"/>
                          </a:solidFill>
                          <a:latin typeface="Arial" panose="020F0502020204030204"/>
                        </a:defRPr>
                      </a:lvl9pPr>
                    </a:lstStyle>
                    <a:p>
                      <a:pPr fontAlgn="t"/>
                      <a:r>
                        <a:rPr sz="1200" b="0" u="none">
                          <a:solidFill>
                            <a:schemeClr val="tx1"/>
                          </a:solidFill>
                          <a:latin typeface="Huawei Sans" panose="020C0503030203020204" pitchFamily="34" charset="0"/>
                          <a:cs typeface="Huawei Sans" panose="020C0503030203020204" pitchFamily="34" charset="0"/>
                          <a:sym typeface="Huawei Sans" panose="020C0503030203020204" pitchFamily="34" charset="0"/>
                        </a:rPr>
                        <a:t>Measured horizontal coordinate</a:t>
                      </a:r>
                    </a:p>
                  </a:txBody>
                  <a:tcPr marR="9000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187323" rtl="0" eaLnBrk="1" latinLnBrk="0" hangingPunct="1">
                        <a:defRPr sz="2337" kern="1200">
                          <a:solidFill>
                            <a:schemeClr val="tx1"/>
                          </a:solidFill>
                          <a:latin typeface="Arial" panose="020F0502020204030204"/>
                        </a:defRPr>
                      </a:lvl1pPr>
                      <a:lvl2pPr marL="593662" algn="l" defTabSz="1187323" rtl="0" eaLnBrk="1" latinLnBrk="0" hangingPunct="1">
                        <a:defRPr sz="2337" kern="1200">
                          <a:solidFill>
                            <a:schemeClr val="tx1"/>
                          </a:solidFill>
                          <a:latin typeface="Arial" panose="020F0502020204030204"/>
                        </a:defRPr>
                      </a:lvl2pPr>
                      <a:lvl3pPr marL="1187323" algn="l" defTabSz="1187323" rtl="0" eaLnBrk="1" latinLnBrk="0" hangingPunct="1">
                        <a:defRPr sz="2337" kern="1200">
                          <a:solidFill>
                            <a:schemeClr val="tx1"/>
                          </a:solidFill>
                          <a:latin typeface="Arial" panose="020F0502020204030204"/>
                        </a:defRPr>
                      </a:lvl3pPr>
                      <a:lvl4pPr marL="1780986" algn="l" defTabSz="1187323" rtl="0" eaLnBrk="1" latinLnBrk="0" hangingPunct="1">
                        <a:defRPr sz="2337" kern="1200">
                          <a:solidFill>
                            <a:schemeClr val="tx1"/>
                          </a:solidFill>
                          <a:latin typeface="Arial" panose="020F0502020204030204"/>
                        </a:defRPr>
                      </a:lvl4pPr>
                      <a:lvl5pPr marL="2374648" algn="l" defTabSz="1187323" rtl="0" eaLnBrk="1" latinLnBrk="0" hangingPunct="1">
                        <a:defRPr sz="2337" kern="1200">
                          <a:solidFill>
                            <a:schemeClr val="tx1"/>
                          </a:solidFill>
                          <a:latin typeface="Arial" panose="020F0502020204030204"/>
                        </a:defRPr>
                      </a:lvl5pPr>
                      <a:lvl6pPr marL="2968309" algn="l" defTabSz="1187323" rtl="0" eaLnBrk="1" latinLnBrk="0" hangingPunct="1">
                        <a:defRPr sz="2337" kern="1200">
                          <a:solidFill>
                            <a:schemeClr val="tx1"/>
                          </a:solidFill>
                          <a:latin typeface="Arial" panose="020F0502020204030204"/>
                        </a:defRPr>
                      </a:lvl6pPr>
                      <a:lvl7pPr marL="3561971" algn="l" defTabSz="1187323" rtl="0" eaLnBrk="1" latinLnBrk="0" hangingPunct="1">
                        <a:defRPr sz="2337" kern="1200">
                          <a:solidFill>
                            <a:schemeClr val="tx1"/>
                          </a:solidFill>
                          <a:latin typeface="Arial" panose="020F0502020204030204"/>
                        </a:defRPr>
                      </a:lvl7pPr>
                      <a:lvl8pPr marL="4155634" algn="l" defTabSz="1187323" rtl="0" eaLnBrk="1" latinLnBrk="0" hangingPunct="1">
                        <a:defRPr sz="2337" kern="1200">
                          <a:solidFill>
                            <a:schemeClr val="tx1"/>
                          </a:solidFill>
                          <a:latin typeface="Arial" panose="020F0502020204030204"/>
                        </a:defRPr>
                      </a:lvl8pPr>
                      <a:lvl9pPr marL="4749295" algn="l" defTabSz="1187323" rtl="0" eaLnBrk="1" latinLnBrk="0" hangingPunct="1">
                        <a:defRPr sz="2337" kern="1200">
                          <a:solidFill>
                            <a:schemeClr val="tx1"/>
                          </a:solidFill>
                          <a:latin typeface="Arial" panose="020F0502020204030204"/>
                        </a:defRPr>
                      </a:lvl9pPr>
                    </a:lstStyle>
                    <a:p>
                      <a:pPr fontAlgn="t"/>
                      <a:r>
                        <a:rPr sz="1200" b="0" u="none">
                          <a:solidFill>
                            <a:schemeClr val="tx1"/>
                          </a:solidFill>
                          <a:latin typeface="Huawei Sans" panose="020C0503030203020204" pitchFamily="34" charset="0"/>
                          <a:cs typeface="Huawei Sans" panose="020C0503030203020204" pitchFamily="34" charset="0"/>
                          <a:sym typeface="Huawei Sans" panose="020C0503030203020204" pitchFamily="34" charset="0"/>
                        </a:rPr>
                        <a:t>3.81980698645996E7</a:t>
                      </a:r>
                    </a:p>
                  </a:txBody>
                  <a:tcPr marR="9000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0">
                <a:tc>
                  <a:txBody>
                    <a:bodyPr/>
                    <a:lstStyle>
                      <a:lvl1pPr marL="0" algn="l" defTabSz="1187323" rtl="0" eaLnBrk="1" latinLnBrk="0" hangingPunct="1">
                        <a:defRPr sz="2337" kern="1200">
                          <a:solidFill>
                            <a:schemeClr val="tx1"/>
                          </a:solidFill>
                          <a:latin typeface="Arial" panose="020F0502020204030204"/>
                        </a:defRPr>
                      </a:lvl1pPr>
                      <a:lvl2pPr marL="593662" algn="l" defTabSz="1187323" rtl="0" eaLnBrk="1" latinLnBrk="0" hangingPunct="1">
                        <a:defRPr sz="2337" kern="1200">
                          <a:solidFill>
                            <a:schemeClr val="tx1"/>
                          </a:solidFill>
                          <a:latin typeface="Arial" panose="020F0502020204030204"/>
                        </a:defRPr>
                      </a:lvl2pPr>
                      <a:lvl3pPr marL="1187323" algn="l" defTabSz="1187323" rtl="0" eaLnBrk="1" latinLnBrk="0" hangingPunct="1">
                        <a:defRPr sz="2337" kern="1200">
                          <a:solidFill>
                            <a:schemeClr val="tx1"/>
                          </a:solidFill>
                          <a:latin typeface="Arial" panose="020F0502020204030204"/>
                        </a:defRPr>
                      </a:lvl3pPr>
                      <a:lvl4pPr marL="1780986" algn="l" defTabSz="1187323" rtl="0" eaLnBrk="1" latinLnBrk="0" hangingPunct="1">
                        <a:defRPr sz="2337" kern="1200">
                          <a:solidFill>
                            <a:schemeClr val="tx1"/>
                          </a:solidFill>
                          <a:latin typeface="Arial" panose="020F0502020204030204"/>
                        </a:defRPr>
                      </a:lvl4pPr>
                      <a:lvl5pPr marL="2374648" algn="l" defTabSz="1187323" rtl="0" eaLnBrk="1" latinLnBrk="0" hangingPunct="1">
                        <a:defRPr sz="2337" kern="1200">
                          <a:solidFill>
                            <a:schemeClr val="tx1"/>
                          </a:solidFill>
                          <a:latin typeface="Arial" panose="020F0502020204030204"/>
                        </a:defRPr>
                      </a:lvl5pPr>
                      <a:lvl6pPr marL="2968309" algn="l" defTabSz="1187323" rtl="0" eaLnBrk="1" latinLnBrk="0" hangingPunct="1">
                        <a:defRPr sz="2337" kern="1200">
                          <a:solidFill>
                            <a:schemeClr val="tx1"/>
                          </a:solidFill>
                          <a:latin typeface="Arial" panose="020F0502020204030204"/>
                        </a:defRPr>
                      </a:lvl6pPr>
                      <a:lvl7pPr marL="3561971" algn="l" defTabSz="1187323" rtl="0" eaLnBrk="1" latinLnBrk="0" hangingPunct="1">
                        <a:defRPr sz="2337" kern="1200">
                          <a:solidFill>
                            <a:schemeClr val="tx1"/>
                          </a:solidFill>
                          <a:latin typeface="Arial" panose="020F0502020204030204"/>
                        </a:defRPr>
                      </a:lvl7pPr>
                      <a:lvl8pPr marL="4155634" algn="l" defTabSz="1187323" rtl="0" eaLnBrk="1" latinLnBrk="0" hangingPunct="1">
                        <a:defRPr sz="2337" kern="1200">
                          <a:solidFill>
                            <a:schemeClr val="tx1"/>
                          </a:solidFill>
                          <a:latin typeface="Arial" panose="020F0502020204030204"/>
                        </a:defRPr>
                      </a:lvl8pPr>
                      <a:lvl9pPr marL="4749295" algn="l" defTabSz="1187323" rtl="0" eaLnBrk="1" latinLnBrk="0" hangingPunct="1">
                        <a:defRPr sz="2337" kern="1200">
                          <a:solidFill>
                            <a:schemeClr val="tx1"/>
                          </a:solidFill>
                          <a:latin typeface="Arial" panose="020F0502020204030204"/>
                        </a:defRPr>
                      </a:lvl9pPr>
                    </a:lstStyle>
                    <a:p>
                      <a:pPr fontAlgn="t"/>
                      <a:r>
                        <a:rPr sz="1200" b="0" u="none">
                          <a:solidFill>
                            <a:schemeClr val="tx1"/>
                          </a:solidFill>
                          <a:latin typeface="Huawei Sans" panose="020C0503030203020204" pitchFamily="34" charset="0"/>
                          <a:cs typeface="Huawei Sans" panose="020C0503030203020204" pitchFamily="34" charset="0"/>
                          <a:sym typeface="Huawei Sans" panose="020C0503030203020204" pitchFamily="34" charset="0"/>
                        </a:rPr>
                        <a:t>Name</a:t>
                      </a:r>
                      <a:endParaRPr lang="en-US" sz="1200" dirty="0">
                        <a:solidFill>
                          <a:schemeClr val="tx1"/>
                        </a:solidFill>
                        <a:effectLst/>
                        <a:latin typeface="Huawei Sans" panose="020C0503030203020204" pitchFamily="34" charset="0"/>
                        <a:cs typeface="Huawei Sans" panose="020C0503030203020204" pitchFamily="34" charset="0"/>
                        <a:sym typeface="Huawei Sans" panose="020C0503030203020204" pitchFamily="34" charset="0"/>
                      </a:endParaRPr>
                    </a:p>
                  </a:txBody>
                  <a:tcPr marR="9000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187323" rtl="0" eaLnBrk="1" latinLnBrk="0" hangingPunct="1">
                        <a:defRPr sz="2337" kern="1200">
                          <a:solidFill>
                            <a:schemeClr val="tx1"/>
                          </a:solidFill>
                          <a:latin typeface="Arial" panose="020F0502020204030204"/>
                        </a:defRPr>
                      </a:lvl1pPr>
                      <a:lvl2pPr marL="593662" algn="l" defTabSz="1187323" rtl="0" eaLnBrk="1" latinLnBrk="0" hangingPunct="1">
                        <a:defRPr sz="2337" kern="1200">
                          <a:solidFill>
                            <a:schemeClr val="tx1"/>
                          </a:solidFill>
                          <a:latin typeface="Arial" panose="020F0502020204030204"/>
                        </a:defRPr>
                      </a:lvl2pPr>
                      <a:lvl3pPr marL="1187323" algn="l" defTabSz="1187323" rtl="0" eaLnBrk="1" latinLnBrk="0" hangingPunct="1">
                        <a:defRPr sz="2337" kern="1200">
                          <a:solidFill>
                            <a:schemeClr val="tx1"/>
                          </a:solidFill>
                          <a:latin typeface="Arial" panose="020F0502020204030204"/>
                        </a:defRPr>
                      </a:lvl3pPr>
                      <a:lvl4pPr marL="1780986" algn="l" defTabSz="1187323" rtl="0" eaLnBrk="1" latinLnBrk="0" hangingPunct="1">
                        <a:defRPr sz="2337" kern="1200">
                          <a:solidFill>
                            <a:schemeClr val="tx1"/>
                          </a:solidFill>
                          <a:latin typeface="Arial" panose="020F0502020204030204"/>
                        </a:defRPr>
                      </a:lvl4pPr>
                      <a:lvl5pPr marL="2374648" algn="l" defTabSz="1187323" rtl="0" eaLnBrk="1" latinLnBrk="0" hangingPunct="1">
                        <a:defRPr sz="2337" kern="1200">
                          <a:solidFill>
                            <a:schemeClr val="tx1"/>
                          </a:solidFill>
                          <a:latin typeface="Arial" panose="020F0502020204030204"/>
                        </a:defRPr>
                      </a:lvl5pPr>
                      <a:lvl6pPr marL="2968309" algn="l" defTabSz="1187323" rtl="0" eaLnBrk="1" latinLnBrk="0" hangingPunct="1">
                        <a:defRPr sz="2337" kern="1200">
                          <a:solidFill>
                            <a:schemeClr val="tx1"/>
                          </a:solidFill>
                          <a:latin typeface="Arial" panose="020F0502020204030204"/>
                        </a:defRPr>
                      </a:lvl6pPr>
                      <a:lvl7pPr marL="3561971" algn="l" defTabSz="1187323" rtl="0" eaLnBrk="1" latinLnBrk="0" hangingPunct="1">
                        <a:defRPr sz="2337" kern="1200">
                          <a:solidFill>
                            <a:schemeClr val="tx1"/>
                          </a:solidFill>
                          <a:latin typeface="Arial" panose="020F0502020204030204"/>
                        </a:defRPr>
                      </a:lvl7pPr>
                      <a:lvl8pPr marL="4155634" algn="l" defTabSz="1187323" rtl="0" eaLnBrk="1" latinLnBrk="0" hangingPunct="1">
                        <a:defRPr sz="2337" kern="1200">
                          <a:solidFill>
                            <a:schemeClr val="tx1"/>
                          </a:solidFill>
                          <a:latin typeface="Arial" panose="020F0502020204030204"/>
                        </a:defRPr>
                      </a:lvl8pPr>
                      <a:lvl9pPr marL="4749295" algn="l" defTabSz="1187323" rtl="0" eaLnBrk="1" latinLnBrk="0" hangingPunct="1">
                        <a:defRPr sz="2337" kern="1200">
                          <a:solidFill>
                            <a:schemeClr val="tx1"/>
                          </a:solidFill>
                          <a:latin typeface="Arial" panose="020F0502020204030204"/>
                        </a:defRPr>
                      </a:lvl9pPr>
                    </a:lstStyle>
                    <a:p>
                      <a:pPr fontAlgn="base"/>
                      <a:r>
                        <a:rPr sz="1200" b="0" u="none">
                          <a:solidFill>
                            <a:schemeClr val="tx1"/>
                          </a:solidFill>
                          <a:latin typeface="Huawei Sans" panose="020C0503030203020204" pitchFamily="34" charset="0"/>
                          <a:cs typeface="Huawei Sans" panose="020C0503030203020204" pitchFamily="34" charset="0"/>
                          <a:sym typeface="Huawei Sans" panose="020C0503030203020204" pitchFamily="34" charset="0"/>
                        </a:rPr>
                        <a:t>Pool 155</a:t>
                      </a:r>
                    </a:p>
                  </a:txBody>
                  <a:tcPr marR="9000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0">
                <a:tc>
                  <a:txBody>
                    <a:bodyPr/>
                    <a:lstStyle>
                      <a:lvl1pPr marL="0" algn="l" defTabSz="1187323" rtl="0" eaLnBrk="1" latinLnBrk="0" hangingPunct="1">
                        <a:defRPr sz="2337" kern="1200">
                          <a:solidFill>
                            <a:schemeClr val="tx1"/>
                          </a:solidFill>
                          <a:latin typeface="Arial" panose="020F0502020204030204"/>
                        </a:defRPr>
                      </a:lvl1pPr>
                      <a:lvl2pPr marL="593662" algn="l" defTabSz="1187323" rtl="0" eaLnBrk="1" latinLnBrk="0" hangingPunct="1">
                        <a:defRPr sz="2337" kern="1200">
                          <a:solidFill>
                            <a:schemeClr val="tx1"/>
                          </a:solidFill>
                          <a:latin typeface="Arial" panose="020F0502020204030204"/>
                        </a:defRPr>
                      </a:lvl2pPr>
                      <a:lvl3pPr marL="1187323" algn="l" defTabSz="1187323" rtl="0" eaLnBrk="1" latinLnBrk="0" hangingPunct="1">
                        <a:defRPr sz="2337" kern="1200">
                          <a:solidFill>
                            <a:schemeClr val="tx1"/>
                          </a:solidFill>
                          <a:latin typeface="Arial" panose="020F0502020204030204"/>
                        </a:defRPr>
                      </a:lvl3pPr>
                      <a:lvl4pPr marL="1780986" algn="l" defTabSz="1187323" rtl="0" eaLnBrk="1" latinLnBrk="0" hangingPunct="1">
                        <a:defRPr sz="2337" kern="1200">
                          <a:solidFill>
                            <a:schemeClr val="tx1"/>
                          </a:solidFill>
                          <a:latin typeface="Arial" panose="020F0502020204030204"/>
                        </a:defRPr>
                      </a:lvl4pPr>
                      <a:lvl5pPr marL="2374648" algn="l" defTabSz="1187323" rtl="0" eaLnBrk="1" latinLnBrk="0" hangingPunct="1">
                        <a:defRPr sz="2337" kern="1200">
                          <a:solidFill>
                            <a:schemeClr val="tx1"/>
                          </a:solidFill>
                          <a:latin typeface="Arial" panose="020F0502020204030204"/>
                        </a:defRPr>
                      </a:lvl5pPr>
                      <a:lvl6pPr marL="2968309" algn="l" defTabSz="1187323" rtl="0" eaLnBrk="1" latinLnBrk="0" hangingPunct="1">
                        <a:defRPr sz="2337" kern="1200">
                          <a:solidFill>
                            <a:schemeClr val="tx1"/>
                          </a:solidFill>
                          <a:latin typeface="Arial" panose="020F0502020204030204"/>
                        </a:defRPr>
                      </a:lvl6pPr>
                      <a:lvl7pPr marL="3561971" algn="l" defTabSz="1187323" rtl="0" eaLnBrk="1" latinLnBrk="0" hangingPunct="1">
                        <a:defRPr sz="2337" kern="1200">
                          <a:solidFill>
                            <a:schemeClr val="tx1"/>
                          </a:solidFill>
                          <a:latin typeface="Arial" panose="020F0502020204030204"/>
                        </a:defRPr>
                      </a:lvl7pPr>
                      <a:lvl8pPr marL="4155634" algn="l" defTabSz="1187323" rtl="0" eaLnBrk="1" latinLnBrk="0" hangingPunct="1">
                        <a:defRPr sz="2337" kern="1200">
                          <a:solidFill>
                            <a:schemeClr val="tx1"/>
                          </a:solidFill>
                          <a:latin typeface="Arial" panose="020F0502020204030204"/>
                        </a:defRPr>
                      </a:lvl8pPr>
                      <a:lvl9pPr marL="4749295" algn="l" defTabSz="1187323" rtl="0" eaLnBrk="1" latinLnBrk="0" hangingPunct="1">
                        <a:defRPr sz="2337" kern="1200">
                          <a:solidFill>
                            <a:schemeClr val="tx1"/>
                          </a:solidFill>
                          <a:latin typeface="Arial" panose="020F0502020204030204"/>
                        </a:defRPr>
                      </a:lvl9pPr>
                    </a:lstStyle>
                    <a:p>
                      <a:pPr fontAlgn="t"/>
                      <a:r>
                        <a:rPr sz="1200" b="0" u="none">
                          <a:solidFill>
                            <a:schemeClr val="tx1"/>
                          </a:solidFill>
                          <a:latin typeface="Huawei Sans" panose="020C0503030203020204" pitchFamily="34" charset="0"/>
                          <a:cs typeface="Huawei Sans" panose="020C0503030203020204" pitchFamily="34" charset="0"/>
                          <a:sym typeface="Huawei Sans" panose="020C0503030203020204" pitchFamily="34" charset="0"/>
                        </a:rPr>
                        <a:t>Borehole depth</a:t>
                      </a:r>
                    </a:p>
                  </a:txBody>
                  <a:tcPr marR="9000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187323" rtl="0" eaLnBrk="1" latinLnBrk="0" hangingPunct="1">
                        <a:defRPr sz="2337" kern="1200">
                          <a:solidFill>
                            <a:schemeClr val="tx1"/>
                          </a:solidFill>
                          <a:latin typeface="Arial" panose="020F0502020204030204"/>
                        </a:defRPr>
                      </a:lvl1pPr>
                      <a:lvl2pPr marL="593662" algn="l" defTabSz="1187323" rtl="0" eaLnBrk="1" latinLnBrk="0" hangingPunct="1">
                        <a:defRPr sz="2337" kern="1200">
                          <a:solidFill>
                            <a:schemeClr val="tx1"/>
                          </a:solidFill>
                          <a:latin typeface="Arial" panose="020F0502020204030204"/>
                        </a:defRPr>
                      </a:lvl2pPr>
                      <a:lvl3pPr marL="1187323" algn="l" defTabSz="1187323" rtl="0" eaLnBrk="1" latinLnBrk="0" hangingPunct="1">
                        <a:defRPr sz="2337" kern="1200">
                          <a:solidFill>
                            <a:schemeClr val="tx1"/>
                          </a:solidFill>
                          <a:latin typeface="Arial" panose="020F0502020204030204"/>
                        </a:defRPr>
                      </a:lvl3pPr>
                      <a:lvl4pPr marL="1780986" algn="l" defTabSz="1187323" rtl="0" eaLnBrk="1" latinLnBrk="0" hangingPunct="1">
                        <a:defRPr sz="2337" kern="1200">
                          <a:solidFill>
                            <a:schemeClr val="tx1"/>
                          </a:solidFill>
                          <a:latin typeface="Arial" panose="020F0502020204030204"/>
                        </a:defRPr>
                      </a:lvl4pPr>
                      <a:lvl5pPr marL="2374648" algn="l" defTabSz="1187323" rtl="0" eaLnBrk="1" latinLnBrk="0" hangingPunct="1">
                        <a:defRPr sz="2337" kern="1200">
                          <a:solidFill>
                            <a:schemeClr val="tx1"/>
                          </a:solidFill>
                          <a:latin typeface="Arial" panose="020F0502020204030204"/>
                        </a:defRPr>
                      </a:lvl5pPr>
                      <a:lvl6pPr marL="2968309" algn="l" defTabSz="1187323" rtl="0" eaLnBrk="1" latinLnBrk="0" hangingPunct="1">
                        <a:defRPr sz="2337" kern="1200">
                          <a:solidFill>
                            <a:schemeClr val="tx1"/>
                          </a:solidFill>
                          <a:latin typeface="Arial" panose="020F0502020204030204"/>
                        </a:defRPr>
                      </a:lvl6pPr>
                      <a:lvl7pPr marL="3561971" algn="l" defTabSz="1187323" rtl="0" eaLnBrk="1" latinLnBrk="0" hangingPunct="1">
                        <a:defRPr sz="2337" kern="1200">
                          <a:solidFill>
                            <a:schemeClr val="tx1"/>
                          </a:solidFill>
                          <a:latin typeface="Arial" panose="020F0502020204030204"/>
                        </a:defRPr>
                      </a:lvl7pPr>
                      <a:lvl8pPr marL="4155634" algn="l" defTabSz="1187323" rtl="0" eaLnBrk="1" latinLnBrk="0" hangingPunct="1">
                        <a:defRPr sz="2337" kern="1200">
                          <a:solidFill>
                            <a:schemeClr val="tx1"/>
                          </a:solidFill>
                          <a:latin typeface="Arial" panose="020F0502020204030204"/>
                        </a:defRPr>
                      </a:lvl8pPr>
                      <a:lvl9pPr marL="4749295" algn="l" defTabSz="1187323" rtl="0" eaLnBrk="1" latinLnBrk="0" hangingPunct="1">
                        <a:defRPr sz="2337" kern="1200">
                          <a:solidFill>
                            <a:schemeClr val="tx1"/>
                          </a:solidFill>
                          <a:latin typeface="Arial" panose="020F0502020204030204"/>
                        </a:defRPr>
                      </a:lvl9pPr>
                    </a:lstStyle>
                    <a:p>
                      <a:pPr fontAlgn="t"/>
                      <a:r>
                        <a:rPr sz="1200" b="0" u="none" dirty="0">
                          <a:solidFill>
                            <a:schemeClr val="tx1"/>
                          </a:solidFill>
                          <a:latin typeface="Huawei Sans" panose="020C0503030203020204" pitchFamily="34" charset="0"/>
                          <a:cs typeface="Huawei Sans" panose="020C0503030203020204" pitchFamily="34" charset="0"/>
                          <a:sym typeface="Huawei Sans" panose="020C0503030203020204" pitchFamily="34" charset="0"/>
                        </a:rPr>
                        <a:t>2710.0</a:t>
                      </a:r>
                    </a:p>
                  </a:txBody>
                  <a:tcPr marR="9000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0">
                <a:tc>
                  <a:txBody>
                    <a:bodyPr/>
                    <a:lstStyle>
                      <a:lvl1pPr marL="0" algn="l" defTabSz="1187323" rtl="0" eaLnBrk="1" latinLnBrk="0" hangingPunct="1">
                        <a:defRPr sz="2337" kern="1200">
                          <a:solidFill>
                            <a:schemeClr val="tx1"/>
                          </a:solidFill>
                          <a:latin typeface="Arial" panose="020F0502020204030204"/>
                        </a:defRPr>
                      </a:lvl1pPr>
                      <a:lvl2pPr marL="593662" algn="l" defTabSz="1187323" rtl="0" eaLnBrk="1" latinLnBrk="0" hangingPunct="1">
                        <a:defRPr sz="2337" kern="1200">
                          <a:solidFill>
                            <a:schemeClr val="tx1"/>
                          </a:solidFill>
                          <a:latin typeface="Arial" panose="020F0502020204030204"/>
                        </a:defRPr>
                      </a:lvl2pPr>
                      <a:lvl3pPr marL="1187323" algn="l" defTabSz="1187323" rtl="0" eaLnBrk="1" latinLnBrk="0" hangingPunct="1">
                        <a:defRPr sz="2337" kern="1200">
                          <a:solidFill>
                            <a:schemeClr val="tx1"/>
                          </a:solidFill>
                          <a:latin typeface="Arial" panose="020F0502020204030204"/>
                        </a:defRPr>
                      </a:lvl3pPr>
                      <a:lvl4pPr marL="1780986" algn="l" defTabSz="1187323" rtl="0" eaLnBrk="1" latinLnBrk="0" hangingPunct="1">
                        <a:defRPr sz="2337" kern="1200">
                          <a:solidFill>
                            <a:schemeClr val="tx1"/>
                          </a:solidFill>
                          <a:latin typeface="Arial" panose="020F0502020204030204"/>
                        </a:defRPr>
                      </a:lvl4pPr>
                      <a:lvl5pPr marL="2374648" algn="l" defTabSz="1187323" rtl="0" eaLnBrk="1" latinLnBrk="0" hangingPunct="1">
                        <a:defRPr sz="2337" kern="1200">
                          <a:solidFill>
                            <a:schemeClr val="tx1"/>
                          </a:solidFill>
                          <a:latin typeface="Arial" panose="020F0502020204030204"/>
                        </a:defRPr>
                      </a:lvl5pPr>
                      <a:lvl6pPr marL="2968309" algn="l" defTabSz="1187323" rtl="0" eaLnBrk="1" latinLnBrk="0" hangingPunct="1">
                        <a:defRPr sz="2337" kern="1200">
                          <a:solidFill>
                            <a:schemeClr val="tx1"/>
                          </a:solidFill>
                          <a:latin typeface="Arial" panose="020F0502020204030204"/>
                        </a:defRPr>
                      </a:lvl6pPr>
                      <a:lvl7pPr marL="3561971" algn="l" defTabSz="1187323" rtl="0" eaLnBrk="1" latinLnBrk="0" hangingPunct="1">
                        <a:defRPr sz="2337" kern="1200">
                          <a:solidFill>
                            <a:schemeClr val="tx1"/>
                          </a:solidFill>
                          <a:latin typeface="Arial" panose="020F0502020204030204"/>
                        </a:defRPr>
                      </a:lvl7pPr>
                      <a:lvl8pPr marL="4155634" algn="l" defTabSz="1187323" rtl="0" eaLnBrk="1" latinLnBrk="0" hangingPunct="1">
                        <a:defRPr sz="2337" kern="1200">
                          <a:solidFill>
                            <a:schemeClr val="tx1"/>
                          </a:solidFill>
                          <a:latin typeface="Arial" panose="020F0502020204030204"/>
                        </a:defRPr>
                      </a:lvl8pPr>
                      <a:lvl9pPr marL="4749295" algn="l" defTabSz="1187323" rtl="0" eaLnBrk="1" latinLnBrk="0" hangingPunct="1">
                        <a:defRPr sz="2337" kern="1200">
                          <a:solidFill>
                            <a:schemeClr val="tx1"/>
                          </a:solidFill>
                          <a:latin typeface="Arial" panose="020F0502020204030204"/>
                        </a:defRPr>
                      </a:lvl9pPr>
                    </a:lstStyle>
                    <a:p>
                      <a:pPr fontAlgn="t"/>
                      <a:r>
                        <a:rPr sz="1200" b="0" u="none">
                          <a:solidFill>
                            <a:schemeClr val="tx1"/>
                          </a:solidFill>
                          <a:latin typeface="Huawei Sans" panose="020C0503030203020204" pitchFamily="34" charset="0"/>
                          <a:cs typeface="Huawei Sans" panose="020C0503030203020204" pitchFamily="34" charset="0"/>
                          <a:sym typeface="Huawei Sans" panose="020C0503030203020204" pitchFamily="34" charset="0"/>
                        </a:rPr>
                        <a:t>Measured vertical coordinate</a:t>
                      </a:r>
                    </a:p>
                  </a:txBody>
                  <a:tcPr marR="9000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187323" rtl="0" eaLnBrk="1" latinLnBrk="0" hangingPunct="1">
                        <a:defRPr sz="2337" kern="1200">
                          <a:solidFill>
                            <a:schemeClr val="tx1"/>
                          </a:solidFill>
                          <a:latin typeface="Arial" panose="020F0502020204030204"/>
                        </a:defRPr>
                      </a:lvl1pPr>
                      <a:lvl2pPr marL="593662" algn="l" defTabSz="1187323" rtl="0" eaLnBrk="1" latinLnBrk="0" hangingPunct="1">
                        <a:defRPr sz="2337" kern="1200">
                          <a:solidFill>
                            <a:schemeClr val="tx1"/>
                          </a:solidFill>
                          <a:latin typeface="Arial" panose="020F0502020204030204"/>
                        </a:defRPr>
                      </a:lvl2pPr>
                      <a:lvl3pPr marL="1187323" algn="l" defTabSz="1187323" rtl="0" eaLnBrk="1" latinLnBrk="0" hangingPunct="1">
                        <a:defRPr sz="2337" kern="1200">
                          <a:solidFill>
                            <a:schemeClr val="tx1"/>
                          </a:solidFill>
                          <a:latin typeface="Arial" panose="020F0502020204030204"/>
                        </a:defRPr>
                      </a:lvl3pPr>
                      <a:lvl4pPr marL="1780986" algn="l" defTabSz="1187323" rtl="0" eaLnBrk="1" latinLnBrk="0" hangingPunct="1">
                        <a:defRPr sz="2337" kern="1200">
                          <a:solidFill>
                            <a:schemeClr val="tx1"/>
                          </a:solidFill>
                          <a:latin typeface="Arial" panose="020F0502020204030204"/>
                        </a:defRPr>
                      </a:lvl4pPr>
                      <a:lvl5pPr marL="2374648" algn="l" defTabSz="1187323" rtl="0" eaLnBrk="1" latinLnBrk="0" hangingPunct="1">
                        <a:defRPr sz="2337" kern="1200">
                          <a:solidFill>
                            <a:schemeClr val="tx1"/>
                          </a:solidFill>
                          <a:latin typeface="Arial" panose="020F0502020204030204"/>
                        </a:defRPr>
                      </a:lvl5pPr>
                      <a:lvl6pPr marL="2968309" algn="l" defTabSz="1187323" rtl="0" eaLnBrk="1" latinLnBrk="0" hangingPunct="1">
                        <a:defRPr sz="2337" kern="1200">
                          <a:solidFill>
                            <a:schemeClr val="tx1"/>
                          </a:solidFill>
                          <a:latin typeface="Arial" panose="020F0502020204030204"/>
                        </a:defRPr>
                      </a:lvl6pPr>
                      <a:lvl7pPr marL="3561971" algn="l" defTabSz="1187323" rtl="0" eaLnBrk="1" latinLnBrk="0" hangingPunct="1">
                        <a:defRPr sz="2337" kern="1200">
                          <a:solidFill>
                            <a:schemeClr val="tx1"/>
                          </a:solidFill>
                          <a:latin typeface="Arial" panose="020F0502020204030204"/>
                        </a:defRPr>
                      </a:lvl7pPr>
                      <a:lvl8pPr marL="4155634" algn="l" defTabSz="1187323" rtl="0" eaLnBrk="1" latinLnBrk="0" hangingPunct="1">
                        <a:defRPr sz="2337" kern="1200">
                          <a:solidFill>
                            <a:schemeClr val="tx1"/>
                          </a:solidFill>
                          <a:latin typeface="Arial" panose="020F0502020204030204"/>
                        </a:defRPr>
                      </a:lvl8pPr>
                      <a:lvl9pPr marL="4749295" algn="l" defTabSz="1187323" rtl="0" eaLnBrk="1" latinLnBrk="0" hangingPunct="1">
                        <a:defRPr sz="2337" kern="1200">
                          <a:solidFill>
                            <a:schemeClr val="tx1"/>
                          </a:solidFill>
                          <a:latin typeface="Arial" panose="020F0502020204030204"/>
                        </a:defRPr>
                      </a:lvl9pPr>
                    </a:lstStyle>
                    <a:p>
                      <a:pPr fontAlgn="t"/>
                      <a:r>
                        <a:rPr sz="1200" b="0" u="none">
                          <a:solidFill>
                            <a:schemeClr val="tx1"/>
                          </a:solidFill>
                          <a:latin typeface="Huawei Sans" panose="020C0503030203020204" pitchFamily="34" charset="0"/>
                          <a:cs typeface="Huawei Sans" panose="020C0503030203020204" pitchFamily="34" charset="0"/>
                          <a:sym typeface="Huawei Sans" panose="020C0503030203020204" pitchFamily="34" charset="0"/>
                        </a:rPr>
                        <a:t>5883120.49477415</a:t>
                      </a:r>
                    </a:p>
                  </a:txBody>
                  <a:tcPr marR="9000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0">
                <a:tc>
                  <a:txBody>
                    <a:bodyPr/>
                    <a:lstStyle>
                      <a:lvl1pPr marL="0" algn="l" defTabSz="1187323" rtl="0" eaLnBrk="1" latinLnBrk="0" hangingPunct="1">
                        <a:defRPr sz="2337" kern="1200">
                          <a:solidFill>
                            <a:schemeClr val="tx1"/>
                          </a:solidFill>
                          <a:latin typeface="Arial" panose="020F0502020204030204"/>
                        </a:defRPr>
                      </a:lvl1pPr>
                      <a:lvl2pPr marL="593662" algn="l" defTabSz="1187323" rtl="0" eaLnBrk="1" latinLnBrk="0" hangingPunct="1">
                        <a:defRPr sz="2337" kern="1200">
                          <a:solidFill>
                            <a:schemeClr val="tx1"/>
                          </a:solidFill>
                          <a:latin typeface="Arial" panose="020F0502020204030204"/>
                        </a:defRPr>
                      </a:lvl2pPr>
                      <a:lvl3pPr marL="1187323" algn="l" defTabSz="1187323" rtl="0" eaLnBrk="1" latinLnBrk="0" hangingPunct="1">
                        <a:defRPr sz="2337" kern="1200">
                          <a:solidFill>
                            <a:schemeClr val="tx1"/>
                          </a:solidFill>
                          <a:latin typeface="Arial" panose="020F0502020204030204"/>
                        </a:defRPr>
                      </a:lvl3pPr>
                      <a:lvl4pPr marL="1780986" algn="l" defTabSz="1187323" rtl="0" eaLnBrk="1" latinLnBrk="0" hangingPunct="1">
                        <a:defRPr sz="2337" kern="1200">
                          <a:solidFill>
                            <a:schemeClr val="tx1"/>
                          </a:solidFill>
                          <a:latin typeface="Arial" panose="020F0502020204030204"/>
                        </a:defRPr>
                      </a:lvl4pPr>
                      <a:lvl5pPr marL="2374648" algn="l" defTabSz="1187323" rtl="0" eaLnBrk="1" latinLnBrk="0" hangingPunct="1">
                        <a:defRPr sz="2337" kern="1200">
                          <a:solidFill>
                            <a:schemeClr val="tx1"/>
                          </a:solidFill>
                          <a:latin typeface="Arial" panose="020F0502020204030204"/>
                        </a:defRPr>
                      </a:lvl5pPr>
                      <a:lvl6pPr marL="2968309" algn="l" defTabSz="1187323" rtl="0" eaLnBrk="1" latinLnBrk="0" hangingPunct="1">
                        <a:defRPr sz="2337" kern="1200">
                          <a:solidFill>
                            <a:schemeClr val="tx1"/>
                          </a:solidFill>
                          <a:latin typeface="Arial" panose="020F0502020204030204"/>
                        </a:defRPr>
                      </a:lvl6pPr>
                      <a:lvl7pPr marL="3561971" algn="l" defTabSz="1187323" rtl="0" eaLnBrk="1" latinLnBrk="0" hangingPunct="1">
                        <a:defRPr sz="2337" kern="1200">
                          <a:solidFill>
                            <a:schemeClr val="tx1"/>
                          </a:solidFill>
                          <a:latin typeface="Arial" panose="020F0502020204030204"/>
                        </a:defRPr>
                      </a:lvl7pPr>
                      <a:lvl8pPr marL="4155634" algn="l" defTabSz="1187323" rtl="0" eaLnBrk="1" latinLnBrk="0" hangingPunct="1">
                        <a:defRPr sz="2337" kern="1200">
                          <a:solidFill>
                            <a:schemeClr val="tx1"/>
                          </a:solidFill>
                          <a:latin typeface="Arial" panose="020F0502020204030204"/>
                        </a:defRPr>
                      </a:lvl8pPr>
                      <a:lvl9pPr marL="4749295" algn="l" defTabSz="1187323" rtl="0" eaLnBrk="1" latinLnBrk="0" hangingPunct="1">
                        <a:defRPr sz="2337" kern="1200">
                          <a:solidFill>
                            <a:schemeClr val="tx1"/>
                          </a:solidFill>
                          <a:latin typeface="Arial" panose="020F0502020204030204"/>
                        </a:defRPr>
                      </a:lvl9pPr>
                    </a:lstStyle>
                    <a:p>
                      <a:pPr fontAlgn="t"/>
                      <a:r>
                        <a:rPr sz="1200" b="0" u="none">
                          <a:solidFill>
                            <a:schemeClr val="tx1"/>
                          </a:solidFill>
                          <a:latin typeface="Huawei Sans" panose="020C0503030203020204" pitchFamily="34" charset="0"/>
                          <a:cs typeface="Huawei Sans" panose="020C0503030203020204" pitchFamily="34" charset="0"/>
                          <a:sym typeface="Huawei Sans" panose="020C0503030203020204" pitchFamily="34" charset="0"/>
                        </a:rPr>
                        <a:t>Kelly bushing elevation</a:t>
                      </a:r>
                    </a:p>
                  </a:txBody>
                  <a:tcPr marR="9000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187323" rtl="0" eaLnBrk="1" latinLnBrk="0" hangingPunct="1">
                        <a:defRPr sz="2337" kern="1200">
                          <a:solidFill>
                            <a:schemeClr val="tx1"/>
                          </a:solidFill>
                          <a:latin typeface="Arial" panose="020F0502020204030204"/>
                        </a:defRPr>
                      </a:lvl1pPr>
                      <a:lvl2pPr marL="593662" algn="l" defTabSz="1187323" rtl="0" eaLnBrk="1" latinLnBrk="0" hangingPunct="1">
                        <a:defRPr sz="2337" kern="1200">
                          <a:solidFill>
                            <a:schemeClr val="tx1"/>
                          </a:solidFill>
                          <a:latin typeface="Arial" panose="020F0502020204030204"/>
                        </a:defRPr>
                      </a:lvl2pPr>
                      <a:lvl3pPr marL="1187323" algn="l" defTabSz="1187323" rtl="0" eaLnBrk="1" latinLnBrk="0" hangingPunct="1">
                        <a:defRPr sz="2337" kern="1200">
                          <a:solidFill>
                            <a:schemeClr val="tx1"/>
                          </a:solidFill>
                          <a:latin typeface="Arial" panose="020F0502020204030204"/>
                        </a:defRPr>
                      </a:lvl3pPr>
                      <a:lvl4pPr marL="1780986" algn="l" defTabSz="1187323" rtl="0" eaLnBrk="1" latinLnBrk="0" hangingPunct="1">
                        <a:defRPr sz="2337" kern="1200">
                          <a:solidFill>
                            <a:schemeClr val="tx1"/>
                          </a:solidFill>
                          <a:latin typeface="Arial" panose="020F0502020204030204"/>
                        </a:defRPr>
                      </a:lvl4pPr>
                      <a:lvl5pPr marL="2374648" algn="l" defTabSz="1187323" rtl="0" eaLnBrk="1" latinLnBrk="0" hangingPunct="1">
                        <a:defRPr sz="2337" kern="1200">
                          <a:solidFill>
                            <a:schemeClr val="tx1"/>
                          </a:solidFill>
                          <a:latin typeface="Arial" panose="020F0502020204030204"/>
                        </a:defRPr>
                      </a:lvl5pPr>
                      <a:lvl6pPr marL="2968309" algn="l" defTabSz="1187323" rtl="0" eaLnBrk="1" latinLnBrk="0" hangingPunct="1">
                        <a:defRPr sz="2337" kern="1200">
                          <a:solidFill>
                            <a:schemeClr val="tx1"/>
                          </a:solidFill>
                          <a:latin typeface="Arial" panose="020F0502020204030204"/>
                        </a:defRPr>
                      </a:lvl6pPr>
                      <a:lvl7pPr marL="3561971" algn="l" defTabSz="1187323" rtl="0" eaLnBrk="1" latinLnBrk="0" hangingPunct="1">
                        <a:defRPr sz="2337" kern="1200">
                          <a:solidFill>
                            <a:schemeClr val="tx1"/>
                          </a:solidFill>
                          <a:latin typeface="Arial" panose="020F0502020204030204"/>
                        </a:defRPr>
                      </a:lvl7pPr>
                      <a:lvl8pPr marL="4155634" algn="l" defTabSz="1187323" rtl="0" eaLnBrk="1" latinLnBrk="0" hangingPunct="1">
                        <a:defRPr sz="2337" kern="1200">
                          <a:solidFill>
                            <a:schemeClr val="tx1"/>
                          </a:solidFill>
                          <a:latin typeface="Arial" panose="020F0502020204030204"/>
                        </a:defRPr>
                      </a:lvl8pPr>
                      <a:lvl9pPr marL="4749295" algn="l" defTabSz="1187323" rtl="0" eaLnBrk="1" latinLnBrk="0" hangingPunct="1">
                        <a:defRPr sz="2337" kern="1200">
                          <a:solidFill>
                            <a:schemeClr val="tx1"/>
                          </a:solidFill>
                          <a:latin typeface="Arial" panose="020F0502020204030204"/>
                        </a:defRPr>
                      </a:lvl9pPr>
                    </a:lstStyle>
                    <a:p>
                      <a:pPr fontAlgn="t"/>
                      <a:r>
                        <a:rPr sz="1200" b="0" u="none">
                          <a:solidFill>
                            <a:schemeClr val="tx1"/>
                          </a:solidFill>
                          <a:latin typeface="Huawei Sans" panose="020C0503030203020204" pitchFamily="34" charset="0"/>
                          <a:cs typeface="Huawei Sans" panose="020C0503030203020204" pitchFamily="34" charset="0"/>
                          <a:sym typeface="Huawei Sans" panose="020C0503030203020204" pitchFamily="34" charset="0"/>
                        </a:rPr>
                        <a:t>1571.779</a:t>
                      </a:r>
                    </a:p>
                  </a:txBody>
                  <a:tcPr marR="9000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0">
                <a:tc>
                  <a:txBody>
                    <a:bodyPr/>
                    <a:lstStyle>
                      <a:lvl1pPr marL="0" algn="l" defTabSz="1187323" rtl="0" eaLnBrk="1" latinLnBrk="0" hangingPunct="1">
                        <a:defRPr sz="2337" kern="1200">
                          <a:solidFill>
                            <a:schemeClr val="tx1"/>
                          </a:solidFill>
                          <a:latin typeface="Arial" panose="020F0502020204030204"/>
                        </a:defRPr>
                      </a:lvl1pPr>
                      <a:lvl2pPr marL="593662" algn="l" defTabSz="1187323" rtl="0" eaLnBrk="1" latinLnBrk="0" hangingPunct="1">
                        <a:defRPr sz="2337" kern="1200">
                          <a:solidFill>
                            <a:schemeClr val="tx1"/>
                          </a:solidFill>
                          <a:latin typeface="Arial" panose="020F0502020204030204"/>
                        </a:defRPr>
                      </a:lvl2pPr>
                      <a:lvl3pPr marL="1187323" algn="l" defTabSz="1187323" rtl="0" eaLnBrk="1" latinLnBrk="0" hangingPunct="1">
                        <a:defRPr sz="2337" kern="1200">
                          <a:solidFill>
                            <a:schemeClr val="tx1"/>
                          </a:solidFill>
                          <a:latin typeface="Arial" panose="020F0502020204030204"/>
                        </a:defRPr>
                      </a:lvl3pPr>
                      <a:lvl4pPr marL="1780986" algn="l" defTabSz="1187323" rtl="0" eaLnBrk="1" latinLnBrk="0" hangingPunct="1">
                        <a:defRPr sz="2337" kern="1200">
                          <a:solidFill>
                            <a:schemeClr val="tx1"/>
                          </a:solidFill>
                          <a:latin typeface="Arial" panose="020F0502020204030204"/>
                        </a:defRPr>
                      </a:lvl4pPr>
                      <a:lvl5pPr marL="2374648" algn="l" defTabSz="1187323" rtl="0" eaLnBrk="1" latinLnBrk="0" hangingPunct="1">
                        <a:defRPr sz="2337" kern="1200">
                          <a:solidFill>
                            <a:schemeClr val="tx1"/>
                          </a:solidFill>
                          <a:latin typeface="Arial" panose="020F0502020204030204"/>
                        </a:defRPr>
                      </a:lvl5pPr>
                      <a:lvl6pPr marL="2968309" algn="l" defTabSz="1187323" rtl="0" eaLnBrk="1" latinLnBrk="0" hangingPunct="1">
                        <a:defRPr sz="2337" kern="1200">
                          <a:solidFill>
                            <a:schemeClr val="tx1"/>
                          </a:solidFill>
                          <a:latin typeface="Arial" panose="020F0502020204030204"/>
                        </a:defRPr>
                      </a:lvl6pPr>
                      <a:lvl7pPr marL="3561971" algn="l" defTabSz="1187323" rtl="0" eaLnBrk="1" latinLnBrk="0" hangingPunct="1">
                        <a:defRPr sz="2337" kern="1200">
                          <a:solidFill>
                            <a:schemeClr val="tx1"/>
                          </a:solidFill>
                          <a:latin typeface="Arial" panose="020F0502020204030204"/>
                        </a:defRPr>
                      </a:lvl7pPr>
                      <a:lvl8pPr marL="4155634" algn="l" defTabSz="1187323" rtl="0" eaLnBrk="1" latinLnBrk="0" hangingPunct="1">
                        <a:defRPr sz="2337" kern="1200">
                          <a:solidFill>
                            <a:schemeClr val="tx1"/>
                          </a:solidFill>
                          <a:latin typeface="Arial" panose="020F0502020204030204"/>
                        </a:defRPr>
                      </a:lvl8pPr>
                      <a:lvl9pPr marL="4749295" algn="l" defTabSz="1187323" rtl="0" eaLnBrk="1" latinLnBrk="0" hangingPunct="1">
                        <a:defRPr sz="2337" kern="1200">
                          <a:solidFill>
                            <a:schemeClr val="tx1"/>
                          </a:solidFill>
                          <a:latin typeface="Arial" panose="020F0502020204030204"/>
                        </a:defRPr>
                      </a:lvl9pPr>
                    </a:lstStyle>
                    <a:p>
                      <a:pPr fontAlgn="t"/>
                      <a:r>
                        <a:rPr sz="1200" b="0" u="none">
                          <a:solidFill>
                            <a:schemeClr val="tx1"/>
                          </a:solidFill>
                          <a:latin typeface="Huawei Sans" panose="020C0503030203020204" pitchFamily="34" charset="0"/>
                          <a:cs typeface="Huawei Sans" panose="020C0503030203020204" pitchFamily="34" charset="0"/>
                          <a:sym typeface="Huawei Sans" panose="020C0503030203020204" pitchFamily="34" charset="0"/>
                        </a:rPr>
                        <a:t>Measured borehole depth</a:t>
                      </a:r>
                    </a:p>
                  </a:txBody>
                  <a:tcPr marR="9000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187323" rtl="0" eaLnBrk="1" latinLnBrk="0" hangingPunct="1">
                        <a:defRPr sz="2337" kern="1200">
                          <a:solidFill>
                            <a:schemeClr val="tx1"/>
                          </a:solidFill>
                          <a:latin typeface="Arial" panose="020F0502020204030204"/>
                        </a:defRPr>
                      </a:lvl1pPr>
                      <a:lvl2pPr marL="593662" algn="l" defTabSz="1187323" rtl="0" eaLnBrk="1" latinLnBrk="0" hangingPunct="1">
                        <a:defRPr sz="2337" kern="1200">
                          <a:solidFill>
                            <a:schemeClr val="tx1"/>
                          </a:solidFill>
                          <a:latin typeface="Arial" panose="020F0502020204030204"/>
                        </a:defRPr>
                      </a:lvl2pPr>
                      <a:lvl3pPr marL="1187323" algn="l" defTabSz="1187323" rtl="0" eaLnBrk="1" latinLnBrk="0" hangingPunct="1">
                        <a:defRPr sz="2337" kern="1200">
                          <a:solidFill>
                            <a:schemeClr val="tx1"/>
                          </a:solidFill>
                          <a:latin typeface="Arial" panose="020F0502020204030204"/>
                        </a:defRPr>
                      </a:lvl3pPr>
                      <a:lvl4pPr marL="1780986" algn="l" defTabSz="1187323" rtl="0" eaLnBrk="1" latinLnBrk="0" hangingPunct="1">
                        <a:defRPr sz="2337" kern="1200">
                          <a:solidFill>
                            <a:schemeClr val="tx1"/>
                          </a:solidFill>
                          <a:latin typeface="Arial" panose="020F0502020204030204"/>
                        </a:defRPr>
                      </a:lvl4pPr>
                      <a:lvl5pPr marL="2374648" algn="l" defTabSz="1187323" rtl="0" eaLnBrk="1" latinLnBrk="0" hangingPunct="1">
                        <a:defRPr sz="2337" kern="1200">
                          <a:solidFill>
                            <a:schemeClr val="tx1"/>
                          </a:solidFill>
                          <a:latin typeface="Arial" panose="020F0502020204030204"/>
                        </a:defRPr>
                      </a:lvl5pPr>
                      <a:lvl6pPr marL="2968309" algn="l" defTabSz="1187323" rtl="0" eaLnBrk="1" latinLnBrk="0" hangingPunct="1">
                        <a:defRPr sz="2337" kern="1200">
                          <a:solidFill>
                            <a:schemeClr val="tx1"/>
                          </a:solidFill>
                          <a:latin typeface="Arial" panose="020F0502020204030204"/>
                        </a:defRPr>
                      </a:lvl6pPr>
                      <a:lvl7pPr marL="3561971" algn="l" defTabSz="1187323" rtl="0" eaLnBrk="1" latinLnBrk="0" hangingPunct="1">
                        <a:defRPr sz="2337" kern="1200">
                          <a:solidFill>
                            <a:schemeClr val="tx1"/>
                          </a:solidFill>
                          <a:latin typeface="Arial" panose="020F0502020204030204"/>
                        </a:defRPr>
                      </a:lvl7pPr>
                      <a:lvl8pPr marL="4155634" algn="l" defTabSz="1187323" rtl="0" eaLnBrk="1" latinLnBrk="0" hangingPunct="1">
                        <a:defRPr sz="2337" kern="1200">
                          <a:solidFill>
                            <a:schemeClr val="tx1"/>
                          </a:solidFill>
                          <a:latin typeface="Arial" panose="020F0502020204030204"/>
                        </a:defRPr>
                      </a:lvl8pPr>
                      <a:lvl9pPr marL="4749295" algn="l" defTabSz="1187323" rtl="0" eaLnBrk="1" latinLnBrk="0" hangingPunct="1">
                        <a:defRPr sz="2337" kern="1200">
                          <a:solidFill>
                            <a:schemeClr val="tx1"/>
                          </a:solidFill>
                          <a:latin typeface="Arial" panose="020F0502020204030204"/>
                        </a:defRPr>
                      </a:lvl9pPr>
                    </a:lstStyle>
                    <a:p>
                      <a:pPr fontAlgn="t"/>
                      <a:r>
                        <a:rPr sz="1200" b="0" u="none" dirty="0">
                          <a:solidFill>
                            <a:schemeClr val="tx1"/>
                          </a:solidFill>
                          <a:latin typeface="Huawei Sans" panose="020C0503030203020204" pitchFamily="34" charset="0"/>
                          <a:cs typeface="Huawei Sans" panose="020C0503030203020204" pitchFamily="34" charset="0"/>
                          <a:sym typeface="Huawei Sans" panose="020C0503030203020204" pitchFamily="34" charset="0"/>
                        </a:rPr>
                        <a:t>2710.0</a:t>
                      </a:r>
                    </a:p>
                  </a:txBody>
                  <a:tcPr marR="9000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sp>
        <p:nvSpPr>
          <p:cNvPr id="36" name="矩形 35">
            <a:extLst>
              <a:ext uri="{FF2B5EF4-FFF2-40B4-BE49-F238E27FC236}">
                <a16:creationId xmlns:a16="http://schemas.microsoft.com/office/drawing/2014/main" id="{26F470B6-2F62-4F20-9FD9-3478254F4E0C}"/>
              </a:ext>
            </a:extLst>
          </p:cNvPr>
          <p:cNvSpPr/>
          <p:nvPr/>
        </p:nvSpPr>
        <p:spPr>
          <a:xfrm>
            <a:off x="1688419" y="938496"/>
            <a:ext cx="4491358" cy="461665"/>
          </a:xfrm>
          <a:prstGeom prst="rect">
            <a:avLst/>
          </a:prstGeom>
        </p:spPr>
        <p:txBody>
          <a:bodyPr wrap="none">
            <a:spAutoFit/>
          </a:bodyPr>
          <a:lstStyle/>
          <a:p>
            <a:r>
              <a:rPr sz="2400" b="0" u="none" dirty="0">
                <a:latin typeface="Huawei Sans" panose="020C0503030203020204" pitchFamily="34" charset="0"/>
                <a:cs typeface="Huawei Sans" panose="020C0503030203020204" pitchFamily="34" charset="0"/>
                <a:sym typeface="Huawei Sans" panose="020C0503030203020204" pitchFamily="34" charset="0"/>
              </a:rPr>
              <a:t>Oil and Gas Knowledge Computing</a:t>
            </a:r>
          </a:p>
        </p:txBody>
      </p:sp>
      <p:pic>
        <p:nvPicPr>
          <p:cNvPr id="37" name="Graphic 22">
            <a:extLst>
              <a:ext uri="{FF2B5EF4-FFF2-40B4-BE49-F238E27FC236}">
                <a16:creationId xmlns:a16="http://schemas.microsoft.com/office/drawing/2014/main" id="{D4B4697C-C805-9796-6FF1-21D97F7247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38" name="TextBox 37">
            <a:extLst>
              <a:ext uri="{FF2B5EF4-FFF2-40B4-BE49-F238E27FC236}">
                <a16:creationId xmlns:a16="http://schemas.microsoft.com/office/drawing/2014/main" id="{EF3BA20A-F263-6DEB-DC91-03A9EECD3FC1}"/>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39" name="Right Triangle 38">
            <a:extLst>
              <a:ext uri="{FF2B5EF4-FFF2-40B4-BE49-F238E27FC236}">
                <a16:creationId xmlns:a16="http://schemas.microsoft.com/office/drawing/2014/main" id="{C318904A-5E91-B8A1-A5EC-3E306BDC2553}"/>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0" name="Group 39">
            <a:extLst>
              <a:ext uri="{FF2B5EF4-FFF2-40B4-BE49-F238E27FC236}">
                <a16:creationId xmlns:a16="http://schemas.microsoft.com/office/drawing/2014/main" id="{A5D9F590-2503-6FDA-3746-44CD48949323}"/>
              </a:ext>
            </a:extLst>
          </p:cNvPr>
          <p:cNvGrpSpPr/>
          <p:nvPr/>
        </p:nvGrpSpPr>
        <p:grpSpPr>
          <a:xfrm>
            <a:off x="265043" y="127849"/>
            <a:ext cx="1275385" cy="1198331"/>
            <a:chOff x="265043" y="127849"/>
            <a:chExt cx="1275385" cy="1198331"/>
          </a:xfrm>
        </p:grpSpPr>
        <p:sp>
          <p:nvSpPr>
            <p:cNvPr id="41" name="Rectangle 40">
              <a:extLst>
                <a:ext uri="{FF2B5EF4-FFF2-40B4-BE49-F238E27FC236}">
                  <a16:creationId xmlns:a16="http://schemas.microsoft.com/office/drawing/2014/main" id="{9EB90D56-FA44-73DD-27DA-7A6A44F23AF2}"/>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42" name="TextBox 41">
              <a:extLst>
                <a:ext uri="{FF2B5EF4-FFF2-40B4-BE49-F238E27FC236}">
                  <a16:creationId xmlns:a16="http://schemas.microsoft.com/office/drawing/2014/main" id="{18B6ECE3-0F45-0C34-99E4-E1775CA790FB}"/>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3" name="TextBox 42">
              <a:extLst>
                <a:ext uri="{FF2B5EF4-FFF2-40B4-BE49-F238E27FC236}">
                  <a16:creationId xmlns:a16="http://schemas.microsoft.com/office/drawing/2014/main" id="{397724E2-CF2F-7274-D319-1606D1A678A1}"/>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10731909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3048" y="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914041" y="3510963"/>
            <a:ext cx="5361809" cy="2474339"/>
          </a:xfrm>
        </p:spPr>
        <p:txBody>
          <a:bodyPr anchor="b">
            <a:normAutofit fontScale="90000"/>
          </a:bodyPr>
          <a:lstStyle/>
          <a:p>
            <a:pPr algn="ctr"/>
            <a:r>
              <a:rPr lang="en-US" sz="4800" dirty="0">
                <a:solidFill>
                  <a:schemeClr val="tx1">
                    <a:lumMod val="75000"/>
                    <a:lumOff val="25000"/>
                  </a:schemeClr>
                </a:solidFill>
              </a:rPr>
              <a:t>Intelligent Driving</a:t>
            </a:r>
            <a:br>
              <a:rPr lang="en-US" sz="4800" dirty="0">
                <a:solidFill>
                  <a:schemeClr val="tx1">
                    <a:lumMod val="75000"/>
                    <a:lumOff val="25000"/>
                  </a:schemeClr>
                </a:solidFill>
              </a:rPr>
            </a:br>
            <a:br>
              <a:rPr lang="en-US" sz="4800" dirty="0">
                <a:solidFill>
                  <a:schemeClr val="tx1">
                    <a:lumMod val="75000"/>
                    <a:lumOff val="25000"/>
                  </a:schemeClr>
                </a:solidFill>
              </a:rPr>
            </a:br>
            <a:r>
              <a:rPr lang="en-US" sz="4800" dirty="0">
                <a:solidFill>
                  <a:schemeClr val="tx1">
                    <a:lumMod val="75000"/>
                    <a:lumOff val="25000"/>
                  </a:schemeClr>
                </a:solidFill>
              </a:rPr>
              <a:t> </a:t>
            </a:r>
          </a:p>
        </p:txBody>
      </p:sp>
    </p:spTree>
    <p:extLst>
      <p:ext uri="{BB962C8B-B14F-4D97-AF65-F5344CB8AC3E}">
        <p14:creationId xmlns:p14="http://schemas.microsoft.com/office/powerpoint/2010/main" val="2563688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68513" y="397874"/>
            <a:ext cx="7591632" cy="823645"/>
          </a:xfrm>
        </p:spPr>
        <p:txBody>
          <a:bodyPr>
            <a:noAutofit/>
          </a:bodyPr>
          <a:lstStyle/>
          <a:p>
            <a:r>
              <a:rPr lang="en-US" altLang="zh-CN" sz="3200" dirty="0">
                <a:solidFill>
                  <a:srgbClr val="0070C0"/>
                </a:solidFill>
                <a:latin typeface="Huawei Sans" panose="020C0503030203020204" pitchFamily="34" charset="0"/>
              </a:rPr>
              <a:t>Intelligent Driving Will Lift Society to New Heights</a:t>
            </a:r>
            <a:endParaRPr sz="3200" b="0" u="none" dirty="0">
              <a:solidFill>
                <a:srgbClr val="0070C0"/>
              </a:solidFill>
              <a:latin typeface="Huawei Sans" panose="020C0503030203020204" pitchFamily="34" charset="0"/>
            </a:endParaRPr>
          </a:p>
        </p:txBody>
      </p:sp>
      <p:sp>
        <p:nvSpPr>
          <p:cNvPr id="3" name="Oval 3"/>
          <p:cNvSpPr>
            <a:spLocks/>
          </p:cNvSpPr>
          <p:nvPr/>
        </p:nvSpPr>
        <p:spPr bwMode="auto">
          <a:xfrm rot="5400000">
            <a:off x="4943311" y="3166862"/>
            <a:ext cx="2248312" cy="2591738"/>
          </a:xfrm>
          <a:prstGeom prst="ellipse">
            <a:avLst/>
          </a:prstGeom>
          <a:gradFill flip="none" rotWithShape="1">
            <a:gsLst>
              <a:gs pos="0">
                <a:srgbClr val="00BAFB">
                  <a:alpha val="0"/>
                </a:srgbClr>
              </a:gs>
              <a:gs pos="44000">
                <a:srgbClr val="FFFFFF"/>
              </a:gs>
            </a:gsLst>
            <a:path path="circle">
              <a:fillToRect l="50000" t="50000" r="50000" b="50000"/>
            </a:path>
            <a:tileRect/>
          </a:gradFill>
          <a:ln w="25400" cap="flat">
            <a:solidFill>
              <a:srgbClr val="00B0F0">
                <a:alpha val="32000"/>
              </a:srgbClr>
            </a:solidFill>
            <a:prstDash val="solid"/>
            <a:miter lim="800000"/>
            <a:headEnd type="none" w="med" len="med"/>
            <a:tailEnd type="none" w="med" len="med"/>
          </a:ln>
        </p:spPr>
        <p:txBody>
          <a:bodyPr lIns="0" tIns="0" rIns="0" bIns="0"/>
          <a:lstStyle/>
          <a:p>
            <a:pPr defTabSz="913723">
              <a:defRPr/>
            </a:pPr>
            <a:endParaRPr lang="zh-CN" altLang="en-US" sz="900">
              <a:solidFill>
                <a:prstClr val="black"/>
              </a:solidFill>
              <a:latin typeface="Huawei Sans" panose="020C0503030203020204" pitchFamily="34" charset="0"/>
              <a:cs typeface="+mn-ea"/>
              <a:sym typeface="+mn-lt"/>
            </a:endParaRPr>
          </a:p>
        </p:txBody>
      </p:sp>
      <p:sp>
        <p:nvSpPr>
          <p:cNvPr id="4" name="Oval 6"/>
          <p:cNvSpPr>
            <a:spLocks/>
          </p:cNvSpPr>
          <p:nvPr/>
        </p:nvSpPr>
        <p:spPr bwMode="auto">
          <a:xfrm>
            <a:off x="4974016" y="3666740"/>
            <a:ext cx="2084013" cy="1493396"/>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w="25400" cap="flat">
            <a:solidFill>
              <a:srgbClr val="FFC000">
                <a:alpha val="48000"/>
              </a:srgbClr>
            </a:solidFill>
            <a:prstDash val="solid"/>
            <a:miter lim="800000"/>
            <a:headEnd type="none" w="med" len="med"/>
            <a:tailEnd type="none" w="med" len="med"/>
          </a:ln>
        </p:spPr>
        <p:txBody>
          <a:bodyPr lIns="0" tIns="0" rIns="0" bIns="0"/>
          <a:lstStyle/>
          <a:p>
            <a:pPr defTabSz="913723">
              <a:defRPr/>
            </a:pPr>
            <a:endParaRPr lang="zh-CN" altLang="en-US" sz="900">
              <a:solidFill>
                <a:prstClr val="black"/>
              </a:solidFill>
              <a:latin typeface="Huawei Sans" panose="020C0503030203020204" pitchFamily="34" charset="0"/>
              <a:cs typeface="+mn-ea"/>
              <a:sym typeface="+mn-lt"/>
            </a:endParaRPr>
          </a:p>
        </p:txBody>
      </p:sp>
      <p:sp>
        <p:nvSpPr>
          <p:cNvPr id="5" name="矩形 4"/>
          <p:cNvSpPr/>
          <p:nvPr/>
        </p:nvSpPr>
        <p:spPr>
          <a:xfrm>
            <a:off x="5245812" y="5072993"/>
            <a:ext cx="1627369" cy="378822"/>
          </a:xfrm>
          <a:prstGeom prst="rect">
            <a:avLst/>
          </a:prstGeom>
        </p:spPr>
        <p:txBody>
          <a:bodyPr wrap="none">
            <a:spAutoFit/>
          </a:bodyPr>
          <a:lstStyle/>
          <a:p>
            <a:pPr algn="ctr" defTabSz="913458">
              <a:lnSpc>
                <a:spcPct val="150000"/>
              </a:lnSpc>
              <a:defRPr/>
            </a:pPr>
            <a:r>
              <a:rPr lang="en-US" altLang="zh-CN" sz="1399" b="1" u="none" dirty="0">
                <a:solidFill>
                  <a:srgbClr val="C7000B"/>
                </a:solidFill>
                <a:latin typeface="Huawei Sans" panose="020C0503030203020204" pitchFamily="34" charset="0"/>
              </a:rPr>
              <a:t>Intelligent</a:t>
            </a:r>
            <a:r>
              <a:rPr sz="1399" b="1" u="none" dirty="0">
                <a:solidFill>
                  <a:srgbClr val="C7000B"/>
                </a:solidFill>
                <a:latin typeface="Huawei Sans" panose="020C0503030203020204" pitchFamily="34" charset="0"/>
              </a:rPr>
              <a:t> driving</a:t>
            </a:r>
            <a:endParaRPr lang="en-US" altLang="zh-CN" sz="1399" b="1" kern="0" dirty="0">
              <a:solidFill>
                <a:srgbClr val="C7000B"/>
              </a:solidFill>
              <a:latin typeface="Huawei Sans" panose="020C0503030203020204" pitchFamily="34" charset="0"/>
              <a:cs typeface="+mn-ea"/>
              <a:sym typeface="+mn-lt"/>
            </a:endParaRPr>
          </a:p>
        </p:txBody>
      </p:sp>
      <p:cxnSp>
        <p:nvCxnSpPr>
          <p:cNvPr id="6" name="直接连接符 5"/>
          <p:cNvCxnSpPr/>
          <p:nvPr/>
        </p:nvCxnSpPr>
        <p:spPr>
          <a:xfrm flipV="1">
            <a:off x="7363335" y="3855610"/>
            <a:ext cx="1457833" cy="557828"/>
          </a:xfrm>
          <a:prstGeom prst="line">
            <a:avLst/>
          </a:prstGeom>
          <a:ln>
            <a:gradFill flip="none" rotWithShape="1">
              <a:gsLst>
                <a:gs pos="0">
                  <a:srgbClr val="1D1D1B">
                    <a:alpha val="0"/>
                  </a:srgbClr>
                </a:gs>
                <a:gs pos="100000">
                  <a:srgbClr val="FFC000"/>
                </a:gs>
              </a:gsLst>
              <a:lin ang="10800000" scaled="1"/>
              <a:tileRect/>
            </a:gradFill>
            <a:headEnd type="oval" w="lg" len="lg"/>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3101315" y="3040488"/>
            <a:ext cx="1752504" cy="815122"/>
          </a:xfrm>
          <a:prstGeom prst="line">
            <a:avLst/>
          </a:prstGeom>
          <a:ln>
            <a:gradFill flip="none" rotWithShape="1">
              <a:gsLst>
                <a:gs pos="0">
                  <a:srgbClr val="1D1D1B">
                    <a:alpha val="0"/>
                  </a:srgbClr>
                </a:gs>
                <a:gs pos="100000">
                  <a:srgbClr val="FFC000"/>
                </a:gs>
              </a:gsLst>
              <a:lin ang="10800000" scaled="1"/>
              <a:tileRect/>
            </a:gradFill>
            <a:headEnd type="oval" w="lg" len="lg"/>
          </a:ln>
        </p:spPr>
        <p:style>
          <a:lnRef idx="1">
            <a:schemeClr val="accent1"/>
          </a:lnRef>
          <a:fillRef idx="0">
            <a:schemeClr val="accent1"/>
          </a:fillRef>
          <a:effectRef idx="0">
            <a:schemeClr val="accent1"/>
          </a:effectRef>
          <a:fontRef idx="minor">
            <a:schemeClr val="tx1"/>
          </a:fontRef>
        </p:style>
      </p:cxnSp>
      <p:sp>
        <p:nvSpPr>
          <p:cNvPr id="8" name="object 9"/>
          <p:cNvSpPr/>
          <p:nvPr/>
        </p:nvSpPr>
        <p:spPr>
          <a:xfrm>
            <a:off x="1583005" y="2225368"/>
            <a:ext cx="1812982" cy="1572563"/>
          </a:xfrm>
          <a:custGeom>
            <a:avLst/>
            <a:gdLst/>
            <a:ahLst/>
            <a:cxnLst/>
            <a:rect l="l" t="t" r="r" b="b"/>
            <a:pathLst>
              <a:path w="928878" h="928877">
                <a:moveTo>
                  <a:pt x="464439" y="0"/>
                </a:moveTo>
                <a:lnTo>
                  <a:pt x="426342" y="1539"/>
                </a:lnTo>
                <a:lnTo>
                  <a:pt x="352816" y="13495"/>
                </a:lnTo>
                <a:lnTo>
                  <a:pt x="283642" y="36492"/>
                </a:lnTo>
                <a:lnTo>
                  <a:pt x="219775" y="69574"/>
                </a:lnTo>
                <a:lnTo>
                  <a:pt x="162171" y="111786"/>
                </a:lnTo>
                <a:lnTo>
                  <a:pt x="111786" y="162171"/>
                </a:lnTo>
                <a:lnTo>
                  <a:pt x="69574" y="219775"/>
                </a:lnTo>
                <a:lnTo>
                  <a:pt x="36492" y="283642"/>
                </a:lnTo>
                <a:lnTo>
                  <a:pt x="13495" y="352816"/>
                </a:lnTo>
                <a:lnTo>
                  <a:pt x="1539" y="426342"/>
                </a:lnTo>
                <a:lnTo>
                  <a:pt x="0" y="464438"/>
                </a:lnTo>
                <a:lnTo>
                  <a:pt x="1539" y="502535"/>
                </a:lnTo>
                <a:lnTo>
                  <a:pt x="13495" y="576061"/>
                </a:lnTo>
                <a:lnTo>
                  <a:pt x="36492" y="645235"/>
                </a:lnTo>
                <a:lnTo>
                  <a:pt x="69574" y="709102"/>
                </a:lnTo>
                <a:lnTo>
                  <a:pt x="111786" y="766706"/>
                </a:lnTo>
                <a:lnTo>
                  <a:pt x="162171" y="817091"/>
                </a:lnTo>
                <a:lnTo>
                  <a:pt x="219775" y="859303"/>
                </a:lnTo>
                <a:lnTo>
                  <a:pt x="283642" y="892385"/>
                </a:lnTo>
                <a:lnTo>
                  <a:pt x="352816" y="915382"/>
                </a:lnTo>
                <a:lnTo>
                  <a:pt x="426342" y="927338"/>
                </a:lnTo>
                <a:lnTo>
                  <a:pt x="464439" y="928877"/>
                </a:lnTo>
                <a:lnTo>
                  <a:pt x="502535" y="927338"/>
                </a:lnTo>
                <a:lnTo>
                  <a:pt x="576061" y="915382"/>
                </a:lnTo>
                <a:lnTo>
                  <a:pt x="645235" y="892385"/>
                </a:lnTo>
                <a:lnTo>
                  <a:pt x="709102" y="859303"/>
                </a:lnTo>
                <a:lnTo>
                  <a:pt x="766706" y="817091"/>
                </a:lnTo>
                <a:lnTo>
                  <a:pt x="817091" y="766706"/>
                </a:lnTo>
                <a:lnTo>
                  <a:pt x="859303" y="709102"/>
                </a:lnTo>
                <a:lnTo>
                  <a:pt x="892385" y="645235"/>
                </a:lnTo>
                <a:lnTo>
                  <a:pt x="915382" y="576061"/>
                </a:lnTo>
                <a:lnTo>
                  <a:pt x="927338" y="502535"/>
                </a:lnTo>
                <a:lnTo>
                  <a:pt x="928878" y="464438"/>
                </a:lnTo>
                <a:lnTo>
                  <a:pt x="927338" y="426342"/>
                </a:lnTo>
                <a:lnTo>
                  <a:pt x="915382" y="352816"/>
                </a:lnTo>
                <a:lnTo>
                  <a:pt x="892385" y="283642"/>
                </a:lnTo>
                <a:lnTo>
                  <a:pt x="859303" y="219775"/>
                </a:lnTo>
                <a:lnTo>
                  <a:pt x="817091" y="162171"/>
                </a:lnTo>
                <a:lnTo>
                  <a:pt x="766706" y="111786"/>
                </a:lnTo>
                <a:lnTo>
                  <a:pt x="709102" y="69574"/>
                </a:lnTo>
                <a:lnTo>
                  <a:pt x="645235" y="36492"/>
                </a:lnTo>
                <a:lnTo>
                  <a:pt x="576061" y="13495"/>
                </a:lnTo>
                <a:lnTo>
                  <a:pt x="502535" y="1539"/>
                </a:lnTo>
                <a:lnTo>
                  <a:pt x="464439" y="0"/>
                </a:lnTo>
                <a:close/>
              </a:path>
            </a:pathLst>
          </a:custGeom>
          <a:noFill/>
          <a:ln>
            <a:solidFill>
              <a:srgbClr val="00B0F0"/>
            </a:solidFill>
          </a:ln>
        </p:spPr>
        <p:txBody>
          <a:bodyPr wrap="square" lIns="0" tIns="0" rIns="0" bIns="0" rtlCol="0">
            <a:noAutofit/>
          </a:bodyPr>
          <a:lstStyle/>
          <a:p>
            <a:pPr defTabSz="913668"/>
            <a:endParaRPr sz="1399" dirty="0">
              <a:solidFill>
                <a:prstClr val="black"/>
              </a:solidFill>
              <a:latin typeface="Huawei Sans" panose="020C0503030203020204" pitchFamily="34" charset="0"/>
              <a:cs typeface="+mn-ea"/>
              <a:sym typeface="+mn-lt"/>
            </a:endParaRPr>
          </a:p>
        </p:txBody>
      </p:sp>
      <p:sp>
        <p:nvSpPr>
          <p:cNvPr id="9" name="矩形 8"/>
          <p:cNvSpPr/>
          <p:nvPr/>
        </p:nvSpPr>
        <p:spPr>
          <a:xfrm>
            <a:off x="1638328" y="2738246"/>
            <a:ext cx="1712328" cy="378822"/>
          </a:xfrm>
          <a:prstGeom prst="rect">
            <a:avLst/>
          </a:prstGeom>
        </p:spPr>
        <p:txBody>
          <a:bodyPr wrap="none">
            <a:spAutoFit/>
          </a:bodyPr>
          <a:lstStyle/>
          <a:p>
            <a:pPr algn="ctr" defTabSz="913458">
              <a:lnSpc>
                <a:spcPct val="150000"/>
              </a:lnSpc>
              <a:defRPr/>
            </a:pPr>
            <a:r>
              <a:rPr sz="1399" b="1" u="none" dirty="0">
                <a:solidFill>
                  <a:srgbClr val="C7000B"/>
                </a:solidFill>
                <a:latin typeface="Huawei Sans" panose="020C0503030203020204" pitchFamily="34" charset="0"/>
              </a:rPr>
              <a:t>Third living space</a:t>
            </a:r>
            <a:endParaRPr lang="en-US" altLang="zh-CN" sz="1399" b="1" kern="0" dirty="0">
              <a:solidFill>
                <a:srgbClr val="C7000B"/>
              </a:solidFill>
              <a:latin typeface="Huawei Sans" panose="020C0503030203020204" pitchFamily="34" charset="0"/>
              <a:cs typeface="+mn-ea"/>
              <a:sym typeface="+mn-lt"/>
            </a:endParaRPr>
          </a:p>
        </p:txBody>
      </p:sp>
      <p:cxnSp>
        <p:nvCxnSpPr>
          <p:cNvPr id="10" name="直接连接符 9"/>
          <p:cNvCxnSpPr>
            <a:cxnSpLocks/>
            <a:stCxn id="3" idx="2"/>
          </p:cNvCxnSpPr>
          <p:nvPr/>
        </p:nvCxnSpPr>
        <p:spPr>
          <a:xfrm flipV="1">
            <a:off x="6067467" y="3024555"/>
            <a:ext cx="0" cy="314020"/>
          </a:xfrm>
          <a:prstGeom prst="line">
            <a:avLst/>
          </a:prstGeom>
          <a:ln>
            <a:gradFill flip="none" rotWithShape="1">
              <a:gsLst>
                <a:gs pos="0">
                  <a:srgbClr val="1D1D1B">
                    <a:alpha val="0"/>
                  </a:srgbClr>
                </a:gs>
                <a:gs pos="100000">
                  <a:srgbClr val="FFC000"/>
                </a:gs>
              </a:gsLst>
              <a:lin ang="10800000" scaled="1"/>
              <a:tileRect/>
            </a:gradFill>
            <a:headEnd type="oval" w="lg" len="lg"/>
          </a:ln>
        </p:spPr>
        <p:style>
          <a:lnRef idx="1">
            <a:schemeClr val="accent1"/>
          </a:lnRef>
          <a:fillRef idx="0">
            <a:schemeClr val="accent1"/>
          </a:fillRef>
          <a:effectRef idx="0">
            <a:schemeClr val="accent1"/>
          </a:effectRef>
          <a:fontRef idx="minor">
            <a:schemeClr val="tx1"/>
          </a:fontRef>
        </p:style>
      </p:cxnSp>
      <p:sp>
        <p:nvSpPr>
          <p:cNvPr id="11" name="object 9"/>
          <p:cNvSpPr/>
          <p:nvPr/>
        </p:nvSpPr>
        <p:spPr>
          <a:xfrm>
            <a:off x="8836734" y="2738246"/>
            <a:ext cx="1646822" cy="1577587"/>
          </a:xfrm>
          <a:custGeom>
            <a:avLst/>
            <a:gdLst/>
            <a:ahLst/>
            <a:cxnLst/>
            <a:rect l="l" t="t" r="r" b="b"/>
            <a:pathLst>
              <a:path w="928878" h="928877">
                <a:moveTo>
                  <a:pt x="464439" y="0"/>
                </a:moveTo>
                <a:lnTo>
                  <a:pt x="426342" y="1539"/>
                </a:lnTo>
                <a:lnTo>
                  <a:pt x="352816" y="13495"/>
                </a:lnTo>
                <a:lnTo>
                  <a:pt x="283642" y="36492"/>
                </a:lnTo>
                <a:lnTo>
                  <a:pt x="219775" y="69574"/>
                </a:lnTo>
                <a:lnTo>
                  <a:pt x="162171" y="111786"/>
                </a:lnTo>
                <a:lnTo>
                  <a:pt x="111786" y="162171"/>
                </a:lnTo>
                <a:lnTo>
                  <a:pt x="69574" y="219775"/>
                </a:lnTo>
                <a:lnTo>
                  <a:pt x="36492" y="283642"/>
                </a:lnTo>
                <a:lnTo>
                  <a:pt x="13495" y="352816"/>
                </a:lnTo>
                <a:lnTo>
                  <a:pt x="1539" y="426342"/>
                </a:lnTo>
                <a:lnTo>
                  <a:pt x="0" y="464438"/>
                </a:lnTo>
                <a:lnTo>
                  <a:pt x="1539" y="502535"/>
                </a:lnTo>
                <a:lnTo>
                  <a:pt x="13495" y="576061"/>
                </a:lnTo>
                <a:lnTo>
                  <a:pt x="36492" y="645235"/>
                </a:lnTo>
                <a:lnTo>
                  <a:pt x="69574" y="709102"/>
                </a:lnTo>
                <a:lnTo>
                  <a:pt x="111786" y="766706"/>
                </a:lnTo>
                <a:lnTo>
                  <a:pt x="162171" y="817091"/>
                </a:lnTo>
                <a:lnTo>
                  <a:pt x="219775" y="859303"/>
                </a:lnTo>
                <a:lnTo>
                  <a:pt x="283642" y="892385"/>
                </a:lnTo>
                <a:lnTo>
                  <a:pt x="352816" y="915382"/>
                </a:lnTo>
                <a:lnTo>
                  <a:pt x="426342" y="927338"/>
                </a:lnTo>
                <a:lnTo>
                  <a:pt x="464439" y="928877"/>
                </a:lnTo>
                <a:lnTo>
                  <a:pt x="502535" y="927338"/>
                </a:lnTo>
                <a:lnTo>
                  <a:pt x="576061" y="915382"/>
                </a:lnTo>
                <a:lnTo>
                  <a:pt x="645235" y="892385"/>
                </a:lnTo>
                <a:lnTo>
                  <a:pt x="709102" y="859303"/>
                </a:lnTo>
                <a:lnTo>
                  <a:pt x="766706" y="817091"/>
                </a:lnTo>
                <a:lnTo>
                  <a:pt x="817091" y="766706"/>
                </a:lnTo>
                <a:lnTo>
                  <a:pt x="859303" y="709102"/>
                </a:lnTo>
                <a:lnTo>
                  <a:pt x="892385" y="645235"/>
                </a:lnTo>
                <a:lnTo>
                  <a:pt x="915382" y="576061"/>
                </a:lnTo>
                <a:lnTo>
                  <a:pt x="927338" y="502535"/>
                </a:lnTo>
                <a:lnTo>
                  <a:pt x="928878" y="464438"/>
                </a:lnTo>
                <a:lnTo>
                  <a:pt x="927338" y="426342"/>
                </a:lnTo>
                <a:lnTo>
                  <a:pt x="915382" y="352816"/>
                </a:lnTo>
                <a:lnTo>
                  <a:pt x="892385" y="283642"/>
                </a:lnTo>
                <a:lnTo>
                  <a:pt x="859303" y="219775"/>
                </a:lnTo>
                <a:lnTo>
                  <a:pt x="817091" y="162171"/>
                </a:lnTo>
                <a:lnTo>
                  <a:pt x="766706" y="111786"/>
                </a:lnTo>
                <a:lnTo>
                  <a:pt x="709102" y="69574"/>
                </a:lnTo>
                <a:lnTo>
                  <a:pt x="645235" y="36492"/>
                </a:lnTo>
                <a:lnTo>
                  <a:pt x="576061" y="13495"/>
                </a:lnTo>
                <a:lnTo>
                  <a:pt x="502535" y="1539"/>
                </a:lnTo>
                <a:lnTo>
                  <a:pt x="464439" y="0"/>
                </a:lnTo>
                <a:close/>
              </a:path>
            </a:pathLst>
          </a:custGeom>
          <a:noFill/>
          <a:ln>
            <a:solidFill>
              <a:srgbClr val="00B0F0"/>
            </a:solidFill>
          </a:ln>
        </p:spPr>
        <p:txBody>
          <a:bodyPr wrap="square" lIns="0" tIns="0" rIns="0" bIns="0" rtlCol="0">
            <a:noAutofit/>
          </a:bodyPr>
          <a:lstStyle/>
          <a:p>
            <a:pPr defTabSz="913668"/>
            <a:endParaRPr sz="1399" dirty="0">
              <a:solidFill>
                <a:prstClr val="black"/>
              </a:solidFill>
              <a:latin typeface="Huawei Sans" panose="020C0503030203020204" pitchFamily="34" charset="0"/>
              <a:cs typeface="+mn-ea"/>
              <a:sym typeface="+mn-lt"/>
            </a:endParaRPr>
          </a:p>
        </p:txBody>
      </p:sp>
      <p:sp>
        <p:nvSpPr>
          <p:cNvPr id="12" name="矩形 11"/>
          <p:cNvSpPr/>
          <p:nvPr/>
        </p:nvSpPr>
        <p:spPr>
          <a:xfrm>
            <a:off x="8901882" y="3176520"/>
            <a:ext cx="1596912" cy="701795"/>
          </a:xfrm>
          <a:prstGeom prst="rect">
            <a:avLst/>
          </a:prstGeom>
        </p:spPr>
        <p:txBody>
          <a:bodyPr wrap="none">
            <a:spAutoFit/>
          </a:bodyPr>
          <a:lstStyle/>
          <a:p>
            <a:pPr algn="ctr" defTabSz="913458">
              <a:lnSpc>
                <a:spcPct val="150000"/>
              </a:lnSpc>
              <a:defRPr/>
            </a:pPr>
            <a:r>
              <a:rPr lang="en-US" sz="1399" b="1" u="none" dirty="0">
                <a:solidFill>
                  <a:srgbClr val="C7000B"/>
                </a:solidFill>
                <a:latin typeface="Huawei Sans" panose="020C0503030203020204" pitchFamily="34" charset="0"/>
              </a:rPr>
              <a:t>C</a:t>
            </a:r>
            <a:r>
              <a:rPr sz="1399" b="1" u="none" dirty="0">
                <a:solidFill>
                  <a:srgbClr val="C7000B"/>
                </a:solidFill>
                <a:latin typeface="Huawei Sans" panose="020C0503030203020204" pitchFamily="34" charset="0"/>
              </a:rPr>
              <a:t>onvenient and </a:t>
            </a:r>
            <a:endParaRPr lang="en-US" altLang="zh-CN" sz="1399" b="1" u="none" dirty="0">
              <a:solidFill>
                <a:srgbClr val="C7000B"/>
              </a:solidFill>
              <a:latin typeface="Huawei Sans" panose="020C0503030203020204" pitchFamily="34" charset="0"/>
            </a:endParaRPr>
          </a:p>
          <a:p>
            <a:pPr algn="ctr" defTabSz="913458">
              <a:lnSpc>
                <a:spcPct val="150000"/>
              </a:lnSpc>
              <a:defRPr/>
            </a:pPr>
            <a:r>
              <a:rPr sz="1399" b="1" u="none" dirty="0">
                <a:solidFill>
                  <a:srgbClr val="C7000B"/>
                </a:solidFill>
                <a:latin typeface="Huawei Sans" panose="020C0503030203020204" pitchFamily="34" charset="0"/>
              </a:rPr>
              <a:t>efficient travel</a:t>
            </a:r>
            <a:endParaRPr lang="en-US" altLang="zh-CN" sz="1399" b="1" kern="0" dirty="0">
              <a:solidFill>
                <a:srgbClr val="C7000B"/>
              </a:solidFill>
              <a:latin typeface="Huawei Sans" panose="020C0503030203020204" pitchFamily="34" charset="0"/>
              <a:cs typeface="+mn-ea"/>
              <a:sym typeface="+mn-lt"/>
            </a:endParaRPr>
          </a:p>
        </p:txBody>
      </p:sp>
      <p:sp>
        <p:nvSpPr>
          <p:cNvPr id="13" name="object 9"/>
          <p:cNvSpPr/>
          <p:nvPr/>
        </p:nvSpPr>
        <p:spPr>
          <a:xfrm>
            <a:off x="5244055" y="1446967"/>
            <a:ext cx="1646822" cy="1577587"/>
          </a:xfrm>
          <a:custGeom>
            <a:avLst/>
            <a:gdLst/>
            <a:ahLst/>
            <a:cxnLst/>
            <a:rect l="l" t="t" r="r" b="b"/>
            <a:pathLst>
              <a:path w="928878" h="928877">
                <a:moveTo>
                  <a:pt x="464439" y="0"/>
                </a:moveTo>
                <a:lnTo>
                  <a:pt x="426342" y="1539"/>
                </a:lnTo>
                <a:lnTo>
                  <a:pt x="352816" y="13495"/>
                </a:lnTo>
                <a:lnTo>
                  <a:pt x="283642" y="36492"/>
                </a:lnTo>
                <a:lnTo>
                  <a:pt x="219775" y="69574"/>
                </a:lnTo>
                <a:lnTo>
                  <a:pt x="162171" y="111786"/>
                </a:lnTo>
                <a:lnTo>
                  <a:pt x="111786" y="162171"/>
                </a:lnTo>
                <a:lnTo>
                  <a:pt x="69574" y="219775"/>
                </a:lnTo>
                <a:lnTo>
                  <a:pt x="36492" y="283642"/>
                </a:lnTo>
                <a:lnTo>
                  <a:pt x="13495" y="352816"/>
                </a:lnTo>
                <a:lnTo>
                  <a:pt x="1539" y="426342"/>
                </a:lnTo>
                <a:lnTo>
                  <a:pt x="0" y="464438"/>
                </a:lnTo>
                <a:lnTo>
                  <a:pt x="1539" y="502535"/>
                </a:lnTo>
                <a:lnTo>
                  <a:pt x="13495" y="576061"/>
                </a:lnTo>
                <a:lnTo>
                  <a:pt x="36492" y="645235"/>
                </a:lnTo>
                <a:lnTo>
                  <a:pt x="69574" y="709102"/>
                </a:lnTo>
                <a:lnTo>
                  <a:pt x="111786" y="766706"/>
                </a:lnTo>
                <a:lnTo>
                  <a:pt x="162171" y="817091"/>
                </a:lnTo>
                <a:lnTo>
                  <a:pt x="219775" y="859303"/>
                </a:lnTo>
                <a:lnTo>
                  <a:pt x="283642" y="892385"/>
                </a:lnTo>
                <a:lnTo>
                  <a:pt x="352816" y="915382"/>
                </a:lnTo>
                <a:lnTo>
                  <a:pt x="426342" y="927338"/>
                </a:lnTo>
                <a:lnTo>
                  <a:pt x="464439" y="928877"/>
                </a:lnTo>
                <a:lnTo>
                  <a:pt x="502535" y="927338"/>
                </a:lnTo>
                <a:lnTo>
                  <a:pt x="576061" y="915382"/>
                </a:lnTo>
                <a:lnTo>
                  <a:pt x="645235" y="892385"/>
                </a:lnTo>
                <a:lnTo>
                  <a:pt x="709102" y="859303"/>
                </a:lnTo>
                <a:lnTo>
                  <a:pt x="766706" y="817091"/>
                </a:lnTo>
                <a:lnTo>
                  <a:pt x="817091" y="766706"/>
                </a:lnTo>
                <a:lnTo>
                  <a:pt x="859303" y="709102"/>
                </a:lnTo>
                <a:lnTo>
                  <a:pt x="892385" y="645235"/>
                </a:lnTo>
                <a:lnTo>
                  <a:pt x="915382" y="576061"/>
                </a:lnTo>
                <a:lnTo>
                  <a:pt x="927338" y="502535"/>
                </a:lnTo>
                <a:lnTo>
                  <a:pt x="928878" y="464438"/>
                </a:lnTo>
                <a:lnTo>
                  <a:pt x="927338" y="426342"/>
                </a:lnTo>
                <a:lnTo>
                  <a:pt x="915382" y="352816"/>
                </a:lnTo>
                <a:lnTo>
                  <a:pt x="892385" y="283642"/>
                </a:lnTo>
                <a:lnTo>
                  <a:pt x="859303" y="219775"/>
                </a:lnTo>
                <a:lnTo>
                  <a:pt x="817091" y="162171"/>
                </a:lnTo>
                <a:lnTo>
                  <a:pt x="766706" y="111786"/>
                </a:lnTo>
                <a:lnTo>
                  <a:pt x="709102" y="69574"/>
                </a:lnTo>
                <a:lnTo>
                  <a:pt x="645235" y="36492"/>
                </a:lnTo>
                <a:lnTo>
                  <a:pt x="576061" y="13495"/>
                </a:lnTo>
                <a:lnTo>
                  <a:pt x="502535" y="1539"/>
                </a:lnTo>
                <a:lnTo>
                  <a:pt x="464439" y="0"/>
                </a:lnTo>
                <a:close/>
              </a:path>
            </a:pathLst>
          </a:custGeom>
          <a:noFill/>
          <a:ln>
            <a:solidFill>
              <a:srgbClr val="00B0F0"/>
            </a:solidFill>
          </a:ln>
        </p:spPr>
        <p:txBody>
          <a:bodyPr wrap="square" lIns="0" tIns="0" rIns="0" bIns="0" rtlCol="0">
            <a:noAutofit/>
          </a:bodyPr>
          <a:lstStyle/>
          <a:p>
            <a:pPr defTabSz="913668"/>
            <a:endParaRPr sz="1399" dirty="0">
              <a:solidFill>
                <a:prstClr val="black"/>
              </a:solidFill>
              <a:latin typeface="Huawei Sans" panose="020C0503030203020204" pitchFamily="34" charset="0"/>
              <a:cs typeface="+mn-ea"/>
              <a:sym typeface="+mn-lt"/>
            </a:endParaRPr>
          </a:p>
        </p:txBody>
      </p:sp>
      <p:sp>
        <p:nvSpPr>
          <p:cNvPr id="14" name="矩形 13"/>
          <p:cNvSpPr/>
          <p:nvPr/>
        </p:nvSpPr>
        <p:spPr>
          <a:xfrm>
            <a:off x="5260953" y="1790352"/>
            <a:ext cx="1597089" cy="1024768"/>
          </a:xfrm>
          <a:prstGeom prst="rect">
            <a:avLst/>
          </a:prstGeom>
        </p:spPr>
        <p:txBody>
          <a:bodyPr wrap="square">
            <a:spAutoFit/>
          </a:bodyPr>
          <a:lstStyle/>
          <a:p>
            <a:pPr algn="ctr" defTabSz="913458">
              <a:lnSpc>
                <a:spcPct val="150000"/>
              </a:lnSpc>
              <a:defRPr/>
            </a:pPr>
            <a:r>
              <a:rPr lang="en-US" sz="1399" b="1" dirty="0">
                <a:solidFill>
                  <a:srgbClr val="C7000B"/>
                </a:solidFill>
                <a:latin typeface="Huawei Sans" panose="020C0503030203020204" pitchFamily="34" charset="0"/>
              </a:rPr>
              <a:t>Huge reductions in road accidents</a:t>
            </a:r>
            <a:endParaRPr lang="en-US" altLang="zh-CN" sz="1399" b="1" kern="0" dirty="0">
              <a:solidFill>
                <a:srgbClr val="C7000B"/>
              </a:solidFill>
              <a:latin typeface="Huawei Sans" panose="020C0503030203020204" pitchFamily="34" charset="0"/>
              <a:cs typeface="+mn-ea"/>
              <a:sym typeface="+mn-lt"/>
            </a:endParaRPr>
          </a:p>
        </p:txBody>
      </p:sp>
      <p:sp>
        <p:nvSpPr>
          <p:cNvPr id="15" name="文本框 14"/>
          <p:cNvSpPr txBox="1"/>
          <p:nvPr/>
        </p:nvSpPr>
        <p:spPr>
          <a:xfrm>
            <a:off x="7200672" y="1304774"/>
            <a:ext cx="4548415" cy="1569660"/>
          </a:xfrm>
          <a:prstGeom prst="rect">
            <a:avLst/>
          </a:prstGeom>
          <a:noFill/>
        </p:spPr>
        <p:txBody>
          <a:bodyPr wrap="square" rtlCol="0">
            <a:spAutoFit/>
          </a:bodyPr>
          <a:lstStyle/>
          <a:p>
            <a:pPr marL="215914" indent="-215914" defTabSz="914112">
              <a:buSzPct val="50000"/>
              <a:buFont typeface="Wingdings" panose="05000000000000000000" pitchFamily="2" charset="2"/>
              <a:buChar char="l"/>
            </a:pPr>
            <a:r>
              <a:rPr sz="1600" b="0" u="none" dirty="0">
                <a:latin typeface="Huawei Sans" panose="020C0503030203020204" pitchFamily="34" charset="0"/>
              </a:rPr>
              <a:t>About 1.2 million people die from traffic accidents every year.</a:t>
            </a:r>
            <a:endParaRPr kumimoji="1" lang="en-US" altLang="zh-CN" sz="1600" dirty="0">
              <a:latin typeface="Huawei Sans" panose="020C0503030203020204" pitchFamily="34" charset="0"/>
              <a:cs typeface="+mn-ea"/>
              <a:sym typeface="+mn-lt"/>
            </a:endParaRPr>
          </a:p>
          <a:p>
            <a:pPr marL="215914" indent="-215914" defTabSz="914112">
              <a:buSzPct val="50000"/>
              <a:buFont typeface="Wingdings" panose="05000000000000000000" pitchFamily="2" charset="2"/>
              <a:buChar char="l"/>
            </a:pPr>
            <a:r>
              <a:rPr sz="1600" b="0" u="none" dirty="0">
                <a:latin typeface="Huawei Sans" panose="020C0503030203020204" pitchFamily="34" charset="0"/>
              </a:rPr>
              <a:t>In 2019, more than 60,000 people died from traffic accidents in China.</a:t>
            </a:r>
            <a:endParaRPr kumimoji="1" lang="en-US" altLang="zh-CN" sz="1600" dirty="0">
              <a:latin typeface="Huawei Sans" panose="020C0503030203020204" pitchFamily="34" charset="0"/>
              <a:cs typeface="+mn-ea"/>
              <a:sym typeface="+mn-lt"/>
            </a:endParaRPr>
          </a:p>
          <a:p>
            <a:pPr marL="215914" indent="-215914" defTabSz="914112">
              <a:buSzPct val="50000"/>
              <a:buFont typeface="Wingdings" panose="05000000000000000000" pitchFamily="2" charset="2"/>
              <a:buChar char="l"/>
            </a:pPr>
            <a:r>
              <a:rPr sz="1600" b="0" u="none" dirty="0">
                <a:latin typeface="Huawei Sans" panose="020C0503030203020204" pitchFamily="34" charset="0"/>
              </a:rPr>
              <a:t>90% of traffic accidents are caused by human error.</a:t>
            </a:r>
            <a:endParaRPr kumimoji="1" lang="en-US" altLang="zh-CN" sz="1600" dirty="0">
              <a:latin typeface="Huawei Sans" panose="020C0503030203020204" pitchFamily="34" charset="0"/>
              <a:cs typeface="+mn-ea"/>
              <a:sym typeface="+mn-lt"/>
            </a:endParaRPr>
          </a:p>
        </p:txBody>
      </p:sp>
      <p:sp>
        <p:nvSpPr>
          <p:cNvPr id="16" name="文本框 15"/>
          <p:cNvSpPr txBox="1"/>
          <p:nvPr/>
        </p:nvSpPr>
        <p:spPr>
          <a:xfrm>
            <a:off x="7532243" y="4337962"/>
            <a:ext cx="4735063" cy="2031325"/>
          </a:xfrm>
          <a:prstGeom prst="rect">
            <a:avLst/>
          </a:prstGeom>
          <a:noFill/>
        </p:spPr>
        <p:txBody>
          <a:bodyPr wrap="square" rtlCol="0">
            <a:spAutoFit/>
          </a:bodyPr>
          <a:lstStyle/>
          <a:p>
            <a:pPr marL="215914" indent="-215914" defTabSz="914112">
              <a:buSzPct val="50000"/>
              <a:buFont typeface="Wingdings" panose="05000000000000000000" pitchFamily="2" charset="2"/>
              <a:buChar char="l"/>
            </a:pPr>
            <a:r>
              <a:rPr lang="en-US" altLang="zh-CN" sz="1400" b="0" u="none" dirty="0">
                <a:latin typeface="Huawei Sans" panose="020C0503030203020204" pitchFamily="34" charset="0"/>
              </a:rPr>
              <a:t>Intelligent</a:t>
            </a:r>
            <a:r>
              <a:rPr sz="1400" b="0" u="none" dirty="0">
                <a:latin typeface="Huawei Sans" panose="020C0503030203020204" pitchFamily="34" charset="0"/>
              </a:rPr>
              <a:t> driving enables special groups to drive on roads.</a:t>
            </a:r>
            <a:endParaRPr kumimoji="1" lang="en-US" altLang="zh-CN" sz="1400" dirty="0">
              <a:latin typeface="Huawei Sans" panose="020C0503030203020204" pitchFamily="34" charset="0"/>
              <a:cs typeface="+mn-ea"/>
              <a:sym typeface="+mn-lt"/>
            </a:endParaRPr>
          </a:p>
          <a:p>
            <a:pPr marL="215914" indent="-215914" defTabSz="914112">
              <a:buSzPct val="50000"/>
              <a:buFont typeface="Wingdings" panose="05000000000000000000" pitchFamily="2" charset="2"/>
              <a:buChar char="l"/>
            </a:pPr>
            <a:r>
              <a:rPr lang="en-US" sz="1400" dirty="0">
                <a:latin typeface="Huawei Sans" panose="020C0503030203020204" pitchFamily="34" charset="0"/>
              </a:rPr>
              <a:t>China - 75% of roads in major cities suffer from traffic jams during peak hours, with an average traffic delay of one hour.</a:t>
            </a:r>
            <a:endParaRPr kumimoji="1" lang="en-US" altLang="zh-CN" sz="1400" dirty="0">
              <a:latin typeface="Huawei Sans" panose="020C0503030203020204" pitchFamily="34" charset="0"/>
              <a:cs typeface="+mn-ea"/>
              <a:sym typeface="+mn-lt"/>
            </a:endParaRPr>
          </a:p>
          <a:p>
            <a:pPr marL="215914" indent="-215914" defTabSz="914112">
              <a:buSzPct val="50000"/>
              <a:buFont typeface="Wingdings" panose="05000000000000000000" pitchFamily="2" charset="2"/>
              <a:buChar char="l"/>
            </a:pPr>
            <a:r>
              <a:rPr lang="en-US" sz="1400" dirty="0">
                <a:latin typeface="Huawei Sans" panose="020C0503030203020204" pitchFamily="34" charset="0"/>
              </a:rPr>
              <a:t>Vehicle-road collaboration using an intelligent transportation system (ITS) can greatly improve traffic efficiency.</a:t>
            </a:r>
            <a:endParaRPr kumimoji="1" lang="en-US" altLang="zh-CN" sz="1400" dirty="0">
              <a:latin typeface="Huawei Sans" panose="020C0503030203020204" pitchFamily="34" charset="0"/>
              <a:cs typeface="+mn-ea"/>
              <a:sym typeface="+mn-lt"/>
            </a:endParaRPr>
          </a:p>
          <a:p>
            <a:pPr marL="215914" indent="-215914" defTabSz="914112">
              <a:buSzPct val="50000"/>
              <a:buFont typeface="Wingdings" panose="05000000000000000000" pitchFamily="2" charset="2"/>
              <a:buChar char="l"/>
            </a:pPr>
            <a:r>
              <a:rPr lang="en-US" sz="1400" dirty="0">
                <a:latin typeface="Huawei Sans" panose="020C0503030203020204" pitchFamily="34" charset="0"/>
              </a:rPr>
              <a:t>University of Michigan estimate</a:t>
            </a:r>
            <a:r>
              <a:rPr lang="en-US" altLang="zh-CN" sz="1400" dirty="0">
                <a:latin typeface="Huawei Sans" panose="020C0503030203020204" pitchFamily="34" charset="0"/>
              </a:rPr>
              <a:t>s</a:t>
            </a:r>
            <a:r>
              <a:rPr lang="en-US" sz="1400" dirty="0">
                <a:latin typeface="Huawei Sans" panose="020C0503030203020204" pitchFamily="34" charset="0"/>
              </a:rPr>
              <a:t> one shared autonomous vehicle can replace 9.34 conventional vehicles.</a:t>
            </a:r>
            <a:endParaRPr sz="1400" b="0" u="none" dirty="0">
              <a:latin typeface="Huawei Sans" panose="020C0503030203020204" pitchFamily="34" charset="0"/>
            </a:endParaRPr>
          </a:p>
        </p:txBody>
      </p:sp>
      <p:sp>
        <p:nvSpPr>
          <p:cNvPr id="17" name="文本框 16"/>
          <p:cNvSpPr txBox="1"/>
          <p:nvPr/>
        </p:nvSpPr>
        <p:spPr>
          <a:xfrm>
            <a:off x="177326" y="3878315"/>
            <a:ext cx="4578331" cy="2554545"/>
          </a:xfrm>
          <a:prstGeom prst="rect">
            <a:avLst/>
          </a:prstGeom>
          <a:noFill/>
        </p:spPr>
        <p:txBody>
          <a:bodyPr wrap="square" rtlCol="0">
            <a:spAutoFit/>
          </a:bodyPr>
          <a:lstStyle/>
          <a:p>
            <a:pPr marL="215914" indent="-215914" defTabSz="914112">
              <a:buSzPct val="50000"/>
              <a:buFont typeface="Wingdings" panose="05000000000000000000" pitchFamily="2" charset="2"/>
              <a:buChar char="l"/>
            </a:pPr>
            <a:r>
              <a:rPr sz="1600" b="0" u="none" dirty="0">
                <a:latin typeface="Huawei Sans" panose="020C0503030203020204" pitchFamily="34" charset="0"/>
              </a:rPr>
              <a:t>"Mobile third space": </a:t>
            </a:r>
            <a:r>
              <a:rPr lang="en-US" altLang="zh-CN" sz="1600" dirty="0">
                <a:latin typeface="Huawei Sans" panose="020C0503030203020204" pitchFamily="34" charset="0"/>
              </a:rPr>
              <a:t>Intelligent</a:t>
            </a:r>
            <a:r>
              <a:rPr lang="en-US" sz="1600" dirty="0">
                <a:latin typeface="Huawei Sans" panose="020C0503030203020204" pitchFamily="34" charset="0"/>
              </a:rPr>
              <a:t> vehicles automate driving, to give drivers and passengers a multi-functional space for new entertainment, social networking, and retail scenarios.</a:t>
            </a:r>
            <a:endParaRPr kumimoji="1" lang="en-US" altLang="zh-CN" sz="1600" dirty="0">
              <a:latin typeface="Huawei Sans" panose="020C0503030203020204" pitchFamily="34" charset="0"/>
              <a:cs typeface="+mn-ea"/>
              <a:sym typeface="+mn-lt"/>
            </a:endParaRPr>
          </a:p>
          <a:p>
            <a:pPr marL="215914" indent="-215914" defTabSz="914112">
              <a:buSzPct val="50000"/>
              <a:buFont typeface="Wingdings" panose="05000000000000000000" pitchFamily="2" charset="2"/>
              <a:buChar char="l"/>
            </a:pPr>
            <a:r>
              <a:rPr lang="en-US" sz="1600" dirty="0">
                <a:latin typeface="Huawei Sans" panose="020C0503030203020204" pitchFamily="34" charset="0"/>
              </a:rPr>
              <a:t>With an emphasis on passenger experience, consumer demand will concern industries such as media, entertainment, retail, and health. Its reported 63% of people use the time traveling to socialize</a:t>
            </a:r>
            <a:r>
              <a:rPr sz="1600" b="0" u="none" dirty="0">
                <a:latin typeface="Huawei Sans" panose="020C0503030203020204" pitchFamily="34" charset="0"/>
              </a:rPr>
              <a:t>, and nearly 25% want to spend the time on fitness.</a:t>
            </a:r>
          </a:p>
        </p:txBody>
      </p:sp>
      <p:sp>
        <p:nvSpPr>
          <p:cNvPr id="18" name="Rectangle 17">
            <a:extLst>
              <a:ext uri="{FF2B5EF4-FFF2-40B4-BE49-F238E27FC236}">
                <a16:creationId xmlns:a16="http://schemas.microsoft.com/office/drawing/2014/main" id="{53B89691-F88C-3E00-0C23-422BAD5C02E3}"/>
              </a:ext>
            </a:extLst>
          </p:cNvPr>
          <p:cNvSpPr/>
          <p:nvPr/>
        </p:nvSpPr>
        <p:spPr>
          <a:xfrm>
            <a:off x="386480" y="2086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D08E595B-3D18-BDAF-646A-F8E13C37BDBE}"/>
              </a:ext>
            </a:extLst>
          </p:cNvPr>
          <p:cNvSpPr txBox="1"/>
          <p:nvPr/>
        </p:nvSpPr>
        <p:spPr>
          <a:xfrm>
            <a:off x="597321" y="24922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0" name="TextBox 19">
            <a:extLst>
              <a:ext uri="{FF2B5EF4-FFF2-40B4-BE49-F238E27FC236}">
                <a16:creationId xmlns:a16="http://schemas.microsoft.com/office/drawing/2014/main" id="{0E2468C9-D5DA-20CE-40FF-EC07AF664C8F}"/>
              </a:ext>
            </a:extLst>
          </p:cNvPr>
          <p:cNvSpPr txBox="1"/>
          <p:nvPr/>
        </p:nvSpPr>
        <p:spPr>
          <a:xfrm>
            <a:off x="658351" y="5050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1" name="Graphic 22">
            <a:extLst>
              <a:ext uri="{FF2B5EF4-FFF2-40B4-BE49-F238E27FC236}">
                <a16:creationId xmlns:a16="http://schemas.microsoft.com/office/drawing/2014/main" id="{404849FC-ED17-8AC6-FF74-BE0DD99932D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22" name="TextBox 21">
            <a:extLst>
              <a:ext uri="{FF2B5EF4-FFF2-40B4-BE49-F238E27FC236}">
                <a16:creationId xmlns:a16="http://schemas.microsoft.com/office/drawing/2014/main" id="{5CD438CB-8838-DAEC-B2DE-DBD2E4E6A4BA}"/>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965282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1F5B0C3-1F64-4957-8397-7D9A64009306}"/>
              </a:ext>
            </a:extLst>
          </p:cNvPr>
          <p:cNvSpPr>
            <a:spLocks noGrp="1"/>
          </p:cNvSpPr>
          <p:nvPr>
            <p:ph type="title"/>
          </p:nvPr>
        </p:nvSpPr>
        <p:spPr>
          <a:xfrm>
            <a:off x="1855304" y="447468"/>
            <a:ext cx="9893783" cy="595304"/>
          </a:xfrm>
        </p:spPr>
        <p:txBody>
          <a:bodyPr>
            <a:normAutofit fontScale="90000"/>
          </a:bodyPr>
          <a:lstStyle/>
          <a:p>
            <a:r>
              <a:rPr lang="nn-NO" altLang="zh-CN" dirty="0">
                <a:latin typeface="Huawei Sans" panose="020C0503030203020204" pitchFamily="34" charset="0"/>
              </a:rPr>
              <a:t>Manual Driving vs. </a:t>
            </a:r>
            <a:r>
              <a:rPr lang="en-US" altLang="zh-CN" dirty="0">
                <a:latin typeface="Huawei Sans" panose="020C0503030203020204" pitchFamily="34" charset="0"/>
              </a:rPr>
              <a:t>Intelligent</a:t>
            </a:r>
            <a:r>
              <a:rPr lang="nn-NO" altLang="zh-CN" dirty="0">
                <a:latin typeface="Huawei Sans" panose="020C0503030203020204" pitchFamily="34" charset="0"/>
              </a:rPr>
              <a:t> Driving</a:t>
            </a:r>
            <a:endParaRPr b="0" u="none" dirty="0">
              <a:latin typeface="Huawei Sans" panose="020C0503030203020204" pitchFamily="34" charset="0"/>
            </a:endParaRPr>
          </a:p>
        </p:txBody>
      </p:sp>
      <p:sp>
        <p:nvSpPr>
          <p:cNvPr id="24" name="文本框 23">
            <a:extLst>
              <a:ext uri="{FF2B5EF4-FFF2-40B4-BE49-F238E27FC236}">
                <a16:creationId xmlns:a16="http://schemas.microsoft.com/office/drawing/2014/main" id="{6E55C8EC-ECF0-45F9-8B72-8D394A641E7D}"/>
              </a:ext>
            </a:extLst>
          </p:cNvPr>
          <p:cNvSpPr txBox="1"/>
          <p:nvPr/>
        </p:nvSpPr>
        <p:spPr>
          <a:xfrm>
            <a:off x="589447" y="1464198"/>
            <a:ext cx="3196340" cy="840679"/>
          </a:xfrm>
          <a:prstGeom prst="rect">
            <a:avLst/>
          </a:prstGeom>
          <a:noFill/>
        </p:spPr>
        <p:txBody>
          <a:bodyPr wrap="square" rtlCol="0">
            <a:spAutoFit/>
          </a:bodyPr>
          <a:lstStyle/>
          <a:p>
            <a:pPr algn="ctr">
              <a:lnSpc>
                <a:spcPct val="150000"/>
              </a:lnSpc>
            </a:pPr>
            <a:r>
              <a:rPr sz="2000" b="0" u="none" dirty="0">
                <a:latin typeface="Huawei Sans" panose="020C0503030203020204" pitchFamily="34" charset="0"/>
              </a:rPr>
              <a:t>Where am I?</a:t>
            </a:r>
            <a:endParaRPr lang="en-US" altLang="zh-CN" sz="2000" dirty="0">
              <a:latin typeface="Huawei Sans" panose="020C0503030203020204" pitchFamily="34" charset="0"/>
            </a:endParaRPr>
          </a:p>
          <a:p>
            <a:pPr algn="ctr">
              <a:lnSpc>
                <a:spcPct val="150000"/>
              </a:lnSpc>
            </a:pPr>
            <a:r>
              <a:rPr sz="1400" b="0" u="none" dirty="0">
                <a:latin typeface="Huawei Sans" panose="020C0503030203020204" pitchFamily="34" charset="0"/>
              </a:rPr>
              <a:t>Sensing, positioning, and map</a:t>
            </a:r>
            <a:r>
              <a:rPr lang="en-US" sz="1400" b="0" u="none" dirty="0">
                <a:latin typeface="Huawei Sans" panose="020C0503030203020204" pitchFamily="34" charset="0"/>
              </a:rPr>
              <a:t>ping</a:t>
            </a:r>
            <a:endParaRPr sz="1400" b="0" u="none" dirty="0">
              <a:latin typeface="Huawei Sans" panose="020C0503030203020204" pitchFamily="34" charset="0"/>
            </a:endParaRPr>
          </a:p>
        </p:txBody>
      </p:sp>
      <p:sp>
        <p:nvSpPr>
          <p:cNvPr id="25" name="文本框 24">
            <a:extLst>
              <a:ext uri="{FF2B5EF4-FFF2-40B4-BE49-F238E27FC236}">
                <a16:creationId xmlns:a16="http://schemas.microsoft.com/office/drawing/2014/main" id="{F14A12E0-9E77-4937-B97F-3C6A92406D0B}"/>
              </a:ext>
            </a:extLst>
          </p:cNvPr>
          <p:cNvSpPr txBox="1"/>
          <p:nvPr/>
        </p:nvSpPr>
        <p:spPr>
          <a:xfrm>
            <a:off x="4290750" y="1484313"/>
            <a:ext cx="3014402" cy="840679"/>
          </a:xfrm>
          <a:prstGeom prst="rect">
            <a:avLst/>
          </a:prstGeom>
          <a:noFill/>
        </p:spPr>
        <p:txBody>
          <a:bodyPr wrap="square" rtlCol="0">
            <a:spAutoFit/>
          </a:bodyPr>
          <a:lstStyle/>
          <a:p>
            <a:pPr algn="ctr">
              <a:lnSpc>
                <a:spcPct val="150000"/>
              </a:lnSpc>
            </a:pPr>
            <a:r>
              <a:rPr sz="2000" b="0" u="none" dirty="0">
                <a:latin typeface="Huawei Sans" panose="020C0503030203020204" pitchFamily="34" charset="0"/>
              </a:rPr>
              <a:t>Where am I going?</a:t>
            </a:r>
            <a:endParaRPr lang="en-US" altLang="zh-CN" sz="2000" dirty="0">
              <a:latin typeface="Huawei Sans" panose="020C0503030203020204" pitchFamily="34" charset="0"/>
            </a:endParaRPr>
          </a:p>
          <a:p>
            <a:pPr algn="ctr">
              <a:lnSpc>
                <a:spcPct val="150000"/>
              </a:lnSpc>
            </a:pPr>
            <a:r>
              <a:rPr sz="1400" b="0" u="none" dirty="0">
                <a:latin typeface="Huawei Sans" panose="020C0503030203020204" pitchFamily="34" charset="0"/>
              </a:rPr>
              <a:t>Navigation and map</a:t>
            </a:r>
          </a:p>
        </p:txBody>
      </p:sp>
      <p:sp>
        <p:nvSpPr>
          <p:cNvPr id="26" name="文本框 25">
            <a:extLst>
              <a:ext uri="{FF2B5EF4-FFF2-40B4-BE49-F238E27FC236}">
                <a16:creationId xmlns:a16="http://schemas.microsoft.com/office/drawing/2014/main" id="{8DD5DCC2-1D1C-4F77-87F2-DF285D12B8F3}"/>
              </a:ext>
            </a:extLst>
          </p:cNvPr>
          <p:cNvSpPr txBox="1"/>
          <p:nvPr/>
        </p:nvSpPr>
        <p:spPr>
          <a:xfrm>
            <a:off x="8117261" y="1252682"/>
            <a:ext cx="3347908" cy="1163845"/>
          </a:xfrm>
          <a:prstGeom prst="rect">
            <a:avLst/>
          </a:prstGeom>
          <a:noFill/>
        </p:spPr>
        <p:txBody>
          <a:bodyPr wrap="square" rtlCol="0">
            <a:spAutoFit/>
          </a:bodyPr>
          <a:lstStyle/>
          <a:p>
            <a:pPr algn="ctr">
              <a:lnSpc>
                <a:spcPct val="150000"/>
              </a:lnSpc>
            </a:pPr>
            <a:r>
              <a:rPr sz="2000" b="0" u="none" dirty="0">
                <a:latin typeface="Huawei Sans" panose="020C0503030203020204" pitchFamily="34" charset="0"/>
              </a:rPr>
              <a:t>How do I get there?</a:t>
            </a:r>
            <a:endParaRPr lang="en-US" altLang="zh-CN" sz="2000" dirty="0">
              <a:latin typeface="Huawei Sans" panose="020C0503030203020204" pitchFamily="34" charset="0"/>
            </a:endParaRPr>
          </a:p>
          <a:p>
            <a:pPr algn="ctr">
              <a:lnSpc>
                <a:spcPct val="150000"/>
              </a:lnSpc>
            </a:pPr>
            <a:r>
              <a:rPr sz="1400" b="0" u="none" dirty="0">
                <a:latin typeface="Huawei Sans" panose="020C0503030203020204" pitchFamily="34" charset="0"/>
              </a:rPr>
              <a:t>Sensing, positioning, map, and planning and control (</a:t>
            </a:r>
            <a:r>
              <a:rPr sz="1400" b="0" u="none" dirty="0" err="1">
                <a:latin typeface="Huawei Sans" panose="020C0503030203020204" pitchFamily="34" charset="0"/>
              </a:rPr>
              <a:t>PnC</a:t>
            </a:r>
            <a:r>
              <a:rPr sz="1400" b="0" u="none" dirty="0">
                <a:latin typeface="Huawei Sans" panose="020C0503030203020204" pitchFamily="34" charset="0"/>
              </a:rPr>
              <a:t>)</a:t>
            </a:r>
          </a:p>
        </p:txBody>
      </p:sp>
      <p:cxnSp>
        <p:nvCxnSpPr>
          <p:cNvPr id="28" name="直接连接符 27">
            <a:extLst>
              <a:ext uri="{FF2B5EF4-FFF2-40B4-BE49-F238E27FC236}">
                <a16:creationId xmlns:a16="http://schemas.microsoft.com/office/drawing/2014/main" id="{CADD5B4E-F924-4C97-84DF-8975FCFA8271}"/>
              </a:ext>
            </a:extLst>
          </p:cNvPr>
          <p:cNvCxnSpPr/>
          <p:nvPr/>
        </p:nvCxnSpPr>
        <p:spPr>
          <a:xfrm>
            <a:off x="914397" y="2442258"/>
            <a:ext cx="10347767" cy="0"/>
          </a:xfrm>
          <a:prstGeom prst="line">
            <a:avLst/>
          </a:prstGeom>
          <a:ln w="19050">
            <a:solidFill>
              <a:schemeClr val="tx1"/>
            </a:solidFill>
          </a:ln>
          <a:effectLst>
            <a:glow rad="63500">
              <a:schemeClr val="accent1">
                <a:satMod val="175000"/>
                <a:alpha val="40000"/>
              </a:schemeClr>
            </a:glow>
            <a:innerShdw blurRad="63500" dist="50800" dir="5400000">
              <a:prstClr val="black">
                <a:alpha val="50000"/>
              </a:prstClr>
            </a:innerShdw>
          </a:effectLst>
        </p:spPr>
        <p:style>
          <a:lnRef idx="1">
            <a:schemeClr val="accent1"/>
          </a:lnRef>
          <a:fillRef idx="0">
            <a:schemeClr val="accent1"/>
          </a:fillRef>
          <a:effectRef idx="0">
            <a:schemeClr val="accent1"/>
          </a:effectRef>
          <a:fontRef idx="minor">
            <a:schemeClr val="tx1"/>
          </a:fontRef>
        </p:style>
      </p:cxnSp>
      <p:sp>
        <p:nvSpPr>
          <p:cNvPr id="29" name="文本框 28">
            <a:extLst>
              <a:ext uri="{FF2B5EF4-FFF2-40B4-BE49-F238E27FC236}">
                <a16:creationId xmlns:a16="http://schemas.microsoft.com/office/drawing/2014/main" id="{7CF766B5-34AE-4383-B377-A1BFF5CF4751}"/>
              </a:ext>
            </a:extLst>
          </p:cNvPr>
          <p:cNvSpPr txBox="1"/>
          <p:nvPr/>
        </p:nvSpPr>
        <p:spPr>
          <a:xfrm>
            <a:off x="1058801" y="3918397"/>
            <a:ext cx="2196864" cy="338554"/>
          </a:xfrm>
          <a:prstGeom prst="rect">
            <a:avLst/>
          </a:prstGeom>
          <a:solidFill>
            <a:schemeClr val="accent6">
              <a:lumMod val="40000"/>
              <a:lumOff val="60000"/>
            </a:schemeClr>
          </a:solidFill>
        </p:spPr>
        <p:txBody>
          <a:bodyPr wrap="square" rtlCol="0">
            <a:spAutoFit/>
          </a:bodyPr>
          <a:lstStyle/>
          <a:p>
            <a:pPr algn="ctr"/>
            <a:r>
              <a:rPr sz="1600" b="0" u="none" dirty="0">
                <a:latin typeface="Huawei Sans" panose="020C0503030203020204" pitchFamily="34" charset="0"/>
              </a:rPr>
              <a:t>Sensing &amp; positioning</a:t>
            </a:r>
          </a:p>
        </p:txBody>
      </p:sp>
      <p:sp>
        <p:nvSpPr>
          <p:cNvPr id="30" name="文本框 29">
            <a:extLst>
              <a:ext uri="{FF2B5EF4-FFF2-40B4-BE49-F238E27FC236}">
                <a16:creationId xmlns:a16="http://schemas.microsoft.com/office/drawing/2014/main" id="{93A87830-CD84-4443-BC99-7577A116267C}"/>
              </a:ext>
            </a:extLst>
          </p:cNvPr>
          <p:cNvSpPr txBox="1"/>
          <p:nvPr/>
        </p:nvSpPr>
        <p:spPr>
          <a:xfrm>
            <a:off x="738618" y="4902651"/>
            <a:ext cx="2828548" cy="338554"/>
          </a:xfrm>
          <a:prstGeom prst="rect">
            <a:avLst/>
          </a:prstGeom>
          <a:solidFill>
            <a:schemeClr val="accent6">
              <a:lumMod val="40000"/>
              <a:lumOff val="60000"/>
            </a:schemeClr>
          </a:solidFill>
        </p:spPr>
        <p:txBody>
          <a:bodyPr wrap="square" rtlCol="0">
            <a:spAutoFit/>
          </a:bodyPr>
          <a:lstStyle/>
          <a:p>
            <a:pPr algn="ctr"/>
            <a:r>
              <a:rPr sz="1600" b="0" u="none" dirty="0">
                <a:latin typeface="Huawei Sans" panose="020C0503030203020204" pitchFamily="34" charset="0"/>
              </a:rPr>
              <a:t>Decision-making &amp; planning</a:t>
            </a:r>
          </a:p>
        </p:txBody>
      </p:sp>
      <p:sp>
        <p:nvSpPr>
          <p:cNvPr id="31" name="文本框 30">
            <a:extLst>
              <a:ext uri="{FF2B5EF4-FFF2-40B4-BE49-F238E27FC236}">
                <a16:creationId xmlns:a16="http://schemas.microsoft.com/office/drawing/2014/main" id="{2B4DC41A-BE2D-4E5A-89A1-2266D2DB33CA}"/>
              </a:ext>
            </a:extLst>
          </p:cNvPr>
          <p:cNvSpPr txBox="1"/>
          <p:nvPr/>
        </p:nvSpPr>
        <p:spPr>
          <a:xfrm>
            <a:off x="1736204" y="5836976"/>
            <a:ext cx="902826" cy="338554"/>
          </a:xfrm>
          <a:prstGeom prst="rect">
            <a:avLst/>
          </a:prstGeom>
          <a:solidFill>
            <a:schemeClr val="accent6">
              <a:lumMod val="40000"/>
              <a:lumOff val="60000"/>
            </a:schemeClr>
          </a:solidFill>
        </p:spPr>
        <p:txBody>
          <a:bodyPr wrap="square" rtlCol="0">
            <a:spAutoFit/>
          </a:bodyPr>
          <a:lstStyle/>
          <a:p>
            <a:pPr algn="ctr"/>
            <a:r>
              <a:rPr sz="1600" b="0" u="none" dirty="0">
                <a:latin typeface="Huawei Sans" panose="020C0503030203020204" pitchFamily="34" charset="0"/>
              </a:rPr>
              <a:t>Control</a:t>
            </a:r>
          </a:p>
        </p:txBody>
      </p:sp>
      <p:cxnSp>
        <p:nvCxnSpPr>
          <p:cNvPr id="34" name="直接箭头连接符 33">
            <a:extLst>
              <a:ext uri="{FF2B5EF4-FFF2-40B4-BE49-F238E27FC236}">
                <a16:creationId xmlns:a16="http://schemas.microsoft.com/office/drawing/2014/main" id="{9AB7F3CE-CAFD-46D4-A557-F9CC8099B1A2}"/>
              </a:ext>
            </a:extLst>
          </p:cNvPr>
          <p:cNvCxnSpPr/>
          <p:nvPr/>
        </p:nvCxnSpPr>
        <p:spPr>
          <a:xfrm>
            <a:off x="2187617" y="4313453"/>
            <a:ext cx="0" cy="46298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35" name="直接箭头连接符 34">
            <a:extLst>
              <a:ext uri="{FF2B5EF4-FFF2-40B4-BE49-F238E27FC236}">
                <a16:creationId xmlns:a16="http://schemas.microsoft.com/office/drawing/2014/main" id="{01F422FA-7325-4E75-B264-2B126B99023C}"/>
              </a:ext>
            </a:extLst>
          </p:cNvPr>
          <p:cNvCxnSpPr/>
          <p:nvPr/>
        </p:nvCxnSpPr>
        <p:spPr>
          <a:xfrm>
            <a:off x="2176043" y="5352240"/>
            <a:ext cx="0" cy="46298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6" name="文本框 35">
            <a:extLst>
              <a:ext uri="{FF2B5EF4-FFF2-40B4-BE49-F238E27FC236}">
                <a16:creationId xmlns:a16="http://schemas.microsoft.com/office/drawing/2014/main" id="{A032631A-318D-41F9-B8B9-AA76A484EBD7}"/>
              </a:ext>
            </a:extLst>
          </p:cNvPr>
          <p:cNvSpPr txBox="1"/>
          <p:nvPr/>
        </p:nvSpPr>
        <p:spPr>
          <a:xfrm>
            <a:off x="5003273" y="3918397"/>
            <a:ext cx="1589357" cy="338554"/>
          </a:xfrm>
          <a:prstGeom prst="rect">
            <a:avLst/>
          </a:prstGeom>
          <a:solidFill>
            <a:schemeClr val="accent6">
              <a:lumMod val="40000"/>
              <a:lumOff val="60000"/>
            </a:schemeClr>
          </a:solidFill>
        </p:spPr>
        <p:txBody>
          <a:bodyPr wrap="square" rtlCol="0">
            <a:spAutoFit/>
          </a:bodyPr>
          <a:lstStyle/>
          <a:p>
            <a:pPr algn="ctr"/>
            <a:r>
              <a:rPr sz="1600" b="0" u="none" dirty="0">
                <a:latin typeface="Huawei Sans" panose="020C0503030203020204" pitchFamily="34" charset="0"/>
              </a:rPr>
              <a:t>Eyes </a:t>
            </a:r>
            <a:r>
              <a:rPr lang="en-US" altLang="zh-CN" sz="1600" b="0" u="none" dirty="0">
                <a:latin typeface="Huawei Sans" panose="020C0503030203020204" pitchFamily="34" charset="0"/>
              </a:rPr>
              <a:t>&amp;</a:t>
            </a:r>
            <a:r>
              <a:rPr sz="1600" b="0" u="none" dirty="0">
                <a:latin typeface="Huawei Sans" panose="020C0503030203020204" pitchFamily="34" charset="0"/>
              </a:rPr>
              <a:t> ears</a:t>
            </a:r>
          </a:p>
        </p:txBody>
      </p:sp>
      <p:sp>
        <p:nvSpPr>
          <p:cNvPr id="37" name="文本框 36">
            <a:extLst>
              <a:ext uri="{FF2B5EF4-FFF2-40B4-BE49-F238E27FC236}">
                <a16:creationId xmlns:a16="http://schemas.microsoft.com/office/drawing/2014/main" id="{6C245B53-24DF-48A4-BD1D-CA9EA3EF2785}"/>
              </a:ext>
            </a:extLst>
          </p:cNvPr>
          <p:cNvSpPr txBox="1"/>
          <p:nvPr/>
        </p:nvSpPr>
        <p:spPr>
          <a:xfrm>
            <a:off x="5321343" y="4881611"/>
            <a:ext cx="902826" cy="338554"/>
          </a:xfrm>
          <a:prstGeom prst="rect">
            <a:avLst/>
          </a:prstGeom>
          <a:solidFill>
            <a:schemeClr val="accent6">
              <a:lumMod val="40000"/>
              <a:lumOff val="60000"/>
            </a:schemeClr>
          </a:solidFill>
        </p:spPr>
        <p:txBody>
          <a:bodyPr wrap="square" rtlCol="0">
            <a:spAutoFit/>
          </a:bodyPr>
          <a:lstStyle/>
          <a:p>
            <a:pPr algn="ctr"/>
            <a:r>
              <a:rPr sz="1600" b="0" u="none" dirty="0">
                <a:latin typeface="Huawei Sans" panose="020C0503030203020204" pitchFamily="34" charset="0"/>
              </a:rPr>
              <a:t>Brain</a:t>
            </a:r>
          </a:p>
        </p:txBody>
      </p:sp>
      <p:sp>
        <p:nvSpPr>
          <p:cNvPr id="38" name="文本框 37">
            <a:extLst>
              <a:ext uri="{FF2B5EF4-FFF2-40B4-BE49-F238E27FC236}">
                <a16:creationId xmlns:a16="http://schemas.microsoft.com/office/drawing/2014/main" id="{37D35351-1CC1-4D6F-AE94-D29878AC5B8A}"/>
              </a:ext>
            </a:extLst>
          </p:cNvPr>
          <p:cNvSpPr txBox="1"/>
          <p:nvPr/>
        </p:nvSpPr>
        <p:spPr>
          <a:xfrm>
            <a:off x="4972631" y="5858954"/>
            <a:ext cx="1650640" cy="338554"/>
          </a:xfrm>
          <a:prstGeom prst="rect">
            <a:avLst/>
          </a:prstGeom>
          <a:solidFill>
            <a:schemeClr val="accent6">
              <a:lumMod val="40000"/>
              <a:lumOff val="60000"/>
            </a:schemeClr>
          </a:solidFill>
        </p:spPr>
        <p:txBody>
          <a:bodyPr wrap="square" rtlCol="0">
            <a:spAutoFit/>
          </a:bodyPr>
          <a:lstStyle/>
          <a:p>
            <a:pPr algn="ctr"/>
            <a:r>
              <a:rPr sz="1600" b="0" u="none" dirty="0">
                <a:latin typeface="Huawei Sans" panose="020C0503030203020204" pitchFamily="34" charset="0"/>
              </a:rPr>
              <a:t>Hands </a:t>
            </a:r>
            <a:r>
              <a:rPr lang="en-US" altLang="zh-CN" sz="1600" b="0" u="none" dirty="0">
                <a:latin typeface="Huawei Sans" panose="020C0503030203020204" pitchFamily="34" charset="0"/>
              </a:rPr>
              <a:t>&amp;</a:t>
            </a:r>
            <a:r>
              <a:rPr sz="1600" b="0" u="none" dirty="0">
                <a:latin typeface="Huawei Sans" panose="020C0503030203020204" pitchFamily="34" charset="0"/>
              </a:rPr>
              <a:t> feet</a:t>
            </a:r>
          </a:p>
        </p:txBody>
      </p:sp>
      <p:sp>
        <p:nvSpPr>
          <p:cNvPr id="39" name="文本框 38">
            <a:extLst>
              <a:ext uri="{FF2B5EF4-FFF2-40B4-BE49-F238E27FC236}">
                <a16:creationId xmlns:a16="http://schemas.microsoft.com/office/drawing/2014/main" id="{7BA7D86C-3602-4A22-92CE-1E3FB192ADC9}"/>
              </a:ext>
            </a:extLst>
          </p:cNvPr>
          <p:cNvSpPr txBox="1"/>
          <p:nvPr/>
        </p:nvSpPr>
        <p:spPr>
          <a:xfrm>
            <a:off x="8424055" y="5849543"/>
            <a:ext cx="2679372" cy="338554"/>
          </a:xfrm>
          <a:prstGeom prst="rect">
            <a:avLst/>
          </a:prstGeom>
          <a:solidFill>
            <a:schemeClr val="accent6">
              <a:lumMod val="40000"/>
              <a:lumOff val="60000"/>
            </a:schemeClr>
          </a:solidFill>
        </p:spPr>
        <p:txBody>
          <a:bodyPr wrap="square" rtlCol="0">
            <a:spAutoFit/>
          </a:bodyPr>
          <a:lstStyle/>
          <a:p>
            <a:pPr algn="ctr"/>
            <a:r>
              <a:rPr sz="1600" b="0" u="none" dirty="0">
                <a:latin typeface="Huawei Sans" panose="020C0503030203020204" pitchFamily="34" charset="0"/>
              </a:rPr>
              <a:t>Steering wheel </a:t>
            </a:r>
            <a:r>
              <a:rPr lang="en-US" altLang="zh-CN" sz="1600" b="0" u="none" dirty="0">
                <a:latin typeface="Huawei Sans" panose="020C0503030203020204" pitchFamily="34" charset="0"/>
              </a:rPr>
              <a:t>&amp;</a:t>
            </a:r>
            <a:r>
              <a:rPr sz="1600" b="0" u="none" dirty="0">
                <a:latin typeface="Huawei Sans" panose="020C0503030203020204" pitchFamily="34" charset="0"/>
              </a:rPr>
              <a:t> pedals</a:t>
            </a:r>
          </a:p>
        </p:txBody>
      </p:sp>
      <p:sp>
        <p:nvSpPr>
          <p:cNvPr id="40" name="文本框 39">
            <a:extLst>
              <a:ext uri="{FF2B5EF4-FFF2-40B4-BE49-F238E27FC236}">
                <a16:creationId xmlns:a16="http://schemas.microsoft.com/office/drawing/2014/main" id="{99109499-BDB2-448C-B5FA-6B526FC6A5AB}"/>
              </a:ext>
            </a:extLst>
          </p:cNvPr>
          <p:cNvSpPr txBox="1"/>
          <p:nvPr/>
        </p:nvSpPr>
        <p:spPr>
          <a:xfrm>
            <a:off x="8721544" y="4875390"/>
            <a:ext cx="2084394" cy="338554"/>
          </a:xfrm>
          <a:prstGeom prst="rect">
            <a:avLst/>
          </a:prstGeom>
          <a:solidFill>
            <a:schemeClr val="accent6">
              <a:lumMod val="40000"/>
              <a:lumOff val="60000"/>
            </a:schemeClr>
          </a:solidFill>
        </p:spPr>
        <p:txBody>
          <a:bodyPr wrap="square" rtlCol="0">
            <a:spAutoFit/>
          </a:bodyPr>
          <a:lstStyle/>
          <a:p>
            <a:pPr algn="ctr"/>
            <a:r>
              <a:rPr lang="en-US" sz="1600" b="0" u="none" dirty="0">
                <a:latin typeface="Huawei Sans" panose="020C0503030203020204" pitchFamily="34" charset="0"/>
              </a:rPr>
              <a:t>Central control unit</a:t>
            </a:r>
            <a:endParaRPr sz="1600" b="0" u="none" dirty="0">
              <a:latin typeface="Huawei Sans" panose="020C0503030203020204" pitchFamily="34" charset="0"/>
            </a:endParaRPr>
          </a:p>
        </p:txBody>
      </p:sp>
      <p:sp>
        <p:nvSpPr>
          <p:cNvPr id="41" name="文本框 40">
            <a:extLst>
              <a:ext uri="{FF2B5EF4-FFF2-40B4-BE49-F238E27FC236}">
                <a16:creationId xmlns:a16="http://schemas.microsoft.com/office/drawing/2014/main" id="{50B57DF0-845C-4E32-B29C-674CD71F8907}"/>
              </a:ext>
            </a:extLst>
          </p:cNvPr>
          <p:cNvSpPr txBox="1"/>
          <p:nvPr/>
        </p:nvSpPr>
        <p:spPr>
          <a:xfrm>
            <a:off x="8721543" y="3939954"/>
            <a:ext cx="2084397" cy="338554"/>
          </a:xfrm>
          <a:prstGeom prst="rect">
            <a:avLst/>
          </a:prstGeom>
          <a:solidFill>
            <a:schemeClr val="accent6">
              <a:lumMod val="40000"/>
              <a:lumOff val="60000"/>
            </a:schemeClr>
          </a:solidFill>
        </p:spPr>
        <p:txBody>
          <a:bodyPr wrap="square" rtlCol="0">
            <a:spAutoFit/>
          </a:bodyPr>
          <a:lstStyle/>
          <a:p>
            <a:pPr algn="ctr"/>
            <a:r>
              <a:rPr sz="1600" b="0" u="none" dirty="0">
                <a:latin typeface="Huawei Sans" panose="020C0503030203020204" pitchFamily="34" charset="0"/>
              </a:rPr>
              <a:t>Cameras </a:t>
            </a:r>
            <a:r>
              <a:rPr lang="en-US" altLang="zh-CN" sz="1600" b="0" u="none" dirty="0">
                <a:latin typeface="Huawei Sans" panose="020C0503030203020204" pitchFamily="34" charset="0"/>
              </a:rPr>
              <a:t>&amp;</a:t>
            </a:r>
            <a:r>
              <a:rPr sz="1600" b="0" u="none" dirty="0">
                <a:latin typeface="Huawei Sans" panose="020C0503030203020204" pitchFamily="34" charset="0"/>
              </a:rPr>
              <a:t> radars</a:t>
            </a:r>
          </a:p>
        </p:txBody>
      </p:sp>
      <p:sp>
        <p:nvSpPr>
          <p:cNvPr id="42" name="矩形 41">
            <a:extLst>
              <a:ext uri="{FF2B5EF4-FFF2-40B4-BE49-F238E27FC236}">
                <a16:creationId xmlns:a16="http://schemas.microsoft.com/office/drawing/2014/main" id="{3F3AA069-91F0-4DB2-BEAB-FEBCE523203E}"/>
              </a:ext>
            </a:extLst>
          </p:cNvPr>
          <p:cNvSpPr>
            <a:spLocks noChangeAspect="1"/>
          </p:cNvSpPr>
          <p:nvPr/>
        </p:nvSpPr>
        <p:spPr>
          <a:xfrm>
            <a:off x="4910898" y="2569858"/>
            <a:ext cx="1620000" cy="1080000"/>
          </a:xfrm>
          <a:prstGeom prst="rect">
            <a:avLst/>
          </a:prstGeom>
          <a:blipFill dpi="0" rotWithShape="1">
            <a:blip r:embed="rId4"/>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dk1"/>
                </a:solidFill>
                <a:prstDash val="solid"/>
                <a:miter lim="800000"/>
              </a14:hiddenLine>
            </a:ext>
          </a:ex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dirty="0">
              <a:latin typeface="Huawei Sans" panose="020C0503030203020204" pitchFamily="34" charset="0"/>
            </a:endParaRPr>
          </a:p>
        </p:txBody>
      </p:sp>
      <p:pic>
        <p:nvPicPr>
          <p:cNvPr id="45" name="图片 44">
            <a:extLst>
              <a:ext uri="{FF2B5EF4-FFF2-40B4-BE49-F238E27FC236}">
                <a16:creationId xmlns:a16="http://schemas.microsoft.com/office/drawing/2014/main" id="{03D058B9-A694-4B76-9AAC-0585F9572E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29995" y="2583893"/>
            <a:ext cx="1920000" cy="1080000"/>
          </a:xfrm>
          <a:prstGeom prst="rect">
            <a:avLst/>
          </a:prstGeom>
        </p:spPr>
      </p:pic>
      <p:cxnSp>
        <p:nvCxnSpPr>
          <p:cNvPr id="47" name="直接箭头连接符 46">
            <a:extLst>
              <a:ext uri="{FF2B5EF4-FFF2-40B4-BE49-F238E27FC236}">
                <a16:creationId xmlns:a16="http://schemas.microsoft.com/office/drawing/2014/main" id="{BDEDC080-2528-433E-8E8F-0D245E525177}"/>
              </a:ext>
            </a:extLst>
          </p:cNvPr>
          <p:cNvCxnSpPr/>
          <p:nvPr/>
        </p:nvCxnSpPr>
        <p:spPr>
          <a:xfrm>
            <a:off x="5797951" y="4313453"/>
            <a:ext cx="0" cy="46298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48" name="直接箭头连接符 47">
            <a:extLst>
              <a:ext uri="{FF2B5EF4-FFF2-40B4-BE49-F238E27FC236}">
                <a16:creationId xmlns:a16="http://schemas.microsoft.com/office/drawing/2014/main" id="{34E782AB-61F4-4B8B-A230-EE9E3AC5EC8F}"/>
              </a:ext>
            </a:extLst>
          </p:cNvPr>
          <p:cNvCxnSpPr/>
          <p:nvPr/>
        </p:nvCxnSpPr>
        <p:spPr>
          <a:xfrm>
            <a:off x="5786377" y="5352240"/>
            <a:ext cx="0" cy="46298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49" name="直接箭头连接符 48">
            <a:extLst>
              <a:ext uri="{FF2B5EF4-FFF2-40B4-BE49-F238E27FC236}">
                <a16:creationId xmlns:a16="http://schemas.microsoft.com/office/drawing/2014/main" id="{21E1861D-C657-4991-8951-406B570D8EB0}"/>
              </a:ext>
            </a:extLst>
          </p:cNvPr>
          <p:cNvCxnSpPr/>
          <p:nvPr/>
        </p:nvCxnSpPr>
        <p:spPr>
          <a:xfrm>
            <a:off x="9791215" y="4313453"/>
            <a:ext cx="0" cy="46298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50" name="直接箭头连接符 49">
            <a:extLst>
              <a:ext uri="{FF2B5EF4-FFF2-40B4-BE49-F238E27FC236}">
                <a16:creationId xmlns:a16="http://schemas.microsoft.com/office/drawing/2014/main" id="{3214FFC9-27E9-4748-9D64-5B22B9DA33DD}"/>
              </a:ext>
            </a:extLst>
          </p:cNvPr>
          <p:cNvCxnSpPr/>
          <p:nvPr/>
        </p:nvCxnSpPr>
        <p:spPr>
          <a:xfrm>
            <a:off x="9779641" y="5352240"/>
            <a:ext cx="0" cy="46298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pic>
        <p:nvPicPr>
          <p:cNvPr id="51" name="图片 50">
            <a:extLst>
              <a:ext uri="{FF2B5EF4-FFF2-40B4-BE49-F238E27FC236}">
                <a16:creationId xmlns:a16="http://schemas.microsoft.com/office/drawing/2014/main" id="{2EF29B9B-0067-4955-866B-01C189DD4E37}"/>
              </a:ext>
            </a:extLst>
          </p:cNvPr>
          <p:cNvPicPr>
            <a:picLocks noChangeAspect="1"/>
          </p:cNvPicPr>
          <p:nvPr/>
        </p:nvPicPr>
        <p:blipFill>
          <a:blip r:embed="rId6"/>
          <a:stretch>
            <a:fillRect/>
          </a:stretch>
        </p:blipFill>
        <p:spPr>
          <a:xfrm>
            <a:off x="1364861" y="2597059"/>
            <a:ext cx="1645512" cy="1080000"/>
          </a:xfrm>
          <a:prstGeom prst="rect">
            <a:avLst/>
          </a:prstGeom>
        </p:spPr>
      </p:pic>
      <p:sp>
        <p:nvSpPr>
          <p:cNvPr id="4" name="TextBox 3">
            <a:extLst>
              <a:ext uri="{FF2B5EF4-FFF2-40B4-BE49-F238E27FC236}">
                <a16:creationId xmlns:a16="http://schemas.microsoft.com/office/drawing/2014/main" id="{685B44AA-050E-12EE-6945-C2F8C18534CC}"/>
              </a:ext>
            </a:extLst>
          </p:cNvPr>
          <p:cNvSpPr txBox="1"/>
          <p:nvPr/>
        </p:nvSpPr>
        <p:spPr>
          <a:xfrm>
            <a:off x="597321" y="24922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TextBox 4">
            <a:extLst>
              <a:ext uri="{FF2B5EF4-FFF2-40B4-BE49-F238E27FC236}">
                <a16:creationId xmlns:a16="http://schemas.microsoft.com/office/drawing/2014/main" id="{87202E25-9C20-D750-BA41-1750C51AD503}"/>
              </a:ext>
            </a:extLst>
          </p:cNvPr>
          <p:cNvSpPr txBox="1"/>
          <p:nvPr/>
        </p:nvSpPr>
        <p:spPr>
          <a:xfrm>
            <a:off x="658351" y="5050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2">
            <a:extLst>
              <a:ext uri="{FF2B5EF4-FFF2-40B4-BE49-F238E27FC236}">
                <a16:creationId xmlns:a16="http://schemas.microsoft.com/office/drawing/2014/main" id="{932AE278-28E6-3730-1056-8F474B97387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7" name="TextBox 6">
            <a:extLst>
              <a:ext uri="{FF2B5EF4-FFF2-40B4-BE49-F238E27FC236}">
                <a16:creationId xmlns:a16="http://schemas.microsoft.com/office/drawing/2014/main" id="{35107783-EA44-53A3-727A-BBFC91618566}"/>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8" name="Right Triangle 7">
            <a:extLst>
              <a:ext uri="{FF2B5EF4-FFF2-40B4-BE49-F238E27FC236}">
                <a16:creationId xmlns:a16="http://schemas.microsoft.com/office/drawing/2014/main" id="{CB82735A-996E-DC5C-A9D3-165521B9CD47}"/>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9" name="Group 8">
            <a:extLst>
              <a:ext uri="{FF2B5EF4-FFF2-40B4-BE49-F238E27FC236}">
                <a16:creationId xmlns:a16="http://schemas.microsoft.com/office/drawing/2014/main" id="{628FDE17-C379-DC5F-7CEA-92678B6E07FE}"/>
              </a:ext>
            </a:extLst>
          </p:cNvPr>
          <p:cNvGrpSpPr/>
          <p:nvPr/>
        </p:nvGrpSpPr>
        <p:grpSpPr>
          <a:xfrm>
            <a:off x="265043" y="127849"/>
            <a:ext cx="1275385" cy="1198331"/>
            <a:chOff x="265043" y="127849"/>
            <a:chExt cx="1275385" cy="1198331"/>
          </a:xfrm>
        </p:grpSpPr>
        <p:sp>
          <p:nvSpPr>
            <p:cNvPr id="10" name="Rectangle 9">
              <a:extLst>
                <a:ext uri="{FF2B5EF4-FFF2-40B4-BE49-F238E27FC236}">
                  <a16:creationId xmlns:a16="http://schemas.microsoft.com/office/drawing/2014/main" id="{78B1AD93-51AC-AB2D-FFD9-434A25D55783}"/>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TextBox 10">
              <a:extLst>
                <a:ext uri="{FF2B5EF4-FFF2-40B4-BE49-F238E27FC236}">
                  <a16:creationId xmlns:a16="http://schemas.microsoft.com/office/drawing/2014/main" id="{5A5D1E90-5E6B-E537-ADBF-92AE9BE0E40E}"/>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93DF72BF-BF43-CC6B-B9CC-759003D4CA40}"/>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custDataLst>
      <p:tags r:id="rId1"/>
    </p:custDataLst>
    <p:extLst>
      <p:ext uri="{BB962C8B-B14F-4D97-AF65-F5344CB8AC3E}">
        <p14:creationId xmlns:p14="http://schemas.microsoft.com/office/powerpoint/2010/main" val="13195788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260893" y="368917"/>
            <a:ext cx="7670213" cy="925759"/>
          </a:xfrm>
        </p:spPr>
        <p:txBody>
          <a:bodyPr>
            <a:normAutofit fontScale="90000"/>
          </a:bodyPr>
          <a:lstStyle/>
          <a:p>
            <a:r>
              <a:rPr lang="en-US" altLang="zh-CN" dirty="0">
                <a:latin typeface="Huawei Sans" panose="020C0503030203020204" pitchFamily="34" charset="0"/>
              </a:rPr>
              <a:t>Three Subsystems of Intelligent Driving</a:t>
            </a:r>
            <a:endParaRPr b="0" u="none" dirty="0">
              <a:latin typeface="Huawei Sans" panose="020C0503030203020204" pitchFamily="34" charset="0"/>
            </a:endParaRPr>
          </a:p>
        </p:txBody>
      </p:sp>
      <p:sp>
        <p:nvSpPr>
          <p:cNvPr id="3" name="矩形 2"/>
          <p:cNvSpPr/>
          <p:nvPr/>
        </p:nvSpPr>
        <p:spPr>
          <a:xfrm>
            <a:off x="1529993" y="1619448"/>
            <a:ext cx="2228622" cy="996204"/>
          </a:xfrm>
          <a:prstGeom prst="rect">
            <a:avLst/>
          </a:prstGeom>
          <a:solidFill>
            <a:schemeClr val="accent6">
              <a:lumMod val="40000"/>
              <a:lumOff val="60000"/>
            </a:schemeClr>
          </a:solidFill>
          <a:ln>
            <a:solidFill>
              <a:schemeClr val="accent6">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algn="ctr" defTabSz="914112"/>
            <a:r>
              <a:rPr sz="2399" b="0" u="none" dirty="0">
                <a:solidFill>
                  <a:schemeClr val="tx1"/>
                </a:solidFill>
                <a:latin typeface="Huawei Sans" panose="020C0503030203020204" pitchFamily="34" charset="0"/>
              </a:rPr>
              <a:t>Sensing</a:t>
            </a:r>
            <a:endParaRPr lang="zh-CN" altLang="en-US" sz="2399" dirty="0">
              <a:solidFill>
                <a:schemeClr val="tx1"/>
              </a:solidFill>
              <a:latin typeface="Huawei Sans" panose="020C0503030203020204" pitchFamily="34" charset="0"/>
              <a:cs typeface="+mn-ea"/>
              <a:sym typeface="+mn-lt"/>
            </a:endParaRPr>
          </a:p>
        </p:txBody>
      </p:sp>
      <p:sp>
        <p:nvSpPr>
          <p:cNvPr id="4" name="矩形 3"/>
          <p:cNvSpPr/>
          <p:nvPr/>
        </p:nvSpPr>
        <p:spPr>
          <a:xfrm>
            <a:off x="4958510" y="1619448"/>
            <a:ext cx="2228622" cy="996204"/>
          </a:xfrm>
          <a:prstGeom prst="rect">
            <a:avLst/>
          </a:prstGeom>
          <a:solidFill>
            <a:schemeClr val="accent6">
              <a:lumMod val="40000"/>
              <a:lumOff val="60000"/>
            </a:schemeClr>
          </a:solidFill>
          <a:ln>
            <a:solidFill>
              <a:schemeClr val="accent6">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algn="ctr" defTabSz="914112"/>
            <a:r>
              <a:rPr sz="2399" b="0" u="none" dirty="0">
                <a:solidFill>
                  <a:schemeClr val="tx1"/>
                </a:solidFill>
                <a:latin typeface="Huawei Sans" panose="020C0503030203020204" pitchFamily="34" charset="0"/>
              </a:rPr>
              <a:t>Thinking</a:t>
            </a:r>
            <a:endParaRPr lang="zh-CN" altLang="en-US" sz="2399" dirty="0">
              <a:solidFill>
                <a:schemeClr val="tx1"/>
              </a:solidFill>
              <a:latin typeface="Huawei Sans" panose="020C0503030203020204" pitchFamily="34" charset="0"/>
              <a:cs typeface="+mn-ea"/>
              <a:sym typeface="+mn-lt"/>
            </a:endParaRPr>
          </a:p>
        </p:txBody>
      </p:sp>
      <p:sp>
        <p:nvSpPr>
          <p:cNvPr id="5" name="矩形 4"/>
          <p:cNvSpPr/>
          <p:nvPr/>
        </p:nvSpPr>
        <p:spPr>
          <a:xfrm>
            <a:off x="8387028" y="1619448"/>
            <a:ext cx="2228622" cy="996204"/>
          </a:xfrm>
          <a:prstGeom prst="rect">
            <a:avLst/>
          </a:prstGeom>
          <a:solidFill>
            <a:schemeClr val="accent6">
              <a:lumMod val="40000"/>
              <a:lumOff val="60000"/>
            </a:schemeClr>
          </a:solidFill>
          <a:ln>
            <a:solidFill>
              <a:schemeClr val="accent6">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algn="ctr" defTabSz="914112"/>
            <a:r>
              <a:rPr sz="2399" b="0" u="none" dirty="0">
                <a:solidFill>
                  <a:schemeClr val="tx1"/>
                </a:solidFill>
                <a:latin typeface="Huawei Sans" panose="020C0503030203020204" pitchFamily="34" charset="0"/>
              </a:rPr>
              <a:t>Acting</a:t>
            </a:r>
            <a:endParaRPr lang="zh-CN" altLang="en-US" sz="2399" dirty="0">
              <a:solidFill>
                <a:schemeClr val="tx1"/>
              </a:solidFill>
              <a:latin typeface="Huawei Sans" panose="020C0503030203020204" pitchFamily="34" charset="0"/>
              <a:cs typeface="+mn-ea"/>
              <a:sym typeface="+mn-lt"/>
            </a:endParaRPr>
          </a:p>
        </p:txBody>
      </p:sp>
      <p:sp>
        <p:nvSpPr>
          <p:cNvPr id="6" name="虚尾箭头 5"/>
          <p:cNvSpPr/>
          <p:nvPr/>
        </p:nvSpPr>
        <p:spPr>
          <a:xfrm>
            <a:off x="3942621" y="1868498"/>
            <a:ext cx="831881" cy="498102"/>
          </a:xfrm>
          <a:prstGeom prst="stripedRightArrow">
            <a:avLst/>
          </a:prstGeom>
          <a:solidFill>
            <a:schemeClr val="accent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algn="ctr" defTabSz="914112"/>
            <a:endParaRPr lang="zh-CN" altLang="en-US" sz="1799" dirty="0">
              <a:solidFill>
                <a:prstClr val="white"/>
              </a:solidFill>
              <a:latin typeface="Huawei Sans" panose="020C0503030203020204" pitchFamily="34" charset="0"/>
              <a:cs typeface="+mn-ea"/>
              <a:sym typeface="+mn-lt"/>
            </a:endParaRPr>
          </a:p>
        </p:txBody>
      </p:sp>
      <p:sp>
        <p:nvSpPr>
          <p:cNvPr id="7" name="虚尾箭头 6"/>
          <p:cNvSpPr/>
          <p:nvPr/>
        </p:nvSpPr>
        <p:spPr>
          <a:xfrm>
            <a:off x="7371139" y="1865928"/>
            <a:ext cx="831881" cy="498102"/>
          </a:xfrm>
          <a:prstGeom prst="stripedRightArrow">
            <a:avLst/>
          </a:prstGeom>
          <a:solidFill>
            <a:schemeClr val="accent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04" tIns="45702" rIns="91404" bIns="45702" numCol="1" spcCol="0" rtlCol="0" fromWordArt="0" anchor="ctr" anchorCtr="0" forceAA="0" compatLnSpc="1">
            <a:prstTxWarp prst="textNoShape">
              <a:avLst/>
            </a:prstTxWarp>
            <a:noAutofit/>
          </a:bodyPr>
          <a:lstStyle/>
          <a:p>
            <a:pPr algn="ctr" defTabSz="914112"/>
            <a:endParaRPr lang="zh-CN" altLang="en-US" sz="1799" dirty="0">
              <a:solidFill>
                <a:prstClr val="white"/>
              </a:solidFill>
              <a:latin typeface="Huawei Sans" panose="020C0503030203020204" pitchFamily="34" charset="0"/>
              <a:cs typeface="+mn-ea"/>
              <a:sym typeface="+mn-lt"/>
            </a:endParaRPr>
          </a:p>
        </p:txBody>
      </p:sp>
      <p:sp>
        <p:nvSpPr>
          <p:cNvPr id="8" name="文本框 7"/>
          <p:cNvSpPr txBox="1"/>
          <p:nvPr/>
        </p:nvSpPr>
        <p:spPr>
          <a:xfrm>
            <a:off x="1540861" y="2793448"/>
            <a:ext cx="2558866" cy="2062103"/>
          </a:xfrm>
          <a:prstGeom prst="rect">
            <a:avLst/>
          </a:prstGeom>
          <a:noFill/>
        </p:spPr>
        <p:txBody>
          <a:bodyPr wrap="square" rtlCol="0">
            <a:spAutoFit/>
          </a:bodyPr>
          <a:lstStyle/>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Ultrasonic radar</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Millimeter-wave radar</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Camera</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Lidar</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5G/Vehicle-to-everything (V2X)</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a:t>
            </a:r>
            <a:endParaRPr kumimoji="1" lang="zh-CN" altLang="en-US" sz="1600" dirty="0">
              <a:solidFill>
                <a:prstClr val="black"/>
              </a:solidFill>
              <a:latin typeface="Huawei Sans" panose="020C0503030203020204" pitchFamily="34" charset="0"/>
              <a:cs typeface="+mn-ea"/>
              <a:sym typeface="+mn-lt"/>
            </a:endParaRPr>
          </a:p>
        </p:txBody>
      </p:sp>
      <p:sp>
        <p:nvSpPr>
          <p:cNvPr id="9" name="文本框 8"/>
          <p:cNvSpPr txBox="1"/>
          <p:nvPr/>
        </p:nvSpPr>
        <p:spPr>
          <a:xfrm>
            <a:off x="4958510" y="2793448"/>
            <a:ext cx="2146461" cy="2339102"/>
          </a:xfrm>
          <a:prstGeom prst="rect">
            <a:avLst/>
          </a:prstGeom>
          <a:noFill/>
        </p:spPr>
        <p:txBody>
          <a:bodyPr wrap="square" rtlCol="0">
            <a:spAutoFit/>
          </a:bodyPr>
          <a:lstStyle/>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Sensing</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Convergence</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Positioning</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Planning</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Prediction</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Decision-making</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Control</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a:t>
            </a:r>
            <a:endParaRPr kumimoji="1" lang="zh-CN" altLang="en-US" sz="1600" dirty="0">
              <a:solidFill>
                <a:prstClr val="black"/>
              </a:solidFill>
              <a:latin typeface="Huawei Sans" panose="020C0503030203020204" pitchFamily="34" charset="0"/>
              <a:cs typeface="+mn-ea"/>
              <a:sym typeface="+mn-lt"/>
            </a:endParaRPr>
          </a:p>
        </p:txBody>
      </p:sp>
      <p:sp>
        <p:nvSpPr>
          <p:cNvPr id="10" name="文本框 9"/>
          <p:cNvSpPr txBox="1"/>
          <p:nvPr/>
        </p:nvSpPr>
        <p:spPr>
          <a:xfrm>
            <a:off x="8400450" y="2793448"/>
            <a:ext cx="2146461" cy="1846659"/>
          </a:xfrm>
          <a:prstGeom prst="rect">
            <a:avLst/>
          </a:prstGeom>
          <a:noFill/>
        </p:spPr>
        <p:txBody>
          <a:bodyPr wrap="square" rtlCol="0">
            <a:spAutoFit/>
          </a:bodyPr>
          <a:lstStyle/>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Drive system</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Braking system</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Steering system</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Drive train</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Security system</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Comfort system</a:t>
            </a:r>
            <a:endParaRPr kumimoji="1" lang="en-US" altLang="zh-CN" sz="1600" dirty="0">
              <a:solidFill>
                <a:prstClr val="black"/>
              </a:solidFill>
              <a:latin typeface="Huawei Sans" panose="020C0503030203020204" pitchFamily="34" charset="0"/>
              <a:cs typeface="+mn-ea"/>
              <a:sym typeface="+mn-lt"/>
            </a:endParaRPr>
          </a:p>
          <a:p>
            <a:pPr marL="457017" indent="-457017" defTabSz="914112">
              <a:buSzPct val="50000"/>
              <a:buFont typeface="Wingdings" panose="05000000000000000000" pitchFamily="2" charset="2"/>
              <a:buChar char="l"/>
            </a:pPr>
            <a:r>
              <a:rPr sz="1600" b="0" u="none" dirty="0">
                <a:solidFill>
                  <a:prstClr val="black"/>
                </a:solidFill>
                <a:latin typeface="Huawei Sans" panose="020C0503030203020204" pitchFamily="34" charset="0"/>
              </a:rPr>
              <a:t>.......</a:t>
            </a:r>
            <a:endParaRPr kumimoji="1" lang="zh-CN" altLang="en-US" sz="1600" dirty="0">
              <a:solidFill>
                <a:prstClr val="black"/>
              </a:solidFill>
              <a:latin typeface="Huawei Sans" panose="020C0503030203020204" pitchFamily="34" charset="0"/>
              <a:cs typeface="+mn-ea"/>
              <a:sym typeface="+mn-lt"/>
            </a:endParaRPr>
          </a:p>
        </p:txBody>
      </p:sp>
      <p:sp>
        <p:nvSpPr>
          <p:cNvPr id="12" name="TextBox 11">
            <a:extLst>
              <a:ext uri="{FF2B5EF4-FFF2-40B4-BE49-F238E27FC236}">
                <a16:creationId xmlns:a16="http://schemas.microsoft.com/office/drawing/2014/main" id="{424108C8-36E5-65E4-523D-80C1338FEA09}"/>
              </a:ext>
            </a:extLst>
          </p:cNvPr>
          <p:cNvSpPr txBox="1"/>
          <p:nvPr/>
        </p:nvSpPr>
        <p:spPr>
          <a:xfrm>
            <a:off x="597321" y="24922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37490CDB-FC20-F792-6845-B08D7336757A}"/>
              </a:ext>
            </a:extLst>
          </p:cNvPr>
          <p:cNvSpPr txBox="1"/>
          <p:nvPr/>
        </p:nvSpPr>
        <p:spPr>
          <a:xfrm>
            <a:off x="658351" y="5050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2">
            <a:extLst>
              <a:ext uri="{FF2B5EF4-FFF2-40B4-BE49-F238E27FC236}">
                <a16:creationId xmlns:a16="http://schemas.microsoft.com/office/drawing/2014/main" id="{717C5C8A-ADE1-8A95-BBFA-099BC46F29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15" name="TextBox 14">
            <a:extLst>
              <a:ext uri="{FF2B5EF4-FFF2-40B4-BE49-F238E27FC236}">
                <a16:creationId xmlns:a16="http://schemas.microsoft.com/office/drawing/2014/main" id="{7754B281-AA16-C9EF-C5EE-E03EBD1A97A1}"/>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16" name="Right Triangle 15">
            <a:extLst>
              <a:ext uri="{FF2B5EF4-FFF2-40B4-BE49-F238E27FC236}">
                <a16:creationId xmlns:a16="http://schemas.microsoft.com/office/drawing/2014/main" id="{60B569FA-1F06-6F06-F860-81D9A0444E38}"/>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7" name="Group 16">
            <a:extLst>
              <a:ext uri="{FF2B5EF4-FFF2-40B4-BE49-F238E27FC236}">
                <a16:creationId xmlns:a16="http://schemas.microsoft.com/office/drawing/2014/main" id="{DCD8888C-DE4E-614B-4EED-657170DD3F3A}"/>
              </a:ext>
            </a:extLst>
          </p:cNvPr>
          <p:cNvGrpSpPr/>
          <p:nvPr/>
        </p:nvGrpSpPr>
        <p:grpSpPr>
          <a:xfrm>
            <a:off x="265043" y="127849"/>
            <a:ext cx="1275385" cy="1198331"/>
            <a:chOff x="265043" y="127849"/>
            <a:chExt cx="1275385" cy="1198331"/>
          </a:xfrm>
        </p:grpSpPr>
        <p:sp>
          <p:nvSpPr>
            <p:cNvPr id="18" name="Rectangle 17">
              <a:extLst>
                <a:ext uri="{FF2B5EF4-FFF2-40B4-BE49-F238E27FC236}">
                  <a16:creationId xmlns:a16="http://schemas.microsoft.com/office/drawing/2014/main" id="{E5E6E52A-D978-C8CB-16CB-C1CED8428C85}"/>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D5EA34F-5C27-6DC3-A6EA-6349250B6ED2}"/>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0" name="TextBox 19">
              <a:extLst>
                <a:ext uri="{FF2B5EF4-FFF2-40B4-BE49-F238E27FC236}">
                  <a16:creationId xmlns:a16="http://schemas.microsoft.com/office/drawing/2014/main" id="{F7E6576A-9581-B385-F3B5-731514700509}"/>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22230364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40932B0-785D-4884-8CAC-5953B7DA6BC5}"/>
              </a:ext>
            </a:extLst>
          </p:cNvPr>
          <p:cNvSpPr>
            <a:spLocks noGrp="1"/>
          </p:cNvSpPr>
          <p:nvPr>
            <p:ph type="title"/>
          </p:nvPr>
        </p:nvSpPr>
        <p:spPr>
          <a:xfrm>
            <a:off x="1875185" y="313757"/>
            <a:ext cx="7568735" cy="1351834"/>
          </a:xfrm>
        </p:spPr>
        <p:txBody>
          <a:bodyPr>
            <a:noAutofit/>
          </a:bodyPr>
          <a:lstStyle/>
          <a:p>
            <a:r>
              <a:rPr lang="en-US" altLang="zh-CN" sz="2800" dirty="0">
                <a:latin typeface="Huawei Sans" panose="020C0503030203020204" pitchFamily="34" charset="0"/>
              </a:rPr>
              <a:t>Huawei MDC: Leading Intelligent Driving Computing Platform</a:t>
            </a:r>
            <a:endParaRPr lang="zh-CN" altLang="en-US" sz="2800" dirty="0">
              <a:latin typeface="Huawei Sans" panose="020C0503030203020204" pitchFamily="34" charset="0"/>
            </a:endParaRPr>
          </a:p>
        </p:txBody>
      </p:sp>
      <p:sp>
        <p:nvSpPr>
          <p:cNvPr id="3" name="Subtitle 1">
            <a:extLst>
              <a:ext uri="{FF2B5EF4-FFF2-40B4-BE49-F238E27FC236}">
                <a16:creationId xmlns:a16="http://schemas.microsoft.com/office/drawing/2014/main" id="{86E4D62F-34C6-4097-A509-06402702A7CB}"/>
              </a:ext>
            </a:extLst>
          </p:cNvPr>
          <p:cNvSpPr txBox="1">
            <a:spLocks/>
          </p:cNvSpPr>
          <p:nvPr/>
        </p:nvSpPr>
        <p:spPr>
          <a:xfrm>
            <a:off x="729175" y="456134"/>
            <a:ext cx="10740640" cy="601141"/>
          </a:xfrm>
          <a:prstGeom prst="rect">
            <a:avLst/>
          </a:prstGeom>
        </p:spPr>
        <p:txBody>
          <a:bodyPr/>
          <a:lstStyle>
            <a:lvl1pPr marL="302279" indent="-302279" algn="l" defTabSz="914034" rtl="0" eaLnBrk="1" fontAlgn="ctr" latinLnBrk="0" hangingPunct="1">
              <a:lnSpc>
                <a:spcPct val="140000"/>
              </a:lnSpc>
              <a:spcBef>
                <a:spcPts val="792"/>
              </a:spcBef>
              <a:buSzPct val="50000"/>
              <a:buFont typeface="Wingdings" panose="05000000000000000000" pitchFamily="2" charset="2"/>
              <a:buChar char="l"/>
              <a:defRPr sz="2199" kern="1200" baseline="0">
                <a:solidFill>
                  <a:schemeClr val="tx1"/>
                </a:solidFill>
                <a:latin typeface="Arial" panose="020C0503030203020204" pitchFamily="34" charset="0"/>
                <a:ea typeface="方正兰亭黑简体" panose="02000000000000000000" pitchFamily="2" charset="-122"/>
                <a:cs typeface="+mn-cs"/>
              </a:defRPr>
            </a:lvl1pPr>
            <a:lvl2pPr marL="654938" indent="-251899" algn="l" defTabSz="914034" rtl="0" eaLnBrk="1" fontAlgn="ctr" latinLnBrk="0" hangingPunct="1">
              <a:lnSpc>
                <a:spcPct val="140000"/>
              </a:lnSpc>
              <a:spcBef>
                <a:spcPts val="720"/>
              </a:spcBef>
              <a:buClrTx/>
              <a:buSzPct val="50000"/>
              <a:buFont typeface="Wingdings" panose="05000000000000000000" pitchFamily="2" charset="2"/>
              <a:buChar char="p"/>
              <a:defRPr sz="1999" kern="1200" baseline="0">
                <a:solidFill>
                  <a:schemeClr val="tx1"/>
                </a:solidFill>
                <a:latin typeface="Arial" panose="020C0503030203020204" pitchFamily="34" charset="0"/>
                <a:ea typeface="方正兰亭黑简体" panose="02000000000000000000" pitchFamily="2" charset="-122"/>
                <a:cs typeface="+mn-cs"/>
              </a:defRPr>
            </a:lvl2pPr>
            <a:lvl3pPr marL="1003998" indent="-201519" algn="l" defTabSz="914034" rtl="0" eaLnBrk="1" fontAlgn="ctr" latinLnBrk="0" hangingPunct="1">
              <a:lnSpc>
                <a:spcPct val="140000"/>
              </a:lnSpc>
              <a:spcBef>
                <a:spcPts val="648"/>
              </a:spcBef>
              <a:buClrTx/>
              <a:buSzPct val="50000"/>
              <a:buFont typeface="Wingdings" panose="05000000000000000000" pitchFamily="2" charset="2"/>
              <a:buChar char="n"/>
              <a:defRPr sz="1799" kern="1200" baseline="0">
                <a:solidFill>
                  <a:schemeClr val="tx1"/>
                </a:solidFill>
                <a:latin typeface="Arial" panose="020C0503030203020204" pitchFamily="34" charset="0"/>
                <a:ea typeface="方正兰亭黑简体" panose="02000000000000000000" pitchFamily="2" charset="-122"/>
                <a:cs typeface="+mn-cs"/>
              </a:defRPr>
            </a:lvl3pPr>
            <a:lvl4pPr marL="1399840" indent="-197921" algn="l" defTabSz="914034" rtl="0" eaLnBrk="1" fontAlgn="ctr" latinLnBrk="0" hangingPunct="1">
              <a:lnSpc>
                <a:spcPct val="140000"/>
              </a:lnSpc>
              <a:spcBef>
                <a:spcPts val="576"/>
              </a:spcBef>
              <a:buFont typeface="Huawei Sans" panose="020C0503030203020204" pitchFamily="34" charset="0"/>
              <a:buChar char="−"/>
              <a:defRPr sz="1599" kern="1200" baseline="0">
                <a:solidFill>
                  <a:schemeClr val="tx1"/>
                </a:solidFill>
                <a:latin typeface="Arial" panose="020C0503030203020204" pitchFamily="34" charset="0"/>
                <a:ea typeface="方正兰亭黑简体" panose="02000000000000000000" pitchFamily="2" charset="-122"/>
                <a:cs typeface="+mn-cs"/>
              </a:defRPr>
            </a:lvl4pPr>
            <a:lvl5pPr marL="1802879" indent="-201519" algn="l" defTabSz="914034" rtl="0" eaLnBrk="1" fontAlgn="ctr" latinLnBrk="0" hangingPunct="1">
              <a:lnSpc>
                <a:spcPct val="140000"/>
              </a:lnSpc>
              <a:spcBef>
                <a:spcPts val="576"/>
              </a:spcBef>
              <a:buFont typeface="Huawei Sans" panose="020C0503030203020204" pitchFamily="34" charset="0"/>
              <a:buChar char="~"/>
              <a:defRPr sz="1399" kern="1200" baseline="0">
                <a:solidFill>
                  <a:schemeClr val="tx1"/>
                </a:solidFill>
                <a:latin typeface="Arial" panose="020C0503030203020204" pitchFamily="34" charset="0"/>
                <a:ea typeface="方正兰亭黑简体" panose="02000000000000000000" pitchFamily="2" charset="-122"/>
                <a:cs typeface="+mn-cs"/>
              </a:defRPr>
            </a:lvl5pPr>
            <a:lvl6pPr marL="2513594" indent="-228509" algn="l" defTabSz="914034" rtl="0" eaLnBrk="1" latinLnBrk="0" hangingPunct="1">
              <a:lnSpc>
                <a:spcPct val="90000"/>
              </a:lnSpc>
              <a:spcBef>
                <a:spcPts val="500"/>
              </a:spcBef>
              <a:buFont typeface="Arial" panose="020B0604020202020204" pitchFamily="34" charset="0"/>
              <a:buChar char="•"/>
              <a:defRPr sz="1799" kern="1200">
                <a:solidFill>
                  <a:schemeClr val="tx1"/>
                </a:solidFill>
                <a:latin typeface="Arial"/>
                <a:ea typeface="+mn-ea"/>
                <a:cs typeface="+mn-cs"/>
              </a:defRPr>
            </a:lvl6pPr>
            <a:lvl7pPr marL="2970611" indent="-228509" algn="l" defTabSz="914034" rtl="0" eaLnBrk="1" latinLnBrk="0" hangingPunct="1">
              <a:lnSpc>
                <a:spcPct val="90000"/>
              </a:lnSpc>
              <a:spcBef>
                <a:spcPts val="500"/>
              </a:spcBef>
              <a:buFont typeface="Arial" panose="020B0604020202020204" pitchFamily="34" charset="0"/>
              <a:buChar char="•"/>
              <a:defRPr sz="1799" kern="1200">
                <a:solidFill>
                  <a:schemeClr val="tx1"/>
                </a:solidFill>
                <a:latin typeface="Arial"/>
                <a:ea typeface="+mn-ea"/>
                <a:cs typeface="+mn-cs"/>
              </a:defRPr>
            </a:lvl7pPr>
            <a:lvl8pPr marL="3427628" indent="-228509" algn="l" defTabSz="914034" rtl="0" eaLnBrk="1" latinLnBrk="0" hangingPunct="1">
              <a:lnSpc>
                <a:spcPct val="90000"/>
              </a:lnSpc>
              <a:spcBef>
                <a:spcPts val="500"/>
              </a:spcBef>
              <a:buFont typeface="Arial" panose="020B0604020202020204" pitchFamily="34" charset="0"/>
              <a:buChar char="•"/>
              <a:defRPr sz="1799" kern="1200">
                <a:solidFill>
                  <a:schemeClr val="tx1"/>
                </a:solidFill>
                <a:latin typeface="Arial"/>
                <a:ea typeface="+mn-ea"/>
                <a:cs typeface="+mn-cs"/>
              </a:defRPr>
            </a:lvl8pPr>
            <a:lvl9pPr marL="3884646" indent="-228509" algn="l" defTabSz="914034" rtl="0" eaLnBrk="1" latinLnBrk="0" hangingPunct="1">
              <a:lnSpc>
                <a:spcPct val="90000"/>
              </a:lnSpc>
              <a:spcBef>
                <a:spcPts val="500"/>
              </a:spcBef>
              <a:buFont typeface="Arial" panose="020B0604020202020204" pitchFamily="34" charset="0"/>
              <a:buChar char="•"/>
              <a:defRPr sz="1799" kern="1200">
                <a:solidFill>
                  <a:schemeClr val="tx1"/>
                </a:solidFill>
                <a:latin typeface="Arial"/>
                <a:ea typeface="+mn-ea"/>
                <a:cs typeface="+mn-cs"/>
              </a:defRPr>
            </a:lvl9pPr>
          </a:lstStyle>
          <a:p>
            <a:endParaRPr lang="zh-CN" altLang="en-US" b="1" dirty="0">
              <a:solidFill>
                <a:srgbClr val="C00000"/>
              </a:solidFill>
              <a:latin typeface="Huawei Sans" panose="020C0503030203020204" pitchFamily="34" charset="0"/>
            </a:endParaRPr>
          </a:p>
        </p:txBody>
      </p:sp>
      <p:sp>
        <p:nvSpPr>
          <p:cNvPr id="99" name="梯形 98">
            <a:extLst>
              <a:ext uri="{FF2B5EF4-FFF2-40B4-BE49-F238E27FC236}">
                <a16:creationId xmlns:a16="http://schemas.microsoft.com/office/drawing/2014/main" id="{AA8C430A-70A8-41FC-A967-D2C3047799B7}"/>
              </a:ext>
            </a:extLst>
          </p:cNvPr>
          <p:cNvSpPr/>
          <p:nvPr/>
        </p:nvSpPr>
        <p:spPr>
          <a:xfrm>
            <a:off x="1408623" y="5149141"/>
            <a:ext cx="7429488" cy="753552"/>
          </a:xfrm>
          <a:prstGeom prst="trapezoid">
            <a:avLst>
              <a:gd name="adj" fmla="val 73811"/>
            </a:avLst>
          </a:prstGeom>
          <a:gradFill>
            <a:gsLst>
              <a:gs pos="0">
                <a:srgbClr val="4BF0F0">
                  <a:alpha val="0"/>
                </a:srgbClr>
              </a:gs>
              <a:gs pos="100000">
                <a:srgbClr val="0070C0">
                  <a:alpha val="32000"/>
                </a:srgbClr>
              </a:gs>
            </a:gsLst>
            <a:lin ang="5400000" scaled="0"/>
          </a:gradFill>
          <a:ln w="6350">
            <a:gradFill>
              <a:gsLst>
                <a:gs pos="0">
                  <a:srgbClr val="4BF0F0">
                    <a:alpha val="0"/>
                  </a:srgbClr>
                </a:gs>
                <a:gs pos="50000">
                  <a:srgbClr val="4BF0F0">
                    <a:alpha val="0"/>
                  </a:srgbClr>
                </a:gs>
                <a:gs pos="100000">
                  <a:srgbClr val="4BF0F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lIns="243828" tIns="121913" rIns="243828" bIns="121913" anchor="ctr"/>
          <a:lstStyle/>
          <a:p>
            <a:pPr algn="ctr" defTabSz="914377">
              <a:defRPr/>
            </a:pPr>
            <a:endParaRPr lang="zh-CN" altLang="en-US" sz="4800" dirty="0">
              <a:solidFill>
                <a:schemeClr val="tx1"/>
              </a:solidFill>
              <a:effectLst>
                <a:outerShdw blurRad="38100" dist="38100" dir="2700000" algn="tl">
                  <a:srgbClr val="000000">
                    <a:alpha val="43137"/>
                  </a:srgbClr>
                </a:outerShdw>
              </a:effectLst>
              <a:latin typeface="Huawei Sans" panose="020C0503030203020204" pitchFamily="34" charset="0"/>
            </a:endParaRPr>
          </a:p>
        </p:txBody>
      </p:sp>
      <p:sp>
        <p:nvSpPr>
          <p:cNvPr id="100" name="梯形 99">
            <a:extLst>
              <a:ext uri="{FF2B5EF4-FFF2-40B4-BE49-F238E27FC236}">
                <a16:creationId xmlns:a16="http://schemas.microsoft.com/office/drawing/2014/main" id="{A29B3782-2479-45A9-9165-F534CD25A03E}"/>
              </a:ext>
            </a:extLst>
          </p:cNvPr>
          <p:cNvSpPr/>
          <p:nvPr/>
        </p:nvSpPr>
        <p:spPr>
          <a:xfrm>
            <a:off x="1225747" y="1707063"/>
            <a:ext cx="7429488" cy="899602"/>
          </a:xfrm>
          <a:prstGeom prst="trapezoid">
            <a:avLst>
              <a:gd name="adj" fmla="val 73811"/>
            </a:avLst>
          </a:prstGeom>
          <a:gradFill>
            <a:gsLst>
              <a:gs pos="0">
                <a:srgbClr val="4BF0F0">
                  <a:alpha val="0"/>
                </a:srgbClr>
              </a:gs>
              <a:gs pos="100000">
                <a:srgbClr val="0070C0">
                  <a:alpha val="32000"/>
                </a:srgbClr>
              </a:gs>
            </a:gsLst>
            <a:lin ang="5400000" scaled="0"/>
          </a:gradFill>
          <a:ln w="6350">
            <a:gradFill>
              <a:gsLst>
                <a:gs pos="0">
                  <a:srgbClr val="4BF0F0">
                    <a:alpha val="0"/>
                  </a:srgbClr>
                </a:gs>
                <a:gs pos="50000">
                  <a:srgbClr val="4BF0F0">
                    <a:alpha val="0"/>
                  </a:srgbClr>
                </a:gs>
                <a:gs pos="100000">
                  <a:srgbClr val="4BF0F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lIns="243828" tIns="121913" rIns="243828" bIns="121913" anchor="ctr"/>
          <a:lstStyle/>
          <a:p>
            <a:pPr algn="ctr" defTabSz="914377">
              <a:defRPr/>
            </a:pPr>
            <a:endParaRPr lang="zh-CN" altLang="en-US" sz="4800" dirty="0">
              <a:solidFill>
                <a:schemeClr val="tx1"/>
              </a:solidFill>
              <a:effectLst>
                <a:outerShdw blurRad="38100" dist="38100" dir="2700000" algn="tl">
                  <a:srgbClr val="000000">
                    <a:alpha val="43137"/>
                  </a:srgbClr>
                </a:outerShdw>
              </a:effectLst>
              <a:latin typeface="Huawei Sans" panose="020C0503030203020204" pitchFamily="34" charset="0"/>
            </a:endParaRPr>
          </a:p>
        </p:txBody>
      </p:sp>
      <p:pic>
        <p:nvPicPr>
          <p:cNvPr id="101" name="Picture 19" descr="\\Bchief-sever180\共享\华为\2016\6月\D-201606417-金融营销材料设计-刘泉\文件\link\组 26.png">
            <a:extLst>
              <a:ext uri="{FF2B5EF4-FFF2-40B4-BE49-F238E27FC236}">
                <a16:creationId xmlns:a16="http://schemas.microsoft.com/office/drawing/2014/main" id="{043ABF02-C6FA-4FB7-BF7A-7981D1949D19}"/>
              </a:ext>
            </a:extLst>
          </p:cNvPr>
          <p:cNvPicPr>
            <a:picLocks noChangeAspect="1" noChangeArrowheads="1"/>
          </p:cNvPicPr>
          <p:nvPr/>
        </p:nvPicPr>
        <p:blipFill>
          <a:blip r:embed="rId3" cstate="print">
            <a:lum bright="-10000" contrast="5000"/>
            <a:extLst>
              <a:ext uri="{28A0092B-C50C-407E-A947-70E740481C1C}">
                <a14:useLocalDpi xmlns:a14="http://schemas.microsoft.com/office/drawing/2010/main" val="0"/>
              </a:ext>
            </a:extLst>
          </a:blip>
          <a:srcRect/>
          <a:stretch>
            <a:fillRect/>
          </a:stretch>
        </p:blipFill>
        <p:spPr bwMode="auto">
          <a:xfrm>
            <a:off x="597321" y="2700287"/>
            <a:ext cx="8686340" cy="456527"/>
          </a:xfrm>
          <a:prstGeom prst="rect">
            <a:avLst/>
          </a:prstGeom>
          <a:noFill/>
        </p:spPr>
      </p:pic>
      <p:sp>
        <p:nvSpPr>
          <p:cNvPr id="102" name="矩形 101">
            <a:extLst>
              <a:ext uri="{FF2B5EF4-FFF2-40B4-BE49-F238E27FC236}">
                <a16:creationId xmlns:a16="http://schemas.microsoft.com/office/drawing/2014/main" id="{7F662D13-4C5E-4DD2-BC35-89B31F7B6FE9}"/>
              </a:ext>
            </a:extLst>
          </p:cNvPr>
          <p:cNvSpPr/>
          <p:nvPr/>
        </p:nvSpPr>
        <p:spPr>
          <a:xfrm>
            <a:off x="1819279" y="5499195"/>
            <a:ext cx="816250" cy="307777"/>
          </a:xfrm>
          <a:prstGeom prst="rect">
            <a:avLst/>
          </a:prstGeom>
        </p:spPr>
        <p:txBody>
          <a:bodyPr wrap="none">
            <a:spAutoFit/>
          </a:bodyPr>
          <a:lstStyle/>
          <a:p>
            <a:pPr algn="ctr" defTabSz="1218235"/>
            <a:r>
              <a:rPr sz="1400" b="0" u="none" dirty="0">
                <a:latin typeface="Huawei Sans" panose="020C0503030203020204" pitchFamily="34" charset="0"/>
              </a:rPr>
              <a:t>Camera</a:t>
            </a:r>
          </a:p>
        </p:txBody>
      </p:sp>
      <p:sp>
        <p:nvSpPr>
          <p:cNvPr id="103" name="矩形 102">
            <a:extLst>
              <a:ext uri="{FF2B5EF4-FFF2-40B4-BE49-F238E27FC236}">
                <a16:creationId xmlns:a16="http://schemas.microsoft.com/office/drawing/2014/main" id="{5F354E9B-0BDB-4E6D-8B33-65FE93B3D27B}"/>
              </a:ext>
            </a:extLst>
          </p:cNvPr>
          <p:cNvSpPr/>
          <p:nvPr/>
        </p:nvSpPr>
        <p:spPr>
          <a:xfrm>
            <a:off x="2722207" y="5372472"/>
            <a:ext cx="1601960" cy="523220"/>
          </a:xfrm>
          <a:prstGeom prst="rect">
            <a:avLst/>
          </a:prstGeom>
        </p:spPr>
        <p:txBody>
          <a:bodyPr wrap="square">
            <a:spAutoFit/>
          </a:bodyPr>
          <a:lstStyle/>
          <a:p>
            <a:pPr algn="ctr" defTabSz="1218235"/>
            <a:r>
              <a:rPr sz="1400" b="0" u="none" dirty="0">
                <a:latin typeface="Huawei Sans" panose="020C0503030203020204" pitchFamily="34" charset="0"/>
              </a:rPr>
              <a:t>Millimeter-wave/</a:t>
            </a:r>
            <a:endParaRPr lang="en-US" altLang="zh-CN" sz="1400" b="0" u="none" dirty="0">
              <a:latin typeface="Huawei Sans" panose="020C0503030203020204" pitchFamily="34" charset="0"/>
            </a:endParaRPr>
          </a:p>
          <a:p>
            <a:pPr algn="ctr" defTabSz="1218235"/>
            <a:r>
              <a:rPr sz="1400" b="0" u="none" dirty="0">
                <a:latin typeface="Huawei Sans" panose="020C0503030203020204" pitchFamily="34" charset="0"/>
              </a:rPr>
              <a:t>ultrasonic radar</a:t>
            </a:r>
          </a:p>
        </p:txBody>
      </p:sp>
      <p:sp>
        <p:nvSpPr>
          <p:cNvPr id="104" name="矩形 103">
            <a:extLst>
              <a:ext uri="{FF2B5EF4-FFF2-40B4-BE49-F238E27FC236}">
                <a16:creationId xmlns:a16="http://schemas.microsoft.com/office/drawing/2014/main" id="{4D9CD7A5-7488-4B54-B661-4AFC02B1A21A}"/>
              </a:ext>
            </a:extLst>
          </p:cNvPr>
          <p:cNvSpPr/>
          <p:nvPr/>
        </p:nvSpPr>
        <p:spPr>
          <a:xfrm>
            <a:off x="4664969" y="5493052"/>
            <a:ext cx="591829" cy="307777"/>
          </a:xfrm>
          <a:prstGeom prst="rect">
            <a:avLst/>
          </a:prstGeom>
        </p:spPr>
        <p:txBody>
          <a:bodyPr wrap="none">
            <a:spAutoFit/>
          </a:bodyPr>
          <a:lstStyle/>
          <a:p>
            <a:pPr algn="ctr" defTabSz="1218235"/>
            <a:r>
              <a:rPr sz="1400" b="0" u="none">
                <a:latin typeface="Huawei Sans" panose="020C0503030203020204" pitchFamily="34" charset="0"/>
              </a:rPr>
              <a:t>Lidar</a:t>
            </a:r>
          </a:p>
        </p:txBody>
      </p:sp>
      <p:sp>
        <p:nvSpPr>
          <p:cNvPr id="105" name="矩形 104">
            <a:extLst>
              <a:ext uri="{FF2B5EF4-FFF2-40B4-BE49-F238E27FC236}">
                <a16:creationId xmlns:a16="http://schemas.microsoft.com/office/drawing/2014/main" id="{C68DFA3F-4558-4FA7-8F72-546756C69F64}"/>
              </a:ext>
            </a:extLst>
          </p:cNvPr>
          <p:cNvSpPr/>
          <p:nvPr/>
        </p:nvSpPr>
        <p:spPr>
          <a:xfrm>
            <a:off x="5430471" y="5505397"/>
            <a:ext cx="917083" cy="307777"/>
          </a:xfrm>
          <a:prstGeom prst="rect">
            <a:avLst/>
          </a:prstGeom>
        </p:spPr>
        <p:txBody>
          <a:bodyPr wrap="square">
            <a:spAutoFit/>
          </a:bodyPr>
          <a:lstStyle/>
          <a:p>
            <a:pPr algn="ctr" defTabSz="1218235"/>
            <a:r>
              <a:rPr sz="1400" b="0" u="none">
                <a:latin typeface="Huawei Sans" panose="020C0503030203020204" pitchFamily="34" charset="0"/>
              </a:rPr>
              <a:t>T-BOX</a:t>
            </a:r>
            <a:endParaRPr lang="zh-CN" altLang="en-US" sz="1400" dirty="0">
              <a:latin typeface="Huawei Sans" panose="020C0503030203020204" pitchFamily="34" charset="0"/>
              <a:ea typeface="微软雅黑" panose="020B0503020204020204" pitchFamily="34" charset="-122"/>
            </a:endParaRPr>
          </a:p>
        </p:txBody>
      </p:sp>
      <p:sp>
        <p:nvSpPr>
          <p:cNvPr id="106" name="矩形 105">
            <a:extLst>
              <a:ext uri="{FF2B5EF4-FFF2-40B4-BE49-F238E27FC236}">
                <a16:creationId xmlns:a16="http://schemas.microsoft.com/office/drawing/2014/main" id="{D117058A-CC2A-4864-A189-ED7F44F04EE6}"/>
              </a:ext>
            </a:extLst>
          </p:cNvPr>
          <p:cNvSpPr/>
          <p:nvPr/>
        </p:nvSpPr>
        <p:spPr>
          <a:xfrm>
            <a:off x="6487753" y="5505398"/>
            <a:ext cx="511679" cy="307777"/>
          </a:xfrm>
          <a:prstGeom prst="rect">
            <a:avLst/>
          </a:prstGeom>
        </p:spPr>
        <p:txBody>
          <a:bodyPr wrap="none">
            <a:spAutoFit/>
          </a:bodyPr>
          <a:lstStyle/>
          <a:p>
            <a:pPr algn="ctr" defTabSz="1218235"/>
            <a:r>
              <a:rPr sz="1400" b="0" u="none">
                <a:latin typeface="Huawei Sans" panose="020C0503030203020204" pitchFamily="34" charset="0"/>
              </a:rPr>
              <a:t>GPS</a:t>
            </a:r>
            <a:endParaRPr lang="zh-CN" altLang="en-US" sz="1400" dirty="0">
              <a:latin typeface="Huawei Sans" panose="020C0503030203020204" pitchFamily="34" charset="0"/>
              <a:ea typeface="微软雅黑" panose="020B0503020204020204" pitchFamily="34" charset="-122"/>
            </a:endParaRPr>
          </a:p>
        </p:txBody>
      </p:sp>
      <p:sp>
        <p:nvSpPr>
          <p:cNvPr id="107" name="左大括号 106">
            <a:extLst>
              <a:ext uri="{FF2B5EF4-FFF2-40B4-BE49-F238E27FC236}">
                <a16:creationId xmlns:a16="http://schemas.microsoft.com/office/drawing/2014/main" id="{A995B9F8-0D25-4B9F-A8A7-2322CC52C4AE}"/>
              </a:ext>
            </a:extLst>
          </p:cNvPr>
          <p:cNvSpPr/>
          <p:nvPr/>
        </p:nvSpPr>
        <p:spPr>
          <a:xfrm flipH="1">
            <a:off x="9043825" y="1344362"/>
            <a:ext cx="179931" cy="1439439"/>
          </a:xfrm>
          <a:prstGeom prst="leftBrace">
            <a:avLst/>
          </a:prstGeom>
          <a:ln>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1218551"/>
            <a:endParaRPr lang="zh-CN" altLang="en-US" sz="2800">
              <a:latin typeface="Huawei Sans" panose="020C0503030203020204" pitchFamily="34" charset="0"/>
              <a:ea typeface="微软雅黑" panose="020B0503020204020204" pitchFamily="34" charset="-122"/>
            </a:endParaRPr>
          </a:p>
        </p:txBody>
      </p:sp>
      <p:sp>
        <p:nvSpPr>
          <p:cNvPr id="108" name="矩形 107">
            <a:extLst>
              <a:ext uri="{FF2B5EF4-FFF2-40B4-BE49-F238E27FC236}">
                <a16:creationId xmlns:a16="http://schemas.microsoft.com/office/drawing/2014/main" id="{81295E66-3DD1-4A88-AAD5-194466CAD82A}"/>
              </a:ext>
            </a:extLst>
          </p:cNvPr>
          <p:cNvSpPr/>
          <p:nvPr/>
        </p:nvSpPr>
        <p:spPr>
          <a:xfrm>
            <a:off x="9298437" y="2078310"/>
            <a:ext cx="2296242" cy="738664"/>
          </a:xfrm>
          <a:prstGeom prst="rect">
            <a:avLst/>
          </a:prstGeom>
        </p:spPr>
        <p:txBody>
          <a:bodyPr wrap="square">
            <a:spAutoFit/>
          </a:bodyPr>
          <a:lstStyle/>
          <a:p>
            <a:pPr algn="ctr" defTabSz="1218551"/>
            <a:r>
              <a:rPr lang="en-US" sz="1400" dirty="0">
                <a:latin typeface="Huawei Sans" panose="020C0503030203020204" pitchFamily="34" charset="0"/>
              </a:rPr>
              <a:t>Third-party scenario-specific algorithms</a:t>
            </a:r>
          </a:p>
          <a:p>
            <a:pPr algn="ctr" defTabSz="1218551"/>
            <a:r>
              <a:rPr sz="1400" b="0" u="none" dirty="0">
                <a:latin typeface="Huawei Sans" panose="020C0503030203020204" pitchFamily="34" charset="0"/>
              </a:rPr>
              <a:t>(from partners)</a:t>
            </a:r>
            <a:endParaRPr lang="en-US" altLang="zh-CN" sz="1400" dirty="0">
              <a:latin typeface="Huawei Sans" panose="020C0503030203020204" pitchFamily="34" charset="0"/>
              <a:ea typeface="微软雅黑" panose="020B0503020204020204" pitchFamily="34" charset="-122"/>
            </a:endParaRPr>
          </a:p>
        </p:txBody>
      </p:sp>
      <p:sp>
        <p:nvSpPr>
          <p:cNvPr id="109" name="左大括号 108">
            <a:extLst>
              <a:ext uri="{FF2B5EF4-FFF2-40B4-BE49-F238E27FC236}">
                <a16:creationId xmlns:a16="http://schemas.microsoft.com/office/drawing/2014/main" id="{04633AD7-A2FF-4FDB-9179-568D72F03295}"/>
              </a:ext>
            </a:extLst>
          </p:cNvPr>
          <p:cNvSpPr/>
          <p:nvPr/>
        </p:nvSpPr>
        <p:spPr>
          <a:xfrm flipH="1">
            <a:off x="9043824" y="3072655"/>
            <a:ext cx="179931" cy="1440000"/>
          </a:xfrm>
          <a:prstGeom prst="leftBrace">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1218551"/>
            <a:endParaRPr lang="zh-CN" altLang="en-US" sz="2800">
              <a:latin typeface="Huawei Sans" panose="020C0503030203020204" pitchFamily="34" charset="0"/>
              <a:ea typeface="微软雅黑" panose="020B0503020204020204" pitchFamily="34" charset="-122"/>
            </a:endParaRPr>
          </a:p>
        </p:txBody>
      </p:sp>
      <p:sp>
        <p:nvSpPr>
          <p:cNvPr id="110" name="左大括号 109">
            <a:extLst>
              <a:ext uri="{FF2B5EF4-FFF2-40B4-BE49-F238E27FC236}">
                <a16:creationId xmlns:a16="http://schemas.microsoft.com/office/drawing/2014/main" id="{76CC8263-CFC8-49B5-9907-C986B52416A8}"/>
              </a:ext>
            </a:extLst>
          </p:cNvPr>
          <p:cNvSpPr/>
          <p:nvPr/>
        </p:nvSpPr>
        <p:spPr>
          <a:xfrm flipH="1">
            <a:off x="9043825" y="4949493"/>
            <a:ext cx="179931" cy="1007607"/>
          </a:xfrm>
          <a:prstGeom prst="leftBrace">
            <a:avLst/>
          </a:prstGeom>
          <a:ln>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1218551"/>
            <a:endParaRPr lang="zh-CN" altLang="en-US" sz="2800">
              <a:latin typeface="Huawei Sans" panose="020C0503030203020204" pitchFamily="34" charset="0"/>
              <a:ea typeface="微软雅黑" panose="020B0503020204020204" pitchFamily="34" charset="-122"/>
            </a:endParaRPr>
          </a:p>
        </p:txBody>
      </p:sp>
      <p:sp>
        <p:nvSpPr>
          <p:cNvPr id="111" name="矩形 110">
            <a:extLst>
              <a:ext uri="{FF2B5EF4-FFF2-40B4-BE49-F238E27FC236}">
                <a16:creationId xmlns:a16="http://schemas.microsoft.com/office/drawing/2014/main" id="{BF2A0FDB-7FA9-4EE5-965B-2062DB2DA67C}"/>
              </a:ext>
            </a:extLst>
          </p:cNvPr>
          <p:cNvSpPr/>
          <p:nvPr/>
        </p:nvSpPr>
        <p:spPr>
          <a:xfrm>
            <a:off x="9564558" y="5433621"/>
            <a:ext cx="1764000" cy="523220"/>
          </a:xfrm>
          <a:prstGeom prst="rect">
            <a:avLst/>
          </a:prstGeom>
        </p:spPr>
        <p:txBody>
          <a:bodyPr wrap="square">
            <a:spAutoFit/>
          </a:bodyPr>
          <a:lstStyle/>
          <a:p>
            <a:pPr algn="ctr" defTabSz="1218551"/>
            <a:r>
              <a:rPr sz="1400" b="0" u="none" dirty="0">
                <a:latin typeface="Huawei Sans" panose="020C0503030203020204" pitchFamily="34" charset="0"/>
              </a:rPr>
              <a:t>Sensors/X-by-wire</a:t>
            </a:r>
            <a:endParaRPr lang="en-US" altLang="zh-CN" sz="1400" dirty="0">
              <a:latin typeface="Huawei Sans" panose="020C0503030203020204" pitchFamily="34" charset="0"/>
              <a:ea typeface="微软雅黑" panose="020B0503020204020204" pitchFamily="34" charset="-122"/>
            </a:endParaRPr>
          </a:p>
          <a:p>
            <a:pPr algn="ctr" defTabSz="1218551"/>
            <a:r>
              <a:rPr sz="1400" b="0" u="none" dirty="0">
                <a:latin typeface="Huawei Sans" panose="020C0503030203020204" pitchFamily="34" charset="0"/>
              </a:rPr>
              <a:t>(from partners)</a:t>
            </a:r>
            <a:endParaRPr lang="en-US" altLang="zh-CN" sz="1400" dirty="0">
              <a:latin typeface="Huawei Sans" panose="020C0503030203020204" pitchFamily="34" charset="0"/>
              <a:ea typeface="微软雅黑" panose="020B0503020204020204" pitchFamily="34" charset="-122"/>
            </a:endParaRPr>
          </a:p>
        </p:txBody>
      </p:sp>
      <p:sp>
        <p:nvSpPr>
          <p:cNvPr id="112" name="矩形 111">
            <a:extLst>
              <a:ext uri="{FF2B5EF4-FFF2-40B4-BE49-F238E27FC236}">
                <a16:creationId xmlns:a16="http://schemas.microsoft.com/office/drawing/2014/main" id="{3DAF53E1-EC41-49AB-91FB-F9867454A50B}"/>
              </a:ext>
            </a:extLst>
          </p:cNvPr>
          <p:cNvSpPr/>
          <p:nvPr/>
        </p:nvSpPr>
        <p:spPr>
          <a:xfrm>
            <a:off x="7013422" y="5505398"/>
            <a:ext cx="1452642" cy="307777"/>
          </a:xfrm>
          <a:prstGeom prst="rect">
            <a:avLst/>
          </a:prstGeom>
        </p:spPr>
        <p:txBody>
          <a:bodyPr wrap="none">
            <a:spAutoFit/>
          </a:bodyPr>
          <a:lstStyle/>
          <a:p>
            <a:pPr algn="ctr" defTabSz="1218235"/>
            <a:r>
              <a:rPr sz="1400" b="0" u="none">
                <a:latin typeface="Huawei Sans" panose="020C0503030203020204" pitchFamily="34" charset="0"/>
              </a:rPr>
              <a:t>Chassis-by-wire</a:t>
            </a:r>
          </a:p>
        </p:txBody>
      </p:sp>
      <p:pic>
        <p:nvPicPr>
          <p:cNvPr id="113" name="Picture 19" descr="\\Bchief-sever180\共享\华为\2016\6月\D-201606417-金融营销材料设计-刘泉\文件\link\组 26.png">
            <a:extLst>
              <a:ext uri="{FF2B5EF4-FFF2-40B4-BE49-F238E27FC236}">
                <a16:creationId xmlns:a16="http://schemas.microsoft.com/office/drawing/2014/main" id="{963FC6C4-06B7-4BBB-8524-940F1583CED6}"/>
              </a:ext>
            </a:extLst>
          </p:cNvPr>
          <p:cNvPicPr>
            <a:picLocks noChangeAspect="1" noChangeArrowheads="1"/>
          </p:cNvPicPr>
          <p:nvPr/>
        </p:nvPicPr>
        <p:blipFill>
          <a:blip r:embed="rId3" cstate="print">
            <a:lum bright="-10000" contrast="5000"/>
            <a:extLst>
              <a:ext uri="{28A0092B-C50C-407E-A947-70E740481C1C}">
                <a14:useLocalDpi xmlns:a14="http://schemas.microsoft.com/office/drawing/2010/main" val="0"/>
              </a:ext>
            </a:extLst>
          </a:blip>
          <a:srcRect/>
          <a:stretch>
            <a:fillRect/>
          </a:stretch>
        </p:blipFill>
        <p:spPr bwMode="auto">
          <a:xfrm rot="10800000">
            <a:off x="963081" y="4589673"/>
            <a:ext cx="8686340" cy="552617"/>
          </a:xfrm>
          <a:prstGeom prst="rect">
            <a:avLst/>
          </a:prstGeom>
          <a:noFill/>
        </p:spPr>
      </p:pic>
      <p:grpSp>
        <p:nvGrpSpPr>
          <p:cNvPr id="114" name="组合 322">
            <a:extLst>
              <a:ext uri="{FF2B5EF4-FFF2-40B4-BE49-F238E27FC236}">
                <a16:creationId xmlns:a16="http://schemas.microsoft.com/office/drawing/2014/main" id="{120A370B-C0D4-434C-AC52-40FAB4839EED}"/>
              </a:ext>
            </a:extLst>
          </p:cNvPr>
          <p:cNvGrpSpPr>
            <a:grpSpLocks/>
          </p:cNvGrpSpPr>
          <p:nvPr/>
        </p:nvGrpSpPr>
        <p:grpSpPr bwMode="auto">
          <a:xfrm>
            <a:off x="10125884" y="1554031"/>
            <a:ext cx="641349" cy="441848"/>
            <a:chOff x="5446713" y="1816101"/>
            <a:chExt cx="760412" cy="523876"/>
          </a:xfrm>
          <a:solidFill>
            <a:srgbClr val="00B0F0"/>
          </a:solidFill>
        </p:grpSpPr>
        <p:sp>
          <p:nvSpPr>
            <p:cNvPr id="115" name="Freeform 47">
              <a:extLst>
                <a:ext uri="{FF2B5EF4-FFF2-40B4-BE49-F238E27FC236}">
                  <a16:creationId xmlns:a16="http://schemas.microsoft.com/office/drawing/2014/main" id="{DD629294-DC66-481C-BFA2-DC8B4205EEB2}"/>
                </a:ext>
              </a:extLst>
            </p:cNvPr>
            <p:cNvSpPr>
              <a:spLocks/>
            </p:cNvSpPr>
            <p:nvPr/>
          </p:nvSpPr>
          <p:spPr bwMode="auto">
            <a:xfrm>
              <a:off x="5927725" y="1816101"/>
              <a:ext cx="258762" cy="315913"/>
            </a:xfrm>
            <a:custGeom>
              <a:avLst/>
              <a:gdLst>
                <a:gd name="T0" fmla="*/ 474877729 w 141"/>
                <a:gd name="T1" fmla="*/ 580238533 h 172"/>
                <a:gd name="T2" fmla="*/ 414255875 w 141"/>
                <a:gd name="T3" fmla="*/ 580238533 h 172"/>
                <a:gd name="T4" fmla="*/ 286273346 w 141"/>
                <a:gd name="T5" fmla="*/ 387950325 h 172"/>
                <a:gd name="T6" fmla="*/ 229019010 w 141"/>
                <a:gd name="T7" fmla="*/ 364335836 h 172"/>
                <a:gd name="T8" fmla="*/ 279538197 w 141"/>
                <a:gd name="T9" fmla="*/ 333975138 h 172"/>
                <a:gd name="T10" fmla="*/ 353632186 w 141"/>
                <a:gd name="T11" fmla="*/ 205782407 h 172"/>
                <a:gd name="T12" fmla="*/ 205444150 w 141"/>
                <a:gd name="T13" fmla="*/ 60723261 h 172"/>
                <a:gd name="T14" fmla="*/ 60621883 w 141"/>
                <a:gd name="T15" fmla="*/ 205782407 h 172"/>
                <a:gd name="T16" fmla="*/ 131348326 w 141"/>
                <a:gd name="T17" fmla="*/ 333975138 h 172"/>
                <a:gd name="T18" fmla="*/ 101038288 w 141"/>
                <a:gd name="T19" fmla="*/ 384576302 h 172"/>
                <a:gd name="T20" fmla="*/ 0 w 141"/>
                <a:gd name="T21" fmla="*/ 205782407 h 172"/>
                <a:gd name="T22" fmla="*/ 205444150 w 141"/>
                <a:gd name="T23" fmla="*/ 0 h 172"/>
                <a:gd name="T24" fmla="*/ 414255875 w 141"/>
                <a:gd name="T25" fmla="*/ 205782407 h 172"/>
                <a:gd name="T26" fmla="*/ 353632186 w 141"/>
                <a:gd name="T27" fmla="*/ 354215604 h 172"/>
                <a:gd name="T28" fmla="*/ 474877729 w 141"/>
                <a:gd name="T29" fmla="*/ 580238533 h 1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1"/>
                <a:gd name="T46" fmla="*/ 0 h 172"/>
                <a:gd name="T47" fmla="*/ 141 w 141"/>
                <a:gd name="T48" fmla="*/ 172 h 17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1" h="172">
                  <a:moveTo>
                    <a:pt x="141" y="172"/>
                  </a:moveTo>
                  <a:cubicBezTo>
                    <a:pt x="123" y="172"/>
                    <a:pt x="123" y="172"/>
                    <a:pt x="123" y="172"/>
                  </a:cubicBezTo>
                  <a:cubicBezTo>
                    <a:pt x="123" y="147"/>
                    <a:pt x="108" y="124"/>
                    <a:pt x="85" y="115"/>
                  </a:cubicBezTo>
                  <a:cubicBezTo>
                    <a:pt x="68" y="108"/>
                    <a:pt x="68" y="108"/>
                    <a:pt x="68" y="108"/>
                  </a:cubicBezTo>
                  <a:cubicBezTo>
                    <a:pt x="83" y="99"/>
                    <a:pt x="83" y="99"/>
                    <a:pt x="83" y="99"/>
                  </a:cubicBezTo>
                  <a:cubicBezTo>
                    <a:pt x="97" y="91"/>
                    <a:pt x="105" y="77"/>
                    <a:pt x="105" y="61"/>
                  </a:cubicBezTo>
                  <a:cubicBezTo>
                    <a:pt x="105" y="37"/>
                    <a:pt x="85" y="18"/>
                    <a:pt x="61" y="18"/>
                  </a:cubicBezTo>
                  <a:cubicBezTo>
                    <a:pt x="37" y="18"/>
                    <a:pt x="18" y="37"/>
                    <a:pt x="18" y="61"/>
                  </a:cubicBezTo>
                  <a:cubicBezTo>
                    <a:pt x="18" y="77"/>
                    <a:pt x="26" y="91"/>
                    <a:pt x="39" y="99"/>
                  </a:cubicBezTo>
                  <a:cubicBezTo>
                    <a:pt x="30" y="114"/>
                    <a:pt x="30" y="114"/>
                    <a:pt x="30" y="114"/>
                  </a:cubicBezTo>
                  <a:cubicBezTo>
                    <a:pt x="11" y="103"/>
                    <a:pt x="0" y="83"/>
                    <a:pt x="0" y="61"/>
                  </a:cubicBezTo>
                  <a:cubicBezTo>
                    <a:pt x="0" y="27"/>
                    <a:pt x="27" y="0"/>
                    <a:pt x="61" y="0"/>
                  </a:cubicBezTo>
                  <a:cubicBezTo>
                    <a:pt x="95" y="0"/>
                    <a:pt x="123" y="27"/>
                    <a:pt x="123" y="61"/>
                  </a:cubicBezTo>
                  <a:cubicBezTo>
                    <a:pt x="123" y="78"/>
                    <a:pt x="116" y="94"/>
                    <a:pt x="105" y="105"/>
                  </a:cubicBezTo>
                  <a:cubicBezTo>
                    <a:pt x="127" y="119"/>
                    <a:pt x="141" y="144"/>
                    <a:pt x="141" y="1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16" name="Oval 48">
              <a:extLst>
                <a:ext uri="{FF2B5EF4-FFF2-40B4-BE49-F238E27FC236}">
                  <a16:creationId xmlns:a16="http://schemas.microsoft.com/office/drawing/2014/main" id="{F0FF72B1-6B4C-4E2E-8860-82797BB04FC6}"/>
                </a:ext>
              </a:extLst>
            </p:cNvPr>
            <p:cNvSpPr>
              <a:spLocks noChangeArrowheads="1"/>
            </p:cNvSpPr>
            <p:nvPr/>
          </p:nvSpPr>
          <p:spPr bwMode="auto">
            <a:xfrm>
              <a:off x="6132513" y="2101851"/>
              <a:ext cx="74612" cy="746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kumimoji="1">
                  <a:solidFill>
                    <a:schemeClr val="tx1"/>
                  </a:solidFill>
                  <a:latin typeface="Arial" panose="020F0502020204030204" pitchFamily="34" charset="0"/>
                  <a:ea typeface="宋体" panose="02010600030101010101" pitchFamily="2" charset="-122"/>
                </a:defRPr>
              </a:lvl1pPr>
              <a:lvl2pPr marL="742950" indent="-285750">
                <a:defRPr kumimoji="1">
                  <a:solidFill>
                    <a:schemeClr val="tx1"/>
                  </a:solidFill>
                  <a:latin typeface="Arial" panose="020F0502020204030204" pitchFamily="34" charset="0"/>
                  <a:ea typeface="宋体" panose="02010600030101010101" pitchFamily="2" charset="-122"/>
                </a:defRPr>
              </a:lvl2pPr>
              <a:lvl3pPr marL="1143000" indent="-228600">
                <a:defRPr kumimoji="1">
                  <a:solidFill>
                    <a:schemeClr val="tx1"/>
                  </a:solidFill>
                  <a:latin typeface="Arial" panose="020F0502020204030204" pitchFamily="34" charset="0"/>
                  <a:ea typeface="宋体" panose="02010600030101010101" pitchFamily="2" charset="-122"/>
                </a:defRPr>
              </a:lvl3pPr>
              <a:lvl4pPr marL="1600200" indent="-228600">
                <a:defRPr kumimoji="1">
                  <a:solidFill>
                    <a:schemeClr val="tx1"/>
                  </a:solidFill>
                  <a:latin typeface="Arial" panose="020F0502020204030204" pitchFamily="34" charset="0"/>
                  <a:ea typeface="宋体" panose="02010600030101010101" pitchFamily="2" charset="-122"/>
                </a:defRPr>
              </a:lvl4pPr>
              <a:lvl5pPr marL="2057400" indent="-228600">
                <a:defRPr kumimoji="1">
                  <a:solidFill>
                    <a:schemeClr val="tx1"/>
                  </a:solidFill>
                  <a:latin typeface="Arial" panose="020F0502020204030204" pitchFamily="34" charset="0"/>
                  <a:ea typeface="宋体" panose="02010600030101010101" pitchFamily="2" charset="-122"/>
                </a:defRPr>
              </a:lvl5pPr>
              <a:lvl6pPr marL="25146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6pPr>
              <a:lvl7pPr marL="29718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7pPr>
              <a:lvl8pPr marL="34290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8pPr>
              <a:lvl9pPr marL="38862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9pPr>
            </a:lstStyle>
            <a:p>
              <a:pPr defTabSz="914377"/>
              <a:endParaRPr lang="zh-CN" altLang="en-US" sz="2000">
                <a:latin typeface="Huawei Sans" panose="020C0503030203020204" pitchFamily="34" charset="0"/>
              </a:endParaRPr>
            </a:p>
          </p:txBody>
        </p:sp>
        <p:sp>
          <p:nvSpPr>
            <p:cNvPr id="117" name="Oval 49">
              <a:extLst>
                <a:ext uri="{FF2B5EF4-FFF2-40B4-BE49-F238E27FC236}">
                  <a16:creationId xmlns:a16="http://schemas.microsoft.com/office/drawing/2014/main" id="{2313388B-54B3-411A-8C95-084E6DE36589}"/>
                </a:ext>
              </a:extLst>
            </p:cNvPr>
            <p:cNvSpPr>
              <a:spLocks noChangeArrowheads="1"/>
            </p:cNvSpPr>
            <p:nvPr/>
          </p:nvSpPr>
          <p:spPr bwMode="auto">
            <a:xfrm>
              <a:off x="6132513" y="2216151"/>
              <a:ext cx="74612" cy="730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kumimoji="1">
                  <a:solidFill>
                    <a:schemeClr val="tx1"/>
                  </a:solidFill>
                  <a:latin typeface="Arial" panose="020F0502020204030204" pitchFamily="34" charset="0"/>
                  <a:ea typeface="宋体" panose="02010600030101010101" pitchFamily="2" charset="-122"/>
                </a:defRPr>
              </a:lvl1pPr>
              <a:lvl2pPr marL="742950" indent="-285750">
                <a:defRPr kumimoji="1">
                  <a:solidFill>
                    <a:schemeClr val="tx1"/>
                  </a:solidFill>
                  <a:latin typeface="Arial" panose="020F0502020204030204" pitchFamily="34" charset="0"/>
                  <a:ea typeface="宋体" panose="02010600030101010101" pitchFamily="2" charset="-122"/>
                </a:defRPr>
              </a:lvl2pPr>
              <a:lvl3pPr marL="1143000" indent="-228600">
                <a:defRPr kumimoji="1">
                  <a:solidFill>
                    <a:schemeClr val="tx1"/>
                  </a:solidFill>
                  <a:latin typeface="Arial" panose="020F0502020204030204" pitchFamily="34" charset="0"/>
                  <a:ea typeface="宋体" panose="02010600030101010101" pitchFamily="2" charset="-122"/>
                </a:defRPr>
              </a:lvl3pPr>
              <a:lvl4pPr marL="1600200" indent="-228600">
                <a:defRPr kumimoji="1">
                  <a:solidFill>
                    <a:schemeClr val="tx1"/>
                  </a:solidFill>
                  <a:latin typeface="Arial" panose="020F0502020204030204" pitchFamily="34" charset="0"/>
                  <a:ea typeface="宋体" panose="02010600030101010101" pitchFamily="2" charset="-122"/>
                </a:defRPr>
              </a:lvl4pPr>
              <a:lvl5pPr marL="2057400" indent="-228600">
                <a:defRPr kumimoji="1">
                  <a:solidFill>
                    <a:schemeClr val="tx1"/>
                  </a:solidFill>
                  <a:latin typeface="Arial" panose="020F0502020204030204" pitchFamily="34" charset="0"/>
                  <a:ea typeface="宋体" panose="02010600030101010101" pitchFamily="2" charset="-122"/>
                </a:defRPr>
              </a:lvl5pPr>
              <a:lvl6pPr marL="25146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6pPr>
              <a:lvl7pPr marL="29718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7pPr>
              <a:lvl8pPr marL="34290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8pPr>
              <a:lvl9pPr marL="38862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9pPr>
            </a:lstStyle>
            <a:p>
              <a:pPr defTabSz="914377"/>
              <a:endParaRPr lang="zh-CN" altLang="en-US" sz="2000">
                <a:latin typeface="Huawei Sans" panose="020C0503030203020204" pitchFamily="34" charset="0"/>
              </a:endParaRPr>
            </a:p>
          </p:txBody>
        </p:sp>
        <p:sp>
          <p:nvSpPr>
            <p:cNvPr id="118" name="Freeform 62">
              <a:extLst>
                <a:ext uri="{FF2B5EF4-FFF2-40B4-BE49-F238E27FC236}">
                  <a16:creationId xmlns:a16="http://schemas.microsoft.com/office/drawing/2014/main" id="{6D1B5A23-676E-4767-BE2D-793760A271EE}"/>
                </a:ext>
              </a:extLst>
            </p:cNvPr>
            <p:cNvSpPr>
              <a:spLocks/>
            </p:cNvSpPr>
            <p:nvPr/>
          </p:nvSpPr>
          <p:spPr bwMode="auto">
            <a:xfrm>
              <a:off x="5940425" y="2154239"/>
              <a:ext cx="246062" cy="185738"/>
            </a:xfrm>
            <a:custGeom>
              <a:avLst/>
              <a:gdLst>
                <a:gd name="T0" fmla="*/ 364169873 w 134"/>
                <a:gd name="T1" fmla="*/ 341570355 h 101"/>
                <a:gd name="T2" fmla="*/ 87669676 w 134"/>
                <a:gd name="T3" fmla="*/ 341570355 h 101"/>
                <a:gd name="T4" fmla="*/ 0 w 134"/>
                <a:gd name="T5" fmla="*/ 257022810 h 101"/>
                <a:gd name="T6" fmla="*/ 0 w 134"/>
                <a:gd name="T7" fmla="*/ 0 h 101"/>
                <a:gd name="T8" fmla="*/ 60694682 w 134"/>
                <a:gd name="T9" fmla="*/ 0 h 101"/>
                <a:gd name="T10" fmla="*/ 60694682 w 134"/>
                <a:gd name="T11" fmla="*/ 257022810 h 101"/>
                <a:gd name="T12" fmla="*/ 87669676 w 134"/>
                <a:gd name="T13" fmla="*/ 280696123 h 101"/>
                <a:gd name="T14" fmla="*/ 364169873 w 134"/>
                <a:gd name="T15" fmla="*/ 280696123 h 101"/>
                <a:gd name="T16" fmla="*/ 391144866 w 134"/>
                <a:gd name="T17" fmla="*/ 257022810 h 101"/>
                <a:gd name="T18" fmla="*/ 391144866 w 134"/>
                <a:gd name="T19" fmla="*/ 162331342 h 101"/>
                <a:gd name="T20" fmla="*/ 451839520 w 134"/>
                <a:gd name="T21" fmla="*/ 162331342 h 101"/>
                <a:gd name="T22" fmla="*/ 451839520 w 134"/>
                <a:gd name="T23" fmla="*/ 257022810 h 101"/>
                <a:gd name="T24" fmla="*/ 364169873 w 134"/>
                <a:gd name="T25" fmla="*/ 341570355 h 10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4"/>
                <a:gd name="T40" fmla="*/ 0 h 101"/>
                <a:gd name="T41" fmla="*/ 134 w 134"/>
                <a:gd name="T42" fmla="*/ 101 h 10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4" h="101">
                  <a:moveTo>
                    <a:pt x="108" y="101"/>
                  </a:moveTo>
                  <a:cubicBezTo>
                    <a:pt x="26" y="101"/>
                    <a:pt x="26" y="101"/>
                    <a:pt x="26" y="101"/>
                  </a:cubicBezTo>
                  <a:cubicBezTo>
                    <a:pt x="12" y="101"/>
                    <a:pt x="0" y="90"/>
                    <a:pt x="0" y="76"/>
                  </a:cubicBezTo>
                  <a:cubicBezTo>
                    <a:pt x="0" y="0"/>
                    <a:pt x="0" y="0"/>
                    <a:pt x="0" y="0"/>
                  </a:cubicBezTo>
                  <a:cubicBezTo>
                    <a:pt x="18" y="0"/>
                    <a:pt x="18" y="0"/>
                    <a:pt x="18" y="0"/>
                  </a:cubicBezTo>
                  <a:cubicBezTo>
                    <a:pt x="18" y="76"/>
                    <a:pt x="18" y="76"/>
                    <a:pt x="18" y="76"/>
                  </a:cubicBezTo>
                  <a:cubicBezTo>
                    <a:pt x="18" y="80"/>
                    <a:pt x="22" y="83"/>
                    <a:pt x="26" y="83"/>
                  </a:cubicBezTo>
                  <a:cubicBezTo>
                    <a:pt x="108" y="83"/>
                    <a:pt x="108" y="83"/>
                    <a:pt x="108" y="83"/>
                  </a:cubicBezTo>
                  <a:cubicBezTo>
                    <a:pt x="112" y="83"/>
                    <a:pt x="116" y="80"/>
                    <a:pt x="116" y="76"/>
                  </a:cubicBezTo>
                  <a:cubicBezTo>
                    <a:pt x="116" y="48"/>
                    <a:pt x="116" y="48"/>
                    <a:pt x="116" y="48"/>
                  </a:cubicBezTo>
                  <a:cubicBezTo>
                    <a:pt x="134" y="48"/>
                    <a:pt x="134" y="48"/>
                    <a:pt x="134" y="48"/>
                  </a:cubicBezTo>
                  <a:cubicBezTo>
                    <a:pt x="134" y="76"/>
                    <a:pt x="134" y="76"/>
                    <a:pt x="134" y="76"/>
                  </a:cubicBezTo>
                  <a:cubicBezTo>
                    <a:pt x="134" y="90"/>
                    <a:pt x="122" y="101"/>
                    <a:pt x="108"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19" name="Rectangle 63">
              <a:extLst>
                <a:ext uri="{FF2B5EF4-FFF2-40B4-BE49-F238E27FC236}">
                  <a16:creationId xmlns:a16="http://schemas.microsoft.com/office/drawing/2014/main" id="{E28300DD-DC64-4744-8522-F25BC12ABF39}"/>
                </a:ext>
              </a:extLst>
            </p:cNvPr>
            <p:cNvSpPr>
              <a:spLocks noChangeArrowheads="1"/>
            </p:cNvSpPr>
            <p:nvPr/>
          </p:nvSpPr>
          <p:spPr bwMode="auto">
            <a:xfrm>
              <a:off x="6154738" y="2132014"/>
              <a:ext cx="31750"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F0502020204030204" pitchFamily="34" charset="0"/>
                  <a:ea typeface="宋体" panose="02010600030101010101" pitchFamily="2" charset="-122"/>
                </a:defRPr>
              </a:lvl1pPr>
              <a:lvl2pPr marL="742950" indent="-285750">
                <a:defRPr kumimoji="1">
                  <a:solidFill>
                    <a:schemeClr val="tx1"/>
                  </a:solidFill>
                  <a:latin typeface="Arial" panose="020F0502020204030204" pitchFamily="34" charset="0"/>
                  <a:ea typeface="宋体" panose="02010600030101010101" pitchFamily="2" charset="-122"/>
                </a:defRPr>
              </a:lvl2pPr>
              <a:lvl3pPr marL="1143000" indent="-228600">
                <a:defRPr kumimoji="1">
                  <a:solidFill>
                    <a:schemeClr val="tx1"/>
                  </a:solidFill>
                  <a:latin typeface="Arial" panose="020F0502020204030204" pitchFamily="34" charset="0"/>
                  <a:ea typeface="宋体" panose="02010600030101010101" pitchFamily="2" charset="-122"/>
                </a:defRPr>
              </a:lvl3pPr>
              <a:lvl4pPr marL="1600200" indent="-228600">
                <a:defRPr kumimoji="1">
                  <a:solidFill>
                    <a:schemeClr val="tx1"/>
                  </a:solidFill>
                  <a:latin typeface="Arial" panose="020F0502020204030204" pitchFamily="34" charset="0"/>
                  <a:ea typeface="宋体" panose="02010600030101010101" pitchFamily="2" charset="-122"/>
                </a:defRPr>
              </a:lvl4pPr>
              <a:lvl5pPr marL="2057400" indent="-228600">
                <a:defRPr kumimoji="1">
                  <a:solidFill>
                    <a:schemeClr val="tx1"/>
                  </a:solidFill>
                  <a:latin typeface="Arial" panose="020F0502020204030204" pitchFamily="34" charset="0"/>
                  <a:ea typeface="宋体" panose="02010600030101010101" pitchFamily="2" charset="-122"/>
                </a:defRPr>
              </a:lvl5pPr>
              <a:lvl6pPr marL="25146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6pPr>
              <a:lvl7pPr marL="29718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7pPr>
              <a:lvl8pPr marL="34290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8pPr>
              <a:lvl9pPr marL="38862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9pPr>
            </a:lstStyle>
            <a:p>
              <a:pPr defTabSz="914377"/>
              <a:endParaRPr lang="zh-CN" altLang="en-US" sz="2000">
                <a:latin typeface="Huawei Sans" panose="020C0503030203020204" pitchFamily="34" charset="0"/>
              </a:endParaRPr>
            </a:p>
          </p:txBody>
        </p:sp>
        <p:sp>
          <p:nvSpPr>
            <p:cNvPr id="120" name="Freeform 64">
              <a:extLst>
                <a:ext uri="{FF2B5EF4-FFF2-40B4-BE49-F238E27FC236}">
                  <a16:creationId xmlns:a16="http://schemas.microsoft.com/office/drawing/2014/main" id="{8FAF9047-636F-4EAB-800A-9E2E675F3414}"/>
                </a:ext>
              </a:extLst>
            </p:cNvPr>
            <p:cNvSpPr>
              <a:spLocks noEditPoints="1"/>
            </p:cNvSpPr>
            <p:nvPr/>
          </p:nvSpPr>
          <p:spPr bwMode="auto">
            <a:xfrm>
              <a:off x="5927725" y="1816101"/>
              <a:ext cx="227012" cy="225425"/>
            </a:xfrm>
            <a:custGeom>
              <a:avLst/>
              <a:gdLst>
                <a:gd name="T0" fmla="*/ 207786120 w 123"/>
                <a:gd name="T1" fmla="*/ 413141724 h 123"/>
                <a:gd name="T2" fmla="*/ 0 w 123"/>
                <a:gd name="T3" fmla="*/ 204891171 h 123"/>
                <a:gd name="T4" fmla="*/ 207786120 w 123"/>
                <a:gd name="T5" fmla="*/ 0 h 123"/>
                <a:gd name="T6" fmla="*/ 418979265 w 123"/>
                <a:gd name="T7" fmla="*/ 204891171 h 123"/>
                <a:gd name="T8" fmla="*/ 207786120 w 123"/>
                <a:gd name="T9" fmla="*/ 413141724 h 123"/>
                <a:gd name="T10" fmla="*/ 207786120 w 123"/>
                <a:gd name="T11" fmla="*/ 60459732 h 123"/>
                <a:gd name="T12" fmla="*/ 61313556 w 123"/>
                <a:gd name="T13" fmla="*/ 204891171 h 123"/>
                <a:gd name="T14" fmla="*/ 207786120 w 123"/>
                <a:gd name="T15" fmla="*/ 352682021 h 123"/>
                <a:gd name="T16" fmla="*/ 357665738 w 123"/>
                <a:gd name="T17" fmla="*/ 204891171 h 123"/>
                <a:gd name="T18" fmla="*/ 207786120 w 123"/>
                <a:gd name="T19" fmla="*/ 60459732 h 1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3"/>
                <a:gd name="T31" fmla="*/ 0 h 123"/>
                <a:gd name="T32" fmla="*/ 123 w 123"/>
                <a:gd name="T33" fmla="*/ 123 h 1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3" h="123">
                  <a:moveTo>
                    <a:pt x="61" y="123"/>
                  </a:moveTo>
                  <a:cubicBezTo>
                    <a:pt x="27" y="123"/>
                    <a:pt x="0" y="95"/>
                    <a:pt x="0" y="61"/>
                  </a:cubicBezTo>
                  <a:cubicBezTo>
                    <a:pt x="0" y="27"/>
                    <a:pt x="27" y="0"/>
                    <a:pt x="61" y="0"/>
                  </a:cubicBezTo>
                  <a:cubicBezTo>
                    <a:pt x="95" y="0"/>
                    <a:pt x="123" y="27"/>
                    <a:pt x="123" y="61"/>
                  </a:cubicBezTo>
                  <a:cubicBezTo>
                    <a:pt x="123" y="95"/>
                    <a:pt x="95" y="123"/>
                    <a:pt x="61" y="123"/>
                  </a:cubicBezTo>
                  <a:close/>
                  <a:moveTo>
                    <a:pt x="61" y="18"/>
                  </a:moveTo>
                  <a:cubicBezTo>
                    <a:pt x="37" y="18"/>
                    <a:pt x="18" y="37"/>
                    <a:pt x="18" y="61"/>
                  </a:cubicBezTo>
                  <a:cubicBezTo>
                    <a:pt x="18" y="85"/>
                    <a:pt x="37" y="105"/>
                    <a:pt x="61" y="105"/>
                  </a:cubicBezTo>
                  <a:cubicBezTo>
                    <a:pt x="85" y="105"/>
                    <a:pt x="105" y="85"/>
                    <a:pt x="105" y="61"/>
                  </a:cubicBezTo>
                  <a:cubicBezTo>
                    <a:pt x="105" y="37"/>
                    <a:pt x="85" y="18"/>
                    <a:pt x="6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21" name="Freeform 65">
              <a:extLst>
                <a:ext uri="{FF2B5EF4-FFF2-40B4-BE49-F238E27FC236}">
                  <a16:creationId xmlns:a16="http://schemas.microsoft.com/office/drawing/2014/main" id="{052FFFE2-CF05-46A1-8FE8-010E894312DE}"/>
                </a:ext>
              </a:extLst>
            </p:cNvPr>
            <p:cNvSpPr>
              <a:spLocks/>
            </p:cNvSpPr>
            <p:nvPr/>
          </p:nvSpPr>
          <p:spPr bwMode="auto">
            <a:xfrm>
              <a:off x="5756275" y="2082801"/>
              <a:ext cx="60325" cy="122238"/>
            </a:xfrm>
            <a:custGeom>
              <a:avLst/>
              <a:gdLst>
                <a:gd name="T0" fmla="*/ 110275906 w 33"/>
                <a:gd name="T1" fmla="*/ 226395842 h 66"/>
                <a:gd name="T2" fmla="*/ 0 w 33"/>
                <a:gd name="T3" fmla="*/ 113197921 h 66"/>
                <a:gd name="T4" fmla="*/ 110275906 w 33"/>
                <a:gd name="T5" fmla="*/ 0 h 66"/>
                <a:gd name="T6" fmla="*/ 110275906 w 33"/>
                <a:gd name="T7" fmla="*/ 61745007 h 66"/>
                <a:gd name="T8" fmla="*/ 60151338 w 33"/>
                <a:gd name="T9" fmla="*/ 113197921 h 66"/>
                <a:gd name="T10" fmla="*/ 110275906 w 33"/>
                <a:gd name="T11" fmla="*/ 164650864 h 66"/>
                <a:gd name="T12" fmla="*/ 110275906 w 33"/>
                <a:gd name="T13" fmla="*/ 226395842 h 66"/>
                <a:gd name="T14" fmla="*/ 0 60000 65536"/>
                <a:gd name="T15" fmla="*/ 0 60000 65536"/>
                <a:gd name="T16" fmla="*/ 0 60000 65536"/>
                <a:gd name="T17" fmla="*/ 0 60000 65536"/>
                <a:gd name="T18" fmla="*/ 0 60000 65536"/>
                <a:gd name="T19" fmla="*/ 0 60000 65536"/>
                <a:gd name="T20" fmla="*/ 0 60000 65536"/>
                <a:gd name="T21" fmla="*/ 0 w 33"/>
                <a:gd name="T22" fmla="*/ 0 h 66"/>
                <a:gd name="T23" fmla="*/ 33 w 33"/>
                <a:gd name="T24" fmla="*/ 66 h 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 h="66">
                  <a:moveTo>
                    <a:pt x="33" y="66"/>
                  </a:moveTo>
                  <a:cubicBezTo>
                    <a:pt x="15" y="66"/>
                    <a:pt x="0" y="51"/>
                    <a:pt x="0" y="33"/>
                  </a:cubicBezTo>
                  <a:cubicBezTo>
                    <a:pt x="0" y="14"/>
                    <a:pt x="15" y="0"/>
                    <a:pt x="33" y="0"/>
                  </a:cubicBezTo>
                  <a:cubicBezTo>
                    <a:pt x="33" y="18"/>
                    <a:pt x="33" y="18"/>
                    <a:pt x="33" y="18"/>
                  </a:cubicBezTo>
                  <a:cubicBezTo>
                    <a:pt x="25" y="18"/>
                    <a:pt x="18" y="24"/>
                    <a:pt x="18" y="33"/>
                  </a:cubicBezTo>
                  <a:cubicBezTo>
                    <a:pt x="18" y="41"/>
                    <a:pt x="25" y="48"/>
                    <a:pt x="33" y="48"/>
                  </a:cubicBezTo>
                  <a:lnTo>
                    <a:pt x="33"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22" name="Freeform 66">
              <a:extLst>
                <a:ext uri="{FF2B5EF4-FFF2-40B4-BE49-F238E27FC236}">
                  <a16:creationId xmlns:a16="http://schemas.microsoft.com/office/drawing/2014/main" id="{D1570C86-23D9-446F-AF5B-7BCF3AEFD298}"/>
                </a:ext>
              </a:extLst>
            </p:cNvPr>
            <p:cNvSpPr>
              <a:spLocks/>
            </p:cNvSpPr>
            <p:nvPr/>
          </p:nvSpPr>
          <p:spPr bwMode="auto">
            <a:xfrm>
              <a:off x="5816600" y="2001839"/>
              <a:ext cx="180975" cy="114300"/>
            </a:xfrm>
            <a:custGeom>
              <a:avLst/>
              <a:gdLst>
                <a:gd name="T0" fmla="*/ 0 w 98"/>
                <a:gd name="T1" fmla="*/ 210717586 h 62"/>
                <a:gd name="T2" fmla="*/ 0 w 98"/>
                <a:gd name="T3" fmla="*/ 149541292 h 62"/>
                <a:gd name="T4" fmla="*/ 283050467 w 98"/>
                <a:gd name="T5" fmla="*/ 0 h 62"/>
                <a:gd name="T6" fmla="*/ 334203589 w 98"/>
                <a:gd name="T7" fmla="*/ 30588162 h 62"/>
                <a:gd name="T8" fmla="*/ 0 w 98"/>
                <a:gd name="T9" fmla="*/ 210717586 h 62"/>
                <a:gd name="T10" fmla="*/ 0 60000 65536"/>
                <a:gd name="T11" fmla="*/ 0 60000 65536"/>
                <a:gd name="T12" fmla="*/ 0 60000 65536"/>
                <a:gd name="T13" fmla="*/ 0 60000 65536"/>
                <a:gd name="T14" fmla="*/ 0 60000 65536"/>
                <a:gd name="T15" fmla="*/ 0 w 98"/>
                <a:gd name="T16" fmla="*/ 0 h 62"/>
                <a:gd name="T17" fmla="*/ 98 w 98"/>
                <a:gd name="T18" fmla="*/ 62 h 62"/>
              </a:gdLst>
              <a:ahLst/>
              <a:cxnLst>
                <a:cxn ang="T10">
                  <a:pos x="T0" y="T1"/>
                </a:cxn>
                <a:cxn ang="T11">
                  <a:pos x="T2" y="T3"/>
                </a:cxn>
                <a:cxn ang="T12">
                  <a:pos x="T4" y="T5"/>
                </a:cxn>
                <a:cxn ang="T13">
                  <a:pos x="T6" y="T7"/>
                </a:cxn>
                <a:cxn ang="T14">
                  <a:pos x="T8" y="T9"/>
                </a:cxn>
              </a:cxnLst>
              <a:rect l="T15" t="T16" r="T17" b="T18"/>
              <a:pathLst>
                <a:path w="98" h="62">
                  <a:moveTo>
                    <a:pt x="0" y="62"/>
                  </a:moveTo>
                  <a:cubicBezTo>
                    <a:pt x="0" y="44"/>
                    <a:pt x="0" y="44"/>
                    <a:pt x="0" y="44"/>
                  </a:cubicBezTo>
                  <a:cubicBezTo>
                    <a:pt x="55" y="44"/>
                    <a:pt x="82" y="1"/>
                    <a:pt x="83" y="0"/>
                  </a:cubicBezTo>
                  <a:cubicBezTo>
                    <a:pt x="98" y="9"/>
                    <a:pt x="98" y="9"/>
                    <a:pt x="98" y="9"/>
                  </a:cubicBezTo>
                  <a:cubicBezTo>
                    <a:pt x="97" y="11"/>
                    <a:pt x="65" y="62"/>
                    <a:pt x="0"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23" name="Freeform 67">
              <a:extLst>
                <a:ext uri="{FF2B5EF4-FFF2-40B4-BE49-F238E27FC236}">
                  <a16:creationId xmlns:a16="http://schemas.microsoft.com/office/drawing/2014/main" id="{A5A2533C-64A7-4BB5-BDE0-52D03EBD369C}"/>
                </a:ext>
              </a:extLst>
            </p:cNvPr>
            <p:cNvSpPr>
              <a:spLocks/>
            </p:cNvSpPr>
            <p:nvPr/>
          </p:nvSpPr>
          <p:spPr bwMode="auto">
            <a:xfrm>
              <a:off x="5800725" y="2085976"/>
              <a:ext cx="234950" cy="119063"/>
            </a:xfrm>
            <a:custGeom>
              <a:avLst/>
              <a:gdLst>
                <a:gd name="T0" fmla="*/ 37061524 w 128"/>
                <a:gd name="T1" fmla="*/ 221499921 h 64"/>
                <a:gd name="T2" fmla="*/ 26953165 w 128"/>
                <a:gd name="T3" fmla="*/ 221499921 h 64"/>
                <a:gd name="T4" fmla="*/ 0 w 128"/>
                <a:gd name="T5" fmla="*/ 186889811 h 64"/>
                <a:gd name="T6" fmla="*/ 30323234 w 128"/>
                <a:gd name="T7" fmla="*/ 159203956 h 64"/>
                <a:gd name="T8" fmla="*/ 30323234 w 128"/>
                <a:gd name="T9" fmla="*/ 159203956 h 64"/>
                <a:gd name="T10" fmla="*/ 373985270 w 128"/>
                <a:gd name="T11" fmla="*/ 13842931 h 64"/>
                <a:gd name="T12" fmla="*/ 417785069 w 128"/>
                <a:gd name="T13" fmla="*/ 10382664 h 64"/>
                <a:gd name="T14" fmla="*/ 421153296 w 128"/>
                <a:gd name="T15" fmla="*/ 55375445 h 64"/>
                <a:gd name="T16" fmla="*/ 37061524 w 128"/>
                <a:gd name="T17" fmla="*/ 221499921 h 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8"/>
                <a:gd name="T28" fmla="*/ 0 h 64"/>
                <a:gd name="T29" fmla="*/ 128 w 128"/>
                <a:gd name="T30" fmla="*/ 64 h 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8" h="64">
                  <a:moveTo>
                    <a:pt x="11" y="64"/>
                  </a:moveTo>
                  <a:cubicBezTo>
                    <a:pt x="9" y="64"/>
                    <a:pt x="9" y="64"/>
                    <a:pt x="8" y="64"/>
                  </a:cubicBezTo>
                  <a:cubicBezTo>
                    <a:pt x="3" y="64"/>
                    <a:pt x="0" y="59"/>
                    <a:pt x="0" y="54"/>
                  </a:cubicBezTo>
                  <a:cubicBezTo>
                    <a:pt x="0" y="49"/>
                    <a:pt x="4" y="46"/>
                    <a:pt x="9" y="46"/>
                  </a:cubicBezTo>
                  <a:cubicBezTo>
                    <a:pt x="9" y="46"/>
                    <a:pt x="9" y="46"/>
                    <a:pt x="9" y="46"/>
                  </a:cubicBezTo>
                  <a:cubicBezTo>
                    <a:pt x="10" y="46"/>
                    <a:pt x="74" y="47"/>
                    <a:pt x="111" y="4"/>
                  </a:cubicBezTo>
                  <a:cubicBezTo>
                    <a:pt x="114" y="0"/>
                    <a:pt x="120" y="0"/>
                    <a:pt x="124" y="3"/>
                  </a:cubicBezTo>
                  <a:cubicBezTo>
                    <a:pt x="128" y="7"/>
                    <a:pt x="128" y="12"/>
                    <a:pt x="125" y="16"/>
                  </a:cubicBezTo>
                  <a:cubicBezTo>
                    <a:pt x="86" y="61"/>
                    <a:pt x="23" y="64"/>
                    <a:pt x="11"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24" name="Freeform 68">
              <a:extLst>
                <a:ext uri="{FF2B5EF4-FFF2-40B4-BE49-F238E27FC236}">
                  <a16:creationId xmlns:a16="http://schemas.microsoft.com/office/drawing/2014/main" id="{8902B633-564B-46AD-BE6E-4FA061741496}"/>
                </a:ext>
              </a:extLst>
            </p:cNvPr>
            <p:cNvSpPr>
              <a:spLocks/>
            </p:cNvSpPr>
            <p:nvPr/>
          </p:nvSpPr>
          <p:spPr bwMode="auto">
            <a:xfrm>
              <a:off x="5446713" y="1816101"/>
              <a:ext cx="260350" cy="315913"/>
            </a:xfrm>
            <a:custGeom>
              <a:avLst/>
              <a:gdLst>
                <a:gd name="T0" fmla="*/ 61368744 w 141"/>
                <a:gd name="T1" fmla="*/ 580238533 h 172"/>
                <a:gd name="T2" fmla="*/ 0 w 141"/>
                <a:gd name="T3" fmla="*/ 580238533 h 172"/>
                <a:gd name="T4" fmla="*/ 122737488 w 141"/>
                <a:gd name="T5" fmla="*/ 354215604 h 172"/>
                <a:gd name="T6" fmla="*/ 61368744 w 141"/>
                <a:gd name="T7" fmla="*/ 205782407 h 172"/>
                <a:gd name="T8" fmla="*/ 269342229 w 141"/>
                <a:gd name="T9" fmla="*/ 0 h 172"/>
                <a:gd name="T10" fmla="*/ 480724180 w 141"/>
                <a:gd name="T11" fmla="*/ 205782407 h 172"/>
                <a:gd name="T12" fmla="*/ 378441757 w 141"/>
                <a:gd name="T13" fmla="*/ 384576302 h 172"/>
                <a:gd name="T14" fmla="*/ 347757400 w 141"/>
                <a:gd name="T15" fmla="*/ 333975138 h 172"/>
                <a:gd name="T16" fmla="*/ 419355465 w 141"/>
                <a:gd name="T17" fmla="*/ 205782407 h 172"/>
                <a:gd name="T18" fmla="*/ 269342229 w 141"/>
                <a:gd name="T19" fmla="*/ 60723261 h 172"/>
                <a:gd name="T20" fmla="*/ 122737488 w 141"/>
                <a:gd name="T21" fmla="*/ 205782407 h 172"/>
                <a:gd name="T22" fmla="*/ 194335554 w 141"/>
                <a:gd name="T23" fmla="*/ 333975138 h 172"/>
                <a:gd name="T24" fmla="*/ 245476823 w 141"/>
                <a:gd name="T25" fmla="*/ 364335836 h 172"/>
                <a:gd name="T26" fmla="*/ 190925155 w 141"/>
                <a:gd name="T27" fmla="*/ 387950325 h 172"/>
                <a:gd name="T28" fmla="*/ 61368744 w 141"/>
                <a:gd name="T29" fmla="*/ 580238533 h 1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1"/>
                <a:gd name="T46" fmla="*/ 0 h 172"/>
                <a:gd name="T47" fmla="*/ 141 w 141"/>
                <a:gd name="T48" fmla="*/ 172 h 17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1" h="172">
                  <a:moveTo>
                    <a:pt x="18" y="172"/>
                  </a:moveTo>
                  <a:cubicBezTo>
                    <a:pt x="0" y="172"/>
                    <a:pt x="0" y="172"/>
                    <a:pt x="0" y="172"/>
                  </a:cubicBezTo>
                  <a:cubicBezTo>
                    <a:pt x="0" y="144"/>
                    <a:pt x="14" y="119"/>
                    <a:pt x="36" y="105"/>
                  </a:cubicBezTo>
                  <a:cubicBezTo>
                    <a:pt x="24" y="94"/>
                    <a:pt x="18" y="78"/>
                    <a:pt x="18" y="61"/>
                  </a:cubicBezTo>
                  <a:cubicBezTo>
                    <a:pt x="18" y="27"/>
                    <a:pt x="45" y="0"/>
                    <a:pt x="79" y="0"/>
                  </a:cubicBezTo>
                  <a:cubicBezTo>
                    <a:pt x="113" y="0"/>
                    <a:pt x="141" y="27"/>
                    <a:pt x="141" y="61"/>
                  </a:cubicBezTo>
                  <a:cubicBezTo>
                    <a:pt x="141" y="83"/>
                    <a:pt x="130" y="103"/>
                    <a:pt x="111" y="114"/>
                  </a:cubicBezTo>
                  <a:cubicBezTo>
                    <a:pt x="102" y="99"/>
                    <a:pt x="102" y="99"/>
                    <a:pt x="102" y="99"/>
                  </a:cubicBezTo>
                  <a:cubicBezTo>
                    <a:pt x="115" y="91"/>
                    <a:pt x="123" y="77"/>
                    <a:pt x="123" y="61"/>
                  </a:cubicBezTo>
                  <a:cubicBezTo>
                    <a:pt x="123" y="37"/>
                    <a:pt x="103" y="18"/>
                    <a:pt x="79" y="18"/>
                  </a:cubicBezTo>
                  <a:cubicBezTo>
                    <a:pt x="55" y="18"/>
                    <a:pt x="36" y="37"/>
                    <a:pt x="36" y="61"/>
                  </a:cubicBezTo>
                  <a:cubicBezTo>
                    <a:pt x="36" y="77"/>
                    <a:pt x="44" y="91"/>
                    <a:pt x="57" y="99"/>
                  </a:cubicBezTo>
                  <a:cubicBezTo>
                    <a:pt x="72" y="108"/>
                    <a:pt x="72" y="108"/>
                    <a:pt x="72" y="108"/>
                  </a:cubicBezTo>
                  <a:cubicBezTo>
                    <a:pt x="56" y="115"/>
                    <a:pt x="56" y="115"/>
                    <a:pt x="56" y="115"/>
                  </a:cubicBezTo>
                  <a:cubicBezTo>
                    <a:pt x="33" y="124"/>
                    <a:pt x="18" y="147"/>
                    <a:pt x="18" y="1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25" name="Freeform 69">
              <a:extLst>
                <a:ext uri="{FF2B5EF4-FFF2-40B4-BE49-F238E27FC236}">
                  <a16:creationId xmlns:a16="http://schemas.microsoft.com/office/drawing/2014/main" id="{C06089CC-1DDD-4F13-B2A1-E46E02EF6CD9}"/>
                </a:ext>
              </a:extLst>
            </p:cNvPr>
            <p:cNvSpPr>
              <a:spLocks/>
            </p:cNvSpPr>
            <p:nvPr/>
          </p:nvSpPr>
          <p:spPr bwMode="auto">
            <a:xfrm>
              <a:off x="5446713" y="2132014"/>
              <a:ext cx="244475" cy="207963"/>
            </a:xfrm>
            <a:custGeom>
              <a:avLst/>
              <a:gdLst>
                <a:gd name="T0" fmla="*/ 364912891 w 133"/>
                <a:gd name="T1" fmla="*/ 382731068 h 113"/>
                <a:gd name="T2" fmla="*/ 84470698 w 133"/>
                <a:gd name="T3" fmla="*/ 382731068 h 113"/>
                <a:gd name="T4" fmla="*/ 0 w 133"/>
                <a:gd name="T5" fmla="*/ 298055183 h 113"/>
                <a:gd name="T6" fmla="*/ 0 w 133"/>
                <a:gd name="T7" fmla="*/ 0 h 113"/>
                <a:gd name="T8" fmla="*/ 60819131 w 133"/>
                <a:gd name="T9" fmla="*/ 0 h 113"/>
                <a:gd name="T10" fmla="*/ 60819131 w 133"/>
                <a:gd name="T11" fmla="*/ 298055183 h 113"/>
                <a:gd name="T12" fmla="*/ 84470698 w 133"/>
                <a:gd name="T13" fmla="*/ 321764799 h 113"/>
                <a:gd name="T14" fmla="*/ 364912891 w 133"/>
                <a:gd name="T15" fmla="*/ 321764799 h 113"/>
                <a:gd name="T16" fmla="*/ 388564458 w 133"/>
                <a:gd name="T17" fmla="*/ 298055183 h 113"/>
                <a:gd name="T18" fmla="*/ 388564458 w 133"/>
                <a:gd name="T19" fmla="*/ 40644807 h 113"/>
                <a:gd name="T20" fmla="*/ 449383560 w 133"/>
                <a:gd name="T21" fmla="*/ 40644807 h 113"/>
                <a:gd name="T22" fmla="*/ 449383560 w 133"/>
                <a:gd name="T23" fmla="*/ 298055183 h 113"/>
                <a:gd name="T24" fmla="*/ 364912891 w 133"/>
                <a:gd name="T25" fmla="*/ 382731068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3"/>
                <a:gd name="T40" fmla="*/ 0 h 113"/>
                <a:gd name="T41" fmla="*/ 133 w 133"/>
                <a:gd name="T42" fmla="*/ 113 h 1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3" h="113">
                  <a:moveTo>
                    <a:pt x="108" y="113"/>
                  </a:moveTo>
                  <a:cubicBezTo>
                    <a:pt x="25" y="113"/>
                    <a:pt x="25" y="113"/>
                    <a:pt x="25" y="113"/>
                  </a:cubicBezTo>
                  <a:cubicBezTo>
                    <a:pt x="11" y="113"/>
                    <a:pt x="0" y="102"/>
                    <a:pt x="0" y="88"/>
                  </a:cubicBezTo>
                  <a:cubicBezTo>
                    <a:pt x="0" y="0"/>
                    <a:pt x="0" y="0"/>
                    <a:pt x="0" y="0"/>
                  </a:cubicBezTo>
                  <a:cubicBezTo>
                    <a:pt x="18" y="0"/>
                    <a:pt x="18" y="0"/>
                    <a:pt x="18" y="0"/>
                  </a:cubicBezTo>
                  <a:cubicBezTo>
                    <a:pt x="18" y="88"/>
                    <a:pt x="18" y="88"/>
                    <a:pt x="18" y="88"/>
                  </a:cubicBezTo>
                  <a:cubicBezTo>
                    <a:pt x="18" y="92"/>
                    <a:pt x="21" y="95"/>
                    <a:pt x="25" y="95"/>
                  </a:cubicBezTo>
                  <a:cubicBezTo>
                    <a:pt x="108" y="95"/>
                    <a:pt x="108" y="95"/>
                    <a:pt x="108" y="95"/>
                  </a:cubicBezTo>
                  <a:cubicBezTo>
                    <a:pt x="112" y="95"/>
                    <a:pt x="115" y="92"/>
                    <a:pt x="115" y="88"/>
                  </a:cubicBezTo>
                  <a:cubicBezTo>
                    <a:pt x="115" y="12"/>
                    <a:pt x="115" y="12"/>
                    <a:pt x="115" y="12"/>
                  </a:cubicBezTo>
                  <a:cubicBezTo>
                    <a:pt x="133" y="12"/>
                    <a:pt x="133" y="12"/>
                    <a:pt x="133" y="12"/>
                  </a:cubicBezTo>
                  <a:cubicBezTo>
                    <a:pt x="133" y="88"/>
                    <a:pt x="133" y="88"/>
                    <a:pt x="133" y="88"/>
                  </a:cubicBezTo>
                  <a:cubicBezTo>
                    <a:pt x="133" y="102"/>
                    <a:pt x="122" y="113"/>
                    <a:pt x="108" y="1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26" name="Freeform 70">
              <a:extLst>
                <a:ext uri="{FF2B5EF4-FFF2-40B4-BE49-F238E27FC236}">
                  <a16:creationId xmlns:a16="http://schemas.microsoft.com/office/drawing/2014/main" id="{6BEDB070-B001-4846-A5DD-F27681384D51}"/>
                </a:ext>
              </a:extLst>
            </p:cNvPr>
            <p:cNvSpPr>
              <a:spLocks noEditPoints="1"/>
            </p:cNvSpPr>
            <p:nvPr/>
          </p:nvSpPr>
          <p:spPr bwMode="auto">
            <a:xfrm>
              <a:off x="5480050" y="1816101"/>
              <a:ext cx="227012" cy="225425"/>
            </a:xfrm>
            <a:custGeom>
              <a:avLst/>
              <a:gdLst>
                <a:gd name="T0" fmla="*/ 207786120 w 123"/>
                <a:gd name="T1" fmla="*/ 413141724 h 123"/>
                <a:gd name="T2" fmla="*/ 0 w 123"/>
                <a:gd name="T3" fmla="*/ 204891171 h 123"/>
                <a:gd name="T4" fmla="*/ 207786120 w 123"/>
                <a:gd name="T5" fmla="*/ 0 h 123"/>
                <a:gd name="T6" fmla="*/ 418979265 w 123"/>
                <a:gd name="T7" fmla="*/ 204891171 h 123"/>
                <a:gd name="T8" fmla="*/ 207786120 w 123"/>
                <a:gd name="T9" fmla="*/ 413141724 h 123"/>
                <a:gd name="T10" fmla="*/ 207786120 w 123"/>
                <a:gd name="T11" fmla="*/ 60459732 h 123"/>
                <a:gd name="T12" fmla="*/ 61313556 w 123"/>
                <a:gd name="T13" fmla="*/ 204891171 h 123"/>
                <a:gd name="T14" fmla="*/ 207786120 w 123"/>
                <a:gd name="T15" fmla="*/ 352682021 h 123"/>
                <a:gd name="T16" fmla="*/ 357665738 w 123"/>
                <a:gd name="T17" fmla="*/ 204891171 h 123"/>
                <a:gd name="T18" fmla="*/ 207786120 w 123"/>
                <a:gd name="T19" fmla="*/ 60459732 h 1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3"/>
                <a:gd name="T31" fmla="*/ 0 h 123"/>
                <a:gd name="T32" fmla="*/ 123 w 123"/>
                <a:gd name="T33" fmla="*/ 123 h 1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3" h="123">
                  <a:moveTo>
                    <a:pt x="61" y="123"/>
                  </a:moveTo>
                  <a:cubicBezTo>
                    <a:pt x="27" y="123"/>
                    <a:pt x="0" y="95"/>
                    <a:pt x="0" y="61"/>
                  </a:cubicBezTo>
                  <a:cubicBezTo>
                    <a:pt x="0" y="27"/>
                    <a:pt x="27" y="0"/>
                    <a:pt x="61" y="0"/>
                  </a:cubicBezTo>
                  <a:cubicBezTo>
                    <a:pt x="95" y="0"/>
                    <a:pt x="123" y="27"/>
                    <a:pt x="123" y="61"/>
                  </a:cubicBezTo>
                  <a:cubicBezTo>
                    <a:pt x="123" y="95"/>
                    <a:pt x="95" y="123"/>
                    <a:pt x="61" y="123"/>
                  </a:cubicBezTo>
                  <a:close/>
                  <a:moveTo>
                    <a:pt x="61" y="18"/>
                  </a:moveTo>
                  <a:cubicBezTo>
                    <a:pt x="37" y="18"/>
                    <a:pt x="18" y="37"/>
                    <a:pt x="18" y="61"/>
                  </a:cubicBezTo>
                  <a:cubicBezTo>
                    <a:pt x="18" y="85"/>
                    <a:pt x="37" y="105"/>
                    <a:pt x="61" y="105"/>
                  </a:cubicBezTo>
                  <a:cubicBezTo>
                    <a:pt x="85" y="105"/>
                    <a:pt x="105" y="85"/>
                    <a:pt x="105" y="61"/>
                  </a:cubicBezTo>
                  <a:cubicBezTo>
                    <a:pt x="105" y="37"/>
                    <a:pt x="85" y="18"/>
                    <a:pt x="6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27" name="Freeform 71">
              <a:extLst>
                <a:ext uri="{FF2B5EF4-FFF2-40B4-BE49-F238E27FC236}">
                  <a16:creationId xmlns:a16="http://schemas.microsoft.com/office/drawing/2014/main" id="{FCB7E3B4-A21E-4E3A-BDAC-119E2048BD27}"/>
                </a:ext>
              </a:extLst>
            </p:cNvPr>
            <p:cNvSpPr>
              <a:spLocks/>
            </p:cNvSpPr>
            <p:nvPr/>
          </p:nvSpPr>
          <p:spPr bwMode="auto">
            <a:xfrm>
              <a:off x="5634038" y="2001839"/>
              <a:ext cx="180975" cy="114300"/>
            </a:xfrm>
            <a:custGeom>
              <a:avLst/>
              <a:gdLst>
                <a:gd name="T0" fmla="*/ 334203589 w 98"/>
                <a:gd name="T1" fmla="*/ 210717586 h 62"/>
                <a:gd name="T2" fmla="*/ 0 w 98"/>
                <a:gd name="T3" fmla="*/ 30588162 h 62"/>
                <a:gd name="T4" fmla="*/ 51153136 w 98"/>
                <a:gd name="T5" fmla="*/ 0 h 62"/>
                <a:gd name="T6" fmla="*/ 334203589 w 98"/>
                <a:gd name="T7" fmla="*/ 149541292 h 62"/>
                <a:gd name="T8" fmla="*/ 334203589 w 98"/>
                <a:gd name="T9" fmla="*/ 210717586 h 62"/>
                <a:gd name="T10" fmla="*/ 0 60000 65536"/>
                <a:gd name="T11" fmla="*/ 0 60000 65536"/>
                <a:gd name="T12" fmla="*/ 0 60000 65536"/>
                <a:gd name="T13" fmla="*/ 0 60000 65536"/>
                <a:gd name="T14" fmla="*/ 0 60000 65536"/>
                <a:gd name="T15" fmla="*/ 0 w 98"/>
                <a:gd name="T16" fmla="*/ 0 h 62"/>
                <a:gd name="T17" fmla="*/ 98 w 98"/>
                <a:gd name="T18" fmla="*/ 62 h 62"/>
              </a:gdLst>
              <a:ahLst/>
              <a:cxnLst>
                <a:cxn ang="T10">
                  <a:pos x="T0" y="T1"/>
                </a:cxn>
                <a:cxn ang="T11">
                  <a:pos x="T2" y="T3"/>
                </a:cxn>
                <a:cxn ang="T12">
                  <a:pos x="T4" y="T5"/>
                </a:cxn>
                <a:cxn ang="T13">
                  <a:pos x="T6" y="T7"/>
                </a:cxn>
                <a:cxn ang="T14">
                  <a:pos x="T8" y="T9"/>
                </a:cxn>
              </a:cxnLst>
              <a:rect l="T15" t="T16" r="T17" b="T18"/>
              <a:pathLst>
                <a:path w="98" h="62">
                  <a:moveTo>
                    <a:pt x="98" y="62"/>
                  </a:moveTo>
                  <a:cubicBezTo>
                    <a:pt x="34" y="62"/>
                    <a:pt x="1" y="11"/>
                    <a:pt x="0" y="9"/>
                  </a:cubicBezTo>
                  <a:cubicBezTo>
                    <a:pt x="15" y="0"/>
                    <a:pt x="15" y="0"/>
                    <a:pt x="15" y="0"/>
                  </a:cubicBezTo>
                  <a:cubicBezTo>
                    <a:pt x="16" y="1"/>
                    <a:pt x="44" y="44"/>
                    <a:pt x="98" y="44"/>
                  </a:cubicBezTo>
                  <a:lnTo>
                    <a:pt x="98"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28" name="Freeform 72">
              <a:extLst>
                <a:ext uri="{FF2B5EF4-FFF2-40B4-BE49-F238E27FC236}">
                  <a16:creationId xmlns:a16="http://schemas.microsoft.com/office/drawing/2014/main" id="{D35FE683-A9D6-4DEE-9ACC-24C49A56572C}"/>
                </a:ext>
              </a:extLst>
            </p:cNvPr>
            <p:cNvSpPr>
              <a:spLocks/>
            </p:cNvSpPr>
            <p:nvPr/>
          </p:nvSpPr>
          <p:spPr bwMode="auto">
            <a:xfrm>
              <a:off x="5595938" y="2085976"/>
              <a:ext cx="238125" cy="119063"/>
            </a:xfrm>
            <a:custGeom>
              <a:avLst/>
              <a:gdLst>
                <a:gd name="T0" fmla="*/ 402080448 w 129"/>
                <a:gd name="T1" fmla="*/ 221499921 h 64"/>
                <a:gd name="T2" fmla="*/ 13630346 w 129"/>
                <a:gd name="T3" fmla="*/ 55375445 h 64"/>
                <a:gd name="T4" fmla="*/ 13630346 w 129"/>
                <a:gd name="T5" fmla="*/ 10382664 h 64"/>
                <a:gd name="T6" fmla="*/ 57927124 w 129"/>
                <a:gd name="T7" fmla="*/ 13842931 h 64"/>
                <a:gd name="T8" fmla="*/ 405488034 w 129"/>
                <a:gd name="T9" fmla="*/ 159203956 h 64"/>
                <a:gd name="T10" fmla="*/ 439562044 w 129"/>
                <a:gd name="T11" fmla="*/ 186889811 h 64"/>
                <a:gd name="T12" fmla="*/ 408895620 w 129"/>
                <a:gd name="T13" fmla="*/ 221499921 h 64"/>
                <a:gd name="T14" fmla="*/ 402080448 w 129"/>
                <a:gd name="T15" fmla="*/ 221499921 h 64"/>
                <a:gd name="T16" fmla="*/ 0 60000 65536"/>
                <a:gd name="T17" fmla="*/ 0 60000 65536"/>
                <a:gd name="T18" fmla="*/ 0 60000 65536"/>
                <a:gd name="T19" fmla="*/ 0 60000 65536"/>
                <a:gd name="T20" fmla="*/ 0 60000 65536"/>
                <a:gd name="T21" fmla="*/ 0 60000 65536"/>
                <a:gd name="T22" fmla="*/ 0 60000 65536"/>
                <a:gd name="T23" fmla="*/ 0 60000 65536"/>
                <a:gd name="T24" fmla="*/ 0 w 129"/>
                <a:gd name="T25" fmla="*/ 0 h 64"/>
                <a:gd name="T26" fmla="*/ 129 w 129"/>
                <a:gd name="T27" fmla="*/ 64 h 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9" h="64">
                  <a:moveTo>
                    <a:pt x="118" y="64"/>
                  </a:moveTo>
                  <a:cubicBezTo>
                    <a:pt x="105" y="64"/>
                    <a:pt x="43" y="61"/>
                    <a:pt x="4" y="16"/>
                  </a:cubicBezTo>
                  <a:cubicBezTo>
                    <a:pt x="0" y="12"/>
                    <a:pt x="1" y="7"/>
                    <a:pt x="4" y="3"/>
                  </a:cubicBezTo>
                  <a:cubicBezTo>
                    <a:pt x="8" y="0"/>
                    <a:pt x="14" y="0"/>
                    <a:pt x="17" y="4"/>
                  </a:cubicBezTo>
                  <a:cubicBezTo>
                    <a:pt x="54" y="47"/>
                    <a:pt x="119" y="46"/>
                    <a:pt x="119" y="46"/>
                  </a:cubicBezTo>
                  <a:cubicBezTo>
                    <a:pt x="124" y="46"/>
                    <a:pt x="129" y="49"/>
                    <a:pt x="129" y="54"/>
                  </a:cubicBezTo>
                  <a:cubicBezTo>
                    <a:pt x="129" y="59"/>
                    <a:pt x="125" y="64"/>
                    <a:pt x="120" y="64"/>
                  </a:cubicBezTo>
                  <a:cubicBezTo>
                    <a:pt x="120" y="64"/>
                    <a:pt x="119" y="64"/>
                    <a:pt x="118"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dirty="0">
                <a:latin typeface="Huawei Sans" panose="020C0503030203020204" pitchFamily="34" charset="0"/>
              </a:endParaRPr>
            </a:p>
          </p:txBody>
        </p:sp>
      </p:grpSp>
      <p:grpSp>
        <p:nvGrpSpPr>
          <p:cNvPr id="129" name="组合 322">
            <a:extLst>
              <a:ext uri="{FF2B5EF4-FFF2-40B4-BE49-F238E27FC236}">
                <a16:creationId xmlns:a16="http://schemas.microsoft.com/office/drawing/2014/main" id="{C84841DA-88D5-4FED-80FE-8D8F4658EBB5}"/>
              </a:ext>
            </a:extLst>
          </p:cNvPr>
          <p:cNvGrpSpPr>
            <a:grpSpLocks/>
          </p:cNvGrpSpPr>
          <p:nvPr/>
        </p:nvGrpSpPr>
        <p:grpSpPr bwMode="auto">
          <a:xfrm>
            <a:off x="10125884" y="4900793"/>
            <a:ext cx="641349" cy="441848"/>
            <a:chOff x="5446713" y="1816101"/>
            <a:chExt cx="760412" cy="523876"/>
          </a:xfrm>
          <a:solidFill>
            <a:srgbClr val="00B0F0"/>
          </a:solidFill>
        </p:grpSpPr>
        <p:sp>
          <p:nvSpPr>
            <p:cNvPr id="130" name="Freeform 47">
              <a:extLst>
                <a:ext uri="{FF2B5EF4-FFF2-40B4-BE49-F238E27FC236}">
                  <a16:creationId xmlns:a16="http://schemas.microsoft.com/office/drawing/2014/main" id="{41881BFE-200E-4E6B-9D62-276CEC2E73F0}"/>
                </a:ext>
              </a:extLst>
            </p:cNvPr>
            <p:cNvSpPr>
              <a:spLocks/>
            </p:cNvSpPr>
            <p:nvPr/>
          </p:nvSpPr>
          <p:spPr bwMode="auto">
            <a:xfrm>
              <a:off x="5927725" y="1816101"/>
              <a:ext cx="258762" cy="315913"/>
            </a:xfrm>
            <a:custGeom>
              <a:avLst/>
              <a:gdLst>
                <a:gd name="T0" fmla="*/ 474877729 w 141"/>
                <a:gd name="T1" fmla="*/ 580238533 h 172"/>
                <a:gd name="T2" fmla="*/ 414255875 w 141"/>
                <a:gd name="T3" fmla="*/ 580238533 h 172"/>
                <a:gd name="T4" fmla="*/ 286273346 w 141"/>
                <a:gd name="T5" fmla="*/ 387950325 h 172"/>
                <a:gd name="T6" fmla="*/ 229019010 w 141"/>
                <a:gd name="T7" fmla="*/ 364335836 h 172"/>
                <a:gd name="T8" fmla="*/ 279538197 w 141"/>
                <a:gd name="T9" fmla="*/ 333975138 h 172"/>
                <a:gd name="T10" fmla="*/ 353632186 w 141"/>
                <a:gd name="T11" fmla="*/ 205782407 h 172"/>
                <a:gd name="T12" fmla="*/ 205444150 w 141"/>
                <a:gd name="T13" fmla="*/ 60723261 h 172"/>
                <a:gd name="T14" fmla="*/ 60621883 w 141"/>
                <a:gd name="T15" fmla="*/ 205782407 h 172"/>
                <a:gd name="T16" fmla="*/ 131348326 w 141"/>
                <a:gd name="T17" fmla="*/ 333975138 h 172"/>
                <a:gd name="T18" fmla="*/ 101038288 w 141"/>
                <a:gd name="T19" fmla="*/ 384576302 h 172"/>
                <a:gd name="T20" fmla="*/ 0 w 141"/>
                <a:gd name="T21" fmla="*/ 205782407 h 172"/>
                <a:gd name="T22" fmla="*/ 205444150 w 141"/>
                <a:gd name="T23" fmla="*/ 0 h 172"/>
                <a:gd name="T24" fmla="*/ 414255875 w 141"/>
                <a:gd name="T25" fmla="*/ 205782407 h 172"/>
                <a:gd name="T26" fmla="*/ 353632186 w 141"/>
                <a:gd name="T27" fmla="*/ 354215604 h 172"/>
                <a:gd name="T28" fmla="*/ 474877729 w 141"/>
                <a:gd name="T29" fmla="*/ 580238533 h 1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1"/>
                <a:gd name="T46" fmla="*/ 0 h 172"/>
                <a:gd name="T47" fmla="*/ 141 w 141"/>
                <a:gd name="T48" fmla="*/ 172 h 17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1" h="172">
                  <a:moveTo>
                    <a:pt x="141" y="172"/>
                  </a:moveTo>
                  <a:cubicBezTo>
                    <a:pt x="123" y="172"/>
                    <a:pt x="123" y="172"/>
                    <a:pt x="123" y="172"/>
                  </a:cubicBezTo>
                  <a:cubicBezTo>
                    <a:pt x="123" y="147"/>
                    <a:pt x="108" y="124"/>
                    <a:pt x="85" y="115"/>
                  </a:cubicBezTo>
                  <a:cubicBezTo>
                    <a:pt x="68" y="108"/>
                    <a:pt x="68" y="108"/>
                    <a:pt x="68" y="108"/>
                  </a:cubicBezTo>
                  <a:cubicBezTo>
                    <a:pt x="83" y="99"/>
                    <a:pt x="83" y="99"/>
                    <a:pt x="83" y="99"/>
                  </a:cubicBezTo>
                  <a:cubicBezTo>
                    <a:pt x="97" y="91"/>
                    <a:pt x="105" y="77"/>
                    <a:pt x="105" y="61"/>
                  </a:cubicBezTo>
                  <a:cubicBezTo>
                    <a:pt x="105" y="37"/>
                    <a:pt x="85" y="18"/>
                    <a:pt x="61" y="18"/>
                  </a:cubicBezTo>
                  <a:cubicBezTo>
                    <a:pt x="37" y="18"/>
                    <a:pt x="18" y="37"/>
                    <a:pt x="18" y="61"/>
                  </a:cubicBezTo>
                  <a:cubicBezTo>
                    <a:pt x="18" y="77"/>
                    <a:pt x="26" y="91"/>
                    <a:pt x="39" y="99"/>
                  </a:cubicBezTo>
                  <a:cubicBezTo>
                    <a:pt x="30" y="114"/>
                    <a:pt x="30" y="114"/>
                    <a:pt x="30" y="114"/>
                  </a:cubicBezTo>
                  <a:cubicBezTo>
                    <a:pt x="11" y="103"/>
                    <a:pt x="0" y="83"/>
                    <a:pt x="0" y="61"/>
                  </a:cubicBezTo>
                  <a:cubicBezTo>
                    <a:pt x="0" y="27"/>
                    <a:pt x="27" y="0"/>
                    <a:pt x="61" y="0"/>
                  </a:cubicBezTo>
                  <a:cubicBezTo>
                    <a:pt x="95" y="0"/>
                    <a:pt x="123" y="27"/>
                    <a:pt x="123" y="61"/>
                  </a:cubicBezTo>
                  <a:cubicBezTo>
                    <a:pt x="123" y="78"/>
                    <a:pt x="116" y="94"/>
                    <a:pt x="105" y="105"/>
                  </a:cubicBezTo>
                  <a:cubicBezTo>
                    <a:pt x="127" y="119"/>
                    <a:pt x="141" y="144"/>
                    <a:pt x="141" y="1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31" name="Oval 48">
              <a:extLst>
                <a:ext uri="{FF2B5EF4-FFF2-40B4-BE49-F238E27FC236}">
                  <a16:creationId xmlns:a16="http://schemas.microsoft.com/office/drawing/2014/main" id="{B6B12DA7-8F0D-4048-B949-5369BA10060E}"/>
                </a:ext>
              </a:extLst>
            </p:cNvPr>
            <p:cNvSpPr>
              <a:spLocks noChangeArrowheads="1"/>
            </p:cNvSpPr>
            <p:nvPr/>
          </p:nvSpPr>
          <p:spPr bwMode="auto">
            <a:xfrm>
              <a:off x="6132513" y="2101851"/>
              <a:ext cx="74612" cy="746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kumimoji="1">
                  <a:solidFill>
                    <a:schemeClr val="tx1"/>
                  </a:solidFill>
                  <a:latin typeface="Arial" panose="020F0502020204030204" pitchFamily="34" charset="0"/>
                  <a:ea typeface="宋体" panose="02010600030101010101" pitchFamily="2" charset="-122"/>
                </a:defRPr>
              </a:lvl1pPr>
              <a:lvl2pPr marL="742950" indent="-285750">
                <a:defRPr kumimoji="1">
                  <a:solidFill>
                    <a:schemeClr val="tx1"/>
                  </a:solidFill>
                  <a:latin typeface="Arial" panose="020F0502020204030204" pitchFamily="34" charset="0"/>
                  <a:ea typeface="宋体" panose="02010600030101010101" pitchFamily="2" charset="-122"/>
                </a:defRPr>
              </a:lvl2pPr>
              <a:lvl3pPr marL="1143000" indent="-228600">
                <a:defRPr kumimoji="1">
                  <a:solidFill>
                    <a:schemeClr val="tx1"/>
                  </a:solidFill>
                  <a:latin typeface="Arial" panose="020F0502020204030204" pitchFamily="34" charset="0"/>
                  <a:ea typeface="宋体" panose="02010600030101010101" pitchFamily="2" charset="-122"/>
                </a:defRPr>
              </a:lvl3pPr>
              <a:lvl4pPr marL="1600200" indent="-228600">
                <a:defRPr kumimoji="1">
                  <a:solidFill>
                    <a:schemeClr val="tx1"/>
                  </a:solidFill>
                  <a:latin typeface="Arial" panose="020F0502020204030204" pitchFamily="34" charset="0"/>
                  <a:ea typeface="宋体" panose="02010600030101010101" pitchFamily="2" charset="-122"/>
                </a:defRPr>
              </a:lvl4pPr>
              <a:lvl5pPr marL="2057400" indent="-228600">
                <a:defRPr kumimoji="1">
                  <a:solidFill>
                    <a:schemeClr val="tx1"/>
                  </a:solidFill>
                  <a:latin typeface="Arial" panose="020F0502020204030204" pitchFamily="34" charset="0"/>
                  <a:ea typeface="宋体" panose="02010600030101010101" pitchFamily="2" charset="-122"/>
                </a:defRPr>
              </a:lvl5pPr>
              <a:lvl6pPr marL="25146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6pPr>
              <a:lvl7pPr marL="29718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7pPr>
              <a:lvl8pPr marL="34290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8pPr>
              <a:lvl9pPr marL="38862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9pPr>
            </a:lstStyle>
            <a:p>
              <a:pPr defTabSz="914377"/>
              <a:endParaRPr lang="zh-CN" altLang="en-US" sz="2000">
                <a:latin typeface="Huawei Sans" panose="020C0503030203020204" pitchFamily="34" charset="0"/>
              </a:endParaRPr>
            </a:p>
          </p:txBody>
        </p:sp>
        <p:sp>
          <p:nvSpPr>
            <p:cNvPr id="132" name="Oval 49">
              <a:extLst>
                <a:ext uri="{FF2B5EF4-FFF2-40B4-BE49-F238E27FC236}">
                  <a16:creationId xmlns:a16="http://schemas.microsoft.com/office/drawing/2014/main" id="{72E387C6-11E8-41BE-8A8F-AA036D1F8C00}"/>
                </a:ext>
              </a:extLst>
            </p:cNvPr>
            <p:cNvSpPr>
              <a:spLocks noChangeArrowheads="1"/>
            </p:cNvSpPr>
            <p:nvPr/>
          </p:nvSpPr>
          <p:spPr bwMode="auto">
            <a:xfrm>
              <a:off x="6132513" y="2216151"/>
              <a:ext cx="74612" cy="730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kumimoji="1">
                  <a:solidFill>
                    <a:schemeClr val="tx1"/>
                  </a:solidFill>
                  <a:latin typeface="Arial" panose="020F0502020204030204" pitchFamily="34" charset="0"/>
                  <a:ea typeface="宋体" panose="02010600030101010101" pitchFamily="2" charset="-122"/>
                </a:defRPr>
              </a:lvl1pPr>
              <a:lvl2pPr marL="742950" indent="-285750">
                <a:defRPr kumimoji="1">
                  <a:solidFill>
                    <a:schemeClr val="tx1"/>
                  </a:solidFill>
                  <a:latin typeface="Arial" panose="020F0502020204030204" pitchFamily="34" charset="0"/>
                  <a:ea typeface="宋体" panose="02010600030101010101" pitchFamily="2" charset="-122"/>
                </a:defRPr>
              </a:lvl2pPr>
              <a:lvl3pPr marL="1143000" indent="-228600">
                <a:defRPr kumimoji="1">
                  <a:solidFill>
                    <a:schemeClr val="tx1"/>
                  </a:solidFill>
                  <a:latin typeface="Arial" panose="020F0502020204030204" pitchFamily="34" charset="0"/>
                  <a:ea typeface="宋体" panose="02010600030101010101" pitchFamily="2" charset="-122"/>
                </a:defRPr>
              </a:lvl3pPr>
              <a:lvl4pPr marL="1600200" indent="-228600">
                <a:defRPr kumimoji="1">
                  <a:solidFill>
                    <a:schemeClr val="tx1"/>
                  </a:solidFill>
                  <a:latin typeface="Arial" panose="020F0502020204030204" pitchFamily="34" charset="0"/>
                  <a:ea typeface="宋体" panose="02010600030101010101" pitchFamily="2" charset="-122"/>
                </a:defRPr>
              </a:lvl4pPr>
              <a:lvl5pPr marL="2057400" indent="-228600">
                <a:defRPr kumimoji="1">
                  <a:solidFill>
                    <a:schemeClr val="tx1"/>
                  </a:solidFill>
                  <a:latin typeface="Arial" panose="020F0502020204030204" pitchFamily="34" charset="0"/>
                  <a:ea typeface="宋体" panose="02010600030101010101" pitchFamily="2" charset="-122"/>
                </a:defRPr>
              </a:lvl5pPr>
              <a:lvl6pPr marL="25146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6pPr>
              <a:lvl7pPr marL="29718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7pPr>
              <a:lvl8pPr marL="34290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8pPr>
              <a:lvl9pPr marL="38862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9pPr>
            </a:lstStyle>
            <a:p>
              <a:pPr defTabSz="914377"/>
              <a:endParaRPr lang="zh-CN" altLang="en-US" sz="2000">
                <a:latin typeface="Huawei Sans" panose="020C0503030203020204" pitchFamily="34" charset="0"/>
              </a:endParaRPr>
            </a:p>
          </p:txBody>
        </p:sp>
        <p:sp>
          <p:nvSpPr>
            <p:cNvPr id="133" name="Freeform 62">
              <a:extLst>
                <a:ext uri="{FF2B5EF4-FFF2-40B4-BE49-F238E27FC236}">
                  <a16:creationId xmlns:a16="http://schemas.microsoft.com/office/drawing/2014/main" id="{F2B3550A-0F78-46FB-AE26-DB6D5B25A6DE}"/>
                </a:ext>
              </a:extLst>
            </p:cNvPr>
            <p:cNvSpPr>
              <a:spLocks/>
            </p:cNvSpPr>
            <p:nvPr/>
          </p:nvSpPr>
          <p:spPr bwMode="auto">
            <a:xfrm>
              <a:off x="5940425" y="2154239"/>
              <a:ext cx="246062" cy="185738"/>
            </a:xfrm>
            <a:custGeom>
              <a:avLst/>
              <a:gdLst>
                <a:gd name="T0" fmla="*/ 364169873 w 134"/>
                <a:gd name="T1" fmla="*/ 341570355 h 101"/>
                <a:gd name="T2" fmla="*/ 87669676 w 134"/>
                <a:gd name="T3" fmla="*/ 341570355 h 101"/>
                <a:gd name="T4" fmla="*/ 0 w 134"/>
                <a:gd name="T5" fmla="*/ 257022810 h 101"/>
                <a:gd name="T6" fmla="*/ 0 w 134"/>
                <a:gd name="T7" fmla="*/ 0 h 101"/>
                <a:gd name="T8" fmla="*/ 60694682 w 134"/>
                <a:gd name="T9" fmla="*/ 0 h 101"/>
                <a:gd name="T10" fmla="*/ 60694682 w 134"/>
                <a:gd name="T11" fmla="*/ 257022810 h 101"/>
                <a:gd name="T12" fmla="*/ 87669676 w 134"/>
                <a:gd name="T13" fmla="*/ 280696123 h 101"/>
                <a:gd name="T14" fmla="*/ 364169873 w 134"/>
                <a:gd name="T15" fmla="*/ 280696123 h 101"/>
                <a:gd name="T16" fmla="*/ 391144866 w 134"/>
                <a:gd name="T17" fmla="*/ 257022810 h 101"/>
                <a:gd name="T18" fmla="*/ 391144866 w 134"/>
                <a:gd name="T19" fmla="*/ 162331342 h 101"/>
                <a:gd name="T20" fmla="*/ 451839520 w 134"/>
                <a:gd name="T21" fmla="*/ 162331342 h 101"/>
                <a:gd name="T22" fmla="*/ 451839520 w 134"/>
                <a:gd name="T23" fmla="*/ 257022810 h 101"/>
                <a:gd name="T24" fmla="*/ 364169873 w 134"/>
                <a:gd name="T25" fmla="*/ 341570355 h 10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4"/>
                <a:gd name="T40" fmla="*/ 0 h 101"/>
                <a:gd name="T41" fmla="*/ 134 w 134"/>
                <a:gd name="T42" fmla="*/ 101 h 10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4" h="101">
                  <a:moveTo>
                    <a:pt x="108" y="101"/>
                  </a:moveTo>
                  <a:cubicBezTo>
                    <a:pt x="26" y="101"/>
                    <a:pt x="26" y="101"/>
                    <a:pt x="26" y="101"/>
                  </a:cubicBezTo>
                  <a:cubicBezTo>
                    <a:pt x="12" y="101"/>
                    <a:pt x="0" y="90"/>
                    <a:pt x="0" y="76"/>
                  </a:cubicBezTo>
                  <a:cubicBezTo>
                    <a:pt x="0" y="0"/>
                    <a:pt x="0" y="0"/>
                    <a:pt x="0" y="0"/>
                  </a:cubicBezTo>
                  <a:cubicBezTo>
                    <a:pt x="18" y="0"/>
                    <a:pt x="18" y="0"/>
                    <a:pt x="18" y="0"/>
                  </a:cubicBezTo>
                  <a:cubicBezTo>
                    <a:pt x="18" y="76"/>
                    <a:pt x="18" y="76"/>
                    <a:pt x="18" y="76"/>
                  </a:cubicBezTo>
                  <a:cubicBezTo>
                    <a:pt x="18" y="80"/>
                    <a:pt x="22" y="83"/>
                    <a:pt x="26" y="83"/>
                  </a:cubicBezTo>
                  <a:cubicBezTo>
                    <a:pt x="108" y="83"/>
                    <a:pt x="108" y="83"/>
                    <a:pt x="108" y="83"/>
                  </a:cubicBezTo>
                  <a:cubicBezTo>
                    <a:pt x="112" y="83"/>
                    <a:pt x="116" y="80"/>
                    <a:pt x="116" y="76"/>
                  </a:cubicBezTo>
                  <a:cubicBezTo>
                    <a:pt x="116" y="48"/>
                    <a:pt x="116" y="48"/>
                    <a:pt x="116" y="48"/>
                  </a:cubicBezTo>
                  <a:cubicBezTo>
                    <a:pt x="134" y="48"/>
                    <a:pt x="134" y="48"/>
                    <a:pt x="134" y="48"/>
                  </a:cubicBezTo>
                  <a:cubicBezTo>
                    <a:pt x="134" y="76"/>
                    <a:pt x="134" y="76"/>
                    <a:pt x="134" y="76"/>
                  </a:cubicBezTo>
                  <a:cubicBezTo>
                    <a:pt x="134" y="90"/>
                    <a:pt x="122" y="101"/>
                    <a:pt x="108"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34" name="Rectangle 63">
              <a:extLst>
                <a:ext uri="{FF2B5EF4-FFF2-40B4-BE49-F238E27FC236}">
                  <a16:creationId xmlns:a16="http://schemas.microsoft.com/office/drawing/2014/main" id="{5757E2B5-91DC-4E6F-97D2-66D8991342D1}"/>
                </a:ext>
              </a:extLst>
            </p:cNvPr>
            <p:cNvSpPr>
              <a:spLocks noChangeArrowheads="1"/>
            </p:cNvSpPr>
            <p:nvPr/>
          </p:nvSpPr>
          <p:spPr bwMode="auto">
            <a:xfrm>
              <a:off x="6154738" y="2132014"/>
              <a:ext cx="31750"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F0502020204030204" pitchFamily="34" charset="0"/>
                  <a:ea typeface="宋体" panose="02010600030101010101" pitchFamily="2" charset="-122"/>
                </a:defRPr>
              </a:lvl1pPr>
              <a:lvl2pPr marL="742950" indent="-285750">
                <a:defRPr kumimoji="1">
                  <a:solidFill>
                    <a:schemeClr val="tx1"/>
                  </a:solidFill>
                  <a:latin typeface="Arial" panose="020F0502020204030204" pitchFamily="34" charset="0"/>
                  <a:ea typeface="宋体" panose="02010600030101010101" pitchFamily="2" charset="-122"/>
                </a:defRPr>
              </a:lvl2pPr>
              <a:lvl3pPr marL="1143000" indent="-228600">
                <a:defRPr kumimoji="1">
                  <a:solidFill>
                    <a:schemeClr val="tx1"/>
                  </a:solidFill>
                  <a:latin typeface="Arial" panose="020F0502020204030204" pitchFamily="34" charset="0"/>
                  <a:ea typeface="宋体" panose="02010600030101010101" pitchFamily="2" charset="-122"/>
                </a:defRPr>
              </a:lvl3pPr>
              <a:lvl4pPr marL="1600200" indent="-228600">
                <a:defRPr kumimoji="1">
                  <a:solidFill>
                    <a:schemeClr val="tx1"/>
                  </a:solidFill>
                  <a:latin typeface="Arial" panose="020F0502020204030204" pitchFamily="34" charset="0"/>
                  <a:ea typeface="宋体" panose="02010600030101010101" pitchFamily="2" charset="-122"/>
                </a:defRPr>
              </a:lvl4pPr>
              <a:lvl5pPr marL="2057400" indent="-228600">
                <a:defRPr kumimoji="1">
                  <a:solidFill>
                    <a:schemeClr val="tx1"/>
                  </a:solidFill>
                  <a:latin typeface="Arial" panose="020F0502020204030204" pitchFamily="34" charset="0"/>
                  <a:ea typeface="宋体" panose="02010600030101010101" pitchFamily="2" charset="-122"/>
                </a:defRPr>
              </a:lvl5pPr>
              <a:lvl6pPr marL="25146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6pPr>
              <a:lvl7pPr marL="29718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7pPr>
              <a:lvl8pPr marL="34290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8pPr>
              <a:lvl9pPr marL="3886200" indent="-228600" defTabSz="454025" eaLnBrk="0" fontAlgn="base" hangingPunct="0">
                <a:spcBef>
                  <a:spcPct val="0"/>
                </a:spcBef>
                <a:spcAft>
                  <a:spcPct val="0"/>
                </a:spcAft>
                <a:defRPr kumimoji="1">
                  <a:solidFill>
                    <a:schemeClr val="tx1"/>
                  </a:solidFill>
                  <a:latin typeface="Arial" panose="020F0502020204030204" pitchFamily="34" charset="0"/>
                  <a:ea typeface="宋体" panose="02010600030101010101" pitchFamily="2" charset="-122"/>
                </a:defRPr>
              </a:lvl9pPr>
            </a:lstStyle>
            <a:p>
              <a:pPr defTabSz="914377"/>
              <a:endParaRPr lang="zh-CN" altLang="en-US" sz="2000">
                <a:latin typeface="Huawei Sans" panose="020C0503030203020204" pitchFamily="34" charset="0"/>
              </a:endParaRPr>
            </a:p>
          </p:txBody>
        </p:sp>
        <p:sp>
          <p:nvSpPr>
            <p:cNvPr id="135" name="Freeform 64">
              <a:extLst>
                <a:ext uri="{FF2B5EF4-FFF2-40B4-BE49-F238E27FC236}">
                  <a16:creationId xmlns:a16="http://schemas.microsoft.com/office/drawing/2014/main" id="{200F44AD-E54C-46D9-8DB8-692B9C37A893}"/>
                </a:ext>
              </a:extLst>
            </p:cNvPr>
            <p:cNvSpPr>
              <a:spLocks noEditPoints="1"/>
            </p:cNvSpPr>
            <p:nvPr/>
          </p:nvSpPr>
          <p:spPr bwMode="auto">
            <a:xfrm>
              <a:off x="5927725" y="1816101"/>
              <a:ext cx="227012" cy="225425"/>
            </a:xfrm>
            <a:custGeom>
              <a:avLst/>
              <a:gdLst>
                <a:gd name="T0" fmla="*/ 207786120 w 123"/>
                <a:gd name="T1" fmla="*/ 413141724 h 123"/>
                <a:gd name="T2" fmla="*/ 0 w 123"/>
                <a:gd name="T3" fmla="*/ 204891171 h 123"/>
                <a:gd name="T4" fmla="*/ 207786120 w 123"/>
                <a:gd name="T5" fmla="*/ 0 h 123"/>
                <a:gd name="T6" fmla="*/ 418979265 w 123"/>
                <a:gd name="T7" fmla="*/ 204891171 h 123"/>
                <a:gd name="T8" fmla="*/ 207786120 w 123"/>
                <a:gd name="T9" fmla="*/ 413141724 h 123"/>
                <a:gd name="T10" fmla="*/ 207786120 w 123"/>
                <a:gd name="T11" fmla="*/ 60459732 h 123"/>
                <a:gd name="T12" fmla="*/ 61313556 w 123"/>
                <a:gd name="T13" fmla="*/ 204891171 h 123"/>
                <a:gd name="T14" fmla="*/ 207786120 w 123"/>
                <a:gd name="T15" fmla="*/ 352682021 h 123"/>
                <a:gd name="T16" fmla="*/ 357665738 w 123"/>
                <a:gd name="T17" fmla="*/ 204891171 h 123"/>
                <a:gd name="T18" fmla="*/ 207786120 w 123"/>
                <a:gd name="T19" fmla="*/ 60459732 h 1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3"/>
                <a:gd name="T31" fmla="*/ 0 h 123"/>
                <a:gd name="T32" fmla="*/ 123 w 123"/>
                <a:gd name="T33" fmla="*/ 123 h 1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3" h="123">
                  <a:moveTo>
                    <a:pt x="61" y="123"/>
                  </a:moveTo>
                  <a:cubicBezTo>
                    <a:pt x="27" y="123"/>
                    <a:pt x="0" y="95"/>
                    <a:pt x="0" y="61"/>
                  </a:cubicBezTo>
                  <a:cubicBezTo>
                    <a:pt x="0" y="27"/>
                    <a:pt x="27" y="0"/>
                    <a:pt x="61" y="0"/>
                  </a:cubicBezTo>
                  <a:cubicBezTo>
                    <a:pt x="95" y="0"/>
                    <a:pt x="123" y="27"/>
                    <a:pt x="123" y="61"/>
                  </a:cubicBezTo>
                  <a:cubicBezTo>
                    <a:pt x="123" y="95"/>
                    <a:pt x="95" y="123"/>
                    <a:pt x="61" y="123"/>
                  </a:cubicBezTo>
                  <a:close/>
                  <a:moveTo>
                    <a:pt x="61" y="18"/>
                  </a:moveTo>
                  <a:cubicBezTo>
                    <a:pt x="37" y="18"/>
                    <a:pt x="18" y="37"/>
                    <a:pt x="18" y="61"/>
                  </a:cubicBezTo>
                  <a:cubicBezTo>
                    <a:pt x="18" y="85"/>
                    <a:pt x="37" y="105"/>
                    <a:pt x="61" y="105"/>
                  </a:cubicBezTo>
                  <a:cubicBezTo>
                    <a:pt x="85" y="105"/>
                    <a:pt x="105" y="85"/>
                    <a:pt x="105" y="61"/>
                  </a:cubicBezTo>
                  <a:cubicBezTo>
                    <a:pt x="105" y="37"/>
                    <a:pt x="85" y="18"/>
                    <a:pt x="6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36" name="Freeform 65">
              <a:extLst>
                <a:ext uri="{FF2B5EF4-FFF2-40B4-BE49-F238E27FC236}">
                  <a16:creationId xmlns:a16="http://schemas.microsoft.com/office/drawing/2014/main" id="{C8ED717E-F0E1-43BD-9F6C-B8D6C4EF0F45}"/>
                </a:ext>
              </a:extLst>
            </p:cNvPr>
            <p:cNvSpPr>
              <a:spLocks/>
            </p:cNvSpPr>
            <p:nvPr/>
          </p:nvSpPr>
          <p:spPr bwMode="auto">
            <a:xfrm>
              <a:off x="5756275" y="2082801"/>
              <a:ext cx="60325" cy="122238"/>
            </a:xfrm>
            <a:custGeom>
              <a:avLst/>
              <a:gdLst>
                <a:gd name="T0" fmla="*/ 110275906 w 33"/>
                <a:gd name="T1" fmla="*/ 226395842 h 66"/>
                <a:gd name="T2" fmla="*/ 0 w 33"/>
                <a:gd name="T3" fmla="*/ 113197921 h 66"/>
                <a:gd name="T4" fmla="*/ 110275906 w 33"/>
                <a:gd name="T5" fmla="*/ 0 h 66"/>
                <a:gd name="T6" fmla="*/ 110275906 w 33"/>
                <a:gd name="T7" fmla="*/ 61745007 h 66"/>
                <a:gd name="T8" fmla="*/ 60151338 w 33"/>
                <a:gd name="T9" fmla="*/ 113197921 h 66"/>
                <a:gd name="T10" fmla="*/ 110275906 w 33"/>
                <a:gd name="T11" fmla="*/ 164650864 h 66"/>
                <a:gd name="T12" fmla="*/ 110275906 w 33"/>
                <a:gd name="T13" fmla="*/ 226395842 h 66"/>
                <a:gd name="T14" fmla="*/ 0 60000 65536"/>
                <a:gd name="T15" fmla="*/ 0 60000 65536"/>
                <a:gd name="T16" fmla="*/ 0 60000 65536"/>
                <a:gd name="T17" fmla="*/ 0 60000 65536"/>
                <a:gd name="T18" fmla="*/ 0 60000 65536"/>
                <a:gd name="T19" fmla="*/ 0 60000 65536"/>
                <a:gd name="T20" fmla="*/ 0 60000 65536"/>
                <a:gd name="T21" fmla="*/ 0 w 33"/>
                <a:gd name="T22" fmla="*/ 0 h 66"/>
                <a:gd name="T23" fmla="*/ 33 w 33"/>
                <a:gd name="T24" fmla="*/ 66 h 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 h="66">
                  <a:moveTo>
                    <a:pt x="33" y="66"/>
                  </a:moveTo>
                  <a:cubicBezTo>
                    <a:pt x="15" y="66"/>
                    <a:pt x="0" y="51"/>
                    <a:pt x="0" y="33"/>
                  </a:cubicBezTo>
                  <a:cubicBezTo>
                    <a:pt x="0" y="14"/>
                    <a:pt x="15" y="0"/>
                    <a:pt x="33" y="0"/>
                  </a:cubicBezTo>
                  <a:cubicBezTo>
                    <a:pt x="33" y="18"/>
                    <a:pt x="33" y="18"/>
                    <a:pt x="33" y="18"/>
                  </a:cubicBezTo>
                  <a:cubicBezTo>
                    <a:pt x="25" y="18"/>
                    <a:pt x="18" y="24"/>
                    <a:pt x="18" y="33"/>
                  </a:cubicBezTo>
                  <a:cubicBezTo>
                    <a:pt x="18" y="41"/>
                    <a:pt x="25" y="48"/>
                    <a:pt x="33" y="48"/>
                  </a:cubicBezTo>
                  <a:lnTo>
                    <a:pt x="33"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37" name="Freeform 66">
              <a:extLst>
                <a:ext uri="{FF2B5EF4-FFF2-40B4-BE49-F238E27FC236}">
                  <a16:creationId xmlns:a16="http://schemas.microsoft.com/office/drawing/2014/main" id="{FA65B63E-ADF2-4639-80B2-A0B15E5F21FF}"/>
                </a:ext>
              </a:extLst>
            </p:cNvPr>
            <p:cNvSpPr>
              <a:spLocks/>
            </p:cNvSpPr>
            <p:nvPr/>
          </p:nvSpPr>
          <p:spPr bwMode="auto">
            <a:xfrm>
              <a:off x="5816600" y="2001839"/>
              <a:ext cx="180975" cy="114300"/>
            </a:xfrm>
            <a:custGeom>
              <a:avLst/>
              <a:gdLst>
                <a:gd name="T0" fmla="*/ 0 w 98"/>
                <a:gd name="T1" fmla="*/ 210717586 h 62"/>
                <a:gd name="T2" fmla="*/ 0 w 98"/>
                <a:gd name="T3" fmla="*/ 149541292 h 62"/>
                <a:gd name="T4" fmla="*/ 283050467 w 98"/>
                <a:gd name="T5" fmla="*/ 0 h 62"/>
                <a:gd name="T6" fmla="*/ 334203589 w 98"/>
                <a:gd name="T7" fmla="*/ 30588162 h 62"/>
                <a:gd name="T8" fmla="*/ 0 w 98"/>
                <a:gd name="T9" fmla="*/ 210717586 h 62"/>
                <a:gd name="T10" fmla="*/ 0 60000 65536"/>
                <a:gd name="T11" fmla="*/ 0 60000 65536"/>
                <a:gd name="T12" fmla="*/ 0 60000 65536"/>
                <a:gd name="T13" fmla="*/ 0 60000 65536"/>
                <a:gd name="T14" fmla="*/ 0 60000 65536"/>
                <a:gd name="T15" fmla="*/ 0 w 98"/>
                <a:gd name="T16" fmla="*/ 0 h 62"/>
                <a:gd name="T17" fmla="*/ 98 w 98"/>
                <a:gd name="T18" fmla="*/ 62 h 62"/>
              </a:gdLst>
              <a:ahLst/>
              <a:cxnLst>
                <a:cxn ang="T10">
                  <a:pos x="T0" y="T1"/>
                </a:cxn>
                <a:cxn ang="T11">
                  <a:pos x="T2" y="T3"/>
                </a:cxn>
                <a:cxn ang="T12">
                  <a:pos x="T4" y="T5"/>
                </a:cxn>
                <a:cxn ang="T13">
                  <a:pos x="T6" y="T7"/>
                </a:cxn>
                <a:cxn ang="T14">
                  <a:pos x="T8" y="T9"/>
                </a:cxn>
              </a:cxnLst>
              <a:rect l="T15" t="T16" r="T17" b="T18"/>
              <a:pathLst>
                <a:path w="98" h="62">
                  <a:moveTo>
                    <a:pt x="0" y="62"/>
                  </a:moveTo>
                  <a:cubicBezTo>
                    <a:pt x="0" y="44"/>
                    <a:pt x="0" y="44"/>
                    <a:pt x="0" y="44"/>
                  </a:cubicBezTo>
                  <a:cubicBezTo>
                    <a:pt x="55" y="44"/>
                    <a:pt x="82" y="1"/>
                    <a:pt x="83" y="0"/>
                  </a:cubicBezTo>
                  <a:cubicBezTo>
                    <a:pt x="98" y="9"/>
                    <a:pt x="98" y="9"/>
                    <a:pt x="98" y="9"/>
                  </a:cubicBezTo>
                  <a:cubicBezTo>
                    <a:pt x="97" y="11"/>
                    <a:pt x="65" y="62"/>
                    <a:pt x="0"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38" name="Freeform 67">
              <a:extLst>
                <a:ext uri="{FF2B5EF4-FFF2-40B4-BE49-F238E27FC236}">
                  <a16:creationId xmlns:a16="http://schemas.microsoft.com/office/drawing/2014/main" id="{51DBB2D6-8C65-42C1-9E02-B240CBE28556}"/>
                </a:ext>
              </a:extLst>
            </p:cNvPr>
            <p:cNvSpPr>
              <a:spLocks/>
            </p:cNvSpPr>
            <p:nvPr/>
          </p:nvSpPr>
          <p:spPr bwMode="auto">
            <a:xfrm>
              <a:off x="5800725" y="2085976"/>
              <a:ext cx="234950" cy="119063"/>
            </a:xfrm>
            <a:custGeom>
              <a:avLst/>
              <a:gdLst>
                <a:gd name="T0" fmla="*/ 37061524 w 128"/>
                <a:gd name="T1" fmla="*/ 221499921 h 64"/>
                <a:gd name="T2" fmla="*/ 26953165 w 128"/>
                <a:gd name="T3" fmla="*/ 221499921 h 64"/>
                <a:gd name="T4" fmla="*/ 0 w 128"/>
                <a:gd name="T5" fmla="*/ 186889811 h 64"/>
                <a:gd name="T6" fmla="*/ 30323234 w 128"/>
                <a:gd name="T7" fmla="*/ 159203956 h 64"/>
                <a:gd name="T8" fmla="*/ 30323234 w 128"/>
                <a:gd name="T9" fmla="*/ 159203956 h 64"/>
                <a:gd name="T10" fmla="*/ 373985270 w 128"/>
                <a:gd name="T11" fmla="*/ 13842931 h 64"/>
                <a:gd name="T12" fmla="*/ 417785069 w 128"/>
                <a:gd name="T13" fmla="*/ 10382664 h 64"/>
                <a:gd name="T14" fmla="*/ 421153296 w 128"/>
                <a:gd name="T15" fmla="*/ 55375445 h 64"/>
                <a:gd name="T16" fmla="*/ 37061524 w 128"/>
                <a:gd name="T17" fmla="*/ 221499921 h 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8"/>
                <a:gd name="T28" fmla="*/ 0 h 64"/>
                <a:gd name="T29" fmla="*/ 128 w 128"/>
                <a:gd name="T30" fmla="*/ 64 h 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8" h="64">
                  <a:moveTo>
                    <a:pt x="11" y="64"/>
                  </a:moveTo>
                  <a:cubicBezTo>
                    <a:pt x="9" y="64"/>
                    <a:pt x="9" y="64"/>
                    <a:pt x="8" y="64"/>
                  </a:cubicBezTo>
                  <a:cubicBezTo>
                    <a:pt x="3" y="64"/>
                    <a:pt x="0" y="59"/>
                    <a:pt x="0" y="54"/>
                  </a:cubicBezTo>
                  <a:cubicBezTo>
                    <a:pt x="0" y="49"/>
                    <a:pt x="4" y="46"/>
                    <a:pt x="9" y="46"/>
                  </a:cubicBezTo>
                  <a:cubicBezTo>
                    <a:pt x="9" y="46"/>
                    <a:pt x="9" y="46"/>
                    <a:pt x="9" y="46"/>
                  </a:cubicBezTo>
                  <a:cubicBezTo>
                    <a:pt x="10" y="46"/>
                    <a:pt x="74" y="47"/>
                    <a:pt x="111" y="4"/>
                  </a:cubicBezTo>
                  <a:cubicBezTo>
                    <a:pt x="114" y="0"/>
                    <a:pt x="120" y="0"/>
                    <a:pt x="124" y="3"/>
                  </a:cubicBezTo>
                  <a:cubicBezTo>
                    <a:pt x="128" y="7"/>
                    <a:pt x="128" y="12"/>
                    <a:pt x="125" y="16"/>
                  </a:cubicBezTo>
                  <a:cubicBezTo>
                    <a:pt x="86" y="61"/>
                    <a:pt x="23" y="64"/>
                    <a:pt x="11"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39" name="Freeform 68">
              <a:extLst>
                <a:ext uri="{FF2B5EF4-FFF2-40B4-BE49-F238E27FC236}">
                  <a16:creationId xmlns:a16="http://schemas.microsoft.com/office/drawing/2014/main" id="{8822AAEC-1D00-4603-A642-84F76F5A1D73}"/>
                </a:ext>
              </a:extLst>
            </p:cNvPr>
            <p:cNvSpPr>
              <a:spLocks/>
            </p:cNvSpPr>
            <p:nvPr/>
          </p:nvSpPr>
          <p:spPr bwMode="auto">
            <a:xfrm>
              <a:off x="5446713" y="1816101"/>
              <a:ext cx="260350" cy="315913"/>
            </a:xfrm>
            <a:custGeom>
              <a:avLst/>
              <a:gdLst>
                <a:gd name="T0" fmla="*/ 61368744 w 141"/>
                <a:gd name="T1" fmla="*/ 580238533 h 172"/>
                <a:gd name="T2" fmla="*/ 0 w 141"/>
                <a:gd name="T3" fmla="*/ 580238533 h 172"/>
                <a:gd name="T4" fmla="*/ 122737488 w 141"/>
                <a:gd name="T5" fmla="*/ 354215604 h 172"/>
                <a:gd name="T6" fmla="*/ 61368744 w 141"/>
                <a:gd name="T7" fmla="*/ 205782407 h 172"/>
                <a:gd name="T8" fmla="*/ 269342229 w 141"/>
                <a:gd name="T9" fmla="*/ 0 h 172"/>
                <a:gd name="T10" fmla="*/ 480724180 w 141"/>
                <a:gd name="T11" fmla="*/ 205782407 h 172"/>
                <a:gd name="T12" fmla="*/ 378441757 w 141"/>
                <a:gd name="T13" fmla="*/ 384576302 h 172"/>
                <a:gd name="T14" fmla="*/ 347757400 w 141"/>
                <a:gd name="T15" fmla="*/ 333975138 h 172"/>
                <a:gd name="T16" fmla="*/ 419355465 w 141"/>
                <a:gd name="T17" fmla="*/ 205782407 h 172"/>
                <a:gd name="T18" fmla="*/ 269342229 w 141"/>
                <a:gd name="T19" fmla="*/ 60723261 h 172"/>
                <a:gd name="T20" fmla="*/ 122737488 w 141"/>
                <a:gd name="T21" fmla="*/ 205782407 h 172"/>
                <a:gd name="T22" fmla="*/ 194335554 w 141"/>
                <a:gd name="T23" fmla="*/ 333975138 h 172"/>
                <a:gd name="T24" fmla="*/ 245476823 w 141"/>
                <a:gd name="T25" fmla="*/ 364335836 h 172"/>
                <a:gd name="T26" fmla="*/ 190925155 w 141"/>
                <a:gd name="T27" fmla="*/ 387950325 h 172"/>
                <a:gd name="T28" fmla="*/ 61368744 w 141"/>
                <a:gd name="T29" fmla="*/ 580238533 h 1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1"/>
                <a:gd name="T46" fmla="*/ 0 h 172"/>
                <a:gd name="T47" fmla="*/ 141 w 141"/>
                <a:gd name="T48" fmla="*/ 172 h 17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1" h="172">
                  <a:moveTo>
                    <a:pt x="18" y="172"/>
                  </a:moveTo>
                  <a:cubicBezTo>
                    <a:pt x="0" y="172"/>
                    <a:pt x="0" y="172"/>
                    <a:pt x="0" y="172"/>
                  </a:cubicBezTo>
                  <a:cubicBezTo>
                    <a:pt x="0" y="144"/>
                    <a:pt x="14" y="119"/>
                    <a:pt x="36" y="105"/>
                  </a:cubicBezTo>
                  <a:cubicBezTo>
                    <a:pt x="24" y="94"/>
                    <a:pt x="18" y="78"/>
                    <a:pt x="18" y="61"/>
                  </a:cubicBezTo>
                  <a:cubicBezTo>
                    <a:pt x="18" y="27"/>
                    <a:pt x="45" y="0"/>
                    <a:pt x="79" y="0"/>
                  </a:cubicBezTo>
                  <a:cubicBezTo>
                    <a:pt x="113" y="0"/>
                    <a:pt x="141" y="27"/>
                    <a:pt x="141" y="61"/>
                  </a:cubicBezTo>
                  <a:cubicBezTo>
                    <a:pt x="141" y="83"/>
                    <a:pt x="130" y="103"/>
                    <a:pt x="111" y="114"/>
                  </a:cubicBezTo>
                  <a:cubicBezTo>
                    <a:pt x="102" y="99"/>
                    <a:pt x="102" y="99"/>
                    <a:pt x="102" y="99"/>
                  </a:cubicBezTo>
                  <a:cubicBezTo>
                    <a:pt x="115" y="91"/>
                    <a:pt x="123" y="77"/>
                    <a:pt x="123" y="61"/>
                  </a:cubicBezTo>
                  <a:cubicBezTo>
                    <a:pt x="123" y="37"/>
                    <a:pt x="103" y="18"/>
                    <a:pt x="79" y="18"/>
                  </a:cubicBezTo>
                  <a:cubicBezTo>
                    <a:pt x="55" y="18"/>
                    <a:pt x="36" y="37"/>
                    <a:pt x="36" y="61"/>
                  </a:cubicBezTo>
                  <a:cubicBezTo>
                    <a:pt x="36" y="77"/>
                    <a:pt x="44" y="91"/>
                    <a:pt x="57" y="99"/>
                  </a:cubicBezTo>
                  <a:cubicBezTo>
                    <a:pt x="72" y="108"/>
                    <a:pt x="72" y="108"/>
                    <a:pt x="72" y="108"/>
                  </a:cubicBezTo>
                  <a:cubicBezTo>
                    <a:pt x="56" y="115"/>
                    <a:pt x="56" y="115"/>
                    <a:pt x="56" y="115"/>
                  </a:cubicBezTo>
                  <a:cubicBezTo>
                    <a:pt x="33" y="124"/>
                    <a:pt x="18" y="147"/>
                    <a:pt x="18" y="1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40" name="Freeform 69">
              <a:extLst>
                <a:ext uri="{FF2B5EF4-FFF2-40B4-BE49-F238E27FC236}">
                  <a16:creationId xmlns:a16="http://schemas.microsoft.com/office/drawing/2014/main" id="{03825966-3240-44B2-830F-43C7905DE51E}"/>
                </a:ext>
              </a:extLst>
            </p:cNvPr>
            <p:cNvSpPr>
              <a:spLocks/>
            </p:cNvSpPr>
            <p:nvPr/>
          </p:nvSpPr>
          <p:spPr bwMode="auto">
            <a:xfrm>
              <a:off x="5446713" y="2132014"/>
              <a:ext cx="244475" cy="207963"/>
            </a:xfrm>
            <a:custGeom>
              <a:avLst/>
              <a:gdLst>
                <a:gd name="T0" fmla="*/ 364912891 w 133"/>
                <a:gd name="T1" fmla="*/ 382731068 h 113"/>
                <a:gd name="T2" fmla="*/ 84470698 w 133"/>
                <a:gd name="T3" fmla="*/ 382731068 h 113"/>
                <a:gd name="T4" fmla="*/ 0 w 133"/>
                <a:gd name="T5" fmla="*/ 298055183 h 113"/>
                <a:gd name="T6" fmla="*/ 0 w 133"/>
                <a:gd name="T7" fmla="*/ 0 h 113"/>
                <a:gd name="T8" fmla="*/ 60819131 w 133"/>
                <a:gd name="T9" fmla="*/ 0 h 113"/>
                <a:gd name="T10" fmla="*/ 60819131 w 133"/>
                <a:gd name="T11" fmla="*/ 298055183 h 113"/>
                <a:gd name="T12" fmla="*/ 84470698 w 133"/>
                <a:gd name="T13" fmla="*/ 321764799 h 113"/>
                <a:gd name="T14" fmla="*/ 364912891 w 133"/>
                <a:gd name="T15" fmla="*/ 321764799 h 113"/>
                <a:gd name="T16" fmla="*/ 388564458 w 133"/>
                <a:gd name="T17" fmla="*/ 298055183 h 113"/>
                <a:gd name="T18" fmla="*/ 388564458 w 133"/>
                <a:gd name="T19" fmla="*/ 40644807 h 113"/>
                <a:gd name="T20" fmla="*/ 449383560 w 133"/>
                <a:gd name="T21" fmla="*/ 40644807 h 113"/>
                <a:gd name="T22" fmla="*/ 449383560 w 133"/>
                <a:gd name="T23" fmla="*/ 298055183 h 113"/>
                <a:gd name="T24" fmla="*/ 364912891 w 133"/>
                <a:gd name="T25" fmla="*/ 382731068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3"/>
                <a:gd name="T40" fmla="*/ 0 h 113"/>
                <a:gd name="T41" fmla="*/ 133 w 133"/>
                <a:gd name="T42" fmla="*/ 113 h 1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3" h="113">
                  <a:moveTo>
                    <a:pt x="108" y="113"/>
                  </a:moveTo>
                  <a:cubicBezTo>
                    <a:pt x="25" y="113"/>
                    <a:pt x="25" y="113"/>
                    <a:pt x="25" y="113"/>
                  </a:cubicBezTo>
                  <a:cubicBezTo>
                    <a:pt x="11" y="113"/>
                    <a:pt x="0" y="102"/>
                    <a:pt x="0" y="88"/>
                  </a:cubicBezTo>
                  <a:cubicBezTo>
                    <a:pt x="0" y="0"/>
                    <a:pt x="0" y="0"/>
                    <a:pt x="0" y="0"/>
                  </a:cubicBezTo>
                  <a:cubicBezTo>
                    <a:pt x="18" y="0"/>
                    <a:pt x="18" y="0"/>
                    <a:pt x="18" y="0"/>
                  </a:cubicBezTo>
                  <a:cubicBezTo>
                    <a:pt x="18" y="88"/>
                    <a:pt x="18" y="88"/>
                    <a:pt x="18" y="88"/>
                  </a:cubicBezTo>
                  <a:cubicBezTo>
                    <a:pt x="18" y="92"/>
                    <a:pt x="21" y="95"/>
                    <a:pt x="25" y="95"/>
                  </a:cubicBezTo>
                  <a:cubicBezTo>
                    <a:pt x="108" y="95"/>
                    <a:pt x="108" y="95"/>
                    <a:pt x="108" y="95"/>
                  </a:cubicBezTo>
                  <a:cubicBezTo>
                    <a:pt x="112" y="95"/>
                    <a:pt x="115" y="92"/>
                    <a:pt x="115" y="88"/>
                  </a:cubicBezTo>
                  <a:cubicBezTo>
                    <a:pt x="115" y="12"/>
                    <a:pt x="115" y="12"/>
                    <a:pt x="115" y="12"/>
                  </a:cubicBezTo>
                  <a:cubicBezTo>
                    <a:pt x="133" y="12"/>
                    <a:pt x="133" y="12"/>
                    <a:pt x="133" y="12"/>
                  </a:cubicBezTo>
                  <a:cubicBezTo>
                    <a:pt x="133" y="88"/>
                    <a:pt x="133" y="88"/>
                    <a:pt x="133" y="88"/>
                  </a:cubicBezTo>
                  <a:cubicBezTo>
                    <a:pt x="133" y="102"/>
                    <a:pt x="122" y="113"/>
                    <a:pt x="108" y="1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41" name="Freeform 70">
              <a:extLst>
                <a:ext uri="{FF2B5EF4-FFF2-40B4-BE49-F238E27FC236}">
                  <a16:creationId xmlns:a16="http://schemas.microsoft.com/office/drawing/2014/main" id="{BFFBBF3F-D3D1-465C-BD8B-FED8A523567F}"/>
                </a:ext>
              </a:extLst>
            </p:cNvPr>
            <p:cNvSpPr>
              <a:spLocks noEditPoints="1"/>
            </p:cNvSpPr>
            <p:nvPr/>
          </p:nvSpPr>
          <p:spPr bwMode="auto">
            <a:xfrm>
              <a:off x="5480050" y="1816101"/>
              <a:ext cx="227012" cy="225425"/>
            </a:xfrm>
            <a:custGeom>
              <a:avLst/>
              <a:gdLst>
                <a:gd name="T0" fmla="*/ 207786120 w 123"/>
                <a:gd name="T1" fmla="*/ 413141724 h 123"/>
                <a:gd name="T2" fmla="*/ 0 w 123"/>
                <a:gd name="T3" fmla="*/ 204891171 h 123"/>
                <a:gd name="T4" fmla="*/ 207786120 w 123"/>
                <a:gd name="T5" fmla="*/ 0 h 123"/>
                <a:gd name="T6" fmla="*/ 418979265 w 123"/>
                <a:gd name="T7" fmla="*/ 204891171 h 123"/>
                <a:gd name="T8" fmla="*/ 207786120 w 123"/>
                <a:gd name="T9" fmla="*/ 413141724 h 123"/>
                <a:gd name="T10" fmla="*/ 207786120 w 123"/>
                <a:gd name="T11" fmla="*/ 60459732 h 123"/>
                <a:gd name="T12" fmla="*/ 61313556 w 123"/>
                <a:gd name="T13" fmla="*/ 204891171 h 123"/>
                <a:gd name="T14" fmla="*/ 207786120 w 123"/>
                <a:gd name="T15" fmla="*/ 352682021 h 123"/>
                <a:gd name="T16" fmla="*/ 357665738 w 123"/>
                <a:gd name="T17" fmla="*/ 204891171 h 123"/>
                <a:gd name="T18" fmla="*/ 207786120 w 123"/>
                <a:gd name="T19" fmla="*/ 60459732 h 1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3"/>
                <a:gd name="T31" fmla="*/ 0 h 123"/>
                <a:gd name="T32" fmla="*/ 123 w 123"/>
                <a:gd name="T33" fmla="*/ 123 h 1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3" h="123">
                  <a:moveTo>
                    <a:pt x="61" y="123"/>
                  </a:moveTo>
                  <a:cubicBezTo>
                    <a:pt x="27" y="123"/>
                    <a:pt x="0" y="95"/>
                    <a:pt x="0" y="61"/>
                  </a:cubicBezTo>
                  <a:cubicBezTo>
                    <a:pt x="0" y="27"/>
                    <a:pt x="27" y="0"/>
                    <a:pt x="61" y="0"/>
                  </a:cubicBezTo>
                  <a:cubicBezTo>
                    <a:pt x="95" y="0"/>
                    <a:pt x="123" y="27"/>
                    <a:pt x="123" y="61"/>
                  </a:cubicBezTo>
                  <a:cubicBezTo>
                    <a:pt x="123" y="95"/>
                    <a:pt x="95" y="123"/>
                    <a:pt x="61" y="123"/>
                  </a:cubicBezTo>
                  <a:close/>
                  <a:moveTo>
                    <a:pt x="61" y="18"/>
                  </a:moveTo>
                  <a:cubicBezTo>
                    <a:pt x="37" y="18"/>
                    <a:pt x="18" y="37"/>
                    <a:pt x="18" y="61"/>
                  </a:cubicBezTo>
                  <a:cubicBezTo>
                    <a:pt x="18" y="85"/>
                    <a:pt x="37" y="105"/>
                    <a:pt x="61" y="105"/>
                  </a:cubicBezTo>
                  <a:cubicBezTo>
                    <a:pt x="85" y="105"/>
                    <a:pt x="105" y="85"/>
                    <a:pt x="105" y="61"/>
                  </a:cubicBezTo>
                  <a:cubicBezTo>
                    <a:pt x="105" y="37"/>
                    <a:pt x="85" y="18"/>
                    <a:pt x="6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42" name="Freeform 71">
              <a:extLst>
                <a:ext uri="{FF2B5EF4-FFF2-40B4-BE49-F238E27FC236}">
                  <a16:creationId xmlns:a16="http://schemas.microsoft.com/office/drawing/2014/main" id="{F3A54E98-458F-40F5-B9B6-886B34A101B4}"/>
                </a:ext>
              </a:extLst>
            </p:cNvPr>
            <p:cNvSpPr>
              <a:spLocks/>
            </p:cNvSpPr>
            <p:nvPr/>
          </p:nvSpPr>
          <p:spPr bwMode="auto">
            <a:xfrm>
              <a:off x="5634038" y="2001839"/>
              <a:ext cx="180975" cy="114300"/>
            </a:xfrm>
            <a:custGeom>
              <a:avLst/>
              <a:gdLst>
                <a:gd name="T0" fmla="*/ 334203589 w 98"/>
                <a:gd name="T1" fmla="*/ 210717586 h 62"/>
                <a:gd name="T2" fmla="*/ 0 w 98"/>
                <a:gd name="T3" fmla="*/ 30588162 h 62"/>
                <a:gd name="T4" fmla="*/ 51153136 w 98"/>
                <a:gd name="T5" fmla="*/ 0 h 62"/>
                <a:gd name="T6" fmla="*/ 334203589 w 98"/>
                <a:gd name="T7" fmla="*/ 149541292 h 62"/>
                <a:gd name="T8" fmla="*/ 334203589 w 98"/>
                <a:gd name="T9" fmla="*/ 210717586 h 62"/>
                <a:gd name="T10" fmla="*/ 0 60000 65536"/>
                <a:gd name="T11" fmla="*/ 0 60000 65536"/>
                <a:gd name="T12" fmla="*/ 0 60000 65536"/>
                <a:gd name="T13" fmla="*/ 0 60000 65536"/>
                <a:gd name="T14" fmla="*/ 0 60000 65536"/>
                <a:gd name="T15" fmla="*/ 0 w 98"/>
                <a:gd name="T16" fmla="*/ 0 h 62"/>
                <a:gd name="T17" fmla="*/ 98 w 98"/>
                <a:gd name="T18" fmla="*/ 62 h 62"/>
              </a:gdLst>
              <a:ahLst/>
              <a:cxnLst>
                <a:cxn ang="T10">
                  <a:pos x="T0" y="T1"/>
                </a:cxn>
                <a:cxn ang="T11">
                  <a:pos x="T2" y="T3"/>
                </a:cxn>
                <a:cxn ang="T12">
                  <a:pos x="T4" y="T5"/>
                </a:cxn>
                <a:cxn ang="T13">
                  <a:pos x="T6" y="T7"/>
                </a:cxn>
                <a:cxn ang="T14">
                  <a:pos x="T8" y="T9"/>
                </a:cxn>
              </a:cxnLst>
              <a:rect l="T15" t="T16" r="T17" b="T18"/>
              <a:pathLst>
                <a:path w="98" h="62">
                  <a:moveTo>
                    <a:pt x="98" y="62"/>
                  </a:moveTo>
                  <a:cubicBezTo>
                    <a:pt x="34" y="62"/>
                    <a:pt x="1" y="11"/>
                    <a:pt x="0" y="9"/>
                  </a:cubicBezTo>
                  <a:cubicBezTo>
                    <a:pt x="15" y="0"/>
                    <a:pt x="15" y="0"/>
                    <a:pt x="15" y="0"/>
                  </a:cubicBezTo>
                  <a:cubicBezTo>
                    <a:pt x="16" y="1"/>
                    <a:pt x="44" y="44"/>
                    <a:pt x="98" y="44"/>
                  </a:cubicBezTo>
                  <a:lnTo>
                    <a:pt x="98"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sp>
          <p:nvSpPr>
            <p:cNvPr id="143" name="Freeform 72">
              <a:extLst>
                <a:ext uri="{FF2B5EF4-FFF2-40B4-BE49-F238E27FC236}">
                  <a16:creationId xmlns:a16="http://schemas.microsoft.com/office/drawing/2014/main" id="{10635BF6-AECC-40F3-A76F-B1C782705292}"/>
                </a:ext>
              </a:extLst>
            </p:cNvPr>
            <p:cNvSpPr>
              <a:spLocks/>
            </p:cNvSpPr>
            <p:nvPr/>
          </p:nvSpPr>
          <p:spPr bwMode="auto">
            <a:xfrm>
              <a:off x="5595938" y="2085976"/>
              <a:ext cx="238125" cy="119063"/>
            </a:xfrm>
            <a:custGeom>
              <a:avLst/>
              <a:gdLst>
                <a:gd name="T0" fmla="*/ 402080448 w 129"/>
                <a:gd name="T1" fmla="*/ 221499921 h 64"/>
                <a:gd name="T2" fmla="*/ 13630346 w 129"/>
                <a:gd name="T3" fmla="*/ 55375445 h 64"/>
                <a:gd name="T4" fmla="*/ 13630346 w 129"/>
                <a:gd name="T5" fmla="*/ 10382664 h 64"/>
                <a:gd name="T6" fmla="*/ 57927124 w 129"/>
                <a:gd name="T7" fmla="*/ 13842931 h 64"/>
                <a:gd name="T8" fmla="*/ 405488034 w 129"/>
                <a:gd name="T9" fmla="*/ 159203956 h 64"/>
                <a:gd name="T10" fmla="*/ 439562044 w 129"/>
                <a:gd name="T11" fmla="*/ 186889811 h 64"/>
                <a:gd name="T12" fmla="*/ 408895620 w 129"/>
                <a:gd name="T13" fmla="*/ 221499921 h 64"/>
                <a:gd name="T14" fmla="*/ 402080448 w 129"/>
                <a:gd name="T15" fmla="*/ 221499921 h 64"/>
                <a:gd name="T16" fmla="*/ 0 60000 65536"/>
                <a:gd name="T17" fmla="*/ 0 60000 65536"/>
                <a:gd name="T18" fmla="*/ 0 60000 65536"/>
                <a:gd name="T19" fmla="*/ 0 60000 65536"/>
                <a:gd name="T20" fmla="*/ 0 60000 65536"/>
                <a:gd name="T21" fmla="*/ 0 60000 65536"/>
                <a:gd name="T22" fmla="*/ 0 60000 65536"/>
                <a:gd name="T23" fmla="*/ 0 60000 65536"/>
                <a:gd name="T24" fmla="*/ 0 w 129"/>
                <a:gd name="T25" fmla="*/ 0 h 64"/>
                <a:gd name="T26" fmla="*/ 129 w 129"/>
                <a:gd name="T27" fmla="*/ 64 h 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9" h="64">
                  <a:moveTo>
                    <a:pt x="118" y="64"/>
                  </a:moveTo>
                  <a:cubicBezTo>
                    <a:pt x="105" y="64"/>
                    <a:pt x="43" y="61"/>
                    <a:pt x="4" y="16"/>
                  </a:cubicBezTo>
                  <a:cubicBezTo>
                    <a:pt x="0" y="12"/>
                    <a:pt x="1" y="7"/>
                    <a:pt x="4" y="3"/>
                  </a:cubicBezTo>
                  <a:cubicBezTo>
                    <a:pt x="8" y="0"/>
                    <a:pt x="14" y="0"/>
                    <a:pt x="17" y="4"/>
                  </a:cubicBezTo>
                  <a:cubicBezTo>
                    <a:pt x="54" y="47"/>
                    <a:pt x="119" y="46"/>
                    <a:pt x="119" y="46"/>
                  </a:cubicBezTo>
                  <a:cubicBezTo>
                    <a:pt x="124" y="46"/>
                    <a:pt x="129" y="49"/>
                    <a:pt x="129" y="54"/>
                  </a:cubicBezTo>
                  <a:cubicBezTo>
                    <a:pt x="129" y="59"/>
                    <a:pt x="125" y="64"/>
                    <a:pt x="120" y="64"/>
                  </a:cubicBezTo>
                  <a:cubicBezTo>
                    <a:pt x="120" y="64"/>
                    <a:pt x="119" y="64"/>
                    <a:pt x="118"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77"/>
              <a:endParaRPr lang="zh-CN" altLang="en-US" sz="2000">
                <a:latin typeface="Huawei Sans" panose="020C0503030203020204" pitchFamily="34" charset="0"/>
              </a:endParaRPr>
            </a:p>
          </p:txBody>
        </p:sp>
      </p:grpSp>
      <p:grpSp>
        <p:nvGrpSpPr>
          <p:cNvPr id="145" name="组合 144">
            <a:extLst>
              <a:ext uri="{FF2B5EF4-FFF2-40B4-BE49-F238E27FC236}">
                <a16:creationId xmlns:a16="http://schemas.microsoft.com/office/drawing/2014/main" id="{8A57B5CC-CCBF-472B-8F0F-BC5A3E9E53B7}"/>
              </a:ext>
            </a:extLst>
          </p:cNvPr>
          <p:cNvGrpSpPr/>
          <p:nvPr/>
        </p:nvGrpSpPr>
        <p:grpSpPr>
          <a:xfrm>
            <a:off x="975047" y="1961393"/>
            <a:ext cx="8082224" cy="539253"/>
            <a:chOff x="602271" y="1736574"/>
            <a:chExt cx="8087251" cy="539588"/>
          </a:xfrm>
        </p:grpSpPr>
        <p:sp>
          <p:nvSpPr>
            <p:cNvPr id="147" name="矩形 146">
              <a:extLst>
                <a:ext uri="{FF2B5EF4-FFF2-40B4-BE49-F238E27FC236}">
                  <a16:creationId xmlns:a16="http://schemas.microsoft.com/office/drawing/2014/main" id="{C599494B-78E9-4751-9178-EA2005E485AF}"/>
                </a:ext>
              </a:extLst>
            </p:cNvPr>
            <p:cNvSpPr/>
            <p:nvPr/>
          </p:nvSpPr>
          <p:spPr>
            <a:xfrm>
              <a:off x="3260100" y="1836588"/>
              <a:ext cx="938660" cy="307969"/>
            </a:xfrm>
            <a:prstGeom prst="rect">
              <a:avLst/>
            </a:prstGeom>
          </p:spPr>
          <p:txBody>
            <a:bodyPr wrap="none">
              <a:spAutoFit/>
            </a:bodyPr>
            <a:lstStyle/>
            <a:p>
              <a:pPr algn="ctr" defTabSz="1218551"/>
              <a:r>
                <a:rPr sz="1400" b="0" u="none" dirty="0" err="1">
                  <a:latin typeface="Huawei Sans" panose="020C0503030203020204" pitchFamily="34" charset="0"/>
                </a:rPr>
                <a:t>RoboTaxi</a:t>
              </a:r>
              <a:endParaRPr sz="1400" b="0" u="none" dirty="0">
                <a:latin typeface="Huawei Sans" panose="020C0503030203020204" pitchFamily="34" charset="0"/>
              </a:endParaRPr>
            </a:p>
          </p:txBody>
        </p:sp>
        <p:sp>
          <p:nvSpPr>
            <p:cNvPr id="148" name="矩形 147">
              <a:extLst>
                <a:ext uri="{FF2B5EF4-FFF2-40B4-BE49-F238E27FC236}">
                  <a16:creationId xmlns:a16="http://schemas.microsoft.com/office/drawing/2014/main" id="{A5B428B8-E0C1-4759-B34A-82C5797CFCEE}"/>
                </a:ext>
              </a:extLst>
            </p:cNvPr>
            <p:cNvSpPr/>
            <p:nvPr/>
          </p:nvSpPr>
          <p:spPr>
            <a:xfrm>
              <a:off x="1721082" y="1736574"/>
              <a:ext cx="1513851" cy="523546"/>
            </a:xfrm>
            <a:prstGeom prst="rect">
              <a:avLst/>
            </a:prstGeom>
          </p:spPr>
          <p:txBody>
            <a:bodyPr wrap="square">
              <a:spAutoFit/>
            </a:bodyPr>
            <a:lstStyle/>
            <a:p>
              <a:pPr algn="ctr" defTabSz="1218551"/>
              <a:r>
                <a:rPr sz="1400" b="0" u="none" dirty="0">
                  <a:latin typeface="Huawei Sans" panose="020C0503030203020204" pitchFamily="34" charset="0"/>
                </a:rPr>
                <a:t>Long-distance transportation</a:t>
              </a:r>
              <a:endParaRPr lang="en-US" altLang="zh-CN" sz="1400" dirty="0">
                <a:latin typeface="Huawei Sans" panose="020C0503030203020204" pitchFamily="34" charset="0"/>
                <a:ea typeface="微软雅黑" panose="020B0503020204020204" pitchFamily="34" charset="-122"/>
              </a:endParaRPr>
            </a:p>
          </p:txBody>
        </p:sp>
        <p:sp>
          <p:nvSpPr>
            <p:cNvPr id="149" name="矩形 148">
              <a:extLst>
                <a:ext uri="{FF2B5EF4-FFF2-40B4-BE49-F238E27FC236}">
                  <a16:creationId xmlns:a16="http://schemas.microsoft.com/office/drawing/2014/main" id="{E73DEAB7-2042-4389-A01A-E9497B368738}"/>
                </a:ext>
              </a:extLst>
            </p:cNvPr>
            <p:cNvSpPr/>
            <p:nvPr/>
          </p:nvSpPr>
          <p:spPr>
            <a:xfrm>
              <a:off x="4256004" y="1746726"/>
              <a:ext cx="1107851" cy="523546"/>
            </a:xfrm>
            <a:prstGeom prst="rect">
              <a:avLst/>
            </a:prstGeom>
          </p:spPr>
          <p:txBody>
            <a:bodyPr wrap="square">
              <a:spAutoFit/>
            </a:bodyPr>
            <a:lstStyle/>
            <a:p>
              <a:pPr algn="ctr" defTabSz="1218551"/>
              <a:r>
                <a:rPr sz="1400" b="0" u="none" dirty="0">
                  <a:latin typeface="Huawei Sans" panose="020C0503030203020204" pitchFamily="34" charset="0"/>
                </a:rPr>
                <a:t>Campus commute</a:t>
              </a:r>
              <a:endParaRPr lang="en-US" altLang="zh-CN" sz="1400" dirty="0">
                <a:latin typeface="Huawei Sans" panose="020C0503030203020204" pitchFamily="34" charset="0"/>
                <a:ea typeface="微软雅黑" panose="020B0503020204020204" pitchFamily="34" charset="-122"/>
              </a:endParaRPr>
            </a:p>
          </p:txBody>
        </p:sp>
        <p:sp>
          <p:nvSpPr>
            <p:cNvPr id="150" name="矩形 149">
              <a:extLst>
                <a:ext uri="{FF2B5EF4-FFF2-40B4-BE49-F238E27FC236}">
                  <a16:creationId xmlns:a16="http://schemas.microsoft.com/office/drawing/2014/main" id="{F00F4085-3C54-4A4F-8374-780D9536DBCA}"/>
                </a:ext>
              </a:extLst>
            </p:cNvPr>
            <p:cNvSpPr/>
            <p:nvPr/>
          </p:nvSpPr>
          <p:spPr>
            <a:xfrm>
              <a:off x="5314231" y="1736574"/>
              <a:ext cx="1034863" cy="523546"/>
            </a:xfrm>
            <a:prstGeom prst="rect">
              <a:avLst/>
            </a:prstGeom>
          </p:spPr>
          <p:txBody>
            <a:bodyPr wrap="square">
              <a:spAutoFit/>
            </a:bodyPr>
            <a:lstStyle/>
            <a:p>
              <a:pPr algn="ctr" defTabSz="1218551"/>
              <a:r>
                <a:rPr sz="1400" b="0" u="none" dirty="0">
                  <a:latin typeface="Huawei Sans" panose="020C0503030203020204" pitchFamily="34" charset="0"/>
                </a:rPr>
                <a:t>Street cleaning</a:t>
              </a:r>
              <a:endParaRPr lang="en-US" altLang="zh-CN" sz="1400" dirty="0">
                <a:latin typeface="Huawei Sans" panose="020C0503030203020204" pitchFamily="34" charset="0"/>
                <a:ea typeface="微软雅黑" panose="020B0503020204020204" pitchFamily="34" charset="-122"/>
              </a:endParaRPr>
            </a:p>
          </p:txBody>
        </p:sp>
        <p:sp>
          <p:nvSpPr>
            <p:cNvPr id="151" name="矩形 150">
              <a:extLst>
                <a:ext uri="{FF2B5EF4-FFF2-40B4-BE49-F238E27FC236}">
                  <a16:creationId xmlns:a16="http://schemas.microsoft.com/office/drawing/2014/main" id="{4C192CD7-5422-45FC-B92F-6107BA8B2026}"/>
                </a:ext>
              </a:extLst>
            </p:cNvPr>
            <p:cNvSpPr/>
            <p:nvPr/>
          </p:nvSpPr>
          <p:spPr>
            <a:xfrm>
              <a:off x="6365875" y="1849849"/>
              <a:ext cx="874501" cy="307969"/>
            </a:xfrm>
            <a:prstGeom prst="rect">
              <a:avLst/>
            </a:prstGeom>
          </p:spPr>
          <p:txBody>
            <a:bodyPr wrap="none">
              <a:spAutoFit/>
            </a:bodyPr>
            <a:lstStyle/>
            <a:p>
              <a:pPr algn="ctr" defTabSz="1218551"/>
              <a:r>
                <a:rPr sz="1400" b="0" u="none" dirty="0">
                  <a:latin typeface="Huawei Sans" panose="020C0503030203020204" pitchFamily="34" charset="0"/>
                </a:rPr>
                <a:t>Logistics</a:t>
              </a:r>
              <a:endParaRPr lang="en-US" altLang="zh-CN" sz="1400" dirty="0">
                <a:latin typeface="Huawei Sans" panose="020C0503030203020204" pitchFamily="34" charset="0"/>
                <a:ea typeface="微软雅黑" panose="020B0503020204020204" pitchFamily="34" charset="-122"/>
              </a:endParaRPr>
            </a:p>
          </p:txBody>
        </p:sp>
        <p:sp>
          <p:nvSpPr>
            <p:cNvPr id="152" name="矩形 151">
              <a:extLst>
                <a:ext uri="{FF2B5EF4-FFF2-40B4-BE49-F238E27FC236}">
                  <a16:creationId xmlns:a16="http://schemas.microsoft.com/office/drawing/2014/main" id="{83522C50-566A-4DF2-8BAF-00EEB51CF0FC}"/>
                </a:ext>
              </a:extLst>
            </p:cNvPr>
            <p:cNvSpPr/>
            <p:nvPr/>
          </p:nvSpPr>
          <p:spPr>
            <a:xfrm>
              <a:off x="7121073" y="1752616"/>
              <a:ext cx="1568449" cy="523546"/>
            </a:xfrm>
            <a:prstGeom prst="rect">
              <a:avLst/>
            </a:prstGeom>
          </p:spPr>
          <p:txBody>
            <a:bodyPr wrap="square">
              <a:spAutoFit/>
            </a:bodyPr>
            <a:lstStyle/>
            <a:p>
              <a:pPr algn="ctr" defTabSz="1218551"/>
              <a:r>
                <a:rPr sz="1400" b="0" u="none" dirty="0">
                  <a:latin typeface="Huawei Sans" panose="020C0503030203020204" pitchFamily="34" charset="0"/>
                </a:rPr>
                <a:t>Freight transportation</a:t>
              </a:r>
              <a:endParaRPr lang="en-US" altLang="zh-CN" sz="1400" dirty="0">
                <a:latin typeface="Huawei Sans" panose="020C0503030203020204" pitchFamily="34" charset="0"/>
                <a:ea typeface="微软雅黑" panose="020B0503020204020204" pitchFamily="34" charset="-122"/>
              </a:endParaRPr>
            </a:p>
          </p:txBody>
        </p:sp>
        <p:sp>
          <p:nvSpPr>
            <p:cNvPr id="153" name="矩形 152">
              <a:extLst>
                <a:ext uri="{FF2B5EF4-FFF2-40B4-BE49-F238E27FC236}">
                  <a16:creationId xmlns:a16="http://schemas.microsoft.com/office/drawing/2014/main" id="{05A151A4-C50F-41DD-9493-824E341CD2BE}"/>
                </a:ext>
              </a:extLst>
            </p:cNvPr>
            <p:cNvSpPr/>
            <p:nvPr/>
          </p:nvSpPr>
          <p:spPr>
            <a:xfrm>
              <a:off x="602271" y="1746726"/>
              <a:ext cx="1265601" cy="523546"/>
            </a:xfrm>
            <a:prstGeom prst="rect">
              <a:avLst/>
            </a:prstGeom>
          </p:spPr>
          <p:txBody>
            <a:bodyPr wrap="square">
              <a:spAutoFit/>
            </a:bodyPr>
            <a:lstStyle/>
            <a:p>
              <a:pPr algn="ctr" defTabSz="1218551"/>
              <a:r>
                <a:rPr sz="1400" b="0" u="none" dirty="0">
                  <a:latin typeface="Huawei Sans" panose="020C0503030203020204" pitchFamily="34" charset="0"/>
                </a:rPr>
                <a:t>Personal travel</a:t>
              </a:r>
              <a:endParaRPr lang="en-US" altLang="zh-CN" sz="1400" dirty="0">
                <a:latin typeface="Huawei Sans" panose="020C0503030203020204" pitchFamily="34" charset="0"/>
                <a:ea typeface="微软雅黑" panose="020B0503020204020204" pitchFamily="34" charset="-122"/>
              </a:endParaRPr>
            </a:p>
          </p:txBody>
        </p:sp>
      </p:grpSp>
      <p:grpSp>
        <p:nvGrpSpPr>
          <p:cNvPr id="154" name="组合 195">
            <a:extLst>
              <a:ext uri="{FF2B5EF4-FFF2-40B4-BE49-F238E27FC236}">
                <a16:creationId xmlns:a16="http://schemas.microsoft.com/office/drawing/2014/main" id="{75FD1CB5-5FC0-4570-9A9B-DCD3C3CFF5BB}"/>
              </a:ext>
            </a:extLst>
          </p:cNvPr>
          <p:cNvGrpSpPr>
            <a:grpSpLocks/>
          </p:cNvGrpSpPr>
          <p:nvPr/>
        </p:nvGrpSpPr>
        <p:grpSpPr bwMode="auto">
          <a:xfrm>
            <a:off x="3039859" y="3498665"/>
            <a:ext cx="3801264" cy="922349"/>
            <a:chOff x="4684942" y="4704423"/>
            <a:chExt cx="5833240" cy="1569377"/>
          </a:xfrm>
        </p:grpSpPr>
        <p:grpSp>
          <p:nvGrpSpPr>
            <p:cNvPr id="155" name="组合 340">
              <a:extLst>
                <a:ext uri="{FF2B5EF4-FFF2-40B4-BE49-F238E27FC236}">
                  <a16:creationId xmlns:a16="http://schemas.microsoft.com/office/drawing/2014/main" id="{2D720FCB-7010-49D8-9815-BD94C300EC4A}"/>
                </a:ext>
              </a:extLst>
            </p:cNvPr>
            <p:cNvGrpSpPr/>
            <p:nvPr/>
          </p:nvGrpSpPr>
          <p:grpSpPr>
            <a:xfrm>
              <a:off x="5154251" y="4934237"/>
              <a:ext cx="4740948" cy="1109756"/>
              <a:chOff x="-1657350" y="2511425"/>
              <a:chExt cx="5524500" cy="5518150"/>
            </a:xfrm>
            <a:solidFill>
              <a:srgbClr val="00B0F0"/>
            </a:solidFill>
          </p:grpSpPr>
          <p:sp>
            <p:nvSpPr>
              <p:cNvPr id="164" name="Freeform 49">
                <a:extLst>
                  <a:ext uri="{FF2B5EF4-FFF2-40B4-BE49-F238E27FC236}">
                    <a16:creationId xmlns:a16="http://schemas.microsoft.com/office/drawing/2014/main" id="{43E7FE9F-1BA7-4B9C-AF83-7FCA7F119C3E}"/>
                  </a:ext>
                </a:extLst>
              </p:cNvPr>
              <p:cNvSpPr>
                <a:spLocks/>
              </p:cNvSpPr>
              <p:nvPr/>
            </p:nvSpPr>
            <p:spPr bwMode="auto">
              <a:xfrm>
                <a:off x="1184275" y="2511425"/>
                <a:ext cx="2228850" cy="1428750"/>
              </a:xfrm>
              <a:custGeom>
                <a:avLst/>
                <a:gdLst/>
                <a:ahLst/>
                <a:cxnLst>
                  <a:cxn ang="0">
                    <a:pos x="1252" y="900"/>
                  </a:cxn>
                  <a:cxn ang="0">
                    <a:pos x="1290" y="898"/>
                  </a:cxn>
                  <a:cxn ang="0">
                    <a:pos x="1322" y="888"/>
                  </a:cxn>
                  <a:cxn ang="0">
                    <a:pos x="1340" y="874"/>
                  </a:cxn>
                  <a:cxn ang="0">
                    <a:pos x="1362" y="846"/>
                  </a:cxn>
                  <a:cxn ang="0">
                    <a:pos x="1368" y="820"/>
                  </a:cxn>
                  <a:cxn ang="0">
                    <a:pos x="1368" y="802"/>
                  </a:cxn>
                  <a:cxn ang="0">
                    <a:pos x="1404" y="782"/>
                  </a:cxn>
                  <a:cxn ang="0">
                    <a:pos x="1300" y="640"/>
                  </a:cxn>
                  <a:cxn ang="0">
                    <a:pos x="1180" y="508"/>
                  </a:cxn>
                  <a:cxn ang="0">
                    <a:pos x="1122" y="452"/>
                  </a:cxn>
                  <a:cxn ang="0">
                    <a:pos x="1000" y="350"/>
                  </a:cxn>
                  <a:cxn ang="0">
                    <a:pos x="870" y="260"/>
                  </a:cxn>
                  <a:cxn ang="0">
                    <a:pos x="732" y="182"/>
                  </a:cxn>
                  <a:cxn ang="0">
                    <a:pos x="590" y="118"/>
                  </a:cxn>
                  <a:cxn ang="0">
                    <a:pos x="440" y="68"/>
                  </a:cxn>
                  <a:cxn ang="0">
                    <a:pos x="288" y="30"/>
                  </a:cxn>
                  <a:cxn ang="0">
                    <a:pos x="130" y="6"/>
                  </a:cxn>
                  <a:cxn ang="0">
                    <a:pos x="50" y="42"/>
                  </a:cxn>
                  <a:cxn ang="0">
                    <a:pos x="42" y="46"/>
                  </a:cxn>
                  <a:cxn ang="0">
                    <a:pos x="26" y="58"/>
                  </a:cxn>
                  <a:cxn ang="0">
                    <a:pos x="8" y="84"/>
                  </a:cxn>
                  <a:cxn ang="0">
                    <a:pos x="0" y="124"/>
                  </a:cxn>
                  <a:cxn ang="0">
                    <a:pos x="2" y="140"/>
                  </a:cxn>
                  <a:cxn ang="0">
                    <a:pos x="16" y="174"/>
                  </a:cxn>
                  <a:cxn ang="0">
                    <a:pos x="26" y="192"/>
                  </a:cxn>
                  <a:cxn ang="0">
                    <a:pos x="120" y="198"/>
                  </a:cxn>
                  <a:cxn ang="0">
                    <a:pos x="214" y="212"/>
                  </a:cxn>
                  <a:cxn ang="0">
                    <a:pos x="306" y="230"/>
                  </a:cxn>
                  <a:cxn ang="0">
                    <a:pos x="396" y="256"/>
                  </a:cxn>
                  <a:cxn ang="0">
                    <a:pos x="484" y="284"/>
                  </a:cxn>
                  <a:cxn ang="0">
                    <a:pos x="570" y="318"/>
                  </a:cxn>
                  <a:cxn ang="0">
                    <a:pos x="652" y="358"/>
                  </a:cxn>
                  <a:cxn ang="0">
                    <a:pos x="732" y="402"/>
                  </a:cxn>
                  <a:cxn ang="0">
                    <a:pos x="810" y="450"/>
                  </a:cxn>
                  <a:cxn ang="0">
                    <a:pos x="884" y="502"/>
                  </a:cxn>
                  <a:cxn ang="0">
                    <a:pos x="954" y="560"/>
                  </a:cxn>
                  <a:cxn ang="0">
                    <a:pos x="1020" y="620"/>
                  </a:cxn>
                  <a:cxn ang="0">
                    <a:pos x="1084" y="684"/>
                  </a:cxn>
                  <a:cxn ang="0">
                    <a:pos x="1144" y="754"/>
                  </a:cxn>
                  <a:cxn ang="0">
                    <a:pos x="1200" y="824"/>
                  </a:cxn>
                  <a:cxn ang="0">
                    <a:pos x="1252" y="900"/>
                  </a:cxn>
                </a:cxnLst>
                <a:rect l="0" t="0" r="r" b="b"/>
                <a:pathLst>
                  <a:path w="1404" h="900">
                    <a:moveTo>
                      <a:pt x="1252" y="900"/>
                    </a:moveTo>
                    <a:lnTo>
                      <a:pt x="1252" y="900"/>
                    </a:lnTo>
                    <a:lnTo>
                      <a:pt x="1270" y="900"/>
                    </a:lnTo>
                    <a:lnTo>
                      <a:pt x="1290" y="898"/>
                    </a:lnTo>
                    <a:lnTo>
                      <a:pt x="1306" y="894"/>
                    </a:lnTo>
                    <a:lnTo>
                      <a:pt x="1322" y="888"/>
                    </a:lnTo>
                    <a:lnTo>
                      <a:pt x="1322" y="888"/>
                    </a:lnTo>
                    <a:lnTo>
                      <a:pt x="1340" y="874"/>
                    </a:lnTo>
                    <a:lnTo>
                      <a:pt x="1354" y="860"/>
                    </a:lnTo>
                    <a:lnTo>
                      <a:pt x="1362" y="846"/>
                    </a:lnTo>
                    <a:lnTo>
                      <a:pt x="1366" y="832"/>
                    </a:lnTo>
                    <a:lnTo>
                      <a:pt x="1368" y="820"/>
                    </a:lnTo>
                    <a:lnTo>
                      <a:pt x="1370" y="812"/>
                    </a:lnTo>
                    <a:lnTo>
                      <a:pt x="1368" y="802"/>
                    </a:lnTo>
                    <a:lnTo>
                      <a:pt x="1404" y="782"/>
                    </a:lnTo>
                    <a:lnTo>
                      <a:pt x="1404" y="782"/>
                    </a:lnTo>
                    <a:lnTo>
                      <a:pt x="1354" y="710"/>
                    </a:lnTo>
                    <a:lnTo>
                      <a:pt x="1300" y="640"/>
                    </a:lnTo>
                    <a:lnTo>
                      <a:pt x="1242" y="572"/>
                    </a:lnTo>
                    <a:lnTo>
                      <a:pt x="1180" y="508"/>
                    </a:lnTo>
                    <a:lnTo>
                      <a:pt x="1180" y="508"/>
                    </a:lnTo>
                    <a:lnTo>
                      <a:pt x="1122" y="452"/>
                    </a:lnTo>
                    <a:lnTo>
                      <a:pt x="1062" y="398"/>
                    </a:lnTo>
                    <a:lnTo>
                      <a:pt x="1000" y="350"/>
                    </a:lnTo>
                    <a:lnTo>
                      <a:pt x="936" y="302"/>
                    </a:lnTo>
                    <a:lnTo>
                      <a:pt x="870" y="260"/>
                    </a:lnTo>
                    <a:lnTo>
                      <a:pt x="802" y="220"/>
                    </a:lnTo>
                    <a:lnTo>
                      <a:pt x="732" y="182"/>
                    </a:lnTo>
                    <a:lnTo>
                      <a:pt x="662" y="148"/>
                    </a:lnTo>
                    <a:lnTo>
                      <a:pt x="590" y="118"/>
                    </a:lnTo>
                    <a:lnTo>
                      <a:pt x="516" y="90"/>
                    </a:lnTo>
                    <a:lnTo>
                      <a:pt x="440" y="68"/>
                    </a:lnTo>
                    <a:lnTo>
                      <a:pt x="364" y="46"/>
                    </a:lnTo>
                    <a:lnTo>
                      <a:pt x="288" y="30"/>
                    </a:lnTo>
                    <a:lnTo>
                      <a:pt x="210" y="16"/>
                    </a:lnTo>
                    <a:lnTo>
                      <a:pt x="130" y="6"/>
                    </a:lnTo>
                    <a:lnTo>
                      <a:pt x="50" y="0"/>
                    </a:lnTo>
                    <a:lnTo>
                      <a:pt x="50" y="42"/>
                    </a:lnTo>
                    <a:lnTo>
                      <a:pt x="50" y="42"/>
                    </a:lnTo>
                    <a:lnTo>
                      <a:pt x="42" y="46"/>
                    </a:lnTo>
                    <a:lnTo>
                      <a:pt x="34" y="50"/>
                    </a:lnTo>
                    <a:lnTo>
                      <a:pt x="26" y="58"/>
                    </a:lnTo>
                    <a:lnTo>
                      <a:pt x="16" y="70"/>
                    </a:lnTo>
                    <a:lnTo>
                      <a:pt x="8" y="84"/>
                    </a:lnTo>
                    <a:lnTo>
                      <a:pt x="2" y="102"/>
                    </a:lnTo>
                    <a:lnTo>
                      <a:pt x="0" y="124"/>
                    </a:lnTo>
                    <a:lnTo>
                      <a:pt x="0" y="124"/>
                    </a:lnTo>
                    <a:lnTo>
                      <a:pt x="2" y="140"/>
                    </a:lnTo>
                    <a:lnTo>
                      <a:pt x="8" y="158"/>
                    </a:lnTo>
                    <a:lnTo>
                      <a:pt x="16" y="174"/>
                    </a:lnTo>
                    <a:lnTo>
                      <a:pt x="26" y="192"/>
                    </a:lnTo>
                    <a:lnTo>
                      <a:pt x="26" y="192"/>
                    </a:lnTo>
                    <a:lnTo>
                      <a:pt x="74" y="194"/>
                    </a:lnTo>
                    <a:lnTo>
                      <a:pt x="120" y="198"/>
                    </a:lnTo>
                    <a:lnTo>
                      <a:pt x="168" y="204"/>
                    </a:lnTo>
                    <a:lnTo>
                      <a:pt x="214" y="212"/>
                    </a:lnTo>
                    <a:lnTo>
                      <a:pt x="260" y="220"/>
                    </a:lnTo>
                    <a:lnTo>
                      <a:pt x="306" y="230"/>
                    </a:lnTo>
                    <a:lnTo>
                      <a:pt x="352" y="242"/>
                    </a:lnTo>
                    <a:lnTo>
                      <a:pt x="396" y="256"/>
                    </a:lnTo>
                    <a:lnTo>
                      <a:pt x="440" y="270"/>
                    </a:lnTo>
                    <a:lnTo>
                      <a:pt x="484" y="284"/>
                    </a:lnTo>
                    <a:lnTo>
                      <a:pt x="528" y="300"/>
                    </a:lnTo>
                    <a:lnTo>
                      <a:pt x="570" y="318"/>
                    </a:lnTo>
                    <a:lnTo>
                      <a:pt x="612" y="338"/>
                    </a:lnTo>
                    <a:lnTo>
                      <a:pt x="652" y="358"/>
                    </a:lnTo>
                    <a:lnTo>
                      <a:pt x="692" y="380"/>
                    </a:lnTo>
                    <a:lnTo>
                      <a:pt x="732" y="402"/>
                    </a:lnTo>
                    <a:lnTo>
                      <a:pt x="772" y="426"/>
                    </a:lnTo>
                    <a:lnTo>
                      <a:pt x="810" y="450"/>
                    </a:lnTo>
                    <a:lnTo>
                      <a:pt x="846" y="476"/>
                    </a:lnTo>
                    <a:lnTo>
                      <a:pt x="884" y="502"/>
                    </a:lnTo>
                    <a:lnTo>
                      <a:pt x="918" y="530"/>
                    </a:lnTo>
                    <a:lnTo>
                      <a:pt x="954" y="560"/>
                    </a:lnTo>
                    <a:lnTo>
                      <a:pt x="988" y="590"/>
                    </a:lnTo>
                    <a:lnTo>
                      <a:pt x="1020" y="620"/>
                    </a:lnTo>
                    <a:lnTo>
                      <a:pt x="1054" y="652"/>
                    </a:lnTo>
                    <a:lnTo>
                      <a:pt x="1084" y="684"/>
                    </a:lnTo>
                    <a:lnTo>
                      <a:pt x="1114" y="718"/>
                    </a:lnTo>
                    <a:lnTo>
                      <a:pt x="1144" y="754"/>
                    </a:lnTo>
                    <a:lnTo>
                      <a:pt x="1172" y="788"/>
                    </a:lnTo>
                    <a:lnTo>
                      <a:pt x="1200" y="824"/>
                    </a:lnTo>
                    <a:lnTo>
                      <a:pt x="1226" y="862"/>
                    </a:lnTo>
                    <a:lnTo>
                      <a:pt x="1252" y="900"/>
                    </a:lnTo>
                    <a:lnTo>
                      <a:pt x="1252" y="900"/>
                    </a:lnTo>
                    <a:close/>
                  </a:path>
                </a:pathLst>
              </a:custGeom>
              <a:gradFill>
                <a:gsLst>
                  <a:gs pos="0">
                    <a:srgbClr val="DDDDDD">
                      <a:alpha val="0"/>
                    </a:srgbClr>
                  </a:gs>
                  <a:gs pos="100000">
                    <a:schemeClr val="tx2">
                      <a:lumMod val="75000"/>
                    </a:schemeClr>
                  </a:gs>
                </a:gsLst>
                <a:lin ang="5400000" scaled="0"/>
              </a:gradFill>
              <a:ln w="6350">
                <a:noFill/>
                <a:miter lim="800000"/>
                <a:headEnd/>
                <a:tailEnd/>
              </a:ln>
            </p:spPr>
            <p:txBody>
              <a:bodyPr/>
              <a:lstStyle/>
              <a:p>
                <a:pPr algn="ctr" defTabSz="304800" eaLnBrk="0" fontAlgn="base" hangingPunct="0">
                  <a:spcBef>
                    <a:spcPct val="0"/>
                  </a:spcBef>
                  <a:spcAft>
                    <a:spcPct val="0"/>
                  </a:spcAft>
                </a:pPr>
                <a:endParaRPr lang="zh-CN" altLang="en-US" sz="1600" dirty="0">
                  <a:latin typeface="Huawei Sans" panose="020C0503030203020204" pitchFamily="34" charset="0"/>
                  <a:ea typeface="微软雅黑" panose="020B0503020204020204" pitchFamily="34" charset="-122"/>
                  <a:cs typeface="Helvetica"/>
                </a:endParaRPr>
              </a:p>
            </p:txBody>
          </p:sp>
          <p:sp>
            <p:nvSpPr>
              <p:cNvPr id="165" name="Freeform 50">
                <a:extLst>
                  <a:ext uri="{FF2B5EF4-FFF2-40B4-BE49-F238E27FC236}">
                    <a16:creationId xmlns:a16="http://schemas.microsoft.com/office/drawing/2014/main" id="{08E260C2-0227-45C4-B44F-BCE10D99E8DB}"/>
                  </a:ext>
                </a:extLst>
              </p:cNvPr>
              <p:cNvSpPr>
                <a:spLocks/>
              </p:cNvSpPr>
              <p:nvPr/>
            </p:nvSpPr>
            <p:spPr bwMode="auto">
              <a:xfrm>
                <a:off x="-1203325" y="2511425"/>
                <a:ext cx="2228850" cy="1428750"/>
              </a:xfrm>
              <a:custGeom>
                <a:avLst/>
                <a:gdLst/>
                <a:ahLst/>
                <a:cxnLst>
                  <a:cxn ang="0">
                    <a:pos x="1354" y="0"/>
                  </a:cxn>
                  <a:cxn ang="0">
                    <a:pos x="1274" y="6"/>
                  </a:cxn>
                  <a:cxn ang="0">
                    <a:pos x="1116" y="30"/>
                  </a:cxn>
                  <a:cxn ang="0">
                    <a:pos x="964" y="68"/>
                  </a:cxn>
                  <a:cxn ang="0">
                    <a:pos x="814" y="118"/>
                  </a:cxn>
                  <a:cxn ang="0">
                    <a:pos x="672" y="182"/>
                  </a:cxn>
                  <a:cxn ang="0">
                    <a:pos x="534" y="260"/>
                  </a:cxn>
                  <a:cxn ang="0">
                    <a:pos x="404" y="350"/>
                  </a:cxn>
                  <a:cxn ang="0">
                    <a:pos x="282" y="452"/>
                  </a:cxn>
                  <a:cxn ang="0">
                    <a:pos x="224" y="508"/>
                  </a:cxn>
                  <a:cxn ang="0">
                    <a:pos x="104" y="640"/>
                  </a:cxn>
                  <a:cxn ang="0">
                    <a:pos x="0" y="782"/>
                  </a:cxn>
                  <a:cxn ang="0">
                    <a:pos x="36" y="802"/>
                  </a:cxn>
                  <a:cxn ang="0">
                    <a:pos x="36" y="820"/>
                  </a:cxn>
                  <a:cxn ang="0">
                    <a:pos x="42" y="846"/>
                  </a:cxn>
                  <a:cxn ang="0">
                    <a:pos x="64" y="874"/>
                  </a:cxn>
                  <a:cxn ang="0">
                    <a:pos x="82" y="888"/>
                  </a:cxn>
                  <a:cxn ang="0">
                    <a:pos x="114" y="898"/>
                  </a:cxn>
                  <a:cxn ang="0">
                    <a:pos x="152" y="900"/>
                  </a:cxn>
                  <a:cxn ang="0">
                    <a:pos x="178" y="862"/>
                  </a:cxn>
                  <a:cxn ang="0">
                    <a:pos x="232" y="788"/>
                  </a:cxn>
                  <a:cxn ang="0">
                    <a:pos x="290" y="718"/>
                  </a:cxn>
                  <a:cxn ang="0">
                    <a:pos x="350" y="652"/>
                  </a:cxn>
                  <a:cxn ang="0">
                    <a:pos x="416" y="590"/>
                  </a:cxn>
                  <a:cxn ang="0">
                    <a:pos x="486" y="530"/>
                  </a:cxn>
                  <a:cxn ang="0">
                    <a:pos x="558" y="476"/>
                  </a:cxn>
                  <a:cxn ang="0">
                    <a:pos x="632" y="426"/>
                  </a:cxn>
                  <a:cxn ang="0">
                    <a:pos x="712" y="380"/>
                  </a:cxn>
                  <a:cxn ang="0">
                    <a:pos x="792" y="338"/>
                  </a:cxn>
                  <a:cxn ang="0">
                    <a:pos x="876" y="300"/>
                  </a:cxn>
                  <a:cxn ang="0">
                    <a:pos x="964" y="270"/>
                  </a:cxn>
                  <a:cxn ang="0">
                    <a:pos x="1052" y="242"/>
                  </a:cxn>
                  <a:cxn ang="0">
                    <a:pos x="1144" y="220"/>
                  </a:cxn>
                  <a:cxn ang="0">
                    <a:pos x="1236" y="204"/>
                  </a:cxn>
                  <a:cxn ang="0">
                    <a:pos x="1330" y="194"/>
                  </a:cxn>
                  <a:cxn ang="0">
                    <a:pos x="1378" y="192"/>
                  </a:cxn>
                  <a:cxn ang="0">
                    <a:pos x="1396" y="158"/>
                  </a:cxn>
                  <a:cxn ang="0">
                    <a:pos x="1404" y="124"/>
                  </a:cxn>
                  <a:cxn ang="0">
                    <a:pos x="1402" y="102"/>
                  </a:cxn>
                  <a:cxn ang="0">
                    <a:pos x="1388" y="70"/>
                  </a:cxn>
                  <a:cxn ang="0">
                    <a:pos x="1370" y="50"/>
                  </a:cxn>
                  <a:cxn ang="0">
                    <a:pos x="1354" y="42"/>
                  </a:cxn>
                </a:cxnLst>
                <a:rect l="0" t="0" r="r" b="b"/>
                <a:pathLst>
                  <a:path w="1404" h="900">
                    <a:moveTo>
                      <a:pt x="1354" y="42"/>
                    </a:moveTo>
                    <a:lnTo>
                      <a:pt x="1354" y="0"/>
                    </a:lnTo>
                    <a:lnTo>
                      <a:pt x="1354" y="0"/>
                    </a:lnTo>
                    <a:lnTo>
                      <a:pt x="1274" y="6"/>
                    </a:lnTo>
                    <a:lnTo>
                      <a:pt x="1194" y="16"/>
                    </a:lnTo>
                    <a:lnTo>
                      <a:pt x="1116" y="30"/>
                    </a:lnTo>
                    <a:lnTo>
                      <a:pt x="1040" y="46"/>
                    </a:lnTo>
                    <a:lnTo>
                      <a:pt x="964" y="68"/>
                    </a:lnTo>
                    <a:lnTo>
                      <a:pt x="888" y="90"/>
                    </a:lnTo>
                    <a:lnTo>
                      <a:pt x="814" y="118"/>
                    </a:lnTo>
                    <a:lnTo>
                      <a:pt x="742" y="148"/>
                    </a:lnTo>
                    <a:lnTo>
                      <a:pt x="672" y="182"/>
                    </a:lnTo>
                    <a:lnTo>
                      <a:pt x="602" y="220"/>
                    </a:lnTo>
                    <a:lnTo>
                      <a:pt x="534" y="260"/>
                    </a:lnTo>
                    <a:lnTo>
                      <a:pt x="468" y="302"/>
                    </a:lnTo>
                    <a:lnTo>
                      <a:pt x="404" y="350"/>
                    </a:lnTo>
                    <a:lnTo>
                      <a:pt x="342" y="398"/>
                    </a:lnTo>
                    <a:lnTo>
                      <a:pt x="282" y="452"/>
                    </a:lnTo>
                    <a:lnTo>
                      <a:pt x="224" y="508"/>
                    </a:lnTo>
                    <a:lnTo>
                      <a:pt x="224" y="508"/>
                    </a:lnTo>
                    <a:lnTo>
                      <a:pt x="162" y="572"/>
                    </a:lnTo>
                    <a:lnTo>
                      <a:pt x="104" y="640"/>
                    </a:lnTo>
                    <a:lnTo>
                      <a:pt x="50" y="710"/>
                    </a:lnTo>
                    <a:lnTo>
                      <a:pt x="0" y="782"/>
                    </a:lnTo>
                    <a:lnTo>
                      <a:pt x="36" y="802"/>
                    </a:lnTo>
                    <a:lnTo>
                      <a:pt x="36" y="802"/>
                    </a:lnTo>
                    <a:lnTo>
                      <a:pt x="34" y="812"/>
                    </a:lnTo>
                    <a:lnTo>
                      <a:pt x="36" y="820"/>
                    </a:lnTo>
                    <a:lnTo>
                      <a:pt x="38" y="832"/>
                    </a:lnTo>
                    <a:lnTo>
                      <a:pt x="42" y="846"/>
                    </a:lnTo>
                    <a:lnTo>
                      <a:pt x="50" y="860"/>
                    </a:lnTo>
                    <a:lnTo>
                      <a:pt x="64" y="874"/>
                    </a:lnTo>
                    <a:lnTo>
                      <a:pt x="82" y="888"/>
                    </a:lnTo>
                    <a:lnTo>
                      <a:pt x="82" y="888"/>
                    </a:lnTo>
                    <a:lnTo>
                      <a:pt x="98" y="894"/>
                    </a:lnTo>
                    <a:lnTo>
                      <a:pt x="114" y="898"/>
                    </a:lnTo>
                    <a:lnTo>
                      <a:pt x="134" y="900"/>
                    </a:lnTo>
                    <a:lnTo>
                      <a:pt x="152" y="900"/>
                    </a:lnTo>
                    <a:lnTo>
                      <a:pt x="152" y="900"/>
                    </a:lnTo>
                    <a:lnTo>
                      <a:pt x="178" y="862"/>
                    </a:lnTo>
                    <a:lnTo>
                      <a:pt x="204" y="824"/>
                    </a:lnTo>
                    <a:lnTo>
                      <a:pt x="232" y="788"/>
                    </a:lnTo>
                    <a:lnTo>
                      <a:pt x="260" y="754"/>
                    </a:lnTo>
                    <a:lnTo>
                      <a:pt x="290" y="718"/>
                    </a:lnTo>
                    <a:lnTo>
                      <a:pt x="320" y="684"/>
                    </a:lnTo>
                    <a:lnTo>
                      <a:pt x="350" y="652"/>
                    </a:lnTo>
                    <a:lnTo>
                      <a:pt x="384" y="620"/>
                    </a:lnTo>
                    <a:lnTo>
                      <a:pt x="416" y="590"/>
                    </a:lnTo>
                    <a:lnTo>
                      <a:pt x="450" y="560"/>
                    </a:lnTo>
                    <a:lnTo>
                      <a:pt x="486" y="530"/>
                    </a:lnTo>
                    <a:lnTo>
                      <a:pt x="520" y="502"/>
                    </a:lnTo>
                    <a:lnTo>
                      <a:pt x="558" y="476"/>
                    </a:lnTo>
                    <a:lnTo>
                      <a:pt x="594" y="450"/>
                    </a:lnTo>
                    <a:lnTo>
                      <a:pt x="632" y="426"/>
                    </a:lnTo>
                    <a:lnTo>
                      <a:pt x="672" y="402"/>
                    </a:lnTo>
                    <a:lnTo>
                      <a:pt x="712" y="380"/>
                    </a:lnTo>
                    <a:lnTo>
                      <a:pt x="752" y="358"/>
                    </a:lnTo>
                    <a:lnTo>
                      <a:pt x="792" y="338"/>
                    </a:lnTo>
                    <a:lnTo>
                      <a:pt x="834" y="318"/>
                    </a:lnTo>
                    <a:lnTo>
                      <a:pt x="876" y="300"/>
                    </a:lnTo>
                    <a:lnTo>
                      <a:pt x="920" y="284"/>
                    </a:lnTo>
                    <a:lnTo>
                      <a:pt x="964" y="270"/>
                    </a:lnTo>
                    <a:lnTo>
                      <a:pt x="1008" y="256"/>
                    </a:lnTo>
                    <a:lnTo>
                      <a:pt x="1052" y="242"/>
                    </a:lnTo>
                    <a:lnTo>
                      <a:pt x="1098" y="230"/>
                    </a:lnTo>
                    <a:lnTo>
                      <a:pt x="1144" y="220"/>
                    </a:lnTo>
                    <a:lnTo>
                      <a:pt x="1190" y="212"/>
                    </a:lnTo>
                    <a:lnTo>
                      <a:pt x="1236" y="204"/>
                    </a:lnTo>
                    <a:lnTo>
                      <a:pt x="1284" y="198"/>
                    </a:lnTo>
                    <a:lnTo>
                      <a:pt x="1330" y="194"/>
                    </a:lnTo>
                    <a:lnTo>
                      <a:pt x="1378" y="192"/>
                    </a:lnTo>
                    <a:lnTo>
                      <a:pt x="1378" y="192"/>
                    </a:lnTo>
                    <a:lnTo>
                      <a:pt x="1388" y="174"/>
                    </a:lnTo>
                    <a:lnTo>
                      <a:pt x="1396" y="158"/>
                    </a:lnTo>
                    <a:lnTo>
                      <a:pt x="1402" y="140"/>
                    </a:lnTo>
                    <a:lnTo>
                      <a:pt x="1404" y="124"/>
                    </a:lnTo>
                    <a:lnTo>
                      <a:pt x="1404" y="124"/>
                    </a:lnTo>
                    <a:lnTo>
                      <a:pt x="1402" y="102"/>
                    </a:lnTo>
                    <a:lnTo>
                      <a:pt x="1396" y="84"/>
                    </a:lnTo>
                    <a:lnTo>
                      <a:pt x="1388" y="70"/>
                    </a:lnTo>
                    <a:lnTo>
                      <a:pt x="1378" y="58"/>
                    </a:lnTo>
                    <a:lnTo>
                      <a:pt x="1370" y="50"/>
                    </a:lnTo>
                    <a:lnTo>
                      <a:pt x="1362" y="46"/>
                    </a:lnTo>
                    <a:lnTo>
                      <a:pt x="1354" y="42"/>
                    </a:lnTo>
                    <a:lnTo>
                      <a:pt x="1354" y="42"/>
                    </a:lnTo>
                    <a:close/>
                  </a:path>
                </a:pathLst>
              </a:custGeom>
              <a:gradFill>
                <a:gsLst>
                  <a:gs pos="0">
                    <a:srgbClr val="DDDDDD">
                      <a:alpha val="0"/>
                    </a:srgbClr>
                  </a:gs>
                  <a:gs pos="100000">
                    <a:schemeClr val="tx2">
                      <a:lumMod val="75000"/>
                    </a:schemeClr>
                  </a:gs>
                </a:gsLst>
                <a:lin ang="5400000" scaled="0"/>
              </a:gradFill>
              <a:ln w="6350">
                <a:noFill/>
                <a:miter lim="800000"/>
                <a:headEnd/>
                <a:tailEnd/>
              </a:ln>
            </p:spPr>
            <p:txBody>
              <a:bodyPr/>
              <a:lstStyle/>
              <a:p>
                <a:pPr algn="ctr" defTabSz="304800" eaLnBrk="0" fontAlgn="base" hangingPunct="0">
                  <a:spcBef>
                    <a:spcPct val="0"/>
                  </a:spcBef>
                  <a:spcAft>
                    <a:spcPct val="0"/>
                  </a:spcAft>
                </a:pPr>
                <a:endParaRPr lang="zh-CN" altLang="en-US" sz="1600" dirty="0">
                  <a:latin typeface="Huawei Sans" panose="020C0503030203020204" pitchFamily="34" charset="0"/>
                  <a:ea typeface="微软雅黑" panose="020B0503020204020204" pitchFamily="34" charset="-122"/>
                  <a:cs typeface="Helvetica"/>
                </a:endParaRPr>
              </a:p>
            </p:txBody>
          </p:sp>
          <p:sp>
            <p:nvSpPr>
              <p:cNvPr id="166" name="Freeform 51">
                <a:extLst>
                  <a:ext uri="{FF2B5EF4-FFF2-40B4-BE49-F238E27FC236}">
                    <a16:creationId xmlns:a16="http://schemas.microsoft.com/office/drawing/2014/main" id="{5DC84F72-516B-423C-925F-A5518BEF2953}"/>
                  </a:ext>
                </a:extLst>
              </p:cNvPr>
              <p:cNvSpPr>
                <a:spLocks/>
              </p:cNvSpPr>
              <p:nvPr/>
            </p:nvSpPr>
            <p:spPr bwMode="auto">
              <a:xfrm>
                <a:off x="3292475" y="4029075"/>
                <a:ext cx="574675" cy="2482850"/>
              </a:xfrm>
              <a:custGeom>
                <a:avLst/>
                <a:gdLst/>
                <a:ahLst/>
                <a:cxnLst>
                  <a:cxn ang="0">
                    <a:pos x="142" y="22"/>
                  </a:cxn>
                  <a:cxn ang="0">
                    <a:pos x="134" y="16"/>
                  </a:cxn>
                  <a:cxn ang="0">
                    <a:pos x="114" y="8"/>
                  </a:cxn>
                  <a:cxn ang="0">
                    <a:pos x="84" y="6"/>
                  </a:cxn>
                  <a:cxn ang="0">
                    <a:pos x="44" y="18"/>
                  </a:cxn>
                  <a:cxn ang="0">
                    <a:pos x="32" y="28"/>
                  </a:cxn>
                  <a:cxn ang="0">
                    <a:pos x="8" y="58"/>
                  </a:cxn>
                  <a:cxn ang="0">
                    <a:pos x="0" y="74"/>
                  </a:cxn>
                  <a:cxn ang="0">
                    <a:pos x="38" y="154"/>
                  </a:cxn>
                  <a:cxn ang="0">
                    <a:pos x="72" y="238"/>
                  </a:cxn>
                  <a:cxn ang="0">
                    <a:pos x="102" y="324"/>
                  </a:cxn>
                  <a:cxn ang="0">
                    <a:pos x="126" y="412"/>
                  </a:cxn>
                  <a:cxn ang="0">
                    <a:pos x="146" y="502"/>
                  </a:cxn>
                  <a:cxn ang="0">
                    <a:pos x="160" y="594"/>
                  </a:cxn>
                  <a:cxn ang="0">
                    <a:pos x="168" y="688"/>
                  </a:cxn>
                  <a:cxn ang="0">
                    <a:pos x="170" y="782"/>
                  </a:cxn>
                  <a:cxn ang="0">
                    <a:pos x="170" y="830"/>
                  </a:cxn>
                  <a:cxn ang="0">
                    <a:pos x="164" y="924"/>
                  </a:cxn>
                  <a:cxn ang="0">
                    <a:pos x="152" y="1016"/>
                  </a:cxn>
                  <a:cxn ang="0">
                    <a:pos x="136" y="1108"/>
                  </a:cxn>
                  <a:cxn ang="0">
                    <a:pos x="114" y="1196"/>
                  </a:cxn>
                  <a:cxn ang="0">
                    <a:pos x="88" y="1284"/>
                  </a:cxn>
                  <a:cxn ang="0">
                    <a:pos x="56" y="1368"/>
                  </a:cxn>
                  <a:cxn ang="0">
                    <a:pos x="20" y="1450"/>
                  </a:cxn>
                  <a:cxn ang="0">
                    <a:pos x="0" y="1490"/>
                  </a:cxn>
                  <a:cxn ang="0">
                    <a:pos x="20" y="1522"/>
                  </a:cxn>
                  <a:cxn ang="0">
                    <a:pos x="44" y="1546"/>
                  </a:cxn>
                  <a:cxn ang="0">
                    <a:pos x="66" y="1554"/>
                  </a:cxn>
                  <a:cxn ang="0">
                    <a:pos x="100" y="1558"/>
                  </a:cxn>
                  <a:cxn ang="0">
                    <a:pos x="126" y="1552"/>
                  </a:cxn>
                  <a:cxn ang="0">
                    <a:pos x="142" y="1542"/>
                  </a:cxn>
                  <a:cxn ang="0">
                    <a:pos x="178" y="1564"/>
                  </a:cxn>
                  <a:cxn ang="0">
                    <a:pos x="220" y="1472"/>
                  </a:cxn>
                  <a:cxn ang="0">
                    <a:pos x="258" y="1380"/>
                  </a:cxn>
                  <a:cxn ang="0">
                    <a:pos x="290" y="1284"/>
                  </a:cxn>
                  <a:cxn ang="0">
                    <a:pos x="316" y="1186"/>
                  </a:cxn>
                  <a:cxn ang="0">
                    <a:pos x="336" y="1088"/>
                  </a:cxn>
                  <a:cxn ang="0">
                    <a:pos x="350" y="986"/>
                  </a:cxn>
                  <a:cxn ang="0">
                    <a:pos x="360" y="886"/>
                  </a:cxn>
                  <a:cxn ang="0">
                    <a:pos x="362" y="782"/>
                  </a:cxn>
                  <a:cxn ang="0">
                    <a:pos x="362" y="730"/>
                  </a:cxn>
                  <a:cxn ang="0">
                    <a:pos x="356" y="628"/>
                  </a:cxn>
                  <a:cxn ang="0">
                    <a:pos x="344" y="526"/>
                  </a:cxn>
                  <a:cxn ang="0">
                    <a:pos x="326" y="426"/>
                  </a:cxn>
                  <a:cxn ang="0">
                    <a:pos x="304" y="328"/>
                  </a:cxn>
                  <a:cxn ang="0">
                    <a:pos x="274" y="232"/>
                  </a:cxn>
                  <a:cxn ang="0">
                    <a:pos x="240" y="138"/>
                  </a:cxn>
                  <a:cxn ang="0">
                    <a:pos x="200" y="46"/>
                  </a:cxn>
                  <a:cxn ang="0">
                    <a:pos x="178" y="0"/>
                  </a:cxn>
                </a:cxnLst>
                <a:rect l="0" t="0" r="r" b="b"/>
                <a:pathLst>
                  <a:path w="362" h="1564">
                    <a:moveTo>
                      <a:pt x="178" y="0"/>
                    </a:moveTo>
                    <a:lnTo>
                      <a:pt x="142" y="22"/>
                    </a:lnTo>
                    <a:lnTo>
                      <a:pt x="142" y="22"/>
                    </a:lnTo>
                    <a:lnTo>
                      <a:pt x="134" y="16"/>
                    </a:lnTo>
                    <a:lnTo>
                      <a:pt x="126" y="12"/>
                    </a:lnTo>
                    <a:lnTo>
                      <a:pt x="114" y="8"/>
                    </a:lnTo>
                    <a:lnTo>
                      <a:pt x="100" y="6"/>
                    </a:lnTo>
                    <a:lnTo>
                      <a:pt x="84" y="6"/>
                    </a:lnTo>
                    <a:lnTo>
                      <a:pt x="66" y="10"/>
                    </a:lnTo>
                    <a:lnTo>
                      <a:pt x="44" y="18"/>
                    </a:lnTo>
                    <a:lnTo>
                      <a:pt x="44" y="18"/>
                    </a:lnTo>
                    <a:lnTo>
                      <a:pt x="32" y="28"/>
                    </a:lnTo>
                    <a:lnTo>
                      <a:pt x="20" y="42"/>
                    </a:lnTo>
                    <a:lnTo>
                      <a:pt x="8" y="58"/>
                    </a:lnTo>
                    <a:lnTo>
                      <a:pt x="0" y="74"/>
                    </a:lnTo>
                    <a:lnTo>
                      <a:pt x="0" y="74"/>
                    </a:lnTo>
                    <a:lnTo>
                      <a:pt x="20" y="114"/>
                    </a:lnTo>
                    <a:lnTo>
                      <a:pt x="38" y="154"/>
                    </a:lnTo>
                    <a:lnTo>
                      <a:pt x="56" y="196"/>
                    </a:lnTo>
                    <a:lnTo>
                      <a:pt x="72" y="238"/>
                    </a:lnTo>
                    <a:lnTo>
                      <a:pt x="88" y="280"/>
                    </a:lnTo>
                    <a:lnTo>
                      <a:pt x="102" y="324"/>
                    </a:lnTo>
                    <a:lnTo>
                      <a:pt x="114" y="368"/>
                    </a:lnTo>
                    <a:lnTo>
                      <a:pt x="126" y="412"/>
                    </a:lnTo>
                    <a:lnTo>
                      <a:pt x="136" y="456"/>
                    </a:lnTo>
                    <a:lnTo>
                      <a:pt x="146" y="502"/>
                    </a:lnTo>
                    <a:lnTo>
                      <a:pt x="152" y="548"/>
                    </a:lnTo>
                    <a:lnTo>
                      <a:pt x="160" y="594"/>
                    </a:lnTo>
                    <a:lnTo>
                      <a:pt x="164" y="640"/>
                    </a:lnTo>
                    <a:lnTo>
                      <a:pt x="168" y="688"/>
                    </a:lnTo>
                    <a:lnTo>
                      <a:pt x="170" y="734"/>
                    </a:lnTo>
                    <a:lnTo>
                      <a:pt x="170" y="782"/>
                    </a:lnTo>
                    <a:lnTo>
                      <a:pt x="170" y="782"/>
                    </a:lnTo>
                    <a:lnTo>
                      <a:pt x="170" y="830"/>
                    </a:lnTo>
                    <a:lnTo>
                      <a:pt x="168" y="876"/>
                    </a:lnTo>
                    <a:lnTo>
                      <a:pt x="164" y="924"/>
                    </a:lnTo>
                    <a:lnTo>
                      <a:pt x="160" y="970"/>
                    </a:lnTo>
                    <a:lnTo>
                      <a:pt x="152" y="1016"/>
                    </a:lnTo>
                    <a:lnTo>
                      <a:pt x="146" y="1062"/>
                    </a:lnTo>
                    <a:lnTo>
                      <a:pt x="136" y="1108"/>
                    </a:lnTo>
                    <a:lnTo>
                      <a:pt x="126" y="1152"/>
                    </a:lnTo>
                    <a:lnTo>
                      <a:pt x="114" y="1196"/>
                    </a:lnTo>
                    <a:lnTo>
                      <a:pt x="102" y="1240"/>
                    </a:lnTo>
                    <a:lnTo>
                      <a:pt x="88" y="1284"/>
                    </a:lnTo>
                    <a:lnTo>
                      <a:pt x="72" y="1326"/>
                    </a:lnTo>
                    <a:lnTo>
                      <a:pt x="56" y="1368"/>
                    </a:lnTo>
                    <a:lnTo>
                      <a:pt x="38" y="1410"/>
                    </a:lnTo>
                    <a:lnTo>
                      <a:pt x="20" y="1450"/>
                    </a:lnTo>
                    <a:lnTo>
                      <a:pt x="0" y="1490"/>
                    </a:lnTo>
                    <a:lnTo>
                      <a:pt x="0" y="1490"/>
                    </a:lnTo>
                    <a:lnTo>
                      <a:pt x="8" y="1506"/>
                    </a:lnTo>
                    <a:lnTo>
                      <a:pt x="20" y="1522"/>
                    </a:lnTo>
                    <a:lnTo>
                      <a:pt x="32" y="1536"/>
                    </a:lnTo>
                    <a:lnTo>
                      <a:pt x="44" y="1546"/>
                    </a:lnTo>
                    <a:lnTo>
                      <a:pt x="44" y="1546"/>
                    </a:lnTo>
                    <a:lnTo>
                      <a:pt x="66" y="1554"/>
                    </a:lnTo>
                    <a:lnTo>
                      <a:pt x="84" y="1558"/>
                    </a:lnTo>
                    <a:lnTo>
                      <a:pt x="100" y="1558"/>
                    </a:lnTo>
                    <a:lnTo>
                      <a:pt x="114" y="1556"/>
                    </a:lnTo>
                    <a:lnTo>
                      <a:pt x="126" y="1552"/>
                    </a:lnTo>
                    <a:lnTo>
                      <a:pt x="134" y="1548"/>
                    </a:lnTo>
                    <a:lnTo>
                      <a:pt x="142" y="1542"/>
                    </a:lnTo>
                    <a:lnTo>
                      <a:pt x="178" y="1564"/>
                    </a:lnTo>
                    <a:lnTo>
                      <a:pt x="178" y="1564"/>
                    </a:lnTo>
                    <a:lnTo>
                      <a:pt x="200" y="1518"/>
                    </a:lnTo>
                    <a:lnTo>
                      <a:pt x="220" y="1472"/>
                    </a:lnTo>
                    <a:lnTo>
                      <a:pt x="240" y="1426"/>
                    </a:lnTo>
                    <a:lnTo>
                      <a:pt x="258" y="1380"/>
                    </a:lnTo>
                    <a:lnTo>
                      <a:pt x="274" y="1332"/>
                    </a:lnTo>
                    <a:lnTo>
                      <a:pt x="290" y="1284"/>
                    </a:lnTo>
                    <a:lnTo>
                      <a:pt x="304" y="1236"/>
                    </a:lnTo>
                    <a:lnTo>
                      <a:pt x="316" y="1186"/>
                    </a:lnTo>
                    <a:lnTo>
                      <a:pt x="326" y="1138"/>
                    </a:lnTo>
                    <a:lnTo>
                      <a:pt x="336" y="1088"/>
                    </a:lnTo>
                    <a:lnTo>
                      <a:pt x="344" y="1038"/>
                    </a:lnTo>
                    <a:lnTo>
                      <a:pt x="350" y="986"/>
                    </a:lnTo>
                    <a:lnTo>
                      <a:pt x="356" y="936"/>
                    </a:lnTo>
                    <a:lnTo>
                      <a:pt x="360" y="886"/>
                    </a:lnTo>
                    <a:lnTo>
                      <a:pt x="362" y="834"/>
                    </a:lnTo>
                    <a:lnTo>
                      <a:pt x="362" y="782"/>
                    </a:lnTo>
                    <a:lnTo>
                      <a:pt x="362" y="782"/>
                    </a:lnTo>
                    <a:lnTo>
                      <a:pt x="362" y="730"/>
                    </a:lnTo>
                    <a:lnTo>
                      <a:pt x="360" y="678"/>
                    </a:lnTo>
                    <a:lnTo>
                      <a:pt x="356" y="628"/>
                    </a:lnTo>
                    <a:lnTo>
                      <a:pt x="350" y="578"/>
                    </a:lnTo>
                    <a:lnTo>
                      <a:pt x="344" y="526"/>
                    </a:lnTo>
                    <a:lnTo>
                      <a:pt x="336" y="476"/>
                    </a:lnTo>
                    <a:lnTo>
                      <a:pt x="326" y="426"/>
                    </a:lnTo>
                    <a:lnTo>
                      <a:pt x="316" y="378"/>
                    </a:lnTo>
                    <a:lnTo>
                      <a:pt x="304" y="328"/>
                    </a:lnTo>
                    <a:lnTo>
                      <a:pt x="290" y="280"/>
                    </a:lnTo>
                    <a:lnTo>
                      <a:pt x="274" y="232"/>
                    </a:lnTo>
                    <a:lnTo>
                      <a:pt x="258" y="184"/>
                    </a:lnTo>
                    <a:lnTo>
                      <a:pt x="240" y="138"/>
                    </a:lnTo>
                    <a:lnTo>
                      <a:pt x="220" y="92"/>
                    </a:lnTo>
                    <a:lnTo>
                      <a:pt x="200" y="46"/>
                    </a:lnTo>
                    <a:lnTo>
                      <a:pt x="178" y="0"/>
                    </a:lnTo>
                    <a:lnTo>
                      <a:pt x="178" y="0"/>
                    </a:lnTo>
                    <a:close/>
                  </a:path>
                </a:pathLst>
              </a:custGeom>
              <a:gradFill>
                <a:gsLst>
                  <a:gs pos="0">
                    <a:srgbClr val="DDDDDD">
                      <a:alpha val="0"/>
                    </a:srgbClr>
                  </a:gs>
                  <a:gs pos="100000">
                    <a:schemeClr val="tx2">
                      <a:lumMod val="75000"/>
                    </a:schemeClr>
                  </a:gs>
                </a:gsLst>
                <a:lin ang="5400000" scaled="0"/>
              </a:gradFill>
              <a:ln w="6350">
                <a:noFill/>
                <a:miter lim="800000"/>
                <a:headEnd/>
                <a:tailEnd/>
              </a:ln>
            </p:spPr>
            <p:txBody>
              <a:bodyPr/>
              <a:lstStyle/>
              <a:p>
                <a:pPr algn="ctr" defTabSz="304800" eaLnBrk="0" fontAlgn="base" hangingPunct="0">
                  <a:spcBef>
                    <a:spcPct val="0"/>
                  </a:spcBef>
                  <a:spcAft>
                    <a:spcPct val="0"/>
                  </a:spcAft>
                </a:pPr>
                <a:endParaRPr lang="zh-CN" altLang="en-US" sz="1600" dirty="0">
                  <a:latin typeface="Huawei Sans" panose="020C0503030203020204" pitchFamily="34" charset="0"/>
                  <a:ea typeface="微软雅黑" panose="020B0503020204020204" pitchFamily="34" charset="-122"/>
                  <a:cs typeface="Helvetica"/>
                </a:endParaRPr>
              </a:p>
            </p:txBody>
          </p:sp>
          <p:sp>
            <p:nvSpPr>
              <p:cNvPr id="167" name="Freeform 52">
                <a:extLst>
                  <a:ext uri="{FF2B5EF4-FFF2-40B4-BE49-F238E27FC236}">
                    <a16:creationId xmlns:a16="http://schemas.microsoft.com/office/drawing/2014/main" id="{8D497E7E-5C34-450E-A227-E0D4E98026CA}"/>
                  </a:ext>
                </a:extLst>
              </p:cNvPr>
              <p:cNvSpPr>
                <a:spLocks/>
              </p:cNvSpPr>
              <p:nvPr/>
            </p:nvSpPr>
            <p:spPr bwMode="auto">
              <a:xfrm>
                <a:off x="1184275" y="6600825"/>
                <a:ext cx="2228850" cy="1428750"/>
              </a:xfrm>
              <a:custGeom>
                <a:avLst/>
                <a:gdLst/>
                <a:ahLst/>
                <a:cxnLst>
                  <a:cxn ang="0">
                    <a:pos x="1322" y="12"/>
                  </a:cxn>
                  <a:cxn ang="0">
                    <a:pos x="1290" y="2"/>
                  </a:cxn>
                  <a:cxn ang="0">
                    <a:pos x="1252" y="0"/>
                  </a:cxn>
                  <a:cxn ang="0">
                    <a:pos x="1226" y="38"/>
                  </a:cxn>
                  <a:cxn ang="0">
                    <a:pos x="1172" y="112"/>
                  </a:cxn>
                  <a:cxn ang="0">
                    <a:pos x="1114" y="182"/>
                  </a:cxn>
                  <a:cxn ang="0">
                    <a:pos x="1054" y="248"/>
                  </a:cxn>
                  <a:cxn ang="0">
                    <a:pos x="988" y="310"/>
                  </a:cxn>
                  <a:cxn ang="0">
                    <a:pos x="918" y="370"/>
                  </a:cxn>
                  <a:cxn ang="0">
                    <a:pos x="846" y="424"/>
                  </a:cxn>
                  <a:cxn ang="0">
                    <a:pos x="772" y="474"/>
                  </a:cxn>
                  <a:cxn ang="0">
                    <a:pos x="692" y="520"/>
                  </a:cxn>
                  <a:cxn ang="0">
                    <a:pos x="612" y="562"/>
                  </a:cxn>
                  <a:cxn ang="0">
                    <a:pos x="528" y="600"/>
                  </a:cxn>
                  <a:cxn ang="0">
                    <a:pos x="440" y="630"/>
                  </a:cxn>
                  <a:cxn ang="0">
                    <a:pos x="352" y="658"/>
                  </a:cxn>
                  <a:cxn ang="0">
                    <a:pos x="260" y="680"/>
                  </a:cxn>
                  <a:cxn ang="0">
                    <a:pos x="168" y="696"/>
                  </a:cxn>
                  <a:cxn ang="0">
                    <a:pos x="74" y="706"/>
                  </a:cxn>
                  <a:cxn ang="0">
                    <a:pos x="26" y="708"/>
                  </a:cxn>
                  <a:cxn ang="0">
                    <a:pos x="8" y="742"/>
                  </a:cxn>
                  <a:cxn ang="0">
                    <a:pos x="0" y="776"/>
                  </a:cxn>
                  <a:cxn ang="0">
                    <a:pos x="2" y="798"/>
                  </a:cxn>
                  <a:cxn ang="0">
                    <a:pos x="16" y="830"/>
                  </a:cxn>
                  <a:cxn ang="0">
                    <a:pos x="34" y="850"/>
                  </a:cxn>
                  <a:cxn ang="0">
                    <a:pos x="50" y="858"/>
                  </a:cxn>
                  <a:cxn ang="0">
                    <a:pos x="50" y="900"/>
                  </a:cxn>
                  <a:cxn ang="0">
                    <a:pos x="210" y="884"/>
                  </a:cxn>
                  <a:cxn ang="0">
                    <a:pos x="364" y="854"/>
                  </a:cxn>
                  <a:cxn ang="0">
                    <a:pos x="516" y="810"/>
                  </a:cxn>
                  <a:cxn ang="0">
                    <a:pos x="662" y="752"/>
                  </a:cxn>
                  <a:cxn ang="0">
                    <a:pos x="802" y="680"/>
                  </a:cxn>
                  <a:cxn ang="0">
                    <a:pos x="936" y="598"/>
                  </a:cxn>
                  <a:cxn ang="0">
                    <a:pos x="1062" y="502"/>
                  </a:cxn>
                  <a:cxn ang="0">
                    <a:pos x="1180" y="392"/>
                  </a:cxn>
                  <a:cxn ang="0">
                    <a:pos x="1242" y="328"/>
                  </a:cxn>
                  <a:cxn ang="0">
                    <a:pos x="1354" y="190"/>
                  </a:cxn>
                  <a:cxn ang="0">
                    <a:pos x="1368" y="98"/>
                  </a:cxn>
                  <a:cxn ang="0">
                    <a:pos x="1370" y="88"/>
                  </a:cxn>
                  <a:cxn ang="0">
                    <a:pos x="1366" y="68"/>
                  </a:cxn>
                  <a:cxn ang="0">
                    <a:pos x="1354" y="40"/>
                  </a:cxn>
                  <a:cxn ang="0">
                    <a:pos x="1322" y="12"/>
                  </a:cxn>
                </a:cxnLst>
                <a:rect l="0" t="0" r="r" b="b"/>
                <a:pathLst>
                  <a:path w="1404" h="900">
                    <a:moveTo>
                      <a:pt x="1322" y="12"/>
                    </a:moveTo>
                    <a:lnTo>
                      <a:pt x="1322" y="12"/>
                    </a:lnTo>
                    <a:lnTo>
                      <a:pt x="1306" y="6"/>
                    </a:lnTo>
                    <a:lnTo>
                      <a:pt x="1290" y="2"/>
                    </a:lnTo>
                    <a:lnTo>
                      <a:pt x="1270" y="0"/>
                    </a:lnTo>
                    <a:lnTo>
                      <a:pt x="1252" y="0"/>
                    </a:lnTo>
                    <a:lnTo>
                      <a:pt x="1252" y="0"/>
                    </a:lnTo>
                    <a:lnTo>
                      <a:pt x="1226" y="38"/>
                    </a:lnTo>
                    <a:lnTo>
                      <a:pt x="1200" y="76"/>
                    </a:lnTo>
                    <a:lnTo>
                      <a:pt x="1172" y="112"/>
                    </a:lnTo>
                    <a:lnTo>
                      <a:pt x="1144" y="146"/>
                    </a:lnTo>
                    <a:lnTo>
                      <a:pt x="1114" y="182"/>
                    </a:lnTo>
                    <a:lnTo>
                      <a:pt x="1084" y="216"/>
                    </a:lnTo>
                    <a:lnTo>
                      <a:pt x="1054" y="248"/>
                    </a:lnTo>
                    <a:lnTo>
                      <a:pt x="1020" y="280"/>
                    </a:lnTo>
                    <a:lnTo>
                      <a:pt x="988" y="310"/>
                    </a:lnTo>
                    <a:lnTo>
                      <a:pt x="954" y="340"/>
                    </a:lnTo>
                    <a:lnTo>
                      <a:pt x="918" y="370"/>
                    </a:lnTo>
                    <a:lnTo>
                      <a:pt x="884" y="398"/>
                    </a:lnTo>
                    <a:lnTo>
                      <a:pt x="846" y="424"/>
                    </a:lnTo>
                    <a:lnTo>
                      <a:pt x="810" y="450"/>
                    </a:lnTo>
                    <a:lnTo>
                      <a:pt x="772" y="474"/>
                    </a:lnTo>
                    <a:lnTo>
                      <a:pt x="732" y="498"/>
                    </a:lnTo>
                    <a:lnTo>
                      <a:pt x="692" y="520"/>
                    </a:lnTo>
                    <a:lnTo>
                      <a:pt x="652" y="542"/>
                    </a:lnTo>
                    <a:lnTo>
                      <a:pt x="612" y="562"/>
                    </a:lnTo>
                    <a:lnTo>
                      <a:pt x="570" y="582"/>
                    </a:lnTo>
                    <a:lnTo>
                      <a:pt x="528" y="600"/>
                    </a:lnTo>
                    <a:lnTo>
                      <a:pt x="484" y="616"/>
                    </a:lnTo>
                    <a:lnTo>
                      <a:pt x="440" y="630"/>
                    </a:lnTo>
                    <a:lnTo>
                      <a:pt x="396" y="644"/>
                    </a:lnTo>
                    <a:lnTo>
                      <a:pt x="352" y="658"/>
                    </a:lnTo>
                    <a:lnTo>
                      <a:pt x="306" y="670"/>
                    </a:lnTo>
                    <a:lnTo>
                      <a:pt x="260" y="680"/>
                    </a:lnTo>
                    <a:lnTo>
                      <a:pt x="214" y="688"/>
                    </a:lnTo>
                    <a:lnTo>
                      <a:pt x="168" y="696"/>
                    </a:lnTo>
                    <a:lnTo>
                      <a:pt x="120" y="702"/>
                    </a:lnTo>
                    <a:lnTo>
                      <a:pt x="74" y="706"/>
                    </a:lnTo>
                    <a:lnTo>
                      <a:pt x="26" y="708"/>
                    </a:lnTo>
                    <a:lnTo>
                      <a:pt x="26" y="708"/>
                    </a:lnTo>
                    <a:lnTo>
                      <a:pt x="16" y="726"/>
                    </a:lnTo>
                    <a:lnTo>
                      <a:pt x="8" y="742"/>
                    </a:lnTo>
                    <a:lnTo>
                      <a:pt x="2" y="760"/>
                    </a:lnTo>
                    <a:lnTo>
                      <a:pt x="0" y="776"/>
                    </a:lnTo>
                    <a:lnTo>
                      <a:pt x="0" y="776"/>
                    </a:lnTo>
                    <a:lnTo>
                      <a:pt x="2" y="798"/>
                    </a:lnTo>
                    <a:lnTo>
                      <a:pt x="8" y="816"/>
                    </a:lnTo>
                    <a:lnTo>
                      <a:pt x="16" y="830"/>
                    </a:lnTo>
                    <a:lnTo>
                      <a:pt x="26" y="842"/>
                    </a:lnTo>
                    <a:lnTo>
                      <a:pt x="34" y="850"/>
                    </a:lnTo>
                    <a:lnTo>
                      <a:pt x="42" y="854"/>
                    </a:lnTo>
                    <a:lnTo>
                      <a:pt x="50" y="858"/>
                    </a:lnTo>
                    <a:lnTo>
                      <a:pt x="50" y="900"/>
                    </a:lnTo>
                    <a:lnTo>
                      <a:pt x="50" y="900"/>
                    </a:lnTo>
                    <a:lnTo>
                      <a:pt x="130" y="894"/>
                    </a:lnTo>
                    <a:lnTo>
                      <a:pt x="210" y="884"/>
                    </a:lnTo>
                    <a:lnTo>
                      <a:pt x="288" y="870"/>
                    </a:lnTo>
                    <a:lnTo>
                      <a:pt x="364" y="854"/>
                    </a:lnTo>
                    <a:lnTo>
                      <a:pt x="440" y="832"/>
                    </a:lnTo>
                    <a:lnTo>
                      <a:pt x="516" y="810"/>
                    </a:lnTo>
                    <a:lnTo>
                      <a:pt x="590" y="782"/>
                    </a:lnTo>
                    <a:lnTo>
                      <a:pt x="662" y="752"/>
                    </a:lnTo>
                    <a:lnTo>
                      <a:pt x="732" y="718"/>
                    </a:lnTo>
                    <a:lnTo>
                      <a:pt x="802" y="680"/>
                    </a:lnTo>
                    <a:lnTo>
                      <a:pt x="870" y="640"/>
                    </a:lnTo>
                    <a:lnTo>
                      <a:pt x="936" y="598"/>
                    </a:lnTo>
                    <a:lnTo>
                      <a:pt x="1000" y="550"/>
                    </a:lnTo>
                    <a:lnTo>
                      <a:pt x="1062" y="502"/>
                    </a:lnTo>
                    <a:lnTo>
                      <a:pt x="1122" y="448"/>
                    </a:lnTo>
                    <a:lnTo>
                      <a:pt x="1180" y="392"/>
                    </a:lnTo>
                    <a:lnTo>
                      <a:pt x="1180" y="392"/>
                    </a:lnTo>
                    <a:lnTo>
                      <a:pt x="1242" y="328"/>
                    </a:lnTo>
                    <a:lnTo>
                      <a:pt x="1300" y="260"/>
                    </a:lnTo>
                    <a:lnTo>
                      <a:pt x="1354" y="190"/>
                    </a:lnTo>
                    <a:lnTo>
                      <a:pt x="1404" y="118"/>
                    </a:lnTo>
                    <a:lnTo>
                      <a:pt x="1368" y="98"/>
                    </a:lnTo>
                    <a:lnTo>
                      <a:pt x="1368" y="98"/>
                    </a:lnTo>
                    <a:lnTo>
                      <a:pt x="1370" y="88"/>
                    </a:lnTo>
                    <a:lnTo>
                      <a:pt x="1368" y="80"/>
                    </a:lnTo>
                    <a:lnTo>
                      <a:pt x="1366" y="68"/>
                    </a:lnTo>
                    <a:lnTo>
                      <a:pt x="1362" y="54"/>
                    </a:lnTo>
                    <a:lnTo>
                      <a:pt x="1354" y="40"/>
                    </a:lnTo>
                    <a:lnTo>
                      <a:pt x="1340" y="26"/>
                    </a:lnTo>
                    <a:lnTo>
                      <a:pt x="1322" y="12"/>
                    </a:lnTo>
                    <a:lnTo>
                      <a:pt x="1322" y="12"/>
                    </a:lnTo>
                    <a:close/>
                  </a:path>
                </a:pathLst>
              </a:custGeom>
              <a:gradFill>
                <a:gsLst>
                  <a:gs pos="0">
                    <a:srgbClr val="DDDDDD">
                      <a:alpha val="0"/>
                    </a:srgbClr>
                  </a:gs>
                  <a:gs pos="100000">
                    <a:schemeClr val="tx2">
                      <a:lumMod val="75000"/>
                    </a:schemeClr>
                  </a:gs>
                </a:gsLst>
                <a:lin ang="5400000" scaled="0"/>
              </a:gradFill>
              <a:ln w="6350">
                <a:noFill/>
                <a:miter lim="800000"/>
                <a:headEnd/>
                <a:tailEnd/>
              </a:ln>
            </p:spPr>
            <p:txBody>
              <a:bodyPr/>
              <a:lstStyle/>
              <a:p>
                <a:pPr algn="ctr" defTabSz="304800" eaLnBrk="0" fontAlgn="base" hangingPunct="0">
                  <a:spcBef>
                    <a:spcPct val="0"/>
                  </a:spcBef>
                  <a:spcAft>
                    <a:spcPct val="0"/>
                  </a:spcAft>
                </a:pPr>
                <a:endParaRPr lang="zh-CN" altLang="en-US" sz="1600" dirty="0">
                  <a:latin typeface="Huawei Sans" panose="020C0503030203020204" pitchFamily="34" charset="0"/>
                  <a:ea typeface="微软雅黑" panose="020B0503020204020204" pitchFamily="34" charset="-122"/>
                  <a:cs typeface="Helvetica"/>
                </a:endParaRPr>
              </a:p>
            </p:txBody>
          </p:sp>
          <p:sp>
            <p:nvSpPr>
              <p:cNvPr id="168" name="Freeform 53">
                <a:extLst>
                  <a:ext uri="{FF2B5EF4-FFF2-40B4-BE49-F238E27FC236}">
                    <a16:creationId xmlns:a16="http://schemas.microsoft.com/office/drawing/2014/main" id="{0328DC6F-6CDA-4A17-9464-A01958C608FC}"/>
                  </a:ext>
                </a:extLst>
              </p:cNvPr>
              <p:cNvSpPr>
                <a:spLocks/>
              </p:cNvSpPr>
              <p:nvPr/>
            </p:nvSpPr>
            <p:spPr bwMode="auto">
              <a:xfrm>
                <a:off x="-1203325" y="6600825"/>
                <a:ext cx="2228850" cy="1428750"/>
              </a:xfrm>
              <a:custGeom>
                <a:avLst/>
                <a:gdLst/>
                <a:ahLst/>
                <a:cxnLst>
                  <a:cxn ang="0">
                    <a:pos x="152" y="0"/>
                  </a:cxn>
                  <a:cxn ang="0">
                    <a:pos x="114" y="2"/>
                  </a:cxn>
                  <a:cxn ang="0">
                    <a:pos x="82" y="12"/>
                  </a:cxn>
                  <a:cxn ang="0">
                    <a:pos x="64" y="26"/>
                  </a:cxn>
                  <a:cxn ang="0">
                    <a:pos x="42" y="54"/>
                  </a:cxn>
                  <a:cxn ang="0">
                    <a:pos x="36" y="80"/>
                  </a:cxn>
                  <a:cxn ang="0">
                    <a:pos x="36" y="98"/>
                  </a:cxn>
                  <a:cxn ang="0">
                    <a:pos x="0" y="118"/>
                  </a:cxn>
                  <a:cxn ang="0">
                    <a:pos x="104" y="260"/>
                  </a:cxn>
                  <a:cxn ang="0">
                    <a:pos x="224" y="392"/>
                  </a:cxn>
                  <a:cxn ang="0">
                    <a:pos x="282" y="448"/>
                  </a:cxn>
                  <a:cxn ang="0">
                    <a:pos x="404" y="550"/>
                  </a:cxn>
                  <a:cxn ang="0">
                    <a:pos x="534" y="640"/>
                  </a:cxn>
                  <a:cxn ang="0">
                    <a:pos x="672" y="718"/>
                  </a:cxn>
                  <a:cxn ang="0">
                    <a:pos x="814" y="782"/>
                  </a:cxn>
                  <a:cxn ang="0">
                    <a:pos x="964" y="832"/>
                  </a:cxn>
                  <a:cxn ang="0">
                    <a:pos x="1116" y="870"/>
                  </a:cxn>
                  <a:cxn ang="0">
                    <a:pos x="1274" y="894"/>
                  </a:cxn>
                  <a:cxn ang="0">
                    <a:pos x="1354" y="858"/>
                  </a:cxn>
                  <a:cxn ang="0">
                    <a:pos x="1362" y="854"/>
                  </a:cxn>
                  <a:cxn ang="0">
                    <a:pos x="1378" y="842"/>
                  </a:cxn>
                  <a:cxn ang="0">
                    <a:pos x="1396" y="816"/>
                  </a:cxn>
                  <a:cxn ang="0">
                    <a:pos x="1404" y="776"/>
                  </a:cxn>
                  <a:cxn ang="0">
                    <a:pos x="1402" y="760"/>
                  </a:cxn>
                  <a:cxn ang="0">
                    <a:pos x="1388" y="726"/>
                  </a:cxn>
                  <a:cxn ang="0">
                    <a:pos x="1378" y="708"/>
                  </a:cxn>
                  <a:cxn ang="0">
                    <a:pos x="1284" y="702"/>
                  </a:cxn>
                  <a:cxn ang="0">
                    <a:pos x="1190" y="688"/>
                  </a:cxn>
                  <a:cxn ang="0">
                    <a:pos x="1098" y="670"/>
                  </a:cxn>
                  <a:cxn ang="0">
                    <a:pos x="1008" y="644"/>
                  </a:cxn>
                  <a:cxn ang="0">
                    <a:pos x="920" y="616"/>
                  </a:cxn>
                  <a:cxn ang="0">
                    <a:pos x="834" y="582"/>
                  </a:cxn>
                  <a:cxn ang="0">
                    <a:pos x="752" y="542"/>
                  </a:cxn>
                  <a:cxn ang="0">
                    <a:pos x="672" y="498"/>
                  </a:cxn>
                  <a:cxn ang="0">
                    <a:pos x="594" y="450"/>
                  </a:cxn>
                  <a:cxn ang="0">
                    <a:pos x="520" y="398"/>
                  </a:cxn>
                  <a:cxn ang="0">
                    <a:pos x="450" y="340"/>
                  </a:cxn>
                  <a:cxn ang="0">
                    <a:pos x="384" y="280"/>
                  </a:cxn>
                  <a:cxn ang="0">
                    <a:pos x="320" y="216"/>
                  </a:cxn>
                  <a:cxn ang="0">
                    <a:pos x="260" y="146"/>
                  </a:cxn>
                  <a:cxn ang="0">
                    <a:pos x="204" y="76"/>
                  </a:cxn>
                  <a:cxn ang="0">
                    <a:pos x="152" y="0"/>
                  </a:cxn>
                </a:cxnLst>
                <a:rect l="0" t="0" r="r" b="b"/>
                <a:pathLst>
                  <a:path w="1404" h="900">
                    <a:moveTo>
                      <a:pt x="152" y="0"/>
                    </a:moveTo>
                    <a:lnTo>
                      <a:pt x="152" y="0"/>
                    </a:lnTo>
                    <a:lnTo>
                      <a:pt x="134" y="0"/>
                    </a:lnTo>
                    <a:lnTo>
                      <a:pt x="114" y="2"/>
                    </a:lnTo>
                    <a:lnTo>
                      <a:pt x="98" y="6"/>
                    </a:lnTo>
                    <a:lnTo>
                      <a:pt x="82" y="12"/>
                    </a:lnTo>
                    <a:lnTo>
                      <a:pt x="82" y="12"/>
                    </a:lnTo>
                    <a:lnTo>
                      <a:pt x="64" y="26"/>
                    </a:lnTo>
                    <a:lnTo>
                      <a:pt x="50" y="40"/>
                    </a:lnTo>
                    <a:lnTo>
                      <a:pt x="42" y="54"/>
                    </a:lnTo>
                    <a:lnTo>
                      <a:pt x="38" y="68"/>
                    </a:lnTo>
                    <a:lnTo>
                      <a:pt x="36" y="80"/>
                    </a:lnTo>
                    <a:lnTo>
                      <a:pt x="34" y="88"/>
                    </a:lnTo>
                    <a:lnTo>
                      <a:pt x="36" y="98"/>
                    </a:lnTo>
                    <a:lnTo>
                      <a:pt x="0" y="118"/>
                    </a:lnTo>
                    <a:lnTo>
                      <a:pt x="0" y="118"/>
                    </a:lnTo>
                    <a:lnTo>
                      <a:pt x="50" y="190"/>
                    </a:lnTo>
                    <a:lnTo>
                      <a:pt x="104" y="260"/>
                    </a:lnTo>
                    <a:lnTo>
                      <a:pt x="162" y="328"/>
                    </a:lnTo>
                    <a:lnTo>
                      <a:pt x="224" y="392"/>
                    </a:lnTo>
                    <a:lnTo>
                      <a:pt x="224" y="392"/>
                    </a:lnTo>
                    <a:lnTo>
                      <a:pt x="282" y="448"/>
                    </a:lnTo>
                    <a:lnTo>
                      <a:pt x="342" y="502"/>
                    </a:lnTo>
                    <a:lnTo>
                      <a:pt x="404" y="550"/>
                    </a:lnTo>
                    <a:lnTo>
                      <a:pt x="468" y="598"/>
                    </a:lnTo>
                    <a:lnTo>
                      <a:pt x="534" y="640"/>
                    </a:lnTo>
                    <a:lnTo>
                      <a:pt x="602" y="680"/>
                    </a:lnTo>
                    <a:lnTo>
                      <a:pt x="672" y="718"/>
                    </a:lnTo>
                    <a:lnTo>
                      <a:pt x="742" y="752"/>
                    </a:lnTo>
                    <a:lnTo>
                      <a:pt x="814" y="782"/>
                    </a:lnTo>
                    <a:lnTo>
                      <a:pt x="888" y="810"/>
                    </a:lnTo>
                    <a:lnTo>
                      <a:pt x="964" y="832"/>
                    </a:lnTo>
                    <a:lnTo>
                      <a:pt x="1040" y="854"/>
                    </a:lnTo>
                    <a:lnTo>
                      <a:pt x="1116" y="870"/>
                    </a:lnTo>
                    <a:lnTo>
                      <a:pt x="1194" y="884"/>
                    </a:lnTo>
                    <a:lnTo>
                      <a:pt x="1274" y="894"/>
                    </a:lnTo>
                    <a:lnTo>
                      <a:pt x="1354" y="900"/>
                    </a:lnTo>
                    <a:lnTo>
                      <a:pt x="1354" y="858"/>
                    </a:lnTo>
                    <a:lnTo>
                      <a:pt x="1354" y="858"/>
                    </a:lnTo>
                    <a:lnTo>
                      <a:pt x="1362" y="854"/>
                    </a:lnTo>
                    <a:lnTo>
                      <a:pt x="1370" y="850"/>
                    </a:lnTo>
                    <a:lnTo>
                      <a:pt x="1378" y="842"/>
                    </a:lnTo>
                    <a:lnTo>
                      <a:pt x="1388" y="830"/>
                    </a:lnTo>
                    <a:lnTo>
                      <a:pt x="1396" y="816"/>
                    </a:lnTo>
                    <a:lnTo>
                      <a:pt x="1402" y="798"/>
                    </a:lnTo>
                    <a:lnTo>
                      <a:pt x="1404" y="776"/>
                    </a:lnTo>
                    <a:lnTo>
                      <a:pt x="1404" y="776"/>
                    </a:lnTo>
                    <a:lnTo>
                      <a:pt x="1402" y="760"/>
                    </a:lnTo>
                    <a:lnTo>
                      <a:pt x="1396" y="742"/>
                    </a:lnTo>
                    <a:lnTo>
                      <a:pt x="1388" y="726"/>
                    </a:lnTo>
                    <a:lnTo>
                      <a:pt x="1378" y="708"/>
                    </a:lnTo>
                    <a:lnTo>
                      <a:pt x="1378" y="708"/>
                    </a:lnTo>
                    <a:lnTo>
                      <a:pt x="1330" y="706"/>
                    </a:lnTo>
                    <a:lnTo>
                      <a:pt x="1284" y="702"/>
                    </a:lnTo>
                    <a:lnTo>
                      <a:pt x="1236" y="696"/>
                    </a:lnTo>
                    <a:lnTo>
                      <a:pt x="1190" y="688"/>
                    </a:lnTo>
                    <a:lnTo>
                      <a:pt x="1144" y="680"/>
                    </a:lnTo>
                    <a:lnTo>
                      <a:pt x="1098" y="670"/>
                    </a:lnTo>
                    <a:lnTo>
                      <a:pt x="1052" y="658"/>
                    </a:lnTo>
                    <a:lnTo>
                      <a:pt x="1008" y="644"/>
                    </a:lnTo>
                    <a:lnTo>
                      <a:pt x="964" y="630"/>
                    </a:lnTo>
                    <a:lnTo>
                      <a:pt x="920" y="616"/>
                    </a:lnTo>
                    <a:lnTo>
                      <a:pt x="876" y="600"/>
                    </a:lnTo>
                    <a:lnTo>
                      <a:pt x="834" y="582"/>
                    </a:lnTo>
                    <a:lnTo>
                      <a:pt x="792" y="562"/>
                    </a:lnTo>
                    <a:lnTo>
                      <a:pt x="752" y="542"/>
                    </a:lnTo>
                    <a:lnTo>
                      <a:pt x="712" y="520"/>
                    </a:lnTo>
                    <a:lnTo>
                      <a:pt x="672" y="498"/>
                    </a:lnTo>
                    <a:lnTo>
                      <a:pt x="632" y="474"/>
                    </a:lnTo>
                    <a:lnTo>
                      <a:pt x="594" y="450"/>
                    </a:lnTo>
                    <a:lnTo>
                      <a:pt x="558" y="424"/>
                    </a:lnTo>
                    <a:lnTo>
                      <a:pt x="520" y="398"/>
                    </a:lnTo>
                    <a:lnTo>
                      <a:pt x="486" y="370"/>
                    </a:lnTo>
                    <a:lnTo>
                      <a:pt x="450" y="340"/>
                    </a:lnTo>
                    <a:lnTo>
                      <a:pt x="416" y="310"/>
                    </a:lnTo>
                    <a:lnTo>
                      <a:pt x="384" y="280"/>
                    </a:lnTo>
                    <a:lnTo>
                      <a:pt x="350" y="248"/>
                    </a:lnTo>
                    <a:lnTo>
                      <a:pt x="320" y="216"/>
                    </a:lnTo>
                    <a:lnTo>
                      <a:pt x="290" y="182"/>
                    </a:lnTo>
                    <a:lnTo>
                      <a:pt x="260" y="146"/>
                    </a:lnTo>
                    <a:lnTo>
                      <a:pt x="232" y="112"/>
                    </a:lnTo>
                    <a:lnTo>
                      <a:pt x="204" y="76"/>
                    </a:lnTo>
                    <a:lnTo>
                      <a:pt x="178" y="38"/>
                    </a:lnTo>
                    <a:lnTo>
                      <a:pt x="152" y="0"/>
                    </a:lnTo>
                    <a:lnTo>
                      <a:pt x="152" y="0"/>
                    </a:lnTo>
                    <a:close/>
                  </a:path>
                </a:pathLst>
              </a:custGeom>
              <a:gradFill>
                <a:gsLst>
                  <a:gs pos="0">
                    <a:srgbClr val="DDDDDD">
                      <a:alpha val="0"/>
                    </a:srgbClr>
                  </a:gs>
                  <a:gs pos="100000">
                    <a:schemeClr val="tx2">
                      <a:lumMod val="75000"/>
                    </a:schemeClr>
                  </a:gs>
                </a:gsLst>
                <a:lin ang="5400000" scaled="0"/>
              </a:gradFill>
              <a:ln w="6350">
                <a:noFill/>
                <a:miter lim="800000"/>
                <a:headEnd/>
                <a:tailEnd/>
              </a:ln>
            </p:spPr>
            <p:txBody>
              <a:bodyPr/>
              <a:lstStyle/>
              <a:p>
                <a:pPr algn="ctr" defTabSz="304800" eaLnBrk="0" fontAlgn="base" hangingPunct="0">
                  <a:spcBef>
                    <a:spcPct val="0"/>
                  </a:spcBef>
                  <a:spcAft>
                    <a:spcPct val="0"/>
                  </a:spcAft>
                </a:pPr>
                <a:endParaRPr lang="zh-CN" altLang="en-US" sz="1600" dirty="0">
                  <a:latin typeface="Huawei Sans" panose="020C0503030203020204" pitchFamily="34" charset="0"/>
                  <a:ea typeface="微软雅黑" panose="020B0503020204020204" pitchFamily="34" charset="-122"/>
                  <a:cs typeface="Helvetica"/>
                </a:endParaRPr>
              </a:p>
            </p:txBody>
          </p:sp>
          <p:sp>
            <p:nvSpPr>
              <p:cNvPr id="169" name="Freeform 54">
                <a:extLst>
                  <a:ext uri="{FF2B5EF4-FFF2-40B4-BE49-F238E27FC236}">
                    <a16:creationId xmlns:a16="http://schemas.microsoft.com/office/drawing/2014/main" id="{5887CF24-A1FB-43C8-A01F-7D5CF55FDAE4}"/>
                  </a:ext>
                </a:extLst>
              </p:cNvPr>
              <p:cNvSpPr>
                <a:spLocks/>
              </p:cNvSpPr>
              <p:nvPr/>
            </p:nvSpPr>
            <p:spPr bwMode="auto">
              <a:xfrm>
                <a:off x="-1657350" y="4029075"/>
                <a:ext cx="574675" cy="2482850"/>
              </a:xfrm>
              <a:custGeom>
                <a:avLst/>
                <a:gdLst/>
                <a:ahLst/>
                <a:cxnLst>
                  <a:cxn ang="0">
                    <a:pos x="362" y="1490"/>
                  </a:cxn>
                  <a:cxn ang="0">
                    <a:pos x="324" y="1410"/>
                  </a:cxn>
                  <a:cxn ang="0">
                    <a:pos x="290" y="1326"/>
                  </a:cxn>
                  <a:cxn ang="0">
                    <a:pos x="260" y="1240"/>
                  </a:cxn>
                  <a:cxn ang="0">
                    <a:pos x="236" y="1152"/>
                  </a:cxn>
                  <a:cxn ang="0">
                    <a:pos x="216" y="1062"/>
                  </a:cxn>
                  <a:cxn ang="0">
                    <a:pos x="202" y="970"/>
                  </a:cxn>
                  <a:cxn ang="0">
                    <a:pos x="194" y="876"/>
                  </a:cxn>
                  <a:cxn ang="0">
                    <a:pos x="192" y="782"/>
                  </a:cxn>
                  <a:cxn ang="0">
                    <a:pos x="192" y="734"/>
                  </a:cxn>
                  <a:cxn ang="0">
                    <a:pos x="198" y="640"/>
                  </a:cxn>
                  <a:cxn ang="0">
                    <a:pos x="210" y="548"/>
                  </a:cxn>
                  <a:cxn ang="0">
                    <a:pos x="226" y="456"/>
                  </a:cxn>
                  <a:cxn ang="0">
                    <a:pos x="248" y="368"/>
                  </a:cxn>
                  <a:cxn ang="0">
                    <a:pos x="274" y="280"/>
                  </a:cxn>
                  <a:cxn ang="0">
                    <a:pos x="306" y="196"/>
                  </a:cxn>
                  <a:cxn ang="0">
                    <a:pos x="342" y="114"/>
                  </a:cxn>
                  <a:cxn ang="0">
                    <a:pos x="362" y="74"/>
                  </a:cxn>
                  <a:cxn ang="0">
                    <a:pos x="342" y="42"/>
                  </a:cxn>
                  <a:cxn ang="0">
                    <a:pos x="318" y="18"/>
                  </a:cxn>
                  <a:cxn ang="0">
                    <a:pos x="296" y="10"/>
                  </a:cxn>
                  <a:cxn ang="0">
                    <a:pos x="262" y="6"/>
                  </a:cxn>
                  <a:cxn ang="0">
                    <a:pos x="236" y="12"/>
                  </a:cxn>
                  <a:cxn ang="0">
                    <a:pos x="220" y="22"/>
                  </a:cxn>
                  <a:cxn ang="0">
                    <a:pos x="184" y="0"/>
                  </a:cxn>
                  <a:cxn ang="0">
                    <a:pos x="142" y="92"/>
                  </a:cxn>
                  <a:cxn ang="0">
                    <a:pos x="104" y="184"/>
                  </a:cxn>
                  <a:cxn ang="0">
                    <a:pos x="72" y="280"/>
                  </a:cxn>
                  <a:cxn ang="0">
                    <a:pos x="46" y="378"/>
                  </a:cxn>
                  <a:cxn ang="0">
                    <a:pos x="26" y="476"/>
                  </a:cxn>
                  <a:cxn ang="0">
                    <a:pos x="12" y="578"/>
                  </a:cxn>
                  <a:cxn ang="0">
                    <a:pos x="2" y="678"/>
                  </a:cxn>
                  <a:cxn ang="0">
                    <a:pos x="0" y="782"/>
                  </a:cxn>
                  <a:cxn ang="0">
                    <a:pos x="0" y="834"/>
                  </a:cxn>
                  <a:cxn ang="0">
                    <a:pos x="6" y="936"/>
                  </a:cxn>
                  <a:cxn ang="0">
                    <a:pos x="18" y="1038"/>
                  </a:cxn>
                  <a:cxn ang="0">
                    <a:pos x="36" y="1138"/>
                  </a:cxn>
                  <a:cxn ang="0">
                    <a:pos x="58" y="1236"/>
                  </a:cxn>
                  <a:cxn ang="0">
                    <a:pos x="88" y="1332"/>
                  </a:cxn>
                  <a:cxn ang="0">
                    <a:pos x="122" y="1426"/>
                  </a:cxn>
                  <a:cxn ang="0">
                    <a:pos x="162" y="1518"/>
                  </a:cxn>
                  <a:cxn ang="0">
                    <a:pos x="220" y="1542"/>
                  </a:cxn>
                  <a:cxn ang="0">
                    <a:pos x="228" y="1548"/>
                  </a:cxn>
                  <a:cxn ang="0">
                    <a:pos x="248" y="1556"/>
                  </a:cxn>
                  <a:cxn ang="0">
                    <a:pos x="278" y="1558"/>
                  </a:cxn>
                  <a:cxn ang="0">
                    <a:pos x="318" y="1546"/>
                  </a:cxn>
                  <a:cxn ang="0">
                    <a:pos x="330" y="1536"/>
                  </a:cxn>
                  <a:cxn ang="0">
                    <a:pos x="354" y="1506"/>
                  </a:cxn>
                  <a:cxn ang="0">
                    <a:pos x="362" y="1490"/>
                  </a:cxn>
                </a:cxnLst>
                <a:rect l="0" t="0" r="r" b="b"/>
                <a:pathLst>
                  <a:path w="362" h="1564">
                    <a:moveTo>
                      <a:pt x="362" y="1490"/>
                    </a:moveTo>
                    <a:lnTo>
                      <a:pt x="362" y="1490"/>
                    </a:lnTo>
                    <a:lnTo>
                      <a:pt x="342" y="1450"/>
                    </a:lnTo>
                    <a:lnTo>
                      <a:pt x="324" y="1410"/>
                    </a:lnTo>
                    <a:lnTo>
                      <a:pt x="306" y="1368"/>
                    </a:lnTo>
                    <a:lnTo>
                      <a:pt x="290" y="1326"/>
                    </a:lnTo>
                    <a:lnTo>
                      <a:pt x="274" y="1284"/>
                    </a:lnTo>
                    <a:lnTo>
                      <a:pt x="260" y="1240"/>
                    </a:lnTo>
                    <a:lnTo>
                      <a:pt x="248" y="1196"/>
                    </a:lnTo>
                    <a:lnTo>
                      <a:pt x="236" y="1152"/>
                    </a:lnTo>
                    <a:lnTo>
                      <a:pt x="226" y="1108"/>
                    </a:lnTo>
                    <a:lnTo>
                      <a:pt x="216" y="1062"/>
                    </a:lnTo>
                    <a:lnTo>
                      <a:pt x="210" y="1016"/>
                    </a:lnTo>
                    <a:lnTo>
                      <a:pt x="202" y="970"/>
                    </a:lnTo>
                    <a:lnTo>
                      <a:pt x="198" y="924"/>
                    </a:lnTo>
                    <a:lnTo>
                      <a:pt x="194" y="876"/>
                    </a:lnTo>
                    <a:lnTo>
                      <a:pt x="192" y="830"/>
                    </a:lnTo>
                    <a:lnTo>
                      <a:pt x="192" y="782"/>
                    </a:lnTo>
                    <a:lnTo>
                      <a:pt x="192" y="782"/>
                    </a:lnTo>
                    <a:lnTo>
                      <a:pt x="192" y="734"/>
                    </a:lnTo>
                    <a:lnTo>
                      <a:pt x="194" y="688"/>
                    </a:lnTo>
                    <a:lnTo>
                      <a:pt x="198" y="640"/>
                    </a:lnTo>
                    <a:lnTo>
                      <a:pt x="202" y="594"/>
                    </a:lnTo>
                    <a:lnTo>
                      <a:pt x="210" y="548"/>
                    </a:lnTo>
                    <a:lnTo>
                      <a:pt x="216" y="502"/>
                    </a:lnTo>
                    <a:lnTo>
                      <a:pt x="226" y="456"/>
                    </a:lnTo>
                    <a:lnTo>
                      <a:pt x="236" y="412"/>
                    </a:lnTo>
                    <a:lnTo>
                      <a:pt x="248" y="368"/>
                    </a:lnTo>
                    <a:lnTo>
                      <a:pt x="260" y="324"/>
                    </a:lnTo>
                    <a:lnTo>
                      <a:pt x="274" y="280"/>
                    </a:lnTo>
                    <a:lnTo>
                      <a:pt x="290" y="238"/>
                    </a:lnTo>
                    <a:lnTo>
                      <a:pt x="306" y="196"/>
                    </a:lnTo>
                    <a:lnTo>
                      <a:pt x="324" y="154"/>
                    </a:lnTo>
                    <a:lnTo>
                      <a:pt x="342" y="114"/>
                    </a:lnTo>
                    <a:lnTo>
                      <a:pt x="362" y="74"/>
                    </a:lnTo>
                    <a:lnTo>
                      <a:pt x="362" y="74"/>
                    </a:lnTo>
                    <a:lnTo>
                      <a:pt x="354" y="58"/>
                    </a:lnTo>
                    <a:lnTo>
                      <a:pt x="342" y="42"/>
                    </a:lnTo>
                    <a:lnTo>
                      <a:pt x="330" y="28"/>
                    </a:lnTo>
                    <a:lnTo>
                      <a:pt x="318" y="18"/>
                    </a:lnTo>
                    <a:lnTo>
                      <a:pt x="318" y="18"/>
                    </a:lnTo>
                    <a:lnTo>
                      <a:pt x="296" y="10"/>
                    </a:lnTo>
                    <a:lnTo>
                      <a:pt x="278" y="6"/>
                    </a:lnTo>
                    <a:lnTo>
                      <a:pt x="262" y="6"/>
                    </a:lnTo>
                    <a:lnTo>
                      <a:pt x="248" y="8"/>
                    </a:lnTo>
                    <a:lnTo>
                      <a:pt x="236" y="12"/>
                    </a:lnTo>
                    <a:lnTo>
                      <a:pt x="228" y="16"/>
                    </a:lnTo>
                    <a:lnTo>
                      <a:pt x="220" y="22"/>
                    </a:lnTo>
                    <a:lnTo>
                      <a:pt x="184" y="0"/>
                    </a:lnTo>
                    <a:lnTo>
                      <a:pt x="184" y="0"/>
                    </a:lnTo>
                    <a:lnTo>
                      <a:pt x="162" y="46"/>
                    </a:lnTo>
                    <a:lnTo>
                      <a:pt x="142" y="92"/>
                    </a:lnTo>
                    <a:lnTo>
                      <a:pt x="122" y="138"/>
                    </a:lnTo>
                    <a:lnTo>
                      <a:pt x="104" y="184"/>
                    </a:lnTo>
                    <a:lnTo>
                      <a:pt x="88" y="232"/>
                    </a:lnTo>
                    <a:lnTo>
                      <a:pt x="72" y="280"/>
                    </a:lnTo>
                    <a:lnTo>
                      <a:pt x="58" y="328"/>
                    </a:lnTo>
                    <a:lnTo>
                      <a:pt x="46" y="378"/>
                    </a:lnTo>
                    <a:lnTo>
                      <a:pt x="36" y="426"/>
                    </a:lnTo>
                    <a:lnTo>
                      <a:pt x="26" y="476"/>
                    </a:lnTo>
                    <a:lnTo>
                      <a:pt x="18" y="526"/>
                    </a:lnTo>
                    <a:lnTo>
                      <a:pt x="12" y="578"/>
                    </a:lnTo>
                    <a:lnTo>
                      <a:pt x="6" y="628"/>
                    </a:lnTo>
                    <a:lnTo>
                      <a:pt x="2" y="678"/>
                    </a:lnTo>
                    <a:lnTo>
                      <a:pt x="0" y="730"/>
                    </a:lnTo>
                    <a:lnTo>
                      <a:pt x="0" y="782"/>
                    </a:lnTo>
                    <a:lnTo>
                      <a:pt x="0" y="782"/>
                    </a:lnTo>
                    <a:lnTo>
                      <a:pt x="0" y="834"/>
                    </a:lnTo>
                    <a:lnTo>
                      <a:pt x="2" y="886"/>
                    </a:lnTo>
                    <a:lnTo>
                      <a:pt x="6" y="936"/>
                    </a:lnTo>
                    <a:lnTo>
                      <a:pt x="12" y="986"/>
                    </a:lnTo>
                    <a:lnTo>
                      <a:pt x="18" y="1038"/>
                    </a:lnTo>
                    <a:lnTo>
                      <a:pt x="26" y="1088"/>
                    </a:lnTo>
                    <a:lnTo>
                      <a:pt x="36" y="1138"/>
                    </a:lnTo>
                    <a:lnTo>
                      <a:pt x="46" y="1186"/>
                    </a:lnTo>
                    <a:lnTo>
                      <a:pt x="58" y="1236"/>
                    </a:lnTo>
                    <a:lnTo>
                      <a:pt x="72" y="1284"/>
                    </a:lnTo>
                    <a:lnTo>
                      <a:pt x="88" y="1332"/>
                    </a:lnTo>
                    <a:lnTo>
                      <a:pt x="104" y="1380"/>
                    </a:lnTo>
                    <a:lnTo>
                      <a:pt x="122" y="1426"/>
                    </a:lnTo>
                    <a:lnTo>
                      <a:pt x="142" y="1472"/>
                    </a:lnTo>
                    <a:lnTo>
                      <a:pt x="162" y="1518"/>
                    </a:lnTo>
                    <a:lnTo>
                      <a:pt x="184" y="1564"/>
                    </a:lnTo>
                    <a:lnTo>
                      <a:pt x="220" y="1542"/>
                    </a:lnTo>
                    <a:lnTo>
                      <a:pt x="220" y="1542"/>
                    </a:lnTo>
                    <a:lnTo>
                      <a:pt x="228" y="1548"/>
                    </a:lnTo>
                    <a:lnTo>
                      <a:pt x="236" y="1552"/>
                    </a:lnTo>
                    <a:lnTo>
                      <a:pt x="248" y="1556"/>
                    </a:lnTo>
                    <a:lnTo>
                      <a:pt x="262" y="1558"/>
                    </a:lnTo>
                    <a:lnTo>
                      <a:pt x="278" y="1558"/>
                    </a:lnTo>
                    <a:lnTo>
                      <a:pt x="296" y="1554"/>
                    </a:lnTo>
                    <a:lnTo>
                      <a:pt x="318" y="1546"/>
                    </a:lnTo>
                    <a:lnTo>
                      <a:pt x="318" y="1546"/>
                    </a:lnTo>
                    <a:lnTo>
                      <a:pt x="330" y="1536"/>
                    </a:lnTo>
                    <a:lnTo>
                      <a:pt x="342" y="1522"/>
                    </a:lnTo>
                    <a:lnTo>
                      <a:pt x="354" y="1506"/>
                    </a:lnTo>
                    <a:lnTo>
                      <a:pt x="362" y="1490"/>
                    </a:lnTo>
                    <a:lnTo>
                      <a:pt x="362" y="1490"/>
                    </a:lnTo>
                    <a:close/>
                  </a:path>
                </a:pathLst>
              </a:custGeom>
              <a:gradFill>
                <a:gsLst>
                  <a:gs pos="0">
                    <a:srgbClr val="DDDDDD">
                      <a:alpha val="0"/>
                    </a:srgbClr>
                  </a:gs>
                  <a:gs pos="100000">
                    <a:schemeClr val="tx2">
                      <a:lumMod val="75000"/>
                    </a:schemeClr>
                  </a:gs>
                </a:gsLst>
                <a:lin ang="5400000" scaled="0"/>
              </a:gradFill>
              <a:ln w="6350">
                <a:noFill/>
                <a:miter lim="800000"/>
                <a:headEnd/>
                <a:tailEnd/>
              </a:ln>
            </p:spPr>
            <p:txBody>
              <a:bodyPr/>
              <a:lstStyle/>
              <a:p>
                <a:pPr algn="ctr" defTabSz="304800" eaLnBrk="0" fontAlgn="base" hangingPunct="0">
                  <a:spcBef>
                    <a:spcPct val="0"/>
                  </a:spcBef>
                  <a:spcAft>
                    <a:spcPct val="0"/>
                  </a:spcAft>
                </a:pPr>
                <a:endParaRPr lang="zh-CN" altLang="en-US" sz="1600" dirty="0">
                  <a:latin typeface="Huawei Sans" panose="020C0503030203020204" pitchFamily="34" charset="0"/>
                  <a:ea typeface="微软雅黑" panose="020B0503020204020204" pitchFamily="34" charset="-122"/>
                  <a:cs typeface="Helvetica"/>
                </a:endParaRPr>
              </a:p>
            </p:txBody>
          </p:sp>
        </p:grpSp>
        <p:sp>
          <p:nvSpPr>
            <p:cNvPr id="156" name="椭圆 155">
              <a:extLst>
                <a:ext uri="{FF2B5EF4-FFF2-40B4-BE49-F238E27FC236}">
                  <a16:creationId xmlns:a16="http://schemas.microsoft.com/office/drawing/2014/main" id="{345753FD-19C7-4A66-9AE7-C5260FC667A0}"/>
                </a:ext>
              </a:extLst>
            </p:cNvPr>
            <p:cNvSpPr/>
            <p:nvPr/>
          </p:nvSpPr>
          <p:spPr>
            <a:xfrm>
              <a:off x="5153500" y="4934316"/>
              <a:ext cx="4766211" cy="1120240"/>
            </a:xfrm>
            <a:prstGeom prst="ellipse">
              <a:avLst/>
            </a:prstGeom>
            <a:gradFill>
              <a:gsLst>
                <a:gs pos="0">
                  <a:srgbClr val="DDDDDD">
                    <a:alpha val="0"/>
                  </a:srgbClr>
                </a:gs>
                <a:gs pos="100000">
                  <a:schemeClr val="tx2">
                    <a:lumMod val="75000"/>
                  </a:schemeClr>
                </a:gs>
              </a:gsLst>
              <a:lin ang="5400000" scaled="0"/>
            </a:gradFill>
            <a:ln w="6350">
              <a:noFill/>
              <a:miter lim="800000"/>
              <a:headEnd/>
              <a:tailEnd/>
            </a:ln>
          </p:spPr>
          <p:txBody>
            <a:bodyPr/>
            <a:lstStyle/>
            <a:p>
              <a:pPr algn="ctr" defTabSz="304800" eaLnBrk="0" fontAlgn="base" hangingPunct="0">
                <a:spcBef>
                  <a:spcPct val="0"/>
                </a:spcBef>
                <a:spcAft>
                  <a:spcPct val="0"/>
                </a:spcAft>
              </a:pPr>
              <a:endParaRPr lang="zh-CN" altLang="en-US" sz="1600" dirty="0">
                <a:latin typeface="Huawei Sans" panose="020C0503030203020204" pitchFamily="34" charset="0"/>
                <a:ea typeface="微软雅黑" panose="020B0503020204020204" pitchFamily="34" charset="-122"/>
                <a:cs typeface="Helvetica"/>
              </a:endParaRPr>
            </a:p>
          </p:txBody>
        </p:sp>
        <p:grpSp>
          <p:nvGrpSpPr>
            <p:cNvPr id="157" name="组合 339">
              <a:extLst>
                <a:ext uri="{FF2B5EF4-FFF2-40B4-BE49-F238E27FC236}">
                  <a16:creationId xmlns:a16="http://schemas.microsoft.com/office/drawing/2014/main" id="{5FC98FA9-2B3E-426E-A182-4883172B1B15}"/>
                </a:ext>
              </a:extLst>
            </p:cNvPr>
            <p:cNvGrpSpPr/>
            <p:nvPr/>
          </p:nvGrpSpPr>
          <p:grpSpPr>
            <a:xfrm>
              <a:off x="4684942" y="4704423"/>
              <a:ext cx="5833240" cy="1569377"/>
              <a:chOff x="-15297092" y="-10797381"/>
              <a:chExt cx="7829492" cy="8229600"/>
            </a:xfrm>
            <a:solidFill>
              <a:srgbClr val="00B0F0"/>
            </a:solidFill>
          </p:grpSpPr>
          <p:sp>
            <p:nvSpPr>
              <p:cNvPr id="161" name="Freeform 32">
                <a:extLst>
                  <a:ext uri="{FF2B5EF4-FFF2-40B4-BE49-F238E27FC236}">
                    <a16:creationId xmlns:a16="http://schemas.microsoft.com/office/drawing/2014/main" id="{AC296EB5-3B5E-43CA-B0D5-E6BB2A128D26}"/>
                  </a:ext>
                </a:extLst>
              </p:cNvPr>
              <p:cNvSpPr>
                <a:spLocks noEditPoints="1"/>
              </p:cNvSpPr>
              <p:nvPr/>
            </p:nvSpPr>
            <p:spPr bwMode="auto">
              <a:xfrm>
                <a:off x="-15297092" y="-10797381"/>
                <a:ext cx="7829492" cy="8229600"/>
              </a:xfrm>
              <a:custGeom>
                <a:avLst/>
                <a:gdLst/>
                <a:ahLst/>
                <a:cxnLst>
                  <a:cxn ang="0">
                    <a:pos x="2464" y="4990"/>
                  </a:cxn>
                  <a:cxn ang="0">
                    <a:pos x="2306" y="5168"/>
                  </a:cxn>
                  <a:cxn ang="0">
                    <a:pos x="2182" y="5152"/>
                  </a:cxn>
                  <a:cxn ang="0">
                    <a:pos x="3050" y="5144"/>
                  </a:cxn>
                  <a:cxn ang="0">
                    <a:pos x="3220" y="5108"/>
                  </a:cxn>
                  <a:cxn ang="0">
                    <a:pos x="3284" y="4892"/>
                  </a:cxn>
                  <a:cxn ang="0">
                    <a:pos x="3482" y="5028"/>
                  </a:cxn>
                  <a:cxn ang="0">
                    <a:pos x="1680" y="4814"/>
                  </a:cxn>
                  <a:cxn ang="0">
                    <a:pos x="1532" y="4746"/>
                  </a:cxn>
                  <a:cxn ang="0">
                    <a:pos x="1336" y="4862"/>
                  </a:cxn>
                  <a:cxn ang="0">
                    <a:pos x="3888" y="4838"/>
                  </a:cxn>
                  <a:cxn ang="0">
                    <a:pos x="4034" y="4746"/>
                  </a:cxn>
                  <a:cxn ang="0">
                    <a:pos x="4040" y="4506"/>
                  </a:cxn>
                  <a:cxn ang="0">
                    <a:pos x="4130" y="4434"/>
                  </a:cxn>
                  <a:cxn ang="0">
                    <a:pos x="852" y="4514"/>
                  </a:cxn>
                  <a:cxn ang="0">
                    <a:pos x="864" y="4258"/>
                  </a:cxn>
                  <a:cxn ang="0">
                    <a:pos x="626" y="4282"/>
                  </a:cxn>
                  <a:cxn ang="0">
                    <a:pos x="546" y="4186"/>
                  </a:cxn>
                  <a:cxn ang="0">
                    <a:pos x="4664" y="4150"/>
                  </a:cxn>
                  <a:cxn ang="0">
                    <a:pos x="4764" y="4006"/>
                  </a:cxn>
                  <a:cxn ang="0">
                    <a:pos x="4664" y="3804"/>
                  </a:cxn>
                  <a:cxn ang="0">
                    <a:pos x="4902" y="3770"/>
                  </a:cxn>
                  <a:cxn ang="0">
                    <a:pos x="410" y="3596"/>
                  </a:cxn>
                  <a:cxn ang="0">
                    <a:pos x="348" y="3448"/>
                  </a:cxn>
                  <a:cxn ang="0">
                    <a:pos x="128" y="3398"/>
                  </a:cxn>
                  <a:cxn ang="0">
                    <a:pos x="5072" y="3354"/>
                  </a:cxn>
                  <a:cxn ang="0">
                    <a:pos x="5116" y="3184"/>
                  </a:cxn>
                  <a:cxn ang="0">
                    <a:pos x="4958" y="3006"/>
                  </a:cxn>
                  <a:cxn ang="0">
                    <a:pos x="4974" y="2892"/>
                  </a:cxn>
                  <a:cxn ang="0">
                    <a:pos x="8" y="2814"/>
                  </a:cxn>
                  <a:cxn ang="0">
                    <a:pos x="192" y="2636"/>
                  </a:cxn>
                  <a:cxn ang="0">
                    <a:pos x="0" y="2516"/>
                  </a:cxn>
                  <a:cxn ang="0">
                    <a:pos x="200" y="2382"/>
                  </a:cxn>
                  <a:cxn ang="0">
                    <a:pos x="5170" y="2322"/>
                  </a:cxn>
                  <a:cxn ang="0">
                    <a:pos x="5148" y="2150"/>
                  </a:cxn>
                  <a:cxn ang="0">
                    <a:pos x="4936" y="2070"/>
                  </a:cxn>
                  <a:cxn ang="0">
                    <a:pos x="272" y="1974"/>
                  </a:cxn>
                  <a:cxn ang="0">
                    <a:pos x="318" y="1820"/>
                  </a:cxn>
                  <a:cxn ang="0">
                    <a:pos x="188" y="1618"/>
                  </a:cxn>
                  <a:cxn ang="0">
                    <a:pos x="238" y="1502"/>
                  </a:cxn>
                  <a:cxn ang="0">
                    <a:pos x="4754" y="1548"/>
                  </a:cxn>
                  <a:cxn ang="0">
                    <a:pos x="4846" y="1310"/>
                  </a:cxn>
                  <a:cxn ang="0">
                    <a:pos x="4608" y="1288"/>
                  </a:cxn>
                  <a:cxn ang="0">
                    <a:pos x="4542" y="1192"/>
                  </a:cxn>
                  <a:cxn ang="0">
                    <a:pos x="702" y="1112"/>
                  </a:cxn>
                  <a:cxn ang="0">
                    <a:pos x="806" y="988"/>
                  </a:cxn>
                  <a:cxn ang="0">
                    <a:pos x="748" y="770"/>
                  </a:cxn>
                  <a:cxn ang="0">
                    <a:pos x="984" y="808"/>
                  </a:cxn>
                  <a:cxn ang="0">
                    <a:pos x="4298" y="638"/>
                  </a:cxn>
                  <a:cxn ang="0">
                    <a:pos x="4162" y="528"/>
                  </a:cxn>
                  <a:cxn ang="0">
                    <a:pos x="3952" y="614"/>
                  </a:cxn>
                  <a:cxn ang="0">
                    <a:pos x="1316" y="558"/>
                  </a:cxn>
                  <a:cxn ang="0">
                    <a:pos x="1454" y="478"/>
                  </a:cxn>
                  <a:cxn ang="0">
                    <a:pos x="1496" y="242"/>
                  </a:cxn>
                  <a:cxn ang="0">
                    <a:pos x="1610" y="192"/>
                  </a:cxn>
                  <a:cxn ang="0">
                    <a:pos x="3464" y="354"/>
                  </a:cxn>
                  <a:cxn ang="0">
                    <a:pos x="3368" y="118"/>
                  </a:cxn>
                  <a:cxn ang="0">
                    <a:pos x="3178" y="264"/>
                  </a:cxn>
                  <a:cxn ang="0">
                    <a:pos x="3064" y="238"/>
                  </a:cxn>
                  <a:cxn ang="0">
                    <a:pos x="2216" y="220"/>
                  </a:cxn>
                  <a:cxn ang="0">
                    <a:pos x="2376" y="202"/>
                  </a:cxn>
                  <a:cxn ang="0">
                    <a:pos x="2482" y="2"/>
                  </a:cxn>
                </a:cxnLst>
                <a:rect l="0" t="0" r="r" b="b"/>
                <a:pathLst>
                  <a:path w="5184" h="5184">
                    <a:moveTo>
                      <a:pt x="2604" y="5184"/>
                    </a:moveTo>
                    <a:lnTo>
                      <a:pt x="2602" y="4992"/>
                    </a:lnTo>
                    <a:lnTo>
                      <a:pt x="2602" y="4992"/>
                    </a:lnTo>
                    <a:lnTo>
                      <a:pt x="2626" y="4992"/>
                    </a:lnTo>
                    <a:lnTo>
                      <a:pt x="2628" y="5184"/>
                    </a:lnTo>
                    <a:lnTo>
                      <a:pt x="2628" y="5184"/>
                    </a:lnTo>
                    <a:lnTo>
                      <a:pt x="2604" y="5184"/>
                    </a:lnTo>
                    <a:lnTo>
                      <a:pt x="2604" y="5184"/>
                    </a:lnTo>
                    <a:close/>
                    <a:moveTo>
                      <a:pt x="2478" y="5182"/>
                    </a:moveTo>
                    <a:lnTo>
                      <a:pt x="2478" y="5182"/>
                    </a:lnTo>
                    <a:lnTo>
                      <a:pt x="2454" y="5180"/>
                    </a:lnTo>
                    <a:lnTo>
                      <a:pt x="2464" y="4990"/>
                    </a:lnTo>
                    <a:lnTo>
                      <a:pt x="2464" y="4990"/>
                    </a:lnTo>
                    <a:lnTo>
                      <a:pt x="2488" y="4990"/>
                    </a:lnTo>
                    <a:lnTo>
                      <a:pt x="2478" y="5182"/>
                    </a:lnTo>
                    <a:close/>
                    <a:moveTo>
                      <a:pt x="2752" y="5180"/>
                    </a:moveTo>
                    <a:lnTo>
                      <a:pt x="2740" y="4988"/>
                    </a:lnTo>
                    <a:lnTo>
                      <a:pt x="2740" y="4988"/>
                    </a:lnTo>
                    <a:lnTo>
                      <a:pt x="2764" y="4986"/>
                    </a:lnTo>
                    <a:lnTo>
                      <a:pt x="2778" y="5178"/>
                    </a:lnTo>
                    <a:lnTo>
                      <a:pt x="2778" y="5178"/>
                    </a:lnTo>
                    <a:lnTo>
                      <a:pt x="2752" y="5180"/>
                    </a:lnTo>
                    <a:lnTo>
                      <a:pt x="2752" y="5180"/>
                    </a:lnTo>
                    <a:close/>
                    <a:moveTo>
                      <a:pt x="2330" y="5172"/>
                    </a:moveTo>
                    <a:lnTo>
                      <a:pt x="2330" y="5172"/>
                    </a:lnTo>
                    <a:lnTo>
                      <a:pt x="2306" y="5168"/>
                    </a:lnTo>
                    <a:lnTo>
                      <a:pt x="2326" y="4978"/>
                    </a:lnTo>
                    <a:lnTo>
                      <a:pt x="2326" y="4978"/>
                    </a:lnTo>
                    <a:lnTo>
                      <a:pt x="2350" y="4980"/>
                    </a:lnTo>
                    <a:lnTo>
                      <a:pt x="2330" y="5172"/>
                    </a:lnTo>
                    <a:close/>
                    <a:moveTo>
                      <a:pt x="2902" y="5166"/>
                    </a:moveTo>
                    <a:lnTo>
                      <a:pt x="2878" y="4976"/>
                    </a:lnTo>
                    <a:lnTo>
                      <a:pt x="2878" y="4976"/>
                    </a:lnTo>
                    <a:lnTo>
                      <a:pt x="2902" y="4972"/>
                    </a:lnTo>
                    <a:lnTo>
                      <a:pt x="2926" y="5164"/>
                    </a:lnTo>
                    <a:lnTo>
                      <a:pt x="2926" y="5164"/>
                    </a:lnTo>
                    <a:lnTo>
                      <a:pt x="2902" y="5166"/>
                    </a:lnTo>
                    <a:lnTo>
                      <a:pt x="2902" y="5166"/>
                    </a:lnTo>
                    <a:close/>
                    <a:moveTo>
                      <a:pt x="2182" y="5152"/>
                    </a:moveTo>
                    <a:lnTo>
                      <a:pt x="2182" y="5152"/>
                    </a:lnTo>
                    <a:lnTo>
                      <a:pt x="2158" y="5148"/>
                    </a:lnTo>
                    <a:lnTo>
                      <a:pt x="2190" y="4958"/>
                    </a:lnTo>
                    <a:lnTo>
                      <a:pt x="2190" y="4958"/>
                    </a:lnTo>
                    <a:lnTo>
                      <a:pt x="2212" y="4962"/>
                    </a:lnTo>
                    <a:lnTo>
                      <a:pt x="2182" y="5152"/>
                    </a:lnTo>
                    <a:close/>
                    <a:moveTo>
                      <a:pt x="3050" y="5144"/>
                    </a:moveTo>
                    <a:lnTo>
                      <a:pt x="3016" y="4956"/>
                    </a:lnTo>
                    <a:lnTo>
                      <a:pt x="3016" y="4956"/>
                    </a:lnTo>
                    <a:lnTo>
                      <a:pt x="3038" y="4952"/>
                    </a:lnTo>
                    <a:lnTo>
                      <a:pt x="3074" y="5140"/>
                    </a:lnTo>
                    <a:lnTo>
                      <a:pt x="3074" y="5140"/>
                    </a:lnTo>
                    <a:lnTo>
                      <a:pt x="3050" y="5144"/>
                    </a:lnTo>
                    <a:lnTo>
                      <a:pt x="3050" y="5144"/>
                    </a:lnTo>
                    <a:close/>
                    <a:moveTo>
                      <a:pt x="2034" y="5124"/>
                    </a:moveTo>
                    <a:lnTo>
                      <a:pt x="2034" y="5124"/>
                    </a:lnTo>
                    <a:lnTo>
                      <a:pt x="2010" y="5120"/>
                    </a:lnTo>
                    <a:lnTo>
                      <a:pt x="2054" y="4932"/>
                    </a:lnTo>
                    <a:lnTo>
                      <a:pt x="2054" y="4932"/>
                    </a:lnTo>
                    <a:lnTo>
                      <a:pt x="2076" y="4938"/>
                    </a:lnTo>
                    <a:lnTo>
                      <a:pt x="2034" y="5124"/>
                    </a:lnTo>
                    <a:close/>
                    <a:moveTo>
                      <a:pt x="3196" y="5114"/>
                    </a:moveTo>
                    <a:lnTo>
                      <a:pt x="3152" y="4928"/>
                    </a:lnTo>
                    <a:lnTo>
                      <a:pt x="3152" y="4928"/>
                    </a:lnTo>
                    <a:lnTo>
                      <a:pt x="3174" y="4922"/>
                    </a:lnTo>
                    <a:lnTo>
                      <a:pt x="3220" y="5108"/>
                    </a:lnTo>
                    <a:lnTo>
                      <a:pt x="3220" y="5108"/>
                    </a:lnTo>
                    <a:lnTo>
                      <a:pt x="3196" y="5114"/>
                    </a:lnTo>
                    <a:lnTo>
                      <a:pt x="3196" y="5114"/>
                    </a:lnTo>
                    <a:close/>
                    <a:moveTo>
                      <a:pt x="1890" y="5088"/>
                    </a:moveTo>
                    <a:lnTo>
                      <a:pt x="1890" y="5088"/>
                    </a:lnTo>
                    <a:lnTo>
                      <a:pt x="1866" y="5082"/>
                    </a:lnTo>
                    <a:lnTo>
                      <a:pt x="1920" y="4898"/>
                    </a:lnTo>
                    <a:lnTo>
                      <a:pt x="1920" y="4898"/>
                    </a:lnTo>
                    <a:lnTo>
                      <a:pt x="1942" y="4904"/>
                    </a:lnTo>
                    <a:lnTo>
                      <a:pt x="1890" y="5088"/>
                    </a:lnTo>
                    <a:close/>
                    <a:moveTo>
                      <a:pt x="3340" y="5074"/>
                    </a:moveTo>
                    <a:lnTo>
                      <a:pt x="3284" y="4892"/>
                    </a:lnTo>
                    <a:lnTo>
                      <a:pt x="3284" y="4892"/>
                    </a:lnTo>
                    <a:lnTo>
                      <a:pt x="3306" y="4884"/>
                    </a:lnTo>
                    <a:lnTo>
                      <a:pt x="3364" y="5068"/>
                    </a:lnTo>
                    <a:lnTo>
                      <a:pt x="3364" y="5068"/>
                    </a:lnTo>
                    <a:lnTo>
                      <a:pt x="3340" y="5074"/>
                    </a:lnTo>
                    <a:lnTo>
                      <a:pt x="3340" y="5074"/>
                    </a:lnTo>
                    <a:close/>
                    <a:moveTo>
                      <a:pt x="1748" y="5044"/>
                    </a:moveTo>
                    <a:lnTo>
                      <a:pt x="1748" y="5044"/>
                    </a:lnTo>
                    <a:lnTo>
                      <a:pt x="1724" y="5036"/>
                    </a:lnTo>
                    <a:lnTo>
                      <a:pt x="1788" y="4854"/>
                    </a:lnTo>
                    <a:lnTo>
                      <a:pt x="1788" y="4854"/>
                    </a:lnTo>
                    <a:lnTo>
                      <a:pt x="1810" y="4862"/>
                    </a:lnTo>
                    <a:lnTo>
                      <a:pt x="1748" y="5044"/>
                    </a:lnTo>
                    <a:close/>
                    <a:moveTo>
                      <a:pt x="3482" y="5028"/>
                    </a:moveTo>
                    <a:lnTo>
                      <a:pt x="3416" y="4848"/>
                    </a:lnTo>
                    <a:lnTo>
                      <a:pt x="3416" y="4848"/>
                    </a:lnTo>
                    <a:lnTo>
                      <a:pt x="3438" y="4840"/>
                    </a:lnTo>
                    <a:lnTo>
                      <a:pt x="3506" y="5020"/>
                    </a:lnTo>
                    <a:lnTo>
                      <a:pt x="3506" y="5020"/>
                    </a:lnTo>
                    <a:lnTo>
                      <a:pt x="3482" y="5028"/>
                    </a:lnTo>
                    <a:lnTo>
                      <a:pt x="3482" y="5028"/>
                    </a:lnTo>
                    <a:close/>
                    <a:moveTo>
                      <a:pt x="1606" y="4990"/>
                    </a:moveTo>
                    <a:lnTo>
                      <a:pt x="1606" y="4990"/>
                    </a:lnTo>
                    <a:lnTo>
                      <a:pt x="1584" y="4982"/>
                    </a:lnTo>
                    <a:lnTo>
                      <a:pt x="1658" y="4804"/>
                    </a:lnTo>
                    <a:lnTo>
                      <a:pt x="1658" y="4804"/>
                    </a:lnTo>
                    <a:lnTo>
                      <a:pt x="1680" y="4814"/>
                    </a:lnTo>
                    <a:lnTo>
                      <a:pt x="1606" y="4990"/>
                    </a:lnTo>
                    <a:close/>
                    <a:moveTo>
                      <a:pt x="3620" y="4972"/>
                    </a:moveTo>
                    <a:lnTo>
                      <a:pt x="3544" y="4796"/>
                    </a:lnTo>
                    <a:lnTo>
                      <a:pt x="3544" y="4796"/>
                    </a:lnTo>
                    <a:lnTo>
                      <a:pt x="3566" y="4788"/>
                    </a:lnTo>
                    <a:lnTo>
                      <a:pt x="3644" y="4962"/>
                    </a:lnTo>
                    <a:lnTo>
                      <a:pt x="3644" y="4962"/>
                    </a:lnTo>
                    <a:lnTo>
                      <a:pt x="3620" y="4972"/>
                    </a:lnTo>
                    <a:lnTo>
                      <a:pt x="3620" y="4972"/>
                    </a:lnTo>
                    <a:close/>
                    <a:moveTo>
                      <a:pt x="1470" y="4930"/>
                    </a:moveTo>
                    <a:lnTo>
                      <a:pt x="1470" y="4930"/>
                    </a:lnTo>
                    <a:lnTo>
                      <a:pt x="1448" y="4918"/>
                    </a:lnTo>
                    <a:lnTo>
                      <a:pt x="1532" y="4746"/>
                    </a:lnTo>
                    <a:lnTo>
                      <a:pt x="1532" y="4746"/>
                    </a:lnTo>
                    <a:lnTo>
                      <a:pt x="1554" y="4756"/>
                    </a:lnTo>
                    <a:lnTo>
                      <a:pt x="1470" y="4930"/>
                    </a:lnTo>
                    <a:close/>
                    <a:moveTo>
                      <a:pt x="3756" y="4910"/>
                    </a:moveTo>
                    <a:lnTo>
                      <a:pt x="3670" y="4738"/>
                    </a:lnTo>
                    <a:lnTo>
                      <a:pt x="3670" y="4738"/>
                    </a:lnTo>
                    <a:lnTo>
                      <a:pt x="3690" y="4728"/>
                    </a:lnTo>
                    <a:lnTo>
                      <a:pt x="3778" y="4898"/>
                    </a:lnTo>
                    <a:lnTo>
                      <a:pt x="3778" y="4898"/>
                    </a:lnTo>
                    <a:lnTo>
                      <a:pt x="3756" y="4910"/>
                    </a:lnTo>
                    <a:lnTo>
                      <a:pt x="3756" y="4910"/>
                    </a:lnTo>
                    <a:close/>
                    <a:moveTo>
                      <a:pt x="1336" y="4862"/>
                    </a:moveTo>
                    <a:lnTo>
                      <a:pt x="1336" y="4862"/>
                    </a:lnTo>
                    <a:lnTo>
                      <a:pt x="1316" y="4848"/>
                    </a:lnTo>
                    <a:lnTo>
                      <a:pt x="1410" y="4682"/>
                    </a:lnTo>
                    <a:lnTo>
                      <a:pt x="1410" y="4682"/>
                    </a:lnTo>
                    <a:lnTo>
                      <a:pt x="1430" y="4694"/>
                    </a:lnTo>
                    <a:lnTo>
                      <a:pt x="1336" y="4862"/>
                    </a:lnTo>
                    <a:close/>
                    <a:moveTo>
                      <a:pt x="3888" y="4838"/>
                    </a:moveTo>
                    <a:lnTo>
                      <a:pt x="3792" y="4672"/>
                    </a:lnTo>
                    <a:lnTo>
                      <a:pt x="3792" y="4672"/>
                    </a:lnTo>
                    <a:lnTo>
                      <a:pt x="3810" y="4660"/>
                    </a:lnTo>
                    <a:lnTo>
                      <a:pt x="3908" y="4826"/>
                    </a:lnTo>
                    <a:lnTo>
                      <a:pt x="3908" y="4826"/>
                    </a:lnTo>
                    <a:lnTo>
                      <a:pt x="3888" y="4838"/>
                    </a:lnTo>
                    <a:lnTo>
                      <a:pt x="3888" y="4838"/>
                    </a:lnTo>
                    <a:close/>
                    <a:moveTo>
                      <a:pt x="1208" y="4784"/>
                    </a:moveTo>
                    <a:lnTo>
                      <a:pt x="1208" y="4784"/>
                    </a:lnTo>
                    <a:lnTo>
                      <a:pt x="1188" y="4772"/>
                    </a:lnTo>
                    <a:lnTo>
                      <a:pt x="1292" y="4610"/>
                    </a:lnTo>
                    <a:lnTo>
                      <a:pt x="1292" y="4610"/>
                    </a:lnTo>
                    <a:lnTo>
                      <a:pt x="1310" y="4622"/>
                    </a:lnTo>
                    <a:lnTo>
                      <a:pt x="1208" y="4784"/>
                    </a:lnTo>
                    <a:close/>
                    <a:moveTo>
                      <a:pt x="4014" y="4760"/>
                    </a:moveTo>
                    <a:lnTo>
                      <a:pt x="3908" y="4600"/>
                    </a:lnTo>
                    <a:lnTo>
                      <a:pt x="3908" y="4600"/>
                    </a:lnTo>
                    <a:lnTo>
                      <a:pt x="3928" y="4586"/>
                    </a:lnTo>
                    <a:lnTo>
                      <a:pt x="4034" y="4746"/>
                    </a:lnTo>
                    <a:lnTo>
                      <a:pt x="4034" y="4746"/>
                    </a:lnTo>
                    <a:lnTo>
                      <a:pt x="4014" y="4760"/>
                    </a:lnTo>
                    <a:lnTo>
                      <a:pt x="4014" y="4760"/>
                    </a:lnTo>
                    <a:close/>
                    <a:moveTo>
                      <a:pt x="1084" y="4702"/>
                    </a:moveTo>
                    <a:lnTo>
                      <a:pt x="1084" y="4702"/>
                    </a:lnTo>
                    <a:lnTo>
                      <a:pt x="1064" y="4686"/>
                    </a:lnTo>
                    <a:lnTo>
                      <a:pt x="1178" y="4532"/>
                    </a:lnTo>
                    <a:lnTo>
                      <a:pt x="1178" y="4532"/>
                    </a:lnTo>
                    <a:lnTo>
                      <a:pt x="1196" y="4546"/>
                    </a:lnTo>
                    <a:lnTo>
                      <a:pt x="1084" y="4702"/>
                    </a:lnTo>
                    <a:close/>
                    <a:moveTo>
                      <a:pt x="4136" y="4674"/>
                    </a:moveTo>
                    <a:lnTo>
                      <a:pt x="4022" y="4520"/>
                    </a:lnTo>
                    <a:lnTo>
                      <a:pt x="4022" y="4520"/>
                    </a:lnTo>
                    <a:lnTo>
                      <a:pt x="4040" y="4506"/>
                    </a:lnTo>
                    <a:lnTo>
                      <a:pt x="4156" y="4660"/>
                    </a:lnTo>
                    <a:lnTo>
                      <a:pt x="4156" y="4660"/>
                    </a:lnTo>
                    <a:lnTo>
                      <a:pt x="4136" y="4674"/>
                    </a:lnTo>
                    <a:lnTo>
                      <a:pt x="4136" y="4674"/>
                    </a:lnTo>
                    <a:close/>
                    <a:moveTo>
                      <a:pt x="966" y="4610"/>
                    </a:moveTo>
                    <a:lnTo>
                      <a:pt x="966" y="4610"/>
                    </a:lnTo>
                    <a:lnTo>
                      <a:pt x="946" y="4594"/>
                    </a:lnTo>
                    <a:lnTo>
                      <a:pt x="1068" y="4446"/>
                    </a:lnTo>
                    <a:lnTo>
                      <a:pt x="1068" y="4446"/>
                    </a:lnTo>
                    <a:lnTo>
                      <a:pt x="1086" y="4462"/>
                    </a:lnTo>
                    <a:lnTo>
                      <a:pt x="966" y="4610"/>
                    </a:lnTo>
                    <a:close/>
                    <a:moveTo>
                      <a:pt x="4254" y="4582"/>
                    </a:moveTo>
                    <a:lnTo>
                      <a:pt x="4130" y="4434"/>
                    </a:lnTo>
                    <a:lnTo>
                      <a:pt x="4130" y="4434"/>
                    </a:lnTo>
                    <a:lnTo>
                      <a:pt x="4148" y="4420"/>
                    </a:lnTo>
                    <a:lnTo>
                      <a:pt x="4272" y="4566"/>
                    </a:lnTo>
                    <a:lnTo>
                      <a:pt x="4272" y="4566"/>
                    </a:lnTo>
                    <a:lnTo>
                      <a:pt x="4254" y="4582"/>
                    </a:lnTo>
                    <a:lnTo>
                      <a:pt x="4254" y="4582"/>
                    </a:lnTo>
                    <a:close/>
                    <a:moveTo>
                      <a:pt x="852" y="4514"/>
                    </a:moveTo>
                    <a:lnTo>
                      <a:pt x="852" y="4514"/>
                    </a:lnTo>
                    <a:lnTo>
                      <a:pt x="834" y="4496"/>
                    </a:lnTo>
                    <a:lnTo>
                      <a:pt x="964" y="4356"/>
                    </a:lnTo>
                    <a:lnTo>
                      <a:pt x="964" y="4356"/>
                    </a:lnTo>
                    <a:lnTo>
                      <a:pt x="980" y="4372"/>
                    </a:lnTo>
                    <a:lnTo>
                      <a:pt x="852" y="4514"/>
                    </a:lnTo>
                    <a:close/>
                    <a:moveTo>
                      <a:pt x="4366" y="4482"/>
                    </a:moveTo>
                    <a:lnTo>
                      <a:pt x="4234" y="4342"/>
                    </a:lnTo>
                    <a:lnTo>
                      <a:pt x="4234" y="4342"/>
                    </a:lnTo>
                    <a:lnTo>
                      <a:pt x="4252" y="4328"/>
                    </a:lnTo>
                    <a:lnTo>
                      <a:pt x="4384" y="4466"/>
                    </a:lnTo>
                    <a:lnTo>
                      <a:pt x="4384" y="4466"/>
                    </a:lnTo>
                    <a:lnTo>
                      <a:pt x="4366" y="4482"/>
                    </a:lnTo>
                    <a:lnTo>
                      <a:pt x="4366" y="4482"/>
                    </a:lnTo>
                    <a:close/>
                    <a:moveTo>
                      <a:pt x="744" y="4410"/>
                    </a:moveTo>
                    <a:lnTo>
                      <a:pt x="744" y="4410"/>
                    </a:lnTo>
                    <a:lnTo>
                      <a:pt x="726" y="4392"/>
                    </a:lnTo>
                    <a:lnTo>
                      <a:pt x="864" y="4258"/>
                    </a:lnTo>
                    <a:lnTo>
                      <a:pt x="864" y="4258"/>
                    </a:lnTo>
                    <a:lnTo>
                      <a:pt x="880" y="4276"/>
                    </a:lnTo>
                    <a:lnTo>
                      <a:pt x="744" y="4410"/>
                    </a:lnTo>
                    <a:close/>
                    <a:moveTo>
                      <a:pt x="4472" y="4378"/>
                    </a:moveTo>
                    <a:lnTo>
                      <a:pt x="4332" y="4246"/>
                    </a:lnTo>
                    <a:lnTo>
                      <a:pt x="4332" y="4246"/>
                    </a:lnTo>
                    <a:lnTo>
                      <a:pt x="4348" y="4228"/>
                    </a:lnTo>
                    <a:lnTo>
                      <a:pt x="4488" y="4360"/>
                    </a:lnTo>
                    <a:lnTo>
                      <a:pt x="4488" y="4360"/>
                    </a:lnTo>
                    <a:lnTo>
                      <a:pt x="4472" y="4378"/>
                    </a:lnTo>
                    <a:lnTo>
                      <a:pt x="4472" y="4378"/>
                    </a:lnTo>
                    <a:close/>
                    <a:moveTo>
                      <a:pt x="642" y="4300"/>
                    </a:moveTo>
                    <a:lnTo>
                      <a:pt x="642" y="4300"/>
                    </a:lnTo>
                    <a:lnTo>
                      <a:pt x="626" y="4282"/>
                    </a:lnTo>
                    <a:lnTo>
                      <a:pt x="772" y="4156"/>
                    </a:lnTo>
                    <a:lnTo>
                      <a:pt x="772" y="4156"/>
                    </a:lnTo>
                    <a:lnTo>
                      <a:pt x="786" y="4174"/>
                    </a:lnTo>
                    <a:lnTo>
                      <a:pt x="642" y="4300"/>
                    </a:lnTo>
                    <a:close/>
                    <a:moveTo>
                      <a:pt x="4572" y="4266"/>
                    </a:moveTo>
                    <a:lnTo>
                      <a:pt x="4424" y="4142"/>
                    </a:lnTo>
                    <a:lnTo>
                      <a:pt x="4424" y="4142"/>
                    </a:lnTo>
                    <a:lnTo>
                      <a:pt x="4440" y="4124"/>
                    </a:lnTo>
                    <a:lnTo>
                      <a:pt x="4588" y="4248"/>
                    </a:lnTo>
                    <a:lnTo>
                      <a:pt x="4588" y="4248"/>
                    </a:lnTo>
                    <a:lnTo>
                      <a:pt x="4572" y="4266"/>
                    </a:lnTo>
                    <a:lnTo>
                      <a:pt x="4572" y="4266"/>
                    </a:lnTo>
                    <a:close/>
                    <a:moveTo>
                      <a:pt x="546" y="4186"/>
                    </a:moveTo>
                    <a:lnTo>
                      <a:pt x="546" y="4186"/>
                    </a:lnTo>
                    <a:lnTo>
                      <a:pt x="532" y="4166"/>
                    </a:lnTo>
                    <a:lnTo>
                      <a:pt x="684" y="4050"/>
                    </a:lnTo>
                    <a:lnTo>
                      <a:pt x="684" y="4050"/>
                    </a:lnTo>
                    <a:lnTo>
                      <a:pt x="698" y="4068"/>
                    </a:lnTo>
                    <a:lnTo>
                      <a:pt x="546" y="4186"/>
                    </a:lnTo>
                    <a:close/>
                    <a:moveTo>
                      <a:pt x="4664" y="4150"/>
                    </a:moveTo>
                    <a:lnTo>
                      <a:pt x="4512" y="4034"/>
                    </a:lnTo>
                    <a:lnTo>
                      <a:pt x="4512" y="4034"/>
                    </a:lnTo>
                    <a:lnTo>
                      <a:pt x="4526" y="4016"/>
                    </a:lnTo>
                    <a:lnTo>
                      <a:pt x="4680" y="4130"/>
                    </a:lnTo>
                    <a:lnTo>
                      <a:pt x="4680" y="4130"/>
                    </a:lnTo>
                    <a:lnTo>
                      <a:pt x="4664" y="4150"/>
                    </a:lnTo>
                    <a:lnTo>
                      <a:pt x="4664" y="4150"/>
                    </a:lnTo>
                    <a:close/>
                    <a:moveTo>
                      <a:pt x="458" y="4066"/>
                    </a:moveTo>
                    <a:lnTo>
                      <a:pt x="458" y="4066"/>
                    </a:lnTo>
                    <a:lnTo>
                      <a:pt x="444" y="4044"/>
                    </a:lnTo>
                    <a:lnTo>
                      <a:pt x="604" y="3936"/>
                    </a:lnTo>
                    <a:lnTo>
                      <a:pt x="604" y="3936"/>
                    </a:lnTo>
                    <a:lnTo>
                      <a:pt x="616" y="3956"/>
                    </a:lnTo>
                    <a:lnTo>
                      <a:pt x="458" y="4066"/>
                    </a:lnTo>
                    <a:close/>
                    <a:moveTo>
                      <a:pt x="4752" y="4028"/>
                    </a:moveTo>
                    <a:lnTo>
                      <a:pt x="4592" y="3920"/>
                    </a:lnTo>
                    <a:lnTo>
                      <a:pt x="4592" y="3920"/>
                    </a:lnTo>
                    <a:lnTo>
                      <a:pt x="4604" y="3902"/>
                    </a:lnTo>
                    <a:lnTo>
                      <a:pt x="4764" y="4006"/>
                    </a:lnTo>
                    <a:lnTo>
                      <a:pt x="4764" y="4006"/>
                    </a:lnTo>
                    <a:lnTo>
                      <a:pt x="4752" y="4028"/>
                    </a:lnTo>
                    <a:lnTo>
                      <a:pt x="4752" y="4028"/>
                    </a:lnTo>
                    <a:close/>
                    <a:moveTo>
                      <a:pt x="376" y="3940"/>
                    </a:moveTo>
                    <a:lnTo>
                      <a:pt x="376" y="3940"/>
                    </a:lnTo>
                    <a:lnTo>
                      <a:pt x="364" y="3918"/>
                    </a:lnTo>
                    <a:lnTo>
                      <a:pt x="528" y="3820"/>
                    </a:lnTo>
                    <a:lnTo>
                      <a:pt x="528" y="3820"/>
                    </a:lnTo>
                    <a:lnTo>
                      <a:pt x="540" y="3840"/>
                    </a:lnTo>
                    <a:lnTo>
                      <a:pt x="376" y="3940"/>
                    </a:lnTo>
                    <a:close/>
                    <a:moveTo>
                      <a:pt x="4830" y="3900"/>
                    </a:moveTo>
                    <a:lnTo>
                      <a:pt x="4664" y="3804"/>
                    </a:lnTo>
                    <a:lnTo>
                      <a:pt x="4664" y="3804"/>
                    </a:lnTo>
                    <a:lnTo>
                      <a:pt x="4676" y="3784"/>
                    </a:lnTo>
                    <a:lnTo>
                      <a:pt x="4844" y="3880"/>
                    </a:lnTo>
                    <a:lnTo>
                      <a:pt x="4844" y="3880"/>
                    </a:lnTo>
                    <a:lnTo>
                      <a:pt x="4830" y="3900"/>
                    </a:lnTo>
                    <a:lnTo>
                      <a:pt x="4830" y="3900"/>
                    </a:lnTo>
                    <a:close/>
                    <a:moveTo>
                      <a:pt x="302" y="3810"/>
                    </a:moveTo>
                    <a:lnTo>
                      <a:pt x="302" y="3810"/>
                    </a:lnTo>
                    <a:lnTo>
                      <a:pt x="292" y="3788"/>
                    </a:lnTo>
                    <a:lnTo>
                      <a:pt x="462" y="3700"/>
                    </a:lnTo>
                    <a:lnTo>
                      <a:pt x="462" y="3700"/>
                    </a:lnTo>
                    <a:lnTo>
                      <a:pt x="472" y="3720"/>
                    </a:lnTo>
                    <a:lnTo>
                      <a:pt x="302" y="3810"/>
                    </a:lnTo>
                    <a:close/>
                    <a:moveTo>
                      <a:pt x="4902" y="3770"/>
                    </a:moveTo>
                    <a:lnTo>
                      <a:pt x="4732" y="3682"/>
                    </a:lnTo>
                    <a:lnTo>
                      <a:pt x="4732" y="3682"/>
                    </a:lnTo>
                    <a:lnTo>
                      <a:pt x="4742" y="3662"/>
                    </a:lnTo>
                    <a:lnTo>
                      <a:pt x="4914" y="3746"/>
                    </a:lnTo>
                    <a:lnTo>
                      <a:pt x="4914" y="3746"/>
                    </a:lnTo>
                    <a:lnTo>
                      <a:pt x="4902" y="3770"/>
                    </a:lnTo>
                    <a:lnTo>
                      <a:pt x="4902" y="3770"/>
                    </a:lnTo>
                    <a:close/>
                    <a:moveTo>
                      <a:pt x="236" y="3676"/>
                    </a:moveTo>
                    <a:lnTo>
                      <a:pt x="236" y="3676"/>
                    </a:lnTo>
                    <a:lnTo>
                      <a:pt x="226" y="3654"/>
                    </a:lnTo>
                    <a:lnTo>
                      <a:pt x="402" y="3576"/>
                    </a:lnTo>
                    <a:lnTo>
                      <a:pt x="402" y="3576"/>
                    </a:lnTo>
                    <a:lnTo>
                      <a:pt x="410" y="3596"/>
                    </a:lnTo>
                    <a:lnTo>
                      <a:pt x="236" y="3676"/>
                    </a:lnTo>
                    <a:close/>
                    <a:moveTo>
                      <a:pt x="4966" y="3634"/>
                    </a:moveTo>
                    <a:lnTo>
                      <a:pt x="4790" y="3556"/>
                    </a:lnTo>
                    <a:lnTo>
                      <a:pt x="4790" y="3556"/>
                    </a:lnTo>
                    <a:lnTo>
                      <a:pt x="4800" y="3536"/>
                    </a:lnTo>
                    <a:lnTo>
                      <a:pt x="4976" y="3610"/>
                    </a:lnTo>
                    <a:lnTo>
                      <a:pt x="4976" y="3610"/>
                    </a:lnTo>
                    <a:lnTo>
                      <a:pt x="4966" y="3634"/>
                    </a:lnTo>
                    <a:lnTo>
                      <a:pt x="4966" y="3634"/>
                    </a:lnTo>
                    <a:close/>
                    <a:moveTo>
                      <a:pt x="178" y="3540"/>
                    </a:moveTo>
                    <a:lnTo>
                      <a:pt x="178" y="3540"/>
                    </a:lnTo>
                    <a:lnTo>
                      <a:pt x="170" y="3516"/>
                    </a:lnTo>
                    <a:lnTo>
                      <a:pt x="348" y="3448"/>
                    </a:lnTo>
                    <a:lnTo>
                      <a:pt x="348" y="3448"/>
                    </a:lnTo>
                    <a:lnTo>
                      <a:pt x="356" y="3470"/>
                    </a:lnTo>
                    <a:lnTo>
                      <a:pt x="178" y="3540"/>
                    </a:lnTo>
                    <a:close/>
                    <a:moveTo>
                      <a:pt x="5022" y="3496"/>
                    </a:moveTo>
                    <a:lnTo>
                      <a:pt x="4842" y="3428"/>
                    </a:lnTo>
                    <a:lnTo>
                      <a:pt x="4842" y="3428"/>
                    </a:lnTo>
                    <a:lnTo>
                      <a:pt x="4850" y="3406"/>
                    </a:lnTo>
                    <a:lnTo>
                      <a:pt x="5032" y="3472"/>
                    </a:lnTo>
                    <a:lnTo>
                      <a:pt x="5032" y="3472"/>
                    </a:lnTo>
                    <a:lnTo>
                      <a:pt x="5022" y="3496"/>
                    </a:lnTo>
                    <a:lnTo>
                      <a:pt x="5022" y="3496"/>
                    </a:lnTo>
                    <a:close/>
                    <a:moveTo>
                      <a:pt x="128" y="3398"/>
                    </a:moveTo>
                    <a:lnTo>
                      <a:pt x="128" y="3398"/>
                    </a:lnTo>
                    <a:lnTo>
                      <a:pt x="120" y="3376"/>
                    </a:lnTo>
                    <a:lnTo>
                      <a:pt x="302" y="3318"/>
                    </a:lnTo>
                    <a:lnTo>
                      <a:pt x="302" y="3318"/>
                    </a:lnTo>
                    <a:lnTo>
                      <a:pt x="310" y="3340"/>
                    </a:lnTo>
                    <a:lnTo>
                      <a:pt x="128" y="3398"/>
                    </a:lnTo>
                    <a:close/>
                    <a:moveTo>
                      <a:pt x="5072" y="3354"/>
                    </a:moveTo>
                    <a:lnTo>
                      <a:pt x="4888" y="3296"/>
                    </a:lnTo>
                    <a:lnTo>
                      <a:pt x="4888" y="3296"/>
                    </a:lnTo>
                    <a:lnTo>
                      <a:pt x="4894" y="3274"/>
                    </a:lnTo>
                    <a:lnTo>
                      <a:pt x="5078" y="3330"/>
                    </a:lnTo>
                    <a:lnTo>
                      <a:pt x="5078" y="3330"/>
                    </a:lnTo>
                    <a:lnTo>
                      <a:pt x="5072" y="3354"/>
                    </a:lnTo>
                    <a:lnTo>
                      <a:pt x="5072" y="3354"/>
                    </a:lnTo>
                    <a:close/>
                    <a:moveTo>
                      <a:pt x="86" y="3256"/>
                    </a:moveTo>
                    <a:lnTo>
                      <a:pt x="86" y="3256"/>
                    </a:lnTo>
                    <a:lnTo>
                      <a:pt x="78" y="3232"/>
                    </a:lnTo>
                    <a:lnTo>
                      <a:pt x="264" y="3184"/>
                    </a:lnTo>
                    <a:lnTo>
                      <a:pt x="264" y="3184"/>
                    </a:lnTo>
                    <a:lnTo>
                      <a:pt x="270" y="3206"/>
                    </a:lnTo>
                    <a:lnTo>
                      <a:pt x="86" y="3256"/>
                    </a:lnTo>
                    <a:close/>
                    <a:moveTo>
                      <a:pt x="5110" y="3208"/>
                    </a:moveTo>
                    <a:lnTo>
                      <a:pt x="4924" y="3164"/>
                    </a:lnTo>
                    <a:lnTo>
                      <a:pt x="4924" y="3164"/>
                    </a:lnTo>
                    <a:lnTo>
                      <a:pt x="4930" y="3140"/>
                    </a:lnTo>
                    <a:lnTo>
                      <a:pt x="5116" y="3184"/>
                    </a:lnTo>
                    <a:lnTo>
                      <a:pt x="5116" y="3184"/>
                    </a:lnTo>
                    <a:lnTo>
                      <a:pt x="5110" y="3208"/>
                    </a:lnTo>
                    <a:lnTo>
                      <a:pt x="5110" y="3208"/>
                    </a:lnTo>
                    <a:close/>
                    <a:moveTo>
                      <a:pt x="52" y="3110"/>
                    </a:moveTo>
                    <a:lnTo>
                      <a:pt x="52" y="3110"/>
                    </a:lnTo>
                    <a:lnTo>
                      <a:pt x="46" y="3086"/>
                    </a:lnTo>
                    <a:lnTo>
                      <a:pt x="234" y="3048"/>
                    </a:lnTo>
                    <a:lnTo>
                      <a:pt x="234" y="3048"/>
                    </a:lnTo>
                    <a:lnTo>
                      <a:pt x="240" y="3072"/>
                    </a:lnTo>
                    <a:lnTo>
                      <a:pt x="52" y="3110"/>
                    </a:lnTo>
                    <a:close/>
                    <a:moveTo>
                      <a:pt x="5142" y="3062"/>
                    </a:moveTo>
                    <a:lnTo>
                      <a:pt x="4954" y="3028"/>
                    </a:lnTo>
                    <a:lnTo>
                      <a:pt x="4954" y="3028"/>
                    </a:lnTo>
                    <a:lnTo>
                      <a:pt x="4958" y="3006"/>
                    </a:lnTo>
                    <a:lnTo>
                      <a:pt x="5146" y="3038"/>
                    </a:lnTo>
                    <a:lnTo>
                      <a:pt x="5146" y="3038"/>
                    </a:lnTo>
                    <a:lnTo>
                      <a:pt x="5142" y="3062"/>
                    </a:lnTo>
                    <a:lnTo>
                      <a:pt x="5142" y="3062"/>
                    </a:lnTo>
                    <a:close/>
                    <a:moveTo>
                      <a:pt x="26" y="2962"/>
                    </a:moveTo>
                    <a:lnTo>
                      <a:pt x="26" y="2962"/>
                    </a:lnTo>
                    <a:lnTo>
                      <a:pt x="22" y="2938"/>
                    </a:lnTo>
                    <a:lnTo>
                      <a:pt x="212" y="2912"/>
                    </a:lnTo>
                    <a:lnTo>
                      <a:pt x="212" y="2912"/>
                    </a:lnTo>
                    <a:lnTo>
                      <a:pt x="216" y="2936"/>
                    </a:lnTo>
                    <a:lnTo>
                      <a:pt x="26" y="2962"/>
                    </a:lnTo>
                    <a:close/>
                    <a:moveTo>
                      <a:pt x="5164" y="2914"/>
                    </a:moveTo>
                    <a:lnTo>
                      <a:pt x="4974" y="2892"/>
                    </a:lnTo>
                    <a:lnTo>
                      <a:pt x="4974" y="2892"/>
                    </a:lnTo>
                    <a:lnTo>
                      <a:pt x="4976" y="2868"/>
                    </a:lnTo>
                    <a:lnTo>
                      <a:pt x="5168" y="2890"/>
                    </a:lnTo>
                    <a:lnTo>
                      <a:pt x="5168" y="2890"/>
                    </a:lnTo>
                    <a:lnTo>
                      <a:pt x="5164" y="2914"/>
                    </a:lnTo>
                    <a:lnTo>
                      <a:pt x="5164" y="2914"/>
                    </a:lnTo>
                    <a:close/>
                    <a:moveTo>
                      <a:pt x="8" y="2814"/>
                    </a:moveTo>
                    <a:lnTo>
                      <a:pt x="8" y="2814"/>
                    </a:lnTo>
                    <a:lnTo>
                      <a:pt x="6" y="2790"/>
                    </a:lnTo>
                    <a:lnTo>
                      <a:pt x="198" y="2774"/>
                    </a:lnTo>
                    <a:lnTo>
                      <a:pt x="198" y="2774"/>
                    </a:lnTo>
                    <a:lnTo>
                      <a:pt x="200" y="2798"/>
                    </a:lnTo>
                    <a:lnTo>
                      <a:pt x="8" y="2814"/>
                    </a:lnTo>
                    <a:close/>
                    <a:moveTo>
                      <a:pt x="5178" y="2766"/>
                    </a:moveTo>
                    <a:lnTo>
                      <a:pt x="4988" y="2754"/>
                    </a:lnTo>
                    <a:lnTo>
                      <a:pt x="4988" y="2754"/>
                    </a:lnTo>
                    <a:lnTo>
                      <a:pt x="4988" y="2730"/>
                    </a:lnTo>
                    <a:lnTo>
                      <a:pt x="5180" y="2742"/>
                    </a:lnTo>
                    <a:lnTo>
                      <a:pt x="5180" y="2742"/>
                    </a:lnTo>
                    <a:lnTo>
                      <a:pt x="5178" y="2766"/>
                    </a:lnTo>
                    <a:lnTo>
                      <a:pt x="5178" y="2766"/>
                    </a:lnTo>
                    <a:close/>
                    <a:moveTo>
                      <a:pt x="0" y="2664"/>
                    </a:moveTo>
                    <a:lnTo>
                      <a:pt x="0" y="2664"/>
                    </a:lnTo>
                    <a:lnTo>
                      <a:pt x="0" y="2640"/>
                    </a:lnTo>
                    <a:lnTo>
                      <a:pt x="192" y="2636"/>
                    </a:lnTo>
                    <a:lnTo>
                      <a:pt x="192" y="2636"/>
                    </a:lnTo>
                    <a:lnTo>
                      <a:pt x="192" y="2660"/>
                    </a:lnTo>
                    <a:lnTo>
                      <a:pt x="0" y="2664"/>
                    </a:lnTo>
                    <a:close/>
                    <a:moveTo>
                      <a:pt x="5184" y="2616"/>
                    </a:moveTo>
                    <a:lnTo>
                      <a:pt x="4992" y="2616"/>
                    </a:lnTo>
                    <a:lnTo>
                      <a:pt x="4992" y="2616"/>
                    </a:lnTo>
                    <a:lnTo>
                      <a:pt x="4992" y="2592"/>
                    </a:lnTo>
                    <a:lnTo>
                      <a:pt x="5184" y="2592"/>
                    </a:lnTo>
                    <a:lnTo>
                      <a:pt x="5184" y="2592"/>
                    </a:lnTo>
                    <a:lnTo>
                      <a:pt x="5184" y="2616"/>
                    </a:lnTo>
                    <a:lnTo>
                      <a:pt x="5184" y="2616"/>
                    </a:lnTo>
                    <a:close/>
                    <a:moveTo>
                      <a:pt x="192" y="2520"/>
                    </a:moveTo>
                    <a:lnTo>
                      <a:pt x="0" y="2516"/>
                    </a:lnTo>
                    <a:lnTo>
                      <a:pt x="0" y="2516"/>
                    </a:lnTo>
                    <a:lnTo>
                      <a:pt x="2" y="2490"/>
                    </a:lnTo>
                    <a:lnTo>
                      <a:pt x="194" y="2498"/>
                    </a:lnTo>
                    <a:lnTo>
                      <a:pt x="194" y="2498"/>
                    </a:lnTo>
                    <a:lnTo>
                      <a:pt x="192" y="2520"/>
                    </a:lnTo>
                    <a:lnTo>
                      <a:pt x="192" y="2520"/>
                    </a:lnTo>
                    <a:close/>
                    <a:moveTo>
                      <a:pt x="4990" y="2480"/>
                    </a:moveTo>
                    <a:lnTo>
                      <a:pt x="4990" y="2480"/>
                    </a:lnTo>
                    <a:lnTo>
                      <a:pt x="4988" y="2458"/>
                    </a:lnTo>
                    <a:lnTo>
                      <a:pt x="5180" y="2446"/>
                    </a:lnTo>
                    <a:lnTo>
                      <a:pt x="5180" y="2446"/>
                    </a:lnTo>
                    <a:lnTo>
                      <a:pt x="5182" y="2472"/>
                    </a:lnTo>
                    <a:lnTo>
                      <a:pt x="4990" y="2480"/>
                    </a:lnTo>
                    <a:close/>
                    <a:moveTo>
                      <a:pt x="200" y="2382"/>
                    </a:moveTo>
                    <a:lnTo>
                      <a:pt x="10" y="2366"/>
                    </a:lnTo>
                    <a:lnTo>
                      <a:pt x="10" y="2366"/>
                    </a:lnTo>
                    <a:lnTo>
                      <a:pt x="12" y="2342"/>
                    </a:lnTo>
                    <a:lnTo>
                      <a:pt x="202" y="2360"/>
                    </a:lnTo>
                    <a:lnTo>
                      <a:pt x="202" y="2360"/>
                    </a:lnTo>
                    <a:lnTo>
                      <a:pt x="200" y="2382"/>
                    </a:lnTo>
                    <a:lnTo>
                      <a:pt x="200" y="2382"/>
                    </a:lnTo>
                    <a:close/>
                    <a:moveTo>
                      <a:pt x="4980" y="2342"/>
                    </a:moveTo>
                    <a:lnTo>
                      <a:pt x="4980" y="2342"/>
                    </a:lnTo>
                    <a:lnTo>
                      <a:pt x="4978" y="2320"/>
                    </a:lnTo>
                    <a:lnTo>
                      <a:pt x="5168" y="2298"/>
                    </a:lnTo>
                    <a:lnTo>
                      <a:pt x="5168" y="2298"/>
                    </a:lnTo>
                    <a:lnTo>
                      <a:pt x="5170" y="2322"/>
                    </a:lnTo>
                    <a:lnTo>
                      <a:pt x="4980" y="2342"/>
                    </a:lnTo>
                    <a:close/>
                    <a:moveTo>
                      <a:pt x="216" y="2246"/>
                    </a:moveTo>
                    <a:lnTo>
                      <a:pt x="26" y="2218"/>
                    </a:lnTo>
                    <a:lnTo>
                      <a:pt x="26" y="2218"/>
                    </a:lnTo>
                    <a:lnTo>
                      <a:pt x="30" y="2194"/>
                    </a:lnTo>
                    <a:lnTo>
                      <a:pt x="220" y="2222"/>
                    </a:lnTo>
                    <a:lnTo>
                      <a:pt x="220" y="2222"/>
                    </a:lnTo>
                    <a:lnTo>
                      <a:pt x="216" y="2246"/>
                    </a:lnTo>
                    <a:lnTo>
                      <a:pt x="216" y="2246"/>
                    </a:lnTo>
                    <a:close/>
                    <a:moveTo>
                      <a:pt x="4962" y="2206"/>
                    </a:moveTo>
                    <a:lnTo>
                      <a:pt x="4962" y="2206"/>
                    </a:lnTo>
                    <a:lnTo>
                      <a:pt x="4958" y="2182"/>
                    </a:lnTo>
                    <a:lnTo>
                      <a:pt x="5148" y="2150"/>
                    </a:lnTo>
                    <a:lnTo>
                      <a:pt x="5148" y="2150"/>
                    </a:lnTo>
                    <a:lnTo>
                      <a:pt x="5152" y="2174"/>
                    </a:lnTo>
                    <a:lnTo>
                      <a:pt x="4962" y="2206"/>
                    </a:lnTo>
                    <a:close/>
                    <a:moveTo>
                      <a:pt x="240" y="2108"/>
                    </a:moveTo>
                    <a:lnTo>
                      <a:pt x="52" y="2070"/>
                    </a:lnTo>
                    <a:lnTo>
                      <a:pt x="52" y="2070"/>
                    </a:lnTo>
                    <a:lnTo>
                      <a:pt x="56" y="2046"/>
                    </a:lnTo>
                    <a:lnTo>
                      <a:pt x="244" y="2086"/>
                    </a:lnTo>
                    <a:lnTo>
                      <a:pt x="244" y="2086"/>
                    </a:lnTo>
                    <a:lnTo>
                      <a:pt x="240" y="2108"/>
                    </a:lnTo>
                    <a:lnTo>
                      <a:pt x="240" y="2108"/>
                    </a:lnTo>
                    <a:close/>
                    <a:moveTo>
                      <a:pt x="4936" y="2070"/>
                    </a:moveTo>
                    <a:lnTo>
                      <a:pt x="4936" y="2070"/>
                    </a:lnTo>
                    <a:lnTo>
                      <a:pt x="4930" y="2046"/>
                    </a:lnTo>
                    <a:lnTo>
                      <a:pt x="5118" y="2004"/>
                    </a:lnTo>
                    <a:lnTo>
                      <a:pt x="5118" y="2004"/>
                    </a:lnTo>
                    <a:lnTo>
                      <a:pt x="5122" y="2028"/>
                    </a:lnTo>
                    <a:lnTo>
                      <a:pt x="4936" y="2070"/>
                    </a:lnTo>
                    <a:close/>
                    <a:moveTo>
                      <a:pt x="272" y="1974"/>
                    </a:moveTo>
                    <a:lnTo>
                      <a:pt x="86" y="1924"/>
                    </a:lnTo>
                    <a:lnTo>
                      <a:pt x="86" y="1924"/>
                    </a:lnTo>
                    <a:lnTo>
                      <a:pt x="92" y="1900"/>
                    </a:lnTo>
                    <a:lnTo>
                      <a:pt x="278" y="1952"/>
                    </a:lnTo>
                    <a:lnTo>
                      <a:pt x="278" y="1952"/>
                    </a:lnTo>
                    <a:lnTo>
                      <a:pt x="272" y="1974"/>
                    </a:lnTo>
                    <a:lnTo>
                      <a:pt x="272" y="1974"/>
                    </a:lnTo>
                    <a:close/>
                    <a:moveTo>
                      <a:pt x="4902" y="1936"/>
                    </a:moveTo>
                    <a:lnTo>
                      <a:pt x="4902" y="1936"/>
                    </a:lnTo>
                    <a:lnTo>
                      <a:pt x="4896" y="1912"/>
                    </a:lnTo>
                    <a:lnTo>
                      <a:pt x="5080" y="1858"/>
                    </a:lnTo>
                    <a:lnTo>
                      <a:pt x="5080" y="1858"/>
                    </a:lnTo>
                    <a:lnTo>
                      <a:pt x="5086" y="1882"/>
                    </a:lnTo>
                    <a:lnTo>
                      <a:pt x="4902" y="1936"/>
                    </a:lnTo>
                    <a:close/>
                    <a:moveTo>
                      <a:pt x="310" y="1842"/>
                    </a:moveTo>
                    <a:lnTo>
                      <a:pt x="128" y="1782"/>
                    </a:lnTo>
                    <a:lnTo>
                      <a:pt x="128" y="1782"/>
                    </a:lnTo>
                    <a:lnTo>
                      <a:pt x="136" y="1758"/>
                    </a:lnTo>
                    <a:lnTo>
                      <a:pt x="318" y="1820"/>
                    </a:lnTo>
                    <a:lnTo>
                      <a:pt x="318" y="1820"/>
                    </a:lnTo>
                    <a:lnTo>
                      <a:pt x="310" y="1842"/>
                    </a:lnTo>
                    <a:lnTo>
                      <a:pt x="310" y="1842"/>
                    </a:lnTo>
                    <a:close/>
                    <a:moveTo>
                      <a:pt x="4860" y="1804"/>
                    </a:moveTo>
                    <a:lnTo>
                      <a:pt x="4860" y="1804"/>
                    </a:lnTo>
                    <a:lnTo>
                      <a:pt x="4852" y="1782"/>
                    </a:lnTo>
                    <a:lnTo>
                      <a:pt x="5034" y="1716"/>
                    </a:lnTo>
                    <a:lnTo>
                      <a:pt x="5034" y="1716"/>
                    </a:lnTo>
                    <a:lnTo>
                      <a:pt x="5042" y="1740"/>
                    </a:lnTo>
                    <a:lnTo>
                      <a:pt x="4860" y="1804"/>
                    </a:lnTo>
                    <a:close/>
                    <a:moveTo>
                      <a:pt x="358" y="1712"/>
                    </a:moveTo>
                    <a:lnTo>
                      <a:pt x="180" y="1640"/>
                    </a:lnTo>
                    <a:lnTo>
                      <a:pt x="180" y="1640"/>
                    </a:lnTo>
                    <a:lnTo>
                      <a:pt x="188" y="1618"/>
                    </a:lnTo>
                    <a:lnTo>
                      <a:pt x="366" y="1690"/>
                    </a:lnTo>
                    <a:lnTo>
                      <a:pt x="366" y="1690"/>
                    </a:lnTo>
                    <a:lnTo>
                      <a:pt x="358" y="1712"/>
                    </a:lnTo>
                    <a:lnTo>
                      <a:pt x="358" y="1712"/>
                    </a:lnTo>
                    <a:close/>
                    <a:moveTo>
                      <a:pt x="4810" y="1674"/>
                    </a:moveTo>
                    <a:lnTo>
                      <a:pt x="4810" y="1674"/>
                    </a:lnTo>
                    <a:lnTo>
                      <a:pt x="4802" y="1652"/>
                    </a:lnTo>
                    <a:lnTo>
                      <a:pt x="4978" y="1578"/>
                    </a:lnTo>
                    <a:lnTo>
                      <a:pt x="4978" y="1578"/>
                    </a:lnTo>
                    <a:lnTo>
                      <a:pt x="4988" y="1600"/>
                    </a:lnTo>
                    <a:lnTo>
                      <a:pt x="4810" y="1674"/>
                    </a:lnTo>
                    <a:close/>
                    <a:moveTo>
                      <a:pt x="412" y="1584"/>
                    </a:moveTo>
                    <a:lnTo>
                      <a:pt x="238" y="1502"/>
                    </a:lnTo>
                    <a:lnTo>
                      <a:pt x="238" y="1502"/>
                    </a:lnTo>
                    <a:lnTo>
                      <a:pt x="250" y="1480"/>
                    </a:lnTo>
                    <a:lnTo>
                      <a:pt x="422" y="1562"/>
                    </a:lnTo>
                    <a:lnTo>
                      <a:pt x="422" y="1562"/>
                    </a:lnTo>
                    <a:lnTo>
                      <a:pt x="412" y="1584"/>
                    </a:lnTo>
                    <a:lnTo>
                      <a:pt x="412" y="1584"/>
                    </a:lnTo>
                    <a:close/>
                    <a:moveTo>
                      <a:pt x="4754" y="1548"/>
                    </a:moveTo>
                    <a:lnTo>
                      <a:pt x="4754" y="1548"/>
                    </a:lnTo>
                    <a:lnTo>
                      <a:pt x="4744" y="1528"/>
                    </a:lnTo>
                    <a:lnTo>
                      <a:pt x="4916" y="1442"/>
                    </a:lnTo>
                    <a:lnTo>
                      <a:pt x="4916" y="1442"/>
                    </a:lnTo>
                    <a:lnTo>
                      <a:pt x="4928" y="1464"/>
                    </a:lnTo>
                    <a:lnTo>
                      <a:pt x="4754" y="1548"/>
                    </a:lnTo>
                    <a:close/>
                    <a:moveTo>
                      <a:pt x="474" y="1460"/>
                    </a:moveTo>
                    <a:lnTo>
                      <a:pt x="306" y="1368"/>
                    </a:lnTo>
                    <a:lnTo>
                      <a:pt x="306" y="1368"/>
                    </a:lnTo>
                    <a:lnTo>
                      <a:pt x="318" y="1348"/>
                    </a:lnTo>
                    <a:lnTo>
                      <a:pt x="486" y="1440"/>
                    </a:lnTo>
                    <a:lnTo>
                      <a:pt x="486" y="1440"/>
                    </a:lnTo>
                    <a:lnTo>
                      <a:pt x="474" y="1460"/>
                    </a:lnTo>
                    <a:lnTo>
                      <a:pt x="474" y="1460"/>
                    </a:lnTo>
                    <a:close/>
                    <a:moveTo>
                      <a:pt x="4690" y="1426"/>
                    </a:moveTo>
                    <a:lnTo>
                      <a:pt x="4690" y="1426"/>
                    </a:lnTo>
                    <a:lnTo>
                      <a:pt x="4680" y="1406"/>
                    </a:lnTo>
                    <a:lnTo>
                      <a:pt x="4846" y="1310"/>
                    </a:lnTo>
                    <a:lnTo>
                      <a:pt x="4846" y="1310"/>
                    </a:lnTo>
                    <a:lnTo>
                      <a:pt x="4858" y="1332"/>
                    </a:lnTo>
                    <a:lnTo>
                      <a:pt x="4690" y="1426"/>
                    </a:lnTo>
                    <a:close/>
                    <a:moveTo>
                      <a:pt x="544" y="1340"/>
                    </a:moveTo>
                    <a:lnTo>
                      <a:pt x="380" y="1240"/>
                    </a:lnTo>
                    <a:lnTo>
                      <a:pt x="380" y="1240"/>
                    </a:lnTo>
                    <a:lnTo>
                      <a:pt x="394" y="1218"/>
                    </a:lnTo>
                    <a:lnTo>
                      <a:pt x="556" y="1320"/>
                    </a:lnTo>
                    <a:lnTo>
                      <a:pt x="556" y="1320"/>
                    </a:lnTo>
                    <a:lnTo>
                      <a:pt x="544" y="1340"/>
                    </a:lnTo>
                    <a:lnTo>
                      <a:pt x="544" y="1340"/>
                    </a:lnTo>
                    <a:close/>
                    <a:moveTo>
                      <a:pt x="4620" y="1306"/>
                    </a:moveTo>
                    <a:lnTo>
                      <a:pt x="4620" y="1306"/>
                    </a:lnTo>
                    <a:lnTo>
                      <a:pt x="4608" y="1288"/>
                    </a:lnTo>
                    <a:lnTo>
                      <a:pt x="4768" y="1182"/>
                    </a:lnTo>
                    <a:lnTo>
                      <a:pt x="4768" y="1182"/>
                    </a:lnTo>
                    <a:lnTo>
                      <a:pt x="4782" y="1204"/>
                    </a:lnTo>
                    <a:lnTo>
                      <a:pt x="4620" y="1306"/>
                    </a:lnTo>
                    <a:close/>
                    <a:moveTo>
                      <a:pt x="620" y="1224"/>
                    </a:moveTo>
                    <a:lnTo>
                      <a:pt x="462" y="1114"/>
                    </a:lnTo>
                    <a:lnTo>
                      <a:pt x="462" y="1114"/>
                    </a:lnTo>
                    <a:lnTo>
                      <a:pt x="476" y="1094"/>
                    </a:lnTo>
                    <a:lnTo>
                      <a:pt x="632" y="1204"/>
                    </a:lnTo>
                    <a:lnTo>
                      <a:pt x="632" y="1204"/>
                    </a:lnTo>
                    <a:lnTo>
                      <a:pt x="620" y="1224"/>
                    </a:lnTo>
                    <a:lnTo>
                      <a:pt x="620" y="1224"/>
                    </a:lnTo>
                    <a:close/>
                    <a:moveTo>
                      <a:pt x="4542" y="1192"/>
                    </a:moveTo>
                    <a:lnTo>
                      <a:pt x="4542" y="1192"/>
                    </a:lnTo>
                    <a:lnTo>
                      <a:pt x="4528" y="1174"/>
                    </a:lnTo>
                    <a:lnTo>
                      <a:pt x="4684" y="1060"/>
                    </a:lnTo>
                    <a:lnTo>
                      <a:pt x="4684" y="1060"/>
                    </a:lnTo>
                    <a:lnTo>
                      <a:pt x="4698" y="1080"/>
                    </a:lnTo>
                    <a:lnTo>
                      <a:pt x="4542" y="1192"/>
                    </a:lnTo>
                    <a:close/>
                    <a:moveTo>
                      <a:pt x="702" y="1112"/>
                    </a:moveTo>
                    <a:lnTo>
                      <a:pt x="550" y="994"/>
                    </a:lnTo>
                    <a:lnTo>
                      <a:pt x="550" y="994"/>
                    </a:lnTo>
                    <a:lnTo>
                      <a:pt x="566" y="974"/>
                    </a:lnTo>
                    <a:lnTo>
                      <a:pt x="716" y="1094"/>
                    </a:lnTo>
                    <a:lnTo>
                      <a:pt x="716" y="1094"/>
                    </a:lnTo>
                    <a:lnTo>
                      <a:pt x="702" y="1112"/>
                    </a:lnTo>
                    <a:lnTo>
                      <a:pt x="702" y="1112"/>
                    </a:lnTo>
                    <a:close/>
                    <a:moveTo>
                      <a:pt x="4458" y="1082"/>
                    </a:moveTo>
                    <a:lnTo>
                      <a:pt x="4458" y="1082"/>
                    </a:lnTo>
                    <a:lnTo>
                      <a:pt x="4444" y="1064"/>
                    </a:lnTo>
                    <a:lnTo>
                      <a:pt x="4592" y="942"/>
                    </a:lnTo>
                    <a:lnTo>
                      <a:pt x="4592" y="942"/>
                    </a:lnTo>
                    <a:lnTo>
                      <a:pt x="4608" y="962"/>
                    </a:lnTo>
                    <a:lnTo>
                      <a:pt x="4458" y="1082"/>
                    </a:lnTo>
                    <a:close/>
                    <a:moveTo>
                      <a:pt x="790" y="1006"/>
                    </a:moveTo>
                    <a:lnTo>
                      <a:pt x="646" y="878"/>
                    </a:lnTo>
                    <a:lnTo>
                      <a:pt x="646" y="878"/>
                    </a:lnTo>
                    <a:lnTo>
                      <a:pt x="662" y="860"/>
                    </a:lnTo>
                    <a:lnTo>
                      <a:pt x="806" y="988"/>
                    </a:lnTo>
                    <a:lnTo>
                      <a:pt x="806" y="988"/>
                    </a:lnTo>
                    <a:lnTo>
                      <a:pt x="790" y="1006"/>
                    </a:lnTo>
                    <a:lnTo>
                      <a:pt x="790" y="1006"/>
                    </a:lnTo>
                    <a:close/>
                    <a:moveTo>
                      <a:pt x="4368" y="978"/>
                    </a:moveTo>
                    <a:lnTo>
                      <a:pt x="4368" y="978"/>
                    </a:lnTo>
                    <a:lnTo>
                      <a:pt x="4352" y="960"/>
                    </a:lnTo>
                    <a:lnTo>
                      <a:pt x="4494" y="830"/>
                    </a:lnTo>
                    <a:lnTo>
                      <a:pt x="4494" y="830"/>
                    </a:lnTo>
                    <a:lnTo>
                      <a:pt x="4510" y="848"/>
                    </a:lnTo>
                    <a:lnTo>
                      <a:pt x="4368" y="978"/>
                    </a:lnTo>
                    <a:close/>
                    <a:moveTo>
                      <a:pt x="884" y="904"/>
                    </a:moveTo>
                    <a:lnTo>
                      <a:pt x="748" y="770"/>
                    </a:lnTo>
                    <a:lnTo>
                      <a:pt x="748" y="770"/>
                    </a:lnTo>
                    <a:lnTo>
                      <a:pt x="766" y="752"/>
                    </a:lnTo>
                    <a:lnTo>
                      <a:pt x="902" y="888"/>
                    </a:lnTo>
                    <a:lnTo>
                      <a:pt x="902" y="888"/>
                    </a:lnTo>
                    <a:lnTo>
                      <a:pt x="884" y="904"/>
                    </a:lnTo>
                    <a:lnTo>
                      <a:pt x="884" y="904"/>
                    </a:lnTo>
                    <a:close/>
                    <a:moveTo>
                      <a:pt x="4272" y="878"/>
                    </a:moveTo>
                    <a:lnTo>
                      <a:pt x="4272" y="878"/>
                    </a:lnTo>
                    <a:lnTo>
                      <a:pt x="4256" y="862"/>
                    </a:lnTo>
                    <a:lnTo>
                      <a:pt x="4388" y="722"/>
                    </a:lnTo>
                    <a:lnTo>
                      <a:pt x="4388" y="722"/>
                    </a:lnTo>
                    <a:lnTo>
                      <a:pt x="4406" y="740"/>
                    </a:lnTo>
                    <a:lnTo>
                      <a:pt x="4272" y="878"/>
                    </a:lnTo>
                    <a:close/>
                    <a:moveTo>
                      <a:pt x="984" y="808"/>
                    </a:moveTo>
                    <a:lnTo>
                      <a:pt x="856" y="666"/>
                    </a:lnTo>
                    <a:lnTo>
                      <a:pt x="856" y="666"/>
                    </a:lnTo>
                    <a:lnTo>
                      <a:pt x="874" y="650"/>
                    </a:lnTo>
                    <a:lnTo>
                      <a:pt x="1002" y="794"/>
                    </a:lnTo>
                    <a:lnTo>
                      <a:pt x="1002" y="794"/>
                    </a:lnTo>
                    <a:lnTo>
                      <a:pt x="984" y="808"/>
                    </a:lnTo>
                    <a:lnTo>
                      <a:pt x="984" y="808"/>
                    </a:lnTo>
                    <a:close/>
                    <a:moveTo>
                      <a:pt x="4170" y="784"/>
                    </a:moveTo>
                    <a:lnTo>
                      <a:pt x="4170" y="784"/>
                    </a:lnTo>
                    <a:lnTo>
                      <a:pt x="4154" y="768"/>
                    </a:lnTo>
                    <a:lnTo>
                      <a:pt x="4278" y="622"/>
                    </a:lnTo>
                    <a:lnTo>
                      <a:pt x="4278" y="622"/>
                    </a:lnTo>
                    <a:lnTo>
                      <a:pt x="4298" y="638"/>
                    </a:lnTo>
                    <a:lnTo>
                      <a:pt x="4170" y="784"/>
                    </a:lnTo>
                    <a:close/>
                    <a:moveTo>
                      <a:pt x="1090" y="720"/>
                    </a:moveTo>
                    <a:lnTo>
                      <a:pt x="970" y="570"/>
                    </a:lnTo>
                    <a:lnTo>
                      <a:pt x="970" y="570"/>
                    </a:lnTo>
                    <a:lnTo>
                      <a:pt x="990" y="554"/>
                    </a:lnTo>
                    <a:lnTo>
                      <a:pt x="1108" y="704"/>
                    </a:lnTo>
                    <a:lnTo>
                      <a:pt x="1108" y="704"/>
                    </a:lnTo>
                    <a:lnTo>
                      <a:pt x="1090" y="720"/>
                    </a:lnTo>
                    <a:lnTo>
                      <a:pt x="1090" y="720"/>
                    </a:lnTo>
                    <a:close/>
                    <a:moveTo>
                      <a:pt x="4064" y="696"/>
                    </a:moveTo>
                    <a:lnTo>
                      <a:pt x="4064" y="696"/>
                    </a:lnTo>
                    <a:lnTo>
                      <a:pt x="4046" y="682"/>
                    </a:lnTo>
                    <a:lnTo>
                      <a:pt x="4162" y="528"/>
                    </a:lnTo>
                    <a:lnTo>
                      <a:pt x="4162" y="528"/>
                    </a:lnTo>
                    <a:lnTo>
                      <a:pt x="4182" y="544"/>
                    </a:lnTo>
                    <a:lnTo>
                      <a:pt x="4064" y="696"/>
                    </a:lnTo>
                    <a:close/>
                    <a:moveTo>
                      <a:pt x="1200" y="636"/>
                    </a:moveTo>
                    <a:lnTo>
                      <a:pt x="1090" y="480"/>
                    </a:lnTo>
                    <a:lnTo>
                      <a:pt x="1090" y="480"/>
                    </a:lnTo>
                    <a:lnTo>
                      <a:pt x="1110" y="464"/>
                    </a:lnTo>
                    <a:lnTo>
                      <a:pt x="1220" y="622"/>
                    </a:lnTo>
                    <a:lnTo>
                      <a:pt x="1220" y="622"/>
                    </a:lnTo>
                    <a:lnTo>
                      <a:pt x="1200" y="636"/>
                    </a:lnTo>
                    <a:lnTo>
                      <a:pt x="1200" y="636"/>
                    </a:lnTo>
                    <a:close/>
                    <a:moveTo>
                      <a:pt x="3952" y="614"/>
                    </a:moveTo>
                    <a:lnTo>
                      <a:pt x="3952" y="614"/>
                    </a:lnTo>
                    <a:lnTo>
                      <a:pt x="3932" y="600"/>
                    </a:lnTo>
                    <a:lnTo>
                      <a:pt x="4040" y="442"/>
                    </a:lnTo>
                    <a:lnTo>
                      <a:pt x="4040" y="442"/>
                    </a:lnTo>
                    <a:lnTo>
                      <a:pt x="4060" y="456"/>
                    </a:lnTo>
                    <a:lnTo>
                      <a:pt x="3952" y="614"/>
                    </a:lnTo>
                    <a:close/>
                    <a:moveTo>
                      <a:pt x="1316" y="558"/>
                    </a:moveTo>
                    <a:lnTo>
                      <a:pt x="1214" y="396"/>
                    </a:lnTo>
                    <a:lnTo>
                      <a:pt x="1214" y="396"/>
                    </a:lnTo>
                    <a:lnTo>
                      <a:pt x="1234" y="382"/>
                    </a:lnTo>
                    <a:lnTo>
                      <a:pt x="1334" y="546"/>
                    </a:lnTo>
                    <a:lnTo>
                      <a:pt x="1334" y="546"/>
                    </a:lnTo>
                    <a:lnTo>
                      <a:pt x="1316" y="558"/>
                    </a:lnTo>
                    <a:lnTo>
                      <a:pt x="1316" y="558"/>
                    </a:lnTo>
                    <a:close/>
                    <a:moveTo>
                      <a:pt x="3836" y="538"/>
                    </a:moveTo>
                    <a:lnTo>
                      <a:pt x="3836" y="538"/>
                    </a:lnTo>
                    <a:lnTo>
                      <a:pt x="3816" y="526"/>
                    </a:lnTo>
                    <a:lnTo>
                      <a:pt x="3914" y="362"/>
                    </a:lnTo>
                    <a:lnTo>
                      <a:pt x="3914" y="362"/>
                    </a:lnTo>
                    <a:lnTo>
                      <a:pt x="3936" y="374"/>
                    </a:lnTo>
                    <a:lnTo>
                      <a:pt x="3836" y="538"/>
                    </a:lnTo>
                    <a:close/>
                    <a:moveTo>
                      <a:pt x="1434" y="488"/>
                    </a:moveTo>
                    <a:lnTo>
                      <a:pt x="1342" y="320"/>
                    </a:lnTo>
                    <a:lnTo>
                      <a:pt x="1342" y="320"/>
                    </a:lnTo>
                    <a:lnTo>
                      <a:pt x="1364" y="308"/>
                    </a:lnTo>
                    <a:lnTo>
                      <a:pt x="1454" y="478"/>
                    </a:lnTo>
                    <a:lnTo>
                      <a:pt x="1454" y="478"/>
                    </a:lnTo>
                    <a:lnTo>
                      <a:pt x="1434" y="488"/>
                    </a:lnTo>
                    <a:lnTo>
                      <a:pt x="1434" y="488"/>
                    </a:lnTo>
                    <a:close/>
                    <a:moveTo>
                      <a:pt x="3716" y="470"/>
                    </a:moveTo>
                    <a:lnTo>
                      <a:pt x="3716" y="470"/>
                    </a:lnTo>
                    <a:lnTo>
                      <a:pt x="3694" y="460"/>
                    </a:lnTo>
                    <a:lnTo>
                      <a:pt x="3782" y="288"/>
                    </a:lnTo>
                    <a:lnTo>
                      <a:pt x="3782" y="288"/>
                    </a:lnTo>
                    <a:lnTo>
                      <a:pt x="3806" y="300"/>
                    </a:lnTo>
                    <a:lnTo>
                      <a:pt x="3716" y="470"/>
                    </a:lnTo>
                    <a:close/>
                    <a:moveTo>
                      <a:pt x="1558" y="426"/>
                    </a:moveTo>
                    <a:lnTo>
                      <a:pt x="1474" y="252"/>
                    </a:lnTo>
                    <a:lnTo>
                      <a:pt x="1474" y="252"/>
                    </a:lnTo>
                    <a:lnTo>
                      <a:pt x="1496" y="242"/>
                    </a:lnTo>
                    <a:lnTo>
                      <a:pt x="1578" y="416"/>
                    </a:lnTo>
                    <a:lnTo>
                      <a:pt x="1578" y="416"/>
                    </a:lnTo>
                    <a:lnTo>
                      <a:pt x="1558" y="426"/>
                    </a:lnTo>
                    <a:lnTo>
                      <a:pt x="1558" y="426"/>
                    </a:lnTo>
                    <a:close/>
                    <a:moveTo>
                      <a:pt x="3590" y="408"/>
                    </a:moveTo>
                    <a:lnTo>
                      <a:pt x="3590" y="408"/>
                    </a:lnTo>
                    <a:lnTo>
                      <a:pt x="3570" y="398"/>
                    </a:lnTo>
                    <a:lnTo>
                      <a:pt x="3648" y="224"/>
                    </a:lnTo>
                    <a:lnTo>
                      <a:pt x="3648" y="224"/>
                    </a:lnTo>
                    <a:lnTo>
                      <a:pt x="3670" y="234"/>
                    </a:lnTo>
                    <a:lnTo>
                      <a:pt x="3590" y="408"/>
                    </a:lnTo>
                    <a:close/>
                    <a:moveTo>
                      <a:pt x="1684" y="370"/>
                    </a:moveTo>
                    <a:lnTo>
                      <a:pt x="1610" y="192"/>
                    </a:lnTo>
                    <a:lnTo>
                      <a:pt x="1610" y="192"/>
                    </a:lnTo>
                    <a:lnTo>
                      <a:pt x="1634" y="182"/>
                    </a:lnTo>
                    <a:lnTo>
                      <a:pt x="1704" y="360"/>
                    </a:lnTo>
                    <a:lnTo>
                      <a:pt x="1704" y="360"/>
                    </a:lnTo>
                    <a:lnTo>
                      <a:pt x="1684" y="370"/>
                    </a:lnTo>
                    <a:lnTo>
                      <a:pt x="1684" y="370"/>
                    </a:lnTo>
                    <a:close/>
                    <a:moveTo>
                      <a:pt x="3464" y="354"/>
                    </a:moveTo>
                    <a:lnTo>
                      <a:pt x="3464" y="354"/>
                    </a:lnTo>
                    <a:lnTo>
                      <a:pt x="3442" y="346"/>
                    </a:lnTo>
                    <a:lnTo>
                      <a:pt x="3510" y="166"/>
                    </a:lnTo>
                    <a:lnTo>
                      <a:pt x="3510" y="166"/>
                    </a:lnTo>
                    <a:lnTo>
                      <a:pt x="3532" y="176"/>
                    </a:lnTo>
                    <a:lnTo>
                      <a:pt x="3464" y="354"/>
                    </a:lnTo>
                    <a:close/>
                    <a:moveTo>
                      <a:pt x="1814" y="320"/>
                    </a:moveTo>
                    <a:lnTo>
                      <a:pt x="1750" y="138"/>
                    </a:lnTo>
                    <a:lnTo>
                      <a:pt x="1750" y="138"/>
                    </a:lnTo>
                    <a:lnTo>
                      <a:pt x="1774" y="130"/>
                    </a:lnTo>
                    <a:lnTo>
                      <a:pt x="1834" y="314"/>
                    </a:lnTo>
                    <a:lnTo>
                      <a:pt x="1834" y="314"/>
                    </a:lnTo>
                    <a:lnTo>
                      <a:pt x="1814" y="320"/>
                    </a:lnTo>
                    <a:lnTo>
                      <a:pt x="1814" y="320"/>
                    </a:lnTo>
                    <a:close/>
                    <a:moveTo>
                      <a:pt x="3332" y="308"/>
                    </a:moveTo>
                    <a:lnTo>
                      <a:pt x="3332" y="308"/>
                    </a:lnTo>
                    <a:lnTo>
                      <a:pt x="3310" y="300"/>
                    </a:lnTo>
                    <a:lnTo>
                      <a:pt x="3368" y="118"/>
                    </a:lnTo>
                    <a:lnTo>
                      <a:pt x="3368" y="118"/>
                    </a:lnTo>
                    <a:lnTo>
                      <a:pt x="3392" y="126"/>
                    </a:lnTo>
                    <a:lnTo>
                      <a:pt x="3332" y="308"/>
                    </a:lnTo>
                    <a:close/>
                    <a:moveTo>
                      <a:pt x="1946" y="280"/>
                    </a:moveTo>
                    <a:lnTo>
                      <a:pt x="1894" y="94"/>
                    </a:lnTo>
                    <a:lnTo>
                      <a:pt x="1894" y="94"/>
                    </a:lnTo>
                    <a:lnTo>
                      <a:pt x="1918" y="88"/>
                    </a:lnTo>
                    <a:lnTo>
                      <a:pt x="1968" y="274"/>
                    </a:lnTo>
                    <a:lnTo>
                      <a:pt x="1968" y="274"/>
                    </a:lnTo>
                    <a:lnTo>
                      <a:pt x="1946" y="280"/>
                    </a:lnTo>
                    <a:lnTo>
                      <a:pt x="1946" y="280"/>
                    </a:lnTo>
                    <a:close/>
                    <a:moveTo>
                      <a:pt x="3200" y="268"/>
                    </a:moveTo>
                    <a:lnTo>
                      <a:pt x="3200" y="268"/>
                    </a:lnTo>
                    <a:lnTo>
                      <a:pt x="3178" y="264"/>
                    </a:lnTo>
                    <a:lnTo>
                      <a:pt x="3224" y="76"/>
                    </a:lnTo>
                    <a:lnTo>
                      <a:pt x="3224" y="76"/>
                    </a:lnTo>
                    <a:lnTo>
                      <a:pt x="3248" y="84"/>
                    </a:lnTo>
                    <a:lnTo>
                      <a:pt x="3200" y="268"/>
                    </a:lnTo>
                    <a:close/>
                    <a:moveTo>
                      <a:pt x="2080" y="246"/>
                    </a:moveTo>
                    <a:lnTo>
                      <a:pt x="2038" y="58"/>
                    </a:lnTo>
                    <a:lnTo>
                      <a:pt x="2038" y="58"/>
                    </a:lnTo>
                    <a:lnTo>
                      <a:pt x="2064" y="54"/>
                    </a:lnTo>
                    <a:lnTo>
                      <a:pt x="2102" y="242"/>
                    </a:lnTo>
                    <a:lnTo>
                      <a:pt x="2102" y="242"/>
                    </a:lnTo>
                    <a:lnTo>
                      <a:pt x="2080" y="246"/>
                    </a:lnTo>
                    <a:lnTo>
                      <a:pt x="2080" y="246"/>
                    </a:lnTo>
                    <a:close/>
                    <a:moveTo>
                      <a:pt x="3064" y="238"/>
                    </a:moveTo>
                    <a:lnTo>
                      <a:pt x="3064" y="238"/>
                    </a:lnTo>
                    <a:lnTo>
                      <a:pt x="3042" y="234"/>
                    </a:lnTo>
                    <a:lnTo>
                      <a:pt x="3078" y="44"/>
                    </a:lnTo>
                    <a:lnTo>
                      <a:pt x="3078" y="44"/>
                    </a:lnTo>
                    <a:lnTo>
                      <a:pt x="3102" y="50"/>
                    </a:lnTo>
                    <a:lnTo>
                      <a:pt x="3064" y="238"/>
                    </a:lnTo>
                    <a:close/>
                    <a:moveTo>
                      <a:pt x="2216" y="220"/>
                    </a:moveTo>
                    <a:lnTo>
                      <a:pt x="2186" y="32"/>
                    </a:lnTo>
                    <a:lnTo>
                      <a:pt x="2186" y="32"/>
                    </a:lnTo>
                    <a:lnTo>
                      <a:pt x="2210" y="28"/>
                    </a:lnTo>
                    <a:lnTo>
                      <a:pt x="2238" y="218"/>
                    </a:lnTo>
                    <a:lnTo>
                      <a:pt x="2238" y="218"/>
                    </a:lnTo>
                    <a:lnTo>
                      <a:pt x="2216" y="220"/>
                    </a:lnTo>
                    <a:lnTo>
                      <a:pt x="2216" y="220"/>
                    </a:lnTo>
                    <a:close/>
                    <a:moveTo>
                      <a:pt x="2928" y="214"/>
                    </a:moveTo>
                    <a:lnTo>
                      <a:pt x="2928" y="214"/>
                    </a:lnTo>
                    <a:lnTo>
                      <a:pt x="2906" y="212"/>
                    </a:lnTo>
                    <a:lnTo>
                      <a:pt x="2930" y="22"/>
                    </a:lnTo>
                    <a:lnTo>
                      <a:pt x="2930" y="22"/>
                    </a:lnTo>
                    <a:lnTo>
                      <a:pt x="2954" y="24"/>
                    </a:lnTo>
                    <a:lnTo>
                      <a:pt x="2928" y="214"/>
                    </a:lnTo>
                    <a:close/>
                    <a:moveTo>
                      <a:pt x="2352" y="204"/>
                    </a:moveTo>
                    <a:lnTo>
                      <a:pt x="2334" y="12"/>
                    </a:lnTo>
                    <a:lnTo>
                      <a:pt x="2334" y="12"/>
                    </a:lnTo>
                    <a:lnTo>
                      <a:pt x="2358" y="10"/>
                    </a:lnTo>
                    <a:lnTo>
                      <a:pt x="2376" y="202"/>
                    </a:lnTo>
                    <a:lnTo>
                      <a:pt x="2376" y="202"/>
                    </a:lnTo>
                    <a:lnTo>
                      <a:pt x="2352" y="204"/>
                    </a:lnTo>
                    <a:lnTo>
                      <a:pt x="2352" y="204"/>
                    </a:lnTo>
                    <a:close/>
                    <a:moveTo>
                      <a:pt x="2790" y="200"/>
                    </a:moveTo>
                    <a:lnTo>
                      <a:pt x="2790" y="200"/>
                    </a:lnTo>
                    <a:lnTo>
                      <a:pt x="2768" y="198"/>
                    </a:lnTo>
                    <a:lnTo>
                      <a:pt x="2782" y="6"/>
                    </a:lnTo>
                    <a:lnTo>
                      <a:pt x="2782" y="6"/>
                    </a:lnTo>
                    <a:lnTo>
                      <a:pt x="2806" y="8"/>
                    </a:lnTo>
                    <a:lnTo>
                      <a:pt x="2790" y="200"/>
                    </a:lnTo>
                    <a:close/>
                    <a:moveTo>
                      <a:pt x="2490" y="194"/>
                    </a:moveTo>
                    <a:lnTo>
                      <a:pt x="2482" y="2"/>
                    </a:lnTo>
                    <a:lnTo>
                      <a:pt x="2482" y="2"/>
                    </a:lnTo>
                    <a:lnTo>
                      <a:pt x="2508" y="0"/>
                    </a:lnTo>
                    <a:lnTo>
                      <a:pt x="2514" y="192"/>
                    </a:lnTo>
                    <a:lnTo>
                      <a:pt x="2514" y="192"/>
                    </a:lnTo>
                    <a:lnTo>
                      <a:pt x="2490" y="194"/>
                    </a:lnTo>
                    <a:lnTo>
                      <a:pt x="2490" y="194"/>
                    </a:lnTo>
                    <a:close/>
                    <a:moveTo>
                      <a:pt x="2652" y="192"/>
                    </a:moveTo>
                    <a:lnTo>
                      <a:pt x="2652" y="192"/>
                    </a:lnTo>
                    <a:lnTo>
                      <a:pt x="2630" y="192"/>
                    </a:lnTo>
                    <a:lnTo>
                      <a:pt x="2632" y="0"/>
                    </a:lnTo>
                    <a:lnTo>
                      <a:pt x="2632" y="0"/>
                    </a:lnTo>
                    <a:lnTo>
                      <a:pt x="2658" y="0"/>
                    </a:lnTo>
                    <a:lnTo>
                      <a:pt x="2652" y="192"/>
                    </a:lnTo>
                    <a:close/>
                  </a:path>
                </a:pathLst>
              </a:custGeom>
              <a:gradFill>
                <a:gsLst>
                  <a:gs pos="0">
                    <a:schemeClr val="tx1">
                      <a:lumMod val="50000"/>
                      <a:lumOff val="50000"/>
                      <a:alpha val="17000"/>
                    </a:schemeClr>
                  </a:gs>
                  <a:gs pos="100000">
                    <a:schemeClr val="bg1">
                      <a:lumMod val="75000"/>
                    </a:schemeClr>
                  </a:gs>
                </a:gsLst>
                <a:lin ang="5400000" scaled="0"/>
              </a:gradFill>
              <a:ln w="6350">
                <a:noFill/>
                <a:miter lim="800000"/>
                <a:headEnd/>
                <a:tailEnd/>
              </a:ln>
            </p:spPr>
            <p:txBody>
              <a:bodyPr/>
              <a:lstStyle/>
              <a:p>
                <a:pPr algn="ctr" defTabSz="304800" eaLnBrk="0" fontAlgn="base" hangingPunct="0">
                  <a:spcBef>
                    <a:spcPct val="0"/>
                  </a:spcBef>
                  <a:spcAft>
                    <a:spcPct val="0"/>
                  </a:spcAft>
                </a:pPr>
                <a:endParaRPr lang="zh-CN" altLang="en-US" sz="1600" dirty="0">
                  <a:latin typeface="Huawei Sans" panose="020C0503030203020204" pitchFamily="34" charset="0"/>
                  <a:ea typeface="微软雅黑" panose="020B0503020204020204" pitchFamily="34" charset="-122"/>
                  <a:cs typeface="Helvetica"/>
                </a:endParaRPr>
              </a:p>
            </p:txBody>
          </p:sp>
          <p:sp>
            <p:nvSpPr>
              <p:cNvPr id="162" name="Freeform 37">
                <a:extLst>
                  <a:ext uri="{FF2B5EF4-FFF2-40B4-BE49-F238E27FC236}">
                    <a16:creationId xmlns:a16="http://schemas.microsoft.com/office/drawing/2014/main" id="{8EA35B07-E38F-4C3E-83FE-DB01438BB044}"/>
                  </a:ext>
                </a:extLst>
              </p:cNvPr>
              <p:cNvSpPr>
                <a:spLocks noEditPoints="1"/>
              </p:cNvSpPr>
              <p:nvPr/>
            </p:nvSpPr>
            <p:spPr bwMode="auto">
              <a:xfrm>
                <a:off x="-15220950" y="-10321131"/>
                <a:ext cx="7277100" cy="7277100"/>
              </a:xfrm>
              <a:custGeom>
                <a:avLst/>
                <a:gdLst/>
                <a:ahLst/>
                <a:cxnLst>
                  <a:cxn ang="0">
                    <a:pos x="2178" y="4582"/>
                  </a:cxn>
                  <a:cxn ang="0">
                    <a:pos x="2058" y="4572"/>
                  </a:cxn>
                  <a:cxn ang="0">
                    <a:pos x="1950" y="4536"/>
                  </a:cxn>
                  <a:cxn ang="0">
                    <a:pos x="1848" y="4518"/>
                  </a:cxn>
                  <a:cxn ang="0">
                    <a:pos x="1734" y="4516"/>
                  </a:cxn>
                  <a:cxn ang="0">
                    <a:pos x="3056" y="4454"/>
                  </a:cxn>
                  <a:cxn ang="0">
                    <a:pos x="3152" y="4392"/>
                  </a:cxn>
                  <a:cxn ang="0">
                    <a:pos x="3262" y="4344"/>
                  </a:cxn>
                  <a:cxn ang="0">
                    <a:pos x="3372" y="4314"/>
                  </a:cxn>
                  <a:cxn ang="0">
                    <a:pos x="3462" y="4264"/>
                  </a:cxn>
                  <a:cxn ang="0">
                    <a:pos x="1016" y="4198"/>
                  </a:cxn>
                  <a:cxn ang="0">
                    <a:pos x="918" y="4128"/>
                  </a:cxn>
                  <a:cxn ang="0">
                    <a:pos x="846" y="4040"/>
                  </a:cxn>
                  <a:cxn ang="0">
                    <a:pos x="766" y="3972"/>
                  </a:cxn>
                  <a:cxn ang="0">
                    <a:pos x="670" y="3912"/>
                  </a:cxn>
                  <a:cxn ang="0">
                    <a:pos x="4058" y="3754"/>
                  </a:cxn>
                  <a:cxn ang="0">
                    <a:pos x="4108" y="3650"/>
                  </a:cxn>
                  <a:cxn ang="0">
                    <a:pos x="4178" y="3554"/>
                  </a:cxn>
                  <a:cxn ang="0">
                    <a:pos x="4258" y="3472"/>
                  </a:cxn>
                  <a:cxn ang="0">
                    <a:pos x="4310" y="3380"/>
                  </a:cxn>
                  <a:cxn ang="0">
                    <a:pos x="218" y="3272"/>
                  </a:cxn>
                  <a:cxn ang="0">
                    <a:pos x="170" y="3162"/>
                  </a:cxn>
                  <a:cxn ang="0">
                    <a:pos x="152" y="3048"/>
                  </a:cxn>
                  <a:cxn ang="0">
                    <a:pos x="120" y="2950"/>
                  </a:cxn>
                  <a:cxn ang="0">
                    <a:pos x="68" y="2848"/>
                  </a:cxn>
                  <a:cxn ang="0">
                    <a:pos x="4558" y="2636"/>
                  </a:cxn>
                  <a:cxn ang="0">
                    <a:pos x="4550" y="2522"/>
                  </a:cxn>
                  <a:cxn ang="0">
                    <a:pos x="4558" y="2404"/>
                  </a:cxn>
                  <a:cxn ang="0">
                    <a:pos x="4584" y="2292"/>
                  </a:cxn>
                  <a:cxn ang="0">
                    <a:pos x="4558" y="2190"/>
                  </a:cxn>
                  <a:cxn ang="0">
                    <a:pos x="34" y="2068"/>
                  </a:cxn>
                  <a:cxn ang="0">
                    <a:pos x="24" y="1954"/>
                  </a:cxn>
                  <a:cxn ang="0">
                    <a:pos x="44" y="1836"/>
                  </a:cxn>
                  <a:cxn ang="0">
                    <a:pos x="94" y="1732"/>
                  </a:cxn>
                  <a:cxn ang="0">
                    <a:pos x="120" y="1632"/>
                  </a:cxn>
                  <a:cxn ang="0">
                    <a:pos x="4392" y="1434"/>
                  </a:cxn>
                  <a:cxn ang="0">
                    <a:pos x="4344" y="1324"/>
                  </a:cxn>
                  <a:cxn ang="0">
                    <a:pos x="4316" y="1214"/>
                  </a:cxn>
                  <a:cxn ang="0">
                    <a:pos x="4264" y="1122"/>
                  </a:cxn>
                  <a:cxn ang="0">
                    <a:pos x="4184" y="1040"/>
                  </a:cxn>
                  <a:cxn ang="0">
                    <a:pos x="472" y="938"/>
                  </a:cxn>
                  <a:cxn ang="0">
                    <a:pos x="522" y="836"/>
                  </a:cxn>
                  <a:cxn ang="0">
                    <a:pos x="600" y="744"/>
                  </a:cxn>
                  <a:cxn ang="0">
                    <a:pos x="696" y="680"/>
                  </a:cxn>
                  <a:cxn ang="0">
                    <a:pos x="770" y="610"/>
                  </a:cxn>
                  <a:cxn ang="0">
                    <a:pos x="3652" y="476"/>
                  </a:cxn>
                  <a:cxn ang="0">
                    <a:pos x="3556" y="408"/>
                  </a:cxn>
                  <a:cxn ang="0">
                    <a:pos x="3474" y="326"/>
                  </a:cxn>
                  <a:cxn ang="0">
                    <a:pos x="3382" y="274"/>
                  </a:cxn>
                  <a:cxn ang="0">
                    <a:pos x="3272" y="246"/>
                  </a:cxn>
                  <a:cxn ang="0">
                    <a:pos x="1426" y="194"/>
                  </a:cxn>
                  <a:cxn ang="0">
                    <a:pos x="1522" y="132"/>
                  </a:cxn>
                  <a:cxn ang="0">
                    <a:pos x="1636" y="94"/>
                  </a:cxn>
                  <a:cxn ang="0">
                    <a:pos x="1750" y="88"/>
                  </a:cxn>
                  <a:cxn ang="0">
                    <a:pos x="1852" y="66"/>
                  </a:cxn>
                  <a:cxn ang="0">
                    <a:pos x="2524" y="36"/>
                  </a:cxn>
                  <a:cxn ang="0">
                    <a:pos x="2406" y="26"/>
                  </a:cxn>
                  <a:cxn ang="0">
                    <a:pos x="2294" y="0"/>
                  </a:cxn>
                </a:cxnLst>
                <a:rect l="0" t="0" r="r" b="b"/>
                <a:pathLst>
                  <a:path w="4584" h="4584">
                    <a:moveTo>
                      <a:pt x="2292" y="4584"/>
                    </a:moveTo>
                    <a:lnTo>
                      <a:pt x="2284" y="4584"/>
                    </a:lnTo>
                    <a:lnTo>
                      <a:pt x="2284" y="4560"/>
                    </a:lnTo>
                    <a:lnTo>
                      <a:pt x="2292" y="4560"/>
                    </a:lnTo>
                    <a:lnTo>
                      <a:pt x="2292" y="4584"/>
                    </a:lnTo>
                    <a:close/>
                    <a:moveTo>
                      <a:pt x="2396" y="4582"/>
                    </a:moveTo>
                    <a:lnTo>
                      <a:pt x="2394" y="4558"/>
                    </a:lnTo>
                    <a:lnTo>
                      <a:pt x="2402" y="4558"/>
                    </a:lnTo>
                    <a:lnTo>
                      <a:pt x="2404" y="4582"/>
                    </a:lnTo>
                    <a:lnTo>
                      <a:pt x="2396" y="4582"/>
                    </a:lnTo>
                    <a:close/>
                    <a:moveTo>
                      <a:pt x="2178" y="4582"/>
                    </a:moveTo>
                    <a:lnTo>
                      <a:pt x="2170" y="4582"/>
                    </a:lnTo>
                    <a:lnTo>
                      <a:pt x="2172" y="4558"/>
                    </a:lnTo>
                    <a:lnTo>
                      <a:pt x="2180" y="4558"/>
                    </a:lnTo>
                    <a:lnTo>
                      <a:pt x="2178" y="4582"/>
                    </a:lnTo>
                    <a:close/>
                    <a:moveTo>
                      <a:pt x="2508" y="4574"/>
                    </a:moveTo>
                    <a:lnTo>
                      <a:pt x="2506" y="4550"/>
                    </a:lnTo>
                    <a:lnTo>
                      <a:pt x="2514" y="4550"/>
                    </a:lnTo>
                    <a:lnTo>
                      <a:pt x="2516" y="4574"/>
                    </a:lnTo>
                    <a:lnTo>
                      <a:pt x="2508" y="4574"/>
                    </a:lnTo>
                    <a:close/>
                    <a:moveTo>
                      <a:pt x="2066" y="4574"/>
                    </a:moveTo>
                    <a:lnTo>
                      <a:pt x="2058" y="4572"/>
                    </a:lnTo>
                    <a:lnTo>
                      <a:pt x="2062" y="4550"/>
                    </a:lnTo>
                    <a:lnTo>
                      <a:pt x="2068" y="4550"/>
                    </a:lnTo>
                    <a:lnTo>
                      <a:pt x="2066" y="4574"/>
                    </a:lnTo>
                    <a:close/>
                    <a:moveTo>
                      <a:pt x="2620" y="4562"/>
                    </a:moveTo>
                    <a:lnTo>
                      <a:pt x="2616" y="4538"/>
                    </a:lnTo>
                    <a:lnTo>
                      <a:pt x="2624" y="4536"/>
                    </a:lnTo>
                    <a:lnTo>
                      <a:pt x="2628" y="4560"/>
                    </a:lnTo>
                    <a:lnTo>
                      <a:pt x="2620" y="4562"/>
                    </a:lnTo>
                    <a:close/>
                    <a:moveTo>
                      <a:pt x="1954" y="4560"/>
                    </a:moveTo>
                    <a:lnTo>
                      <a:pt x="1946" y="4558"/>
                    </a:lnTo>
                    <a:lnTo>
                      <a:pt x="1950" y="4536"/>
                    </a:lnTo>
                    <a:lnTo>
                      <a:pt x="1958" y="4536"/>
                    </a:lnTo>
                    <a:lnTo>
                      <a:pt x="1954" y="4560"/>
                    </a:lnTo>
                    <a:close/>
                    <a:moveTo>
                      <a:pt x="2730" y="4542"/>
                    </a:moveTo>
                    <a:lnTo>
                      <a:pt x="2726" y="4520"/>
                    </a:lnTo>
                    <a:lnTo>
                      <a:pt x="2734" y="4518"/>
                    </a:lnTo>
                    <a:lnTo>
                      <a:pt x="2738" y="4542"/>
                    </a:lnTo>
                    <a:lnTo>
                      <a:pt x="2730" y="4542"/>
                    </a:lnTo>
                    <a:close/>
                    <a:moveTo>
                      <a:pt x="1844" y="4540"/>
                    </a:moveTo>
                    <a:lnTo>
                      <a:pt x="1836" y="4540"/>
                    </a:lnTo>
                    <a:lnTo>
                      <a:pt x="1840" y="4516"/>
                    </a:lnTo>
                    <a:lnTo>
                      <a:pt x="1848" y="4518"/>
                    </a:lnTo>
                    <a:lnTo>
                      <a:pt x="1844" y="4540"/>
                    </a:lnTo>
                    <a:close/>
                    <a:moveTo>
                      <a:pt x="2840" y="4518"/>
                    </a:moveTo>
                    <a:lnTo>
                      <a:pt x="2836" y="4496"/>
                    </a:lnTo>
                    <a:lnTo>
                      <a:pt x="2842" y="4494"/>
                    </a:lnTo>
                    <a:lnTo>
                      <a:pt x="2848" y="4516"/>
                    </a:lnTo>
                    <a:lnTo>
                      <a:pt x="2840" y="4518"/>
                    </a:lnTo>
                    <a:close/>
                    <a:moveTo>
                      <a:pt x="1734" y="4516"/>
                    </a:moveTo>
                    <a:lnTo>
                      <a:pt x="1726" y="4514"/>
                    </a:lnTo>
                    <a:lnTo>
                      <a:pt x="1732" y="4492"/>
                    </a:lnTo>
                    <a:lnTo>
                      <a:pt x="1740" y="4492"/>
                    </a:lnTo>
                    <a:lnTo>
                      <a:pt x="1734" y="4516"/>
                    </a:lnTo>
                    <a:close/>
                    <a:moveTo>
                      <a:pt x="2950" y="4488"/>
                    </a:moveTo>
                    <a:lnTo>
                      <a:pt x="2942" y="4466"/>
                    </a:lnTo>
                    <a:lnTo>
                      <a:pt x="2950" y="4464"/>
                    </a:lnTo>
                    <a:lnTo>
                      <a:pt x="2958" y="4486"/>
                    </a:lnTo>
                    <a:lnTo>
                      <a:pt x="2950" y="4488"/>
                    </a:lnTo>
                    <a:close/>
                    <a:moveTo>
                      <a:pt x="1626" y="4486"/>
                    </a:moveTo>
                    <a:lnTo>
                      <a:pt x="1618" y="4484"/>
                    </a:lnTo>
                    <a:lnTo>
                      <a:pt x="1626" y="4460"/>
                    </a:lnTo>
                    <a:lnTo>
                      <a:pt x="1632" y="4464"/>
                    </a:lnTo>
                    <a:lnTo>
                      <a:pt x="1626" y="4486"/>
                    </a:lnTo>
                    <a:close/>
                    <a:moveTo>
                      <a:pt x="3056" y="4454"/>
                    </a:moveTo>
                    <a:lnTo>
                      <a:pt x="3048" y="4432"/>
                    </a:lnTo>
                    <a:lnTo>
                      <a:pt x="3056" y="4428"/>
                    </a:lnTo>
                    <a:lnTo>
                      <a:pt x="3064" y="4452"/>
                    </a:lnTo>
                    <a:lnTo>
                      <a:pt x="3056" y="4454"/>
                    </a:lnTo>
                    <a:close/>
                    <a:moveTo>
                      <a:pt x="1518" y="4450"/>
                    </a:moveTo>
                    <a:lnTo>
                      <a:pt x="1510" y="4448"/>
                    </a:lnTo>
                    <a:lnTo>
                      <a:pt x="1520" y="4426"/>
                    </a:lnTo>
                    <a:lnTo>
                      <a:pt x="1526" y="4428"/>
                    </a:lnTo>
                    <a:lnTo>
                      <a:pt x="1518" y="4450"/>
                    </a:lnTo>
                    <a:close/>
                    <a:moveTo>
                      <a:pt x="3162" y="4414"/>
                    </a:moveTo>
                    <a:lnTo>
                      <a:pt x="3152" y="4392"/>
                    </a:lnTo>
                    <a:lnTo>
                      <a:pt x="3160" y="4388"/>
                    </a:lnTo>
                    <a:lnTo>
                      <a:pt x="3170" y="4410"/>
                    </a:lnTo>
                    <a:lnTo>
                      <a:pt x="3162" y="4414"/>
                    </a:lnTo>
                    <a:close/>
                    <a:moveTo>
                      <a:pt x="1414" y="4410"/>
                    </a:moveTo>
                    <a:lnTo>
                      <a:pt x="1406" y="4408"/>
                    </a:lnTo>
                    <a:lnTo>
                      <a:pt x="1416" y="4384"/>
                    </a:lnTo>
                    <a:lnTo>
                      <a:pt x="1422" y="4388"/>
                    </a:lnTo>
                    <a:lnTo>
                      <a:pt x="1414" y="4410"/>
                    </a:lnTo>
                    <a:close/>
                    <a:moveTo>
                      <a:pt x="3264" y="4368"/>
                    </a:moveTo>
                    <a:lnTo>
                      <a:pt x="3254" y="4348"/>
                    </a:lnTo>
                    <a:lnTo>
                      <a:pt x="3262" y="4344"/>
                    </a:lnTo>
                    <a:lnTo>
                      <a:pt x="3272" y="4366"/>
                    </a:lnTo>
                    <a:lnTo>
                      <a:pt x="3264" y="4368"/>
                    </a:lnTo>
                    <a:close/>
                    <a:moveTo>
                      <a:pt x="1310" y="4364"/>
                    </a:moveTo>
                    <a:lnTo>
                      <a:pt x="1302" y="4360"/>
                    </a:lnTo>
                    <a:lnTo>
                      <a:pt x="1314" y="4340"/>
                    </a:lnTo>
                    <a:lnTo>
                      <a:pt x="1320" y="4342"/>
                    </a:lnTo>
                    <a:lnTo>
                      <a:pt x="1310" y="4364"/>
                    </a:lnTo>
                    <a:close/>
                    <a:moveTo>
                      <a:pt x="3364" y="4318"/>
                    </a:moveTo>
                    <a:lnTo>
                      <a:pt x="3354" y="4298"/>
                    </a:lnTo>
                    <a:lnTo>
                      <a:pt x="3360" y="4294"/>
                    </a:lnTo>
                    <a:lnTo>
                      <a:pt x="3372" y="4314"/>
                    </a:lnTo>
                    <a:lnTo>
                      <a:pt x="3364" y="4318"/>
                    </a:lnTo>
                    <a:close/>
                    <a:moveTo>
                      <a:pt x="1210" y="4314"/>
                    </a:moveTo>
                    <a:lnTo>
                      <a:pt x="1202" y="4310"/>
                    </a:lnTo>
                    <a:lnTo>
                      <a:pt x="1214" y="4288"/>
                    </a:lnTo>
                    <a:lnTo>
                      <a:pt x="1222" y="4292"/>
                    </a:lnTo>
                    <a:lnTo>
                      <a:pt x="1210" y="4314"/>
                    </a:lnTo>
                    <a:close/>
                    <a:moveTo>
                      <a:pt x="3462" y="4264"/>
                    </a:moveTo>
                    <a:lnTo>
                      <a:pt x="3450" y="4242"/>
                    </a:lnTo>
                    <a:lnTo>
                      <a:pt x="3458" y="4238"/>
                    </a:lnTo>
                    <a:lnTo>
                      <a:pt x="3470" y="4260"/>
                    </a:lnTo>
                    <a:lnTo>
                      <a:pt x="3462" y="4264"/>
                    </a:lnTo>
                    <a:close/>
                    <a:moveTo>
                      <a:pt x="1112" y="4258"/>
                    </a:moveTo>
                    <a:lnTo>
                      <a:pt x="1104" y="4254"/>
                    </a:lnTo>
                    <a:lnTo>
                      <a:pt x="1118" y="4234"/>
                    </a:lnTo>
                    <a:lnTo>
                      <a:pt x="1124" y="4238"/>
                    </a:lnTo>
                    <a:lnTo>
                      <a:pt x="1112" y="4258"/>
                    </a:lnTo>
                    <a:close/>
                    <a:moveTo>
                      <a:pt x="3558" y="4204"/>
                    </a:moveTo>
                    <a:lnTo>
                      <a:pt x="3544" y="4184"/>
                    </a:lnTo>
                    <a:lnTo>
                      <a:pt x="3552" y="4180"/>
                    </a:lnTo>
                    <a:lnTo>
                      <a:pt x="3564" y="4200"/>
                    </a:lnTo>
                    <a:lnTo>
                      <a:pt x="3558" y="4204"/>
                    </a:lnTo>
                    <a:close/>
                    <a:moveTo>
                      <a:pt x="1016" y="4198"/>
                    </a:moveTo>
                    <a:lnTo>
                      <a:pt x="1010" y="4192"/>
                    </a:lnTo>
                    <a:lnTo>
                      <a:pt x="1024" y="4172"/>
                    </a:lnTo>
                    <a:lnTo>
                      <a:pt x="1030" y="4178"/>
                    </a:lnTo>
                    <a:lnTo>
                      <a:pt x="1016" y="4198"/>
                    </a:lnTo>
                    <a:close/>
                    <a:moveTo>
                      <a:pt x="3650" y="4140"/>
                    </a:moveTo>
                    <a:lnTo>
                      <a:pt x="3636" y="4120"/>
                    </a:lnTo>
                    <a:lnTo>
                      <a:pt x="3642" y="4116"/>
                    </a:lnTo>
                    <a:lnTo>
                      <a:pt x="3656" y="4134"/>
                    </a:lnTo>
                    <a:lnTo>
                      <a:pt x="3650" y="4140"/>
                    </a:lnTo>
                    <a:close/>
                    <a:moveTo>
                      <a:pt x="924" y="4132"/>
                    </a:moveTo>
                    <a:lnTo>
                      <a:pt x="918" y="4128"/>
                    </a:lnTo>
                    <a:lnTo>
                      <a:pt x="932" y="4108"/>
                    </a:lnTo>
                    <a:lnTo>
                      <a:pt x="938" y="4114"/>
                    </a:lnTo>
                    <a:lnTo>
                      <a:pt x="924" y="4132"/>
                    </a:lnTo>
                    <a:close/>
                    <a:moveTo>
                      <a:pt x="3740" y="4070"/>
                    </a:moveTo>
                    <a:lnTo>
                      <a:pt x="3724" y="4052"/>
                    </a:lnTo>
                    <a:lnTo>
                      <a:pt x="3730" y="4046"/>
                    </a:lnTo>
                    <a:lnTo>
                      <a:pt x="3746" y="4066"/>
                    </a:lnTo>
                    <a:lnTo>
                      <a:pt x="3740" y="4070"/>
                    </a:lnTo>
                    <a:close/>
                    <a:moveTo>
                      <a:pt x="836" y="4062"/>
                    </a:moveTo>
                    <a:lnTo>
                      <a:pt x="830" y="4058"/>
                    </a:lnTo>
                    <a:lnTo>
                      <a:pt x="846" y="4040"/>
                    </a:lnTo>
                    <a:lnTo>
                      <a:pt x="852" y="4044"/>
                    </a:lnTo>
                    <a:lnTo>
                      <a:pt x="836" y="4062"/>
                    </a:lnTo>
                    <a:close/>
                    <a:moveTo>
                      <a:pt x="3824" y="3998"/>
                    </a:moveTo>
                    <a:lnTo>
                      <a:pt x="3808" y="3980"/>
                    </a:lnTo>
                    <a:lnTo>
                      <a:pt x="3814" y="3974"/>
                    </a:lnTo>
                    <a:lnTo>
                      <a:pt x="3830" y="3992"/>
                    </a:lnTo>
                    <a:lnTo>
                      <a:pt x="3824" y="3998"/>
                    </a:lnTo>
                    <a:close/>
                    <a:moveTo>
                      <a:pt x="750" y="3990"/>
                    </a:moveTo>
                    <a:lnTo>
                      <a:pt x="744" y="3984"/>
                    </a:lnTo>
                    <a:lnTo>
                      <a:pt x="762" y="3966"/>
                    </a:lnTo>
                    <a:lnTo>
                      <a:pt x="766" y="3972"/>
                    </a:lnTo>
                    <a:lnTo>
                      <a:pt x="750" y="3990"/>
                    </a:lnTo>
                    <a:close/>
                    <a:moveTo>
                      <a:pt x="3906" y="3920"/>
                    </a:moveTo>
                    <a:lnTo>
                      <a:pt x="3890" y="3902"/>
                    </a:lnTo>
                    <a:lnTo>
                      <a:pt x="3896" y="3898"/>
                    </a:lnTo>
                    <a:lnTo>
                      <a:pt x="3912" y="3914"/>
                    </a:lnTo>
                    <a:lnTo>
                      <a:pt x="3906" y="3920"/>
                    </a:lnTo>
                    <a:close/>
                    <a:moveTo>
                      <a:pt x="670" y="3912"/>
                    </a:moveTo>
                    <a:lnTo>
                      <a:pt x="664" y="3906"/>
                    </a:lnTo>
                    <a:lnTo>
                      <a:pt x="680" y="3888"/>
                    </a:lnTo>
                    <a:lnTo>
                      <a:pt x="686" y="3894"/>
                    </a:lnTo>
                    <a:lnTo>
                      <a:pt x="670" y="3912"/>
                    </a:lnTo>
                    <a:close/>
                    <a:moveTo>
                      <a:pt x="3984" y="3838"/>
                    </a:moveTo>
                    <a:lnTo>
                      <a:pt x="3966" y="3822"/>
                    </a:lnTo>
                    <a:lnTo>
                      <a:pt x="3972" y="3816"/>
                    </a:lnTo>
                    <a:lnTo>
                      <a:pt x="3990" y="3832"/>
                    </a:lnTo>
                    <a:lnTo>
                      <a:pt x="3984" y="3838"/>
                    </a:lnTo>
                    <a:close/>
                    <a:moveTo>
                      <a:pt x="592" y="3830"/>
                    </a:moveTo>
                    <a:lnTo>
                      <a:pt x="586" y="3824"/>
                    </a:lnTo>
                    <a:lnTo>
                      <a:pt x="604" y="3808"/>
                    </a:lnTo>
                    <a:lnTo>
                      <a:pt x="610" y="3814"/>
                    </a:lnTo>
                    <a:lnTo>
                      <a:pt x="592" y="3830"/>
                    </a:lnTo>
                    <a:close/>
                    <a:moveTo>
                      <a:pt x="4058" y="3754"/>
                    </a:moveTo>
                    <a:lnTo>
                      <a:pt x="4040" y="3738"/>
                    </a:lnTo>
                    <a:lnTo>
                      <a:pt x="4044" y="3732"/>
                    </a:lnTo>
                    <a:lnTo>
                      <a:pt x="4064" y="3748"/>
                    </a:lnTo>
                    <a:lnTo>
                      <a:pt x="4058" y="3754"/>
                    </a:lnTo>
                    <a:close/>
                    <a:moveTo>
                      <a:pt x="518" y="3744"/>
                    </a:moveTo>
                    <a:lnTo>
                      <a:pt x="514" y="3738"/>
                    </a:lnTo>
                    <a:lnTo>
                      <a:pt x="532" y="3724"/>
                    </a:lnTo>
                    <a:lnTo>
                      <a:pt x="536" y="3730"/>
                    </a:lnTo>
                    <a:lnTo>
                      <a:pt x="518" y="3744"/>
                    </a:lnTo>
                    <a:close/>
                    <a:moveTo>
                      <a:pt x="4128" y="3666"/>
                    </a:moveTo>
                    <a:lnTo>
                      <a:pt x="4108" y="3650"/>
                    </a:lnTo>
                    <a:lnTo>
                      <a:pt x="4114" y="3644"/>
                    </a:lnTo>
                    <a:lnTo>
                      <a:pt x="4132" y="3658"/>
                    </a:lnTo>
                    <a:lnTo>
                      <a:pt x="4128" y="3666"/>
                    </a:lnTo>
                    <a:close/>
                    <a:moveTo>
                      <a:pt x="450" y="3656"/>
                    </a:moveTo>
                    <a:lnTo>
                      <a:pt x="444" y="3650"/>
                    </a:lnTo>
                    <a:lnTo>
                      <a:pt x="464" y="3636"/>
                    </a:lnTo>
                    <a:lnTo>
                      <a:pt x="468" y="3642"/>
                    </a:lnTo>
                    <a:lnTo>
                      <a:pt x="450" y="3656"/>
                    </a:lnTo>
                    <a:close/>
                    <a:moveTo>
                      <a:pt x="4194" y="3574"/>
                    </a:moveTo>
                    <a:lnTo>
                      <a:pt x="4174" y="3560"/>
                    </a:lnTo>
                    <a:lnTo>
                      <a:pt x="4178" y="3554"/>
                    </a:lnTo>
                    <a:lnTo>
                      <a:pt x="4198" y="3566"/>
                    </a:lnTo>
                    <a:lnTo>
                      <a:pt x="4194" y="3574"/>
                    </a:lnTo>
                    <a:close/>
                    <a:moveTo>
                      <a:pt x="384" y="3564"/>
                    </a:moveTo>
                    <a:lnTo>
                      <a:pt x="380" y="3558"/>
                    </a:lnTo>
                    <a:lnTo>
                      <a:pt x="400" y="3544"/>
                    </a:lnTo>
                    <a:lnTo>
                      <a:pt x="404" y="3550"/>
                    </a:lnTo>
                    <a:lnTo>
                      <a:pt x="384" y="3564"/>
                    </a:lnTo>
                    <a:close/>
                    <a:moveTo>
                      <a:pt x="4254" y="3478"/>
                    </a:moveTo>
                    <a:lnTo>
                      <a:pt x="4234" y="3466"/>
                    </a:lnTo>
                    <a:lnTo>
                      <a:pt x="4238" y="3460"/>
                    </a:lnTo>
                    <a:lnTo>
                      <a:pt x="4258" y="3472"/>
                    </a:lnTo>
                    <a:lnTo>
                      <a:pt x="4254" y="3478"/>
                    </a:lnTo>
                    <a:close/>
                    <a:moveTo>
                      <a:pt x="324" y="3470"/>
                    </a:moveTo>
                    <a:lnTo>
                      <a:pt x="320" y="3462"/>
                    </a:lnTo>
                    <a:lnTo>
                      <a:pt x="340" y="3450"/>
                    </a:lnTo>
                    <a:lnTo>
                      <a:pt x="344" y="3456"/>
                    </a:lnTo>
                    <a:lnTo>
                      <a:pt x="324" y="3470"/>
                    </a:lnTo>
                    <a:close/>
                    <a:moveTo>
                      <a:pt x="4310" y="3380"/>
                    </a:moveTo>
                    <a:lnTo>
                      <a:pt x="4288" y="3370"/>
                    </a:lnTo>
                    <a:lnTo>
                      <a:pt x="4292" y="3362"/>
                    </a:lnTo>
                    <a:lnTo>
                      <a:pt x="4314" y="3374"/>
                    </a:lnTo>
                    <a:lnTo>
                      <a:pt x="4310" y="3380"/>
                    </a:lnTo>
                    <a:close/>
                    <a:moveTo>
                      <a:pt x="268" y="3372"/>
                    </a:moveTo>
                    <a:lnTo>
                      <a:pt x="266" y="3364"/>
                    </a:lnTo>
                    <a:lnTo>
                      <a:pt x="286" y="3354"/>
                    </a:lnTo>
                    <a:lnTo>
                      <a:pt x="290" y="3360"/>
                    </a:lnTo>
                    <a:lnTo>
                      <a:pt x="268" y="3372"/>
                    </a:lnTo>
                    <a:close/>
                    <a:moveTo>
                      <a:pt x="4362" y="3280"/>
                    </a:moveTo>
                    <a:lnTo>
                      <a:pt x="4340" y="3270"/>
                    </a:lnTo>
                    <a:lnTo>
                      <a:pt x="4342" y="3262"/>
                    </a:lnTo>
                    <a:lnTo>
                      <a:pt x="4364" y="3274"/>
                    </a:lnTo>
                    <a:lnTo>
                      <a:pt x="4362" y="3280"/>
                    </a:lnTo>
                    <a:close/>
                    <a:moveTo>
                      <a:pt x="218" y="3272"/>
                    </a:moveTo>
                    <a:lnTo>
                      <a:pt x="214" y="3264"/>
                    </a:lnTo>
                    <a:lnTo>
                      <a:pt x="236" y="3254"/>
                    </a:lnTo>
                    <a:lnTo>
                      <a:pt x="240" y="3260"/>
                    </a:lnTo>
                    <a:lnTo>
                      <a:pt x="218" y="3272"/>
                    </a:lnTo>
                    <a:close/>
                    <a:moveTo>
                      <a:pt x="4408" y="3178"/>
                    </a:moveTo>
                    <a:lnTo>
                      <a:pt x="4386" y="3168"/>
                    </a:lnTo>
                    <a:lnTo>
                      <a:pt x="4388" y="3160"/>
                    </a:lnTo>
                    <a:lnTo>
                      <a:pt x="4410" y="3170"/>
                    </a:lnTo>
                    <a:lnTo>
                      <a:pt x="4408" y="3178"/>
                    </a:lnTo>
                    <a:close/>
                    <a:moveTo>
                      <a:pt x="172" y="3168"/>
                    </a:moveTo>
                    <a:lnTo>
                      <a:pt x="170" y="3162"/>
                    </a:lnTo>
                    <a:lnTo>
                      <a:pt x="192" y="3152"/>
                    </a:lnTo>
                    <a:lnTo>
                      <a:pt x="196" y="3160"/>
                    </a:lnTo>
                    <a:lnTo>
                      <a:pt x="172" y="3168"/>
                    </a:lnTo>
                    <a:close/>
                    <a:moveTo>
                      <a:pt x="4448" y="3072"/>
                    </a:moveTo>
                    <a:lnTo>
                      <a:pt x="4426" y="3064"/>
                    </a:lnTo>
                    <a:lnTo>
                      <a:pt x="4428" y="3056"/>
                    </a:lnTo>
                    <a:lnTo>
                      <a:pt x="4452" y="3064"/>
                    </a:lnTo>
                    <a:lnTo>
                      <a:pt x="4448" y="3072"/>
                    </a:lnTo>
                    <a:close/>
                    <a:moveTo>
                      <a:pt x="132" y="3064"/>
                    </a:moveTo>
                    <a:lnTo>
                      <a:pt x="130" y="3056"/>
                    </a:lnTo>
                    <a:lnTo>
                      <a:pt x="152" y="3048"/>
                    </a:lnTo>
                    <a:lnTo>
                      <a:pt x="156" y="3056"/>
                    </a:lnTo>
                    <a:lnTo>
                      <a:pt x="132" y="3064"/>
                    </a:lnTo>
                    <a:close/>
                    <a:moveTo>
                      <a:pt x="4484" y="2966"/>
                    </a:moveTo>
                    <a:lnTo>
                      <a:pt x="4462" y="2958"/>
                    </a:lnTo>
                    <a:lnTo>
                      <a:pt x="4464" y="2950"/>
                    </a:lnTo>
                    <a:lnTo>
                      <a:pt x="4486" y="2958"/>
                    </a:lnTo>
                    <a:lnTo>
                      <a:pt x="4484" y="2966"/>
                    </a:lnTo>
                    <a:close/>
                    <a:moveTo>
                      <a:pt x="98" y="2956"/>
                    </a:moveTo>
                    <a:lnTo>
                      <a:pt x="94" y="2948"/>
                    </a:lnTo>
                    <a:lnTo>
                      <a:pt x="118" y="2942"/>
                    </a:lnTo>
                    <a:lnTo>
                      <a:pt x="120" y="2950"/>
                    </a:lnTo>
                    <a:lnTo>
                      <a:pt x="98" y="2956"/>
                    </a:lnTo>
                    <a:close/>
                    <a:moveTo>
                      <a:pt x="4514" y="2856"/>
                    </a:moveTo>
                    <a:lnTo>
                      <a:pt x="4492" y="2852"/>
                    </a:lnTo>
                    <a:lnTo>
                      <a:pt x="4494" y="2844"/>
                    </a:lnTo>
                    <a:lnTo>
                      <a:pt x="4516" y="2850"/>
                    </a:lnTo>
                    <a:lnTo>
                      <a:pt x="4514" y="2856"/>
                    </a:lnTo>
                    <a:close/>
                    <a:moveTo>
                      <a:pt x="68" y="2848"/>
                    </a:moveTo>
                    <a:lnTo>
                      <a:pt x="66" y="2840"/>
                    </a:lnTo>
                    <a:lnTo>
                      <a:pt x="88" y="2834"/>
                    </a:lnTo>
                    <a:lnTo>
                      <a:pt x="90" y="2842"/>
                    </a:lnTo>
                    <a:lnTo>
                      <a:pt x="68" y="2848"/>
                    </a:lnTo>
                    <a:close/>
                    <a:moveTo>
                      <a:pt x="4540" y="2748"/>
                    </a:moveTo>
                    <a:lnTo>
                      <a:pt x="4516" y="2742"/>
                    </a:lnTo>
                    <a:lnTo>
                      <a:pt x="4518" y="2734"/>
                    </a:lnTo>
                    <a:lnTo>
                      <a:pt x="4540" y="2740"/>
                    </a:lnTo>
                    <a:lnTo>
                      <a:pt x="4540" y="2748"/>
                    </a:lnTo>
                    <a:close/>
                    <a:moveTo>
                      <a:pt x="42" y="2738"/>
                    </a:moveTo>
                    <a:lnTo>
                      <a:pt x="42" y="2730"/>
                    </a:lnTo>
                    <a:lnTo>
                      <a:pt x="64" y="2726"/>
                    </a:lnTo>
                    <a:lnTo>
                      <a:pt x="66" y="2734"/>
                    </a:lnTo>
                    <a:lnTo>
                      <a:pt x="42" y="2738"/>
                    </a:lnTo>
                    <a:close/>
                    <a:moveTo>
                      <a:pt x="4558" y="2636"/>
                    </a:moveTo>
                    <a:lnTo>
                      <a:pt x="4536" y="2632"/>
                    </a:lnTo>
                    <a:lnTo>
                      <a:pt x="4536" y="2624"/>
                    </a:lnTo>
                    <a:lnTo>
                      <a:pt x="4560" y="2628"/>
                    </a:lnTo>
                    <a:lnTo>
                      <a:pt x="4558" y="2636"/>
                    </a:lnTo>
                    <a:close/>
                    <a:moveTo>
                      <a:pt x="24" y="2628"/>
                    </a:moveTo>
                    <a:lnTo>
                      <a:pt x="22" y="2620"/>
                    </a:lnTo>
                    <a:lnTo>
                      <a:pt x="46" y="2616"/>
                    </a:lnTo>
                    <a:lnTo>
                      <a:pt x="48" y="2624"/>
                    </a:lnTo>
                    <a:lnTo>
                      <a:pt x="24" y="2628"/>
                    </a:lnTo>
                    <a:close/>
                    <a:moveTo>
                      <a:pt x="4572" y="2524"/>
                    </a:moveTo>
                    <a:lnTo>
                      <a:pt x="4550" y="2522"/>
                    </a:lnTo>
                    <a:lnTo>
                      <a:pt x="4550" y="2514"/>
                    </a:lnTo>
                    <a:lnTo>
                      <a:pt x="4574" y="2516"/>
                    </a:lnTo>
                    <a:lnTo>
                      <a:pt x="4572" y="2524"/>
                    </a:lnTo>
                    <a:close/>
                    <a:moveTo>
                      <a:pt x="10" y="2516"/>
                    </a:moveTo>
                    <a:lnTo>
                      <a:pt x="10" y="2508"/>
                    </a:lnTo>
                    <a:lnTo>
                      <a:pt x="34" y="2506"/>
                    </a:lnTo>
                    <a:lnTo>
                      <a:pt x="34" y="2514"/>
                    </a:lnTo>
                    <a:lnTo>
                      <a:pt x="10" y="2516"/>
                    </a:lnTo>
                    <a:close/>
                    <a:moveTo>
                      <a:pt x="4582" y="2412"/>
                    </a:moveTo>
                    <a:lnTo>
                      <a:pt x="4558" y="2412"/>
                    </a:lnTo>
                    <a:lnTo>
                      <a:pt x="4558" y="2404"/>
                    </a:lnTo>
                    <a:lnTo>
                      <a:pt x="4582" y="2404"/>
                    </a:lnTo>
                    <a:lnTo>
                      <a:pt x="4582" y="2412"/>
                    </a:lnTo>
                    <a:close/>
                    <a:moveTo>
                      <a:pt x="2" y="2404"/>
                    </a:moveTo>
                    <a:lnTo>
                      <a:pt x="2" y="2396"/>
                    </a:lnTo>
                    <a:lnTo>
                      <a:pt x="26" y="2394"/>
                    </a:lnTo>
                    <a:lnTo>
                      <a:pt x="26" y="2402"/>
                    </a:lnTo>
                    <a:lnTo>
                      <a:pt x="2" y="2404"/>
                    </a:lnTo>
                    <a:close/>
                    <a:moveTo>
                      <a:pt x="4584" y="2300"/>
                    </a:moveTo>
                    <a:lnTo>
                      <a:pt x="4560" y="2300"/>
                    </a:lnTo>
                    <a:lnTo>
                      <a:pt x="4560" y="2292"/>
                    </a:lnTo>
                    <a:lnTo>
                      <a:pt x="4584" y="2292"/>
                    </a:lnTo>
                    <a:lnTo>
                      <a:pt x="4584" y="2300"/>
                    </a:lnTo>
                    <a:close/>
                    <a:moveTo>
                      <a:pt x="24" y="2290"/>
                    </a:moveTo>
                    <a:lnTo>
                      <a:pt x="0" y="2290"/>
                    </a:lnTo>
                    <a:lnTo>
                      <a:pt x="0" y="2282"/>
                    </a:lnTo>
                    <a:lnTo>
                      <a:pt x="24" y="2282"/>
                    </a:lnTo>
                    <a:lnTo>
                      <a:pt x="24" y="2290"/>
                    </a:lnTo>
                    <a:close/>
                    <a:moveTo>
                      <a:pt x="4558" y="2190"/>
                    </a:moveTo>
                    <a:lnTo>
                      <a:pt x="4558" y="2184"/>
                    </a:lnTo>
                    <a:lnTo>
                      <a:pt x="4582" y="2182"/>
                    </a:lnTo>
                    <a:lnTo>
                      <a:pt x="4582" y="2190"/>
                    </a:lnTo>
                    <a:lnTo>
                      <a:pt x="4558" y="2190"/>
                    </a:lnTo>
                    <a:close/>
                    <a:moveTo>
                      <a:pt x="26" y="2180"/>
                    </a:moveTo>
                    <a:lnTo>
                      <a:pt x="2" y="2178"/>
                    </a:lnTo>
                    <a:lnTo>
                      <a:pt x="2" y="2170"/>
                    </a:lnTo>
                    <a:lnTo>
                      <a:pt x="26" y="2172"/>
                    </a:lnTo>
                    <a:lnTo>
                      <a:pt x="26" y="2180"/>
                    </a:lnTo>
                    <a:close/>
                    <a:moveTo>
                      <a:pt x="4550" y="2080"/>
                    </a:moveTo>
                    <a:lnTo>
                      <a:pt x="4550" y="2072"/>
                    </a:lnTo>
                    <a:lnTo>
                      <a:pt x="4574" y="2070"/>
                    </a:lnTo>
                    <a:lnTo>
                      <a:pt x="4574" y="2078"/>
                    </a:lnTo>
                    <a:lnTo>
                      <a:pt x="4550" y="2080"/>
                    </a:lnTo>
                    <a:close/>
                    <a:moveTo>
                      <a:pt x="34" y="2068"/>
                    </a:moveTo>
                    <a:lnTo>
                      <a:pt x="10" y="2066"/>
                    </a:lnTo>
                    <a:lnTo>
                      <a:pt x="12" y="2058"/>
                    </a:lnTo>
                    <a:lnTo>
                      <a:pt x="36" y="2060"/>
                    </a:lnTo>
                    <a:lnTo>
                      <a:pt x="34" y="2068"/>
                    </a:lnTo>
                    <a:close/>
                    <a:moveTo>
                      <a:pt x="4538" y="1970"/>
                    </a:moveTo>
                    <a:lnTo>
                      <a:pt x="4536" y="1962"/>
                    </a:lnTo>
                    <a:lnTo>
                      <a:pt x="4560" y="1958"/>
                    </a:lnTo>
                    <a:lnTo>
                      <a:pt x="4562" y="1966"/>
                    </a:lnTo>
                    <a:lnTo>
                      <a:pt x="4538" y="1970"/>
                    </a:lnTo>
                    <a:close/>
                    <a:moveTo>
                      <a:pt x="48" y="1958"/>
                    </a:moveTo>
                    <a:lnTo>
                      <a:pt x="24" y="1954"/>
                    </a:lnTo>
                    <a:lnTo>
                      <a:pt x="26" y="1946"/>
                    </a:lnTo>
                    <a:lnTo>
                      <a:pt x="50" y="1950"/>
                    </a:lnTo>
                    <a:lnTo>
                      <a:pt x="48" y="1958"/>
                    </a:lnTo>
                    <a:close/>
                    <a:moveTo>
                      <a:pt x="4520" y="1860"/>
                    </a:moveTo>
                    <a:lnTo>
                      <a:pt x="4518" y="1852"/>
                    </a:lnTo>
                    <a:lnTo>
                      <a:pt x="4542" y="1846"/>
                    </a:lnTo>
                    <a:lnTo>
                      <a:pt x="4542" y="1854"/>
                    </a:lnTo>
                    <a:lnTo>
                      <a:pt x="4520" y="1860"/>
                    </a:lnTo>
                    <a:close/>
                    <a:moveTo>
                      <a:pt x="66" y="1848"/>
                    </a:moveTo>
                    <a:lnTo>
                      <a:pt x="44" y="1844"/>
                    </a:lnTo>
                    <a:lnTo>
                      <a:pt x="44" y="1836"/>
                    </a:lnTo>
                    <a:lnTo>
                      <a:pt x="68" y="1840"/>
                    </a:lnTo>
                    <a:lnTo>
                      <a:pt x="66" y="1848"/>
                    </a:lnTo>
                    <a:close/>
                    <a:moveTo>
                      <a:pt x="4496" y="1750"/>
                    </a:moveTo>
                    <a:lnTo>
                      <a:pt x="4494" y="1742"/>
                    </a:lnTo>
                    <a:lnTo>
                      <a:pt x="4518" y="1738"/>
                    </a:lnTo>
                    <a:lnTo>
                      <a:pt x="4518" y="1744"/>
                    </a:lnTo>
                    <a:lnTo>
                      <a:pt x="4496" y="1750"/>
                    </a:lnTo>
                    <a:close/>
                    <a:moveTo>
                      <a:pt x="92" y="1740"/>
                    </a:moveTo>
                    <a:lnTo>
                      <a:pt x="68" y="1734"/>
                    </a:lnTo>
                    <a:lnTo>
                      <a:pt x="70" y="1726"/>
                    </a:lnTo>
                    <a:lnTo>
                      <a:pt x="94" y="1732"/>
                    </a:lnTo>
                    <a:lnTo>
                      <a:pt x="92" y="1740"/>
                    </a:lnTo>
                    <a:close/>
                    <a:moveTo>
                      <a:pt x="4466" y="1644"/>
                    </a:moveTo>
                    <a:lnTo>
                      <a:pt x="4464" y="1636"/>
                    </a:lnTo>
                    <a:lnTo>
                      <a:pt x="4488" y="1628"/>
                    </a:lnTo>
                    <a:lnTo>
                      <a:pt x="4490" y="1636"/>
                    </a:lnTo>
                    <a:lnTo>
                      <a:pt x="4466" y="1644"/>
                    </a:lnTo>
                    <a:close/>
                    <a:moveTo>
                      <a:pt x="120" y="1632"/>
                    </a:moveTo>
                    <a:lnTo>
                      <a:pt x="98" y="1626"/>
                    </a:lnTo>
                    <a:lnTo>
                      <a:pt x="100" y="1618"/>
                    </a:lnTo>
                    <a:lnTo>
                      <a:pt x="124" y="1624"/>
                    </a:lnTo>
                    <a:lnTo>
                      <a:pt x="120" y="1632"/>
                    </a:lnTo>
                    <a:close/>
                    <a:moveTo>
                      <a:pt x="4432" y="1538"/>
                    </a:moveTo>
                    <a:lnTo>
                      <a:pt x="4430" y="1530"/>
                    </a:lnTo>
                    <a:lnTo>
                      <a:pt x="4452" y="1522"/>
                    </a:lnTo>
                    <a:lnTo>
                      <a:pt x="4454" y="1530"/>
                    </a:lnTo>
                    <a:lnTo>
                      <a:pt x="4432" y="1538"/>
                    </a:lnTo>
                    <a:close/>
                    <a:moveTo>
                      <a:pt x="156" y="1526"/>
                    </a:moveTo>
                    <a:lnTo>
                      <a:pt x="134" y="1518"/>
                    </a:lnTo>
                    <a:lnTo>
                      <a:pt x="136" y="1510"/>
                    </a:lnTo>
                    <a:lnTo>
                      <a:pt x="158" y="1518"/>
                    </a:lnTo>
                    <a:lnTo>
                      <a:pt x="156" y="1526"/>
                    </a:lnTo>
                    <a:close/>
                    <a:moveTo>
                      <a:pt x="4392" y="1434"/>
                    </a:moveTo>
                    <a:lnTo>
                      <a:pt x="4390" y="1426"/>
                    </a:lnTo>
                    <a:lnTo>
                      <a:pt x="4412" y="1416"/>
                    </a:lnTo>
                    <a:lnTo>
                      <a:pt x="4414" y="1424"/>
                    </a:lnTo>
                    <a:lnTo>
                      <a:pt x="4392" y="1434"/>
                    </a:lnTo>
                    <a:close/>
                    <a:moveTo>
                      <a:pt x="196" y="1422"/>
                    </a:moveTo>
                    <a:lnTo>
                      <a:pt x="174" y="1412"/>
                    </a:lnTo>
                    <a:lnTo>
                      <a:pt x="178" y="1406"/>
                    </a:lnTo>
                    <a:lnTo>
                      <a:pt x="200" y="1414"/>
                    </a:lnTo>
                    <a:lnTo>
                      <a:pt x="196" y="1422"/>
                    </a:lnTo>
                    <a:close/>
                    <a:moveTo>
                      <a:pt x="4348" y="1332"/>
                    </a:moveTo>
                    <a:lnTo>
                      <a:pt x="4344" y="1324"/>
                    </a:lnTo>
                    <a:lnTo>
                      <a:pt x="4366" y="1314"/>
                    </a:lnTo>
                    <a:lnTo>
                      <a:pt x="4370" y="1322"/>
                    </a:lnTo>
                    <a:lnTo>
                      <a:pt x="4348" y="1332"/>
                    </a:lnTo>
                    <a:close/>
                    <a:moveTo>
                      <a:pt x="242" y="1320"/>
                    </a:moveTo>
                    <a:lnTo>
                      <a:pt x="220" y="1310"/>
                    </a:lnTo>
                    <a:lnTo>
                      <a:pt x="224" y="1302"/>
                    </a:lnTo>
                    <a:lnTo>
                      <a:pt x="246" y="1312"/>
                    </a:lnTo>
                    <a:lnTo>
                      <a:pt x="242" y="1320"/>
                    </a:lnTo>
                    <a:close/>
                    <a:moveTo>
                      <a:pt x="4298" y="1232"/>
                    </a:moveTo>
                    <a:lnTo>
                      <a:pt x="4294" y="1224"/>
                    </a:lnTo>
                    <a:lnTo>
                      <a:pt x="4316" y="1214"/>
                    </a:lnTo>
                    <a:lnTo>
                      <a:pt x="4320" y="1220"/>
                    </a:lnTo>
                    <a:lnTo>
                      <a:pt x="4298" y="1232"/>
                    </a:lnTo>
                    <a:close/>
                    <a:moveTo>
                      <a:pt x="292" y="1220"/>
                    </a:moveTo>
                    <a:lnTo>
                      <a:pt x="270" y="1210"/>
                    </a:lnTo>
                    <a:lnTo>
                      <a:pt x="274" y="1202"/>
                    </a:lnTo>
                    <a:lnTo>
                      <a:pt x="296" y="1214"/>
                    </a:lnTo>
                    <a:lnTo>
                      <a:pt x="292" y="1220"/>
                    </a:lnTo>
                    <a:close/>
                    <a:moveTo>
                      <a:pt x="4244" y="1136"/>
                    </a:moveTo>
                    <a:lnTo>
                      <a:pt x="4240" y="1128"/>
                    </a:lnTo>
                    <a:lnTo>
                      <a:pt x="4260" y="1116"/>
                    </a:lnTo>
                    <a:lnTo>
                      <a:pt x="4264" y="1122"/>
                    </a:lnTo>
                    <a:lnTo>
                      <a:pt x="4244" y="1136"/>
                    </a:lnTo>
                    <a:close/>
                    <a:moveTo>
                      <a:pt x="348" y="1124"/>
                    </a:moveTo>
                    <a:lnTo>
                      <a:pt x="326" y="1112"/>
                    </a:lnTo>
                    <a:lnTo>
                      <a:pt x="330" y="1104"/>
                    </a:lnTo>
                    <a:lnTo>
                      <a:pt x="352" y="1116"/>
                    </a:lnTo>
                    <a:lnTo>
                      <a:pt x="348" y="1124"/>
                    </a:lnTo>
                    <a:close/>
                    <a:moveTo>
                      <a:pt x="4184" y="1040"/>
                    </a:moveTo>
                    <a:lnTo>
                      <a:pt x="4180" y="1034"/>
                    </a:lnTo>
                    <a:lnTo>
                      <a:pt x="4200" y="1020"/>
                    </a:lnTo>
                    <a:lnTo>
                      <a:pt x="4204" y="1028"/>
                    </a:lnTo>
                    <a:lnTo>
                      <a:pt x="4184" y="1040"/>
                    </a:lnTo>
                    <a:close/>
                    <a:moveTo>
                      <a:pt x="406" y="1030"/>
                    </a:moveTo>
                    <a:lnTo>
                      <a:pt x="386" y="1016"/>
                    </a:lnTo>
                    <a:lnTo>
                      <a:pt x="392" y="1010"/>
                    </a:lnTo>
                    <a:lnTo>
                      <a:pt x="412" y="1022"/>
                    </a:lnTo>
                    <a:lnTo>
                      <a:pt x="406" y="1030"/>
                    </a:lnTo>
                    <a:close/>
                    <a:moveTo>
                      <a:pt x="4120" y="950"/>
                    </a:moveTo>
                    <a:lnTo>
                      <a:pt x="4116" y="944"/>
                    </a:lnTo>
                    <a:lnTo>
                      <a:pt x="4136" y="928"/>
                    </a:lnTo>
                    <a:lnTo>
                      <a:pt x="4140" y="936"/>
                    </a:lnTo>
                    <a:lnTo>
                      <a:pt x="4120" y="950"/>
                    </a:lnTo>
                    <a:close/>
                    <a:moveTo>
                      <a:pt x="472" y="938"/>
                    </a:moveTo>
                    <a:lnTo>
                      <a:pt x="452" y="924"/>
                    </a:lnTo>
                    <a:lnTo>
                      <a:pt x="456" y="918"/>
                    </a:lnTo>
                    <a:lnTo>
                      <a:pt x="476" y="932"/>
                    </a:lnTo>
                    <a:lnTo>
                      <a:pt x="472" y="938"/>
                    </a:lnTo>
                    <a:close/>
                    <a:moveTo>
                      <a:pt x="4052" y="862"/>
                    </a:moveTo>
                    <a:lnTo>
                      <a:pt x="4048" y="856"/>
                    </a:lnTo>
                    <a:lnTo>
                      <a:pt x="4066" y="840"/>
                    </a:lnTo>
                    <a:lnTo>
                      <a:pt x="4072" y="846"/>
                    </a:lnTo>
                    <a:lnTo>
                      <a:pt x="4052" y="862"/>
                    </a:lnTo>
                    <a:close/>
                    <a:moveTo>
                      <a:pt x="540" y="850"/>
                    </a:moveTo>
                    <a:lnTo>
                      <a:pt x="522" y="836"/>
                    </a:lnTo>
                    <a:lnTo>
                      <a:pt x="526" y="830"/>
                    </a:lnTo>
                    <a:lnTo>
                      <a:pt x="546" y="844"/>
                    </a:lnTo>
                    <a:lnTo>
                      <a:pt x="540" y="850"/>
                    </a:lnTo>
                    <a:close/>
                    <a:moveTo>
                      <a:pt x="3980" y="776"/>
                    </a:moveTo>
                    <a:lnTo>
                      <a:pt x="3976" y="770"/>
                    </a:lnTo>
                    <a:lnTo>
                      <a:pt x="3992" y="754"/>
                    </a:lnTo>
                    <a:lnTo>
                      <a:pt x="3998" y="760"/>
                    </a:lnTo>
                    <a:lnTo>
                      <a:pt x="3980" y="776"/>
                    </a:lnTo>
                    <a:close/>
                    <a:moveTo>
                      <a:pt x="612" y="766"/>
                    </a:moveTo>
                    <a:lnTo>
                      <a:pt x="596" y="750"/>
                    </a:lnTo>
                    <a:lnTo>
                      <a:pt x="600" y="744"/>
                    </a:lnTo>
                    <a:lnTo>
                      <a:pt x="618" y="760"/>
                    </a:lnTo>
                    <a:lnTo>
                      <a:pt x="612" y="766"/>
                    </a:lnTo>
                    <a:close/>
                    <a:moveTo>
                      <a:pt x="3904" y="696"/>
                    </a:moveTo>
                    <a:lnTo>
                      <a:pt x="3898" y="690"/>
                    </a:lnTo>
                    <a:lnTo>
                      <a:pt x="3916" y="674"/>
                    </a:lnTo>
                    <a:lnTo>
                      <a:pt x="3922" y="678"/>
                    </a:lnTo>
                    <a:lnTo>
                      <a:pt x="3904" y="696"/>
                    </a:lnTo>
                    <a:close/>
                    <a:moveTo>
                      <a:pt x="690" y="686"/>
                    </a:moveTo>
                    <a:lnTo>
                      <a:pt x="672" y="668"/>
                    </a:lnTo>
                    <a:lnTo>
                      <a:pt x="678" y="664"/>
                    </a:lnTo>
                    <a:lnTo>
                      <a:pt x="696" y="680"/>
                    </a:lnTo>
                    <a:lnTo>
                      <a:pt x="690" y="686"/>
                    </a:lnTo>
                    <a:close/>
                    <a:moveTo>
                      <a:pt x="3824" y="618"/>
                    </a:moveTo>
                    <a:lnTo>
                      <a:pt x="3818" y="614"/>
                    </a:lnTo>
                    <a:lnTo>
                      <a:pt x="3834" y="596"/>
                    </a:lnTo>
                    <a:lnTo>
                      <a:pt x="3840" y="600"/>
                    </a:lnTo>
                    <a:lnTo>
                      <a:pt x="3824" y="618"/>
                    </a:lnTo>
                    <a:close/>
                    <a:moveTo>
                      <a:pt x="770" y="610"/>
                    </a:moveTo>
                    <a:lnTo>
                      <a:pt x="754" y="592"/>
                    </a:lnTo>
                    <a:lnTo>
                      <a:pt x="760" y="586"/>
                    </a:lnTo>
                    <a:lnTo>
                      <a:pt x="776" y="604"/>
                    </a:lnTo>
                    <a:lnTo>
                      <a:pt x="770" y="610"/>
                    </a:lnTo>
                    <a:close/>
                    <a:moveTo>
                      <a:pt x="3740" y="546"/>
                    </a:moveTo>
                    <a:lnTo>
                      <a:pt x="3734" y="540"/>
                    </a:lnTo>
                    <a:lnTo>
                      <a:pt x="3748" y="522"/>
                    </a:lnTo>
                    <a:lnTo>
                      <a:pt x="3756" y="526"/>
                    </a:lnTo>
                    <a:lnTo>
                      <a:pt x="3740" y="546"/>
                    </a:lnTo>
                    <a:close/>
                    <a:moveTo>
                      <a:pt x="854" y="536"/>
                    </a:moveTo>
                    <a:lnTo>
                      <a:pt x="840" y="518"/>
                    </a:lnTo>
                    <a:lnTo>
                      <a:pt x="846" y="512"/>
                    </a:lnTo>
                    <a:lnTo>
                      <a:pt x="862" y="532"/>
                    </a:lnTo>
                    <a:lnTo>
                      <a:pt x="854" y="536"/>
                    </a:lnTo>
                    <a:close/>
                    <a:moveTo>
                      <a:pt x="3652" y="476"/>
                    </a:moveTo>
                    <a:lnTo>
                      <a:pt x="3646" y="472"/>
                    </a:lnTo>
                    <a:lnTo>
                      <a:pt x="3660" y="452"/>
                    </a:lnTo>
                    <a:lnTo>
                      <a:pt x="3666" y="458"/>
                    </a:lnTo>
                    <a:lnTo>
                      <a:pt x="3652" y="476"/>
                    </a:lnTo>
                    <a:close/>
                    <a:moveTo>
                      <a:pt x="942" y="468"/>
                    </a:moveTo>
                    <a:lnTo>
                      <a:pt x="928" y="448"/>
                    </a:lnTo>
                    <a:lnTo>
                      <a:pt x="934" y="444"/>
                    </a:lnTo>
                    <a:lnTo>
                      <a:pt x="950" y="464"/>
                    </a:lnTo>
                    <a:lnTo>
                      <a:pt x="942" y="468"/>
                    </a:lnTo>
                    <a:close/>
                    <a:moveTo>
                      <a:pt x="3562" y="412"/>
                    </a:moveTo>
                    <a:lnTo>
                      <a:pt x="3556" y="408"/>
                    </a:lnTo>
                    <a:lnTo>
                      <a:pt x="3568" y="388"/>
                    </a:lnTo>
                    <a:lnTo>
                      <a:pt x="3576" y="392"/>
                    </a:lnTo>
                    <a:lnTo>
                      <a:pt x="3562" y="412"/>
                    </a:lnTo>
                    <a:close/>
                    <a:moveTo>
                      <a:pt x="1034" y="404"/>
                    </a:moveTo>
                    <a:lnTo>
                      <a:pt x="1020" y="384"/>
                    </a:lnTo>
                    <a:lnTo>
                      <a:pt x="1026" y="380"/>
                    </a:lnTo>
                    <a:lnTo>
                      <a:pt x="1040" y="400"/>
                    </a:lnTo>
                    <a:lnTo>
                      <a:pt x="1034" y="404"/>
                    </a:lnTo>
                    <a:close/>
                    <a:moveTo>
                      <a:pt x="3468" y="352"/>
                    </a:moveTo>
                    <a:lnTo>
                      <a:pt x="3460" y="348"/>
                    </a:lnTo>
                    <a:lnTo>
                      <a:pt x="3474" y="326"/>
                    </a:lnTo>
                    <a:lnTo>
                      <a:pt x="3480" y="330"/>
                    </a:lnTo>
                    <a:lnTo>
                      <a:pt x="3468" y="352"/>
                    </a:lnTo>
                    <a:close/>
                    <a:moveTo>
                      <a:pt x="1128" y="344"/>
                    </a:moveTo>
                    <a:lnTo>
                      <a:pt x="1116" y="324"/>
                    </a:lnTo>
                    <a:lnTo>
                      <a:pt x="1122" y="320"/>
                    </a:lnTo>
                    <a:lnTo>
                      <a:pt x="1134" y="340"/>
                    </a:lnTo>
                    <a:lnTo>
                      <a:pt x="1128" y="344"/>
                    </a:lnTo>
                    <a:close/>
                    <a:moveTo>
                      <a:pt x="3372" y="296"/>
                    </a:moveTo>
                    <a:lnTo>
                      <a:pt x="3364" y="292"/>
                    </a:lnTo>
                    <a:lnTo>
                      <a:pt x="3376" y="272"/>
                    </a:lnTo>
                    <a:lnTo>
                      <a:pt x="3382" y="274"/>
                    </a:lnTo>
                    <a:lnTo>
                      <a:pt x="3372" y="296"/>
                    </a:lnTo>
                    <a:close/>
                    <a:moveTo>
                      <a:pt x="1224" y="290"/>
                    </a:moveTo>
                    <a:lnTo>
                      <a:pt x="1214" y="268"/>
                    </a:lnTo>
                    <a:lnTo>
                      <a:pt x="1220" y="264"/>
                    </a:lnTo>
                    <a:lnTo>
                      <a:pt x="1232" y="286"/>
                    </a:lnTo>
                    <a:lnTo>
                      <a:pt x="1224" y="290"/>
                    </a:lnTo>
                    <a:close/>
                    <a:moveTo>
                      <a:pt x="3272" y="246"/>
                    </a:moveTo>
                    <a:lnTo>
                      <a:pt x="3264" y="242"/>
                    </a:lnTo>
                    <a:lnTo>
                      <a:pt x="3274" y="220"/>
                    </a:lnTo>
                    <a:lnTo>
                      <a:pt x="3282" y="224"/>
                    </a:lnTo>
                    <a:lnTo>
                      <a:pt x="3272" y="246"/>
                    </a:lnTo>
                    <a:close/>
                    <a:moveTo>
                      <a:pt x="1324" y="240"/>
                    </a:moveTo>
                    <a:lnTo>
                      <a:pt x="1314" y="218"/>
                    </a:lnTo>
                    <a:lnTo>
                      <a:pt x="1320" y="214"/>
                    </a:lnTo>
                    <a:lnTo>
                      <a:pt x="1330" y="236"/>
                    </a:lnTo>
                    <a:lnTo>
                      <a:pt x="1324" y="240"/>
                    </a:lnTo>
                    <a:close/>
                    <a:moveTo>
                      <a:pt x="3170" y="200"/>
                    </a:moveTo>
                    <a:lnTo>
                      <a:pt x="3162" y="196"/>
                    </a:lnTo>
                    <a:lnTo>
                      <a:pt x="3172" y="174"/>
                    </a:lnTo>
                    <a:lnTo>
                      <a:pt x="3180" y="178"/>
                    </a:lnTo>
                    <a:lnTo>
                      <a:pt x="3170" y="200"/>
                    </a:lnTo>
                    <a:close/>
                    <a:moveTo>
                      <a:pt x="1426" y="194"/>
                    </a:moveTo>
                    <a:lnTo>
                      <a:pt x="1416" y="172"/>
                    </a:lnTo>
                    <a:lnTo>
                      <a:pt x="1424" y="170"/>
                    </a:lnTo>
                    <a:lnTo>
                      <a:pt x="1432" y="192"/>
                    </a:lnTo>
                    <a:lnTo>
                      <a:pt x="1426" y="194"/>
                    </a:lnTo>
                    <a:close/>
                    <a:moveTo>
                      <a:pt x="3066" y="158"/>
                    </a:moveTo>
                    <a:lnTo>
                      <a:pt x="3058" y="156"/>
                    </a:lnTo>
                    <a:lnTo>
                      <a:pt x="3066" y="134"/>
                    </a:lnTo>
                    <a:lnTo>
                      <a:pt x="3074" y="136"/>
                    </a:lnTo>
                    <a:lnTo>
                      <a:pt x="3066" y="158"/>
                    </a:lnTo>
                    <a:close/>
                    <a:moveTo>
                      <a:pt x="1530" y="154"/>
                    </a:moveTo>
                    <a:lnTo>
                      <a:pt x="1522" y="132"/>
                    </a:lnTo>
                    <a:lnTo>
                      <a:pt x="1528" y="130"/>
                    </a:lnTo>
                    <a:lnTo>
                      <a:pt x="1536" y="152"/>
                    </a:lnTo>
                    <a:lnTo>
                      <a:pt x="1530" y="154"/>
                    </a:lnTo>
                    <a:close/>
                    <a:moveTo>
                      <a:pt x="2960" y="124"/>
                    </a:moveTo>
                    <a:lnTo>
                      <a:pt x="2952" y="122"/>
                    </a:lnTo>
                    <a:lnTo>
                      <a:pt x="2960" y="98"/>
                    </a:lnTo>
                    <a:lnTo>
                      <a:pt x="2968" y="100"/>
                    </a:lnTo>
                    <a:lnTo>
                      <a:pt x="2960" y="124"/>
                    </a:lnTo>
                    <a:close/>
                    <a:moveTo>
                      <a:pt x="1634" y="120"/>
                    </a:moveTo>
                    <a:lnTo>
                      <a:pt x="1628" y="98"/>
                    </a:lnTo>
                    <a:lnTo>
                      <a:pt x="1636" y="94"/>
                    </a:lnTo>
                    <a:lnTo>
                      <a:pt x="1642" y="118"/>
                    </a:lnTo>
                    <a:lnTo>
                      <a:pt x="1634" y="120"/>
                    </a:lnTo>
                    <a:close/>
                    <a:moveTo>
                      <a:pt x="2852" y="94"/>
                    </a:moveTo>
                    <a:lnTo>
                      <a:pt x="2846" y="92"/>
                    </a:lnTo>
                    <a:lnTo>
                      <a:pt x="2850" y="68"/>
                    </a:lnTo>
                    <a:lnTo>
                      <a:pt x="2858" y="70"/>
                    </a:lnTo>
                    <a:lnTo>
                      <a:pt x="2852" y="94"/>
                    </a:lnTo>
                    <a:close/>
                    <a:moveTo>
                      <a:pt x="1742" y="90"/>
                    </a:moveTo>
                    <a:lnTo>
                      <a:pt x="1736" y="68"/>
                    </a:lnTo>
                    <a:lnTo>
                      <a:pt x="1744" y="66"/>
                    </a:lnTo>
                    <a:lnTo>
                      <a:pt x="1750" y="88"/>
                    </a:lnTo>
                    <a:lnTo>
                      <a:pt x="1742" y="90"/>
                    </a:lnTo>
                    <a:close/>
                    <a:moveTo>
                      <a:pt x="2744" y="68"/>
                    </a:moveTo>
                    <a:lnTo>
                      <a:pt x="2736" y="66"/>
                    </a:lnTo>
                    <a:lnTo>
                      <a:pt x="2742" y="44"/>
                    </a:lnTo>
                    <a:lnTo>
                      <a:pt x="2750" y="44"/>
                    </a:lnTo>
                    <a:lnTo>
                      <a:pt x="2744" y="68"/>
                    </a:lnTo>
                    <a:close/>
                    <a:moveTo>
                      <a:pt x="1852" y="66"/>
                    </a:moveTo>
                    <a:lnTo>
                      <a:pt x="1846" y="42"/>
                    </a:lnTo>
                    <a:lnTo>
                      <a:pt x="1854" y="42"/>
                    </a:lnTo>
                    <a:lnTo>
                      <a:pt x="1858" y="64"/>
                    </a:lnTo>
                    <a:lnTo>
                      <a:pt x="1852" y="66"/>
                    </a:lnTo>
                    <a:close/>
                    <a:moveTo>
                      <a:pt x="2634" y="50"/>
                    </a:moveTo>
                    <a:lnTo>
                      <a:pt x="2626" y="48"/>
                    </a:lnTo>
                    <a:lnTo>
                      <a:pt x="2630" y="24"/>
                    </a:lnTo>
                    <a:lnTo>
                      <a:pt x="2638" y="26"/>
                    </a:lnTo>
                    <a:lnTo>
                      <a:pt x="2634" y="50"/>
                    </a:lnTo>
                    <a:close/>
                    <a:moveTo>
                      <a:pt x="1960" y="48"/>
                    </a:moveTo>
                    <a:lnTo>
                      <a:pt x="1958" y="24"/>
                    </a:lnTo>
                    <a:lnTo>
                      <a:pt x="1966" y="22"/>
                    </a:lnTo>
                    <a:lnTo>
                      <a:pt x="1968" y="46"/>
                    </a:lnTo>
                    <a:lnTo>
                      <a:pt x="1960" y="48"/>
                    </a:lnTo>
                    <a:close/>
                    <a:moveTo>
                      <a:pt x="2524" y="36"/>
                    </a:moveTo>
                    <a:lnTo>
                      <a:pt x="2516" y="34"/>
                    </a:lnTo>
                    <a:lnTo>
                      <a:pt x="2518" y="10"/>
                    </a:lnTo>
                    <a:lnTo>
                      <a:pt x="2526" y="12"/>
                    </a:lnTo>
                    <a:lnTo>
                      <a:pt x="2524" y="36"/>
                    </a:lnTo>
                    <a:close/>
                    <a:moveTo>
                      <a:pt x="2072" y="34"/>
                    </a:moveTo>
                    <a:lnTo>
                      <a:pt x="2070" y="10"/>
                    </a:lnTo>
                    <a:lnTo>
                      <a:pt x="2078" y="10"/>
                    </a:lnTo>
                    <a:lnTo>
                      <a:pt x="2080" y="34"/>
                    </a:lnTo>
                    <a:lnTo>
                      <a:pt x="2072" y="34"/>
                    </a:lnTo>
                    <a:close/>
                    <a:moveTo>
                      <a:pt x="2414" y="26"/>
                    </a:moveTo>
                    <a:lnTo>
                      <a:pt x="2406" y="26"/>
                    </a:lnTo>
                    <a:lnTo>
                      <a:pt x="2406" y="2"/>
                    </a:lnTo>
                    <a:lnTo>
                      <a:pt x="2414" y="2"/>
                    </a:lnTo>
                    <a:lnTo>
                      <a:pt x="2414" y="26"/>
                    </a:lnTo>
                    <a:close/>
                    <a:moveTo>
                      <a:pt x="2182" y="26"/>
                    </a:moveTo>
                    <a:lnTo>
                      <a:pt x="2182" y="2"/>
                    </a:lnTo>
                    <a:lnTo>
                      <a:pt x="2190" y="2"/>
                    </a:lnTo>
                    <a:lnTo>
                      <a:pt x="2190" y="26"/>
                    </a:lnTo>
                    <a:lnTo>
                      <a:pt x="2182" y="26"/>
                    </a:lnTo>
                    <a:close/>
                    <a:moveTo>
                      <a:pt x="2302" y="24"/>
                    </a:moveTo>
                    <a:lnTo>
                      <a:pt x="2294" y="24"/>
                    </a:lnTo>
                    <a:lnTo>
                      <a:pt x="2294" y="0"/>
                    </a:lnTo>
                    <a:lnTo>
                      <a:pt x="2302" y="0"/>
                    </a:lnTo>
                    <a:lnTo>
                      <a:pt x="2302" y="24"/>
                    </a:lnTo>
                    <a:close/>
                  </a:path>
                </a:pathLst>
              </a:custGeom>
              <a:gradFill>
                <a:gsLst>
                  <a:gs pos="0">
                    <a:srgbClr val="DDDDDD">
                      <a:alpha val="0"/>
                    </a:srgbClr>
                  </a:gs>
                  <a:gs pos="100000">
                    <a:schemeClr val="tx2">
                      <a:lumMod val="75000"/>
                    </a:schemeClr>
                  </a:gs>
                </a:gsLst>
                <a:lin ang="5400000" scaled="0"/>
              </a:gradFill>
              <a:ln w="6350">
                <a:noFill/>
                <a:miter lim="800000"/>
                <a:headEnd/>
                <a:tailEnd/>
              </a:ln>
            </p:spPr>
            <p:txBody>
              <a:bodyPr/>
              <a:lstStyle/>
              <a:p>
                <a:pPr algn="ctr" defTabSz="304800" eaLnBrk="0" fontAlgn="base" hangingPunct="0">
                  <a:spcBef>
                    <a:spcPct val="0"/>
                  </a:spcBef>
                  <a:spcAft>
                    <a:spcPct val="0"/>
                  </a:spcAft>
                </a:pPr>
                <a:endParaRPr lang="zh-CN" altLang="en-US" sz="1600" dirty="0">
                  <a:latin typeface="Huawei Sans" panose="020C0503030203020204" pitchFamily="34" charset="0"/>
                  <a:ea typeface="微软雅黑" panose="020B0503020204020204" pitchFamily="34" charset="-122"/>
                  <a:cs typeface="Helvetica"/>
                </a:endParaRPr>
              </a:p>
            </p:txBody>
          </p:sp>
          <p:sp>
            <p:nvSpPr>
              <p:cNvPr id="163" name="Freeform 42">
                <a:extLst>
                  <a:ext uri="{FF2B5EF4-FFF2-40B4-BE49-F238E27FC236}">
                    <a16:creationId xmlns:a16="http://schemas.microsoft.com/office/drawing/2014/main" id="{ED6AEC75-F9FC-44AD-AE08-A82F4A980F06}"/>
                  </a:ext>
                </a:extLst>
              </p:cNvPr>
              <p:cNvSpPr>
                <a:spLocks noEditPoints="1"/>
              </p:cNvSpPr>
              <p:nvPr/>
            </p:nvSpPr>
            <p:spPr bwMode="auto">
              <a:xfrm>
                <a:off x="-14947900" y="-10048081"/>
                <a:ext cx="6731000" cy="6731000"/>
              </a:xfrm>
              <a:custGeom>
                <a:avLst/>
                <a:gdLst/>
                <a:ahLst/>
                <a:cxnLst>
                  <a:cxn ang="0">
                    <a:pos x="2248" y="4236"/>
                  </a:cxn>
                  <a:cxn ang="0">
                    <a:pos x="1856" y="4224"/>
                  </a:cxn>
                  <a:cxn ang="0">
                    <a:pos x="2468" y="4196"/>
                  </a:cxn>
                  <a:cxn ang="0">
                    <a:pos x="1634" y="4184"/>
                  </a:cxn>
                  <a:cxn ang="0">
                    <a:pos x="2686" y="4148"/>
                  </a:cxn>
                  <a:cxn ang="0">
                    <a:pos x="1366" y="4102"/>
                  </a:cxn>
                  <a:cxn ang="0">
                    <a:pos x="2950" y="4056"/>
                  </a:cxn>
                  <a:cxn ang="0">
                    <a:pos x="1168" y="3998"/>
                  </a:cxn>
                  <a:cxn ang="0">
                    <a:pos x="3156" y="3970"/>
                  </a:cxn>
                  <a:cxn ang="0">
                    <a:pos x="974" y="3886"/>
                  </a:cxn>
                  <a:cxn ang="0">
                    <a:pos x="3346" y="3850"/>
                  </a:cxn>
                  <a:cxn ang="0">
                    <a:pos x="838" y="3788"/>
                  </a:cxn>
                  <a:cxn ang="0">
                    <a:pos x="3480" y="3748"/>
                  </a:cxn>
                  <a:cxn ang="0">
                    <a:pos x="658" y="3656"/>
                  </a:cxn>
                  <a:cxn ang="0">
                    <a:pos x="3644" y="3594"/>
                  </a:cxn>
                  <a:cxn ang="0">
                    <a:pos x="3792" y="3424"/>
                  </a:cxn>
                  <a:cxn ang="0">
                    <a:pos x="366" y="3314"/>
                  </a:cxn>
                  <a:cxn ang="0">
                    <a:pos x="3908" y="3232"/>
                  </a:cxn>
                  <a:cxn ang="0">
                    <a:pos x="250" y="3122"/>
                  </a:cxn>
                  <a:cxn ang="0">
                    <a:pos x="4014" y="3036"/>
                  </a:cxn>
                  <a:cxn ang="0">
                    <a:pos x="134" y="2866"/>
                  </a:cxn>
                  <a:cxn ang="0">
                    <a:pos x="4120" y="2778"/>
                  </a:cxn>
                  <a:cxn ang="0">
                    <a:pos x="82" y="2648"/>
                  </a:cxn>
                  <a:cxn ang="0">
                    <a:pos x="4194" y="2566"/>
                  </a:cxn>
                  <a:cxn ang="0">
                    <a:pos x="38" y="2430"/>
                  </a:cxn>
                  <a:cxn ang="0">
                    <a:pos x="4228" y="2344"/>
                  </a:cxn>
                  <a:cxn ang="0">
                    <a:pos x="20" y="2262"/>
                  </a:cxn>
                  <a:cxn ang="0">
                    <a:pos x="4240" y="2176"/>
                  </a:cxn>
                  <a:cxn ang="0">
                    <a:pos x="4224" y="2114"/>
                  </a:cxn>
                  <a:cxn ang="0">
                    <a:pos x="16" y="2040"/>
                  </a:cxn>
                  <a:cxn ang="0">
                    <a:pos x="36" y="1818"/>
                  </a:cxn>
                  <a:cxn ang="0">
                    <a:pos x="4176" y="1670"/>
                  </a:cxn>
                  <a:cxn ang="0">
                    <a:pos x="64" y="1596"/>
                  </a:cxn>
                  <a:cxn ang="0">
                    <a:pos x="4118" y="1456"/>
                  </a:cxn>
                  <a:cxn ang="0">
                    <a:pos x="132" y="1380"/>
                  </a:cxn>
                  <a:cxn ang="0">
                    <a:pos x="4012" y="1198"/>
                  </a:cxn>
                  <a:cxn ang="0">
                    <a:pos x="248" y="1124"/>
                  </a:cxn>
                  <a:cxn ang="0">
                    <a:pos x="3918" y="994"/>
                  </a:cxn>
                  <a:cxn ang="0">
                    <a:pos x="376" y="940"/>
                  </a:cxn>
                  <a:cxn ang="0">
                    <a:pos x="3788" y="810"/>
                  </a:cxn>
                  <a:cxn ang="0">
                    <a:pos x="512" y="762"/>
                  </a:cxn>
                  <a:cxn ang="0">
                    <a:pos x="3680" y="682"/>
                  </a:cxn>
                  <a:cxn ang="0">
                    <a:pos x="624" y="640"/>
                  </a:cxn>
                  <a:cxn ang="0">
                    <a:pos x="3508" y="538"/>
                  </a:cxn>
                  <a:cxn ang="0">
                    <a:pos x="790" y="490"/>
                  </a:cxn>
                  <a:cxn ang="0">
                    <a:pos x="970" y="358"/>
                  </a:cxn>
                  <a:cxn ang="0">
                    <a:pos x="3144" y="280"/>
                  </a:cxn>
                  <a:cxn ang="0">
                    <a:pos x="1154" y="232"/>
                  </a:cxn>
                  <a:cxn ang="0">
                    <a:pos x="2944" y="182"/>
                  </a:cxn>
                  <a:cxn ang="0">
                    <a:pos x="1360" y="140"/>
                  </a:cxn>
                  <a:cxn ang="0">
                    <a:pos x="2680" y="90"/>
                  </a:cxn>
                  <a:cxn ang="0">
                    <a:pos x="1628" y="56"/>
                  </a:cxn>
                  <a:cxn ang="0">
                    <a:pos x="2464" y="28"/>
                  </a:cxn>
                  <a:cxn ang="0">
                    <a:pos x="1850" y="32"/>
                  </a:cxn>
                  <a:cxn ang="0">
                    <a:pos x="2242" y="2"/>
                  </a:cxn>
                  <a:cxn ang="0">
                    <a:pos x="2074" y="16"/>
                  </a:cxn>
                </a:cxnLst>
                <a:rect l="0" t="0" r="r" b="b"/>
                <a:pathLst>
                  <a:path w="4240" h="4240">
                    <a:moveTo>
                      <a:pt x="2080" y="4240"/>
                    </a:moveTo>
                    <a:lnTo>
                      <a:pt x="2080" y="4240"/>
                    </a:lnTo>
                    <a:lnTo>
                      <a:pt x="2024" y="4238"/>
                    </a:lnTo>
                    <a:lnTo>
                      <a:pt x="2024" y="4222"/>
                    </a:lnTo>
                    <a:lnTo>
                      <a:pt x="2024" y="4222"/>
                    </a:lnTo>
                    <a:lnTo>
                      <a:pt x="2080" y="4224"/>
                    </a:lnTo>
                    <a:lnTo>
                      <a:pt x="2080" y="4240"/>
                    </a:lnTo>
                    <a:close/>
                    <a:moveTo>
                      <a:pt x="2248" y="4236"/>
                    </a:moveTo>
                    <a:lnTo>
                      <a:pt x="2248" y="4220"/>
                    </a:lnTo>
                    <a:lnTo>
                      <a:pt x="2248" y="4220"/>
                    </a:lnTo>
                    <a:lnTo>
                      <a:pt x="2302" y="4216"/>
                    </a:lnTo>
                    <a:lnTo>
                      <a:pt x="2304" y="4232"/>
                    </a:lnTo>
                    <a:lnTo>
                      <a:pt x="2304" y="4232"/>
                    </a:lnTo>
                    <a:lnTo>
                      <a:pt x="2248" y="4236"/>
                    </a:lnTo>
                    <a:lnTo>
                      <a:pt x="2248" y="4236"/>
                    </a:lnTo>
                    <a:close/>
                    <a:moveTo>
                      <a:pt x="1856" y="4224"/>
                    </a:moveTo>
                    <a:lnTo>
                      <a:pt x="1856" y="4224"/>
                    </a:lnTo>
                    <a:lnTo>
                      <a:pt x="1800" y="4216"/>
                    </a:lnTo>
                    <a:lnTo>
                      <a:pt x="1802" y="4200"/>
                    </a:lnTo>
                    <a:lnTo>
                      <a:pt x="1802" y="4200"/>
                    </a:lnTo>
                    <a:lnTo>
                      <a:pt x="1858" y="4208"/>
                    </a:lnTo>
                    <a:lnTo>
                      <a:pt x="1856" y="4224"/>
                    </a:lnTo>
                    <a:close/>
                    <a:moveTo>
                      <a:pt x="2472" y="4212"/>
                    </a:moveTo>
                    <a:lnTo>
                      <a:pt x="2468" y="4196"/>
                    </a:lnTo>
                    <a:lnTo>
                      <a:pt x="2468" y="4196"/>
                    </a:lnTo>
                    <a:lnTo>
                      <a:pt x="2524" y="4186"/>
                    </a:lnTo>
                    <a:lnTo>
                      <a:pt x="2526" y="4202"/>
                    </a:lnTo>
                    <a:lnTo>
                      <a:pt x="2526" y="4202"/>
                    </a:lnTo>
                    <a:lnTo>
                      <a:pt x="2472" y="4212"/>
                    </a:lnTo>
                    <a:lnTo>
                      <a:pt x="2472" y="4212"/>
                    </a:lnTo>
                    <a:close/>
                    <a:moveTo>
                      <a:pt x="1634" y="4184"/>
                    </a:moveTo>
                    <a:lnTo>
                      <a:pt x="1634" y="4184"/>
                    </a:lnTo>
                    <a:lnTo>
                      <a:pt x="1580" y="4172"/>
                    </a:lnTo>
                    <a:lnTo>
                      <a:pt x="1584" y="4156"/>
                    </a:lnTo>
                    <a:lnTo>
                      <a:pt x="1584" y="4156"/>
                    </a:lnTo>
                    <a:lnTo>
                      <a:pt x="1638" y="4170"/>
                    </a:lnTo>
                    <a:lnTo>
                      <a:pt x="1634" y="4184"/>
                    </a:lnTo>
                    <a:close/>
                    <a:moveTo>
                      <a:pt x="2690" y="4162"/>
                    </a:moveTo>
                    <a:lnTo>
                      <a:pt x="2686" y="4148"/>
                    </a:lnTo>
                    <a:lnTo>
                      <a:pt x="2686" y="4148"/>
                    </a:lnTo>
                    <a:lnTo>
                      <a:pt x="2740" y="4132"/>
                    </a:lnTo>
                    <a:lnTo>
                      <a:pt x="2744" y="4148"/>
                    </a:lnTo>
                    <a:lnTo>
                      <a:pt x="2744" y="4148"/>
                    </a:lnTo>
                    <a:lnTo>
                      <a:pt x="2690" y="4162"/>
                    </a:lnTo>
                    <a:lnTo>
                      <a:pt x="2690" y="4162"/>
                    </a:lnTo>
                    <a:close/>
                    <a:moveTo>
                      <a:pt x="1418" y="4122"/>
                    </a:moveTo>
                    <a:lnTo>
                      <a:pt x="1418" y="4122"/>
                    </a:lnTo>
                    <a:lnTo>
                      <a:pt x="1366" y="4102"/>
                    </a:lnTo>
                    <a:lnTo>
                      <a:pt x="1372" y="4088"/>
                    </a:lnTo>
                    <a:lnTo>
                      <a:pt x="1372" y="4088"/>
                    </a:lnTo>
                    <a:lnTo>
                      <a:pt x="1424" y="4106"/>
                    </a:lnTo>
                    <a:lnTo>
                      <a:pt x="1418" y="4122"/>
                    </a:lnTo>
                    <a:close/>
                    <a:moveTo>
                      <a:pt x="2904" y="4092"/>
                    </a:moveTo>
                    <a:lnTo>
                      <a:pt x="2898" y="4076"/>
                    </a:lnTo>
                    <a:lnTo>
                      <a:pt x="2898" y="4076"/>
                    </a:lnTo>
                    <a:lnTo>
                      <a:pt x="2950" y="4056"/>
                    </a:lnTo>
                    <a:lnTo>
                      <a:pt x="2956" y="4070"/>
                    </a:lnTo>
                    <a:lnTo>
                      <a:pt x="2956" y="4070"/>
                    </a:lnTo>
                    <a:lnTo>
                      <a:pt x="2904" y="4092"/>
                    </a:lnTo>
                    <a:lnTo>
                      <a:pt x="2904" y="4092"/>
                    </a:lnTo>
                    <a:close/>
                    <a:moveTo>
                      <a:pt x="1210" y="4036"/>
                    </a:moveTo>
                    <a:lnTo>
                      <a:pt x="1210" y="4036"/>
                    </a:lnTo>
                    <a:lnTo>
                      <a:pt x="1160" y="4012"/>
                    </a:lnTo>
                    <a:lnTo>
                      <a:pt x="1168" y="3998"/>
                    </a:lnTo>
                    <a:lnTo>
                      <a:pt x="1168" y="3998"/>
                    </a:lnTo>
                    <a:lnTo>
                      <a:pt x="1218" y="4022"/>
                    </a:lnTo>
                    <a:lnTo>
                      <a:pt x="1210" y="4036"/>
                    </a:lnTo>
                    <a:close/>
                    <a:moveTo>
                      <a:pt x="3108" y="3998"/>
                    </a:moveTo>
                    <a:lnTo>
                      <a:pt x="3100" y="3984"/>
                    </a:lnTo>
                    <a:lnTo>
                      <a:pt x="3100" y="3984"/>
                    </a:lnTo>
                    <a:lnTo>
                      <a:pt x="3148" y="3956"/>
                    </a:lnTo>
                    <a:lnTo>
                      <a:pt x="3156" y="3970"/>
                    </a:lnTo>
                    <a:lnTo>
                      <a:pt x="3156" y="3970"/>
                    </a:lnTo>
                    <a:lnTo>
                      <a:pt x="3108" y="3998"/>
                    </a:lnTo>
                    <a:lnTo>
                      <a:pt x="3108" y="3998"/>
                    </a:lnTo>
                    <a:close/>
                    <a:moveTo>
                      <a:pt x="1012" y="3930"/>
                    </a:moveTo>
                    <a:lnTo>
                      <a:pt x="1012" y="3930"/>
                    </a:lnTo>
                    <a:lnTo>
                      <a:pt x="966" y="3898"/>
                    </a:lnTo>
                    <a:lnTo>
                      <a:pt x="974" y="3886"/>
                    </a:lnTo>
                    <a:lnTo>
                      <a:pt x="974" y="3886"/>
                    </a:lnTo>
                    <a:lnTo>
                      <a:pt x="1022" y="3916"/>
                    </a:lnTo>
                    <a:lnTo>
                      <a:pt x="1012" y="3930"/>
                    </a:lnTo>
                    <a:close/>
                    <a:moveTo>
                      <a:pt x="3300" y="3882"/>
                    </a:moveTo>
                    <a:lnTo>
                      <a:pt x="3292" y="3868"/>
                    </a:lnTo>
                    <a:lnTo>
                      <a:pt x="3292" y="3868"/>
                    </a:lnTo>
                    <a:lnTo>
                      <a:pt x="3338" y="3838"/>
                    </a:lnTo>
                    <a:lnTo>
                      <a:pt x="3346" y="3850"/>
                    </a:lnTo>
                    <a:lnTo>
                      <a:pt x="3346" y="3850"/>
                    </a:lnTo>
                    <a:lnTo>
                      <a:pt x="3300" y="3882"/>
                    </a:lnTo>
                    <a:lnTo>
                      <a:pt x="3300" y="3882"/>
                    </a:lnTo>
                    <a:close/>
                    <a:moveTo>
                      <a:pt x="828" y="3802"/>
                    </a:moveTo>
                    <a:lnTo>
                      <a:pt x="828" y="3802"/>
                    </a:lnTo>
                    <a:lnTo>
                      <a:pt x="784" y="3766"/>
                    </a:lnTo>
                    <a:lnTo>
                      <a:pt x="794" y="3754"/>
                    </a:lnTo>
                    <a:lnTo>
                      <a:pt x="794" y="3754"/>
                    </a:lnTo>
                    <a:lnTo>
                      <a:pt x="838" y="3788"/>
                    </a:lnTo>
                    <a:lnTo>
                      <a:pt x="828" y="3802"/>
                    </a:lnTo>
                    <a:close/>
                    <a:moveTo>
                      <a:pt x="3480" y="3748"/>
                    </a:moveTo>
                    <a:lnTo>
                      <a:pt x="3470" y="3736"/>
                    </a:lnTo>
                    <a:lnTo>
                      <a:pt x="3470" y="3736"/>
                    </a:lnTo>
                    <a:lnTo>
                      <a:pt x="3512" y="3698"/>
                    </a:lnTo>
                    <a:lnTo>
                      <a:pt x="3522" y="3710"/>
                    </a:lnTo>
                    <a:lnTo>
                      <a:pt x="3522" y="3710"/>
                    </a:lnTo>
                    <a:lnTo>
                      <a:pt x="3480" y="3748"/>
                    </a:lnTo>
                    <a:lnTo>
                      <a:pt x="3480" y="3748"/>
                    </a:lnTo>
                    <a:close/>
                    <a:moveTo>
                      <a:pt x="658" y="3656"/>
                    </a:moveTo>
                    <a:lnTo>
                      <a:pt x="658" y="3656"/>
                    </a:lnTo>
                    <a:lnTo>
                      <a:pt x="616" y="3616"/>
                    </a:lnTo>
                    <a:lnTo>
                      <a:pt x="628" y="3604"/>
                    </a:lnTo>
                    <a:lnTo>
                      <a:pt x="628" y="3604"/>
                    </a:lnTo>
                    <a:lnTo>
                      <a:pt x="668" y="3644"/>
                    </a:lnTo>
                    <a:lnTo>
                      <a:pt x="658" y="3656"/>
                    </a:lnTo>
                    <a:close/>
                    <a:moveTo>
                      <a:pt x="3644" y="3594"/>
                    </a:moveTo>
                    <a:lnTo>
                      <a:pt x="3632" y="3584"/>
                    </a:lnTo>
                    <a:lnTo>
                      <a:pt x="3632" y="3584"/>
                    </a:lnTo>
                    <a:lnTo>
                      <a:pt x="3672" y="3542"/>
                    </a:lnTo>
                    <a:lnTo>
                      <a:pt x="3682" y="3554"/>
                    </a:lnTo>
                    <a:lnTo>
                      <a:pt x="3682" y="3554"/>
                    </a:lnTo>
                    <a:lnTo>
                      <a:pt x="3644" y="3594"/>
                    </a:lnTo>
                    <a:lnTo>
                      <a:pt x="3644" y="3594"/>
                    </a:lnTo>
                    <a:close/>
                    <a:moveTo>
                      <a:pt x="502" y="3492"/>
                    </a:moveTo>
                    <a:lnTo>
                      <a:pt x="502" y="3492"/>
                    </a:lnTo>
                    <a:lnTo>
                      <a:pt x="468" y="3448"/>
                    </a:lnTo>
                    <a:lnTo>
                      <a:pt x="480" y="3438"/>
                    </a:lnTo>
                    <a:lnTo>
                      <a:pt x="480" y="3438"/>
                    </a:lnTo>
                    <a:lnTo>
                      <a:pt x="516" y="3482"/>
                    </a:lnTo>
                    <a:lnTo>
                      <a:pt x="502" y="3492"/>
                    </a:lnTo>
                    <a:close/>
                    <a:moveTo>
                      <a:pt x="3792" y="3424"/>
                    </a:moveTo>
                    <a:lnTo>
                      <a:pt x="3780" y="3414"/>
                    </a:lnTo>
                    <a:lnTo>
                      <a:pt x="3780" y="3414"/>
                    </a:lnTo>
                    <a:lnTo>
                      <a:pt x="3812" y="3370"/>
                    </a:lnTo>
                    <a:lnTo>
                      <a:pt x="3826" y="3380"/>
                    </a:lnTo>
                    <a:lnTo>
                      <a:pt x="3826" y="3380"/>
                    </a:lnTo>
                    <a:lnTo>
                      <a:pt x="3792" y="3424"/>
                    </a:lnTo>
                    <a:lnTo>
                      <a:pt x="3792" y="3424"/>
                    </a:lnTo>
                    <a:close/>
                    <a:moveTo>
                      <a:pt x="366" y="3314"/>
                    </a:moveTo>
                    <a:lnTo>
                      <a:pt x="366" y="3314"/>
                    </a:lnTo>
                    <a:lnTo>
                      <a:pt x="336" y="3266"/>
                    </a:lnTo>
                    <a:lnTo>
                      <a:pt x="350" y="3258"/>
                    </a:lnTo>
                    <a:lnTo>
                      <a:pt x="350" y="3258"/>
                    </a:lnTo>
                    <a:lnTo>
                      <a:pt x="380" y="3304"/>
                    </a:lnTo>
                    <a:lnTo>
                      <a:pt x="366" y="3314"/>
                    </a:lnTo>
                    <a:close/>
                    <a:moveTo>
                      <a:pt x="3920" y="3240"/>
                    </a:moveTo>
                    <a:lnTo>
                      <a:pt x="3908" y="3232"/>
                    </a:lnTo>
                    <a:lnTo>
                      <a:pt x="3908" y="3232"/>
                    </a:lnTo>
                    <a:lnTo>
                      <a:pt x="3936" y="3184"/>
                    </a:lnTo>
                    <a:lnTo>
                      <a:pt x="3950" y="3192"/>
                    </a:lnTo>
                    <a:lnTo>
                      <a:pt x="3950" y="3192"/>
                    </a:lnTo>
                    <a:lnTo>
                      <a:pt x="3920" y="3240"/>
                    </a:lnTo>
                    <a:lnTo>
                      <a:pt x="3920" y="3240"/>
                    </a:lnTo>
                    <a:close/>
                    <a:moveTo>
                      <a:pt x="250" y="3122"/>
                    </a:moveTo>
                    <a:lnTo>
                      <a:pt x="250" y="3122"/>
                    </a:lnTo>
                    <a:lnTo>
                      <a:pt x="224" y="3072"/>
                    </a:lnTo>
                    <a:lnTo>
                      <a:pt x="238" y="3064"/>
                    </a:lnTo>
                    <a:lnTo>
                      <a:pt x="238" y="3064"/>
                    </a:lnTo>
                    <a:lnTo>
                      <a:pt x="264" y="3114"/>
                    </a:lnTo>
                    <a:lnTo>
                      <a:pt x="250" y="3122"/>
                    </a:lnTo>
                    <a:close/>
                    <a:moveTo>
                      <a:pt x="4030" y="3044"/>
                    </a:moveTo>
                    <a:lnTo>
                      <a:pt x="4014" y="3036"/>
                    </a:lnTo>
                    <a:lnTo>
                      <a:pt x="4014" y="3036"/>
                    </a:lnTo>
                    <a:lnTo>
                      <a:pt x="4038" y="2986"/>
                    </a:lnTo>
                    <a:lnTo>
                      <a:pt x="4054" y="2992"/>
                    </a:lnTo>
                    <a:lnTo>
                      <a:pt x="4054" y="2992"/>
                    </a:lnTo>
                    <a:lnTo>
                      <a:pt x="4030" y="3044"/>
                    </a:lnTo>
                    <a:lnTo>
                      <a:pt x="4030" y="3044"/>
                    </a:lnTo>
                    <a:close/>
                    <a:moveTo>
                      <a:pt x="154" y="2918"/>
                    </a:moveTo>
                    <a:lnTo>
                      <a:pt x="154" y="2918"/>
                    </a:lnTo>
                    <a:lnTo>
                      <a:pt x="134" y="2866"/>
                    </a:lnTo>
                    <a:lnTo>
                      <a:pt x="150" y="2860"/>
                    </a:lnTo>
                    <a:lnTo>
                      <a:pt x="150" y="2860"/>
                    </a:lnTo>
                    <a:lnTo>
                      <a:pt x="170" y="2912"/>
                    </a:lnTo>
                    <a:lnTo>
                      <a:pt x="154" y="2918"/>
                    </a:lnTo>
                    <a:close/>
                    <a:moveTo>
                      <a:pt x="4116" y="2836"/>
                    </a:moveTo>
                    <a:lnTo>
                      <a:pt x="4102" y="2832"/>
                    </a:lnTo>
                    <a:lnTo>
                      <a:pt x="4102" y="2832"/>
                    </a:lnTo>
                    <a:lnTo>
                      <a:pt x="4120" y="2778"/>
                    </a:lnTo>
                    <a:lnTo>
                      <a:pt x="4134" y="2784"/>
                    </a:lnTo>
                    <a:lnTo>
                      <a:pt x="4134" y="2784"/>
                    </a:lnTo>
                    <a:lnTo>
                      <a:pt x="4116" y="2836"/>
                    </a:lnTo>
                    <a:lnTo>
                      <a:pt x="4116" y="2836"/>
                    </a:lnTo>
                    <a:close/>
                    <a:moveTo>
                      <a:pt x="82" y="2706"/>
                    </a:moveTo>
                    <a:lnTo>
                      <a:pt x="82" y="2706"/>
                    </a:lnTo>
                    <a:lnTo>
                      <a:pt x="66" y="2652"/>
                    </a:lnTo>
                    <a:lnTo>
                      <a:pt x="82" y="2648"/>
                    </a:lnTo>
                    <a:lnTo>
                      <a:pt x="82" y="2648"/>
                    </a:lnTo>
                    <a:lnTo>
                      <a:pt x="96" y="2702"/>
                    </a:lnTo>
                    <a:lnTo>
                      <a:pt x="82" y="2706"/>
                    </a:lnTo>
                    <a:close/>
                    <a:moveTo>
                      <a:pt x="4182" y="2622"/>
                    </a:moveTo>
                    <a:lnTo>
                      <a:pt x="4166" y="2618"/>
                    </a:lnTo>
                    <a:lnTo>
                      <a:pt x="4166" y="2618"/>
                    </a:lnTo>
                    <a:lnTo>
                      <a:pt x="4178" y="2562"/>
                    </a:lnTo>
                    <a:lnTo>
                      <a:pt x="4194" y="2566"/>
                    </a:lnTo>
                    <a:lnTo>
                      <a:pt x="4194" y="2566"/>
                    </a:lnTo>
                    <a:lnTo>
                      <a:pt x="4182" y="2622"/>
                    </a:lnTo>
                    <a:lnTo>
                      <a:pt x="4182" y="2622"/>
                    </a:lnTo>
                    <a:close/>
                    <a:moveTo>
                      <a:pt x="30" y="2486"/>
                    </a:moveTo>
                    <a:lnTo>
                      <a:pt x="30" y="2486"/>
                    </a:lnTo>
                    <a:lnTo>
                      <a:pt x="22" y="2432"/>
                    </a:lnTo>
                    <a:lnTo>
                      <a:pt x="38" y="2430"/>
                    </a:lnTo>
                    <a:lnTo>
                      <a:pt x="38" y="2430"/>
                    </a:lnTo>
                    <a:lnTo>
                      <a:pt x="46" y="2484"/>
                    </a:lnTo>
                    <a:lnTo>
                      <a:pt x="30" y="2486"/>
                    </a:lnTo>
                    <a:close/>
                    <a:moveTo>
                      <a:pt x="4222" y="2400"/>
                    </a:moveTo>
                    <a:lnTo>
                      <a:pt x="4206" y="2398"/>
                    </a:lnTo>
                    <a:lnTo>
                      <a:pt x="4206" y="2398"/>
                    </a:lnTo>
                    <a:lnTo>
                      <a:pt x="4212" y="2342"/>
                    </a:lnTo>
                    <a:lnTo>
                      <a:pt x="4228" y="2344"/>
                    </a:lnTo>
                    <a:lnTo>
                      <a:pt x="4228" y="2344"/>
                    </a:lnTo>
                    <a:lnTo>
                      <a:pt x="4222" y="2400"/>
                    </a:lnTo>
                    <a:lnTo>
                      <a:pt x="4222" y="2400"/>
                    </a:lnTo>
                    <a:close/>
                    <a:moveTo>
                      <a:pt x="4" y="2264"/>
                    </a:moveTo>
                    <a:lnTo>
                      <a:pt x="4" y="2264"/>
                    </a:lnTo>
                    <a:lnTo>
                      <a:pt x="2" y="2208"/>
                    </a:lnTo>
                    <a:lnTo>
                      <a:pt x="18" y="2208"/>
                    </a:lnTo>
                    <a:lnTo>
                      <a:pt x="18" y="2208"/>
                    </a:lnTo>
                    <a:lnTo>
                      <a:pt x="20" y="2262"/>
                    </a:lnTo>
                    <a:lnTo>
                      <a:pt x="4" y="2264"/>
                    </a:lnTo>
                    <a:close/>
                    <a:moveTo>
                      <a:pt x="4240" y="2176"/>
                    </a:moveTo>
                    <a:lnTo>
                      <a:pt x="4224" y="2176"/>
                    </a:lnTo>
                    <a:lnTo>
                      <a:pt x="4224" y="2176"/>
                    </a:lnTo>
                    <a:lnTo>
                      <a:pt x="4224" y="2120"/>
                    </a:lnTo>
                    <a:lnTo>
                      <a:pt x="4240" y="2120"/>
                    </a:lnTo>
                    <a:lnTo>
                      <a:pt x="4240" y="2120"/>
                    </a:lnTo>
                    <a:lnTo>
                      <a:pt x="4240" y="2176"/>
                    </a:lnTo>
                    <a:lnTo>
                      <a:pt x="4240" y="2176"/>
                    </a:lnTo>
                    <a:close/>
                    <a:moveTo>
                      <a:pt x="4224" y="2114"/>
                    </a:moveTo>
                    <a:lnTo>
                      <a:pt x="4224" y="2114"/>
                    </a:lnTo>
                    <a:lnTo>
                      <a:pt x="4224" y="2058"/>
                    </a:lnTo>
                    <a:lnTo>
                      <a:pt x="4240" y="2056"/>
                    </a:lnTo>
                    <a:lnTo>
                      <a:pt x="4240" y="2056"/>
                    </a:lnTo>
                    <a:lnTo>
                      <a:pt x="4240" y="2114"/>
                    </a:lnTo>
                    <a:lnTo>
                      <a:pt x="4224" y="2114"/>
                    </a:lnTo>
                    <a:close/>
                    <a:moveTo>
                      <a:pt x="16" y="2040"/>
                    </a:moveTo>
                    <a:lnTo>
                      <a:pt x="0" y="2040"/>
                    </a:lnTo>
                    <a:lnTo>
                      <a:pt x="0" y="2040"/>
                    </a:lnTo>
                    <a:lnTo>
                      <a:pt x="4" y="1984"/>
                    </a:lnTo>
                    <a:lnTo>
                      <a:pt x="20" y="1984"/>
                    </a:lnTo>
                    <a:lnTo>
                      <a:pt x="20" y="1984"/>
                    </a:lnTo>
                    <a:lnTo>
                      <a:pt x="16" y="2040"/>
                    </a:lnTo>
                    <a:lnTo>
                      <a:pt x="16" y="2040"/>
                    </a:lnTo>
                    <a:close/>
                    <a:moveTo>
                      <a:pt x="4212" y="1890"/>
                    </a:moveTo>
                    <a:lnTo>
                      <a:pt x="4212" y="1890"/>
                    </a:lnTo>
                    <a:lnTo>
                      <a:pt x="4206" y="1836"/>
                    </a:lnTo>
                    <a:lnTo>
                      <a:pt x="4222" y="1832"/>
                    </a:lnTo>
                    <a:lnTo>
                      <a:pt x="4222" y="1832"/>
                    </a:lnTo>
                    <a:lnTo>
                      <a:pt x="4228" y="1888"/>
                    </a:lnTo>
                    <a:lnTo>
                      <a:pt x="4212" y="1890"/>
                    </a:lnTo>
                    <a:close/>
                    <a:moveTo>
                      <a:pt x="36" y="1818"/>
                    </a:moveTo>
                    <a:lnTo>
                      <a:pt x="22" y="1816"/>
                    </a:lnTo>
                    <a:lnTo>
                      <a:pt x="22" y="1816"/>
                    </a:lnTo>
                    <a:lnTo>
                      <a:pt x="30" y="1760"/>
                    </a:lnTo>
                    <a:lnTo>
                      <a:pt x="46" y="1762"/>
                    </a:lnTo>
                    <a:lnTo>
                      <a:pt x="46" y="1762"/>
                    </a:lnTo>
                    <a:lnTo>
                      <a:pt x="36" y="1818"/>
                    </a:lnTo>
                    <a:lnTo>
                      <a:pt x="36" y="1818"/>
                    </a:lnTo>
                    <a:close/>
                    <a:moveTo>
                      <a:pt x="4176" y="1670"/>
                    </a:moveTo>
                    <a:lnTo>
                      <a:pt x="4176" y="1670"/>
                    </a:lnTo>
                    <a:lnTo>
                      <a:pt x="4164" y="1616"/>
                    </a:lnTo>
                    <a:lnTo>
                      <a:pt x="4180" y="1612"/>
                    </a:lnTo>
                    <a:lnTo>
                      <a:pt x="4180" y="1612"/>
                    </a:lnTo>
                    <a:lnTo>
                      <a:pt x="4192" y="1666"/>
                    </a:lnTo>
                    <a:lnTo>
                      <a:pt x="4176" y="1670"/>
                    </a:lnTo>
                    <a:close/>
                    <a:moveTo>
                      <a:pt x="80" y="1598"/>
                    </a:moveTo>
                    <a:lnTo>
                      <a:pt x="64" y="1596"/>
                    </a:lnTo>
                    <a:lnTo>
                      <a:pt x="64" y="1596"/>
                    </a:lnTo>
                    <a:lnTo>
                      <a:pt x="80" y="1540"/>
                    </a:lnTo>
                    <a:lnTo>
                      <a:pt x="94" y="1546"/>
                    </a:lnTo>
                    <a:lnTo>
                      <a:pt x="94" y="1546"/>
                    </a:lnTo>
                    <a:lnTo>
                      <a:pt x="80" y="1598"/>
                    </a:lnTo>
                    <a:lnTo>
                      <a:pt x="80" y="1598"/>
                    </a:lnTo>
                    <a:close/>
                    <a:moveTo>
                      <a:pt x="4118" y="1456"/>
                    </a:moveTo>
                    <a:lnTo>
                      <a:pt x="4118" y="1456"/>
                    </a:lnTo>
                    <a:lnTo>
                      <a:pt x="4100" y="1402"/>
                    </a:lnTo>
                    <a:lnTo>
                      <a:pt x="4114" y="1398"/>
                    </a:lnTo>
                    <a:lnTo>
                      <a:pt x="4114" y="1398"/>
                    </a:lnTo>
                    <a:lnTo>
                      <a:pt x="4132" y="1450"/>
                    </a:lnTo>
                    <a:lnTo>
                      <a:pt x="4118" y="1456"/>
                    </a:lnTo>
                    <a:close/>
                    <a:moveTo>
                      <a:pt x="146" y="1386"/>
                    </a:moveTo>
                    <a:lnTo>
                      <a:pt x="132" y="1380"/>
                    </a:lnTo>
                    <a:lnTo>
                      <a:pt x="132" y="1380"/>
                    </a:lnTo>
                    <a:lnTo>
                      <a:pt x="152" y="1328"/>
                    </a:lnTo>
                    <a:lnTo>
                      <a:pt x="168" y="1334"/>
                    </a:lnTo>
                    <a:lnTo>
                      <a:pt x="168" y="1334"/>
                    </a:lnTo>
                    <a:lnTo>
                      <a:pt x="146" y="1386"/>
                    </a:lnTo>
                    <a:lnTo>
                      <a:pt x="146" y="1386"/>
                    </a:lnTo>
                    <a:close/>
                    <a:moveTo>
                      <a:pt x="4036" y="1248"/>
                    </a:moveTo>
                    <a:lnTo>
                      <a:pt x="4036" y="1248"/>
                    </a:lnTo>
                    <a:lnTo>
                      <a:pt x="4012" y="1198"/>
                    </a:lnTo>
                    <a:lnTo>
                      <a:pt x="4026" y="1190"/>
                    </a:lnTo>
                    <a:lnTo>
                      <a:pt x="4026" y="1190"/>
                    </a:lnTo>
                    <a:lnTo>
                      <a:pt x="4050" y="1242"/>
                    </a:lnTo>
                    <a:lnTo>
                      <a:pt x="4036" y="1248"/>
                    </a:lnTo>
                    <a:close/>
                    <a:moveTo>
                      <a:pt x="236" y="1182"/>
                    </a:moveTo>
                    <a:lnTo>
                      <a:pt x="222" y="1174"/>
                    </a:lnTo>
                    <a:lnTo>
                      <a:pt x="222" y="1174"/>
                    </a:lnTo>
                    <a:lnTo>
                      <a:pt x="248" y="1124"/>
                    </a:lnTo>
                    <a:lnTo>
                      <a:pt x="262" y="1132"/>
                    </a:lnTo>
                    <a:lnTo>
                      <a:pt x="262" y="1132"/>
                    </a:lnTo>
                    <a:lnTo>
                      <a:pt x="236" y="1182"/>
                    </a:lnTo>
                    <a:lnTo>
                      <a:pt x="236" y="1182"/>
                    </a:lnTo>
                    <a:close/>
                    <a:moveTo>
                      <a:pt x="3932" y="1050"/>
                    </a:moveTo>
                    <a:lnTo>
                      <a:pt x="3932" y="1050"/>
                    </a:lnTo>
                    <a:lnTo>
                      <a:pt x="3904" y="1002"/>
                    </a:lnTo>
                    <a:lnTo>
                      <a:pt x="3918" y="994"/>
                    </a:lnTo>
                    <a:lnTo>
                      <a:pt x="3918" y="994"/>
                    </a:lnTo>
                    <a:lnTo>
                      <a:pt x="3946" y="1042"/>
                    </a:lnTo>
                    <a:lnTo>
                      <a:pt x="3932" y="1050"/>
                    </a:lnTo>
                    <a:close/>
                    <a:moveTo>
                      <a:pt x="346" y="988"/>
                    </a:moveTo>
                    <a:lnTo>
                      <a:pt x="332" y="978"/>
                    </a:lnTo>
                    <a:lnTo>
                      <a:pt x="332" y="978"/>
                    </a:lnTo>
                    <a:lnTo>
                      <a:pt x="364" y="932"/>
                    </a:lnTo>
                    <a:lnTo>
                      <a:pt x="376" y="940"/>
                    </a:lnTo>
                    <a:lnTo>
                      <a:pt x="376" y="940"/>
                    </a:lnTo>
                    <a:lnTo>
                      <a:pt x="346" y="988"/>
                    </a:lnTo>
                    <a:lnTo>
                      <a:pt x="346" y="988"/>
                    </a:lnTo>
                    <a:close/>
                    <a:moveTo>
                      <a:pt x="3810" y="864"/>
                    </a:moveTo>
                    <a:lnTo>
                      <a:pt x="3810" y="864"/>
                    </a:lnTo>
                    <a:lnTo>
                      <a:pt x="3776" y="820"/>
                    </a:lnTo>
                    <a:lnTo>
                      <a:pt x="3788" y="810"/>
                    </a:lnTo>
                    <a:lnTo>
                      <a:pt x="3788" y="810"/>
                    </a:lnTo>
                    <a:lnTo>
                      <a:pt x="3822" y="856"/>
                    </a:lnTo>
                    <a:lnTo>
                      <a:pt x="3810" y="864"/>
                    </a:lnTo>
                    <a:close/>
                    <a:moveTo>
                      <a:pt x="476" y="806"/>
                    </a:moveTo>
                    <a:lnTo>
                      <a:pt x="464" y="796"/>
                    </a:lnTo>
                    <a:lnTo>
                      <a:pt x="464" y="796"/>
                    </a:lnTo>
                    <a:lnTo>
                      <a:pt x="500" y="752"/>
                    </a:lnTo>
                    <a:lnTo>
                      <a:pt x="512" y="762"/>
                    </a:lnTo>
                    <a:lnTo>
                      <a:pt x="512" y="762"/>
                    </a:lnTo>
                    <a:lnTo>
                      <a:pt x="476" y="806"/>
                    </a:lnTo>
                    <a:lnTo>
                      <a:pt x="476" y="806"/>
                    </a:lnTo>
                    <a:close/>
                    <a:moveTo>
                      <a:pt x="3668" y="694"/>
                    </a:moveTo>
                    <a:lnTo>
                      <a:pt x="3668" y="694"/>
                    </a:lnTo>
                    <a:lnTo>
                      <a:pt x="3628" y="652"/>
                    </a:lnTo>
                    <a:lnTo>
                      <a:pt x="3640" y="642"/>
                    </a:lnTo>
                    <a:lnTo>
                      <a:pt x="3640" y="642"/>
                    </a:lnTo>
                    <a:lnTo>
                      <a:pt x="3680" y="682"/>
                    </a:lnTo>
                    <a:lnTo>
                      <a:pt x="3668" y="694"/>
                    </a:lnTo>
                    <a:close/>
                    <a:moveTo>
                      <a:pt x="624" y="640"/>
                    </a:moveTo>
                    <a:lnTo>
                      <a:pt x="612" y="628"/>
                    </a:lnTo>
                    <a:lnTo>
                      <a:pt x="612" y="628"/>
                    </a:lnTo>
                    <a:lnTo>
                      <a:pt x="652" y="588"/>
                    </a:lnTo>
                    <a:lnTo>
                      <a:pt x="664" y="600"/>
                    </a:lnTo>
                    <a:lnTo>
                      <a:pt x="664" y="600"/>
                    </a:lnTo>
                    <a:lnTo>
                      <a:pt x="624" y="640"/>
                    </a:lnTo>
                    <a:lnTo>
                      <a:pt x="624" y="640"/>
                    </a:lnTo>
                    <a:close/>
                    <a:moveTo>
                      <a:pt x="3508" y="538"/>
                    </a:moveTo>
                    <a:lnTo>
                      <a:pt x="3508" y="538"/>
                    </a:lnTo>
                    <a:lnTo>
                      <a:pt x="3466" y="502"/>
                    </a:lnTo>
                    <a:lnTo>
                      <a:pt x="3476" y="490"/>
                    </a:lnTo>
                    <a:lnTo>
                      <a:pt x="3476" y="490"/>
                    </a:lnTo>
                    <a:lnTo>
                      <a:pt x="3518" y="526"/>
                    </a:lnTo>
                    <a:lnTo>
                      <a:pt x="3508" y="538"/>
                    </a:lnTo>
                    <a:close/>
                    <a:moveTo>
                      <a:pt x="790" y="490"/>
                    </a:moveTo>
                    <a:lnTo>
                      <a:pt x="780" y="476"/>
                    </a:lnTo>
                    <a:lnTo>
                      <a:pt x="780" y="476"/>
                    </a:lnTo>
                    <a:lnTo>
                      <a:pt x="824" y="442"/>
                    </a:lnTo>
                    <a:lnTo>
                      <a:pt x="832" y="454"/>
                    </a:lnTo>
                    <a:lnTo>
                      <a:pt x="832" y="454"/>
                    </a:lnTo>
                    <a:lnTo>
                      <a:pt x="790" y="490"/>
                    </a:lnTo>
                    <a:lnTo>
                      <a:pt x="790" y="490"/>
                    </a:lnTo>
                    <a:close/>
                    <a:moveTo>
                      <a:pt x="3332" y="400"/>
                    </a:moveTo>
                    <a:lnTo>
                      <a:pt x="3332" y="400"/>
                    </a:lnTo>
                    <a:lnTo>
                      <a:pt x="3286" y="368"/>
                    </a:lnTo>
                    <a:lnTo>
                      <a:pt x="3296" y="354"/>
                    </a:lnTo>
                    <a:lnTo>
                      <a:pt x="3296" y="354"/>
                    </a:lnTo>
                    <a:lnTo>
                      <a:pt x="3342" y="386"/>
                    </a:lnTo>
                    <a:lnTo>
                      <a:pt x="3332" y="400"/>
                    </a:lnTo>
                    <a:close/>
                    <a:moveTo>
                      <a:pt x="970" y="358"/>
                    </a:moveTo>
                    <a:lnTo>
                      <a:pt x="960" y="344"/>
                    </a:lnTo>
                    <a:lnTo>
                      <a:pt x="960" y="344"/>
                    </a:lnTo>
                    <a:lnTo>
                      <a:pt x="1008" y="314"/>
                    </a:lnTo>
                    <a:lnTo>
                      <a:pt x="1016" y="328"/>
                    </a:lnTo>
                    <a:lnTo>
                      <a:pt x="1016" y="328"/>
                    </a:lnTo>
                    <a:lnTo>
                      <a:pt x="970" y="358"/>
                    </a:lnTo>
                    <a:lnTo>
                      <a:pt x="970" y="358"/>
                    </a:lnTo>
                    <a:close/>
                    <a:moveTo>
                      <a:pt x="3144" y="280"/>
                    </a:moveTo>
                    <a:lnTo>
                      <a:pt x="3144" y="280"/>
                    </a:lnTo>
                    <a:lnTo>
                      <a:pt x="3094" y="254"/>
                    </a:lnTo>
                    <a:lnTo>
                      <a:pt x="3102" y="240"/>
                    </a:lnTo>
                    <a:lnTo>
                      <a:pt x="3102" y="240"/>
                    </a:lnTo>
                    <a:lnTo>
                      <a:pt x="3152" y="266"/>
                    </a:lnTo>
                    <a:lnTo>
                      <a:pt x="3144" y="280"/>
                    </a:lnTo>
                    <a:close/>
                    <a:moveTo>
                      <a:pt x="1162" y="246"/>
                    </a:moveTo>
                    <a:lnTo>
                      <a:pt x="1154" y="232"/>
                    </a:lnTo>
                    <a:lnTo>
                      <a:pt x="1154" y="232"/>
                    </a:lnTo>
                    <a:lnTo>
                      <a:pt x="1204" y="206"/>
                    </a:lnTo>
                    <a:lnTo>
                      <a:pt x="1212" y="220"/>
                    </a:lnTo>
                    <a:lnTo>
                      <a:pt x="1212" y="220"/>
                    </a:lnTo>
                    <a:lnTo>
                      <a:pt x="1162" y="246"/>
                    </a:lnTo>
                    <a:lnTo>
                      <a:pt x="1162" y="246"/>
                    </a:lnTo>
                    <a:close/>
                    <a:moveTo>
                      <a:pt x="2944" y="182"/>
                    </a:moveTo>
                    <a:lnTo>
                      <a:pt x="2944" y="182"/>
                    </a:lnTo>
                    <a:lnTo>
                      <a:pt x="2892" y="162"/>
                    </a:lnTo>
                    <a:lnTo>
                      <a:pt x="2898" y="146"/>
                    </a:lnTo>
                    <a:lnTo>
                      <a:pt x="2898" y="146"/>
                    </a:lnTo>
                    <a:lnTo>
                      <a:pt x="2950" y="168"/>
                    </a:lnTo>
                    <a:lnTo>
                      <a:pt x="2944" y="182"/>
                    </a:lnTo>
                    <a:close/>
                    <a:moveTo>
                      <a:pt x="1366" y="154"/>
                    </a:moveTo>
                    <a:lnTo>
                      <a:pt x="1360" y="140"/>
                    </a:lnTo>
                    <a:lnTo>
                      <a:pt x="1360" y="140"/>
                    </a:lnTo>
                    <a:lnTo>
                      <a:pt x="1412" y="120"/>
                    </a:lnTo>
                    <a:lnTo>
                      <a:pt x="1418" y="136"/>
                    </a:lnTo>
                    <a:lnTo>
                      <a:pt x="1418" y="136"/>
                    </a:lnTo>
                    <a:lnTo>
                      <a:pt x="1366" y="154"/>
                    </a:lnTo>
                    <a:lnTo>
                      <a:pt x="1366" y="154"/>
                    </a:lnTo>
                    <a:close/>
                    <a:moveTo>
                      <a:pt x="2734" y="106"/>
                    </a:moveTo>
                    <a:lnTo>
                      <a:pt x="2734" y="106"/>
                    </a:lnTo>
                    <a:lnTo>
                      <a:pt x="2680" y="90"/>
                    </a:lnTo>
                    <a:lnTo>
                      <a:pt x="2684" y="76"/>
                    </a:lnTo>
                    <a:lnTo>
                      <a:pt x="2684" y="76"/>
                    </a:lnTo>
                    <a:lnTo>
                      <a:pt x="2738" y="90"/>
                    </a:lnTo>
                    <a:lnTo>
                      <a:pt x="2734" y="106"/>
                    </a:lnTo>
                    <a:close/>
                    <a:moveTo>
                      <a:pt x="1578" y="86"/>
                    </a:moveTo>
                    <a:lnTo>
                      <a:pt x="1574" y="70"/>
                    </a:lnTo>
                    <a:lnTo>
                      <a:pt x="1574" y="70"/>
                    </a:lnTo>
                    <a:lnTo>
                      <a:pt x="1628" y="56"/>
                    </a:lnTo>
                    <a:lnTo>
                      <a:pt x="1632" y="72"/>
                    </a:lnTo>
                    <a:lnTo>
                      <a:pt x="1632" y="72"/>
                    </a:lnTo>
                    <a:lnTo>
                      <a:pt x="1578" y="86"/>
                    </a:lnTo>
                    <a:lnTo>
                      <a:pt x="1578" y="86"/>
                    </a:lnTo>
                    <a:close/>
                    <a:moveTo>
                      <a:pt x="2516" y="52"/>
                    </a:moveTo>
                    <a:lnTo>
                      <a:pt x="2516" y="52"/>
                    </a:lnTo>
                    <a:lnTo>
                      <a:pt x="2462" y="44"/>
                    </a:lnTo>
                    <a:lnTo>
                      <a:pt x="2464" y="28"/>
                    </a:lnTo>
                    <a:lnTo>
                      <a:pt x="2464" y="28"/>
                    </a:lnTo>
                    <a:lnTo>
                      <a:pt x="2520" y="38"/>
                    </a:lnTo>
                    <a:lnTo>
                      <a:pt x="2516" y="52"/>
                    </a:lnTo>
                    <a:close/>
                    <a:moveTo>
                      <a:pt x="1796" y="40"/>
                    </a:moveTo>
                    <a:lnTo>
                      <a:pt x="1792" y="24"/>
                    </a:lnTo>
                    <a:lnTo>
                      <a:pt x="1792" y="24"/>
                    </a:lnTo>
                    <a:lnTo>
                      <a:pt x="1848" y="16"/>
                    </a:lnTo>
                    <a:lnTo>
                      <a:pt x="1850" y="32"/>
                    </a:lnTo>
                    <a:lnTo>
                      <a:pt x="1850" y="32"/>
                    </a:lnTo>
                    <a:lnTo>
                      <a:pt x="1796" y="40"/>
                    </a:lnTo>
                    <a:lnTo>
                      <a:pt x="1796" y="40"/>
                    </a:lnTo>
                    <a:close/>
                    <a:moveTo>
                      <a:pt x="2296" y="22"/>
                    </a:moveTo>
                    <a:lnTo>
                      <a:pt x="2296" y="22"/>
                    </a:lnTo>
                    <a:lnTo>
                      <a:pt x="2240" y="18"/>
                    </a:lnTo>
                    <a:lnTo>
                      <a:pt x="2242" y="2"/>
                    </a:lnTo>
                    <a:lnTo>
                      <a:pt x="2242" y="2"/>
                    </a:lnTo>
                    <a:lnTo>
                      <a:pt x="2298" y="6"/>
                    </a:lnTo>
                    <a:lnTo>
                      <a:pt x="2296" y="22"/>
                    </a:lnTo>
                    <a:close/>
                    <a:moveTo>
                      <a:pt x="2018" y="18"/>
                    </a:moveTo>
                    <a:lnTo>
                      <a:pt x="2016" y="2"/>
                    </a:lnTo>
                    <a:lnTo>
                      <a:pt x="2016" y="2"/>
                    </a:lnTo>
                    <a:lnTo>
                      <a:pt x="2072" y="0"/>
                    </a:lnTo>
                    <a:lnTo>
                      <a:pt x="2074" y="16"/>
                    </a:lnTo>
                    <a:lnTo>
                      <a:pt x="2074" y="16"/>
                    </a:lnTo>
                    <a:lnTo>
                      <a:pt x="2018" y="18"/>
                    </a:lnTo>
                    <a:lnTo>
                      <a:pt x="2018" y="18"/>
                    </a:lnTo>
                    <a:close/>
                  </a:path>
                </a:pathLst>
              </a:custGeom>
              <a:gradFill>
                <a:gsLst>
                  <a:gs pos="0">
                    <a:srgbClr val="DDDDDD">
                      <a:alpha val="0"/>
                    </a:srgbClr>
                  </a:gs>
                  <a:gs pos="100000">
                    <a:schemeClr val="tx2">
                      <a:lumMod val="75000"/>
                    </a:schemeClr>
                  </a:gs>
                </a:gsLst>
                <a:lin ang="5400000" scaled="0"/>
              </a:gradFill>
              <a:ln w="6350">
                <a:noFill/>
                <a:miter lim="800000"/>
                <a:headEnd/>
                <a:tailEnd/>
              </a:ln>
            </p:spPr>
            <p:txBody>
              <a:bodyPr/>
              <a:lstStyle/>
              <a:p>
                <a:pPr algn="ctr" defTabSz="304800" eaLnBrk="0" fontAlgn="base" hangingPunct="0">
                  <a:spcBef>
                    <a:spcPct val="0"/>
                  </a:spcBef>
                  <a:spcAft>
                    <a:spcPct val="0"/>
                  </a:spcAft>
                </a:pPr>
                <a:endParaRPr lang="zh-CN" altLang="en-US" sz="1600" dirty="0">
                  <a:latin typeface="Huawei Sans" panose="020C0503030203020204" pitchFamily="34" charset="0"/>
                  <a:ea typeface="微软雅黑" panose="020B0503020204020204" pitchFamily="34" charset="-122"/>
                  <a:cs typeface="Helvetica"/>
                </a:endParaRPr>
              </a:p>
            </p:txBody>
          </p:sp>
        </p:grpSp>
        <p:sp>
          <p:nvSpPr>
            <p:cNvPr id="158" name="Freeform 61">
              <a:extLst>
                <a:ext uri="{FF2B5EF4-FFF2-40B4-BE49-F238E27FC236}">
                  <a16:creationId xmlns:a16="http://schemas.microsoft.com/office/drawing/2014/main" id="{201857C1-70CE-4E65-BF94-F24AD64351F3}"/>
                </a:ext>
              </a:extLst>
            </p:cNvPr>
            <p:cNvSpPr>
              <a:spLocks/>
            </p:cNvSpPr>
            <p:nvPr/>
          </p:nvSpPr>
          <p:spPr bwMode="auto">
            <a:xfrm>
              <a:off x="5885364" y="5657552"/>
              <a:ext cx="1754744" cy="242392"/>
            </a:xfrm>
            <a:custGeom>
              <a:avLst/>
              <a:gdLst/>
              <a:ahLst/>
              <a:cxnLst>
                <a:cxn ang="0">
                  <a:pos x="572" y="566"/>
                </a:cxn>
                <a:cxn ang="0">
                  <a:pos x="488" y="514"/>
                </a:cxn>
                <a:cxn ang="0">
                  <a:pos x="410" y="456"/>
                </a:cxn>
                <a:cxn ang="0">
                  <a:pos x="338" y="392"/>
                </a:cxn>
                <a:cxn ang="0">
                  <a:pos x="270" y="322"/>
                </a:cxn>
                <a:cxn ang="0">
                  <a:pos x="208" y="248"/>
                </a:cxn>
                <a:cxn ang="0">
                  <a:pos x="152" y="170"/>
                </a:cxn>
                <a:cxn ang="0">
                  <a:pos x="102" y="88"/>
                </a:cxn>
                <a:cxn ang="0">
                  <a:pos x="58" y="0"/>
                </a:cxn>
                <a:cxn ang="0">
                  <a:pos x="0" y="26"/>
                </a:cxn>
                <a:cxn ang="0">
                  <a:pos x="46" y="118"/>
                </a:cxn>
                <a:cxn ang="0">
                  <a:pos x="98" y="206"/>
                </a:cxn>
                <a:cxn ang="0">
                  <a:pos x="158" y="288"/>
                </a:cxn>
                <a:cxn ang="0">
                  <a:pos x="222" y="366"/>
                </a:cxn>
                <a:cxn ang="0">
                  <a:pos x="294" y="438"/>
                </a:cxn>
                <a:cxn ang="0">
                  <a:pos x="370" y="506"/>
                </a:cxn>
                <a:cxn ang="0">
                  <a:pos x="452" y="566"/>
                </a:cxn>
                <a:cxn ang="0">
                  <a:pos x="540" y="622"/>
                </a:cxn>
                <a:cxn ang="0">
                  <a:pos x="578" y="642"/>
                </a:cxn>
                <a:cxn ang="0">
                  <a:pos x="656" y="680"/>
                </a:cxn>
                <a:cxn ang="0">
                  <a:pos x="734" y="714"/>
                </a:cxn>
                <a:cxn ang="0">
                  <a:pos x="816" y="742"/>
                </a:cxn>
                <a:cxn ang="0">
                  <a:pos x="898" y="764"/>
                </a:cxn>
                <a:cxn ang="0">
                  <a:pos x="980" y="780"/>
                </a:cxn>
                <a:cxn ang="0">
                  <a:pos x="1066" y="790"/>
                </a:cxn>
                <a:cxn ang="0">
                  <a:pos x="1150" y="796"/>
                </a:cxn>
                <a:cxn ang="0">
                  <a:pos x="1194" y="798"/>
                </a:cxn>
                <a:cxn ang="0">
                  <a:pos x="1274" y="794"/>
                </a:cxn>
                <a:cxn ang="0">
                  <a:pos x="1358" y="788"/>
                </a:cxn>
                <a:cxn ang="0">
                  <a:pos x="1350" y="724"/>
                </a:cxn>
                <a:cxn ang="0">
                  <a:pos x="1248" y="732"/>
                </a:cxn>
                <a:cxn ang="0">
                  <a:pos x="1146" y="732"/>
                </a:cxn>
                <a:cxn ang="0">
                  <a:pos x="1046" y="724"/>
                </a:cxn>
                <a:cxn ang="0">
                  <a:pos x="948" y="708"/>
                </a:cxn>
                <a:cxn ang="0">
                  <a:pos x="850" y="684"/>
                </a:cxn>
                <a:cxn ang="0">
                  <a:pos x="756" y="652"/>
                </a:cxn>
                <a:cxn ang="0">
                  <a:pos x="662" y="614"/>
                </a:cxn>
                <a:cxn ang="0">
                  <a:pos x="572" y="566"/>
                </a:cxn>
              </a:cxnLst>
              <a:rect l="0" t="0" r="r" b="b"/>
              <a:pathLst>
                <a:path w="1358" h="798">
                  <a:moveTo>
                    <a:pt x="572" y="566"/>
                  </a:moveTo>
                  <a:lnTo>
                    <a:pt x="572" y="566"/>
                  </a:lnTo>
                  <a:lnTo>
                    <a:pt x="530" y="540"/>
                  </a:lnTo>
                  <a:lnTo>
                    <a:pt x="488" y="514"/>
                  </a:lnTo>
                  <a:lnTo>
                    <a:pt x="448" y="484"/>
                  </a:lnTo>
                  <a:lnTo>
                    <a:pt x="410" y="456"/>
                  </a:lnTo>
                  <a:lnTo>
                    <a:pt x="374" y="424"/>
                  </a:lnTo>
                  <a:lnTo>
                    <a:pt x="338" y="392"/>
                  </a:lnTo>
                  <a:lnTo>
                    <a:pt x="304" y="358"/>
                  </a:lnTo>
                  <a:lnTo>
                    <a:pt x="270" y="322"/>
                  </a:lnTo>
                  <a:lnTo>
                    <a:pt x="238" y="286"/>
                  </a:lnTo>
                  <a:lnTo>
                    <a:pt x="208" y="248"/>
                  </a:lnTo>
                  <a:lnTo>
                    <a:pt x="180" y="210"/>
                  </a:lnTo>
                  <a:lnTo>
                    <a:pt x="152" y="170"/>
                  </a:lnTo>
                  <a:lnTo>
                    <a:pt x="126" y="130"/>
                  </a:lnTo>
                  <a:lnTo>
                    <a:pt x="102" y="88"/>
                  </a:lnTo>
                  <a:lnTo>
                    <a:pt x="80" y="44"/>
                  </a:lnTo>
                  <a:lnTo>
                    <a:pt x="58" y="0"/>
                  </a:lnTo>
                  <a:lnTo>
                    <a:pt x="0" y="26"/>
                  </a:lnTo>
                  <a:lnTo>
                    <a:pt x="0" y="26"/>
                  </a:lnTo>
                  <a:lnTo>
                    <a:pt x="22" y="72"/>
                  </a:lnTo>
                  <a:lnTo>
                    <a:pt x="46" y="118"/>
                  </a:lnTo>
                  <a:lnTo>
                    <a:pt x="72" y="162"/>
                  </a:lnTo>
                  <a:lnTo>
                    <a:pt x="98" y="206"/>
                  </a:lnTo>
                  <a:lnTo>
                    <a:pt x="128" y="248"/>
                  </a:lnTo>
                  <a:lnTo>
                    <a:pt x="158" y="288"/>
                  </a:lnTo>
                  <a:lnTo>
                    <a:pt x="190" y="328"/>
                  </a:lnTo>
                  <a:lnTo>
                    <a:pt x="222" y="366"/>
                  </a:lnTo>
                  <a:lnTo>
                    <a:pt x="258" y="402"/>
                  </a:lnTo>
                  <a:lnTo>
                    <a:pt x="294" y="438"/>
                  </a:lnTo>
                  <a:lnTo>
                    <a:pt x="332" y="472"/>
                  </a:lnTo>
                  <a:lnTo>
                    <a:pt x="370" y="506"/>
                  </a:lnTo>
                  <a:lnTo>
                    <a:pt x="410" y="536"/>
                  </a:lnTo>
                  <a:lnTo>
                    <a:pt x="452" y="566"/>
                  </a:lnTo>
                  <a:lnTo>
                    <a:pt x="496" y="594"/>
                  </a:lnTo>
                  <a:lnTo>
                    <a:pt x="540" y="622"/>
                  </a:lnTo>
                  <a:lnTo>
                    <a:pt x="540" y="622"/>
                  </a:lnTo>
                  <a:lnTo>
                    <a:pt x="578" y="642"/>
                  </a:lnTo>
                  <a:lnTo>
                    <a:pt x="616" y="662"/>
                  </a:lnTo>
                  <a:lnTo>
                    <a:pt x="656" y="680"/>
                  </a:lnTo>
                  <a:lnTo>
                    <a:pt x="694" y="698"/>
                  </a:lnTo>
                  <a:lnTo>
                    <a:pt x="734" y="714"/>
                  </a:lnTo>
                  <a:lnTo>
                    <a:pt x="774" y="728"/>
                  </a:lnTo>
                  <a:lnTo>
                    <a:pt x="816" y="742"/>
                  </a:lnTo>
                  <a:lnTo>
                    <a:pt x="856" y="752"/>
                  </a:lnTo>
                  <a:lnTo>
                    <a:pt x="898" y="764"/>
                  </a:lnTo>
                  <a:lnTo>
                    <a:pt x="938" y="772"/>
                  </a:lnTo>
                  <a:lnTo>
                    <a:pt x="980" y="780"/>
                  </a:lnTo>
                  <a:lnTo>
                    <a:pt x="1022" y="786"/>
                  </a:lnTo>
                  <a:lnTo>
                    <a:pt x="1066" y="790"/>
                  </a:lnTo>
                  <a:lnTo>
                    <a:pt x="1108" y="794"/>
                  </a:lnTo>
                  <a:lnTo>
                    <a:pt x="1150" y="796"/>
                  </a:lnTo>
                  <a:lnTo>
                    <a:pt x="1194" y="798"/>
                  </a:lnTo>
                  <a:lnTo>
                    <a:pt x="1194" y="798"/>
                  </a:lnTo>
                  <a:lnTo>
                    <a:pt x="1234" y="796"/>
                  </a:lnTo>
                  <a:lnTo>
                    <a:pt x="1274" y="794"/>
                  </a:lnTo>
                  <a:lnTo>
                    <a:pt x="1316" y="792"/>
                  </a:lnTo>
                  <a:lnTo>
                    <a:pt x="1358" y="788"/>
                  </a:lnTo>
                  <a:lnTo>
                    <a:pt x="1350" y="724"/>
                  </a:lnTo>
                  <a:lnTo>
                    <a:pt x="1350" y="724"/>
                  </a:lnTo>
                  <a:lnTo>
                    <a:pt x="1298" y="728"/>
                  </a:lnTo>
                  <a:lnTo>
                    <a:pt x="1248" y="732"/>
                  </a:lnTo>
                  <a:lnTo>
                    <a:pt x="1196" y="734"/>
                  </a:lnTo>
                  <a:lnTo>
                    <a:pt x="1146" y="732"/>
                  </a:lnTo>
                  <a:lnTo>
                    <a:pt x="1096" y="730"/>
                  </a:lnTo>
                  <a:lnTo>
                    <a:pt x="1046" y="724"/>
                  </a:lnTo>
                  <a:lnTo>
                    <a:pt x="996" y="718"/>
                  </a:lnTo>
                  <a:lnTo>
                    <a:pt x="948" y="708"/>
                  </a:lnTo>
                  <a:lnTo>
                    <a:pt x="898" y="698"/>
                  </a:lnTo>
                  <a:lnTo>
                    <a:pt x="850" y="684"/>
                  </a:lnTo>
                  <a:lnTo>
                    <a:pt x="802" y="670"/>
                  </a:lnTo>
                  <a:lnTo>
                    <a:pt x="756" y="652"/>
                  </a:lnTo>
                  <a:lnTo>
                    <a:pt x="708" y="634"/>
                  </a:lnTo>
                  <a:lnTo>
                    <a:pt x="662" y="614"/>
                  </a:lnTo>
                  <a:lnTo>
                    <a:pt x="616" y="590"/>
                  </a:lnTo>
                  <a:lnTo>
                    <a:pt x="572" y="566"/>
                  </a:lnTo>
                  <a:lnTo>
                    <a:pt x="572" y="566"/>
                  </a:lnTo>
                  <a:close/>
                </a:path>
              </a:pathLst>
            </a:custGeom>
            <a:gradFill>
              <a:gsLst>
                <a:gs pos="0">
                  <a:srgbClr val="DDDDDD">
                    <a:alpha val="0"/>
                  </a:srgbClr>
                </a:gs>
                <a:gs pos="100000">
                  <a:schemeClr val="tx2">
                    <a:lumMod val="75000"/>
                  </a:schemeClr>
                </a:gs>
              </a:gsLst>
              <a:lin ang="5400000" scaled="0"/>
            </a:gradFill>
            <a:ln w="6350">
              <a:noFill/>
              <a:miter lim="800000"/>
              <a:headEnd/>
              <a:tailEnd/>
            </a:ln>
          </p:spPr>
          <p:txBody>
            <a:bodyPr/>
            <a:lstStyle/>
            <a:p>
              <a:pPr algn="ctr" defTabSz="304800" eaLnBrk="0" fontAlgn="base" hangingPunct="0">
                <a:spcBef>
                  <a:spcPct val="0"/>
                </a:spcBef>
                <a:spcAft>
                  <a:spcPct val="0"/>
                </a:spcAft>
              </a:pPr>
              <a:endParaRPr lang="zh-CN" altLang="en-US" sz="1600" dirty="0">
                <a:latin typeface="Huawei Sans" panose="020C0503030203020204" pitchFamily="34" charset="0"/>
                <a:ea typeface="微软雅黑" panose="020B0503020204020204" pitchFamily="34" charset="-122"/>
                <a:cs typeface="Helvetica"/>
              </a:endParaRPr>
            </a:p>
          </p:txBody>
        </p:sp>
        <p:sp>
          <p:nvSpPr>
            <p:cNvPr id="159" name="Freeform 59">
              <a:extLst>
                <a:ext uri="{FF2B5EF4-FFF2-40B4-BE49-F238E27FC236}">
                  <a16:creationId xmlns:a16="http://schemas.microsoft.com/office/drawing/2014/main" id="{CA61C47E-659A-4D32-80ED-DF06297640A7}"/>
                </a:ext>
              </a:extLst>
            </p:cNvPr>
            <p:cNvSpPr>
              <a:spLocks/>
            </p:cNvSpPr>
            <p:nvPr/>
          </p:nvSpPr>
          <p:spPr bwMode="auto">
            <a:xfrm>
              <a:off x="9057119" y="5230288"/>
              <a:ext cx="407481" cy="472458"/>
            </a:xfrm>
            <a:custGeom>
              <a:avLst/>
              <a:gdLst/>
              <a:ahLst/>
              <a:cxnLst>
                <a:cxn ang="0">
                  <a:pos x="0" y="38"/>
                </a:cxn>
                <a:cxn ang="0">
                  <a:pos x="30" y="78"/>
                </a:cxn>
                <a:cxn ang="0">
                  <a:pos x="86" y="164"/>
                </a:cxn>
                <a:cxn ang="0">
                  <a:pos x="132" y="254"/>
                </a:cxn>
                <a:cxn ang="0">
                  <a:pos x="172" y="346"/>
                </a:cxn>
                <a:cxn ang="0">
                  <a:pos x="204" y="440"/>
                </a:cxn>
                <a:cxn ang="0">
                  <a:pos x="228" y="538"/>
                </a:cxn>
                <a:cxn ang="0">
                  <a:pos x="244" y="638"/>
                </a:cxn>
                <a:cxn ang="0">
                  <a:pos x="252" y="738"/>
                </a:cxn>
                <a:cxn ang="0">
                  <a:pos x="252" y="790"/>
                </a:cxn>
                <a:cxn ang="0">
                  <a:pos x="250" y="888"/>
                </a:cxn>
                <a:cxn ang="0">
                  <a:pos x="238" y="984"/>
                </a:cxn>
                <a:cxn ang="0">
                  <a:pos x="220" y="1080"/>
                </a:cxn>
                <a:cxn ang="0">
                  <a:pos x="194" y="1172"/>
                </a:cxn>
                <a:cxn ang="0">
                  <a:pos x="160" y="1264"/>
                </a:cxn>
                <a:cxn ang="0">
                  <a:pos x="120" y="1350"/>
                </a:cxn>
                <a:cxn ang="0">
                  <a:pos x="74" y="1436"/>
                </a:cxn>
                <a:cxn ang="0">
                  <a:pos x="20" y="1518"/>
                </a:cxn>
                <a:cxn ang="0">
                  <a:pos x="72" y="1554"/>
                </a:cxn>
                <a:cxn ang="0">
                  <a:pos x="128" y="1470"/>
                </a:cxn>
                <a:cxn ang="0">
                  <a:pos x="178" y="1380"/>
                </a:cxn>
                <a:cxn ang="0">
                  <a:pos x="220" y="1288"/>
                </a:cxn>
                <a:cxn ang="0">
                  <a:pos x="254" y="1192"/>
                </a:cxn>
                <a:cxn ang="0">
                  <a:pos x="282" y="1094"/>
                </a:cxn>
                <a:cxn ang="0">
                  <a:pos x="302" y="994"/>
                </a:cxn>
                <a:cxn ang="0">
                  <a:pos x="312" y="894"/>
                </a:cxn>
                <a:cxn ang="0">
                  <a:pos x="316" y="790"/>
                </a:cxn>
                <a:cxn ang="0">
                  <a:pos x="316" y="736"/>
                </a:cxn>
                <a:cxn ang="0">
                  <a:pos x="308" y="630"/>
                </a:cxn>
                <a:cxn ang="0">
                  <a:pos x="290" y="526"/>
                </a:cxn>
                <a:cxn ang="0">
                  <a:pos x="266" y="422"/>
                </a:cxn>
                <a:cxn ang="0">
                  <a:pos x="232" y="322"/>
                </a:cxn>
                <a:cxn ang="0">
                  <a:pos x="190" y="226"/>
                </a:cxn>
                <a:cxn ang="0">
                  <a:pos x="140" y="132"/>
                </a:cxn>
                <a:cxn ang="0">
                  <a:pos x="84" y="42"/>
                </a:cxn>
                <a:cxn ang="0">
                  <a:pos x="52" y="0"/>
                </a:cxn>
              </a:cxnLst>
              <a:rect l="0" t="0" r="r" b="b"/>
              <a:pathLst>
                <a:path w="316" h="1554">
                  <a:moveTo>
                    <a:pt x="52" y="0"/>
                  </a:moveTo>
                  <a:lnTo>
                    <a:pt x="0" y="38"/>
                  </a:lnTo>
                  <a:lnTo>
                    <a:pt x="0" y="38"/>
                  </a:lnTo>
                  <a:lnTo>
                    <a:pt x="30" y="78"/>
                  </a:lnTo>
                  <a:lnTo>
                    <a:pt x="60" y="122"/>
                  </a:lnTo>
                  <a:lnTo>
                    <a:pt x="86" y="164"/>
                  </a:lnTo>
                  <a:lnTo>
                    <a:pt x="110" y="208"/>
                  </a:lnTo>
                  <a:lnTo>
                    <a:pt x="132" y="254"/>
                  </a:lnTo>
                  <a:lnTo>
                    <a:pt x="154" y="300"/>
                  </a:lnTo>
                  <a:lnTo>
                    <a:pt x="172" y="346"/>
                  </a:lnTo>
                  <a:lnTo>
                    <a:pt x="188" y="392"/>
                  </a:lnTo>
                  <a:lnTo>
                    <a:pt x="204" y="440"/>
                  </a:lnTo>
                  <a:lnTo>
                    <a:pt x="216" y="488"/>
                  </a:lnTo>
                  <a:lnTo>
                    <a:pt x="228" y="538"/>
                  </a:lnTo>
                  <a:lnTo>
                    <a:pt x="236" y="588"/>
                  </a:lnTo>
                  <a:lnTo>
                    <a:pt x="244" y="638"/>
                  </a:lnTo>
                  <a:lnTo>
                    <a:pt x="248" y="688"/>
                  </a:lnTo>
                  <a:lnTo>
                    <a:pt x="252" y="738"/>
                  </a:lnTo>
                  <a:lnTo>
                    <a:pt x="252" y="790"/>
                  </a:lnTo>
                  <a:lnTo>
                    <a:pt x="252" y="790"/>
                  </a:lnTo>
                  <a:lnTo>
                    <a:pt x="252" y="840"/>
                  </a:lnTo>
                  <a:lnTo>
                    <a:pt x="250" y="888"/>
                  </a:lnTo>
                  <a:lnTo>
                    <a:pt x="244" y="936"/>
                  </a:lnTo>
                  <a:lnTo>
                    <a:pt x="238" y="984"/>
                  </a:lnTo>
                  <a:lnTo>
                    <a:pt x="230" y="1032"/>
                  </a:lnTo>
                  <a:lnTo>
                    <a:pt x="220" y="1080"/>
                  </a:lnTo>
                  <a:lnTo>
                    <a:pt x="208" y="1126"/>
                  </a:lnTo>
                  <a:lnTo>
                    <a:pt x="194" y="1172"/>
                  </a:lnTo>
                  <a:lnTo>
                    <a:pt x="178" y="1218"/>
                  </a:lnTo>
                  <a:lnTo>
                    <a:pt x="160" y="1264"/>
                  </a:lnTo>
                  <a:lnTo>
                    <a:pt x="142" y="1308"/>
                  </a:lnTo>
                  <a:lnTo>
                    <a:pt x="120" y="1350"/>
                  </a:lnTo>
                  <a:lnTo>
                    <a:pt x="98" y="1394"/>
                  </a:lnTo>
                  <a:lnTo>
                    <a:pt x="74" y="1436"/>
                  </a:lnTo>
                  <a:lnTo>
                    <a:pt x="48" y="1478"/>
                  </a:lnTo>
                  <a:lnTo>
                    <a:pt x="20" y="1518"/>
                  </a:lnTo>
                  <a:lnTo>
                    <a:pt x="72" y="1554"/>
                  </a:lnTo>
                  <a:lnTo>
                    <a:pt x="72" y="1554"/>
                  </a:lnTo>
                  <a:lnTo>
                    <a:pt x="100" y="1512"/>
                  </a:lnTo>
                  <a:lnTo>
                    <a:pt x="128" y="1470"/>
                  </a:lnTo>
                  <a:lnTo>
                    <a:pt x="154" y="1424"/>
                  </a:lnTo>
                  <a:lnTo>
                    <a:pt x="178" y="1380"/>
                  </a:lnTo>
                  <a:lnTo>
                    <a:pt x="200" y="1334"/>
                  </a:lnTo>
                  <a:lnTo>
                    <a:pt x="220" y="1288"/>
                  </a:lnTo>
                  <a:lnTo>
                    <a:pt x="238" y="1240"/>
                  </a:lnTo>
                  <a:lnTo>
                    <a:pt x="254" y="1192"/>
                  </a:lnTo>
                  <a:lnTo>
                    <a:pt x="268" y="1144"/>
                  </a:lnTo>
                  <a:lnTo>
                    <a:pt x="282" y="1094"/>
                  </a:lnTo>
                  <a:lnTo>
                    <a:pt x="292" y="1044"/>
                  </a:lnTo>
                  <a:lnTo>
                    <a:pt x="302" y="994"/>
                  </a:lnTo>
                  <a:lnTo>
                    <a:pt x="308" y="944"/>
                  </a:lnTo>
                  <a:lnTo>
                    <a:pt x="312" y="894"/>
                  </a:lnTo>
                  <a:lnTo>
                    <a:pt x="316" y="842"/>
                  </a:lnTo>
                  <a:lnTo>
                    <a:pt x="316" y="790"/>
                  </a:lnTo>
                  <a:lnTo>
                    <a:pt x="316" y="790"/>
                  </a:lnTo>
                  <a:lnTo>
                    <a:pt x="316" y="736"/>
                  </a:lnTo>
                  <a:lnTo>
                    <a:pt x="312" y="682"/>
                  </a:lnTo>
                  <a:lnTo>
                    <a:pt x="308" y="630"/>
                  </a:lnTo>
                  <a:lnTo>
                    <a:pt x="300" y="578"/>
                  </a:lnTo>
                  <a:lnTo>
                    <a:pt x="290" y="526"/>
                  </a:lnTo>
                  <a:lnTo>
                    <a:pt x="278" y="474"/>
                  </a:lnTo>
                  <a:lnTo>
                    <a:pt x="266" y="422"/>
                  </a:lnTo>
                  <a:lnTo>
                    <a:pt x="250" y="372"/>
                  </a:lnTo>
                  <a:lnTo>
                    <a:pt x="232" y="322"/>
                  </a:lnTo>
                  <a:lnTo>
                    <a:pt x="212" y="274"/>
                  </a:lnTo>
                  <a:lnTo>
                    <a:pt x="190" y="226"/>
                  </a:lnTo>
                  <a:lnTo>
                    <a:pt x="166" y="178"/>
                  </a:lnTo>
                  <a:lnTo>
                    <a:pt x="140" y="132"/>
                  </a:lnTo>
                  <a:lnTo>
                    <a:pt x="114" y="88"/>
                  </a:lnTo>
                  <a:lnTo>
                    <a:pt x="84" y="42"/>
                  </a:lnTo>
                  <a:lnTo>
                    <a:pt x="52" y="0"/>
                  </a:lnTo>
                  <a:lnTo>
                    <a:pt x="52" y="0"/>
                  </a:lnTo>
                  <a:close/>
                </a:path>
              </a:pathLst>
            </a:custGeom>
            <a:gradFill>
              <a:gsLst>
                <a:gs pos="0">
                  <a:srgbClr val="DDDDDD">
                    <a:alpha val="0"/>
                  </a:srgbClr>
                </a:gs>
                <a:gs pos="100000">
                  <a:schemeClr val="tx2">
                    <a:lumMod val="75000"/>
                  </a:schemeClr>
                </a:gs>
              </a:gsLst>
              <a:lin ang="5400000" scaled="0"/>
            </a:gradFill>
            <a:ln w="6350">
              <a:noFill/>
              <a:miter lim="800000"/>
              <a:headEnd/>
              <a:tailEnd/>
            </a:ln>
          </p:spPr>
          <p:txBody>
            <a:bodyPr/>
            <a:lstStyle/>
            <a:p>
              <a:pPr algn="ctr" defTabSz="304800" eaLnBrk="0" fontAlgn="base" hangingPunct="0">
                <a:spcBef>
                  <a:spcPct val="0"/>
                </a:spcBef>
                <a:spcAft>
                  <a:spcPct val="0"/>
                </a:spcAft>
              </a:pPr>
              <a:endParaRPr lang="zh-CN" altLang="en-US" sz="1600" dirty="0">
                <a:latin typeface="Huawei Sans" panose="020C0503030203020204" pitchFamily="34" charset="0"/>
                <a:ea typeface="微软雅黑" panose="020B0503020204020204" pitchFamily="34" charset="-122"/>
                <a:cs typeface="Helvetica"/>
              </a:endParaRPr>
            </a:p>
          </p:txBody>
        </p:sp>
        <p:sp>
          <p:nvSpPr>
            <p:cNvPr id="160" name="Freeform 60">
              <a:extLst>
                <a:ext uri="{FF2B5EF4-FFF2-40B4-BE49-F238E27FC236}">
                  <a16:creationId xmlns:a16="http://schemas.microsoft.com/office/drawing/2014/main" id="{63553DA4-76DA-42FD-81E3-6A66F940079A}"/>
                </a:ext>
              </a:extLst>
            </p:cNvPr>
            <p:cNvSpPr>
              <a:spLocks/>
            </p:cNvSpPr>
            <p:nvPr/>
          </p:nvSpPr>
          <p:spPr bwMode="auto">
            <a:xfrm>
              <a:off x="5863338" y="5061848"/>
              <a:ext cx="1729046" cy="246499"/>
            </a:xfrm>
            <a:custGeom>
              <a:avLst/>
              <a:gdLst/>
              <a:ahLst/>
              <a:cxnLst>
                <a:cxn ang="0">
                  <a:pos x="586" y="232"/>
                </a:cxn>
                <a:cxn ang="0">
                  <a:pos x="672" y="186"/>
                </a:cxn>
                <a:cxn ang="0">
                  <a:pos x="762" y="148"/>
                </a:cxn>
                <a:cxn ang="0">
                  <a:pos x="854" y="116"/>
                </a:cxn>
                <a:cxn ang="0">
                  <a:pos x="946" y="92"/>
                </a:cxn>
                <a:cxn ang="0">
                  <a:pos x="1042" y="76"/>
                </a:cxn>
                <a:cxn ang="0">
                  <a:pos x="1138" y="66"/>
                </a:cxn>
                <a:cxn ang="0">
                  <a:pos x="1234" y="66"/>
                </a:cxn>
                <a:cxn ang="0">
                  <a:pos x="1332" y="70"/>
                </a:cxn>
                <a:cxn ang="0">
                  <a:pos x="1338" y="8"/>
                </a:cxn>
                <a:cxn ang="0">
                  <a:pos x="1236" y="2"/>
                </a:cxn>
                <a:cxn ang="0">
                  <a:pos x="1134" y="2"/>
                </a:cxn>
                <a:cxn ang="0">
                  <a:pos x="1032" y="12"/>
                </a:cxn>
                <a:cxn ang="0">
                  <a:pos x="934" y="30"/>
                </a:cxn>
                <a:cxn ang="0">
                  <a:pos x="834" y="56"/>
                </a:cxn>
                <a:cxn ang="0">
                  <a:pos x="738" y="88"/>
                </a:cxn>
                <a:cxn ang="0">
                  <a:pos x="644" y="128"/>
                </a:cxn>
                <a:cxn ang="0">
                  <a:pos x="554" y="176"/>
                </a:cxn>
                <a:cxn ang="0">
                  <a:pos x="508" y="204"/>
                </a:cxn>
                <a:cxn ang="0">
                  <a:pos x="420" y="266"/>
                </a:cxn>
                <a:cxn ang="0">
                  <a:pos x="338" y="332"/>
                </a:cxn>
                <a:cxn ang="0">
                  <a:pos x="262" y="406"/>
                </a:cxn>
                <a:cxn ang="0">
                  <a:pos x="192" y="484"/>
                </a:cxn>
                <a:cxn ang="0">
                  <a:pos x="128" y="568"/>
                </a:cxn>
                <a:cxn ang="0">
                  <a:pos x="72" y="658"/>
                </a:cxn>
                <a:cxn ang="0">
                  <a:pos x="22" y="752"/>
                </a:cxn>
                <a:cxn ang="0">
                  <a:pos x="60" y="826"/>
                </a:cxn>
                <a:cxn ang="0">
                  <a:pos x="80" y="780"/>
                </a:cxn>
                <a:cxn ang="0">
                  <a:pos x="128" y="690"/>
                </a:cxn>
                <a:cxn ang="0">
                  <a:pos x="182" y="604"/>
                </a:cxn>
                <a:cxn ang="0">
                  <a:pos x="242" y="524"/>
                </a:cxn>
                <a:cxn ang="0">
                  <a:pos x="308" y="450"/>
                </a:cxn>
                <a:cxn ang="0">
                  <a:pos x="380" y="380"/>
                </a:cxn>
                <a:cxn ang="0">
                  <a:pos x="458" y="316"/>
                </a:cxn>
                <a:cxn ang="0">
                  <a:pos x="542" y="258"/>
                </a:cxn>
                <a:cxn ang="0">
                  <a:pos x="586" y="232"/>
                </a:cxn>
              </a:cxnLst>
              <a:rect l="0" t="0" r="r" b="b"/>
              <a:pathLst>
                <a:path w="1338" h="826">
                  <a:moveTo>
                    <a:pt x="586" y="232"/>
                  </a:moveTo>
                  <a:lnTo>
                    <a:pt x="586" y="232"/>
                  </a:lnTo>
                  <a:lnTo>
                    <a:pt x="628" y="208"/>
                  </a:lnTo>
                  <a:lnTo>
                    <a:pt x="672" y="186"/>
                  </a:lnTo>
                  <a:lnTo>
                    <a:pt x="716" y="166"/>
                  </a:lnTo>
                  <a:lnTo>
                    <a:pt x="762" y="148"/>
                  </a:lnTo>
                  <a:lnTo>
                    <a:pt x="808" y="132"/>
                  </a:lnTo>
                  <a:lnTo>
                    <a:pt x="854" y="116"/>
                  </a:lnTo>
                  <a:lnTo>
                    <a:pt x="900" y="104"/>
                  </a:lnTo>
                  <a:lnTo>
                    <a:pt x="946" y="92"/>
                  </a:lnTo>
                  <a:lnTo>
                    <a:pt x="994" y="84"/>
                  </a:lnTo>
                  <a:lnTo>
                    <a:pt x="1042" y="76"/>
                  </a:lnTo>
                  <a:lnTo>
                    <a:pt x="1090" y="70"/>
                  </a:lnTo>
                  <a:lnTo>
                    <a:pt x="1138" y="66"/>
                  </a:lnTo>
                  <a:lnTo>
                    <a:pt x="1186" y="64"/>
                  </a:lnTo>
                  <a:lnTo>
                    <a:pt x="1234" y="66"/>
                  </a:lnTo>
                  <a:lnTo>
                    <a:pt x="1284" y="68"/>
                  </a:lnTo>
                  <a:lnTo>
                    <a:pt x="1332" y="70"/>
                  </a:lnTo>
                  <a:lnTo>
                    <a:pt x="1338" y="8"/>
                  </a:lnTo>
                  <a:lnTo>
                    <a:pt x="1338" y="8"/>
                  </a:lnTo>
                  <a:lnTo>
                    <a:pt x="1288" y="4"/>
                  </a:lnTo>
                  <a:lnTo>
                    <a:pt x="1236" y="2"/>
                  </a:lnTo>
                  <a:lnTo>
                    <a:pt x="1184" y="0"/>
                  </a:lnTo>
                  <a:lnTo>
                    <a:pt x="1134" y="2"/>
                  </a:lnTo>
                  <a:lnTo>
                    <a:pt x="1084" y="6"/>
                  </a:lnTo>
                  <a:lnTo>
                    <a:pt x="1032" y="12"/>
                  </a:lnTo>
                  <a:lnTo>
                    <a:pt x="982" y="20"/>
                  </a:lnTo>
                  <a:lnTo>
                    <a:pt x="934" y="30"/>
                  </a:lnTo>
                  <a:lnTo>
                    <a:pt x="884" y="42"/>
                  </a:lnTo>
                  <a:lnTo>
                    <a:pt x="834" y="56"/>
                  </a:lnTo>
                  <a:lnTo>
                    <a:pt x="786" y="70"/>
                  </a:lnTo>
                  <a:lnTo>
                    <a:pt x="738" y="88"/>
                  </a:lnTo>
                  <a:lnTo>
                    <a:pt x="692" y="108"/>
                  </a:lnTo>
                  <a:lnTo>
                    <a:pt x="644" y="128"/>
                  </a:lnTo>
                  <a:lnTo>
                    <a:pt x="598" y="152"/>
                  </a:lnTo>
                  <a:lnTo>
                    <a:pt x="554" y="176"/>
                  </a:lnTo>
                  <a:lnTo>
                    <a:pt x="554" y="176"/>
                  </a:lnTo>
                  <a:lnTo>
                    <a:pt x="508" y="204"/>
                  </a:lnTo>
                  <a:lnTo>
                    <a:pt x="462" y="234"/>
                  </a:lnTo>
                  <a:lnTo>
                    <a:pt x="420" y="266"/>
                  </a:lnTo>
                  <a:lnTo>
                    <a:pt x="378" y="298"/>
                  </a:lnTo>
                  <a:lnTo>
                    <a:pt x="338" y="332"/>
                  </a:lnTo>
                  <a:lnTo>
                    <a:pt x="298" y="368"/>
                  </a:lnTo>
                  <a:lnTo>
                    <a:pt x="262" y="406"/>
                  </a:lnTo>
                  <a:lnTo>
                    <a:pt x="226" y="444"/>
                  </a:lnTo>
                  <a:lnTo>
                    <a:pt x="192" y="484"/>
                  </a:lnTo>
                  <a:lnTo>
                    <a:pt x="160" y="526"/>
                  </a:lnTo>
                  <a:lnTo>
                    <a:pt x="128" y="568"/>
                  </a:lnTo>
                  <a:lnTo>
                    <a:pt x="100" y="612"/>
                  </a:lnTo>
                  <a:lnTo>
                    <a:pt x="72" y="658"/>
                  </a:lnTo>
                  <a:lnTo>
                    <a:pt x="46" y="704"/>
                  </a:lnTo>
                  <a:lnTo>
                    <a:pt x="22" y="752"/>
                  </a:lnTo>
                  <a:lnTo>
                    <a:pt x="0" y="802"/>
                  </a:lnTo>
                  <a:lnTo>
                    <a:pt x="60" y="826"/>
                  </a:lnTo>
                  <a:lnTo>
                    <a:pt x="60" y="826"/>
                  </a:lnTo>
                  <a:lnTo>
                    <a:pt x="80" y="780"/>
                  </a:lnTo>
                  <a:lnTo>
                    <a:pt x="104" y="734"/>
                  </a:lnTo>
                  <a:lnTo>
                    <a:pt x="128" y="690"/>
                  </a:lnTo>
                  <a:lnTo>
                    <a:pt x="154" y="646"/>
                  </a:lnTo>
                  <a:lnTo>
                    <a:pt x="182" y="604"/>
                  </a:lnTo>
                  <a:lnTo>
                    <a:pt x="210" y="564"/>
                  </a:lnTo>
                  <a:lnTo>
                    <a:pt x="242" y="524"/>
                  </a:lnTo>
                  <a:lnTo>
                    <a:pt x="274" y="486"/>
                  </a:lnTo>
                  <a:lnTo>
                    <a:pt x="308" y="450"/>
                  </a:lnTo>
                  <a:lnTo>
                    <a:pt x="342" y="414"/>
                  </a:lnTo>
                  <a:lnTo>
                    <a:pt x="380" y="380"/>
                  </a:lnTo>
                  <a:lnTo>
                    <a:pt x="418" y="348"/>
                  </a:lnTo>
                  <a:lnTo>
                    <a:pt x="458" y="316"/>
                  </a:lnTo>
                  <a:lnTo>
                    <a:pt x="500" y="286"/>
                  </a:lnTo>
                  <a:lnTo>
                    <a:pt x="542" y="258"/>
                  </a:lnTo>
                  <a:lnTo>
                    <a:pt x="586" y="232"/>
                  </a:lnTo>
                  <a:lnTo>
                    <a:pt x="586" y="232"/>
                  </a:lnTo>
                  <a:close/>
                </a:path>
              </a:pathLst>
            </a:custGeom>
            <a:gradFill>
              <a:gsLst>
                <a:gs pos="0">
                  <a:srgbClr val="DDDDDD">
                    <a:alpha val="0"/>
                  </a:srgbClr>
                </a:gs>
                <a:gs pos="100000">
                  <a:schemeClr val="tx2">
                    <a:lumMod val="75000"/>
                  </a:schemeClr>
                </a:gs>
              </a:gsLst>
              <a:lin ang="5400000" scaled="0"/>
            </a:gradFill>
            <a:ln w="6350">
              <a:noFill/>
              <a:miter lim="800000"/>
              <a:headEnd/>
              <a:tailEnd/>
            </a:ln>
          </p:spPr>
          <p:txBody>
            <a:bodyPr/>
            <a:lstStyle/>
            <a:p>
              <a:pPr algn="ctr" defTabSz="304800" eaLnBrk="0" fontAlgn="base" hangingPunct="0">
                <a:spcBef>
                  <a:spcPct val="0"/>
                </a:spcBef>
                <a:spcAft>
                  <a:spcPct val="0"/>
                </a:spcAft>
              </a:pPr>
              <a:endParaRPr lang="zh-CN" altLang="en-US" sz="1600" dirty="0">
                <a:latin typeface="Huawei Sans" panose="020C0503030203020204" pitchFamily="34" charset="0"/>
                <a:ea typeface="微软雅黑" panose="020B0503020204020204" pitchFamily="34" charset="-122"/>
                <a:cs typeface="Helvetica"/>
              </a:endParaRPr>
            </a:p>
          </p:txBody>
        </p:sp>
      </p:grpSp>
      <p:sp>
        <p:nvSpPr>
          <p:cNvPr id="170" name="矩形 169">
            <a:extLst>
              <a:ext uri="{FF2B5EF4-FFF2-40B4-BE49-F238E27FC236}">
                <a16:creationId xmlns:a16="http://schemas.microsoft.com/office/drawing/2014/main" id="{BA2F4BF0-3123-4258-AF21-DD3E13E6B5F1}"/>
              </a:ext>
            </a:extLst>
          </p:cNvPr>
          <p:cNvSpPr/>
          <p:nvPr/>
        </p:nvSpPr>
        <p:spPr>
          <a:xfrm>
            <a:off x="1739416" y="4120134"/>
            <a:ext cx="6442937" cy="1256178"/>
          </a:xfrm>
          <a:prstGeom prst="rect">
            <a:avLst/>
          </a:prstGeom>
          <a:noFill/>
          <a:ln>
            <a:noFill/>
          </a:ln>
        </p:spPr>
        <p:txBody>
          <a:bodyPr wrap="square" anchor="ctr">
            <a:spAutoFit/>
          </a:bodyPr>
          <a:lstStyle/>
          <a:p>
            <a:pPr algn="ctr" defTabSz="1218551">
              <a:lnSpc>
                <a:spcPct val="150000"/>
              </a:lnSpc>
            </a:pPr>
            <a:r>
              <a:rPr sz="2400" b="1" u="none" dirty="0">
                <a:latin typeface="Huawei Sans" panose="020C0503030203020204" pitchFamily="34" charset="0"/>
              </a:rPr>
              <a:t>MDC </a:t>
            </a:r>
            <a:r>
              <a:rPr lang="en-US" altLang="zh-CN" sz="2400" b="1" u="none" dirty="0">
                <a:latin typeface="Huawei Sans" panose="020C0503030203020204" pitchFamily="34" charset="0"/>
              </a:rPr>
              <a:t>Intelligent</a:t>
            </a:r>
            <a:r>
              <a:rPr sz="2400" b="1" u="none" dirty="0">
                <a:latin typeface="Huawei Sans" panose="020C0503030203020204" pitchFamily="34" charset="0"/>
              </a:rPr>
              <a:t> driving computing platform</a:t>
            </a:r>
            <a:endParaRPr lang="en-US" altLang="zh-CN" sz="2400" b="1" dirty="0">
              <a:latin typeface="Huawei Sans" panose="020C0503030203020204" pitchFamily="34" charset="0"/>
              <a:ea typeface="微软雅黑" pitchFamily="34" charset="-122"/>
            </a:endParaRPr>
          </a:p>
          <a:p>
            <a:pPr algn="ctr" defTabSz="1218551">
              <a:lnSpc>
                <a:spcPct val="150000"/>
              </a:lnSpc>
            </a:pPr>
            <a:r>
              <a:rPr lang="en-US" sz="1400" dirty="0">
                <a:latin typeface="Huawei Sans" panose="020C0503030203020204" pitchFamily="34" charset="0"/>
              </a:rPr>
              <a:t>Huawei hardware (CPU/AI processor) + Software (vehicle control OS platform) + Tool chain</a:t>
            </a:r>
            <a:endParaRPr lang="zh-CN" altLang="en-US" sz="1400" dirty="0">
              <a:latin typeface="Huawei Sans" panose="020C0503030203020204" pitchFamily="34" charset="0"/>
              <a:ea typeface="微软雅黑" panose="020B0503020204020204" pitchFamily="34" charset="-122"/>
              <a:cs typeface="Arial Unicode MS" panose="020B0604020202020204" pitchFamily="34" charset="-122"/>
            </a:endParaRPr>
          </a:p>
        </p:txBody>
      </p:sp>
      <p:pic>
        <p:nvPicPr>
          <p:cNvPr id="171" name="图片 170">
            <a:extLst>
              <a:ext uri="{FF2B5EF4-FFF2-40B4-BE49-F238E27FC236}">
                <a16:creationId xmlns:a16="http://schemas.microsoft.com/office/drawing/2014/main" id="{7DFC96F6-BBB6-4765-B391-0E06B39E3269}"/>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892262" y="2710561"/>
            <a:ext cx="2084496" cy="1172529"/>
          </a:xfrm>
          <a:prstGeom prst="rect">
            <a:avLst/>
          </a:prstGeom>
        </p:spPr>
      </p:pic>
      <p:pic>
        <p:nvPicPr>
          <p:cNvPr id="172" name="图片 171">
            <a:extLst>
              <a:ext uri="{FF2B5EF4-FFF2-40B4-BE49-F238E27FC236}">
                <a16:creationId xmlns:a16="http://schemas.microsoft.com/office/drawing/2014/main" id="{B8366AEA-C8AD-473D-B05F-92C14FF34BA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000558" y="3374082"/>
            <a:ext cx="892000" cy="882793"/>
          </a:xfrm>
          <a:prstGeom prst="rect">
            <a:avLst/>
          </a:prstGeom>
        </p:spPr>
      </p:pic>
      <p:sp>
        <p:nvSpPr>
          <p:cNvPr id="173" name="任意多边形 29">
            <a:extLst>
              <a:ext uri="{FF2B5EF4-FFF2-40B4-BE49-F238E27FC236}">
                <a16:creationId xmlns:a16="http://schemas.microsoft.com/office/drawing/2014/main" id="{5107B907-C958-4D8E-9412-EDCA2A5627ED}"/>
              </a:ext>
            </a:extLst>
          </p:cNvPr>
          <p:cNvSpPr/>
          <p:nvPr/>
        </p:nvSpPr>
        <p:spPr>
          <a:xfrm rot="10800000" flipH="1" flipV="1">
            <a:off x="9885851" y="2803315"/>
            <a:ext cx="1121415" cy="468000"/>
          </a:xfrm>
          <a:custGeom>
            <a:avLst/>
            <a:gdLst>
              <a:gd name="connsiteX0" fmla="*/ 2836201 w 2836201"/>
              <a:gd name="connsiteY0" fmla="*/ 3789428 h 3789428"/>
              <a:gd name="connsiteX1" fmla="*/ 2711787 w 2836201"/>
              <a:gd name="connsiteY1" fmla="*/ 3682142 h 3789428"/>
              <a:gd name="connsiteX2" fmla="*/ 1888961 w 2836201"/>
              <a:gd name="connsiteY2" fmla="*/ 1207373 h 3789428"/>
              <a:gd name="connsiteX3" fmla="*/ 1897078 w 2836201"/>
              <a:gd name="connsiteY3" fmla="*/ 919610 h 3789428"/>
              <a:gd name="connsiteX4" fmla="*/ 1902386 w 2836201"/>
              <a:gd name="connsiteY4" fmla="*/ 857358 h 3789428"/>
              <a:gd name="connsiteX5" fmla="*/ 2275459 w 2836201"/>
              <a:gd name="connsiteY5" fmla="*/ 857358 h 3789428"/>
              <a:gd name="connsiteX6" fmla="*/ 1418101 w 2836201"/>
              <a:gd name="connsiteY6" fmla="*/ 0 h 3789428"/>
              <a:gd name="connsiteX7" fmla="*/ 560743 w 2836201"/>
              <a:gd name="connsiteY7" fmla="*/ 857358 h 3789428"/>
              <a:gd name="connsiteX8" fmla="*/ 933815 w 2836201"/>
              <a:gd name="connsiteY8" fmla="*/ 857358 h 3789428"/>
              <a:gd name="connsiteX9" fmla="*/ 939123 w 2836201"/>
              <a:gd name="connsiteY9" fmla="*/ 919610 h 3789428"/>
              <a:gd name="connsiteX10" fmla="*/ 947240 w 2836201"/>
              <a:gd name="connsiteY10" fmla="*/ 1207373 h 3789428"/>
              <a:gd name="connsiteX11" fmla="*/ 124414 w 2836201"/>
              <a:gd name="connsiteY11" fmla="*/ 3682142 h 3789428"/>
              <a:gd name="connsiteX12" fmla="*/ 0 w 2836201"/>
              <a:gd name="connsiteY12" fmla="*/ 3789428 h 3789428"/>
              <a:gd name="connsiteX13" fmla="*/ 56160 w 2836201"/>
              <a:gd name="connsiteY13" fmla="*/ 3789428 h 3789428"/>
              <a:gd name="connsiteX14" fmla="*/ 2780041 w 2836201"/>
              <a:gd name="connsiteY14" fmla="*/ 3789428 h 3789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836201" h="3789428">
                <a:moveTo>
                  <a:pt x="2836201" y="3789428"/>
                </a:moveTo>
                <a:lnTo>
                  <a:pt x="2711787" y="3682142"/>
                </a:lnTo>
                <a:cubicBezTo>
                  <a:pt x="2221675" y="3205543"/>
                  <a:pt x="1888961" y="2276012"/>
                  <a:pt x="1888961" y="1207373"/>
                </a:cubicBezTo>
                <a:cubicBezTo>
                  <a:pt x="1888961" y="1110224"/>
                  <a:pt x="1891711" y="1014224"/>
                  <a:pt x="1897078" y="919610"/>
                </a:cubicBezTo>
                <a:lnTo>
                  <a:pt x="1902386" y="857358"/>
                </a:lnTo>
                <a:lnTo>
                  <a:pt x="2275459" y="857358"/>
                </a:lnTo>
                <a:lnTo>
                  <a:pt x="1418101" y="0"/>
                </a:lnTo>
                <a:lnTo>
                  <a:pt x="560743" y="857358"/>
                </a:lnTo>
                <a:lnTo>
                  <a:pt x="933815" y="857358"/>
                </a:lnTo>
                <a:lnTo>
                  <a:pt x="939123" y="919610"/>
                </a:lnTo>
                <a:cubicBezTo>
                  <a:pt x="944490" y="1014224"/>
                  <a:pt x="947240" y="1110224"/>
                  <a:pt x="947240" y="1207373"/>
                </a:cubicBezTo>
                <a:cubicBezTo>
                  <a:pt x="947240" y="2276012"/>
                  <a:pt x="614527" y="3205543"/>
                  <a:pt x="124414" y="3682142"/>
                </a:cubicBezTo>
                <a:lnTo>
                  <a:pt x="0" y="3789428"/>
                </a:lnTo>
                <a:lnTo>
                  <a:pt x="56160" y="3789428"/>
                </a:lnTo>
                <a:lnTo>
                  <a:pt x="2780041" y="3789428"/>
                </a:lnTo>
                <a:close/>
              </a:path>
            </a:pathLst>
          </a:custGeom>
          <a:gradFill>
            <a:gsLst>
              <a:gs pos="0">
                <a:schemeClr val="bg2">
                  <a:lumMod val="75000"/>
                  <a:alpha val="59000"/>
                </a:schemeClr>
              </a:gs>
              <a:gs pos="100000">
                <a:srgbClr val="FFFFFF">
                  <a:alpha val="0"/>
                </a:srgbClr>
              </a:gs>
            </a:gsLst>
            <a:lin ang="5400000" scaled="1"/>
          </a:gradFill>
          <a:ln w="38100" cap="flat" cmpd="sng" algn="ctr">
            <a:noFill/>
            <a:prstDash val="solid"/>
            <a:round/>
            <a:headEnd type="none" w="med" len="med"/>
            <a:tailEnd type="none" w="med" len="med"/>
          </a:ln>
          <a:effectLst/>
          <a:scene3d>
            <a:camera prst="orthographicFront"/>
            <a:lightRig rig="flat" dir="t"/>
          </a:scene3d>
        </p:spPr>
        <p:txBody>
          <a:bodyPr lIns="68562" tIns="34281" rIns="68562" bIns="34281" anchor="ctr"/>
          <a:lstStyle/>
          <a:p>
            <a:endParaRPr lang="zh-CN" altLang="en-US">
              <a:latin typeface="Huawei Sans" panose="020C0503030203020204" pitchFamily="34" charset="0"/>
              <a:sym typeface="Helvetica Light"/>
            </a:endParaRPr>
          </a:p>
        </p:txBody>
      </p:sp>
      <p:sp>
        <p:nvSpPr>
          <p:cNvPr id="174" name="任意多边形 29">
            <a:extLst>
              <a:ext uri="{FF2B5EF4-FFF2-40B4-BE49-F238E27FC236}">
                <a16:creationId xmlns:a16="http://schemas.microsoft.com/office/drawing/2014/main" id="{44994B10-A1B9-4BB3-94E8-97BB33AE7381}"/>
              </a:ext>
            </a:extLst>
          </p:cNvPr>
          <p:cNvSpPr/>
          <p:nvPr/>
        </p:nvSpPr>
        <p:spPr>
          <a:xfrm flipH="1" flipV="1">
            <a:off x="9885851" y="4376047"/>
            <a:ext cx="1121415" cy="468000"/>
          </a:xfrm>
          <a:custGeom>
            <a:avLst/>
            <a:gdLst>
              <a:gd name="connsiteX0" fmla="*/ 2836201 w 2836201"/>
              <a:gd name="connsiteY0" fmla="*/ 3789428 h 3789428"/>
              <a:gd name="connsiteX1" fmla="*/ 2711787 w 2836201"/>
              <a:gd name="connsiteY1" fmla="*/ 3682142 h 3789428"/>
              <a:gd name="connsiteX2" fmla="*/ 1888961 w 2836201"/>
              <a:gd name="connsiteY2" fmla="*/ 1207373 h 3789428"/>
              <a:gd name="connsiteX3" fmla="*/ 1897078 w 2836201"/>
              <a:gd name="connsiteY3" fmla="*/ 919610 h 3789428"/>
              <a:gd name="connsiteX4" fmla="*/ 1902386 w 2836201"/>
              <a:gd name="connsiteY4" fmla="*/ 857358 h 3789428"/>
              <a:gd name="connsiteX5" fmla="*/ 2275459 w 2836201"/>
              <a:gd name="connsiteY5" fmla="*/ 857358 h 3789428"/>
              <a:gd name="connsiteX6" fmla="*/ 1418101 w 2836201"/>
              <a:gd name="connsiteY6" fmla="*/ 0 h 3789428"/>
              <a:gd name="connsiteX7" fmla="*/ 560743 w 2836201"/>
              <a:gd name="connsiteY7" fmla="*/ 857358 h 3789428"/>
              <a:gd name="connsiteX8" fmla="*/ 933815 w 2836201"/>
              <a:gd name="connsiteY8" fmla="*/ 857358 h 3789428"/>
              <a:gd name="connsiteX9" fmla="*/ 939123 w 2836201"/>
              <a:gd name="connsiteY9" fmla="*/ 919610 h 3789428"/>
              <a:gd name="connsiteX10" fmla="*/ 947240 w 2836201"/>
              <a:gd name="connsiteY10" fmla="*/ 1207373 h 3789428"/>
              <a:gd name="connsiteX11" fmla="*/ 124414 w 2836201"/>
              <a:gd name="connsiteY11" fmla="*/ 3682142 h 3789428"/>
              <a:gd name="connsiteX12" fmla="*/ 0 w 2836201"/>
              <a:gd name="connsiteY12" fmla="*/ 3789428 h 3789428"/>
              <a:gd name="connsiteX13" fmla="*/ 56160 w 2836201"/>
              <a:gd name="connsiteY13" fmla="*/ 3789428 h 3789428"/>
              <a:gd name="connsiteX14" fmla="*/ 2780041 w 2836201"/>
              <a:gd name="connsiteY14" fmla="*/ 3789428 h 3789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836201" h="3789428">
                <a:moveTo>
                  <a:pt x="2836201" y="3789428"/>
                </a:moveTo>
                <a:lnTo>
                  <a:pt x="2711787" y="3682142"/>
                </a:lnTo>
                <a:cubicBezTo>
                  <a:pt x="2221675" y="3205543"/>
                  <a:pt x="1888961" y="2276012"/>
                  <a:pt x="1888961" y="1207373"/>
                </a:cubicBezTo>
                <a:cubicBezTo>
                  <a:pt x="1888961" y="1110224"/>
                  <a:pt x="1891711" y="1014224"/>
                  <a:pt x="1897078" y="919610"/>
                </a:cubicBezTo>
                <a:lnTo>
                  <a:pt x="1902386" y="857358"/>
                </a:lnTo>
                <a:lnTo>
                  <a:pt x="2275459" y="857358"/>
                </a:lnTo>
                <a:lnTo>
                  <a:pt x="1418101" y="0"/>
                </a:lnTo>
                <a:lnTo>
                  <a:pt x="560743" y="857358"/>
                </a:lnTo>
                <a:lnTo>
                  <a:pt x="933815" y="857358"/>
                </a:lnTo>
                <a:lnTo>
                  <a:pt x="939123" y="919610"/>
                </a:lnTo>
                <a:cubicBezTo>
                  <a:pt x="944490" y="1014224"/>
                  <a:pt x="947240" y="1110224"/>
                  <a:pt x="947240" y="1207373"/>
                </a:cubicBezTo>
                <a:cubicBezTo>
                  <a:pt x="947240" y="2276012"/>
                  <a:pt x="614527" y="3205543"/>
                  <a:pt x="124414" y="3682142"/>
                </a:cubicBezTo>
                <a:lnTo>
                  <a:pt x="0" y="3789428"/>
                </a:lnTo>
                <a:lnTo>
                  <a:pt x="56160" y="3789428"/>
                </a:lnTo>
                <a:lnTo>
                  <a:pt x="2780041" y="3789428"/>
                </a:lnTo>
                <a:close/>
              </a:path>
            </a:pathLst>
          </a:custGeom>
          <a:gradFill>
            <a:gsLst>
              <a:gs pos="0">
                <a:schemeClr val="bg2">
                  <a:lumMod val="75000"/>
                  <a:alpha val="59000"/>
                </a:schemeClr>
              </a:gs>
              <a:gs pos="100000">
                <a:srgbClr val="FFFFFF">
                  <a:alpha val="0"/>
                </a:srgbClr>
              </a:gs>
            </a:gsLst>
            <a:lin ang="5400000" scaled="1"/>
          </a:gradFill>
          <a:ln w="38100" cap="flat" cmpd="sng" algn="ctr">
            <a:noFill/>
            <a:prstDash val="solid"/>
            <a:round/>
            <a:headEnd type="none" w="med" len="med"/>
            <a:tailEnd type="none" w="med" len="med"/>
          </a:ln>
          <a:effectLst/>
          <a:scene3d>
            <a:camera prst="orthographicFront"/>
            <a:lightRig rig="flat" dir="t"/>
          </a:scene3d>
        </p:spPr>
        <p:txBody>
          <a:bodyPr lIns="68562" tIns="34281" rIns="68562" bIns="34281" anchor="ctr"/>
          <a:lstStyle/>
          <a:p>
            <a:endParaRPr lang="zh-CN" altLang="en-US">
              <a:latin typeface="Huawei Sans" panose="020C0503030203020204" pitchFamily="34" charset="0"/>
              <a:sym typeface="Helvetica Light"/>
            </a:endParaRPr>
          </a:p>
        </p:txBody>
      </p:sp>
      <p:sp>
        <p:nvSpPr>
          <p:cNvPr id="8" name="TextBox 7">
            <a:extLst>
              <a:ext uri="{FF2B5EF4-FFF2-40B4-BE49-F238E27FC236}">
                <a16:creationId xmlns:a16="http://schemas.microsoft.com/office/drawing/2014/main" id="{4BDDD659-7BE8-5F65-1E26-8C7F747A6589}"/>
              </a:ext>
            </a:extLst>
          </p:cNvPr>
          <p:cNvSpPr txBox="1"/>
          <p:nvPr/>
        </p:nvSpPr>
        <p:spPr>
          <a:xfrm>
            <a:off x="597321" y="24922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39CA43C5-FC65-A87C-BE3E-C64D660C7AE4}"/>
              </a:ext>
            </a:extLst>
          </p:cNvPr>
          <p:cNvSpPr txBox="1"/>
          <p:nvPr/>
        </p:nvSpPr>
        <p:spPr>
          <a:xfrm>
            <a:off x="658351" y="5050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0" name="Graphic 22">
            <a:extLst>
              <a:ext uri="{FF2B5EF4-FFF2-40B4-BE49-F238E27FC236}">
                <a16:creationId xmlns:a16="http://schemas.microsoft.com/office/drawing/2014/main" id="{D460BFB0-13BE-955B-A87C-E597761FDE3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11" name="TextBox 10">
            <a:extLst>
              <a:ext uri="{FF2B5EF4-FFF2-40B4-BE49-F238E27FC236}">
                <a16:creationId xmlns:a16="http://schemas.microsoft.com/office/drawing/2014/main" id="{A1A1BBB8-BB8F-4FC8-A968-918EE839B3FD}"/>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12" name="Right Triangle 11">
            <a:extLst>
              <a:ext uri="{FF2B5EF4-FFF2-40B4-BE49-F238E27FC236}">
                <a16:creationId xmlns:a16="http://schemas.microsoft.com/office/drawing/2014/main" id="{6B5DCCAB-BDB4-9D45-D5D2-75114342EA9E}"/>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3" name="Group 12">
            <a:extLst>
              <a:ext uri="{FF2B5EF4-FFF2-40B4-BE49-F238E27FC236}">
                <a16:creationId xmlns:a16="http://schemas.microsoft.com/office/drawing/2014/main" id="{93BCBE6F-AB74-F40B-87E5-E19CB218F6C6}"/>
              </a:ext>
            </a:extLst>
          </p:cNvPr>
          <p:cNvGrpSpPr/>
          <p:nvPr/>
        </p:nvGrpSpPr>
        <p:grpSpPr>
          <a:xfrm>
            <a:off x="265043" y="127849"/>
            <a:ext cx="1275385" cy="1198331"/>
            <a:chOff x="265043" y="127849"/>
            <a:chExt cx="1275385" cy="1198331"/>
          </a:xfrm>
        </p:grpSpPr>
        <p:sp>
          <p:nvSpPr>
            <p:cNvPr id="14" name="Rectangle 13">
              <a:extLst>
                <a:ext uri="{FF2B5EF4-FFF2-40B4-BE49-F238E27FC236}">
                  <a16:creationId xmlns:a16="http://schemas.microsoft.com/office/drawing/2014/main" id="{C574A2C9-9965-FA49-B59F-DF01C4090874}"/>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5" name="TextBox 14">
              <a:extLst>
                <a:ext uri="{FF2B5EF4-FFF2-40B4-BE49-F238E27FC236}">
                  <a16:creationId xmlns:a16="http://schemas.microsoft.com/office/drawing/2014/main" id="{903FB583-4AB0-9A1C-97C6-7421F46F310F}"/>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6" name="TextBox 15">
              <a:extLst>
                <a:ext uri="{FF2B5EF4-FFF2-40B4-BE49-F238E27FC236}">
                  <a16:creationId xmlns:a16="http://schemas.microsoft.com/office/drawing/2014/main" id="{F29DCE2C-4329-0AD5-8A5E-864AB079B9CF}"/>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41803394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E8DE792-0728-49B6-B897-70AF468208FB}"/>
              </a:ext>
            </a:extLst>
          </p:cNvPr>
          <p:cNvSpPr>
            <a:spLocks noGrp="1"/>
          </p:cNvSpPr>
          <p:nvPr>
            <p:ph type="title"/>
          </p:nvPr>
        </p:nvSpPr>
        <p:spPr>
          <a:xfrm>
            <a:off x="1805471" y="306151"/>
            <a:ext cx="7972769" cy="1061130"/>
          </a:xfrm>
        </p:spPr>
        <p:txBody>
          <a:bodyPr>
            <a:noAutofit/>
          </a:bodyPr>
          <a:lstStyle/>
          <a:p>
            <a:pPr>
              <a:lnSpc>
                <a:spcPct val="100000"/>
              </a:lnSpc>
            </a:pPr>
            <a:r>
              <a:rPr lang="en-US" sz="2800" dirty="0">
                <a:solidFill>
                  <a:srgbClr val="002060"/>
                </a:solidFill>
              </a:rPr>
              <a:t>Autonomous Driving Cloud Service: One-Stop Development Platform for Autonomous Vehicles</a:t>
            </a:r>
            <a:endParaRPr sz="2800" b="0" u="none" dirty="0">
              <a:solidFill>
                <a:srgbClr val="002060"/>
              </a:solidFill>
              <a:latin typeface="Huawei Sans" panose="020C0503030203020204" pitchFamily="34" charset="0"/>
            </a:endParaRPr>
          </a:p>
        </p:txBody>
      </p:sp>
      <p:sp>
        <p:nvSpPr>
          <p:cNvPr id="3" name="文本占位符 2">
            <a:extLst>
              <a:ext uri="{FF2B5EF4-FFF2-40B4-BE49-F238E27FC236}">
                <a16:creationId xmlns:a16="http://schemas.microsoft.com/office/drawing/2014/main" id="{D14ABF35-6D85-41E7-AC34-7EE745F704B9}"/>
              </a:ext>
            </a:extLst>
          </p:cNvPr>
          <p:cNvSpPr>
            <a:spLocks noGrp="1"/>
          </p:cNvSpPr>
          <p:nvPr>
            <p:ph type="body" sz="quarter" idx="4294967295"/>
          </p:nvPr>
        </p:nvSpPr>
        <p:spPr>
          <a:xfrm>
            <a:off x="6538913" y="1663914"/>
            <a:ext cx="5653087" cy="2939097"/>
          </a:xfrm>
        </p:spPr>
        <p:txBody>
          <a:bodyPr>
            <a:normAutofit lnSpcReduction="10000"/>
          </a:bodyPr>
          <a:lstStyle/>
          <a:p>
            <a:pPr>
              <a:lnSpc>
                <a:spcPct val="130000"/>
              </a:lnSpc>
              <a:spcBef>
                <a:spcPts val="600"/>
              </a:spcBef>
            </a:pPr>
            <a:r>
              <a:rPr sz="1600" b="1" u="none" dirty="0">
                <a:latin typeface="Huawei Sans" panose="020C0503030203020204" pitchFamily="34" charset="0"/>
              </a:rPr>
              <a:t>Data services:</a:t>
            </a:r>
            <a:endParaRPr lang="en-US" altLang="zh-CN" sz="1600" b="1" dirty="0">
              <a:latin typeface="Huawei Sans" panose="020C0503030203020204" pitchFamily="34" charset="0"/>
            </a:endParaRPr>
          </a:p>
          <a:p>
            <a:pPr lvl="1">
              <a:lnSpc>
                <a:spcPct val="130000"/>
              </a:lnSpc>
              <a:spcBef>
                <a:spcPts val="600"/>
              </a:spcBef>
            </a:pPr>
            <a:r>
              <a:rPr lang="en-US" sz="1400" dirty="0">
                <a:latin typeface="Huawei Sans" panose="020C0503030203020204" pitchFamily="34" charset="0"/>
              </a:rPr>
              <a:t>Data storage management, processing pipeline, overview, and playback, as well as an annotation platform</a:t>
            </a:r>
            <a:endParaRPr lang="en-US" altLang="zh-CN" sz="1400" dirty="0">
              <a:latin typeface="Huawei Sans" panose="020C0503030203020204" pitchFamily="34" charset="0"/>
            </a:endParaRPr>
          </a:p>
          <a:p>
            <a:pPr>
              <a:lnSpc>
                <a:spcPct val="130000"/>
              </a:lnSpc>
              <a:spcBef>
                <a:spcPts val="600"/>
              </a:spcBef>
            </a:pPr>
            <a:r>
              <a:rPr sz="1600" b="1" u="none" dirty="0">
                <a:latin typeface="Huawei Sans" panose="020C0503030203020204" pitchFamily="34" charset="0"/>
              </a:rPr>
              <a:t>Training services:</a:t>
            </a:r>
            <a:endParaRPr lang="en-US" altLang="zh-CN" sz="1600" b="1" dirty="0">
              <a:latin typeface="Huawei Sans" panose="020C0503030203020204" pitchFamily="34" charset="0"/>
            </a:endParaRPr>
          </a:p>
          <a:p>
            <a:pPr lvl="1">
              <a:lnSpc>
                <a:spcPct val="130000"/>
              </a:lnSpc>
              <a:spcBef>
                <a:spcPts val="600"/>
              </a:spcBef>
            </a:pPr>
            <a:r>
              <a:rPr sz="1400" b="0" u="none" dirty="0">
                <a:latin typeface="Huawei Sans" panose="020C0503030203020204" pitchFamily="34" charset="0"/>
              </a:rPr>
              <a:t>Training tasks, </a:t>
            </a:r>
            <a:r>
              <a:rPr lang="en-US" sz="1400" dirty="0">
                <a:latin typeface="Huawei Sans" panose="020C0503030203020204" pitchFamily="34" charset="0"/>
              </a:rPr>
              <a:t>algorithm and model management, algorithm iteration, and model evaluation</a:t>
            </a:r>
            <a:endParaRPr lang="en-US" altLang="zh-CN" sz="1400" dirty="0">
              <a:latin typeface="Huawei Sans" panose="020C0503030203020204" pitchFamily="34" charset="0"/>
            </a:endParaRPr>
          </a:p>
          <a:p>
            <a:pPr>
              <a:lnSpc>
                <a:spcPct val="130000"/>
              </a:lnSpc>
              <a:spcBef>
                <a:spcPts val="600"/>
              </a:spcBef>
            </a:pPr>
            <a:r>
              <a:rPr sz="1600" b="1" u="none" dirty="0">
                <a:latin typeface="Huawei Sans" panose="020C0503030203020204" pitchFamily="34" charset="0"/>
              </a:rPr>
              <a:t>Simulation services:</a:t>
            </a:r>
            <a:endParaRPr lang="en-US" altLang="zh-CN" sz="1600" b="1" dirty="0">
              <a:latin typeface="Huawei Sans" panose="020C0503030203020204" pitchFamily="34" charset="0"/>
            </a:endParaRPr>
          </a:p>
          <a:p>
            <a:pPr lvl="1">
              <a:lnSpc>
                <a:spcPct val="130000"/>
              </a:lnSpc>
              <a:spcBef>
                <a:spcPts val="600"/>
              </a:spcBef>
            </a:pPr>
            <a:r>
              <a:rPr sz="1400" b="0" u="none" dirty="0">
                <a:latin typeface="Huawei Sans" panose="020C0503030203020204" pitchFamily="34" charset="0"/>
              </a:rPr>
              <a:t>Simulated scenarios, online simulation</a:t>
            </a:r>
            <a:r>
              <a:rPr lang="en-US" sz="1400" b="0" u="none" dirty="0">
                <a:latin typeface="Huawei Sans" panose="020C0503030203020204" pitchFamily="34" charset="0"/>
              </a:rPr>
              <a:t>s</a:t>
            </a:r>
            <a:r>
              <a:rPr sz="1400" b="0" u="none" dirty="0">
                <a:latin typeface="Huawei Sans" panose="020C0503030203020204" pitchFamily="34" charset="0"/>
              </a:rPr>
              <a:t>, task management, </a:t>
            </a:r>
            <a:r>
              <a:rPr lang="en-US" sz="1400" b="0" u="none" dirty="0">
                <a:latin typeface="Huawei Sans" panose="020C0503030203020204" pitchFamily="34" charset="0"/>
              </a:rPr>
              <a:t>and </a:t>
            </a:r>
            <a:r>
              <a:rPr sz="1400" b="0" u="none" dirty="0">
                <a:latin typeface="Huawei Sans" panose="020C0503030203020204" pitchFamily="34" charset="0"/>
              </a:rPr>
              <a:t>simulation algorithms</a:t>
            </a:r>
            <a:endParaRPr lang="en-US" altLang="zh-CN" sz="1400" dirty="0">
              <a:latin typeface="Huawei Sans" panose="020C0503030203020204" pitchFamily="34" charset="0"/>
            </a:endParaRPr>
          </a:p>
          <a:p>
            <a:pPr>
              <a:lnSpc>
                <a:spcPct val="130000"/>
              </a:lnSpc>
              <a:spcBef>
                <a:spcPts val="600"/>
              </a:spcBef>
            </a:pPr>
            <a:endParaRPr lang="en-US" altLang="zh-CN" sz="1600" dirty="0">
              <a:latin typeface="Huawei Sans" panose="020C0503030203020204" pitchFamily="34" charset="0"/>
            </a:endParaRPr>
          </a:p>
          <a:p>
            <a:pPr>
              <a:lnSpc>
                <a:spcPct val="130000"/>
              </a:lnSpc>
              <a:spcBef>
                <a:spcPts val="600"/>
              </a:spcBef>
            </a:pPr>
            <a:endParaRPr lang="zh-CN" altLang="en-US" sz="1600" dirty="0">
              <a:latin typeface="Huawei Sans" panose="020C0503030203020204" pitchFamily="34" charset="0"/>
            </a:endParaRPr>
          </a:p>
        </p:txBody>
      </p:sp>
      <p:sp>
        <p:nvSpPr>
          <p:cNvPr id="6" name="文本占位符 2">
            <a:extLst>
              <a:ext uri="{FF2B5EF4-FFF2-40B4-BE49-F238E27FC236}">
                <a16:creationId xmlns:a16="http://schemas.microsoft.com/office/drawing/2014/main" id="{00024118-90FB-4F02-BE92-2264D88782A8}"/>
              </a:ext>
            </a:extLst>
          </p:cNvPr>
          <p:cNvSpPr txBox="1">
            <a:spLocks/>
          </p:cNvSpPr>
          <p:nvPr/>
        </p:nvSpPr>
        <p:spPr bwMode="auto">
          <a:xfrm>
            <a:off x="6538913" y="4562799"/>
            <a:ext cx="5653087" cy="1541352"/>
          </a:xfrm>
          <a:prstGeom prst="rect">
            <a:avLst/>
          </a:prstGeom>
          <a:noFill/>
          <a:ln w="9525">
            <a:noFill/>
            <a:miter lim="800000"/>
            <a:headEnd/>
            <a:tailEnd/>
          </a:ln>
        </p:spPr>
        <p:txBody>
          <a:bodyPr vert="horz" wrap="square" lIns="80141" tIns="40071" rIns="80141" bIns="40071" numCol="1" anchor="t" anchorCtr="0" compatLnSpc="1">
            <a:prstTxWarp prst="textNoShape">
              <a:avLst/>
            </a:prstTxWarp>
          </a:bodyPr>
          <a:lstStyle>
            <a:lvl1pPr marL="302279" indent="-302279" algn="just" defTabSz="914034" rtl="0" eaLnBrk="1" fontAlgn="ctr" latinLnBrk="0" hangingPunct="1">
              <a:lnSpc>
                <a:spcPct val="140000"/>
              </a:lnSpc>
              <a:spcBef>
                <a:spcPts val="792"/>
              </a:spcBef>
              <a:buClrTx/>
              <a:buSzPct val="50000"/>
              <a:buFont typeface="Wingdings" panose="05000000000000000000" pitchFamily="2" charset="2"/>
              <a:buChar char="l"/>
              <a:defRPr sz="2199" kern="1200" baseline="0">
                <a:solidFill>
                  <a:schemeClr val="tx1"/>
                </a:solidFill>
                <a:latin typeface="Arial" panose="020C0503030203020204" pitchFamily="34" charset="0"/>
                <a:ea typeface="方正兰亭黑简体" panose="02000000000000000000" pitchFamily="2" charset="-122"/>
                <a:cs typeface="Huawei Sans" panose="020C0503030203020204" pitchFamily="34" charset="0"/>
              </a:defRPr>
            </a:lvl1pPr>
            <a:lvl2pPr marL="654938" indent="-251899" algn="l" defTabSz="914034" rtl="0" eaLnBrk="1" fontAlgn="ctr" latinLnBrk="0" hangingPunct="1">
              <a:lnSpc>
                <a:spcPct val="140000"/>
              </a:lnSpc>
              <a:spcBef>
                <a:spcPts val="720"/>
              </a:spcBef>
              <a:buClrTx/>
              <a:buSzPct val="50000"/>
              <a:buFont typeface="Wingdings" panose="05000000000000000000" pitchFamily="2" charset="2"/>
              <a:buChar char="p"/>
              <a:defRPr sz="1999" kern="1200" baseline="0">
                <a:solidFill>
                  <a:schemeClr val="tx1"/>
                </a:solidFill>
                <a:latin typeface="Arial" panose="020C0503030203020204" pitchFamily="34" charset="0"/>
                <a:ea typeface="方正兰亭黑简体" panose="02000000000000000000" pitchFamily="2" charset="-122"/>
                <a:cs typeface="+mn-cs"/>
              </a:defRPr>
            </a:lvl2pPr>
            <a:lvl3pPr marL="1003998" indent="-201519" algn="l" defTabSz="914034" rtl="0" eaLnBrk="1" fontAlgn="ctr" latinLnBrk="0" hangingPunct="1">
              <a:lnSpc>
                <a:spcPct val="140000"/>
              </a:lnSpc>
              <a:spcBef>
                <a:spcPts val="648"/>
              </a:spcBef>
              <a:buClrTx/>
              <a:buSzPct val="50000"/>
              <a:buFont typeface="Wingdings" panose="05000000000000000000" pitchFamily="2" charset="2"/>
              <a:buChar char="n"/>
              <a:defRPr sz="1799" kern="1200" baseline="0">
                <a:solidFill>
                  <a:schemeClr val="tx1"/>
                </a:solidFill>
                <a:latin typeface="Arial" panose="020C0503030203020204" pitchFamily="34" charset="0"/>
                <a:ea typeface="方正兰亭黑简体" panose="02000000000000000000" pitchFamily="2" charset="-122"/>
                <a:cs typeface="+mn-cs"/>
              </a:defRPr>
            </a:lvl3pPr>
            <a:lvl4pPr marL="1399840" indent="-197921" algn="l" defTabSz="914034" rtl="0" eaLnBrk="1" fontAlgn="ctr" latinLnBrk="0" hangingPunct="1">
              <a:lnSpc>
                <a:spcPct val="140000"/>
              </a:lnSpc>
              <a:spcBef>
                <a:spcPts val="576"/>
              </a:spcBef>
              <a:buFont typeface="Huawei Sans" panose="020C0503030203020204" pitchFamily="34" charset="0"/>
              <a:buChar char="−"/>
              <a:defRPr sz="1599" kern="1200" baseline="0">
                <a:solidFill>
                  <a:schemeClr val="tx1"/>
                </a:solidFill>
                <a:latin typeface="Arial" panose="020C0503030203020204" pitchFamily="34" charset="0"/>
                <a:ea typeface="方正兰亭黑简体" panose="02000000000000000000" pitchFamily="2" charset="-122"/>
                <a:cs typeface="+mn-cs"/>
              </a:defRPr>
            </a:lvl4pPr>
            <a:lvl5pPr marL="1802879" indent="-201519" algn="l" defTabSz="914034" rtl="0" eaLnBrk="1" fontAlgn="ctr" latinLnBrk="0" hangingPunct="1">
              <a:lnSpc>
                <a:spcPct val="140000"/>
              </a:lnSpc>
              <a:spcBef>
                <a:spcPts val="576"/>
              </a:spcBef>
              <a:buFont typeface="Huawei Sans" panose="020C0503030203020204" pitchFamily="34" charset="0"/>
              <a:buChar char="~"/>
              <a:defRPr sz="1399" kern="1200" baseline="0">
                <a:solidFill>
                  <a:schemeClr val="tx1"/>
                </a:solidFill>
                <a:latin typeface="Arial" panose="020C0503030203020204" pitchFamily="34" charset="0"/>
                <a:ea typeface="方正兰亭黑简体" panose="02000000000000000000" pitchFamily="2" charset="-122"/>
                <a:cs typeface="+mn-cs"/>
              </a:defRPr>
            </a:lvl5pPr>
            <a:lvl6pPr marL="2513594" indent="-228509" algn="l" defTabSz="914034" rtl="0" eaLnBrk="1" latinLnBrk="0" hangingPunct="1">
              <a:lnSpc>
                <a:spcPct val="90000"/>
              </a:lnSpc>
              <a:spcBef>
                <a:spcPts val="500"/>
              </a:spcBef>
              <a:buFont typeface="Arial" panose="020B0604020202020204" pitchFamily="34" charset="0"/>
              <a:buChar char="•"/>
              <a:defRPr sz="1799" kern="1200">
                <a:solidFill>
                  <a:schemeClr val="tx1"/>
                </a:solidFill>
                <a:latin typeface="Arial"/>
                <a:ea typeface="+mn-ea"/>
                <a:cs typeface="+mn-cs"/>
              </a:defRPr>
            </a:lvl6pPr>
            <a:lvl7pPr marL="2970611" indent="-228509" algn="l" defTabSz="914034" rtl="0" eaLnBrk="1" latinLnBrk="0" hangingPunct="1">
              <a:lnSpc>
                <a:spcPct val="90000"/>
              </a:lnSpc>
              <a:spcBef>
                <a:spcPts val="500"/>
              </a:spcBef>
              <a:buFont typeface="Arial" panose="020B0604020202020204" pitchFamily="34" charset="0"/>
              <a:buChar char="•"/>
              <a:defRPr sz="1799" kern="1200">
                <a:solidFill>
                  <a:schemeClr val="tx1"/>
                </a:solidFill>
                <a:latin typeface="Arial"/>
                <a:ea typeface="+mn-ea"/>
                <a:cs typeface="+mn-cs"/>
              </a:defRPr>
            </a:lvl7pPr>
            <a:lvl8pPr marL="3427628" indent="-228509" algn="l" defTabSz="914034" rtl="0" eaLnBrk="1" latinLnBrk="0" hangingPunct="1">
              <a:lnSpc>
                <a:spcPct val="90000"/>
              </a:lnSpc>
              <a:spcBef>
                <a:spcPts val="500"/>
              </a:spcBef>
              <a:buFont typeface="Arial" panose="020B0604020202020204" pitchFamily="34" charset="0"/>
              <a:buChar char="•"/>
              <a:defRPr sz="1799" kern="1200">
                <a:solidFill>
                  <a:schemeClr val="tx1"/>
                </a:solidFill>
                <a:latin typeface="Arial"/>
                <a:ea typeface="+mn-ea"/>
                <a:cs typeface="+mn-cs"/>
              </a:defRPr>
            </a:lvl8pPr>
            <a:lvl9pPr marL="3884646" indent="-228509" algn="l" defTabSz="914034" rtl="0" eaLnBrk="1" latinLnBrk="0" hangingPunct="1">
              <a:lnSpc>
                <a:spcPct val="90000"/>
              </a:lnSpc>
              <a:spcBef>
                <a:spcPts val="500"/>
              </a:spcBef>
              <a:buFont typeface="Arial" panose="020B0604020202020204" pitchFamily="34" charset="0"/>
              <a:buChar char="•"/>
              <a:defRPr sz="1799" kern="1200">
                <a:solidFill>
                  <a:schemeClr val="tx1"/>
                </a:solidFill>
                <a:latin typeface="Arial"/>
                <a:ea typeface="+mn-ea"/>
                <a:cs typeface="+mn-cs"/>
              </a:defRPr>
            </a:lvl9pPr>
          </a:lstStyle>
          <a:p>
            <a:pPr>
              <a:lnSpc>
                <a:spcPct val="130000"/>
              </a:lnSpc>
              <a:spcBef>
                <a:spcPts val="600"/>
              </a:spcBef>
            </a:pPr>
            <a:r>
              <a:rPr lang="en-US" sz="1600" b="1" dirty="0">
                <a:latin typeface="Huawei Sans" panose="020C0503030203020204" pitchFamily="34" charset="0"/>
              </a:rPr>
              <a:t>Competitive </a:t>
            </a:r>
            <a:r>
              <a:rPr lang="en-US" altLang="zh-CN" sz="1600" b="1" dirty="0">
                <a:latin typeface="Huawei Sans" panose="020C0503030203020204" pitchFamily="34" charset="0"/>
              </a:rPr>
              <a:t>a</a:t>
            </a:r>
            <a:r>
              <a:rPr lang="en-US" sz="1600" b="1" dirty="0">
                <a:latin typeface="Huawei Sans" panose="020C0503030203020204" pitchFamily="34" charset="0"/>
              </a:rPr>
              <a:t>dvantages</a:t>
            </a:r>
            <a:r>
              <a:rPr sz="1600" b="1" u="none" dirty="0">
                <a:latin typeface="Huawei Sans" panose="020C0503030203020204" pitchFamily="34" charset="0"/>
              </a:rPr>
              <a:t>:</a:t>
            </a:r>
            <a:endParaRPr lang="en-US" altLang="zh-CN" sz="1600" b="1" dirty="0">
              <a:latin typeface="Huawei Sans" panose="020C0503030203020204" pitchFamily="34" charset="0"/>
            </a:endParaRPr>
          </a:p>
          <a:p>
            <a:pPr lvl="1">
              <a:lnSpc>
                <a:spcPct val="130000"/>
              </a:lnSpc>
              <a:spcBef>
                <a:spcPts val="600"/>
              </a:spcBef>
            </a:pPr>
            <a:r>
              <a:rPr sz="1400" b="1" u="none" dirty="0">
                <a:latin typeface="Huawei Sans" panose="020C0503030203020204" pitchFamily="34" charset="0"/>
              </a:rPr>
              <a:t>Annotation </a:t>
            </a:r>
            <a:r>
              <a:rPr lang="en-US" sz="1400" b="1" u="none" dirty="0">
                <a:latin typeface="Huawei Sans" panose="020C0503030203020204" pitchFamily="34" charset="0"/>
              </a:rPr>
              <a:t>p</a:t>
            </a:r>
            <a:r>
              <a:rPr sz="1400" b="1" u="none" dirty="0">
                <a:latin typeface="Huawei Sans" panose="020C0503030203020204" pitchFamily="34" charset="0"/>
              </a:rPr>
              <a:t>latform</a:t>
            </a:r>
            <a:endParaRPr lang="en-US" altLang="zh-CN" sz="1400" b="1" dirty="0">
              <a:latin typeface="Huawei Sans" panose="020C0503030203020204" pitchFamily="34" charset="0"/>
            </a:endParaRPr>
          </a:p>
          <a:p>
            <a:pPr lvl="1">
              <a:lnSpc>
                <a:spcPct val="130000"/>
              </a:lnSpc>
              <a:spcBef>
                <a:spcPts val="600"/>
              </a:spcBef>
            </a:pPr>
            <a:r>
              <a:rPr sz="1400" b="1" u="none" dirty="0">
                <a:latin typeface="Huawei Sans" panose="020C0503030203020204" pitchFamily="34" charset="0"/>
              </a:rPr>
              <a:t>Model training</a:t>
            </a:r>
            <a:endParaRPr lang="en-US" altLang="zh-CN" sz="1400" b="1" dirty="0">
              <a:latin typeface="Huawei Sans" panose="020C0503030203020204" pitchFamily="34" charset="0"/>
            </a:endParaRPr>
          </a:p>
          <a:p>
            <a:pPr lvl="1">
              <a:lnSpc>
                <a:spcPct val="130000"/>
              </a:lnSpc>
              <a:spcBef>
                <a:spcPts val="600"/>
              </a:spcBef>
            </a:pPr>
            <a:r>
              <a:rPr sz="1400" b="1" u="none" dirty="0">
                <a:latin typeface="Huawei Sans" panose="020C0503030203020204" pitchFamily="34" charset="0"/>
              </a:rPr>
              <a:t>Parallel simulation</a:t>
            </a:r>
          </a:p>
        </p:txBody>
      </p:sp>
      <p:pic>
        <p:nvPicPr>
          <p:cNvPr id="8" name="Picture 4" descr="C:\Users\cwx1107846\AppData\Roaming\eSpace_Desktop\UserData\cwx1107846\imagefiles\D009C9FD-79AB-4C7A-89B9-94D13D245324.png">
            <a:extLst>
              <a:ext uri="{FF2B5EF4-FFF2-40B4-BE49-F238E27FC236}">
                <a16:creationId xmlns:a16="http://schemas.microsoft.com/office/drawing/2014/main" id="{6ECE4E4E-4378-4462-B22C-F9BDC2BA44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820" y="1991903"/>
            <a:ext cx="6398093" cy="3878810"/>
          </a:xfrm>
          <a:prstGeom prst="rect">
            <a:avLst/>
          </a:prstGeom>
          <a:noFill/>
          <a:extLst>
            <a:ext uri="{909E8E84-426E-40DD-AFC4-6F175D3DCCD1}">
              <a14:hiddenFill xmlns:a14="http://schemas.microsoft.com/office/drawing/2010/main">
                <a:solidFill>
                  <a:srgbClr val="FFFFFF"/>
                </a:solidFill>
              </a14:hiddenFill>
            </a:ext>
          </a:extLst>
        </p:spPr>
      </p:pic>
      <p:pic>
        <p:nvPicPr>
          <p:cNvPr id="10" name="Graphic 22">
            <a:extLst>
              <a:ext uri="{FF2B5EF4-FFF2-40B4-BE49-F238E27FC236}">
                <a16:creationId xmlns:a16="http://schemas.microsoft.com/office/drawing/2014/main" id="{DBC7446B-E38F-2240-7EB8-AA2E792715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112693" y="106594"/>
            <a:ext cx="1954661" cy="922600"/>
          </a:xfrm>
          <a:prstGeom prst="rect">
            <a:avLst/>
          </a:prstGeom>
        </p:spPr>
      </p:pic>
      <p:sp>
        <p:nvSpPr>
          <p:cNvPr id="11" name="TextBox 10">
            <a:extLst>
              <a:ext uri="{FF2B5EF4-FFF2-40B4-BE49-F238E27FC236}">
                <a16:creationId xmlns:a16="http://schemas.microsoft.com/office/drawing/2014/main" id="{B31EB103-1375-76CD-85D3-F260D43B50E8}"/>
              </a:ext>
            </a:extLst>
          </p:cNvPr>
          <p:cNvSpPr txBox="1"/>
          <p:nvPr/>
        </p:nvSpPr>
        <p:spPr>
          <a:xfrm>
            <a:off x="9678991" y="639789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12" name="Right Triangle 11">
            <a:extLst>
              <a:ext uri="{FF2B5EF4-FFF2-40B4-BE49-F238E27FC236}">
                <a16:creationId xmlns:a16="http://schemas.microsoft.com/office/drawing/2014/main" id="{7293807A-1053-B7EC-8868-A388F1280388}"/>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3" name="Group 12">
            <a:extLst>
              <a:ext uri="{FF2B5EF4-FFF2-40B4-BE49-F238E27FC236}">
                <a16:creationId xmlns:a16="http://schemas.microsoft.com/office/drawing/2014/main" id="{8D26CD2D-F1DD-3B4B-4484-858B260403F5}"/>
              </a:ext>
            </a:extLst>
          </p:cNvPr>
          <p:cNvGrpSpPr/>
          <p:nvPr/>
        </p:nvGrpSpPr>
        <p:grpSpPr>
          <a:xfrm>
            <a:off x="265043" y="127849"/>
            <a:ext cx="1275385" cy="1198331"/>
            <a:chOff x="265043" y="127849"/>
            <a:chExt cx="1275385" cy="1198331"/>
          </a:xfrm>
        </p:grpSpPr>
        <p:sp>
          <p:nvSpPr>
            <p:cNvPr id="14" name="Rectangle 13">
              <a:extLst>
                <a:ext uri="{FF2B5EF4-FFF2-40B4-BE49-F238E27FC236}">
                  <a16:creationId xmlns:a16="http://schemas.microsoft.com/office/drawing/2014/main" id="{9C138926-37B1-9A12-1448-13D403374D02}"/>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5" name="TextBox 14">
              <a:extLst>
                <a:ext uri="{FF2B5EF4-FFF2-40B4-BE49-F238E27FC236}">
                  <a16:creationId xmlns:a16="http://schemas.microsoft.com/office/drawing/2014/main" id="{539EA7B5-2098-58DD-5AB2-07DC2156B020}"/>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6" name="TextBox 15">
              <a:extLst>
                <a:ext uri="{FF2B5EF4-FFF2-40B4-BE49-F238E27FC236}">
                  <a16:creationId xmlns:a16="http://schemas.microsoft.com/office/drawing/2014/main" id="{97D91CBF-F1D9-0A54-9EEA-F43A862E0395}"/>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38177013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3048" y="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993602" y="2914615"/>
            <a:ext cx="5361809" cy="2474339"/>
          </a:xfrm>
        </p:spPr>
        <p:txBody>
          <a:bodyPr anchor="b">
            <a:normAutofit fontScale="90000"/>
          </a:bodyPr>
          <a:lstStyle/>
          <a:p>
            <a:pPr algn="ctr"/>
            <a:r>
              <a:rPr lang="en-US" sz="4800" dirty="0">
                <a:solidFill>
                  <a:schemeClr val="tx1">
                    <a:lumMod val="75000"/>
                    <a:lumOff val="25000"/>
                  </a:schemeClr>
                </a:solidFill>
              </a:rPr>
              <a:t>Transformers</a:t>
            </a:r>
            <a:br>
              <a:rPr lang="en-US" sz="4800" dirty="0">
                <a:solidFill>
                  <a:schemeClr val="tx1">
                    <a:lumMod val="75000"/>
                    <a:lumOff val="25000"/>
                  </a:schemeClr>
                </a:solidFill>
              </a:rPr>
            </a:br>
            <a:br>
              <a:rPr lang="en-US" sz="4800" dirty="0">
                <a:solidFill>
                  <a:schemeClr val="tx1">
                    <a:lumMod val="75000"/>
                    <a:lumOff val="25000"/>
                  </a:schemeClr>
                </a:solidFill>
              </a:rPr>
            </a:br>
            <a:r>
              <a:rPr lang="en-US" sz="4800" dirty="0">
                <a:solidFill>
                  <a:schemeClr val="tx1">
                    <a:lumMod val="75000"/>
                    <a:lumOff val="25000"/>
                  </a:schemeClr>
                </a:solidFill>
              </a:rPr>
              <a:t> </a:t>
            </a:r>
          </a:p>
        </p:txBody>
      </p:sp>
    </p:spTree>
    <p:extLst>
      <p:ext uri="{BB962C8B-B14F-4D97-AF65-F5344CB8AC3E}">
        <p14:creationId xmlns:p14="http://schemas.microsoft.com/office/powerpoint/2010/main" val="28231469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1" y="381233"/>
            <a:ext cx="11224664" cy="5911624"/>
            <a:chOff x="617280"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rPr>
                <a:t>Transformer Model :</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762000" y="2001159"/>
              <a:ext cx="11079944"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NVIDIA-APAC"/>
                  <a:ea typeface="+mn-ea"/>
                  <a:cs typeface="+mn-cs"/>
                </a:rPr>
                <a:t>transformer model is a neural network that learns context and thus meaning by tracking relationships in sequential data like the words in this sentence.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NVIDIA-APAC"/>
                  <a:ea typeface="+mn-ea"/>
                  <a:cs typeface="+mn-cs"/>
                </a:rPr>
                <a:t>Transformer models apply an evolving set of mathematical techniques, called attention or self-attention, to detect subtle ways even distant data elements in a series influence and depend on each other.</a:t>
              </a:r>
            </a:p>
          </p:txBody>
        </p:sp>
      </p:grpSp>
      <p:sp>
        <p:nvSpPr>
          <p:cNvPr id="7" name="TextBox 6">
            <a:extLst>
              <a:ext uri="{FF2B5EF4-FFF2-40B4-BE49-F238E27FC236}">
                <a16:creationId xmlns:a16="http://schemas.microsoft.com/office/drawing/2014/main" id="{750A54E2-795B-3F6A-C760-61C4D05639EE}"/>
              </a:ext>
            </a:extLst>
          </p:cNvPr>
          <p:cNvSpPr txBox="1"/>
          <p:nvPr/>
        </p:nvSpPr>
        <p:spPr>
          <a:xfrm>
            <a:off x="4592956" y="3089047"/>
            <a:ext cx="6096000"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C000">
                    <a:lumMod val="75000"/>
                  </a:srgbClr>
                </a:solidFill>
                <a:effectLst/>
                <a:uLnTx/>
                <a:uFillTx/>
                <a:latin typeface="Calibri" panose="020F0502020204030204"/>
                <a:ea typeface="+mn-ea"/>
                <a:cs typeface="+mn-cs"/>
              </a:rPr>
              <a:t>They're called "transformers" because they transform one piece of information into another.</a:t>
            </a:r>
          </a:p>
        </p:txBody>
      </p:sp>
      <p:pic>
        <p:nvPicPr>
          <p:cNvPr id="11" name="Picture 10">
            <a:extLst>
              <a:ext uri="{FF2B5EF4-FFF2-40B4-BE49-F238E27FC236}">
                <a16:creationId xmlns:a16="http://schemas.microsoft.com/office/drawing/2014/main" id="{E70977E0-7106-02FB-DBC7-927DD90DC0CE}"/>
              </a:ext>
            </a:extLst>
          </p:cNvPr>
          <p:cNvPicPr>
            <a:picLocks noChangeAspect="1"/>
          </p:cNvPicPr>
          <p:nvPr/>
        </p:nvPicPr>
        <p:blipFill>
          <a:blip r:embed="rId3"/>
          <a:stretch>
            <a:fillRect/>
          </a:stretch>
        </p:blipFill>
        <p:spPr>
          <a:xfrm>
            <a:off x="2341495" y="4431177"/>
            <a:ext cx="7509009" cy="1134929"/>
          </a:xfrm>
          <a:prstGeom prst="rect">
            <a:avLst/>
          </a:prstGeom>
        </p:spPr>
      </p:pic>
    </p:spTree>
    <p:extLst>
      <p:ext uri="{BB962C8B-B14F-4D97-AF65-F5344CB8AC3E}">
        <p14:creationId xmlns:p14="http://schemas.microsoft.com/office/powerpoint/2010/main" val="92146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1" y="381233"/>
            <a:ext cx="11224664" cy="5911624"/>
            <a:chOff x="617280"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rPr>
                <a:t>Transformer Model :</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689640" y="1906406"/>
              <a:ext cx="11079944"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NVIDIA-APAC"/>
                  <a:ea typeface="+mn-ea"/>
                  <a:cs typeface="+mn-cs"/>
                </a:rPr>
                <a:t>Simply translating word by word in the order of appearance may result in an output that a human Japanese speaker would consider ungrammatical. For instance, in Japanese the verbs are placed at the end of the utterance, whereas this never happens in English. One of the main questions in sequence transduction is the learning of representations for both the input and output sequences in a robust manner, so that no distortions are introduced. You do not want to mistranslate an important message.</a:t>
              </a:r>
            </a:p>
          </p:txBody>
        </p:sp>
      </p:grpSp>
      <p:sp>
        <p:nvSpPr>
          <p:cNvPr id="9" name="TextBox 8">
            <a:extLst>
              <a:ext uri="{FF2B5EF4-FFF2-40B4-BE49-F238E27FC236}">
                <a16:creationId xmlns:a16="http://schemas.microsoft.com/office/drawing/2014/main" id="{82F7D46B-91A3-A54B-8751-8FA89E9B75F4}"/>
              </a:ext>
            </a:extLst>
          </p:cNvPr>
          <p:cNvSpPr txBox="1"/>
          <p:nvPr/>
        </p:nvSpPr>
        <p:spPr>
          <a:xfrm>
            <a:off x="861391" y="4561023"/>
            <a:ext cx="10674448"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FFC000">
                    <a:lumMod val="75000"/>
                  </a:srgbClr>
                </a:solidFill>
                <a:effectLst/>
                <a:uLnTx/>
                <a:uFillTx/>
                <a:latin typeface="Calibri" panose="020F0502020204030204"/>
                <a:ea typeface="+mn-ea"/>
                <a:cs typeface="+mn-cs"/>
              </a:rPr>
              <a:t>The magic of machine translation works thanks to two components in the architecture: the encoder and decoder. The former is the element that receives each component of the input sequence, encoding (hence the name) it into a vector carrying the context information about the whole sequence. This is sent to the decoder whose job is to understand the context and resolve the output meaningfully.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FFC000">
                  <a:lumMod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79993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1" y="381233"/>
            <a:ext cx="11224664" cy="5911624"/>
            <a:chOff x="617280"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rPr>
                <a:t>Transformer Model :</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pic>
        <p:nvPicPr>
          <p:cNvPr id="7" name="Picture 6">
            <a:extLst>
              <a:ext uri="{FF2B5EF4-FFF2-40B4-BE49-F238E27FC236}">
                <a16:creationId xmlns:a16="http://schemas.microsoft.com/office/drawing/2014/main" id="{9E777029-01B6-333B-9C3B-E66911E4E6C3}"/>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contrast="20000"/>
                    </a14:imgEffect>
                  </a14:imgLayer>
                </a14:imgProps>
              </a:ext>
            </a:extLst>
          </a:blip>
          <a:stretch>
            <a:fillRect/>
          </a:stretch>
        </p:blipFill>
        <p:spPr>
          <a:xfrm>
            <a:off x="3075316" y="1452584"/>
            <a:ext cx="6386354" cy="1218449"/>
          </a:xfrm>
          <a:prstGeom prst="rect">
            <a:avLst/>
          </a:prstGeom>
        </p:spPr>
      </p:pic>
      <p:sp>
        <p:nvSpPr>
          <p:cNvPr id="12" name="TextBox 11">
            <a:extLst>
              <a:ext uri="{FF2B5EF4-FFF2-40B4-BE49-F238E27FC236}">
                <a16:creationId xmlns:a16="http://schemas.microsoft.com/office/drawing/2014/main" id="{B5E02963-8609-0D0F-ECA1-3B84B4EF6602}"/>
              </a:ext>
            </a:extLst>
          </p:cNvPr>
          <p:cNvSpPr txBox="1"/>
          <p:nvPr/>
        </p:nvSpPr>
        <p:spPr>
          <a:xfrm>
            <a:off x="1273455" y="2689757"/>
            <a:ext cx="10361216" cy="34778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As we can see, "memory" alone in the model (such as in an LSTM) may not be enough. We need "attention" to help further improve tasks such as machine translation be. Let us take a look at what attention does.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In a sequence-to-sequence model the encoder passes only the last hidden state as the context to the decoder. When attention is used, the encoder passes not only the last hidden state, but actually all of them. This means that the decoder may have a bit more work to do than before. This extra processing is needed as now every hidden state received is associated with a given part of the input sequence. In our sample sentence "Optimus Prime is a cool robot" the first hidden state is related to the word "Optimus", the second to the word "Prime", the third one to "is" and so on. In this way, the decoder gets to do more, but also receives much more information.</a:t>
            </a:r>
          </a:p>
        </p:txBody>
      </p:sp>
    </p:spTree>
    <p:extLst>
      <p:ext uri="{BB962C8B-B14F-4D97-AF65-F5344CB8AC3E}">
        <p14:creationId xmlns:p14="http://schemas.microsoft.com/office/powerpoint/2010/main" val="3628154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1" y="381233"/>
            <a:ext cx="11224664" cy="5911624"/>
            <a:chOff x="617280"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rPr>
                <a:t>Transformer Model :</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pic>
        <p:nvPicPr>
          <p:cNvPr id="9" name="Picture 8">
            <a:extLst>
              <a:ext uri="{FF2B5EF4-FFF2-40B4-BE49-F238E27FC236}">
                <a16:creationId xmlns:a16="http://schemas.microsoft.com/office/drawing/2014/main" id="{53A20E68-43EB-EBDE-E5DF-24AC634A6136}"/>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contrast="20000"/>
                    </a14:imgEffect>
                  </a14:imgLayer>
                </a14:imgProps>
              </a:ext>
            </a:extLst>
          </a:blip>
          <a:stretch>
            <a:fillRect/>
          </a:stretch>
        </p:blipFill>
        <p:spPr>
          <a:xfrm>
            <a:off x="3117067" y="1456840"/>
            <a:ext cx="6225509" cy="2461721"/>
          </a:xfrm>
          <a:prstGeom prst="rect">
            <a:avLst/>
          </a:prstGeom>
        </p:spPr>
      </p:pic>
      <p:sp>
        <p:nvSpPr>
          <p:cNvPr id="13" name="TextBox 12">
            <a:extLst>
              <a:ext uri="{FF2B5EF4-FFF2-40B4-BE49-F238E27FC236}">
                <a16:creationId xmlns:a16="http://schemas.microsoft.com/office/drawing/2014/main" id="{F9F86AFD-9743-B67B-EBF1-20A04E58794C}"/>
              </a:ext>
            </a:extLst>
          </p:cNvPr>
          <p:cNvSpPr txBox="1"/>
          <p:nvPr/>
        </p:nvSpPr>
        <p:spPr>
          <a:xfrm>
            <a:off x="966441" y="3995873"/>
            <a:ext cx="10437753"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The job of the decoder is now to calculate the weight for each hidden state received by the encoder. This is done with the decoder's own hidden state, in other words, the output of the previous time step in the model. The aim is to provide greater importance to hidden states with higher weight values, and this is our new context vector. We can then use this context as input to the decoder’s feed forward neural net to obtain the output sequence we are after. In turn the output sequence is used as the hidden state of the decoder that is sued in the calculation of weights in the next time step.</a:t>
            </a:r>
          </a:p>
        </p:txBody>
      </p:sp>
    </p:spTree>
    <p:extLst>
      <p:ext uri="{BB962C8B-B14F-4D97-AF65-F5344CB8AC3E}">
        <p14:creationId xmlns:p14="http://schemas.microsoft.com/office/powerpoint/2010/main" val="4073642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1" y="381233"/>
            <a:ext cx="11224664" cy="5989075"/>
            <a:chOff x="617280" y="835159"/>
            <a:chExt cx="11224664" cy="5989075"/>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rPr>
                <a:t>Transformer Model :</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762000" y="2299919"/>
              <a:ext cx="11079944" cy="45243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NVIDIA-APAC"/>
                  <a:ea typeface="+mn-ea"/>
                  <a:cs typeface="+mn-cs"/>
                </a:rPr>
                <a:t>Attention is Key: At the heart of transformers is something called "attention." Imagine you're reading a sentence, and you want to understand it. Your brain doesn't treat each word equally; it pays more attention to important words. Transformers do the same thing with data.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NVIDIA-APA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NVIDIA-APA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NVIDIA-APA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NVIDIA-APA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NVIDIA-APAC"/>
                  <a:ea typeface="+mn-ea"/>
                  <a:cs typeface="+mn-cs"/>
                </a:rPr>
                <a:t>Self-Attention: Transformers use "self-attention" to decide which parts of the input data are most important. For example, in a sentence like "The cat chased the mouse," self-attention helps the model focus on "cat" when trying to understand the word "chased."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NVIDIA-APAC"/>
                <a:ea typeface="+mn-ea"/>
                <a:cs typeface="+mn-cs"/>
              </a:endParaRPr>
            </a:p>
          </p:txBody>
        </p:sp>
      </p:grpSp>
      <p:pic>
        <p:nvPicPr>
          <p:cNvPr id="9" name="Picture 8">
            <a:extLst>
              <a:ext uri="{FF2B5EF4-FFF2-40B4-BE49-F238E27FC236}">
                <a16:creationId xmlns:a16="http://schemas.microsoft.com/office/drawing/2014/main" id="{38E860EC-9737-A392-26EF-659923707BA0}"/>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contrast="20000"/>
                    </a14:imgEffect>
                  </a14:imgLayer>
                </a14:imgProps>
              </a:ext>
            </a:extLst>
          </a:blip>
          <a:stretch>
            <a:fillRect/>
          </a:stretch>
        </p:blipFill>
        <p:spPr>
          <a:xfrm>
            <a:off x="3952764" y="3143716"/>
            <a:ext cx="5544324" cy="1295581"/>
          </a:xfrm>
          <a:prstGeom prst="rect">
            <a:avLst/>
          </a:prstGeom>
        </p:spPr>
      </p:pic>
    </p:spTree>
    <p:extLst>
      <p:ext uri="{BB962C8B-B14F-4D97-AF65-F5344CB8AC3E}">
        <p14:creationId xmlns:p14="http://schemas.microsoft.com/office/powerpoint/2010/main" val="1929975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311175" y="443943"/>
            <a:ext cx="11224664" cy="5911624"/>
            <a:chOff x="617280"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rPr>
                <a:t>Transformer Model :</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a:t>
              </a:r>
              <a:r>
                <a:rPr lang="ar-EG" sz="5400" b="1" dirty="0">
                  <a:solidFill>
                    <a:prstClr val="white"/>
                  </a:solidFill>
                  <a:latin typeface="Times New Roman" panose="02020603050405020304" pitchFamily="18" charset="0"/>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762000" y="2333930"/>
              <a:ext cx="11079944"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NVIDIA-APAC"/>
                  <a:ea typeface="+mn-ea"/>
                  <a:cs typeface="+mn-cs"/>
                </a:rPr>
                <a:t>No Recurrence: Unlike traditional recurrent neural networks (RNNs) that process data in order, transformers can process all parts of the data at the same time. This makes them very fast and good at understanding long-range relationships in data.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NVIDIA-APA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NVIDIA-APAC"/>
                  <a:ea typeface="+mn-ea"/>
                  <a:cs typeface="+mn-cs"/>
                </a:rPr>
                <a:t>Layers and Stacking: Transformers have many layers, each with its own attention mechanism. These layers work together, with each layer adding more understanding and context to the data. It's like solving a puzzle piece by piece.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NVIDIA-APAC"/>
                <a:ea typeface="+mn-ea"/>
                <a:cs typeface="+mn-cs"/>
              </a:endParaRPr>
            </a:p>
          </p:txBody>
        </p:sp>
      </p:grpSp>
      <p:sp>
        <p:nvSpPr>
          <p:cNvPr id="7" name="TextBox 6">
            <a:extLst>
              <a:ext uri="{FF2B5EF4-FFF2-40B4-BE49-F238E27FC236}">
                <a16:creationId xmlns:a16="http://schemas.microsoft.com/office/drawing/2014/main" id="{9856E9E1-CFD6-2980-CFAE-ABEA3608D665}"/>
              </a:ext>
            </a:extLst>
          </p:cNvPr>
          <p:cNvSpPr txBox="1"/>
          <p:nvPr/>
        </p:nvSpPr>
        <p:spPr>
          <a:xfrm>
            <a:off x="455895" y="4668585"/>
            <a:ext cx="10583166"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Applications</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800" b="0" i="0" u="none" strike="noStrike" kern="1200" cap="none" spc="0" normalizeH="0" baseline="0" noProof="0" dirty="0">
                <a:ln>
                  <a:noFill/>
                </a:ln>
                <a:solidFill>
                  <a:srgbClr val="FFC000">
                    <a:lumMod val="75000"/>
                  </a:srgbClr>
                </a:solidFill>
                <a:effectLst/>
                <a:uLnTx/>
                <a:uFillTx/>
                <a:latin typeface="Calibri" panose="020F0502020204030204"/>
                <a:ea typeface="+mn-ea"/>
                <a:cs typeface="+mn-cs"/>
              </a:rPr>
              <a:t>Transformers have been used in many applications, from language translation (like Google Translate) to chatbots, image recognition, and more. They're especially great at handling sequences, like sentences in natural language.</a:t>
            </a:r>
          </a:p>
        </p:txBody>
      </p:sp>
    </p:spTree>
    <p:extLst>
      <p:ext uri="{BB962C8B-B14F-4D97-AF65-F5344CB8AC3E}">
        <p14:creationId xmlns:p14="http://schemas.microsoft.com/office/powerpoint/2010/main" val="1699302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359167" y="1461410"/>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5F4909C7-1AD2-3A2B-E134-6D22F57FD6E3}"/>
              </a:ext>
            </a:extLst>
          </p:cNvPr>
          <p:cNvSpPr txBox="1"/>
          <p:nvPr/>
        </p:nvSpPr>
        <p:spPr>
          <a:xfrm>
            <a:off x="8935453" y="6292631"/>
            <a:ext cx="294537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midocean</a:t>
            </a: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.ae</a:t>
            </a:r>
          </a:p>
        </p:txBody>
      </p:sp>
      <p:sp>
        <p:nvSpPr>
          <p:cNvPr id="3" name="TextBox 2">
            <a:extLst>
              <a:ext uri="{FF2B5EF4-FFF2-40B4-BE49-F238E27FC236}">
                <a16:creationId xmlns:a16="http://schemas.microsoft.com/office/drawing/2014/main" id="{21FCBBF2-A806-F06E-0DDF-26A5DA8A36F3}"/>
              </a:ext>
            </a:extLst>
          </p:cNvPr>
          <p:cNvSpPr txBox="1"/>
          <p:nvPr/>
        </p:nvSpPr>
        <p:spPr>
          <a:xfrm>
            <a:off x="4545584" y="6323409"/>
            <a:ext cx="3427341" cy="400110"/>
          </a:xfrm>
          <a:prstGeom prst="rect">
            <a:avLst/>
          </a:prstGeom>
          <a:noFill/>
        </p:spPr>
        <p:txBody>
          <a:bodyPr wrap="square">
            <a:spAutoFit/>
          </a:bodyPr>
          <a:lstStyle/>
          <a:p>
            <a:pPr algn="ctr"/>
            <a:r>
              <a:rPr lang="en-US" sz="2000" b="1" dirty="0">
                <a:solidFill>
                  <a:prstClr val="white"/>
                </a:solidFill>
                <a:latin typeface="Calibri" panose="020F0502020204030204"/>
              </a:rPr>
              <a:t>eman.elgalad@esu.ac.ae</a:t>
            </a:r>
          </a:p>
        </p:txBody>
      </p:sp>
    </p:spTree>
    <p:extLst>
      <p:ext uri="{BB962C8B-B14F-4D97-AF65-F5344CB8AC3E}">
        <p14:creationId xmlns:p14="http://schemas.microsoft.com/office/powerpoint/2010/main" val="372570992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LIDE.PICTURE" val="#3989;#362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ketchLinesVTI">
  <a:themeElements>
    <a:clrScheme name="AnalogousFromDarkSeedLeftStep">
      <a:dk1>
        <a:srgbClr val="000000"/>
      </a:dk1>
      <a:lt1>
        <a:srgbClr val="FFFFFF"/>
      </a:lt1>
      <a:dk2>
        <a:srgbClr val="1B2130"/>
      </a:dk2>
      <a:lt2>
        <a:srgbClr val="F0F3F1"/>
      </a:lt2>
      <a:accent1>
        <a:srgbClr val="D937B0"/>
      </a:accent1>
      <a:accent2>
        <a:srgbClr val="AC25C7"/>
      </a:accent2>
      <a:accent3>
        <a:srgbClr val="7B37D9"/>
      </a:accent3>
      <a:accent4>
        <a:srgbClr val="3A3ACC"/>
      </a:accent4>
      <a:accent5>
        <a:srgbClr val="377AD9"/>
      </a:accent5>
      <a:accent6>
        <a:srgbClr val="25ACC7"/>
      </a:accent6>
      <a:hlink>
        <a:srgbClr val="3F5FBF"/>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2057</TotalTime>
  <Words>3888</Words>
  <Application>Microsoft Office PowerPoint</Application>
  <PresentationFormat>Widescreen</PresentationFormat>
  <Paragraphs>395</Paragraphs>
  <Slides>32</Slides>
  <Notes>20</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32</vt:i4>
      </vt:variant>
    </vt:vector>
  </HeadingPairs>
  <TitlesOfParts>
    <vt:vector size="45" baseType="lpstr">
      <vt:lpstr>Meiryo</vt:lpstr>
      <vt:lpstr>Arial</vt:lpstr>
      <vt:lpstr>Calibri</vt:lpstr>
      <vt:lpstr>Calibri Light</vt:lpstr>
      <vt:lpstr>Cambria Math</vt:lpstr>
      <vt:lpstr>Corbel</vt:lpstr>
      <vt:lpstr>Huawei Sans</vt:lpstr>
      <vt:lpstr>NVIDIA-APAC</vt:lpstr>
      <vt:lpstr>Times New Roman</vt:lpstr>
      <vt:lpstr>Wingdings</vt:lpstr>
      <vt:lpstr>Office Theme</vt:lpstr>
      <vt:lpstr>1_Office Theme</vt:lpstr>
      <vt:lpstr>SketchLinesVTI</vt:lpstr>
      <vt:lpstr>PowerPoint Presentation</vt:lpstr>
      <vt:lpstr>PowerPoint Presentation</vt:lpstr>
      <vt:lpstr>Reinforcement Learning  </vt:lpstr>
      <vt:lpstr>Reinforcement Learning</vt:lpstr>
      <vt:lpstr>Environment Sensing</vt:lpstr>
      <vt:lpstr>Reinforcement Learning Model - Go</vt:lpstr>
      <vt:lpstr>Basic Concepts in Reinforcement Learning</vt:lpstr>
      <vt:lpstr>GAN   </vt:lpstr>
      <vt:lpstr>Generative Adversarial Network (GAN)</vt:lpstr>
      <vt:lpstr>GAN Training Process</vt:lpstr>
      <vt:lpstr>GAN Application</vt:lpstr>
      <vt:lpstr>GAN - Photo Repair</vt:lpstr>
      <vt:lpstr>Knowledge Graph   </vt:lpstr>
      <vt:lpstr>Basic Concepts</vt:lpstr>
      <vt:lpstr>History of Knowledge Graph</vt:lpstr>
      <vt:lpstr>Process for Constructing a Knowledge Graph</vt:lpstr>
      <vt:lpstr>Knowledge Graph Application Scenario (1)</vt:lpstr>
      <vt:lpstr>Knowledge Graph Application Scenario (2)</vt:lpstr>
      <vt:lpstr>Intelligent Driving   </vt:lpstr>
      <vt:lpstr>Intelligent Driving Will Lift Society to New Heights</vt:lpstr>
      <vt:lpstr>Manual Driving vs. Intelligent Driving</vt:lpstr>
      <vt:lpstr>Three Subsystems of Intelligent Driving</vt:lpstr>
      <vt:lpstr>Huawei MDC: Leading Intelligent Driving Computing Platform</vt:lpstr>
      <vt:lpstr>Autonomous Driving Cloud Service: One-Stop Development Platform for Autonomous Vehicles</vt:lpstr>
      <vt:lpstr>Transformers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Eman Mohamed</dc:creator>
  <cp:lastModifiedBy>Eman Mohamed</cp:lastModifiedBy>
  <cp:revision>4</cp:revision>
  <dcterms:created xsi:type="dcterms:W3CDTF">2023-09-19T23:24:03Z</dcterms:created>
  <dcterms:modified xsi:type="dcterms:W3CDTF">2023-10-20T10:00:41Z</dcterms:modified>
</cp:coreProperties>
</file>