
<file path=[Content_Types].xml><?xml version="1.0" encoding="utf-8"?>
<Types xmlns="http://schemas.openxmlformats.org/package/2006/content-types">
  <Default Extension="emf" ContentType="image/x-emf"/>
  <Default Extension="gif" ContentType="image/gi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 id="2147483708" r:id="rId5"/>
    <p:sldMasterId id="2147483764" r:id="rId6"/>
    <p:sldMasterId id="2147483777" r:id="rId7"/>
    <p:sldMasterId id="2147483789" r:id="rId8"/>
  </p:sldMasterIdLst>
  <p:notesMasterIdLst>
    <p:notesMasterId r:id="rId58"/>
  </p:notesMasterIdLst>
  <p:handoutMasterIdLst>
    <p:handoutMasterId r:id="rId59"/>
  </p:handoutMasterIdLst>
  <p:sldIdLst>
    <p:sldId id="355" r:id="rId9"/>
    <p:sldId id="446" r:id="rId10"/>
    <p:sldId id="259" r:id="rId11"/>
    <p:sldId id="325" r:id="rId12"/>
    <p:sldId id="263" r:id="rId13"/>
    <p:sldId id="264" r:id="rId14"/>
    <p:sldId id="265" r:id="rId15"/>
    <p:sldId id="266" r:id="rId16"/>
    <p:sldId id="267" r:id="rId17"/>
    <p:sldId id="268" r:id="rId18"/>
    <p:sldId id="269" r:id="rId19"/>
    <p:sldId id="270" r:id="rId20"/>
    <p:sldId id="356" r:id="rId21"/>
    <p:sldId id="306" r:id="rId22"/>
    <p:sldId id="328" r:id="rId23"/>
    <p:sldId id="305" r:id="rId24"/>
    <p:sldId id="307" r:id="rId25"/>
    <p:sldId id="308" r:id="rId26"/>
    <p:sldId id="358" r:id="rId27"/>
    <p:sldId id="312" r:id="rId28"/>
    <p:sldId id="272" r:id="rId29"/>
    <p:sldId id="447" r:id="rId30"/>
    <p:sldId id="273" r:id="rId31"/>
    <p:sldId id="274" r:id="rId32"/>
    <p:sldId id="310" r:id="rId33"/>
    <p:sldId id="275" r:id="rId34"/>
    <p:sldId id="276" r:id="rId35"/>
    <p:sldId id="326" r:id="rId36"/>
    <p:sldId id="309" r:id="rId37"/>
    <p:sldId id="277" r:id="rId38"/>
    <p:sldId id="313" r:id="rId39"/>
    <p:sldId id="278" r:id="rId40"/>
    <p:sldId id="279" r:id="rId41"/>
    <p:sldId id="280" r:id="rId42"/>
    <p:sldId id="281" r:id="rId43"/>
    <p:sldId id="283" r:id="rId44"/>
    <p:sldId id="315" r:id="rId45"/>
    <p:sldId id="284" r:id="rId46"/>
    <p:sldId id="285" r:id="rId47"/>
    <p:sldId id="286" r:id="rId48"/>
    <p:sldId id="448" r:id="rId49"/>
    <p:sldId id="292" r:id="rId50"/>
    <p:sldId id="293" r:id="rId51"/>
    <p:sldId id="297" r:id="rId52"/>
    <p:sldId id="316" r:id="rId53"/>
    <p:sldId id="317" r:id="rId54"/>
    <p:sldId id="318" r:id="rId55"/>
    <p:sldId id="319" r:id="rId56"/>
    <p:sldId id="357"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D5D5"/>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62" autoAdjust="0"/>
    <p:restoredTop sz="94343" autoAdjust="0"/>
  </p:normalViewPr>
  <p:slideViewPr>
    <p:cSldViewPr snapToGrid="0">
      <p:cViewPr varScale="1">
        <p:scale>
          <a:sx n="127" d="100"/>
          <a:sy n="127" d="100"/>
        </p:scale>
        <p:origin x="138" y="114"/>
      </p:cViewPr>
      <p:guideLst>
        <p:guide orient="horz" pos="2160"/>
        <p:guide pos="3840"/>
      </p:guideLst>
    </p:cSldViewPr>
  </p:slideViewPr>
  <p:notesTextViewPr>
    <p:cViewPr>
      <p:scale>
        <a:sx n="1" d="1"/>
        <a:sy n="1" d="1"/>
      </p:scale>
      <p:origin x="0" y="0"/>
    </p:cViewPr>
  </p:notesTextViewPr>
  <p:notesViewPr>
    <p:cSldViewPr snapToGrid="0">
      <p:cViewPr varScale="1">
        <p:scale>
          <a:sx n="56" d="100"/>
          <a:sy n="56" d="100"/>
        </p:scale>
        <p:origin x="2856"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handoutMaster" Target="handoutMasters/handoutMaster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906951-D560-4592-A54A-3E3F3E34AFBA}" type="datetimeFigureOut">
              <a:rPr lang="en-US" smtClean="0"/>
              <a:t>2025-10-11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9CCFF2-9E87-47BA-BB54-AA4786D9755E}" type="slidenum">
              <a:rPr lang="en-US" smtClean="0"/>
              <a:t>‹#›</a:t>
            </a:fld>
            <a:endParaRPr lang="en-US"/>
          </a:p>
        </p:txBody>
      </p:sp>
    </p:spTree>
    <p:extLst>
      <p:ext uri="{BB962C8B-B14F-4D97-AF65-F5344CB8AC3E}">
        <p14:creationId xmlns:p14="http://schemas.microsoft.com/office/powerpoint/2010/main" val="547771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8C9439-AF84-4A8B-8340-13DCC62DE04C}" type="datetimeFigureOut">
              <a:rPr lang="en-US" smtClean="0"/>
              <a:t>2025-10-11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6C0AD9-F3EC-49D5-B219-D36EA4F2CDD0}" type="slidenum">
              <a:rPr lang="en-US" smtClean="0"/>
              <a:t>‹#›</a:t>
            </a:fld>
            <a:endParaRPr lang="en-US"/>
          </a:p>
        </p:txBody>
      </p:sp>
    </p:spTree>
    <p:extLst>
      <p:ext uri="{BB962C8B-B14F-4D97-AF65-F5344CB8AC3E}">
        <p14:creationId xmlns:p14="http://schemas.microsoft.com/office/powerpoint/2010/main" val="318946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67618" y="1122363"/>
            <a:ext cx="9889588" cy="2387600"/>
          </a:xfrm>
        </p:spPr>
        <p:txBody>
          <a:bodyPr anchor="b">
            <a:normAutofit/>
          </a:bodyPr>
          <a:lstStyle>
            <a:lvl1pPr algn="ctr">
              <a:defRPr sz="5400">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ar-SY"/>
              <a:t>Lecture 2</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033873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24882" cy="1325563"/>
          </a:xfrm>
          <a:solidFill>
            <a:srgbClr val="002060"/>
          </a:solidFill>
        </p:spPr>
        <p:txBody>
          <a:bodyPr/>
          <a:lstStyle>
            <a:lvl1pPr algn="ctr">
              <a:defRPr>
                <a:solidFill>
                  <a:schemeClr val="bg1"/>
                </a:solidFill>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1828800"/>
            <a:ext cx="10515600" cy="4348163"/>
          </a:xfrm>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63082" y="0"/>
            <a:ext cx="2154265" cy="1931831"/>
          </a:xfrm>
          <a:prstGeom prst="rect">
            <a:avLst/>
          </a:prstGeom>
        </p:spPr>
      </p:pic>
      <p:sp>
        <p:nvSpPr>
          <p:cNvPr id="8" name="Footer Placeholder 4"/>
          <p:cNvSpPr txBox="1">
            <a:spLocks/>
          </p:cNvSpPr>
          <p:nvPr/>
        </p:nvSpPr>
        <p:spPr>
          <a:xfrm>
            <a:off x="8338457" y="6356350"/>
            <a:ext cx="3651775"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Introduction to</a:t>
            </a:r>
            <a:r>
              <a:rPr lang="en-US" b="1" baseline="0" dirty="0">
                <a:solidFill>
                  <a:schemeClr val="tx1"/>
                </a:solidFill>
                <a:latin typeface="Times New Roman" panose="02020603050405020304" pitchFamily="18" charset="0"/>
                <a:cs typeface="Times New Roman" panose="02020603050405020304" pitchFamily="18" charset="0"/>
              </a:rPr>
              <a:t> </a:t>
            </a:r>
            <a:r>
              <a:rPr lang="en-US" b="1" dirty="0">
                <a:solidFill>
                  <a:schemeClr val="tx1"/>
                </a:solidFill>
                <a:latin typeface="Times New Roman" panose="02020603050405020304" pitchFamily="18" charset="0"/>
                <a:cs typeface="Times New Roman" panose="02020603050405020304" pitchFamily="18" charset="0"/>
              </a:rPr>
              <a:t>Information Technology  - IT111 </a:t>
            </a:r>
          </a:p>
        </p:txBody>
      </p:sp>
      <p:sp>
        <p:nvSpPr>
          <p:cNvPr id="9" name="Footer Placeholder 4"/>
          <p:cNvSpPr txBox="1">
            <a:spLocks/>
          </p:cNvSpPr>
          <p:nvPr/>
        </p:nvSpPr>
        <p:spPr>
          <a:xfrm>
            <a:off x="4542485" y="6356349"/>
            <a:ext cx="3107029"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Dr. Eng. Youssef </a:t>
            </a:r>
            <a:r>
              <a:rPr lang="en-US" b="1" dirty="0" err="1">
                <a:solidFill>
                  <a:schemeClr val="tx1"/>
                </a:solidFill>
                <a:latin typeface="Times New Roman" panose="02020603050405020304" pitchFamily="18" charset="0"/>
                <a:cs typeface="Times New Roman" panose="02020603050405020304" pitchFamily="18" charset="0"/>
              </a:rPr>
              <a:t>Ntefeh</a:t>
            </a:r>
            <a:endParaRPr lang="en-US" b="1" dirty="0">
              <a:solidFill>
                <a:schemeClr val="tx1"/>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3"/>
          <a:stretch>
            <a:fillRect/>
          </a:stretch>
        </p:blipFill>
        <p:spPr>
          <a:xfrm>
            <a:off x="0" y="2346337"/>
            <a:ext cx="238650" cy="2709534"/>
          </a:xfrm>
          <a:prstGeom prst="rect">
            <a:avLst/>
          </a:prstGeom>
        </p:spPr>
      </p:pic>
      <p:pic>
        <p:nvPicPr>
          <p:cNvPr id="12" name="Picture 11"/>
          <p:cNvPicPr>
            <a:picLocks noChangeAspect="1"/>
          </p:cNvPicPr>
          <p:nvPr/>
        </p:nvPicPr>
        <p:blipFill>
          <a:blip r:embed="rId3"/>
          <a:stretch>
            <a:fillRect/>
          </a:stretch>
        </p:blipFill>
        <p:spPr>
          <a:xfrm>
            <a:off x="11990232" y="2648114"/>
            <a:ext cx="238650" cy="2709534"/>
          </a:xfrm>
          <a:prstGeom prst="rect">
            <a:avLst/>
          </a:prstGeom>
        </p:spPr>
      </p:pic>
      <p:pic>
        <p:nvPicPr>
          <p:cNvPr id="13" name="Picture 12"/>
          <p:cNvPicPr>
            <a:picLocks noChangeAspect="1"/>
          </p:cNvPicPr>
          <p:nvPr/>
        </p:nvPicPr>
        <p:blipFill>
          <a:blip r:embed="rId4"/>
          <a:stretch>
            <a:fillRect/>
          </a:stretch>
        </p:blipFill>
        <p:spPr>
          <a:xfrm>
            <a:off x="837053" y="6169338"/>
            <a:ext cx="10515600" cy="217529"/>
          </a:xfrm>
          <a:prstGeom prst="rect">
            <a:avLst/>
          </a:prstGeom>
        </p:spPr>
      </p:pic>
      <p:pic>
        <p:nvPicPr>
          <p:cNvPr id="14" name="Picture 1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63082" y="0"/>
            <a:ext cx="2154265" cy="1931831"/>
          </a:xfrm>
          <a:prstGeom prst="rect">
            <a:avLst/>
          </a:prstGeom>
        </p:spPr>
      </p:pic>
      <p:sp>
        <p:nvSpPr>
          <p:cNvPr id="17" name="Footer Placeholder 4"/>
          <p:cNvSpPr txBox="1">
            <a:spLocks/>
          </p:cNvSpPr>
          <p:nvPr userDrawn="1"/>
        </p:nvSpPr>
        <p:spPr>
          <a:xfrm>
            <a:off x="0" y="6356349"/>
            <a:ext cx="3863661"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dirty="0">
                <a:solidFill>
                  <a:schemeClr val="tx1"/>
                </a:solidFill>
                <a:latin typeface="Times New Roman" panose="02020603050405020304" pitchFamily="18" charset="0"/>
                <a:cs typeface="Times New Roman" panose="02020603050405020304" pitchFamily="18" charset="0"/>
              </a:rPr>
              <a:t>Lecture 2 -  The System Unit: Processing and Memory</a:t>
            </a:r>
          </a:p>
        </p:txBody>
      </p:sp>
    </p:spTree>
    <p:extLst>
      <p:ext uri="{BB962C8B-B14F-4D97-AF65-F5344CB8AC3E}">
        <p14:creationId xmlns:p14="http://schemas.microsoft.com/office/powerpoint/2010/main" val="142148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ar-SY"/>
              <a:t>Lecture 2</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853661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2</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802507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2</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4237864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2</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2640147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2</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51494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2</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791103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2</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635531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1492265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88195CB5-BC59-4CF9-8239-F64668574F7B}" type="slidenum">
              <a:rPr lang="en-US" smtClean="0"/>
              <a:t>‹#›</a:t>
            </a:fld>
            <a:endParaRPr lang="en-US"/>
          </a:p>
        </p:txBody>
      </p:sp>
    </p:spTree>
    <p:extLst>
      <p:ext uri="{BB962C8B-B14F-4D97-AF65-F5344CB8AC3E}">
        <p14:creationId xmlns:p14="http://schemas.microsoft.com/office/powerpoint/2010/main" val="35902293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8443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44548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22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23393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31335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60754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55933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8952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13858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8569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038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4433467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40381886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0935583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2947229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525340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2</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20027722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972259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2557545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6230163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375100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4224906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76665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33C2188-4416-448A-93CC-3C79FD914749}"/>
              </a:ext>
            </a:extLst>
          </p:cNvPr>
          <p:cNvSpPr>
            <a:spLocks noGrp="1"/>
          </p:cNvSpPr>
          <p:nvPr>
            <p:ph type="dt" sz="half" idx="10"/>
          </p:nvPr>
        </p:nvSpPr>
        <p:spPr>
          <a:xfrm>
            <a:off x="159656" y="6474053"/>
            <a:ext cx="3706906" cy="378047"/>
          </a:xfrm>
          <a:prstGeom prst="rect">
            <a:avLst/>
          </a:prstGeom>
        </p:spPr>
        <p:txBody>
          <a:bodyPr/>
          <a:lstStyle/>
          <a:p>
            <a:r>
              <a:rPr lang="ar-SY"/>
              <a:t>Lecture 2</a:t>
            </a:r>
            <a:endParaRPr lang="en-US" dirty="0"/>
          </a:p>
        </p:txBody>
      </p:sp>
      <p:sp>
        <p:nvSpPr>
          <p:cNvPr id="8" name="Footer Placeholder 7">
            <a:extLst>
              <a:ext uri="{FF2B5EF4-FFF2-40B4-BE49-F238E27FC236}">
                <a16:creationId xmlns:a16="http://schemas.microsoft.com/office/drawing/2014/main" id="{35239E14-9DC3-43DA-8552-CC1630428310}"/>
              </a:ext>
            </a:extLst>
          </p:cNvPr>
          <p:cNvSpPr>
            <a:spLocks noGrp="1"/>
          </p:cNvSpPr>
          <p:nvPr>
            <p:ph type="ftr" sz="quarter" idx="11"/>
          </p:nvPr>
        </p:nvSpPr>
        <p:spPr>
          <a:xfrm>
            <a:off x="4242545" y="6473328"/>
            <a:ext cx="3706906" cy="365125"/>
          </a:xfrm>
          <a:prstGeom prst="rect">
            <a:avLst/>
          </a:prstGeom>
        </p:spPr>
        <p:txBody>
          <a:bodyPr/>
          <a:lstStyle/>
          <a:p>
            <a:r>
              <a:rPr lang="en-US">
                <a:solidFill>
                  <a:schemeClr val="bg1"/>
                </a:solidFill>
              </a:rPr>
              <a:t>www.midocean.ae</a:t>
            </a:r>
            <a:endParaRPr lang="en-US" dirty="0">
              <a:solidFill>
                <a:schemeClr val="bg1"/>
              </a:solidFill>
            </a:endParaRPr>
          </a:p>
        </p:txBody>
      </p:sp>
      <p:sp>
        <p:nvSpPr>
          <p:cNvPr id="9" name="Slide Number Placeholder 8">
            <a:extLst>
              <a:ext uri="{FF2B5EF4-FFF2-40B4-BE49-F238E27FC236}">
                <a16:creationId xmlns:a16="http://schemas.microsoft.com/office/drawing/2014/main" id="{8BA41D10-6636-4A65-8356-1F9DC04C3A45}"/>
              </a:ext>
            </a:extLst>
          </p:cNvPr>
          <p:cNvSpPr>
            <a:spLocks noGrp="1"/>
          </p:cNvSpPr>
          <p:nvPr>
            <p:ph type="sldNum" sz="quarter" idx="12"/>
          </p:nvPr>
        </p:nvSpPr>
        <p:spPr>
          <a:xfrm>
            <a:off x="8980227" y="6486976"/>
            <a:ext cx="3023085" cy="365125"/>
          </a:xfrm>
          <a:prstGeom prst="rect">
            <a:avLst/>
          </a:prstGeom>
        </p:spPr>
        <p:txBody>
          <a:bodyPr/>
          <a:lstStyle/>
          <a:p>
            <a:pPr algn="ctr"/>
            <a:r>
              <a:rPr lang="en-US" dirty="0"/>
              <a:t>IT111 Introduction to Information Technology </a:t>
            </a:r>
          </a:p>
        </p:txBody>
      </p:sp>
    </p:spTree>
    <p:extLst>
      <p:ext uri="{BB962C8B-B14F-4D97-AF65-F5344CB8AC3E}">
        <p14:creationId xmlns:p14="http://schemas.microsoft.com/office/powerpoint/2010/main" val="127551038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2</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a:solidFill>
                  <a:schemeClr val="bg1"/>
                </a:solidFill>
              </a:rPr>
              <a:t>www.midocean.ae</a:t>
            </a:r>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61858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706906" cy="378047"/>
          </a:xfrm>
          <a:prstGeom prst="rect">
            <a:avLst/>
          </a:prstGeom>
        </p:spPr>
        <p:txBody>
          <a:bodyPr/>
          <a:lstStyle/>
          <a:p>
            <a:r>
              <a:rPr lang="ar-SY"/>
              <a:t>Lecture 2</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28155103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ar-SY"/>
              <a:t>Lecture 2</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a:solidFill>
                  <a:schemeClr val="bg1"/>
                </a:solidFill>
              </a:rPr>
              <a:t>www.midocean.ae</a:t>
            </a:r>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2699892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7280697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8995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50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84066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57084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059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43311260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81454181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610268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49148381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34868727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16540768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8759075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187613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30884015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1857533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30653955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6986007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6824086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18609996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0769510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9908250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2 Information Systems in Organizations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379475644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74678163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24971240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16140387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11182210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2 Information Systems in Organizations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33033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21" Type="http://schemas.openxmlformats.org/officeDocument/2006/relationships/slideLayout" Target="../slideLayouts/slideLayout43.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5" Type="http://schemas.openxmlformats.org/officeDocument/2006/relationships/image" Target="../media/image5.png"/><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slideLayout" Target="../slideLayouts/slideLayout42.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24" Type="http://schemas.openxmlformats.org/officeDocument/2006/relationships/image" Target="../media/image4.png"/><Relationship Id="rId5" Type="http://schemas.openxmlformats.org/officeDocument/2006/relationships/slideLayout" Target="../slideLayouts/slideLayout27.xml"/><Relationship Id="rId15" Type="http://schemas.openxmlformats.org/officeDocument/2006/relationships/slideLayout" Target="../slideLayouts/slideLayout37.xml"/><Relationship Id="rId23" Type="http://schemas.openxmlformats.org/officeDocument/2006/relationships/theme" Target="../theme/theme3.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slideLayout" Target="../slideLayouts/slideLayout4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4.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4.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4.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5.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2</a:t>
            </a:r>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195CB5-BC59-4CF9-8239-F64668574F7B}" type="slidenum">
              <a:rPr lang="en-US" smtClean="0"/>
              <a:t>‹#›</a:t>
            </a:fld>
            <a:endParaRPr lang="en-US"/>
          </a:p>
        </p:txBody>
      </p:sp>
    </p:spTree>
    <p:extLst>
      <p:ext uri="{BB962C8B-B14F-4D97-AF65-F5344CB8AC3E}">
        <p14:creationId xmlns:p14="http://schemas.microsoft.com/office/powerpoint/2010/main" val="88873153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SY"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Lecture 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472860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2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98530171"/>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 id="2147483741" r:id="rId13"/>
    <p:sldLayoutId id="2147483742" r:id="rId14"/>
    <p:sldLayoutId id="2147483743" r:id="rId15"/>
    <p:sldLayoutId id="2147483744" r:id="rId16"/>
    <p:sldLayoutId id="2147483757" r:id="rId17"/>
    <p:sldLayoutId id="2147483759" r:id="rId18"/>
    <p:sldLayoutId id="2147483760" r:id="rId19"/>
    <p:sldLayoutId id="2147483761" r:id="rId20"/>
    <p:sldLayoutId id="2147483762" r:id="rId21"/>
    <p:sldLayoutId id="2147483763" r:id="rId22"/>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3890194"/>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Graphic 21">
            <a:extLst>
              <a:ext uri="{FF2B5EF4-FFF2-40B4-BE49-F238E27FC236}">
                <a16:creationId xmlns:a16="http://schemas.microsoft.com/office/drawing/2014/main" id="{4022B028-B6DA-4111-8A40-F1C9C9A54F20}"/>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21356010"/>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34.xml"/><Relationship Id="rId5" Type="http://schemas.openxmlformats.org/officeDocument/2006/relationships/image" Target="../media/image5.pn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4.xml"/><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4.xml"/><Relationship Id="rId4" Type="http://schemas.openxmlformats.org/officeDocument/2006/relationships/image" Target="../media/image25.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4.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microsoft.com/office/2007/relationships/media" Target="../media/media3.mp4"/><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1.png"/><Relationship Id="rId5" Type="http://schemas.openxmlformats.org/officeDocument/2006/relationships/slideLayout" Target="../slideLayouts/slideLayout24.xml"/><Relationship Id="rId4" Type="http://schemas.openxmlformats.org/officeDocument/2006/relationships/video" Target="../media/media3.mp4"/></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24.xml"/><Relationship Id="rId4" Type="http://schemas.openxmlformats.org/officeDocument/2006/relationships/image" Target="../media/image36.jpeg"/></Relationships>
</file>

<file path=ppt/slides/_rels/slide4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png"/><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10" name="Rectangle: Rounded Corners 9"/>
          <p:cNvSpPr/>
          <p:nvPr/>
        </p:nvSpPr>
        <p:spPr>
          <a:xfrm>
            <a:off x="6384738" y="445348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2</a:t>
            </a:r>
          </a:p>
        </p:txBody>
      </p:sp>
      <p:sp>
        <p:nvSpPr>
          <p:cNvPr id="11" name="TextBox 10"/>
          <p:cNvSpPr txBox="1"/>
          <p:nvPr/>
        </p:nvSpPr>
        <p:spPr>
          <a:xfrm>
            <a:off x="6311231" y="4994280"/>
            <a:ext cx="540614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ITC202</a:t>
            </a:r>
          </a:p>
          <a:p>
            <a:pPr lvl="0"/>
            <a:r>
              <a:rPr lang="en-US" sz="2000" b="1" dirty="0">
                <a:solidFill>
                  <a:prstClr val="black"/>
                </a:solidFill>
                <a:latin typeface="Times New Roman" panose="02020603050405020304" pitchFamily="18" charset="0"/>
                <a:cs typeface="Times New Roman" panose="02020603050405020304" pitchFamily="18" charset="0"/>
              </a:rPr>
              <a:t>The System Unit: Processing and Memory</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Internet and Information Technology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F0A9523B-6FBE-4993-B881-344F2119A071}"/>
              </a:ext>
            </a:extLst>
          </p:cNvPr>
          <p:cNvSpPr/>
          <p:nvPr/>
        </p:nvSpPr>
        <p:spPr>
          <a:xfrm>
            <a:off x="310589" y="1335318"/>
            <a:ext cx="11520340"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8721ED82-9AD6-40BA-963E-D825BBC989E1}"/>
              </a:ext>
            </a:extLst>
          </p:cNvPr>
          <p:cNvSpPr/>
          <p:nvPr/>
        </p:nvSpPr>
        <p:spPr>
          <a:xfrm>
            <a:off x="345339" y="1335318"/>
            <a:ext cx="2626025" cy="4622799"/>
          </a:xfrm>
          <a:custGeom>
            <a:avLst/>
            <a:gdLst>
              <a:gd name="connsiteX0" fmla="*/ 0 w 2615765"/>
              <a:gd name="connsiteY0" fmla="*/ 0 h 4622799"/>
              <a:gd name="connsiteX1" fmla="*/ 2615765 w 2615765"/>
              <a:gd name="connsiteY1" fmla="*/ 0 h 4622799"/>
              <a:gd name="connsiteX2" fmla="*/ 2615765 w 2615765"/>
              <a:gd name="connsiteY2" fmla="*/ 4622799 h 4622799"/>
              <a:gd name="connsiteX3" fmla="*/ 0 w 2615765"/>
              <a:gd name="connsiteY3" fmla="*/ 4622799 h 4622799"/>
              <a:gd name="connsiteX4" fmla="*/ 0 w 26157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5765" h="4622799">
                <a:moveTo>
                  <a:pt x="0" y="0"/>
                </a:moveTo>
                <a:lnTo>
                  <a:pt x="2615765" y="0"/>
                </a:lnTo>
                <a:lnTo>
                  <a:pt x="26157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2:</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System Unit: Processing and Memory</a:t>
            </a: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FCEADF97-1ADD-4030-8528-83CE9CC09AD1}"/>
              </a:ext>
            </a:extLst>
          </p:cNvPr>
          <p:cNvSpPr/>
          <p:nvPr/>
        </p:nvSpPr>
        <p:spPr>
          <a:xfrm>
            <a:off x="2788994" y="1389660"/>
            <a:ext cx="4484602" cy="2089896"/>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Data and Program Representation</a:t>
            </a:r>
          </a:p>
        </p:txBody>
      </p:sp>
      <p:sp>
        <p:nvSpPr>
          <p:cNvPr id="8" name="Freeform: Shape 7">
            <a:extLst>
              <a:ext uri="{FF2B5EF4-FFF2-40B4-BE49-F238E27FC236}">
                <a16:creationId xmlns:a16="http://schemas.microsoft.com/office/drawing/2014/main" id="{DD18C8EF-CC34-4B63-A3FE-2E0B511C212D}"/>
              </a:ext>
            </a:extLst>
          </p:cNvPr>
          <p:cNvSpPr/>
          <p:nvPr/>
        </p:nvSpPr>
        <p:spPr>
          <a:xfrm>
            <a:off x="7439507" y="1389660"/>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Digital Data Representation</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9" name="Straight Connector 8">
            <a:extLst>
              <a:ext uri="{FF2B5EF4-FFF2-40B4-BE49-F238E27FC236}">
                <a16:creationId xmlns:a16="http://schemas.microsoft.com/office/drawing/2014/main" id="{C56E10A9-FC18-45DA-B3C8-C88F5BFAF0ED}"/>
              </a:ext>
            </a:extLst>
          </p:cNvPr>
          <p:cNvSpPr/>
          <p:nvPr/>
        </p:nvSpPr>
        <p:spPr>
          <a:xfrm>
            <a:off x="7273596" y="1750740"/>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0CD02724-9E87-4D7A-9C70-2BAB58603397}"/>
              </a:ext>
            </a:extLst>
          </p:cNvPr>
          <p:cNvSpPr/>
          <p:nvPr/>
        </p:nvSpPr>
        <p:spPr>
          <a:xfrm>
            <a:off x="7439507" y="1750740"/>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Binary Numbering System</a:t>
            </a:r>
          </a:p>
        </p:txBody>
      </p:sp>
      <p:sp>
        <p:nvSpPr>
          <p:cNvPr id="11" name="Straight Connector 10">
            <a:extLst>
              <a:ext uri="{FF2B5EF4-FFF2-40B4-BE49-F238E27FC236}">
                <a16:creationId xmlns:a16="http://schemas.microsoft.com/office/drawing/2014/main" id="{808CB271-3153-4A0D-A3D7-5D18FC972E53}"/>
              </a:ext>
            </a:extLst>
          </p:cNvPr>
          <p:cNvSpPr/>
          <p:nvPr/>
        </p:nvSpPr>
        <p:spPr>
          <a:xfrm>
            <a:off x="7273596" y="2097962"/>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1C405939-B9CB-4F0C-8FC0-0421B69F3442}"/>
              </a:ext>
            </a:extLst>
          </p:cNvPr>
          <p:cNvSpPr/>
          <p:nvPr/>
        </p:nvSpPr>
        <p:spPr>
          <a:xfrm>
            <a:off x="7439507" y="2097962"/>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Coding Systems for Text-Based Data</a:t>
            </a:r>
            <a:endParaRPr kumimoji="0" lang="ar-SY"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B1B872DF-C7FE-4241-AADD-CB78296B4D92}"/>
              </a:ext>
            </a:extLst>
          </p:cNvPr>
          <p:cNvSpPr/>
          <p:nvPr/>
        </p:nvSpPr>
        <p:spPr>
          <a:xfrm>
            <a:off x="7273596" y="2459039"/>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6FD7D2BF-90EB-4C2C-9A5D-AD85EBDCDAE5}"/>
              </a:ext>
            </a:extLst>
          </p:cNvPr>
          <p:cNvSpPr/>
          <p:nvPr/>
        </p:nvSpPr>
        <p:spPr>
          <a:xfrm>
            <a:off x="7439507" y="2459039"/>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Coding Systems for Images</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5" name="Straight Connector 14">
            <a:extLst>
              <a:ext uri="{FF2B5EF4-FFF2-40B4-BE49-F238E27FC236}">
                <a16:creationId xmlns:a16="http://schemas.microsoft.com/office/drawing/2014/main" id="{1918EB8F-1612-4067-B7DB-F3C280160F32}"/>
              </a:ext>
            </a:extLst>
          </p:cNvPr>
          <p:cNvSpPr/>
          <p:nvPr/>
        </p:nvSpPr>
        <p:spPr>
          <a:xfrm>
            <a:off x="7273596" y="2820116"/>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E0F4ED6D-A531-4BA1-A5EB-ED3B5CA42D18}"/>
              </a:ext>
            </a:extLst>
          </p:cNvPr>
          <p:cNvSpPr/>
          <p:nvPr/>
        </p:nvSpPr>
        <p:spPr>
          <a:xfrm>
            <a:off x="7439507" y="2820116"/>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Coding Systems for Audio</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7" name="Straight Connector 16">
            <a:extLst>
              <a:ext uri="{FF2B5EF4-FFF2-40B4-BE49-F238E27FC236}">
                <a16:creationId xmlns:a16="http://schemas.microsoft.com/office/drawing/2014/main" id="{29805494-D4D7-49D2-9504-C4523B87F52C}"/>
              </a:ext>
            </a:extLst>
          </p:cNvPr>
          <p:cNvSpPr/>
          <p:nvPr/>
        </p:nvSpPr>
        <p:spPr>
          <a:xfrm>
            <a:off x="7273596" y="3181193"/>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57EDACA0-9CB4-4F01-BD27-DA5DABC25CB4}"/>
              </a:ext>
            </a:extLst>
          </p:cNvPr>
          <p:cNvSpPr/>
          <p:nvPr/>
        </p:nvSpPr>
        <p:spPr>
          <a:xfrm>
            <a:off x="7439507" y="3181193"/>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Representing Programs: Machine Language</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9" name="Straight Connector 18">
            <a:extLst>
              <a:ext uri="{FF2B5EF4-FFF2-40B4-BE49-F238E27FC236}">
                <a16:creationId xmlns:a16="http://schemas.microsoft.com/office/drawing/2014/main" id="{95068920-0792-4CA9-8008-7DD5C9D03865}"/>
              </a:ext>
            </a:extLst>
          </p:cNvPr>
          <p:cNvSpPr/>
          <p:nvPr/>
        </p:nvSpPr>
        <p:spPr>
          <a:xfrm>
            <a:off x="2617340" y="3529479"/>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F5B0FEEF-764D-4525-8A3C-AAC8D9F254E7}"/>
              </a:ext>
            </a:extLst>
          </p:cNvPr>
          <p:cNvSpPr/>
          <p:nvPr/>
        </p:nvSpPr>
        <p:spPr>
          <a:xfrm>
            <a:off x="2788994" y="3583821"/>
            <a:ext cx="3698500" cy="1784683"/>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Inside the System Unit</a:t>
            </a:r>
          </a:p>
        </p:txBody>
      </p:sp>
      <p:sp>
        <p:nvSpPr>
          <p:cNvPr id="21" name="Freeform: Shape 20">
            <a:extLst>
              <a:ext uri="{FF2B5EF4-FFF2-40B4-BE49-F238E27FC236}">
                <a16:creationId xmlns:a16="http://schemas.microsoft.com/office/drawing/2014/main" id="{F8AC7570-2089-4C16-8D59-5F7B817D59AE}"/>
              </a:ext>
            </a:extLst>
          </p:cNvPr>
          <p:cNvSpPr/>
          <p:nvPr/>
        </p:nvSpPr>
        <p:spPr>
          <a:xfrm>
            <a:off x="7439507" y="3583822"/>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Motherboard</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2" name="Straight Connector 21">
            <a:extLst>
              <a:ext uri="{FF2B5EF4-FFF2-40B4-BE49-F238E27FC236}">
                <a16:creationId xmlns:a16="http://schemas.microsoft.com/office/drawing/2014/main" id="{C5DBFDAE-F0C2-4006-8D62-4D2C3FE9EB8B}"/>
              </a:ext>
            </a:extLst>
          </p:cNvPr>
          <p:cNvSpPr/>
          <p:nvPr/>
        </p:nvSpPr>
        <p:spPr>
          <a:xfrm>
            <a:off x="7273596" y="3911979"/>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366AA371-CE8F-4983-BF13-93AA8D0AFFF5}"/>
              </a:ext>
            </a:extLst>
          </p:cNvPr>
          <p:cNvSpPr/>
          <p:nvPr/>
        </p:nvSpPr>
        <p:spPr>
          <a:xfrm>
            <a:off x="7439507" y="3911979"/>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CPU</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4" name="Straight Connector 23">
            <a:extLst>
              <a:ext uri="{FF2B5EF4-FFF2-40B4-BE49-F238E27FC236}">
                <a16:creationId xmlns:a16="http://schemas.microsoft.com/office/drawing/2014/main" id="{F1959C83-5FF9-4DD1-99B3-433A156F455B}"/>
              </a:ext>
            </a:extLst>
          </p:cNvPr>
          <p:cNvSpPr/>
          <p:nvPr/>
        </p:nvSpPr>
        <p:spPr>
          <a:xfrm>
            <a:off x="7273596" y="4253992"/>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BDACC246-E63C-4B15-8209-F3A1C57E1C0B}"/>
              </a:ext>
            </a:extLst>
          </p:cNvPr>
          <p:cNvSpPr/>
          <p:nvPr/>
        </p:nvSpPr>
        <p:spPr>
          <a:xfrm>
            <a:off x="7439507" y="4253992"/>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Memory</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6" name="Straight Connector 25">
            <a:extLst>
              <a:ext uri="{FF2B5EF4-FFF2-40B4-BE49-F238E27FC236}">
                <a16:creationId xmlns:a16="http://schemas.microsoft.com/office/drawing/2014/main" id="{58CA0121-9160-4B4D-96AC-CA72AD45517C}"/>
              </a:ext>
            </a:extLst>
          </p:cNvPr>
          <p:cNvSpPr/>
          <p:nvPr/>
        </p:nvSpPr>
        <p:spPr>
          <a:xfrm>
            <a:off x="7273596" y="4596004"/>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6BB635B8-9D09-4AC2-B8C3-8BDC113167E1}"/>
              </a:ext>
            </a:extLst>
          </p:cNvPr>
          <p:cNvSpPr/>
          <p:nvPr/>
        </p:nvSpPr>
        <p:spPr>
          <a:xfrm>
            <a:off x="7439507" y="4596004"/>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Fans, Heat Sinks, and Other  Components</a:t>
            </a:r>
          </a:p>
        </p:txBody>
      </p:sp>
      <p:sp>
        <p:nvSpPr>
          <p:cNvPr id="28" name="Straight Connector 27">
            <a:extLst>
              <a:ext uri="{FF2B5EF4-FFF2-40B4-BE49-F238E27FC236}">
                <a16:creationId xmlns:a16="http://schemas.microsoft.com/office/drawing/2014/main" id="{592E9E5E-FDD2-4050-B94E-B8B7452690AC}"/>
              </a:ext>
            </a:extLst>
          </p:cNvPr>
          <p:cNvSpPr/>
          <p:nvPr/>
        </p:nvSpPr>
        <p:spPr>
          <a:xfrm>
            <a:off x="7273596" y="4979578"/>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C2139C12-0802-4354-BB66-E1636ACC1F5E}"/>
              </a:ext>
            </a:extLst>
          </p:cNvPr>
          <p:cNvSpPr/>
          <p:nvPr/>
        </p:nvSpPr>
        <p:spPr>
          <a:xfrm>
            <a:off x="7439507" y="4979578"/>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Expansion Slots and Expansion Cards</a:t>
            </a:r>
          </a:p>
        </p:txBody>
      </p:sp>
      <p:sp>
        <p:nvSpPr>
          <p:cNvPr id="30" name="Straight Connector 29">
            <a:extLst>
              <a:ext uri="{FF2B5EF4-FFF2-40B4-BE49-F238E27FC236}">
                <a16:creationId xmlns:a16="http://schemas.microsoft.com/office/drawing/2014/main" id="{FE071445-4138-496E-A9B6-13EE41E3C8F9}"/>
              </a:ext>
            </a:extLst>
          </p:cNvPr>
          <p:cNvSpPr/>
          <p:nvPr/>
        </p:nvSpPr>
        <p:spPr>
          <a:xfrm>
            <a:off x="2617340" y="5377272"/>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9A3330E5-53FC-4A0C-9AE6-2CB906DC90BF}"/>
              </a:ext>
            </a:extLst>
          </p:cNvPr>
          <p:cNvSpPr/>
          <p:nvPr/>
        </p:nvSpPr>
        <p:spPr>
          <a:xfrm>
            <a:off x="2786741" y="5388074"/>
            <a:ext cx="4275069" cy="356094"/>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How the CPU Works</a:t>
            </a:r>
          </a:p>
        </p:txBody>
      </p:sp>
      <p:sp>
        <p:nvSpPr>
          <p:cNvPr id="32" name="Freeform: Shape 31">
            <a:extLst>
              <a:ext uri="{FF2B5EF4-FFF2-40B4-BE49-F238E27FC236}">
                <a16:creationId xmlns:a16="http://schemas.microsoft.com/office/drawing/2014/main" id="{65F8358F-CA55-4453-80F3-44F1E71CA9CF}"/>
              </a:ext>
            </a:extLst>
          </p:cNvPr>
          <p:cNvSpPr/>
          <p:nvPr/>
        </p:nvSpPr>
        <p:spPr>
          <a:xfrm>
            <a:off x="7439507" y="5431615"/>
            <a:ext cx="4572000" cy="468492"/>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Typical CPU Components </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3" name="Straight Connector 32">
            <a:extLst>
              <a:ext uri="{FF2B5EF4-FFF2-40B4-BE49-F238E27FC236}">
                <a16:creationId xmlns:a16="http://schemas.microsoft.com/office/drawing/2014/main" id="{FBA08920-CD9C-4B07-B461-69FAFFC20DAA}"/>
              </a:ext>
            </a:extLst>
          </p:cNvPr>
          <p:cNvSpPr/>
          <p:nvPr/>
        </p:nvSpPr>
        <p:spPr>
          <a:xfrm>
            <a:off x="2617340" y="6518469"/>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Shape 33">
            <a:extLst>
              <a:ext uri="{FF2B5EF4-FFF2-40B4-BE49-F238E27FC236}">
                <a16:creationId xmlns:a16="http://schemas.microsoft.com/office/drawing/2014/main" id="{A6C8625A-0096-4365-B96B-C07E0FE4875B}"/>
              </a:ext>
            </a:extLst>
          </p:cNvPr>
          <p:cNvSpPr/>
          <p:nvPr/>
        </p:nvSpPr>
        <p:spPr>
          <a:xfrm>
            <a:off x="2786741" y="5876132"/>
            <a:ext cx="4847772" cy="555251"/>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Making Computers Faster and Better</a:t>
            </a:r>
          </a:p>
        </p:txBody>
      </p:sp>
      <p:sp>
        <p:nvSpPr>
          <p:cNvPr id="35" name="Straight Connector 34">
            <a:extLst>
              <a:ext uri="{FF2B5EF4-FFF2-40B4-BE49-F238E27FC236}">
                <a16:creationId xmlns:a16="http://schemas.microsoft.com/office/drawing/2014/main" id="{19631DAF-142E-4679-9571-4503C991D25C}"/>
              </a:ext>
            </a:extLst>
          </p:cNvPr>
          <p:cNvSpPr/>
          <p:nvPr/>
        </p:nvSpPr>
        <p:spPr>
          <a:xfrm>
            <a:off x="2617340" y="5842051"/>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545158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6"/>
                                        </p:tgtEl>
                                        <p:attrNameLst>
                                          <p:attrName>fillcolor</p:attrName>
                                        </p:attrNameLst>
                                      </p:cBhvr>
                                      <p:to>
                                        <a:srgbClr val="FFFF00"/>
                                      </p:to>
                                    </p:animClr>
                                    <p:set>
                                      <p:cBhvr>
                                        <p:cTn id="7" dur="2000" fill="hold"/>
                                        <p:tgtEl>
                                          <p:spTgt spid="6"/>
                                        </p:tgtEl>
                                        <p:attrNameLst>
                                          <p:attrName>fill.type</p:attrName>
                                        </p:attrNameLst>
                                      </p:cBhvr>
                                      <p:to>
                                        <p:strVal val="solid"/>
                                      </p:to>
                                    </p:set>
                                    <p:set>
                                      <p:cBhvr>
                                        <p:cTn id="8" dur="2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p:txBody>
          <a:bodyPr>
            <a:normAutofit/>
          </a:bodyPr>
          <a:lstStyle/>
          <a:p>
            <a:pPr marL="457200" indent="-457200" algn="just">
              <a:lnSpc>
                <a:spcPct val="150000"/>
              </a:lnSpc>
              <a:spcBef>
                <a:spcPct val="10000"/>
              </a:spcBef>
              <a:spcAft>
                <a:spcPct val="10000"/>
              </a:spcAft>
              <a:buFontTx/>
              <a:buAutoNum type="arabicPeriod"/>
            </a:pPr>
            <a:r>
              <a:rPr lang="en-US" altLang="en-US" dirty="0"/>
              <a:t>Understand how data and programs are represented to a computer and be able to identify a few of the coding systems used to accomplish this.</a:t>
            </a:r>
          </a:p>
          <a:p>
            <a:pPr marL="457200" indent="-457200" algn="just">
              <a:lnSpc>
                <a:spcPct val="150000"/>
              </a:lnSpc>
              <a:spcBef>
                <a:spcPct val="10000"/>
              </a:spcBef>
              <a:spcAft>
                <a:spcPct val="10000"/>
              </a:spcAft>
              <a:buFontTx/>
              <a:buAutoNum type="arabicPeriod"/>
            </a:pPr>
            <a:r>
              <a:rPr lang="en-US" altLang="en-US" dirty="0"/>
              <a:t>Explain the functions of the hardware components commonly found inside the system unit, such as the CPU, memory, buses, and expansion cards.</a:t>
            </a:r>
          </a:p>
          <a:p>
            <a:pPr marL="457200" indent="-457200" algn="just">
              <a:lnSpc>
                <a:spcPct val="150000"/>
              </a:lnSpc>
              <a:spcBef>
                <a:spcPct val="10000"/>
              </a:spcBef>
              <a:spcAft>
                <a:spcPct val="10000"/>
              </a:spcAft>
              <a:buFontTx/>
              <a:buAutoNum type="arabicPeriod"/>
            </a:pPr>
            <a:r>
              <a:rPr lang="en-US" altLang="en-US" dirty="0"/>
              <a:t>Describe how new peripheral devices or other hardware can be added to a computer.</a:t>
            </a:r>
          </a:p>
        </p:txBody>
      </p:sp>
    </p:spTree>
    <p:extLst>
      <p:ext uri="{BB962C8B-B14F-4D97-AF65-F5344CB8AC3E}">
        <p14:creationId xmlns:p14="http://schemas.microsoft.com/office/powerpoint/2010/main" val="4104264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a:t>
            </a:r>
            <a:r>
              <a:rPr lang="en-US" b="1" dirty="0"/>
              <a:t> </a:t>
            </a:r>
            <a:r>
              <a:rPr lang="en-US" altLang="en-US" dirty="0"/>
              <a:t>Objectives</a:t>
            </a:r>
            <a:endParaRPr lang="en-US" dirty="0"/>
          </a:p>
        </p:txBody>
      </p:sp>
      <p:sp>
        <p:nvSpPr>
          <p:cNvPr id="3" name="Content Placeholder 2"/>
          <p:cNvSpPr>
            <a:spLocks noGrp="1"/>
          </p:cNvSpPr>
          <p:nvPr>
            <p:ph idx="1"/>
          </p:nvPr>
        </p:nvSpPr>
        <p:spPr>
          <a:xfrm>
            <a:off x="193964" y="1302327"/>
            <a:ext cx="11430989" cy="4791509"/>
          </a:xfrm>
        </p:spPr>
        <p:txBody>
          <a:bodyPr>
            <a:normAutofit/>
          </a:bodyPr>
          <a:lstStyle/>
          <a:p>
            <a:pPr marL="514350" indent="-514350" algn="just">
              <a:lnSpc>
                <a:spcPct val="150000"/>
              </a:lnSpc>
              <a:spcBef>
                <a:spcPct val="10000"/>
              </a:spcBef>
              <a:spcAft>
                <a:spcPct val="10000"/>
              </a:spcAft>
              <a:buFont typeface="+mj-lt"/>
              <a:buAutoNum type="arabicPeriod" startAt="4"/>
            </a:pPr>
            <a:r>
              <a:rPr lang="en-US" altLang="en-US" dirty="0"/>
              <a:t>Understand how the computer system’s CPU and memory components process program instructions and data.</a:t>
            </a:r>
          </a:p>
          <a:p>
            <a:pPr marL="514350" indent="-514350" algn="just">
              <a:lnSpc>
                <a:spcPct val="150000"/>
              </a:lnSpc>
              <a:spcBef>
                <a:spcPct val="10000"/>
              </a:spcBef>
              <a:spcAft>
                <a:spcPct val="10000"/>
              </a:spcAft>
              <a:buFont typeface="+mj-lt"/>
              <a:buAutoNum type="arabicPeriod" startAt="4"/>
            </a:pPr>
            <a:r>
              <a:rPr lang="en-US" altLang="en-US" dirty="0"/>
              <a:t>Name and evaluate several strategies that can be used today for speeding up the operations of a computer.</a:t>
            </a:r>
          </a:p>
          <a:p>
            <a:pPr marL="514350" indent="-514350" algn="just">
              <a:lnSpc>
                <a:spcPct val="150000"/>
              </a:lnSpc>
              <a:spcBef>
                <a:spcPct val="10000"/>
              </a:spcBef>
              <a:spcAft>
                <a:spcPct val="10000"/>
              </a:spcAft>
              <a:buFont typeface="+mj-lt"/>
              <a:buAutoNum type="arabicPeriod" startAt="4"/>
            </a:pPr>
            <a:r>
              <a:rPr lang="en-US" altLang="en-US" dirty="0"/>
              <a:t>List some technologies that may be used in the future computers.</a:t>
            </a:r>
          </a:p>
        </p:txBody>
      </p:sp>
    </p:spTree>
    <p:extLst>
      <p:ext uri="{BB962C8B-B14F-4D97-AF65-F5344CB8AC3E}">
        <p14:creationId xmlns:p14="http://schemas.microsoft.com/office/powerpoint/2010/main" val="4104264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Overview</a:t>
            </a:r>
            <a:endParaRPr lang="en-US" dirty="0"/>
          </a:p>
        </p:txBody>
      </p:sp>
      <p:sp>
        <p:nvSpPr>
          <p:cNvPr id="3" name="Content Placeholder 2"/>
          <p:cNvSpPr>
            <a:spLocks noGrp="1"/>
          </p:cNvSpPr>
          <p:nvPr>
            <p:ph idx="1"/>
          </p:nvPr>
        </p:nvSpPr>
        <p:spPr>
          <a:xfrm>
            <a:off x="281579" y="1385455"/>
            <a:ext cx="11204620" cy="4348163"/>
          </a:xfrm>
        </p:spPr>
        <p:txBody>
          <a:bodyPr>
            <a:normAutofit/>
          </a:bodyPr>
          <a:lstStyle/>
          <a:p>
            <a:pPr algn="just">
              <a:lnSpc>
                <a:spcPct val="150000"/>
              </a:lnSpc>
              <a:spcAft>
                <a:spcPct val="20000"/>
              </a:spcAft>
            </a:pPr>
            <a:r>
              <a:rPr lang="en-US" altLang="en-US" dirty="0"/>
              <a:t>This lecture covers:</a:t>
            </a:r>
          </a:p>
          <a:p>
            <a:pPr lvl="1" algn="just">
              <a:lnSpc>
                <a:spcPct val="150000"/>
              </a:lnSpc>
              <a:spcAft>
                <a:spcPct val="20000"/>
              </a:spcAft>
            </a:pPr>
            <a:r>
              <a:rPr lang="en-US" altLang="en-US" dirty="0"/>
              <a:t>How computers represent data and program instructions.</a:t>
            </a:r>
          </a:p>
          <a:p>
            <a:pPr lvl="1" algn="just">
              <a:lnSpc>
                <a:spcPct val="150000"/>
              </a:lnSpc>
              <a:spcAft>
                <a:spcPct val="20000"/>
              </a:spcAft>
            </a:pPr>
            <a:r>
              <a:rPr lang="en-US" altLang="en-US" dirty="0"/>
              <a:t>How the CPU, memory, and other components located inside the system unit are arranged, as well as the characteristics of the components.</a:t>
            </a:r>
          </a:p>
          <a:p>
            <a:pPr lvl="1" algn="just">
              <a:lnSpc>
                <a:spcPct val="150000"/>
              </a:lnSpc>
              <a:spcAft>
                <a:spcPct val="20000"/>
              </a:spcAft>
            </a:pPr>
            <a:r>
              <a:rPr lang="en-US" altLang="en-US" dirty="0"/>
              <a:t>How the CPU performs processing tasks.</a:t>
            </a:r>
          </a:p>
        </p:txBody>
      </p:sp>
    </p:spTree>
    <p:extLst>
      <p:ext uri="{BB962C8B-B14F-4D97-AF65-F5344CB8AC3E}">
        <p14:creationId xmlns:p14="http://schemas.microsoft.com/office/powerpoint/2010/main" val="2318384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Data and Program Representation</a:t>
            </a:r>
            <a:endParaRPr lang="en-US" dirty="0"/>
          </a:p>
        </p:txBody>
      </p:sp>
      <p:sp>
        <p:nvSpPr>
          <p:cNvPr id="3" name="Content Placeholder 2"/>
          <p:cNvSpPr>
            <a:spLocks noGrp="1"/>
          </p:cNvSpPr>
          <p:nvPr>
            <p:ph idx="1"/>
          </p:nvPr>
        </p:nvSpPr>
        <p:spPr>
          <a:xfrm>
            <a:off x="180108" y="1468581"/>
            <a:ext cx="11707091" cy="4919560"/>
          </a:xfrm>
        </p:spPr>
        <p:txBody>
          <a:bodyPr>
            <a:normAutofit fontScale="92500" lnSpcReduction="10000"/>
          </a:bodyPr>
          <a:lstStyle/>
          <a:p>
            <a:pPr algn="just">
              <a:lnSpc>
                <a:spcPct val="160000"/>
              </a:lnSpc>
              <a:spcAft>
                <a:spcPct val="20000"/>
              </a:spcAft>
            </a:pPr>
            <a:r>
              <a:rPr lang="en-US" altLang="en-US" dirty="0"/>
              <a:t>In order to be understood by a computer, data and programs need to be represented appropriately.</a:t>
            </a:r>
          </a:p>
          <a:p>
            <a:pPr algn="just">
              <a:lnSpc>
                <a:spcPct val="160000"/>
              </a:lnSpc>
              <a:spcAft>
                <a:spcPct val="20000"/>
              </a:spcAft>
            </a:pPr>
            <a:r>
              <a:rPr lang="en-US" altLang="en-US" dirty="0"/>
              <a:t>Coding systems: Used to represent data and programs in a manner understood by the computer.</a:t>
            </a:r>
          </a:p>
          <a:p>
            <a:pPr algn="just">
              <a:lnSpc>
                <a:spcPct val="160000"/>
              </a:lnSpc>
              <a:spcAft>
                <a:spcPct val="20000"/>
              </a:spcAft>
            </a:pPr>
            <a:r>
              <a:rPr lang="en-US" altLang="en-US" dirty="0"/>
              <a:t>Digital computers: Can only understand two states, off and on (0 and 1).</a:t>
            </a:r>
          </a:p>
          <a:p>
            <a:pPr algn="just">
              <a:lnSpc>
                <a:spcPct val="160000"/>
              </a:lnSpc>
              <a:spcBef>
                <a:spcPct val="10000"/>
              </a:spcBef>
              <a:spcAft>
                <a:spcPct val="10000"/>
              </a:spcAft>
            </a:pPr>
            <a:r>
              <a:rPr lang="es-EC" altLang="en-US" dirty="0"/>
              <a:t>Digital data representation: The process of representing  data in digital form so it can be  understood by a computer.</a:t>
            </a:r>
            <a:endParaRPr lang="en-US" altLang="en-US" dirty="0"/>
          </a:p>
          <a:p>
            <a:pPr lvl="1" algn="just">
              <a:lnSpc>
                <a:spcPct val="160000"/>
              </a:lnSpc>
              <a:spcAft>
                <a:spcPct val="20000"/>
              </a:spcAft>
            </a:pPr>
            <a:endParaRPr lang="en-US" altLang="en-US" dirty="0"/>
          </a:p>
          <a:p>
            <a:pPr algn="just">
              <a:lnSpc>
                <a:spcPct val="160000"/>
              </a:lnSpc>
            </a:pPr>
            <a:endParaRPr lang="en-US" dirty="0"/>
          </a:p>
        </p:txBody>
      </p:sp>
    </p:spTree>
    <p:extLst>
      <p:ext uri="{BB962C8B-B14F-4D97-AF65-F5344CB8AC3E}">
        <p14:creationId xmlns:p14="http://schemas.microsoft.com/office/powerpoint/2010/main" val="1050192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Digital Data Representation</a:t>
            </a:r>
            <a:endParaRPr lang="en-US" dirty="0"/>
          </a:p>
        </p:txBody>
      </p:sp>
      <p:sp>
        <p:nvSpPr>
          <p:cNvPr id="3" name="Content Placeholder 2"/>
          <p:cNvSpPr>
            <a:spLocks noGrp="1"/>
          </p:cNvSpPr>
          <p:nvPr>
            <p:ph idx="1"/>
          </p:nvPr>
        </p:nvSpPr>
        <p:spPr>
          <a:xfrm>
            <a:off x="274669" y="1496290"/>
            <a:ext cx="8360598" cy="4891851"/>
          </a:xfrm>
        </p:spPr>
        <p:txBody>
          <a:bodyPr>
            <a:normAutofit lnSpcReduction="10000"/>
          </a:bodyPr>
          <a:lstStyle/>
          <a:p>
            <a:pPr marL="342900" lvl="1" indent="-342900" algn="just">
              <a:lnSpc>
                <a:spcPct val="150000"/>
              </a:lnSpc>
              <a:spcBef>
                <a:spcPct val="10000"/>
              </a:spcBef>
              <a:spcAft>
                <a:spcPct val="10000"/>
              </a:spcAft>
              <a:buFontTx/>
              <a:buChar char="•"/>
            </a:pPr>
            <a:r>
              <a:rPr lang="en-US" altLang="en-US" dirty="0"/>
              <a:t>Bit: The smallest unit of data that a binary computer can recognize (a single 1 or 0).</a:t>
            </a:r>
          </a:p>
          <a:p>
            <a:pPr algn="just">
              <a:lnSpc>
                <a:spcPct val="150000"/>
              </a:lnSpc>
              <a:spcAft>
                <a:spcPct val="20000"/>
              </a:spcAft>
            </a:pPr>
            <a:r>
              <a:rPr lang="en-US" altLang="en-US" sz="2400" dirty="0"/>
              <a:t>Byte = 8 bits.</a:t>
            </a:r>
          </a:p>
          <a:p>
            <a:pPr algn="just">
              <a:lnSpc>
                <a:spcPct val="150000"/>
              </a:lnSpc>
              <a:spcAft>
                <a:spcPct val="20000"/>
              </a:spcAft>
            </a:pPr>
            <a:r>
              <a:rPr lang="en-US" altLang="en-US" sz="2400" dirty="0"/>
              <a:t>Byte terminology used to express the size of documents and other files, programs, etc.</a:t>
            </a:r>
          </a:p>
          <a:p>
            <a:pPr algn="just">
              <a:lnSpc>
                <a:spcPct val="150000"/>
              </a:lnSpc>
              <a:spcAft>
                <a:spcPct val="20000"/>
              </a:spcAft>
            </a:pPr>
            <a:r>
              <a:rPr lang="en-US" altLang="en-US" sz="2400" dirty="0"/>
              <a:t>Prefixes are often used to express larger quantities of bytes: kilobyte (KB), megabyte (MB) , gigabyte (GB), terabyte (TB), etc.</a:t>
            </a:r>
          </a:p>
        </p:txBody>
      </p:sp>
      <p:pic>
        <p:nvPicPr>
          <p:cNvPr id="4"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8648524" y="1645701"/>
            <a:ext cx="3268807" cy="432069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289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Binary Numbering System</a:t>
            </a:r>
            <a:endParaRPr lang="en-US" dirty="0"/>
          </a:p>
        </p:txBody>
      </p:sp>
      <p:sp>
        <p:nvSpPr>
          <p:cNvPr id="3" name="Content Placeholder 2"/>
          <p:cNvSpPr>
            <a:spLocks noGrp="1"/>
          </p:cNvSpPr>
          <p:nvPr>
            <p:ph idx="1"/>
          </p:nvPr>
        </p:nvSpPr>
        <p:spPr/>
        <p:txBody>
          <a:bodyPr>
            <a:normAutofit fontScale="92500"/>
          </a:bodyPr>
          <a:lstStyle/>
          <a:p>
            <a:pPr algn="just">
              <a:spcAft>
                <a:spcPct val="20000"/>
              </a:spcAft>
            </a:pPr>
            <a:r>
              <a:rPr lang="en-US" altLang="en-US" dirty="0"/>
              <a:t>Numbering system: A way of representing numbers.</a:t>
            </a:r>
          </a:p>
          <a:p>
            <a:pPr algn="just">
              <a:spcAft>
                <a:spcPct val="20000"/>
              </a:spcAft>
            </a:pPr>
            <a:r>
              <a:rPr lang="en-US" altLang="en-US" dirty="0"/>
              <a:t>Decimal numbering system:</a:t>
            </a:r>
          </a:p>
          <a:p>
            <a:pPr lvl="1" algn="just">
              <a:spcAft>
                <a:spcPct val="20000"/>
              </a:spcAft>
            </a:pPr>
            <a:r>
              <a:rPr lang="en-US" altLang="en-US" dirty="0"/>
              <a:t>Uses 10 symbols (0-9).</a:t>
            </a:r>
          </a:p>
          <a:p>
            <a:pPr algn="just">
              <a:spcAft>
                <a:spcPct val="20000"/>
              </a:spcAft>
            </a:pPr>
            <a:r>
              <a:rPr lang="en-US" altLang="en-US" dirty="0"/>
              <a:t>Binary numbering system:</a:t>
            </a:r>
          </a:p>
          <a:p>
            <a:pPr lvl="1" algn="just">
              <a:spcAft>
                <a:spcPct val="20000"/>
              </a:spcAft>
            </a:pPr>
            <a:r>
              <a:rPr lang="en-US" altLang="en-US" dirty="0"/>
              <a:t>Uses only two symbols (1 and 0) to represent all possible numbers.</a:t>
            </a:r>
          </a:p>
          <a:p>
            <a:pPr algn="just">
              <a:spcAft>
                <a:spcPct val="20000"/>
              </a:spcAft>
            </a:pPr>
            <a:r>
              <a:rPr lang="en-US" altLang="en-US" dirty="0"/>
              <a:t>In both systems, the position of the digits determines the power to which the base number (such as 10 or 2) is raised.</a:t>
            </a:r>
          </a:p>
        </p:txBody>
      </p:sp>
    </p:spTree>
    <p:extLst>
      <p:ext uri="{BB962C8B-B14F-4D97-AF65-F5344CB8AC3E}">
        <p14:creationId xmlns:p14="http://schemas.microsoft.com/office/powerpoint/2010/main" val="2223500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Binary Numbering System</a:t>
            </a:r>
            <a:endParaRPr lang="en-US" dirty="0"/>
          </a:p>
        </p:txBody>
      </p:sp>
      <p:sp>
        <p:nvSpPr>
          <p:cNvPr id="3" name="Content Placeholder 2"/>
          <p:cNvSpPr>
            <a:spLocks noGrp="1"/>
          </p:cNvSpPr>
          <p:nvPr>
            <p:ph idx="1"/>
          </p:nvPr>
        </p:nvSpPr>
        <p:spPr/>
        <p:txBody>
          <a:bodyPr/>
          <a:lstStyle/>
          <a:p>
            <a:endParaRPr lang="en-US" dirty="0"/>
          </a:p>
        </p:txBody>
      </p:sp>
      <p:pic>
        <p:nvPicPr>
          <p:cNvPr id="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b="14532"/>
          <a:stretch>
            <a:fillRect/>
          </a:stretch>
        </p:blipFill>
        <p:spPr bwMode="auto">
          <a:xfrm>
            <a:off x="2701635" y="1390591"/>
            <a:ext cx="6367949" cy="496576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451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Coding Systems for Text-Based Data</a:t>
            </a:r>
            <a:endParaRPr lang="en-US" dirty="0"/>
          </a:p>
        </p:txBody>
      </p:sp>
      <p:sp>
        <p:nvSpPr>
          <p:cNvPr id="3" name="Content Placeholder 2"/>
          <p:cNvSpPr>
            <a:spLocks noGrp="1"/>
          </p:cNvSpPr>
          <p:nvPr>
            <p:ph idx="1"/>
          </p:nvPr>
        </p:nvSpPr>
        <p:spPr>
          <a:xfrm>
            <a:off x="363105" y="1454728"/>
            <a:ext cx="8132617" cy="4348163"/>
          </a:xfrm>
        </p:spPr>
        <p:txBody>
          <a:bodyPr>
            <a:normAutofit/>
          </a:bodyPr>
          <a:lstStyle/>
          <a:p>
            <a:pPr algn="just">
              <a:lnSpc>
                <a:spcPct val="150000"/>
              </a:lnSpc>
              <a:spcBef>
                <a:spcPct val="20000"/>
              </a:spcBef>
              <a:spcAft>
                <a:spcPct val="20000"/>
              </a:spcAft>
              <a:buFontTx/>
              <a:buChar char="•"/>
            </a:pPr>
            <a:r>
              <a:rPr lang="en-US" altLang="en-US" sz="2400" dirty="0"/>
              <a:t>ASCII and EBCDIC</a:t>
            </a:r>
          </a:p>
          <a:p>
            <a:pPr lvl="1" algn="just">
              <a:lnSpc>
                <a:spcPct val="150000"/>
              </a:lnSpc>
              <a:spcBef>
                <a:spcPct val="20000"/>
              </a:spcBef>
              <a:spcAft>
                <a:spcPct val="20000"/>
              </a:spcAft>
              <a:buFontTx/>
              <a:buChar char="–"/>
            </a:pPr>
            <a:r>
              <a:rPr lang="en-US" altLang="en-US" b="1" dirty="0"/>
              <a:t>ASCII</a:t>
            </a:r>
            <a:r>
              <a:rPr lang="en-US" altLang="en-US" dirty="0"/>
              <a:t> (American Standard Code for Information Interchange): coding system traditionally used with personal computers.</a:t>
            </a:r>
          </a:p>
          <a:p>
            <a:pPr lvl="1" algn="just">
              <a:lnSpc>
                <a:spcPct val="150000"/>
              </a:lnSpc>
              <a:spcBef>
                <a:spcPct val="20000"/>
              </a:spcBef>
              <a:spcAft>
                <a:spcPct val="20000"/>
              </a:spcAft>
              <a:buFontTx/>
              <a:buChar char="–"/>
            </a:pPr>
            <a:r>
              <a:rPr lang="en-US" altLang="en-US" b="1" dirty="0"/>
              <a:t>EBCDIC</a:t>
            </a:r>
            <a:r>
              <a:rPr lang="en-US" altLang="en-US" dirty="0"/>
              <a:t> (Extended Binary-Coded Decimal Interchange Code): developed by IBM, primarily for mainframe use.</a:t>
            </a:r>
          </a:p>
        </p:txBody>
      </p:sp>
      <p:pic>
        <p:nvPicPr>
          <p:cNvPr id="4"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9133320" y="2000899"/>
            <a:ext cx="2695575" cy="400396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688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Coding Systems for Text-Based Data</a:t>
            </a:r>
            <a:endParaRPr lang="en-US" dirty="0"/>
          </a:p>
        </p:txBody>
      </p:sp>
      <p:sp>
        <p:nvSpPr>
          <p:cNvPr id="3" name="Content Placeholder 2"/>
          <p:cNvSpPr>
            <a:spLocks noGrp="1"/>
          </p:cNvSpPr>
          <p:nvPr>
            <p:ph idx="1"/>
          </p:nvPr>
        </p:nvSpPr>
        <p:spPr>
          <a:xfrm>
            <a:off x="364825" y="1482436"/>
            <a:ext cx="7003473" cy="4682837"/>
          </a:xfrm>
        </p:spPr>
        <p:txBody>
          <a:bodyPr>
            <a:normAutofit/>
          </a:bodyPr>
          <a:lstStyle/>
          <a:p>
            <a:pPr algn="just">
              <a:lnSpc>
                <a:spcPct val="150000"/>
              </a:lnSpc>
              <a:spcBef>
                <a:spcPct val="20000"/>
              </a:spcBef>
              <a:spcAft>
                <a:spcPct val="20000"/>
              </a:spcAft>
              <a:buFontTx/>
              <a:buChar char="•"/>
            </a:pPr>
            <a:r>
              <a:rPr lang="en-US" altLang="en-US" sz="2400" b="1" dirty="0"/>
              <a:t>Unicode</a:t>
            </a:r>
            <a:r>
              <a:rPr lang="en-US" altLang="en-US" sz="2400" dirty="0"/>
              <a:t>: newer code (32 bits per character is common); universal coding standard designed to represent text-based data written in any ancient or modern language.</a:t>
            </a:r>
          </a:p>
          <a:p>
            <a:pPr algn="just">
              <a:lnSpc>
                <a:spcPct val="150000"/>
              </a:lnSpc>
              <a:spcBef>
                <a:spcPct val="20000"/>
              </a:spcBef>
              <a:spcAft>
                <a:spcPct val="20000"/>
              </a:spcAft>
              <a:buFontTx/>
              <a:buChar char="•"/>
            </a:pPr>
            <a:r>
              <a:rPr lang="en-US" altLang="en-US" sz="2400" dirty="0"/>
              <a:t>Replacing ASCII as the primary text-coding system.</a:t>
            </a:r>
          </a:p>
        </p:txBody>
      </p:sp>
      <p:pic>
        <p:nvPicPr>
          <p:cNvPr id="4"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8364838" y="1482436"/>
            <a:ext cx="3462337" cy="268778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7528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4000" dirty="0"/>
              <a:t>Coding Systems for images</a:t>
            </a:r>
            <a:endParaRPr lang="en-US" sz="4000" dirty="0"/>
          </a:p>
        </p:txBody>
      </p:sp>
      <p:sp>
        <p:nvSpPr>
          <p:cNvPr id="3" name="Content Placeholder 2"/>
          <p:cNvSpPr>
            <a:spLocks noGrp="1"/>
          </p:cNvSpPr>
          <p:nvPr>
            <p:ph idx="1"/>
          </p:nvPr>
        </p:nvSpPr>
        <p:spPr>
          <a:xfrm>
            <a:off x="166255" y="1373774"/>
            <a:ext cx="11859490" cy="4851627"/>
          </a:xfrm>
        </p:spPr>
        <p:txBody>
          <a:bodyPr>
            <a:normAutofit/>
          </a:bodyPr>
          <a:lstStyle/>
          <a:p>
            <a:pPr>
              <a:lnSpc>
                <a:spcPct val="170000"/>
              </a:lnSpc>
            </a:pPr>
            <a:r>
              <a:rPr lang="en-US" dirty="0"/>
              <a:t>Images also need to be converted into </a:t>
            </a:r>
            <a:r>
              <a:rPr lang="en-US" b="1" dirty="0"/>
              <a:t>binary</a:t>
            </a:r>
            <a:r>
              <a:rPr lang="en-US" dirty="0"/>
              <a:t> in order for a computer to process them so that they can be seen on our screen. Digital images are made up of </a:t>
            </a:r>
            <a:r>
              <a:rPr lang="en-US" b="1" dirty="0"/>
              <a:t>pixels</a:t>
            </a:r>
            <a:r>
              <a:rPr lang="en-US" dirty="0"/>
              <a:t>. Each pixel in an image is made up of binary numbers.</a:t>
            </a:r>
          </a:p>
          <a:p>
            <a:pPr>
              <a:lnSpc>
                <a:spcPct val="170000"/>
              </a:lnSpc>
            </a:pPr>
            <a:r>
              <a:rPr lang="en-US" dirty="0"/>
              <a:t>If we say that 1 is black (or on) and 0 is white (or off), then a simple black and white picture can be created using binary.</a:t>
            </a:r>
          </a:p>
        </p:txBody>
      </p:sp>
      <p:pic>
        <p:nvPicPr>
          <p:cNvPr id="7" name="Picture 6">
            <a:extLst>
              <a:ext uri="{FF2B5EF4-FFF2-40B4-BE49-F238E27FC236}">
                <a16:creationId xmlns:a16="http://schemas.microsoft.com/office/drawing/2014/main" id="{FDAD1F3B-B423-49D6-B4D9-D21F4679AB5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9850582" y="4415569"/>
            <a:ext cx="1953490" cy="1906814"/>
          </a:xfrm>
          <a:prstGeom prst="rect">
            <a:avLst/>
          </a:prstGeom>
        </p:spPr>
      </p:pic>
    </p:spTree>
    <p:extLst>
      <p:ext uri="{BB962C8B-B14F-4D97-AF65-F5344CB8AC3E}">
        <p14:creationId xmlns:p14="http://schemas.microsoft.com/office/powerpoint/2010/main" val="3461394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4000" dirty="0"/>
              <a:t>Coding Systems for images</a:t>
            </a:r>
            <a:endParaRPr lang="en-US" sz="4000" dirty="0"/>
          </a:p>
        </p:txBody>
      </p:sp>
      <p:sp>
        <p:nvSpPr>
          <p:cNvPr id="3" name="Content Placeholder 2"/>
          <p:cNvSpPr>
            <a:spLocks noGrp="1"/>
          </p:cNvSpPr>
          <p:nvPr>
            <p:ph idx="1"/>
          </p:nvPr>
        </p:nvSpPr>
        <p:spPr>
          <a:xfrm>
            <a:off x="166255" y="1373774"/>
            <a:ext cx="11859490" cy="4851627"/>
          </a:xfrm>
        </p:spPr>
        <p:txBody>
          <a:bodyPr>
            <a:normAutofit fontScale="92500" lnSpcReduction="10000"/>
          </a:bodyPr>
          <a:lstStyle/>
          <a:p>
            <a:pPr>
              <a:lnSpc>
                <a:spcPct val="170000"/>
              </a:lnSpc>
            </a:pPr>
            <a:r>
              <a:rPr lang="en-US" dirty="0"/>
              <a:t>To create the picture, a grid can be set out and the squares colored (1 – black and 0 – white). But before the grid can be created, the size of the grid needs be known. This data is called </a:t>
            </a:r>
            <a:r>
              <a:rPr lang="en-US" b="1" dirty="0"/>
              <a:t>metadata</a:t>
            </a:r>
            <a:r>
              <a:rPr lang="en-US" dirty="0"/>
              <a:t> and computers need metadata to know the size of an image. If the metadata for the image to be created is 10x10, this means the picture will be 10 pixels across and 10 pixels down.</a:t>
            </a:r>
          </a:p>
          <a:p>
            <a:pPr>
              <a:lnSpc>
                <a:spcPct val="170000"/>
              </a:lnSpc>
            </a:pPr>
            <a:r>
              <a:rPr lang="en-US" dirty="0"/>
              <a:t>This example shows an image created in this way:</a:t>
            </a:r>
          </a:p>
          <a:p>
            <a:pPr>
              <a:lnSpc>
                <a:spcPct val="170000"/>
              </a:lnSpc>
            </a:pPr>
            <a:r>
              <a:rPr lang="en-US" dirty="0"/>
              <a:t>0001111000 0001001000 0001001000 1111111111 1111111111 0100000010</a:t>
            </a:r>
          </a:p>
          <a:p>
            <a:pPr>
              <a:lnSpc>
                <a:spcPct val="170000"/>
              </a:lnSpc>
            </a:pPr>
            <a:endParaRPr lang="en-US" dirty="0"/>
          </a:p>
          <a:p>
            <a:pPr>
              <a:lnSpc>
                <a:spcPct val="170000"/>
              </a:lnSpc>
            </a:pPr>
            <a:endParaRPr lang="en-US" dirty="0"/>
          </a:p>
        </p:txBody>
      </p:sp>
      <p:pic>
        <p:nvPicPr>
          <p:cNvPr id="8" name="Pictur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49391" y="4318587"/>
            <a:ext cx="4576354" cy="1906814"/>
          </a:xfrm>
          <a:prstGeom prst="rect">
            <a:avLst/>
          </a:prstGeom>
        </p:spPr>
      </p:pic>
    </p:spTree>
    <p:extLst>
      <p:ext uri="{BB962C8B-B14F-4D97-AF65-F5344CB8AC3E}">
        <p14:creationId xmlns:p14="http://schemas.microsoft.com/office/powerpoint/2010/main" val="4025529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Coding Systems for images</a:t>
            </a:r>
            <a:endParaRPr lang="en-US" dirty="0"/>
          </a:p>
        </p:txBody>
      </p:sp>
      <p:sp>
        <p:nvSpPr>
          <p:cNvPr id="3" name="Content Placeholder 2"/>
          <p:cNvSpPr>
            <a:spLocks noGrp="1"/>
          </p:cNvSpPr>
          <p:nvPr>
            <p:ph idx="1"/>
          </p:nvPr>
        </p:nvSpPr>
        <p:spPr>
          <a:xfrm>
            <a:off x="277091" y="1371600"/>
            <a:ext cx="11726221" cy="5016541"/>
          </a:xfrm>
        </p:spPr>
        <p:txBody>
          <a:bodyPr>
            <a:noAutofit/>
          </a:bodyPr>
          <a:lstStyle/>
          <a:p>
            <a:pPr marL="0" indent="0" algn="just">
              <a:lnSpc>
                <a:spcPct val="170000"/>
              </a:lnSpc>
              <a:buNone/>
            </a:pPr>
            <a:r>
              <a:rPr lang="en-US" sz="2400" b="1" dirty="0"/>
              <a:t>Adding color</a:t>
            </a:r>
          </a:p>
          <a:p>
            <a:pPr algn="just">
              <a:lnSpc>
                <a:spcPct val="170000"/>
              </a:lnSpc>
            </a:pPr>
            <a:r>
              <a:rPr lang="en-US" sz="2400" dirty="0"/>
              <a:t>The system described so far is fine for black and white images, but most images need to use colors as well. Instead of using just 0 and 1, using </a:t>
            </a:r>
            <a:r>
              <a:rPr lang="en-US" sz="2400" b="1" dirty="0"/>
              <a:t>four</a:t>
            </a:r>
            <a:r>
              <a:rPr lang="en-US" sz="2400" dirty="0"/>
              <a:t> possible numbers will allow an image to use four colors. In binary this can be represented using </a:t>
            </a:r>
            <a:r>
              <a:rPr lang="en-US" sz="2400" b="1" dirty="0"/>
              <a:t>two</a:t>
            </a:r>
            <a:r>
              <a:rPr lang="en-US" sz="2400" dirty="0"/>
              <a:t> </a:t>
            </a:r>
            <a:r>
              <a:rPr lang="en-US" sz="2400" b="1" dirty="0"/>
              <a:t>bits</a:t>
            </a:r>
            <a:r>
              <a:rPr lang="en-US" sz="2400" dirty="0"/>
              <a:t> per pixel:</a:t>
            </a:r>
          </a:p>
          <a:p>
            <a:pPr lvl="1">
              <a:lnSpc>
                <a:spcPct val="170000"/>
              </a:lnSpc>
              <a:buFont typeface="Wingdings" panose="05000000000000000000" pitchFamily="2" charset="2"/>
              <a:buChar char="v"/>
            </a:pPr>
            <a:r>
              <a:rPr lang="en-US" sz="2000" b="1" dirty="0"/>
              <a:t>00 – white.</a:t>
            </a:r>
          </a:p>
          <a:p>
            <a:pPr lvl="1">
              <a:lnSpc>
                <a:spcPct val="170000"/>
              </a:lnSpc>
              <a:buFont typeface="Wingdings" panose="05000000000000000000" pitchFamily="2" charset="2"/>
              <a:buChar char="v"/>
            </a:pPr>
            <a:r>
              <a:rPr lang="en-US" sz="2000" b="1" dirty="0"/>
              <a:t>01 – blue.</a:t>
            </a:r>
          </a:p>
          <a:p>
            <a:pPr lvl="1">
              <a:lnSpc>
                <a:spcPct val="170000"/>
              </a:lnSpc>
              <a:buFont typeface="Wingdings" panose="05000000000000000000" pitchFamily="2" charset="2"/>
              <a:buChar char="v"/>
            </a:pPr>
            <a:r>
              <a:rPr lang="en-US" sz="2000" b="1" dirty="0"/>
              <a:t>10 – green.</a:t>
            </a:r>
          </a:p>
          <a:p>
            <a:pPr lvl="1">
              <a:lnSpc>
                <a:spcPct val="170000"/>
              </a:lnSpc>
              <a:buFont typeface="Wingdings" panose="05000000000000000000" pitchFamily="2" charset="2"/>
              <a:buChar char="v"/>
            </a:pPr>
            <a:r>
              <a:rPr lang="en-US" sz="2000" b="1" dirty="0"/>
              <a:t>11 – red.</a:t>
            </a:r>
          </a:p>
        </p:txBody>
      </p:sp>
    </p:spTree>
    <p:extLst>
      <p:ext uri="{BB962C8B-B14F-4D97-AF65-F5344CB8AC3E}">
        <p14:creationId xmlns:p14="http://schemas.microsoft.com/office/powerpoint/2010/main" val="1997847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Coding Systems for images</a:t>
            </a:r>
            <a:endParaRPr lang="en-US" dirty="0"/>
          </a:p>
        </p:txBody>
      </p:sp>
      <p:sp>
        <p:nvSpPr>
          <p:cNvPr id="4" name="Rectangle 3"/>
          <p:cNvSpPr/>
          <p:nvPr/>
        </p:nvSpPr>
        <p:spPr>
          <a:xfrm>
            <a:off x="470646" y="1396575"/>
            <a:ext cx="11361135" cy="4457952"/>
          </a:xfrm>
          <a:prstGeom prst="rect">
            <a:avLst/>
          </a:prstGeom>
        </p:spPr>
        <p:txBody>
          <a:bodyPr wrap="square">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While this is still not a very large range of colors, adding </a:t>
            </a:r>
            <a:r>
              <a:rPr lang="en-US" sz="2400" b="1" dirty="0">
                <a:latin typeface="Times New Roman" panose="02020603050405020304" pitchFamily="18" charset="0"/>
                <a:cs typeface="Times New Roman" panose="02020603050405020304" pitchFamily="18" charset="0"/>
              </a:rPr>
              <a:t>another</a:t>
            </a:r>
            <a:r>
              <a:rPr lang="en-US" sz="2400" dirty="0">
                <a:latin typeface="Times New Roman" panose="02020603050405020304" pitchFamily="18" charset="0"/>
                <a:cs typeface="Times New Roman" panose="02020603050405020304" pitchFamily="18" charset="0"/>
              </a:rPr>
              <a:t> binary digit will double the number of colors that are available:</a:t>
            </a:r>
          </a:p>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1 bit </a:t>
            </a:r>
            <a:r>
              <a:rPr lang="en-US" sz="2400" dirty="0">
                <a:latin typeface="Times New Roman" panose="02020603050405020304" pitchFamily="18" charset="0"/>
                <a:cs typeface="Times New Roman" panose="02020603050405020304" pitchFamily="18" charset="0"/>
              </a:rPr>
              <a:t>per pixel (0 or 1): two possible colours.</a:t>
            </a:r>
          </a:p>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2 bits </a:t>
            </a:r>
            <a:r>
              <a:rPr lang="en-US" sz="2400" dirty="0">
                <a:latin typeface="Times New Roman" panose="02020603050405020304" pitchFamily="18" charset="0"/>
                <a:cs typeface="Times New Roman" panose="02020603050405020304" pitchFamily="18" charset="0"/>
              </a:rPr>
              <a:t>per pixel (00 to 11): four possible colours.</a:t>
            </a:r>
          </a:p>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3 bits </a:t>
            </a:r>
            <a:r>
              <a:rPr lang="en-US" sz="2400" dirty="0">
                <a:latin typeface="Times New Roman" panose="02020603050405020304" pitchFamily="18" charset="0"/>
                <a:cs typeface="Times New Roman" panose="02020603050405020304" pitchFamily="18" charset="0"/>
              </a:rPr>
              <a:t>per pixel (000 to 111): eight possible colours.</a:t>
            </a:r>
          </a:p>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4 bits </a:t>
            </a:r>
            <a:r>
              <a:rPr lang="en-US" sz="2400" dirty="0">
                <a:latin typeface="Times New Roman" panose="02020603050405020304" pitchFamily="18" charset="0"/>
                <a:cs typeface="Times New Roman" panose="02020603050405020304" pitchFamily="18" charset="0"/>
              </a:rPr>
              <a:t>per pixel (0000 – 1111): 16 possible colours.</a:t>
            </a:r>
          </a:p>
          <a:p>
            <a:pPr algn="just">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16 bits </a:t>
            </a:r>
            <a:r>
              <a:rPr lang="en-US" sz="2400" dirty="0">
                <a:latin typeface="Times New Roman" panose="02020603050405020304" pitchFamily="18" charset="0"/>
                <a:cs typeface="Times New Roman" panose="02020603050405020304" pitchFamily="18" charset="0"/>
              </a:rPr>
              <a:t>per pixel (0000 0000 0000 0000 – 1111 1111 1111 1111): over 65 000 possible colors.</a:t>
            </a:r>
          </a:p>
        </p:txBody>
      </p:sp>
    </p:spTree>
    <p:extLst>
      <p:ext uri="{BB962C8B-B14F-4D97-AF65-F5344CB8AC3E}">
        <p14:creationId xmlns:p14="http://schemas.microsoft.com/office/powerpoint/2010/main" val="12965218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4000" dirty="0"/>
              <a:t>Coding Systems for images</a:t>
            </a:r>
            <a:endParaRPr lang="en-US" sz="4000" dirty="0"/>
          </a:p>
        </p:txBody>
      </p:sp>
      <p:graphicFrame>
        <p:nvGraphicFramePr>
          <p:cNvPr id="5" name="Table 4"/>
          <p:cNvGraphicFramePr>
            <a:graphicFrameLocks noGrp="1"/>
          </p:cNvGraphicFramePr>
          <p:nvPr>
            <p:extLst>
              <p:ext uri="{D42A27DB-BD31-4B8C-83A1-F6EECF244321}">
                <p14:modId xmlns:p14="http://schemas.microsoft.com/office/powerpoint/2010/main" val="3662265831"/>
              </p:ext>
            </p:extLst>
          </p:nvPr>
        </p:nvGraphicFramePr>
        <p:xfrm>
          <a:off x="3495745" y="1399309"/>
          <a:ext cx="2360168" cy="4876800"/>
        </p:xfrm>
        <a:graphic>
          <a:graphicData uri="http://schemas.openxmlformats.org/drawingml/2006/table">
            <a:tbl>
              <a:tblPr firstRow="1" bandRow="1">
                <a:tableStyleId>{5C22544A-7EE6-4342-B048-85BDC9FD1C3A}</a:tableStyleId>
              </a:tblPr>
              <a:tblGrid>
                <a:gridCol w="1180084">
                  <a:extLst>
                    <a:ext uri="{9D8B030D-6E8A-4147-A177-3AD203B41FA5}">
                      <a16:colId xmlns:a16="http://schemas.microsoft.com/office/drawing/2014/main" val="2519831051"/>
                    </a:ext>
                  </a:extLst>
                </a:gridCol>
                <a:gridCol w="1180084">
                  <a:extLst>
                    <a:ext uri="{9D8B030D-6E8A-4147-A177-3AD203B41FA5}">
                      <a16:colId xmlns:a16="http://schemas.microsoft.com/office/drawing/2014/main" val="2123312971"/>
                    </a:ext>
                  </a:extLst>
                </a:gridCol>
              </a:tblGrid>
              <a:tr h="295401">
                <a:tc>
                  <a:txBody>
                    <a:bodyPr/>
                    <a:lstStyle/>
                    <a:p>
                      <a:r>
                        <a:rPr lang="en-US" sz="1400" b="1" dirty="0"/>
                        <a:t>0000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Color1</a:t>
                      </a:r>
                    </a:p>
                  </a:txBody>
                  <a:tcPr/>
                </a:tc>
                <a:extLst>
                  <a:ext uri="{0D108BD9-81ED-4DB2-BD59-A6C34878D82A}">
                    <a16:rowId xmlns:a16="http://schemas.microsoft.com/office/drawing/2014/main" val="103931558"/>
                  </a:ext>
                </a:extLst>
              </a:tr>
              <a:tr h="303579">
                <a:tc>
                  <a:txBody>
                    <a:bodyPr/>
                    <a:lstStyle/>
                    <a:p>
                      <a:r>
                        <a:rPr lang="en-US" sz="1400" b="1" dirty="0"/>
                        <a:t>0001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Color2</a:t>
                      </a:r>
                    </a:p>
                  </a:txBody>
                  <a:tcPr/>
                </a:tc>
                <a:extLst>
                  <a:ext uri="{0D108BD9-81ED-4DB2-BD59-A6C34878D82A}">
                    <a16:rowId xmlns:a16="http://schemas.microsoft.com/office/drawing/2014/main" val="3287102582"/>
                  </a:ext>
                </a:extLst>
              </a:tr>
              <a:tr h="303579">
                <a:tc>
                  <a:txBody>
                    <a:bodyPr/>
                    <a:lstStyle/>
                    <a:p>
                      <a:r>
                        <a:rPr lang="en-US" sz="1400" b="1" dirty="0"/>
                        <a:t>0010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Color3</a:t>
                      </a:r>
                    </a:p>
                  </a:txBody>
                  <a:tcPr/>
                </a:tc>
                <a:extLst>
                  <a:ext uri="{0D108BD9-81ED-4DB2-BD59-A6C34878D82A}">
                    <a16:rowId xmlns:a16="http://schemas.microsoft.com/office/drawing/2014/main" val="3302097503"/>
                  </a:ext>
                </a:extLst>
              </a:tr>
              <a:tr h="303579">
                <a:tc>
                  <a:txBody>
                    <a:bodyPr/>
                    <a:lstStyle/>
                    <a:p>
                      <a:r>
                        <a:rPr lang="en-US" sz="1400" b="1" dirty="0"/>
                        <a:t>0011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Color4</a:t>
                      </a:r>
                    </a:p>
                  </a:txBody>
                  <a:tcPr/>
                </a:tc>
                <a:extLst>
                  <a:ext uri="{0D108BD9-81ED-4DB2-BD59-A6C34878D82A}">
                    <a16:rowId xmlns:a16="http://schemas.microsoft.com/office/drawing/2014/main" val="2247644221"/>
                  </a:ext>
                </a:extLst>
              </a:tr>
              <a:tr h="303579">
                <a:tc>
                  <a:txBody>
                    <a:bodyPr/>
                    <a:lstStyle/>
                    <a:p>
                      <a:r>
                        <a:rPr lang="en-US" sz="1400" b="1" dirty="0"/>
                        <a:t>0100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Color5</a:t>
                      </a:r>
                    </a:p>
                  </a:txBody>
                  <a:tcPr/>
                </a:tc>
                <a:extLst>
                  <a:ext uri="{0D108BD9-81ED-4DB2-BD59-A6C34878D82A}">
                    <a16:rowId xmlns:a16="http://schemas.microsoft.com/office/drawing/2014/main" val="2287528831"/>
                  </a:ext>
                </a:extLst>
              </a:tr>
              <a:tr h="303579">
                <a:tc>
                  <a:txBody>
                    <a:bodyPr/>
                    <a:lstStyle/>
                    <a:p>
                      <a:r>
                        <a:rPr lang="en-US" sz="1400" b="1" dirty="0"/>
                        <a:t>0101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Color6</a:t>
                      </a:r>
                    </a:p>
                  </a:txBody>
                  <a:tcPr/>
                </a:tc>
                <a:extLst>
                  <a:ext uri="{0D108BD9-81ED-4DB2-BD59-A6C34878D82A}">
                    <a16:rowId xmlns:a16="http://schemas.microsoft.com/office/drawing/2014/main" val="2075412842"/>
                  </a:ext>
                </a:extLst>
              </a:tr>
              <a:tr h="303579">
                <a:tc>
                  <a:txBody>
                    <a:bodyPr/>
                    <a:lstStyle/>
                    <a:p>
                      <a:r>
                        <a:rPr lang="en-US" sz="1400" b="1" dirty="0"/>
                        <a:t>0110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Color7</a:t>
                      </a:r>
                    </a:p>
                  </a:txBody>
                  <a:tcPr/>
                </a:tc>
                <a:extLst>
                  <a:ext uri="{0D108BD9-81ED-4DB2-BD59-A6C34878D82A}">
                    <a16:rowId xmlns:a16="http://schemas.microsoft.com/office/drawing/2014/main" val="2862149805"/>
                  </a:ext>
                </a:extLst>
              </a:tr>
              <a:tr h="3035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t>0111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Color8</a:t>
                      </a:r>
                    </a:p>
                  </a:txBody>
                  <a:tcPr/>
                </a:tc>
                <a:extLst>
                  <a:ext uri="{0D108BD9-81ED-4DB2-BD59-A6C34878D82A}">
                    <a16:rowId xmlns:a16="http://schemas.microsoft.com/office/drawing/2014/main" val="855822377"/>
                  </a:ext>
                </a:extLst>
              </a:tr>
              <a:tr h="303579">
                <a:tc>
                  <a:txBody>
                    <a:bodyPr/>
                    <a:lstStyle/>
                    <a:p>
                      <a:r>
                        <a:rPr lang="en-US" sz="1400" b="1" dirty="0"/>
                        <a:t>1000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Color9</a:t>
                      </a:r>
                    </a:p>
                  </a:txBody>
                  <a:tcPr/>
                </a:tc>
                <a:extLst>
                  <a:ext uri="{0D108BD9-81ED-4DB2-BD59-A6C34878D82A}">
                    <a16:rowId xmlns:a16="http://schemas.microsoft.com/office/drawing/2014/main" val="333394723"/>
                  </a:ext>
                </a:extLst>
              </a:tr>
              <a:tr h="303579">
                <a:tc>
                  <a:txBody>
                    <a:bodyPr/>
                    <a:lstStyle/>
                    <a:p>
                      <a:r>
                        <a:rPr lang="en-US" sz="1400" b="1" dirty="0"/>
                        <a:t>1001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Color10</a:t>
                      </a:r>
                    </a:p>
                  </a:txBody>
                  <a:tcPr/>
                </a:tc>
                <a:extLst>
                  <a:ext uri="{0D108BD9-81ED-4DB2-BD59-A6C34878D82A}">
                    <a16:rowId xmlns:a16="http://schemas.microsoft.com/office/drawing/2014/main" val="3929476026"/>
                  </a:ext>
                </a:extLst>
              </a:tr>
              <a:tr h="303579">
                <a:tc>
                  <a:txBody>
                    <a:bodyPr/>
                    <a:lstStyle/>
                    <a:p>
                      <a:r>
                        <a:rPr lang="en-US" sz="1400" b="1" dirty="0"/>
                        <a:t>1010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Color11</a:t>
                      </a:r>
                    </a:p>
                  </a:txBody>
                  <a:tcPr/>
                </a:tc>
                <a:extLst>
                  <a:ext uri="{0D108BD9-81ED-4DB2-BD59-A6C34878D82A}">
                    <a16:rowId xmlns:a16="http://schemas.microsoft.com/office/drawing/2014/main" val="4223345003"/>
                  </a:ext>
                </a:extLst>
              </a:tr>
              <a:tr h="303579">
                <a:tc>
                  <a:txBody>
                    <a:bodyPr/>
                    <a:lstStyle/>
                    <a:p>
                      <a:r>
                        <a:rPr lang="en-US" sz="1400" b="1" dirty="0"/>
                        <a:t>1011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Color12</a:t>
                      </a:r>
                    </a:p>
                  </a:txBody>
                  <a:tcPr/>
                </a:tc>
                <a:extLst>
                  <a:ext uri="{0D108BD9-81ED-4DB2-BD59-A6C34878D82A}">
                    <a16:rowId xmlns:a16="http://schemas.microsoft.com/office/drawing/2014/main" val="2251552703"/>
                  </a:ext>
                </a:extLst>
              </a:tr>
              <a:tr h="303579">
                <a:tc>
                  <a:txBody>
                    <a:bodyPr/>
                    <a:lstStyle/>
                    <a:p>
                      <a:r>
                        <a:rPr lang="en-US" sz="1400" b="1" dirty="0"/>
                        <a:t>1100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Color13</a:t>
                      </a:r>
                    </a:p>
                  </a:txBody>
                  <a:tcPr/>
                </a:tc>
                <a:extLst>
                  <a:ext uri="{0D108BD9-81ED-4DB2-BD59-A6C34878D82A}">
                    <a16:rowId xmlns:a16="http://schemas.microsoft.com/office/drawing/2014/main" val="447785445"/>
                  </a:ext>
                </a:extLst>
              </a:tr>
              <a:tr h="303579">
                <a:tc>
                  <a:txBody>
                    <a:bodyPr/>
                    <a:lstStyle/>
                    <a:p>
                      <a:r>
                        <a:rPr lang="en-US" sz="1400" b="1" dirty="0"/>
                        <a:t>1101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Color14</a:t>
                      </a:r>
                    </a:p>
                  </a:txBody>
                  <a:tcPr/>
                </a:tc>
                <a:extLst>
                  <a:ext uri="{0D108BD9-81ED-4DB2-BD59-A6C34878D82A}">
                    <a16:rowId xmlns:a16="http://schemas.microsoft.com/office/drawing/2014/main" val="769228872"/>
                  </a:ext>
                </a:extLst>
              </a:tr>
              <a:tr h="303579">
                <a:tc>
                  <a:txBody>
                    <a:bodyPr/>
                    <a:lstStyle/>
                    <a:p>
                      <a:r>
                        <a:rPr lang="en-US" sz="1400" b="1" dirty="0"/>
                        <a:t>1110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Color15</a:t>
                      </a:r>
                    </a:p>
                  </a:txBody>
                  <a:tcPr/>
                </a:tc>
                <a:extLst>
                  <a:ext uri="{0D108BD9-81ED-4DB2-BD59-A6C34878D82A}">
                    <a16:rowId xmlns:a16="http://schemas.microsoft.com/office/drawing/2014/main" val="1118558164"/>
                  </a:ext>
                </a:extLst>
              </a:tr>
              <a:tr h="303579">
                <a:tc>
                  <a:txBody>
                    <a:bodyPr/>
                    <a:lstStyle/>
                    <a:p>
                      <a:r>
                        <a:rPr lang="en-US" sz="1400" b="1" dirty="0"/>
                        <a:t>1111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Color16</a:t>
                      </a:r>
                    </a:p>
                  </a:txBody>
                  <a:tcPr/>
                </a:tc>
                <a:extLst>
                  <a:ext uri="{0D108BD9-81ED-4DB2-BD59-A6C34878D82A}">
                    <a16:rowId xmlns:a16="http://schemas.microsoft.com/office/drawing/2014/main" val="1576537106"/>
                  </a:ext>
                </a:extLst>
              </a:tr>
            </a:tbl>
          </a:graphicData>
        </a:graphic>
      </p:graphicFrame>
      <p:pic>
        <p:nvPicPr>
          <p:cNvPr id="8" name="Picture 7" descr="Diagram of three circles, each rendered at a different resolution and having a different number of pixels. The left circle is in standard resolution at scale factor 1 and has 10 x 10 pixels. The middle circle is in high resolution at scale factor 2 and has 20 x 20 pixels. The right circle is in high resolution at scale factor 3 and has 30 x 30 pixels."/>
          <p:cNvPicPr/>
          <p:nvPr/>
        </p:nvPicPr>
        <p:blipFill rotWithShape="1">
          <a:blip r:embed="rId2" cstate="email">
            <a:extLst>
              <a:ext uri="{28A0092B-C50C-407E-A947-70E740481C1C}">
                <a14:useLocalDpi xmlns:a14="http://schemas.microsoft.com/office/drawing/2010/main"/>
              </a:ext>
            </a:extLst>
          </a:blip>
          <a:srcRect/>
          <a:stretch/>
        </p:blipFill>
        <p:spPr bwMode="auto">
          <a:xfrm>
            <a:off x="1290752" y="1180544"/>
            <a:ext cx="1828800" cy="1828800"/>
          </a:xfrm>
          <a:prstGeom prst="rect">
            <a:avLst/>
          </a:prstGeom>
          <a:noFill/>
          <a:ln>
            <a:noFill/>
          </a:ln>
        </p:spPr>
      </p:pic>
      <p:pic>
        <p:nvPicPr>
          <p:cNvPr id="9" name="Picture 8" descr="Diagram of three circles, each rendered at a different resolution and having a different number of pixels. The left circle is in standard resolution at scale factor 1 and has 10 x 10 pixels. The middle circle is in high resolution at scale factor 2 and has 20 x 20 pixels. The right circle is in high resolution at scale factor 3 and has 30 x 30 pixels.">
            <a:extLst>
              <a:ext uri="{FF2B5EF4-FFF2-40B4-BE49-F238E27FC236}">
                <a16:creationId xmlns:a16="http://schemas.microsoft.com/office/drawing/2014/main" id="{40E28ECE-239F-4F8F-8529-5B8619D385F7}"/>
              </a:ext>
            </a:extLst>
          </p:cNvPr>
          <p:cNvPicPr/>
          <p:nvPr/>
        </p:nvPicPr>
        <p:blipFill rotWithShape="1">
          <a:blip r:embed="rId3" cstate="email">
            <a:extLst>
              <a:ext uri="{28A0092B-C50C-407E-A947-70E740481C1C}">
                <a14:useLocalDpi xmlns:a14="http://schemas.microsoft.com/office/drawing/2010/main"/>
              </a:ext>
            </a:extLst>
          </a:blip>
          <a:srcRect/>
          <a:stretch/>
        </p:blipFill>
        <p:spPr bwMode="auto">
          <a:xfrm>
            <a:off x="1131221" y="2989677"/>
            <a:ext cx="1828800" cy="1828800"/>
          </a:xfrm>
          <a:prstGeom prst="rect">
            <a:avLst/>
          </a:prstGeom>
          <a:noFill/>
          <a:ln>
            <a:noFill/>
          </a:ln>
        </p:spPr>
      </p:pic>
      <p:pic>
        <p:nvPicPr>
          <p:cNvPr id="10" name="Picture 9" descr="Diagram of three circles, each rendered at a different resolution and having a different number of pixels. The left circle is in standard resolution at scale factor 1 and has 10 x 10 pixels. The middle circle is in high resolution at scale factor 2 and has 20 x 20 pixels. The right circle is in high resolution at scale factor 3 and has 30 x 30 pixels.">
            <a:extLst>
              <a:ext uri="{FF2B5EF4-FFF2-40B4-BE49-F238E27FC236}">
                <a16:creationId xmlns:a16="http://schemas.microsoft.com/office/drawing/2014/main" id="{3151E3B5-56A0-4917-A723-DADB53E79ABE}"/>
              </a:ext>
            </a:extLst>
          </p:cNvPr>
          <p:cNvPicPr/>
          <p:nvPr/>
        </p:nvPicPr>
        <p:blipFill rotWithShape="1">
          <a:blip r:embed="rId4" cstate="email">
            <a:extLst>
              <a:ext uri="{28A0092B-C50C-407E-A947-70E740481C1C}">
                <a14:useLocalDpi xmlns:a14="http://schemas.microsoft.com/office/drawing/2010/main"/>
              </a:ext>
            </a:extLst>
          </a:blip>
          <a:srcRect/>
          <a:stretch/>
        </p:blipFill>
        <p:spPr bwMode="auto">
          <a:xfrm>
            <a:off x="1186840" y="4890650"/>
            <a:ext cx="1828800" cy="1828800"/>
          </a:xfrm>
          <a:prstGeom prst="rect">
            <a:avLst/>
          </a:prstGeom>
          <a:noFill/>
          <a:ln>
            <a:noFill/>
          </a:ln>
        </p:spPr>
      </p:pic>
      <p:pic>
        <p:nvPicPr>
          <p:cNvPr id="7" name="Picture 6">
            <a:extLst>
              <a:ext uri="{FF2B5EF4-FFF2-40B4-BE49-F238E27FC236}">
                <a16:creationId xmlns:a16="http://schemas.microsoft.com/office/drawing/2014/main" id="{FC2830D5-B50C-4DF8-ABCD-A58DCB5C2322}"/>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083202" y="1537855"/>
            <a:ext cx="4517947" cy="4529241"/>
          </a:xfrm>
          <a:prstGeom prst="rect">
            <a:avLst/>
          </a:prstGeom>
        </p:spPr>
      </p:pic>
    </p:spTree>
    <p:extLst>
      <p:ext uri="{BB962C8B-B14F-4D97-AF65-F5344CB8AC3E}">
        <p14:creationId xmlns:p14="http://schemas.microsoft.com/office/powerpoint/2010/main" val="1751249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4000" dirty="0"/>
              <a:t>Coding Systems for Audio data</a:t>
            </a:r>
            <a:endParaRPr lang="en-US" sz="4000" dirty="0"/>
          </a:p>
        </p:txBody>
      </p:sp>
      <p:sp>
        <p:nvSpPr>
          <p:cNvPr id="3" name="Content Placeholder 2"/>
          <p:cNvSpPr>
            <a:spLocks noGrp="1"/>
          </p:cNvSpPr>
          <p:nvPr>
            <p:ph idx="1"/>
          </p:nvPr>
        </p:nvSpPr>
        <p:spPr>
          <a:xfrm>
            <a:off x="167425" y="1343892"/>
            <a:ext cx="5863261" cy="5078680"/>
          </a:xfrm>
        </p:spPr>
        <p:txBody>
          <a:bodyPr>
            <a:normAutofit fontScale="70000" lnSpcReduction="20000"/>
          </a:bodyPr>
          <a:lstStyle/>
          <a:p>
            <a:pPr>
              <a:lnSpc>
                <a:spcPct val="170000"/>
              </a:lnSpc>
              <a:spcAft>
                <a:spcPct val="20000"/>
              </a:spcAft>
            </a:pPr>
            <a:r>
              <a:rPr lang="en-US" dirty="0"/>
              <a:t>Sound needs to be converted into </a:t>
            </a:r>
            <a:r>
              <a:rPr lang="en-US" b="1" dirty="0"/>
              <a:t>binary</a:t>
            </a:r>
            <a:r>
              <a:rPr lang="en-US" dirty="0"/>
              <a:t> for computers to be able to process it. To do this, sound is captured - usually by a microphone - and then converted into a </a:t>
            </a:r>
            <a:r>
              <a:rPr lang="en-US" b="1" dirty="0"/>
              <a:t>digital</a:t>
            </a:r>
            <a:r>
              <a:rPr lang="en-US" dirty="0"/>
              <a:t> signal.</a:t>
            </a:r>
          </a:p>
          <a:p>
            <a:pPr>
              <a:lnSpc>
                <a:spcPct val="170000"/>
              </a:lnSpc>
              <a:spcAft>
                <a:spcPct val="20000"/>
              </a:spcAft>
            </a:pPr>
            <a:r>
              <a:rPr lang="en-US" dirty="0"/>
              <a:t>An </a:t>
            </a:r>
            <a:r>
              <a:rPr lang="en-US" b="1" dirty="0"/>
              <a:t>analogue</a:t>
            </a:r>
            <a:r>
              <a:rPr lang="en-US" dirty="0"/>
              <a:t> to digital converter will sample a sound wave at regular time intervals. For example, a sound wave like this can be sampled at each time sample point.</a:t>
            </a:r>
            <a:endParaRPr lang="en-US" altLang="en-US" dirty="0"/>
          </a:p>
          <a:p>
            <a:pPr>
              <a:lnSpc>
                <a:spcPct val="170000"/>
              </a:lnSpc>
              <a:spcAft>
                <a:spcPct val="20000"/>
              </a:spcAft>
            </a:pPr>
            <a:r>
              <a:rPr lang="en-US" dirty="0"/>
              <a:t>The samples can then be converted to binary. They will be recorded to the nearest whole number.</a:t>
            </a:r>
          </a:p>
        </p:txBody>
      </p:sp>
      <p:pic>
        <p:nvPicPr>
          <p:cNvPr id="4" name="Picture 3"/>
          <p:cNvPicPr>
            <a:picLocks noChangeAspect="1"/>
          </p:cNvPicPr>
          <p:nvPr/>
        </p:nvPicPr>
        <p:blipFill>
          <a:blip r:embed="rId2"/>
          <a:stretch>
            <a:fillRect/>
          </a:stretch>
        </p:blipFill>
        <p:spPr>
          <a:xfrm>
            <a:off x="6085114" y="1828800"/>
            <a:ext cx="5943600" cy="3086100"/>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513671978"/>
              </p:ext>
            </p:extLst>
          </p:nvPr>
        </p:nvGraphicFramePr>
        <p:xfrm>
          <a:off x="6161316" y="5033281"/>
          <a:ext cx="5867400" cy="1123950"/>
        </p:xfrm>
        <a:graphic>
          <a:graphicData uri="http://schemas.openxmlformats.org/drawingml/2006/table">
            <a:tbl>
              <a:tblPr/>
              <a:tblGrid>
                <a:gridCol w="533400">
                  <a:extLst>
                    <a:ext uri="{9D8B030D-6E8A-4147-A177-3AD203B41FA5}">
                      <a16:colId xmlns:a16="http://schemas.microsoft.com/office/drawing/2014/main" val="3025811892"/>
                    </a:ext>
                  </a:extLst>
                </a:gridCol>
                <a:gridCol w="533400">
                  <a:extLst>
                    <a:ext uri="{9D8B030D-6E8A-4147-A177-3AD203B41FA5}">
                      <a16:colId xmlns:a16="http://schemas.microsoft.com/office/drawing/2014/main" val="1455140088"/>
                    </a:ext>
                  </a:extLst>
                </a:gridCol>
                <a:gridCol w="533400">
                  <a:extLst>
                    <a:ext uri="{9D8B030D-6E8A-4147-A177-3AD203B41FA5}">
                      <a16:colId xmlns:a16="http://schemas.microsoft.com/office/drawing/2014/main" val="4274965055"/>
                    </a:ext>
                  </a:extLst>
                </a:gridCol>
                <a:gridCol w="533400">
                  <a:extLst>
                    <a:ext uri="{9D8B030D-6E8A-4147-A177-3AD203B41FA5}">
                      <a16:colId xmlns:a16="http://schemas.microsoft.com/office/drawing/2014/main" val="3445635309"/>
                    </a:ext>
                  </a:extLst>
                </a:gridCol>
                <a:gridCol w="533400">
                  <a:extLst>
                    <a:ext uri="{9D8B030D-6E8A-4147-A177-3AD203B41FA5}">
                      <a16:colId xmlns:a16="http://schemas.microsoft.com/office/drawing/2014/main" val="4021959722"/>
                    </a:ext>
                  </a:extLst>
                </a:gridCol>
                <a:gridCol w="533400">
                  <a:extLst>
                    <a:ext uri="{9D8B030D-6E8A-4147-A177-3AD203B41FA5}">
                      <a16:colId xmlns:a16="http://schemas.microsoft.com/office/drawing/2014/main" val="2400903997"/>
                    </a:ext>
                  </a:extLst>
                </a:gridCol>
                <a:gridCol w="533400">
                  <a:extLst>
                    <a:ext uri="{9D8B030D-6E8A-4147-A177-3AD203B41FA5}">
                      <a16:colId xmlns:a16="http://schemas.microsoft.com/office/drawing/2014/main" val="2344246147"/>
                    </a:ext>
                  </a:extLst>
                </a:gridCol>
                <a:gridCol w="533400">
                  <a:extLst>
                    <a:ext uri="{9D8B030D-6E8A-4147-A177-3AD203B41FA5}">
                      <a16:colId xmlns:a16="http://schemas.microsoft.com/office/drawing/2014/main" val="2115220786"/>
                    </a:ext>
                  </a:extLst>
                </a:gridCol>
                <a:gridCol w="533400">
                  <a:extLst>
                    <a:ext uri="{9D8B030D-6E8A-4147-A177-3AD203B41FA5}">
                      <a16:colId xmlns:a16="http://schemas.microsoft.com/office/drawing/2014/main" val="2930902764"/>
                    </a:ext>
                  </a:extLst>
                </a:gridCol>
                <a:gridCol w="533400">
                  <a:extLst>
                    <a:ext uri="{9D8B030D-6E8A-4147-A177-3AD203B41FA5}">
                      <a16:colId xmlns:a16="http://schemas.microsoft.com/office/drawing/2014/main" val="2290912087"/>
                    </a:ext>
                  </a:extLst>
                </a:gridCol>
                <a:gridCol w="533400">
                  <a:extLst>
                    <a:ext uri="{9D8B030D-6E8A-4147-A177-3AD203B41FA5}">
                      <a16:colId xmlns:a16="http://schemas.microsoft.com/office/drawing/2014/main" val="3063415117"/>
                    </a:ext>
                  </a:extLst>
                </a:gridCol>
              </a:tblGrid>
              <a:tr h="467484">
                <a:tc>
                  <a:txBody>
                    <a:bodyPr/>
                    <a:lstStyle/>
                    <a:p>
                      <a:pPr algn="ctr"/>
                      <a:r>
                        <a:rPr lang="en-US" sz="1050" b="1" dirty="0">
                          <a:solidFill>
                            <a:srgbClr val="231F20"/>
                          </a:solidFill>
                          <a:effectLst/>
                        </a:rPr>
                        <a:t>Time sample</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2</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3</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4</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5</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6</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7</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8</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9</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10</a:t>
                      </a:r>
                    </a:p>
                  </a:txBody>
                  <a:tcPr marL="38100" marR="38100" marT="38100" marB="38100" anchor="ctr">
                    <a:lnL>
                      <a:noFill/>
                    </a:lnL>
                    <a:lnR>
                      <a:noFill/>
                    </a:lnR>
                    <a:lnT>
                      <a:noFill/>
                    </a:lnT>
                    <a:lnB>
                      <a:noFill/>
                    </a:lnB>
                    <a:solidFill>
                      <a:srgbClr val="F1F1F1"/>
                    </a:solidFill>
                  </a:tcPr>
                </a:tc>
                <a:extLst>
                  <a:ext uri="{0D108BD9-81ED-4DB2-BD59-A6C34878D82A}">
                    <a16:rowId xmlns:a16="http://schemas.microsoft.com/office/drawing/2014/main" val="3031045952"/>
                  </a:ext>
                </a:extLst>
              </a:tr>
              <a:tr h="328233">
                <a:tc>
                  <a:txBody>
                    <a:bodyPr/>
                    <a:lstStyle/>
                    <a:p>
                      <a:pPr algn="ctr"/>
                      <a:r>
                        <a:rPr lang="en-US" sz="1050" b="1" dirty="0">
                          <a:solidFill>
                            <a:srgbClr val="231F20"/>
                          </a:solidFill>
                          <a:effectLst/>
                        </a:rPr>
                        <a:t>Denary</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8</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3</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7</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6</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9</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7</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2</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6</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6</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6</a:t>
                      </a:r>
                    </a:p>
                  </a:txBody>
                  <a:tcPr marL="38100" marR="38100" marT="38100" marB="38100" anchor="ctr">
                    <a:lnL>
                      <a:noFill/>
                    </a:lnL>
                    <a:lnR>
                      <a:noFill/>
                    </a:lnR>
                    <a:lnT>
                      <a:noFill/>
                    </a:lnT>
                    <a:lnB>
                      <a:noFill/>
                    </a:lnB>
                    <a:solidFill>
                      <a:srgbClr val="F1F1F1"/>
                    </a:solidFill>
                  </a:tcPr>
                </a:tc>
                <a:extLst>
                  <a:ext uri="{0D108BD9-81ED-4DB2-BD59-A6C34878D82A}">
                    <a16:rowId xmlns:a16="http://schemas.microsoft.com/office/drawing/2014/main" val="2510424998"/>
                  </a:ext>
                </a:extLst>
              </a:tr>
              <a:tr h="328233">
                <a:tc>
                  <a:txBody>
                    <a:bodyPr/>
                    <a:lstStyle/>
                    <a:p>
                      <a:pPr algn="ctr"/>
                      <a:r>
                        <a:rPr lang="en-US" sz="1050" b="1" dirty="0">
                          <a:solidFill>
                            <a:srgbClr val="231F20"/>
                          </a:solidFill>
                          <a:effectLst/>
                        </a:rPr>
                        <a:t>Binary</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1000</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0011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0111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0110</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1001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0111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0010</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0100</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0110</a:t>
                      </a:r>
                    </a:p>
                  </a:txBody>
                  <a:tcPr marL="38100" marR="38100" marT="38100" marB="38100" anchor="ctr">
                    <a:lnL>
                      <a:noFill/>
                    </a:lnL>
                    <a:lnR>
                      <a:noFill/>
                    </a:lnR>
                    <a:lnT>
                      <a:noFill/>
                    </a:lnT>
                    <a:lnB>
                      <a:noFill/>
                    </a:lnB>
                    <a:solidFill>
                      <a:srgbClr val="F1F1F1"/>
                    </a:solidFill>
                  </a:tcPr>
                </a:tc>
                <a:tc>
                  <a:txBody>
                    <a:bodyPr/>
                    <a:lstStyle/>
                    <a:p>
                      <a:pPr algn="ctr"/>
                      <a:r>
                        <a:rPr lang="en-US" sz="1400" dirty="0">
                          <a:solidFill>
                            <a:srgbClr val="231F20"/>
                          </a:solidFill>
                          <a:effectLst/>
                        </a:rPr>
                        <a:t>0110</a:t>
                      </a:r>
                    </a:p>
                  </a:txBody>
                  <a:tcPr marL="38100" marR="38100" marT="38100" marB="38100" anchor="ctr">
                    <a:lnL>
                      <a:noFill/>
                    </a:lnL>
                    <a:lnR>
                      <a:noFill/>
                    </a:lnR>
                    <a:lnT>
                      <a:noFill/>
                    </a:lnT>
                    <a:lnB>
                      <a:noFill/>
                    </a:lnB>
                    <a:solidFill>
                      <a:srgbClr val="F1F1F1"/>
                    </a:solidFill>
                  </a:tcPr>
                </a:tc>
                <a:extLst>
                  <a:ext uri="{0D108BD9-81ED-4DB2-BD59-A6C34878D82A}">
                    <a16:rowId xmlns:a16="http://schemas.microsoft.com/office/drawing/2014/main" val="2675161489"/>
                  </a:ext>
                </a:extLst>
              </a:tr>
            </a:tbl>
          </a:graphicData>
        </a:graphic>
      </p:graphicFrame>
    </p:spTree>
    <p:extLst>
      <p:ext uri="{BB962C8B-B14F-4D97-AF65-F5344CB8AC3E}">
        <p14:creationId xmlns:p14="http://schemas.microsoft.com/office/powerpoint/2010/main" val="830975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4000" dirty="0"/>
              <a:t>Coding Systems for Audio data</a:t>
            </a:r>
            <a:endParaRPr lang="en-US" sz="4000" dirty="0"/>
          </a:p>
        </p:txBody>
      </p:sp>
      <p:sp>
        <p:nvSpPr>
          <p:cNvPr id="3" name="Content Placeholder 2"/>
          <p:cNvSpPr>
            <a:spLocks noGrp="1"/>
          </p:cNvSpPr>
          <p:nvPr>
            <p:ph idx="1"/>
          </p:nvPr>
        </p:nvSpPr>
        <p:spPr>
          <a:xfrm>
            <a:off x="159656" y="1427019"/>
            <a:ext cx="7312783" cy="2923308"/>
          </a:xfrm>
        </p:spPr>
        <p:txBody>
          <a:bodyPr>
            <a:normAutofit fontScale="92500"/>
          </a:bodyPr>
          <a:lstStyle/>
          <a:p>
            <a:pPr>
              <a:lnSpc>
                <a:spcPct val="170000"/>
              </a:lnSpc>
              <a:spcAft>
                <a:spcPct val="20000"/>
              </a:spcAft>
            </a:pPr>
            <a:r>
              <a:rPr lang="en-US" sz="2400" dirty="0"/>
              <a:t>If the time samples are then plotted back onto the same graph, it can be seen that the sound wave now looks </a:t>
            </a:r>
            <a:r>
              <a:rPr lang="en-US" sz="2400" b="1" dirty="0"/>
              <a:t>different</a:t>
            </a:r>
            <a:r>
              <a:rPr lang="en-US" sz="2400" dirty="0"/>
              <a:t>. This is because sampling does not take into account what the sound wave is doing in </a:t>
            </a:r>
            <a:r>
              <a:rPr lang="en-US" sz="2400" b="1" dirty="0"/>
              <a:t>between</a:t>
            </a:r>
            <a:r>
              <a:rPr lang="en-US" sz="2400" dirty="0"/>
              <a:t> each time sample.</a:t>
            </a:r>
          </a:p>
        </p:txBody>
      </p:sp>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15375" y="1817770"/>
            <a:ext cx="4559905" cy="2367643"/>
          </a:xfrm>
          <a:prstGeom prst="rect">
            <a:avLst/>
          </a:prstGeom>
        </p:spPr>
      </p:pic>
      <p:sp>
        <p:nvSpPr>
          <p:cNvPr id="7" name="Content Placeholder 2">
            <a:extLst>
              <a:ext uri="{FF2B5EF4-FFF2-40B4-BE49-F238E27FC236}">
                <a16:creationId xmlns:a16="http://schemas.microsoft.com/office/drawing/2014/main" id="{109414A9-1BA9-4637-9C62-A285821DC939}"/>
              </a:ext>
            </a:extLst>
          </p:cNvPr>
          <p:cNvSpPr txBox="1">
            <a:spLocks/>
          </p:cNvSpPr>
          <p:nvPr/>
        </p:nvSpPr>
        <p:spPr>
          <a:xfrm>
            <a:off x="216721" y="4239491"/>
            <a:ext cx="11573497" cy="2148650"/>
          </a:xfrm>
          <a:prstGeom prst="rect">
            <a:avLst/>
          </a:prstGeom>
        </p:spPr>
        <p:txBody>
          <a:bodyPr vert="horz" lIns="91440" tIns="45720" rIns="91440" bIns="45720" rtlCol="0">
            <a:normAutofit fontScale="77500" lnSpcReduction="20000"/>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pPr>
            <a:r>
              <a:rPr lang="en-US" dirty="0"/>
              <a:t>This means that the sound </a:t>
            </a:r>
            <a:r>
              <a:rPr lang="en-US" b="1" dirty="0"/>
              <a:t>loses</a:t>
            </a:r>
            <a:r>
              <a:rPr lang="en-US" dirty="0"/>
              <a:t> quality as data has been lost between the time samples. The way to increase the quality and store the sound at a quality closer to the original, is to have </a:t>
            </a:r>
            <a:r>
              <a:rPr lang="en-US" b="1" dirty="0"/>
              <a:t>more</a:t>
            </a:r>
            <a:r>
              <a:rPr lang="en-US" dirty="0"/>
              <a:t> time samples that are closer together. This way, more </a:t>
            </a:r>
            <a:r>
              <a:rPr lang="en-US" b="1" dirty="0"/>
              <a:t>detail</a:t>
            </a:r>
            <a:r>
              <a:rPr lang="en-US" dirty="0"/>
              <a:t> about the sound can be collected, so when it’s converted to digital and back to analogue again it does not lose as much quality.</a:t>
            </a:r>
          </a:p>
        </p:txBody>
      </p:sp>
    </p:spTree>
    <p:extLst>
      <p:ext uri="{BB962C8B-B14F-4D97-AF65-F5344CB8AC3E}">
        <p14:creationId xmlns:p14="http://schemas.microsoft.com/office/powerpoint/2010/main" val="3336756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4000" dirty="0"/>
              <a:t>Coding Systems for Audio data</a:t>
            </a:r>
            <a:endParaRPr lang="en-US" sz="4000" dirty="0"/>
          </a:p>
        </p:txBody>
      </p:sp>
      <p:sp>
        <p:nvSpPr>
          <p:cNvPr id="3" name="Content Placeholder 2"/>
          <p:cNvSpPr>
            <a:spLocks noGrp="1"/>
          </p:cNvSpPr>
          <p:nvPr>
            <p:ph idx="1"/>
          </p:nvPr>
        </p:nvSpPr>
        <p:spPr>
          <a:xfrm>
            <a:off x="221674" y="1427018"/>
            <a:ext cx="11513126" cy="4961123"/>
          </a:xfrm>
        </p:spPr>
        <p:txBody>
          <a:bodyPr>
            <a:normAutofit/>
          </a:bodyPr>
          <a:lstStyle/>
          <a:p>
            <a:pPr>
              <a:lnSpc>
                <a:spcPct val="170000"/>
              </a:lnSpc>
            </a:pPr>
            <a:r>
              <a:rPr lang="en-US" dirty="0"/>
              <a:t> The frequency at which samples are taken is called the </a:t>
            </a:r>
            <a:r>
              <a:rPr lang="en-US" b="1" dirty="0"/>
              <a:t>sample rate</a:t>
            </a:r>
            <a:r>
              <a:rPr lang="en-US" dirty="0"/>
              <a:t>, and is measured in Hertz (Hz). 1 Hz is one sample per second. </a:t>
            </a:r>
          </a:p>
          <a:p>
            <a:pPr>
              <a:lnSpc>
                <a:spcPct val="170000"/>
              </a:lnSpc>
            </a:pPr>
            <a:r>
              <a:rPr lang="en-US" dirty="0"/>
              <a:t>Most CD-quality audio is sampled at 44 100 or 48 000 KHz.</a:t>
            </a:r>
          </a:p>
          <a:p>
            <a:pPr>
              <a:lnSpc>
                <a:spcPct val="170000"/>
              </a:lnSpc>
              <a:spcAft>
                <a:spcPct val="20000"/>
              </a:spcAft>
            </a:pPr>
            <a:endParaRPr lang="en-US" dirty="0"/>
          </a:p>
          <a:p>
            <a:pPr>
              <a:lnSpc>
                <a:spcPct val="170000"/>
              </a:lnSpc>
              <a:spcAft>
                <a:spcPct val="20000"/>
              </a:spcAft>
            </a:pPr>
            <a:endParaRPr lang="en-US" altLang="en-US" dirty="0"/>
          </a:p>
        </p:txBody>
      </p:sp>
    </p:spTree>
    <p:extLst>
      <p:ext uri="{BB962C8B-B14F-4D97-AF65-F5344CB8AC3E}">
        <p14:creationId xmlns:p14="http://schemas.microsoft.com/office/powerpoint/2010/main" val="3166509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Representing Programs: Machine Language</a:t>
            </a:r>
            <a:endParaRPr lang="en-US" dirty="0"/>
          </a:p>
        </p:txBody>
      </p:sp>
      <p:pic>
        <p:nvPicPr>
          <p:cNvPr id="4" name="Machine Code and High level Languages Using Interpreters and Compilers(480P)">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rotWithShape="1">
          <a:blip r:embed="rId4"/>
          <a:srcRect b="8474"/>
          <a:stretch/>
        </p:blipFill>
        <p:spPr>
          <a:xfrm>
            <a:off x="1206572" y="1297712"/>
            <a:ext cx="9778855" cy="5030243"/>
          </a:xfrm>
        </p:spPr>
      </p:pic>
    </p:spTree>
    <p:extLst>
      <p:ext uri="{BB962C8B-B14F-4D97-AF65-F5344CB8AC3E}">
        <p14:creationId xmlns:p14="http://schemas.microsoft.com/office/powerpoint/2010/main" val="3146868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555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4000" dirty="0"/>
              <a:t>Representing Programs: Machine Language</a:t>
            </a:r>
            <a:endParaRPr lang="en-US" sz="4000" dirty="0"/>
          </a:p>
        </p:txBody>
      </p:sp>
      <p:sp>
        <p:nvSpPr>
          <p:cNvPr id="3" name="Content Placeholder 2"/>
          <p:cNvSpPr>
            <a:spLocks noGrp="1"/>
          </p:cNvSpPr>
          <p:nvPr>
            <p:ph idx="1"/>
          </p:nvPr>
        </p:nvSpPr>
        <p:spPr>
          <a:xfrm>
            <a:off x="470647" y="1482436"/>
            <a:ext cx="10951029" cy="4724400"/>
          </a:xfrm>
        </p:spPr>
        <p:txBody>
          <a:bodyPr>
            <a:normAutofit lnSpcReduction="10000"/>
          </a:bodyPr>
          <a:lstStyle/>
          <a:p>
            <a:pPr algn="just">
              <a:lnSpc>
                <a:spcPct val="150000"/>
              </a:lnSpc>
              <a:spcAft>
                <a:spcPct val="20000"/>
              </a:spcAft>
            </a:pPr>
            <a:r>
              <a:rPr lang="en-US" altLang="en-US" b="1" dirty="0"/>
              <a:t>Machine language</a:t>
            </a:r>
            <a:r>
              <a:rPr lang="en-US" altLang="en-US" dirty="0"/>
              <a:t>: Binary-based language for representing computer programs the computer can execute </a:t>
            </a:r>
            <a:r>
              <a:rPr lang="en-US" altLang="en-US" b="1" u="sng" dirty="0"/>
              <a:t>directly</a:t>
            </a:r>
            <a:r>
              <a:rPr lang="en-US" altLang="en-US" dirty="0"/>
              <a:t>.</a:t>
            </a:r>
          </a:p>
          <a:p>
            <a:pPr lvl="1" algn="just">
              <a:lnSpc>
                <a:spcPct val="150000"/>
              </a:lnSpc>
              <a:spcAft>
                <a:spcPct val="20000"/>
              </a:spcAft>
            </a:pPr>
            <a:r>
              <a:rPr lang="en-US" altLang="en-US" dirty="0"/>
              <a:t>Early programs were written in machine language. </a:t>
            </a:r>
          </a:p>
          <a:p>
            <a:pPr lvl="1" algn="just">
              <a:lnSpc>
                <a:spcPct val="150000"/>
              </a:lnSpc>
              <a:spcAft>
                <a:spcPct val="20000"/>
              </a:spcAft>
            </a:pPr>
            <a:r>
              <a:rPr lang="en-US" altLang="en-US" dirty="0"/>
              <a:t>Today’s programs still need to be translated into machine language in order to be understood by the computer.</a:t>
            </a:r>
          </a:p>
          <a:p>
            <a:pPr algn="just">
              <a:lnSpc>
                <a:spcPct val="150000"/>
              </a:lnSpc>
              <a:spcAft>
                <a:spcPct val="20000"/>
              </a:spcAft>
            </a:pPr>
            <a:r>
              <a:rPr lang="en-US" altLang="en-US" dirty="0"/>
              <a:t>Most programs are written in other programming languages .</a:t>
            </a:r>
          </a:p>
          <a:p>
            <a:pPr lvl="1" algn="just">
              <a:lnSpc>
                <a:spcPct val="150000"/>
              </a:lnSpc>
              <a:spcAft>
                <a:spcPct val="20000"/>
              </a:spcAft>
            </a:pPr>
            <a:r>
              <a:rPr lang="en-US" altLang="en-US" dirty="0"/>
              <a:t>Language translators are used to translate the programs into machine language.</a:t>
            </a:r>
          </a:p>
        </p:txBody>
      </p:sp>
    </p:spTree>
    <p:extLst>
      <p:ext uri="{BB962C8B-B14F-4D97-AF65-F5344CB8AC3E}">
        <p14:creationId xmlns:p14="http://schemas.microsoft.com/office/powerpoint/2010/main" val="1888380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F0A9523B-6FBE-4993-B881-344F2119A071}"/>
              </a:ext>
            </a:extLst>
          </p:cNvPr>
          <p:cNvSpPr/>
          <p:nvPr/>
        </p:nvSpPr>
        <p:spPr>
          <a:xfrm>
            <a:off x="310589" y="1335318"/>
            <a:ext cx="11520340"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8721ED82-9AD6-40BA-963E-D825BBC989E1}"/>
              </a:ext>
            </a:extLst>
          </p:cNvPr>
          <p:cNvSpPr/>
          <p:nvPr/>
        </p:nvSpPr>
        <p:spPr>
          <a:xfrm>
            <a:off x="345339" y="1335318"/>
            <a:ext cx="2626025" cy="4622799"/>
          </a:xfrm>
          <a:custGeom>
            <a:avLst/>
            <a:gdLst>
              <a:gd name="connsiteX0" fmla="*/ 0 w 2615765"/>
              <a:gd name="connsiteY0" fmla="*/ 0 h 4622799"/>
              <a:gd name="connsiteX1" fmla="*/ 2615765 w 2615765"/>
              <a:gd name="connsiteY1" fmla="*/ 0 h 4622799"/>
              <a:gd name="connsiteX2" fmla="*/ 2615765 w 2615765"/>
              <a:gd name="connsiteY2" fmla="*/ 4622799 h 4622799"/>
              <a:gd name="connsiteX3" fmla="*/ 0 w 2615765"/>
              <a:gd name="connsiteY3" fmla="*/ 4622799 h 4622799"/>
              <a:gd name="connsiteX4" fmla="*/ 0 w 26157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5765" h="4622799">
                <a:moveTo>
                  <a:pt x="0" y="0"/>
                </a:moveTo>
                <a:lnTo>
                  <a:pt x="2615765" y="0"/>
                </a:lnTo>
                <a:lnTo>
                  <a:pt x="26157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2:</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System Unit: Processing and Memory</a:t>
            </a: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FCEADF97-1ADD-4030-8528-83CE9CC09AD1}"/>
              </a:ext>
            </a:extLst>
          </p:cNvPr>
          <p:cNvSpPr/>
          <p:nvPr/>
        </p:nvSpPr>
        <p:spPr>
          <a:xfrm>
            <a:off x="2788994" y="1389660"/>
            <a:ext cx="3698500" cy="2089896"/>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Data and Program Representation</a:t>
            </a:r>
          </a:p>
        </p:txBody>
      </p:sp>
      <p:sp>
        <p:nvSpPr>
          <p:cNvPr id="8" name="Freeform: Shape 7">
            <a:extLst>
              <a:ext uri="{FF2B5EF4-FFF2-40B4-BE49-F238E27FC236}">
                <a16:creationId xmlns:a16="http://schemas.microsoft.com/office/drawing/2014/main" id="{DD18C8EF-CC34-4B63-A3FE-2E0B511C212D}"/>
              </a:ext>
            </a:extLst>
          </p:cNvPr>
          <p:cNvSpPr/>
          <p:nvPr/>
        </p:nvSpPr>
        <p:spPr>
          <a:xfrm>
            <a:off x="7439507" y="1389660"/>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Digital Data Representation</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9" name="Straight Connector 8">
            <a:extLst>
              <a:ext uri="{FF2B5EF4-FFF2-40B4-BE49-F238E27FC236}">
                <a16:creationId xmlns:a16="http://schemas.microsoft.com/office/drawing/2014/main" id="{C56E10A9-FC18-45DA-B3C8-C88F5BFAF0ED}"/>
              </a:ext>
            </a:extLst>
          </p:cNvPr>
          <p:cNvSpPr/>
          <p:nvPr/>
        </p:nvSpPr>
        <p:spPr>
          <a:xfrm>
            <a:off x="7273596" y="1750740"/>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0CD02724-9E87-4D7A-9C70-2BAB58603397}"/>
              </a:ext>
            </a:extLst>
          </p:cNvPr>
          <p:cNvSpPr/>
          <p:nvPr/>
        </p:nvSpPr>
        <p:spPr>
          <a:xfrm>
            <a:off x="7439507" y="1750740"/>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Binary Numbering System</a:t>
            </a:r>
          </a:p>
        </p:txBody>
      </p:sp>
      <p:sp>
        <p:nvSpPr>
          <p:cNvPr id="11" name="Straight Connector 10">
            <a:extLst>
              <a:ext uri="{FF2B5EF4-FFF2-40B4-BE49-F238E27FC236}">
                <a16:creationId xmlns:a16="http://schemas.microsoft.com/office/drawing/2014/main" id="{808CB271-3153-4A0D-A3D7-5D18FC972E53}"/>
              </a:ext>
            </a:extLst>
          </p:cNvPr>
          <p:cNvSpPr/>
          <p:nvPr/>
        </p:nvSpPr>
        <p:spPr>
          <a:xfrm>
            <a:off x="7273596" y="2097962"/>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1C405939-B9CB-4F0C-8FC0-0421B69F3442}"/>
              </a:ext>
            </a:extLst>
          </p:cNvPr>
          <p:cNvSpPr/>
          <p:nvPr/>
        </p:nvSpPr>
        <p:spPr>
          <a:xfrm>
            <a:off x="7439507" y="2097962"/>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Coding Systems for Text-Based Data</a:t>
            </a:r>
            <a:endParaRPr kumimoji="0" lang="ar-SY"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B1B872DF-C7FE-4241-AADD-CB78296B4D92}"/>
              </a:ext>
            </a:extLst>
          </p:cNvPr>
          <p:cNvSpPr/>
          <p:nvPr/>
        </p:nvSpPr>
        <p:spPr>
          <a:xfrm>
            <a:off x="7273596" y="2459039"/>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6FD7D2BF-90EB-4C2C-9A5D-AD85EBDCDAE5}"/>
              </a:ext>
            </a:extLst>
          </p:cNvPr>
          <p:cNvSpPr/>
          <p:nvPr/>
        </p:nvSpPr>
        <p:spPr>
          <a:xfrm>
            <a:off x="7439507" y="2459039"/>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Coding Systems for Images</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5" name="Straight Connector 14">
            <a:extLst>
              <a:ext uri="{FF2B5EF4-FFF2-40B4-BE49-F238E27FC236}">
                <a16:creationId xmlns:a16="http://schemas.microsoft.com/office/drawing/2014/main" id="{1918EB8F-1612-4067-B7DB-F3C280160F32}"/>
              </a:ext>
            </a:extLst>
          </p:cNvPr>
          <p:cNvSpPr/>
          <p:nvPr/>
        </p:nvSpPr>
        <p:spPr>
          <a:xfrm>
            <a:off x="7273596" y="2820116"/>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E0F4ED6D-A531-4BA1-A5EB-ED3B5CA42D18}"/>
              </a:ext>
            </a:extLst>
          </p:cNvPr>
          <p:cNvSpPr/>
          <p:nvPr/>
        </p:nvSpPr>
        <p:spPr>
          <a:xfrm>
            <a:off x="7439507" y="2820116"/>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Coding Systems for Audio</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7" name="Straight Connector 16">
            <a:extLst>
              <a:ext uri="{FF2B5EF4-FFF2-40B4-BE49-F238E27FC236}">
                <a16:creationId xmlns:a16="http://schemas.microsoft.com/office/drawing/2014/main" id="{29805494-D4D7-49D2-9504-C4523B87F52C}"/>
              </a:ext>
            </a:extLst>
          </p:cNvPr>
          <p:cNvSpPr/>
          <p:nvPr/>
        </p:nvSpPr>
        <p:spPr>
          <a:xfrm>
            <a:off x="7273596" y="3181193"/>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57EDACA0-9CB4-4F01-BD27-DA5DABC25CB4}"/>
              </a:ext>
            </a:extLst>
          </p:cNvPr>
          <p:cNvSpPr/>
          <p:nvPr/>
        </p:nvSpPr>
        <p:spPr>
          <a:xfrm>
            <a:off x="7439507" y="3181193"/>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Representing Programs: Machine Language</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9" name="Straight Connector 18">
            <a:extLst>
              <a:ext uri="{FF2B5EF4-FFF2-40B4-BE49-F238E27FC236}">
                <a16:creationId xmlns:a16="http://schemas.microsoft.com/office/drawing/2014/main" id="{95068920-0792-4CA9-8008-7DD5C9D03865}"/>
              </a:ext>
            </a:extLst>
          </p:cNvPr>
          <p:cNvSpPr/>
          <p:nvPr/>
        </p:nvSpPr>
        <p:spPr>
          <a:xfrm>
            <a:off x="2617340" y="3529479"/>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F5B0FEEF-764D-4525-8A3C-AAC8D9F254E7}"/>
              </a:ext>
            </a:extLst>
          </p:cNvPr>
          <p:cNvSpPr/>
          <p:nvPr/>
        </p:nvSpPr>
        <p:spPr>
          <a:xfrm>
            <a:off x="2788994" y="3583821"/>
            <a:ext cx="4484602" cy="1784683"/>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Inside the System Unit</a:t>
            </a:r>
          </a:p>
        </p:txBody>
      </p:sp>
      <p:sp>
        <p:nvSpPr>
          <p:cNvPr id="21" name="Freeform: Shape 20">
            <a:extLst>
              <a:ext uri="{FF2B5EF4-FFF2-40B4-BE49-F238E27FC236}">
                <a16:creationId xmlns:a16="http://schemas.microsoft.com/office/drawing/2014/main" id="{F8AC7570-2089-4C16-8D59-5F7B817D59AE}"/>
              </a:ext>
            </a:extLst>
          </p:cNvPr>
          <p:cNvSpPr/>
          <p:nvPr/>
        </p:nvSpPr>
        <p:spPr>
          <a:xfrm>
            <a:off x="7439507" y="3583822"/>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Motherboard</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2" name="Straight Connector 21">
            <a:extLst>
              <a:ext uri="{FF2B5EF4-FFF2-40B4-BE49-F238E27FC236}">
                <a16:creationId xmlns:a16="http://schemas.microsoft.com/office/drawing/2014/main" id="{C5DBFDAE-F0C2-4006-8D62-4D2C3FE9EB8B}"/>
              </a:ext>
            </a:extLst>
          </p:cNvPr>
          <p:cNvSpPr/>
          <p:nvPr/>
        </p:nvSpPr>
        <p:spPr>
          <a:xfrm>
            <a:off x="7273596" y="3911979"/>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366AA371-CE8F-4983-BF13-93AA8D0AFFF5}"/>
              </a:ext>
            </a:extLst>
          </p:cNvPr>
          <p:cNvSpPr/>
          <p:nvPr/>
        </p:nvSpPr>
        <p:spPr>
          <a:xfrm>
            <a:off x="7439507" y="3911979"/>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CPU</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4" name="Straight Connector 23">
            <a:extLst>
              <a:ext uri="{FF2B5EF4-FFF2-40B4-BE49-F238E27FC236}">
                <a16:creationId xmlns:a16="http://schemas.microsoft.com/office/drawing/2014/main" id="{F1959C83-5FF9-4DD1-99B3-433A156F455B}"/>
              </a:ext>
            </a:extLst>
          </p:cNvPr>
          <p:cNvSpPr/>
          <p:nvPr/>
        </p:nvSpPr>
        <p:spPr>
          <a:xfrm>
            <a:off x="7273596" y="4253992"/>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BDACC246-E63C-4B15-8209-F3A1C57E1C0B}"/>
              </a:ext>
            </a:extLst>
          </p:cNvPr>
          <p:cNvSpPr/>
          <p:nvPr/>
        </p:nvSpPr>
        <p:spPr>
          <a:xfrm>
            <a:off x="7439507" y="4253992"/>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Memory</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6" name="Straight Connector 25">
            <a:extLst>
              <a:ext uri="{FF2B5EF4-FFF2-40B4-BE49-F238E27FC236}">
                <a16:creationId xmlns:a16="http://schemas.microsoft.com/office/drawing/2014/main" id="{58CA0121-9160-4B4D-96AC-CA72AD45517C}"/>
              </a:ext>
            </a:extLst>
          </p:cNvPr>
          <p:cNvSpPr/>
          <p:nvPr/>
        </p:nvSpPr>
        <p:spPr>
          <a:xfrm>
            <a:off x="7273596" y="4596004"/>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6BB635B8-9D09-4AC2-B8C3-8BDC113167E1}"/>
              </a:ext>
            </a:extLst>
          </p:cNvPr>
          <p:cNvSpPr/>
          <p:nvPr/>
        </p:nvSpPr>
        <p:spPr>
          <a:xfrm>
            <a:off x="7439507" y="4596004"/>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Fans, Heat Sinks, and Other  Components</a:t>
            </a:r>
          </a:p>
        </p:txBody>
      </p:sp>
      <p:sp>
        <p:nvSpPr>
          <p:cNvPr id="28" name="Straight Connector 27">
            <a:extLst>
              <a:ext uri="{FF2B5EF4-FFF2-40B4-BE49-F238E27FC236}">
                <a16:creationId xmlns:a16="http://schemas.microsoft.com/office/drawing/2014/main" id="{592E9E5E-FDD2-4050-B94E-B8B7452690AC}"/>
              </a:ext>
            </a:extLst>
          </p:cNvPr>
          <p:cNvSpPr/>
          <p:nvPr/>
        </p:nvSpPr>
        <p:spPr>
          <a:xfrm>
            <a:off x="7273596" y="4979578"/>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C2139C12-0802-4354-BB66-E1636ACC1F5E}"/>
              </a:ext>
            </a:extLst>
          </p:cNvPr>
          <p:cNvSpPr/>
          <p:nvPr/>
        </p:nvSpPr>
        <p:spPr>
          <a:xfrm>
            <a:off x="7439507" y="4979578"/>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Expansion Slots and Expansion Cards</a:t>
            </a:r>
          </a:p>
        </p:txBody>
      </p:sp>
      <p:sp>
        <p:nvSpPr>
          <p:cNvPr id="30" name="Straight Connector 29">
            <a:extLst>
              <a:ext uri="{FF2B5EF4-FFF2-40B4-BE49-F238E27FC236}">
                <a16:creationId xmlns:a16="http://schemas.microsoft.com/office/drawing/2014/main" id="{FE071445-4138-496E-A9B6-13EE41E3C8F9}"/>
              </a:ext>
            </a:extLst>
          </p:cNvPr>
          <p:cNvSpPr/>
          <p:nvPr/>
        </p:nvSpPr>
        <p:spPr>
          <a:xfrm>
            <a:off x="2617340" y="5377272"/>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9A3330E5-53FC-4A0C-9AE6-2CB906DC90BF}"/>
              </a:ext>
            </a:extLst>
          </p:cNvPr>
          <p:cNvSpPr/>
          <p:nvPr/>
        </p:nvSpPr>
        <p:spPr>
          <a:xfrm>
            <a:off x="2786741" y="5388074"/>
            <a:ext cx="4275069" cy="356094"/>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How the CPU Works</a:t>
            </a:r>
          </a:p>
        </p:txBody>
      </p:sp>
      <p:sp>
        <p:nvSpPr>
          <p:cNvPr id="32" name="Freeform: Shape 31">
            <a:extLst>
              <a:ext uri="{FF2B5EF4-FFF2-40B4-BE49-F238E27FC236}">
                <a16:creationId xmlns:a16="http://schemas.microsoft.com/office/drawing/2014/main" id="{65F8358F-CA55-4453-80F3-44F1E71CA9CF}"/>
              </a:ext>
            </a:extLst>
          </p:cNvPr>
          <p:cNvSpPr/>
          <p:nvPr/>
        </p:nvSpPr>
        <p:spPr>
          <a:xfrm>
            <a:off x="7439507" y="5431615"/>
            <a:ext cx="4572000" cy="468492"/>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Typical CPU Components </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3" name="Straight Connector 32">
            <a:extLst>
              <a:ext uri="{FF2B5EF4-FFF2-40B4-BE49-F238E27FC236}">
                <a16:creationId xmlns:a16="http://schemas.microsoft.com/office/drawing/2014/main" id="{FBA08920-CD9C-4B07-B461-69FAFFC20DAA}"/>
              </a:ext>
            </a:extLst>
          </p:cNvPr>
          <p:cNvSpPr/>
          <p:nvPr/>
        </p:nvSpPr>
        <p:spPr>
          <a:xfrm>
            <a:off x="2617340" y="6518469"/>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Shape 33">
            <a:extLst>
              <a:ext uri="{FF2B5EF4-FFF2-40B4-BE49-F238E27FC236}">
                <a16:creationId xmlns:a16="http://schemas.microsoft.com/office/drawing/2014/main" id="{A6C8625A-0096-4365-B96B-C07E0FE4875B}"/>
              </a:ext>
            </a:extLst>
          </p:cNvPr>
          <p:cNvSpPr/>
          <p:nvPr/>
        </p:nvSpPr>
        <p:spPr>
          <a:xfrm>
            <a:off x="2786741" y="5876132"/>
            <a:ext cx="4847772" cy="555251"/>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Making Computers Faster and Better</a:t>
            </a:r>
          </a:p>
        </p:txBody>
      </p:sp>
      <p:sp>
        <p:nvSpPr>
          <p:cNvPr id="35" name="Straight Connector 34">
            <a:extLst>
              <a:ext uri="{FF2B5EF4-FFF2-40B4-BE49-F238E27FC236}">
                <a16:creationId xmlns:a16="http://schemas.microsoft.com/office/drawing/2014/main" id="{19631DAF-142E-4679-9571-4503C991D25C}"/>
              </a:ext>
            </a:extLst>
          </p:cNvPr>
          <p:cNvSpPr/>
          <p:nvPr/>
        </p:nvSpPr>
        <p:spPr>
          <a:xfrm>
            <a:off x="2617340" y="5842051"/>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606590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0"/>
                                        </p:tgtEl>
                                        <p:attrNameLst>
                                          <p:attrName>fillcolor</p:attrName>
                                        </p:attrNameLst>
                                      </p:cBhvr>
                                      <p:to>
                                        <a:srgbClr val="FFFF00"/>
                                      </p:to>
                                    </p:animClr>
                                    <p:set>
                                      <p:cBhvr>
                                        <p:cTn id="7" dur="2000" fill="hold"/>
                                        <p:tgtEl>
                                          <p:spTgt spid="20"/>
                                        </p:tgtEl>
                                        <p:attrNameLst>
                                          <p:attrName>fill.type</p:attrName>
                                        </p:attrNameLst>
                                      </p:cBhvr>
                                      <p:to>
                                        <p:strVal val="solid"/>
                                      </p:to>
                                    </p:set>
                                    <p:set>
                                      <p:cBhvr>
                                        <p:cTn id="8" dur="2000" fill="hold"/>
                                        <p:tgtEl>
                                          <p:spTgt spid="2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Inside the System Unit</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spcAft>
                <a:spcPct val="20000"/>
              </a:spcAft>
            </a:pPr>
            <a:r>
              <a:rPr lang="en-US" altLang="en-US" sz="2400" b="1" dirty="0"/>
              <a:t>System unit</a:t>
            </a:r>
            <a:r>
              <a:rPr lang="en-US" altLang="en-US" sz="2400" dirty="0"/>
              <a:t>: The main case of a computer</a:t>
            </a:r>
          </a:p>
          <a:p>
            <a:pPr lvl="1" algn="just">
              <a:lnSpc>
                <a:spcPct val="150000"/>
              </a:lnSpc>
              <a:spcAft>
                <a:spcPct val="20000"/>
              </a:spcAft>
            </a:pPr>
            <a:r>
              <a:rPr lang="en-US" altLang="en-US" sz="2000" dirty="0"/>
              <a:t>A computer case, also known as a computer chassis is the enclosure that contains most of the components of a personal computer (usually excluding the display, keyboard, and mouse).</a:t>
            </a:r>
          </a:p>
          <a:p>
            <a:pPr lvl="1" algn="just">
              <a:lnSpc>
                <a:spcPct val="150000"/>
              </a:lnSpc>
              <a:spcAft>
                <a:spcPct val="20000"/>
              </a:spcAft>
            </a:pPr>
            <a:r>
              <a:rPr lang="en-US" altLang="en-US" sz="2000" dirty="0"/>
              <a:t>Cases are usually constructed from steel, aluminum and plastic. Other materials such as glass</a:t>
            </a:r>
            <a:r>
              <a:rPr lang="ar-SY" altLang="en-US" sz="2000" dirty="0"/>
              <a:t> </a:t>
            </a:r>
            <a:r>
              <a:rPr lang="en-US" altLang="en-US" sz="2000" dirty="0"/>
              <a:t> and wood .</a:t>
            </a:r>
          </a:p>
          <a:p>
            <a:pPr lvl="1" algn="just">
              <a:lnSpc>
                <a:spcPct val="150000"/>
              </a:lnSpc>
              <a:spcAft>
                <a:spcPct val="20000"/>
              </a:spcAft>
            </a:pPr>
            <a:r>
              <a:rPr lang="en-US" altLang="en-US" sz="2000" dirty="0"/>
              <a:t>Houses the processing hardware for a computer.</a:t>
            </a:r>
          </a:p>
          <a:p>
            <a:pPr lvl="1" algn="just">
              <a:lnSpc>
                <a:spcPct val="150000"/>
              </a:lnSpc>
              <a:spcAft>
                <a:spcPct val="20000"/>
              </a:spcAft>
            </a:pPr>
            <a:r>
              <a:rPr lang="en-US" altLang="en-US" sz="2000" dirty="0"/>
              <a:t>Also contains storage devices, the power supply, and cooling fans.</a:t>
            </a:r>
          </a:p>
          <a:p>
            <a:pPr lvl="1" algn="just">
              <a:lnSpc>
                <a:spcPct val="150000"/>
              </a:lnSpc>
              <a:spcAft>
                <a:spcPct val="20000"/>
              </a:spcAft>
            </a:pPr>
            <a:r>
              <a:rPr lang="en-US" altLang="en-US" sz="2000" dirty="0"/>
              <a:t>Houses the CPU, memory, interfaces to connect to peripheral devices (printers, etc), and other components such as CD/DVD drives.</a:t>
            </a:r>
          </a:p>
          <a:p>
            <a:pPr lvl="1" algn="just">
              <a:lnSpc>
                <a:spcPct val="150000"/>
              </a:lnSpc>
              <a:spcAft>
                <a:spcPct val="20000"/>
              </a:spcAft>
            </a:pPr>
            <a:r>
              <a:rPr lang="en-US" altLang="en-US" sz="2000" dirty="0"/>
              <a:t>With a desktop computer, usually looks like a rectangular box.</a:t>
            </a:r>
          </a:p>
        </p:txBody>
      </p:sp>
    </p:spTree>
    <p:extLst>
      <p:ext uri="{BB962C8B-B14F-4D97-AF65-F5344CB8AC3E}">
        <p14:creationId xmlns:p14="http://schemas.microsoft.com/office/powerpoint/2010/main" val="3254651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Inside the System Unit</a:t>
            </a:r>
            <a:endParaRPr lang="en-US" dirty="0"/>
          </a:p>
        </p:txBody>
      </p:sp>
      <p:sp>
        <p:nvSpPr>
          <p:cNvPr id="3" name="Content Placeholder 2"/>
          <p:cNvSpPr>
            <a:spLocks noGrp="1"/>
          </p:cNvSpPr>
          <p:nvPr>
            <p:ph idx="1"/>
          </p:nvPr>
        </p:nvSpPr>
        <p:spPr/>
        <p:txBody>
          <a:bodyPr/>
          <a:lstStyle/>
          <a:p>
            <a:endParaRPr lang="en-US" dirty="0"/>
          </a:p>
        </p:txBody>
      </p:sp>
      <p:pic>
        <p:nvPicPr>
          <p:cNvPr id="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2192000" cy="682904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10038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Motherboard</a:t>
            </a:r>
            <a:endParaRPr lang="en-US" dirty="0"/>
          </a:p>
        </p:txBody>
      </p:sp>
      <p:sp>
        <p:nvSpPr>
          <p:cNvPr id="3" name="Content Placeholder 2"/>
          <p:cNvSpPr>
            <a:spLocks noGrp="1"/>
          </p:cNvSpPr>
          <p:nvPr>
            <p:ph idx="1"/>
          </p:nvPr>
        </p:nvSpPr>
        <p:spPr/>
        <p:txBody>
          <a:bodyPr/>
          <a:lstStyle/>
          <a:p>
            <a:endParaRPr lang="en-US"/>
          </a:p>
        </p:txBody>
      </p:sp>
      <p:pic>
        <p:nvPicPr>
          <p:cNvPr id="3074" name="Picture 2" descr="A computer motherboar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421124" y="1388728"/>
            <a:ext cx="5349747" cy="4967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391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Motherboard</a:t>
            </a:r>
            <a:endParaRPr lang="en-US" dirty="0"/>
          </a:p>
        </p:txBody>
      </p:sp>
      <p:sp>
        <p:nvSpPr>
          <p:cNvPr id="3" name="Content Placeholder 2"/>
          <p:cNvSpPr>
            <a:spLocks noGrp="1"/>
          </p:cNvSpPr>
          <p:nvPr>
            <p:ph idx="1"/>
          </p:nvPr>
        </p:nvSpPr>
        <p:spPr>
          <a:xfrm>
            <a:off x="131310" y="1343891"/>
            <a:ext cx="8458508" cy="5044250"/>
          </a:xfrm>
        </p:spPr>
        <p:txBody>
          <a:bodyPr>
            <a:normAutofit fontScale="70000" lnSpcReduction="20000"/>
          </a:bodyPr>
          <a:lstStyle/>
          <a:p>
            <a:pPr>
              <a:lnSpc>
                <a:spcPct val="160000"/>
              </a:lnSpc>
              <a:spcBef>
                <a:spcPct val="10000"/>
              </a:spcBef>
              <a:spcAft>
                <a:spcPct val="10000"/>
              </a:spcAft>
            </a:pPr>
            <a:r>
              <a:rPr lang="en-US" altLang="en-US" b="1" dirty="0"/>
              <a:t>Computer chip</a:t>
            </a:r>
            <a:r>
              <a:rPr lang="en-US" altLang="en-US" dirty="0"/>
              <a:t>: A very small pieces of silicon or other semi-conducting material onto which integrated circuits are embedded.</a:t>
            </a:r>
          </a:p>
          <a:p>
            <a:pPr>
              <a:lnSpc>
                <a:spcPct val="160000"/>
              </a:lnSpc>
              <a:spcBef>
                <a:spcPct val="10000"/>
              </a:spcBef>
              <a:spcAft>
                <a:spcPct val="10000"/>
              </a:spcAft>
            </a:pPr>
            <a:r>
              <a:rPr lang="en-US" altLang="en-US" b="1" dirty="0"/>
              <a:t>Circuit board</a:t>
            </a:r>
            <a:r>
              <a:rPr lang="en-US" altLang="en-US" dirty="0"/>
              <a:t>: A thin board containing computer chips and other electronic components.</a:t>
            </a:r>
          </a:p>
          <a:p>
            <a:pPr>
              <a:lnSpc>
                <a:spcPct val="160000"/>
              </a:lnSpc>
              <a:spcBef>
                <a:spcPct val="10000"/>
              </a:spcBef>
              <a:spcAft>
                <a:spcPct val="10000"/>
              </a:spcAft>
            </a:pPr>
            <a:r>
              <a:rPr lang="en-US" altLang="en-US" b="1" dirty="0"/>
              <a:t>Motherboard or system board</a:t>
            </a:r>
            <a:r>
              <a:rPr lang="en-US" altLang="en-US" dirty="0"/>
              <a:t>: The main circuit board inside the system unit.</a:t>
            </a:r>
          </a:p>
          <a:p>
            <a:pPr lvl="1">
              <a:lnSpc>
                <a:spcPct val="160000"/>
              </a:lnSpc>
              <a:spcBef>
                <a:spcPct val="10000"/>
              </a:spcBef>
              <a:spcAft>
                <a:spcPct val="10000"/>
              </a:spcAft>
            </a:pPr>
            <a:r>
              <a:rPr lang="en-US" altLang="en-US" dirty="0"/>
              <a:t>All devices must connect to the motherboard.</a:t>
            </a:r>
          </a:p>
          <a:p>
            <a:pPr lvl="1">
              <a:lnSpc>
                <a:spcPct val="160000"/>
              </a:lnSpc>
              <a:spcBef>
                <a:spcPct val="10000"/>
              </a:spcBef>
              <a:spcAft>
                <a:spcPct val="10000"/>
              </a:spcAft>
            </a:pPr>
            <a:r>
              <a:rPr lang="en-US" altLang="en-US" dirty="0"/>
              <a:t>External devices (monitors, keyboards, mice, printers) typically connect by plugging into a port exposed through the exterior of the system unit.</a:t>
            </a:r>
          </a:p>
          <a:p>
            <a:pPr lvl="1">
              <a:lnSpc>
                <a:spcPct val="160000"/>
              </a:lnSpc>
              <a:spcBef>
                <a:spcPct val="10000"/>
              </a:spcBef>
              <a:spcAft>
                <a:spcPct val="10000"/>
              </a:spcAft>
            </a:pPr>
            <a:r>
              <a:rPr lang="en-US" altLang="en-US" dirty="0"/>
              <a:t>Wireless devices connect through a transceiver or wireless networking technology (like Bluetooth).</a:t>
            </a:r>
          </a:p>
        </p:txBody>
      </p:sp>
      <p:pic>
        <p:nvPicPr>
          <p:cNvPr id="4100" name="Picture 4" descr="A computer chip."/>
          <p:cNvPicPr>
            <a:picLocks noChangeAspect="1" noChangeArrowheads="1"/>
          </p:cNvPicPr>
          <p:nvPr/>
        </p:nvPicPr>
        <p:blipFill>
          <a:blip r:embed="rId2" cstate="email">
            <a:clrChange>
              <a:clrFrom>
                <a:srgbClr val="FEFEFE"/>
              </a:clrFrom>
              <a:clrTo>
                <a:srgbClr val="FEFEFE">
                  <a:alpha val="0"/>
                </a:srgbClr>
              </a:clrTo>
            </a:clrChange>
            <a:extLst>
              <a:ext uri="{28A0092B-C50C-407E-A947-70E740481C1C}">
                <a14:useLocalDpi xmlns:a14="http://schemas.microsoft.com/office/drawing/2010/main"/>
              </a:ext>
            </a:extLst>
          </a:blip>
          <a:srcRect/>
          <a:stretch>
            <a:fillRect/>
          </a:stretch>
        </p:blipFill>
        <p:spPr bwMode="auto">
          <a:xfrm>
            <a:off x="9695328" y="1311989"/>
            <a:ext cx="2638425" cy="146168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Microwave and RF Printed Circuit Boards"/>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276655" y="1621031"/>
            <a:ext cx="2044843" cy="14288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 computer motherboard."/>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589818" y="3362503"/>
            <a:ext cx="3693749" cy="3429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7394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CPU</a:t>
            </a:r>
            <a:endParaRPr lang="en-US" dirty="0"/>
          </a:p>
        </p:txBody>
      </p:sp>
      <p:sp>
        <p:nvSpPr>
          <p:cNvPr id="3" name="Content Placeholder 2"/>
          <p:cNvSpPr>
            <a:spLocks noGrp="1"/>
          </p:cNvSpPr>
          <p:nvPr>
            <p:ph idx="1"/>
          </p:nvPr>
        </p:nvSpPr>
        <p:spPr>
          <a:xfrm>
            <a:off x="159656" y="1322614"/>
            <a:ext cx="11526157" cy="5065527"/>
          </a:xfrm>
        </p:spPr>
        <p:txBody>
          <a:bodyPr>
            <a:noAutofit/>
          </a:bodyPr>
          <a:lstStyle/>
          <a:p>
            <a:pPr algn="just">
              <a:lnSpc>
                <a:spcPct val="150000"/>
              </a:lnSpc>
            </a:pPr>
            <a:r>
              <a:rPr lang="en-US" dirty="0"/>
              <a:t>The CPU is the </a:t>
            </a:r>
            <a:r>
              <a:rPr lang="en-US" b="1" dirty="0"/>
              <a:t>core</a:t>
            </a:r>
            <a:r>
              <a:rPr lang="en-US" dirty="0"/>
              <a:t> component that defines a computing device, and while it is of critical importance, the CPU can only function alongside other hardware. The silicon chip sits in a special socket located on the main circuit board inside the device. </a:t>
            </a:r>
          </a:p>
          <a:p>
            <a:pPr algn="just">
              <a:lnSpc>
                <a:spcPct val="150000"/>
              </a:lnSpc>
            </a:pPr>
            <a:r>
              <a:rPr lang="en-US" dirty="0"/>
              <a:t>CPUs are built by placing </a:t>
            </a:r>
            <a:r>
              <a:rPr lang="en-US" b="1" dirty="0"/>
              <a:t>billions</a:t>
            </a:r>
            <a:r>
              <a:rPr lang="en-US" dirty="0"/>
              <a:t> of microscopic </a:t>
            </a:r>
            <a:r>
              <a:rPr lang="en-US" b="1" dirty="0"/>
              <a:t>transistors</a:t>
            </a:r>
            <a:r>
              <a:rPr lang="en-US" dirty="0"/>
              <a:t> onto a single computer chip. Those transistors allow it to make the calculations it needs to run programs that are stored on your system’s memory. </a:t>
            </a:r>
          </a:p>
        </p:txBody>
      </p:sp>
    </p:spTree>
    <p:extLst>
      <p:ext uri="{BB962C8B-B14F-4D97-AF65-F5344CB8AC3E}">
        <p14:creationId xmlns:p14="http://schemas.microsoft.com/office/powerpoint/2010/main" val="19290395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CPU</a:t>
            </a:r>
            <a:endParaRPr lang="en-US" dirty="0"/>
          </a:p>
        </p:txBody>
      </p:sp>
      <p:sp>
        <p:nvSpPr>
          <p:cNvPr id="3" name="Content Placeholder 2"/>
          <p:cNvSpPr>
            <a:spLocks noGrp="1"/>
          </p:cNvSpPr>
          <p:nvPr>
            <p:ph idx="1"/>
          </p:nvPr>
        </p:nvSpPr>
        <p:spPr>
          <a:xfrm>
            <a:off x="241300" y="1454727"/>
            <a:ext cx="11547929" cy="4933414"/>
          </a:xfrm>
        </p:spPr>
        <p:txBody>
          <a:bodyPr>
            <a:noAutofit/>
          </a:bodyPr>
          <a:lstStyle/>
          <a:p>
            <a:pPr>
              <a:spcAft>
                <a:spcPct val="20000"/>
              </a:spcAft>
            </a:pPr>
            <a:r>
              <a:rPr lang="en-US" sz="2400" dirty="0"/>
              <a:t>They’re </a:t>
            </a:r>
            <a:r>
              <a:rPr lang="en-US" sz="2400" b="1" dirty="0"/>
              <a:t>gates</a:t>
            </a:r>
            <a:r>
              <a:rPr lang="en-US" sz="2400" dirty="0"/>
              <a:t> that switch on or off, thereby conveying the ones or zeros that translate into everything you do with the device, be it watching videos or writing an email.</a:t>
            </a:r>
            <a:endParaRPr lang="en-US" altLang="en-US" sz="2400" b="1" dirty="0"/>
          </a:p>
          <a:p>
            <a:pPr algn="just">
              <a:lnSpc>
                <a:spcPct val="150000"/>
              </a:lnSpc>
              <a:spcAft>
                <a:spcPct val="20000"/>
              </a:spcAft>
            </a:pPr>
            <a:r>
              <a:rPr lang="en-US" altLang="en-US" sz="2400" b="1" dirty="0"/>
              <a:t>Dual-core CPU</a:t>
            </a:r>
            <a:r>
              <a:rPr lang="en-US" altLang="en-US" sz="2400" dirty="0"/>
              <a:t>: Contains the processing components (</a:t>
            </a:r>
            <a:r>
              <a:rPr lang="en-US" altLang="en-US" sz="2400" b="1" dirty="0"/>
              <a:t>cores</a:t>
            </a:r>
            <a:r>
              <a:rPr lang="en-US" altLang="en-US" sz="2400" dirty="0"/>
              <a:t>) of two separate processors on a single CPU.</a:t>
            </a:r>
          </a:p>
          <a:p>
            <a:pPr algn="just">
              <a:lnSpc>
                <a:spcPct val="150000"/>
              </a:lnSpc>
              <a:spcAft>
                <a:spcPct val="20000"/>
              </a:spcAft>
            </a:pPr>
            <a:r>
              <a:rPr lang="en-US" altLang="en-US" sz="2400" b="1" dirty="0"/>
              <a:t>Quad-core CPU</a:t>
            </a:r>
            <a:r>
              <a:rPr lang="en-US" altLang="en-US" sz="2400" dirty="0"/>
              <a:t>: Contains </a:t>
            </a:r>
            <a:r>
              <a:rPr lang="en-US" altLang="en-US" sz="2400" b="1" dirty="0"/>
              <a:t>4</a:t>
            </a:r>
            <a:r>
              <a:rPr lang="en-US" altLang="en-US" sz="2400" dirty="0"/>
              <a:t> cores.</a:t>
            </a:r>
          </a:p>
          <a:p>
            <a:pPr algn="just">
              <a:lnSpc>
                <a:spcPct val="150000"/>
              </a:lnSpc>
              <a:spcAft>
                <a:spcPct val="20000"/>
              </a:spcAft>
            </a:pPr>
            <a:r>
              <a:rPr lang="en-US" altLang="en-US" sz="2400" dirty="0"/>
              <a:t>Typically different CPUs for desktop computers, portable computers, servers, mobile devices, etc.</a:t>
            </a:r>
          </a:p>
        </p:txBody>
      </p:sp>
    </p:spTree>
    <p:extLst>
      <p:ext uri="{BB962C8B-B14F-4D97-AF65-F5344CB8AC3E}">
        <p14:creationId xmlns:p14="http://schemas.microsoft.com/office/powerpoint/2010/main" val="19290395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094" y="156899"/>
            <a:ext cx="2593588" cy="1325563"/>
          </a:xfrm>
        </p:spPr>
        <p:txBody>
          <a:bodyPr/>
          <a:lstStyle/>
          <a:p>
            <a:r>
              <a:rPr lang="en-US" altLang="en-US" dirty="0"/>
              <a:t>The CPU</a:t>
            </a:r>
            <a:endParaRPr lang="en-US" dirty="0"/>
          </a:p>
        </p:txBody>
      </p:sp>
      <p:pic>
        <p:nvPicPr>
          <p:cNvPr id="4" name="Picture 2" descr="http://www.mathcs.emory.edu/~cheung/Courses/355/Syllabus/5-bus/FIGS/wiring01.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426105" y="1319918"/>
            <a:ext cx="5669895" cy="5086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Cpu Broken Pin Still Works">
            <a:extLst>
              <a:ext uri="{FF2B5EF4-FFF2-40B4-BE49-F238E27FC236}">
                <a16:creationId xmlns:a16="http://schemas.microsoft.com/office/drawing/2014/main" id="{F3A0BD42-B245-406A-9537-1D4CA3EEE21F}"/>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447275" y="1966844"/>
            <a:ext cx="5439927" cy="37926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8590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The CPU</a:t>
            </a:r>
            <a:endParaRPr lang="en-US" dirty="0"/>
          </a:p>
        </p:txBody>
      </p:sp>
      <p:pic>
        <p:nvPicPr>
          <p:cNvPr id="8" name="Content Placeholder 7">
            <a:extLst>
              <a:ext uri="{FF2B5EF4-FFF2-40B4-BE49-F238E27FC236}">
                <a16:creationId xmlns:a16="http://schemas.microsoft.com/office/drawing/2014/main" id="{CA12D55B-70A3-4848-8881-EF5422C2649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0" y="1865210"/>
            <a:ext cx="2909117" cy="3328988"/>
          </a:xfrm>
          <a:prstGeom prst="rect">
            <a:avLst/>
          </a:prstGeom>
        </p:spPr>
      </p:pic>
      <p:pic>
        <p:nvPicPr>
          <p:cNvPr id="7" name="Picture 6">
            <a:extLst>
              <a:ext uri="{FF2B5EF4-FFF2-40B4-BE49-F238E27FC236}">
                <a16:creationId xmlns:a16="http://schemas.microsoft.com/office/drawing/2014/main" id="{A0584B3A-8AC2-4137-84DF-396E8B850C8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422660" y="2284973"/>
            <a:ext cx="2801907" cy="2909225"/>
          </a:xfrm>
          <a:prstGeom prst="rect">
            <a:avLst/>
          </a:prstGeom>
        </p:spPr>
      </p:pic>
      <p:pic>
        <p:nvPicPr>
          <p:cNvPr id="9" name="Picture 8">
            <a:extLst>
              <a:ext uri="{FF2B5EF4-FFF2-40B4-BE49-F238E27FC236}">
                <a16:creationId xmlns:a16="http://schemas.microsoft.com/office/drawing/2014/main" id="{1A1554DE-3F5F-46E6-B768-8B153DCAC54F}"/>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801908" y="2476769"/>
            <a:ext cx="6620752" cy="2717429"/>
          </a:xfrm>
          <a:prstGeom prst="rect">
            <a:avLst/>
          </a:prstGeom>
        </p:spPr>
      </p:pic>
    </p:spTree>
    <p:extLst>
      <p:ext uri="{BB962C8B-B14F-4D97-AF65-F5344CB8AC3E}">
        <p14:creationId xmlns:p14="http://schemas.microsoft.com/office/powerpoint/2010/main" val="3301058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Clock Cycle and Frequency</a:t>
            </a:r>
          </a:p>
        </p:txBody>
      </p:sp>
      <p:pic>
        <p:nvPicPr>
          <p:cNvPr id="4" name="CPU Clock Speed Explained">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1709738" y="1422400"/>
            <a:ext cx="8770937" cy="4933950"/>
          </a:xfrm>
        </p:spPr>
      </p:pic>
      <p:pic>
        <p:nvPicPr>
          <p:cNvPr id="5" name="CPU Clock Speed Explained(720P_HD)">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6"/>
          <a:stretch>
            <a:fillRect/>
          </a:stretch>
        </p:blipFill>
        <p:spPr>
          <a:xfrm>
            <a:off x="1930879" y="1454191"/>
            <a:ext cx="8771469" cy="4933950"/>
          </a:xfrm>
          <a:prstGeom prst="rect">
            <a:avLst/>
          </a:prstGeom>
        </p:spPr>
      </p:pic>
    </p:spTree>
    <p:extLst>
      <p:ext uri="{BB962C8B-B14F-4D97-AF65-F5344CB8AC3E}">
        <p14:creationId xmlns:p14="http://schemas.microsoft.com/office/powerpoint/2010/main" val="137854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70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4"/>
                </p:tgtEl>
              </p:cMediaNode>
            </p:video>
            <p:video>
              <p:cMediaNode vol="53030" mute="1">
                <p:cTn id="8" fill="hold" display="0">
                  <p:stCondLst>
                    <p:cond delay="indefinite"/>
                  </p:stCondLst>
                </p:cTn>
                <p:tgtEl>
                  <p:spTgt spid="5"/>
                </p:tgtEl>
              </p:cMediaNode>
            </p:video>
            <p:seq concurrent="1" nextAc="seek">
              <p:cTn id="9" restart="whenNotActive" fill="hold" evtFilter="cancelBubble" nodeType="interactiveSeq">
                <p:stCondLst>
                  <p:cond evt="onClick" delay="0">
                    <p:tgtEl>
                      <p:spTgt spid="5"/>
                    </p:tgtEl>
                  </p:cond>
                </p:stCondLst>
                <p:endSync evt="end" delay="0">
                  <p:rtn val="all"/>
                </p:endSync>
                <p:childTnLst>
                  <p:par>
                    <p:cTn id="10" fill="hold">
                      <p:stCondLst>
                        <p:cond delay="0"/>
                      </p:stCondLst>
                      <p:childTnLst>
                        <p:par>
                          <p:cTn id="11" fill="hold">
                            <p:stCondLst>
                              <p:cond delay="0"/>
                            </p:stCondLst>
                            <p:childTnLst>
                              <p:par>
                                <p:cTn id="12" presetID="2" presetClass="mediacall" presetSubtype="0" fill="hold" nodeType="clickEffect">
                                  <p:stCondLst>
                                    <p:cond delay="0"/>
                                  </p:stCondLst>
                                  <p:childTnLst>
                                    <p:cmd type="call" cmd="togglePause">
                                      <p:cBhvr>
                                        <p:cTn id="13"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Processing Speed</a:t>
            </a:r>
            <a:endParaRPr lang="en-US" dirty="0"/>
          </a:p>
        </p:txBody>
      </p:sp>
      <p:sp>
        <p:nvSpPr>
          <p:cNvPr id="3" name="Content Placeholder 2"/>
          <p:cNvSpPr>
            <a:spLocks noGrp="1"/>
          </p:cNvSpPr>
          <p:nvPr>
            <p:ph idx="1"/>
          </p:nvPr>
        </p:nvSpPr>
        <p:spPr>
          <a:xfrm>
            <a:off x="346365" y="1454727"/>
            <a:ext cx="11018322" cy="4933414"/>
          </a:xfrm>
        </p:spPr>
        <p:txBody>
          <a:bodyPr>
            <a:noAutofit/>
          </a:bodyPr>
          <a:lstStyle/>
          <a:p>
            <a:pPr algn="just">
              <a:lnSpc>
                <a:spcPct val="150000"/>
              </a:lnSpc>
              <a:spcBef>
                <a:spcPct val="15000"/>
              </a:spcBef>
              <a:spcAft>
                <a:spcPct val="15000"/>
              </a:spcAft>
            </a:pPr>
            <a:r>
              <a:rPr lang="en-US" altLang="en-US" sz="2000" dirty="0"/>
              <a:t>CPU clock speed: One measurement of processing speed.</a:t>
            </a:r>
          </a:p>
          <a:p>
            <a:pPr lvl="1" algn="just">
              <a:lnSpc>
                <a:spcPct val="150000"/>
              </a:lnSpc>
              <a:spcBef>
                <a:spcPct val="15000"/>
              </a:spcBef>
              <a:spcAft>
                <a:spcPct val="15000"/>
              </a:spcAft>
            </a:pPr>
            <a:r>
              <a:rPr lang="en-US" altLang="en-US" sz="1600" dirty="0"/>
              <a:t>Measured in megahertz (MHz) or gigahertz (GHz).</a:t>
            </a:r>
          </a:p>
          <a:p>
            <a:pPr lvl="1" algn="just">
              <a:lnSpc>
                <a:spcPct val="150000"/>
              </a:lnSpc>
              <a:spcBef>
                <a:spcPct val="15000"/>
              </a:spcBef>
              <a:spcAft>
                <a:spcPct val="15000"/>
              </a:spcAft>
            </a:pPr>
            <a:r>
              <a:rPr lang="en-US" altLang="en-US" sz="1600" dirty="0"/>
              <a:t>Higher CPU clock speed = more instructions processed per second.</a:t>
            </a:r>
          </a:p>
          <a:p>
            <a:pPr algn="just">
              <a:lnSpc>
                <a:spcPct val="150000"/>
              </a:lnSpc>
              <a:spcBef>
                <a:spcPct val="15000"/>
              </a:spcBef>
              <a:spcAft>
                <a:spcPct val="15000"/>
              </a:spcAft>
            </a:pPr>
            <a:r>
              <a:rPr lang="en-US" altLang="en-US" sz="2000" dirty="0"/>
              <a:t>Alternate measure of processing speed is the number of instructions a CPU can process per second.</a:t>
            </a:r>
          </a:p>
          <a:p>
            <a:pPr lvl="1" algn="just">
              <a:lnSpc>
                <a:spcPct val="150000"/>
              </a:lnSpc>
              <a:spcBef>
                <a:spcPct val="15000"/>
              </a:spcBef>
              <a:spcAft>
                <a:spcPct val="15000"/>
              </a:spcAft>
            </a:pPr>
            <a:r>
              <a:rPr lang="en-US" altLang="en-US" sz="1600" dirty="0"/>
              <a:t>Megaflops, gigaflops, teraflops.</a:t>
            </a:r>
          </a:p>
          <a:p>
            <a:pPr algn="just">
              <a:lnSpc>
                <a:spcPct val="150000"/>
              </a:lnSpc>
              <a:spcBef>
                <a:spcPct val="15000"/>
              </a:spcBef>
              <a:spcAft>
                <a:spcPct val="15000"/>
              </a:spcAft>
            </a:pPr>
            <a:r>
              <a:rPr lang="en-US" altLang="en-US" sz="2000" dirty="0"/>
              <a:t>Other factors (CPU architecture, memory, bus speed, amount of RAM, etc.) also affect the overall processing speed of a computer.</a:t>
            </a:r>
          </a:p>
          <a:p>
            <a:pPr algn="just">
              <a:lnSpc>
                <a:spcPct val="150000"/>
              </a:lnSpc>
              <a:spcBef>
                <a:spcPct val="15000"/>
              </a:spcBef>
              <a:spcAft>
                <a:spcPct val="15000"/>
              </a:spcAft>
            </a:pPr>
            <a:r>
              <a:rPr lang="en-US" altLang="en-US" sz="2000" dirty="0"/>
              <a:t>Benchmark tests: Can be used to evaluate overall processing speed.</a:t>
            </a:r>
          </a:p>
        </p:txBody>
      </p:sp>
    </p:spTree>
    <p:extLst>
      <p:ext uri="{BB962C8B-B14F-4D97-AF65-F5344CB8AC3E}">
        <p14:creationId xmlns:p14="http://schemas.microsoft.com/office/powerpoint/2010/main" val="18472822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Word Size and Cache Memory</a:t>
            </a:r>
            <a:endParaRPr lang="en-US" dirty="0"/>
          </a:p>
        </p:txBody>
      </p:sp>
      <p:sp>
        <p:nvSpPr>
          <p:cNvPr id="3" name="Content Placeholder 2"/>
          <p:cNvSpPr>
            <a:spLocks noGrp="1"/>
          </p:cNvSpPr>
          <p:nvPr>
            <p:ph idx="1"/>
          </p:nvPr>
        </p:nvSpPr>
        <p:spPr>
          <a:xfrm>
            <a:off x="470647" y="1440874"/>
            <a:ext cx="11111753" cy="4736090"/>
          </a:xfrm>
        </p:spPr>
        <p:txBody>
          <a:bodyPr>
            <a:normAutofit fontScale="85000" lnSpcReduction="10000"/>
          </a:bodyPr>
          <a:lstStyle/>
          <a:p>
            <a:pPr algn="just">
              <a:spcAft>
                <a:spcPct val="20000"/>
              </a:spcAft>
            </a:pPr>
            <a:r>
              <a:rPr lang="en-US" altLang="en-US" dirty="0"/>
              <a:t>Word size: The amount of data that a CPU can manipulate at one time.</a:t>
            </a:r>
          </a:p>
          <a:p>
            <a:pPr lvl="1" algn="just">
              <a:spcAft>
                <a:spcPct val="20000"/>
              </a:spcAft>
            </a:pPr>
            <a:r>
              <a:rPr lang="en-US" altLang="en-US" dirty="0"/>
              <a:t>Typically 32 or 64 bits.</a:t>
            </a:r>
          </a:p>
          <a:p>
            <a:pPr algn="just">
              <a:spcAft>
                <a:spcPct val="20000"/>
              </a:spcAft>
            </a:pPr>
            <a:r>
              <a:rPr lang="en-US" altLang="en-US" dirty="0"/>
              <a:t>Cache memory: Special group of very fast memory chips located on or close to the CPU.</a:t>
            </a:r>
          </a:p>
          <a:p>
            <a:pPr lvl="1" algn="just">
              <a:spcAft>
                <a:spcPct val="20000"/>
              </a:spcAft>
            </a:pPr>
            <a:r>
              <a:rPr lang="en-US" altLang="en-US" dirty="0"/>
              <a:t>Level 1 is fastest, then Level 2, then Level 3.</a:t>
            </a:r>
          </a:p>
          <a:p>
            <a:pPr lvl="1" algn="just">
              <a:spcAft>
                <a:spcPct val="20000"/>
              </a:spcAft>
            </a:pPr>
            <a:r>
              <a:rPr lang="en-US" altLang="en-US" dirty="0"/>
              <a:t>More cache memory typically means faster processing.</a:t>
            </a:r>
          </a:p>
          <a:p>
            <a:pPr lvl="1" algn="just">
              <a:spcAft>
                <a:spcPct val="20000"/>
              </a:spcAft>
            </a:pPr>
            <a:r>
              <a:rPr lang="en-US" altLang="en-US" dirty="0"/>
              <a:t>Usually internal cache (built into the CPU).</a:t>
            </a:r>
          </a:p>
          <a:p>
            <a:pPr lvl="1" algn="just">
              <a:spcAft>
                <a:spcPct val="20000"/>
              </a:spcAft>
            </a:pPr>
            <a:r>
              <a:rPr lang="en-US" altLang="en-US" dirty="0"/>
              <a:t>Often some cache dedicated to each core; may also have some shared cache accessible by any core.</a:t>
            </a:r>
          </a:p>
          <a:p>
            <a:pPr algn="just"/>
            <a:endParaRPr lang="en-US" dirty="0"/>
          </a:p>
        </p:txBody>
      </p:sp>
    </p:spTree>
    <p:extLst>
      <p:ext uri="{BB962C8B-B14F-4D97-AF65-F5344CB8AC3E}">
        <p14:creationId xmlns:p14="http://schemas.microsoft.com/office/powerpoint/2010/main" val="31970607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Bus Width, Bus Speed, and Bandwidth</a:t>
            </a:r>
            <a:endParaRPr lang="en-US" dirty="0"/>
          </a:p>
        </p:txBody>
      </p:sp>
      <p:sp>
        <p:nvSpPr>
          <p:cNvPr id="3" name="Content Placeholder 2"/>
          <p:cNvSpPr>
            <a:spLocks noGrp="1"/>
          </p:cNvSpPr>
          <p:nvPr>
            <p:ph idx="1"/>
          </p:nvPr>
        </p:nvSpPr>
        <p:spPr>
          <a:xfrm>
            <a:off x="159657" y="1413164"/>
            <a:ext cx="6920016" cy="4763799"/>
          </a:xfrm>
        </p:spPr>
        <p:txBody>
          <a:bodyPr>
            <a:normAutofit fontScale="92500" lnSpcReduction="20000"/>
          </a:bodyPr>
          <a:lstStyle/>
          <a:p>
            <a:pPr>
              <a:lnSpc>
                <a:spcPct val="150000"/>
              </a:lnSpc>
              <a:spcAft>
                <a:spcPct val="20000"/>
              </a:spcAft>
            </a:pPr>
            <a:r>
              <a:rPr lang="en-US" altLang="en-US" dirty="0"/>
              <a:t>Bus: An electronic path over which data can travel.</a:t>
            </a:r>
          </a:p>
          <a:p>
            <a:pPr>
              <a:lnSpc>
                <a:spcPct val="150000"/>
              </a:lnSpc>
              <a:spcAft>
                <a:spcPct val="20000"/>
              </a:spcAft>
            </a:pPr>
            <a:r>
              <a:rPr lang="en-US" altLang="en-US" dirty="0"/>
              <a:t>Bus width: The number of wires in the bus over which data can travel.</a:t>
            </a:r>
          </a:p>
          <a:p>
            <a:pPr>
              <a:lnSpc>
                <a:spcPct val="150000"/>
              </a:lnSpc>
              <a:spcAft>
                <a:spcPct val="20000"/>
              </a:spcAft>
            </a:pPr>
            <a:r>
              <a:rPr lang="en-US" altLang="en-US" dirty="0"/>
              <a:t>Bus width and speed determine the throughput (or bandwidth) of the bus.</a:t>
            </a:r>
          </a:p>
          <a:p>
            <a:pPr lvl="1">
              <a:lnSpc>
                <a:spcPct val="150000"/>
              </a:lnSpc>
              <a:spcAft>
                <a:spcPct val="20000"/>
              </a:spcAft>
            </a:pPr>
            <a:r>
              <a:rPr lang="en-US" altLang="en-US" dirty="0"/>
              <a:t>The amount of data that can be transferred by the bus in a given time period.</a:t>
            </a:r>
          </a:p>
          <a:p>
            <a:pPr>
              <a:lnSpc>
                <a:spcPct val="150000"/>
              </a:lnSpc>
            </a:pPr>
            <a:endParaRPr lang="en-US" dirty="0"/>
          </a:p>
        </p:txBody>
      </p:sp>
      <p:pic>
        <p:nvPicPr>
          <p:cNvPr id="4" name="Picture 6" descr="fig 2-10"/>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40049"/>
          <a:stretch/>
        </p:blipFill>
        <p:spPr bwMode="auto">
          <a:xfrm>
            <a:off x="7190509" y="2181296"/>
            <a:ext cx="4629923" cy="254436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5427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Memory</a:t>
            </a:r>
            <a:endParaRPr lang="en-US" dirty="0"/>
          </a:p>
        </p:txBody>
      </p:sp>
      <p:sp>
        <p:nvSpPr>
          <p:cNvPr id="3" name="Content Placeholder 2"/>
          <p:cNvSpPr>
            <a:spLocks noGrp="1"/>
          </p:cNvSpPr>
          <p:nvPr>
            <p:ph idx="1"/>
          </p:nvPr>
        </p:nvSpPr>
        <p:spPr>
          <a:xfrm>
            <a:off x="221673" y="1274618"/>
            <a:ext cx="11554691" cy="4902346"/>
          </a:xfrm>
        </p:spPr>
        <p:txBody>
          <a:bodyPr>
            <a:normAutofit/>
          </a:bodyPr>
          <a:lstStyle/>
          <a:p>
            <a:pPr>
              <a:lnSpc>
                <a:spcPct val="150000"/>
              </a:lnSpc>
              <a:spcAft>
                <a:spcPct val="20000"/>
              </a:spcAft>
            </a:pPr>
            <a:r>
              <a:rPr lang="en-US" altLang="en-US" dirty="0"/>
              <a:t>Memory refers to chip based storage.</a:t>
            </a:r>
          </a:p>
          <a:p>
            <a:pPr>
              <a:lnSpc>
                <a:spcPct val="150000"/>
              </a:lnSpc>
              <a:spcAft>
                <a:spcPct val="20000"/>
              </a:spcAft>
            </a:pPr>
            <a:r>
              <a:rPr lang="en-US" altLang="en-US" dirty="0"/>
              <a:t>RAM (random access memory): Computer’s main memory.</a:t>
            </a:r>
          </a:p>
          <a:p>
            <a:pPr lvl="1">
              <a:lnSpc>
                <a:spcPct val="150000"/>
              </a:lnSpc>
              <a:spcAft>
                <a:spcPct val="20000"/>
              </a:spcAft>
            </a:pPr>
            <a:r>
              <a:rPr lang="en-US" altLang="en-US" sz="2200" dirty="0"/>
              <a:t>Consists of chips arrange on a circuit board called a memory module plugged into the motherboard.</a:t>
            </a:r>
          </a:p>
          <a:p>
            <a:pPr lvl="1">
              <a:lnSpc>
                <a:spcPct val="150000"/>
              </a:lnSpc>
              <a:spcAft>
                <a:spcPct val="20000"/>
              </a:spcAft>
            </a:pPr>
            <a:r>
              <a:rPr lang="en-US" altLang="en-US" sz="2200" dirty="0"/>
              <a:t>Stores essential parts of operating system, programs, and data the computer is currently using.</a:t>
            </a:r>
          </a:p>
          <a:p>
            <a:pPr lvl="1">
              <a:lnSpc>
                <a:spcPct val="150000"/>
              </a:lnSpc>
              <a:spcAft>
                <a:spcPct val="20000"/>
              </a:spcAft>
            </a:pPr>
            <a:r>
              <a:rPr lang="en-US" altLang="en-US" sz="2200" dirty="0"/>
              <a:t>Volatile: Contents of RAM is lost when the computer is shut off.</a:t>
            </a:r>
          </a:p>
        </p:txBody>
      </p:sp>
    </p:spTree>
    <p:extLst>
      <p:ext uri="{BB962C8B-B14F-4D97-AF65-F5344CB8AC3E}">
        <p14:creationId xmlns:p14="http://schemas.microsoft.com/office/powerpoint/2010/main" val="30835947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Memory</a:t>
            </a:r>
            <a:endParaRPr lang="en-US" dirty="0"/>
          </a:p>
        </p:txBody>
      </p:sp>
      <p:sp>
        <p:nvSpPr>
          <p:cNvPr id="3" name="Content Placeholder 2"/>
          <p:cNvSpPr>
            <a:spLocks noGrp="1"/>
          </p:cNvSpPr>
          <p:nvPr>
            <p:ph idx="1"/>
          </p:nvPr>
        </p:nvSpPr>
        <p:spPr>
          <a:xfrm>
            <a:off x="332509" y="1468582"/>
            <a:ext cx="11271661" cy="4919559"/>
          </a:xfrm>
        </p:spPr>
        <p:txBody>
          <a:bodyPr>
            <a:normAutofit fontScale="92500"/>
          </a:bodyPr>
          <a:lstStyle/>
          <a:p>
            <a:pPr algn="just">
              <a:lnSpc>
                <a:spcPct val="160000"/>
              </a:lnSpc>
              <a:spcBef>
                <a:spcPts val="500"/>
              </a:spcBef>
            </a:pPr>
            <a:r>
              <a:rPr lang="en-US" altLang="en-US" dirty="0"/>
              <a:t>ROM (read-only memory): Non-volatile chips located on the motherboard into which data or programs have been permanently stored.</a:t>
            </a:r>
          </a:p>
          <a:p>
            <a:pPr lvl="1" algn="just">
              <a:lnSpc>
                <a:spcPct val="160000"/>
              </a:lnSpc>
            </a:pPr>
            <a:r>
              <a:rPr lang="en-US" altLang="en-US" dirty="0"/>
              <a:t>Retrieved by the computer when needed.</a:t>
            </a:r>
          </a:p>
          <a:p>
            <a:pPr algn="just">
              <a:lnSpc>
                <a:spcPct val="160000"/>
              </a:lnSpc>
              <a:spcBef>
                <a:spcPts val="500"/>
              </a:spcBef>
            </a:pPr>
            <a:r>
              <a:rPr lang="en-US" altLang="en-US" dirty="0"/>
              <a:t>Flash memory: Type of nonvolatile memory that can be erased and reprogrammed.</a:t>
            </a:r>
          </a:p>
          <a:p>
            <a:pPr lvl="1" algn="just">
              <a:lnSpc>
                <a:spcPct val="160000"/>
              </a:lnSpc>
            </a:pPr>
            <a:r>
              <a:rPr lang="en-US" altLang="en-US" dirty="0"/>
              <a:t>Some flash memory chips are used by the computer.</a:t>
            </a:r>
          </a:p>
          <a:p>
            <a:pPr lvl="1" algn="just">
              <a:lnSpc>
                <a:spcPct val="160000"/>
              </a:lnSpc>
            </a:pPr>
            <a:r>
              <a:rPr lang="en-US" altLang="en-US" dirty="0"/>
              <a:t>Flash memory chips are also used in flash memory storage media (sticks, cards, and drives).</a:t>
            </a:r>
            <a:endParaRPr lang="en-US" dirty="0"/>
          </a:p>
        </p:txBody>
      </p:sp>
    </p:spTree>
    <p:extLst>
      <p:ext uri="{BB962C8B-B14F-4D97-AF65-F5344CB8AC3E}">
        <p14:creationId xmlns:p14="http://schemas.microsoft.com/office/powerpoint/2010/main" val="37350682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393789" cy="655264"/>
          </a:xfrm>
        </p:spPr>
        <p:txBody>
          <a:bodyPr>
            <a:normAutofit fontScale="90000"/>
          </a:bodyPr>
          <a:lstStyle/>
          <a:p>
            <a:r>
              <a:rPr lang="en-US" altLang="en-US" dirty="0"/>
              <a:t>Fans, Heat Sinks, and Other Cooling Components</a:t>
            </a:r>
            <a:endParaRPr lang="en-US" dirty="0"/>
          </a:p>
        </p:txBody>
      </p:sp>
      <p:pic>
        <p:nvPicPr>
          <p:cNvPr id="4" name="What is a Heat Sink_(720P_HD)">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709738" y="1366980"/>
            <a:ext cx="8770937" cy="4933950"/>
          </a:xfrm>
        </p:spPr>
      </p:pic>
      <p:sp>
        <p:nvSpPr>
          <p:cNvPr id="5" name="Rectangle 4"/>
          <p:cNvSpPr/>
          <p:nvPr/>
        </p:nvSpPr>
        <p:spPr>
          <a:xfrm>
            <a:off x="9476509" y="5965949"/>
            <a:ext cx="969933" cy="359228"/>
          </a:xfrm>
          <a:prstGeom prst="rect">
            <a:avLst/>
          </a:prstGeom>
          <a:solidFill>
            <a:srgbClr val="D5D5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766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28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573898" cy="655264"/>
          </a:xfrm>
        </p:spPr>
        <p:txBody>
          <a:bodyPr>
            <a:noAutofit/>
          </a:bodyPr>
          <a:lstStyle/>
          <a:p>
            <a:r>
              <a:rPr lang="en-US" altLang="en-US" sz="3600" dirty="0"/>
              <a:t>Fans, Heat Sinks, and Other Cooling Components</a:t>
            </a:r>
            <a:endParaRPr lang="en-US" sz="3600" dirty="0"/>
          </a:p>
        </p:txBody>
      </p:sp>
      <p:sp>
        <p:nvSpPr>
          <p:cNvPr id="3" name="Content Placeholder 2"/>
          <p:cNvSpPr>
            <a:spLocks noGrp="1"/>
          </p:cNvSpPr>
          <p:nvPr>
            <p:ph idx="1"/>
          </p:nvPr>
        </p:nvSpPr>
        <p:spPr>
          <a:xfrm>
            <a:off x="180304" y="1427018"/>
            <a:ext cx="12011696" cy="4749945"/>
          </a:xfrm>
        </p:spPr>
        <p:txBody>
          <a:bodyPr>
            <a:normAutofit fontScale="77500" lnSpcReduction="20000"/>
          </a:bodyPr>
          <a:lstStyle/>
          <a:p>
            <a:pPr algn="just">
              <a:lnSpc>
                <a:spcPct val="170000"/>
              </a:lnSpc>
              <a:spcAft>
                <a:spcPct val="20000"/>
              </a:spcAft>
            </a:pPr>
            <a:r>
              <a:rPr lang="en-US" altLang="en-US" dirty="0"/>
              <a:t>Heat: A continuing problem for CPU and computer manufacturers.</a:t>
            </a:r>
          </a:p>
          <a:p>
            <a:pPr algn="just">
              <a:lnSpc>
                <a:spcPct val="170000"/>
              </a:lnSpc>
              <a:spcAft>
                <a:spcPct val="20000"/>
              </a:spcAft>
            </a:pPr>
            <a:r>
              <a:rPr lang="en-US" altLang="en-US" dirty="0"/>
              <a:t>Fans: Used on most personal computers.</a:t>
            </a:r>
          </a:p>
          <a:p>
            <a:pPr algn="just">
              <a:lnSpc>
                <a:spcPct val="170000"/>
              </a:lnSpc>
              <a:spcAft>
                <a:spcPct val="20000"/>
              </a:spcAft>
            </a:pPr>
            <a:r>
              <a:rPr lang="en-US" altLang="en-US" dirty="0"/>
              <a:t>Heat sinks: Small components typically made out of aluminum with fins that help to dissipate heat.</a:t>
            </a:r>
          </a:p>
          <a:p>
            <a:pPr algn="just">
              <a:lnSpc>
                <a:spcPct val="170000"/>
              </a:lnSpc>
              <a:spcAft>
                <a:spcPct val="20000"/>
              </a:spcAft>
            </a:pPr>
            <a:r>
              <a:rPr lang="en-US" altLang="en-US" dirty="0"/>
              <a:t>Water cooling systems: Cool the computer with liquid-filed tubes.</a:t>
            </a:r>
          </a:p>
          <a:p>
            <a:pPr algn="just">
              <a:lnSpc>
                <a:spcPct val="170000"/>
              </a:lnSpc>
              <a:spcAft>
                <a:spcPct val="20000"/>
              </a:spcAft>
            </a:pPr>
            <a:r>
              <a:rPr lang="en-US" altLang="en-US" dirty="0"/>
              <a:t>Notebook cooling stands.</a:t>
            </a:r>
          </a:p>
          <a:p>
            <a:pPr algn="just">
              <a:lnSpc>
                <a:spcPct val="170000"/>
              </a:lnSpc>
              <a:spcAft>
                <a:spcPct val="20000"/>
              </a:spcAft>
            </a:pPr>
            <a:r>
              <a:rPr lang="en-US" altLang="en-US" dirty="0"/>
              <a:t>Other cooling methods (such as ion pump cooling systems) are under development.</a:t>
            </a:r>
          </a:p>
          <a:p>
            <a:pPr marL="0" indent="0" algn="just">
              <a:lnSpc>
                <a:spcPct val="170000"/>
              </a:lnSpc>
              <a:buNone/>
            </a:pPr>
            <a:endParaRPr lang="en-US" dirty="0"/>
          </a:p>
        </p:txBody>
      </p:sp>
    </p:spTree>
    <p:extLst>
      <p:ext uri="{BB962C8B-B14F-4D97-AF65-F5344CB8AC3E}">
        <p14:creationId xmlns:p14="http://schemas.microsoft.com/office/powerpoint/2010/main" val="22730066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352226" cy="655264"/>
          </a:xfrm>
        </p:spPr>
        <p:txBody>
          <a:bodyPr>
            <a:normAutofit fontScale="90000"/>
          </a:bodyPr>
          <a:lstStyle/>
          <a:p>
            <a:r>
              <a:rPr lang="en-US" altLang="en-US" dirty="0"/>
              <a:t>Fans, Heat Sinks, and Other Cooling Components</a:t>
            </a:r>
            <a:endParaRPr lang="en-US" dirty="0"/>
          </a:p>
        </p:txBody>
      </p:sp>
      <p:pic>
        <p:nvPicPr>
          <p:cNvPr id="5122" name="Picture 2" descr="Heat sinks are often used to cool CPU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866910" y="1328922"/>
            <a:ext cx="3054822" cy="250395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Best Watercooling GIFs | Gfycat"/>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7685402" y="3848100"/>
            <a:ext cx="4391025" cy="24669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FB7FDA1-BB5C-4351-89D5-5865F42FDCFB}"/>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70269" y="1512415"/>
            <a:ext cx="8305695" cy="4649015"/>
          </a:xfrm>
          <a:prstGeom prst="rect">
            <a:avLst/>
          </a:prstGeom>
        </p:spPr>
      </p:pic>
    </p:spTree>
    <p:extLst>
      <p:ext uri="{BB962C8B-B14F-4D97-AF65-F5344CB8AC3E}">
        <p14:creationId xmlns:p14="http://schemas.microsoft.com/office/powerpoint/2010/main" val="11419055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sz="3200" dirty="0"/>
              <a:t>Expansion Slots, Expansion Cards, and Express Cards</a:t>
            </a:r>
            <a:endParaRPr lang="en-US" sz="3200" dirty="0"/>
          </a:p>
        </p:txBody>
      </p:sp>
      <p:sp>
        <p:nvSpPr>
          <p:cNvPr id="3" name="Content Placeholder 2"/>
          <p:cNvSpPr>
            <a:spLocks noGrp="1"/>
          </p:cNvSpPr>
          <p:nvPr>
            <p:ph idx="1"/>
          </p:nvPr>
        </p:nvSpPr>
        <p:spPr>
          <a:xfrm>
            <a:off x="284017" y="1385455"/>
            <a:ext cx="7723910" cy="4890654"/>
          </a:xfrm>
        </p:spPr>
        <p:txBody>
          <a:bodyPr>
            <a:normAutofit lnSpcReduction="10000"/>
          </a:bodyPr>
          <a:lstStyle/>
          <a:p>
            <a:pPr algn="just">
              <a:lnSpc>
                <a:spcPct val="160000"/>
              </a:lnSpc>
              <a:spcBef>
                <a:spcPts val="500"/>
              </a:spcBef>
            </a:pPr>
            <a:r>
              <a:rPr lang="en-US" altLang="en-US" dirty="0"/>
              <a:t>Expansion slot: A location on the motherboard into which expansion cards are inserted.</a:t>
            </a:r>
          </a:p>
          <a:p>
            <a:pPr algn="just">
              <a:lnSpc>
                <a:spcPct val="160000"/>
              </a:lnSpc>
              <a:spcBef>
                <a:spcPts val="500"/>
              </a:spcBef>
            </a:pPr>
            <a:r>
              <a:rPr lang="en-US" altLang="en-US" dirty="0"/>
              <a:t>Expansion card: A circuit board used to add additional functionality or to attach a peripheral device.</a:t>
            </a:r>
          </a:p>
          <a:p>
            <a:pPr algn="just">
              <a:lnSpc>
                <a:spcPct val="160000"/>
              </a:lnSpc>
              <a:spcBef>
                <a:spcPts val="500"/>
              </a:spcBef>
            </a:pPr>
            <a:r>
              <a:rPr lang="en-US" altLang="en-US" dirty="0"/>
              <a:t>Express Card modules:  Designed for  notebook computer  expansion.</a:t>
            </a: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136898" y="2085255"/>
            <a:ext cx="3771085" cy="321843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55487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F0A9523B-6FBE-4993-B881-344F2119A071}"/>
              </a:ext>
            </a:extLst>
          </p:cNvPr>
          <p:cNvSpPr/>
          <p:nvPr/>
        </p:nvSpPr>
        <p:spPr>
          <a:xfrm>
            <a:off x="310589" y="1335318"/>
            <a:ext cx="11520340"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8721ED82-9AD6-40BA-963E-D825BBC989E1}"/>
              </a:ext>
            </a:extLst>
          </p:cNvPr>
          <p:cNvSpPr/>
          <p:nvPr/>
        </p:nvSpPr>
        <p:spPr>
          <a:xfrm>
            <a:off x="345339" y="1335318"/>
            <a:ext cx="2626025" cy="4622799"/>
          </a:xfrm>
          <a:custGeom>
            <a:avLst/>
            <a:gdLst>
              <a:gd name="connsiteX0" fmla="*/ 0 w 2615765"/>
              <a:gd name="connsiteY0" fmla="*/ 0 h 4622799"/>
              <a:gd name="connsiteX1" fmla="*/ 2615765 w 2615765"/>
              <a:gd name="connsiteY1" fmla="*/ 0 h 4622799"/>
              <a:gd name="connsiteX2" fmla="*/ 2615765 w 2615765"/>
              <a:gd name="connsiteY2" fmla="*/ 4622799 h 4622799"/>
              <a:gd name="connsiteX3" fmla="*/ 0 w 2615765"/>
              <a:gd name="connsiteY3" fmla="*/ 4622799 h 4622799"/>
              <a:gd name="connsiteX4" fmla="*/ 0 w 2615765"/>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5765" h="4622799">
                <a:moveTo>
                  <a:pt x="0" y="0"/>
                </a:moveTo>
                <a:lnTo>
                  <a:pt x="2615765" y="0"/>
                </a:lnTo>
                <a:lnTo>
                  <a:pt x="2615765"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2:</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System Unit: Processing and Memory</a:t>
            </a: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FCEADF97-1ADD-4030-8528-83CE9CC09AD1}"/>
              </a:ext>
            </a:extLst>
          </p:cNvPr>
          <p:cNvSpPr/>
          <p:nvPr/>
        </p:nvSpPr>
        <p:spPr>
          <a:xfrm>
            <a:off x="2788993" y="1389660"/>
            <a:ext cx="4318691" cy="2089896"/>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Data and Program Representation</a:t>
            </a:r>
          </a:p>
        </p:txBody>
      </p:sp>
      <p:sp>
        <p:nvSpPr>
          <p:cNvPr id="8" name="Freeform: Shape 7">
            <a:extLst>
              <a:ext uri="{FF2B5EF4-FFF2-40B4-BE49-F238E27FC236}">
                <a16:creationId xmlns:a16="http://schemas.microsoft.com/office/drawing/2014/main" id="{DD18C8EF-CC34-4B63-A3FE-2E0B511C212D}"/>
              </a:ext>
            </a:extLst>
          </p:cNvPr>
          <p:cNvSpPr/>
          <p:nvPr/>
        </p:nvSpPr>
        <p:spPr>
          <a:xfrm>
            <a:off x="7439507" y="1389660"/>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Digital Data Representation</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9" name="Straight Connector 8">
            <a:extLst>
              <a:ext uri="{FF2B5EF4-FFF2-40B4-BE49-F238E27FC236}">
                <a16:creationId xmlns:a16="http://schemas.microsoft.com/office/drawing/2014/main" id="{C56E10A9-FC18-45DA-B3C8-C88F5BFAF0ED}"/>
              </a:ext>
            </a:extLst>
          </p:cNvPr>
          <p:cNvSpPr/>
          <p:nvPr/>
        </p:nvSpPr>
        <p:spPr>
          <a:xfrm>
            <a:off x="7273596" y="1750740"/>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0CD02724-9E87-4D7A-9C70-2BAB58603397}"/>
              </a:ext>
            </a:extLst>
          </p:cNvPr>
          <p:cNvSpPr/>
          <p:nvPr/>
        </p:nvSpPr>
        <p:spPr>
          <a:xfrm>
            <a:off x="7439507" y="1750740"/>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The Binary Numbering System</a:t>
            </a:r>
          </a:p>
        </p:txBody>
      </p:sp>
      <p:sp>
        <p:nvSpPr>
          <p:cNvPr id="11" name="Straight Connector 10">
            <a:extLst>
              <a:ext uri="{FF2B5EF4-FFF2-40B4-BE49-F238E27FC236}">
                <a16:creationId xmlns:a16="http://schemas.microsoft.com/office/drawing/2014/main" id="{808CB271-3153-4A0D-A3D7-5D18FC972E53}"/>
              </a:ext>
            </a:extLst>
          </p:cNvPr>
          <p:cNvSpPr/>
          <p:nvPr/>
        </p:nvSpPr>
        <p:spPr>
          <a:xfrm>
            <a:off x="7273596" y="2097962"/>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1C405939-B9CB-4F0C-8FC0-0421B69F3442}"/>
              </a:ext>
            </a:extLst>
          </p:cNvPr>
          <p:cNvSpPr/>
          <p:nvPr/>
        </p:nvSpPr>
        <p:spPr>
          <a:xfrm>
            <a:off x="7439507" y="2097962"/>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Coding Systems for Text-Based Data</a:t>
            </a:r>
            <a:endParaRPr kumimoji="0" lang="ar-SY"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B1B872DF-C7FE-4241-AADD-CB78296B4D92}"/>
              </a:ext>
            </a:extLst>
          </p:cNvPr>
          <p:cNvSpPr/>
          <p:nvPr/>
        </p:nvSpPr>
        <p:spPr>
          <a:xfrm>
            <a:off x="7273596" y="2459039"/>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6FD7D2BF-90EB-4C2C-9A5D-AD85EBDCDAE5}"/>
              </a:ext>
            </a:extLst>
          </p:cNvPr>
          <p:cNvSpPr/>
          <p:nvPr/>
        </p:nvSpPr>
        <p:spPr>
          <a:xfrm>
            <a:off x="7439507" y="2459039"/>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Coding Systems for Images</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5" name="Straight Connector 14">
            <a:extLst>
              <a:ext uri="{FF2B5EF4-FFF2-40B4-BE49-F238E27FC236}">
                <a16:creationId xmlns:a16="http://schemas.microsoft.com/office/drawing/2014/main" id="{1918EB8F-1612-4067-B7DB-F3C280160F32}"/>
              </a:ext>
            </a:extLst>
          </p:cNvPr>
          <p:cNvSpPr/>
          <p:nvPr/>
        </p:nvSpPr>
        <p:spPr>
          <a:xfrm>
            <a:off x="7273596" y="2820116"/>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E0F4ED6D-A531-4BA1-A5EB-ED3B5CA42D18}"/>
              </a:ext>
            </a:extLst>
          </p:cNvPr>
          <p:cNvSpPr/>
          <p:nvPr/>
        </p:nvSpPr>
        <p:spPr>
          <a:xfrm>
            <a:off x="7439507" y="2820116"/>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Coding Systems for Audio</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7" name="Straight Connector 16">
            <a:extLst>
              <a:ext uri="{FF2B5EF4-FFF2-40B4-BE49-F238E27FC236}">
                <a16:creationId xmlns:a16="http://schemas.microsoft.com/office/drawing/2014/main" id="{29805494-D4D7-49D2-9504-C4523B87F52C}"/>
              </a:ext>
            </a:extLst>
          </p:cNvPr>
          <p:cNvSpPr/>
          <p:nvPr/>
        </p:nvSpPr>
        <p:spPr>
          <a:xfrm>
            <a:off x="7273596" y="3181193"/>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57EDACA0-9CB4-4F01-BD27-DA5DABC25CB4}"/>
              </a:ext>
            </a:extLst>
          </p:cNvPr>
          <p:cNvSpPr/>
          <p:nvPr/>
        </p:nvSpPr>
        <p:spPr>
          <a:xfrm>
            <a:off x="7439507" y="3181193"/>
            <a:ext cx="4572000" cy="180965"/>
          </a:xfrm>
          <a:custGeom>
            <a:avLst/>
            <a:gdLst>
              <a:gd name="connsiteX0" fmla="*/ 0 w 4258366"/>
              <a:gd name="connsiteY0" fmla="*/ 0 h 180965"/>
              <a:gd name="connsiteX1" fmla="*/ 4258366 w 4258366"/>
              <a:gd name="connsiteY1" fmla="*/ 0 h 180965"/>
              <a:gd name="connsiteX2" fmla="*/ 4258366 w 4258366"/>
              <a:gd name="connsiteY2" fmla="*/ 180965 h 180965"/>
              <a:gd name="connsiteX3" fmla="*/ 0 w 4258366"/>
              <a:gd name="connsiteY3" fmla="*/ 180965 h 180965"/>
              <a:gd name="connsiteX4" fmla="*/ 0 w 4258366"/>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80965">
                <a:moveTo>
                  <a:pt x="0" y="0"/>
                </a:moveTo>
                <a:lnTo>
                  <a:pt x="4258366" y="0"/>
                </a:lnTo>
                <a:lnTo>
                  <a:pt x="4258366"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Representing Programs: Machine Language</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9" name="Straight Connector 18">
            <a:extLst>
              <a:ext uri="{FF2B5EF4-FFF2-40B4-BE49-F238E27FC236}">
                <a16:creationId xmlns:a16="http://schemas.microsoft.com/office/drawing/2014/main" id="{95068920-0792-4CA9-8008-7DD5C9D03865}"/>
              </a:ext>
            </a:extLst>
          </p:cNvPr>
          <p:cNvSpPr/>
          <p:nvPr/>
        </p:nvSpPr>
        <p:spPr>
          <a:xfrm>
            <a:off x="2617340" y="3529479"/>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F5B0FEEF-764D-4525-8A3C-AAC8D9F254E7}"/>
              </a:ext>
            </a:extLst>
          </p:cNvPr>
          <p:cNvSpPr/>
          <p:nvPr/>
        </p:nvSpPr>
        <p:spPr>
          <a:xfrm>
            <a:off x="2788994" y="3583821"/>
            <a:ext cx="3698500" cy="1784683"/>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Inside the System Unit</a:t>
            </a:r>
          </a:p>
        </p:txBody>
      </p:sp>
      <p:sp>
        <p:nvSpPr>
          <p:cNvPr id="21" name="Freeform: Shape 20">
            <a:extLst>
              <a:ext uri="{FF2B5EF4-FFF2-40B4-BE49-F238E27FC236}">
                <a16:creationId xmlns:a16="http://schemas.microsoft.com/office/drawing/2014/main" id="{F8AC7570-2089-4C16-8D59-5F7B817D59AE}"/>
              </a:ext>
            </a:extLst>
          </p:cNvPr>
          <p:cNvSpPr/>
          <p:nvPr/>
        </p:nvSpPr>
        <p:spPr>
          <a:xfrm>
            <a:off x="7439507" y="3583822"/>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Motherboard</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2" name="Straight Connector 21">
            <a:extLst>
              <a:ext uri="{FF2B5EF4-FFF2-40B4-BE49-F238E27FC236}">
                <a16:creationId xmlns:a16="http://schemas.microsoft.com/office/drawing/2014/main" id="{C5DBFDAE-F0C2-4006-8D62-4D2C3FE9EB8B}"/>
              </a:ext>
            </a:extLst>
          </p:cNvPr>
          <p:cNvSpPr/>
          <p:nvPr/>
        </p:nvSpPr>
        <p:spPr>
          <a:xfrm>
            <a:off x="7273596" y="3911979"/>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366AA371-CE8F-4983-BF13-93AA8D0AFFF5}"/>
              </a:ext>
            </a:extLst>
          </p:cNvPr>
          <p:cNvSpPr/>
          <p:nvPr/>
        </p:nvSpPr>
        <p:spPr>
          <a:xfrm>
            <a:off x="7439507" y="3911979"/>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The CPU</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4" name="Straight Connector 23">
            <a:extLst>
              <a:ext uri="{FF2B5EF4-FFF2-40B4-BE49-F238E27FC236}">
                <a16:creationId xmlns:a16="http://schemas.microsoft.com/office/drawing/2014/main" id="{F1959C83-5FF9-4DD1-99B3-433A156F455B}"/>
              </a:ext>
            </a:extLst>
          </p:cNvPr>
          <p:cNvSpPr/>
          <p:nvPr/>
        </p:nvSpPr>
        <p:spPr>
          <a:xfrm>
            <a:off x="7273596" y="4253992"/>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BDACC246-E63C-4B15-8209-F3A1C57E1C0B}"/>
              </a:ext>
            </a:extLst>
          </p:cNvPr>
          <p:cNvSpPr/>
          <p:nvPr/>
        </p:nvSpPr>
        <p:spPr>
          <a:xfrm>
            <a:off x="7439507" y="4253992"/>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Memory</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26" name="Straight Connector 25">
            <a:extLst>
              <a:ext uri="{FF2B5EF4-FFF2-40B4-BE49-F238E27FC236}">
                <a16:creationId xmlns:a16="http://schemas.microsoft.com/office/drawing/2014/main" id="{58CA0121-9160-4B4D-96AC-CA72AD45517C}"/>
              </a:ext>
            </a:extLst>
          </p:cNvPr>
          <p:cNvSpPr/>
          <p:nvPr/>
        </p:nvSpPr>
        <p:spPr>
          <a:xfrm>
            <a:off x="7273596" y="4596004"/>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6BB635B8-9D09-4AC2-B8C3-8BDC113167E1}"/>
              </a:ext>
            </a:extLst>
          </p:cNvPr>
          <p:cNvSpPr/>
          <p:nvPr/>
        </p:nvSpPr>
        <p:spPr>
          <a:xfrm>
            <a:off x="7439507" y="4596004"/>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Fans, Heat Sinks, and Other  Components</a:t>
            </a:r>
          </a:p>
        </p:txBody>
      </p:sp>
      <p:sp>
        <p:nvSpPr>
          <p:cNvPr id="28" name="Straight Connector 27">
            <a:extLst>
              <a:ext uri="{FF2B5EF4-FFF2-40B4-BE49-F238E27FC236}">
                <a16:creationId xmlns:a16="http://schemas.microsoft.com/office/drawing/2014/main" id="{592E9E5E-FDD2-4050-B94E-B8B7452690AC}"/>
              </a:ext>
            </a:extLst>
          </p:cNvPr>
          <p:cNvSpPr/>
          <p:nvPr/>
        </p:nvSpPr>
        <p:spPr>
          <a:xfrm>
            <a:off x="7273596" y="4979578"/>
            <a:ext cx="45720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C2139C12-0802-4354-BB66-E1636ACC1F5E}"/>
              </a:ext>
            </a:extLst>
          </p:cNvPr>
          <p:cNvSpPr/>
          <p:nvPr/>
        </p:nvSpPr>
        <p:spPr>
          <a:xfrm>
            <a:off x="7439507" y="4979578"/>
            <a:ext cx="4572000" cy="217317"/>
          </a:xfrm>
          <a:custGeom>
            <a:avLst/>
            <a:gdLst>
              <a:gd name="connsiteX0" fmla="*/ 0 w 4258366"/>
              <a:gd name="connsiteY0" fmla="*/ 0 h 217317"/>
              <a:gd name="connsiteX1" fmla="*/ 4258366 w 4258366"/>
              <a:gd name="connsiteY1" fmla="*/ 0 h 217317"/>
              <a:gd name="connsiteX2" fmla="*/ 4258366 w 4258366"/>
              <a:gd name="connsiteY2" fmla="*/ 217317 h 217317"/>
              <a:gd name="connsiteX3" fmla="*/ 0 w 4258366"/>
              <a:gd name="connsiteY3" fmla="*/ 217317 h 217317"/>
              <a:gd name="connsiteX4" fmla="*/ 0 w 4258366"/>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217317">
                <a:moveTo>
                  <a:pt x="0" y="0"/>
                </a:moveTo>
                <a:lnTo>
                  <a:pt x="4258366" y="0"/>
                </a:lnTo>
                <a:lnTo>
                  <a:pt x="4258366"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Expansion Slots and Expansion Cards</a:t>
            </a:r>
          </a:p>
        </p:txBody>
      </p:sp>
      <p:sp>
        <p:nvSpPr>
          <p:cNvPr id="30" name="Straight Connector 29">
            <a:extLst>
              <a:ext uri="{FF2B5EF4-FFF2-40B4-BE49-F238E27FC236}">
                <a16:creationId xmlns:a16="http://schemas.microsoft.com/office/drawing/2014/main" id="{FE071445-4138-496E-A9B6-13EE41E3C8F9}"/>
              </a:ext>
            </a:extLst>
          </p:cNvPr>
          <p:cNvSpPr/>
          <p:nvPr/>
        </p:nvSpPr>
        <p:spPr>
          <a:xfrm>
            <a:off x="2617340" y="5377272"/>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9A3330E5-53FC-4A0C-9AE6-2CB906DC90BF}"/>
              </a:ext>
            </a:extLst>
          </p:cNvPr>
          <p:cNvSpPr/>
          <p:nvPr/>
        </p:nvSpPr>
        <p:spPr>
          <a:xfrm>
            <a:off x="2786741" y="5388074"/>
            <a:ext cx="4486855" cy="445208"/>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How the CPU Works</a:t>
            </a:r>
          </a:p>
        </p:txBody>
      </p:sp>
      <p:sp>
        <p:nvSpPr>
          <p:cNvPr id="32" name="Freeform: Shape 31">
            <a:extLst>
              <a:ext uri="{FF2B5EF4-FFF2-40B4-BE49-F238E27FC236}">
                <a16:creationId xmlns:a16="http://schemas.microsoft.com/office/drawing/2014/main" id="{65F8358F-CA55-4453-80F3-44F1E71CA9CF}"/>
              </a:ext>
            </a:extLst>
          </p:cNvPr>
          <p:cNvSpPr/>
          <p:nvPr/>
        </p:nvSpPr>
        <p:spPr>
          <a:xfrm>
            <a:off x="7439507" y="5431615"/>
            <a:ext cx="4572000" cy="468492"/>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0480" tIns="30480" rIns="30480" bIns="30480" numCol="1" spcCol="1270" anchor="t" anchorCtr="0">
            <a:noAutofit/>
          </a:bodyPr>
          <a:lstStyle/>
          <a:p>
            <a:pPr marL="0" marR="0" lvl="0" indent="0" algn="l" defTabSz="3556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Typical CPU Components </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3" name="Straight Connector 32">
            <a:extLst>
              <a:ext uri="{FF2B5EF4-FFF2-40B4-BE49-F238E27FC236}">
                <a16:creationId xmlns:a16="http://schemas.microsoft.com/office/drawing/2014/main" id="{FBA08920-CD9C-4B07-B461-69FAFFC20DAA}"/>
              </a:ext>
            </a:extLst>
          </p:cNvPr>
          <p:cNvSpPr/>
          <p:nvPr/>
        </p:nvSpPr>
        <p:spPr>
          <a:xfrm>
            <a:off x="2617340" y="6518469"/>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Shape 33">
            <a:extLst>
              <a:ext uri="{FF2B5EF4-FFF2-40B4-BE49-F238E27FC236}">
                <a16:creationId xmlns:a16="http://schemas.microsoft.com/office/drawing/2014/main" id="{A6C8625A-0096-4365-B96B-C07E0FE4875B}"/>
              </a:ext>
            </a:extLst>
          </p:cNvPr>
          <p:cNvSpPr/>
          <p:nvPr/>
        </p:nvSpPr>
        <p:spPr>
          <a:xfrm>
            <a:off x="2786741" y="5876132"/>
            <a:ext cx="4847772" cy="555251"/>
          </a:xfrm>
          <a:custGeom>
            <a:avLst/>
            <a:gdLst>
              <a:gd name="connsiteX0" fmla="*/ 0 w 4258366"/>
              <a:gd name="connsiteY0" fmla="*/ 0 h 1086854"/>
              <a:gd name="connsiteX1" fmla="*/ 4258366 w 4258366"/>
              <a:gd name="connsiteY1" fmla="*/ 0 h 1086854"/>
              <a:gd name="connsiteX2" fmla="*/ 4258366 w 4258366"/>
              <a:gd name="connsiteY2" fmla="*/ 1086854 h 1086854"/>
              <a:gd name="connsiteX3" fmla="*/ 0 w 4258366"/>
              <a:gd name="connsiteY3" fmla="*/ 1086854 h 1086854"/>
              <a:gd name="connsiteX4" fmla="*/ 0 w 4258366"/>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8366" h="1086854">
                <a:moveTo>
                  <a:pt x="0" y="0"/>
                </a:moveTo>
                <a:lnTo>
                  <a:pt x="4258366" y="0"/>
                </a:lnTo>
                <a:lnTo>
                  <a:pt x="4258366"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5B9BD5"/>
                </a:solidFill>
                <a:effectLst/>
                <a:uLnTx/>
                <a:uFillTx/>
                <a:latin typeface="Times New Roman"/>
                <a:ea typeface="+mn-ea"/>
                <a:cs typeface="Times New Roman"/>
              </a:rPr>
              <a:t>Making Computers Faster and Better</a:t>
            </a:r>
          </a:p>
        </p:txBody>
      </p:sp>
      <p:sp>
        <p:nvSpPr>
          <p:cNvPr id="35" name="Straight Connector 34">
            <a:extLst>
              <a:ext uri="{FF2B5EF4-FFF2-40B4-BE49-F238E27FC236}">
                <a16:creationId xmlns:a16="http://schemas.microsoft.com/office/drawing/2014/main" id="{19631DAF-142E-4679-9571-4503C991D25C}"/>
              </a:ext>
            </a:extLst>
          </p:cNvPr>
          <p:cNvSpPr/>
          <p:nvPr/>
        </p:nvSpPr>
        <p:spPr>
          <a:xfrm>
            <a:off x="2617340" y="5842051"/>
            <a:ext cx="88832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23741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1"/>
                                        </p:tgtEl>
                                        <p:attrNameLst>
                                          <p:attrName>fillcolor</p:attrName>
                                        </p:attrNameLst>
                                      </p:cBhvr>
                                      <p:to>
                                        <a:srgbClr val="FFFF00"/>
                                      </p:to>
                                    </p:animClr>
                                    <p:set>
                                      <p:cBhvr>
                                        <p:cTn id="7" dur="2000" fill="hold"/>
                                        <p:tgtEl>
                                          <p:spTgt spid="31"/>
                                        </p:tgtEl>
                                        <p:attrNameLst>
                                          <p:attrName>fill.type</p:attrName>
                                        </p:attrNameLst>
                                      </p:cBhvr>
                                      <p:to>
                                        <p:strVal val="solid"/>
                                      </p:to>
                                    </p:set>
                                    <p:set>
                                      <p:cBhvr>
                                        <p:cTn id="8" dur="2000" fill="hold"/>
                                        <p:tgtEl>
                                          <p:spTgt spid="3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How the CPU Works</a:t>
            </a:r>
            <a:endParaRPr lang="en-US" dirty="0"/>
          </a:p>
        </p:txBody>
      </p:sp>
      <p:sp>
        <p:nvSpPr>
          <p:cNvPr id="3" name="Content Placeholder 2"/>
          <p:cNvSpPr>
            <a:spLocks noGrp="1"/>
          </p:cNvSpPr>
          <p:nvPr>
            <p:ph idx="1"/>
          </p:nvPr>
        </p:nvSpPr>
        <p:spPr>
          <a:xfrm>
            <a:off x="304801" y="1440874"/>
            <a:ext cx="11049000" cy="4736090"/>
          </a:xfrm>
        </p:spPr>
        <p:txBody>
          <a:bodyPr>
            <a:normAutofit/>
          </a:bodyPr>
          <a:lstStyle/>
          <a:p>
            <a:pPr algn="just">
              <a:lnSpc>
                <a:spcPct val="160000"/>
              </a:lnSpc>
            </a:pPr>
            <a:r>
              <a:rPr lang="en-US" altLang="en-US" dirty="0"/>
              <a:t>CPU: Consists of a variety of circuitry and components packaged together.</a:t>
            </a:r>
          </a:p>
          <a:p>
            <a:pPr lvl="1" algn="just">
              <a:lnSpc>
                <a:spcPct val="160000"/>
              </a:lnSpc>
            </a:pPr>
            <a:r>
              <a:rPr lang="en-US" altLang="en-US" dirty="0"/>
              <a:t>Transistor: Key element of the microprocessor</a:t>
            </a:r>
          </a:p>
          <a:p>
            <a:pPr lvl="2" algn="just">
              <a:lnSpc>
                <a:spcPct val="160000"/>
              </a:lnSpc>
            </a:pPr>
            <a:r>
              <a:rPr lang="en-US" altLang="en-US" dirty="0"/>
              <a:t>Made of semi-conductor material that acts like a switch controlling the flow of electrons inside a chip.</a:t>
            </a:r>
          </a:p>
          <a:p>
            <a:pPr algn="just">
              <a:lnSpc>
                <a:spcPct val="160000"/>
              </a:lnSpc>
            </a:pPr>
            <a:r>
              <a:rPr lang="en-US" altLang="en-US" dirty="0"/>
              <a:t>Today’s CPUs contain hundreds of millions of transistors; the number doubles about every 18 months (Moore’s Law).</a:t>
            </a:r>
          </a:p>
          <a:p>
            <a:pPr algn="just">
              <a:lnSpc>
                <a:spcPct val="160000"/>
              </a:lnSpc>
            </a:pPr>
            <a:endParaRPr lang="en-US" dirty="0"/>
          </a:p>
        </p:txBody>
      </p:sp>
    </p:spTree>
    <p:extLst>
      <p:ext uri="{BB962C8B-B14F-4D97-AF65-F5344CB8AC3E}">
        <p14:creationId xmlns:p14="http://schemas.microsoft.com/office/powerpoint/2010/main" val="41836493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Typical CPU Components </a:t>
            </a:r>
            <a:endParaRPr lang="en-US" dirty="0"/>
          </a:p>
        </p:txBody>
      </p:sp>
      <p:sp>
        <p:nvSpPr>
          <p:cNvPr id="3" name="Content Placeholder 2"/>
          <p:cNvSpPr>
            <a:spLocks noGrp="1"/>
          </p:cNvSpPr>
          <p:nvPr>
            <p:ph idx="1"/>
          </p:nvPr>
        </p:nvSpPr>
        <p:spPr/>
        <p:txBody>
          <a:bodyPr>
            <a:normAutofit fontScale="77500" lnSpcReduction="20000"/>
          </a:bodyPr>
          <a:lstStyle/>
          <a:p>
            <a:pPr algn="just">
              <a:lnSpc>
                <a:spcPct val="170000"/>
              </a:lnSpc>
              <a:spcAft>
                <a:spcPct val="20000"/>
              </a:spcAft>
            </a:pPr>
            <a:r>
              <a:rPr lang="en-US" altLang="en-US" b="1" dirty="0"/>
              <a:t>Arithmetic/Logic Unit (ALU): </a:t>
            </a:r>
            <a:r>
              <a:rPr lang="en-US" altLang="en-US" dirty="0"/>
              <a:t>Performs integer arithmetic and logical operations.</a:t>
            </a:r>
          </a:p>
          <a:p>
            <a:pPr algn="just">
              <a:lnSpc>
                <a:spcPct val="170000"/>
              </a:lnSpc>
              <a:spcAft>
                <a:spcPct val="20000"/>
              </a:spcAft>
            </a:pPr>
            <a:r>
              <a:rPr lang="en-US" altLang="en-US" b="1" dirty="0"/>
              <a:t>Floating Point Unit (FPU): </a:t>
            </a:r>
            <a:r>
              <a:rPr lang="en-US" altLang="en-US" dirty="0"/>
              <a:t>Performs decimal arithmetic.</a:t>
            </a:r>
          </a:p>
          <a:p>
            <a:pPr algn="just">
              <a:lnSpc>
                <a:spcPct val="170000"/>
              </a:lnSpc>
              <a:spcAft>
                <a:spcPct val="20000"/>
              </a:spcAft>
            </a:pPr>
            <a:r>
              <a:rPr lang="en-US" altLang="en-US" b="1" dirty="0"/>
              <a:t>Control unit: </a:t>
            </a:r>
            <a:r>
              <a:rPr lang="en-US" altLang="en-US" dirty="0"/>
              <a:t>Coordinates and controls activities.</a:t>
            </a:r>
          </a:p>
          <a:p>
            <a:pPr algn="just">
              <a:lnSpc>
                <a:spcPct val="170000"/>
              </a:lnSpc>
              <a:spcAft>
                <a:spcPct val="20000"/>
              </a:spcAft>
            </a:pPr>
            <a:r>
              <a:rPr lang="en-US" altLang="en-US" b="1" dirty="0"/>
              <a:t>Prefetch unit:</a:t>
            </a:r>
            <a:r>
              <a:rPr lang="en-US" altLang="en-US" dirty="0"/>
              <a:t> Tries to fetch data and instructions before they are needed from cache or RAM.</a:t>
            </a:r>
          </a:p>
          <a:p>
            <a:pPr algn="just">
              <a:lnSpc>
                <a:spcPct val="170000"/>
              </a:lnSpc>
            </a:pPr>
            <a:r>
              <a:rPr lang="en-US" altLang="en-US" b="1" dirty="0"/>
              <a:t>Decode unit: </a:t>
            </a:r>
            <a:r>
              <a:rPr lang="en-US" altLang="en-US" dirty="0"/>
              <a:t>Translates instructions so they are understood by the control unit, ALU, and FPU.</a:t>
            </a:r>
          </a:p>
          <a:p>
            <a:pPr algn="just">
              <a:lnSpc>
                <a:spcPct val="170000"/>
              </a:lnSpc>
            </a:pPr>
            <a:r>
              <a:rPr lang="en-US" altLang="en-US" b="1" dirty="0"/>
              <a:t>Internal cache: </a:t>
            </a:r>
            <a:r>
              <a:rPr lang="en-US" altLang="en-US" dirty="0"/>
              <a:t>Store data and instructions needed by the CPU.</a:t>
            </a:r>
          </a:p>
          <a:p>
            <a:pPr algn="just">
              <a:lnSpc>
                <a:spcPct val="170000"/>
              </a:lnSpc>
            </a:pPr>
            <a:r>
              <a:rPr lang="en-US" altLang="en-US" b="1" dirty="0"/>
              <a:t>Bus interface unit: </a:t>
            </a:r>
            <a:r>
              <a:rPr lang="en-US" altLang="en-US" dirty="0"/>
              <a:t>Allows the core to communicate with other CPU components.</a:t>
            </a:r>
          </a:p>
        </p:txBody>
      </p:sp>
    </p:spTree>
    <p:extLst>
      <p:ext uri="{BB962C8B-B14F-4D97-AF65-F5344CB8AC3E}">
        <p14:creationId xmlns:p14="http://schemas.microsoft.com/office/powerpoint/2010/main" val="30867353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Making Computers Faster and Better</a:t>
            </a:r>
            <a:endParaRPr lang="en-US" dirty="0"/>
          </a:p>
        </p:txBody>
      </p:sp>
      <p:sp>
        <p:nvSpPr>
          <p:cNvPr id="3" name="Content Placeholder 2"/>
          <p:cNvSpPr>
            <a:spLocks noGrp="1"/>
          </p:cNvSpPr>
          <p:nvPr>
            <p:ph idx="1"/>
          </p:nvPr>
        </p:nvSpPr>
        <p:spPr>
          <a:xfrm>
            <a:off x="0" y="1385456"/>
            <a:ext cx="6490952" cy="4791508"/>
          </a:xfrm>
        </p:spPr>
        <p:txBody>
          <a:bodyPr>
            <a:normAutofit/>
          </a:bodyPr>
          <a:lstStyle/>
          <a:p>
            <a:pPr lvl="1" algn="just">
              <a:lnSpc>
                <a:spcPct val="160000"/>
              </a:lnSpc>
              <a:spcBef>
                <a:spcPct val="10000"/>
              </a:spcBef>
              <a:spcAft>
                <a:spcPct val="10000"/>
              </a:spcAft>
            </a:pPr>
            <a:r>
              <a:rPr lang="en-US" altLang="en-US" b="1" dirty="0"/>
              <a:t>Perform system maintenance:</a:t>
            </a:r>
          </a:p>
          <a:p>
            <a:pPr lvl="2" algn="just">
              <a:lnSpc>
                <a:spcPct val="160000"/>
              </a:lnSpc>
              <a:spcBef>
                <a:spcPct val="10000"/>
              </a:spcBef>
              <a:spcAft>
                <a:spcPct val="10000"/>
              </a:spcAft>
            </a:pPr>
            <a:r>
              <a:rPr lang="en-US" altLang="en-US" dirty="0"/>
              <a:t>Uninstall programs properly.</a:t>
            </a:r>
          </a:p>
          <a:p>
            <a:pPr lvl="2" algn="just">
              <a:lnSpc>
                <a:spcPct val="160000"/>
              </a:lnSpc>
              <a:spcBef>
                <a:spcPct val="10000"/>
              </a:spcBef>
              <a:spcAft>
                <a:spcPct val="10000"/>
              </a:spcAft>
            </a:pPr>
            <a:r>
              <a:rPr lang="en-US" altLang="en-US" dirty="0"/>
              <a:t>Consider placing large files on external storage devices.</a:t>
            </a:r>
          </a:p>
          <a:p>
            <a:pPr lvl="2" algn="just">
              <a:lnSpc>
                <a:spcPct val="160000"/>
              </a:lnSpc>
              <a:spcBef>
                <a:spcPct val="10000"/>
              </a:spcBef>
              <a:spcAft>
                <a:spcPct val="10000"/>
              </a:spcAft>
            </a:pPr>
            <a:r>
              <a:rPr lang="en-US" altLang="en-US" dirty="0"/>
              <a:t>Delete temporary files.</a:t>
            </a:r>
          </a:p>
          <a:p>
            <a:pPr lvl="2" algn="just">
              <a:lnSpc>
                <a:spcPct val="160000"/>
              </a:lnSpc>
              <a:spcBef>
                <a:spcPct val="10000"/>
              </a:spcBef>
              <a:spcAft>
                <a:spcPct val="10000"/>
              </a:spcAft>
            </a:pPr>
            <a:r>
              <a:rPr lang="en-US" altLang="en-US" dirty="0"/>
              <a:t>Error check and defragment.</a:t>
            </a:r>
          </a:p>
          <a:p>
            <a:pPr lvl="2" algn="just">
              <a:lnSpc>
                <a:spcPct val="160000"/>
              </a:lnSpc>
              <a:spcBef>
                <a:spcPct val="10000"/>
              </a:spcBef>
              <a:spcAft>
                <a:spcPct val="10000"/>
              </a:spcAft>
            </a:pPr>
            <a:r>
              <a:rPr lang="en-US" altLang="en-US" dirty="0"/>
              <a:t>Scan for viruses and spyware.</a:t>
            </a:r>
          </a:p>
          <a:p>
            <a:pPr lvl="2" algn="just">
              <a:lnSpc>
                <a:spcPct val="160000"/>
              </a:lnSpc>
              <a:spcBef>
                <a:spcPct val="10000"/>
              </a:spcBef>
              <a:spcAft>
                <a:spcPct val="10000"/>
              </a:spcAft>
            </a:pPr>
            <a:r>
              <a:rPr lang="en-US" altLang="en-US" dirty="0"/>
              <a:t>Clean out dust once or twice a year.</a:t>
            </a:r>
          </a:p>
        </p:txBody>
      </p:sp>
      <p:sp>
        <p:nvSpPr>
          <p:cNvPr id="4" name="Content Placeholder 2"/>
          <p:cNvSpPr txBox="1">
            <a:spLocks/>
          </p:cNvSpPr>
          <p:nvPr/>
        </p:nvSpPr>
        <p:spPr>
          <a:xfrm>
            <a:off x="6490952" y="1385456"/>
            <a:ext cx="5652752" cy="47915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spcBef>
                <a:spcPct val="10000"/>
              </a:spcBef>
              <a:spcAft>
                <a:spcPct val="10000"/>
              </a:spcAft>
            </a:pPr>
            <a:r>
              <a:rPr lang="en-US" altLang="en-US" b="1" dirty="0"/>
              <a:t>Add more memory.</a:t>
            </a:r>
          </a:p>
          <a:p>
            <a:pPr lvl="1">
              <a:lnSpc>
                <a:spcPct val="150000"/>
              </a:lnSpc>
              <a:spcBef>
                <a:spcPct val="10000"/>
              </a:spcBef>
              <a:spcAft>
                <a:spcPct val="10000"/>
              </a:spcAft>
            </a:pPr>
            <a:r>
              <a:rPr lang="en-US" altLang="en-US" b="1" dirty="0"/>
              <a:t>Buy a larger or second hard drive.</a:t>
            </a:r>
          </a:p>
          <a:p>
            <a:pPr lvl="1">
              <a:lnSpc>
                <a:spcPct val="150000"/>
              </a:lnSpc>
              <a:spcBef>
                <a:spcPct val="10000"/>
              </a:spcBef>
              <a:spcAft>
                <a:spcPct val="10000"/>
              </a:spcAft>
            </a:pPr>
            <a:r>
              <a:rPr lang="en-US" altLang="en-US" b="1" dirty="0"/>
              <a:t>Upgrade your Internet connection.</a:t>
            </a:r>
          </a:p>
          <a:p>
            <a:pPr lvl="1">
              <a:lnSpc>
                <a:spcPct val="150000"/>
              </a:lnSpc>
              <a:spcBef>
                <a:spcPct val="10000"/>
              </a:spcBef>
              <a:spcAft>
                <a:spcPct val="10000"/>
              </a:spcAft>
            </a:pPr>
            <a:r>
              <a:rPr lang="en-US" altLang="en-US" b="1" dirty="0"/>
              <a:t>Upgrade your video graphics card.</a:t>
            </a:r>
          </a:p>
        </p:txBody>
      </p:sp>
    </p:spTree>
    <p:extLst>
      <p:ext uri="{BB962C8B-B14F-4D97-AF65-F5344CB8AC3E}">
        <p14:creationId xmlns:p14="http://schemas.microsoft.com/office/powerpoint/2010/main" val="31295894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Representing data </a:t>
            </a:r>
          </a:p>
        </p:txBody>
      </p:sp>
      <p:sp>
        <p:nvSpPr>
          <p:cNvPr id="3" name="Content Placeholder 2"/>
          <p:cNvSpPr>
            <a:spLocks noGrp="1"/>
          </p:cNvSpPr>
          <p:nvPr>
            <p:ph idx="1"/>
          </p:nvPr>
        </p:nvSpPr>
        <p:spPr/>
        <p:txBody>
          <a:bodyPr>
            <a:normAutofit fontScale="92500"/>
          </a:bodyPr>
          <a:lstStyle/>
          <a:p>
            <a:pPr marL="0" lvl="1" indent="0">
              <a:lnSpc>
                <a:spcPct val="150000"/>
              </a:lnSpc>
              <a:spcBef>
                <a:spcPct val="10000"/>
              </a:spcBef>
              <a:spcAft>
                <a:spcPct val="10000"/>
              </a:spcAft>
              <a:buNone/>
            </a:pPr>
            <a:r>
              <a:rPr lang="en-US" altLang="en-US" dirty="0"/>
              <a:t>Bit: The smallest unit of data that a binary computer can recognize (a single 1 or 0). </a:t>
            </a:r>
            <a:r>
              <a:rPr lang="en-US" altLang="en-US" sz="2400" dirty="0"/>
              <a:t>Byte = 8 bits.</a:t>
            </a:r>
          </a:p>
          <a:p>
            <a:pPr>
              <a:lnSpc>
                <a:spcPct val="150000"/>
              </a:lnSpc>
              <a:spcAft>
                <a:spcPct val="20000"/>
              </a:spcAft>
            </a:pPr>
            <a:r>
              <a:rPr lang="en-US" altLang="en-US" dirty="0"/>
              <a:t>Decimal numbering system.</a:t>
            </a:r>
          </a:p>
          <a:p>
            <a:pPr lvl="1">
              <a:lnSpc>
                <a:spcPct val="150000"/>
              </a:lnSpc>
              <a:spcAft>
                <a:spcPct val="20000"/>
              </a:spcAft>
            </a:pPr>
            <a:r>
              <a:rPr lang="en-US" altLang="en-US" dirty="0"/>
              <a:t>Uses 10 symbols (0-9).</a:t>
            </a:r>
          </a:p>
          <a:p>
            <a:pPr>
              <a:lnSpc>
                <a:spcPct val="150000"/>
              </a:lnSpc>
              <a:spcAft>
                <a:spcPct val="20000"/>
              </a:spcAft>
            </a:pPr>
            <a:r>
              <a:rPr lang="en-US" altLang="en-US" dirty="0"/>
              <a:t>Binary numbering system.</a:t>
            </a:r>
          </a:p>
          <a:p>
            <a:pPr lvl="1">
              <a:lnSpc>
                <a:spcPct val="150000"/>
              </a:lnSpc>
              <a:spcAft>
                <a:spcPct val="20000"/>
              </a:spcAft>
            </a:pPr>
            <a:r>
              <a:rPr lang="en-US" altLang="en-US" dirty="0"/>
              <a:t>Uses only two symbols (1 and 0) to represent all possible numbers.</a:t>
            </a:r>
          </a:p>
          <a:p>
            <a:pPr>
              <a:lnSpc>
                <a:spcPct val="150000"/>
              </a:lnSpc>
              <a:spcAft>
                <a:spcPct val="20000"/>
              </a:spcAft>
            </a:pPr>
            <a:r>
              <a:rPr lang="en-US" altLang="en-US" dirty="0"/>
              <a:t>In both systems, the position of the digits determines the power to which the base number (such as 10 or 2) is raised.</a:t>
            </a:r>
          </a:p>
          <a:p>
            <a:pPr>
              <a:lnSpc>
                <a:spcPct val="150000"/>
              </a:lnSpc>
            </a:pPr>
            <a:endParaRPr lang="en-US" dirty="0"/>
          </a:p>
        </p:txBody>
      </p:sp>
    </p:spTree>
    <p:extLst>
      <p:ext uri="{BB962C8B-B14F-4D97-AF65-F5344CB8AC3E}">
        <p14:creationId xmlns:p14="http://schemas.microsoft.com/office/powerpoint/2010/main" val="37524534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Representing images </a:t>
            </a:r>
          </a:p>
        </p:txBody>
      </p:sp>
      <p:sp>
        <p:nvSpPr>
          <p:cNvPr id="3" name="Content Placeholder 2"/>
          <p:cNvSpPr>
            <a:spLocks noGrp="1"/>
          </p:cNvSpPr>
          <p:nvPr>
            <p:ph idx="1"/>
          </p:nvPr>
        </p:nvSpPr>
        <p:spPr/>
        <p:txBody>
          <a:bodyPr>
            <a:normAutofit fontScale="85000" lnSpcReduction="20000"/>
          </a:bodyPr>
          <a:lstStyle/>
          <a:p>
            <a:pPr marL="234950" indent="-234950" algn="just">
              <a:lnSpc>
                <a:spcPct val="170000"/>
              </a:lnSpc>
            </a:pPr>
            <a:r>
              <a:rPr lang="en-US" dirty="0"/>
              <a:t>Images also need to be converted into </a:t>
            </a:r>
            <a:r>
              <a:rPr lang="en-US" b="1" dirty="0"/>
              <a:t>binary.</a:t>
            </a:r>
          </a:p>
          <a:p>
            <a:pPr algn="just">
              <a:lnSpc>
                <a:spcPct val="170000"/>
              </a:lnSpc>
            </a:pPr>
            <a:r>
              <a:rPr lang="en-US" dirty="0"/>
              <a:t>Need metadata to know the size of an image.</a:t>
            </a:r>
          </a:p>
          <a:p>
            <a:pPr algn="just">
              <a:lnSpc>
                <a:spcPct val="170000"/>
              </a:lnSpc>
            </a:pPr>
            <a:r>
              <a:rPr lang="en-US" dirty="0"/>
              <a:t>Adding binary digit will double the number of colours that are available:</a:t>
            </a:r>
          </a:p>
          <a:p>
            <a:pPr algn="just">
              <a:lnSpc>
                <a:spcPct val="170000"/>
              </a:lnSpc>
            </a:pPr>
            <a:r>
              <a:rPr lang="en-US" dirty="0"/>
              <a:t>1 bit per pixel (0 or 1): two possible colours.</a:t>
            </a:r>
          </a:p>
          <a:p>
            <a:pPr algn="just">
              <a:lnSpc>
                <a:spcPct val="170000"/>
              </a:lnSpc>
            </a:pPr>
            <a:r>
              <a:rPr lang="en-US" dirty="0"/>
              <a:t>2 bits per pixel (00 to 11): four possible colours.</a:t>
            </a:r>
          </a:p>
          <a:p>
            <a:pPr algn="just">
              <a:lnSpc>
                <a:spcPct val="170000"/>
              </a:lnSpc>
            </a:pPr>
            <a:r>
              <a:rPr lang="en-US" dirty="0"/>
              <a:t>3 bits per pixel (000 to 111): eight possible colours.</a:t>
            </a:r>
          </a:p>
          <a:p>
            <a:pPr algn="just">
              <a:lnSpc>
                <a:spcPct val="170000"/>
              </a:lnSpc>
            </a:pPr>
            <a:r>
              <a:rPr lang="en-US" dirty="0"/>
              <a:t>4 bits per pixel (0000 – 1111): 16 possible colours.</a:t>
            </a:r>
          </a:p>
          <a:p>
            <a:pPr algn="just">
              <a:lnSpc>
                <a:spcPct val="170000"/>
              </a:lnSpc>
            </a:pPr>
            <a:endParaRPr lang="en-US" dirty="0"/>
          </a:p>
        </p:txBody>
      </p:sp>
    </p:spTree>
    <p:extLst>
      <p:ext uri="{BB962C8B-B14F-4D97-AF65-F5344CB8AC3E}">
        <p14:creationId xmlns:p14="http://schemas.microsoft.com/office/powerpoint/2010/main" val="37471981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Representing audio </a:t>
            </a:r>
          </a:p>
        </p:txBody>
      </p:sp>
      <p:sp>
        <p:nvSpPr>
          <p:cNvPr id="3" name="Content Placeholder 2"/>
          <p:cNvSpPr>
            <a:spLocks noGrp="1"/>
          </p:cNvSpPr>
          <p:nvPr>
            <p:ph idx="1"/>
          </p:nvPr>
        </p:nvSpPr>
        <p:spPr>
          <a:xfrm>
            <a:off x="158363" y="1385455"/>
            <a:ext cx="7932691" cy="3857105"/>
          </a:xfrm>
        </p:spPr>
        <p:txBody>
          <a:bodyPr>
            <a:normAutofit fontScale="70000" lnSpcReduction="20000"/>
          </a:bodyPr>
          <a:lstStyle/>
          <a:p>
            <a:pPr algn="just">
              <a:lnSpc>
                <a:spcPct val="170000"/>
              </a:lnSpc>
            </a:pPr>
            <a:r>
              <a:rPr lang="en-US" dirty="0"/>
              <a:t>An </a:t>
            </a:r>
            <a:r>
              <a:rPr lang="en-US" b="1" dirty="0"/>
              <a:t>analogue</a:t>
            </a:r>
            <a:r>
              <a:rPr lang="en-US" dirty="0"/>
              <a:t> to digital converter will sample a sound wave at regular time intervals.</a:t>
            </a:r>
          </a:p>
          <a:p>
            <a:pPr algn="just">
              <a:lnSpc>
                <a:spcPct val="170000"/>
              </a:lnSpc>
            </a:pPr>
            <a:r>
              <a:rPr lang="en-US" dirty="0"/>
              <a:t>The samples can then be converted to binary. They will be recorded to the nearest whole number.</a:t>
            </a:r>
          </a:p>
          <a:p>
            <a:pPr algn="just">
              <a:lnSpc>
                <a:spcPct val="170000"/>
              </a:lnSpc>
            </a:pPr>
            <a:r>
              <a:rPr lang="en-US" dirty="0"/>
              <a:t>More time samples that are closer together more detail about the sound can be collected, so does not lose as much quality.</a:t>
            </a:r>
          </a:p>
          <a:p>
            <a:pPr algn="just">
              <a:lnSpc>
                <a:spcPct val="170000"/>
              </a:lnSpc>
            </a:pPr>
            <a:r>
              <a:rPr lang="en-US" dirty="0"/>
              <a:t>The frequency at which samples are taken is called the </a:t>
            </a:r>
            <a:r>
              <a:rPr lang="en-US" b="1" dirty="0"/>
              <a:t>sample rate.</a:t>
            </a:r>
            <a:endParaRPr lang="en-US" dirty="0"/>
          </a:p>
        </p:txBody>
      </p:sp>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9055" y="3116787"/>
            <a:ext cx="4699657" cy="2125773"/>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2380083268"/>
              </p:ext>
            </p:extLst>
          </p:nvPr>
        </p:nvGraphicFramePr>
        <p:xfrm>
          <a:off x="5694219" y="5242560"/>
          <a:ext cx="6334493" cy="975360"/>
        </p:xfrm>
        <a:graphic>
          <a:graphicData uri="http://schemas.openxmlformats.org/drawingml/2006/table">
            <a:tbl>
              <a:tblPr/>
              <a:tblGrid>
                <a:gridCol w="575863">
                  <a:extLst>
                    <a:ext uri="{9D8B030D-6E8A-4147-A177-3AD203B41FA5}">
                      <a16:colId xmlns:a16="http://schemas.microsoft.com/office/drawing/2014/main" val="3025811892"/>
                    </a:ext>
                  </a:extLst>
                </a:gridCol>
                <a:gridCol w="575863">
                  <a:extLst>
                    <a:ext uri="{9D8B030D-6E8A-4147-A177-3AD203B41FA5}">
                      <a16:colId xmlns:a16="http://schemas.microsoft.com/office/drawing/2014/main" val="1455140088"/>
                    </a:ext>
                  </a:extLst>
                </a:gridCol>
                <a:gridCol w="575863">
                  <a:extLst>
                    <a:ext uri="{9D8B030D-6E8A-4147-A177-3AD203B41FA5}">
                      <a16:colId xmlns:a16="http://schemas.microsoft.com/office/drawing/2014/main" val="4274965055"/>
                    </a:ext>
                  </a:extLst>
                </a:gridCol>
                <a:gridCol w="575863">
                  <a:extLst>
                    <a:ext uri="{9D8B030D-6E8A-4147-A177-3AD203B41FA5}">
                      <a16:colId xmlns:a16="http://schemas.microsoft.com/office/drawing/2014/main" val="3445635309"/>
                    </a:ext>
                  </a:extLst>
                </a:gridCol>
                <a:gridCol w="575863">
                  <a:extLst>
                    <a:ext uri="{9D8B030D-6E8A-4147-A177-3AD203B41FA5}">
                      <a16:colId xmlns:a16="http://schemas.microsoft.com/office/drawing/2014/main" val="4021959722"/>
                    </a:ext>
                  </a:extLst>
                </a:gridCol>
                <a:gridCol w="575863">
                  <a:extLst>
                    <a:ext uri="{9D8B030D-6E8A-4147-A177-3AD203B41FA5}">
                      <a16:colId xmlns:a16="http://schemas.microsoft.com/office/drawing/2014/main" val="2400903997"/>
                    </a:ext>
                  </a:extLst>
                </a:gridCol>
                <a:gridCol w="575863">
                  <a:extLst>
                    <a:ext uri="{9D8B030D-6E8A-4147-A177-3AD203B41FA5}">
                      <a16:colId xmlns:a16="http://schemas.microsoft.com/office/drawing/2014/main" val="2344246147"/>
                    </a:ext>
                  </a:extLst>
                </a:gridCol>
                <a:gridCol w="575863">
                  <a:extLst>
                    <a:ext uri="{9D8B030D-6E8A-4147-A177-3AD203B41FA5}">
                      <a16:colId xmlns:a16="http://schemas.microsoft.com/office/drawing/2014/main" val="2115220786"/>
                    </a:ext>
                  </a:extLst>
                </a:gridCol>
                <a:gridCol w="575863">
                  <a:extLst>
                    <a:ext uri="{9D8B030D-6E8A-4147-A177-3AD203B41FA5}">
                      <a16:colId xmlns:a16="http://schemas.microsoft.com/office/drawing/2014/main" val="2930902764"/>
                    </a:ext>
                  </a:extLst>
                </a:gridCol>
                <a:gridCol w="575863">
                  <a:extLst>
                    <a:ext uri="{9D8B030D-6E8A-4147-A177-3AD203B41FA5}">
                      <a16:colId xmlns:a16="http://schemas.microsoft.com/office/drawing/2014/main" val="2290912087"/>
                    </a:ext>
                  </a:extLst>
                </a:gridCol>
                <a:gridCol w="575863">
                  <a:extLst>
                    <a:ext uri="{9D8B030D-6E8A-4147-A177-3AD203B41FA5}">
                      <a16:colId xmlns:a16="http://schemas.microsoft.com/office/drawing/2014/main" val="3063415117"/>
                    </a:ext>
                  </a:extLst>
                </a:gridCol>
              </a:tblGrid>
              <a:tr h="228436">
                <a:tc>
                  <a:txBody>
                    <a:bodyPr/>
                    <a:lstStyle/>
                    <a:p>
                      <a:pPr algn="ctr"/>
                      <a:r>
                        <a:rPr lang="en-US" sz="1050" b="1" dirty="0">
                          <a:solidFill>
                            <a:srgbClr val="231F20"/>
                          </a:solidFill>
                          <a:effectLst/>
                        </a:rPr>
                        <a:t>Time sample</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2</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3</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4</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5</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6</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7</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8</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9</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10</a:t>
                      </a:r>
                    </a:p>
                  </a:txBody>
                  <a:tcPr marL="38100" marR="38100" marT="38100" marB="38100" anchor="ctr">
                    <a:lnL>
                      <a:noFill/>
                    </a:lnL>
                    <a:lnR>
                      <a:noFill/>
                    </a:lnR>
                    <a:lnT>
                      <a:noFill/>
                    </a:lnT>
                    <a:lnB>
                      <a:noFill/>
                    </a:lnB>
                    <a:solidFill>
                      <a:srgbClr val="F1F1F1"/>
                    </a:solidFill>
                  </a:tcPr>
                </a:tc>
                <a:extLst>
                  <a:ext uri="{0D108BD9-81ED-4DB2-BD59-A6C34878D82A}">
                    <a16:rowId xmlns:a16="http://schemas.microsoft.com/office/drawing/2014/main" val="3031045952"/>
                  </a:ext>
                </a:extLst>
              </a:tr>
              <a:tr h="160391">
                <a:tc>
                  <a:txBody>
                    <a:bodyPr/>
                    <a:lstStyle/>
                    <a:p>
                      <a:pPr algn="ctr"/>
                      <a:r>
                        <a:rPr lang="en-US" sz="1050" b="1" dirty="0">
                          <a:solidFill>
                            <a:srgbClr val="231F20"/>
                          </a:solidFill>
                          <a:effectLst/>
                        </a:rPr>
                        <a:t>Denary</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8</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3</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7</a:t>
                      </a:r>
                    </a:p>
                  </a:txBody>
                  <a:tcPr marL="38100" marR="38100" marT="38100" marB="38100" anchor="ctr">
                    <a:lnL>
                      <a:noFill/>
                    </a:lnL>
                    <a:lnR>
                      <a:noFill/>
                    </a:lnR>
                    <a:lnT>
                      <a:noFill/>
                    </a:lnT>
                    <a:lnB>
                      <a:noFill/>
                    </a:lnB>
                    <a:solidFill>
                      <a:srgbClr val="F1F1F1"/>
                    </a:solidFill>
                  </a:tcPr>
                </a:tc>
                <a:tc>
                  <a:txBody>
                    <a:bodyPr/>
                    <a:lstStyle/>
                    <a:p>
                      <a:pPr algn="ctr"/>
                      <a:r>
                        <a:rPr lang="en-US" sz="1400" dirty="0">
                          <a:solidFill>
                            <a:srgbClr val="231F20"/>
                          </a:solidFill>
                          <a:effectLst/>
                        </a:rPr>
                        <a:t>6</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9</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7</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2</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6</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6</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6</a:t>
                      </a:r>
                    </a:p>
                  </a:txBody>
                  <a:tcPr marL="38100" marR="38100" marT="38100" marB="38100" anchor="ctr">
                    <a:lnL>
                      <a:noFill/>
                    </a:lnL>
                    <a:lnR>
                      <a:noFill/>
                    </a:lnR>
                    <a:lnT>
                      <a:noFill/>
                    </a:lnT>
                    <a:lnB>
                      <a:noFill/>
                    </a:lnB>
                    <a:solidFill>
                      <a:srgbClr val="F1F1F1"/>
                    </a:solidFill>
                  </a:tcPr>
                </a:tc>
                <a:extLst>
                  <a:ext uri="{0D108BD9-81ED-4DB2-BD59-A6C34878D82A}">
                    <a16:rowId xmlns:a16="http://schemas.microsoft.com/office/drawing/2014/main" val="2510424998"/>
                  </a:ext>
                </a:extLst>
              </a:tr>
              <a:tr h="160391">
                <a:tc>
                  <a:txBody>
                    <a:bodyPr/>
                    <a:lstStyle/>
                    <a:p>
                      <a:pPr algn="ctr"/>
                      <a:r>
                        <a:rPr lang="en-US" sz="1050" b="1" dirty="0">
                          <a:solidFill>
                            <a:srgbClr val="231F20"/>
                          </a:solidFill>
                          <a:effectLst/>
                        </a:rPr>
                        <a:t>Binary</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1000</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0011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0111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0110</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1001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0111</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0010</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0100</a:t>
                      </a:r>
                    </a:p>
                  </a:txBody>
                  <a:tcPr marL="38100" marR="38100" marT="38100" marB="38100" anchor="ctr">
                    <a:lnL>
                      <a:noFill/>
                    </a:lnL>
                    <a:lnR>
                      <a:noFill/>
                    </a:lnR>
                    <a:lnT>
                      <a:noFill/>
                    </a:lnT>
                    <a:lnB>
                      <a:noFill/>
                    </a:lnB>
                    <a:solidFill>
                      <a:srgbClr val="F1F1F1"/>
                    </a:solidFill>
                  </a:tcPr>
                </a:tc>
                <a:tc>
                  <a:txBody>
                    <a:bodyPr/>
                    <a:lstStyle/>
                    <a:p>
                      <a:pPr algn="ctr"/>
                      <a:r>
                        <a:rPr lang="en-US" sz="1400">
                          <a:solidFill>
                            <a:srgbClr val="231F20"/>
                          </a:solidFill>
                          <a:effectLst/>
                        </a:rPr>
                        <a:t>0110</a:t>
                      </a:r>
                    </a:p>
                  </a:txBody>
                  <a:tcPr marL="38100" marR="38100" marT="38100" marB="38100" anchor="ctr">
                    <a:lnL>
                      <a:noFill/>
                    </a:lnL>
                    <a:lnR>
                      <a:noFill/>
                    </a:lnR>
                    <a:lnT>
                      <a:noFill/>
                    </a:lnT>
                    <a:lnB>
                      <a:noFill/>
                    </a:lnB>
                    <a:solidFill>
                      <a:srgbClr val="F1F1F1"/>
                    </a:solidFill>
                  </a:tcPr>
                </a:tc>
                <a:tc>
                  <a:txBody>
                    <a:bodyPr/>
                    <a:lstStyle/>
                    <a:p>
                      <a:pPr algn="ctr"/>
                      <a:r>
                        <a:rPr lang="en-US" sz="1400" dirty="0">
                          <a:solidFill>
                            <a:srgbClr val="231F20"/>
                          </a:solidFill>
                          <a:effectLst/>
                        </a:rPr>
                        <a:t>0110</a:t>
                      </a:r>
                    </a:p>
                  </a:txBody>
                  <a:tcPr marL="38100" marR="38100" marT="38100" marB="38100" anchor="ctr">
                    <a:lnL>
                      <a:noFill/>
                    </a:lnL>
                    <a:lnR>
                      <a:noFill/>
                    </a:lnR>
                    <a:lnT>
                      <a:noFill/>
                    </a:lnT>
                    <a:lnB>
                      <a:noFill/>
                    </a:lnB>
                    <a:solidFill>
                      <a:srgbClr val="F1F1F1"/>
                    </a:solidFill>
                  </a:tcPr>
                </a:tc>
                <a:extLst>
                  <a:ext uri="{0D108BD9-81ED-4DB2-BD59-A6C34878D82A}">
                    <a16:rowId xmlns:a16="http://schemas.microsoft.com/office/drawing/2014/main" val="2675161489"/>
                  </a:ext>
                </a:extLst>
              </a:tr>
            </a:tbl>
          </a:graphicData>
        </a:graphic>
      </p:graphicFrame>
    </p:spTree>
    <p:extLst>
      <p:ext uri="{BB962C8B-B14F-4D97-AF65-F5344CB8AC3E}">
        <p14:creationId xmlns:p14="http://schemas.microsoft.com/office/powerpoint/2010/main" val="27346887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Motherboard</a:t>
            </a:r>
          </a:p>
        </p:txBody>
      </p:sp>
      <p:sp>
        <p:nvSpPr>
          <p:cNvPr id="3" name="Content Placeholder 2"/>
          <p:cNvSpPr>
            <a:spLocks noGrp="1"/>
          </p:cNvSpPr>
          <p:nvPr>
            <p:ph idx="1"/>
          </p:nvPr>
        </p:nvSpPr>
        <p:spPr/>
        <p:txBody>
          <a:bodyPr>
            <a:normAutofit fontScale="70000" lnSpcReduction="20000"/>
          </a:bodyPr>
          <a:lstStyle/>
          <a:p>
            <a:pPr>
              <a:lnSpc>
                <a:spcPct val="170000"/>
              </a:lnSpc>
            </a:pPr>
            <a:r>
              <a:rPr lang="en-US" dirty="0"/>
              <a:t>CPU, power supply, fan, hard drive, DVD drive, ports, memory slots, expansion slots, expansion cards.</a:t>
            </a:r>
          </a:p>
          <a:p>
            <a:pPr algn="just">
              <a:lnSpc>
                <a:spcPct val="170000"/>
              </a:lnSpc>
            </a:pPr>
            <a:r>
              <a:rPr lang="en-US" b="1" dirty="0"/>
              <a:t>CPU</a:t>
            </a:r>
            <a:r>
              <a:rPr lang="en-US" dirty="0"/>
              <a:t> is the core component that defines a computing device.</a:t>
            </a:r>
          </a:p>
          <a:p>
            <a:pPr algn="just">
              <a:lnSpc>
                <a:spcPct val="170000"/>
              </a:lnSpc>
            </a:pPr>
            <a:r>
              <a:rPr lang="en-US" b="1" dirty="0"/>
              <a:t>Billions</a:t>
            </a:r>
            <a:r>
              <a:rPr lang="en-US" dirty="0"/>
              <a:t> of microscopic transistors.</a:t>
            </a:r>
          </a:p>
          <a:p>
            <a:pPr algn="just">
              <a:lnSpc>
                <a:spcPct val="170000"/>
              </a:lnSpc>
            </a:pPr>
            <a:r>
              <a:rPr lang="en-US" altLang="en-US" dirty="0"/>
              <a:t>Processing speed measurments (CPU clock speed, IPC, number of cores, architecture, memory speed, bus speed, ram size.</a:t>
            </a:r>
          </a:p>
          <a:p>
            <a:pPr algn="just">
              <a:lnSpc>
                <a:spcPct val="170000"/>
              </a:lnSpc>
            </a:pPr>
            <a:r>
              <a:rPr lang="en-US" altLang="en-US" dirty="0"/>
              <a:t>Memory hierarchy ( HD, RAM, Cache, registers).</a:t>
            </a:r>
          </a:p>
          <a:p>
            <a:pPr algn="just">
              <a:lnSpc>
                <a:spcPct val="170000"/>
              </a:lnSpc>
            </a:pPr>
            <a:r>
              <a:rPr lang="en-US" altLang="en-US" dirty="0"/>
              <a:t>Bus </a:t>
            </a:r>
            <a:r>
              <a:rPr lang="en-US" altLang="en-US" b="1" dirty="0"/>
              <a:t>width</a:t>
            </a:r>
            <a:r>
              <a:rPr lang="en-US" altLang="en-US" dirty="0"/>
              <a:t> and </a:t>
            </a:r>
            <a:r>
              <a:rPr lang="en-US" altLang="en-US" b="1" dirty="0"/>
              <a:t>speed</a:t>
            </a:r>
            <a:r>
              <a:rPr lang="en-US" altLang="en-US" dirty="0"/>
              <a:t> determine the </a:t>
            </a:r>
            <a:r>
              <a:rPr lang="en-US" altLang="en-US" b="1" dirty="0"/>
              <a:t>throughput</a:t>
            </a:r>
            <a:r>
              <a:rPr lang="en-US" altLang="en-US" dirty="0"/>
              <a:t> of the bus.</a:t>
            </a:r>
          </a:p>
          <a:p>
            <a:pPr algn="just">
              <a:lnSpc>
                <a:spcPct val="170000"/>
              </a:lnSpc>
            </a:pPr>
            <a:r>
              <a:rPr lang="en-US" altLang="en-US" dirty="0"/>
              <a:t>Fans, Heat sinks, Water cooling systems.</a:t>
            </a:r>
          </a:p>
          <a:p>
            <a:pPr algn="just">
              <a:lnSpc>
                <a:spcPct val="170000"/>
              </a:lnSpc>
            </a:pPr>
            <a:endParaRPr lang="en-US" altLang="en-US" dirty="0"/>
          </a:p>
          <a:p>
            <a:pPr algn="just">
              <a:lnSpc>
                <a:spcPct val="170000"/>
              </a:lnSpc>
            </a:pPr>
            <a:endParaRPr lang="en-US" altLang="en-US" dirty="0"/>
          </a:p>
          <a:p>
            <a:pPr algn="just">
              <a:lnSpc>
                <a:spcPct val="170000"/>
              </a:lnSpc>
            </a:pPr>
            <a:endParaRPr lang="en-US" altLang="en-US" dirty="0"/>
          </a:p>
        </p:txBody>
      </p:sp>
    </p:spTree>
    <p:extLst>
      <p:ext uri="{BB962C8B-B14F-4D97-AF65-F5344CB8AC3E}">
        <p14:creationId xmlns:p14="http://schemas.microsoft.com/office/powerpoint/2010/main" val="3237088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4" name="Picture 10" descr="Understanding Computers_ Today and Tomorrow, Comprehensive ( PDFDrive )">
            <a:extLst>
              <a:ext uri="{FF2B5EF4-FFF2-40B4-BE49-F238E27FC236}">
                <a16:creationId xmlns:a16="http://schemas.microsoft.com/office/drawing/2014/main" id="{9ED18198-72BB-4740-BCEE-854833A8691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371687" y="0"/>
            <a:ext cx="52784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CCACF3E9-86A7-4319-AD4D-7E158E63DBCD}" vid="{43B90B7C-4E7B-4FFB-AB5E-B60236DAA5F6}"/>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63A53E-AEA0-41C9-878E-12E7C92782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7ED56C-A6E7-4BDF-8A38-69EBAF3196B6}">
  <ds:schemaRefs>
    <ds:schemaRef ds:uri="http://schemas.microsoft.com/sharepoint/v3/contenttype/forms"/>
  </ds:schemaRefs>
</ds:datastoreItem>
</file>

<file path=customXml/itemProps3.xml><?xml version="1.0" encoding="utf-8"?>
<ds:datastoreItem xmlns:ds="http://schemas.openxmlformats.org/officeDocument/2006/customXml" ds:itemID="{2EB6FB51-1E7D-4233-8A8F-1531D3292894}">
  <ds:schemaRefs>
    <ds:schemaRef ds:uri="http://schemas.microsoft.com/office/2006/metadata/properties"/>
    <ds:schemaRef ds:uri="http://schemas.openxmlformats.org/package/2006/metadata/core-properties"/>
    <ds:schemaRef ds:uri="http://www.w3.org/XML/1998/namespace"/>
    <ds:schemaRef ds:uri="http://purl.org/dc/terms/"/>
    <ds:schemaRef ds:uri="d13aca44-ef33-4cf4-9980-7f0b00e6eeb9"/>
    <ds:schemaRef ds:uri="http://schemas.microsoft.com/office/infopath/2007/PartnerControls"/>
    <ds:schemaRef ds:uri="http://schemas.microsoft.com/office/2006/documentManagement/types"/>
    <ds:schemaRef ds:uri="49100919-8a76-4266-be0c-7dc583902cb4"/>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3561</TotalTime>
  <Words>3047</Words>
  <Application>Microsoft Office PowerPoint</Application>
  <PresentationFormat>Widescreen</PresentationFormat>
  <Paragraphs>371</Paragraphs>
  <Slides>49</Slides>
  <Notes>1</Notes>
  <HiddenSlides>0</HiddenSlides>
  <MMClips>4</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49</vt:i4>
      </vt:variant>
    </vt:vector>
  </HeadingPairs>
  <TitlesOfParts>
    <vt:vector size="59" baseType="lpstr">
      <vt:lpstr>Arial</vt:lpstr>
      <vt:lpstr>Calibri</vt:lpstr>
      <vt:lpstr>Calibri Light</vt:lpstr>
      <vt:lpstr>Times New Roman</vt:lpstr>
      <vt:lpstr>Wingdings</vt:lpstr>
      <vt:lpstr>Theme1</vt:lpstr>
      <vt:lpstr>2_Office Theme</vt:lpstr>
      <vt:lpstr>Office Theme</vt:lpstr>
      <vt:lpstr>1_Office Theme</vt:lpstr>
      <vt:lpstr>3_Office Theme</vt:lpstr>
      <vt:lpstr>PowerPoint Presentation</vt:lpstr>
      <vt:lpstr>PowerPoint Presentation</vt:lpstr>
      <vt:lpstr>Learning Objectives</vt:lpstr>
      <vt:lpstr>Learning Objectives</vt:lpstr>
      <vt:lpstr>Overview</vt:lpstr>
      <vt:lpstr>Data and Program Representation</vt:lpstr>
      <vt:lpstr>Digital Data Representation</vt:lpstr>
      <vt:lpstr>The Binary Numbering System</vt:lpstr>
      <vt:lpstr>The Binary Numbering System</vt:lpstr>
      <vt:lpstr>Coding Systems for Text-Based Data</vt:lpstr>
      <vt:lpstr>Coding Systems for Text-Based Data</vt:lpstr>
      <vt:lpstr>Coding Systems for images</vt:lpstr>
      <vt:lpstr>Coding Systems for images</vt:lpstr>
      <vt:lpstr>Coding Systems for images</vt:lpstr>
      <vt:lpstr>Coding Systems for images</vt:lpstr>
      <vt:lpstr>Coding Systems for images</vt:lpstr>
      <vt:lpstr>Coding Systems for Audio data</vt:lpstr>
      <vt:lpstr>Coding Systems for Audio data</vt:lpstr>
      <vt:lpstr>Coding Systems for Audio data</vt:lpstr>
      <vt:lpstr>Representing Programs: Machine Language</vt:lpstr>
      <vt:lpstr>Representing Programs: Machine Language</vt:lpstr>
      <vt:lpstr>PowerPoint Presentation</vt:lpstr>
      <vt:lpstr>Inside the System Unit</vt:lpstr>
      <vt:lpstr>Inside the System Unit</vt:lpstr>
      <vt:lpstr>The Motherboard</vt:lpstr>
      <vt:lpstr>The Motherboard</vt:lpstr>
      <vt:lpstr>The CPU</vt:lpstr>
      <vt:lpstr>The CPU</vt:lpstr>
      <vt:lpstr>The CPU</vt:lpstr>
      <vt:lpstr>The CPU</vt:lpstr>
      <vt:lpstr>Clock Cycle and Frequency</vt:lpstr>
      <vt:lpstr>Processing Speed</vt:lpstr>
      <vt:lpstr>Word Size and Cache Memory</vt:lpstr>
      <vt:lpstr>Bus Width, Bus Speed, and Bandwidth</vt:lpstr>
      <vt:lpstr>Memory</vt:lpstr>
      <vt:lpstr>Memory</vt:lpstr>
      <vt:lpstr>Fans, Heat Sinks, and Other Cooling Components</vt:lpstr>
      <vt:lpstr>Fans, Heat Sinks, and Other Cooling Components</vt:lpstr>
      <vt:lpstr>Fans, Heat Sinks, and Other Cooling Components</vt:lpstr>
      <vt:lpstr>Expansion Slots, Expansion Cards, and Express Cards</vt:lpstr>
      <vt:lpstr>PowerPoint Presentation</vt:lpstr>
      <vt:lpstr>How the CPU Works</vt:lpstr>
      <vt:lpstr>Typical CPU Components </vt:lpstr>
      <vt:lpstr>Making Computers Faster and Better</vt:lpstr>
      <vt:lpstr>Review: Representing data </vt:lpstr>
      <vt:lpstr>Review: Representing images </vt:lpstr>
      <vt:lpstr>Review: Representing audio </vt:lpstr>
      <vt:lpstr>Review: Motherboard</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180</cp:revision>
  <dcterms:created xsi:type="dcterms:W3CDTF">2021-06-09T17:43:05Z</dcterms:created>
  <dcterms:modified xsi:type="dcterms:W3CDTF">2025-10-10T21:22:17Z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