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ov" ContentType="video/quicktime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256" r:id="rId3"/>
    <p:sldId id="276" r:id="rId4"/>
    <p:sldId id="523" r:id="rId5"/>
    <p:sldId id="481" r:id="rId6"/>
    <p:sldId id="482" r:id="rId7"/>
    <p:sldId id="483" r:id="rId8"/>
    <p:sldId id="484" r:id="rId9"/>
    <p:sldId id="485" r:id="rId10"/>
    <p:sldId id="486" r:id="rId11"/>
    <p:sldId id="487" r:id="rId12"/>
    <p:sldId id="488" r:id="rId13"/>
    <p:sldId id="489" r:id="rId14"/>
    <p:sldId id="490" r:id="rId15"/>
    <p:sldId id="491" r:id="rId16"/>
    <p:sldId id="492" r:id="rId17"/>
    <p:sldId id="493" r:id="rId18"/>
    <p:sldId id="494" r:id="rId19"/>
    <p:sldId id="495" r:id="rId20"/>
    <p:sldId id="496" r:id="rId21"/>
    <p:sldId id="497" r:id="rId22"/>
    <p:sldId id="498" r:id="rId23"/>
    <p:sldId id="499" r:id="rId24"/>
    <p:sldId id="500" r:id="rId25"/>
    <p:sldId id="501" r:id="rId26"/>
    <p:sldId id="502" r:id="rId27"/>
    <p:sldId id="503" r:id="rId28"/>
    <p:sldId id="504" r:id="rId29"/>
    <p:sldId id="505" r:id="rId30"/>
    <p:sldId id="506" r:id="rId31"/>
    <p:sldId id="507" r:id="rId32"/>
    <p:sldId id="508" r:id="rId33"/>
    <p:sldId id="509" r:id="rId34"/>
    <p:sldId id="510" r:id="rId35"/>
    <p:sldId id="511" r:id="rId36"/>
    <p:sldId id="512" r:id="rId37"/>
    <p:sldId id="513" r:id="rId38"/>
    <p:sldId id="514" r:id="rId39"/>
    <p:sldId id="515" r:id="rId40"/>
    <p:sldId id="516" r:id="rId41"/>
    <p:sldId id="517" r:id="rId42"/>
    <p:sldId id="518" r:id="rId43"/>
    <p:sldId id="519" r:id="rId44"/>
    <p:sldId id="520" r:id="rId45"/>
    <p:sldId id="521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56"/>
            <p14:sldId id="276"/>
            <p14:sldId id="523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1" d="100"/>
          <a:sy n="101" d="100"/>
        </p:scale>
        <p:origin x="2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Riyad_Bank" TargetMode="External"/><Relationship Id="rId13" Type="http://schemas.openxmlformats.org/officeDocument/2006/relationships/hyperlink" Target="https://en.wikipedia.org/wiki/Alinma_Bank" TargetMode="External"/><Relationship Id="rId3" Type="http://schemas.openxmlformats.org/officeDocument/2006/relationships/hyperlink" Target="https://en.wikipedia.org/wiki/Saudi_Aramco" TargetMode="External"/><Relationship Id="rId7" Type="http://schemas.openxmlformats.org/officeDocument/2006/relationships/hyperlink" Target="https://en.wikipedia.org/wiki/Al-Rajhi_Bank" TargetMode="External"/><Relationship Id="rId12" Type="http://schemas.openxmlformats.org/officeDocument/2006/relationships/hyperlink" Target="https://en.wikipedia.org/wiki/Arab_National_Bank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National_Commercial_Bank_(Saudi_Arabia)" TargetMode="External"/><Relationship Id="rId11" Type="http://schemas.openxmlformats.org/officeDocument/2006/relationships/hyperlink" Target="https://en.wikipedia.org/wiki/Banque_Saudi_Fransi" TargetMode="External"/><Relationship Id="rId5" Type="http://schemas.openxmlformats.org/officeDocument/2006/relationships/hyperlink" Target="https://en.wikipedia.org/wiki/Saudi_Telecom_Company" TargetMode="External"/><Relationship Id="rId15" Type="http://schemas.openxmlformats.org/officeDocument/2006/relationships/hyperlink" Target="https://en.wikipedia.org/wiki/Almarai" TargetMode="External"/><Relationship Id="rId10" Type="http://schemas.openxmlformats.org/officeDocument/2006/relationships/hyperlink" Target="https://en.wikipedia.org/wiki/Saudi_British_Bank" TargetMode="External"/><Relationship Id="rId4" Type="http://schemas.openxmlformats.org/officeDocument/2006/relationships/hyperlink" Target="https://en.wikipedia.org/wiki/Saudi_Basic_Industries" TargetMode="External"/><Relationship Id="rId9" Type="http://schemas.openxmlformats.org/officeDocument/2006/relationships/hyperlink" Target="https://en.wikipedia.org/wiki/Samba_Financial_Group" TargetMode="External"/><Relationship Id="rId14" Type="http://schemas.openxmlformats.org/officeDocument/2006/relationships/hyperlink" Target="https://en.wikipedia.org/wiki/Maaden_(company)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b="1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800" b="1" i="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2020 Forbes list</a:t>
            </a:r>
            <a:endParaRPr lang="en-US" sz="1200" b="1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Name</a:t>
            </a: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Saudi Aramco"/>
              </a:rPr>
              <a:t>Saudi Aramco</a:t>
            </a:r>
            <a:r>
              <a:rPr lang="en-US" dirty="0"/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Saudi Basic Industries"/>
              </a:rPr>
              <a:t>Saudi Basic Industries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 tooltip="Saudi Telecom Company"/>
              </a:rPr>
              <a:t>Saudi Telecom Company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 tooltip="National Commercial Bank (Saudi Arabia)"/>
              </a:rPr>
              <a:t>Saudi National Bank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 tooltip="Al-Rajhi Bank"/>
              </a:rPr>
              <a:t>Al-Rajhi Bank</a:t>
            </a: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"/>
              </a:rPr>
              <a:t>Saudi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"/>
              </a:rPr>
              <a:t>Electricity Company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 tooltip="Riyad Bank"/>
              </a:rPr>
              <a:t>Riyad Bank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 tooltip="Samba Financial Group"/>
              </a:rPr>
              <a:t>Samba Financial Group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 tooltip="Saudi British Bank"/>
              </a:rPr>
              <a:t>Saudi British Bank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 tooltip="Banque Saudi Fransi"/>
              </a:rPr>
              <a:t>Banque Saudi Fransi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 tooltip="Arab National Bank"/>
              </a:rPr>
              <a:t>Arab National Bank</a:t>
            </a:r>
            <a:endParaRPr lang="en-US" sz="1200" b="0" i="0" u="sng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3" tooltip="Alinma Bank"/>
              </a:rPr>
              <a:t>Alinma Bank</a:t>
            </a:r>
            <a:r>
              <a:rPr lang="en-US" dirty="0"/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4" tooltip="Maaden (company)"/>
              </a:rPr>
              <a:t>Maaden</a:t>
            </a:r>
            <a:r>
              <a:rPr lang="en-US" dirty="0"/>
              <a:t> </a:t>
            </a:r>
            <a:r>
              <a:rPr lang="en-US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5" tooltip="Almarai"/>
              </a:rPr>
              <a:t>Almarai</a:t>
            </a:r>
            <a:r>
              <a:rPr lang="en-US" dirty="0"/>
              <a:t> </a:t>
            </a:r>
            <a:endParaRPr sz="12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2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2</a:t>
            </a:fld>
            <a:endParaRPr lang="en-US" sz="1200" b="0" i="0" u="none" strike="noStrike" cap="none" baseline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1.tiff"/><Relationship Id="rId5" Type="http://schemas.openxmlformats.org/officeDocument/2006/relationships/image" Target="../media/image20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openxmlformats.org/officeDocument/2006/relationships/image" Target="../media/image29.png"/><Relationship Id="rId5" Type="http://schemas.openxmlformats.org/officeDocument/2006/relationships/image" Target="../media/image28.tiff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9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2.tif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7.tif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7PEbZRYnH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youtube.com/watch?v=3PFNI90zARg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5.sv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4.png"/><Relationship Id="rId5" Type="http://schemas.openxmlformats.org/officeDocument/2006/relationships/image" Target="../media/image3.png"/><Relationship Id="rId4" Type="http://schemas.openxmlformats.org/officeDocument/2006/relationships/image" Target="../media/image6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400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Ibrahem</a:t>
            </a:r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400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Aboelseod</a:t>
            </a:r>
            <a:endParaRPr lang="en-US" sz="24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753760"/>
            <a:ext cx="476124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Fundamentals </a:t>
            </a:r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of</a:t>
            </a:r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</a:t>
            </a:r>
          </a:p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algn="ctr" rtl="1"/>
            <a:endParaRPr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4969F"/>
          </a:solidFill>
          <a:ln>
            <a:noFill/>
          </a:ln>
        </p:spPr>
        <p:txBody>
          <a:bodyPr vert="horz" lIns="475487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SzPct val="250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Shape 32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989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/>
          <a:p>
            <a:pPr algn="l">
              <a:spcBef>
                <a:spcPts val="0"/>
              </a:spcBef>
              <a:buClr>
                <a:schemeClr val="lt1"/>
              </a:buClr>
              <a:buSzPct val="25000"/>
            </a:pPr>
            <a:r>
              <a:rPr lang="en-US" sz="32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7</a:t>
            </a:r>
          </a:p>
          <a:p>
            <a:pPr algn="l"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Leadership and Management Communication</a:t>
            </a:r>
          </a:p>
        </p:txBody>
      </p:sp>
      <p:pic>
        <p:nvPicPr>
          <p:cNvPr id="33" name="Shape 33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197235">
            <a:off x="2041525" y="604837"/>
            <a:ext cx="3681413" cy="4598986"/>
          </a:xfrm>
          <a:prstGeom prst="rect">
            <a:avLst/>
          </a:prstGeom>
          <a:noFill/>
          <a:ln w="57150" cap="flat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34" name="Shape 34"/>
          <p:cNvSpPr txBox="1"/>
          <p:nvPr/>
        </p:nvSpPr>
        <p:spPr>
          <a:xfrm>
            <a:off x="2594812" y="934175"/>
            <a:ext cx="2743199" cy="387798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-US" sz="4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FPO for Cover Image</a:t>
            </a:r>
          </a:p>
          <a:p>
            <a:pPr algn="ctr"/>
            <a:endParaRPr sz="4800"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b="1">
              <a:solidFill>
                <a:srgbClr val="B5B5B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" name="Shape 35"/>
          <p:cNvPicPr preferRelativeResize="0"/>
          <p:nvPr/>
        </p:nvPicPr>
        <p:blipFill rotWithShape="1"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606" y="389631"/>
            <a:ext cx="4299610" cy="5628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9AB45686-0521-EB46-8FAF-8A9BA5B203F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79598" y="6248400"/>
            <a:ext cx="1625603" cy="443746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F5B44C43-DE38-E144-A761-E3D8E8472FA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991601" y="6473676"/>
            <a:ext cx="1409737" cy="231925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Global Business leaders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F035016-3940-B9EB-4535-35F7B25A22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874" y="1621403"/>
            <a:ext cx="6572249" cy="4381499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Richest Arab leaders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35C263-BDE5-078A-EE5C-44136F5261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999" y="1345306"/>
            <a:ext cx="6096000" cy="4789714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900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6713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Arabs CEO Leaders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9201B9F-E202-ECA8-2FCB-6477CD490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9085" y="2111114"/>
            <a:ext cx="6553847" cy="3580470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285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23548" y="159465"/>
            <a:ext cx="75604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Why People believes in,</a:t>
            </a:r>
            <a:br>
              <a:rPr lang="en-US" dirty="0"/>
            </a:br>
            <a:r>
              <a:rPr lang="en-US" dirty="0"/>
              <a:t>like and love  Superhero’s?</a:t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7113AF-71B4-55D9-5DC1-E9BC1856F1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4541" y="1444488"/>
            <a:ext cx="6206634" cy="4779108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049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Learning Objectives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5B09BF3-6614-0274-8E68-73E8891924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4150" y="518430"/>
            <a:ext cx="3759200" cy="5638800"/>
          </a:xfrm>
          <a:prstGeom prst="rect">
            <a:avLst/>
          </a:prstGeom>
        </p:spPr>
      </p:pic>
      <p:sp>
        <p:nvSpPr>
          <p:cNvPr id="8" name="Shape 42">
            <a:extLst>
              <a:ext uri="{FF2B5EF4-FFF2-40B4-BE49-F238E27FC236}">
                <a16:creationId xmlns:a16="http://schemas.microsoft.com/office/drawing/2014/main" id="{54913FDB-47A0-3EEA-356E-D9E73038CB9E}"/>
              </a:ext>
            </a:extLst>
          </p:cNvPr>
          <p:cNvSpPr txBox="1">
            <a:spLocks/>
          </p:cNvSpPr>
          <p:nvPr/>
        </p:nvSpPr>
        <p:spPr>
          <a:xfrm>
            <a:off x="409676" y="982165"/>
            <a:ext cx="10168488" cy="53253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24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7.1 Describe leadership from trait, style, situational,</a:t>
            </a: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transformational, and discursive approaches</a:t>
            </a: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7.2 Practice analysis capabilities and skills using</a:t>
            </a: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cases, transcripts of meetings, and group activities</a:t>
            </a:r>
          </a:p>
          <a:p>
            <a:pPr marL="0" indent="0">
              <a:buSzPct val="25000"/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dk1"/>
                </a:solidFill>
              </a:rPr>
              <a:t>7.4 Distinguish between leadership and management</a:t>
            </a:r>
          </a:p>
          <a:p>
            <a:pPr marL="0" indent="0">
              <a:buSzPct val="25000"/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dk1"/>
                </a:solidFill>
              </a:rPr>
              <a:t>7.5 Describe the need for leadership from all organizational </a:t>
            </a:r>
          </a:p>
          <a:p>
            <a:pPr marL="0" indent="0">
              <a:buSzPct val="25000"/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dk1"/>
                </a:solidFill>
              </a:rPr>
              <a:t>members</a:t>
            </a:r>
          </a:p>
          <a:p>
            <a:pPr marL="0" indent="0">
              <a:buSzPct val="25000"/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dk1"/>
                </a:solidFill>
              </a:rPr>
              <a:t>7.6 Describe leadership styles, strategic objectives, and </a:t>
            </a:r>
          </a:p>
          <a:p>
            <a:pPr marL="0" indent="0">
              <a:buSzPct val="25000"/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dk1"/>
                </a:solidFill>
              </a:rPr>
              <a:t>tactics</a:t>
            </a:r>
          </a:p>
          <a:p>
            <a:pPr marL="0" indent="0">
              <a:buSzPct val="25000"/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dk1"/>
                </a:solidFill>
              </a:rPr>
              <a:t>7.7 Recognize the role of self-awareness as a key to effective</a:t>
            </a:r>
          </a:p>
          <a:p>
            <a:pPr marL="0" indent="0">
              <a:buSzPct val="25000"/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dk1"/>
                </a:solidFill>
              </a:rPr>
              <a:t> leadership</a:t>
            </a: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endParaRPr lang="en-US"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lang="en-US"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lang="en-US"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7516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Global Political leaders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F1D10D6-5D8C-179E-F239-B2396437B3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800" y="1345306"/>
            <a:ext cx="6400628" cy="4266019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570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18220" y="268963"/>
            <a:ext cx="72190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Distinctions Between Leadership and Management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A78A834-88C8-4D61-F9C2-271EB86113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062" y="1406872"/>
            <a:ext cx="9144000" cy="513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6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What do you Think 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C34E882-EFA0-0669-382B-FA6099F58BE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7657" y="1228374"/>
            <a:ext cx="6736043" cy="505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82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78316"/>
            <a:ext cx="72190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Distinguish between leadership and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F40A137-98B1-CE04-1EA9-BBFAF8A27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581150"/>
            <a:ext cx="6350000" cy="4229100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463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784" y="183270"/>
            <a:ext cx="76317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Introduction: Leadership and Management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58">
            <a:extLst>
              <a:ext uri="{FF2B5EF4-FFF2-40B4-BE49-F238E27FC236}">
                <a16:creationId xmlns:a16="http://schemas.microsoft.com/office/drawing/2014/main" id="{CAB91226-0B89-CD14-2796-DBBB76494989}"/>
              </a:ext>
            </a:extLst>
          </p:cNvPr>
          <p:cNvSpPr txBox="1">
            <a:spLocks/>
          </p:cNvSpPr>
          <p:nvPr/>
        </p:nvSpPr>
        <p:spPr>
          <a:xfrm>
            <a:off x="1514883" y="1315569"/>
            <a:ext cx="8229600" cy="287002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7.1 Describe leadership from trait, situational, transformational 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37C5613-C223-E972-3BEC-689C5072AD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1507" y="2750580"/>
            <a:ext cx="4156758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37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49A2C46-A2EA-C3BE-EFA4-55425DBEA7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2546807" y="1345306"/>
            <a:ext cx="5895975" cy="5363441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FD3557-ADA6-BA75-2AFA-4264CAE15FE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1607" y="155547"/>
            <a:ext cx="3422075" cy="2843899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" name="prayer16.mp3">
            <a:hlinkClick r:id="" action="ppaction://media"/>
            <a:extLst>
              <a:ext uri="{FF2B5EF4-FFF2-40B4-BE49-F238E27FC236}">
                <a16:creationId xmlns:a16="http://schemas.microsoft.com/office/drawing/2014/main" id="{AA31F67E-D9F2-4930-397D-21EC736CB9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318207" y="155547"/>
            <a:ext cx="967545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2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00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7788" y="1255861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3737" y="309541"/>
            <a:ext cx="74842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7.1 Introduction: Leadership and Management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66">
            <a:extLst>
              <a:ext uri="{FF2B5EF4-FFF2-40B4-BE49-F238E27FC236}">
                <a16:creationId xmlns:a16="http://schemas.microsoft.com/office/drawing/2014/main" id="{6891EB55-9138-6184-3B63-A35F089A9307}"/>
              </a:ext>
            </a:extLst>
          </p:cNvPr>
          <p:cNvSpPr txBox="1">
            <a:spLocks/>
          </p:cNvSpPr>
          <p:nvPr/>
        </p:nvSpPr>
        <p:spPr>
          <a:xfrm>
            <a:off x="1247775" y="1597986"/>
            <a:ext cx="8229600" cy="48681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Leadership and management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100000"/>
              <a:buFont typeface="Arial"/>
              <a:buChar char="-"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competencies</a:t>
            </a:r>
          </a:p>
          <a:p>
            <a:pPr marL="342900" indent="-165100"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3D8153D-FC7E-4985-66F8-EDEE8E7B3B4A}"/>
              </a:ext>
            </a:extLst>
          </p:cNvPr>
          <p:cNvSpPr/>
          <p:nvPr/>
        </p:nvSpPr>
        <p:spPr>
          <a:xfrm>
            <a:off x="1400175" y="2817186"/>
            <a:ext cx="4572000" cy="21646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Leadership and management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Traits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Styles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Approaches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Communication competencies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Knowledge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Sensitivity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Skills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Values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9468B8-9F39-4C82-2E8B-940F5A6D41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13276" y="3024232"/>
            <a:ext cx="4049699" cy="26997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3654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5CD9115-ACA4-C058-6843-DEB95E9FA1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334"/>
          <a:stretch/>
        </p:blipFill>
        <p:spPr>
          <a:xfrm>
            <a:off x="2301025" y="-82344"/>
            <a:ext cx="6324600" cy="1295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AE5A86-A0A4-9871-F14F-50BF5D7907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0478" y="1601121"/>
            <a:ext cx="10006642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80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4B64DD4-047F-1AE0-7A60-8FBD163BFA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2200" y="1360487"/>
            <a:ext cx="6423943" cy="4278313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18BBAD4-0845-B5A4-D6DA-58C261C913B1}"/>
              </a:ext>
            </a:extLst>
          </p:cNvPr>
          <p:cNvSpPr/>
          <p:nvPr/>
        </p:nvSpPr>
        <p:spPr>
          <a:xfrm>
            <a:off x="579040" y="1981200"/>
            <a:ext cx="2347117" cy="2554545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7030A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FF00"/>
                </a:solidFill>
              </a:rPr>
              <a:t>What </a:t>
            </a:r>
          </a:p>
          <a:p>
            <a:r>
              <a:rPr lang="en-US" sz="3200" b="1" dirty="0">
                <a:solidFill>
                  <a:srgbClr val="FFFF00"/>
                </a:solidFill>
              </a:rPr>
              <a:t>leadership </a:t>
            </a:r>
          </a:p>
          <a:p>
            <a:r>
              <a:rPr lang="en-US" sz="3200" b="1" dirty="0">
                <a:solidFill>
                  <a:srgbClr val="FFFF00"/>
                </a:solidFill>
              </a:rPr>
              <a:t>Style is </a:t>
            </a:r>
          </a:p>
          <a:p>
            <a:r>
              <a:rPr lang="en-US" sz="3200" b="1" dirty="0">
                <a:solidFill>
                  <a:srgbClr val="FFFF00"/>
                </a:solidFill>
              </a:rPr>
              <a:t>The most</a:t>
            </a:r>
          </a:p>
          <a:p>
            <a:r>
              <a:rPr lang="en-US" sz="3200" b="1" dirty="0">
                <a:solidFill>
                  <a:srgbClr val="FFFF00"/>
                </a:solidFill>
              </a:rPr>
              <a:t>Effective?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A8B007-3354-91C1-DBAB-D7CAA2E7E4F0}"/>
              </a:ext>
            </a:extLst>
          </p:cNvPr>
          <p:cNvSpPr txBox="1"/>
          <p:nvPr/>
        </p:nvSpPr>
        <p:spPr>
          <a:xfrm>
            <a:off x="2926157" y="931802"/>
            <a:ext cx="5101076" cy="107721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7030A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sz="3200" b="1"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How the effective leaders</a:t>
            </a:r>
          </a:p>
          <a:p>
            <a:r>
              <a:rPr lang="en-US" dirty="0"/>
              <a:t> should communicate ? </a:t>
            </a:r>
          </a:p>
        </p:txBody>
      </p:sp>
    </p:spTree>
    <p:extLst>
      <p:ext uri="{BB962C8B-B14F-4D97-AF65-F5344CB8AC3E}">
        <p14:creationId xmlns:p14="http://schemas.microsoft.com/office/powerpoint/2010/main" val="129439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00937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303471"/>
            <a:ext cx="69079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7.2 The Importance of Leadership and Management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82">
            <a:extLst>
              <a:ext uri="{FF2B5EF4-FFF2-40B4-BE49-F238E27FC236}">
                <a16:creationId xmlns:a16="http://schemas.microsoft.com/office/drawing/2014/main" id="{F7A365AA-31CF-E381-1150-E92F03FAAD67}"/>
              </a:ext>
            </a:extLst>
          </p:cNvPr>
          <p:cNvSpPr txBox="1">
            <a:spLocks/>
          </p:cNvSpPr>
          <p:nvPr/>
        </p:nvSpPr>
        <p:spPr>
          <a:xfrm>
            <a:off x="0" y="1752600"/>
            <a:ext cx="8229600" cy="37258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lvl="1" indent="-28575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–"/>
            </a:pPr>
            <a:r>
              <a:rPr lang="en-US" sz="3600" dirty="0">
                <a:solidFill>
                  <a:schemeClr val="dk1"/>
                </a:solidFill>
                <a:latin typeface="Arial" pitchFamily="34" charset="0"/>
                <a:ea typeface="Arial"/>
                <a:cs typeface="Arial" pitchFamily="34" charset="0"/>
                <a:sym typeface="Arial"/>
              </a:rPr>
              <a:t>A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Arial"/>
                <a:cs typeface="Arial" pitchFamily="34" charset="0"/>
                <a:sym typeface="Arial"/>
              </a:rPr>
              <a:t>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type of communication most commonly used by leaders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to relay information about the company's culture, core values, mission, and crucial messages to build trust and encourage employees. In practice, it involves delivering a shared vision and inspiring others to buy into that vision</a:t>
            </a:r>
          </a:p>
        </p:txBody>
      </p:sp>
      <p:sp>
        <p:nvSpPr>
          <p:cNvPr id="8" name="Oval Callout 3">
            <a:extLst>
              <a:ext uri="{FF2B5EF4-FFF2-40B4-BE49-F238E27FC236}">
                <a16:creationId xmlns:a16="http://schemas.microsoft.com/office/drawing/2014/main" id="{237940D1-6361-F6C5-A74F-D8556AC2E6FA}"/>
              </a:ext>
            </a:extLst>
          </p:cNvPr>
          <p:cNvSpPr/>
          <p:nvPr/>
        </p:nvSpPr>
        <p:spPr>
          <a:xfrm>
            <a:off x="8857384" y="1562100"/>
            <a:ext cx="2616199" cy="1456831"/>
          </a:xfrm>
          <a:prstGeom prst="wedgeEllipseCallout">
            <a:avLst>
              <a:gd name="adj1" fmla="val -41703"/>
              <a:gd name="adj2" fmla="val 557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>
                    <a:lumMod val="95000"/>
                  </a:schemeClr>
                </a:solidFill>
                <a:ea typeface="Arial"/>
                <a:cs typeface="Arial"/>
              </a:rPr>
              <a:t>What is Leadership and management communication?</a:t>
            </a:r>
            <a:endParaRPr 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73F7BA-0BE7-19C8-7DF0-A1F79193212D}"/>
              </a:ext>
            </a:extLst>
          </p:cNvPr>
          <p:cNvSpPr/>
          <p:nvPr/>
        </p:nvSpPr>
        <p:spPr>
          <a:xfrm>
            <a:off x="477630" y="2880655"/>
            <a:ext cx="4572000" cy="33547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Leadership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 Through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 Ability to influence</a:t>
            </a:r>
          </a:p>
          <a:p>
            <a:pPr lvl="0">
              <a:spcBef>
                <a:spcPts val="360"/>
              </a:spcBef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Management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Legitimate power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is a formal authority that a person has over subordinates within an organization. A person with legitimate authority receives recognition because of their job title or assigned position.</a:t>
            </a:r>
            <a:endParaRPr lang="en-US" sz="1400" dirty="0">
              <a:solidFill>
                <a:schemeClr val="dk1"/>
              </a:solidFill>
              <a:latin typeface="Arial" pitchFamily="34" charset="0"/>
              <a:cs typeface="Arial" pitchFamily="34" charset="0"/>
              <a:sym typeface="Calibri"/>
            </a:endParaRP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Routine compliance</a:t>
            </a: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Leadership and management communication</a:t>
            </a: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Powerful influences</a:t>
            </a:r>
            <a:r>
              <a:rPr lang="ar-SA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قيادة محمد </a:t>
            </a:r>
            <a:endParaRPr lang="en-US" sz="14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628650" lvl="1" indent="-17145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Related to trust in individuals and organization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46B20FB-9B05-A705-9AB7-43E427445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200" y="2340635"/>
            <a:ext cx="6223000" cy="37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5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784" y="238159"/>
            <a:ext cx="7358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7.3 Theories of Leadership and Management (1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Oval Callout 4">
            <a:extLst>
              <a:ext uri="{FF2B5EF4-FFF2-40B4-BE49-F238E27FC236}">
                <a16:creationId xmlns:a16="http://schemas.microsoft.com/office/drawing/2014/main" id="{1657B8EF-DFF2-641C-8EF6-90C9326BED30}"/>
              </a:ext>
            </a:extLst>
          </p:cNvPr>
          <p:cNvSpPr/>
          <p:nvPr/>
        </p:nvSpPr>
        <p:spPr>
          <a:xfrm>
            <a:off x="8241137" y="1045745"/>
            <a:ext cx="2895600" cy="3431746"/>
          </a:xfrm>
          <a:prstGeom prst="wedgeEllipseCallou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hape 97">
            <a:extLst>
              <a:ext uri="{FF2B5EF4-FFF2-40B4-BE49-F238E27FC236}">
                <a16:creationId xmlns:a16="http://schemas.microsoft.com/office/drawing/2014/main" id="{31A9B296-FF38-5A2C-AFDE-8F17C56D9230}"/>
              </a:ext>
            </a:extLst>
          </p:cNvPr>
          <p:cNvSpPr txBox="1">
            <a:spLocks/>
          </p:cNvSpPr>
          <p:nvPr/>
        </p:nvSpPr>
        <p:spPr>
          <a:xfrm>
            <a:off x="2373737" y="1350545"/>
            <a:ext cx="8229600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SzPct val="114285"/>
              <a:buFont typeface="Arial" panose="020B0604020202020204" pitchFamily="34" charset="0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Charismatic leadership</a:t>
            </a: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71E851-2F54-784A-B565-7E6CB1AF3B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3337" y="1805243"/>
            <a:ext cx="7838661" cy="4574502"/>
          </a:xfrm>
          <a:prstGeom prst="rect">
            <a:avLst/>
          </a:prstGeom>
        </p:spPr>
      </p:pic>
      <p:pic>
        <p:nvPicPr>
          <p:cNvPr id="11" name="sadat chri leader.mov">
            <a:hlinkClick r:id="" action="ppaction://media"/>
            <a:extLst>
              <a:ext uri="{FF2B5EF4-FFF2-40B4-BE49-F238E27FC236}">
                <a16:creationId xmlns:a16="http://schemas.microsoft.com/office/drawing/2014/main" id="{877F8A1D-08CA-0FA4-E8AE-46E17481A60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731468" y="1488686"/>
            <a:ext cx="1981200" cy="24959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758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8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3737" y="242216"/>
            <a:ext cx="72723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Theories of Leadership </a:t>
            </a:r>
            <a:br>
              <a:rPr lang="ar-SA" dirty="0"/>
            </a:br>
            <a:r>
              <a:rPr lang="en-US" dirty="0"/>
              <a:t>&amp;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312D5D4-8BB3-B05E-7A42-C8071CFB1C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388" y="1569401"/>
            <a:ext cx="5464770" cy="4411663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931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0" y="1103852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23548" y="105501"/>
            <a:ext cx="7512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7.3 Theories of Leadership </a:t>
            </a:r>
            <a:br>
              <a:rPr lang="ar-SA" dirty="0">
                <a:sym typeface="Arial"/>
              </a:rPr>
            </a:br>
            <a:r>
              <a:rPr lang="en-US" dirty="0">
                <a:sym typeface="Arial"/>
              </a:rPr>
              <a:t>and Management (2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38FEE5B-576B-A2B8-62F3-B5DDD91DA5BD}"/>
              </a:ext>
            </a:extLst>
          </p:cNvPr>
          <p:cNvSpPr/>
          <p:nvPr/>
        </p:nvSpPr>
        <p:spPr>
          <a:xfrm>
            <a:off x="5102254" y="1223070"/>
            <a:ext cx="6677509" cy="514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SzPct val="25000"/>
            </a:pPr>
            <a:r>
              <a:rPr lang="en-US" sz="16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Style Approaches</a:t>
            </a:r>
          </a:p>
          <a:p>
            <a:pPr lvl="0">
              <a:lnSpc>
                <a:spcPct val="80000"/>
              </a:lnSpc>
              <a:spcBef>
                <a:spcPts val="300"/>
              </a:spcBef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Style approach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Influence goal achievements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00"/>
              </a:spcBef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Types of styles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6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Autocratic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Democratic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Laissez-faire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00"/>
              </a:spcBef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4 – </a:t>
            </a:r>
            <a:r>
              <a:rPr lang="en-US" sz="20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Middle-of-the-Road management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Balances task and people concerns ( embassy )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Compromise leadership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Sandwich position</a:t>
            </a:r>
          </a:p>
          <a:p>
            <a:pPr lvl="0">
              <a:lnSpc>
                <a:spcPct val="80000"/>
              </a:lnSpc>
              <a:spcBef>
                <a:spcPts val="300"/>
              </a:spcBef>
              <a:buSzPct val="25000"/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Emphasis on interpersonal relationships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Low emphasis on goal achievement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>
              <a:lnSpc>
                <a:spcPct val="80000"/>
              </a:lnSpc>
              <a:spcBef>
                <a:spcPts val="300"/>
              </a:spcBef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Calibri"/>
              </a:rPr>
              <a:t>Point 7 – </a:t>
            </a:r>
            <a:r>
              <a:rPr lang="en-US" sz="24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Calibri"/>
              </a:rPr>
              <a:t>Team management</a:t>
            </a:r>
            <a:r>
              <a:rPr lang="ar-SA" sz="24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Calibri"/>
              </a:rPr>
              <a:t> </a:t>
            </a:r>
            <a:r>
              <a:rPr lang="ar-SA" sz="10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Calibri"/>
              </a:rPr>
              <a:t>) </a:t>
            </a:r>
            <a:r>
              <a:rPr lang="en-US" sz="1000" b="1" dirty="0">
                <a:solidFill>
                  <a:schemeClr val="dk1"/>
                </a:solidFill>
                <a:latin typeface="Arial" pitchFamily="34" charset="0"/>
                <a:cs typeface="Arial" pitchFamily="34" charset="0"/>
                <a:sym typeface="Calibri"/>
              </a:rPr>
              <a:t>Vodafone Retails )</a:t>
            </a:r>
            <a:endParaRPr lang="en-US" sz="1600" b="1" dirty="0">
              <a:solidFill>
                <a:schemeClr val="dk1"/>
              </a:solidFill>
              <a:latin typeface="Arial" pitchFamily="34" charset="0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Theoretical ideal</a:t>
            </a:r>
          </a:p>
          <a:p>
            <a:pPr marL="457200" lvl="1">
              <a:lnSpc>
                <a:spcPct val="80000"/>
              </a:lnSpc>
              <a:spcBef>
                <a:spcPts val="30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Concern for both task and relationships</a:t>
            </a:r>
          </a:p>
          <a:p>
            <a:pPr marL="457200" lvl="1">
              <a:lnSpc>
                <a:spcPct val="80000"/>
              </a:lnSpc>
              <a:spcBef>
                <a:spcPts val="306"/>
              </a:spcBef>
              <a:buClr>
                <a:schemeClr val="dk1"/>
              </a:buClr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DBF0538-FB56-5648-AD72-F4B5794FCD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124200"/>
            <a:ext cx="5098472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13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1267" y="620675"/>
            <a:ext cx="390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Calibri"/>
              </a:rPr>
              <a:t>Autocratic</a:t>
            </a:r>
            <a:br>
              <a:rPr lang="en-US" dirty="0">
                <a:sym typeface="Calibri"/>
              </a:rPr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31FE99-7249-17F5-ACBD-B2542DEF2A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875" y="1488686"/>
            <a:ext cx="6422430" cy="4271585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72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Calibri"/>
              </a:rPr>
              <a:t>Democratic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2E49ECC-B62B-B982-6B5E-4F1A2355BB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3200" y="2590800"/>
            <a:ext cx="5416625" cy="39093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17AC0A-9159-E661-58F9-7C45A65008E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0225" y="0"/>
            <a:ext cx="2533650" cy="2533650"/>
          </a:xfrm>
          <a:prstGeom prst="ellipse">
            <a:avLst/>
          </a:prstGeom>
          <a:ln w="190500" cap="rnd">
            <a:solidFill>
              <a:srgbClr val="8A83EB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3643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06054"/>
            <a:ext cx="7052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Calibri"/>
              </a:rPr>
              <a:t>Impoverished Management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B16122E-220E-5F04-C8E7-85F160CB4D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8058" y="1345306"/>
            <a:ext cx="4792675" cy="4792675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2F035D3-997E-70F2-29D8-3B00EC4797E4}"/>
              </a:ext>
            </a:extLst>
          </p:cNvPr>
          <p:cNvSpPr/>
          <p:nvPr/>
        </p:nvSpPr>
        <p:spPr>
          <a:xfrm>
            <a:off x="2459842" y="2404181"/>
            <a:ext cx="2378764" cy="3014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spcBef>
                <a:spcPts val="300"/>
              </a:spcBef>
              <a:buSzPct val="25000"/>
            </a:pPr>
            <a:r>
              <a:rPr lang="en-US" sz="2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Low concern </a:t>
            </a:r>
            <a:r>
              <a:rPr lang="en-US" sz="3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For</a:t>
            </a:r>
            <a:r>
              <a:rPr lang="en-US" sz="2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interpersonal </a:t>
            </a:r>
          </a:p>
          <a:p>
            <a:pPr lvl="0">
              <a:lnSpc>
                <a:spcPct val="80000"/>
              </a:lnSpc>
              <a:spcBef>
                <a:spcPts val="300"/>
              </a:spcBef>
              <a:buSzPct val="25000"/>
            </a:pPr>
            <a:r>
              <a:rPr lang="en-US" sz="2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Relationships</a:t>
            </a:r>
          </a:p>
          <a:p>
            <a:pPr lvl="0">
              <a:lnSpc>
                <a:spcPct val="80000"/>
              </a:lnSpc>
              <a:spcBef>
                <a:spcPts val="300"/>
              </a:spcBef>
              <a:buSzPct val="25000"/>
            </a:pPr>
            <a:endParaRPr lang="en-US" sz="2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00"/>
              </a:spcBef>
              <a:buSzPct val="25000"/>
            </a:pPr>
            <a:r>
              <a:rPr lang="en-US" sz="2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Leaders are Excellent Technically</a:t>
            </a:r>
          </a:p>
        </p:txBody>
      </p:sp>
    </p:spTree>
    <p:extLst>
      <p:ext uri="{BB962C8B-B14F-4D97-AF65-F5344CB8AC3E}">
        <p14:creationId xmlns:p14="http://schemas.microsoft.com/office/powerpoint/2010/main" val="13660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Calibri"/>
              </a:rPr>
              <a:t>Laissez-faire</a:t>
            </a:r>
            <a:br>
              <a:rPr lang="en-US" dirty="0">
                <a:sym typeface="Calibri"/>
              </a:rPr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8A2CF38-99F4-0450-C71F-FAD861813A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121" y="1367496"/>
            <a:ext cx="8648700" cy="485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28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18220" y="661035"/>
            <a:ext cx="7855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Calibri"/>
              </a:rPr>
              <a:t>Country Club Management 1.1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198D240-67EE-4E15-C805-88C4829802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2632" y="1345306"/>
            <a:ext cx="5990043" cy="4521963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487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1" y="643929"/>
            <a:ext cx="7665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Calibri"/>
              </a:rPr>
              <a:t>Country Club Management 1.2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2BF6E0B-DB5C-30A6-35A2-B112C3C16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0425" y="1434963"/>
            <a:ext cx="5270500" cy="4724400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523CC2-07A7-5F56-F3F8-190185F1313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8220" y="2475607"/>
            <a:ext cx="2363605" cy="2769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3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4754" y="154369"/>
            <a:ext cx="74556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7.3 Theories of Leadership and Management (3 of 4)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113">
            <a:extLst>
              <a:ext uri="{FF2B5EF4-FFF2-40B4-BE49-F238E27FC236}">
                <a16:creationId xmlns:a16="http://schemas.microsoft.com/office/drawing/2014/main" id="{9BD9E392-0A63-8B16-A87E-0730CD4AD6D5}"/>
              </a:ext>
            </a:extLst>
          </p:cNvPr>
          <p:cNvSpPr txBox="1">
            <a:spLocks/>
          </p:cNvSpPr>
          <p:nvPr/>
        </p:nvSpPr>
        <p:spPr>
          <a:xfrm>
            <a:off x="1396174" y="2558673"/>
            <a:ext cx="8229600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Situational Approaches 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Situational approach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Group’s maturity level</a:t>
            </a:r>
          </a:p>
          <a:p>
            <a:pPr marL="342900" indent="-342900">
              <a:spcBef>
                <a:spcPts val="640"/>
              </a:spcBef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Transformational Approaches  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Transformational approach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sz="16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528AA3-A8A4-6745-8EB6-DF8769F62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1874" y="2386139"/>
            <a:ext cx="3263900" cy="2489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680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Transformational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A83C4C7-8EC3-4F0E-81C6-D63CA05D7C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526" y="4390012"/>
            <a:ext cx="3177322" cy="2010199"/>
          </a:xfrm>
          <a:prstGeom prst="triangle">
            <a:avLst/>
          </a:prstGeom>
          <a:ln>
            <a:solidFill>
              <a:srgbClr val="8E5A6D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D23EB12-3CE3-4112-8CE4-BF1C96D36DC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7197" y="1166416"/>
            <a:ext cx="6516351" cy="3741153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BF351F-9E31-2A8C-F3C5-5399E9A692D8}"/>
              </a:ext>
            </a:extLst>
          </p:cNvPr>
          <p:cNvSpPr/>
          <p:nvPr/>
        </p:nvSpPr>
        <p:spPr>
          <a:xfrm>
            <a:off x="603831" y="1654692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spcBef>
                <a:spcPts val="285"/>
              </a:spcBef>
              <a:buSzPct val="25000"/>
            </a:pPr>
            <a:r>
              <a:rPr lang="en-US" sz="14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Transformational Approaches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Transformational approach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Transforms situations 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through personal example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and vision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Leaders are creative, 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interactive, visionary,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empowering, passionate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endParaRPr lang="en-US" sz="14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Super Leadership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Establish a vision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Define goals 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Reinforce individuals 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Manage and facilitating change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Enhance the self-efficacy of followers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Use models to teach behaviors</a:t>
            </a:r>
          </a:p>
        </p:txBody>
      </p:sp>
    </p:spTree>
    <p:extLst>
      <p:ext uri="{BB962C8B-B14F-4D97-AF65-F5344CB8AC3E}">
        <p14:creationId xmlns:p14="http://schemas.microsoft.com/office/powerpoint/2010/main" val="356818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Calibri"/>
              </a:rPr>
              <a:t>Situational approach</a:t>
            </a:r>
            <a:br>
              <a:rPr lang="en-US" dirty="0">
                <a:sym typeface="Calibri"/>
              </a:rPr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6FF568-F849-18CF-AC47-726665CB94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0390" y="309541"/>
            <a:ext cx="1713548" cy="2113317"/>
          </a:xfrm>
          <a:prstGeom prst="ellipse">
            <a:avLst/>
          </a:prstGeom>
          <a:ln w="190500" cap="rnd">
            <a:solidFill>
              <a:srgbClr val="8E5A6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79ACDA-06FA-E470-1B7C-EC226A910C8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790" y="3176517"/>
            <a:ext cx="8001000" cy="292422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C88DC3C-7BE1-728A-CD04-9E479F09265C}"/>
              </a:ext>
            </a:extLst>
          </p:cNvPr>
          <p:cNvSpPr/>
          <p:nvPr/>
        </p:nvSpPr>
        <p:spPr>
          <a:xfrm>
            <a:off x="7429209" y="2648167"/>
            <a:ext cx="1633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>
                <a:solidFill>
                  <a:srgbClr val="009999"/>
                </a:solidFill>
                <a:latin typeface="Bodoni 72 Oldstyle Book" pitchFamily="2" charset="0"/>
                <a:sym typeface="Calibri"/>
              </a:rPr>
              <a:t>“Fred Fiedler “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91148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08008" y="24044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18849" y="28102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9879" y="53683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5A596A2-B689-3306-3422-5B6AF6A5A7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-35819"/>
            <a:ext cx="8343900" cy="625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60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76363" y="221398"/>
            <a:ext cx="6996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Leadership and Management </a:t>
            </a:r>
            <a:br>
              <a:rPr lang="ar-SA" dirty="0">
                <a:sym typeface="Arial"/>
              </a:rPr>
            </a:br>
            <a:r>
              <a:rPr lang="en-US" dirty="0">
                <a:sym typeface="Arial"/>
              </a:rPr>
              <a:t>Challenges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144">
            <a:extLst>
              <a:ext uri="{FF2B5EF4-FFF2-40B4-BE49-F238E27FC236}">
                <a16:creationId xmlns:a16="http://schemas.microsoft.com/office/drawing/2014/main" id="{8956A743-E0DC-BEA0-169C-982FCCBC9FE9}"/>
              </a:ext>
            </a:extLst>
          </p:cNvPr>
          <p:cNvSpPr txBox="1">
            <a:spLocks/>
          </p:cNvSpPr>
          <p:nvPr/>
        </p:nvSpPr>
        <p:spPr>
          <a:xfrm>
            <a:off x="1180121" y="1488686"/>
            <a:ext cx="8211529" cy="97775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7.5 Describe the need for leadership from all organizational members</a:t>
            </a:r>
          </a:p>
          <a:p>
            <a:pPr marL="342900" indent="-13970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9B52D6-4A8D-38B5-5369-06F301049C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5090" y="2866551"/>
            <a:ext cx="6586330" cy="359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28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18219" y="268963"/>
            <a:ext cx="72606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7.5 Leadership and Management Challenges (1 of 3)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151">
            <a:extLst>
              <a:ext uri="{FF2B5EF4-FFF2-40B4-BE49-F238E27FC236}">
                <a16:creationId xmlns:a16="http://schemas.microsoft.com/office/drawing/2014/main" id="{84F5DD62-AEC1-6ECC-DE3A-97528CB0AAC4}"/>
              </a:ext>
            </a:extLst>
          </p:cNvPr>
          <p:cNvSpPr txBox="1">
            <a:spLocks/>
          </p:cNvSpPr>
          <p:nvPr/>
        </p:nvSpPr>
        <p:spPr>
          <a:xfrm>
            <a:off x="1119091" y="1593412"/>
            <a:ext cx="8229600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Leader response strategies</a:t>
            </a:r>
          </a:p>
          <a:p>
            <a:pPr marL="342900" indent="-342900">
              <a:spcBef>
                <a:spcPts val="640"/>
              </a:spcBef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Changing Organizational Forms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Organizations of the future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New organizational forms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9996F5D-B64C-1004-897C-0CC43C1D12D1}"/>
              </a:ext>
            </a:extLst>
          </p:cNvPr>
          <p:cNvSpPr/>
          <p:nvPr/>
        </p:nvSpPr>
        <p:spPr>
          <a:xfrm>
            <a:off x="6515100" y="1450157"/>
            <a:ext cx="6002290" cy="490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spcBef>
                <a:spcPts val="255"/>
              </a:spcBef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Leader response strategies</a:t>
            </a:r>
          </a:p>
          <a:p>
            <a:pPr lvl="0">
              <a:lnSpc>
                <a:spcPct val="80000"/>
              </a:lnSpc>
              <a:spcBef>
                <a:spcPts val="255"/>
              </a:spcBef>
              <a:buSzPct val="25000"/>
            </a:pPr>
            <a:endParaRPr lang="en-US" sz="14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Acknowledging mistakes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Taking responsibility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Demonstrating repentance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Announcing intentions to rectify mistakes</a:t>
            </a:r>
          </a:p>
          <a:p>
            <a:pPr marL="457200" lvl="1" indent="53340">
              <a:lnSpc>
                <a:spcPct val="80000"/>
              </a:lnSpc>
              <a:spcBef>
                <a:spcPts val="252"/>
              </a:spcBef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55"/>
              </a:spcBef>
              <a:buSzPct val="25000"/>
            </a:pPr>
            <a:r>
              <a:rPr lang="en-US" sz="14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Changing Organizational Forms</a:t>
            </a:r>
          </a:p>
          <a:p>
            <a:pPr lvl="0">
              <a:lnSpc>
                <a:spcPct val="80000"/>
              </a:lnSpc>
              <a:spcBef>
                <a:spcPts val="255"/>
              </a:spcBef>
              <a:buSzPct val="25000"/>
            </a:pPr>
            <a:endParaRPr lang="en-US" sz="14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Organizations of the future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Networks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Clusters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Cross-functional teams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Temporary systems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Ad hoc task forces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Modules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Matrices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</a:pPr>
            <a:endParaRPr lang="en-US" sz="14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New organizational forms</a:t>
            </a:r>
            <a:endParaRPr lang="ar-SA" sz="14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25000"/>
            </a:pPr>
            <a:endParaRPr lang="en-US" sz="14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Virtual organizations</a:t>
            </a:r>
          </a:p>
          <a:p>
            <a:pPr marL="457200" lvl="1">
              <a:lnSpc>
                <a:spcPct val="80000"/>
              </a:lnSpc>
              <a:spcBef>
                <a:spcPts val="255"/>
              </a:spcBef>
              <a:buClr>
                <a:schemeClr val="dk1"/>
              </a:buClr>
              <a:buSzPct val="94444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Post-bureaucratic organizations</a:t>
            </a:r>
          </a:p>
          <a:p>
            <a:pPr marL="457200" lvl="1" indent="53340">
              <a:lnSpc>
                <a:spcPct val="80000"/>
              </a:lnSpc>
              <a:spcBef>
                <a:spcPts val="252"/>
              </a:spcBef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2D824A6-D084-FDE3-18D5-C5B0DEA593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700" y="3418178"/>
            <a:ext cx="5486400" cy="268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89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2880" y="196068"/>
            <a:ext cx="69249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7.5 Leadership and Management Challenges (2 of 3)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E6892C-ACC4-8DF6-5485-E4DDE2C3F6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2061705"/>
            <a:ext cx="4408227" cy="4102100"/>
          </a:xfrm>
          <a:prstGeom prst="rect">
            <a:avLst/>
          </a:prstGeom>
        </p:spPr>
      </p:pic>
      <p:sp>
        <p:nvSpPr>
          <p:cNvPr id="11" name="Shape 159">
            <a:extLst>
              <a:ext uri="{FF2B5EF4-FFF2-40B4-BE49-F238E27FC236}">
                <a16:creationId xmlns:a16="http://schemas.microsoft.com/office/drawing/2014/main" id="{EA5A67CB-477C-FD29-3B43-07549E0A6E74}"/>
              </a:ext>
            </a:extLst>
          </p:cNvPr>
          <p:cNvSpPr txBox="1">
            <a:spLocks/>
          </p:cNvSpPr>
          <p:nvPr/>
        </p:nvSpPr>
        <p:spPr>
          <a:xfrm>
            <a:off x="542925" y="1581063"/>
            <a:ext cx="8229600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SzPct val="114285"/>
              <a:buFont typeface="Arial" panose="020B0604020202020204" pitchFamily="34" charset="0"/>
              <a:buNone/>
            </a:pPr>
            <a:r>
              <a:rPr lang="en-US" sz="1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Global and Multicultural Changes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Economic challenges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Attempts to reward productivity</a:t>
            </a: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114285"/>
              <a:buFont typeface="Arial" panose="020B0604020202020204" pitchFamily="34" charset="0"/>
              <a:buNone/>
            </a:pPr>
            <a:r>
              <a:rPr lang="en-US" sz="1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Chaos, Flux, and Speed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High speed management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Generation flux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94B575E-4B4D-D336-EA14-76A441F63607}"/>
              </a:ext>
            </a:extLst>
          </p:cNvPr>
          <p:cNvSpPr/>
          <p:nvPr/>
        </p:nvSpPr>
        <p:spPr>
          <a:xfrm>
            <a:off x="6276975" y="1222186"/>
            <a:ext cx="5506573" cy="5399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14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Global and Multicultural Changes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Economic challenges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Increasing competition on global scale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Emphasis on speed, service, information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Mandate for flexibility and change 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Creative and conceptual demands of a computer-based work setting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Embracing previously un(der)employed workers an economic necessity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Attempts to reward productivity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Gain sharing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Profit sharing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4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SzPct val="25000"/>
            </a:pPr>
            <a:r>
              <a:rPr lang="en-US" sz="14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Chaos, Flux, and Speed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High speed management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Goals achievement and maintenance of sustainable competitive advantage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Affected by breakthroughs in information and communication technologies, increased world trade, and a volatile business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Generation flux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Pace of change in the economy making chaos a defining feature of modern organizations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Psychographic, not a demographic</a:t>
            </a:r>
          </a:p>
        </p:txBody>
      </p:sp>
    </p:spTree>
    <p:extLst>
      <p:ext uri="{BB962C8B-B14F-4D97-AF65-F5344CB8AC3E}">
        <p14:creationId xmlns:p14="http://schemas.microsoft.com/office/powerpoint/2010/main" val="240624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12706" y="203328"/>
            <a:ext cx="7207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7.5 Leadership and Management Challenges (3 of 3)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167">
            <a:extLst>
              <a:ext uri="{FF2B5EF4-FFF2-40B4-BE49-F238E27FC236}">
                <a16:creationId xmlns:a16="http://schemas.microsoft.com/office/drawing/2014/main" id="{FE86AB82-D43E-F90D-2939-1104D7694498}"/>
              </a:ext>
            </a:extLst>
          </p:cNvPr>
          <p:cNvSpPr txBox="1">
            <a:spLocks/>
          </p:cNvSpPr>
          <p:nvPr/>
        </p:nvSpPr>
        <p:spPr>
          <a:xfrm>
            <a:off x="1752600" y="1576200"/>
            <a:ext cx="4724399" cy="412591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Inclusive-Participation Processes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Inclusive participation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Principles of leadership for the new Inclusive-participation environments</a:t>
            </a:r>
          </a:p>
          <a:p>
            <a:pPr marL="342900" indent="-342900">
              <a:spcBef>
                <a:spcPts val="640"/>
              </a:spcBef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Building Trust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Trust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Impact of lack of trust </a:t>
            </a: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indent="-342900">
              <a:spcBef>
                <a:spcPts val="560"/>
              </a:spcBef>
              <a:buClr>
                <a:schemeClr val="dk1"/>
              </a:buClr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76CC41D-2C6D-1C0D-0AF9-CE006A89D241}"/>
              </a:ext>
            </a:extLst>
          </p:cNvPr>
          <p:cNvSpPr/>
          <p:nvPr/>
        </p:nvSpPr>
        <p:spPr>
          <a:xfrm>
            <a:off x="6477000" y="1576200"/>
            <a:ext cx="4572000" cy="429810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Inclusive-Participation Processes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Inclusive participation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Concept of multiple stakeholders 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Emerges for marketplace competitiveness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Principles of leadership for the new inclusive-participation environments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Focus on the issue, not the person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Maintain the self-confidence of others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Maintain constructive relationships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Take the initiative to make things better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Lead by example</a:t>
            </a:r>
          </a:p>
          <a:p>
            <a:pPr lvl="0">
              <a:lnSpc>
                <a:spcPct val="8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Building Trust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Trust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 primary leadership challenge 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Trust crash</a:t>
            </a:r>
          </a:p>
          <a:p>
            <a:pPr lvl="0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Impact of lack of trust 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We-versus-them behaviors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Lower employee commitment to productivity goals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Fear and destructive behaviors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Less favorable crises management</a:t>
            </a:r>
          </a:p>
          <a:p>
            <a:pPr marL="457200" lvl="1">
              <a:lnSpc>
                <a:spcPct val="8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Expensive </a:t>
            </a:r>
          </a:p>
          <a:p>
            <a:pPr marL="457200" lvl="1" indent="70484">
              <a:lnSpc>
                <a:spcPct val="8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07B2EA3-D24E-9135-2A71-AEF11C5E2B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4330833"/>
            <a:ext cx="2976562" cy="188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9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4754" y="504696"/>
            <a:ext cx="7802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Determinants of Leadership Effectiveness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175">
            <a:extLst>
              <a:ext uri="{FF2B5EF4-FFF2-40B4-BE49-F238E27FC236}">
                <a16:creationId xmlns:a16="http://schemas.microsoft.com/office/drawing/2014/main" id="{C56FF950-4CAB-1624-9B7A-656BFDDFC6B9}"/>
              </a:ext>
            </a:extLst>
          </p:cNvPr>
          <p:cNvSpPr txBox="1">
            <a:spLocks/>
          </p:cNvSpPr>
          <p:nvPr/>
        </p:nvSpPr>
        <p:spPr>
          <a:xfrm>
            <a:off x="2146349" y="1644279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7.6 Describe </a:t>
            </a: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leadership styles, strategic</a:t>
            </a: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objectives, and tactics</a:t>
            </a:r>
          </a:p>
          <a:p>
            <a:pPr marL="342900" indent="-13970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lang="en-US" sz="32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7FDE604-CD84-7791-D9B1-E2BF7AF0B1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0749" y="1084375"/>
            <a:ext cx="3290636" cy="54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0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34819" y="374909"/>
            <a:ext cx="76550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7.6 Determinants of Leadership Effectiveness (1 of 3)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89909" y="284669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8EE46B0-F0B2-2FE7-45DA-D30F67F53CB0}"/>
              </a:ext>
            </a:extLst>
          </p:cNvPr>
          <p:cNvSpPr/>
          <p:nvPr/>
        </p:nvSpPr>
        <p:spPr>
          <a:xfrm>
            <a:off x="6386512" y="1721495"/>
            <a:ext cx="4572000" cy="42596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Communication Competencies as Determinants of Leadership Effectiveness</a:t>
            </a:r>
            <a:endParaRPr lang="ar-SA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Communication competencies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Necessary for organizational excellence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Knowledge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Sensitivity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Skills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Values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Dimensions of leadership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Envisioning</a:t>
            </a:r>
            <a:r>
              <a:rPr lang="ar-SA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                                                  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Empowering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Energizing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Designing and aligning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Rewarding and feedback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Team building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Outside orientation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Global mind-set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Tenacity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Emotional intelligence</a:t>
            </a:r>
          </a:p>
          <a:p>
            <a:pPr marL="457200" lvl="1" indent="59055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EBE5DF2-C4D7-B387-5051-3789C9574D1D}"/>
              </a:ext>
            </a:extLst>
          </p:cNvPr>
          <p:cNvSpPr/>
          <p:nvPr/>
        </p:nvSpPr>
        <p:spPr>
          <a:xfrm>
            <a:off x="1609725" y="3940380"/>
            <a:ext cx="4572000" cy="23206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1" indent="59055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Leadership Communication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Task and people relationships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Relates to our assessment of our competencies, needs of the situation, receptivity of a follower group, our potential to influence</a:t>
            </a:r>
            <a:endParaRPr lang="ar-SA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endParaRPr lang="en-US" sz="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Communication competencies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Those high in anxiety about communication are less likely to engage in leadership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Style and situational approaches are preferences leaders bring to situations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4C2F436-7F90-19E8-3B19-CC6C788A247F}"/>
              </a:ext>
            </a:extLst>
          </p:cNvPr>
          <p:cNvSpPr/>
          <p:nvPr/>
        </p:nvSpPr>
        <p:spPr>
          <a:xfrm>
            <a:off x="5800725" y="3670215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تخيل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التمكين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تنشيط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التصميم والمحاذاة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مكافأة وردود الفعل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فريق البناء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التوجه الخارجي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عقلية عالمية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</a:t>
            </a:r>
            <a:r>
              <a:rPr lang="ar-SA" dirty="0"/>
              <a:t>صلابه</a:t>
            </a:r>
            <a:endParaRPr lang="en-US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الذكاء العاطفي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D8B5D0-30A9-B6EA-580B-043A551735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25" y="1793568"/>
            <a:ext cx="2971800" cy="225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52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81138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3737" y="185052"/>
            <a:ext cx="73985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7.6 Determinants of Leadership Effectiveness (2 of 3)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2F3E993-BD59-567E-ED77-AB40907DEDDB}"/>
              </a:ext>
            </a:extLst>
          </p:cNvPr>
          <p:cNvSpPr/>
          <p:nvPr/>
        </p:nvSpPr>
        <p:spPr>
          <a:xfrm>
            <a:off x="4565374" y="1863852"/>
            <a:ext cx="4572000" cy="377795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Strategic Communication Objectives for Leadership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Various strategies for leadership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Management of attention through vision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Meaning through communication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Trust through positioning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Deployment of self through positive self-regard</a:t>
            </a:r>
          </a:p>
          <a:p>
            <a:pPr marL="457200" lvl="1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Communication Tactics for Leadership</a:t>
            </a: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Categories of tactics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Authoritarian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Participative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Avoidance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Vision-setting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Meaning-management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Trust-generating</a:t>
            </a:r>
          </a:p>
          <a:p>
            <a:pPr marL="457200" lvl="1">
              <a:lnSpc>
                <a:spcPct val="80000"/>
              </a:lnSpc>
              <a:spcBef>
                <a:spcPts val="285"/>
              </a:spcBef>
              <a:buClr>
                <a:schemeClr val="dk1"/>
              </a:buClr>
              <a:buSzPct val="95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Positive regard</a:t>
            </a:r>
          </a:p>
          <a:p>
            <a:pPr marL="457200" lvl="1">
              <a:lnSpc>
                <a:spcPct val="80000"/>
              </a:lnSpc>
              <a:spcBef>
                <a:spcPts val="279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30AEB54-EBB8-C624-245D-4CA13447FC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188" y="1828800"/>
            <a:ext cx="3848062" cy="3848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35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784" y="530067"/>
            <a:ext cx="7474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leadership  Tactics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016ED4E-074A-736E-D9E8-CDB7C6C11C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05374" y="1222533"/>
            <a:ext cx="5528325" cy="5105400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452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92401" y="132738"/>
            <a:ext cx="73509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7.6 Determinants of Leadership Effectiveness (3 of 3)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E468C3D-9EE7-7A45-1B20-7D94449EA098}"/>
              </a:ext>
            </a:extLst>
          </p:cNvPr>
          <p:cNvSpPr/>
          <p:nvPr/>
        </p:nvSpPr>
        <p:spPr>
          <a:xfrm>
            <a:off x="4419600" y="1611555"/>
            <a:ext cx="5486400" cy="4159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buClr>
                <a:schemeClr val="dk1"/>
              </a:buClr>
              <a:buSzPct val="25000"/>
            </a:pPr>
            <a:r>
              <a:rPr lang="en-US" sz="16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Power Bases for Leaders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Power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Related to ethical abuses and failures as 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well as ethical achievements and successes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Enables one person to be more influential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 than another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Power types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endParaRPr lang="en-US" sz="16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Legitimate power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Reward power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Coercive power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Expert or information power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Connection power</a:t>
            </a:r>
          </a:p>
          <a:p>
            <a:pPr marL="457200" lvl="1" indent="70484">
              <a:lnSpc>
                <a:spcPct val="90000"/>
              </a:lnSpc>
              <a:spcBef>
                <a:spcPts val="333"/>
              </a:spcBef>
              <a:buClr>
                <a:schemeClr val="dk1"/>
              </a:buClr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8FCC6E8-F7F5-9342-6B2E-54EE1CE41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0526" y="1345306"/>
            <a:ext cx="5964228" cy="5964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75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027021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2043" y="227907"/>
            <a:ext cx="73972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Situational Analysis for  Leadership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F3E10E6-A4D3-2D9B-3F2A-7C916FCBF6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3"/>
          <a:stretch/>
        </p:blipFill>
        <p:spPr>
          <a:xfrm>
            <a:off x="288131" y="3060556"/>
            <a:ext cx="3733800" cy="1966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FEE1F9E-F848-2D38-618C-B4949FED117F}"/>
              </a:ext>
            </a:extLst>
          </p:cNvPr>
          <p:cNvSpPr/>
          <p:nvPr/>
        </p:nvSpPr>
        <p:spPr>
          <a:xfrm>
            <a:off x="4310062" y="1874589"/>
            <a:ext cx="4876800" cy="4338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330"/>
              </a:spcBef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Situational Analysis for Leadership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Situational analysis</a:t>
            </a: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endParaRPr lang="en-US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Understanding situations requiring leadership is fundamental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</a:pPr>
            <a:endParaRPr lang="en-US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Help define problems and generate solutions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</a:pPr>
            <a:endParaRPr lang="en-US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25000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Leadership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Contribute to the selection of influence strategies </a:t>
            </a: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</a:pPr>
            <a:endParaRPr lang="en-US" sz="18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>
              <a:lnSpc>
                <a:spcPct val="90000"/>
              </a:lnSpc>
              <a:spcBef>
                <a:spcPts val="33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Good problem-solving and analysis skills are essential</a:t>
            </a:r>
          </a:p>
        </p:txBody>
      </p:sp>
    </p:spTree>
    <p:extLst>
      <p:ext uri="{BB962C8B-B14F-4D97-AF65-F5344CB8AC3E}">
        <p14:creationId xmlns:p14="http://schemas.microsoft.com/office/powerpoint/2010/main" val="73936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784" y="173661"/>
            <a:ext cx="7360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Increasing Leadership </a:t>
            </a:r>
            <a:br>
              <a:rPr lang="ar-SA" dirty="0">
                <a:sym typeface="Arial"/>
              </a:rPr>
            </a:br>
            <a:r>
              <a:rPr lang="en-US" dirty="0">
                <a:sym typeface="Arial"/>
              </a:rPr>
              <a:t>Effectiveness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Shape 207">
            <a:extLst>
              <a:ext uri="{FF2B5EF4-FFF2-40B4-BE49-F238E27FC236}">
                <a16:creationId xmlns:a16="http://schemas.microsoft.com/office/drawing/2014/main" id="{075C5ACF-7CC3-9980-0546-182CEAF4FDCB}"/>
              </a:ext>
            </a:extLst>
          </p:cNvPr>
          <p:cNvSpPr txBox="1">
            <a:spLocks/>
          </p:cNvSpPr>
          <p:nvPr/>
        </p:nvSpPr>
        <p:spPr>
          <a:xfrm>
            <a:off x="2048436" y="1440608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lang="en-US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lang="en-US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7.7 Recognize the </a:t>
            </a: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role of self-awareness as </a:t>
            </a:r>
          </a:p>
          <a:p>
            <a:pPr marL="0" indent="0">
              <a:spcBef>
                <a:spcPts val="64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key to effective leadership</a:t>
            </a:r>
          </a:p>
          <a:p>
            <a:pPr marL="342900" indent="-139700">
              <a:spcBef>
                <a:spcPts val="640"/>
              </a:spcBef>
              <a:buClr>
                <a:schemeClr val="dk1"/>
              </a:buClr>
              <a:buFont typeface="Arial"/>
              <a:buNone/>
            </a:pPr>
            <a:endParaRPr lang="en-US"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ACC6F98-3EB3-5CC1-E985-2AEEF3F009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7450" y="1434963"/>
            <a:ext cx="3858186" cy="3889967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71048E-E2A2-E8A8-96C2-C2F8C117348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1450" y="4040050"/>
            <a:ext cx="28194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9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742" y="103691"/>
            <a:ext cx="7446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 7 Increasing Leadership Effectiveness (1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645F9A0-93EA-2C03-3FCA-F650924F45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2870" y="1894336"/>
            <a:ext cx="4956830" cy="371283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513B7D3-E056-142D-2E43-C913EC746ADF}"/>
              </a:ext>
            </a:extLst>
          </p:cNvPr>
          <p:cNvSpPr/>
          <p:nvPr/>
        </p:nvSpPr>
        <p:spPr>
          <a:xfrm>
            <a:off x="1493515" y="1392969"/>
            <a:ext cx="541020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Principled, Excellent, and Ethical Leadership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– Ethical communication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i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</a:t>
            </a: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Fundamental to principled leadership and excellence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Explores the complexity of issues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Encourages opposing viewpoint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Presents information openly and fairly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Shares motivations or biases that may influence positions</a:t>
            </a:r>
          </a:p>
          <a:p>
            <a:pPr marL="457200" lvl="1" indent="76200">
              <a:spcBef>
                <a:spcPts val="360"/>
              </a:spcBef>
              <a:buClr>
                <a:schemeClr val="dk1"/>
              </a:buClr>
            </a:pPr>
            <a:endParaRPr lang="en-US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marL="457200" lvl="1" indent="76200">
              <a:spcBef>
                <a:spcPts val="360"/>
              </a:spcBef>
              <a:buClr>
                <a:schemeClr val="dk1"/>
              </a:buClr>
            </a:pPr>
            <a:endParaRPr lang="en-US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1715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14943" y="72914"/>
            <a:ext cx="7767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7. 7 Increasing Leadership Effectiveness  (2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7EA0FA3-22E6-CC11-DEF3-00BE7BBDA0E5}"/>
              </a:ext>
            </a:extLst>
          </p:cNvPr>
          <p:cNvSpPr/>
          <p:nvPr/>
        </p:nvSpPr>
        <p:spPr>
          <a:xfrm>
            <a:off x="1400175" y="1590722"/>
            <a:ext cx="4572000" cy="465768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en-US" sz="1200" b="1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Identifying Constructive Communication Behaviors for Leadership</a:t>
            </a:r>
          </a:p>
          <a:p>
            <a:pPr lvl="0">
              <a:buClr>
                <a:schemeClr val="dk1"/>
              </a:buClr>
              <a:buSzPct val="25000"/>
            </a:pPr>
            <a:endParaRPr lang="en-US" sz="1200" b="1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1 – Task responsibilities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Facilitating problem analysis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Idea generation and evaluation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Solution generation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Decision implementation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2 – Procedural responsibilities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Goal setting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Agenda making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Discussion clarification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Consensus and disagreement identification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  <a:p>
            <a:pPr lvl="0">
              <a:spcBef>
                <a:spcPts val="360"/>
              </a:spcBef>
              <a:buClr>
                <a:schemeClr val="dk1"/>
              </a:buClr>
              <a:buSzPct val="25000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Point 3 – Interpersonal responsibilities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Participation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Group climate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 Conflict management ( To be discussed Next </a:t>
            </a:r>
            <a:r>
              <a:rPr lang="en-US" sz="1200" dirty="0" err="1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lecure</a:t>
            </a:r>
            <a:r>
              <a:rPr lang="en-US" sz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Calibri"/>
              </a:rPr>
              <a:t>.)</a:t>
            </a:r>
          </a:p>
          <a:p>
            <a:pPr lvl="0">
              <a:spcBef>
                <a:spcPts val="360"/>
              </a:spcBef>
            </a:pPr>
            <a:endParaRPr lang="en-US" sz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DB6DA8-2A3F-EA7B-62EE-275DD97575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5375" y="2047922"/>
            <a:ext cx="4681728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224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84226" y="258475"/>
            <a:ext cx="73693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ar-SA" dirty="0"/>
              <a:t>التمييز بين التواصل العادي ونظيره القيادي ! التمييز بين التواصل العادي ونظيره القيادي !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EBEB220-1EC0-F712-AD3E-C72477107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9009" y="1296311"/>
            <a:ext cx="4688616" cy="5031685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297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166416"/>
            <a:ext cx="11775981" cy="52914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64392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9999"/>
                </a:solidFill>
              </a:rPr>
              <a:t>Lecture Assignment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08250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19091" y="30954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80121" y="56535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678850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1C220680-0DED-330D-5655-21AC8A7413FF}"/>
              </a:ext>
            </a:extLst>
          </p:cNvPr>
          <p:cNvSpPr txBox="1">
            <a:spLocks/>
          </p:cNvSpPr>
          <p:nvPr/>
        </p:nvSpPr>
        <p:spPr>
          <a:xfrm>
            <a:off x="457200" y="1600201"/>
            <a:ext cx="8229600" cy="121920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285750" indent="-285750">
              <a:buFont typeface="Arial" panose="020B0604020202020204" pitchFamily="34" charset="0"/>
              <a:buChar char="•"/>
              <a:defRPr b="1"/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hlinkClick r:id="rId3"/>
            </a:endParaRPr>
          </a:p>
          <a:p>
            <a:r>
              <a:rPr lang="en-US" dirty="0"/>
              <a:t>Lecture 7 Basics Approaches to Leadership ESU </a:t>
            </a:r>
            <a:r>
              <a:rPr lang="en-US" dirty="0">
                <a:hlinkClick r:id="rId3"/>
              </a:rPr>
              <a:t>–</a:t>
            </a:r>
            <a:r>
              <a:rPr lang="en-US" dirty="0"/>
              <a:t> Dr Walid </a:t>
            </a:r>
            <a:r>
              <a:rPr lang="en-US" dirty="0" err="1"/>
              <a:t>Elithy</a:t>
            </a:r>
            <a:r>
              <a:rPr lang="en-US" dirty="0"/>
              <a:t> </a:t>
            </a:r>
            <a:endParaRPr lang="en-US" dirty="0">
              <a:hlinkClick r:id="rId3"/>
            </a:endParaRPr>
          </a:p>
          <a:p>
            <a:r>
              <a:rPr lang="en-US" dirty="0">
                <a:hlinkClick r:id="rId3"/>
              </a:rPr>
              <a:t>https://www.youtube.com/watch?v=G7PEbZRYnHM</a:t>
            </a:r>
            <a:r>
              <a:rPr lang="en-US" dirty="0"/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1C2759-CA0E-3137-4EFD-A694842E9786}"/>
              </a:ext>
            </a:extLst>
          </p:cNvPr>
          <p:cNvSpPr/>
          <p:nvPr/>
        </p:nvSpPr>
        <p:spPr>
          <a:xfrm>
            <a:off x="457200" y="3853815"/>
            <a:ext cx="5088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Lecture 8 Leadership qualities ESU -</a:t>
            </a:r>
            <a:r>
              <a:rPr lang="en-US" b="1" dirty="0">
                <a:hlinkClick r:id="rId3"/>
              </a:rPr>
              <a:t> –</a:t>
            </a:r>
            <a:r>
              <a:rPr lang="en-US" b="1" dirty="0"/>
              <a:t> </a:t>
            </a:r>
            <a:r>
              <a:rPr lang="en-US" b="1" dirty="0" err="1"/>
              <a:t>Dr</a:t>
            </a:r>
            <a:r>
              <a:rPr lang="en-US" b="1" dirty="0"/>
              <a:t> Walid </a:t>
            </a:r>
            <a:r>
              <a:rPr lang="en-US" b="1" dirty="0" err="1"/>
              <a:t>Elithy</a:t>
            </a:r>
            <a:r>
              <a:rPr lang="en-US" b="1" dirty="0"/>
              <a:t> </a:t>
            </a:r>
            <a:endParaRPr lang="en-US" dirty="0"/>
          </a:p>
          <a:p>
            <a:r>
              <a:rPr lang="en-US" dirty="0">
                <a:hlinkClick r:id="rId4"/>
              </a:rPr>
              <a:t>https://www.youtube.com/watch?v=3PFNI90zARg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9351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1915</Words>
  <Application>Microsoft Office PowerPoint</Application>
  <PresentationFormat>Widescreen</PresentationFormat>
  <Paragraphs>499</Paragraphs>
  <Slides>46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Arial</vt:lpstr>
      <vt:lpstr>Bodoni 72 Oldstyle Book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Sayed</cp:lastModifiedBy>
  <cp:revision>18</cp:revision>
  <dcterms:created xsi:type="dcterms:W3CDTF">2023-04-29T09:08:23Z</dcterms:created>
  <dcterms:modified xsi:type="dcterms:W3CDTF">2024-06-29T00:03:56Z</dcterms:modified>
</cp:coreProperties>
</file>