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9"/>
  </p:notesMasterIdLst>
  <p:sldIdLst>
    <p:sldId id="256" r:id="rId2"/>
    <p:sldId id="257" r:id="rId3"/>
    <p:sldId id="258" r:id="rId4"/>
    <p:sldId id="410" r:id="rId5"/>
    <p:sldId id="413" r:id="rId6"/>
    <p:sldId id="414" r:id="rId7"/>
    <p:sldId id="415" r:id="rId8"/>
    <p:sldId id="416" r:id="rId9"/>
    <p:sldId id="417" r:id="rId10"/>
    <p:sldId id="418" r:id="rId11"/>
    <p:sldId id="419" r:id="rId12"/>
    <p:sldId id="420" r:id="rId13"/>
    <p:sldId id="411" r:id="rId14"/>
    <p:sldId id="421" r:id="rId15"/>
    <p:sldId id="422" r:id="rId16"/>
    <p:sldId id="423" r:id="rId17"/>
    <p:sldId id="424" r:id="rId18"/>
    <p:sldId id="425" r:id="rId19"/>
    <p:sldId id="426" r:id="rId20"/>
    <p:sldId id="427" r:id="rId21"/>
    <p:sldId id="304" r:id="rId22"/>
    <p:sldId id="428" r:id="rId23"/>
    <p:sldId id="429" r:id="rId24"/>
    <p:sldId id="430" r:id="rId25"/>
    <p:sldId id="431" r:id="rId26"/>
    <p:sldId id="412" r:id="rId27"/>
    <p:sldId id="263" r:id="rId28"/>
  </p:sldIdLst>
  <p:sldSz cx="12192000" cy="6858000"/>
  <p:notesSz cx="6858000" cy="9144000"/>
  <p:embeddedFontLst>
    <p:embeddedFont>
      <p:font typeface="Simplified Arabic" pitchFamily="18" charset="-78"/>
      <p:regular r:id="rId30"/>
      <p:bold r:id="rId31"/>
    </p:embeddedFont>
    <p:embeddedFont>
      <p:font typeface="Sultan bold" pitchFamily="2" charset="-78"/>
      <p:regular r:id="rId32"/>
    </p:embeddedFont>
    <p:embeddedFont>
      <p:font typeface="Calibri" pitchFamily="34" charset="0"/>
      <p:regular r:id="rId33"/>
      <p:bold r:id="rId34"/>
      <p:italic r:id="rId35"/>
      <p:boldItalic r:id="rId36"/>
    </p:embeddedFont>
    <p:embeddedFont>
      <p:font typeface="Tajawal Medium" charset="-78"/>
      <p:regular r:id="rId37"/>
      <p:bold r:id="rId38"/>
    </p:embeddedFont>
    <p:embeddedFont>
      <p:font typeface="Sultan Medium" pitchFamily="2" charset="-78"/>
      <p:regular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8</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8</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3921389" y="1099498"/>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2246729"/>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تعريف تفسير القانون.</a:t>
            </a:r>
            <a:endParaRPr lang="en-US" sz="2800" dirty="0">
              <a:cs typeface="Sultan bold" pitchFamily="2" charset="-78"/>
            </a:endParaRPr>
          </a:p>
          <a:p>
            <a:pPr algn="r"/>
            <a:r>
              <a:rPr lang="ar-EG" sz="2800" dirty="0" smtClean="0">
                <a:cs typeface="Sultan bold" pitchFamily="2" charset="-78"/>
              </a:rPr>
              <a:t>2- أنواع تفسير القانون.</a:t>
            </a:r>
          </a:p>
          <a:p>
            <a:pPr algn="r"/>
            <a:r>
              <a:rPr lang="ar-EG" sz="2800" dirty="0" smtClean="0">
                <a:cs typeface="Sultan bold" pitchFamily="2" charset="-78"/>
              </a:rPr>
              <a:t>3- طرق وقواعد تفسير القانون.</a:t>
            </a:r>
          </a:p>
          <a:p>
            <a:pPr algn="r"/>
            <a:r>
              <a:rPr lang="ar-EG" sz="2800" dirty="0" smtClean="0">
                <a:cs typeface="Sultan bold" pitchFamily="2" charset="-78"/>
              </a:rPr>
              <a:t>4- مذاهب أو مدارس تفسير القانون.</a:t>
            </a:r>
            <a:endParaRPr lang="ar-EG" sz="2800" dirty="0">
              <a:cs typeface="Sultan bold" pitchFamily="2" charset="-78"/>
            </a:endParaRPr>
          </a:p>
        </p:txBody>
      </p:sp>
      <p:sp>
        <p:nvSpPr>
          <p:cNvPr id="145" name="Google Shape;145;p3"/>
          <p:cNvSpPr txBox="1"/>
          <p:nvPr/>
        </p:nvSpPr>
        <p:spPr>
          <a:xfrm>
            <a:off x="5447928" y="1179228"/>
            <a:ext cx="5611612" cy="584735"/>
          </a:xfrm>
          <a:prstGeom prst="rect">
            <a:avLst/>
          </a:prstGeom>
          <a:noFill/>
          <a:ln>
            <a:noFill/>
          </a:ln>
        </p:spPr>
        <p:txBody>
          <a:bodyPr spcFirstLastPara="1" wrap="square" lIns="91425" tIns="45700" rIns="91425" bIns="45700" anchor="t" anchorCtr="0">
            <a:spAutoFit/>
          </a:bodyPr>
          <a:lstStyle/>
          <a:p>
            <a:pPr lvl="0" algn="ctr" rtl="1"/>
            <a:r>
              <a:rPr lang="ar-EG" sz="3200" b="1" dirty="0" smtClean="0">
                <a:solidFill>
                  <a:srgbClr val="8E5A6D"/>
                </a:solidFill>
                <a:latin typeface="Tajawal Medium"/>
                <a:cs typeface="Sultan Medium" pitchFamily="2" charset="-78"/>
                <a:sym typeface="Tajawal Medium"/>
              </a:rPr>
              <a:t>تفسير القانون وأنواعه وطرقه ومذاهبه</a:t>
            </a:r>
            <a:endParaRPr sz="3200" b="1" dirty="0">
              <a:cs typeface="Sultan Medium" pitchFamily="2" charset="-78"/>
            </a:endParaRPr>
          </a:p>
        </p:txBody>
      </p:sp>
      <p:sp>
        <p:nvSpPr>
          <p:cNvPr id="146" name="Google Shape;146;p3"/>
          <p:cNvSpPr txBox="1"/>
          <p:nvPr/>
        </p:nvSpPr>
        <p:spPr>
          <a:xfrm>
            <a:off x="3921389" y="1123950"/>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4028346" y="1354194"/>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08</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تفسير القانون:</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08</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marL="342900" indent="-342900" algn="just" rtl="1">
              <a:buFont typeface="Wingdings" pitchFamily="2" charset="2"/>
              <a:buChar char="§"/>
            </a:pPr>
            <a:r>
              <a:rPr lang="ar-EG" sz="2400" b="1" dirty="0">
                <a:latin typeface="Simplified Arabic" pitchFamily="18" charset="-78"/>
                <a:cs typeface="+mn-cs"/>
              </a:rPr>
              <a:t>الأصل في نصوص التشريع أن تكون واضحة محددة ومفهومة </a:t>
            </a:r>
            <a:r>
              <a:rPr lang="ar-EG" sz="2400" b="1" u="sng" dirty="0">
                <a:latin typeface="Simplified Arabic" pitchFamily="18" charset="-78"/>
                <a:cs typeface="+mn-cs"/>
              </a:rPr>
              <a:t>بأن تكون موضوعة بصيغة لا تثير لبس أو غموض أو عدم تحديد في شأن إنطباقها على الوقائع أو الفروض التي تنظمها. </a:t>
            </a:r>
            <a:r>
              <a:rPr lang="ar-EG" sz="2400" dirty="0">
                <a:latin typeface="Simplified Arabic" pitchFamily="18" charset="-78"/>
                <a:cs typeface="+mn-cs"/>
              </a:rPr>
              <a:t>لكن يحدث أن لا تكون نصوص القانون على هذه الدرجة من الوضوح والتحديد. فيكشف الجانب العملي عن مشاكل في تطبيق النص القانوني، ولذا يلزم تفسيرها. </a:t>
            </a:r>
            <a:endParaRPr lang="ar-EG" sz="2400" dirty="0" smtClean="0">
              <a:latin typeface="Simplified Arabic" pitchFamily="18" charset="-78"/>
              <a:cs typeface="+mn-cs"/>
            </a:endParaRPr>
          </a:p>
          <a:p>
            <a:pPr marL="342900" indent="-342900" algn="just" rtl="1">
              <a:buFont typeface="Wingdings" pitchFamily="2" charset="2"/>
              <a:buChar char="§"/>
            </a:pPr>
            <a:r>
              <a:rPr lang="ar-EG" sz="2400" b="1" u="sng" dirty="0" smtClean="0">
                <a:latin typeface="Simplified Arabic" pitchFamily="18" charset="-78"/>
                <a:cs typeface="+mn-cs"/>
              </a:rPr>
              <a:t>والتفسير هو الوقوف عند المعنى الحقيقي للنص القانوني والبحث عن الحكم الواجب تطبيقه على الواقعة محل النزاع </a:t>
            </a:r>
            <a:r>
              <a:rPr lang="ar-EG" sz="2400" dirty="0" smtClean="0">
                <a:latin typeface="Simplified Arabic" pitchFamily="18" charset="-78"/>
                <a:cs typeface="+mn-cs"/>
              </a:rPr>
              <a:t>وإذا كان التفسير هو تحديد المعنى الذي تتضمنه القاعدة القانونية؛ فإن مشكلاته لاتثور إلا بصدد القوانين المكتوبة» التشريع» كأهم المصادر الرسمية للقاعدة القانونية، خصوصاً وأن نصوصه تصاغ بعبارات موجزة، تثور المشكلات بصدد تفسيرها أو الاستدلال على ماتتضمنه، لذا قد يتدخل المشرع نفسه بإصدار قانون يفسر المقصود بالقانون القديم يسمى بالتشريع التفسيري.</a:t>
            </a:r>
          </a:p>
          <a:p>
            <a:pPr marL="342900" indent="-342900" algn="just" rtl="1">
              <a:buFont typeface="Wingdings" pitchFamily="2" charset="2"/>
              <a:buChar char="§"/>
            </a:pPr>
            <a:r>
              <a:rPr lang="ar-EG" sz="2400" dirty="0" smtClean="0">
                <a:latin typeface="Simplified Arabic" pitchFamily="18" charset="-78"/>
                <a:cs typeface="+mn-cs"/>
              </a:rPr>
              <a:t>وثمة علاقة بين تفسير القانون وكيفية صياغته والثانية تؤثر على الأول إيجاباً أو سلباً.</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6300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تفسير القانون:</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08</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16320"/>
          </a:xfrm>
          <a:prstGeom prst="rect">
            <a:avLst/>
          </a:prstGeom>
        </p:spPr>
        <p:txBody>
          <a:bodyPr wrap="square">
            <a:spAutoFit/>
          </a:bodyPr>
          <a:lstStyle/>
          <a:p>
            <a:pPr marL="342900" indent="-342900" algn="just" rtl="1">
              <a:buFont typeface="Wingdings" pitchFamily="2" charset="2"/>
              <a:buChar char="§"/>
            </a:pPr>
            <a:r>
              <a:rPr lang="ar-EG" sz="2400" b="1" u="sng" dirty="0">
                <a:latin typeface="Simplified Arabic" pitchFamily="18" charset="-78"/>
                <a:cs typeface="+mn-cs"/>
              </a:rPr>
              <a:t>يقصد بالتفسير </a:t>
            </a:r>
            <a:r>
              <a:rPr lang="ar-EG" sz="2400" dirty="0">
                <a:latin typeface="Simplified Arabic" pitchFamily="18" charset="-78"/>
                <a:cs typeface="+mn-cs"/>
              </a:rPr>
              <a:t>بيان حقيقة معنى قاعدة تشريعية مكتوبة صادرة من سلطة </a:t>
            </a:r>
            <a:r>
              <a:rPr lang="ar-EG" sz="2400" dirty="0" smtClean="0">
                <a:latin typeface="Simplified Arabic" pitchFamily="18" charset="-78"/>
                <a:cs typeface="+mn-cs"/>
              </a:rPr>
              <a:t>مختصة. </a:t>
            </a:r>
            <a:r>
              <a:rPr lang="ar-EG" sz="2400" dirty="0">
                <a:latin typeface="Simplified Arabic" pitchFamily="18" charset="-78"/>
                <a:cs typeface="+mn-cs"/>
              </a:rPr>
              <a:t>وتفسير القانون أي تحديد المعنى الحقيقي لمضمون القاعدة التي وضعها </a:t>
            </a:r>
            <a:r>
              <a:rPr lang="ar-EG" sz="2400" dirty="0" smtClean="0">
                <a:latin typeface="Simplified Arabic" pitchFamily="18" charset="-78"/>
                <a:cs typeface="+mn-cs"/>
              </a:rPr>
              <a:t>المشرع. </a:t>
            </a:r>
            <a:r>
              <a:rPr lang="ar-EG" sz="2400" dirty="0">
                <a:latin typeface="Simplified Arabic" pitchFamily="18" charset="-78"/>
                <a:cs typeface="+mn-cs"/>
              </a:rPr>
              <a:t>فهو تلك العملية الذهنية التي يقصد بها تحديد معنى القاعدة القانونية </a:t>
            </a:r>
            <a:r>
              <a:rPr lang="ar-EG" sz="2400" dirty="0" smtClean="0">
                <a:latin typeface="Simplified Arabic" pitchFamily="18" charset="-78"/>
                <a:cs typeface="+mn-cs"/>
              </a:rPr>
              <a:t>ومداها.</a:t>
            </a:r>
            <a:endParaRPr lang="ar-EG" sz="2400" dirty="0">
              <a:latin typeface="Simplified Arabic" pitchFamily="18" charset="-78"/>
              <a:cs typeface="+mn-cs"/>
            </a:endParaRPr>
          </a:p>
          <a:p>
            <a:pPr marL="342900" indent="-342900" algn="just" rtl="1">
              <a:buFont typeface="Wingdings" pitchFamily="2" charset="2"/>
              <a:buChar char="§"/>
            </a:pPr>
            <a:r>
              <a:rPr lang="ar-EG" sz="2400" b="1" u="sng" dirty="0">
                <a:latin typeface="Simplified Arabic" pitchFamily="18" charset="-78"/>
                <a:cs typeface="+mn-cs"/>
              </a:rPr>
              <a:t>التفسير لا يتصور إلا بالنسبة للقواعد المكتوبة، أي القواعد التي تستمد من مصادرها الرسمية في ألفاظ معينة، وهذا ينطبق على القواعد التشريعية كما ينطبق على القواعد التي تستمد من نصوص الكتب </a:t>
            </a:r>
            <a:r>
              <a:rPr lang="ar-EG" sz="2400" b="1" u="sng" dirty="0" smtClean="0">
                <a:latin typeface="Simplified Arabic" pitchFamily="18" charset="-78"/>
                <a:cs typeface="+mn-cs"/>
              </a:rPr>
              <a:t>السماوية، </a:t>
            </a:r>
            <a:r>
              <a:rPr lang="ar-EG" sz="2400" dirty="0">
                <a:latin typeface="Simplified Arabic" pitchFamily="18" charset="-78"/>
                <a:cs typeface="+mn-cs"/>
              </a:rPr>
              <a:t>فحاجة قواعد القانون إلى التفسير تقتضى أن تكون هذه القواعد مصاغة في عبارات وألفاظ معينة، يقوم التفسير على تحديد </a:t>
            </a:r>
            <a:r>
              <a:rPr lang="ar-EG" sz="2400" dirty="0" smtClean="0">
                <a:latin typeface="Simplified Arabic" pitchFamily="18" charset="-78"/>
                <a:cs typeface="+mn-cs"/>
              </a:rPr>
              <a:t>مدلولها. </a:t>
            </a:r>
            <a:r>
              <a:rPr lang="ar-EG" sz="2400" dirty="0">
                <a:latin typeface="Simplified Arabic" pitchFamily="18" charset="-78"/>
                <a:cs typeface="+mn-cs"/>
              </a:rPr>
              <a:t>باختيار معنى معين للنص من بين مختلف المعاني الممكنة التي </a:t>
            </a:r>
            <a:r>
              <a:rPr lang="ar-EG" sz="2400" dirty="0" smtClean="0">
                <a:latin typeface="Simplified Arabic" pitchFamily="18" charset="-78"/>
                <a:cs typeface="+mn-cs"/>
              </a:rPr>
              <a:t>يحتملها.</a:t>
            </a:r>
            <a:endParaRPr lang="ar-EG" sz="2400" dirty="0">
              <a:latin typeface="Simplified Arabic" pitchFamily="18" charset="-78"/>
              <a:cs typeface="+mn-cs"/>
            </a:endParaRPr>
          </a:p>
          <a:p>
            <a:pPr marL="342900" indent="-342900" algn="just" rtl="1">
              <a:buFont typeface="Wingdings" pitchFamily="2" charset="2"/>
              <a:buChar char="§"/>
            </a:pPr>
            <a:r>
              <a:rPr lang="ar-EG" sz="2400" dirty="0">
                <a:latin typeface="Simplified Arabic" pitchFamily="18" charset="-78"/>
                <a:cs typeface="+mn-cs"/>
              </a:rPr>
              <a:t>وهو ما يتم عن طريق توضيح ما أبهم من ألفاظه، وتكميل ما اقتضب من نصوصه، وتخريج ما نقص من أحكامه، والتوفيق بين أجزائه </a:t>
            </a:r>
            <a:r>
              <a:rPr lang="ar-EG" sz="2400" dirty="0" smtClean="0">
                <a:latin typeface="Simplified Arabic" pitchFamily="18" charset="-78"/>
                <a:cs typeface="+mn-cs"/>
              </a:rPr>
              <a:t>المتناقضة.</a:t>
            </a: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5577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تعريف تفسير القانون:</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08</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2308324"/>
          </a:xfrm>
          <a:prstGeom prst="rect">
            <a:avLst/>
          </a:prstGeom>
        </p:spPr>
        <p:txBody>
          <a:bodyPr wrap="square">
            <a:spAutoFit/>
          </a:bodyPr>
          <a:lstStyle/>
          <a:p>
            <a:pPr marL="342900" indent="-342900" algn="just" rtl="1">
              <a:buFont typeface="Wingdings" pitchFamily="2" charset="2"/>
              <a:buChar char="§"/>
            </a:pPr>
            <a:r>
              <a:rPr lang="ar-EG" sz="2400" b="1" u="sng" dirty="0">
                <a:latin typeface="Simplified Arabic" pitchFamily="18" charset="-78"/>
                <a:cs typeface="+mn-cs"/>
              </a:rPr>
              <a:t>أما بالنسبة للقواعد غير المكتوبة كالعرف أو مبادئ القانون الطبيعي وقواعد العدالة، </a:t>
            </a:r>
            <a:r>
              <a:rPr lang="ar-EG" sz="2400" dirty="0">
                <a:latin typeface="Simplified Arabic" pitchFamily="18" charset="-78"/>
                <a:cs typeface="+mn-cs"/>
              </a:rPr>
              <a:t>فإن تحديد مضمونها لا يكون تفسيرا لها وإنما يتخذ شكل التثبت من وجودها أي إثباتها بمضمون معين، أي أن البحث عن معناها هو في نفس الوقت إثبات لوجودها من </a:t>
            </a:r>
            <a:r>
              <a:rPr lang="ar-EG" sz="2400" dirty="0" smtClean="0">
                <a:latin typeface="Simplified Arabic" pitchFamily="18" charset="-78"/>
                <a:cs typeface="+mn-cs"/>
              </a:rPr>
              <a:t>عدمه.</a:t>
            </a:r>
            <a:endParaRPr lang="ar-EG" sz="2400" dirty="0">
              <a:latin typeface="Simplified Arabic" pitchFamily="18" charset="-78"/>
              <a:cs typeface="+mn-cs"/>
            </a:endParaRPr>
          </a:p>
          <a:p>
            <a:pPr marL="342900" indent="-342900" algn="just" rtl="1">
              <a:buFont typeface="Wingdings" pitchFamily="2" charset="2"/>
              <a:buChar char="§"/>
            </a:pPr>
            <a:r>
              <a:rPr lang="ar-EG" sz="2400" b="1" u="sng" dirty="0">
                <a:latin typeface="Simplified Arabic" pitchFamily="18" charset="-78"/>
                <a:cs typeface="+mn-cs"/>
              </a:rPr>
              <a:t>فالتفسير ينصب </a:t>
            </a:r>
            <a:r>
              <a:rPr lang="ar-EG" sz="2400" b="1" u="sng" dirty="0" smtClean="0">
                <a:latin typeface="Simplified Arabic" pitchFamily="18" charset="-78"/>
                <a:cs typeface="+mn-cs"/>
              </a:rPr>
              <a:t>أساساً </a:t>
            </a:r>
            <a:r>
              <a:rPr lang="ar-EG" sz="2400" b="1" u="sng" dirty="0">
                <a:latin typeface="Simplified Arabic" pitchFamily="18" charset="-78"/>
                <a:cs typeface="+mn-cs"/>
              </a:rPr>
              <a:t>على التشريع، باعتباره الصورة المعتادة للقواعد القانونية المكتوبة في الوقت الحاضر، ولذلك، فإن الكلام عن تفسير القانون، </a:t>
            </a:r>
            <a:r>
              <a:rPr lang="ar-EG" sz="2400" dirty="0">
                <a:latin typeface="Simplified Arabic" pitchFamily="18" charset="-78"/>
                <a:cs typeface="+mn-cs"/>
              </a:rPr>
              <a:t>يكون القصد منه الكلام عن تفسير التشريع لأنه يحتل مكان الصدارة بين القواعد القانونية كافة.</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4040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تفسير القانون:</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08</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smtClean="0"/>
              <a:t>يقوم </a:t>
            </a:r>
            <a:r>
              <a:rPr lang="ar-EG" sz="2400" b="1" dirty="0"/>
              <a:t>بالتفسير في الغالب القاضي والفقيه، </a:t>
            </a:r>
            <a:r>
              <a:rPr lang="ar-EG" sz="2400" dirty="0"/>
              <a:t>بينما يندر أن يقوم به المشرع، ويطلق على التفسير الذي يقوم به المشرع </a:t>
            </a:r>
            <a:r>
              <a:rPr lang="ar-EG" sz="2400" b="1" dirty="0">
                <a:effectLst>
                  <a:outerShdw blurRad="38100" dist="38100" dir="2700000" algn="tl">
                    <a:srgbClr val="000000">
                      <a:alpha val="43137"/>
                    </a:srgbClr>
                  </a:outerShdw>
                </a:effectLst>
              </a:rPr>
              <a:t>التفسير التشريعي، </a:t>
            </a:r>
            <a:r>
              <a:rPr lang="ar-EG" sz="2400" dirty="0"/>
              <a:t>وحينما يقوم به القاضي يسمى </a:t>
            </a:r>
            <a:r>
              <a:rPr lang="ar-EG" sz="2400" b="1" dirty="0">
                <a:effectLst>
                  <a:outerShdw blurRad="38100" dist="38100" dir="2700000" algn="tl">
                    <a:srgbClr val="000000">
                      <a:alpha val="43137"/>
                    </a:srgbClr>
                  </a:outerShdw>
                </a:effectLst>
              </a:rPr>
              <a:t>التفسير القضائي </a:t>
            </a:r>
            <a:r>
              <a:rPr lang="ar-EG" sz="2400" dirty="0"/>
              <a:t>وإذا قام به الفقيه عرف </a:t>
            </a:r>
            <a:r>
              <a:rPr lang="ar-EG" sz="2400" b="1" dirty="0">
                <a:effectLst>
                  <a:outerShdw blurRad="38100" dist="38100" dir="2700000" algn="tl">
                    <a:srgbClr val="000000">
                      <a:alpha val="43137"/>
                    </a:srgbClr>
                  </a:outerShdw>
                </a:effectLst>
              </a:rPr>
              <a:t>بالتفسير </a:t>
            </a:r>
            <a:r>
              <a:rPr lang="ar-EG" sz="2400" b="1" dirty="0" smtClean="0">
                <a:effectLst>
                  <a:outerShdw blurRad="38100" dist="38100" dir="2700000" algn="tl">
                    <a:srgbClr val="000000">
                      <a:alpha val="43137"/>
                    </a:srgbClr>
                  </a:outerShdw>
                </a:effectLst>
              </a:rPr>
              <a:t>الفقهي. وترتيباً على ذلك توجد ثلاثة أنواع من التفسير وهم: </a:t>
            </a:r>
          </a:p>
          <a:p>
            <a:pPr algn="just" rtl="1"/>
            <a:r>
              <a:rPr lang="ar-EG" sz="2400" b="1" dirty="0" smtClean="0">
                <a:solidFill>
                  <a:srgbClr val="FF0000"/>
                </a:solidFill>
                <a:effectLst>
                  <a:outerShdw blurRad="38100" dist="38100" dir="2700000" algn="tl">
                    <a:srgbClr val="000000">
                      <a:alpha val="43137"/>
                    </a:srgbClr>
                  </a:outerShdw>
                </a:effectLst>
              </a:rPr>
              <a:t>أولاً:  </a:t>
            </a:r>
            <a:r>
              <a:rPr lang="ar-SA" sz="2400" b="1" dirty="0">
                <a:solidFill>
                  <a:srgbClr val="FF0000"/>
                </a:solidFill>
              </a:rPr>
              <a:t>التفسير </a:t>
            </a:r>
            <a:r>
              <a:rPr lang="ar-SA" sz="2400" b="1" dirty="0" smtClean="0">
                <a:solidFill>
                  <a:srgbClr val="FF0000"/>
                </a:solidFill>
              </a:rPr>
              <a:t>التشريعي</a:t>
            </a:r>
            <a:r>
              <a:rPr lang="ar-EG" sz="2400" b="1" dirty="0" smtClean="0">
                <a:solidFill>
                  <a:srgbClr val="FF0000"/>
                </a:solidFill>
              </a:rPr>
              <a:t>:</a:t>
            </a:r>
          </a:p>
          <a:p>
            <a:pPr marL="342900" indent="-342900" algn="just" rtl="1">
              <a:buFont typeface="Wingdings" pitchFamily="2" charset="2"/>
              <a:buChar char="§"/>
            </a:pPr>
            <a:r>
              <a:rPr lang="ar-EG" sz="2400" b="1" dirty="0"/>
              <a:t>التفسير التشريعي هو التفسير الذي يضعه المشرع نفسه ليبين به حقيقة ما قصده من تشريع سابق، </a:t>
            </a:r>
            <a:r>
              <a:rPr lang="ar-EG" sz="2400" dirty="0"/>
              <a:t>إذا ظهر له أن المحاكم لم تهتد إلى هذا </a:t>
            </a:r>
            <a:r>
              <a:rPr lang="ar-EG" sz="2400" dirty="0" smtClean="0"/>
              <a:t>القصد. </a:t>
            </a:r>
          </a:p>
          <a:p>
            <a:pPr marL="342900" indent="-342900" algn="just" rtl="1">
              <a:buFont typeface="Wingdings" pitchFamily="2" charset="2"/>
              <a:buChar char="§"/>
            </a:pPr>
            <a:r>
              <a:rPr lang="ar-EG" sz="2400" b="1" u="sng" dirty="0" smtClean="0"/>
              <a:t>ويسمى تفسيراً تشريعياً </a:t>
            </a:r>
            <a:r>
              <a:rPr lang="ar-EG" sz="2400" b="1" u="sng" dirty="0"/>
              <a:t>لأن </a:t>
            </a:r>
            <a:r>
              <a:rPr lang="ar-EG" sz="2400" b="1" u="sng" dirty="0" smtClean="0"/>
              <a:t>تشريعاً </a:t>
            </a:r>
            <a:r>
              <a:rPr lang="ar-EG" sz="2400" b="1" u="sng" dirty="0"/>
              <a:t>يصدر به فهو يصدر الغــــالـــب عندما تلاحظ السلطة التشريعية أن </a:t>
            </a:r>
            <a:r>
              <a:rPr lang="ar-EG" sz="2400" b="1" u="sng" dirty="0" smtClean="0"/>
              <a:t>خلافاً </a:t>
            </a:r>
            <a:r>
              <a:rPr lang="ar-EG" sz="2400" b="1" u="sng" dirty="0"/>
              <a:t>حادا قد ثار في المحاكم </a:t>
            </a:r>
            <a:r>
              <a:rPr lang="ar-EG" sz="2400" b="1" u="sng" dirty="0" smtClean="0"/>
              <a:t>حول </a:t>
            </a:r>
            <a:r>
              <a:rPr lang="ar-EG" sz="2400" b="1" u="sng" dirty="0"/>
              <a:t>تحديد المعنى الذي قصده من تشريع سابق، أو حين تلاحظ أن المحاكم قد فهمت هذا التشريع بشكل يتضاد مع المعنى المقصود منه، أو بشكل يسلبه جوهر المعنى الذي يقصده. </a:t>
            </a:r>
            <a:r>
              <a:rPr lang="ar-EG" sz="2400" dirty="0"/>
              <a:t>ولو ترك الأمر هكذا لضاعت كل قيمة من إصدار التشريع، أو لكانت نتائج إصداره وبالاً أراد المشرع أن يتحاشاه منذ البداية. ومن ثم تتدخل السلطة التشريعية لتعيد الأمر إلى نصابه وتبين حقيقة قصدها من هذا </a:t>
            </a:r>
            <a:r>
              <a:rPr lang="ar-EG" sz="2400" dirty="0" smtClean="0"/>
              <a:t>التشريع.</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8884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تفسير القانون:</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08</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كذلك تقوم الحاجة إلى التفسير التشريعي في الأحوال التي يسن فيها </a:t>
            </a:r>
            <a:r>
              <a:rPr lang="ar-EG" sz="2400" b="1" dirty="0" smtClean="0"/>
              <a:t>تشريعاً </a:t>
            </a:r>
            <a:r>
              <a:rPr lang="ar-EG" sz="2400" b="1" dirty="0"/>
              <a:t>على وجه السرعة، </a:t>
            </a:r>
            <a:r>
              <a:rPr lang="ar-EG" sz="2400" dirty="0"/>
              <a:t>إذ يفترض في هذه الحالة أن نصوص التشريع لن تكون متضمنة لكل الحلول التي تظهر الحاجة إليها عند تطبيق </a:t>
            </a:r>
            <a:r>
              <a:rPr lang="ar-EG" sz="2400" dirty="0" smtClean="0"/>
              <a:t>أحكامه.</a:t>
            </a:r>
          </a:p>
          <a:p>
            <a:pPr marL="342900" indent="-342900" algn="just" rtl="1">
              <a:buFont typeface="Wingdings" pitchFamily="2" charset="2"/>
              <a:buChar char="§"/>
            </a:pPr>
            <a:r>
              <a:rPr lang="ar-EG" sz="2400" b="1" u="sng" dirty="0"/>
              <a:t>ويتميز التفسير التشريعي بخاصتين هامتين: </a:t>
            </a:r>
            <a:r>
              <a:rPr lang="ar-EG" sz="2400" b="1" dirty="0"/>
              <a:t>أنه تفسير ملزم وأن له أثر </a:t>
            </a:r>
            <a:r>
              <a:rPr lang="ar-EG" sz="2400" b="1" dirty="0" smtClean="0"/>
              <a:t>رجعي</a:t>
            </a:r>
            <a:r>
              <a:rPr lang="ar-EG" sz="2400" b="1" dirty="0"/>
              <a:t>،</a:t>
            </a:r>
            <a:r>
              <a:rPr lang="ar-EG" sz="2400" b="1" dirty="0" smtClean="0"/>
              <a:t> </a:t>
            </a:r>
            <a:r>
              <a:rPr lang="ar-EG" sz="2400" dirty="0"/>
              <a:t>فكونه </a:t>
            </a:r>
            <a:r>
              <a:rPr lang="ar-EG" sz="2400" dirty="0" smtClean="0"/>
              <a:t>ملزماً لأنه </a:t>
            </a:r>
            <a:r>
              <a:rPr lang="ar-EG" sz="2400" dirty="0"/>
              <a:t>يصدر في صورة تشريع، والتشريع يلزم </a:t>
            </a:r>
            <a:r>
              <a:rPr lang="ar-EG" sz="2400" dirty="0" smtClean="0"/>
              <a:t>دائما. </a:t>
            </a:r>
            <a:r>
              <a:rPr lang="ar-EG" sz="2400" b="1" u="sng" dirty="0"/>
              <a:t>وإما كــونه له أثر رجعي، أي أنه على الماضي، فينطبق على الوقائع التي حدثت قبل صدوره أي قبل صدور التفسير أو القانون المفسر أو التفسيري، بل ويسرى على القضايا المنظورة التي لم يتم الفصل فيها</a:t>
            </a:r>
            <a:r>
              <a:rPr lang="ar-EG" sz="2400" dirty="0"/>
              <a:t>. فكما سبق القول أن التشريع المفسر يعتبر قد صدر مع التشريع المفسر</a:t>
            </a:r>
            <a:r>
              <a:rPr lang="ar-EG" sz="2400" dirty="0" smtClean="0"/>
              <a:t>.</a:t>
            </a:r>
          </a:p>
          <a:p>
            <a:pPr marL="342900" indent="-342900" algn="just" rtl="1">
              <a:buFont typeface="Wingdings" pitchFamily="2" charset="2"/>
              <a:buChar char="§"/>
            </a:pPr>
            <a:r>
              <a:rPr lang="ar-EG" sz="2400" b="1" dirty="0">
                <a:solidFill>
                  <a:srgbClr val="FF0000"/>
                </a:solidFill>
              </a:rPr>
              <a:t>اختصاص المحكمة الدستورية العليا بالتفسير:</a:t>
            </a:r>
          </a:p>
          <a:p>
            <a:pPr marL="342900" indent="-342900" algn="just" rtl="1">
              <a:buFont typeface="Wingdings" pitchFamily="2" charset="2"/>
              <a:buChar char="§"/>
            </a:pPr>
            <a:r>
              <a:rPr lang="ar-EG" sz="2400" dirty="0"/>
              <a:t>أسند المشرع المصري للمحكمة الدستورية العليا مهمة تفسير القانون وذلك في القانون رقم ٤٨ لسنة ۱۹۷۹ بإنشاء المحكمة الدستورية </a:t>
            </a:r>
            <a:r>
              <a:rPr lang="ar-EG" sz="2400" dirty="0" smtClean="0"/>
              <a:t>العليا. </a:t>
            </a:r>
            <a:r>
              <a:rPr lang="ar-EG" sz="2400" dirty="0"/>
              <a:t>فنص في المادة ٢٦ من هذا القانون على أن </a:t>
            </a:r>
            <a:r>
              <a:rPr lang="ar-EG" sz="2300" b="1" dirty="0"/>
              <a:t>"تتولى المحكمة الدستورية العليا تفسير نصوص القوانين الصادرة من السلطة التشريعية والقرارات بقوانين الصادرة من رئيس الجمهورية </a:t>
            </a:r>
            <a:r>
              <a:rPr lang="ar-EG" sz="2300" b="1" dirty="0" smtClean="0"/>
              <a:t>وفقاً </a:t>
            </a:r>
            <a:r>
              <a:rPr lang="ar-EG" sz="2300" b="1" dirty="0"/>
              <a:t>لأحكام الدستور وذلك إذا أثارت خلافا في التطبيق وكان لها من الأهمية ما يقتضى وحدة تفسيرها</a:t>
            </a:r>
            <a:r>
              <a:rPr lang="ar-EG" sz="2300" b="1" dirty="0" smtClean="0"/>
              <a:t>".</a:t>
            </a:r>
            <a:endParaRPr lang="ar-EG" sz="2300" b="1"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08611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تفسير القانون:</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08</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800" b="1" dirty="0" smtClean="0">
                <a:solidFill>
                  <a:srgbClr val="FF0000"/>
                </a:solidFill>
              </a:rPr>
              <a:t>ثانياً: التفسير القضائي: </a:t>
            </a:r>
          </a:p>
          <a:p>
            <a:pPr marL="342900" indent="-342900" algn="just" rtl="1">
              <a:buFont typeface="Arial" pitchFamily="34" charset="0"/>
              <a:buChar char="•"/>
            </a:pPr>
            <a:r>
              <a:rPr lang="ar-EG" sz="2400" b="1" u="sng" dirty="0">
                <a:solidFill>
                  <a:schemeClr val="tx1"/>
                </a:solidFill>
              </a:rPr>
              <a:t>يقصد بالتفسير القضائي ذلك التفسير الذي تتولاه المحاكم حينما تدعى إلى تطبيق القانون على المنازعات المرفوعة </a:t>
            </a:r>
            <a:r>
              <a:rPr lang="ar-EG" sz="2400" b="1" u="sng" dirty="0" smtClean="0">
                <a:solidFill>
                  <a:schemeClr val="tx1"/>
                </a:solidFill>
              </a:rPr>
              <a:t>إليها، </a:t>
            </a:r>
            <a:r>
              <a:rPr lang="ar-EG" sz="2400" b="1" u="sng" dirty="0">
                <a:solidFill>
                  <a:schemeClr val="tx1"/>
                </a:solidFill>
              </a:rPr>
              <a:t>فهو التفسير الذي يقوم به القاضي عند نظر النزاع المعروض عليه للفصل فيه. </a:t>
            </a:r>
            <a:r>
              <a:rPr lang="ar-EG" sz="2400" dirty="0">
                <a:solidFill>
                  <a:schemeClr val="tx1"/>
                </a:solidFill>
              </a:rPr>
              <a:t>وتفسير القانون هو من صميم عمل </a:t>
            </a:r>
            <a:r>
              <a:rPr lang="ar-EG" sz="2400" dirty="0" smtClean="0">
                <a:solidFill>
                  <a:schemeClr val="tx1"/>
                </a:solidFill>
              </a:rPr>
              <a:t>القضاة. </a:t>
            </a:r>
            <a:r>
              <a:rPr lang="ar-EG" sz="2400" dirty="0">
                <a:solidFill>
                  <a:schemeClr val="tx1"/>
                </a:solidFill>
              </a:rPr>
              <a:t>والقاضي يقوم بالتفسير من تلقاء نفسه دونما حاجة لأن يطلب الخصوم منه </a:t>
            </a:r>
            <a:r>
              <a:rPr lang="ar-EG" sz="2400" dirty="0" smtClean="0">
                <a:solidFill>
                  <a:schemeClr val="tx1"/>
                </a:solidFill>
              </a:rPr>
              <a:t>ذلك؛ </a:t>
            </a:r>
            <a:r>
              <a:rPr lang="ar-EG" sz="2400" dirty="0">
                <a:solidFill>
                  <a:schemeClr val="tx1"/>
                </a:solidFill>
              </a:rPr>
              <a:t>لأن من صميم عمله بيان حكم القانون في النزاع المعروض عليه، والذي لا يستطيع عدم الفصل فيه بحجة غموض أو إبهام النصوص أو عدم وضوحها أو عدم وجود حكم في القانون للنزاع وإلا عد مرتكباً لجريمة إنكار العدالة </a:t>
            </a:r>
            <a:r>
              <a:rPr lang="ar-EG" sz="2400" dirty="0" smtClean="0">
                <a:solidFill>
                  <a:schemeClr val="tx1"/>
                </a:solidFill>
              </a:rPr>
              <a:t>وفقاً </a:t>
            </a:r>
            <a:r>
              <a:rPr lang="ar-EG" sz="2400" dirty="0">
                <a:solidFill>
                  <a:schemeClr val="tx1"/>
                </a:solidFill>
              </a:rPr>
              <a:t>للمادة ۱۲۲ عقوبات كما سبق القول. ولهذا فهو ملزم بتفسير القانون حتى ينزل حكمه الصحيح على النزاع الذي يفصل فيه.</a:t>
            </a:r>
          </a:p>
          <a:p>
            <a:pPr marL="342900" indent="-342900" algn="just" rtl="1">
              <a:buFont typeface="Arial" pitchFamily="34" charset="0"/>
              <a:buChar char="•"/>
            </a:pPr>
            <a:r>
              <a:rPr lang="ar-EG" sz="2400" b="1" u="sng" dirty="0">
                <a:solidFill>
                  <a:schemeClr val="tx1"/>
                </a:solidFill>
              </a:rPr>
              <a:t>والتفسير الذي يقوم به القاضي ليس </a:t>
            </a:r>
            <a:r>
              <a:rPr lang="ar-EG" sz="2400" b="1" u="sng" dirty="0" smtClean="0">
                <a:solidFill>
                  <a:schemeClr val="tx1"/>
                </a:solidFill>
              </a:rPr>
              <a:t>تفسيراً نظرياً، </a:t>
            </a:r>
            <a:r>
              <a:rPr lang="ar-EG" sz="2400" b="1" u="sng" dirty="0">
                <a:solidFill>
                  <a:schemeClr val="tx1"/>
                </a:solidFill>
              </a:rPr>
              <a:t>وإنما هو تفسير له أساس عملي فهو يكون بمناسبة نزاع قضائي معين مدعو للفصل فيه</a:t>
            </a:r>
            <a:r>
              <a:rPr lang="ar-EG" sz="2400" b="1" u="sng" dirty="0" smtClean="0">
                <a:solidFill>
                  <a:schemeClr val="tx1"/>
                </a:solidFill>
              </a:rPr>
              <a:t>.</a:t>
            </a:r>
            <a:endParaRPr lang="ar-EG" sz="2400" b="1" u="sng" dirty="0">
              <a:solidFill>
                <a:schemeClr val="tx1"/>
              </a:solidFill>
            </a:endParaRP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37723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تفسير القانون:</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08</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Arial" pitchFamily="34" charset="0"/>
              <a:buChar char="•"/>
            </a:pPr>
            <a:r>
              <a:rPr lang="ar-EG" sz="2400" b="1" dirty="0" smtClean="0">
                <a:solidFill>
                  <a:schemeClr val="tx1"/>
                </a:solidFill>
              </a:rPr>
              <a:t>ولذلك </a:t>
            </a:r>
            <a:r>
              <a:rPr lang="ar-EG" sz="2400" b="1" dirty="0">
                <a:solidFill>
                  <a:schemeClr val="tx1"/>
                </a:solidFill>
              </a:rPr>
              <a:t>فهو يأتي </a:t>
            </a:r>
            <a:r>
              <a:rPr lang="ar-EG" sz="2400" b="1" dirty="0" smtClean="0">
                <a:solidFill>
                  <a:schemeClr val="tx1"/>
                </a:solidFill>
              </a:rPr>
              <a:t>متأثراً </a:t>
            </a:r>
            <a:r>
              <a:rPr lang="ar-EG" sz="2400" b="1" dirty="0">
                <a:solidFill>
                  <a:schemeClr val="tx1"/>
                </a:solidFill>
              </a:rPr>
              <a:t>بهذا الأساس ويستجيب للضرورات العملية حتى ولو لم يتسق تمام الاتساق مع ما يقضى به المنطق. </a:t>
            </a:r>
            <a:r>
              <a:rPr lang="ar-EG" sz="2400" b="1" u="sng" dirty="0">
                <a:solidFill>
                  <a:schemeClr val="tx1"/>
                </a:solidFill>
              </a:rPr>
              <a:t>فالتفسير القضائي لا يقع لذاته وإنما يقع </a:t>
            </a:r>
            <a:r>
              <a:rPr lang="ar-EG" sz="2400" b="1" u="sng" dirty="0" smtClean="0">
                <a:solidFill>
                  <a:schemeClr val="tx1"/>
                </a:solidFill>
              </a:rPr>
              <a:t>تمهيداً </a:t>
            </a:r>
            <a:r>
              <a:rPr lang="ar-EG" sz="2400" b="1" u="sng" dirty="0">
                <a:solidFill>
                  <a:schemeClr val="tx1"/>
                </a:solidFill>
              </a:rPr>
              <a:t>لتطبيق نص قانوني في دعوى مرفوعة فعلا، أى على نزاع يطلب تطبيق حكم القانون عليه. </a:t>
            </a:r>
            <a:r>
              <a:rPr lang="ar-EG" sz="2400" dirty="0">
                <a:solidFill>
                  <a:schemeClr val="tx1"/>
                </a:solidFill>
              </a:rPr>
              <a:t>ولهذا لا يجوز للأفراد أن يرفعوا دعوى أمام القاضي يطلبون منه فقط تفسير حكم القانون ليتولوا تطبيقه على ما عسى أن يكون بينهم من علاقات، وأن يحلوا على هديه منازعاتهم، فهذه الدعوى تكون مرفوضة، لأن هذا ليس من عمل </a:t>
            </a:r>
            <a:r>
              <a:rPr lang="ar-EG" sz="2400" dirty="0" smtClean="0">
                <a:solidFill>
                  <a:schemeClr val="tx1"/>
                </a:solidFill>
              </a:rPr>
              <a:t>القاضي.</a:t>
            </a:r>
            <a:endParaRPr lang="ar-EG" sz="2400" dirty="0">
              <a:solidFill>
                <a:schemeClr val="tx1"/>
              </a:solidFill>
            </a:endParaRPr>
          </a:p>
          <a:p>
            <a:pPr marL="342900" indent="-342900" algn="just" rtl="1">
              <a:buFont typeface="Arial" pitchFamily="34" charset="0"/>
              <a:buChar char="•"/>
            </a:pPr>
            <a:r>
              <a:rPr lang="ar-EG" sz="2400" b="1" dirty="0">
                <a:solidFill>
                  <a:schemeClr val="tx1"/>
                </a:solidFill>
              </a:rPr>
              <a:t>والتفسير القضائي ملزم لطرفي النزاع الذي حصل التفسير بصدده، بناء على حجية الأمر المحكوم فيه التي تثبت للحكم. فلا يجوز للطرفين أن يرفعا الدعوى مرة ثانية لنفس السبب ولنفس </a:t>
            </a:r>
            <a:r>
              <a:rPr lang="ar-EG" sz="2400" b="1" dirty="0" smtClean="0">
                <a:solidFill>
                  <a:schemeClr val="tx1"/>
                </a:solidFill>
              </a:rPr>
              <a:t>الموضوع</a:t>
            </a:r>
            <a:r>
              <a:rPr lang="ar-EG" sz="2400" dirty="0" smtClean="0">
                <a:solidFill>
                  <a:schemeClr val="tx1"/>
                </a:solidFill>
              </a:rPr>
              <a:t>، ولكن </a:t>
            </a:r>
            <a:r>
              <a:rPr lang="ar-EG" sz="2400" dirty="0">
                <a:solidFill>
                  <a:schemeClr val="tx1"/>
                </a:solidFill>
              </a:rPr>
              <a:t>لا تتجاوز قوة هذا التفسير الإلزامية حدود هذا </a:t>
            </a:r>
            <a:r>
              <a:rPr lang="ar-EG" sz="2400" dirty="0" smtClean="0">
                <a:solidFill>
                  <a:schemeClr val="tx1"/>
                </a:solidFill>
              </a:rPr>
              <a:t>النزاع؛ </a:t>
            </a:r>
            <a:r>
              <a:rPr lang="ar-EG" sz="2400" dirty="0">
                <a:solidFill>
                  <a:schemeClr val="tx1"/>
                </a:solidFill>
              </a:rPr>
              <a:t>بمعنى أنه إذا كان هذا التفسير </a:t>
            </a:r>
            <a:r>
              <a:rPr lang="ar-EG" sz="2400" dirty="0" smtClean="0">
                <a:solidFill>
                  <a:schemeClr val="tx1"/>
                </a:solidFill>
              </a:rPr>
              <a:t>ملزماً </a:t>
            </a:r>
            <a:r>
              <a:rPr lang="ar-EG" sz="2400" dirty="0">
                <a:solidFill>
                  <a:schemeClr val="tx1"/>
                </a:solidFill>
              </a:rPr>
              <a:t>لأطراف النزاع، فإن هذا الإلزام يقف عند حد هذا النزاع، ولا يمتد إلى منازعات أخرى أو محاكم أخرى، إذ يجوز لمحكمة أخرى أن تعطى </a:t>
            </a:r>
            <a:r>
              <a:rPr lang="ar-EG" sz="2400" dirty="0" smtClean="0">
                <a:solidFill>
                  <a:schemeClr val="tx1"/>
                </a:solidFill>
              </a:rPr>
              <a:t>تفسيراً </a:t>
            </a:r>
            <a:r>
              <a:rPr lang="ar-EG" sz="2400" dirty="0">
                <a:solidFill>
                  <a:schemeClr val="tx1"/>
                </a:solidFill>
              </a:rPr>
              <a:t>لنفس القاعدة مخالفا للتفسير الذي أعطته المحكمة الأولى، بل أنه يجوز لنفس المحكمة التي فسرت القاعدة القانونية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913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تفسير القانون:</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08</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300" b="1" dirty="0" smtClean="0">
                <a:solidFill>
                  <a:srgbClr val="FF0000"/>
                </a:solidFill>
              </a:rPr>
              <a:t>ثالثاً: التفسير الفقهي: </a:t>
            </a:r>
          </a:p>
          <a:p>
            <a:pPr marL="342900" indent="-342900" algn="just" rtl="1">
              <a:buFont typeface="Wingdings" pitchFamily="2" charset="2"/>
              <a:buChar char="§"/>
            </a:pPr>
            <a:r>
              <a:rPr lang="ar-EG" sz="2300" b="1" dirty="0" smtClean="0">
                <a:solidFill>
                  <a:schemeClr val="tx1"/>
                </a:solidFill>
              </a:rPr>
              <a:t>الفقه </a:t>
            </a:r>
            <a:r>
              <a:rPr lang="ar-EG" sz="2300" b="1" dirty="0">
                <a:solidFill>
                  <a:schemeClr val="tx1"/>
                </a:solidFill>
              </a:rPr>
              <a:t>هو المؤلفات والشروح التي يكتبها أساتذة القانون والقضاة والمحامون وغيرهم من المشتغلين بالقانون. </a:t>
            </a:r>
            <a:r>
              <a:rPr lang="ar-EG" sz="2300" dirty="0">
                <a:solidFill>
                  <a:schemeClr val="tx1"/>
                </a:solidFill>
              </a:rPr>
              <a:t>وقد أصبح الفقه يهتم في العصر الحديث بتفسير القانون في مصادرة المختلفة، التشريع والقضاء والفقه. </a:t>
            </a:r>
            <a:r>
              <a:rPr lang="ar-EG" sz="2300" b="1" u="sng" dirty="0">
                <a:solidFill>
                  <a:schemeClr val="tx1"/>
                </a:solidFill>
              </a:rPr>
              <a:t>ولعل أهم ما يقوم به الفقه في هذا الشأن، هو رد الأحكام التفصيلية إلى أصولها العامة، وتنسيق المبادئ القانونية في طوائف ونظريات، بحيث تمكن في النهاية معرفة أحكام القانون في سهولة ويسر. </a:t>
            </a:r>
            <a:r>
              <a:rPr lang="ar-EG" sz="2300" dirty="0">
                <a:solidFill>
                  <a:schemeClr val="tx1"/>
                </a:solidFill>
              </a:rPr>
              <a:t>ولا يقتصر دور الفقه فقط على التجميع والتنسيق والتحليل، </a:t>
            </a:r>
            <a:r>
              <a:rPr lang="ar-EG" sz="2400" b="1" u="sng" dirty="0">
                <a:solidFill>
                  <a:schemeClr val="tx1"/>
                </a:solidFill>
              </a:rPr>
              <a:t>بل كثيرا ما يوجه الفقه انتقادات قد تؤدى إلى تعديل في موقف المشرع، أو إلى رجوع في أحكام القضاء.</a:t>
            </a:r>
            <a:r>
              <a:rPr lang="ar-EG" sz="2300" dirty="0">
                <a:solidFill>
                  <a:schemeClr val="tx1"/>
                </a:solidFill>
              </a:rPr>
              <a:t> وكذلك فإن الفقه يقترح في بعض الأحيان حلولا للفروض التي ليس لها حلول في مصادر القانون الوضعي. وكثيرا ما يأخذ القضاء بهذه </a:t>
            </a:r>
            <a:r>
              <a:rPr lang="ar-EG" sz="2300" dirty="0" smtClean="0">
                <a:solidFill>
                  <a:schemeClr val="tx1"/>
                </a:solidFill>
              </a:rPr>
              <a:t>الحلول.</a:t>
            </a:r>
            <a:endParaRPr lang="ar-EG" sz="2300" dirty="0">
              <a:solidFill>
                <a:schemeClr val="tx1"/>
              </a:solidFill>
            </a:endParaRP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6818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694663" y="674378"/>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أنواع تفسير القانون:</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08</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solidFill>
                  <a:schemeClr val="tx1"/>
                </a:solidFill>
              </a:rPr>
              <a:t>والتفسير الفقهي: هو التفسير الذي يقوم به الفقهاء في مؤلفاتهم وأبحاثهم أو </a:t>
            </a:r>
            <a:r>
              <a:rPr lang="ar-EG" sz="2400" b="1" dirty="0" smtClean="0">
                <a:solidFill>
                  <a:schemeClr val="tx1"/>
                </a:solidFill>
              </a:rPr>
              <a:t>فتاواهم، وبصفة </a:t>
            </a:r>
            <a:r>
              <a:rPr lang="ar-EG" sz="2400" b="1" dirty="0">
                <a:solidFill>
                  <a:schemeClr val="tx1"/>
                </a:solidFill>
              </a:rPr>
              <a:t>عامة بصدد دراستهم </a:t>
            </a:r>
            <a:r>
              <a:rPr lang="ar-EG" sz="2400" b="1" dirty="0" smtClean="0">
                <a:solidFill>
                  <a:schemeClr val="tx1"/>
                </a:solidFill>
              </a:rPr>
              <a:t>للقانون. </a:t>
            </a:r>
          </a:p>
          <a:p>
            <a:pPr marL="342900" indent="-342900" algn="just" rtl="1">
              <a:buFont typeface="Wingdings" pitchFamily="2" charset="2"/>
              <a:buChar char="§"/>
            </a:pPr>
            <a:r>
              <a:rPr lang="ar-EG" sz="2400" dirty="0" smtClean="0">
                <a:solidFill>
                  <a:schemeClr val="tx1"/>
                </a:solidFill>
              </a:rPr>
              <a:t>ويتسم </a:t>
            </a:r>
            <a:r>
              <a:rPr lang="ar-EG" sz="2400" dirty="0">
                <a:solidFill>
                  <a:schemeClr val="tx1"/>
                </a:solidFill>
              </a:rPr>
              <a:t>هذا التفسير بأنه نظري بحت، إذ هو يبحث عن تعرف قواعد القانون في تجريدها، لا في تطبيقها الفردي بصدد منازعات خاصة معينة. فهو لا يهمه </a:t>
            </a:r>
            <a:r>
              <a:rPr lang="ar-EG" sz="2400" dirty="0" smtClean="0">
                <a:solidFill>
                  <a:schemeClr val="tx1"/>
                </a:solidFill>
              </a:rPr>
              <a:t>كثيراً </a:t>
            </a:r>
            <a:r>
              <a:rPr lang="ar-EG" sz="2400" dirty="0">
                <a:solidFill>
                  <a:schemeClr val="tx1"/>
                </a:solidFill>
              </a:rPr>
              <a:t>مقتضيات الضرورات </a:t>
            </a:r>
            <a:r>
              <a:rPr lang="ar-EG" sz="2400" dirty="0" smtClean="0">
                <a:solidFill>
                  <a:schemeClr val="tx1"/>
                </a:solidFill>
              </a:rPr>
              <a:t>العملية، وإنما </a:t>
            </a:r>
            <a:r>
              <a:rPr lang="ar-EG" sz="2400" dirty="0">
                <a:solidFill>
                  <a:schemeClr val="tx1"/>
                </a:solidFill>
              </a:rPr>
              <a:t>يهمه أكثر أعمال المنطق السليم والقواعد النظرية فهو يتصف بالمنطق والتدليل المرهف والحجج البالغة والأقيسة المحكمة والأبحاث التاريخية المستفيضة. </a:t>
            </a:r>
            <a:r>
              <a:rPr lang="ar-EG" sz="2400" b="1" u="sng" dirty="0">
                <a:solidFill>
                  <a:schemeClr val="tx1"/>
                </a:solidFill>
              </a:rPr>
              <a:t>فهو مجرد وجهة نظر، مجرد فكرة ليست لها أية قوة ملزمة وليس لهذا التفسير الفقهي أية قوة ملزمة للقاضي مهما بلغت الثقة بصاحب هذا التفسير وأيا كانت شهرته العلمية في حد ذاتها أية قوة </a:t>
            </a:r>
            <a:r>
              <a:rPr lang="ar-EG" sz="2400" b="1" u="sng" dirty="0" smtClean="0">
                <a:solidFill>
                  <a:schemeClr val="tx1"/>
                </a:solidFill>
              </a:rPr>
              <a:t>إلزامية.</a:t>
            </a:r>
            <a:endParaRPr lang="ar-EG" sz="2400" b="1" u="sng" dirty="0">
              <a:solidFill>
                <a:schemeClr val="tx1"/>
              </a:solidFill>
            </a:endParaRP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505821" y="248508"/>
            <a:ext cx="2318713"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463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 نفرق في هذا الصدد بين مسألتين: </a:t>
            </a:r>
            <a:r>
              <a:rPr lang="ar-EG" sz="2400" b="1" dirty="0" smtClean="0">
                <a:solidFill>
                  <a:srgbClr val="000000"/>
                </a:solidFill>
                <a:latin typeface="+mn-lt"/>
                <a:ea typeface="Arial"/>
                <a:cs typeface="Arial"/>
                <a:sym typeface="Arial"/>
              </a:rPr>
              <a:t>الأولى، أن يكون النص التشريعي سليماً، فيقتصر دور المفسر على الاستدلال على المعنى من لفظ النص وفحواه. </a:t>
            </a:r>
            <a:r>
              <a:rPr lang="ar-EG" sz="2400" b="1" u="sng" dirty="0" smtClean="0">
                <a:solidFill>
                  <a:srgbClr val="000000"/>
                </a:solidFill>
                <a:latin typeface="+mn-lt"/>
                <a:ea typeface="Arial"/>
                <a:cs typeface="Arial"/>
                <a:sym typeface="Arial"/>
              </a:rPr>
              <a:t>والثانية، أن يكون النص غير سليم أو معيب تعين عليه الإلتجاء في تفسيره إلى الأعمال التحضيرية والمصادر التاريخية، والحكمة من النص تقريب النصوص من بعضها البعض للتوصل إلى القصد الحقيقي.</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endParaRPr lang="ar-EG" sz="2400" b="1" u="sng"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559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 نفرق في هذا الصدد بين مسألتين: </a:t>
            </a:r>
            <a:r>
              <a:rPr lang="ar-EG" sz="2400" b="1" dirty="0" smtClean="0">
                <a:solidFill>
                  <a:srgbClr val="000000"/>
                </a:solidFill>
                <a:latin typeface="+mn-lt"/>
                <a:ea typeface="Arial"/>
                <a:cs typeface="Arial"/>
                <a:sym typeface="Arial"/>
              </a:rPr>
              <a:t>الأولى، أن يكون النص التشريعي سليماً، فيقتصر دور المفسر على الاستدلال على المعنى من لفظ النص وفحواه. </a:t>
            </a:r>
            <a:r>
              <a:rPr lang="ar-EG" sz="2400" b="1" u="sng" dirty="0" smtClean="0">
                <a:solidFill>
                  <a:srgbClr val="000000"/>
                </a:solidFill>
                <a:latin typeface="+mn-lt"/>
                <a:ea typeface="Arial"/>
                <a:cs typeface="Arial"/>
                <a:sym typeface="Arial"/>
              </a:rPr>
              <a:t>والثانية، أن يكون النص غير سليم أو معيب تعين عليه الإلتجاء في تفسيره إلى الأعمال التحضيرية والمصادر التاريخية، والحكمة من النص تقريب النصوص من بعضها البعض للتوصل إلى القصد الحقيقي.</a:t>
            </a:r>
            <a:br>
              <a:rPr lang="ar-EG" sz="2400" b="1" u="sng" dirty="0" smtClean="0">
                <a:solidFill>
                  <a:srgbClr val="000000"/>
                </a:solidFill>
                <a:latin typeface="+mn-lt"/>
                <a:ea typeface="Arial"/>
                <a:cs typeface="Arial"/>
                <a:sym typeface="Arial"/>
              </a:rPr>
            </a:br>
            <a:r>
              <a:rPr lang="ar-EG" sz="2400" b="1" u="sng" dirty="0" smtClean="0">
                <a:solidFill>
                  <a:srgbClr val="000000"/>
                </a:solidFill>
                <a:latin typeface="+mn-lt"/>
                <a:ea typeface="Arial"/>
                <a:cs typeface="Arial"/>
                <a:sym typeface="Arial"/>
              </a:rPr>
              <a:t>- وفيما يلي نعرض لطرق تفسير القانون وقواعده في حالة النص السليم، ثم في حالة النص المعيب، وذلك على النحو التالي:</a:t>
            </a:r>
            <a:br>
              <a:rPr lang="ar-EG" sz="2400" b="1" u="sng" dirty="0" smtClean="0">
                <a:solidFill>
                  <a:srgbClr val="000000"/>
                </a:solidFill>
                <a:latin typeface="+mn-lt"/>
                <a:ea typeface="Arial"/>
                <a:cs typeface="Arial"/>
                <a:sym typeface="Arial"/>
              </a:rPr>
            </a:br>
            <a:r>
              <a:rPr lang="ar-EG" sz="2400" b="1" u="sng" dirty="0" smtClean="0">
                <a:solidFill>
                  <a:srgbClr val="FF0000"/>
                </a:solidFill>
                <a:latin typeface="+mn-lt"/>
                <a:ea typeface="Arial"/>
                <a:cs typeface="Arial"/>
                <a:sym typeface="Arial"/>
              </a:rPr>
              <a:t>الطريقة الأولى: حالة النص السليم:</a:t>
            </a:r>
            <a:r>
              <a:rPr lang="ar-EG" sz="2400" b="1" u="sng" dirty="0">
                <a:solidFill>
                  <a:srgbClr val="000000"/>
                </a:solidFill>
                <a:latin typeface="+mn-lt"/>
                <a:ea typeface="Arial"/>
                <a:cs typeface="Arial"/>
                <a:sym typeface="Arial"/>
              </a:rPr>
              <a:t/>
            </a:r>
            <a:br>
              <a:rPr lang="ar-EG" sz="2400" b="1" u="sng"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 إذا تبين أن النص سليم، تعين إستخلاص معناه من لفظه، وعباراته، فيما يسمى بالتوصل إلى المعنى من المنطوق، فإذا لم يتسير إستخلاص المعنى من ألفاظ النص وعباراته أمكن الاستدلال عليها من روح النص وفحواه فيما يسمى بالمعنى الواسع للنصوص القانونية. ونشير فيما يلي للمعنى الضيق للنص، ثم للمعنى الواسع على التوالي:</a:t>
            </a:r>
            <a:br>
              <a:rPr lang="ar-EG" sz="2400" dirty="0" smtClean="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125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FF0000"/>
                </a:solidFill>
                <a:latin typeface="+mn-lt"/>
                <a:ea typeface="Arial"/>
                <a:cs typeface="Arial"/>
                <a:sym typeface="Arial"/>
              </a:rPr>
              <a:t>أولاً: المعنى الضيق للنص:</a:t>
            </a:r>
            <a:br>
              <a:rPr lang="ar-EG" sz="2400" b="1" dirty="0" smtClean="0">
                <a:solidFill>
                  <a:srgbClr val="FF0000"/>
                </a:solidFill>
                <a:latin typeface="+mn-lt"/>
                <a:ea typeface="Arial"/>
                <a:cs typeface="Arial"/>
                <a:sym typeface="Arial"/>
              </a:rPr>
            </a:br>
            <a:r>
              <a:rPr lang="ar-EG" sz="2400" dirty="0" smtClean="0">
                <a:solidFill>
                  <a:schemeClr val="tx1"/>
                </a:solidFill>
                <a:latin typeface="+mn-lt"/>
                <a:ea typeface="Arial"/>
                <a:cs typeface="Arial"/>
                <a:sym typeface="Arial"/>
              </a:rPr>
              <a:t>- إن إستخلاص المعنى من لفظ النص وعباراته، يعني الاعتداد بمنطوق النص، وفي هذا الصدد لاينبغي الوقوف عند الألفاظ، والكلمات، بل يجب أن يؤخذ في الاعتبار مجموع عبارات النص، اعتباراً من أن العبرة بالمقاصد والمعاني، لا بالألفاظ والمباني.</a:t>
            </a:r>
            <a:br>
              <a:rPr lang="ar-EG" sz="2400" dirty="0" smtClean="0">
                <a:solidFill>
                  <a:schemeClr val="tx1"/>
                </a:solidFill>
                <a:latin typeface="+mn-lt"/>
                <a:ea typeface="Arial"/>
                <a:cs typeface="Arial"/>
                <a:sym typeface="Arial"/>
              </a:rPr>
            </a:br>
            <a:r>
              <a:rPr lang="ar-EG" sz="2400" b="1" u="sng" dirty="0" smtClean="0">
                <a:solidFill>
                  <a:schemeClr val="tx1"/>
                </a:solidFill>
                <a:latin typeface="+mn-lt"/>
                <a:ea typeface="Arial"/>
                <a:cs typeface="Arial"/>
                <a:sym typeface="Arial"/>
              </a:rPr>
              <a:t>- ومع ذلك يختلف الحكم بحسب ماإذا كان النص واضحاً لا يحتمل التأويل، أو غير واضح بحيث يحتمل التأويل، وذلك كالآتي:</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1- حالة النص الذي لايحتمل التأويل:</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يكون النص واضحا لايحتمل التأويل إن دلت عباراته على معناه بطريقة جازمة أو قاطعة أو تفصيلية، ومثال ذلك تحديد سن الرشد ب 21 سنة ميلادية كاملة. وفي هذه الحالة يتعين العمل بالنص الجازم أو القاطع والمفصل كما هو دون تأويله على معنى آخر.</a:t>
            </a:r>
            <a:r>
              <a:rPr lang="ar-EG" sz="2400" dirty="0" smtClean="0">
                <a:solidFill>
                  <a:srgbClr val="000000"/>
                </a:solidFill>
                <a:latin typeface="+mn-lt"/>
                <a:ea typeface="Arial"/>
                <a:cs typeface="Arial"/>
                <a:sym typeface="Arial"/>
              </a:rPr>
              <a:t/>
            </a:r>
            <a:br>
              <a:rPr lang="ar-EG" sz="2400" dirty="0" smtClean="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963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b="1" dirty="0" smtClean="0">
                <a:solidFill>
                  <a:schemeClr val="tx1"/>
                </a:solidFill>
                <a:latin typeface="+mn-lt"/>
                <a:ea typeface="Arial"/>
                <a:cs typeface="Arial"/>
                <a:sym typeface="Arial"/>
              </a:rPr>
              <a:t>2- حالة النص الذي يحتمل التأويل:</a:t>
            </a:r>
            <a:r>
              <a:rPr lang="ar-EG" sz="2400" dirty="0" smtClean="0">
                <a:solidFill>
                  <a:schemeClr val="tx1"/>
                </a:solidFill>
                <a:latin typeface="+mn-lt"/>
                <a:ea typeface="Arial"/>
                <a:cs typeface="Arial"/>
                <a:sym typeface="Arial"/>
              </a:rPr>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 قد يرد النص التشريعي بألفاظ وعبارات غير جازمة أو مفصلة، بما يحتمل معه تأويلها على معنيين، فهل يحمل النص على معناه الأول أم الثاني؟ والواقع أنه يتعين على المفسر هنا الالتزام بقواعد محددة في تفسير النصوص التي تحتمل التأويل أهمها: </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أ- أن العام من ألفاظ النص يظل على عمومه مالم يرد ما يخصصه.</a:t>
            </a:r>
            <a:br>
              <a:rPr lang="ar-EG" sz="2400" dirty="0" smtClean="0">
                <a:solidFill>
                  <a:schemeClr val="tx1"/>
                </a:solidFill>
                <a:latin typeface="+mn-lt"/>
                <a:ea typeface="Arial"/>
                <a:cs typeface="Arial"/>
                <a:sym typeface="Arial"/>
              </a:rPr>
            </a:br>
            <a:r>
              <a:rPr lang="ar-EG" sz="2400" dirty="0" smtClean="0">
                <a:solidFill>
                  <a:schemeClr val="tx1"/>
                </a:solidFill>
                <a:latin typeface="+mn-lt"/>
                <a:ea typeface="Arial"/>
                <a:cs typeface="Arial"/>
                <a:sym typeface="Arial"/>
              </a:rPr>
              <a:t>ب- أن المطلق من الألفاظ، يظل على إطلاقه مالم يرد دليل على تقييده.</a:t>
            </a:r>
            <a:r>
              <a:rPr lang="ar-EG" sz="2400" dirty="0" smtClean="0">
                <a:solidFill>
                  <a:srgbClr val="000000"/>
                </a:solidFill>
                <a:latin typeface="+mn-lt"/>
                <a:ea typeface="Arial"/>
                <a:cs typeface="Arial"/>
                <a:sym typeface="Arial"/>
              </a:rPr>
              <a:t/>
            </a:r>
            <a:br>
              <a:rPr lang="ar-EG" sz="2400" dirty="0" smtClean="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7821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FF0000"/>
                </a:solidFill>
                <a:ea typeface="Arial"/>
                <a:cs typeface="Arial"/>
                <a:sym typeface="Arial"/>
              </a:rPr>
              <a:t>ثانياً: </a:t>
            </a:r>
            <a:r>
              <a:rPr lang="ar-EG" sz="2400" b="1" dirty="0">
                <a:solidFill>
                  <a:srgbClr val="FF0000"/>
                </a:solidFill>
                <a:ea typeface="Arial"/>
                <a:cs typeface="Arial"/>
                <a:sym typeface="Arial"/>
              </a:rPr>
              <a:t>المعنى </a:t>
            </a:r>
            <a:r>
              <a:rPr lang="ar-EG" sz="2400" b="1" dirty="0" smtClean="0">
                <a:solidFill>
                  <a:srgbClr val="FF0000"/>
                </a:solidFill>
                <a:ea typeface="Arial"/>
                <a:cs typeface="Arial"/>
                <a:sym typeface="Arial"/>
              </a:rPr>
              <a:t>الواسع للنص:</a:t>
            </a:r>
            <a:br>
              <a:rPr lang="ar-EG" sz="2400" b="1" dirty="0" smtClean="0">
                <a:solidFill>
                  <a:srgbClr val="FF0000"/>
                </a:solidFill>
                <a:ea typeface="Arial"/>
                <a:cs typeface="Arial"/>
                <a:sym typeface="Arial"/>
              </a:rPr>
            </a:br>
            <a:r>
              <a:rPr lang="ar-EG" sz="2400" dirty="0" smtClean="0">
                <a:solidFill>
                  <a:schemeClr val="tx1"/>
                </a:solidFill>
                <a:ea typeface="Arial"/>
                <a:cs typeface="Arial"/>
                <a:sym typeface="Arial"/>
              </a:rPr>
              <a:t>- يقصد بالمعنى الواسع، استخلاص معنى النص من روحه وفحواه، ولايمكن التوصل إلى ذلك إلا عن طريق وسائل معينة في الاستنباط أو الاستنتاج بطريق القياس أو الاستنتاج بمفهوم الموافقة، وبمفهوم المخالفة:</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1- مفهوم الموافقة: </a:t>
            </a:r>
            <a:r>
              <a:rPr lang="ar-EG" sz="2400" dirty="0" smtClean="0">
                <a:solidFill>
                  <a:schemeClr val="tx1"/>
                </a:solidFill>
                <a:ea typeface="Arial"/>
                <a:cs typeface="Arial"/>
                <a:sym typeface="Arial"/>
              </a:rPr>
              <a:t>ويقصد به دلالة النص على ثبوت حكم المنصوص عليه للمسكوت عنه بواسطة على  الحكم؛ ذلك أن استقراء نص ما يفهم من عبارته معنى معين ينطبق على حالة معينة، لكن روح النص تقيد انطباقه على حالة أخرى لم يرد ذكر لها في النص وذلك لاتحاد العلة في كل من الحالتين.</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2- مفهوم المخالفة: </a:t>
            </a:r>
            <a:r>
              <a:rPr lang="ar-EG" sz="2400" dirty="0" smtClean="0">
                <a:solidFill>
                  <a:schemeClr val="tx1"/>
                </a:solidFill>
                <a:ea typeface="Arial"/>
                <a:cs typeface="Arial"/>
                <a:sym typeface="Arial"/>
              </a:rPr>
              <a:t>ويقصد به إعطاء حالة لم يرد النص عليها عكس الحكم الذي أعطاه المشرع لحالة أخرى إما لأن العلة مختلفة في الحالتين أو أن يأتي نص المشرع على حالات معينة على سبيل الحصر، وبالتالي فما يخرج عن التعداد ينطبق عليه الحكم العكسي تطبيقا لمفهوم المخالفة.</a:t>
            </a:r>
            <a:r>
              <a:rPr lang="ar-EG" sz="2400" dirty="0" smtClean="0">
                <a:solidFill>
                  <a:srgbClr val="000000"/>
                </a:solidFill>
                <a:latin typeface="+mn-lt"/>
                <a:ea typeface="Arial"/>
                <a:cs typeface="Arial"/>
                <a:sym typeface="Arial"/>
              </a:rPr>
              <a:t/>
            </a:r>
            <a:br>
              <a:rPr lang="ar-EG" sz="2400" dirty="0" smtClean="0">
                <a:solidFill>
                  <a:srgbClr val="000000"/>
                </a:solidFill>
                <a:latin typeface="+mn-lt"/>
                <a:ea typeface="Arial"/>
                <a:cs typeface="Arial"/>
                <a:sym typeface="Arial"/>
              </a:rPr>
            </a:b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4995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300" b="1" u="sng" dirty="0">
                <a:solidFill>
                  <a:srgbClr val="FF0000"/>
                </a:solidFill>
                <a:ea typeface="Arial"/>
                <a:cs typeface="Arial"/>
                <a:sym typeface="Arial"/>
              </a:rPr>
              <a:t>الطريقة </a:t>
            </a:r>
            <a:r>
              <a:rPr lang="ar-EG" sz="2300" b="1" u="sng" dirty="0" smtClean="0">
                <a:solidFill>
                  <a:srgbClr val="FF0000"/>
                </a:solidFill>
                <a:ea typeface="Arial"/>
                <a:cs typeface="Arial"/>
                <a:sym typeface="Arial"/>
              </a:rPr>
              <a:t>الثانية: </a:t>
            </a:r>
            <a:r>
              <a:rPr lang="ar-EG" sz="2300" b="1" u="sng" dirty="0">
                <a:solidFill>
                  <a:srgbClr val="FF0000"/>
                </a:solidFill>
                <a:ea typeface="Arial"/>
                <a:cs typeface="Arial"/>
                <a:sym typeface="Arial"/>
              </a:rPr>
              <a:t>حالة النص </a:t>
            </a:r>
            <a:r>
              <a:rPr lang="ar-EG" sz="2300" b="1" u="sng" dirty="0" smtClean="0">
                <a:solidFill>
                  <a:srgbClr val="FF0000"/>
                </a:solidFill>
                <a:ea typeface="Arial"/>
                <a:cs typeface="Arial"/>
                <a:sym typeface="Arial"/>
              </a:rPr>
              <a:t>المعيب:</a:t>
            </a:r>
            <a:br>
              <a:rPr lang="ar-EG" sz="2300" b="1" u="sng" dirty="0" smtClean="0">
                <a:solidFill>
                  <a:srgbClr val="FF0000"/>
                </a:solidFill>
                <a:ea typeface="Arial"/>
                <a:cs typeface="Arial"/>
                <a:sym typeface="Arial"/>
              </a:rPr>
            </a:br>
            <a:r>
              <a:rPr lang="ar-EG" sz="2300" dirty="0" smtClean="0">
                <a:solidFill>
                  <a:schemeClr val="tx1"/>
                </a:solidFill>
                <a:ea typeface="Arial"/>
                <a:cs typeface="Arial"/>
                <a:sym typeface="Arial"/>
              </a:rPr>
              <a:t>- قد يأتي النص معيباً بأن يقع فيه خطأ أو غموض أو نقص، أو تعارض مع نصوص أخرى، وفي هذه الحالات تصبح مهمة الموكول إليه تفسير نصوص التشريع أكثر تعقيداً.</a:t>
            </a:r>
            <a:br>
              <a:rPr lang="ar-EG" sz="2300" dirty="0" smtClean="0">
                <a:solidFill>
                  <a:schemeClr val="tx1"/>
                </a:solidFill>
                <a:ea typeface="Arial"/>
                <a:cs typeface="Arial"/>
                <a:sym typeface="Arial"/>
              </a:rPr>
            </a:br>
            <a:r>
              <a:rPr lang="ar-EG" sz="2300" dirty="0" smtClean="0">
                <a:solidFill>
                  <a:schemeClr val="tx1"/>
                </a:solidFill>
                <a:ea typeface="Arial"/>
                <a:cs typeface="Arial"/>
                <a:sym typeface="Arial"/>
              </a:rPr>
              <a:t>- ويتعين عليه أن يلجأ إلى عدة وسائل للتغلب على عيوب النص أهمها: تقريب النصوص التشريعية، أو الأعمال التحضيرية، والمصادر التاريخية، والحكمة من التشريع. ونشير في هذا الصدد لما يلي:</a:t>
            </a:r>
            <a:br>
              <a:rPr lang="ar-EG" sz="2300" dirty="0" smtClean="0">
                <a:solidFill>
                  <a:schemeClr val="tx1"/>
                </a:solidFill>
                <a:ea typeface="Arial"/>
                <a:cs typeface="Arial"/>
                <a:sym typeface="Arial"/>
              </a:rPr>
            </a:br>
            <a:r>
              <a:rPr lang="ar-EG" sz="2300" b="1" u="sng" dirty="0" smtClean="0">
                <a:solidFill>
                  <a:schemeClr val="tx1"/>
                </a:solidFill>
                <a:ea typeface="Arial"/>
                <a:cs typeface="Arial"/>
                <a:sym typeface="Arial"/>
              </a:rPr>
              <a:t>أولاً:العيوب التي تلحق النص التشريعي:</a:t>
            </a:r>
            <a:br>
              <a:rPr lang="ar-EG" sz="2300" b="1" u="sng" dirty="0" smtClean="0">
                <a:solidFill>
                  <a:schemeClr val="tx1"/>
                </a:solidFill>
                <a:ea typeface="Arial"/>
                <a:cs typeface="Arial"/>
                <a:sym typeface="Arial"/>
              </a:rPr>
            </a:br>
            <a:r>
              <a:rPr lang="ar-EG" sz="2300" dirty="0" smtClean="0">
                <a:solidFill>
                  <a:schemeClr val="tx1"/>
                </a:solidFill>
                <a:ea typeface="Arial"/>
                <a:cs typeface="Arial"/>
                <a:sym typeface="Arial"/>
              </a:rPr>
              <a:t>- قد يتخذ العيب الذي يلحق بالنص التشريعي إحدى أربع صور أربعة وهم:</a:t>
            </a:r>
            <a:br>
              <a:rPr lang="ar-EG" sz="2300" dirty="0" smtClean="0">
                <a:solidFill>
                  <a:schemeClr val="tx1"/>
                </a:solidFill>
                <a:ea typeface="Arial"/>
                <a:cs typeface="Arial"/>
                <a:sym typeface="Arial"/>
              </a:rPr>
            </a:br>
            <a:r>
              <a:rPr lang="ar-EG" sz="2300" b="1" dirty="0" smtClean="0">
                <a:solidFill>
                  <a:schemeClr val="tx1"/>
                </a:solidFill>
                <a:ea typeface="Arial"/>
                <a:cs typeface="Arial"/>
                <a:sym typeface="Arial"/>
              </a:rPr>
              <a:t>1- الخطأ المادي: </a:t>
            </a:r>
            <a:r>
              <a:rPr lang="ar-EG" sz="2300" dirty="0" smtClean="0">
                <a:solidFill>
                  <a:schemeClr val="tx1"/>
                </a:solidFill>
                <a:ea typeface="Arial"/>
                <a:cs typeface="Arial"/>
                <a:sym typeface="Arial"/>
              </a:rPr>
              <a:t>ويقصد به أن يرد بالنص التشريعي لفظة لا يقصدها المشرع أو عدم ذكر كلمة بالنص لاتستقيم حكمه بدونها.</a:t>
            </a:r>
            <a:r>
              <a:rPr lang="ar-EG" sz="2300" b="1" dirty="0" smtClean="0">
                <a:solidFill>
                  <a:schemeClr val="tx1"/>
                </a:solidFill>
                <a:ea typeface="Arial"/>
                <a:cs typeface="Arial"/>
                <a:sym typeface="Arial"/>
              </a:rPr>
              <a:t/>
            </a:r>
            <a:br>
              <a:rPr lang="ar-EG" sz="2300" b="1" dirty="0" smtClean="0">
                <a:solidFill>
                  <a:schemeClr val="tx1"/>
                </a:solidFill>
                <a:ea typeface="Arial"/>
                <a:cs typeface="Arial"/>
                <a:sym typeface="Arial"/>
              </a:rPr>
            </a:br>
            <a:r>
              <a:rPr lang="ar-EG" sz="2300" b="1" dirty="0" smtClean="0">
                <a:solidFill>
                  <a:schemeClr val="tx1"/>
                </a:solidFill>
                <a:ea typeface="Arial"/>
                <a:cs typeface="Arial"/>
                <a:sym typeface="Arial"/>
              </a:rPr>
              <a:t>2- غموض النص:</a:t>
            </a:r>
            <a:r>
              <a:rPr lang="ar-EG" sz="2300" dirty="0" smtClean="0">
                <a:solidFill>
                  <a:schemeClr val="tx1"/>
                </a:solidFill>
                <a:ea typeface="Arial"/>
                <a:cs typeface="Arial"/>
                <a:sym typeface="Arial"/>
              </a:rPr>
              <a:t> يكون النص غامضاً عندما يحتمل أكثر من معنى واحد، ولا يدل بنفس صيغته على المراد منه بحيث يحتاج إلى نظر أو تأمل أو تفكير.</a:t>
            </a:r>
            <a:r>
              <a:rPr lang="ar-EG" sz="2300" b="1" dirty="0" smtClean="0">
                <a:solidFill>
                  <a:schemeClr val="tx1"/>
                </a:solidFill>
                <a:ea typeface="Arial"/>
                <a:cs typeface="Arial"/>
                <a:sym typeface="Arial"/>
              </a:rPr>
              <a:t/>
            </a:r>
            <a:br>
              <a:rPr lang="ar-EG" sz="2300" b="1" dirty="0" smtClean="0">
                <a:solidFill>
                  <a:schemeClr val="tx1"/>
                </a:solidFill>
                <a:ea typeface="Arial"/>
                <a:cs typeface="Arial"/>
                <a:sym typeface="Arial"/>
              </a:rPr>
            </a:br>
            <a:r>
              <a:rPr lang="ar-EG" sz="2300" b="1" dirty="0" smtClean="0">
                <a:solidFill>
                  <a:schemeClr val="tx1"/>
                </a:solidFill>
                <a:ea typeface="Arial"/>
                <a:cs typeface="Arial"/>
                <a:sym typeface="Arial"/>
              </a:rPr>
              <a:t>3- تعارض النصوص: </a:t>
            </a:r>
            <a:r>
              <a:rPr lang="ar-EG" sz="2300" dirty="0" smtClean="0">
                <a:solidFill>
                  <a:schemeClr val="tx1"/>
                </a:solidFill>
                <a:ea typeface="Arial"/>
                <a:cs typeface="Arial"/>
                <a:sym typeface="Arial"/>
              </a:rPr>
              <a:t>ويقصد بها تصادمها بعضها ببعض بحيث لايمكن الجمع بينها، إلا إذا بذل المفسر جهداً لمحاولة التوفيق بين هذه النصوص المتعارضة مستعيناً بذلك بوسائل عدة.</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87710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300" b="1" dirty="0" smtClean="0">
                <a:solidFill>
                  <a:schemeClr val="tx1"/>
                </a:solidFill>
                <a:ea typeface="Arial"/>
                <a:cs typeface="Arial"/>
                <a:sym typeface="Arial"/>
              </a:rPr>
              <a:t/>
            </a:r>
            <a:br>
              <a:rPr lang="ar-EG" sz="2300" b="1" dirty="0" smtClean="0">
                <a:solidFill>
                  <a:schemeClr val="tx1"/>
                </a:solidFill>
                <a:ea typeface="Arial"/>
                <a:cs typeface="Arial"/>
                <a:sym typeface="Arial"/>
              </a:rPr>
            </a:br>
            <a:r>
              <a:rPr lang="ar-EG" sz="2300" b="1" dirty="0" smtClean="0">
                <a:solidFill>
                  <a:schemeClr val="tx1"/>
                </a:solidFill>
                <a:ea typeface="Arial"/>
                <a:cs typeface="Arial"/>
                <a:sym typeface="Arial"/>
              </a:rPr>
              <a:t>4- النقص في عبارة النصوص: </a:t>
            </a:r>
            <a:r>
              <a:rPr lang="ar-EG" sz="2300" dirty="0" smtClean="0">
                <a:solidFill>
                  <a:schemeClr val="tx1"/>
                </a:solidFill>
                <a:ea typeface="Arial"/>
                <a:cs typeface="Arial"/>
                <a:sym typeface="Arial"/>
              </a:rPr>
              <a:t>قد تأتي عبارة النص ناقصة بحيث لا يمكن فهم حكمها إلا عن طريق تكملتها. ويستدل الفقه على ذلك، بماورد في المادة 76 من القانون المدني القديم التي كانت تقضي بأن التقادم المكسب بالحيازة لمدة خمس سنوات شروطه الحيازة والسبب الصحيح من دون ذكر لحسن النية، لكن القضاء والفقه أكملا هذا النقص باشتراط حسن نية الحائز لكسب الملكية بالتقادم قصير المدة.</a:t>
            </a:r>
            <a:br>
              <a:rPr lang="ar-EG" sz="2300" dirty="0" smtClean="0">
                <a:solidFill>
                  <a:schemeClr val="tx1"/>
                </a:solidFill>
                <a:ea typeface="Arial"/>
                <a:cs typeface="Arial"/>
                <a:sym typeface="Arial"/>
              </a:rPr>
            </a:br>
            <a:r>
              <a:rPr lang="ar-EG" sz="2400" b="1" u="sng" dirty="0" smtClean="0">
                <a:solidFill>
                  <a:schemeClr val="tx1"/>
                </a:solidFill>
                <a:ea typeface="Arial"/>
                <a:cs typeface="Arial"/>
                <a:sym typeface="Arial"/>
              </a:rPr>
              <a:t>ثانياً:وسائل تفسير النص المعيب:</a:t>
            </a:r>
            <a:br>
              <a:rPr lang="ar-EG" sz="2400" b="1" u="sng" dirty="0" smtClean="0">
                <a:solidFill>
                  <a:schemeClr val="tx1"/>
                </a:solidFill>
                <a:ea typeface="Arial"/>
                <a:cs typeface="Arial"/>
                <a:sym typeface="Arial"/>
              </a:rPr>
            </a:br>
            <a:r>
              <a:rPr lang="ar-EG" sz="2400" dirty="0" smtClean="0">
                <a:solidFill>
                  <a:schemeClr val="tx1"/>
                </a:solidFill>
                <a:ea typeface="Arial"/>
                <a:cs typeface="Arial"/>
                <a:sym typeface="Arial"/>
              </a:rPr>
              <a:t>- يتعين على القاضي في تفسير النصوص المعيبة الإلتجاء إلى عدة أساليب أو وسائل أهمها: الأعمال التحضيرية، والمصادر التاريخية، وتقريب النصوص، والحكمة من النص، وذلك كالآتي:</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1- الأعمال التحضيرية: </a:t>
            </a:r>
            <a:r>
              <a:rPr lang="ar-EG" sz="2400" dirty="0" smtClean="0">
                <a:solidFill>
                  <a:schemeClr val="tx1"/>
                </a:solidFill>
                <a:ea typeface="Arial"/>
                <a:cs typeface="Arial"/>
                <a:sym typeface="Arial"/>
              </a:rPr>
              <a:t>ويقصد بها مجموعة الوثائق والمذكرات التفسيرية التي تدور حول القانون عند صدوره، أو عند تقديمه كمشروع، ومناقشات المجلس التشريعي، وأعمال لجانه التي أعدت مشروع القانون.</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2- المصادر التاريخية: </a:t>
            </a:r>
            <a:r>
              <a:rPr lang="ar-EG" sz="2400" dirty="0" smtClean="0">
                <a:solidFill>
                  <a:schemeClr val="tx1"/>
                </a:solidFill>
                <a:ea typeface="Arial"/>
                <a:cs typeface="Arial"/>
                <a:sym typeface="Arial"/>
              </a:rPr>
              <a:t>ويراد بها الاستعانة في تفسير النصوص القانونية في مصر بالقانون الفرنسي كمصدر تاريخي إلى جانب مبادئ الشريعة الإسلامية والتقنينات الأخرى مثل التقنين الألماني. فليست كل نصوص القانون المصري مصدرها التاريخي هو القانون الفرنسي خصوصا فيما يتعلق بأحكام القانون المدني.</a:t>
            </a:r>
            <a:br>
              <a:rPr lang="ar-EG" sz="2400" dirty="0" smtClean="0">
                <a:solidFill>
                  <a:schemeClr val="tx1"/>
                </a:solidFill>
                <a:ea typeface="Arial"/>
                <a:cs typeface="Arial"/>
                <a:sym typeface="Arial"/>
              </a:rPr>
            </a:br>
            <a:endParaRPr lang="ar-EG" sz="24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3630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300" b="1" dirty="0" smtClean="0">
                <a:solidFill>
                  <a:schemeClr val="tx1"/>
                </a:solidFill>
                <a:ea typeface="Arial"/>
                <a:cs typeface="Arial"/>
                <a:sym typeface="Arial"/>
              </a:rPr>
              <a:t/>
            </a:r>
            <a:br>
              <a:rPr lang="ar-EG" sz="2300" b="1" dirty="0" smtClean="0">
                <a:solidFill>
                  <a:schemeClr val="tx1"/>
                </a:solidFill>
                <a:ea typeface="Arial"/>
                <a:cs typeface="Arial"/>
                <a:sym typeface="Arial"/>
              </a:rPr>
            </a:br>
            <a:r>
              <a:rPr lang="ar-EG" sz="2400" b="1" dirty="0">
                <a:solidFill>
                  <a:schemeClr val="tx1"/>
                </a:solidFill>
                <a:ea typeface="Arial"/>
                <a:cs typeface="Arial"/>
                <a:sym typeface="Arial"/>
              </a:rPr>
              <a:t>3- حكمة التشريع: </a:t>
            </a:r>
            <a:r>
              <a:rPr lang="ar-EG" sz="2400" dirty="0" smtClean="0">
                <a:solidFill>
                  <a:schemeClr val="tx1"/>
                </a:solidFill>
                <a:ea typeface="Arial"/>
                <a:cs typeface="Arial"/>
                <a:sym typeface="Arial"/>
              </a:rPr>
              <a:t>يستعين القاضي في تفسير النصوص المعيبة بالحكمة التي يبتغيها المشرع من النص، أي المصلحة التي يرمي المشرع إلى تحقيقها من النص سواء كانت المصلحة المنفردة اقتصادية أو اجتماعية أو سياسية، فمعنى النص المعيب يتحدد على ضوء الغاية منه.</a:t>
            </a:r>
            <a:br>
              <a:rPr lang="ar-EG" sz="2400" dirty="0" smtClean="0">
                <a:solidFill>
                  <a:schemeClr val="tx1"/>
                </a:solidFill>
                <a:ea typeface="Arial"/>
                <a:cs typeface="Arial"/>
                <a:sym typeface="Arial"/>
              </a:rPr>
            </a:br>
            <a:r>
              <a:rPr lang="ar-EG" sz="2400" b="1" dirty="0" smtClean="0">
                <a:solidFill>
                  <a:schemeClr val="tx1"/>
                </a:solidFill>
                <a:ea typeface="Arial"/>
                <a:cs typeface="Arial"/>
                <a:sym typeface="Arial"/>
              </a:rPr>
              <a:t>4- تقريب النصوص: </a:t>
            </a:r>
            <a:r>
              <a:rPr lang="ar-EG" sz="2400" dirty="0" smtClean="0">
                <a:solidFill>
                  <a:schemeClr val="tx1"/>
                </a:solidFill>
                <a:ea typeface="Arial"/>
                <a:cs typeface="Arial"/>
                <a:sym typeface="Arial"/>
              </a:rPr>
              <a:t>ويقصد به تقريب النص من غيره من النصوص التي تحكم مسائل متشابهة، وتقريبه من المبادئ الأساسية التي يعتبر النص المعيب تطبيقاً لها أو فرعاً منها، وذلك أن النصوص تكمل بعضها بعضاً.</a:t>
            </a:r>
            <a:br>
              <a:rPr lang="ar-EG" sz="2400" dirty="0" smtClean="0">
                <a:solidFill>
                  <a:schemeClr val="tx1"/>
                </a:solidFill>
                <a:ea typeface="Arial"/>
                <a:cs typeface="Arial"/>
                <a:sym typeface="Arial"/>
              </a:rPr>
            </a:br>
            <a:endParaRPr lang="ar-EG" sz="2400" b="1"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3- طرق وقواعد تفسير القانون:</a:t>
            </a:r>
            <a:endParaRPr lang="ar-EG" sz="3200" dirty="0">
              <a:solidFill>
                <a:srgbClr val="2D3956"/>
              </a:solidFill>
              <a:latin typeface="Tajawal Medium"/>
              <a:cs typeface="Sultan Medium" pitchFamily="2" charset="-78"/>
              <a:sym typeface="Tajawal Medium"/>
            </a:endParaRP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29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893647"/>
          </a:xfrm>
          <a:prstGeom prst="rect">
            <a:avLst/>
          </a:prstGeom>
        </p:spPr>
        <p:txBody>
          <a:bodyPr wrap="square">
            <a:spAutoFit/>
          </a:bodyPr>
          <a:lstStyle/>
          <a:p>
            <a:pPr algn="just" rtl="1"/>
            <a:r>
              <a:rPr lang="ar-EG" sz="2400" b="1" dirty="0" smtClean="0"/>
              <a:t>من أهم المذاهب أو المدارس المختلفة في تفسير القانون، نذكر ما يلي:</a:t>
            </a:r>
          </a:p>
          <a:p>
            <a:pPr algn="just" rtl="1"/>
            <a:r>
              <a:rPr lang="ar-EG" sz="2400" b="1" u="sng" dirty="0" smtClean="0"/>
              <a:t>1- مدرسة إلتزام النص:</a:t>
            </a:r>
          </a:p>
          <a:p>
            <a:pPr marL="342900" indent="-342900" algn="just" rtl="1">
              <a:buFontTx/>
              <a:buChar char="-"/>
            </a:pPr>
            <a:r>
              <a:rPr lang="ar-EG" sz="2400" dirty="0" smtClean="0"/>
              <a:t>إزدهرت حركة التقنين في بداية القرن التاسع، </a:t>
            </a:r>
            <a:r>
              <a:rPr lang="ar-EG" sz="2400" b="1" dirty="0" smtClean="0"/>
              <a:t>عندما جمع نابليون النصوص القانونية في كل أفرع القانون في تقنين مستقل،</a:t>
            </a:r>
            <a:r>
              <a:rPr lang="ar-EG" sz="2400" dirty="0" smtClean="0"/>
              <a:t> </a:t>
            </a:r>
            <a:r>
              <a:rPr lang="ar-EG" sz="2400" b="1" u="sng" dirty="0" smtClean="0">
                <a:effectLst>
                  <a:outerShdw blurRad="38100" dist="38100" dir="2700000" algn="tl">
                    <a:srgbClr val="000000">
                      <a:alpha val="43137"/>
                    </a:srgbClr>
                  </a:outerShdw>
                </a:effectLst>
              </a:rPr>
              <a:t>فاعتقد هؤلاء بأن التقنين يشتمل على كل شئ، ومادام الأمر كذلك فينحصر دور التفسير عند حدود إلتزام النص وإستخلاص الحكم منه للتعرف على قصد المشرع وقت وضع النص. </a:t>
            </a:r>
            <a:r>
              <a:rPr lang="ar-EG" sz="2400" dirty="0" smtClean="0"/>
              <a:t>ومعنى ذلك أن على المفسر التعرف على القصد الحقيقي للمشرع من ألفاظ النص وعباراته. فإن لم يوجد نص تشريعي يحكم المسألة المطروحة تعين البحث عن الإرادة المفترضة للمشرع، فيضع المفسر نفسه، موضع المشرع، بإفتراض أنه يواجه الواقعة، التي لم يضع لها نص، إنما في وقت وضع النص.</a:t>
            </a:r>
          </a:p>
          <a:p>
            <a:pPr algn="just" rtl="1"/>
            <a:r>
              <a:rPr lang="ar-EG" sz="2400" dirty="0" smtClean="0"/>
              <a:t>- </a:t>
            </a:r>
            <a:r>
              <a:rPr lang="ar-EG" sz="2400" b="1" u="sng" dirty="0" smtClean="0"/>
              <a:t>وبذلك، فتقديس النصوص القانونية قد انعكس عند فقهاء مدرسة إلتزام النص، على حصر نطاق التفسير على البحث عن نية المشرع الحقيقية أو الإفتراضية وقت سن التشريع،</a:t>
            </a:r>
            <a:r>
              <a:rPr lang="ar-EG" sz="2400" dirty="0" smtClean="0"/>
              <a:t> وطبقا لفقه المدرسة المذكورة، يجوز للمفسر عند البحث عن الإرادة الحقيقية أن يلجأ إلى عناصر خارجية بعيدة عن ألفاظ النص وعباراته.</a:t>
            </a:r>
          </a:p>
          <a:p>
            <a:pPr algn="just" rtl="1"/>
            <a:endParaRPr lang="ar-EG" sz="2400" dirty="0" smtClean="0"/>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4- مذاهب أو مدارس تفسير القانون:</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23549283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3785652"/>
          </a:xfrm>
          <a:prstGeom prst="rect">
            <a:avLst/>
          </a:prstGeom>
        </p:spPr>
        <p:txBody>
          <a:bodyPr wrap="square">
            <a:spAutoFit/>
          </a:bodyPr>
          <a:lstStyle/>
          <a:p>
            <a:pPr marL="342900" indent="-342900" algn="just" rtl="1">
              <a:buFontTx/>
              <a:buChar char="-"/>
            </a:pPr>
            <a:r>
              <a:rPr lang="ar-EG" sz="2400" b="1" dirty="0" smtClean="0"/>
              <a:t>ومن المسلم به أن حكمة التشريع تعين على تفسير النصوص </a:t>
            </a:r>
            <a:r>
              <a:rPr lang="ar-EG" sz="2400" dirty="0" smtClean="0"/>
              <a:t>ويضرب الفقه مثلاً على ذلك بكلمة « الليل» الواردة في قانون العقوبات بوصفها ظرفاً مشدداً للعقوبة في جريمة السرقة. ولها معنيان: لفظي ويفيد الإظلام. وفلكي، وهو الفترة الواقعة بين غروب الشمس وشروقها، والذي يفيد في تبني معنى دون آخر هو حكمة النص وهي أن يتحد أتخاذ المجرم من الليل ستاراً لارتكاب السرقة.</a:t>
            </a:r>
          </a:p>
          <a:p>
            <a:pPr marL="342900" indent="-342900" algn="just" rtl="1">
              <a:buFontTx/>
              <a:buChar char="-"/>
            </a:pPr>
            <a:r>
              <a:rPr lang="ar-EG" sz="2400" b="1" u="sng" dirty="0" smtClean="0"/>
              <a:t>كذلك </a:t>
            </a:r>
            <a:r>
              <a:rPr lang="ar-EG" sz="2400" b="1" u="sng" dirty="0" smtClean="0"/>
              <a:t>يستعين المفسر </a:t>
            </a:r>
            <a:r>
              <a:rPr lang="ar-EG" sz="2400" b="1" u="sng" dirty="0" smtClean="0"/>
              <a:t>بالمصادر التاريخية للتعرف على غرض المشرع الحقيقي، </a:t>
            </a:r>
            <a:r>
              <a:rPr lang="ar-EG" sz="2400" dirty="0" smtClean="0"/>
              <a:t>ومنها مثلاً الشريعة الإسلامية لتفهم مسائل الميراث والوصية، والشفعة والقانون الفرنسي لفهم أغلب مسائل القانون المصري.</a:t>
            </a:r>
          </a:p>
          <a:p>
            <a:pPr marL="342900" indent="-342900" algn="just" rtl="1">
              <a:buFontTx/>
              <a:buChar char="-"/>
            </a:pPr>
            <a:r>
              <a:rPr lang="ar-EG" sz="2400" b="1" u="sng" dirty="0" smtClean="0"/>
              <a:t>وقد وجه النقد إلى مدرسة إلتزام النص على اعتبار أنها تعتبر التشريع هو المصدر الوحيد للقانون، وبذلك تنحصر دائرة تفسير القانون وحده في التشريع.</a:t>
            </a:r>
          </a:p>
          <a:p>
            <a:pPr algn="just" rtl="1"/>
            <a:endParaRPr lang="ar-EG" sz="2400" dirty="0" smtClean="0"/>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4- مذاهب أو مدارس تفسير القانون:</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205306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4893647"/>
          </a:xfrm>
          <a:prstGeom prst="rect">
            <a:avLst/>
          </a:prstGeom>
        </p:spPr>
        <p:txBody>
          <a:bodyPr wrap="square">
            <a:spAutoFit/>
          </a:bodyPr>
          <a:lstStyle/>
          <a:p>
            <a:pPr algn="just" rtl="1"/>
            <a:r>
              <a:rPr lang="ar-EG" sz="2400" b="1" dirty="0" smtClean="0"/>
              <a:t>2- المدرسة التاريخية والاجتماعية:</a:t>
            </a:r>
          </a:p>
          <a:p>
            <a:pPr marL="342900" indent="-342900" algn="just" rtl="1">
              <a:buFontTx/>
              <a:buChar char="-"/>
            </a:pPr>
            <a:r>
              <a:rPr lang="ar-EG" sz="2400" dirty="0" smtClean="0"/>
              <a:t>كان للانتقادات التي وجهت إلى مذهب إلتزام النص، خصوصاً من ناحية النتيجة، وهي جمود التشريع، وعدم تطوره بتطور ظروف المجتمع أو حاجاته أثراً في ظهور المدرسة التاريخية والاجتماعية، </a:t>
            </a:r>
            <a:r>
              <a:rPr lang="ar-EG" sz="2400" b="1" u="sng" dirty="0" smtClean="0"/>
              <a:t>وفيها يجب أن تفسر النصوص التشريعية بحيث تكون متفقة مع الظروف الاجتماعية والاقتصادية في الوقت الذي يحصل فيه التفسير، وليس في وقت وضع النص التشريعي.</a:t>
            </a:r>
          </a:p>
          <a:p>
            <a:pPr marL="342900" indent="-342900" algn="just" rtl="1">
              <a:buFontTx/>
              <a:buChar char="-"/>
            </a:pPr>
            <a:r>
              <a:rPr lang="ar-EG" sz="2400" dirty="0" smtClean="0"/>
              <a:t>ولم يلتفت فقه المدرسة التاريخية والاجتماعية إلى البحث عن الإرادة الحقيقية أو المفترضة للمشرع، كما فعل فقه المدرسة السابقة، </a:t>
            </a:r>
            <a:r>
              <a:rPr lang="ar-EG" sz="2400" b="1" u="sng" dirty="0" smtClean="0"/>
              <a:t>فالعبرة عند هؤلاء بالإرادة المحتملة للمشرع، لو واجه ذات الظروف الاجتماعية والاقتصادية وقت تفسير القانون لتطبيقه.</a:t>
            </a:r>
          </a:p>
          <a:p>
            <a:pPr marL="342900" indent="-342900" algn="just" rtl="1">
              <a:buFontTx/>
              <a:buChar char="-"/>
            </a:pPr>
            <a:r>
              <a:rPr lang="ar-EG" sz="2400" dirty="0" smtClean="0"/>
              <a:t>ويقوم فقه المدرسة التاريخية والاجتماعية  في التفسير على نظرة فلسفية للقانون باعتباره من خلق الجماعة، يتعين أن يتطور بتطور واقعها أو حاجاتها، ويقف دور المشرع عند حد وضع التشريع، وبعدها فلاعبرة في التفسير بإرادة المشرع، حيث يكون للتشريع بعد وضعه كيان مستقل، مرتبط بواقع الجماعة وظروفها.</a:t>
            </a:r>
          </a:p>
          <a:p>
            <a:pPr algn="just" rtl="1"/>
            <a:endParaRPr lang="ar-EG" sz="2400" dirty="0" smtClean="0"/>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4- مذاهب أو مدارس تفسير القانون:</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22661980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5262979"/>
          </a:xfrm>
          <a:prstGeom prst="rect">
            <a:avLst/>
          </a:prstGeom>
        </p:spPr>
        <p:txBody>
          <a:bodyPr wrap="square">
            <a:spAutoFit/>
          </a:bodyPr>
          <a:lstStyle/>
          <a:p>
            <a:pPr marL="342900" indent="-342900" algn="just" rtl="1">
              <a:buFontTx/>
              <a:buChar char="-"/>
            </a:pPr>
            <a:r>
              <a:rPr lang="ar-EG" sz="2400" b="1" dirty="0" smtClean="0"/>
              <a:t>تلافى فقه مدرسة التفسير التاريخي والاجتماعي للقانون النقد الموجه إلى مدرسة إلتزام النص، </a:t>
            </a:r>
            <a:r>
              <a:rPr lang="ar-EG" sz="2400" dirty="0" smtClean="0"/>
              <a:t>وذلك من حيث ما يؤدي إليه من جمود التشريع وعدم تطوره بتطور ظروف الجماعة. وبذلك يصل فقه المدرسة التاريخية والاجتماعية بالتفسير إلى حلول تشريعية تلائم العصر الحديث.</a:t>
            </a:r>
          </a:p>
          <a:p>
            <a:pPr marL="342900" indent="-342900" algn="just" rtl="1">
              <a:buFontTx/>
              <a:buChar char="-"/>
            </a:pPr>
            <a:r>
              <a:rPr lang="ar-EG" sz="2400" dirty="0" smtClean="0"/>
              <a:t> وعلى المقابل من ذلك، </a:t>
            </a:r>
            <a:r>
              <a:rPr lang="ar-EG" sz="2400" b="1" dirty="0" smtClean="0"/>
              <a:t>يخشى أن يترتب على تفسير النصوص التشريعية طبقا للظروف إلى التحكم، فنخرج عن النص القانوني بحجة مسايرة التطور، </a:t>
            </a:r>
            <a:r>
              <a:rPr lang="ar-EG" sz="2400" dirty="0" smtClean="0"/>
              <a:t>فينتهي الحال إلى عدم الثبات والإستقرار للنصوص التشريعية. وبذلك يترتب على مدرسة تفسير النص وفقا للظروف الاجتماعية والتاريخية الخروج على النص بحجة مسايرة هذه الظروف.</a:t>
            </a:r>
          </a:p>
          <a:p>
            <a:pPr algn="just" rtl="1"/>
            <a:r>
              <a:rPr lang="ar-EG" sz="2400" b="1" dirty="0" smtClean="0"/>
              <a:t>3- المدرسة العلمية:</a:t>
            </a:r>
          </a:p>
          <a:p>
            <a:pPr algn="just" rtl="1"/>
            <a:r>
              <a:rPr lang="ar-EG" sz="2400" dirty="0" smtClean="0"/>
              <a:t>- ظهرت المدرسة العلمية أساساً لمواجهة جمود التشريع، وتقديسه بما يؤدي إلى جموده، إعمالاً لمذهب إلتزام النص، ومواجهة الخروج على النصوص التشريعية بحجة تفسيرها وفقاً للظروف المستجدة، أخذاً من المذهب التاريخي والاجتماعي.</a:t>
            </a:r>
          </a:p>
          <a:p>
            <a:pPr marL="342900" indent="-342900" algn="just" rtl="1">
              <a:buFontTx/>
              <a:buChar char="-"/>
            </a:pPr>
            <a:endParaRPr lang="ar-EG" sz="2400" dirty="0" smtClean="0"/>
          </a:p>
          <a:p>
            <a:pPr algn="just" rtl="1"/>
            <a:endParaRPr lang="ar-EG" sz="2400" dirty="0" smtClean="0"/>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4- مذاهب أو مدارس تفسير القانون:</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14730561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407368" y="1772816"/>
            <a:ext cx="11305256" cy="3785652"/>
          </a:xfrm>
          <a:prstGeom prst="rect">
            <a:avLst/>
          </a:prstGeom>
        </p:spPr>
        <p:txBody>
          <a:bodyPr wrap="square">
            <a:spAutoFit/>
          </a:bodyPr>
          <a:lstStyle/>
          <a:p>
            <a:pPr marL="342900" indent="-342900" algn="just" rtl="1">
              <a:buFontTx/>
              <a:buChar char="-"/>
            </a:pPr>
            <a:r>
              <a:rPr lang="ar-EG" sz="2400" b="1" dirty="0" smtClean="0"/>
              <a:t>وعند فقها المدرسة العلمية، فإن القانون ليس وليد إرادة المشرع وحده، وبالتالي فالتشريع ليس المصدر الرسمي الوحيد للقانون، </a:t>
            </a:r>
            <a:r>
              <a:rPr lang="ar-EG" sz="2400" dirty="0" smtClean="0"/>
              <a:t>فإذا لم يوجد تفسير للمسألة بالتشريع تعين الرجوع إلى المصادر الرسمية الأخرى للقانون، وأهمها العرف، فإن لم يوجد تعين الإلتجاء إلى ما يسمى بالبحث العلمي الحر أي البحث عن حكم للمسألة وفقاً لجوهر القانون، والعوامل المختلفة التي يحصرها « جيني» في حقائق عدة: الحقائق الطبيعية، والعقلية، والمثالية.</a:t>
            </a:r>
          </a:p>
          <a:p>
            <a:pPr marL="342900" indent="-342900" algn="just" rtl="1">
              <a:buFontTx/>
              <a:buChar char="-"/>
            </a:pPr>
            <a:r>
              <a:rPr lang="ar-EG" sz="2400" b="1" u="sng" dirty="0" smtClean="0"/>
              <a:t>والمهم أن المدرسة العلمية تقوم على البحث عن الإرادة الحقيقية للمشرع فإن تعذر التوصل إليها عن طريق التفسير، </a:t>
            </a:r>
            <a:r>
              <a:rPr lang="ar-EG" sz="2400" dirty="0" smtClean="0"/>
              <a:t>يتم الإلتجاء إلى الإرادة المفترضة كما هو الشأن في مدرسة إلتزام النص بل يتعين الإلتجاء إلى المصادر الرسمية الأخرى للقانون.</a:t>
            </a:r>
          </a:p>
          <a:p>
            <a:pPr algn="just" rtl="1"/>
            <a:endParaRPr lang="ar-EG" sz="2400" dirty="0" smtClean="0"/>
          </a:p>
          <a:p>
            <a:pPr algn="just" rtl="1"/>
            <a:endParaRPr lang="ar-EG" sz="2400" dirty="0"/>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Rectangle 10"/>
          <p:cNvSpPr/>
          <p:nvPr/>
        </p:nvSpPr>
        <p:spPr>
          <a:xfrm>
            <a:off x="3878193" y="235180"/>
            <a:ext cx="6984776" cy="584775"/>
          </a:xfrm>
          <a:prstGeom prst="rect">
            <a:avLst/>
          </a:prstGeom>
        </p:spPr>
        <p:txBody>
          <a:bodyPr wrap="square">
            <a:spAutoFit/>
          </a:bodyPr>
          <a:lstStyle/>
          <a:p>
            <a:pPr lvl="0" algn="ctr"/>
            <a:r>
              <a:rPr lang="ar-EG" sz="3200" dirty="0" smtClean="0">
                <a:solidFill>
                  <a:srgbClr val="2D3956"/>
                </a:solidFill>
                <a:latin typeface="Tajawal Medium"/>
                <a:cs typeface="Sultan Medium" pitchFamily="2" charset="-78"/>
                <a:sym typeface="Tajawal Medium"/>
              </a:rPr>
              <a:t>4- مذاهب أو مدارس تفسير القانون:</a:t>
            </a:r>
            <a:endParaRPr lang="ar-EG" sz="3200" dirty="0">
              <a:solidFill>
                <a:srgbClr val="2D3956"/>
              </a:solidFill>
              <a:latin typeface="Tajawal Medium"/>
              <a:cs typeface="Sultan Medium" pitchFamily="2" charset="-78"/>
              <a:sym typeface="Tajawal Medium"/>
            </a:endParaRPr>
          </a:p>
        </p:txBody>
      </p:sp>
    </p:spTree>
    <p:extLst>
      <p:ext uri="{BB962C8B-B14F-4D97-AF65-F5344CB8AC3E}">
        <p14:creationId xmlns:p14="http://schemas.microsoft.com/office/powerpoint/2010/main" val="43266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734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2063</TotalTime>
  <Words>2457</Words>
  <Application>Microsoft Office PowerPoint</Application>
  <PresentationFormat>Custom</PresentationFormat>
  <Paragraphs>120</Paragraphs>
  <Slides>27</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Simplified Arabic</vt:lpstr>
      <vt:lpstr>Wingdings</vt:lpstr>
      <vt:lpstr>Sultan bold</vt:lpstr>
      <vt:lpstr>Calibri</vt:lpstr>
      <vt:lpstr>Tajawal Medium</vt:lpstr>
      <vt:lpstr>Sultan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نفرق في هذا الصدد بين مسألتين: الأولى، أن يكون النص التشريعي سليماً، فيقتصر دور المفسر على الاستدلال على المعنى من لفظ النص وفحواه. والثانية، أن يكون النص غير سليم أو معيب تعين عليه الإلتجاء في تفسيره إلى الأعمال التحضيرية والمصادر التاريخية، والحكمة من النص تقريب النصوص من بعضها البعض للتوصل إلى القصد الحقيقي. </vt:lpstr>
      <vt:lpstr>- نفرق في هذا الصدد بين مسألتين: الأولى، أن يكون النص التشريعي سليماً، فيقتصر دور المفسر على الاستدلال على المعنى من لفظ النص وفحواه. والثانية، أن يكون النص غير سليم أو معيب تعين عليه الإلتجاء في تفسيره إلى الأعمال التحضيرية والمصادر التاريخية، والحكمة من النص تقريب النصوص من بعضها البعض للتوصل إلى القصد الحقيقي. - وفيما يلي نعرض لطرق تفسير القانون وقواعده في حالة النص السليم، ثم في حالة النص المعيب، وذلك على النحو التالي: الطريقة الأولى: حالة النص السليم: - إذا تبين أن النص سليم، تعين إستخلاص معناه من لفظه، وعباراته، فيما يسمى بالتوصل إلى المعنى من المنطوق، فإذا لم يتسير إستخلاص المعنى من ألفاظ النص وعباراته أمكن الاستدلال عليها من روح النص وفحواه فيما يسمى بالمعنى الواسع للنصوص القانونية. ونشير فيما يلي للمعنى الضيق للنص، ثم للمعنى الواسع على التوالي: </vt:lpstr>
      <vt:lpstr>أولاً: المعنى الضيق للنص: - إن إستخلاص المعنى من لفظ النص وعباراته، يعني الاعتداد بمنطوق النص، وفي هذا الصدد لاينبغي الوقوف عند الألفاظ، والكلمات، بل يجب أن يؤخذ في الاعتبار مجموع عبارات النص، اعتباراً من أن العبرة بالمقاصد والمعاني، لا بالألفاظ والمباني. - ومع ذلك يختلف الحكم بحسب ماإذا كان النص واضحاً لا يحتمل التأويل، أو غير واضح بحيث يحتمل التأويل، وذلك كالآتي: 1- حالة النص الذي لايحتمل التأويل: - يكون النص واضحا لايحتمل التأويل إن دلت عباراته على معناه بطريقة جازمة أو قاطعة أو تفصيلية، ومثال ذلك تحديد سن الرشد ب 21 سنة ميلادية كاملة. وفي هذه الحالة يتعين العمل بالنص الجازم أو القاطع والمفصل كما هو دون تأويله على معنى آخر. </vt:lpstr>
      <vt:lpstr> 2- حالة النص الذي يحتمل التأويل: - قد يرد النص التشريعي بألفاظ وعبارات غير جازمة أو مفصلة، بما يحتمل معه تأويلها على معنيين، فهل يحمل النص على معناه الأول أم الثاني؟ والواقع أنه يتعين على المفسر هنا الالتزام بقواعد محددة في تفسير النصوص التي تحتمل التأويل أهمها:  أ- أن العام من ألفاظ النص يظل على عمومه مالم يرد ما يخصصه. ب- أن المطلق من الألفاظ، يظل على إطلاقه مالم يرد دليل على تقييده. </vt:lpstr>
      <vt:lpstr>ثانياً: المعنى الواسع للنص: - يقصد بالمعنى الواسع، استخلاص معنى النص من روحه وفحواه، ولايمكن التوصل إلى ذلك إلا عن طريق وسائل معينة في الاستنباط أو الاستنتاج بطريق القياس أو الاستنتاج بمفهوم الموافقة، وبمفهوم المخالفة: 1- مفهوم الموافقة: ويقصد به دلالة النص على ثبوت حكم المنصوص عليه للمسكوت عنه بواسطة على  الحكم؛ ذلك أن استقراء نص ما يفهم من عبارته معنى معين ينطبق على حالة معينة، لكن روح النص تقيد انطباقه على حالة أخرى لم يرد ذكر لها في النص وذلك لاتحاد العلة في كل من الحالتين. 2- مفهوم المخالفة: ويقصد به إعطاء حالة لم يرد النص عليها عكس الحكم الذي أعطاه المشرع لحالة أخرى إما لأن العلة مختلفة في الحالتين أو أن يأتي نص المشرع على حالات معينة على سبيل الحصر، وبالتالي فما يخرج عن التعداد ينطبق عليه الحكم العكسي تطبيقا لمفهوم المخالفة. </vt:lpstr>
      <vt:lpstr>الطريقة الثانية: حالة النص المعيب: - قد يأتي النص معيباً بأن يقع فيه خطأ أو غموض أو نقص، أو تعارض مع نصوص أخرى، وفي هذه الحالات تصبح مهمة الموكول إليه تفسير نصوص التشريع أكثر تعقيداً. - ويتعين عليه أن يلجأ إلى عدة وسائل للتغلب على عيوب النص أهمها: تقريب النصوص التشريعية، أو الأعمال التحضيرية، والمصادر التاريخية، والحكمة من التشريع. ونشير في هذا الصدد لما يلي: أولاً:العيوب التي تلحق النص التشريعي: - قد يتخذ العيب الذي يلحق بالنص التشريعي إحدى أربع صور أربعة وهم: 1- الخطأ المادي: ويقصد به أن يرد بالنص التشريعي لفظة لا يقصدها المشرع أو عدم ذكر كلمة بالنص لاتستقيم حكمه بدونها. 2- غموض النص: يكون النص غامضاً عندما يحتمل أكثر من معنى واحد، ولا يدل بنفس صيغته على المراد منه بحيث يحتاج إلى نظر أو تأمل أو تفكير. 3- تعارض النصوص: ويقصد بها تصادمها بعضها ببعض بحيث لايمكن الجمع بينها، إلا إذا بذل المفسر جهداً لمحاولة التوفيق بين هذه النصوص المتعارضة مستعيناً بذلك بوسائل عدة.</vt:lpstr>
      <vt:lpstr> 4- النقص في عبارة النصوص: قد تأتي عبارة النص ناقصة بحيث لا يمكن فهم حكمها إلا عن طريق تكملتها. ويستدل الفقه على ذلك، بماورد في المادة 76 من القانون المدني القديم التي كانت تقضي بأن التقادم المكسب بالحيازة لمدة خمس سنوات شروطه الحيازة والسبب الصحيح من دون ذكر لحسن النية، لكن القضاء والفقه أكملا هذا النقص باشتراط حسن نية الحائز لكسب الملكية بالتقادم قصير المدة. ثانياً:وسائل تفسير النص المعيب: - يتعين على القاضي في تفسير النصوص المعيبة الإلتجاء إلى عدة أساليب أو وسائل أهمها: الأعمال التحضيرية، والمصادر التاريخية، وتقريب النصوص، والحكمة من النص، وذلك كالآتي: 1- الأعمال التحضيرية: ويقصد بها مجموعة الوثائق والمذكرات التفسيرية التي تدور حول القانون عند صدوره، أو عند تقديمه كمشروع، ومناقشات المجلس التشريعي، وأعمال لجانه التي أعدت مشروع القانون. 2- المصادر التاريخية: ويراد بها الاستعانة في تفسير النصوص القانونية في مصر بالقانون الفرنسي كمصدر تاريخي إلى جانب مبادئ الشريعة الإسلامية والتقنينات الأخرى مثل التقنين الألماني. فليست كل نصوص القانون المصري مصدرها التاريخي هو القانون الفرنسي خصوصا فيما يتعلق بأحكام القانون المدني. </vt:lpstr>
      <vt:lpstr> 3- حكمة التشريع: يستعين القاضي في تفسير النصوص المعيبة بالحكمة التي يبتغيها المشرع من النص، أي المصلحة التي يرمي المشرع إلى تحقيقها من النص سواء كانت المصلحة المنفردة اقتصادية أو اجتماعية أو سياسية، فمعنى النص المعيب يتحدد على ضوء الغاية منه. 4- تقريب النصوص: ويقصد به تقريب النص من غيره من النصوص التي تحكم مسائل متشابهة، وتقريبه من المبادئ الأساسية التي يعتبر النص المعيب تطبيقاً لها أو فرعاً منها، وذلك أن النصوص تكمل بعضها بعضاً.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494</cp:revision>
  <dcterms:created xsi:type="dcterms:W3CDTF">2023-04-29T09:08:23Z</dcterms:created>
  <dcterms:modified xsi:type="dcterms:W3CDTF">2023-08-03T17:28:28Z</dcterms:modified>
</cp:coreProperties>
</file>