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480" r:id="rId2"/>
    <p:sldId id="271" r:id="rId3"/>
    <p:sldId id="585" r:id="rId4"/>
    <p:sldId id="586" r:id="rId5"/>
    <p:sldId id="648" r:id="rId6"/>
    <p:sldId id="649" r:id="rId7"/>
    <p:sldId id="650" r:id="rId8"/>
    <p:sldId id="651" r:id="rId9"/>
    <p:sldId id="652" r:id="rId10"/>
    <p:sldId id="653" r:id="rId11"/>
    <p:sldId id="654" r:id="rId12"/>
    <p:sldId id="655" r:id="rId13"/>
    <p:sldId id="656" r:id="rId14"/>
    <p:sldId id="661" r:id="rId15"/>
    <p:sldId id="663" r:id="rId16"/>
    <p:sldId id="664" r:id="rId17"/>
    <p:sldId id="665" r:id="rId18"/>
    <p:sldId id="641" r:id="rId19"/>
    <p:sldId id="481" r:id="rId20"/>
    <p:sldId id="619" r:id="rId21"/>
    <p:sldId id="639" r:id="rId22"/>
    <p:sldId id="589" r:id="rId23"/>
    <p:sldId id="620" r:id="rId24"/>
    <p:sldId id="640" r:id="rId25"/>
    <p:sldId id="621" r:id="rId26"/>
    <p:sldId id="622" r:id="rId27"/>
    <p:sldId id="590" r:id="rId28"/>
    <p:sldId id="625" r:id="rId29"/>
    <p:sldId id="643" r:id="rId30"/>
    <p:sldId id="593" r:id="rId31"/>
    <p:sldId id="594" r:id="rId32"/>
    <p:sldId id="595" r:id="rId33"/>
    <p:sldId id="644" r:id="rId34"/>
    <p:sldId id="645" r:id="rId35"/>
    <p:sldId id="646" r:id="rId36"/>
    <p:sldId id="647" r:id="rId37"/>
    <p:sldId id="657" r:id="rId38"/>
    <p:sldId id="658" r:id="rId39"/>
    <p:sldId id="659" r:id="rId40"/>
    <p:sldId id="660" r:id="rId41"/>
    <p:sldId id="587" r:id="rId42"/>
    <p:sldId id="588"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85"/>
            <p14:sldId id="586"/>
            <p14:sldId id="648"/>
            <p14:sldId id="649"/>
            <p14:sldId id="650"/>
            <p14:sldId id="651"/>
            <p14:sldId id="652"/>
            <p14:sldId id="653"/>
            <p14:sldId id="654"/>
            <p14:sldId id="655"/>
            <p14:sldId id="656"/>
            <p14:sldId id="661"/>
            <p14:sldId id="663"/>
            <p14:sldId id="664"/>
            <p14:sldId id="665"/>
            <p14:sldId id="641"/>
            <p14:sldId id="481"/>
            <p14:sldId id="619"/>
            <p14:sldId id="639"/>
            <p14:sldId id="589"/>
            <p14:sldId id="620"/>
            <p14:sldId id="640"/>
            <p14:sldId id="621"/>
            <p14:sldId id="622"/>
            <p14:sldId id="590"/>
            <p14:sldId id="625"/>
            <p14:sldId id="643"/>
            <p14:sldId id="593"/>
            <p14:sldId id="594"/>
            <p14:sldId id="595"/>
            <p14:sldId id="644"/>
            <p14:sldId id="645"/>
            <p14:sldId id="646"/>
            <p14:sldId id="647"/>
            <p14:sldId id="657"/>
            <p14:sldId id="658"/>
            <p14:sldId id="659"/>
            <p14:sldId id="660"/>
            <p14:sldId id="587"/>
            <p14:sldId id="588"/>
            <p14:sldId id="349"/>
          </p14:sldIdLst>
        </p14:section>
        <p14:section name="Untitled Section" id="{2F6AD2C2-46A9-4BC4-94FF-3A698A8E8EFB}">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0A1F61"/>
    <a:srgbClr val="8E5A6D"/>
    <a:srgbClr val="669BBC"/>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588" autoAdjust="0"/>
    <p:restoredTop sz="93772" autoAdjust="0"/>
  </p:normalViewPr>
  <p:slideViewPr>
    <p:cSldViewPr snapToGrid="0">
      <p:cViewPr>
        <p:scale>
          <a:sx n="60" d="100"/>
          <a:sy n="60" d="100"/>
        </p:scale>
        <p:origin x="-996" y="-19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5/31/2023</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5/31/2023</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9.pn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1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7.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1.jp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19.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17.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20.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22.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7.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23.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8.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g"/><Relationship Id="rId2" Type="http://schemas.openxmlformats.org/officeDocument/2006/relationships/notesSlide" Target="../notesSlides/notesSlide24.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2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2.jp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3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3.jpeg"/><Relationship Id="rId2" Type="http://schemas.openxmlformats.org/officeDocument/2006/relationships/notesSlide" Target="../notesSlides/notesSlide25.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3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3.jpeg"/><Relationship Id="rId2" Type="http://schemas.openxmlformats.org/officeDocument/2006/relationships/notesSlide" Target="../notesSlides/notesSlide26.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3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3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4.pn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3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4.png"/><Relationship Id="rId2" Type="http://schemas.openxmlformats.org/officeDocument/2006/relationships/notesSlide" Target="../notesSlides/notesSlide28.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3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3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3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5.jp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38.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6.jpeg"/><Relationship Id="rId2" Type="http://schemas.openxmlformats.org/officeDocument/2006/relationships/notesSlide" Target="../notesSlides/notesSlide31.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39.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6.jpeg"/><Relationship Id="rId2" Type="http://schemas.openxmlformats.org/officeDocument/2006/relationships/notesSlide" Target="../notesSlides/notesSlide32.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4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6.jpeg"/><Relationship Id="rId2" Type="http://schemas.openxmlformats.org/officeDocument/2006/relationships/notesSlide" Target="../notesSlides/notesSlide33.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4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4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png"/><Relationship Id="rId2" Type="http://schemas.openxmlformats.org/officeDocument/2006/relationships/notesSlide" Target="../notesSlides/notesSlide35.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4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8.png"/><Relationship Id="rId7" Type="http://schemas.openxmlformats.org/officeDocument/2006/relationships/image" Target="../media/image19.png"/><Relationship Id="rId2" Type="http://schemas.openxmlformats.org/officeDocument/2006/relationships/image" Target="../media/image17.jpeg"/><Relationship Id="rId1" Type="http://schemas.openxmlformats.org/officeDocument/2006/relationships/slideLayout" Target="../slideLayouts/slideLayout15.xml"/><Relationship Id="rId6" Type="http://schemas.openxmlformats.org/officeDocument/2006/relationships/image" Target="../media/image20.svg"/><Relationship Id="rId10" Type="http://schemas.openxmlformats.org/officeDocument/2006/relationships/image" Target="../media/image5.svg"/><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 xmlns:a16="http://schemas.microsoft.com/office/drawing/2014/main"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 xmlns:a16="http://schemas.microsoft.com/office/drawing/2014/main"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 xmlns:a16="http://schemas.microsoft.com/office/drawing/2014/main"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 xmlns:a16="http://schemas.microsoft.com/office/drawing/2014/main"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 xmlns:a16="http://schemas.microsoft.com/office/drawing/2014/main" id="{1BBD67B8-DB49-942C-018D-7F74C671F260}"/>
              </a:ext>
            </a:extLst>
          </p:cNvPr>
          <p:cNvSpPr txBox="1"/>
          <p:nvPr/>
        </p:nvSpPr>
        <p:spPr>
          <a:xfrm>
            <a:off x="5785337" y="3667782"/>
            <a:ext cx="4886463" cy="523220"/>
          </a:xfrm>
          <a:prstGeom prst="rect">
            <a:avLst/>
          </a:prstGeom>
          <a:noFill/>
        </p:spPr>
        <p:txBody>
          <a:bodyPr wrap="square" rtlCol="0">
            <a:spAutoFit/>
          </a:bodyPr>
          <a:lstStyle/>
          <a:p>
            <a:pPr algn="ctr"/>
            <a:r>
              <a:rPr lang="ar-EG" sz="2800" b="1" dirty="0" smtClean="0">
                <a:solidFill>
                  <a:srgbClr val="2D3956"/>
                </a:solidFill>
                <a:effectLst>
                  <a:outerShdw blurRad="38100" dist="38100" dir="2700000" algn="tl">
                    <a:srgbClr val="000000">
                      <a:alpha val="43137"/>
                    </a:srgbClr>
                  </a:outerShdw>
                </a:effectLst>
                <a:latin typeface="Times New Roman" pitchFamily="18" charset="0"/>
                <a:cs typeface="Times New Roman" pitchFamily="18" charset="0"/>
              </a:rPr>
              <a:t>د. معتز نبيل </a:t>
            </a:r>
            <a:endParaRPr lang="en-US" sz="2800" b="1" dirty="0">
              <a:solidFill>
                <a:srgbClr val="2D3956"/>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4" name="Rectangle 43">
            <a:extLst>
              <a:ext uri="{FF2B5EF4-FFF2-40B4-BE49-F238E27FC236}">
                <a16:creationId xmlns="" xmlns:a16="http://schemas.microsoft.com/office/drawing/2014/main"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 xmlns:a16="http://schemas.microsoft.com/office/drawing/2014/main" id="{16E4CC76-2D0D-6204-3FBC-B0856D8E8836}"/>
              </a:ext>
            </a:extLst>
          </p:cNvPr>
          <p:cNvSpPr txBox="1"/>
          <p:nvPr/>
        </p:nvSpPr>
        <p:spPr>
          <a:xfrm>
            <a:off x="6550866" y="2424037"/>
            <a:ext cx="3355406" cy="769441"/>
          </a:xfrm>
          <a:prstGeom prst="rect">
            <a:avLst/>
          </a:prstGeom>
          <a:noFill/>
        </p:spPr>
        <p:txBody>
          <a:bodyPr wrap="none" rtlCol="0">
            <a:spAutoFit/>
          </a:bodyPr>
          <a:lstStyle/>
          <a:p>
            <a:pPr algn="ctr"/>
            <a:r>
              <a:rPr lang="ar-EG" sz="4400" b="1" dirty="0" smtClean="0">
                <a:solidFill>
                  <a:srgbClr val="8E5A6D"/>
                </a:solidFill>
                <a:latin typeface="Times New Roman" pitchFamily="18" charset="0"/>
                <a:cs typeface="Times New Roman" pitchFamily="18" charset="0"/>
              </a:rPr>
              <a:t>الاتصال التسويقى</a:t>
            </a:r>
            <a:endParaRPr lang="en-US" sz="4400" b="1" dirty="0">
              <a:solidFill>
                <a:srgbClr val="8E5A6D"/>
              </a:solidFill>
              <a:latin typeface="Times New Roman" pitchFamily="18" charset="0"/>
              <a:cs typeface="Times New Roman" pitchFamily="18" charset="0"/>
            </a:endParaRPr>
          </a:p>
        </p:txBody>
      </p:sp>
      <p:sp>
        <p:nvSpPr>
          <p:cNvPr id="34" name="Rectangle: Rounded Corners 33">
            <a:extLst>
              <a:ext uri="{FF2B5EF4-FFF2-40B4-BE49-F238E27FC236}">
                <a16:creationId xmlns="" xmlns:a16="http://schemas.microsoft.com/office/drawing/2014/main" id="{15C30772-0DD8-7BE1-E943-20DE696CFBEA}"/>
              </a:ext>
            </a:extLst>
          </p:cNvPr>
          <p:cNvSpPr/>
          <p:nvPr/>
        </p:nvSpPr>
        <p:spPr>
          <a:xfrm>
            <a:off x="6594457" y="604308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rgbClr val="2D3956"/>
                </a:solidFill>
                <a:latin typeface="Tajawal Medium" panose="00000600000000000000" pitchFamily="2" charset="-78"/>
                <a:cs typeface="+mj-cs"/>
              </a:rPr>
              <a:t>Lecture</a:t>
            </a:r>
            <a:r>
              <a:rPr lang="en-US" sz="3600" b="1" dirty="0">
                <a:solidFill>
                  <a:srgbClr val="2D3956"/>
                </a:solidFill>
                <a:latin typeface="Times New Roman" pitchFamily="18" charset="0"/>
                <a:cs typeface="Times New Roman" pitchFamily="18" charset="0"/>
              </a:rPr>
              <a:t> </a:t>
            </a:r>
            <a:r>
              <a:rPr lang="en-US" sz="2400" b="1" dirty="0" smtClean="0">
                <a:solidFill>
                  <a:srgbClr val="2D3956"/>
                </a:solidFill>
                <a:latin typeface="Times New Roman" pitchFamily="18" charset="0"/>
                <a:cs typeface="Times New Roman" pitchFamily="18" charset="0"/>
              </a:rPr>
              <a:t>8</a:t>
            </a:r>
            <a:endParaRPr lang="en-US" sz="3600" b="1" dirty="0">
              <a:solidFill>
                <a:srgbClr val="2D3956"/>
              </a:solidFill>
              <a:latin typeface="Times New Roman" pitchFamily="18" charset="0"/>
              <a:cs typeface="Times New Roman" pitchFamily="18" charset="0"/>
            </a:endParaRPr>
          </a:p>
        </p:txBody>
      </p:sp>
      <p:pic>
        <p:nvPicPr>
          <p:cNvPr id="33" name="Picture 32">
            <a:extLst>
              <a:ext uri="{FF2B5EF4-FFF2-40B4-BE49-F238E27FC236}">
                <a16:creationId xmlns=""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 xmlns:a16="http://schemas.microsoft.com/office/drawing/2014/main"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 xmlns:a16="http://schemas.microsoft.com/office/drawing/2014/main"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 xmlns:a16="http://schemas.microsoft.com/office/drawing/2014/main" id="{FA59789B-D841-DB76-25B9-1348B202C2B5}"/>
              </a:ext>
            </a:extLst>
          </p:cNvPr>
          <p:cNvSpPr txBox="1"/>
          <p:nvPr/>
        </p:nvSpPr>
        <p:spPr>
          <a:xfrm>
            <a:off x="7615036" y="3041685"/>
            <a:ext cx="1227066" cy="400110"/>
          </a:xfrm>
          <a:prstGeom prst="rect">
            <a:avLst/>
          </a:prstGeom>
          <a:noFill/>
        </p:spPr>
        <p:txBody>
          <a:bodyPr wrap="none" rtlCol="0">
            <a:spAutoFit/>
          </a:bodyPr>
          <a:lstStyle/>
          <a:p>
            <a:pPr algn="ctr"/>
            <a:r>
              <a:rPr lang="en-US" sz="2000" b="1" dirty="0" smtClean="0">
                <a:solidFill>
                  <a:srgbClr val="2D3956"/>
                </a:solidFill>
                <a:latin typeface="Times New Roman" pitchFamily="18" charset="0"/>
                <a:cs typeface="Times New Roman" pitchFamily="18" charset="0"/>
              </a:rPr>
              <a:t>MKT 112</a:t>
            </a:r>
            <a:endParaRPr lang="en-US" sz="2000" b="1" dirty="0">
              <a:solidFill>
                <a:srgbClr val="2D3956"/>
              </a:solidFill>
              <a:latin typeface="Times New Roman" pitchFamily="18" charset="0"/>
              <a:cs typeface="Times New Roman" pitchFamily="18" charset="0"/>
            </a:endParaRPr>
          </a:p>
        </p:txBody>
      </p:sp>
      <p:pic>
        <p:nvPicPr>
          <p:cNvPr id="47" name="Graphic 46">
            <a:extLst>
              <a:ext uri="{FF2B5EF4-FFF2-40B4-BE49-F238E27FC236}">
                <a16:creationId xmlns="" xmlns:a16="http://schemas.microsoft.com/office/drawing/2014/main" id="{D4AF3B79-7C62-249A-6AAB-EA6585FAC59E}"/>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6091"/>
    </mc:Choice>
    <mc:Fallback xmlns="">
      <p:transition spd="slow" advTm="16091"/>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364043" y="1622658"/>
            <a:ext cx="9498926" cy="3612684"/>
          </a:xfrm>
        </p:spPr>
      </p:pic>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 xmlns:a16="http://schemas.microsoft.com/office/drawing/2014/main" id="{C7D257D7-D9C6-8F63-F8F8-E2BE53F2E2DB}"/>
              </a:ext>
            </a:extLst>
          </p:cNvPr>
          <p:cNvSpPr txBox="1"/>
          <p:nvPr/>
        </p:nvSpPr>
        <p:spPr>
          <a:xfrm>
            <a:off x="6384013" y="1739494"/>
            <a:ext cx="2674130" cy="461665"/>
          </a:xfrm>
          <a:prstGeom prst="rect">
            <a:avLst/>
          </a:prstGeom>
          <a:noFill/>
        </p:spPr>
        <p:txBody>
          <a:bodyPr wrap="none" rtlCol="0">
            <a:spAutoFit/>
          </a:bodyPr>
          <a:lstStyle/>
          <a:p>
            <a:pPr algn="just" rtl="1"/>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عناصر المزيج الترويجى </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48" name="Graphic 47">
            <a:extLst>
              <a:ext uri="{FF2B5EF4-FFF2-40B4-BE49-F238E27FC236}">
                <a16:creationId xmlns="" xmlns:a16="http://schemas.microsoft.com/office/drawing/2014/main" id="{5139C814-1734-ECD2-FD52-4EF9E25D75C5}"/>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 xmlns:a16="http://schemas.microsoft.com/office/drawing/2014/main" id="{6D34B332-A224-F9C2-4FCE-5377D8EB46DF}"/>
              </a:ext>
            </a:extLst>
          </p:cNvPr>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19249"/>
    </mc:Choice>
    <mc:Fallback xmlns="">
      <p:transition spd="slow" advTm="19249"/>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val="0"/>
              </a:ext>
            </a:extLst>
          </a:blip>
          <a:srcRect l="20734" r="22697"/>
          <a:stretch/>
        </p:blipFill>
        <p:spPr>
          <a:xfrm>
            <a:off x="0" y="1335074"/>
            <a:ext cx="3386537" cy="2017139"/>
          </a:xfrm>
          <a:prstGeom prst="rect">
            <a:avLst/>
          </a:prstGeom>
        </p:spPr>
      </p:pic>
      <p:sp>
        <p:nvSpPr>
          <p:cNvPr id="3" name="Rounded Rectangle 2"/>
          <p:cNvSpPr/>
          <p:nvPr/>
        </p:nvSpPr>
        <p:spPr>
          <a:xfrm>
            <a:off x="8405386" y="1323064"/>
            <a:ext cx="3778587" cy="573116"/>
          </a:xfrm>
          <a:prstGeom prst="roundRect">
            <a:avLst/>
          </a:prstGeom>
          <a:solidFill>
            <a:srgbClr val="2D395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8078102" y="1403484"/>
            <a:ext cx="4113898" cy="461665"/>
          </a:xfrm>
          <a:prstGeom prst="rect">
            <a:avLst/>
          </a:prstGeom>
          <a:noFill/>
        </p:spPr>
        <p:txBody>
          <a:bodyPr wrap="square" rtlCol="0">
            <a:spAutoFit/>
          </a:bodyPr>
          <a:lstStyle/>
          <a:p>
            <a:pPr algn="ctr"/>
            <a:r>
              <a:rPr lang="ar-EG" sz="2400" b="1" dirty="0" smtClean="0">
                <a:solidFill>
                  <a:srgbClr val="FAC748"/>
                </a:solidFill>
              </a:rPr>
              <a:t>محتويات المحاضرة </a:t>
            </a:r>
            <a:endParaRPr lang="en-US" sz="2400" b="1" dirty="0">
              <a:solidFill>
                <a:srgbClr val="FAC748"/>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1883934"/>
            <a:ext cx="8417320" cy="4191981"/>
          </a:xfrm>
          <a:prstGeom prst="rect">
            <a:avLst/>
          </a:prstGeom>
          <a:noFill/>
        </p:spPr>
        <p:txBody>
          <a:bodyPr wrap="square" rtlCol="0">
            <a:spAutoFit/>
          </a:bodyPr>
          <a:lstStyle/>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تمهيد.</a:t>
            </a:r>
          </a:p>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ماهية البيع الشخصى.</a:t>
            </a:r>
          </a:p>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ماهية التسويق المباشر.</a:t>
            </a:r>
          </a:p>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ماهية العلاقات العامة.</a:t>
            </a:r>
          </a:p>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ماهية الدعاية.</a:t>
            </a:r>
          </a:p>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ماهية النشر.</a:t>
            </a:r>
          </a:p>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ماهية تنشيط المبيعات.</a:t>
            </a:r>
          </a:p>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الخاتمة. </a:t>
            </a:r>
          </a:p>
          <a:p>
            <a:pPr marL="342900" indent="-342900" algn="just" rtl="1">
              <a:lnSpc>
                <a:spcPct val="150000"/>
              </a:lnSpc>
              <a:buSzPct val="170000"/>
              <a:buFont typeface="+mj-lt"/>
              <a:buAutoNum type="arabicPeriod"/>
            </a:pPr>
            <a:r>
              <a:rPr lang="ar-EG" sz="2000" b="1" dirty="0" smtClean="0">
                <a:solidFill>
                  <a:srgbClr val="0A1F61"/>
                </a:solidFill>
                <a:latin typeface="Tajawal ExtraBold" panose="00000800000000000000" pitchFamily="2" charset="-78"/>
                <a:cs typeface="+mj-cs"/>
              </a:rPr>
              <a:t>المراجع.</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en-US" sz="4800" b="1" dirty="0" smtClean="0">
                <a:solidFill>
                  <a:srgbClr val="FFC000"/>
                </a:solidFill>
                <a:latin typeface="Tajawal Medium" panose="00000600000000000000" pitchFamily="2" charset="-78"/>
                <a:cs typeface="Tajawal Medium" panose="00000600000000000000" pitchFamily="2" charset="-78"/>
              </a:rPr>
              <a:t>8</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08513251"/>
      </p:ext>
    </p:extLst>
  </p:cSld>
  <p:clrMapOvr>
    <a:masterClrMapping/>
  </p:clrMapOvr>
  <mc:AlternateContent xmlns:mc="http://schemas.openxmlformats.org/markup-compatibility/2006" xmlns:p14="http://schemas.microsoft.com/office/powerpoint/2010/main">
    <mc:Choice Requires="p14">
      <p:transition spd="slow" p14:dur="2000" advTm="23273"/>
    </mc:Choice>
    <mc:Fallback xmlns="">
      <p:transition spd="slow" advTm="23273"/>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val="0"/>
              </a:ext>
            </a:extLst>
          </a:blip>
          <a:srcRect l="20734" r="22697"/>
          <a:stretch/>
        </p:blipFill>
        <p:spPr>
          <a:xfrm>
            <a:off x="0" y="1335074"/>
            <a:ext cx="3386537" cy="2017139"/>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smtClean="0">
                <a:effectLst>
                  <a:outerShdw blurRad="38100" dist="38100" dir="2700000" algn="tl">
                    <a:srgbClr val="000000">
                      <a:alpha val="43137"/>
                    </a:srgbClr>
                  </a:outerShdw>
                </a:effectLst>
              </a:rPr>
              <a:t>تمهيد </a:t>
            </a:r>
            <a:endParaRPr lang="en-US" sz="2400" b="1" dirty="0">
              <a:solidFill>
                <a:srgbClr val="2D3956"/>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224675"/>
            <a:ext cx="8417320" cy="3970318"/>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100" spc="20" dirty="0">
                <a:solidFill>
                  <a:srgbClr val="0A1F61"/>
                </a:solidFill>
                <a:latin typeface="Tajawal ExtraBold" panose="00000800000000000000" pitchFamily="2" charset="-78"/>
                <a:cs typeface="+mj-cs"/>
              </a:rPr>
              <a:t>تعد المنظمة مؤسسةً إنتاجيةً اجتماعيةً لا تقوم فقط على الوجود نفسه، حيث تسعى كل منظمة داخل المجتمع جاهدة إلى تحقيق هدف محدد أو تقديم خدمة أو سلعة معينة لأفراد هذا المجتمع الذين يعترفون بوجود هذه المنظمة. </a:t>
            </a:r>
          </a:p>
          <a:p>
            <a:pPr marL="342900" indent="-342900" algn="just" rtl="1">
              <a:lnSpc>
                <a:spcPct val="150000"/>
              </a:lnSpc>
              <a:buFont typeface="Arial" pitchFamily="34" charset="0"/>
              <a:buChar char="•"/>
            </a:pPr>
            <a:r>
              <a:rPr lang="ar-EG" sz="2100" spc="20" dirty="0">
                <a:solidFill>
                  <a:srgbClr val="0A1F61"/>
                </a:solidFill>
                <a:latin typeface="Tajawal ExtraBold" panose="00000800000000000000" pitchFamily="2" charset="-78"/>
                <a:cs typeface="+mj-cs"/>
              </a:rPr>
              <a:t>أدركت الشركات والمؤسسات والمنظمات </a:t>
            </a:r>
            <a:r>
              <a:rPr lang="ar-EG" sz="2100" spc="20" dirty="0" smtClean="0">
                <a:solidFill>
                  <a:srgbClr val="0A1F61"/>
                </a:solidFill>
                <a:latin typeface="Tajawal ExtraBold" panose="00000800000000000000" pitchFamily="2" charset="-78"/>
                <a:cs typeface="+mj-cs"/>
              </a:rPr>
              <a:t>انها عن طريق استخدام عناصر المزيج الترويجى جميعها على قدر المستطاع قد ينتج عنه الوصول إلى الأهداف المرجو تحقيقها بكل سهولة ويسر؛ ولكى نتعرف على كيفية وصول هذه الشركات إلى أهدافها التسويقية واقامة اتصال تسويقى ناجح، كان يجب علينا دراسة هذه العناصر وما هى مزايا كل عنصر منها وما هى عيوبه بعد دراسة العنصر الأول سابقًا قبل ذلك وهو الإعلان. </a:t>
            </a:r>
            <a:endParaRPr lang="ar-EG" sz="2100" spc="20" dirty="0">
              <a:solidFill>
                <a:srgbClr val="0A1F61"/>
              </a:solidFill>
              <a:latin typeface="Tajawal ExtraBold" panose="00000800000000000000" pitchFamily="2" charset="-78"/>
              <a:cs typeface="+mj-cs"/>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1899611177"/>
      </p:ext>
    </p:extLst>
  </p:cSld>
  <p:clrMapOvr>
    <a:masterClrMapping/>
  </p:clrMapOvr>
  <mc:AlternateContent xmlns:mc="http://schemas.openxmlformats.org/markup-compatibility/2006" xmlns:p14="http://schemas.microsoft.com/office/powerpoint/2010/main">
    <mc:Choice Requires="p14">
      <p:transition spd="slow" p14:dur="2000" advTm="171363"/>
    </mc:Choice>
    <mc:Fallback xmlns="">
      <p:transition spd="slow" advTm="17136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364044" y="1622658"/>
            <a:ext cx="9498926" cy="3612684"/>
          </a:xfrm>
        </p:spPr>
      </p:pic>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 xmlns:a16="http://schemas.microsoft.com/office/drawing/2014/main" id="{C7D257D7-D9C6-8F63-F8F8-E2BE53F2E2DB}"/>
              </a:ext>
            </a:extLst>
          </p:cNvPr>
          <p:cNvSpPr txBox="1"/>
          <p:nvPr/>
        </p:nvSpPr>
        <p:spPr>
          <a:xfrm>
            <a:off x="6741373" y="1739494"/>
            <a:ext cx="2395207" cy="461665"/>
          </a:xfrm>
          <a:prstGeom prst="rect">
            <a:avLst/>
          </a:prstGeom>
          <a:noFill/>
        </p:spPr>
        <p:txBody>
          <a:bodyPr wrap="none" rtlCol="0">
            <a:spAutoFit/>
          </a:bodyPr>
          <a:lstStyle/>
          <a:p>
            <a:pPr algn="just" rtl="1"/>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ماهية البيع الشخصى </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48" name="Graphic 47">
            <a:extLst>
              <a:ext uri="{FF2B5EF4-FFF2-40B4-BE49-F238E27FC236}">
                <a16:creationId xmlns="" xmlns:a16="http://schemas.microsoft.com/office/drawing/2014/main" id="{5139C814-1734-ECD2-FD52-4EF9E25D75C5}"/>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 xmlns:a16="http://schemas.microsoft.com/office/drawing/2014/main" id="{6D34B332-A224-F9C2-4FCE-5377D8EB46DF}"/>
              </a:ext>
            </a:extLst>
          </p:cNvPr>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439482057"/>
      </p:ext>
    </p:extLst>
  </p:cSld>
  <p:clrMapOvr>
    <a:masterClrMapping/>
  </p:clrMapOvr>
  <mc:AlternateContent xmlns:mc="http://schemas.openxmlformats.org/markup-compatibility/2006" xmlns:p14="http://schemas.microsoft.com/office/powerpoint/2010/main">
    <mc:Choice Requires="p14">
      <p:transition spd="slow" p14:dur="2000" advTm="12073"/>
    </mc:Choice>
    <mc:Fallback xmlns="">
      <p:transition spd="slow" advTm="1207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6316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rtl="1"/>
            <a:r>
              <a:rPr lang="ar-EG" sz="2400" b="1" dirty="0" smtClean="0">
                <a:effectLst>
                  <a:outerShdw blurRad="38100" dist="38100" dir="2700000" algn="tl">
                    <a:srgbClr val="000000">
                      <a:alpha val="43137"/>
                    </a:srgbClr>
                  </a:outerShdw>
                </a:effectLst>
              </a:rPr>
              <a:t>أهداف رجل البيع الشخصى</a:t>
            </a:r>
            <a:endParaRPr lang="ar-EG" sz="2400" b="1" dirty="0">
              <a:effectLst>
                <a:outerShdw blurRad="38100" dist="38100" dir="2700000" algn="tl">
                  <a:srgbClr val="000000">
                    <a:alpha val="43137"/>
                  </a:srgbClr>
                </a:outerShdw>
              </a:effectLst>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369387"/>
            <a:ext cx="8417320" cy="3000821"/>
          </a:xfrm>
          <a:prstGeom prst="rect">
            <a:avLst/>
          </a:prstGeom>
          <a:noFill/>
        </p:spPr>
        <p:txBody>
          <a:bodyPr wrap="square" rtlCol="0">
            <a:spAutoFit/>
          </a:bodyPr>
          <a:lstStyle/>
          <a:p>
            <a:pPr marL="457200" indent="-457200" algn="just" rtl="1">
              <a:lnSpc>
                <a:spcPct val="150000"/>
              </a:lnSpc>
              <a:buSzPct val="150000"/>
              <a:buFont typeface="+mj-lt"/>
              <a:buAutoNum type="arabicPeriod"/>
            </a:pPr>
            <a:r>
              <a:rPr lang="ar-EG" sz="2100" spc="20" dirty="0" smtClean="0">
                <a:solidFill>
                  <a:srgbClr val="0A1F61"/>
                </a:solidFill>
                <a:latin typeface="Tajawal ExtraBold" panose="00000800000000000000" pitchFamily="2" charset="-78"/>
                <a:cs typeface="+mj-cs"/>
              </a:rPr>
              <a:t>تعهدت أن أدرسك .. وأتعرف على احتياجات المستهلك الخاص بى ورغباته دائماً وأن أجد لمؤسستي القبول العام </a:t>
            </a:r>
            <a:r>
              <a:rPr lang="ar-EG" sz="2100" spc="20" dirty="0">
                <a:solidFill>
                  <a:srgbClr val="0A1F61"/>
                </a:solidFill>
                <a:latin typeface="Tajawal ExtraBold" panose="00000800000000000000" pitchFamily="2" charset="-78"/>
                <a:cs typeface="+mj-cs"/>
              </a:rPr>
              <a:t>والمعرفة لاسمها و لمنتجاتها بين جمهور المتعاملين.</a:t>
            </a:r>
          </a:p>
          <a:p>
            <a:pPr marL="457200" indent="-457200" algn="just" rtl="1">
              <a:lnSpc>
                <a:spcPct val="150000"/>
              </a:lnSpc>
              <a:buSzPct val="150000"/>
              <a:buFont typeface="+mj-lt"/>
              <a:buAutoNum type="arabicPeriod"/>
            </a:pPr>
            <a:r>
              <a:rPr lang="ar-EG" sz="2100" spc="20" dirty="0" smtClean="0">
                <a:solidFill>
                  <a:srgbClr val="0A1F61"/>
                </a:solidFill>
                <a:latin typeface="Tajawal ExtraBold" panose="00000800000000000000" pitchFamily="2" charset="-78"/>
                <a:cs typeface="+mj-cs"/>
              </a:rPr>
              <a:t>أن </a:t>
            </a:r>
            <a:r>
              <a:rPr lang="ar-EG" sz="2100" spc="20" dirty="0">
                <a:solidFill>
                  <a:srgbClr val="0A1F61"/>
                </a:solidFill>
                <a:latin typeface="Tajawal ExtraBold" panose="00000800000000000000" pitchFamily="2" charset="-78"/>
                <a:cs typeface="+mj-cs"/>
              </a:rPr>
              <a:t>أسعى بكل جوارحي لأن أزيد حصة المؤسسة التسويقية في السوق </a:t>
            </a:r>
            <a:r>
              <a:rPr lang="ar-EG" sz="2100" spc="20" dirty="0" smtClean="0">
                <a:solidFill>
                  <a:srgbClr val="0A1F61"/>
                </a:solidFill>
                <a:latin typeface="Tajawal ExtraBold" panose="00000800000000000000" pitchFamily="2" charset="-78"/>
                <a:cs typeface="+mj-cs"/>
              </a:rPr>
              <a:t>بالحفاظ على </a:t>
            </a:r>
            <a:r>
              <a:rPr lang="ar-EG" sz="2100" spc="20" dirty="0">
                <a:solidFill>
                  <a:srgbClr val="0A1F61"/>
                </a:solidFill>
                <a:latin typeface="Tajawal ExtraBold" panose="00000800000000000000" pitchFamily="2" charset="-78"/>
                <a:cs typeface="+mj-cs"/>
              </a:rPr>
              <a:t>العملاء الحاليين أو جذب عملاء جدد.</a:t>
            </a:r>
          </a:p>
          <a:p>
            <a:pPr marL="457200" indent="-457200" algn="just" rtl="1">
              <a:lnSpc>
                <a:spcPct val="150000"/>
              </a:lnSpc>
              <a:buSzPct val="150000"/>
              <a:buFont typeface="+mj-lt"/>
              <a:buAutoNum type="arabicPeriod"/>
            </a:pPr>
            <a:r>
              <a:rPr lang="ar-EG" sz="2100" spc="20" dirty="0" smtClean="0">
                <a:solidFill>
                  <a:srgbClr val="0A1F61"/>
                </a:solidFill>
                <a:latin typeface="Tajawal ExtraBold" panose="00000800000000000000" pitchFamily="2" charset="-78"/>
                <a:cs typeface="+mj-cs"/>
              </a:rPr>
              <a:t>أن </a:t>
            </a:r>
            <a:r>
              <a:rPr lang="ar-EG" sz="2100" spc="20" dirty="0">
                <a:solidFill>
                  <a:srgbClr val="0A1F61"/>
                </a:solidFill>
                <a:latin typeface="Tajawal ExtraBold" panose="00000800000000000000" pitchFamily="2" charset="-78"/>
                <a:cs typeface="+mj-cs"/>
              </a:rPr>
              <a:t>أقدم منتجات تنافسية تمتاز عن منتجات الآخرين وتحقق إشباع أفضل لعملائي.. وتجدد مع أفكارهم.. وفى الحدود التي تسمح بها بيئة </a:t>
            </a:r>
            <a:r>
              <a:rPr lang="ar-EG" sz="2100" spc="20" dirty="0" smtClean="0">
                <a:solidFill>
                  <a:srgbClr val="0A1F61"/>
                </a:solidFill>
                <a:latin typeface="Tajawal ExtraBold" panose="00000800000000000000" pitchFamily="2" charset="-78"/>
                <a:cs typeface="+mj-cs"/>
              </a:rPr>
              <a:t>النشاط والأعمال</a:t>
            </a:r>
            <a:r>
              <a:rPr lang="ar-EG" sz="2100" spc="20" dirty="0">
                <a:solidFill>
                  <a:srgbClr val="0A1F61"/>
                </a:solidFill>
                <a:latin typeface="Tajawal ExtraBold" panose="00000800000000000000" pitchFamily="2" charset="-78"/>
                <a:cs typeface="+mj-cs"/>
              </a:rPr>
              <a:t>. </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1436474423"/>
      </p:ext>
    </p:extLst>
  </p:cSld>
  <p:clrMapOvr>
    <a:masterClrMapping/>
  </p:clrMapOvr>
  <mc:AlternateContent xmlns:mc="http://schemas.openxmlformats.org/markup-compatibility/2006" xmlns:p14="http://schemas.microsoft.com/office/powerpoint/2010/main">
    <mc:Choice Requires="p14">
      <p:transition spd="slow" p14:dur="2000" advTm="184971"/>
    </mc:Choice>
    <mc:Fallback xmlns="">
      <p:transition spd="slow" advTm="184971"/>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6316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a:effectLst>
                  <a:outerShdw blurRad="38100" dist="38100" dir="2700000" algn="tl">
                    <a:srgbClr val="000000">
                      <a:alpha val="43137"/>
                    </a:srgbClr>
                  </a:outerShdw>
                </a:effectLst>
              </a:rPr>
              <a:t>أهداف البيع الشخصى</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224675"/>
            <a:ext cx="8417320" cy="3485570"/>
          </a:xfrm>
          <a:prstGeom prst="rect">
            <a:avLst/>
          </a:prstGeom>
          <a:noFill/>
        </p:spPr>
        <p:txBody>
          <a:bodyPr wrap="square" rtlCol="0">
            <a:spAutoFit/>
          </a:bodyPr>
          <a:lstStyle/>
          <a:p>
            <a:pPr marL="457200" indent="-457200" algn="just" rtl="1">
              <a:lnSpc>
                <a:spcPct val="150000"/>
              </a:lnSpc>
              <a:buSzPct val="150000"/>
              <a:buFont typeface="+mj-lt"/>
              <a:buAutoNum type="arabicPeriod" startAt="4"/>
            </a:pPr>
            <a:r>
              <a:rPr lang="ar-EG" sz="2100" spc="20" dirty="0" smtClean="0">
                <a:solidFill>
                  <a:srgbClr val="0A1F61"/>
                </a:solidFill>
                <a:latin typeface="Tajawal ExtraBold" panose="00000800000000000000" pitchFamily="2" charset="-78"/>
                <a:cs typeface="+mj-cs"/>
              </a:rPr>
              <a:t>أن </a:t>
            </a:r>
            <a:r>
              <a:rPr lang="ar-EG" sz="2100" spc="20" dirty="0">
                <a:solidFill>
                  <a:srgbClr val="0A1F61"/>
                </a:solidFill>
                <a:latin typeface="Tajawal ExtraBold" panose="00000800000000000000" pitchFamily="2" charset="-78"/>
                <a:cs typeface="+mj-cs"/>
              </a:rPr>
              <a:t>أوفر تغطية متكاملة لسوق الأعمال.. وبما يمكن من وصول منتجاتي إلى كافة فئات المتعاملين بشكل مربح </a:t>
            </a:r>
            <a:r>
              <a:rPr lang="ar-EG" sz="2100" spc="20" dirty="0" smtClean="0">
                <a:solidFill>
                  <a:srgbClr val="0A1F61"/>
                </a:solidFill>
                <a:latin typeface="Tajawal ExtraBold" panose="00000800000000000000" pitchFamily="2" charset="-78"/>
                <a:cs typeface="+mj-cs"/>
              </a:rPr>
              <a:t>. </a:t>
            </a:r>
          </a:p>
          <a:p>
            <a:pPr marL="457200" indent="-457200" algn="just" rtl="1">
              <a:lnSpc>
                <a:spcPct val="150000"/>
              </a:lnSpc>
              <a:buSzPct val="150000"/>
              <a:buFont typeface="+mj-lt"/>
              <a:buAutoNum type="arabicPeriod" startAt="4"/>
            </a:pPr>
            <a:r>
              <a:rPr lang="ar-EG" sz="2100" spc="20" dirty="0" smtClean="0">
                <a:solidFill>
                  <a:srgbClr val="0A1F61"/>
                </a:solidFill>
                <a:latin typeface="Tajawal ExtraBold" panose="00000800000000000000" pitchFamily="2" charset="-78"/>
                <a:cs typeface="+mj-cs"/>
              </a:rPr>
              <a:t>أن </a:t>
            </a:r>
            <a:r>
              <a:rPr lang="ar-EG" sz="2100" spc="20" dirty="0">
                <a:solidFill>
                  <a:srgbClr val="0A1F61"/>
                </a:solidFill>
                <a:latin typeface="Tajawal ExtraBold" panose="00000800000000000000" pitchFamily="2" charset="-78"/>
                <a:cs typeface="+mj-cs"/>
              </a:rPr>
              <a:t>أدفع زملائي </a:t>
            </a:r>
            <a:r>
              <a:rPr lang="ar-EG" sz="2100" spc="20" dirty="0" smtClean="0">
                <a:solidFill>
                  <a:srgbClr val="0A1F61"/>
                </a:solidFill>
                <a:latin typeface="Tajawal ExtraBold" panose="00000800000000000000" pitchFamily="2" charset="-78"/>
                <a:cs typeface="+mj-cs"/>
              </a:rPr>
              <a:t>وإخوتي </a:t>
            </a:r>
            <a:r>
              <a:rPr lang="ar-EG" sz="2100" spc="20" dirty="0">
                <a:solidFill>
                  <a:srgbClr val="0A1F61"/>
                </a:solidFill>
                <a:latin typeface="Tajawal ExtraBold" panose="00000800000000000000" pitchFamily="2" charset="-78"/>
                <a:cs typeface="+mj-cs"/>
              </a:rPr>
              <a:t>على الفخر بمؤسستهم أو الإيمان بما تقدمه.. وأدفعهم في أن يقدموا أطيب الأداء ليرض العميل دائماً .. وأن يحركوا طاقاتهم الفردية الكامنة في استقراء رغباتهم واستغلال أدوات المنشأة بشكل فعال ومزيج </a:t>
            </a:r>
            <a:r>
              <a:rPr lang="ar-EG" sz="2100" spc="20" dirty="0" smtClean="0">
                <a:solidFill>
                  <a:srgbClr val="0A1F61"/>
                </a:solidFill>
                <a:latin typeface="Tajawal ExtraBold" panose="00000800000000000000" pitchFamily="2" charset="-78"/>
                <a:cs typeface="+mj-cs"/>
              </a:rPr>
              <a:t>منتجاتنا لإشباعهم</a:t>
            </a:r>
            <a:r>
              <a:rPr lang="ar-EG" sz="2100" spc="20" dirty="0">
                <a:solidFill>
                  <a:srgbClr val="0A1F61"/>
                </a:solidFill>
                <a:latin typeface="Tajawal ExtraBold" panose="00000800000000000000" pitchFamily="2" charset="-78"/>
                <a:cs typeface="+mj-cs"/>
              </a:rPr>
              <a:t>.</a:t>
            </a:r>
          </a:p>
          <a:p>
            <a:pPr marL="457200" indent="-457200" algn="just" rtl="1">
              <a:lnSpc>
                <a:spcPct val="150000"/>
              </a:lnSpc>
              <a:buSzPct val="150000"/>
              <a:buFont typeface="+mj-lt"/>
              <a:buAutoNum type="arabicPeriod" startAt="4"/>
            </a:pPr>
            <a:r>
              <a:rPr lang="ar-EG" sz="2100" spc="20" dirty="0" smtClean="0">
                <a:solidFill>
                  <a:srgbClr val="0A1F61"/>
                </a:solidFill>
                <a:latin typeface="Tajawal ExtraBold" panose="00000800000000000000" pitchFamily="2" charset="-78"/>
                <a:cs typeface="+mj-cs"/>
              </a:rPr>
              <a:t>أن </a:t>
            </a:r>
            <a:r>
              <a:rPr lang="ar-EG" sz="2100" spc="20" dirty="0">
                <a:solidFill>
                  <a:srgbClr val="0A1F61"/>
                </a:solidFill>
                <a:latin typeface="Tajawal ExtraBold" panose="00000800000000000000" pitchFamily="2" charset="-78"/>
                <a:cs typeface="+mj-cs"/>
              </a:rPr>
              <a:t>أضع سعراً لمنتجاتي غير مغال فيه .. يتحمله العميل عن طيب خاطر ويجد أنه يدفع سعراً فيه منافع حقيقة .. تبني على انه يكسب مقابل كل ما يدفع.</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3853512980"/>
      </p:ext>
    </p:extLst>
  </p:cSld>
  <p:clrMapOvr>
    <a:masterClrMapping/>
  </p:clrMapOvr>
  <mc:AlternateContent xmlns:mc="http://schemas.openxmlformats.org/markup-compatibility/2006" xmlns:p14="http://schemas.microsoft.com/office/powerpoint/2010/main">
    <mc:Choice Requires="p14">
      <p:transition spd="slow" p14:dur="2000" advTm="130005"/>
    </mc:Choice>
    <mc:Fallback xmlns="">
      <p:transition spd="slow" advTm="130005"/>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6316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a:effectLst>
                  <a:outerShdw blurRad="38100" dist="38100" dir="2700000" algn="tl">
                    <a:srgbClr val="000000">
                      <a:alpha val="43137"/>
                    </a:srgbClr>
                  </a:outerShdw>
                </a:effectLst>
              </a:rPr>
              <a:t>وظائف </a:t>
            </a:r>
            <a:r>
              <a:rPr lang="ar-EG" sz="2400" b="1" dirty="0" smtClean="0">
                <a:effectLst>
                  <a:outerShdw blurRad="38100" dist="38100" dir="2700000" algn="tl">
                    <a:srgbClr val="000000">
                      <a:alpha val="43137"/>
                    </a:srgbClr>
                  </a:outerShdw>
                </a:effectLst>
              </a:rPr>
              <a:t>رجل </a:t>
            </a:r>
            <a:r>
              <a:rPr lang="ar-EG" sz="2400" b="1" dirty="0">
                <a:effectLst>
                  <a:outerShdw blurRad="38100" dist="38100" dir="2700000" algn="tl">
                    <a:srgbClr val="000000">
                      <a:alpha val="43137"/>
                    </a:srgbClr>
                  </a:outerShdw>
                </a:effectLst>
              </a:rPr>
              <a:t>البيع </a:t>
            </a:r>
            <a:r>
              <a:rPr lang="ar-EG" sz="2400" b="1" dirty="0" smtClean="0">
                <a:effectLst>
                  <a:outerShdw blurRad="38100" dist="38100" dir="2700000" algn="tl">
                    <a:srgbClr val="000000">
                      <a:alpha val="43137"/>
                    </a:srgbClr>
                  </a:outerShdw>
                </a:effectLst>
              </a:rPr>
              <a:t>الفعال</a:t>
            </a:r>
            <a:endParaRPr lang="ar-EG" sz="2400" b="1" dirty="0">
              <a:effectLst>
                <a:outerShdw blurRad="38100" dist="38100" dir="2700000" algn="tl">
                  <a:srgbClr val="000000">
                    <a:alpha val="43137"/>
                  </a:srgbClr>
                </a:outerShdw>
              </a:effectLst>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319949"/>
            <a:ext cx="8417320" cy="4881721"/>
          </a:xfrm>
          <a:prstGeom prst="rect">
            <a:avLst/>
          </a:prstGeom>
          <a:noFill/>
        </p:spPr>
        <p:txBody>
          <a:bodyPr wrap="square" rtlCol="0">
            <a:spAutoFit/>
          </a:bodyPr>
          <a:lstStyle/>
          <a:p>
            <a:pPr marL="457200" indent="-457200" algn="just" rtl="1">
              <a:lnSpc>
                <a:spcPct val="150000"/>
              </a:lnSpc>
              <a:buSzPct val="200000"/>
              <a:buFont typeface="+mj-lt"/>
              <a:buAutoNum type="arabicPeriod"/>
            </a:pPr>
            <a:r>
              <a:rPr lang="ar-EG" sz="2100" spc="20" dirty="0" smtClean="0">
                <a:solidFill>
                  <a:srgbClr val="0A1F61"/>
                </a:solidFill>
                <a:latin typeface="Tajawal ExtraBold" panose="00000800000000000000" pitchFamily="2" charset="-78"/>
                <a:cs typeface="+mj-cs"/>
              </a:rPr>
              <a:t>سفير للمنشأة أمام الغير</a:t>
            </a:r>
            <a:r>
              <a:rPr lang="en-US" sz="2100" spc="20" dirty="0" smtClean="0">
                <a:solidFill>
                  <a:srgbClr val="0A1F61"/>
                </a:solidFill>
                <a:latin typeface="Tajawal ExtraBold" panose="00000800000000000000" pitchFamily="2" charset="-78"/>
                <a:cs typeface="+mj-cs"/>
              </a:rPr>
              <a:t>، </a:t>
            </a:r>
            <a:r>
              <a:rPr lang="ar-EG" sz="2100" spc="20" dirty="0" smtClean="0">
                <a:solidFill>
                  <a:srgbClr val="0A1F61"/>
                </a:solidFill>
                <a:latin typeface="Tajawal ExtraBold" panose="00000800000000000000" pitchFamily="2" charset="-78"/>
                <a:cs typeface="+mj-cs"/>
              </a:rPr>
              <a:t>فهو الواجهة المعبرة عن سياسات </a:t>
            </a:r>
            <a:r>
              <a:rPr lang="ar-EG" sz="2100" spc="20" dirty="0">
                <a:solidFill>
                  <a:srgbClr val="0A1F61"/>
                </a:solidFill>
                <a:latin typeface="Tajawal ExtraBold" panose="00000800000000000000" pitchFamily="2" charset="-78"/>
                <a:cs typeface="+mj-cs"/>
              </a:rPr>
              <a:t>المنشأة </a:t>
            </a:r>
            <a:r>
              <a:rPr lang="ar-EG" sz="2100" spc="20" dirty="0" smtClean="0">
                <a:solidFill>
                  <a:srgbClr val="0A1F61"/>
                </a:solidFill>
                <a:latin typeface="Tajawal ExtraBold" panose="00000800000000000000" pitchFamily="2" charset="-78"/>
                <a:cs typeface="+mj-cs"/>
              </a:rPr>
              <a:t>أمام </a:t>
            </a:r>
            <a:r>
              <a:rPr lang="ar-EG" sz="2100" spc="20" dirty="0">
                <a:solidFill>
                  <a:srgbClr val="0A1F61"/>
                </a:solidFill>
                <a:latin typeface="Tajawal ExtraBold" panose="00000800000000000000" pitchFamily="2" charset="-78"/>
                <a:cs typeface="+mj-cs"/>
              </a:rPr>
              <a:t>الغير كما أنه ينقل وجهات نظر المنشأة إلى الغير والعكس.</a:t>
            </a:r>
          </a:p>
          <a:p>
            <a:pPr marL="457200" indent="-457200" algn="just" rtl="1">
              <a:lnSpc>
                <a:spcPct val="150000"/>
              </a:lnSpc>
              <a:buSzPct val="200000"/>
              <a:buFont typeface="+mj-lt"/>
              <a:buAutoNum type="arabicPeriod"/>
            </a:pPr>
            <a:r>
              <a:rPr lang="ar-EG" sz="2100" spc="20" dirty="0">
                <a:solidFill>
                  <a:srgbClr val="0A1F61"/>
                </a:solidFill>
                <a:latin typeface="Tajawal ExtraBold" panose="00000800000000000000" pitchFamily="2" charset="-78"/>
                <a:cs typeface="+mj-cs"/>
              </a:rPr>
              <a:t>مستشار أمين </a:t>
            </a:r>
            <a:r>
              <a:rPr lang="ar-EG" sz="2100" spc="20" dirty="0" smtClean="0">
                <a:solidFill>
                  <a:srgbClr val="0A1F61"/>
                </a:solidFill>
                <a:latin typeface="Tajawal ExtraBold" panose="00000800000000000000" pitchFamily="2" charset="-78"/>
                <a:cs typeface="+mj-cs"/>
              </a:rPr>
              <a:t>للعملاء</a:t>
            </a:r>
            <a:r>
              <a:rPr lang="en-US" sz="2100" spc="20" dirty="0" smtClean="0">
                <a:solidFill>
                  <a:srgbClr val="0A1F61"/>
                </a:solidFill>
                <a:latin typeface="Tajawal ExtraBold" panose="00000800000000000000" pitchFamily="2" charset="-78"/>
                <a:cs typeface="+mj-cs"/>
              </a:rPr>
              <a:t>، </a:t>
            </a:r>
            <a:r>
              <a:rPr lang="ar-EG" sz="2100" spc="20" dirty="0">
                <a:solidFill>
                  <a:srgbClr val="0A1F61"/>
                </a:solidFill>
                <a:latin typeface="Tajawal ExtraBold" panose="00000800000000000000" pitchFamily="2" charset="-78"/>
                <a:cs typeface="+mj-cs"/>
              </a:rPr>
              <a:t>يقدم لهم مداخل الربح، ومداخل المنفعة وإمكانيات حل المشاكل.</a:t>
            </a:r>
          </a:p>
          <a:p>
            <a:pPr marL="457200" indent="-457200" algn="just" rtl="1">
              <a:lnSpc>
                <a:spcPct val="150000"/>
              </a:lnSpc>
              <a:buSzPct val="200000"/>
              <a:buFont typeface="+mj-lt"/>
              <a:buAutoNum type="arabicPeriod"/>
            </a:pPr>
            <a:r>
              <a:rPr lang="ar-EG" sz="2100" spc="20" dirty="0" smtClean="0">
                <a:solidFill>
                  <a:srgbClr val="0A1F61"/>
                </a:solidFill>
                <a:latin typeface="Tajawal ExtraBold" panose="00000800000000000000" pitchFamily="2" charset="-78"/>
                <a:cs typeface="+mj-cs"/>
              </a:rPr>
              <a:t>خبير </a:t>
            </a:r>
            <a:r>
              <a:rPr lang="ar-EG" sz="2100" spc="20" dirty="0">
                <a:solidFill>
                  <a:srgbClr val="0A1F61"/>
                </a:solidFill>
                <a:latin typeface="Tajawal ExtraBold" panose="00000800000000000000" pitchFamily="2" charset="-78"/>
                <a:cs typeface="+mj-cs"/>
              </a:rPr>
              <a:t>فني </a:t>
            </a:r>
            <a:r>
              <a:rPr lang="ar-EG" sz="2100" spc="20" dirty="0" smtClean="0">
                <a:solidFill>
                  <a:srgbClr val="0A1F61"/>
                </a:solidFill>
                <a:latin typeface="Tajawal ExtraBold" panose="00000800000000000000" pitchFamily="2" charset="-78"/>
                <a:cs typeface="+mj-cs"/>
              </a:rPr>
              <a:t>يعلم </a:t>
            </a:r>
            <a:r>
              <a:rPr lang="ar-EG" sz="2100" spc="20" dirty="0">
                <a:solidFill>
                  <a:srgbClr val="0A1F61"/>
                </a:solidFill>
                <a:latin typeface="Tajawal ExtraBold" panose="00000800000000000000" pitchFamily="2" charset="-78"/>
                <a:cs typeface="+mj-cs"/>
              </a:rPr>
              <a:t>كل شئ عن المنتجات وينقلها إلى العملاء بخبرة العارف وأمانته .</a:t>
            </a:r>
          </a:p>
          <a:p>
            <a:pPr marL="457200" indent="-457200" algn="just" rtl="1">
              <a:lnSpc>
                <a:spcPct val="150000"/>
              </a:lnSpc>
              <a:buSzPct val="200000"/>
              <a:buFont typeface="+mj-lt"/>
              <a:buAutoNum type="arabicPeriod"/>
            </a:pPr>
            <a:r>
              <a:rPr lang="ar-EG" sz="2100" spc="20" dirty="0" smtClean="0">
                <a:solidFill>
                  <a:srgbClr val="0A1F61"/>
                </a:solidFill>
                <a:latin typeface="Tajawal ExtraBold" panose="00000800000000000000" pitchFamily="2" charset="-78"/>
                <a:cs typeface="+mj-cs"/>
              </a:rPr>
              <a:t>عارض ممتاز</a:t>
            </a:r>
            <a:r>
              <a:rPr lang="en-US" sz="2100" spc="20" dirty="0" smtClean="0">
                <a:solidFill>
                  <a:srgbClr val="0A1F61"/>
                </a:solidFill>
                <a:latin typeface="Tajawal ExtraBold" panose="00000800000000000000" pitchFamily="2" charset="-78"/>
                <a:cs typeface="+mj-cs"/>
              </a:rPr>
              <a:t>، </a:t>
            </a:r>
            <a:r>
              <a:rPr lang="ar-EG" sz="2100" spc="20" dirty="0">
                <a:solidFill>
                  <a:srgbClr val="0A1F61"/>
                </a:solidFill>
                <a:latin typeface="Tajawal ExtraBold" panose="00000800000000000000" pitchFamily="2" charset="-78"/>
                <a:cs typeface="+mj-cs"/>
              </a:rPr>
              <a:t>لمنتجات المنشأة في كل مكان، يجذب العملاء ويقنعهم، قادر على تصنيف المنتجات وربطها بالعروض القوية .. يدعم جهود الإدارة في الترويج</a:t>
            </a:r>
            <a:r>
              <a:rPr lang="ar-EG" sz="2100" spc="20" dirty="0" smtClean="0">
                <a:solidFill>
                  <a:srgbClr val="0A1F61"/>
                </a:solidFill>
                <a:latin typeface="Tajawal ExtraBold" panose="00000800000000000000" pitchFamily="2" charset="-78"/>
                <a:cs typeface="+mj-cs"/>
              </a:rPr>
              <a:t>.</a:t>
            </a:r>
          </a:p>
          <a:p>
            <a:pPr marL="457200" indent="-457200" algn="just" rtl="1">
              <a:lnSpc>
                <a:spcPct val="150000"/>
              </a:lnSpc>
              <a:buSzPct val="200000"/>
              <a:buFont typeface="+mj-lt"/>
              <a:buAutoNum type="arabicPeriod"/>
            </a:pPr>
            <a:r>
              <a:rPr lang="ar-EG" sz="2100" spc="20" dirty="0">
                <a:solidFill>
                  <a:srgbClr val="0A1F61"/>
                </a:solidFill>
                <a:latin typeface="Tajawal ExtraBold" panose="00000800000000000000" pitchFamily="2" charset="-78"/>
                <a:cs typeface="+mj-cs"/>
              </a:rPr>
              <a:t>معلم.. يسعى لتعريف العملاء عن السلع والخدمات والأفكار الجديدة وبأساليب تتناسب مع المفاهيم السائدة لديهم.</a:t>
            </a:r>
          </a:p>
          <a:p>
            <a:pPr marL="457200" indent="-457200" algn="just" rtl="1">
              <a:lnSpc>
                <a:spcPct val="150000"/>
              </a:lnSpc>
              <a:buSzPct val="200000"/>
              <a:buFont typeface="+mj-lt"/>
              <a:buAutoNum type="arabicPeriod"/>
            </a:pPr>
            <a:endParaRPr lang="ar-EG" sz="2100" spc="20" dirty="0">
              <a:solidFill>
                <a:srgbClr val="0A1F61"/>
              </a:solidFill>
              <a:latin typeface="Tajawal ExtraBold" panose="00000800000000000000" pitchFamily="2" charset="-78"/>
              <a:cs typeface="+mj-cs"/>
            </a:endParaRPr>
          </a:p>
          <a:p>
            <a:pPr marL="457200" indent="-457200" algn="just" rtl="1">
              <a:lnSpc>
                <a:spcPct val="150000"/>
              </a:lnSpc>
              <a:buSzPct val="200000"/>
              <a:buFont typeface="+mj-lt"/>
              <a:buAutoNum type="arabicPeriod"/>
            </a:pPr>
            <a:endParaRPr lang="ar-EG" sz="2100" spc="20" dirty="0">
              <a:solidFill>
                <a:srgbClr val="0A1F61"/>
              </a:solidFill>
              <a:latin typeface="Tajawal ExtraBold" panose="00000800000000000000" pitchFamily="2" charset="-78"/>
              <a:cs typeface="+mj-cs"/>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3132370379"/>
      </p:ext>
    </p:extLst>
  </p:cSld>
  <p:clrMapOvr>
    <a:masterClrMapping/>
  </p:clrMapOvr>
  <mc:AlternateContent xmlns:mc="http://schemas.openxmlformats.org/markup-compatibility/2006" xmlns:p14="http://schemas.microsoft.com/office/powerpoint/2010/main">
    <mc:Choice Requires="p14">
      <p:transition spd="slow" p14:dur="2000" advTm="237025"/>
    </mc:Choice>
    <mc:Fallback xmlns="">
      <p:transition spd="slow" advTm="237025"/>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6316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a:effectLst>
                  <a:outerShdw blurRad="38100" dist="38100" dir="2700000" algn="tl">
                    <a:srgbClr val="000000">
                      <a:alpha val="43137"/>
                    </a:srgbClr>
                  </a:outerShdw>
                </a:effectLst>
              </a:rPr>
              <a:t>وظائف </a:t>
            </a:r>
            <a:r>
              <a:rPr lang="ar-EG" sz="2400" b="1" dirty="0" smtClean="0">
                <a:effectLst>
                  <a:outerShdw blurRad="38100" dist="38100" dir="2700000" algn="tl">
                    <a:srgbClr val="000000">
                      <a:alpha val="43137"/>
                    </a:srgbClr>
                  </a:outerShdw>
                </a:effectLst>
              </a:rPr>
              <a:t>رجل </a:t>
            </a:r>
            <a:r>
              <a:rPr lang="ar-EG" sz="2400" b="1" dirty="0">
                <a:effectLst>
                  <a:outerShdw blurRad="38100" dist="38100" dir="2700000" algn="tl">
                    <a:srgbClr val="000000">
                      <a:alpha val="43137"/>
                    </a:srgbClr>
                  </a:outerShdw>
                </a:effectLst>
              </a:rPr>
              <a:t>البيع الفعال</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437433" y="2215476"/>
            <a:ext cx="8578137" cy="4247317"/>
          </a:xfrm>
          <a:prstGeom prst="rect">
            <a:avLst/>
          </a:prstGeom>
          <a:noFill/>
        </p:spPr>
        <p:txBody>
          <a:bodyPr wrap="square" rtlCol="0">
            <a:spAutoFit/>
          </a:bodyPr>
          <a:lstStyle/>
          <a:p>
            <a:pPr marL="457200" indent="-457200" algn="just" rtl="1">
              <a:lnSpc>
                <a:spcPct val="150000"/>
              </a:lnSpc>
              <a:buSzPct val="200000"/>
              <a:buFont typeface="+mj-lt"/>
              <a:buAutoNum type="arabicPeriod" startAt="6"/>
            </a:pPr>
            <a:r>
              <a:rPr lang="ar-EG" sz="2000" dirty="0">
                <a:solidFill>
                  <a:srgbClr val="0A1F61"/>
                </a:solidFill>
                <a:latin typeface="Tajawal ExtraBold" panose="00000800000000000000" pitchFamily="2" charset="-78"/>
                <a:cs typeface="+mj-cs"/>
              </a:rPr>
              <a:t>متكيف .. يبيع الجديد دائماً إلى عملائه، يغير من أساليبه وفقاً لظروف التغير فيما يقدم إليهم من منتجات ووفقاً لظروف عملائه.</a:t>
            </a:r>
          </a:p>
          <a:p>
            <a:pPr marL="457200" indent="-457200" algn="just" rtl="1">
              <a:lnSpc>
                <a:spcPct val="150000"/>
              </a:lnSpc>
              <a:buSzPct val="200000"/>
              <a:buFont typeface="+mj-lt"/>
              <a:buAutoNum type="arabicPeriod" startAt="6"/>
            </a:pPr>
            <a:r>
              <a:rPr lang="ar-EG" sz="2000" dirty="0" smtClean="0">
                <a:solidFill>
                  <a:srgbClr val="0A1F61"/>
                </a:solidFill>
                <a:latin typeface="Tajawal ExtraBold" panose="00000800000000000000" pitchFamily="2" charset="-78"/>
                <a:cs typeface="+mj-cs"/>
              </a:rPr>
              <a:t>يحل </a:t>
            </a:r>
            <a:r>
              <a:rPr lang="ar-EG" sz="2000" dirty="0">
                <a:solidFill>
                  <a:srgbClr val="0A1F61"/>
                </a:solidFill>
                <a:latin typeface="Tajawal ExtraBold" panose="00000800000000000000" pitchFamily="2" charset="-78"/>
                <a:cs typeface="+mj-cs"/>
              </a:rPr>
              <a:t>مشاكل العملاء.. لن يتعامل مع العميل إلا إذا تم حل مشاكله ورجل البيع يبحث عن مشاكل العملاء.. ويسعى لحلها بتقديم خدماته وأفكاره.</a:t>
            </a:r>
          </a:p>
          <a:p>
            <a:pPr marL="457200" indent="-457200" algn="just" rtl="1">
              <a:lnSpc>
                <a:spcPct val="150000"/>
              </a:lnSpc>
              <a:buSzPct val="200000"/>
              <a:buFont typeface="+mj-lt"/>
              <a:buAutoNum type="arabicPeriod" startAt="6"/>
            </a:pPr>
            <a:r>
              <a:rPr lang="ar-EG" sz="2000" dirty="0" smtClean="0">
                <a:solidFill>
                  <a:srgbClr val="0A1F61"/>
                </a:solidFill>
                <a:latin typeface="Tajawal ExtraBold" panose="00000800000000000000" pitchFamily="2" charset="-78"/>
                <a:cs typeface="+mj-cs"/>
              </a:rPr>
              <a:t>مبدع </a:t>
            </a:r>
            <a:r>
              <a:rPr lang="ar-EG" sz="2000" dirty="0">
                <a:solidFill>
                  <a:srgbClr val="0A1F61"/>
                </a:solidFill>
                <a:latin typeface="Tajawal ExtraBold" panose="00000800000000000000" pitchFamily="2" charset="-78"/>
                <a:cs typeface="+mj-cs"/>
              </a:rPr>
              <a:t>.. </a:t>
            </a:r>
            <a:r>
              <a:rPr lang="ar-EG" sz="2000" dirty="0" smtClean="0">
                <a:solidFill>
                  <a:srgbClr val="0A1F61"/>
                </a:solidFill>
                <a:latin typeface="Tajawal ExtraBold" panose="00000800000000000000" pitchFamily="2" charset="-78"/>
                <a:cs typeface="+mj-cs"/>
              </a:rPr>
              <a:t>حقاً </a:t>
            </a:r>
            <a:r>
              <a:rPr lang="ar-EG" sz="2000" dirty="0">
                <a:solidFill>
                  <a:srgbClr val="0A1F61"/>
                </a:solidFill>
                <a:latin typeface="Tajawal ExtraBold" panose="00000800000000000000" pitchFamily="2" charset="-78"/>
                <a:cs typeface="+mj-cs"/>
              </a:rPr>
              <a:t>إن النجاح لشيء عظيم .. ولكن يحتاج إلى جهد خلاق وكبير . ولا يأتي ذلك إلا عندما يبذل رجل البيع كل طاقته فى تقديم أساليب جديدة للعرض والمفاوضة والإقناع. وهو الذي يعطى لرجال منشأته أفكار جديدة في تقديم المنتجات وما يتصل بها من خدمات لتتناسب مع حاجات ورغبات المتعاملين المرتقبين</a:t>
            </a:r>
          </a:p>
          <a:p>
            <a:pPr marL="457200" indent="-457200" algn="just" rtl="1">
              <a:lnSpc>
                <a:spcPct val="150000"/>
              </a:lnSpc>
              <a:buSzPct val="200000"/>
              <a:buFont typeface="+mj-lt"/>
              <a:buAutoNum type="arabicPeriod" startAt="6"/>
            </a:pPr>
            <a:endParaRPr lang="ar-EG" sz="2000" dirty="0">
              <a:solidFill>
                <a:srgbClr val="0A1F61"/>
              </a:solidFill>
              <a:latin typeface="Tajawal ExtraBold" panose="00000800000000000000" pitchFamily="2" charset="-78"/>
              <a:cs typeface="+mj-cs"/>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318551850"/>
      </p:ext>
    </p:extLst>
  </p:cSld>
  <p:clrMapOvr>
    <a:masterClrMapping/>
  </p:clrMapOvr>
  <mc:AlternateContent xmlns:mc="http://schemas.openxmlformats.org/markup-compatibility/2006" xmlns:p14="http://schemas.microsoft.com/office/powerpoint/2010/main">
    <mc:Choice Requires="p14">
      <p:transition spd="slow" p14:dur="2000" advTm="181537"/>
    </mc:Choice>
    <mc:Fallback xmlns="">
      <p:transition spd="slow" advTm="181537"/>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6316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a:effectLst>
                  <a:outerShdw blurRad="38100" dist="38100" dir="2700000" algn="tl">
                    <a:srgbClr val="000000">
                      <a:alpha val="43137"/>
                    </a:srgbClr>
                  </a:outerShdw>
                </a:effectLst>
              </a:rPr>
              <a:t>وظائف </a:t>
            </a:r>
            <a:r>
              <a:rPr lang="ar-EG" sz="2400" b="1" dirty="0" smtClean="0">
                <a:effectLst>
                  <a:outerShdw blurRad="38100" dist="38100" dir="2700000" algn="tl">
                    <a:srgbClr val="000000">
                      <a:alpha val="43137"/>
                    </a:srgbClr>
                  </a:outerShdw>
                </a:effectLst>
              </a:rPr>
              <a:t>رجل </a:t>
            </a:r>
            <a:r>
              <a:rPr lang="ar-EG" sz="2400" b="1" dirty="0">
                <a:effectLst>
                  <a:outerShdw blurRad="38100" dist="38100" dir="2700000" algn="tl">
                    <a:srgbClr val="000000">
                      <a:alpha val="43137"/>
                    </a:srgbClr>
                  </a:outerShdw>
                </a:effectLst>
              </a:rPr>
              <a:t>البيع الفعال</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437433" y="2555859"/>
            <a:ext cx="8578137" cy="3427477"/>
          </a:xfrm>
          <a:prstGeom prst="rect">
            <a:avLst/>
          </a:prstGeom>
          <a:noFill/>
        </p:spPr>
        <p:txBody>
          <a:bodyPr wrap="square" rtlCol="0">
            <a:spAutoFit/>
          </a:bodyPr>
          <a:lstStyle/>
          <a:p>
            <a:pPr marL="457200" indent="-457200" algn="just" rtl="1">
              <a:lnSpc>
                <a:spcPct val="150000"/>
              </a:lnSpc>
              <a:buSzPct val="200000"/>
              <a:buFont typeface="+mj-lt"/>
              <a:buAutoNum type="arabicPeriod" startAt="9"/>
            </a:pPr>
            <a:r>
              <a:rPr lang="ar-EG" sz="2100" dirty="0" smtClean="0">
                <a:solidFill>
                  <a:srgbClr val="0A1F61"/>
                </a:solidFill>
                <a:latin typeface="Tajawal ExtraBold" panose="00000800000000000000" pitchFamily="2" charset="-78"/>
                <a:cs typeface="+mj-cs"/>
              </a:rPr>
              <a:t>مدير </a:t>
            </a:r>
            <a:r>
              <a:rPr lang="ar-EG" sz="2100" dirty="0">
                <a:solidFill>
                  <a:srgbClr val="0A1F61"/>
                </a:solidFill>
                <a:latin typeface="Tajawal ExtraBold" panose="00000800000000000000" pitchFamily="2" charset="-78"/>
                <a:cs typeface="+mj-cs"/>
              </a:rPr>
              <a:t>.. يدير كل شئ .. وقته ومواعيد العملاء ومنطقته - ويدير حديثه البيعي مع الآخرين، ولعل أصعب الأمور قيادة هو أن تقود نفسك ووقتك وحركتك في السوق في بيئة </a:t>
            </a:r>
            <a:r>
              <a:rPr lang="ar-EG" sz="2100" dirty="0" smtClean="0">
                <a:solidFill>
                  <a:srgbClr val="0A1F61"/>
                </a:solidFill>
                <a:latin typeface="Tajawal ExtraBold" panose="00000800000000000000" pitchFamily="2" charset="-78"/>
                <a:cs typeface="+mj-cs"/>
              </a:rPr>
              <a:t>متغيرة.</a:t>
            </a:r>
          </a:p>
          <a:p>
            <a:pPr marL="457200" indent="-457200" algn="just" rtl="1">
              <a:lnSpc>
                <a:spcPct val="150000"/>
              </a:lnSpc>
              <a:buSzPct val="200000"/>
              <a:buFont typeface="+mj-lt"/>
              <a:buAutoNum type="arabicPeriod" startAt="9"/>
            </a:pPr>
            <a:r>
              <a:rPr lang="ar-EG" sz="2100" dirty="0" smtClean="0">
                <a:solidFill>
                  <a:srgbClr val="0A1F61"/>
                </a:solidFill>
                <a:latin typeface="Tajawal ExtraBold" panose="00000800000000000000" pitchFamily="2" charset="-78"/>
                <a:cs typeface="+mj-cs"/>
              </a:rPr>
              <a:t>باحث</a:t>
            </a:r>
            <a:r>
              <a:rPr lang="ar-EG" sz="2100" dirty="0">
                <a:solidFill>
                  <a:srgbClr val="0A1F61"/>
                </a:solidFill>
                <a:latin typeface="Tajawal ExtraBold" panose="00000800000000000000" pitchFamily="2" charset="-78"/>
                <a:cs typeface="+mj-cs"/>
              </a:rPr>
              <a:t>.. يقع على رجل البيع العديد من المهام البحثية فهو الذي تتحدد عن طريقه جزء كبير من المعلومات الخاصة بحاجات ورغبات المتعاملين فهو نهر مستمر من المعلومات الواردة للمنشأة، والذاهبة إلى المتعاملين.. وللأسف فإن هذا الدور مازال قاصراً . </a:t>
            </a:r>
            <a:endParaRPr lang="ar-EG" sz="2100" dirty="0" smtClean="0">
              <a:solidFill>
                <a:srgbClr val="0A1F61"/>
              </a:solidFill>
              <a:latin typeface="Tajawal ExtraBold" panose="00000800000000000000" pitchFamily="2" charset="-78"/>
              <a:cs typeface="+mj-cs"/>
            </a:endParaRPr>
          </a:p>
          <a:p>
            <a:pPr marL="457200" indent="-457200" algn="just" rtl="1">
              <a:lnSpc>
                <a:spcPct val="150000"/>
              </a:lnSpc>
              <a:buSzPct val="200000"/>
              <a:buFont typeface="+mj-lt"/>
              <a:buAutoNum type="arabicPeriod" startAt="9"/>
            </a:pPr>
            <a:r>
              <a:rPr lang="ar-EG" sz="2100" dirty="0" smtClean="0">
                <a:solidFill>
                  <a:srgbClr val="0A1F61"/>
                </a:solidFill>
                <a:latin typeface="Tajawal ExtraBold" panose="00000800000000000000" pitchFamily="2" charset="-78"/>
                <a:cs typeface="+mj-cs"/>
              </a:rPr>
              <a:t>يتنبأ </a:t>
            </a:r>
            <a:r>
              <a:rPr lang="ar-EG" sz="2100" dirty="0">
                <a:solidFill>
                  <a:srgbClr val="0A1F61"/>
                </a:solidFill>
                <a:latin typeface="Tajawal ExtraBold" panose="00000800000000000000" pitchFamily="2" charset="-78"/>
                <a:cs typeface="+mj-cs"/>
              </a:rPr>
              <a:t>.. عندما تضع المنشأة خطتها للمستقبل.. فإنها لا تنسى تقدير الأرقام المستقبلية لكل منطقة .. ولرجل البيع دور كبير فى وضع شكل مبدئي للتنبؤ </a:t>
            </a:r>
            <a:r>
              <a:rPr lang="ar-EG" sz="2100" dirty="0" smtClean="0">
                <a:solidFill>
                  <a:srgbClr val="0A1F61"/>
                </a:solidFill>
                <a:latin typeface="Tajawal ExtraBold" panose="00000800000000000000" pitchFamily="2" charset="-78"/>
                <a:cs typeface="+mj-cs"/>
              </a:rPr>
              <a:t>الذي تعتمد </a:t>
            </a:r>
            <a:r>
              <a:rPr lang="ar-EG" sz="2100" dirty="0">
                <a:solidFill>
                  <a:srgbClr val="0A1F61"/>
                </a:solidFill>
                <a:latin typeface="Tajawal ExtraBold" panose="00000800000000000000" pitchFamily="2" charset="-78"/>
                <a:cs typeface="+mj-cs"/>
              </a:rPr>
              <a:t>عليه المنشأة في صياغة المستقبل</a:t>
            </a:r>
            <a:r>
              <a:rPr lang="ar-EG" sz="2100" dirty="0" smtClean="0">
                <a:solidFill>
                  <a:srgbClr val="0A1F61"/>
                </a:solidFill>
                <a:latin typeface="Tajawal ExtraBold" panose="00000800000000000000" pitchFamily="2" charset="-78"/>
                <a:cs typeface="+mj-cs"/>
              </a:rPr>
              <a:t>.</a:t>
            </a:r>
            <a:endParaRPr lang="ar-EG" sz="2100" dirty="0">
              <a:solidFill>
                <a:srgbClr val="0A1F61"/>
              </a:solidFill>
              <a:latin typeface="Tajawal ExtraBold" panose="00000800000000000000" pitchFamily="2" charset="-78"/>
              <a:cs typeface="+mj-cs"/>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394374168"/>
      </p:ext>
    </p:extLst>
  </p:cSld>
  <p:clrMapOvr>
    <a:masterClrMapping/>
  </p:clrMapOvr>
  <mc:AlternateContent xmlns:mc="http://schemas.openxmlformats.org/markup-compatibility/2006" xmlns:p14="http://schemas.microsoft.com/office/powerpoint/2010/main">
    <mc:Choice Requires="p14">
      <p:transition spd="slow" p14:dur="2000" advTm="148194"/>
    </mc:Choice>
    <mc:Fallback xmlns="">
      <p:transition spd="slow" advTm="148194"/>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6316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553839" y="1412953"/>
            <a:ext cx="4113898" cy="461665"/>
          </a:xfrm>
          <a:prstGeom prst="rect">
            <a:avLst/>
          </a:prstGeom>
          <a:noFill/>
        </p:spPr>
        <p:txBody>
          <a:bodyPr wrap="square" rtlCol="0">
            <a:spAutoFit/>
          </a:bodyPr>
          <a:lstStyle/>
          <a:p>
            <a:pPr algn="ctr"/>
            <a:r>
              <a:rPr lang="ar-EG" sz="2400" b="1" dirty="0">
                <a:effectLst>
                  <a:outerShdw blurRad="38100" dist="38100" dir="2700000" algn="tl">
                    <a:srgbClr val="000000">
                      <a:alpha val="43137"/>
                    </a:srgbClr>
                  </a:outerShdw>
                </a:effectLst>
              </a:rPr>
              <a:t>وظائف </a:t>
            </a:r>
            <a:r>
              <a:rPr lang="ar-EG" sz="2400" b="1" dirty="0" smtClean="0">
                <a:effectLst>
                  <a:outerShdw blurRad="38100" dist="38100" dir="2700000" algn="tl">
                    <a:srgbClr val="000000">
                      <a:alpha val="43137"/>
                    </a:srgbClr>
                  </a:outerShdw>
                </a:effectLst>
              </a:rPr>
              <a:t>رجل </a:t>
            </a:r>
            <a:r>
              <a:rPr lang="ar-EG" sz="2400" b="1" dirty="0">
                <a:effectLst>
                  <a:outerShdw blurRad="38100" dist="38100" dir="2700000" algn="tl">
                    <a:srgbClr val="000000">
                      <a:alpha val="43137"/>
                    </a:srgbClr>
                  </a:outerShdw>
                </a:effectLst>
              </a:rPr>
              <a:t>البيع الفعال</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437433" y="2369387"/>
            <a:ext cx="8578137" cy="3877985"/>
          </a:xfrm>
          <a:prstGeom prst="rect">
            <a:avLst/>
          </a:prstGeom>
          <a:noFill/>
        </p:spPr>
        <p:txBody>
          <a:bodyPr wrap="square" rtlCol="0">
            <a:spAutoFit/>
          </a:bodyPr>
          <a:lstStyle/>
          <a:p>
            <a:pPr marL="457200" indent="-457200" algn="just" rtl="1">
              <a:lnSpc>
                <a:spcPct val="150000"/>
              </a:lnSpc>
              <a:buSzPct val="200000"/>
              <a:buFont typeface="+mj-lt"/>
              <a:buAutoNum type="arabicPeriod" startAt="12"/>
            </a:pPr>
            <a:r>
              <a:rPr lang="ar-EG" sz="2000" dirty="0" smtClean="0">
                <a:solidFill>
                  <a:srgbClr val="0A1F61"/>
                </a:solidFill>
                <a:latin typeface="Tajawal ExtraBold" panose="00000800000000000000" pitchFamily="2" charset="-78"/>
                <a:cs typeface="+mj-cs"/>
              </a:rPr>
              <a:t>عالم </a:t>
            </a:r>
            <a:r>
              <a:rPr lang="ar-EG" sz="2000" dirty="0">
                <a:solidFill>
                  <a:srgbClr val="0A1F61"/>
                </a:solidFill>
                <a:latin typeface="Tajawal ExtraBold" panose="00000800000000000000" pitchFamily="2" charset="-78"/>
                <a:cs typeface="+mj-cs"/>
              </a:rPr>
              <a:t>نفسي.. يتعامل رجل البيع مع فئات متعددة من البشر ولذلك فإن عليه أن يتفهم كيف يفكر هؤلاء الناس؟ وكيف يشعرون ؟ وكيف يسلكون في تعاملهم اليـومـي؟.. وتؤثر درجة دقة المعرفة، وحساسية التعرف على دور رجل </a:t>
            </a:r>
            <a:r>
              <a:rPr lang="ar-EG" sz="2000" dirty="0" smtClean="0">
                <a:solidFill>
                  <a:srgbClr val="0A1F61"/>
                </a:solidFill>
                <a:latin typeface="Tajawal ExtraBold" panose="00000800000000000000" pitchFamily="2" charset="-78"/>
                <a:cs typeface="+mj-cs"/>
              </a:rPr>
              <a:t>البيع وبخاصة </a:t>
            </a:r>
            <a:r>
              <a:rPr lang="ar-EG" sz="2000" dirty="0">
                <a:solidFill>
                  <a:srgbClr val="0A1F61"/>
                </a:solidFill>
                <a:latin typeface="Tajawal ExtraBold" panose="00000800000000000000" pitchFamily="2" charset="-78"/>
                <a:cs typeface="+mj-cs"/>
              </a:rPr>
              <a:t>في العمل البيعي</a:t>
            </a:r>
            <a:r>
              <a:rPr lang="ar-EG" sz="2000" dirty="0" smtClean="0">
                <a:solidFill>
                  <a:srgbClr val="0A1F61"/>
                </a:solidFill>
                <a:latin typeface="Tajawal ExtraBold" panose="00000800000000000000" pitchFamily="2" charset="-78"/>
                <a:cs typeface="+mj-cs"/>
              </a:rPr>
              <a:t>.</a:t>
            </a:r>
          </a:p>
          <a:p>
            <a:pPr algn="ctr" rtl="1">
              <a:lnSpc>
                <a:spcPct val="150000"/>
              </a:lnSpc>
              <a:buSzPct val="150000"/>
            </a:pPr>
            <a:r>
              <a:rPr lang="ar-EG" sz="2400" b="1" dirty="0" smtClean="0">
                <a:effectLst>
                  <a:outerShdw blurRad="38100" dist="38100" dir="2700000" algn="tl">
                    <a:srgbClr val="000000">
                      <a:alpha val="43137"/>
                    </a:srgbClr>
                  </a:outerShdw>
                </a:effectLst>
                <a:latin typeface="Tajawal ExtraBold" panose="00000800000000000000" pitchFamily="2" charset="-78"/>
                <a:cs typeface="+mj-cs"/>
              </a:rPr>
              <a:t>واجبات رجل البيع الشخصى</a:t>
            </a:r>
            <a:endParaRPr lang="ar-EG" sz="2400" b="1" dirty="0">
              <a:effectLst>
                <a:outerShdw blurRad="38100" dist="38100" dir="2700000" algn="tl">
                  <a:srgbClr val="000000">
                    <a:alpha val="43137"/>
                  </a:srgbClr>
                </a:outerShdw>
              </a:effectLst>
              <a:latin typeface="Tajawal ExtraBold" panose="00000800000000000000" pitchFamily="2" charset="-78"/>
              <a:cs typeface="+mj-cs"/>
            </a:endParaRPr>
          </a:p>
          <a:p>
            <a:pPr algn="just" rtl="1">
              <a:lnSpc>
                <a:spcPct val="150000"/>
              </a:lnSpc>
              <a:buSzPct val="200000"/>
            </a:pPr>
            <a:r>
              <a:rPr lang="ar-EG" sz="2000" dirty="0" smtClean="0">
                <a:solidFill>
                  <a:srgbClr val="0A1F61"/>
                </a:solidFill>
                <a:latin typeface="Tajawal ExtraBold" panose="00000800000000000000" pitchFamily="2" charset="-78"/>
                <a:cs typeface="+mj-cs"/>
              </a:rPr>
              <a:t>۱</a:t>
            </a:r>
            <a:r>
              <a:rPr lang="ar-EG" sz="2000" dirty="0">
                <a:solidFill>
                  <a:srgbClr val="0A1F61"/>
                </a:solidFill>
                <a:latin typeface="Tajawal ExtraBold" panose="00000800000000000000" pitchFamily="2" charset="-78"/>
                <a:cs typeface="+mj-cs"/>
              </a:rPr>
              <a:t>) جمع المعلومات فرجل البيع هو خبير مصدر للمعلومات عن ظروف السوق المتغيرة ويمكنه أيضاً الاستمرار في الاتصال بمنافذ المفرق الجديدة فيها، والالتقاء بالمستهلكين والمتعاملين في كل مكان.</a:t>
            </a:r>
          </a:p>
          <a:p>
            <a:pPr algn="just" rtl="1">
              <a:lnSpc>
                <a:spcPct val="150000"/>
              </a:lnSpc>
              <a:buSzPct val="200000"/>
            </a:pPr>
            <a:r>
              <a:rPr lang="ar-EG" sz="2000" dirty="0">
                <a:solidFill>
                  <a:srgbClr val="0A1F61"/>
                </a:solidFill>
                <a:latin typeface="Tajawal ExtraBold" panose="00000800000000000000" pitchFamily="2" charset="-78"/>
                <a:cs typeface="+mj-cs"/>
              </a:rPr>
              <a:t>۲) تقديم وعرض السلع والخدمات: أن رجل البيع وحده هو القادر على التركيز على مزايا السلعة وإقناع العميل بمزاياها عن السلع المنافسة وعرض مغرياتها البيعية الأساسية</a:t>
            </a:r>
            <a:r>
              <a:rPr lang="ar-EG" sz="2000" dirty="0" smtClean="0">
                <a:solidFill>
                  <a:srgbClr val="0A1F61"/>
                </a:solidFill>
                <a:latin typeface="Tajawal ExtraBold" panose="00000800000000000000" pitchFamily="2" charset="-78"/>
                <a:cs typeface="+mj-cs"/>
              </a:rPr>
              <a:t>.</a:t>
            </a:r>
            <a:endParaRPr lang="ar-EG" sz="2000" dirty="0">
              <a:solidFill>
                <a:srgbClr val="0A1F61"/>
              </a:solidFill>
              <a:latin typeface="Tajawal ExtraBold" panose="00000800000000000000" pitchFamily="2" charset="-78"/>
              <a:cs typeface="+mj-cs"/>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2442489793"/>
      </p:ext>
    </p:extLst>
  </p:cSld>
  <p:clrMapOvr>
    <a:masterClrMapping/>
  </p:clrMapOvr>
  <mc:AlternateContent xmlns:mc="http://schemas.openxmlformats.org/markup-compatibility/2006" xmlns:p14="http://schemas.microsoft.com/office/powerpoint/2010/main">
    <mc:Choice Requires="p14">
      <p:transition spd="slow" p14:dur="2000" advTm="120114"/>
    </mc:Choice>
    <mc:Fallback xmlns="">
      <p:transition spd="slow" advTm="120114"/>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6316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a:effectLst>
                  <a:outerShdw blurRad="38100" dist="38100" dir="2700000" algn="tl">
                    <a:srgbClr val="000000">
                      <a:alpha val="43137"/>
                    </a:srgbClr>
                  </a:outerShdw>
                </a:effectLst>
              </a:rPr>
              <a:t>واجبات رجل البيع الشخصى</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437433" y="2369387"/>
            <a:ext cx="8578137" cy="2400657"/>
          </a:xfrm>
          <a:prstGeom prst="rect">
            <a:avLst/>
          </a:prstGeom>
          <a:noFill/>
        </p:spPr>
        <p:txBody>
          <a:bodyPr wrap="square" rtlCol="0">
            <a:spAutoFit/>
          </a:bodyPr>
          <a:lstStyle/>
          <a:p>
            <a:pPr marL="457200" indent="-457200" algn="just" rtl="1">
              <a:lnSpc>
                <a:spcPct val="150000"/>
              </a:lnSpc>
              <a:buSzPct val="180000"/>
              <a:buFont typeface="+mj-lt"/>
              <a:buAutoNum type="arabicPeriod" startAt="3"/>
            </a:pPr>
            <a:r>
              <a:rPr lang="ar-EG" sz="2000" dirty="0">
                <a:solidFill>
                  <a:srgbClr val="0A1F61"/>
                </a:solidFill>
                <a:latin typeface="Tajawal ExtraBold" panose="00000800000000000000" pitchFamily="2" charset="-78"/>
                <a:cs typeface="+mj-cs"/>
              </a:rPr>
              <a:t>معالجة الاعتراضات من عادة العملاء أن يثيروا الكثير من الاعتراضات وعلى رجل البيع أن يتغلب عليها ويقنع العميل بإحدى الطريقتين إما الاعتراف بأن الاعتراض سليم أو أن مزايا السلعة تفوق العيوب التي ذكرها العميل.</a:t>
            </a:r>
          </a:p>
          <a:p>
            <a:pPr marL="457200" indent="-457200" algn="just" rtl="1">
              <a:lnSpc>
                <a:spcPct val="150000"/>
              </a:lnSpc>
              <a:buSzPct val="180000"/>
              <a:buFont typeface="+mj-lt"/>
              <a:buAutoNum type="arabicPeriod" startAt="3"/>
            </a:pPr>
            <a:r>
              <a:rPr lang="ar-EG" sz="2000" dirty="0" smtClean="0">
                <a:solidFill>
                  <a:srgbClr val="0A1F61"/>
                </a:solidFill>
                <a:latin typeface="Tajawal ExtraBold" panose="00000800000000000000" pitchFamily="2" charset="-78"/>
                <a:cs typeface="+mj-cs"/>
              </a:rPr>
              <a:t>مقابلة </a:t>
            </a:r>
            <a:r>
              <a:rPr lang="ar-EG" sz="2000" dirty="0">
                <a:solidFill>
                  <a:srgbClr val="0A1F61"/>
                </a:solidFill>
                <a:latin typeface="Tajawal ExtraBold" panose="00000800000000000000" pitchFamily="2" charset="-78"/>
                <a:cs typeface="+mj-cs"/>
              </a:rPr>
              <a:t>العملاء واللقاء بهم: البائع النشط من واجباته أن يلتقي بالعملاء حيثما </a:t>
            </a:r>
            <a:r>
              <a:rPr lang="ar-EG" sz="2000" dirty="0" smtClean="0">
                <a:solidFill>
                  <a:srgbClr val="0A1F61"/>
                </a:solidFill>
                <a:latin typeface="Tajawal ExtraBold" panose="00000800000000000000" pitchFamily="2" charset="-78"/>
                <a:cs typeface="+mj-cs"/>
              </a:rPr>
              <a:t>يكونون </a:t>
            </a:r>
            <a:r>
              <a:rPr lang="ar-EG" sz="2000" dirty="0">
                <a:solidFill>
                  <a:srgbClr val="0A1F61"/>
                </a:solidFill>
                <a:latin typeface="Tajawal ExtraBold" panose="00000800000000000000" pitchFamily="2" charset="-78"/>
                <a:cs typeface="+mj-cs"/>
              </a:rPr>
              <a:t>في الوقت والمكان والزمان الذي يتناسب مع العميل ليعرض عليه </a:t>
            </a:r>
            <a:r>
              <a:rPr lang="ar-EG" sz="2000" dirty="0" smtClean="0">
                <a:solidFill>
                  <a:srgbClr val="0A1F61"/>
                </a:solidFill>
                <a:latin typeface="Tajawal ExtraBold" panose="00000800000000000000" pitchFamily="2" charset="-78"/>
                <a:cs typeface="+mj-cs"/>
              </a:rPr>
              <a:t>بطريقة مقبولة ما يقدمه من سلع وخدمات.</a:t>
            </a:r>
            <a:endParaRPr lang="ar-EG" sz="2000" dirty="0">
              <a:solidFill>
                <a:srgbClr val="0A1F61"/>
              </a:solidFill>
              <a:latin typeface="Tajawal ExtraBold" panose="00000800000000000000" pitchFamily="2" charset="-78"/>
              <a:cs typeface="+mj-cs"/>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726313522"/>
      </p:ext>
    </p:extLst>
  </p:cSld>
  <p:clrMapOvr>
    <a:masterClrMapping/>
  </p:clrMapOvr>
  <mc:AlternateContent xmlns:mc="http://schemas.openxmlformats.org/markup-compatibility/2006" xmlns:p14="http://schemas.microsoft.com/office/powerpoint/2010/main">
    <mc:Choice Requires="p14">
      <p:transition spd="slow" p14:dur="2000" advTm="77155"/>
    </mc:Choice>
    <mc:Fallback xmlns="">
      <p:transition spd="slow" advTm="77155"/>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6316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a:effectLst>
                  <a:outerShdw blurRad="38100" dist="38100" dir="2700000" algn="tl">
                    <a:srgbClr val="000000">
                      <a:alpha val="43137"/>
                    </a:srgbClr>
                  </a:outerShdw>
                </a:effectLst>
              </a:rPr>
              <a:t>واجبات رجل البيع الشخصى</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437433" y="2369387"/>
            <a:ext cx="8578137" cy="3693319"/>
          </a:xfrm>
          <a:prstGeom prst="rect">
            <a:avLst/>
          </a:prstGeom>
          <a:noFill/>
        </p:spPr>
        <p:txBody>
          <a:bodyPr wrap="square" rtlCol="0">
            <a:spAutoFit/>
          </a:bodyPr>
          <a:lstStyle/>
          <a:p>
            <a:pPr marL="457200" indent="-457200" algn="just" rtl="1">
              <a:lnSpc>
                <a:spcPct val="150000"/>
              </a:lnSpc>
              <a:buSzPct val="180000"/>
              <a:buFont typeface="+mj-lt"/>
              <a:buAutoNum type="arabicPeriod" startAt="5"/>
            </a:pPr>
            <a:r>
              <a:rPr lang="ar-EG" sz="1950" dirty="0">
                <a:solidFill>
                  <a:srgbClr val="0A1F61"/>
                </a:solidFill>
                <a:latin typeface="Tajawal ExtraBold" panose="00000800000000000000" pitchFamily="2" charset="-78"/>
                <a:cs typeface="+mj-cs"/>
              </a:rPr>
              <a:t>مساعدة تجار المفرق فى عرض السلع: إن البائع يستطيع أن يقدم النصيحة إلى تاجر المفرق عن طريقة عرض السلع وافضل أوضاعها وهكذا يزيد </a:t>
            </a:r>
            <a:r>
              <a:rPr lang="ar-EG" sz="1950" dirty="0" smtClean="0">
                <a:solidFill>
                  <a:srgbClr val="0A1F61"/>
                </a:solidFill>
                <a:latin typeface="Tajawal ExtraBold" panose="00000800000000000000" pitchFamily="2" charset="-78"/>
                <a:cs typeface="+mj-cs"/>
              </a:rPr>
              <a:t>حجم المبيعات</a:t>
            </a:r>
            <a:r>
              <a:rPr lang="ar-EG" sz="1950" dirty="0">
                <a:solidFill>
                  <a:srgbClr val="0A1F61"/>
                </a:solidFill>
                <a:latin typeface="Tajawal ExtraBold" panose="00000800000000000000" pitchFamily="2" charset="-78"/>
                <a:cs typeface="+mj-cs"/>
              </a:rPr>
              <a:t>.</a:t>
            </a:r>
          </a:p>
          <a:p>
            <a:pPr marL="457200" indent="-457200" algn="just" rtl="1">
              <a:lnSpc>
                <a:spcPct val="150000"/>
              </a:lnSpc>
              <a:buSzPct val="180000"/>
              <a:buFont typeface="+mj-lt"/>
              <a:buAutoNum type="arabicPeriod" startAt="5"/>
            </a:pPr>
            <a:r>
              <a:rPr lang="ar-EG" sz="1950" dirty="0" smtClean="0">
                <a:solidFill>
                  <a:srgbClr val="0A1F61"/>
                </a:solidFill>
                <a:latin typeface="Tajawal ExtraBold" panose="00000800000000000000" pitchFamily="2" charset="-78"/>
                <a:cs typeface="+mj-cs"/>
              </a:rPr>
              <a:t>الربط </a:t>
            </a:r>
            <a:r>
              <a:rPr lang="ar-EG" sz="1950" dirty="0">
                <a:solidFill>
                  <a:srgbClr val="0A1F61"/>
                </a:solidFill>
                <a:latin typeface="Tajawal ExtraBold" panose="00000800000000000000" pitchFamily="2" charset="-78"/>
                <a:cs typeface="+mj-cs"/>
              </a:rPr>
              <a:t>بين الجودة والسعر يحتاج الكثير من العملاء إلى الاقتناع بمزايا شراء سلع ذات جودة أكثر منها سلع ذات سعر أرخص، بينما يحتاج آخرون عكس ذلك ويقوم رجل البيع بدوره فى بيان العلاقة الأساسية بين الجودة </a:t>
            </a:r>
            <a:r>
              <a:rPr lang="ar-EG" sz="1950" dirty="0" smtClean="0">
                <a:solidFill>
                  <a:srgbClr val="0A1F61"/>
                </a:solidFill>
                <a:latin typeface="Tajawal ExtraBold" panose="00000800000000000000" pitchFamily="2" charset="-78"/>
                <a:cs typeface="+mj-cs"/>
              </a:rPr>
              <a:t>والسعر.</a:t>
            </a:r>
          </a:p>
          <a:p>
            <a:pPr marL="457200" indent="-457200" algn="just" rtl="1">
              <a:lnSpc>
                <a:spcPct val="150000"/>
              </a:lnSpc>
              <a:buSzPct val="180000"/>
              <a:buFont typeface="+mj-lt"/>
              <a:buAutoNum type="arabicPeriod" startAt="5"/>
            </a:pPr>
            <a:r>
              <a:rPr lang="ar-EG" sz="1950" dirty="0">
                <a:solidFill>
                  <a:srgbClr val="0A1F61"/>
                </a:solidFill>
                <a:latin typeface="Tajawal ExtraBold" panose="00000800000000000000" pitchFamily="2" charset="-78"/>
                <a:cs typeface="+mj-cs"/>
              </a:rPr>
              <a:t>التحصيل: إن رجل البيع يؤدى وظيفة هامة جداً في تحصيل النقود </a:t>
            </a:r>
            <a:r>
              <a:rPr lang="ar-EG" sz="1950" dirty="0" smtClean="0">
                <a:solidFill>
                  <a:srgbClr val="0A1F61"/>
                </a:solidFill>
                <a:latin typeface="Tajawal ExtraBold" panose="00000800000000000000" pitchFamily="2" charset="-78"/>
                <a:cs typeface="+mj-cs"/>
              </a:rPr>
              <a:t>وتصفية الديون</a:t>
            </a:r>
            <a:r>
              <a:rPr lang="ar-EG" sz="1950" dirty="0">
                <a:solidFill>
                  <a:srgbClr val="0A1F61"/>
                </a:solidFill>
                <a:latin typeface="Tajawal ExtraBold" panose="00000800000000000000" pitchFamily="2" charset="-78"/>
                <a:cs typeface="+mj-cs"/>
              </a:rPr>
              <a:t>.</a:t>
            </a:r>
          </a:p>
          <a:p>
            <a:pPr marL="457200" indent="-457200" algn="just" rtl="1">
              <a:lnSpc>
                <a:spcPct val="150000"/>
              </a:lnSpc>
              <a:buSzPct val="180000"/>
              <a:buFont typeface="+mj-lt"/>
              <a:buAutoNum type="arabicPeriod" startAt="5"/>
            </a:pPr>
            <a:r>
              <a:rPr lang="ar-EG" sz="1950" dirty="0">
                <a:solidFill>
                  <a:srgbClr val="0A1F61"/>
                </a:solidFill>
                <a:latin typeface="Tajawal ExtraBold" panose="00000800000000000000" pitchFamily="2" charset="-78"/>
                <a:cs typeface="+mj-cs"/>
              </a:rPr>
              <a:t>معالجة شكاوى العملاء مهما كانت الشركة في وضع متميز فان العميـل سـوف يساوره بعض الشكاوى بمبرر وبدون مبرر، ويستطيع رجل البيع تصحيح الموقف ويتأكد أن يظل العميل عميلاً للشركة</a:t>
            </a:r>
            <a:r>
              <a:rPr lang="ar-EG" sz="1950" dirty="0" smtClean="0">
                <a:solidFill>
                  <a:srgbClr val="0A1F61"/>
                </a:solidFill>
                <a:latin typeface="Tajawal ExtraBold" panose="00000800000000000000" pitchFamily="2" charset="-78"/>
                <a:cs typeface="+mj-cs"/>
              </a:rPr>
              <a:t>.</a:t>
            </a:r>
            <a:endParaRPr lang="ar-EG" sz="1950" dirty="0">
              <a:solidFill>
                <a:srgbClr val="0A1F61"/>
              </a:solidFill>
              <a:latin typeface="Tajawal ExtraBold" panose="00000800000000000000" pitchFamily="2" charset="-78"/>
              <a:cs typeface="+mj-cs"/>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2133239741"/>
      </p:ext>
    </p:extLst>
  </p:cSld>
  <p:clrMapOvr>
    <a:masterClrMapping/>
  </p:clrMapOvr>
  <mc:AlternateContent xmlns:mc="http://schemas.openxmlformats.org/markup-compatibility/2006" xmlns:p14="http://schemas.microsoft.com/office/powerpoint/2010/main">
    <mc:Choice Requires="p14">
      <p:transition spd="slow" p14:dur="2000" advTm="167881"/>
    </mc:Choice>
    <mc:Fallback xmlns="">
      <p:transition spd="slow" advTm="167881"/>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263989" y="1622658"/>
            <a:ext cx="9598980" cy="3612684"/>
          </a:xfrm>
        </p:spPr>
      </p:pic>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 xmlns:a16="http://schemas.microsoft.com/office/drawing/2014/main" id="{C7D257D7-D9C6-8F63-F8F8-E2BE53F2E2DB}"/>
              </a:ext>
            </a:extLst>
          </p:cNvPr>
          <p:cNvSpPr txBox="1"/>
          <p:nvPr/>
        </p:nvSpPr>
        <p:spPr>
          <a:xfrm>
            <a:off x="6490613" y="1739494"/>
            <a:ext cx="2460930" cy="461665"/>
          </a:xfrm>
          <a:prstGeom prst="rect">
            <a:avLst/>
          </a:prstGeom>
          <a:noFill/>
        </p:spPr>
        <p:txBody>
          <a:bodyPr wrap="none" rtlCol="0">
            <a:spAutoFit/>
          </a:bodyPr>
          <a:lstStyle/>
          <a:p>
            <a:pPr algn="just" rtl="1"/>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ماهية التسويق المباشر</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48" name="Graphic 47">
            <a:extLst>
              <a:ext uri="{FF2B5EF4-FFF2-40B4-BE49-F238E27FC236}">
                <a16:creationId xmlns="" xmlns:a16="http://schemas.microsoft.com/office/drawing/2014/main" id="{5139C814-1734-ECD2-FD52-4EF9E25D75C5}"/>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 xmlns:a16="http://schemas.microsoft.com/office/drawing/2014/main" id="{6D34B332-A224-F9C2-4FCE-5377D8EB46DF}"/>
              </a:ext>
            </a:extLst>
          </p:cNvPr>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101003735"/>
      </p:ext>
    </p:extLst>
  </p:cSld>
  <p:clrMapOvr>
    <a:masterClrMapping/>
  </p:clrMapOvr>
  <mc:AlternateContent xmlns:mc="http://schemas.openxmlformats.org/markup-compatibility/2006" xmlns:p14="http://schemas.microsoft.com/office/powerpoint/2010/main">
    <mc:Choice Requires="p14">
      <p:transition spd="slow" p14:dur="2000" advTm="16215"/>
    </mc:Choice>
    <mc:Fallback xmlns="">
      <p:transition spd="slow" advTm="16215"/>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77970"/>
            <a:ext cx="3385474" cy="177737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rtl="1"/>
            <a:r>
              <a:rPr lang="ar-EG" sz="2400" b="1" dirty="0" smtClean="0">
                <a:effectLst>
                  <a:outerShdw blurRad="38100" dist="38100" dir="2700000" algn="tl">
                    <a:srgbClr val="000000">
                      <a:alpha val="43137"/>
                    </a:srgbClr>
                  </a:outerShdw>
                </a:effectLst>
              </a:rPr>
              <a:t>ماهية التسويق </a:t>
            </a:r>
            <a:r>
              <a:rPr lang="ar-EG" sz="2400" b="1" dirty="0">
                <a:effectLst>
                  <a:outerShdw blurRad="38100" dist="38100" dir="2700000" algn="tl">
                    <a:srgbClr val="000000">
                      <a:alpha val="43137"/>
                    </a:srgbClr>
                  </a:outerShdw>
                </a:effectLst>
              </a:rPr>
              <a:t>المباشر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437433" y="2369387"/>
            <a:ext cx="8578137" cy="1892826"/>
          </a:xfrm>
          <a:prstGeom prst="rect">
            <a:avLst/>
          </a:prstGeom>
          <a:noFill/>
        </p:spPr>
        <p:txBody>
          <a:bodyPr wrap="square" rtlCol="0">
            <a:spAutoFit/>
          </a:bodyPr>
          <a:lstStyle/>
          <a:p>
            <a:pPr marL="342900" indent="-342900" algn="just" rtl="1">
              <a:lnSpc>
                <a:spcPct val="150000"/>
              </a:lnSpc>
              <a:buSzPct val="150000"/>
              <a:buFont typeface="Wingdings" pitchFamily="2" charset="2"/>
              <a:buChar char="Ø"/>
            </a:pPr>
            <a:r>
              <a:rPr lang="ar-EG" sz="1950" dirty="0">
                <a:solidFill>
                  <a:srgbClr val="0A1F61"/>
                </a:solidFill>
                <a:latin typeface="Tajawal ExtraBold" panose="00000800000000000000" pitchFamily="2" charset="-78"/>
                <a:cs typeface="+mj-cs"/>
              </a:rPr>
              <a:t>هو نظام تسويقي يمكن منشآت الأعمال من </a:t>
            </a:r>
            <a:r>
              <a:rPr lang="ar-EG" sz="1950" dirty="0" smtClean="0">
                <a:solidFill>
                  <a:srgbClr val="0A1F61"/>
                </a:solidFill>
                <a:latin typeface="Tajawal ExtraBold" panose="00000800000000000000" pitchFamily="2" charset="-78"/>
                <a:cs typeface="+mj-cs"/>
              </a:rPr>
              <a:t>الاتصال </a:t>
            </a:r>
            <a:r>
              <a:rPr lang="ar-EG" sz="1950" dirty="0">
                <a:solidFill>
                  <a:srgbClr val="0A1F61"/>
                </a:solidFill>
                <a:latin typeface="Tajawal ExtraBold" panose="00000800000000000000" pitchFamily="2" charset="-78"/>
                <a:cs typeface="+mj-cs"/>
              </a:rPr>
              <a:t>بشكل مباشر وبما يمكن من الحصول على </a:t>
            </a:r>
            <a:r>
              <a:rPr lang="ar-EG" sz="1950" dirty="0" smtClean="0">
                <a:solidFill>
                  <a:srgbClr val="0A1F61"/>
                </a:solidFill>
                <a:latin typeface="Tajawal ExtraBold" panose="00000800000000000000" pitchFamily="2" charset="-78"/>
                <a:cs typeface="+mj-cs"/>
              </a:rPr>
              <a:t>استجابة </a:t>
            </a:r>
            <a:r>
              <a:rPr lang="ar-EG" sz="1950" dirty="0">
                <a:solidFill>
                  <a:srgbClr val="0A1F61"/>
                </a:solidFill>
                <a:latin typeface="Tajawal ExtraBold" panose="00000800000000000000" pitchFamily="2" charset="-78"/>
                <a:cs typeface="+mj-cs"/>
              </a:rPr>
              <a:t>مباشرة سواء بالعميل المرتقب بالنسبة بالمستهلك أو بين منشآت </a:t>
            </a:r>
            <a:r>
              <a:rPr lang="ar-EG" sz="1950" dirty="0" smtClean="0">
                <a:solidFill>
                  <a:srgbClr val="0A1F61"/>
                </a:solidFill>
                <a:latin typeface="Tajawal ExtraBold" panose="00000800000000000000" pitchFamily="2" charset="-78"/>
                <a:cs typeface="+mj-cs"/>
              </a:rPr>
              <a:t>الأعمال أو نظام </a:t>
            </a:r>
            <a:r>
              <a:rPr lang="ar-EG" sz="1950" dirty="0">
                <a:solidFill>
                  <a:srgbClr val="0A1F61"/>
                </a:solidFill>
                <a:latin typeface="Tajawal ExtraBold" panose="00000800000000000000" pitchFamily="2" charset="-78"/>
                <a:cs typeface="+mj-cs"/>
              </a:rPr>
              <a:t>للاتصال التفاعلى في مجال </a:t>
            </a:r>
            <a:r>
              <a:rPr lang="ar-EG" sz="1950" dirty="0" smtClean="0">
                <a:solidFill>
                  <a:srgbClr val="0A1F61"/>
                </a:solidFill>
                <a:latin typeface="Tajawal ExtraBold" panose="00000800000000000000" pitchFamily="2" charset="-78"/>
                <a:cs typeface="+mj-cs"/>
              </a:rPr>
              <a:t>التسويق</a:t>
            </a:r>
            <a:r>
              <a:rPr lang="en-US" sz="1950" dirty="0" smtClean="0">
                <a:solidFill>
                  <a:srgbClr val="0A1F61"/>
                </a:solidFill>
                <a:latin typeface="Times New Roman" pitchFamily="18" charset="0"/>
                <a:cs typeface="Times New Roman" pitchFamily="18" charset="0"/>
              </a:rPr>
              <a:t>Interactive </a:t>
            </a:r>
            <a:r>
              <a:rPr lang="en-US" sz="1950" dirty="0">
                <a:solidFill>
                  <a:srgbClr val="0A1F61"/>
                </a:solidFill>
                <a:latin typeface="Times New Roman" pitchFamily="18" charset="0"/>
                <a:cs typeface="Times New Roman" pitchFamily="18" charset="0"/>
              </a:rPr>
              <a:t>System </a:t>
            </a:r>
            <a:r>
              <a:rPr lang="ar-EG" sz="1950" dirty="0" smtClean="0">
                <a:solidFill>
                  <a:srgbClr val="0A1F61"/>
                </a:solidFill>
                <a:latin typeface="Times New Roman" pitchFamily="18" charset="0"/>
                <a:cs typeface="Times New Roman" pitchFamily="18" charset="0"/>
              </a:rPr>
              <a:t> </a:t>
            </a:r>
            <a:r>
              <a:rPr lang="ar-EG" sz="1950" dirty="0" smtClean="0">
                <a:solidFill>
                  <a:srgbClr val="0A1F61"/>
                </a:solidFill>
                <a:latin typeface="Tajawal ExtraBold" panose="00000800000000000000" pitchFamily="2" charset="-78"/>
                <a:cs typeface="+mj-cs"/>
              </a:rPr>
              <a:t>يضمن </a:t>
            </a:r>
            <a:r>
              <a:rPr lang="ar-EG" sz="1950" dirty="0">
                <a:solidFill>
                  <a:srgbClr val="0A1F61"/>
                </a:solidFill>
                <a:latin typeface="Tajawal ExtraBold" panose="00000800000000000000" pitchFamily="2" charset="-78"/>
                <a:cs typeface="+mj-cs"/>
              </a:rPr>
              <a:t>استخدام مجموعة من الوسائل غير التقليدية والتى تحقق استجابة ملموسة بأقل جهد ممكن.</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699269266"/>
      </p:ext>
    </p:extLst>
  </p:cSld>
  <p:clrMapOvr>
    <a:masterClrMapping/>
  </p:clrMapOvr>
  <mc:AlternateContent xmlns:mc="http://schemas.openxmlformats.org/markup-compatibility/2006" xmlns:p14="http://schemas.microsoft.com/office/powerpoint/2010/main">
    <mc:Choice Requires="p14">
      <p:transition spd="slow" p14:dur="2000" advTm="57235"/>
    </mc:Choice>
    <mc:Fallback xmlns="">
      <p:transition spd="slow" advTm="57235"/>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77970"/>
            <a:ext cx="3385474" cy="177737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rtl="1"/>
            <a:r>
              <a:rPr lang="ar-EG" sz="2400" b="1" dirty="0">
                <a:effectLst>
                  <a:outerShdw blurRad="38100" dist="38100" dir="2700000" algn="tl">
                    <a:srgbClr val="000000">
                      <a:alpha val="43137"/>
                    </a:srgbClr>
                  </a:outerShdw>
                </a:effectLst>
              </a:rPr>
              <a:t>مزايا التسويق المباشر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437433" y="2369387"/>
            <a:ext cx="8578137" cy="3935693"/>
          </a:xfrm>
          <a:prstGeom prst="rect">
            <a:avLst/>
          </a:prstGeom>
          <a:noFill/>
        </p:spPr>
        <p:txBody>
          <a:bodyPr wrap="square" rtlCol="0">
            <a:spAutoFit/>
          </a:bodyPr>
          <a:lstStyle/>
          <a:p>
            <a:pPr marL="342900" indent="-342900" algn="just" rtl="1">
              <a:lnSpc>
                <a:spcPct val="150000"/>
              </a:lnSpc>
              <a:buSzPct val="150000"/>
              <a:buFont typeface="Wingdings" pitchFamily="2" charset="2"/>
              <a:buChar char="Ø"/>
            </a:pPr>
            <a:r>
              <a:rPr lang="ar-EG" sz="1850" dirty="0">
                <a:solidFill>
                  <a:srgbClr val="0A1F61"/>
                </a:solidFill>
                <a:latin typeface="Tajawal ExtraBold" panose="00000800000000000000" pitchFamily="2" charset="-78"/>
                <a:cs typeface="+mj-cs"/>
              </a:rPr>
              <a:t>يحقق معدل وصول أكبر </a:t>
            </a:r>
            <a:r>
              <a:rPr lang="ar-EG" sz="1850" dirty="0" smtClean="0">
                <a:solidFill>
                  <a:srgbClr val="0A1F61"/>
                </a:solidFill>
                <a:latin typeface="Tajawal ExtraBold" panose="00000800000000000000" pitchFamily="2" charset="-78"/>
                <a:cs typeface="+mj-cs"/>
              </a:rPr>
              <a:t>للعملاء</a:t>
            </a:r>
            <a:r>
              <a:rPr lang="en-US" sz="1850" dirty="0" smtClean="0">
                <a:solidFill>
                  <a:srgbClr val="0A1F61"/>
                </a:solidFill>
                <a:latin typeface="Tajawal ExtraBold" panose="00000800000000000000" pitchFamily="2" charset="-78"/>
                <a:cs typeface="+mj-cs"/>
              </a:rPr>
              <a:t>، </a:t>
            </a:r>
            <a:r>
              <a:rPr lang="ar-EG" sz="1850" dirty="0">
                <a:solidFill>
                  <a:srgbClr val="0A1F61"/>
                </a:solidFill>
                <a:latin typeface="Tajawal ExtraBold" panose="00000800000000000000" pitchFamily="2" charset="-78"/>
                <a:cs typeface="+mj-cs"/>
              </a:rPr>
              <a:t>حيث تعتمد أنشطته على قواعد معلومات قوية و مرنة .</a:t>
            </a:r>
          </a:p>
          <a:p>
            <a:pPr marL="342900" indent="-342900" algn="just" rtl="1">
              <a:lnSpc>
                <a:spcPct val="150000"/>
              </a:lnSpc>
              <a:buSzPct val="150000"/>
              <a:buFont typeface="Wingdings" pitchFamily="2" charset="2"/>
              <a:buChar char="Ø"/>
            </a:pPr>
            <a:r>
              <a:rPr lang="ar-EG" sz="1850" dirty="0" smtClean="0">
                <a:solidFill>
                  <a:srgbClr val="0A1F61"/>
                </a:solidFill>
                <a:latin typeface="Tajawal ExtraBold" panose="00000800000000000000" pitchFamily="2" charset="-78"/>
                <a:cs typeface="+mj-cs"/>
              </a:rPr>
              <a:t> </a:t>
            </a:r>
            <a:r>
              <a:rPr lang="ar-EG" sz="1850" dirty="0">
                <a:solidFill>
                  <a:srgbClr val="0A1F61"/>
                </a:solidFill>
                <a:latin typeface="Tajawal ExtraBold" panose="00000800000000000000" pitchFamily="2" charset="-78"/>
                <a:cs typeface="+mj-cs"/>
              </a:rPr>
              <a:t>يمكن من تجزئة السوق بطريقة أفضل حيث تحديد المنتجات الخاصة بفئة معينة و تحديد الأسم و السعر بما يتناسب مع متطلبات الجودة المدركة لهذه الفئات و يمكن التسويق المباشر من </a:t>
            </a:r>
            <a:r>
              <a:rPr lang="ar-EG" sz="1850" dirty="0" smtClean="0">
                <a:solidFill>
                  <a:srgbClr val="0A1F61"/>
                </a:solidFill>
                <a:latin typeface="Tajawal ExtraBold" panose="00000800000000000000" pitchFamily="2" charset="-78"/>
                <a:cs typeface="+mj-cs"/>
              </a:rPr>
              <a:t>إعداد </a:t>
            </a:r>
            <a:r>
              <a:rPr lang="ar-EG" sz="1850" dirty="0">
                <a:solidFill>
                  <a:srgbClr val="0A1F61"/>
                </a:solidFill>
                <a:latin typeface="Tajawal ExtraBold" panose="00000800000000000000" pitchFamily="2" charset="-78"/>
                <a:cs typeface="+mj-cs"/>
              </a:rPr>
              <a:t>أساليب إ</a:t>
            </a:r>
            <a:r>
              <a:rPr lang="ar-EG" sz="1850" dirty="0" smtClean="0">
                <a:solidFill>
                  <a:srgbClr val="0A1F61"/>
                </a:solidFill>
                <a:latin typeface="Tajawal ExtraBold" panose="00000800000000000000" pitchFamily="2" charset="-78"/>
                <a:cs typeface="+mj-cs"/>
              </a:rPr>
              <a:t>علان وترویج </a:t>
            </a:r>
            <a:r>
              <a:rPr lang="ar-EG" sz="1850" dirty="0">
                <a:solidFill>
                  <a:srgbClr val="0A1F61"/>
                </a:solidFill>
                <a:latin typeface="Tajawal ExtraBold" panose="00000800000000000000" pitchFamily="2" charset="-78"/>
                <a:cs typeface="+mj-cs"/>
              </a:rPr>
              <a:t>بوسائل مختلفة تتفق مع المفاهيم الخاصة بكل فئة.</a:t>
            </a:r>
          </a:p>
          <a:p>
            <a:pPr marL="342900" indent="-342900" algn="just" rtl="1">
              <a:lnSpc>
                <a:spcPct val="150000"/>
              </a:lnSpc>
              <a:buSzPct val="150000"/>
              <a:buFont typeface="Wingdings" pitchFamily="2" charset="2"/>
              <a:buChar char="Ø"/>
            </a:pPr>
            <a:r>
              <a:rPr lang="ar-EG" sz="1850" dirty="0" smtClean="0">
                <a:solidFill>
                  <a:srgbClr val="0A1F61"/>
                </a:solidFill>
                <a:latin typeface="Tajawal ExtraBold" panose="00000800000000000000" pitchFamily="2" charset="-78"/>
                <a:cs typeface="+mj-cs"/>
              </a:rPr>
              <a:t>تسهيل </a:t>
            </a:r>
            <a:r>
              <a:rPr lang="ar-EG" sz="1850" dirty="0">
                <a:solidFill>
                  <a:srgbClr val="0A1F61"/>
                </a:solidFill>
                <a:latin typeface="Tajawal ExtraBold" panose="00000800000000000000" pitchFamily="2" charset="-78"/>
                <a:cs typeface="+mj-cs"/>
              </a:rPr>
              <a:t>عمليات الشراء والتبادل للعملاء من خلال امكانية الرد المباشر والسريع حيث يوفر التسويق المباشر عدة وسائل ( البريد - الفاكس </a:t>
            </a:r>
            <a:r>
              <a:rPr lang="ar-EG" sz="1850" dirty="0" smtClean="0">
                <a:solidFill>
                  <a:srgbClr val="0A1F61"/>
                </a:solidFill>
                <a:latin typeface="Tajawal ExtraBold" panose="00000800000000000000" pitchFamily="2" charset="-78"/>
                <a:cs typeface="+mj-cs"/>
              </a:rPr>
              <a:t>– الإنترنت) للرد </a:t>
            </a:r>
            <a:r>
              <a:rPr lang="ar-EG" sz="1850" dirty="0">
                <a:solidFill>
                  <a:srgbClr val="0A1F61"/>
                </a:solidFill>
                <a:latin typeface="Tajawal ExtraBold" panose="00000800000000000000" pitchFamily="2" charset="-78"/>
                <a:cs typeface="+mj-cs"/>
              </a:rPr>
              <a:t>المباشر من جانب العميل مما يقلل فاقد الجهود التسويقية</a:t>
            </a:r>
            <a:r>
              <a:rPr lang="ar-EG" sz="1850" dirty="0" smtClean="0">
                <a:solidFill>
                  <a:srgbClr val="0A1F61"/>
                </a:solidFill>
                <a:latin typeface="Tajawal ExtraBold" panose="00000800000000000000" pitchFamily="2" charset="-78"/>
                <a:cs typeface="+mj-cs"/>
              </a:rPr>
              <a:t>.</a:t>
            </a:r>
            <a:endParaRPr lang="ar-EG" sz="1850" dirty="0">
              <a:solidFill>
                <a:srgbClr val="0A1F61"/>
              </a:solidFill>
              <a:latin typeface="Tajawal ExtraBold" panose="00000800000000000000" pitchFamily="2" charset="-78"/>
              <a:cs typeface="+mj-cs"/>
            </a:endParaRPr>
          </a:p>
          <a:p>
            <a:pPr marL="342900" indent="-342900" algn="just" rtl="1">
              <a:lnSpc>
                <a:spcPct val="150000"/>
              </a:lnSpc>
              <a:buSzPct val="150000"/>
              <a:buFont typeface="Wingdings" pitchFamily="2" charset="2"/>
              <a:buChar char="Ø"/>
            </a:pPr>
            <a:r>
              <a:rPr lang="ar-EG" sz="1850" dirty="0" smtClean="0">
                <a:solidFill>
                  <a:srgbClr val="0A1F61"/>
                </a:solidFill>
                <a:latin typeface="Tajawal ExtraBold" panose="00000800000000000000" pitchFamily="2" charset="-78"/>
                <a:cs typeface="+mj-cs"/>
              </a:rPr>
              <a:t>التفاعل </a:t>
            </a:r>
            <a:r>
              <a:rPr lang="ar-EG" sz="1850" dirty="0">
                <a:solidFill>
                  <a:srgbClr val="0A1F61"/>
                </a:solidFill>
                <a:latin typeface="Tajawal ExtraBold" panose="00000800000000000000" pitchFamily="2" charset="-78"/>
                <a:cs typeface="+mj-cs"/>
              </a:rPr>
              <a:t>المباشر مع العملاء من خلال علاقة شخصية مباشرة تتفهم فيها الادارة مباشرة مطالب وحاجات العملاء و تسعى الى تحقيقها كما تتعرف علي ردة الفعل المباشرة من رضا العميل من السلع و الخدمات المقدمة وأسلوب تقديمها.</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3527815489"/>
      </p:ext>
    </p:extLst>
  </p:cSld>
  <p:clrMapOvr>
    <a:masterClrMapping/>
  </p:clrMapOvr>
  <mc:AlternateContent xmlns:mc="http://schemas.openxmlformats.org/markup-compatibility/2006" xmlns:p14="http://schemas.microsoft.com/office/powerpoint/2010/main">
    <mc:Choice Requires="p14">
      <p:transition spd="slow" p14:dur="2000" advTm="237122"/>
    </mc:Choice>
    <mc:Fallback xmlns="">
      <p:transition spd="slow" advTm="237122"/>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77970"/>
            <a:ext cx="3385474" cy="177737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rtl="1"/>
            <a:r>
              <a:rPr lang="ar-EG" sz="2400" b="1" dirty="0">
                <a:effectLst>
                  <a:outerShdw blurRad="38100" dist="38100" dir="2700000" algn="tl">
                    <a:srgbClr val="000000">
                      <a:alpha val="43137"/>
                    </a:srgbClr>
                  </a:outerShdw>
                </a:effectLst>
              </a:rPr>
              <a:t>عيوب التسويق المباشر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437433" y="2369387"/>
            <a:ext cx="8578137" cy="1373453"/>
          </a:xfrm>
          <a:prstGeom prst="rect">
            <a:avLst/>
          </a:prstGeom>
          <a:noFill/>
        </p:spPr>
        <p:txBody>
          <a:bodyPr wrap="square" rtlCol="0">
            <a:spAutoFit/>
          </a:bodyPr>
          <a:lstStyle/>
          <a:p>
            <a:pPr marL="342900" indent="-342900" algn="just" rtl="1">
              <a:lnSpc>
                <a:spcPct val="150000"/>
              </a:lnSpc>
              <a:buSzPct val="150000"/>
              <a:buFont typeface="Wingdings" pitchFamily="2" charset="2"/>
              <a:buChar char="Ø"/>
            </a:pPr>
            <a:r>
              <a:rPr lang="ar-EG" sz="1850" dirty="0">
                <a:solidFill>
                  <a:srgbClr val="0A1F61"/>
                </a:solidFill>
                <a:latin typeface="Tajawal ExtraBold" panose="00000800000000000000" pitchFamily="2" charset="-78"/>
                <a:cs typeface="+mj-cs"/>
              </a:rPr>
              <a:t>ترتبط بشكل مباشر بالصورة الذهنية .</a:t>
            </a:r>
          </a:p>
          <a:p>
            <a:pPr marL="342900" indent="-342900" algn="just" rtl="1">
              <a:lnSpc>
                <a:spcPct val="150000"/>
              </a:lnSpc>
              <a:buSzPct val="150000"/>
              <a:buFont typeface="Wingdings" pitchFamily="2" charset="2"/>
              <a:buChar char="Ø"/>
            </a:pPr>
            <a:r>
              <a:rPr lang="ar-EG" sz="1850" dirty="0">
                <a:solidFill>
                  <a:srgbClr val="0A1F61"/>
                </a:solidFill>
                <a:latin typeface="Tajawal ExtraBold" panose="00000800000000000000" pitchFamily="2" charset="-78"/>
                <a:cs typeface="+mj-cs"/>
              </a:rPr>
              <a:t>تحتاج إلى دقة متناهية في التنفيذ.</a:t>
            </a:r>
          </a:p>
          <a:p>
            <a:pPr marL="342900" indent="-342900" algn="just" rtl="1">
              <a:lnSpc>
                <a:spcPct val="150000"/>
              </a:lnSpc>
              <a:buSzPct val="150000"/>
              <a:buFont typeface="Wingdings" pitchFamily="2" charset="2"/>
              <a:buChar char="Ø"/>
            </a:pPr>
            <a:r>
              <a:rPr lang="ar-EG" sz="1850" dirty="0">
                <a:solidFill>
                  <a:srgbClr val="0A1F61"/>
                </a:solidFill>
                <a:latin typeface="Tajawal ExtraBold" panose="00000800000000000000" pitchFamily="2" charset="-78"/>
                <a:cs typeface="+mj-cs"/>
              </a:rPr>
              <a:t>تحتاج إلى دعم متكامل في محتوى ما يقدم للعملاء.</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smtClean="0">
                <a:solidFill>
                  <a:schemeClr val="bg1"/>
                </a:solidFill>
                <a:latin typeface="Times New Roman" pitchFamily="18" charset="0"/>
                <a:cs typeface="Times New Roman" pitchFamily="18" charset="0"/>
              </a:rPr>
              <a:t>Lecture</a:t>
            </a:r>
            <a:endParaRPr lang="en-US" sz="2800" dirty="0">
              <a:solidFill>
                <a:schemeClr val="bg1"/>
              </a:solidFill>
              <a:latin typeface="Times New Roman" pitchFamily="18" charset="0"/>
              <a:cs typeface="Times New Roman"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4" name="TextBox 13">
            <a:extLst>
              <a:ext uri="{FF2B5EF4-FFF2-40B4-BE49-F238E27FC236}">
                <a16:creationId xmlns="" xmlns:a16="http://schemas.microsoft.com/office/drawing/2014/main" id="{904B7CA6-23A4-2E24-5FFC-ECEA38831F6A}"/>
              </a:ext>
            </a:extLst>
          </p:cNvPr>
          <p:cNvSpPr txBox="1"/>
          <p:nvPr/>
        </p:nvSpPr>
        <p:spPr>
          <a:xfrm>
            <a:off x="4862679" y="3669052"/>
            <a:ext cx="4113898" cy="461665"/>
          </a:xfrm>
          <a:prstGeom prst="rect">
            <a:avLst/>
          </a:prstGeom>
          <a:noFill/>
        </p:spPr>
        <p:txBody>
          <a:bodyPr wrap="square" rtlCol="0">
            <a:spAutoFit/>
          </a:bodyPr>
          <a:lstStyle/>
          <a:p>
            <a:pPr algn="ctr" rtl="1"/>
            <a:r>
              <a:rPr lang="ar-EG" sz="2400" b="1" dirty="0" smtClean="0">
                <a:effectLst>
                  <a:outerShdw blurRad="38100" dist="38100" dir="2700000" algn="tl">
                    <a:srgbClr val="000000">
                      <a:alpha val="43137"/>
                    </a:srgbClr>
                  </a:outerShdw>
                </a:effectLst>
              </a:rPr>
              <a:t>   خصائص </a:t>
            </a:r>
            <a:r>
              <a:rPr lang="ar-EG" sz="2400" b="1" dirty="0">
                <a:effectLst>
                  <a:outerShdw blurRad="38100" dist="38100" dir="2700000" algn="tl">
                    <a:srgbClr val="000000">
                      <a:alpha val="43137"/>
                    </a:srgbClr>
                  </a:outerShdw>
                </a:effectLst>
              </a:rPr>
              <a:t>الاتصال المباشر</a:t>
            </a:r>
          </a:p>
        </p:txBody>
      </p:sp>
      <p:sp>
        <p:nvSpPr>
          <p:cNvPr id="16" name="TextBox 15">
            <a:extLst>
              <a:ext uri="{FF2B5EF4-FFF2-40B4-BE49-F238E27FC236}">
                <a16:creationId xmlns="" xmlns:a16="http://schemas.microsoft.com/office/drawing/2014/main" id="{4527402C-3F97-690D-9C20-A459E375AEB7}"/>
              </a:ext>
            </a:extLst>
          </p:cNvPr>
          <p:cNvSpPr txBox="1"/>
          <p:nvPr/>
        </p:nvSpPr>
        <p:spPr>
          <a:xfrm>
            <a:off x="3589833" y="4130717"/>
            <a:ext cx="8578137" cy="2227533"/>
          </a:xfrm>
          <a:prstGeom prst="rect">
            <a:avLst/>
          </a:prstGeom>
          <a:noFill/>
        </p:spPr>
        <p:txBody>
          <a:bodyPr wrap="square" rtlCol="0">
            <a:spAutoFit/>
          </a:bodyPr>
          <a:lstStyle/>
          <a:p>
            <a:pPr marL="342900" indent="-342900" algn="just" rtl="1">
              <a:lnSpc>
                <a:spcPct val="150000"/>
              </a:lnSpc>
              <a:buSzPct val="150000"/>
              <a:buFont typeface="Wingdings" pitchFamily="2" charset="2"/>
              <a:buChar char="Ø"/>
            </a:pPr>
            <a:r>
              <a:rPr lang="ar-EG" sz="1850" dirty="0" smtClean="0">
                <a:solidFill>
                  <a:srgbClr val="0A1F61"/>
                </a:solidFill>
                <a:latin typeface="Tajawal ExtraBold" panose="00000800000000000000" pitchFamily="2" charset="-78"/>
                <a:cs typeface="+mj-cs"/>
              </a:rPr>
              <a:t>اتصال </a:t>
            </a:r>
            <a:r>
              <a:rPr lang="ar-EG" sz="1850" dirty="0">
                <a:solidFill>
                  <a:srgbClr val="0A1F61"/>
                </a:solidFill>
                <a:latin typeface="Tajawal ExtraBold" panose="00000800000000000000" pitchFamily="2" charset="-78"/>
                <a:cs typeface="+mj-cs"/>
              </a:rPr>
              <a:t>وجها لوجه يحقق التفاعل بين السوق والعميل </a:t>
            </a:r>
            <a:r>
              <a:rPr lang="en-US" sz="1850" dirty="0" smtClean="0">
                <a:solidFill>
                  <a:srgbClr val="0A1F61"/>
                </a:solidFill>
                <a:latin typeface="Times New Roman" pitchFamily="18" charset="0"/>
                <a:cs typeface="Times New Roman" pitchFamily="18" charset="0"/>
              </a:rPr>
              <a:t>Interactive</a:t>
            </a:r>
            <a:r>
              <a:rPr lang="ar-EG" sz="1850" dirty="0" smtClean="0">
                <a:solidFill>
                  <a:srgbClr val="0A1F61"/>
                </a:solidFill>
                <a:latin typeface="Times New Roman" pitchFamily="18" charset="0"/>
                <a:cs typeface="Times New Roman" pitchFamily="18" charset="0"/>
              </a:rPr>
              <a:t>.</a:t>
            </a:r>
          </a:p>
          <a:p>
            <a:pPr marL="342900" indent="-342900" algn="just" rtl="1">
              <a:lnSpc>
                <a:spcPct val="150000"/>
              </a:lnSpc>
              <a:buSzPct val="150000"/>
              <a:buFont typeface="Wingdings" pitchFamily="2" charset="2"/>
              <a:buChar char="Ø"/>
            </a:pPr>
            <a:r>
              <a:rPr lang="ar-EG" sz="1850" dirty="0" smtClean="0">
                <a:solidFill>
                  <a:srgbClr val="0A1F61"/>
                </a:solidFill>
                <a:latin typeface="Tajawal ExtraBold" panose="00000800000000000000" pitchFamily="2" charset="-78"/>
                <a:cs typeface="+mj-cs"/>
              </a:rPr>
              <a:t>استخدام </a:t>
            </a:r>
            <a:r>
              <a:rPr lang="ar-EG" sz="1850" dirty="0">
                <a:solidFill>
                  <a:srgbClr val="0A1F61"/>
                </a:solidFill>
                <a:latin typeface="Tajawal ExtraBold" panose="00000800000000000000" pitchFamily="2" charset="-78"/>
                <a:cs typeface="+mj-cs"/>
              </a:rPr>
              <a:t>مجموعة من الوسائل .. </a:t>
            </a:r>
            <a:r>
              <a:rPr lang="en-US" sz="1850" dirty="0">
                <a:solidFill>
                  <a:srgbClr val="0A1F61"/>
                </a:solidFill>
                <a:latin typeface="Times New Roman" pitchFamily="18" charset="0"/>
                <a:cs typeface="Times New Roman" pitchFamily="18" charset="0"/>
              </a:rPr>
              <a:t>Media</a:t>
            </a:r>
            <a:r>
              <a:rPr lang="en-US" sz="1850" dirty="0">
                <a:solidFill>
                  <a:srgbClr val="0A1F61"/>
                </a:solidFill>
                <a:latin typeface="Tajawal ExtraBold" panose="00000800000000000000" pitchFamily="2" charset="-78"/>
                <a:cs typeface="+mj-cs"/>
              </a:rPr>
              <a:t> </a:t>
            </a:r>
            <a:r>
              <a:rPr lang="ar-EG" sz="1850" dirty="0" smtClean="0">
                <a:solidFill>
                  <a:srgbClr val="0A1F61"/>
                </a:solidFill>
                <a:latin typeface="Tajawal ExtraBold" panose="00000800000000000000" pitchFamily="2" charset="-78"/>
                <a:cs typeface="+mj-cs"/>
              </a:rPr>
              <a:t> بدءا </a:t>
            </a:r>
            <a:r>
              <a:rPr lang="ar-EG" sz="1850" dirty="0">
                <a:solidFill>
                  <a:srgbClr val="0A1F61"/>
                </a:solidFill>
                <a:latin typeface="Tajawal ExtraBold" panose="00000800000000000000" pitchFamily="2" charset="-78"/>
                <a:cs typeface="+mj-cs"/>
              </a:rPr>
              <a:t>من البريد المباشر وحتى استخدام شبكات الإنترنت .</a:t>
            </a:r>
          </a:p>
          <a:p>
            <a:pPr marL="342900" indent="-342900" algn="just" rtl="1">
              <a:lnSpc>
                <a:spcPct val="150000"/>
              </a:lnSpc>
              <a:buSzPct val="150000"/>
              <a:buFont typeface="Wingdings" pitchFamily="2" charset="2"/>
              <a:buChar char="Ø"/>
            </a:pPr>
            <a:r>
              <a:rPr lang="ar-EG" sz="1850" dirty="0" smtClean="0">
                <a:solidFill>
                  <a:srgbClr val="0A1F61"/>
                </a:solidFill>
                <a:latin typeface="Tajawal ExtraBold" panose="00000800000000000000" pitchFamily="2" charset="-78"/>
                <a:cs typeface="+mj-cs"/>
              </a:rPr>
              <a:t>إمكانية </a:t>
            </a:r>
            <a:r>
              <a:rPr lang="ar-EG" sz="1850" dirty="0">
                <a:solidFill>
                  <a:srgbClr val="0A1F61"/>
                </a:solidFill>
                <a:latin typeface="Tajawal ExtraBold" panose="00000800000000000000" pitchFamily="2" charset="-78"/>
                <a:cs typeface="+mj-cs"/>
              </a:rPr>
              <a:t>قياس ردة الفعل بشكل مباشر </a:t>
            </a:r>
            <a:r>
              <a:rPr lang="en-US" sz="1850" dirty="0">
                <a:solidFill>
                  <a:srgbClr val="0A1F61"/>
                </a:solidFill>
                <a:latin typeface="Times New Roman" pitchFamily="18" charset="0"/>
                <a:cs typeface="Times New Roman" pitchFamily="18" charset="0"/>
              </a:rPr>
              <a:t>Measurable Response </a:t>
            </a:r>
            <a:r>
              <a:rPr lang="en-US" sz="1850" dirty="0">
                <a:solidFill>
                  <a:srgbClr val="0A1F61"/>
                </a:solidFill>
                <a:latin typeface="Tajawal ExtraBold" panose="00000800000000000000" pitchFamily="2" charset="-78"/>
                <a:cs typeface="+mj-cs"/>
              </a:rPr>
              <a:t>- </a:t>
            </a:r>
            <a:r>
              <a:rPr lang="ar-EG" sz="1850" dirty="0" smtClean="0">
                <a:solidFill>
                  <a:srgbClr val="0A1F61"/>
                </a:solidFill>
                <a:latin typeface="Tajawal ExtraBold" panose="00000800000000000000" pitchFamily="2" charset="-78"/>
                <a:cs typeface="+mj-cs"/>
              </a:rPr>
              <a:t> </a:t>
            </a:r>
          </a:p>
          <a:p>
            <a:pPr marL="342900" indent="-342900" algn="just" rtl="1">
              <a:lnSpc>
                <a:spcPct val="150000"/>
              </a:lnSpc>
              <a:buSzPct val="150000"/>
              <a:buFont typeface="Wingdings" pitchFamily="2" charset="2"/>
              <a:buChar char="Ø"/>
            </a:pPr>
            <a:r>
              <a:rPr lang="ar-EG" sz="1850" dirty="0" smtClean="0">
                <a:solidFill>
                  <a:srgbClr val="0A1F61"/>
                </a:solidFill>
                <a:latin typeface="Tajawal ExtraBold" panose="00000800000000000000" pitchFamily="2" charset="-78"/>
                <a:cs typeface="+mj-cs"/>
              </a:rPr>
              <a:t>إمكانية </a:t>
            </a:r>
            <a:r>
              <a:rPr lang="ar-EG" sz="1850" dirty="0">
                <a:solidFill>
                  <a:srgbClr val="0A1F61"/>
                </a:solidFill>
                <a:latin typeface="Tajawal ExtraBold" panose="00000800000000000000" pitchFamily="2" charset="-78"/>
                <a:cs typeface="+mj-cs"/>
              </a:rPr>
              <a:t>قيام العميل بالتفاعل مباشرة وتحديد طلباته - الوصول للعميل في أي مكان .</a:t>
            </a:r>
            <a:r>
              <a:rPr lang="en-US" sz="1850" dirty="0">
                <a:solidFill>
                  <a:srgbClr val="0A1F61"/>
                </a:solidFill>
                <a:latin typeface="Times New Roman" pitchFamily="18" charset="0"/>
                <a:cs typeface="Times New Roman" pitchFamily="18" charset="0"/>
              </a:rPr>
              <a:t>Transaction at any </a:t>
            </a:r>
            <a:r>
              <a:rPr lang="en-US" sz="1850" dirty="0" smtClean="0">
                <a:solidFill>
                  <a:srgbClr val="0A1F61"/>
                </a:solidFill>
                <a:latin typeface="Times New Roman" pitchFamily="18" charset="0"/>
                <a:cs typeface="Times New Roman" pitchFamily="18" charset="0"/>
              </a:rPr>
              <a:t>Location</a:t>
            </a:r>
            <a:r>
              <a:rPr lang="ar-EG" sz="1850" dirty="0" smtClean="0">
                <a:solidFill>
                  <a:srgbClr val="0A1F61"/>
                </a:solidFill>
                <a:latin typeface="Times New Roman" pitchFamily="18" charset="0"/>
                <a:cs typeface="Times New Roman" pitchFamily="18" charset="0"/>
              </a:rPr>
              <a:t>.</a:t>
            </a:r>
            <a:endParaRPr lang="en-US" sz="1850" dirty="0">
              <a:solidFill>
                <a:srgbClr val="0A1F61"/>
              </a:solidFill>
              <a:latin typeface="Times New Roman" pitchFamily="18" charset="0"/>
              <a:cs typeface="Times New Roman" pitchFamily="18" charset="0"/>
            </a:endParaRPr>
          </a:p>
        </p:txBody>
      </p:sp>
    </p:spTree>
    <p:extLst>
      <p:ext uri="{BB962C8B-B14F-4D97-AF65-F5344CB8AC3E}">
        <p14:creationId xmlns:p14="http://schemas.microsoft.com/office/powerpoint/2010/main" val="412066569"/>
      </p:ext>
    </p:extLst>
  </p:cSld>
  <p:clrMapOvr>
    <a:masterClrMapping/>
  </p:clrMapOvr>
  <mc:AlternateContent xmlns:mc="http://schemas.openxmlformats.org/markup-compatibility/2006" xmlns:p14="http://schemas.microsoft.com/office/powerpoint/2010/main">
    <mc:Choice Requires="p14">
      <p:transition spd="slow" p14:dur="2000" advTm="136173"/>
    </mc:Choice>
    <mc:Fallback xmlns="">
      <p:transition spd="slow" advTm="136173"/>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364043" y="1622658"/>
            <a:ext cx="9498926" cy="3612684"/>
          </a:xfrm>
        </p:spPr>
      </p:pic>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 xmlns:a16="http://schemas.microsoft.com/office/drawing/2014/main" id="{C7D257D7-D9C6-8F63-F8F8-E2BE53F2E2DB}"/>
              </a:ext>
            </a:extLst>
          </p:cNvPr>
          <p:cNvSpPr txBox="1"/>
          <p:nvPr/>
        </p:nvSpPr>
        <p:spPr>
          <a:xfrm>
            <a:off x="6553928" y="1739494"/>
            <a:ext cx="2334293" cy="461665"/>
          </a:xfrm>
          <a:prstGeom prst="rect">
            <a:avLst/>
          </a:prstGeom>
          <a:noFill/>
        </p:spPr>
        <p:txBody>
          <a:bodyPr wrap="none" rtlCol="0">
            <a:spAutoFit/>
          </a:bodyPr>
          <a:lstStyle/>
          <a:p>
            <a:pPr algn="just" rtl="1"/>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ماهية </a:t>
            </a:r>
            <a:r>
              <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rPr>
              <a:t>العلاقات </a:t>
            </a:r>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العامة</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48" name="Graphic 47">
            <a:extLst>
              <a:ext uri="{FF2B5EF4-FFF2-40B4-BE49-F238E27FC236}">
                <a16:creationId xmlns="" xmlns:a16="http://schemas.microsoft.com/office/drawing/2014/main" id="{5139C814-1734-ECD2-FD52-4EF9E25D75C5}"/>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 xmlns:a16="http://schemas.microsoft.com/office/drawing/2014/main" id="{6D34B332-A224-F9C2-4FCE-5377D8EB46DF}"/>
              </a:ext>
            </a:extLst>
          </p:cNvPr>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318285067"/>
      </p:ext>
    </p:extLst>
  </p:cSld>
  <p:clrMapOvr>
    <a:masterClrMapping/>
  </p:clrMapOvr>
  <mc:AlternateContent xmlns:mc="http://schemas.openxmlformats.org/markup-compatibility/2006" xmlns:p14="http://schemas.microsoft.com/office/powerpoint/2010/main">
    <mc:Choice Requires="p14">
      <p:transition spd="slow" p14:dur="2000" advTm="12905"/>
    </mc:Choice>
    <mc:Fallback xmlns="">
      <p:transition spd="slow" advTm="12905"/>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ماهية العلاقات العامة</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022193"/>
            <a:ext cx="8417320" cy="3970318"/>
          </a:xfrm>
          <a:prstGeom prst="rect">
            <a:avLst/>
          </a:prstGeom>
          <a:noFill/>
        </p:spPr>
        <p:txBody>
          <a:bodyPr wrap="square" rtlCol="0">
            <a:spAutoFit/>
          </a:bodyPr>
          <a:lstStyle/>
          <a:p>
            <a:pPr marL="236538" indent="-236538" algn="just" rtl="1">
              <a:lnSpc>
                <a:spcPct val="150000"/>
              </a:lnSpc>
              <a:buFont typeface="Arial" pitchFamily="34" charset="0"/>
              <a:buChar char="•"/>
            </a:pPr>
            <a:r>
              <a:rPr lang="ar-EG" sz="2100" b="1" spc="20" dirty="0">
                <a:solidFill>
                  <a:srgbClr val="0A1F61"/>
                </a:solidFill>
                <a:latin typeface="Times New Roman" pitchFamily="18" charset="0"/>
                <a:cs typeface="Times New Roman" pitchFamily="18" charset="0"/>
              </a:rPr>
              <a:t>مفهوم العلاقات العامة </a:t>
            </a:r>
            <a:r>
              <a:rPr lang="en-US" sz="2100" b="1" spc="20" dirty="0">
                <a:solidFill>
                  <a:srgbClr val="0A1F61"/>
                </a:solidFill>
                <a:latin typeface="Times New Roman" pitchFamily="18" charset="0"/>
                <a:cs typeface="Times New Roman" pitchFamily="18" charset="0"/>
              </a:rPr>
              <a:t>Public Relations:</a:t>
            </a:r>
          </a:p>
          <a:p>
            <a:pPr marL="1146175" indent="-342900" algn="just" rtl="1">
              <a:lnSpc>
                <a:spcPct val="150000"/>
              </a:lnSpc>
              <a:buFont typeface="Arial" pitchFamily="34" charset="0"/>
              <a:buChar char="•"/>
            </a:pPr>
            <a:r>
              <a:rPr lang="ar-EG" sz="2100" spc="20" dirty="0">
                <a:solidFill>
                  <a:srgbClr val="0A1F61"/>
                </a:solidFill>
                <a:latin typeface="Times New Roman" pitchFamily="18" charset="0"/>
                <a:cs typeface="Times New Roman" pitchFamily="18" charset="0"/>
              </a:rPr>
              <a:t>أولًا: إن كلمة </a:t>
            </a:r>
            <a:r>
              <a:rPr lang="en-US" sz="2100" spc="20" dirty="0" smtClean="0">
                <a:solidFill>
                  <a:srgbClr val="0A1F61"/>
                </a:solidFill>
                <a:latin typeface="Times New Roman" pitchFamily="18" charset="0"/>
                <a:cs typeface="Times New Roman" pitchFamily="18" charset="0"/>
              </a:rPr>
              <a:t>public</a:t>
            </a:r>
            <a:r>
              <a:rPr lang="ar-EG" sz="2100" spc="20" dirty="0" smtClean="0">
                <a:solidFill>
                  <a:srgbClr val="0A1F61"/>
                </a:solidFill>
                <a:latin typeface="Times New Roman" pitchFamily="18" charset="0"/>
                <a:cs typeface="Times New Roman" pitchFamily="18" charset="0"/>
              </a:rPr>
              <a:t> في </a:t>
            </a:r>
            <a:r>
              <a:rPr lang="ar-EG" sz="2100" spc="20" dirty="0">
                <a:solidFill>
                  <a:srgbClr val="0A1F61"/>
                </a:solidFill>
                <a:latin typeface="Times New Roman" pitchFamily="18" charset="0"/>
                <a:cs typeface="Times New Roman" pitchFamily="18" charset="0"/>
              </a:rPr>
              <a:t>مصطلح </a:t>
            </a:r>
            <a:r>
              <a:rPr lang="en-US" sz="2100" spc="20" dirty="0" smtClean="0">
                <a:solidFill>
                  <a:srgbClr val="0A1F61"/>
                </a:solidFill>
                <a:latin typeface="Times New Roman" pitchFamily="18" charset="0"/>
                <a:cs typeface="Times New Roman" pitchFamily="18" charset="0"/>
              </a:rPr>
              <a:t>public relations</a:t>
            </a:r>
            <a:r>
              <a:rPr lang="ar-EG" sz="2100" spc="20" dirty="0" smtClean="0">
                <a:solidFill>
                  <a:srgbClr val="0A1F61"/>
                </a:solidFill>
                <a:latin typeface="Times New Roman" pitchFamily="18" charset="0"/>
                <a:cs typeface="Times New Roman" pitchFamily="18" charset="0"/>
              </a:rPr>
              <a:t> في </a:t>
            </a:r>
            <a:r>
              <a:rPr lang="ar-EG" sz="2100" spc="20" dirty="0">
                <a:solidFill>
                  <a:srgbClr val="0A1F61"/>
                </a:solidFill>
                <a:latin typeface="Times New Roman" pitchFamily="18" charset="0"/>
                <a:cs typeface="Times New Roman" pitchFamily="18" charset="0"/>
              </a:rPr>
              <a:t>العلاقات العامة تشير إلى الجمهور والجماعة المستهدفة من العملية الاتصالية, التي تسعى المؤسسة إلى التفاعل </a:t>
            </a:r>
            <a:r>
              <a:rPr lang="ar-EG" sz="2100" spc="20" dirty="0" smtClean="0">
                <a:solidFill>
                  <a:srgbClr val="0A1F61"/>
                </a:solidFill>
                <a:latin typeface="Times New Roman" pitchFamily="18" charset="0"/>
                <a:cs typeface="Times New Roman" pitchFamily="18" charset="0"/>
              </a:rPr>
              <a:t>معها، </a:t>
            </a:r>
            <a:r>
              <a:rPr lang="ar-EG" sz="2100" spc="20" dirty="0">
                <a:solidFill>
                  <a:srgbClr val="0A1F61"/>
                </a:solidFill>
                <a:latin typeface="Times New Roman" pitchFamily="18" charset="0"/>
                <a:cs typeface="Times New Roman" pitchFamily="18" charset="0"/>
              </a:rPr>
              <a:t>من أجل تكوين العلاقات الطيبة معها, وإنشاء صورة طيبة وإيجابية لديها. </a:t>
            </a:r>
            <a:endParaRPr lang="ar-EG" sz="2100" spc="20" dirty="0" smtClean="0">
              <a:solidFill>
                <a:srgbClr val="0A1F61"/>
              </a:solidFill>
              <a:latin typeface="Times New Roman" pitchFamily="18" charset="0"/>
              <a:cs typeface="Times New Roman" pitchFamily="18" charset="0"/>
            </a:endParaRPr>
          </a:p>
          <a:p>
            <a:pPr marL="1146175" indent="-342900" algn="just" rtl="1">
              <a:lnSpc>
                <a:spcPct val="150000"/>
              </a:lnSpc>
              <a:buFont typeface="Arial" pitchFamily="34" charset="0"/>
              <a:buChar char="•"/>
            </a:pPr>
            <a:r>
              <a:rPr lang="ar-EG" sz="2100" spc="20" dirty="0" smtClean="0">
                <a:solidFill>
                  <a:srgbClr val="0A1F61"/>
                </a:solidFill>
                <a:latin typeface="Times New Roman" pitchFamily="18" charset="0"/>
                <a:cs typeface="Times New Roman" pitchFamily="18" charset="0"/>
              </a:rPr>
              <a:t>إن </a:t>
            </a:r>
            <a:r>
              <a:rPr lang="ar-EG" sz="2100" spc="20" dirty="0">
                <a:solidFill>
                  <a:srgbClr val="0A1F61"/>
                </a:solidFill>
                <a:latin typeface="Times New Roman" pitchFamily="18" charset="0"/>
                <a:cs typeface="Times New Roman" pitchFamily="18" charset="0"/>
              </a:rPr>
              <a:t>العلاقات العامة تستهدف أساسًا تحسين العلاقات الاجتماعية بين جماهير المنظمة الداخلية والخارجية, بما يمكنها من توفير ظروف عمل مواتية, مع الاهتمام </a:t>
            </a:r>
            <a:r>
              <a:rPr lang="ar-EG" sz="2100" spc="20" dirty="0" smtClean="0">
                <a:solidFill>
                  <a:srgbClr val="0A1F61"/>
                </a:solidFill>
                <a:latin typeface="Times New Roman" pitchFamily="18" charset="0"/>
                <a:cs typeface="Times New Roman" pitchFamily="18" charset="0"/>
              </a:rPr>
              <a:t>بالعامل/ المستهلك </a:t>
            </a:r>
            <a:r>
              <a:rPr lang="ar-EG" sz="2100" spc="20" dirty="0">
                <a:solidFill>
                  <a:srgbClr val="0A1F61"/>
                </a:solidFill>
                <a:latin typeface="Times New Roman" pitchFamily="18" charset="0"/>
                <a:cs typeface="Times New Roman" pitchFamily="18" charset="0"/>
              </a:rPr>
              <a:t>بصفته إنسانًا, له حاجاته المادية والصحية والثقافية.</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101136315"/>
      </p:ext>
    </p:extLst>
  </p:cSld>
  <p:clrMapOvr>
    <a:masterClrMapping/>
  </p:clrMapOvr>
  <mc:AlternateContent xmlns:mc="http://schemas.openxmlformats.org/markup-compatibility/2006" xmlns:p14="http://schemas.microsoft.com/office/powerpoint/2010/main">
    <mc:Choice Requires="p14">
      <p:transition spd="slow" p14:dur="2000" advTm="115812"/>
    </mc:Choice>
    <mc:Fallback xmlns="">
      <p:transition spd="slow" advTm="115812"/>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smtClean="0">
                <a:effectLst>
                  <a:outerShdw blurRad="38100" dist="38100" dir="2700000" algn="tl">
                    <a:srgbClr val="000000">
                      <a:alpha val="43137"/>
                    </a:srgbClr>
                  </a:outerShdw>
                </a:effectLst>
                <a:cs typeface="+mj-cs"/>
              </a:rPr>
              <a:t>مبادئ العلاقات العامة</a:t>
            </a:r>
            <a:endParaRPr lang="ar-EG" sz="2100" b="1" dirty="0">
              <a:effectLst>
                <a:outerShdw blurRad="38100" dist="38100" dir="2700000" algn="tl">
                  <a:srgbClr val="000000">
                    <a:alpha val="43137"/>
                  </a:srgbClr>
                </a:outerShdw>
              </a:effectLst>
              <a:cs typeface="+mj-cs"/>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200525"/>
            <a:ext cx="8417320" cy="1488484"/>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spc="20" dirty="0" smtClean="0">
                <a:solidFill>
                  <a:srgbClr val="0A1F61"/>
                </a:solidFill>
                <a:latin typeface="Times New Roman" pitchFamily="18" charset="0"/>
                <a:cs typeface="Times New Roman" pitchFamily="18" charset="0"/>
              </a:rPr>
              <a:t>أن تعتمد </a:t>
            </a:r>
            <a:r>
              <a:rPr lang="ar-EG" sz="2100" spc="20" dirty="0">
                <a:solidFill>
                  <a:srgbClr val="0A1F61"/>
                </a:solidFill>
                <a:latin typeface="Times New Roman" pitchFamily="18" charset="0"/>
                <a:cs typeface="Times New Roman" pitchFamily="18" charset="0"/>
              </a:rPr>
              <a:t>العلاقات العامة في أداء عملها على </a:t>
            </a:r>
            <a:r>
              <a:rPr lang="ar-EG" sz="2100" spc="20" dirty="0" smtClean="0">
                <a:solidFill>
                  <a:srgbClr val="0A1F61"/>
                </a:solidFill>
                <a:latin typeface="Times New Roman" pitchFamily="18" charset="0"/>
                <a:cs typeface="Times New Roman" pitchFamily="18" charset="0"/>
              </a:rPr>
              <a:t>المبادرة</a:t>
            </a:r>
            <a:r>
              <a:rPr lang="ar-EG" sz="2100" spc="20" dirty="0">
                <a:solidFill>
                  <a:srgbClr val="0A1F61"/>
                </a:solidFill>
                <a:latin typeface="Times New Roman" pitchFamily="18" charset="0"/>
                <a:cs typeface="Times New Roman" pitchFamily="18" charset="0"/>
              </a:rPr>
              <a:t>, فعلى ممارسي العلاقات العامة التنبؤ والتحليل والتشخيص والاقتراح، ثم العرض على الإدارة العليا, من منطلق المبادرة, دون أن تحدد لهم الإدارة هذه الأدوار أو تفرضها عليهم</a:t>
            </a:r>
            <a:r>
              <a:rPr lang="ar-EG" sz="2100" spc="20" dirty="0" smtClean="0">
                <a:solidFill>
                  <a:srgbClr val="0A1F61"/>
                </a:solidFill>
                <a:latin typeface="Times New Roman" pitchFamily="18" charset="0"/>
                <a:cs typeface="Times New Roman" pitchFamily="18" charset="0"/>
              </a:rPr>
              <a:t>.</a:t>
            </a:r>
            <a:endParaRPr lang="ar-EG" sz="21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25574714"/>
      </p:ext>
    </p:extLst>
  </p:cSld>
  <p:clrMapOvr>
    <a:masterClrMapping/>
  </p:clrMapOvr>
  <mc:AlternateContent xmlns:mc="http://schemas.openxmlformats.org/markup-compatibility/2006" xmlns:p14="http://schemas.microsoft.com/office/powerpoint/2010/main">
    <mc:Choice Requires="p14">
      <p:transition spd="slow" p14:dur="2000" advTm="83898"/>
    </mc:Choice>
    <mc:Fallback xmlns="">
      <p:transition spd="slow" advTm="83898"/>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smtClean="0">
                <a:effectLst>
                  <a:outerShdw blurRad="38100" dist="38100" dir="2700000" algn="tl">
                    <a:srgbClr val="000000">
                      <a:alpha val="43137"/>
                    </a:srgbClr>
                  </a:outerShdw>
                </a:effectLst>
                <a:cs typeface="+mj-cs"/>
              </a:rPr>
              <a:t>مبادئ العلاقات العامة</a:t>
            </a:r>
            <a:endParaRPr lang="ar-EG" sz="2100" b="1" dirty="0">
              <a:effectLst>
                <a:outerShdw blurRad="38100" dist="38100" dir="2700000" algn="tl">
                  <a:srgbClr val="000000">
                    <a:alpha val="43137"/>
                  </a:srgbClr>
                </a:outerShdw>
              </a:effectLst>
              <a:cs typeface="+mj-cs"/>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75843" y="2313757"/>
            <a:ext cx="8417320" cy="3485570"/>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b="1" spc="20" dirty="0">
                <a:solidFill>
                  <a:srgbClr val="0A1F61"/>
                </a:solidFill>
                <a:latin typeface="Times New Roman" pitchFamily="18" charset="0"/>
                <a:cs typeface="Times New Roman" pitchFamily="18" charset="0"/>
              </a:rPr>
              <a:t>أن تعتمد العلاقات العامة في أداء عملها على المنهج العلمي, وهو ما يتطلب الاستناد إلى نتائج البحوث العلمية والدراسات الميدانية, بما يبعدها عن التخمين والعشوائية ومحاولة التجربة والخطأ</a:t>
            </a:r>
            <a:r>
              <a:rPr lang="ar-EG" sz="2100" b="1" spc="20" dirty="0" smtClean="0">
                <a:solidFill>
                  <a:srgbClr val="0A1F61"/>
                </a:solidFill>
                <a:latin typeface="Times New Roman" pitchFamily="18" charset="0"/>
                <a:cs typeface="Times New Roman" pitchFamily="18" charset="0"/>
              </a:rPr>
              <a:t>.</a:t>
            </a:r>
          </a:p>
          <a:p>
            <a:pPr marL="342900" indent="-342900" algn="just" rtl="1">
              <a:lnSpc>
                <a:spcPct val="150000"/>
              </a:lnSpc>
              <a:buFont typeface="Wingdings" pitchFamily="2" charset="2"/>
              <a:buChar char="Ø"/>
            </a:pPr>
            <a:r>
              <a:rPr lang="ar-EG" sz="2100" b="1" spc="20" dirty="0">
                <a:solidFill>
                  <a:srgbClr val="0A1F61"/>
                </a:solidFill>
                <a:latin typeface="Times New Roman" pitchFamily="18" charset="0"/>
                <a:cs typeface="Times New Roman" pitchFamily="18" charset="0"/>
              </a:rPr>
              <a:t>أن تعتمد العلاقات العامة في أداء عملها على المعلومات والأخبار الصادقة, من خلال بيانات ومعلومات دقيقة وواضحة, حيث إن أخبار العلاقات العامة الموجهة إلى جماهير الرأي العام لا بد أن تكون صادقة دون تحريف  أو تهويل أو تهوين.</a:t>
            </a:r>
          </a:p>
          <a:p>
            <a:pPr marL="342900" indent="-342900" algn="just" rtl="1">
              <a:lnSpc>
                <a:spcPct val="150000"/>
              </a:lnSpc>
              <a:buFont typeface="Wingdings" pitchFamily="2" charset="2"/>
              <a:buChar char="Ø"/>
            </a:pPr>
            <a:endParaRPr lang="ar-EG" sz="2100" b="1"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25884219"/>
      </p:ext>
    </p:extLst>
  </p:cSld>
  <p:clrMapOvr>
    <a:masterClrMapping/>
  </p:clrMapOvr>
  <mc:AlternateContent xmlns:mc="http://schemas.openxmlformats.org/markup-compatibility/2006" xmlns:p14="http://schemas.microsoft.com/office/powerpoint/2010/main">
    <mc:Choice Requires="p14">
      <p:transition spd="slow" p14:dur="2000" advTm="163119"/>
    </mc:Choice>
    <mc:Fallback xmlns="">
      <p:transition spd="slow" advTm="163119"/>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مبادئ العلاقات العامة</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51202" y="2196933"/>
            <a:ext cx="8417320" cy="3912225"/>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b="1" spc="20" dirty="0">
                <a:solidFill>
                  <a:srgbClr val="0A1F61"/>
                </a:solidFill>
                <a:latin typeface="Times New Roman" pitchFamily="18" charset="0"/>
                <a:cs typeface="Times New Roman" pitchFamily="18" charset="0"/>
              </a:rPr>
              <a:t> أن تقوم العلاقات العامة في عملها على اعتبار الرأي العام المادة الخام لهذا العمل, حيث تعد آراء واتجاهات جماهير الرأي العام الداخلي والخارجي بمثابة المادة الخام الأساسية لعمل العلاقات العامة داخل أي مؤسسة</a:t>
            </a:r>
            <a:r>
              <a:rPr lang="ar-EG" sz="2100" b="1" spc="20" dirty="0" smtClean="0">
                <a:solidFill>
                  <a:srgbClr val="0A1F61"/>
                </a:solidFill>
                <a:latin typeface="Times New Roman" pitchFamily="18" charset="0"/>
                <a:cs typeface="Times New Roman" pitchFamily="18" charset="0"/>
              </a:rPr>
              <a:t>.</a:t>
            </a:r>
          </a:p>
          <a:p>
            <a:pPr marL="342900" indent="-342900" algn="just" rtl="1">
              <a:lnSpc>
                <a:spcPct val="150000"/>
              </a:lnSpc>
              <a:buFont typeface="Wingdings" pitchFamily="2" charset="2"/>
              <a:buChar char="Ø"/>
            </a:pPr>
            <a:r>
              <a:rPr lang="ar-EG" sz="2100" b="1" spc="20" dirty="0">
                <a:solidFill>
                  <a:srgbClr val="0A1F61"/>
                </a:solidFill>
                <a:latin typeface="Times New Roman" pitchFamily="18" charset="0"/>
                <a:cs typeface="Times New Roman" pitchFamily="18" charset="0"/>
              </a:rPr>
              <a:t>أن تستهدف العلاقات العامة في الأساس تشكيل صورة ذهنية طيبة عن المنظمة لدى الرأي العام, والحفاظ على هذه الصورة ودعمها وتعزيزها.</a:t>
            </a:r>
          </a:p>
          <a:p>
            <a:pPr marL="342900" indent="-342900" algn="just" rtl="1">
              <a:lnSpc>
                <a:spcPct val="150000"/>
              </a:lnSpc>
              <a:buFont typeface="Wingdings" pitchFamily="2" charset="2"/>
              <a:buChar char="Ø"/>
            </a:pPr>
            <a:r>
              <a:rPr lang="ar-EG" sz="2100" b="1" spc="20" dirty="0">
                <a:solidFill>
                  <a:srgbClr val="0A1F61"/>
                </a:solidFill>
                <a:latin typeface="Times New Roman" pitchFamily="18" charset="0"/>
                <a:cs typeface="Times New Roman" pitchFamily="18" charset="0"/>
              </a:rPr>
              <a:t>أن تكون ممارسة أعمال العلاقات العامة رشيدة ومنظمة, بحيث يمارسها كل من يعمل بالمنظمة, باعتبارها مسئولية كافة العاملين بها, ولا تقتصر أعمالها على العاملين في إدارتها فقط</a:t>
            </a:r>
            <a:r>
              <a:rPr lang="ar-EG" sz="2100" b="1" spc="20" dirty="0" smtClean="0">
                <a:solidFill>
                  <a:srgbClr val="0A1F61"/>
                </a:solidFill>
                <a:latin typeface="Times New Roman" pitchFamily="18" charset="0"/>
                <a:cs typeface="Times New Roman" pitchFamily="18" charset="0"/>
              </a:rPr>
              <a:t>.</a:t>
            </a:r>
            <a:endParaRPr lang="ar-EG" sz="2100" b="1"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964842954"/>
      </p:ext>
    </p:extLst>
  </p:cSld>
  <p:clrMapOvr>
    <a:masterClrMapping/>
  </p:clrMapOvr>
  <mc:AlternateContent xmlns:mc="http://schemas.openxmlformats.org/markup-compatibility/2006" xmlns:p14="http://schemas.microsoft.com/office/powerpoint/2010/main">
    <mc:Choice Requires="p14">
      <p:transition spd="slow" p14:dur="2000" advTm="132669"/>
    </mc:Choice>
    <mc:Fallback xmlns="">
      <p:transition spd="slow" advTm="132669"/>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مبادئ العلاقات العامة</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22259" y="2369387"/>
            <a:ext cx="8417320" cy="3647152"/>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200" spc="20" dirty="0">
                <a:solidFill>
                  <a:srgbClr val="0A1F61"/>
                </a:solidFill>
                <a:latin typeface="Times New Roman" pitchFamily="18" charset="0"/>
                <a:cs typeface="Times New Roman" pitchFamily="18" charset="0"/>
              </a:rPr>
              <a:t>أن تتسم أعمال العلاقات العامة بالديناميكية, باعتبارها عملية أخذ وعطاء, حيث تنشأ العلاقات بين طرفين أو أكثر, فيؤثر كل منهما في الآخر ويتأثر به في نفس الوقت</a:t>
            </a:r>
            <a:r>
              <a:rPr lang="ar-EG" sz="2200" spc="20" dirty="0" smtClean="0">
                <a:solidFill>
                  <a:srgbClr val="0A1F61"/>
                </a:solidFill>
                <a:latin typeface="Times New Roman" pitchFamily="18" charset="0"/>
                <a:cs typeface="Times New Roman" pitchFamily="18" charset="0"/>
              </a:rPr>
              <a:t>.</a:t>
            </a:r>
          </a:p>
          <a:p>
            <a:pPr marL="342900" indent="-342900" algn="just" rtl="1">
              <a:lnSpc>
                <a:spcPct val="150000"/>
              </a:lnSpc>
              <a:buFont typeface="Wingdings" pitchFamily="2" charset="2"/>
              <a:buChar char="Ø"/>
            </a:pPr>
            <a:r>
              <a:rPr lang="ar-EG" sz="2200" spc="20" dirty="0">
                <a:solidFill>
                  <a:srgbClr val="0A1F61"/>
                </a:solidFill>
                <a:latin typeface="Times New Roman" pitchFamily="18" charset="0"/>
                <a:cs typeface="Times New Roman" pitchFamily="18" charset="0"/>
              </a:rPr>
              <a:t> أن تكون العلاقات العامة وظيفة أساسية من وظائف الإدارة العليا, فتتم ممارسة وظائف التخطيط والتنظيم والرقابة على نحو فعال, ولا تكون لمثل هذه الوظائف أي قيمة لها ما لم تكن مصحوبة بالثقة المتبادلة بين الإدارة العليا من ناحية، وكافة الأطراف المرتبطة بالمنظمة من داخلها وخارجها من ناحية أخرى.</a:t>
            </a:r>
          </a:p>
          <a:p>
            <a:pPr marL="342900" indent="-342900" algn="just" rtl="1">
              <a:lnSpc>
                <a:spcPct val="150000"/>
              </a:lnSpc>
              <a:buFont typeface="Wingdings" pitchFamily="2" charset="2"/>
              <a:buChar char="Ø"/>
            </a:pPr>
            <a:endParaRPr lang="ar-EG" sz="22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17151520"/>
      </p:ext>
    </p:extLst>
  </p:cSld>
  <p:clrMapOvr>
    <a:masterClrMapping/>
  </p:clrMapOvr>
  <mc:AlternateContent xmlns:mc="http://schemas.openxmlformats.org/markup-compatibility/2006" xmlns:p14="http://schemas.microsoft.com/office/powerpoint/2010/main">
    <mc:Choice Requires="p14">
      <p:transition spd="slow" p14:dur="2000" advTm="149008"/>
    </mc:Choice>
    <mc:Fallback xmlns="">
      <p:transition spd="slow" advTm="149008"/>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مفهوم العلاقات العامة التسويقية</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 xmlns:a16="http://schemas.microsoft.com/office/drawing/2014/main" id="{4527402C-3F97-690D-9C20-A459E375AEB7}"/>
              </a:ext>
            </a:extLst>
          </p:cNvPr>
          <p:cNvSpPr txBox="1"/>
          <p:nvPr/>
        </p:nvSpPr>
        <p:spPr>
          <a:xfrm>
            <a:off x="3598250" y="2457548"/>
            <a:ext cx="8417320" cy="3139321"/>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200" spc="20" dirty="0">
                <a:solidFill>
                  <a:srgbClr val="0A1F61"/>
                </a:solidFill>
                <a:latin typeface="Times New Roman" pitchFamily="18" charset="0"/>
                <a:cs typeface="Times New Roman" pitchFamily="18" charset="0"/>
              </a:rPr>
              <a:t>تقوم العلاقات العامة بدور فعال في الأنشطة التسويقية، من خلال إطلاق الحملات التي تستهدف التعريف بالمنتجات الجديدة، وزيادة الوعي بالعلامة التجارية، وتحسين صورتها لدى الجمهور.</a:t>
            </a:r>
          </a:p>
          <a:p>
            <a:pPr marL="342900" indent="-342900" algn="just" rtl="1">
              <a:lnSpc>
                <a:spcPct val="150000"/>
              </a:lnSpc>
              <a:buFont typeface="Wingdings" pitchFamily="2" charset="2"/>
              <a:buChar char="Ø"/>
            </a:pPr>
            <a:r>
              <a:rPr lang="ar-EG" sz="2200" spc="20" dirty="0">
                <a:solidFill>
                  <a:srgbClr val="0A1F61"/>
                </a:solidFill>
                <a:latin typeface="Times New Roman" pitchFamily="18" charset="0"/>
                <a:cs typeface="Times New Roman" pitchFamily="18" charset="0"/>
              </a:rPr>
              <a:t>تتشابك جميع هذه الأنواع المذكورة سابقًا في طبيعة المهام والوظائف التي يؤديها كل نوع من أجل الوصول إلى الهدف النهائي؛ فالهدف الأساسي للعلاقات العامة هو إنشاء العلاقات بين المنظمة وجميع الأطراف التي تتفاعل معها. </a:t>
            </a:r>
          </a:p>
        </p:txBody>
      </p:sp>
    </p:spTree>
    <p:extLst>
      <p:ext uri="{BB962C8B-B14F-4D97-AF65-F5344CB8AC3E}">
        <p14:creationId xmlns:p14="http://schemas.microsoft.com/office/powerpoint/2010/main" val="741267326"/>
      </p:ext>
    </p:extLst>
  </p:cSld>
  <p:clrMapOvr>
    <a:masterClrMapping/>
  </p:clrMapOvr>
  <mc:AlternateContent xmlns:mc="http://schemas.openxmlformats.org/markup-compatibility/2006" xmlns:p14="http://schemas.microsoft.com/office/powerpoint/2010/main">
    <mc:Choice Requires="p14">
      <p:transition spd="slow" p14:dur="2000" advTm="59678"/>
    </mc:Choice>
    <mc:Fallback xmlns="">
      <p:transition spd="slow" advTm="59678"/>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 العلاقات العامة فى التسويق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51202" y="2369387"/>
            <a:ext cx="8417320" cy="1555041"/>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200" spc="20" dirty="0" smtClean="0">
                <a:solidFill>
                  <a:srgbClr val="0A1F61"/>
                </a:solidFill>
                <a:latin typeface="Times New Roman" pitchFamily="18" charset="0"/>
                <a:cs typeface="Times New Roman" pitchFamily="18" charset="0"/>
              </a:rPr>
              <a:t>يتجه الممارسون نحو </a:t>
            </a:r>
            <a:r>
              <a:rPr lang="ar-EG" sz="2200" spc="20" dirty="0">
                <a:solidFill>
                  <a:srgbClr val="0A1F61"/>
                </a:solidFill>
                <a:latin typeface="Times New Roman" pitchFamily="18" charset="0"/>
                <a:cs typeface="Times New Roman" pitchFamily="18" charset="0"/>
              </a:rPr>
              <a:t>إدخال نشاط التسويق تحت جناح العلاقات العامة, اعتمادًا على اتساع مجالات نشاط العلاقات العامة الذي يستهدف إرضاء كافة جماهير المنظمة الداخلية والخارجية بمن فيهم العملاء</a:t>
            </a:r>
            <a:r>
              <a:rPr lang="ar-EG" sz="2200" spc="20" dirty="0" smtClean="0">
                <a:solidFill>
                  <a:srgbClr val="0A1F61"/>
                </a:solidFill>
                <a:latin typeface="Times New Roman" pitchFamily="18" charset="0"/>
                <a:cs typeface="Times New Roman" pitchFamily="18" charset="0"/>
              </a:rPr>
              <a:t>.</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89061915"/>
      </p:ext>
    </p:extLst>
  </p:cSld>
  <p:clrMapOvr>
    <a:masterClrMapping/>
  </p:clrMapOvr>
  <mc:AlternateContent xmlns:mc="http://schemas.openxmlformats.org/markup-compatibility/2006" xmlns:p14="http://schemas.microsoft.com/office/powerpoint/2010/main">
    <mc:Choice Requires="p14">
      <p:transition spd="slow" p14:dur="2000" advTm="43832"/>
    </mc:Choice>
    <mc:Fallback xmlns="">
      <p:transition spd="slow" advTm="43832"/>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 العلاقات العامة فى التسويق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51202" y="2306217"/>
            <a:ext cx="8417320" cy="3901068"/>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spc="20" dirty="0">
                <a:solidFill>
                  <a:srgbClr val="0A1F61"/>
                </a:solidFill>
                <a:latin typeface="Times New Roman" pitchFamily="18" charset="0"/>
                <a:cs typeface="Times New Roman" pitchFamily="18" charset="0"/>
              </a:rPr>
              <a:t>يعد التسويق مجموعة من الأنشطة والأعمال المتكاملة التي تستهدف توفير السلعة أو الخدمة للعميل بالكميات والمواصفات المطلوبة، وفي الزمان والمكان المناسبين، وبأقل تكلفة ممكنة.</a:t>
            </a:r>
          </a:p>
          <a:p>
            <a:pPr marL="342900" indent="-342900" algn="just" rtl="1">
              <a:lnSpc>
                <a:spcPct val="150000"/>
              </a:lnSpc>
              <a:buFont typeface="Wingdings" pitchFamily="2" charset="2"/>
              <a:buChar char="Ø"/>
            </a:pPr>
            <a:r>
              <a:rPr lang="ar-EG" sz="2100" spc="20" dirty="0" smtClean="0">
                <a:solidFill>
                  <a:srgbClr val="0A1F61"/>
                </a:solidFill>
                <a:latin typeface="Times New Roman" pitchFamily="18" charset="0"/>
                <a:cs typeface="Times New Roman" pitchFamily="18" charset="0"/>
              </a:rPr>
              <a:t>هكذا يأتي ارتباط أنشطة التسويق والعلاقات العامة, من خلال قيام كل منهما بالاتصال بالجماهير, بهدف التأثير على آرائهم ومواقفهم واتجاهاتهم.</a:t>
            </a:r>
          </a:p>
          <a:p>
            <a:pPr marL="342900" indent="-342900" algn="just" rtl="1">
              <a:lnSpc>
                <a:spcPct val="150000"/>
              </a:lnSpc>
              <a:buFont typeface="Wingdings" pitchFamily="2" charset="2"/>
              <a:buChar char="Ø"/>
            </a:pPr>
            <a:r>
              <a:rPr lang="ar-EG" sz="2100" b="1" spc="20" dirty="0" smtClean="0">
                <a:solidFill>
                  <a:srgbClr val="0A1F61"/>
                </a:solidFill>
                <a:latin typeface="Times New Roman" pitchFamily="18" charset="0"/>
                <a:cs typeface="Times New Roman" pitchFamily="18" charset="0"/>
              </a:rPr>
              <a:t>يتضح </a:t>
            </a:r>
            <a:r>
              <a:rPr lang="ar-EG" sz="2100" b="1" spc="20" dirty="0">
                <a:solidFill>
                  <a:srgbClr val="0A1F61"/>
                </a:solidFill>
                <a:latin typeface="Times New Roman" pitchFamily="18" charset="0"/>
                <a:cs typeface="Times New Roman" pitchFamily="18" charset="0"/>
              </a:rPr>
              <a:t>الفرق بين التسويق والعلاقات العامة فيما يلي:</a:t>
            </a:r>
          </a:p>
          <a:p>
            <a:pPr marL="914400" indent="-457200" algn="just" rtl="1">
              <a:lnSpc>
                <a:spcPct val="150000"/>
              </a:lnSpc>
              <a:buFont typeface="+mj-lt"/>
              <a:buAutoNum type="arabicPeriod"/>
            </a:pPr>
            <a:r>
              <a:rPr lang="ar-EG" sz="2000" spc="20" dirty="0">
                <a:solidFill>
                  <a:srgbClr val="0A1F61"/>
                </a:solidFill>
                <a:latin typeface="Times New Roman" pitchFamily="18" charset="0"/>
                <a:cs typeface="Times New Roman" pitchFamily="18" charset="0"/>
              </a:rPr>
              <a:t>يهدف التسويق من خلال الاتصال بالعملاء إلى توفير المعلومات للعميل وإقناعه بشراء السلعة.</a:t>
            </a:r>
          </a:p>
          <a:p>
            <a:pPr marL="914400" indent="-457200" algn="just" rtl="1">
              <a:lnSpc>
                <a:spcPct val="150000"/>
              </a:lnSpc>
              <a:buFont typeface="+mj-lt"/>
              <a:buAutoNum type="arabicPeriod"/>
            </a:pPr>
            <a:r>
              <a:rPr lang="ar-EG" sz="2000" spc="20" dirty="0">
                <a:solidFill>
                  <a:srgbClr val="0A1F61"/>
                </a:solidFill>
                <a:latin typeface="Times New Roman" pitchFamily="18" charset="0"/>
                <a:cs typeface="Times New Roman" pitchFamily="18" charset="0"/>
              </a:rPr>
              <a:t>تهدف العلاقات العامة من خلال الاتصال بالعملاء إلى كسب ثقة العملاء وتأييدهم للمنظمة</a:t>
            </a:r>
            <a:r>
              <a:rPr lang="ar-EG" sz="2000" spc="20" dirty="0" smtClean="0">
                <a:solidFill>
                  <a:srgbClr val="0A1F61"/>
                </a:solidFill>
                <a:latin typeface="Times New Roman" pitchFamily="18" charset="0"/>
                <a:cs typeface="Times New Roman" pitchFamily="18" charset="0"/>
              </a:rPr>
              <a:t>.</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96594367"/>
      </p:ext>
    </p:extLst>
  </p:cSld>
  <p:clrMapOvr>
    <a:masterClrMapping/>
  </p:clrMapOvr>
  <mc:AlternateContent xmlns:mc="http://schemas.openxmlformats.org/markup-compatibility/2006" xmlns:p14="http://schemas.microsoft.com/office/powerpoint/2010/main">
    <mc:Choice Requires="p14">
      <p:transition spd="slow" p14:dur="2000" advTm="71919"/>
    </mc:Choice>
    <mc:Fallback xmlns="">
      <p:transition spd="slow" advTm="71919"/>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 العلاقات العامة فى التسويق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708955"/>
            <a:ext cx="8417320" cy="2031325"/>
          </a:xfrm>
          <a:prstGeom prst="rect">
            <a:avLst/>
          </a:prstGeom>
          <a:noFill/>
        </p:spPr>
        <p:txBody>
          <a:bodyPr wrap="square" rtlCol="0">
            <a:spAutoFit/>
          </a:bodyPr>
          <a:lstStyle/>
          <a:p>
            <a:pPr marL="850900" indent="-504825" algn="just" rtl="1">
              <a:lnSpc>
                <a:spcPct val="150000"/>
              </a:lnSpc>
              <a:buFont typeface="+mj-lt"/>
              <a:buAutoNum type="arabicPeriod" startAt="3"/>
            </a:pPr>
            <a:r>
              <a:rPr lang="ar-EG" sz="2100" spc="20" dirty="0">
                <a:solidFill>
                  <a:srgbClr val="0A1F61"/>
                </a:solidFill>
                <a:latin typeface="Times New Roman" pitchFamily="18" charset="0"/>
                <a:cs typeface="Times New Roman" pitchFamily="18" charset="0"/>
              </a:rPr>
              <a:t>يمكن التعبير عن النشاط التسويقي من خلال أسس كمية, تتمثل في حجم المبيعات أو قيمتها، إلا أنه يصعب التعبير عن مقاييس نشاط العلاقات العامة بهذه الصورة الكمية</a:t>
            </a:r>
            <a:r>
              <a:rPr lang="ar-EG" sz="2100" spc="20" dirty="0" smtClean="0">
                <a:solidFill>
                  <a:srgbClr val="0A1F61"/>
                </a:solidFill>
                <a:latin typeface="Times New Roman" pitchFamily="18" charset="0"/>
                <a:cs typeface="Times New Roman" pitchFamily="18" charset="0"/>
              </a:rPr>
              <a:t>.</a:t>
            </a:r>
          </a:p>
          <a:p>
            <a:pPr marL="850900" indent="-504825" algn="just" rtl="1">
              <a:lnSpc>
                <a:spcPct val="150000"/>
              </a:lnSpc>
              <a:buFont typeface="+mj-lt"/>
              <a:buAutoNum type="arabicPeriod" startAt="3"/>
            </a:pPr>
            <a:r>
              <a:rPr lang="ar-EG" sz="2100" spc="20" dirty="0">
                <a:solidFill>
                  <a:srgbClr val="0A1F61"/>
                </a:solidFill>
                <a:latin typeface="Times New Roman" pitchFamily="18" charset="0"/>
                <a:cs typeface="Times New Roman" pitchFamily="18" charset="0"/>
              </a:rPr>
              <a:t>يتعلق التسويق أساسًا بالعملاء, في حين تركز العلاقات العامة جهودها على العملاء والموظفين والموردين وغيرهم من الجماهير الداخلية والخارجية</a:t>
            </a:r>
            <a:r>
              <a:rPr lang="ar-EG" sz="2100" spc="20" dirty="0" smtClean="0">
                <a:solidFill>
                  <a:srgbClr val="0A1F61"/>
                </a:solidFill>
                <a:latin typeface="Times New Roman" pitchFamily="18" charset="0"/>
                <a:cs typeface="Times New Roman" pitchFamily="18" charset="0"/>
              </a:rPr>
              <a:t>.</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189856666"/>
      </p:ext>
    </p:extLst>
  </p:cSld>
  <p:clrMapOvr>
    <a:masterClrMapping/>
  </p:clrMapOvr>
  <mc:AlternateContent xmlns:mc="http://schemas.openxmlformats.org/markup-compatibility/2006" xmlns:p14="http://schemas.microsoft.com/office/powerpoint/2010/main">
    <mc:Choice Requires="p14">
      <p:transition spd="slow" p14:dur="2000" advTm="51267"/>
    </mc:Choice>
    <mc:Fallback xmlns="">
      <p:transition spd="slow" advTm="51267"/>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47448"/>
            <a:ext cx="3385474" cy="2105200"/>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العلاقة بين التسويق والعلاقات </a:t>
            </a:r>
            <a:r>
              <a:rPr lang="ar-EG" sz="2100" b="1" dirty="0" smtClean="0">
                <a:effectLst>
                  <a:outerShdw blurRad="38100" dist="38100" dir="2700000" algn="tl">
                    <a:srgbClr val="000000">
                      <a:alpha val="43137"/>
                    </a:srgbClr>
                  </a:outerShdw>
                </a:effectLst>
                <a:cs typeface="+mj-cs"/>
              </a:rPr>
              <a:t>العامة</a:t>
            </a:r>
            <a:endParaRPr lang="ar-EG" sz="2100" b="1" dirty="0">
              <a:effectLst>
                <a:outerShdw blurRad="38100" dist="38100" dir="2700000" algn="tl">
                  <a:srgbClr val="000000">
                    <a:alpha val="43137"/>
                  </a:srgbClr>
                </a:outerShdw>
              </a:effectLst>
              <a:cs typeface="+mj-cs"/>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1984666"/>
            <a:ext cx="8417320" cy="3647152"/>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200" b="1" spc="20" dirty="0">
                <a:solidFill>
                  <a:srgbClr val="0A1F61"/>
                </a:solidFill>
                <a:latin typeface="Times New Roman" pitchFamily="18" charset="0"/>
                <a:cs typeface="Times New Roman" pitchFamily="18" charset="0"/>
              </a:rPr>
              <a:t>يمكن توضيح أبرز جوانب هذه العلاقة فيما يلي:</a:t>
            </a:r>
          </a:p>
          <a:p>
            <a:pPr marL="568325" indent="-284163" algn="just" rtl="1">
              <a:lnSpc>
                <a:spcPct val="150000"/>
              </a:lnSpc>
              <a:buFont typeface="+mj-lt"/>
              <a:buAutoNum type="arabicPeriod"/>
            </a:pPr>
            <a:r>
              <a:rPr lang="ar-EG" sz="2200" spc="20" dirty="0">
                <a:solidFill>
                  <a:srgbClr val="0A1F61"/>
                </a:solidFill>
                <a:latin typeface="Times New Roman" pitchFamily="18" charset="0"/>
                <a:cs typeface="Times New Roman" pitchFamily="18" charset="0"/>
              </a:rPr>
              <a:t>إن العلاقات العامة والتسويق وظيفتان متساويتان من حيث الأهمية, في حين تختلف أهداف ووظائف كل منهما.</a:t>
            </a:r>
          </a:p>
          <a:p>
            <a:pPr marL="568325" indent="-284163" algn="just" rtl="1">
              <a:lnSpc>
                <a:spcPct val="150000"/>
              </a:lnSpc>
              <a:buFont typeface="+mj-lt"/>
              <a:buAutoNum type="arabicPeriod"/>
            </a:pPr>
            <a:r>
              <a:rPr lang="ar-EG" sz="2200" spc="20" dirty="0">
                <a:solidFill>
                  <a:srgbClr val="0A1F61"/>
                </a:solidFill>
                <a:latin typeface="Times New Roman" pitchFamily="18" charset="0"/>
                <a:cs typeface="Times New Roman" pitchFamily="18" charset="0"/>
              </a:rPr>
              <a:t>يعد التسويق نشاطًا أساسيًا, </a:t>
            </a:r>
            <a:r>
              <a:rPr lang="ar-EG" sz="2200" spc="20" dirty="0" smtClean="0">
                <a:solidFill>
                  <a:srgbClr val="0A1F61"/>
                </a:solidFill>
                <a:latin typeface="Times New Roman" pitchFamily="18" charset="0"/>
                <a:cs typeface="Times New Roman" pitchFamily="18" charset="0"/>
              </a:rPr>
              <a:t>حيث </a:t>
            </a:r>
            <a:r>
              <a:rPr lang="ar-EG" sz="2200" spc="20" dirty="0">
                <a:solidFill>
                  <a:srgbClr val="0A1F61"/>
                </a:solidFill>
                <a:latin typeface="Times New Roman" pitchFamily="18" charset="0"/>
                <a:cs typeface="Times New Roman" pitchFamily="18" charset="0"/>
              </a:rPr>
              <a:t>أن العلاقات العامة أحد أدوات المزيج الترويجي لأي منشأة, فتكون خاضعة لنطاق إدارة التسويق ورقابتها. </a:t>
            </a:r>
            <a:endParaRPr lang="ar-EG" sz="2200" spc="20" dirty="0" smtClean="0">
              <a:solidFill>
                <a:srgbClr val="0A1F61"/>
              </a:solidFill>
              <a:latin typeface="Times New Roman" pitchFamily="18" charset="0"/>
              <a:cs typeface="Times New Roman" pitchFamily="18" charset="0"/>
            </a:endParaRPr>
          </a:p>
          <a:p>
            <a:pPr marL="568325" indent="-284163" algn="just" rtl="1">
              <a:lnSpc>
                <a:spcPct val="150000"/>
              </a:lnSpc>
              <a:buFont typeface="+mj-lt"/>
              <a:buAutoNum type="arabicPeriod"/>
            </a:pPr>
            <a:r>
              <a:rPr lang="ar-EG" sz="2200" spc="20" dirty="0">
                <a:solidFill>
                  <a:srgbClr val="0A1F61"/>
                </a:solidFill>
                <a:latin typeface="Times New Roman" pitchFamily="18" charset="0"/>
                <a:cs typeface="Times New Roman" pitchFamily="18" charset="0"/>
              </a:rPr>
              <a:t>تعد العلاقات العامة نشاطًا أساسيًا, حيث يقوم عليه نجاح الشركة, وتشكيل صورتها الإيجابية وسمعتها الجيدة، من خلال كسب رضا الجمهور وتأييده. </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159553554"/>
      </p:ext>
    </p:extLst>
  </p:cSld>
  <p:clrMapOvr>
    <a:masterClrMapping/>
  </p:clrMapOvr>
  <mc:AlternateContent xmlns:mc="http://schemas.openxmlformats.org/markup-compatibility/2006" xmlns:p14="http://schemas.microsoft.com/office/powerpoint/2010/main">
    <mc:Choice Requires="p14">
      <p:transition spd="slow" p14:dur="2000" advTm="98755"/>
    </mc:Choice>
    <mc:Fallback xmlns="">
      <p:transition spd="slow" advTm="98755"/>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263989" y="1622658"/>
            <a:ext cx="9598980" cy="3612684"/>
          </a:xfrm>
        </p:spPr>
      </p:pic>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 xmlns:a16="http://schemas.microsoft.com/office/drawing/2014/main" id="{C7D257D7-D9C6-8F63-F8F8-E2BE53F2E2DB}"/>
              </a:ext>
            </a:extLst>
          </p:cNvPr>
          <p:cNvSpPr txBox="1"/>
          <p:nvPr/>
        </p:nvSpPr>
        <p:spPr>
          <a:xfrm>
            <a:off x="7182193" y="1739494"/>
            <a:ext cx="1513556" cy="461665"/>
          </a:xfrm>
          <a:prstGeom prst="rect">
            <a:avLst/>
          </a:prstGeom>
          <a:noFill/>
        </p:spPr>
        <p:txBody>
          <a:bodyPr wrap="none" rtlCol="0">
            <a:spAutoFit/>
          </a:bodyPr>
          <a:lstStyle/>
          <a:p>
            <a:pPr algn="just" rtl="1"/>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ماهية الدعاية</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48" name="Graphic 47">
            <a:extLst>
              <a:ext uri="{FF2B5EF4-FFF2-40B4-BE49-F238E27FC236}">
                <a16:creationId xmlns="" xmlns:a16="http://schemas.microsoft.com/office/drawing/2014/main" id="{5139C814-1734-ECD2-FD52-4EF9E25D75C5}"/>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 xmlns:a16="http://schemas.microsoft.com/office/drawing/2014/main" id="{6D34B332-A224-F9C2-4FCE-5377D8EB46DF}"/>
              </a:ext>
            </a:extLst>
          </p:cNvPr>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020985683"/>
      </p:ext>
    </p:extLst>
  </p:cSld>
  <p:clrMapOvr>
    <a:masterClrMapping/>
  </p:clrMapOvr>
  <mc:AlternateContent xmlns:mc="http://schemas.openxmlformats.org/markup-compatibility/2006" xmlns:p14="http://schemas.microsoft.com/office/powerpoint/2010/main">
    <mc:Choice Requires="p14">
      <p:transition spd="slow" p14:dur="2000" advTm="21179"/>
    </mc:Choice>
    <mc:Fallback xmlns="">
      <p:transition spd="slow" advTm="21179"/>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29617"/>
            <a:ext cx="3385474" cy="1996907"/>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ماهية الدعاية</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551300"/>
            <a:ext cx="8417320" cy="3647152"/>
          </a:xfrm>
          <a:prstGeom prst="rect">
            <a:avLst/>
          </a:prstGeom>
          <a:noFill/>
        </p:spPr>
        <p:txBody>
          <a:bodyPr wrap="square" rtlCol="0">
            <a:spAutoFit/>
          </a:bodyPr>
          <a:lstStyle/>
          <a:p>
            <a:pPr marL="568325" indent="-457200" algn="just" rtl="1">
              <a:lnSpc>
                <a:spcPct val="150000"/>
              </a:lnSpc>
              <a:buFont typeface="+mj-lt"/>
              <a:buAutoNum type="arabicPeriod"/>
              <a:tabLst>
                <a:tab pos="1150938" algn="l"/>
              </a:tabLst>
            </a:pPr>
            <a:r>
              <a:rPr lang="ar-EG" sz="2200" spc="20" dirty="0">
                <a:solidFill>
                  <a:srgbClr val="0A1F61"/>
                </a:solidFill>
                <a:latin typeface="Times New Roman" pitchFamily="18" charset="0"/>
                <a:cs typeface="Times New Roman" pitchFamily="18" charset="0"/>
              </a:rPr>
              <a:t>يمكن تعريف الدعاية بأنها محاولة لتعريف الرأي العام برأي معين أو فكرة محددة, من أجل خدمة مصالح ذاتية، حيث تحاول فئة معينة السيطرة على عقول الجماهير والتحكم في تصرفاتها, بما يحقق مصلحة هذه الجهة.</a:t>
            </a:r>
          </a:p>
          <a:p>
            <a:pPr marL="568325" indent="-457200" algn="just" rtl="1">
              <a:lnSpc>
                <a:spcPct val="150000"/>
              </a:lnSpc>
              <a:buFont typeface="+mj-lt"/>
              <a:buAutoNum type="arabicPeriod"/>
              <a:tabLst>
                <a:tab pos="1150938" algn="l"/>
              </a:tabLst>
            </a:pPr>
            <a:r>
              <a:rPr lang="ar-EG" sz="2200" spc="20" dirty="0">
                <a:solidFill>
                  <a:srgbClr val="0A1F61"/>
                </a:solidFill>
                <a:latin typeface="Times New Roman" pitchFamily="18" charset="0"/>
                <a:cs typeface="Times New Roman" pitchFamily="18" charset="0"/>
              </a:rPr>
              <a:t>قد تتضمن الدعاية عدة أساليب غير أخلاقية, مثل تشويه الصورة الحقيقية, والمبالغة في الأمور الواقعية؛ فهي تعتمد دائمًا على أساليب </a:t>
            </a:r>
            <a:r>
              <a:rPr lang="ar-EG" sz="2200" spc="20" dirty="0" smtClean="0">
                <a:solidFill>
                  <a:srgbClr val="0A1F61"/>
                </a:solidFill>
                <a:latin typeface="Times New Roman" pitchFamily="18" charset="0"/>
                <a:cs typeface="Times New Roman" pitchFamily="18" charset="0"/>
              </a:rPr>
              <a:t>الإثارة والاستمالة </a:t>
            </a:r>
            <a:r>
              <a:rPr lang="ar-EG" sz="2200" spc="20" dirty="0">
                <a:solidFill>
                  <a:srgbClr val="0A1F61"/>
                </a:solidFill>
                <a:latin typeface="Times New Roman" pitchFamily="18" charset="0"/>
                <a:cs typeface="Times New Roman" pitchFamily="18" charset="0"/>
              </a:rPr>
              <a:t>لخدمة مصالح شخصية</a:t>
            </a:r>
            <a:r>
              <a:rPr lang="ar-EG" sz="2200" spc="20" dirty="0" smtClean="0">
                <a:solidFill>
                  <a:srgbClr val="0A1F61"/>
                </a:solidFill>
                <a:latin typeface="Times New Roman" pitchFamily="18" charset="0"/>
                <a:cs typeface="Times New Roman" pitchFamily="18" charset="0"/>
              </a:rPr>
              <a:t>.</a:t>
            </a:r>
            <a:endParaRPr lang="ar-EG" sz="2200" spc="20" dirty="0">
              <a:solidFill>
                <a:srgbClr val="0A1F61"/>
              </a:solidFill>
              <a:latin typeface="Times New Roman" pitchFamily="18" charset="0"/>
              <a:cs typeface="Times New Roman" pitchFamily="18" charset="0"/>
            </a:endParaRPr>
          </a:p>
          <a:p>
            <a:pPr marL="568325" indent="-457200" algn="just" rtl="1">
              <a:lnSpc>
                <a:spcPct val="150000"/>
              </a:lnSpc>
              <a:buFont typeface="+mj-lt"/>
              <a:buAutoNum type="arabicPeriod"/>
              <a:tabLst>
                <a:tab pos="1150938" algn="l"/>
              </a:tabLst>
            </a:pPr>
            <a:endParaRPr lang="ar-EG" sz="22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68390355"/>
      </p:ext>
    </p:extLst>
  </p:cSld>
  <p:clrMapOvr>
    <a:masterClrMapping/>
  </p:clrMapOvr>
  <mc:AlternateContent xmlns:mc="http://schemas.openxmlformats.org/markup-compatibility/2006" xmlns:p14="http://schemas.microsoft.com/office/powerpoint/2010/main">
    <mc:Choice Requires="p14">
      <p:transition spd="slow" p14:dur="2000" advTm="73918"/>
    </mc:Choice>
    <mc:Fallback xmlns="">
      <p:transition spd="slow" advTm="73918"/>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29617"/>
            <a:ext cx="3385474" cy="1996907"/>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spc="20" dirty="0">
                <a:effectLst>
                  <a:outerShdw blurRad="38100" dist="38100" dir="2700000" algn="tl">
                    <a:srgbClr val="000000">
                      <a:alpha val="43137"/>
                    </a:srgbClr>
                  </a:outerShdw>
                </a:effectLst>
                <a:cs typeface="+mj-cs"/>
              </a:rPr>
              <a:t>ماهية الدعاية</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193396"/>
            <a:ext cx="8417320" cy="3078535"/>
          </a:xfrm>
          <a:prstGeom prst="rect">
            <a:avLst/>
          </a:prstGeom>
          <a:noFill/>
        </p:spPr>
        <p:txBody>
          <a:bodyPr wrap="square" rtlCol="0">
            <a:spAutoFit/>
          </a:bodyPr>
          <a:lstStyle/>
          <a:p>
            <a:pPr marL="457200" indent="-457200" algn="just" rtl="1">
              <a:lnSpc>
                <a:spcPct val="150000"/>
              </a:lnSpc>
              <a:buFont typeface="+mj-lt"/>
              <a:buAutoNum type="arabicPeriod" startAt="3"/>
            </a:pPr>
            <a:r>
              <a:rPr lang="ar-EG" sz="2200" spc="20" dirty="0">
                <a:solidFill>
                  <a:srgbClr val="0A1F61"/>
                </a:solidFill>
                <a:latin typeface="Times New Roman" pitchFamily="18" charset="0"/>
                <a:cs typeface="Times New Roman" pitchFamily="18" charset="0"/>
              </a:rPr>
              <a:t>في هذا الإطار, يري د. علي عجوة  أن الدعاية هي تلك الجهود المقصودة للتأثير في الآخر, من خلال تعريفه بفكرة أو رأي, أو كسب تأييده لقضية أو شخص أو منظمة,  أو تغيير الآراء والاتجاهات السائدة نحو موضوع محدد.</a:t>
            </a:r>
          </a:p>
          <a:p>
            <a:pPr marL="457200" indent="-457200" algn="just" rtl="1">
              <a:lnSpc>
                <a:spcPct val="150000"/>
              </a:lnSpc>
              <a:buFont typeface="+mj-lt"/>
              <a:buAutoNum type="arabicPeriod" startAt="3"/>
            </a:pPr>
            <a:r>
              <a:rPr lang="ar-EG" sz="2200" spc="20" dirty="0">
                <a:solidFill>
                  <a:srgbClr val="0A1F61"/>
                </a:solidFill>
                <a:latin typeface="Times New Roman" pitchFamily="18" charset="0"/>
                <a:cs typeface="Times New Roman" pitchFamily="18" charset="0"/>
              </a:rPr>
              <a:t>تستخدم الدعاية أسلوبًا مستترًا لشرح تاريخ المنظمة ومنجزاتها ومزايا منتجاتها وكفاءة إدارتها. وقد تتخذ أشكالاً مختلفة, مثل مقال في صحيفة أو تحقيق في التليفزيون أو خبر قصير, وقد تتم عن طريق تنظيم المعارض أو عقد المؤتمرات الصحفية.</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73957547"/>
      </p:ext>
    </p:extLst>
  </p:cSld>
  <p:clrMapOvr>
    <a:masterClrMapping/>
  </p:clrMapOvr>
  <mc:AlternateContent xmlns:mc="http://schemas.openxmlformats.org/markup-compatibility/2006" xmlns:p14="http://schemas.microsoft.com/office/powerpoint/2010/main">
    <mc:Choice Requires="p14">
      <p:transition spd="slow" p14:dur="2000" advTm="67872"/>
    </mc:Choice>
    <mc:Fallback xmlns="">
      <p:transition spd="slow" advTm="67872"/>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29617"/>
            <a:ext cx="3385474" cy="1996907"/>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الفرق بين الدعاية والعلاقات العامة </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215510"/>
            <a:ext cx="8417320" cy="4662815"/>
          </a:xfrm>
          <a:prstGeom prst="rect">
            <a:avLst/>
          </a:prstGeom>
          <a:noFill/>
        </p:spPr>
        <p:txBody>
          <a:bodyPr wrap="square" rtlCol="0">
            <a:spAutoFit/>
          </a:bodyPr>
          <a:lstStyle/>
          <a:p>
            <a:pPr marL="457200" indent="-457200" algn="just" rtl="1">
              <a:lnSpc>
                <a:spcPct val="150000"/>
              </a:lnSpc>
              <a:buFont typeface="+mj-lt"/>
              <a:buAutoNum type="arabicPeriod"/>
            </a:pPr>
            <a:r>
              <a:rPr lang="ar-EG" sz="2200" spc="20" dirty="0">
                <a:solidFill>
                  <a:srgbClr val="0A1F61"/>
                </a:solidFill>
                <a:latin typeface="Times New Roman" pitchFamily="18" charset="0"/>
                <a:cs typeface="Times New Roman" pitchFamily="18" charset="0"/>
              </a:rPr>
              <a:t>تعتمد الدعاية </a:t>
            </a:r>
            <a:r>
              <a:rPr lang="ar-EG" sz="2200" spc="20" dirty="0" smtClean="0">
                <a:solidFill>
                  <a:srgbClr val="0A1F61"/>
                </a:solidFill>
                <a:latin typeface="Times New Roman" pitchFamily="18" charset="0"/>
                <a:cs typeface="Times New Roman" pitchFamily="18" charset="0"/>
              </a:rPr>
              <a:t>على صيغة </a:t>
            </a:r>
            <a:r>
              <a:rPr lang="ar-EG" sz="2200" spc="20" dirty="0">
                <a:solidFill>
                  <a:srgbClr val="0A1F61"/>
                </a:solidFill>
                <a:latin typeface="Times New Roman" pitchFamily="18" charset="0"/>
                <a:cs typeface="Times New Roman" pitchFamily="18" charset="0"/>
              </a:rPr>
              <a:t>المبالغة في ذكر الحقائق, في حين تعتمد العلاقات العامة صيغة الإعلام الصادق الهادف إلى خدمة المصلحة العامة.</a:t>
            </a:r>
          </a:p>
          <a:p>
            <a:pPr marL="457200" indent="-457200" algn="just" rtl="1">
              <a:lnSpc>
                <a:spcPct val="150000"/>
              </a:lnSpc>
              <a:buFont typeface="+mj-lt"/>
              <a:buAutoNum type="arabicPeriod"/>
            </a:pPr>
            <a:r>
              <a:rPr lang="ar-EG" sz="2200" spc="20" dirty="0">
                <a:solidFill>
                  <a:srgbClr val="0A1F61"/>
                </a:solidFill>
                <a:latin typeface="Times New Roman" pitchFamily="18" charset="0"/>
                <a:cs typeface="Times New Roman" pitchFamily="18" charset="0"/>
              </a:rPr>
              <a:t>تعتمد الدعاية أسلوب الإثارة والاستمالة بهدف التأثير في آراء أفراد الجمهور بما يخدم مصالح محددة، في حين تعتمد العلاقات العامة أسلوب الإقناع الذي يعرض الحقائق عن السلع والخدمات التي تقدمها المنظمة.</a:t>
            </a:r>
          </a:p>
          <a:p>
            <a:pPr marL="457200" indent="-457200" algn="just" rtl="1">
              <a:lnSpc>
                <a:spcPct val="150000"/>
              </a:lnSpc>
              <a:buFont typeface="+mj-lt"/>
              <a:buAutoNum type="arabicPeriod"/>
            </a:pPr>
            <a:r>
              <a:rPr lang="ar-EG" sz="2200" spc="20" dirty="0">
                <a:solidFill>
                  <a:srgbClr val="0A1F61"/>
                </a:solidFill>
                <a:latin typeface="Times New Roman" pitchFamily="18" charset="0"/>
                <a:cs typeface="Times New Roman" pitchFamily="18" charset="0"/>
              </a:rPr>
              <a:t>تؤكد العلاقات العامة العلاقة بين المصلحة الخاصة والمصلحة العامة, من خلال الإعلان الصريح والصادق عن أهدافها، في حين تحرص الدعاية على إخفاء أصحاب المصلحة الخاصة والهدف الحقيقي لها, فتكون مضللة وغير صادقة.</a:t>
            </a:r>
          </a:p>
          <a:p>
            <a:pPr marL="457200" indent="-457200" algn="just" rtl="1">
              <a:lnSpc>
                <a:spcPct val="150000"/>
              </a:lnSpc>
              <a:buFont typeface="+mj-lt"/>
              <a:buAutoNum type="arabicPeriod"/>
            </a:pPr>
            <a:endParaRPr lang="ar-EG" sz="22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892112545"/>
      </p:ext>
    </p:extLst>
  </p:cSld>
  <p:clrMapOvr>
    <a:masterClrMapping/>
  </p:clrMapOvr>
  <mc:AlternateContent xmlns:mc="http://schemas.openxmlformats.org/markup-compatibility/2006" xmlns:p14="http://schemas.microsoft.com/office/powerpoint/2010/main">
    <mc:Choice Requires="p14">
      <p:transition spd="slow" p14:dur="2000" advTm="161493"/>
    </mc:Choice>
    <mc:Fallback xmlns="">
      <p:transition spd="slow" advTm="161493"/>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364043" y="1622658"/>
            <a:ext cx="9498926" cy="3612684"/>
          </a:xfrm>
        </p:spPr>
      </p:pic>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 xmlns:a16="http://schemas.microsoft.com/office/drawing/2014/main" id="{C7D257D7-D9C6-8F63-F8F8-E2BE53F2E2DB}"/>
              </a:ext>
            </a:extLst>
          </p:cNvPr>
          <p:cNvSpPr txBox="1"/>
          <p:nvPr/>
        </p:nvSpPr>
        <p:spPr>
          <a:xfrm>
            <a:off x="7258337" y="1739494"/>
            <a:ext cx="1361270" cy="461665"/>
          </a:xfrm>
          <a:prstGeom prst="rect">
            <a:avLst/>
          </a:prstGeom>
          <a:noFill/>
        </p:spPr>
        <p:txBody>
          <a:bodyPr wrap="none" rtlCol="0">
            <a:spAutoFit/>
          </a:bodyPr>
          <a:lstStyle/>
          <a:p>
            <a:pPr algn="just" rtl="1"/>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ماهية النشر</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48" name="Graphic 47">
            <a:extLst>
              <a:ext uri="{FF2B5EF4-FFF2-40B4-BE49-F238E27FC236}">
                <a16:creationId xmlns="" xmlns:a16="http://schemas.microsoft.com/office/drawing/2014/main" id="{5139C814-1734-ECD2-FD52-4EF9E25D75C5}"/>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 xmlns:a16="http://schemas.microsoft.com/office/drawing/2014/main" id="{6D34B332-A224-F9C2-4FCE-5377D8EB46DF}"/>
              </a:ext>
            </a:extLst>
          </p:cNvPr>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158233478"/>
      </p:ext>
    </p:extLst>
  </p:cSld>
  <p:clrMapOvr>
    <a:masterClrMapping/>
  </p:clrMapOvr>
  <mc:AlternateContent xmlns:mc="http://schemas.openxmlformats.org/markup-compatibility/2006" xmlns:p14="http://schemas.microsoft.com/office/powerpoint/2010/main">
    <mc:Choice Requires="p14">
      <p:transition spd="slow" p14:dur="2000" advTm="12678"/>
    </mc:Choice>
    <mc:Fallback xmlns="">
      <p:transition spd="slow" advTm="12678"/>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5474" cy="1869749"/>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591227"/>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ماهية النشر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551300"/>
            <a:ext cx="8417320" cy="3139321"/>
          </a:xfrm>
          <a:prstGeom prst="rect">
            <a:avLst/>
          </a:prstGeom>
          <a:noFill/>
        </p:spPr>
        <p:txBody>
          <a:bodyPr wrap="square" rtlCol="0">
            <a:spAutoFit/>
          </a:bodyPr>
          <a:lstStyle/>
          <a:p>
            <a:pPr marL="457200" indent="-457200" algn="just" rtl="1">
              <a:lnSpc>
                <a:spcPct val="150000"/>
              </a:lnSpc>
              <a:buFont typeface="Arial" pitchFamily="34" charset="0"/>
              <a:buChar char="•"/>
            </a:pPr>
            <a:r>
              <a:rPr lang="ar-EG" sz="2200" spc="20" dirty="0">
                <a:solidFill>
                  <a:srgbClr val="0A1F61"/>
                </a:solidFill>
                <a:latin typeface="Times New Roman" pitchFamily="18" charset="0"/>
                <a:cs typeface="Times New Roman" pitchFamily="18" charset="0"/>
              </a:rPr>
              <a:t>هي وسيلة لتقديم </a:t>
            </a:r>
            <a:r>
              <a:rPr lang="ar-EG" sz="2200" spc="20" dirty="0" smtClean="0">
                <a:solidFill>
                  <a:srgbClr val="0A1F61"/>
                </a:solidFill>
                <a:latin typeface="Times New Roman" pitchFamily="18" charset="0"/>
                <a:cs typeface="Times New Roman" pitchFamily="18" charset="0"/>
              </a:rPr>
              <a:t>أخبارًا </a:t>
            </a:r>
            <a:r>
              <a:rPr lang="ar-EG" sz="2200" spc="20" dirty="0">
                <a:solidFill>
                  <a:srgbClr val="0A1F61"/>
                </a:solidFill>
                <a:latin typeface="Times New Roman" pitchFamily="18" charset="0"/>
                <a:cs typeface="Times New Roman" pitchFamily="18" charset="0"/>
              </a:rPr>
              <a:t>حول شخص أو منتج أو خدمة تظهر في وسائل الإعلام المسموعة والمرئية والمطبوعة . وهي بمثابة جزء من مجهود </a:t>
            </a:r>
            <a:r>
              <a:rPr lang="ar-EG" sz="2200" spc="20" dirty="0" smtClean="0">
                <a:solidFill>
                  <a:srgbClr val="0A1F61"/>
                </a:solidFill>
                <a:latin typeface="Times New Roman" pitchFamily="18" charset="0"/>
                <a:cs typeface="Times New Roman" pitchFamily="18" charset="0"/>
              </a:rPr>
              <a:t>العلاقات العامة </a:t>
            </a:r>
            <a:r>
              <a:rPr lang="ar-EG" sz="2200" spc="20" dirty="0">
                <a:solidFill>
                  <a:srgbClr val="0A1F61"/>
                </a:solidFill>
                <a:latin typeface="Times New Roman" pitchFamily="18" charset="0"/>
                <a:cs typeface="Times New Roman" pitchFamily="18" charset="0"/>
              </a:rPr>
              <a:t>.</a:t>
            </a:r>
          </a:p>
          <a:p>
            <a:pPr marL="457200" indent="-457200" algn="just" rtl="1">
              <a:lnSpc>
                <a:spcPct val="150000"/>
              </a:lnSpc>
              <a:buFont typeface="Arial" pitchFamily="34" charset="0"/>
              <a:buChar char="•"/>
            </a:pPr>
            <a:r>
              <a:rPr lang="ar-EG" sz="2200" spc="20" dirty="0">
                <a:solidFill>
                  <a:srgbClr val="0A1F61"/>
                </a:solidFill>
                <a:latin typeface="Times New Roman" pitchFamily="18" charset="0"/>
                <a:cs typeface="Times New Roman" pitchFamily="18" charset="0"/>
              </a:rPr>
              <a:t>و النشر هي إستراتيجية قصيرة الأجل بينما نجد أن العلاقات العامة برنامج مخطط يمتد عبر فترة زمنية </a:t>
            </a:r>
            <a:r>
              <a:rPr lang="ar-EG" sz="2200" spc="20" dirty="0" smtClean="0">
                <a:solidFill>
                  <a:srgbClr val="0A1F61"/>
                </a:solidFill>
                <a:latin typeface="Times New Roman" pitchFamily="18" charset="0"/>
                <a:cs typeface="Times New Roman" pitchFamily="18" charset="0"/>
              </a:rPr>
              <a:t>طويلة. </a:t>
            </a:r>
            <a:r>
              <a:rPr lang="ar-EG" sz="2200" spc="20" dirty="0">
                <a:solidFill>
                  <a:srgbClr val="0A1F61"/>
                </a:solidFill>
                <a:latin typeface="Times New Roman" pitchFamily="18" charset="0"/>
                <a:cs typeface="Times New Roman" pitchFamily="18" charset="0"/>
              </a:rPr>
              <a:t>كما أن العلاقات العامة مصممة لتقديم معلومات إيجابية عن الشركة وتتحكم فيها الشركة بشكل مباشر بينما نجد أن النشر ليست دائما ايجابية وليست دائما تحت الرقابة والتحكم المباشر للمنشأة</a:t>
            </a:r>
            <a:r>
              <a:rPr lang="ar-EG" sz="2200" spc="20" dirty="0" smtClean="0">
                <a:solidFill>
                  <a:srgbClr val="0A1F61"/>
                </a:solidFill>
                <a:latin typeface="Times New Roman" pitchFamily="18" charset="0"/>
                <a:cs typeface="Times New Roman" pitchFamily="18" charset="0"/>
              </a:rPr>
              <a:t>.</a:t>
            </a:r>
            <a:endParaRPr lang="ar-EG" sz="22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120884506"/>
      </p:ext>
    </p:extLst>
  </p:cSld>
  <p:clrMapOvr>
    <a:masterClrMapping/>
  </p:clrMapOvr>
  <mc:AlternateContent xmlns:mc="http://schemas.openxmlformats.org/markup-compatibility/2006" xmlns:p14="http://schemas.microsoft.com/office/powerpoint/2010/main">
    <mc:Choice Requires="p14">
      <p:transition spd="slow" p14:dur="2000" advTm="86749"/>
    </mc:Choice>
    <mc:Fallback xmlns="">
      <p:transition spd="slow" advTm="86749"/>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4"/>
            <a:ext cx="3385474" cy="1956482"/>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570467"/>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ماهية النشر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767339"/>
            <a:ext cx="8417320" cy="2570704"/>
          </a:xfrm>
          <a:prstGeom prst="rect">
            <a:avLst/>
          </a:prstGeom>
          <a:noFill/>
        </p:spPr>
        <p:txBody>
          <a:bodyPr wrap="square" rtlCol="0">
            <a:spAutoFit/>
          </a:bodyPr>
          <a:lstStyle/>
          <a:p>
            <a:pPr marL="457200" indent="-457200" algn="just" rtl="1">
              <a:lnSpc>
                <a:spcPct val="150000"/>
              </a:lnSpc>
              <a:buFont typeface="Arial" pitchFamily="34" charset="0"/>
              <a:buChar char="•"/>
            </a:pPr>
            <a:r>
              <a:rPr lang="ar-EG" sz="2200" spc="20" dirty="0">
                <a:solidFill>
                  <a:srgbClr val="0A1F61"/>
                </a:solidFill>
                <a:latin typeface="Times New Roman" pitchFamily="18" charset="0"/>
                <a:cs typeface="Times New Roman" pitchFamily="18" charset="0"/>
              </a:rPr>
              <a:t>ويعتبر العديد من رجال التسويق أن النشر في أوقات كثيرة أقوي من الإعلان أو تنشيط المبيعات أو أشكال العلاقات العامة الأخرى </a:t>
            </a:r>
            <a:r>
              <a:rPr lang="ar-EG" sz="2200" spc="20" dirty="0" smtClean="0">
                <a:solidFill>
                  <a:srgbClr val="0A1F61"/>
                </a:solidFill>
                <a:latin typeface="Times New Roman" pitchFamily="18" charset="0"/>
                <a:cs typeface="Times New Roman" pitchFamily="18" charset="0"/>
              </a:rPr>
              <a:t>. </a:t>
            </a:r>
            <a:r>
              <a:rPr lang="ar-EG" sz="2200" spc="20" dirty="0">
                <a:solidFill>
                  <a:srgbClr val="0A1F61"/>
                </a:solidFill>
                <a:latin typeface="Times New Roman" pitchFamily="18" charset="0"/>
                <a:cs typeface="Times New Roman" pitchFamily="18" charset="0"/>
              </a:rPr>
              <a:t>حيث يعتبر النشر من وجهة نظر الجمهور أمرا ذات مصداقية عالية. فبخلاف الإعلان ووسائل تنشيط المبيعات فإن النشر لا ينظر لها عادة بأنها تحت رعاية الشركة . ويرى العديد من القراء أن هذه المعلومات بأنها موضوعية ويضعون ثقة أكبر فيها </a:t>
            </a:r>
            <a:r>
              <a:rPr lang="ar-EG" sz="2200" spc="20" dirty="0" smtClean="0">
                <a:solidFill>
                  <a:srgbClr val="0A1F61"/>
                </a:solidFill>
                <a:latin typeface="Times New Roman" pitchFamily="18" charset="0"/>
                <a:cs typeface="Times New Roman" pitchFamily="18" charset="0"/>
              </a:rPr>
              <a:t>.</a:t>
            </a:r>
            <a:endParaRPr lang="ar-EG" sz="22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83663230"/>
      </p:ext>
    </p:extLst>
  </p:cSld>
  <p:clrMapOvr>
    <a:masterClrMapping/>
  </p:clrMapOvr>
  <mc:AlternateContent xmlns:mc="http://schemas.openxmlformats.org/markup-compatibility/2006" xmlns:p14="http://schemas.microsoft.com/office/powerpoint/2010/main">
    <mc:Choice Requires="p14">
      <p:transition spd="slow" p14:dur="2000" advTm="83764"/>
    </mc:Choice>
    <mc:Fallback xmlns="">
      <p:transition spd="slow" advTm="83764"/>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29617"/>
            <a:ext cx="3385474" cy="1961939"/>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570467"/>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ماهية النشر</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528142"/>
            <a:ext cx="8417320" cy="3586366"/>
          </a:xfrm>
          <a:prstGeom prst="rect">
            <a:avLst/>
          </a:prstGeom>
          <a:noFill/>
        </p:spPr>
        <p:txBody>
          <a:bodyPr wrap="square" rtlCol="0">
            <a:spAutoFit/>
          </a:bodyPr>
          <a:lstStyle/>
          <a:p>
            <a:pPr marL="457200" indent="-457200" algn="just" rtl="1">
              <a:lnSpc>
                <a:spcPct val="150000"/>
              </a:lnSpc>
              <a:buFont typeface="Arial" pitchFamily="34" charset="0"/>
              <a:buChar char="•"/>
            </a:pPr>
            <a:r>
              <a:rPr lang="ar-EG" sz="2200" spc="20" dirty="0" smtClean="0">
                <a:solidFill>
                  <a:srgbClr val="0A1F61"/>
                </a:solidFill>
                <a:latin typeface="Times New Roman" pitchFamily="18" charset="0"/>
                <a:cs typeface="Times New Roman" pitchFamily="18" charset="0"/>
              </a:rPr>
              <a:t>رغم </a:t>
            </a:r>
            <a:r>
              <a:rPr lang="ar-EG" sz="2200" spc="20" dirty="0">
                <a:solidFill>
                  <a:srgbClr val="0A1F61"/>
                </a:solidFill>
                <a:latin typeface="Times New Roman" pitchFamily="18" charset="0"/>
                <a:cs typeface="Times New Roman" pitchFamily="18" charset="0"/>
              </a:rPr>
              <a:t>ما يوفره النشر من مزايا غير عادية للمنشأة . . فهناك مشكلتان رئيسيتان تنشأ من استخدام النشر هما التوقيت أو الدقة فتوقيت النشر لا يكون دائما تحت سيطرة المسوق. فإذا لم تشعر جهة النشر أن المعلومات لها قيمة إخبارية عالية جداً فإن توقيت الإصدار يرجع برمته لوسائل الإعلام، وهكذا فإن المعلومات قد تصدر قبل وقتها أو متأخرة عن وقتها. كما أن المعلومة غير مدفوعة الأجر قد تختلف في النقل والترجمة أو إعادة التحرير .. بمعني أنها لا ترد تماما أو دائما مثلما تريدها المنشأة المصدرة لها ونتيجة لذلك فإن المعلومات الغير دقيقة أو الحذف أو الأخطاء الأخرى قد تحدث.</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00834264"/>
      </p:ext>
    </p:extLst>
  </p:cSld>
  <p:clrMapOvr>
    <a:masterClrMapping/>
  </p:clrMapOvr>
  <mc:AlternateContent xmlns:mc="http://schemas.openxmlformats.org/markup-compatibility/2006" xmlns:p14="http://schemas.microsoft.com/office/powerpoint/2010/main">
    <mc:Choice Requires="p14">
      <p:transition spd="slow" p14:dur="2000" advTm="114616"/>
    </mc:Choice>
    <mc:Fallback xmlns="">
      <p:transition spd="slow" advTm="114616"/>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263989" y="1622658"/>
            <a:ext cx="9598980" cy="3612684"/>
          </a:xfrm>
        </p:spPr>
      </p:pic>
      <p:sp>
        <p:nvSpPr>
          <p:cNvPr id="6" name="Rectangle 5">
            <a:extLst>
              <a:ext uri="{FF2B5EF4-FFF2-40B4-BE49-F238E27FC236}">
                <a16:creationId xmlns=""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 xmlns:a16="http://schemas.microsoft.com/office/drawing/2014/main"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 xmlns:a16="http://schemas.microsoft.com/office/drawing/2014/main" id="{C7D257D7-D9C6-8F63-F8F8-E2BE53F2E2DB}"/>
              </a:ext>
            </a:extLst>
          </p:cNvPr>
          <p:cNvSpPr txBox="1"/>
          <p:nvPr/>
        </p:nvSpPr>
        <p:spPr>
          <a:xfrm>
            <a:off x="6783048" y="1739494"/>
            <a:ext cx="2311851" cy="461665"/>
          </a:xfrm>
          <a:prstGeom prst="rect">
            <a:avLst/>
          </a:prstGeom>
          <a:noFill/>
        </p:spPr>
        <p:txBody>
          <a:bodyPr wrap="none" rtlCol="0">
            <a:spAutoFit/>
          </a:bodyPr>
          <a:lstStyle/>
          <a:p>
            <a:pPr algn="just" rtl="1"/>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ماهية تنشيط المبيعات</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pic>
        <p:nvPicPr>
          <p:cNvPr id="48" name="Graphic 47">
            <a:extLst>
              <a:ext uri="{FF2B5EF4-FFF2-40B4-BE49-F238E27FC236}">
                <a16:creationId xmlns="" xmlns:a16="http://schemas.microsoft.com/office/drawing/2014/main" id="{5139C814-1734-ECD2-FD52-4EF9E25D75C5}"/>
              </a:ext>
            </a:extLst>
          </p:cNvPr>
          <p:cNvPicPr>
            <a:picLocks noChangeAspect="1"/>
          </p:cNvPicPr>
          <p:nvPr/>
        </p:nvPicPr>
        <p:blipFill>
          <a:blip r:embed="rId4">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 xmlns:a16="http://schemas.microsoft.com/office/drawing/2014/main" id="{6D34B332-A224-F9C2-4FCE-5377D8EB46DF}"/>
              </a:ext>
            </a:extLst>
          </p:cNvPr>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228899523"/>
      </p:ext>
    </p:extLst>
  </p:cSld>
  <p:clrMapOvr>
    <a:masterClrMapping/>
  </p:clrMapOvr>
  <mc:AlternateContent xmlns:mc="http://schemas.openxmlformats.org/markup-compatibility/2006" xmlns:p14="http://schemas.microsoft.com/office/powerpoint/2010/main">
    <mc:Choice Requires="p14">
      <p:transition spd="slow" p14:dur="2000" advTm="8162"/>
    </mc:Choice>
    <mc:Fallback xmlns="">
      <p:transition spd="slow" advTm="8162"/>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58422"/>
            <a:ext cx="3385474" cy="1904329"/>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570467"/>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ماهية تنشيط المبيعات</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528142"/>
            <a:ext cx="8417320" cy="3078535"/>
          </a:xfrm>
          <a:prstGeom prst="rect">
            <a:avLst/>
          </a:prstGeom>
          <a:noFill/>
        </p:spPr>
        <p:txBody>
          <a:bodyPr wrap="square" rtlCol="0">
            <a:spAutoFit/>
          </a:bodyPr>
          <a:lstStyle/>
          <a:p>
            <a:pPr marL="457200" indent="-457200" algn="just" rtl="1">
              <a:lnSpc>
                <a:spcPct val="150000"/>
              </a:lnSpc>
              <a:buFont typeface="Arial" pitchFamily="34" charset="0"/>
              <a:buChar char="•"/>
            </a:pPr>
            <a:r>
              <a:rPr lang="ar-EG" sz="2200" spc="20" dirty="0" smtClean="0">
                <a:solidFill>
                  <a:srgbClr val="0A1F61"/>
                </a:solidFill>
                <a:latin typeface="Times New Roman" pitchFamily="18" charset="0"/>
                <a:cs typeface="Times New Roman" pitchFamily="18" charset="0"/>
              </a:rPr>
              <a:t>هي </a:t>
            </a:r>
            <a:r>
              <a:rPr lang="ar-EG" sz="2200" spc="20" dirty="0">
                <a:solidFill>
                  <a:srgbClr val="0A1F61"/>
                </a:solidFill>
                <a:latin typeface="Times New Roman" pitchFamily="18" charset="0"/>
                <a:cs typeface="Times New Roman" pitchFamily="18" charset="0"/>
              </a:rPr>
              <a:t>مجموعة من الأنشطة التي تقدم قيمة أو حافز إضافي سواء للباعة أو الوسطاء أو المستهلك النهائي بغرض بناء عملية الشراء الفوري للمنتجات .. وبما يحقق الولاء والإرتباط طويل الأجل بالعملاء؛ كما يعتبرها البعض أنها بمثابة المكافأة غير المتوقعة التي تعطيها لعميلك لتجذبه للتعامل معك .. أو تكافئه على الإستمرار في التعامل المستقبلي مع مؤسستك ..</a:t>
            </a:r>
          </a:p>
          <a:p>
            <a:pPr marL="457200" indent="-457200" algn="just" rtl="1">
              <a:lnSpc>
                <a:spcPct val="150000"/>
              </a:lnSpc>
              <a:buFont typeface="Arial" pitchFamily="34" charset="0"/>
              <a:buChar char="•"/>
            </a:pPr>
            <a:endParaRPr lang="ar-EG" sz="22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35010092"/>
      </p:ext>
    </p:extLst>
  </p:cSld>
  <p:clrMapOvr>
    <a:masterClrMapping/>
  </p:clrMapOvr>
  <mc:AlternateContent xmlns:mc="http://schemas.openxmlformats.org/markup-compatibility/2006" xmlns:p14="http://schemas.microsoft.com/office/powerpoint/2010/main">
    <mc:Choice Requires="p14">
      <p:transition spd="slow" p14:dur="2000" advTm="110724"/>
    </mc:Choice>
    <mc:Fallback xmlns="">
      <p:transition spd="slow" advTm="110724"/>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58422"/>
            <a:ext cx="3385474" cy="1904329"/>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809247" y="1570467"/>
            <a:ext cx="4113898" cy="415498"/>
          </a:xfrm>
          <a:prstGeom prst="rect">
            <a:avLst/>
          </a:prstGeom>
          <a:noFill/>
        </p:spPr>
        <p:txBody>
          <a:bodyPr wrap="square" rtlCol="0">
            <a:spAutoFit/>
          </a:bodyPr>
          <a:lstStyle/>
          <a:p>
            <a:pPr algn="ctr"/>
            <a:r>
              <a:rPr lang="ar-EG" sz="2100" b="1" dirty="0" smtClean="0">
                <a:effectLst>
                  <a:outerShdw blurRad="38100" dist="38100" dir="2700000" algn="tl">
                    <a:srgbClr val="000000">
                      <a:alpha val="43137"/>
                    </a:srgbClr>
                  </a:outerShdw>
                </a:effectLst>
                <a:cs typeface="+mj-cs"/>
              </a:rPr>
              <a:t>خدمات تنشيط المبيعات</a:t>
            </a:r>
            <a:endParaRPr lang="ar-EG" sz="2100" b="1" dirty="0">
              <a:effectLst>
                <a:outerShdw blurRad="38100" dist="38100" dir="2700000" algn="tl">
                  <a:srgbClr val="000000">
                    <a:alpha val="43137"/>
                  </a:srgbClr>
                </a:outerShdw>
              </a:effectLst>
              <a:cs typeface="+mj-cs"/>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528142"/>
            <a:ext cx="8417320" cy="4385816"/>
          </a:xfrm>
          <a:prstGeom prst="rect">
            <a:avLst/>
          </a:prstGeom>
          <a:noFill/>
        </p:spPr>
        <p:txBody>
          <a:bodyPr wrap="square" rtlCol="0">
            <a:spAutoFit/>
          </a:bodyPr>
          <a:lstStyle/>
          <a:p>
            <a:pPr marL="457200" indent="-457200" algn="just" rtl="1">
              <a:lnSpc>
                <a:spcPct val="150000"/>
              </a:lnSpc>
              <a:buFont typeface="+mj-lt"/>
              <a:buAutoNum type="arabicPeriod"/>
            </a:pPr>
            <a:r>
              <a:rPr lang="ar-EG" sz="2000" spc="20" dirty="0" smtClean="0">
                <a:solidFill>
                  <a:srgbClr val="0A1F61"/>
                </a:solidFill>
                <a:latin typeface="Times New Roman" pitchFamily="18" charset="0"/>
                <a:cs typeface="Times New Roman" pitchFamily="18" charset="0"/>
              </a:rPr>
              <a:t>بناء القبول الجيد للأصناف </a:t>
            </a:r>
            <a:r>
              <a:rPr lang="ar-EG" sz="2000" spc="20" dirty="0">
                <a:solidFill>
                  <a:srgbClr val="0A1F61"/>
                </a:solidFill>
                <a:latin typeface="Times New Roman" pitchFamily="18" charset="0"/>
                <a:cs typeface="Times New Roman" pitchFamily="18" charset="0"/>
              </a:rPr>
              <a:t>على الطبيعة وإتاحة التجربة الفعلية للمنتجات الجديدة أو </a:t>
            </a:r>
            <a:r>
              <a:rPr lang="ar-EG" sz="2000" spc="20" dirty="0" smtClean="0">
                <a:solidFill>
                  <a:srgbClr val="0A1F61"/>
                </a:solidFill>
                <a:latin typeface="Times New Roman" pitchFamily="18" charset="0"/>
                <a:cs typeface="Times New Roman" pitchFamily="18" charset="0"/>
              </a:rPr>
              <a:t>المطورة.</a:t>
            </a:r>
            <a:endParaRPr lang="ar-EG" sz="2000" spc="20" dirty="0">
              <a:solidFill>
                <a:srgbClr val="0A1F61"/>
              </a:solidFill>
              <a:latin typeface="Times New Roman" pitchFamily="18" charset="0"/>
              <a:cs typeface="Times New Roman" pitchFamily="18" charset="0"/>
            </a:endParaRPr>
          </a:p>
          <a:p>
            <a:pPr marL="457200" indent="-457200" algn="just" rtl="1">
              <a:lnSpc>
                <a:spcPct val="150000"/>
              </a:lnSpc>
              <a:buFont typeface="+mj-lt"/>
              <a:buAutoNum type="arabicPeriod"/>
            </a:pPr>
            <a:r>
              <a:rPr lang="ar-EG" sz="2000" spc="20" dirty="0" smtClean="0">
                <a:solidFill>
                  <a:srgbClr val="0A1F61"/>
                </a:solidFill>
                <a:latin typeface="Times New Roman" pitchFamily="18" charset="0"/>
                <a:cs typeface="Times New Roman" pitchFamily="18" charset="0"/>
              </a:rPr>
              <a:t>التكوين </a:t>
            </a:r>
            <a:r>
              <a:rPr lang="ar-EG" sz="2000" spc="20" dirty="0">
                <a:solidFill>
                  <a:srgbClr val="0A1F61"/>
                </a:solidFill>
                <a:latin typeface="Times New Roman" pitchFamily="18" charset="0"/>
                <a:cs typeface="Times New Roman" pitchFamily="18" charset="0"/>
              </a:rPr>
              <a:t>المتكامل </a:t>
            </a:r>
            <a:r>
              <a:rPr lang="ar-EG" sz="2000" spc="20" dirty="0" smtClean="0">
                <a:solidFill>
                  <a:srgbClr val="0A1F61"/>
                </a:solidFill>
                <a:latin typeface="Times New Roman" pitchFamily="18" charset="0"/>
                <a:cs typeface="Times New Roman" pitchFamily="18" charset="0"/>
              </a:rPr>
              <a:t>لبناء العادة والإستخدام الدائم للمنتجات.</a:t>
            </a:r>
            <a:endParaRPr lang="ar-EG" sz="2000" spc="20" dirty="0">
              <a:solidFill>
                <a:srgbClr val="0A1F61"/>
              </a:solidFill>
              <a:latin typeface="Times New Roman" pitchFamily="18" charset="0"/>
              <a:cs typeface="Times New Roman" pitchFamily="18" charset="0"/>
            </a:endParaRPr>
          </a:p>
          <a:p>
            <a:pPr marL="457200" indent="-457200" algn="just" rtl="1">
              <a:lnSpc>
                <a:spcPct val="150000"/>
              </a:lnSpc>
              <a:buFont typeface="+mj-lt"/>
              <a:buAutoNum type="arabicPeriod"/>
            </a:pPr>
            <a:r>
              <a:rPr lang="ar-EG" sz="2000" spc="20" dirty="0" smtClean="0">
                <a:solidFill>
                  <a:srgbClr val="0A1F61"/>
                </a:solidFill>
                <a:latin typeface="Times New Roman" pitchFamily="18" charset="0"/>
                <a:cs typeface="Times New Roman" pitchFamily="18" charset="0"/>
              </a:rPr>
              <a:t>تكوين </a:t>
            </a:r>
            <a:r>
              <a:rPr lang="ar-EG" sz="2000" spc="20" dirty="0">
                <a:solidFill>
                  <a:srgbClr val="0A1F61"/>
                </a:solidFill>
                <a:latin typeface="Times New Roman" pitchFamily="18" charset="0"/>
                <a:cs typeface="Times New Roman" pitchFamily="18" charset="0"/>
              </a:rPr>
              <a:t>الصورة الذهنية للأصناف والعلامات التجارية. </a:t>
            </a:r>
            <a:endParaRPr lang="ar-EG" sz="2000" spc="20" dirty="0" smtClean="0">
              <a:solidFill>
                <a:srgbClr val="0A1F61"/>
              </a:solidFill>
              <a:latin typeface="Times New Roman" pitchFamily="18" charset="0"/>
              <a:cs typeface="Times New Roman" pitchFamily="18" charset="0"/>
            </a:endParaRPr>
          </a:p>
          <a:p>
            <a:pPr marL="457200" indent="-457200" algn="just" rtl="1">
              <a:lnSpc>
                <a:spcPct val="150000"/>
              </a:lnSpc>
              <a:buFont typeface="+mj-lt"/>
              <a:buAutoNum type="arabicPeriod"/>
            </a:pPr>
            <a:r>
              <a:rPr lang="ar-EG" sz="2000" spc="20" dirty="0" smtClean="0">
                <a:solidFill>
                  <a:srgbClr val="0A1F61"/>
                </a:solidFill>
                <a:latin typeface="Times New Roman" pitchFamily="18" charset="0"/>
                <a:cs typeface="Times New Roman" pitchFamily="18" charset="0"/>
              </a:rPr>
              <a:t>تصريف </a:t>
            </a:r>
            <a:r>
              <a:rPr lang="ar-EG" sz="2000" spc="20" dirty="0">
                <a:solidFill>
                  <a:srgbClr val="0A1F61"/>
                </a:solidFill>
                <a:latin typeface="Times New Roman" pitchFamily="18" charset="0"/>
                <a:cs typeface="Times New Roman" pitchFamily="18" charset="0"/>
              </a:rPr>
              <a:t>المنتجات الراكدة وبطيئة الحركة.</a:t>
            </a:r>
          </a:p>
          <a:p>
            <a:pPr marL="457200" indent="-457200" algn="just" rtl="1">
              <a:lnSpc>
                <a:spcPct val="150000"/>
              </a:lnSpc>
              <a:buFont typeface="+mj-lt"/>
              <a:buAutoNum type="arabicPeriod"/>
            </a:pPr>
            <a:r>
              <a:rPr lang="ar-EG" sz="2000" spc="20" dirty="0" smtClean="0">
                <a:solidFill>
                  <a:srgbClr val="0A1F61"/>
                </a:solidFill>
                <a:latin typeface="Times New Roman" pitchFamily="18" charset="0"/>
                <a:cs typeface="Times New Roman" pitchFamily="18" charset="0"/>
              </a:rPr>
              <a:t>الدفع </a:t>
            </a:r>
            <a:r>
              <a:rPr lang="ar-EG" sz="2000" spc="20" dirty="0">
                <a:solidFill>
                  <a:srgbClr val="0A1F61"/>
                </a:solidFill>
                <a:latin typeface="Times New Roman" pitchFamily="18" charset="0"/>
                <a:cs typeface="Times New Roman" pitchFamily="18" charset="0"/>
              </a:rPr>
              <a:t>الفوري للعملاء للتجاوب مع السياسات التسويقية.</a:t>
            </a:r>
          </a:p>
          <a:p>
            <a:pPr algn="ctr" rtl="1">
              <a:lnSpc>
                <a:spcPct val="150000"/>
              </a:lnSpc>
            </a:pPr>
            <a:r>
              <a:rPr lang="ar-EG" sz="2200" b="1" spc="20" dirty="0">
                <a:latin typeface="Times New Roman" pitchFamily="18" charset="0"/>
                <a:cs typeface="Times New Roman" pitchFamily="18" charset="0"/>
              </a:rPr>
              <a:t>الأنواع </a:t>
            </a:r>
            <a:r>
              <a:rPr lang="ar-EG" sz="2200" b="1" spc="20" dirty="0" smtClean="0">
                <a:latin typeface="Times New Roman" pitchFamily="18" charset="0"/>
                <a:cs typeface="Times New Roman" pitchFamily="18" charset="0"/>
              </a:rPr>
              <a:t>والمكونات</a:t>
            </a:r>
          </a:p>
          <a:p>
            <a:pPr marL="342900" indent="-342900" algn="r" rtl="1">
              <a:lnSpc>
                <a:spcPct val="150000"/>
              </a:lnSpc>
              <a:buFont typeface="Wingdings" pitchFamily="2" charset="2"/>
              <a:buChar char="Ø"/>
            </a:pPr>
            <a:r>
              <a:rPr lang="ar-EG" sz="2100" b="1" spc="20" dirty="0" smtClean="0">
                <a:solidFill>
                  <a:srgbClr val="2D3956"/>
                </a:solidFill>
                <a:effectLst>
                  <a:outerShdw blurRad="38100" dist="38100" dir="2700000" algn="tl">
                    <a:srgbClr val="000000">
                      <a:alpha val="43137"/>
                    </a:srgbClr>
                  </a:outerShdw>
                </a:effectLst>
                <a:latin typeface="Times New Roman" pitchFamily="18" charset="0"/>
                <a:cs typeface="Times New Roman" pitchFamily="18" charset="0"/>
              </a:rPr>
              <a:t>الطرق المستخدمة عن طريق تجار التجزئة </a:t>
            </a:r>
          </a:p>
          <a:p>
            <a:pPr algn="r" rtl="1">
              <a:lnSpc>
                <a:spcPct val="150000"/>
              </a:lnSpc>
            </a:pPr>
            <a:r>
              <a:rPr lang="ar-EG" sz="2000" b="1" spc="20" dirty="0" smtClean="0">
                <a:solidFill>
                  <a:srgbClr val="2D3956"/>
                </a:solidFill>
                <a:latin typeface="Times New Roman" pitchFamily="18" charset="0"/>
                <a:cs typeface="Times New Roman" pitchFamily="18" charset="0"/>
              </a:rPr>
              <a:t>1.كوبونات </a:t>
            </a:r>
            <a:r>
              <a:rPr lang="ar-EG" sz="2000" b="1" spc="20" dirty="0">
                <a:solidFill>
                  <a:srgbClr val="2D3956"/>
                </a:solidFill>
                <a:latin typeface="Times New Roman" pitchFamily="18" charset="0"/>
                <a:cs typeface="Times New Roman" pitchFamily="18" charset="0"/>
              </a:rPr>
              <a:t>متاجر </a:t>
            </a:r>
            <a:r>
              <a:rPr lang="ar-EG" sz="2000" b="1" spc="20" dirty="0" smtClean="0">
                <a:solidFill>
                  <a:srgbClr val="2D3956"/>
                </a:solidFill>
                <a:latin typeface="Times New Roman" pitchFamily="18" charset="0"/>
                <a:cs typeface="Times New Roman" pitchFamily="18" charset="0"/>
              </a:rPr>
              <a:t>التجزئة.          2. الإعلان فى مواقع الشراء</a:t>
            </a:r>
          </a:p>
          <a:p>
            <a:pPr marL="457200" indent="-457200" algn="r" rtl="1">
              <a:lnSpc>
                <a:spcPct val="150000"/>
              </a:lnSpc>
              <a:buAutoNum type="arabicPeriod"/>
            </a:pPr>
            <a:endParaRPr lang="ar-EG" sz="22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44379710"/>
      </p:ext>
    </p:extLst>
  </p:cSld>
  <p:clrMapOvr>
    <a:masterClrMapping/>
  </p:clrMapOvr>
  <mc:AlternateContent xmlns:mc="http://schemas.openxmlformats.org/markup-compatibility/2006" xmlns:p14="http://schemas.microsoft.com/office/powerpoint/2010/main">
    <mc:Choice Requires="p14">
      <p:transition spd="slow" p14:dur="2000" advTm="145748"/>
    </mc:Choice>
    <mc:Fallback xmlns="">
      <p:transition spd="slow" advTm="145748"/>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58422"/>
            <a:ext cx="3385474" cy="1904329"/>
          </a:xfrm>
          <a:prstGeom prst="rect">
            <a:avLst/>
          </a:prstGeom>
        </p:spPr>
      </p:pic>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809247" y="1570467"/>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الأنواع والمكونات</a:t>
            </a: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 xmlns:a16="http://schemas.microsoft.com/office/drawing/2014/main" id="{4527402C-3F97-690D-9C20-A459E375AEB7}"/>
              </a:ext>
            </a:extLst>
          </p:cNvPr>
          <p:cNvSpPr txBox="1"/>
          <p:nvPr/>
        </p:nvSpPr>
        <p:spPr>
          <a:xfrm>
            <a:off x="3598250" y="2528142"/>
            <a:ext cx="8417320" cy="1107996"/>
          </a:xfrm>
          <a:prstGeom prst="rect">
            <a:avLst/>
          </a:prstGeom>
          <a:noFill/>
        </p:spPr>
        <p:txBody>
          <a:bodyPr wrap="square" rtlCol="0">
            <a:spAutoFit/>
          </a:bodyPr>
          <a:lstStyle/>
          <a:p>
            <a:pPr marL="342900" indent="-342900" algn="r" rtl="1">
              <a:lnSpc>
                <a:spcPct val="150000"/>
              </a:lnSpc>
              <a:buFont typeface="Wingdings" pitchFamily="2" charset="2"/>
              <a:buChar char="Ø"/>
            </a:pPr>
            <a:r>
              <a:rPr lang="ar-EG" sz="2200" b="1" spc="20" dirty="0" smtClean="0">
                <a:solidFill>
                  <a:srgbClr val="0A1F61"/>
                </a:solidFill>
                <a:effectLst>
                  <a:outerShdw blurRad="38100" dist="38100" dir="2700000" algn="tl">
                    <a:srgbClr val="000000">
                      <a:alpha val="43137"/>
                    </a:srgbClr>
                  </a:outerShdw>
                </a:effectLst>
                <a:latin typeface="Times New Roman" pitchFamily="18" charset="0"/>
                <a:cs typeface="Times New Roman" pitchFamily="18" charset="0"/>
              </a:rPr>
              <a:t>ثانيًا: الطرق التى تستخدم المنتجات الجديدة:</a:t>
            </a:r>
          </a:p>
          <a:p>
            <a:pPr algn="r" rtl="1">
              <a:lnSpc>
                <a:spcPct val="150000"/>
              </a:lnSpc>
            </a:pPr>
            <a:r>
              <a:rPr lang="ar-EG" sz="2200" spc="20" dirty="0" smtClean="0">
                <a:solidFill>
                  <a:srgbClr val="0A1F61"/>
                </a:solidFill>
                <a:latin typeface="Times New Roman" pitchFamily="18" charset="0"/>
                <a:cs typeface="Times New Roman" pitchFamily="18" charset="0"/>
              </a:rPr>
              <a:t>1.العينات المجانية.                            2.الكوبونات. </a:t>
            </a:r>
            <a:r>
              <a:rPr lang="en-US" sz="2200" spc="20" dirty="0" smtClean="0">
                <a:solidFill>
                  <a:srgbClr val="0A1F61"/>
                </a:solidFill>
                <a:latin typeface="Times New Roman" pitchFamily="18" charset="0"/>
                <a:cs typeface="Times New Roman" pitchFamily="18" charset="0"/>
              </a:rPr>
              <a:t>             </a:t>
            </a:r>
            <a:r>
              <a:rPr lang="ar-EG" sz="2200" spc="20" dirty="0" smtClean="0">
                <a:solidFill>
                  <a:srgbClr val="0A1F61"/>
                </a:solidFill>
                <a:latin typeface="Times New Roman" pitchFamily="18" charset="0"/>
                <a:cs typeface="Times New Roman" pitchFamily="18" charset="0"/>
              </a:rPr>
              <a:t>3.المردودات النقدية.</a:t>
            </a:r>
            <a:endParaRPr lang="en-US" sz="2200" spc="20"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1" name="TextBox 20">
            <a:extLst>
              <a:ext uri="{FF2B5EF4-FFF2-40B4-BE49-F238E27FC236}">
                <a16:creationId xmlns="" xmlns:a16="http://schemas.microsoft.com/office/drawing/2014/main" id="{7C16A569-901B-C6A9-5510-154F90D28A49}"/>
              </a:ext>
            </a:extLst>
          </p:cNvPr>
          <p:cNvSpPr txBox="1"/>
          <p:nvPr/>
        </p:nvSpPr>
        <p:spPr>
          <a:xfrm>
            <a:off x="3437433" y="1329617"/>
            <a:ext cx="1091009" cy="523220"/>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a:t>
            </a: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22" name="TextBox 21">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rgbClr val="FAC748"/>
                </a:solidFill>
                <a:latin typeface="Tajawal Medium" panose="00000600000000000000" pitchFamily="2" charset="-78"/>
                <a:cs typeface="Tajawal Medium" panose="00000600000000000000" pitchFamily="2" charset="-78"/>
              </a:rPr>
              <a:t>8</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14" name="TextBox 13">
            <a:extLst>
              <a:ext uri="{FF2B5EF4-FFF2-40B4-BE49-F238E27FC236}">
                <a16:creationId xmlns="" xmlns:a16="http://schemas.microsoft.com/office/drawing/2014/main" id="{4527402C-3F97-690D-9C20-A459E375AEB7}"/>
              </a:ext>
            </a:extLst>
          </p:cNvPr>
          <p:cNvSpPr txBox="1"/>
          <p:nvPr/>
        </p:nvSpPr>
        <p:spPr>
          <a:xfrm>
            <a:off x="3551202" y="3636138"/>
            <a:ext cx="8417320" cy="1107996"/>
          </a:xfrm>
          <a:prstGeom prst="rect">
            <a:avLst/>
          </a:prstGeom>
          <a:noFill/>
        </p:spPr>
        <p:txBody>
          <a:bodyPr wrap="square" rtlCol="0">
            <a:spAutoFit/>
          </a:bodyPr>
          <a:lstStyle/>
          <a:p>
            <a:pPr marL="342900" indent="-342900" algn="r" rtl="1">
              <a:lnSpc>
                <a:spcPct val="150000"/>
              </a:lnSpc>
              <a:buFont typeface="Wingdings" pitchFamily="2" charset="2"/>
              <a:buChar char="Ø"/>
            </a:pPr>
            <a:r>
              <a:rPr lang="ar-EG" sz="2200" b="1" spc="20" dirty="0" smtClean="0">
                <a:solidFill>
                  <a:srgbClr val="0A1F61"/>
                </a:solidFill>
                <a:effectLst>
                  <a:outerShdw blurRad="38100" dist="38100" dir="2700000" algn="tl">
                    <a:srgbClr val="000000">
                      <a:alpha val="43137"/>
                    </a:srgbClr>
                  </a:outerShdw>
                </a:effectLst>
                <a:latin typeface="Times New Roman" pitchFamily="18" charset="0"/>
                <a:cs typeface="Times New Roman" pitchFamily="18" charset="0"/>
              </a:rPr>
              <a:t>ثالثًا: الطرق التى تستخدم للمنتجات القائمة:</a:t>
            </a:r>
          </a:p>
          <a:p>
            <a:pPr algn="r" rtl="1">
              <a:lnSpc>
                <a:spcPct val="150000"/>
              </a:lnSpc>
            </a:pPr>
            <a:r>
              <a:rPr lang="ar-EG" sz="2200" spc="20" dirty="0" smtClean="0">
                <a:solidFill>
                  <a:srgbClr val="0A1F61"/>
                </a:solidFill>
                <a:latin typeface="Times New Roman" pitchFamily="18" charset="0"/>
                <a:cs typeface="Times New Roman" pitchFamily="18" charset="0"/>
              </a:rPr>
              <a:t>1.خصومات الأسعار.           2.المسابقات.</a:t>
            </a:r>
            <a:endParaRPr lang="en-US" sz="2200" spc="20" dirty="0">
              <a:solidFill>
                <a:srgbClr val="0A1F61"/>
              </a:solidFill>
              <a:latin typeface="Times New Roman" pitchFamily="18" charset="0"/>
              <a:cs typeface="Times New Roman" pitchFamily="18" charset="0"/>
            </a:endParaRPr>
          </a:p>
        </p:txBody>
      </p:sp>
      <p:sp>
        <p:nvSpPr>
          <p:cNvPr id="15" name="TextBox 14">
            <a:extLst>
              <a:ext uri="{FF2B5EF4-FFF2-40B4-BE49-F238E27FC236}">
                <a16:creationId xmlns="" xmlns:a16="http://schemas.microsoft.com/office/drawing/2014/main" id="{4527402C-3F97-690D-9C20-A459E375AEB7}"/>
              </a:ext>
            </a:extLst>
          </p:cNvPr>
          <p:cNvSpPr txBox="1"/>
          <p:nvPr/>
        </p:nvSpPr>
        <p:spPr>
          <a:xfrm>
            <a:off x="3551202" y="4744134"/>
            <a:ext cx="8417320" cy="1107996"/>
          </a:xfrm>
          <a:prstGeom prst="rect">
            <a:avLst/>
          </a:prstGeom>
          <a:noFill/>
        </p:spPr>
        <p:txBody>
          <a:bodyPr wrap="square" rtlCol="0">
            <a:spAutoFit/>
          </a:bodyPr>
          <a:lstStyle/>
          <a:p>
            <a:pPr marL="342900" indent="-342900" algn="r" rtl="1">
              <a:lnSpc>
                <a:spcPct val="150000"/>
              </a:lnSpc>
              <a:buFont typeface="Wingdings" pitchFamily="2" charset="2"/>
              <a:buChar char="Ø"/>
            </a:pPr>
            <a:r>
              <a:rPr lang="ar-EG" sz="2200" b="1" spc="20" dirty="0" smtClean="0">
                <a:solidFill>
                  <a:srgbClr val="0A1F61"/>
                </a:solidFill>
                <a:effectLst>
                  <a:outerShdw blurRad="38100" dist="38100" dir="2700000" algn="tl">
                    <a:srgbClr val="000000">
                      <a:alpha val="43137"/>
                    </a:srgbClr>
                  </a:outerShdw>
                </a:effectLst>
                <a:latin typeface="Times New Roman" pitchFamily="18" charset="0"/>
                <a:cs typeface="Times New Roman" pitchFamily="18" charset="0"/>
              </a:rPr>
              <a:t>رابعًا: الطرق الموجهة إلى الوسطاء:</a:t>
            </a:r>
          </a:p>
          <a:p>
            <a:pPr algn="r" rtl="1">
              <a:lnSpc>
                <a:spcPct val="150000"/>
              </a:lnSpc>
            </a:pPr>
            <a:r>
              <a:rPr lang="ar-EG" sz="2200" spc="20" dirty="0" smtClean="0">
                <a:solidFill>
                  <a:srgbClr val="0A1F61"/>
                </a:solidFill>
                <a:latin typeface="Times New Roman" pitchFamily="18" charset="0"/>
                <a:cs typeface="Times New Roman" pitchFamily="18" charset="0"/>
              </a:rPr>
              <a:t>1.حثهم على التعامل.                  2.زيادة مشترياتهم.          3.بذل جهود مكثفة لتصريفها.</a:t>
            </a:r>
            <a:endParaRPr lang="en-US" sz="2200" spc="20" dirty="0">
              <a:solidFill>
                <a:srgbClr val="0A1F61"/>
              </a:solidFill>
              <a:latin typeface="Times New Roman" pitchFamily="18" charset="0"/>
              <a:cs typeface="Times New Roman" pitchFamily="18" charset="0"/>
            </a:endParaRPr>
          </a:p>
        </p:txBody>
      </p:sp>
    </p:spTree>
    <p:extLst>
      <p:ext uri="{BB962C8B-B14F-4D97-AF65-F5344CB8AC3E}">
        <p14:creationId xmlns:p14="http://schemas.microsoft.com/office/powerpoint/2010/main" val="127235791"/>
      </p:ext>
    </p:extLst>
  </p:cSld>
  <p:clrMapOvr>
    <a:masterClrMapping/>
  </p:clrMapOvr>
  <mc:AlternateContent xmlns:mc="http://schemas.openxmlformats.org/markup-compatibility/2006" xmlns:p14="http://schemas.microsoft.com/office/powerpoint/2010/main">
    <mc:Choice Requires="p14">
      <p:transition spd="slow" p14:dur="2000" advTm="107918"/>
    </mc:Choice>
    <mc:Fallback xmlns="">
      <p:transition spd="slow" advTm="107918"/>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val="0"/>
              </a:ext>
            </a:extLst>
          </a:blip>
          <a:srcRect l="20734" r="22697"/>
          <a:stretch/>
        </p:blipFill>
        <p:spPr>
          <a:xfrm>
            <a:off x="0" y="1335074"/>
            <a:ext cx="3386537" cy="2017139"/>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600164"/>
          </a:xfrm>
          <a:prstGeom prst="rect">
            <a:avLst/>
          </a:prstGeom>
          <a:noFill/>
        </p:spPr>
        <p:txBody>
          <a:bodyPr wrap="square" rtlCol="0">
            <a:spAutoFit/>
          </a:bodyPr>
          <a:lstStyle/>
          <a:p>
            <a:pPr algn="ctr">
              <a:lnSpc>
                <a:spcPct val="150000"/>
              </a:lnSpc>
              <a:spcBef>
                <a:spcPct val="20000"/>
              </a:spcBef>
            </a:pPr>
            <a:r>
              <a:rPr lang="ar-EG" sz="2400" b="1" dirty="0" smtClean="0">
                <a:latin typeface="Simplified Arabic" pitchFamily="18" charset="-78"/>
                <a:cs typeface="Simplified Arabic" pitchFamily="18" charset="-78"/>
              </a:rPr>
              <a:t>خاتمة</a:t>
            </a:r>
            <a:endParaRPr lang="en-US" sz="2400" b="1" dirty="0">
              <a:latin typeface="Simplified Arabic" pitchFamily="18" charset="-78"/>
              <a:cs typeface="Simplified Arabic" pitchFamily="18" charset="-78"/>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5" name="TextBox 14">
            <a:extLst>
              <a:ext uri="{FF2B5EF4-FFF2-40B4-BE49-F238E27FC236}">
                <a16:creationId xmlns:a16="http://schemas.microsoft.com/office/drawing/2014/main" xmlns="" id="{4527402C-3F97-690D-9C20-A459E375AEB7}"/>
              </a:ext>
            </a:extLst>
          </p:cNvPr>
          <p:cNvSpPr txBox="1"/>
          <p:nvPr/>
        </p:nvSpPr>
        <p:spPr>
          <a:xfrm>
            <a:off x="3598250" y="2428101"/>
            <a:ext cx="8417320" cy="2423740"/>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b="1" spc="30" dirty="0" smtClean="0">
                <a:solidFill>
                  <a:srgbClr val="0A1F61"/>
                </a:solidFill>
                <a:latin typeface="Simplified Arabic" pitchFamily="18" charset="-78"/>
                <a:cs typeface="+mj-cs"/>
              </a:rPr>
              <a:t>بعد دراسة عنصر الإعلان سابقًا ناقشت </a:t>
            </a:r>
            <a:r>
              <a:rPr lang="ar-EG" sz="2100" b="1" spc="30" dirty="0">
                <a:solidFill>
                  <a:srgbClr val="0A1F61"/>
                </a:solidFill>
                <a:latin typeface="Simplified Arabic" pitchFamily="18" charset="-78"/>
                <a:cs typeface="+mj-cs"/>
              </a:rPr>
              <a:t>المحاضرة الثامنة </a:t>
            </a:r>
            <a:r>
              <a:rPr lang="ar-EG" sz="2100" b="1" spc="30" dirty="0" smtClean="0">
                <a:solidFill>
                  <a:srgbClr val="0A1F61"/>
                </a:solidFill>
                <a:latin typeface="Simplified Arabic" pitchFamily="18" charset="-78"/>
                <a:cs typeface="+mj-cs"/>
              </a:rPr>
              <a:t>باقى عناصر </a:t>
            </a:r>
            <a:r>
              <a:rPr lang="ar-EG" sz="2100" b="1" spc="30" dirty="0">
                <a:solidFill>
                  <a:srgbClr val="0A1F61"/>
                </a:solidFill>
                <a:latin typeface="Simplified Arabic" pitchFamily="18" charset="-78"/>
                <a:cs typeface="+mj-cs"/>
              </a:rPr>
              <a:t>المزيج الترويجى</a:t>
            </a:r>
          </a:p>
          <a:p>
            <a:pPr marL="346075" algn="just" rtl="1">
              <a:lnSpc>
                <a:spcPct val="150000"/>
              </a:lnSpc>
            </a:pPr>
            <a:r>
              <a:rPr lang="ar-EG" sz="2000" b="1" spc="30" dirty="0" smtClean="0">
                <a:solidFill>
                  <a:srgbClr val="0A1F61"/>
                </a:solidFill>
                <a:latin typeface="Simplified Arabic" pitchFamily="18" charset="-78"/>
                <a:cs typeface="Simplified Arabic" pitchFamily="18" charset="-78"/>
              </a:rPr>
              <a:t>( البيع الشخصى – التسويق المباشر – العلاقات العامة – الدعاية – النشر – تنشيط المبيعات) وذلك لإبراز دور كل عنصر منهما، اظهار كيفية استخدامهما من قبل المعلن للوصول إلى الجمهور المستهدف المراد الوصول إليه بكل نجاح لتحقيق الأهداف المرجوه من عملية الاتصال التسويقى.</a:t>
            </a:r>
            <a:endParaRPr lang="ar-EG" sz="2000" b="1" spc="30" dirty="0">
              <a:solidFill>
                <a:srgbClr val="0A1F61"/>
              </a:solidFill>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en-US" sz="4800" b="1" dirty="0" smtClean="0">
                <a:solidFill>
                  <a:srgbClr val="FFC000"/>
                </a:solidFill>
                <a:latin typeface="Tajawal Medium" panose="00000600000000000000" pitchFamily="2" charset="-78"/>
                <a:cs typeface="Tajawal Medium" panose="00000600000000000000" pitchFamily="2" charset="-78"/>
              </a:rPr>
              <a:t>8</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771765251"/>
      </p:ext>
    </p:extLst>
  </p:cSld>
  <p:clrMapOvr>
    <a:masterClrMapping/>
  </p:clrMapOvr>
  <mc:AlternateContent xmlns:mc="http://schemas.openxmlformats.org/markup-compatibility/2006" xmlns:p14="http://schemas.microsoft.com/office/powerpoint/2010/main">
    <mc:Choice Requires="p14">
      <p:transition spd="slow" p14:dur="2000" advTm="40929"/>
    </mc:Choice>
    <mc:Fallback xmlns="">
      <p:transition spd="slow" advTm="40929"/>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val="0"/>
              </a:ext>
            </a:extLst>
          </a:blip>
          <a:srcRect l="20734" r="22697"/>
          <a:stretch/>
        </p:blipFill>
        <p:spPr>
          <a:xfrm>
            <a:off x="0" y="1335074"/>
            <a:ext cx="3386537" cy="2017139"/>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600164"/>
          </a:xfrm>
          <a:prstGeom prst="rect">
            <a:avLst/>
          </a:prstGeom>
          <a:noFill/>
        </p:spPr>
        <p:txBody>
          <a:bodyPr wrap="square" rtlCol="0">
            <a:spAutoFit/>
          </a:bodyPr>
          <a:lstStyle/>
          <a:p>
            <a:pPr algn="ctr">
              <a:lnSpc>
                <a:spcPct val="150000"/>
              </a:lnSpc>
              <a:spcBef>
                <a:spcPct val="20000"/>
              </a:spcBef>
            </a:pPr>
            <a:r>
              <a:rPr lang="ar-EG" sz="2400" b="1" dirty="0" smtClean="0">
                <a:latin typeface="Simplified Arabic" pitchFamily="18" charset="-78"/>
                <a:cs typeface="Simplified Arabic" pitchFamily="18" charset="-78"/>
              </a:rPr>
              <a:t>مراجع المحاضرة</a:t>
            </a:r>
            <a:endParaRPr lang="en-US" sz="2400" b="1" dirty="0">
              <a:latin typeface="Simplified Arabic" pitchFamily="18" charset="-78"/>
              <a:cs typeface="Simplified Arabic" pitchFamily="18" charset="-78"/>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5" name="TextBox 14">
            <a:extLst>
              <a:ext uri="{FF2B5EF4-FFF2-40B4-BE49-F238E27FC236}">
                <a16:creationId xmlns:a16="http://schemas.microsoft.com/office/drawing/2014/main" xmlns="" id="{4527402C-3F97-690D-9C20-A459E375AEB7}"/>
              </a:ext>
            </a:extLst>
          </p:cNvPr>
          <p:cNvSpPr txBox="1"/>
          <p:nvPr/>
        </p:nvSpPr>
        <p:spPr>
          <a:xfrm>
            <a:off x="3598250" y="2428101"/>
            <a:ext cx="8417320" cy="2400657"/>
          </a:xfrm>
          <a:prstGeom prst="rect">
            <a:avLst/>
          </a:prstGeom>
          <a:noFill/>
        </p:spPr>
        <p:txBody>
          <a:bodyPr wrap="square" rtlCol="0">
            <a:spAutoFit/>
          </a:bodyPr>
          <a:lstStyle/>
          <a:p>
            <a:pPr marL="457200" indent="-457200" algn="just" rtl="1">
              <a:lnSpc>
                <a:spcPct val="150000"/>
              </a:lnSpc>
              <a:buFont typeface="+mj-lt"/>
              <a:buAutoNum type="arabicPeriod"/>
            </a:pPr>
            <a:r>
              <a:rPr lang="ar-EG" sz="2000" b="1" dirty="0" smtClean="0">
                <a:solidFill>
                  <a:srgbClr val="0A1F61"/>
                </a:solidFill>
                <a:latin typeface="Simplified Arabic" pitchFamily="18" charset="-78"/>
                <a:cs typeface="Simplified Arabic" pitchFamily="18" charset="-78"/>
              </a:rPr>
              <a:t>سلوى </a:t>
            </a:r>
            <a:r>
              <a:rPr lang="ar-EG" sz="2000" b="1" dirty="0">
                <a:solidFill>
                  <a:srgbClr val="0A1F61"/>
                </a:solidFill>
                <a:latin typeface="Simplified Arabic" pitchFamily="18" charset="-78"/>
                <a:cs typeface="Simplified Arabic" pitchFamily="18" charset="-78"/>
              </a:rPr>
              <a:t>العوادلي، الإعلان وسلوك المستهلك، القاهرة: دار النهضة العربية، 2016.</a:t>
            </a:r>
          </a:p>
          <a:p>
            <a:pPr marL="457200" indent="-457200" algn="just" rtl="1">
              <a:lnSpc>
                <a:spcPct val="150000"/>
              </a:lnSpc>
              <a:buFont typeface="+mj-lt"/>
              <a:buAutoNum type="arabicPeriod"/>
            </a:pPr>
            <a:r>
              <a:rPr lang="ar-EG" sz="2000" b="1" dirty="0" smtClean="0">
                <a:solidFill>
                  <a:srgbClr val="0A1F61"/>
                </a:solidFill>
                <a:latin typeface="Simplified Arabic" pitchFamily="18" charset="-78"/>
                <a:cs typeface="Simplified Arabic" pitchFamily="18" charset="-78"/>
              </a:rPr>
              <a:t>صفوت </a:t>
            </a:r>
            <a:r>
              <a:rPr lang="ar-EG" sz="2000" b="1" dirty="0">
                <a:solidFill>
                  <a:srgbClr val="0A1F61"/>
                </a:solidFill>
                <a:latin typeface="Simplified Arabic" pitchFamily="18" charset="-78"/>
                <a:cs typeface="Simplified Arabic" pitchFamily="18" charset="-78"/>
              </a:rPr>
              <a:t>العالم، عملية </a:t>
            </a:r>
            <a:r>
              <a:rPr lang="ar-EG" sz="2000" b="1" dirty="0" smtClean="0">
                <a:solidFill>
                  <a:srgbClr val="0A1F61"/>
                </a:solidFill>
                <a:latin typeface="Simplified Arabic" pitchFamily="18" charset="-78"/>
                <a:cs typeface="Simplified Arabic" pitchFamily="18" charset="-78"/>
              </a:rPr>
              <a:t>الاتصال </a:t>
            </a:r>
            <a:r>
              <a:rPr lang="ar-EG" sz="2000" b="1" dirty="0">
                <a:solidFill>
                  <a:srgbClr val="0A1F61"/>
                </a:solidFill>
                <a:latin typeface="Simplified Arabic" pitchFamily="18" charset="-78"/>
                <a:cs typeface="Simplified Arabic" pitchFamily="18" charset="-78"/>
              </a:rPr>
              <a:t>الإعلاني، القاهرة: مكتبة النهضة المصرية، 2004.</a:t>
            </a:r>
          </a:p>
          <a:p>
            <a:pPr marL="457200" indent="-457200" algn="just" rtl="1">
              <a:lnSpc>
                <a:spcPct val="150000"/>
              </a:lnSpc>
              <a:buFont typeface="+mj-lt"/>
              <a:buAutoNum type="arabicPeriod"/>
            </a:pPr>
            <a:r>
              <a:rPr lang="ar-EG" sz="2000" b="1" dirty="0" smtClean="0">
                <a:solidFill>
                  <a:srgbClr val="0A1F61"/>
                </a:solidFill>
                <a:latin typeface="Simplified Arabic" pitchFamily="18" charset="-78"/>
                <a:cs typeface="Simplified Arabic" pitchFamily="18" charset="-78"/>
              </a:rPr>
              <a:t>طلعت </a:t>
            </a:r>
            <a:r>
              <a:rPr lang="ar-EG" sz="2000" b="1" dirty="0">
                <a:solidFill>
                  <a:srgbClr val="0A1F61"/>
                </a:solidFill>
                <a:latin typeface="Simplified Arabic" pitchFamily="18" charset="-78"/>
                <a:cs typeface="Simplified Arabic" pitchFamily="18" charset="-78"/>
              </a:rPr>
              <a:t>أسعد عبد الحميد، الاتصالات التسويقية المتكاملة طريقك المباشر إلى قلب وفكر العميل، الطبعة الرابعة، القاهرة: دار الفجر للتوزيع والنشر، 2014</a:t>
            </a:r>
            <a:r>
              <a:rPr lang="ar-EG" sz="2000" b="1" dirty="0" smtClean="0">
                <a:solidFill>
                  <a:srgbClr val="0A1F61"/>
                </a:solidFill>
                <a:latin typeface="Simplified Arabic" pitchFamily="18" charset="-78"/>
                <a:cs typeface="Simplified Arabic" pitchFamily="18" charset="-78"/>
              </a:rPr>
              <a:t>.</a:t>
            </a:r>
          </a:p>
          <a:p>
            <a:pPr algn="just" rtl="1">
              <a:lnSpc>
                <a:spcPct val="150000"/>
              </a:lnSpc>
            </a:pPr>
            <a:endParaRPr lang="ar-EG" sz="2000" b="1" dirty="0" smtClean="0">
              <a:solidFill>
                <a:srgbClr val="0A1F61"/>
              </a:solidFill>
              <a:latin typeface="Simplified Arabic" pitchFamily="18" charset="-78"/>
              <a:cs typeface="Simplified Arabic" pitchFamily="18" charset="-78"/>
            </a:endParaRPr>
          </a:p>
        </p:txBody>
      </p:sp>
      <p:sp>
        <p:nvSpPr>
          <p:cNvPr id="14" name="TextBox 13">
            <a:extLst>
              <a:ext uri="{FF2B5EF4-FFF2-40B4-BE49-F238E27FC236}">
                <a16:creationId xmlns:a16="http://schemas.microsoft.com/office/drawing/2014/main" xmlns=""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en-US" sz="4800" b="1" dirty="0" smtClean="0">
                <a:solidFill>
                  <a:srgbClr val="FFC000"/>
                </a:solidFill>
                <a:latin typeface="Tajawal Medium" panose="00000600000000000000" pitchFamily="2" charset="-78"/>
                <a:cs typeface="Tajawal Medium" panose="00000600000000000000" pitchFamily="2" charset="-78"/>
              </a:rPr>
              <a:t>8</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04417407"/>
      </p:ext>
    </p:extLst>
  </p:cSld>
  <p:clrMapOvr>
    <a:masterClrMapping/>
  </p:clrMapOvr>
  <mc:AlternateContent xmlns:mc="http://schemas.openxmlformats.org/markup-compatibility/2006" xmlns:p14="http://schemas.microsoft.com/office/powerpoint/2010/main">
    <mc:Choice Requires="p14">
      <p:transition spd="slow" p14:dur="2000" advTm="11541"/>
    </mc:Choice>
    <mc:Fallback xmlns="">
      <p:transition spd="slow" advTm="11541"/>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 xmlns:a16="http://schemas.microsoft.com/office/drawing/2014/main" id="{3FB79B4A-7A34-1C02-CD1B-89115FC428CA}"/>
              </a:ext>
            </a:extLst>
          </p:cNvPr>
          <p:cNvPicPr>
            <a:picLocks noChangeAspect="1"/>
          </p:cNvPicPr>
          <p:nvPr/>
        </p:nvPicPr>
        <p:blipFill>
          <a:blip r:embed="rId2" cstate="print">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 xmlns:a16="http://schemas.microsoft.com/office/drawing/2014/main" id="{A6F2CBA4-F736-9294-6DD9-ADB98675CC0E}"/>
              </a:ext>
            </a:extLst>
          </p:cNvPr>
          <p:cNvPicPr>
            <a:picLocks noChangeAspect="1"/>
          </p:cNvPicPr>
          <p:nvPr/>
        </p:nvPicPr>
        <p:blipFill>
          <a:blip r:embed="rId7">
            <a:extLst>
              <a:ext uri="{96DAC541-7B7A-43D3-8B79-37D633B846F1}">
                <asvg:svgBlip xmlns="" xmlns:asvg="http://schemas.microsoft.com/office/drawing/2016/SVG/main" r:embed="rId8"/>
              </a:ext>
            </a:extLst>
          </a:blip>
          <a:stretch>
            <a:fillRect/>
          </a:stretch>
        </p:blipFill>
        <p:spPr>
          <a:xfrm>
            <a:off x="9175057" y="248508"/>
            <a:ext cx="2649477" cy="1166001"/>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27916"/>
    </mc:Choice>
    <mc:Fallback xmlns="">
      <p:transition spd="slow" advTm="27916"/>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2407</TotalTime>
  <Words>2839</Words>
  <Application>Microsoft Office PowerPoint</Application>
  <PresentationFormat>Custom</PresentationFormat>
  <Paragraphs>256</Paragraphs>
  <Slides>43</Slides>
  <Notes>35</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STW</cp:lastModifiedBy>
  <cp:revision>171</cp:revision>
  <dcterms:created xsi:type="dcterms:W3CDTF">2023-04-29T09:08:23Z</dcterms:created>
  <dcterms:modified xsi:type="dcterms:W3CDTF">2023-05-31T07:57:22Z</dcterms:modified>
</cp:coreProperties>
</file>