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353" r:id="rId3"/>
    <p:sldId id="297" r:id="rId4"/>
    <p:sldId id="354" r:id="rId5"/>
    <p:sldId id="351" r:id="rId6"/>
    <p:sldId id="350" r:id="rId7"/>
    <p:sldId id="277" r:id="rId8"/>
    <p:sldId id="334" r:id="rId9"/>
    <p:sldId id="329" r:id="rId10"/>
    <p:sldId id="275" r:id="rId11"/>
    <p:sldId id="309" r:id="rId12"/>
    <p:sldId id="325" r:id="rId13"/>
    <p:sldId id="311" r:id="rId14"/>
    <p:sldId id="360" r:id="rId15"/>
    <p:sldId id="315" r:id="rId16"/>
    <p:sldId id="285" r:id="rId17"/>
    <p:sldId id="316" r:id="rId18"/>
    <p:sldId id="326" r:id="rId19"/>
    <p:sldId id="355" r:id="rId20"/>
    <p:sldId id="280" r:id="rId21"/>
    <p:sldId id="361" r:id="rId22"/>
    <p:sldId id="305" r:id="rId23"/>
    <p:sldId id="327" r:id="rId24"/>
    <p:sldId id="306" r:id="rId25"/>
    <p:sldId id="281" r:id="rId26"/>
    <p:sldId id="323" r:id="rId27"/>
    <p:sldId id="282" r:id="rId28"/>
    <p:sldId id="283" r:id="rId29"/>
    <p:sldId id="279" r:id="rId30"/>
    <p:sldId id="356" r:id="rId31"/>
    <p:sldId id="322" r:id="rId32"/>
    <p:sldId id="330" r:id="rId33"/>
    <p:sldId id="331" r:id="rId34"/>
    <p:sldId id="357" r:id="rId35"/>
    <p:sldId id="333" r:id="rId36"/>
    <p:sldId id="332" r:id="rId37"/>
    <p:sldId id="335" r:id="rId38"/>
    <p:sldId id="358" r:id="rId39"/>
    <p:sldId id="339" r:id="rId40"/>
    <p:sldId id="337" r:id="rId41"/>
    <p:sldId id="340" r:id="rId42"/>
    <p:sldId id="341" r:id="rId43"/>
    <p:sldId id="342" r:id="rId44"/>
    <p:sldId id="384" r:id="rId45"/>
    <p:sldId id="359" r:id="rId46"/>
    <p:sldId id="347" r:id="rId47"/>
    <p:sldId id="349" r:id="rId48"/>
    <p:sldId id="346" r:id="rId49"/>
    <p:sldId id="345" r:id="rId50"/>
    <p:sldId id="344" r:id="rId51"/>
    <p:sldId id="386" r:id="rId5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D740BD-D243-48D4-ACF3-62A0FA03A546}">
      <dgm:prSet/>
      <dgm:spPr/>
      <dgm:t>
        <a:bodyPr/>
        <a:lstStyle/>
        <a:p>
          <a:r>
            <a:rPr lang="en-US" b="1" i="0" dirty="0">
              <a:solidFill>
                <a:schemeClr val="bg1"/>
              </a:solidFill>
              <a:effectLst/>
              <a:latin typeface="+mn-lt"/>
            </a:rPr>
            <a:t>I- </a:t>
          </a:r>
          <a:r>
            <a:rPr lang="en-US" b="1" dirty="0">
              <a:solidFill>
                <a:schemeClr val="bg1"/>
              </a:solidFill>
              <a:latin typeface="+mn-lt"/>
            </a:rPr>
            <a:t>The  Firm Theory</a:t>
          </a:r>
          <a:endParaRPr lang="en-US" b="1" dirty="0"/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0CB3D2F5-CB3E-4731-B8D7-B2D102F14CDC}">
      <dgm:prSet/>
      <dgm:spPr/>
      <dgm:t>
        <a:bodyPr/>
        <a:lstStyle/>
        <a:p>
          <a:pPr>
            <a:buNone/>
          </a:pPr>
          <a:r>
            <a:rPr lang="en-US" b="1" dirty="0">
              <a:latin typeface="+mn-lt"/>
            </a:rPr>
            <a:t>III- </a:t>
          </a:r>
          <a:r>
            <a:rPr lang="en-US" b="1" i="0" dirty="0">
              <a:effectLst/>
              <a:latin typeface="+mn-lt"/>
            </a:rPr>
            <a:t>THE </a:t>
          </a:r>
          <a:r>
            <a:rPr lang="fr-FR" b="1" dirty="0">
              <a:latin typeface="+mn-lt"/>
            </a:rPr>
            <a:t>Costs</a:t>
          </a:r>
          <a:endParaRPr lang="en-US" b="1" dirty="0"/>
        </a:p>
      </dgm:t>
    </dgm:pt>
    <dgm:pt modelId="{DDE38F03-0CF4-498E-9636-0699E11E7903}" type="parTrans" cxnId="{5896B283-3339-46E1-B3FC-C09378934C1A}">
      <dgm:prSet/>
      <dgm:spPr/>
      <dgm:t>
        <a:bodyPr/>
        <a:lstStyle/>
        <a:p>
          <a:endParaRPr lang="fr-FR"/>
        </a:p>
      </dgm:t>
    </dgm:pt>
    <dgm:pt modelId="{BAA9D0DC-480C-49F7-A10A-965FE3D63D03}" type="sibTrans" cxnId="{5896B283-3339-46E1-B3FC-C09378934C1A}">
      <dgm:prSet/>
      <dgm:spPr/>
      <dgm:t>
        <a:bodyPr/>
        <a:lstStyle/>
        <a:p>
          <a:endParaRPr lang="fr-FR"/>
        </a:p>
      </dgm:t>
    </dgm:pt>
    <dgm:pt modelId="{CD011653-8210-4BB1-B900-91B01914D603}">
      <dgm:prSet/>
      <dgm:spPr/>
      <dgm:t>
        <a:bodyPr/>
        <a:lstStyle/>
        <a:p>
          <a:pPr>
            <a:buNone/>
          </a:pPr>
          <a:r>
            <a:rPr lang="fr-FR" b="1" dirty="0">
              <a:latin typeface="+mn-lt"/>
            </a:rPr>
            <a:t>IV- The Revenue</a:t>
          </a:r>
          <a:endParaRPr lang="en-US" dirty="0"/>
        </a:p>
      </dgm:t>
    </dgm:pt>
    <dgm:pt modelId="{155C05A4-133A-4B2D-89E9-9DAA30418B43}" type="parTrans" cxnId="{570CD7DB-460B-4160-AA30-86C897FA87F0}">
      <dgm:prSet/>
      <dgm:spPr/>
      <dgm:t>
        <a:bodyPr/>
        <a:lstStyle/>
        <a:p>
          <a:endParaRPr lang="fr-FR"/>
        </a:p>
      </dgm:t>
    </dgm:pt>
    <dgm:pt modelId="{7F14F51B-F95A-48D0-A00A-D210F25EB76D}" type="sibTrans" cxnId="{570CD7DB-460B-4160-AA30-86C897FA87F0}">
      <dgm:prSet/>
      <dgm:spPr/>
      <dgm:t>
        <a:bodyPr/>
        <a:lstStyle/>
        <a:p>
          <a:endParaRPr lang="fr-FR"/>
        </a:p>
      </dgm:t>
    </dgm:pt>
    <dgm:pt modelId="{86E4830E-081E-4653-97C1-09CA902EEDD1}">
      <dgm:prSet/>
      <dgm:spPr/>
      <dgm:t>
        <a:bodyPr/>
        <a:lstStyle/>
        <a:p>
          <a:r>
            <a:rPr lang="en-US" b="1" dirty="0">
              <a:latin typeface="+mn-lt"/>
            </a:rPr>
            <a:t>II- Production Function</a:t>
          </a:r>
          <a:endParaRPr lang="en-US" dirty="0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endParaRPr lang="en-US"/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endParaRPr lang="en-US"/>
        </a:p>
      </dgm:t>
    </dgm:pt>
    <dgm:pt modelId="{BDD1440E-B356-4846-ADB0-60E320DEC652}">
      <dgm:prSet/>
      <dgm:spPr/>
      <dgm:t>
        <a:bodyPr/>
        <a:lstStyle/>
        <a:p>
          <a:pPr>
            <a:buNone/>
          </a:pPr>
          <a:r>
            <a:rPr lang="en-US" dirty="0"/>
            <a:t>V- The Profit</a:t>
          </a:r>
        </a:p>
      </dgm:t>
    </dgm:pt>
    <dgm:pt modelId="{A6A791D0-ED0E-4FB9-855A-BD03D1650C01}" type="parTrans" cxnId="{59349BA4-8E57-4BC9-93AD-D9E5EB62F293}">
      <dgm:prSet/>
      <dgm:spPr/>
      <dgm:t>
        <a:bodyPr/>
        <a:lstStyle/>
        <a:p>
          <a:endParaRPr lang="fr-FR"/>
        </a:p>
      </dgm:t>
    </dgm:pt>
    <dgm:pt modelId="{6B71B78A-A9E3-4D79-B0A8-1B0D54CBEA88}" type="sibTrans" cxnId="{59349BA4-8E57-4BC9-93AD-D9E5EB62F293}">
      <dgm:prSet/>
      <dgm:spPr/>
      <dgm:t>
        <a:bodyPr/>
        <a:lstStyle/>
        <a:p>
          <a:endParaRPr lang="fr-FR"/>
        </a:p>
      </dgm:t>
    </dgm:pt>
    <dgm:pt modelId="{46E60C47-E0CF-4496-AB25-ABE5BBF91509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</dgm:pt>
    <dgm:pt modelId="{1F1AC938-0592-4844-B21D-05D8BCB29B15}" type="pres">
      <dgm:prSet presAssocID="{6141646F-D791-4CA2-A717-C4D765645C71}" presName="arrow" presStyleLbl="bgShp" presStyleIdx="0" presStyleCnt="1"/>
      <dgm:spPr/>
    </dgm:pt>
    <dgm:pt modelId="{4415ED17-40F4-4D23-8C58-2D632869BCCD}" type="pres">
      <dgm:prSet presAssocID="{6141646F-D791-4CA2-A717-C4D765645C71}" presName="linearProcess" presStyleCnt="0"/>
      <dgm:spPr/>
    </dgm:pt>
    <dgm:pt modelId="{34C431D1-D978-480B-80ED-812597574604}" type="pres">
      <dgm:prSet presAssocID="{C7D740BD-D243-48D4-ACF3-62A0FA03A546}" presName="textNode" presStyleLbl="node1" presStyleIdx="0" presStyleCnt="5" custLinFactNeighborX="-4574" custLinFactNeighborY="-784">
        <dgm:presLayoutVars>
          <dgm:bulletEnabled val="1"/>
        </dgm:presLayoutVars>
      </dgm:prSet>
      <dgm:spPr/>
    </dgm:pt>
    <dgm:pt modelId="{E67614F6-A794-4345-86E2-E64FA1ACBDFA}" type="pres">
      <dgm:prSet presAssocID="{79D1F487-A95D-4271-86B5-EB6C8862F750}" presName="sibTrans" presStyleCnt="0"/>
      <dgm:spPr/>
    </dgm:pt>
    <dgm:pt modelId="{5E0978EF-607E-4146-8BF9-1D65CD16C01D}" type="pres">
      <dgm:prSet presAssocID="{86E4830E-081E-4653-97C1-09CA902EEDD1}" presName="textNode" presStyleLbl="node1" presStyleIdx="1" presStyleCnt="5">
        <dgm:presLayoutVars>
          <dgm:bulletEnabled val="1"/>
        </dgm:presLayoutVars>
      </dgm:prSet>
      <dgm:spPr/>
    </dgm:pt>
    <dgm:pt modelId="{5106204F-C65C-4145-9A17-F69A9451538D}" type="pres">
      <dgm:prSet presAssocID="{4F522934-4A53-48AE-A270-84C93756C039}" presName="sibTrans" presStyleCnt="0"/>
      <dgm:spPr/>
    </dgm:pt>
    <dgm:pt modelId="{E16F1399-FA89-4222-BECD-76B336D231DC}" type="pres">
      <dgm:prSet presAssocID="{0CB3D2F5-CB3E-4731-B8D7-B2D102F14CDC}" presName="textNode" presStyleLbl="node1" presStyleIdx="2" presStyleCnt="5" custLinFactNeighborX="-8767" custLinFactNeighborY="-2930">
        <dgm:presLayoutVars>
          <dgm:bulletEnabled val="1"/>
        </dgm:presLayoutVars>
      </dgm:prSet>
      <dgm:spPr/>
    </dgm:pt>
    <dgm:pt modelId="{01BA5AFB-2AE4-4E67-8D77-92C56BB85985}" type="pres">
      <dgm:prSet presAssocID="{BAA9D0DC-480C-49F7-A10A-965FE3D63D03}" presName="sibTrans" presStyleCnt="0"/>
      <dgm:spPr/>
    </dgm:pt>
    <dgm:pt modelId="{B5B001A6-948A-40C2-9171-3A14C7652DE1}" type="pres">
      <dgm:prSet presAssocID="{CD011653-8210-4BB1-B900-91B01914D603}" presName="textNode" presStyleLbl="node1" presStyleIdx="3" presStyleCnt="5" custLinFactNeighborX="-58451" custLinFactNeighborY="51">
        <dgm:presLayoutVars>
          <dgm:bulletEnabled val="1"/>
        </dgm:presLayoutVars>
      </dgm:prSet>
      <dgm:spPr/>
    </dgm:pt>
    <dgm:pt modelId="{A5B596B7-319F-4531-AB8E-0FB07842140D}" type="pres">
      <dgm:prSet presAssocID="{7F14F51B-F95A-48D0-A00A-D210F25EB76D}" presName="sibTrans" presStyleCnt="0"/>
      <dgm:spPr/>
    </dgm:pt>
    <dgm:pt modelId="{C256DD93-2B97-460E-B4D8-BAC0D8EDD722}" type="pres">
      <dgm:prSet presAssocID="{BDD1440E-B356-4846-ADB0-60E320DEC652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137A8F03-D961-4D1C-8E0A-EF1A7C61F929}" type="presOf" srcId="{86E4830E-081E-4653-97C1-09CA902EEDD1}" destId="{5E0978EF-607E-4146-8BF9-1D65CD16C01D}" srcOrd="0" destOrd="0" presId="urn:microsoft.com/office/officeart/2005/8/layout/hProcess9"/>
    <dgm:cxn modelId="{0456E117-C143-4CAF-BE1E-910F8751D8A5}" srcId="{6141646F-D791-4CA2-A717-C4D765645C71}" destId="{86E4830E-081E-4653-97C1-09CA902EEDD1}" srcOrd="1" destOrd="0" parTransId="{852D14FE-F6A4-4D18-98C2-BF1961B8095D}" sibTransId="{4F522934-4A53-48AE-A270-84C93756C039}"/>
    <dgm:cxn modelId="{A9D75845-D6AD-4FBF-93E7-44B4DC864921}" type="presOf" srcId="{CD011653-8210-4BB1-B900-91B01914D603}" destId="{B5B001A6-948A-40C2-9171-3A14C7652DE1}" srcOrd="0" destOrd="0" presId="urn:microsoft.com/office/officeart/2005/8/layout/hProcess9"/>
    <dgm:cxn modelId="{5896B283-3339-46E1-B3FC-C09378934C1A}" srcId="{6141646F-D791-4CA2-A717-C4D765645C71}" destId="{0CB3D2F5-CB3E-4731-B8D7-B2D102F14CDC}" srcOrd="2" destOrd="0" parTransId="{DDE38F03-0CF4-498E-9636-0699E11E7903}" sibTransId="{BAA9D0DC-480C-49F7-A10A-965FE3D63D03}"/>
    <dgm:cxn modelId="{59349BA4-8E57-4BC9-93AD-D9E5EB62F293}" srcId="{6141646F-D791-4CA2-A717-C4D765645C71}" destId="{BDD1440E-B356-4846-ADB0-60E320DEC652}" srcOrd="4" destOrd="0" parTransId="{A6A791D0-ED0E-4FB9-855A-BD03D1650C01}" sibTransId="{6B71B78A-A9E3-4D79-B0A8-1B0D54CBEA88}"/>
    <dgm:cxn modelId="{52816AB2-ECCA-4E69-A2BB-C7399B25FC69}" type="presOf" srcId="{BDD1440E-B356-4846-ADB0-60E320DEC652}" destId="{C256DD93-2B97-460E-B4D8-BAC0D8EDD722}" srcOrd="0" destOrd="0" presId="urn:microsoft.com/office/officeart/2005/8/layout/hProcess9"/>
    <dgm:cxn modelId="{E247B1C1-5358-4FD3-9A37-64C4C90EEA73}" type="presOf" srcId="{0CB3D2F5-CB3E-4731-B8D7-B2D102F14CDC}" destId="{E16F1399-FA89-4222-BECD-76B336D231DC}" srcOrd="0" destOrd="0" presId="urn:microsoft.com/office/officeart/2005/8/layout/hProcess9"/>
    <dgm:cxn modelId="{4E34D5C1-FE46-43AE-856F-2B02530EF3D5}" type="presOf" srcId="{6141646F-D791-4CA2-A717-C4D765645C71}" destId="{46E60C47-E0CF-4496-AB25-ABE5BBF91509}" srcOrd="0" destOrd="0" presId="urn:microsoft.com/office/officeart/2005/8/layout/hProcess9"/>
    <dgm:cxn modelId="{0D5B96D2-4A85-4D8D-89C6-D681B22DC456}" srcId="{6141646F-D791-4CA2-A717-C4D765645C71}" destId="{C7D740BD-D243-48D4-ACF3-62A0FA03A546}" srcOrd="0" destOrd="0" parTransId="{6C4D2921-BB83-42F3-B2F5-AA964E4ED0E6}" sibTransId="{79D1F487-A95D-4271-86B5-EB6C8862F750}"/>
    <dgm:cxn modelId="{570CD7DB-460B-4160-AA30-86C897FA87F0}" srcId="{6141646F-D791-4CA2-A717-C4D765645C71}" destId="{CD011653-8210-4BB1-B900-91B01914D603}" srcOrd="3" destOrd="0" parTransId="{155C05A4-133A-4B2D-89E9-9DAA30418B43}" sibTransId="{7F14F51B-F95A-48D0-A00A-D210F25EB76D}"/>
    <dgm:cxn modelId="{EA9FC2E4-7073-495E-90AA-EDA2331A510C}" type="presOf" srcId="{C7D740BD-D243-48D4-ACF3-62A0FA03A546}" destId="{34C431D1-D978-480B-80ED-812597574604}" srcOrd="0" destOrd="0" presId="urn:microsoft.com/office/officeart/2005/8/layout/hProcess9"/>
    <dgm:cxn modelId="{4275355B-08E4-4ADF-B922-43916B432885}" type="presParOf" srcId="{46E60C47-E0CF-4496-AB25-ABE5BBF91509}" destId="{1F1AC938-0592-4844-B21D-05D8BCB29B15}" srcOrd="0" destOrd="0" presId="urn:microsoft.com/office/officeart/2005/8/layout/hProcess9"/>
    <dgm:cxn modelId="{7F3378B9-B0B7-44E2-9C09-58D01DF8686C}" type="presParOf" srcId="{46E60C47-E0CF-4496-AB25-ABE5BBF91509}" destId="{4415ED17-40F4-4D23-8C58-2D632869BCCD}" srcOrd="1" destOrd="0" presId="urn:microsoft.com/office/officeart/2005/8/layout/hProcess9"/>
    <dgm:cxn modelId="{02D28071-E6CC-4372-A149-4A499C66C684}" type="presParOf" srcId="{4415ED17-40F4-4D23-8C58-2D632869BCCD}" destId="{34C431D1-D978-480B-80ED-812597574604}" srcOrd="0" destOrd="0" presId="urn:microsoft.com/office/officeart/2005/8/layout/hProcess9"/>
    <dgm:cxn modelId="{E9079B8A-3CAC-4A3C-9587-56422FEAF103}" type="presParOf" srcId="{4415ED17-40F4-4D23-8C58-2D632869BCCD}" destId="{E67614F6-A794-4345-86E2-E64FA1ACBDFA}" srcOrd="1" destOrd="0" presId="urn:microsoft.com/office/officeart/2005/8/layout/hProcess9"/>
    <dgm:cxn modelId="{38F927E7-5EEA-4905-A590-782336A395F9}" type="presParOf" srcId="{4415ED17-40F4-4D23-8C58-2D632869BCCD}" destId="{5E0978EF-607E-4146-8BF9-1D65CD16C01D}" srcOrd="2" destOrd="0" presId="urn:microsoft.com/office/officeart/2005/8/layout/hProcess9"/>
    <dgm:cxn modelId="{B896743A-6E66-4E59-B9BE-9EEADCE94EC3}" type="presParOf" srcId="{4415ED17-40F4-4D23-8C58-2D632869BCCD}" destId="{5106204F-C65C-4145-9A17-F69A9451538D}" srcOrd="3" destOrd="0" presId="urn:microsoft.com/office/officeart/2005/8/layout/hProcess9"/>
    <dgm:cxn modelId="{796F6B93-AB23-4E2B-9C2D-9068038EFA4F}" type="presParOf" srcId="{4415ED17-40F4-4D23-8C58-2D632869BCCD}" destId="{E16F1399-FA89-4222-BECD-76B336D231DC}" srcOrd="4" destOrd="0" presId="urn:microsoft.com/office/officeart/2005/8/layout/hProcess9"/>
    <dgm:cxn modelId="{330E9198-43AB-43C6-8A5F-8F856F6F4825}" type="presParOf" srcId="{4415ED17-40F4-4D23-8C58-2D632869BCCD}" destId="{01BA5AFB-2AE4-4E67-8D77-92C56BB85985}" srcOrd="5" destOrd="0" presId="urn:microsoft.com/office/officeart/2005/8/layout/hProcess9"/>
    <dgm:cxn modelId="{4F50A328-20ED-438E-921F-6768FA8021C8}" type="presParOf" srcId="{4415ED17-40F4-4D23-8C58-2D632869BCCD}" destId="{B5B001A6-948A-40C2-9171-3A14C7652DE1}" srcOrd="6" destOrd="0" presId="urn:microsoft.com/office/officeart/2005/8/layout/hProcess9"/>
    <dgm:cxn modelId="{6D478DEE-5482-4F3D-9483-BAF75E419055}" type="presParOf" srcId="{4415ED17-40F4-4D23-8C58-2D632869BCCD}" destId="{A5B596B7-319F-4531-AB8E-0FB07842140D}" srcOrd="7" destOrd="0" presId="urn:microsoft.com/office/officeart/2005/8/layout/hProcess9"/>
    <dgm:cxn modelId="{7BBD6300-6BD4-4E0D-910C-5DDC98926A3B}" type="presParOf" srcId="{4415ED17-40F4-4D23-8C58-2D632869BCCD}" destId="{C256DD93-2B97-460E-B4D8-BAC0D8EDD72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C938-0592-4844-B21D-05D8BCB29B15}">
      <dsp:nvSpPr>
        <dsp:cNvPr id="0" name=""/>
        <dsp:cNvSpPr/>
      </dsp:nvSpPr>
      <dsp:spPr>
        <a:xfrm>
          <a:off x="891539" y="0"/>
          <a:ext cx="1010412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431D1-D978-480B-80ED-812597574604}">
      <dsp:nvSpPr>
        <dsp:cNvPr id="0" name=""/>
        <dsp:cNvSpPr/>
      </dsp:nvSpPr>
      <dsp:spPr>
        <a:xfrm>
          <a:off x="0" y="1291755"/>
          <a:ext cx="2251444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i="0" kern="1200" dirty="0">
              <a:solidFill>
                <a:schemeClr val="bg1"/>
              </a:solidFill>
              <a:effectLst/>
              <a:latin typeface="+mn-lt"/>
            </a:rPr>
            <a:t>I- </a:t>
          </a:r>
          <a:r>
            <a:rPr lang="en-US" sz="3100" b="1" kern="1200" dirty="0">
              <a:solidFill>
                <a:schemeClr val="bg1"/>
              </a:solidFill>
              <a:latin typeface="+mn-lt"/>
            </a:rPr>
            <a:t>The  Firm Theory</a:t>
          </a:r>
          <a:endParaRPr lang="en-US" sz="3100" b="1" kern="1200" dirty="0"/>
        </a:p>
      </dsp:txBody>
      <dsp:txXfrm>
        <a:off x="84966" y="1376721"/>
        <a:ext cx="2081512" cy="1570603"/>
      </dsp:txXfrm>
    </dsp:sp>
    <dsp:sp modelId="{5E0978EF-607E-4146-8BF9-1D65CD16C01D}">
      <dsp:nvSpPr>
        <dsp:cNvPr id="0" name=""/>
        <dsp:cNvSpPr/>
      </dsp:nvSpPr>
      <dsp:spPr>
        <a:xfrm>
          <a:off x="2409426" y="1305401"/>
          <a:ext cx="2251444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latin typeface="+mn-lt"/>
            </a:rPr>
            <a:t>II- Production Function</a:t>
          </a:r>
          <a:endParaRPr lang="en-US" sz="3100" kern="1200" dirty="0"/>
        </a:p>
      </dsp:txBody>
      <dsp:txXfrm>
        <a:off x="2494392" y="1390367"/>
        <a:ext cx="2081512" cy="1570603"/>
      </dsp:txXfrm>
    </dsp:sp>
    <dsp:sp modelId="{E16F1399-FA89-4222-BECD-76B336D231DC}">
      <dsp:nvSpPr>
        <dsp:cNvPr id="0" name=""/>
        <dsp:cNvSpPr/>
      </dsp:nvSpPr>
      <dsp:spPr>
        <a:xfrm>
          <a:off x="4804112" y="1254403"/>
          <a:ext cx="2251444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latin typeface="+mn-lt"/>
            </a:rPr>
            <a:t>III- </a:t>
          </a:r>
          <a:r>
            <a:rPr lang="en-US" sz="3100" b="1" i="0" kern="1200" dirty="0">
              <a:effectLst/>
              <a:latin typeface="+mn-lt"/>
            </a:rPr>
            <a:t>THE </a:t>
          </a:r>
          <a:r>
            <a:rPr lang="fr-FR" sz="3100" b="1" kern="1200" dirty="0">
              <a:latin typeface="+mn-lt"/>
            </a:rPr>
            <a:t>Costs</a:t>
          </a:r>
          <a:endParaRPr lang="en-US" sz="3100" b="1" kern="1200" dirty="0"/>
        </a:p>
      </dsp:txBody>
      <dsp:txXfrm>
        <a:off x="4889078" y="1339369"/>
        <a:ext cx="2081512" cy="1570603"/>
      </dsp:txXfrm>
    </dsp:sp>
    <dsp:sp modelId="{B5B001A6-948A-40C2-9171-3A14C7652DE1}">
      <dsp:nvSpPr>
        <dsp:cNvPr id="0" name=""/>
        <dsp:cNvSpPr/>
      </dsp:nvSpPr>
      <dsp:spPr>
        <a:xfrm>
          <a:off x="7134556" y="1306289"/>
          <a:ext cx="2251444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>
              <a:latin typeface="+mn-lt"/>
            </a:rPr>
            <a:t>IV- The Revenue</a:t>
          </a:r>
          <a:endParaRPr lang="en-US" sz="3100" kern="1200" dirty="0"/>
        </a:p>
      </dsp:txBody>
      <dsp:txXfrm>
        <a:off x="7219522" y="1391255"/>
        <a:ext cx="2081512" cy="1570603"/>
      </dsp:txXfrm>
    </dsp:sp>
    <dsp:sp modelId="{C256DD93-2B97-460E-B4D8-BAC0D8EDD722}">
      <dsp:nvSpPr>
        <dsp:cNvPr id="0" name=""/>
        <dsp:cNvSpPr/>
      </dsp:nvSpPr>
      <dsp:spPr>
        <a:xfrm>
          <a:off x="9634779" y="1305401"/>
          <a:ext cx="2251444" cy="174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V- The Profit</a:t>
          </a:r>
        </a:p>
      </dsp:txBody>
      <dsp:txXfrm>
        <a:off x="9719745" y="1390367"/>
        <a:ext cx="2081512" cy="15706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D93BF-8E74-47E8-8D33-9F8278BEF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6D24A39-4691-46BA-8D94-E223F0D117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AD075-BE9E-4BC7-8C7C-F581883AD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75F02D-60C0-408B-9676-0046CC1B7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E5ECCE-D5FC-491C-99EA-BC0799882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695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25DD0-62A4-4E44-A154-8DD0D62B9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A1752E-399F-45A5-A1E8-2D9371600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5CF0C2-0D9A-4E6A-9A38-B3B6444D1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9FC7C4-B813-43DD-87B0-6C5FFA654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740E46-6C7E-41CF-ACD0-0D11B061C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946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40423-87AC-4B1D-84AA-FE28CD58C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D9CC1C-2283-4ACE-8168-691D7F943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1293ED-82EF-42C9-A8A7-CA04438C0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FC31B4-4262-417A-BDF8-056B0A4D1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BFDABC-F7D0-4C45-9BAA-6A29B21E7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279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49E01-9411-45A2-B718-28628C6DD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E0559D-9F50-425A-883D-788527E184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88B585-17DE-4BC4-BAFF-391B53E195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88F94C-DED1-4AE6-B1FA-C799CE264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8C62FF-CB6A-4D30-9D9A-E627B8F94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7251A3-56A3-49C0-A035-EE15BF80F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441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833A1-3D31-4205-97EF-2DEABD977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311F91-443B-477D-8C0B-5E3C24C85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2E0DD5-8DA1-4210-807C-EE7A5501D9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5F0919-3CE4-46A7-B9E7-EB265D1CAF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C17A0F-4D78-491F-8917-41149732F1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3C7EB2-9882-4480-AF3D-700E12A5F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274946-ADB5-4D41-92C1-AD996ECE9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B6EE5B5-5B70-4C95-B30D-C2C6548B3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78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43ECA-B0AE-4E5E-8B24-EF3B3E771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AB4B34-6266-494C-8B5B-ED9E9E7CD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578F5A4-BBD2-4C9D-8B38-ABB2C2D1B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674A69-A5CE-42D2-9273-EA94AF182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340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1D1492-A271-4AD2-8535-95FCF4B38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AE60EC5-4951-42B8-8AD8-542FEB82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2DD3F4-FDE4-4A8B-8EC8-EBF69D67F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040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77C6D-273C-4734-BD82-2CF8A618E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AA4749-9E40-4907-BB7E-974A451BCF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CD7FB90-A351-4E53-8E9E-97FB5574D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2283F7-4892-4021-97C8-D7ED73AF5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B5FFC5-1F5E-4D73-BB32-5F266C230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1EDF2C-00C8-4BAD-A68A-C264018F7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541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6C4FC-94AF-4BF9-BA6F-1974022FC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7676196-A6FF-4E0C-8123-2BBF99957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E7835-F106-4067-825C-0D49DC916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252639-70B7-4286-AE9E-E01705494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BB3280-59D0-46BC-9EC9-9FB1C05A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511B8E-446A-4E1F-A75F-CD01DE1AD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443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791B4-3C03-45D8-97A0-501FEFA11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37CBC4-0A7E-49D5-8053-691DEC06A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3229CB-1D9D-46BE-AC82-3E18D0946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ADE75B-C0BE-4AC3-B51C-9A6ADDF2E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B89F82-EECC-46F3-B718-5763B8AB3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0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610DADC-8BD2-4859-899C-3A06F9CA9E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7F0955-F21C-4B42-B005-BB879FD31A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F902C3-BA94-48EF-BA8C-F7AED410A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73761B-8DF4-491E-89F5-1DE149A64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5260FE-5C11-4C2E-AEAF-6969B6650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858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2954FA2-17F4-4C44-9243-8C04F32D5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79C379-ABB0-4F5B-B564-267BA2F75A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B436E-2497-429E-AFED-85979AF2F8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F5EC5-0DE6-4C0B-8C26-50921D107706}" type="datetimeFigureOut">
              <a:rPr lang="fr-FR" smtClean="0"/>
              <a:t>30/09/2021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9D79BA-48F9-4E3B-8ED0-B47D299CC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8CC530-1B4C-4D47-AAB1-E144B7EA42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318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onomicsonline.co.uk/Business_economics/Profits.html" TargetMode="External"/><Relationship Id="rId2" Type="http://schemas.openxmlformats.org/officeDocument/2006/relationships/hyperlink" Target="https://www.economicsonline.co.uk/Business_economics/Costs.htm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662" y="0"/>
            <a:ext cx="8712338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30981" y="-2"/>
            <a:ext cx="12468749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1524000" y="4199708"/>
            <a:ext cx="9150532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073" y="4963885"/>
            <a:ext cx="1274607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2" y="0"/>
            <a:ext cx="5417926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1458" y="3125530"/>
            <a:ext cx="44118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982" y="72771"/>
            <a:ext cx="53567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112</a:t>
            </a:r>
          </a:p>
          <a:p>
            <a:r>
              <a:rPr lang="en-US" sz="2800" dirty="0">
                <a:solidFill>
                  <a:schemeClr val="bg1"/>
                </a:solidFill>
              </a:rPr>
              <a:t>Introduction to Economics</a:t>
            </a:r>
            <a:endParaRPr lang="en-US" sz="2800" dirty="0">
              <a:solidFill>
                <a:schemeClr val="bg1"/>
              </a:solidFill>
              <a:latin typeface="+mn-lt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6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Maryem</a:t>
            </a:r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ZORGUI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43650" y="3159396"/>
            <a:ext cx="4299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	Chapter 5</a:t>
            </a:r>
          </a:p>
          <a:p>
            <a:pPr algn="l"/>
            <a:r>
              <a:rPr lang="fr-FR" sz="2800" b="1" i="0" dirty="0">
                <a:solidFill>
                  <a:srgbClr val="1D1D1D"/>
                </a:solidFill>
                <a:effectLst/>
              </a:rPr>
              <a:t>The Theory of the </a:t>
            </a:r>
            <a:r>
              <a:rPr lang="fr-FR" sz="2800" b="1" i="0" dirty="0" err="1">
                <a:solidFill>
                  <a:srgbClr val="1D1D1D"/>
                </a:solidFill>
                <a:effectLst/>
              </a:rPr>
              <a:t>Firm</a:t>
            </a:r>
            <a:endParaRPr 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lationships between consumer and business in Total Consumer Experience. ">
            <a:extLst>
              <a:ext uri="{FF2B5EF4-FFF2-40B4-BE49-F238E27FC236}">
                <a16:creationId xmlns:a16="http://schemas.microsoft.com/office/drawing/2014/main" id="{E4AE93C6-0346-4866-80DE-9406DE57C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1" y="1668520"/>
            <a:ext cx="7275268" cy="457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36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1FF15-0DDB-4407-B5AF-5913E6DAE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275" y="365126"/>
            <a:ext cx="6915150" cy="920750"/>
          </a:xfrm>
        </p:spPr>
        <p:txBody>
          <a:bodyPr/>
          <a:lstStyle/>
          <a:p>
            <a:pPr algn="ctr"/>
            <a:r>
              <a:rPr lang="fr-FR" sz="4400" b="1" dirty="0">
                <a:solidFill>
                  <a:schemeClr val="bg1"/>
                </a:solidFill>
                <a:latin typeface="+mn-lt"/>
              </a:rPr>
              <a:t>Syllabus</a:t>
            </a:r>
            <a:endParaRPr lang="fr-FR" dirty="0">
              <a:latin typeface="+mn-lt"/>
            </a:endParaRP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2BC95BE7-5A35-4D92-9E50-D416095490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797381"/>
              </p:ext>
            </p:extLst>
          </p:nvPr>
        </p:nvGraphicFramePr>
        <p:xfrm>
          <a:off x="180975" y="1825625"/>
          <a:ext cx="11887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756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2D03F3-FA04-42B8-BD6A-254333063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825625"/>
            <a:ext cx="9706708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i="0" dirty="0">
                <a:effectLst/>
                <a:latin typeface="+mn-lt"/>
              </a:rPr>
              <a:t>	</a:t>
            </a:r>
            <a:r>
              <a:rPr lang="en-US" sz="3600" b="1" i="0" dirty="0">
                <a:effectLst/>
                <a:latin typeface="+mn-lt"/>
              </a:rPr>
              <a:t>I- </a:t>
            </a:r>
            <a:r>
              <a:rPr lang="en-US" sz="3600" b="1" dirty="0">
                <a:latin typeface="+mn-lt"/>
              </a:rPr>
              <a:t>The  Firm Theory</a:t>
            </a:r>
          </a:p>
          <a:p>
            <a:pPr marL="0" indent="0" algn="ctr">
              <a:buNone/>
            </a:pPr>
            <a:r>
              <a:rPr lang="en-US" b="1" dirty="0"/>
              <a:t>I- 1- Context of the Theory of the Firm</a:t>
            </a:r>
          </a:p>
          <a:p>
            <a:pPr marL="0" indent="0" algn="ctr">
              <a:buNone/>
            </a:pPr>
            <a:r>
              <a:rPr lang="en-US" sz="2800" b="1" i="0" dirty="0">
                <a:solidFill>
                  <a:srgbClr val="000000"/>
                </a:solidFill>
                <a:effectLst/>
              </a:rPr>
              <a:t>I-2- The Production Theory</a:t>
            </a:r>
          </a:p>
          <a:p>
            <a:pPr marL="0" indent="0" algn="ctr">
              <a:buNone/>
            </a:pPr>
            <a:r>
              <a:rPr lang="en-US" b="1" dirty="0"/>
              <a:t>I-3- The Theory of the Firm</a:t>
            </a:r>
          </a:p>
          <a:p>
            <a:pPr marL="0" indent="0" algn="ctr">
              <a:buNone/>
            </a:pPr>
            <a:r>
              <a:rPr lang="en-US" b="1" dirty="0"/>
              <a:t> </a:t>
            </a:r>
            <a:r>
              <a:rPr lang="en-US" sz="2800" b="1" i="0" dirty="0">
                <a:solidFill>
                  <a:srgbClr val="000000"/>
                </a:solidFill>
                <a:effectLst/>
              </a:rPr>
              <a:t>I-4- </a:t>
            </a:r>
            <a:r>
              <a:rPr lang="en-US" b="1" dirty="0"/>
              <a:t>The Short Run versus the Long Run</a:t>
            </a:r>
            <a:endParaRPr lang="en-US" sz="2800" b="1" i="0" dirty="0">
              <a:effectLst/>
            </a:endParaRPr>
          </a:p>
          <a:p>
            <a:pPr marL="0" indent="0" algn="ctr">
              <a:buNone/>
            </a:pPr>
            <a:endParaRPr lang="en-US" b="1" dirty="0"/>
          </a:p>
          <a:p>
            <a:pPr marL="0" indent="0">
              <a:buNone/>
            </a:pPr>
            <a:endParaRPr lang="en-US" sz="2800" b="1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9927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BCF912-83F1-4383-B67D-C2B361677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4262" y="365125"/>
            <a:ext cx="7297615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sz="4000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4DD4A4-397D-4DDF-B814-032B917E0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469" y="1825624"/>
            <a:ext cx="9838593" cy="4522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I- 1- Context of the Theory of the Firm</a:t>
            </a:r>
          </a:p>
          <a:p>
            <a:pPr algn="just"/>
            <a:r>
              <a:rPr lang="en-US" b="1" i="0" dirty="0">
                <a:effectLst/>
              </a:rPr>
              <a:t>Neoclassical Economics </a:t>
            </a:r>
            <a:r>
              <a:rPr lang="en-US" b="0" i="0" dirty="0">
                <a:effectLst/>
              </a:rPr>
              <a:t>abandoned the production approach of the classicals to reconstruct economics as a mathematical science of behavior and markets expressing the interplay of demand and supply based on theories of marginal utility, marginal productivity, and universal scarcity.</a:t>
            </a:r>
          </a:p>
          <a:p>
            <a:pPr algn="just"/>
            <a:r>
              <a:rPr lang="en-US" dirty="0"/>
              <a:t>The most famous of this approach are </a:t>
            </a:r>
            <a:r>
              <a:rPr lang="en-US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Alfred Marshall, William Stanley Jevons, Léon Walras…..</a:t>
            </a:r>
          </a:p>
          <a:p>
            <a:pPr algn="just"/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This approach is based on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the Production Theory</a:t>
            </a:r>
            <a:endParaRPr lang="fr-FR" b="1" dirty="0">
              <a:solidFill>
                <a:srgbClr val="FF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407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84C92-46D9-4EF6-A906-17CDDD2F6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8754" y="365126"/>
            <a:ext cx="7253654" cy="927344"/>
          </a:xfrm>
        </p:spPr>
        <p:txBody>
          <a:bodyPr>
            <a:normAutofit/>
          </a:bodyPr>
          <a:lstStyle/>
          <a:p>
            <a:pPr algn="ctr"/>
            <a:r>
              <a:rPr lang="en-US" sz="4000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sz="4000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sz="4000" dirty="0"/>
          </a:p>
        </p:txBody>
      </p:sp>
      <p:pic>
        <p:nvPicPr>
          <p:cNvPr id="3074" name="Picture 2" descr="Neoclassical Economics Theories - Definitions and Models - Peachy Essay">
            <a:extLst>
              <a:ext uri="{FF2B5EF4-FFF2-40B4-BE49-F238E27FC236}">
                <a16:creationId xmlns:a16="http://schemas.microsoft.com/office/drawing/2014/main" id="{051D2B89-628D-48F1-A99E-1D688CBD10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5" y="1644161"/>
            <a:ext cx="9689123" cy="475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403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DCDC4-8199-49D9-B11D-2E94F0FB8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8D202E-5ACF-45A1-94E0-52C0078C4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690688"/>
            <a:ext cx="9744075" cy="4486275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3200" b="1" i="0" dirty="0">
                <a:solidFill>
                  <a:srgbClr val="000000"/>
                </a:solidFill>
                <a:effectLst/>
              </a:rPr>
              <a:t>I-2- The Production Theory</a:t>
            </a:r>
          </a:p>
          <a:p>
            <a:pPr algn="just"/>
            <a:r>
              <a:rPr lang="en-US" b="1" i="0" dirty="0">
                <a:solidFill>
                  <a:srgbClr val="FF0000"/>
                </a:solidFill>
                <a:effectLst/>
              </a:rPr>
              <a:t>Production theory </a:t>
            </a:r>
            <a:r>
              <a:rPr lang="en-US" b="0" i="0" dirty="0">
                <a:effectLst/>
              </a:rPr>
              <a:t>forms the foundation for the theory of supply.</a:t>
            </a:r>
          </a:p>
          <a:p>
            <a:pPr marL="0" indent="0" algn="just">
              <a:buNone/>
            </a:pPr>
            <a:endParaRPr lang="en-US" b="1" i="0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</a:rPr>
              <a:t> Production is the process by which factor inputs are transformed into output.</a:t>
            </a:r>
          </a:p>
          <a:p>
            <a:pPr algn="just"/>
            <a:endParaRPr lang="en-US" b="0" i="0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en-US" b="0" i="0" dirty="0">
                <a:effectLst/>
              </a:rPr>
              <a:t>Production involves transformation of inputs such as capital, equipment, labor, and land into output - goods and </a:t>
            </a:r>
            <a:r>
              <a:rPr lang="en-US" b="0" i="0" dirty="0" err="1">
                <a:effectLst/>
              </a:rPr>
              <a:t>servicesIn</a:t>
            </a:r>
            <a:r>
              <a:rPr lang="en-US" b="0" i="0" dirty="0">
                <a:effectLst/>
              </a:rPr>
              <a:t> this production process, the manager is concerned with efficiency in the use of the inputs- technical vs. economical efficiency.</a:t>
            </a:r>
            <a:endParaRPr lang="en-US" dirty="0"/>
          </a:p>
          <a:p>
            <a:pPr marL="0" indent="0">
              <a:buNone/>
            </a:pPr>
            <a:endParaRPr lang="en-US" b="0" i="0" dirty="0">
              <a:solidFill>
                <a:srgbClr val="000000"/>
              </a:solidFill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0433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250F8-E0A0-43D2-8979-F8B5AC981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3068" y="365125"/>
            <a:ext cx="6887309" cy="1059229"/>
          </a:xfrm>
        </p:spPr>
        <p:txBody>
          <a:bodyPr>
            <a:normAutofit/>
          </a:bodyPr>
          <a:lstStyle/>
          <a:p>
            <a:pPr algn="ctr"/>
            <a:r>
              <a:rPr lang="en-US" sz="4000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sz="4000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92A455-1B5C-41C1-A1DB-887FE8C70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6" y="1690688"/>
            <a:ext cx="9777046" cy="4486275"/>
          </a:xfrm>
        </p:spPr>
        <p:txBody>
          <a:bodyPr/>
          <a:lstStyle/>
          <a:p>
            <a:r>
              <a:rPr lang="en-US" b="0" i="0" dirty="0">
                <a:solidFill>
                  <a:srgbClr val="1A1A1A"/>
                </a:solidFill>
                <a:effectLst/>
              </a:rPr>
              <a:t>The production function can thus answer a variety of questions. It can, for example, measure the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marginal </a:t>
            </a:r>
            <a:r>
              <a:rPr lang="en-US" b="1" i="0" u="none" strike="noStrike" dirty="0">
                <a:solidFill>
                  <a:srgbClr val="FF0000"/>
                </a:solidFill>
                <a:effectLst/>
              </a:rPr>
              <a:t>productivity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 </a:t>
            </a:r>
            <a:r>
              <a:rPr lang="en-US" b="0" i="0" dirty="0">
                <a:solidFill>
                  <a:srgbClr val="1A1A1A"/>
                </a:solidFill>
                <a:effectLst/>
              </a:rPr>
              <a:t>of a particular factor of production (</a:t>
            </a:r>
            <a:r>
              <a:rPr lang="en-US" b="0" i="1" dirty="0">
                <a:solidFill>
                  <a:srgbClr val="1A1A1A"/>
                </a:solidFill>
                <a:effectLst/>
              </a:rPr>
              <a:t>i.e.,</a:t>
            </a:r>
            <a:r>
              <a:rPr lang="en-US" b="0" i="0" dirty="0">
                <a:solidFill>
                  <a:srgbClr val="1A1A1A"/>
                </a:solidFill>
                <a:effectLst/>
              </a:rPr>
              <a:t> the change in output from one additional unit of that factor). </a:t>
            </a:r>
          </a:p>
          <a:p>
            <a:r>
              <a:rPr lang="en-US" b="0" i="0" dirty="0">
                <a:solidFill>
                  <a:srgbClr val="1A1A1A"/>
                </a:solidFill>
                <a:effectLst/>
              </a:rPr>
              <a:t>It can also be used to determine the cheapest combination of productive factors that can be used to produce a given output.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2077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8A0DBA-9A5D-491E-B038-9B97DE076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D5D168-4D71-4A8F-B134-FA623213F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6" y="1825625"/>
            <a:ext cx="9653954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Production Decisions of a Firm</a:t>
            </a:r>
          </a:p>
          <a:p>
            <a:pPr marL="0" indent="0">
              <a:buNone/>
            </a:pPr>
            <a:r>
              <a:rPr lang="en-US" dirty="0"/>
              <a:t>The production decisions of firms are analogous to the purchasing decisions of consumers, and can likewise be understood in three steps: </a:t>
            </a:r>
          </a:p>
          <a:p>
            <a:pPr marL="0" indent="0">
              <a:buNone/>
            </a:pPr>
            <a:r>
              <a:rPr lang="en-US" dirty="0"/>
              <a:t>1. Production Technology </a:t>
            </a:r>
          </a:p>
          <a:p>
            <a:pPr marL="0" indent="0">
              <a:buNone/>
            </a:pPr>
            <a:r>
              <a:rPr lang="en-US" dirty="0"/>
              <a:t>2. Cost Constraints </a:t>
            </a:r>
          </a:p>
          <a:p>
            <a:pPr marL="0" indent="0">
              <a:buNone/>
            </a:pPr>
            <a:r>
              <a:rPr lang="en-US" dirty="0"/>
              <a:t>3. Input Choices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Factors of production are Inputs into the production process (e.g., labor, capital, and materials)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7743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97C3A-9E6D-495B-98DB-9EAD1AF8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chemeClr val="bg1"/>
                </a:solidFill>
                <a:effectLst/>
                <a:latin typeface="+mn-lt"/>
              </a:rPr>
              <a:t>I- </a:t>
            </a:r>
            <a:r>
              <a:rPr lang="en-US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1C8F5F-4604-43F9-935B-79863742B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054" y="1690688"/>
            <a:ext cx="9785838" cy="465296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/>
              <a:t>I-3- The Theory of the Firm 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The Theory of the Firm</a:t>
            </a:r>
            <a:r>
              <a:rPr lang="en-US" dirty="0"/>
              <a:t> describes how a firm makes costminimizing production decisions and how the firm’s resulting cost varies with its output</a:t>
            </a:r>
          </a:p>
          <a:p>
            <a:pPr algn="just"/>
            <a:r>
              <a:rPr lang="en-US" b="0" i="0" dirty="0">
                <a:effectLst/>
              </a:rPr>
              <a:t>Managerial decision making involves four types of production decisions:</a:t>
            </a:r>
          </a:p>
          <a:p>
            <a:pPr marL="0" indent="0" algn="just">
              <a:buNone/>
            </a:pPr>
            <a:r>
              <a:rPr lang="en-US" b="0" i="0" dirty="0">
                <a:effectLst/>
              </a:rPr>
              <a:t>1. Whether to produce or to shut down</a:t>
            </a:r>
          </a:p>
          <a:p>
            <a:pPr marL="0" indent="0" algn="just">
              <a:buNone/>
            </a:pPr>
            <a:r>
              <a:rPr lang="en-US" b="0" i="0" dirty="0">
                <a:effectLst/>
              </a:rPr>
              <a:t>2. How much output to produce</a:t>
            </a:r>
          </a:p>
          <a:p>
            <a:pPr marL="0" indent="0" algn="just">
              <a:buNone/>
            </a:pPr>
            <a:r>
              <a:rPr lang="en-US" b="0" i="0" dirty="0">
                <a:effectLst/>
              </a:rPr>
              <a:t>3. What input combination to use</a:t>
            </a:r>
          </a:p>
          <a:p>
            <a:pPr marL="0" indent="0" algn="just">
              <a:buNone/>
            </a:pPr>
            <a:r>
              <a:rPr lang="en-US" b="0" i="0" dirty="0">
                <a:effectLst/>
              </a:rPr>
              <a:t>4. What type of technology to use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2442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04FB6-B766-45C0-A229-35A9D03B6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chemeClr val="bg1"/>
                </a:solidFill>
                <a:effectLst/>
                <a:latin typeface="+mn-lt"/>
              </a:rPr>
              <a:t> I- 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>The  Firm Theory</a:t>
            </a:r>
            <a:endParaRPr lang="fr-FR" b="1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05436A-F674-487A-B3D0-7E748CCBEE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845" y="1690688"/>
            <a:ext cx="9750669" cy="4639774"/>
          </a:xfrm>
        </p:spPr>
      </p:pic>
    </p:spTree>
    <p:extLst>
      <p:ext uri="{BB962C8B-B14F-4D97-AF65-F5344CB8AC3E}">
        <p14:creationId xmlns:p14="http://schemas.microsoft.com/office/powerpoint/2010/main" val="3409218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D8664-8DC8-420A-81B4-B8B80C15A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6950" y="365125"/>
            <a:ext cx="733425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Short Run versus the Long Run</a:t>
            </a:r>
            <a:br>
              <a:rPr lang="en-US" dirty="0">
                <a:solidFill>
                  <a:srgbClr val="0070C0"/>
                </a:solidFill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90C175-ADBF-4892-A7A7-144464103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08" y="1626577"/>
            <a:ext cx="9741877" cy="4747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i="0" dirty="0">
                <a:solidFill>
                  <a:srgbClr val="000000"/>
                </a:solidFill>
                <a:effectLst/>
              </a:rPr>
              <a:t>I-4- </a:t>
            </a:r>
            <a:r>
              <a:rPr lang="en-US" b="1" dirty="0"/>
              <a:t>The Short Run versus the Long Run</a:t>
            </a:r>
            <a:endParaRPr lang="en-US" sz="2800" b="1" i="0" dirty="0">
              <a:effectLst/>
            </a:endParaRP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/>
              <a:t>I-4-1- The short run</a:t>
            </a:r>
          </a:p>
          <a:p>
            <a:pPr marL="0" indent="0">
              <a:buNone/>
            </a:pPr>
            <a:r>
              <a:rPr lang="en-US" dirty="0"/>
              <a:t>Short run is a period of time in which quantities of one or more production factors cannot be changed.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Fixed input Production factor that cannot be varied. </a:t>
            </a:r>
          </a:p>
          <a:p>
            <a:r>
              <a:rPr lang="en-US" b="0" i="0" dirty="0">
                <a:effectLst/>
              </a:rPr>
              <a:t>In the short run some inputs are fixed and some variable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866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189B0-1DEB-46F0-924F-350C0497E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076" y="365126"/>
            <a:ext cx="9155723" cy="9800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+mn-lt"/>
              </a:rPr>
              <a:t>The Short Run versus the Long Run</a:t>
            </a:r>
            <a:br>
              <a:rPr lang="en-US" sz="3600" b="1" dirty="0">
                <a:solidFill>
                  <a:srgbClr val="0070C0"/>
                </a:solidFill>
                <a:latin typeface="+mn-lt"/>
              </a:rPr>
            </a:br>
            <a:endParaRPr lang="fr-FR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663593-382A-4FEF-BA19-B094DE9CE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431" y="1690688"/>
            <a:ext cx="9697915" cy="4613397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In the short run at least one factor fixed in supply but all other factors capable of being changed.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 • It reflects ways in which firms respond to changes in output (demand). 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• It Can increase or decrease output using more or less of some factors but some likely to be easier to change than others </a:t>
            </a:r>
          </a:p>
          <a:p>
            <a:pPr marL="0" indent="0" algn="just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3958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0AEF39-9207-4A4A-A1DD-36E1BA061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9285" y="365125"/>
            <a:ext cx="7666891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+mn-lt"/>
              </a:rPr>
              <a:t>The Short Run versus the Long Run</a:t>
            </a:r>
            <a:endParaRPr lang="fr-FR" sz="4000" dirty="0"/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1FFBA506-D4D6-4327-ADFA-3641A15EDE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3069" y="1690687"/>
            <a:ext cx="5943599" cy="4683735"/>
          </a:xfrm>
        </p:spPr>
      </p:pic>
      <p:pic>
        <p:nvPicPr>
          <p:cNvPr id="9" name="Espace réservé du contenu 6">
            <a:extLst>
              <a:ext uri="{FF2B5EF4-FFF2-40B4-BE49-F238E27FC236}">
                <a16:creationId xmlns:a16="http://schemas.microsoft.com/office/drawing/2014/main" id="{95DA0836-E71C-4992-BA8C-9BA99580822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9131" y="1690687"/>
            <a:ext cx="6013938" cy="4683735"/>
          </a:xfrm>
        </p:spPr>
      </p:pic>
    </p:spTree>
    <p:extLst>
      <p:ext uri="{BB962C8B-B14F-4D97-AF65-F5344CB8AC3E}">
        <p14:creationId xmlns:p14="http://schemas.microsoft.com/office/powerpoint/2010/main" val="3228522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9DB0F6-B5BD-42D5-B9CD-0A442F475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9108" y="365125"/>
            <a:ext cx="7467600" cy="96251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The Short Run versus the Long Run</a:t>
            </a:r>
            <a:endParaRPr lang="fr-FR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D385FD-92DB-4BAC-A655-533D23FD0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3" y="1690688"/>
            <a:ext cx="9712569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/>
              <a:t>	I-4-2- The long run </a:t>
            </a:r>
          </a:p>
          <a:p>
            <a:pPr marL="0" indent="0" algn="just">
              <a:buNone/>
            </a:pPr>
            <a:r>
              <a:rPr lang="en-US" dirty="0"/>
              <a:t>It is defined as the period of time taken to vary all factors of production</a:t>
            </a:r>
          </a:p>
          <a:p>
            <a:pPr marL="0" indent="0" algn="just">
              <a:buNone/>
            </a:pPr>
            <a:r>
              <a:rPr lang="en-US" dirty="0"/>
              <a:t> – By doing this, the firm is able to increase its total capacity</a:t>
            </a:r>
          </a:p>
          <a:p>
            <a:pPr marL="0" indent="0" algn="just">
              <a:buNone/>
            </a:pPr>
            <a:r>
              <a:rPr lang="en-US" dirty="0"/>
              <a:t>– not just short term capacity</a:t>
            </a:r>
          </a:p>
          <a:p>
            <a:pPr marL="0" indent="0" algn="just">
              <a:buNone/>
            </a:pPr>
            <a:r>
              <a:rPr lang="en-US" dirty="0"/>
              <a:t> – Associated with a change in the scale of production</a:t>
            </a:r>
          </a:p>
          <a:p>
            <a:pPr marL="0" indent="0" algn="just">
              <a:buNone/>
            </a:pPr>
            <a:r>
              <a:rPr lang="en-US" dirty="0"/>
              <a:t> – The period of time varies according to the firm and the industry – In electricity supply, the time taken to build new capacity could be many years; for a market stall holder, the ‘long run’ could be as little as a few weeks or months!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8255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4A06F6-2EAD-4B87-BCCA-E0C9C85E7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365126"/>
            <a:ext cx="7229475" cy="111125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Short Run versus the Long Run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4EC184-9D0B-4DA5-BDD9-BFEAF0EF7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432" y="1825625"/>
            <a:ext cx="9671538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en-US" b="1" i="0" dirty="0">
                <a:solidFill>
                  <a:srgbClr val="444444"/>
                </a:solidFill>
                <a:effectLst/>
              </a:rPr>
              <a:t>In the long run all inputs become variable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T</a:t>
            </a:r>
            <a:r>
              <a:rPr lang="en-US" b="0" i="0" dirty="0">
                <a:solidFill>
                  <a:srgbClr val="444444"/>
                </a:solidFill>
                <a:effectLst/>
              </a:rPr>
              <a:t>he long run is the period in which a firm can adjust all inputs to changed conditions in the long run we can talk about returns to scale (compare latter with economies of scale, which is a cost related concept).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0816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050538-8C0D-4A8F-93AF-D2C1D69AD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+mn-lt"/>
              </a:rPr>
              <a:t>The Short Run versus the Long Run</a:t>
            </a:r>
            <a:endParaRPr lang="fr-FR" sz="3600" dirty="0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20E4C599-E867-42E1-A631-3FDCB14AD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25625"/>
            <a:ext cx="10032023" cy="4540006"/>
          </a:xfrm>
        </p:spPr>
      </p:pic>
    </p:spTree>
    <p:extLst>
      <p:ext uri="{BB962C8B-B14F-4D97-AF65-F5344CB8AC3E}">
        <p14:creationId xmlns:p14="http://schemas.microsoft.com/office/powerpoint/2010/main" val="4163702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01D50C-6B79-4A98-A1B2-C97B5A68A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525" y="365126"/>
            <a:ext cx="7343776" cy="7493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Short Run versus the Long Run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79F2C2-885D-49B8-8612-7C5EF79CD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186" y="1688123"/>
            <a:ext cx="9680330" cy="4488840"/>
          </a:xfrm>
        </p:spPr>
        <p:txBody>
          <a:bodyPr/>
          <a:lstStyle/>
          <a:p>
            <a:endParaRPr lang="en-US" b="1" i="0" dirty="0">
              <a:solidFill>
                <a:srgbClr val="444444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endParaRPr lang="en-US" b="1" i="0" dirty="0">
              <a:solidFill>
                <a:srgbClr val="444444"/>
              </a:solidFill>
              <a:effectLst/>
            </a:endParaRPr>
          </a:p>
          <a:p>
            <a:r>
              <a:rPr lang="en-US" b="1" i="0" dirty="0">
                <a:solidFill>
                  <a:srgbClr val="444444"/>
                </a:solidFill>
                <a:effectLst/>
              </a:rPr>
              <a:t>Short-Run Changes in Production Factor Productivity</a:t>
            </a:r>
            <a:br>
              <a:rPr lang="en-US" dirty="0"/>
            </a:br>
            <a:r>
              <a:rPr lang="en-US" b="0" i="0" dirty="0">
                <a:solidFill>
                  <a:srgbClr val="444444"/>
                </a:solidFill>
                <a:effectLst/>
              </a:rPr>
              <a:t>How much does the quantity of Q change, when the quantity of L is increased?</a:t>
            </a:r>
          </a:p>
          <a:p>
            <a:endParaRPr lang="en-US" dirty="0">
              <a:solidFill>
                <a:srgbClr val="444444"/>
              </a:solidFill>
            </a:endParaRPr>
          </a:p>
          <a:p>
            <a:r>
              <a:rPr lang="en-US" b="1" i="0" dirty="0">
                <a:solidFill>
                  <a:srgbClr val="444444"/>
                </a:solidFill>
                <a:effectLst/>
              </a:rPr>
              <a:t>Long-Run Changes in Production Returns to Scale</a:t>
            </a:r>
            <a:br>
              <a:rPr lang="en-US" dirty="0"/>
            </a:br>
            <a:r>
              <a:rPr lang="en-US" b="0" i="0" dirty="0">
                <a:solidFill>
                  <a:srgbClr val="444444"/>
                </a:solidFill>
                <a:effectLst/>
              </a:rPr>
              <a:t>How much does the quantity of Q change, when the quantity of both L and K is increased?</a:t>
            </a:r>
            <a:endParaRPr lang="fr-FR" dirty="0"/>
          </a:p>
          <a:p>
            <a:endParaRPr lang="fr-FR" dirty="0"/>
          </a:p>
        </p:txBody>
      </p:sp>
      <p:sp>
        <p:nvSpPr>
          <p:cNvPr id="4" name="Flèche : bas 3">
            <a:extLst>
              <a:ext uri="{FF2B5EF4-FFF2-40B4-BE49-F238E27FC236}">
                <a16:creationId xmlns:a16="http://schemas.microsoft.com/office/drawing/2014/main" id="{AC5D23D4-AAFF-495D-962D-FF21332053AD}"/>
              </a:ext>
            </a:extLst>
          </p:cNvPr>
          <p:cNvSpPr/>
          <p:nvPr/>
        </p:nvSpPr>
        <p:spPr>
          <a:xfrm>
            <a:off x="4601719" y="151227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02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775B0A-E05C-4D20-8DF3-05302DB96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825625"/>
            <a:ext cx="979463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+mn-lt"/>
              </a:rPr>
              <a:t>	II- Production Function</a:t>
            </a:r>
          </a:p>
          <a:p>
            <a:pPr marL="0" indent="0" algn="ctr">
              <a:buNone/>
            </a:pPr>
            <a:r>
              <a:rPr lang="en-US" b="1" i="0" dirty="0">
                <a:solidFill>
                  <a:srgbClr val="1A1A1A"/>
                </a:solidFill>
                <a:effectLst/>
              </a:rPr>
              <a:t>	II-1- Definition</a:t>
            </a:r>
          </a:p>
          <a:p>
            <a:pPr marL="0" indent="0" algn="ctr">
              <a:buNone/>
            </a:pPr>
            <a:r>
              <a:rPr lang="en-US" b="1" dirty="0"/>
              <a:t>	II-2- Determinants</a:t>
            </a:r>
          </a:p>
          <a:p>
            <a:pPr marL="0" indent="0" algn="ctr">
              <a:buNone/>
            </a:pPr>
            <a:r>
              <a:rPr lang="en-US" b="1" dirty="0"/>
              <a:t>	II-3- The Production formula</a:t>
            </a:r>
          </a:p>
          <a:p>
            <a:pPr marL="0" indent="0" algn="ctr">
              <a:buNone/>
            </a:pPr>
            <a:r>
              <a:rPr lang="en-US" b="1" dirty="0"/>
              <a:t>	II-4- The Production Table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444444"/>
                </a:solidFill>
              </a:rPr>
              <a:t>	II- 5- The Efficiency</a:t>
            </a:r>
            <a:endParaRPr lang="en-US" b="1" i="0" dirty="0">
              <a:solidFill>
                <a:srgbClr val="444444"/>
              </a:solidFill>
              <a:effectLst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6956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B62EB-9E9B-4EAC-BAAF-B64879BC5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827E45-4DB7-417C-AD46-3527D1341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07" y="1591408"/>
            <a:ext cx="9821007" cy="45855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0" dirty="0">
                <a:solidFill>
                  <a:srgbClr val="1A1A1A"/>
                </a:solidFill>
                <a:effectLst/>
              </a:rPr>
              <a:t>	II-1- Definition</a:t>
            </a:r>
          </a:p>
          <a:p>
            <a:pPr marL="0" indent="0" algn="just">
              <a:buNone/>
            </a:pPr>
            <a:r>
              <a:rPr lang="en-US" b="1" i="0" dirty="0">
                <a:solidFill>
                  <a:srgbClr val="1A1A1A"/>
                </a:solidFill>
                <a:effectLst/>
              </a:rPr>
              <a:t>Production function</a:t>
            </a:r>
            <a:r>
              <a:rPr lang="en-US" b="0" i="0" dirty="0">
                <a:solidFill>
                  <a:srgbClr val="1A1A1A"/>
                </a:solidFill>
                <a:effectLst/>
              </a:rPr>
              <a:t>, in Economics, is an equation that expresses the relationship between the quantities of productive factors (such as </a:t>
            </a:r>
            <a:r>
              <a:rPr lang="en-US" b="0" i="0" dirty="0" err="1">
                <a:solidFill>
                  <a:srgbClr val="1A1A1A"/>
                </a:solidFill>
                <a:effectLst/>
              </a:rPr>
              <a:t>labour</a:t>
            </a:r>
            <a:r>
              <a:rPr lang="en-US" b="0" i="0" dirty="0">
                <a:solidFill>
                  <a:srgbClr val="1A1A1A"/>
                </a:solidFill>
                <a:effectLst/>
              </a:rPr>
              <a:t> and capital) used and the amount of product obtained. </a:t>
            </a:r>
          </a:p>
          <a:p>
            <a:pPr algn="just"/>
            <a:r>
              <a:rPr lang="en-US" b="0" i="0" dirty="0">
                <a:solidFill>
                  <a:srgbClr val="1A1A1A"/>
                </a:solidFill>
                <a:effectLst/>
              </a:rPr>
              <a:t>It states the amount of product that can be obtained from every combination of factors, assuming that the most efficient available methods of production are used.</a:t>
            </a:r>
          </a:p>
          <a:p>
            <a:pPr algn="just"/>
            <a:r>
              <a:rPr lang="en-US" dirty="0"/>
              <a:t>It states the relationship between inputs and outputs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610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D17E0A-6BFB-457C-A167-A5A3510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9576" y="365125"/>
            <a:ext cx="6752493" cy="96251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3DBC3F-3836-4C6E-984B-B4EC57F006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262" y="1825625"/>
            <a:ext cx="9750669" cy="4351338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Producers 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heory 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is concerned with the behavior of firms in hiring and combining productive inputs to supply commodities at appropriate prices. </a:t>
            </a:r>
          </a:p>
          <a:p>
            <a:pPr algn="just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Two sets of issues are involved in this process: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one is the technical constraints, which limit the range of feasible productive processes,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while the other is the institutional context such as the characteristics of the market where commodities and inputs are purchased and sold.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1130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0C9B2-2B96-422A-A227-A588008DF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9768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03A906-664B-46BC-81B7-D98CC753F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1" y="1428750"/>
            <a:ext cx="11201400" cy="49456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en-US" b="1" dirty="0"/>
              <a:t>II-2- Determinants</a:t>
            </a:r>
          </a:p>
          <a:p>
            <a:pPr algn="just"/>
            <a:r>
              <a:rPr lang="en-US" dirty="0"/>
              <a:t>The determinants of the Production Function are </a:t>
            </a:r>
            <a:r>
              <a:rPr lang="en-US" b="1" dirty="0"/>
              <a:t>the Inputs.</a:t>
            </a:r>
          </a:p>
          <a:p>
            <a:pPr algn="just"/>
            <a:r>
              <a:rPr lang="en-US" dirty="0"/>
              <a:t>These inputs are classified as Land, </a:t>
            </a:r>
            <a:r>
              <a:rPr lang="en-US" dirty="0" err="1"/>
              <a:t>Labour</a:t>
            </a:r>
            <a:r>
              <a:rPr lang="en-US" dirty="0"/>
              <a:t> and Capital.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Land </a:t>
            </a:r>
          </a:p>
          <a:p>
            <a:pPr algn="just"/>
            <a:r>
              <a:rPr lang="en-US" dirty="0"/>
              <a:t>all natural resources of the earth </a:t>
            </a:r>
          </a:p>
          <a:p>
            <a:pPr marL="0" indent="0" algn="just">
              <a:buNone/>
            </a:pPr>
            <a:r>
              <a:rPr lang="en-US" dirty="0"/>
              <a:t>	* Price paid to acquire land = </a:t>
            </a:r>
            <a:r>
              <a:rPr lang="en-US" b="1" dirty="0"/>
              <a:t>Rent</a:t>
            </a:r>
            <a:r>
              <a:rPr lang="en-US" dirty="0"/>
              <a:t> </a:t>
            </a:r>
          </a:p>
          <a:p>
            <a:pPr marL="0" indent="0" algn="just">
              <a:buNone/>
            </a:pP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7899531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C22063-47EE-45F0-84D7-2FD6A49FD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562" y="365125"/>
            <a:ext cx="6101861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3B40C4-E1A2-4A4C-802B-599DBF87F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808" y="1825625"/>
            <a:ext cx="11133992" cy="4351338"/>
          </a:xfrm>
        </p:spPr>
        <p:txBody>
          <a:bodyPr/>
          <a:lstStyle/>
          <a:p>
            <a:pPr marL="0" indent="0" algn="just">
              <a:buNone/>
            </a:pPr>
            <a:endParaRPr lang="en-US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err="1"/>
              <a:t>Labour</a:t>
            </a:r>
            <a:endParaRPr lang="en-US" b="1" dirty="0"/>
          </a:p>
          <a:p>
            <a:pPr algn="just"/>
            <a:r>
              <a:rPr lang="en-US" dirty="0"/>
              <a:t> all physical and mental human effort involved in production</a:t>
            </a:r>
          </a:p>
          <a:p>
            <a:pPr marL="0" indent="0" algn="just">
              <a:buNone/>
            </a:pPr>
            <a:r>
              <a:rPr lang="en-US" dirty="0"/>
              <a:t>	* Price paid to </a:t>
            </a:r>
            <a:r>
              <a:rPr lang="en-US" dirty="0" err="1"/>
              <a:t>labour</a:t>
            </a:r>
            <a:r>
              <a:rPr lang="en-US" dirty="0"/>
              <a:t> = </a:t>
            </a:r>
            <a:r>
              <a:rPr lang="en-US" b="1" dirty="0"/>
              <a:t>Wages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/>
              <a:t>Capital</a:t>
            </a:r>
            <a:r>
              <a:rPr lang="en-US" dirty="0"/>
              <a:t> </a:t>
            </a:r>
          </a:p>
          <a:p>
            <a:pPr algn="just"/>
            <a:r>
              <a:rPr lang="en-US" dirty="0"/>
              <a:t>buildings, machinery and equipment not used for its own sake but for the contribution it makes to production </a:t>
            </a:r>
          </a:p>
          <a:p>
            <a:pPr marL="0" indent="0" algn="just">
              <a:buNone/>
            </a:pPr>
            <a:r>
              <a:rPr lang="en-US" dirty="0"/>
              <a:t>	* Price paid for capital = </a:t>
            </a:r>
            <a:r>
              <a:rPr lang="en-US" b="1" dirty="0"/>
              <a:t>Interest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18678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90914-8666-4B07-BB79-266CDBCC1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7015" y="365125"/>
            <a:ext cx="6646986" cy="88338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9D73EB75-4847-4150-8908-25C675781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223" y="1558925"/>
            <a:ext cx="9671539" cy="481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2392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8DE9E-0626-4B19-A1D4-A6EBFEBD8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8223" y="365125"/>
            <a:ext cx="6972299" cy="99768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56ADF-9E3B-422E-82C5-DDF92429B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15" y="1608992"/>
            <a:ext cx="9785839" cy="47742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b="1" dirty="0"/>
              <a:t>II-3- The Production formula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Mathematical representation of the linear </a:t>
            </a:r>
            <a:r>
              <a:rPr lang="en-US" i="0" dirty="0">
                <a:solidFill>
                  <a:srgbClr val="444444"/>
                </a:solidFill>
                <a:effectLst/>
              </a:rPr>
              <a:t>Production Function </a:t>
            </a:r>
            <a:endParaRPr lang="en-US" dirty="0"/>
          </a:p>
          <a:p>
            <a:pPr marL="0" indent="0" algn="ctr">
              <a:buNone/>
            </a:pPr>
            <a:r>
              <a:rPr lang="en-US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Q = f(X1, X2, …, </a:t>
            </a:r>
            <a:r>
              <a:rPr lang="en-US" b="1" i="0" dirty="0" err="1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Xk</a:t>
            </a:r>
            <a:r>
              <a:rPr lang="en-US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)</a:t>
            </a:r>
          </a:p>
          <a:p>
            <a:pPr marL="0" indent="0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	where			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>
                <a:effectLst/>
                <a:latin typeface="Open Sans" panose="020B0606030504020204" pitchFamily="34" charset="0"/>
              </a:rPr>
              <a:t>*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 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Q = output</a:t>
            </a:r>
          </a:p>
          <a:p>
            <a:pPr marL="0" indent="0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			</a:t>
            </a:r>
            <a:r>
              <a:rPr lang="en-US" b="1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		* 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X1, …, </a:t>
            </a:r>
            <a:r>
              <a:rPr lang="en-US" b="0" i="0" dirty="0" err="1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Xk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= inputs</a:t>
            </a:r>
          </a:p>
          <a:p>
            <a:r>
              <a:rPr lang="en-US" dirty="0"/>
              <a:t>If we will take 3 inputs (capital, land and </a:t>
            </a:r>
            <a:r>
              <a:rPr lang="en-US" dirty="0" err="1"/>
              <a:t>labour</a:t>
            </a:r>
            <a:r>
              <a:rPr lang="en-US" dirty="0"/>
              <a:t>), the output (Q) will be dependent upon the amount of capital (K), Land (L) and </a:t>
            </a:r>
            <a:r>
              <a:rPr lang="en-US" dirty="0" err="1"/>
              <a:t>Labour</a:t>
            </a:r>
            <a:r>
              <a:rPr lang="en-US" dirty="0"/>
              <a:t> (La) used   </a:t>
            </a:r>
            <a:r>
              <a:rPr lang="en-US" b="1" dirty="0">
                <a:solidFill>
                  <a:srgbClr val="FF0000"/>
                </a:solidFill>
              </a:rPr>
              <a:t>Q = f (K, L, La)</a:t>
            </a:r>
            <a:endParaRPr lang="en-US" b="0" i="0" dirty="0">
              <a:solidFill>
                <a:srgbClr val="FF0000"/>
              </a:solidFill>
              <a:effectLst/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528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DD8B5-FB67-42CA-880B-0BBC70C86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561" y="365125"/>
            <a:ext cx="6770077" cy="78666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D5C21-97E1-4E27-85E5-FC730F02A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32" y="1811214"/>
            <a:ext cx="9733084" cy="4365749"/>
          </a:xfrm>
        </p:spPr>
        <p:txBody>
          <a:bodyPr/>
          <a:lstStyle/>
          <a:p>
            <a:r>
              <a:rPr lang="en-US" b="0" i="0" dirty="0">
                <a:solidFill>
                  <a:srgbClr val="444444"/>
                </a:solidFill>
                <a:effectLst/>
              </a:rPr>
              <a:t>For our current analysis, we will reduce </a:t>
            </a:r>
            <a:r>
              <a:rPr lang="en-US" b="1" i="0" dirty="0">
                <a:solidFill>
                  <a:srgbClr val="444444"/>
                </a:solidFill>
                <a:effectLst/>
              </a:rPr>
              <a:t>the input:</a:t>
            </a:r>
            <a:endParaRPr lang="en-US" dirty="0">
              <a:solidFill>
                <a:srgbClr val="444444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444444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444444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44444"/>
                </a:solidFill>
              </a:rPr>
              <a:t> </a:t>
            </a:r>
            <a:r>
              <a:rPr lang="en-US" b="0" i="0" dirty="0">
                <a:solidFill>
                  <a:srgbClr val="444444"/>
                </a:solidFill>
                <a:effectLst/>
              </a:rPr>
              <a:t>capital (</a:t>
            </a:r>
            <a:r>
              <a:rPr lang="en-US" b="1" i="0" dirty="0">
                <a:solidFill>
                  <a:srgbClr val="444444"/>
                </a:solidFill>
                <a:effectLst/>
              </a:rPr>
              <a:t>K</a:t>
            </a:r>
            <a:r>
              <a:rPr lang="en-US" b="0" i="0" dirty="0">
                <a:solidFill>
                  <a:srgbClr val="444444"/>
                </a:solidFill>
                <a:effectLst/>
              </a:rPr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b="0" i="0" dirty="0">
                <a:solidFill>
                  <a:srgbClr val="444444"/>
                </a:solidFill>
                <a:effectLst/>
              </a:rPr>
              <a:t> </a:t>
            </a:r>
            <a:r>
              <a:rPr lang="en-US" b="0" i="0" dirty="0" err="1">
                <a:solidFill>
                  <a:srgbClr val="444444"/>
                </a:solidFill>
                <a:effectLst/>
              </a:rPr>
              <a:t>labour</a:t>
            </a:r>
            <a:r>
              <a:rPr lang="en-US" b="0" i="0" dirty="0">
                <a:solidFill>
                  <a:srgbClr val="444444"/>
                </a:solidFill>
                <a:effectLst/>
              </a:rPr>
              <a:t> (</a:t>
            </a:r>
            <a:r>
              <a:rPr lang="en-US" b="1" i="0" dirty="0">
                <a:solidFill>
                  <a:srgbClr val="444444"/>
                </a:solidFill>
                <a:effectLst/>
              </a:rPr>
              <a:t>L</a:t>
            </a:r>
            <a:r>
              <a:rPr lang="en-US" b="0" i="0" dirty="0">
                <a:solidFill>
                  <a:srgbClr val="444444"/>
                </a:solidFill>
                <a:effectLst/>
              </a:rPr>
              <a:t>)                 </a:t>
            </a:r>
            <a:r>
              <a:rPr lang="en-US" sz="2800" b="1" i="0" dirty="0">
                <a:solidFill>
                  <a:srgbClr val="444444"/>
                </a:solidFill>
                <a:effectLst/>
              </a:rPr>
              <a:t>Q = f(L, K)</a:t>
            </a:r>
            <a:endParaRPr lang="fr-FR" sz="2800" b="1" dirty="0"/>
          </a:p>
          <a:p>
            <a:endParaRPr lang="fr-FR" dirty="0"/>
          </a:p>
        </p:txBody>
      </p:sp>
      <p:sp>
        <p:nvSpPr>
          <p:cNvPr id="4" name="Accolade fermante 3">
            <a:extLst>
              <a:ext uri="{FF2B5EF4-FFF2-40B4-BE49-F238E27FC236}">
                <a16:creationId xmlns:a16="http://schemas.microsoft.com/office/drawing/2014/main" id="{55BE2002-22CC-4EF6-91BF-A7DC2987FA56}"/>
              </a:ext>
            </a:extLst>
          </p:cNvPr>
          <p:cNvSpPr/>
          <p:nvPr/>
        </p:nvSpPr>
        <p:spPr>
          <a:xfrm>
            <a:off x="2558561" y="3121268"/>
            <a:ext cx="316523" cy="137160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9005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BE2D2-D382-4DF4-B37B-BD605B0E4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4792" y="365126"/>
            <a:ext cx="7323993" cy="87459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831422-1117-4537-8109-20747AA9E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9" y="1565031"/>
            <a:ext cx="8379070" cy="4818184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/>
              <a:t>	II-4- The Production Table</a:t>
            </a:r>
          </a:p>
          <a:p>
            <a:pPr algn="just"/>
            <a:r>
              <a:rPr lang="en-US" b="1" dirty="0"/>
              <a:t> </a:t>
            </a:r>
            <a:r>
              <a:rPr lang="en-US" dirty="0">
                <a:solidFill>
                  <a:srgbClr val="444444"/>
                </a:solidFill>
              </a:rPr>
              <a:t>The</a:t>
            </a:r>
            <a:r>
              <a:rPr lang="en-US" b="0" i="0" dirty="0">
                <a:solidFill>
                  <a:srgbClr val="444444"/>
                </a:solidFill>
                <a:effectLst/>
              </a:rPr>
              <a:t> production function can also be a </a:t>
            </a:r>
            <a:r>
              <a:rPr lang="en-US" b="1" i="0" dirty="0">
                <a:solidFill>
                  <a:srgbClr val="444444"/>
                </a:solidFill>
                <a:effectLst/>
              </a:rPr>
              <a:t>table</a:t>
            </a:r>
            <a:r>
              <a:rPr lang="en-US" b="0" i="0" dirty="0">
                <a:solidFill>
                  <a:srgbClr val="444444"/>
                </a:solidFill>
                <a:effectLst/>
              </a:rPr>
              <a:t> showing the maximum amount of output that can be produced from any specified set of inputs, given the existing technology</a:t>
            </a:r>
          </a:p>
          <a:p>
            <a:pPr marL="0" indent="0" algn="just">
              <a:buNone/>
            </a:pPr>
            <a:endParaRPr lang="en-US" b="0" i="0" dirty="0">
              <a:solidFill>
                <a:srgbClr val="444444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444444"/>
                </a:solidFill>
                <a:effectLst/>
              </a:rPr>
              <a:t>Same Q can be produced with different combinations of inputs</a:t>
            </a:r>
            <a:r>
              <a:rPr lang="en-US" dirty="0">
                <a:solidFill>
                  <a:srgbClr val="444444"/>
                </a:solidFill>
              </a:rPr>
              <a:t>.</a:t>
            </a:r>
            <a:endParaRPr lang="en-US" b="0" i="0" dirty="0">
              <a:solidFill>
                <a:srgbClr val="44444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57244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51E82-AAD3-481E-A104-6560F1106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6677" y="365126"/>
            <a:ext cx="7069016" cy="918552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D8CC26-FB07-48B2-9502-78839156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054" y="1591408"/>
            <a:ext cx="9697915" cy="45855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b="1" dirty="0"/>
              <a:t>II- 5- The Efficiency</a:t>
            </a:r>
            <a:endParaRPr lang="en-US" b="1" i="0" dirty="0">
              <a:effectLst/>
            </a:endParaRPr>
          </a:p>
          <a:p>
            <a:r>
              <a:rPr lang="en-US" i="0" dirty="0">
                <a:effectLst/>
              </a:rPr>
              <a:t>All of these outputs are assumed to be technically efficient</a:t>
            </a:r>
            <a:br>
              <a:rPr lang="en-US" dirty="0"/>
            </a:br>
            <a:r>
              <a:rPr lang="en-US" b="0" i="0" dirty="0">
                <a:effectLst/>
              </a:rPr>
              <a:t>But which one is economically efficient? </a:t>
            </a:r>
          </a:p>
          <a:p>
            <a:r>
              <a:rPr lang="en-US" b="1" i="0" dirty="0">
                <a:solidFill>
                  <a:srgbClr val="FF0000"/>
                </a:solidFill>
                <a:effectLst/>
              </a:rPr>
              <a:t>Economic Efficiency</a:t>
            </a:r>
            <a:r>
              <a:rPr lang="en-US" b="0" i="0" dirty="0">
                <a:effectLst/>
              </a:rPr>
              <a:t>: occurs when the cost of producing a given output is as low as possible</a:t>
            </a:r>
          </a:p>
          <a:p>
            <a:r>
              <a:rPr lang="en-US" b="1" i="0" dirty="0">
                <a:solidFill>
                  <a:srgbClr val="FF0000"/>
                </a:solidFill>
                <a:effectLst/>
              </a:rPr>
              <a:t>Technological efficiency</a:t>
            </a:r>
            <a:r>
              <a:rPr lang="en-US" b="0" i="0" dirty="0">
                <a:effectLst/>
              </a:rPr>
              <a:t>: occurs when it is not possible to increase output without increasing inputs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0" i="0" dirty="0">
                <a:effectLst/>
              </a:rPr>
              <a:t>The objective of efficiency will provide us with some basic rules about the manner in which firms should utilize inputs to produce goods and services.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4832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8F6AB-E25F-4548-8C74-73D290199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3923" y="365125"/>
            <a:ext cx="7148146" cy="99768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lt"/>
              </a:rPr>
              <a:t>II- Production Function</a:t>
            </a:r>
            <a:endParaRPr lang="fr-FR" dirty="0"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FC8D22-73EC-4F19-A957-E0D236C5E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392" y="1582615"/>
            <a:ext cx="9759462" cy="4730262"/>
          </a:xfrm>
        </p:spPr>
        <p:txBody>
          <a:bodyPr/>
          <a:lstStyle/>
          <a:p>
            <a:pPr algn="just"/>
            <a:r>
              <a:rPr lang="en-US" b="1" dirty="0">
                <a:solidFill>
                  <a:srgbClr val="444444"/>
                </a:solidFill>
              </a:rPr>
              <a:t>T</a:t>
            </a:r>
            <a:r>
              <a:rPr lang="en-US" b="1" i="0" dirty="0">
                <a:solidFill>
                  <a:srgbClr val="444444"/>
                </a:solidFill>
                <a:effectLst/>
              </a:rPr>
              <a:t>o maximize the output attainable with a given level of cost.</a:t>
            </a:r>
            <a:br>
              <a:rPr lang="en-US" dirty="0"/>
            </a:br>
            <a:r>
              <a:rPr lang="en-US" b="0" i="0" dirty="0">
                <a:solidFill>
                  <a:srgbClr val="444444"/>
                </a:solidFill>
                <a:effectLst/>
              </a:rPr>
              <a:t>You will see that basic production theory is simply an application of constrained optimization: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444444"/>
                </a:solidFill>
                <a:effectLst/>
              </a:rPr>
              <a:t>	the firm attempts either to minimize the cost of producing a given level of output or to maximize the output attainable with a given level of cost.</a:t>
            </a:r>
          </a:p>
          <a:p>
            <a:pPr marL="0" indent="0" algn="just">
              <a:buNone/>
            </a:pPr>
            <a:endParaRPr lang="en-US" b="0" i="0" dirty="0">
              <a:solidFill>
                <a:srgbClr val="444444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444444"/>
                </a:solidFill>
                <a:effectLst/>
              </a:rPr>
              <a:t>Both optimization problems lead to same rule for the allocation of inputs and choice of technology</a:t>
            </a:r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9AE14E98-46CD-4D5B-920B-361EEC4293E1}"/>
              </a:ext>
            </a:extLst>
          </p:cNvPr>
          <p:cNvSpPr/>
          <p:nvPr/>
        </p:nvSpPr>
        <p:spPr>
          <a:xfrm flipV="1">
            <a:off x="349935" y="2908178"/>
            <a:ext cx="722726" cy="397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0442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05AFF-A788-4E09-A3B0-90925AD0A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CC7D6C-C9F2-4138-AB74-05745F8746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097108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sz="2800" b="1" dirty="0">
                <a:latin typeface="+mn-lt"/>
              </a:rPr>
              <a:t>	</a:t>
            </a:r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sz="2800" b="1" dirty="0">
                <a:latin typeface="+mn-lt"/>
              </a:rPr>
              <a:t>III- </a:t>
            </a:r>
            <a:r>
              <a:rPr lang="en-US" sz="2800" b="1" i="0" dirty="0">
                <a:effectLst/>
                <a:latin typeface="+mn-lt"/>
              </a:rPr>
              <a:t>THE </a:t>
            </a:r>
            <a:r>
              <a:rPr lang="fr-FR" sz="3200" b="1" dirty="0">
                <a:latin typeface="+mn-lt"/>
              </a:rPr>
              <a:t>Costs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678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E48A0-749B-409D-B858-F5900C965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6331"/>
            <a:ext cx="10515600" cy="115435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+mn-lt"/>
              </a:rPr>
              <a:t>III- 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+mn-lt"/>
              </a:rPr>
              <a:t>THE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Costs</a:t>
            </a:r>
            <a:br>
              <a:rPr lang="en-US" b="1" i="0" dirty="0">
                <a:solidFill>
                  <a:srgbClr val="501E05"/>
                </a:solidFill>
                <a:effectLst/>
                <a:latin typeface="Terminal Dosis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DB349F-5981-4537-8B96-B54B3383A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5" y="1825625"/>
            <a:ext cx="9926515" cy="4351338"/>
          </a:xfrm>
        </p:spPr>
        <p:txBody>
          <a:bodyPr/>
          <a:lstStyle/>
          <a:p>
            <a:r>
              <a:rPr lang="en-US" dirty="0"/>
              <a:t>In buying factor inputs, the firm will incur costs.</a:t>
            </a:r>
          </a:p>
          <a:p>
            <a:r>
              <a:rPr lang="en-US" dirty="0"/>
              <a:t>Costs are classified as: </a:t>
            </a:r>
          </a:p>
          <a:p>
            <a:pPr marL="0" indent="0">
              <a:buNone/>
            </a:pPr>
            <a:r>
              <a:rPr lang="en-US" dirty="0"/>
              <a:t>	– </a:t>
            </a:r>
            <a:r>
              <a:rPr lang="en-US" b="1" dirty="0">
                <a:solidFill>
                  <a:srgbClr val="FF0000"/>
                </a:solidFill>
              </a:rPr>
              <a:t>Fixed costs (FC)</a:t>
            </a:r>
            <a:r>
              <a:rPr lang="en-US" dirty="0"/>
              <a:t>: costs that are not related directly to production  such as rent, rates, insurance costs, admin costs. </a:t>
            </a:r>
          </a:p>
          <a:p>
            <a:pPr marL="0" indent="0">
              <a:buNone/>
            </a:pPr>
            <a:r>
              <a:rPr lang="en-US" dirty="0"/>
              <a:t>They can change but not in relation to output </a:t>
            </a:r>
          </a:p>
          <a:p>
            <a:pPr marL="0" indent="0">
              <a:buNone/>
            </a:pPr>
            <a:r>
              <a:rPr lang="en-US" dirty="0"/>
              <a:t>	– </a:t>
            </a:r>
            <a:r>
              <a:rPr lang="en-US" b="1" dirty="0">
                <a:solidFill>
                  <a:srgbClr val="FF0000"/>
                </a:solidFill>
              </a:rPr>
              <a:t>Variable Costs (VC)</a:t>
            </a:r>
            <a:r>
              <a:rPr lang="en-US" dirty="0"/>
              <a:t>: costs directly related to variations in output. Raw materials primarily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43010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FBE68-F4B0-429B-BBD5-252B4BACE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3392" y="365126"/>
            <a:ext cx="7069016" cy="87459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+mn-lt"/>
              </a:rPr>
              <a:t>III- 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+mn-lt"/>
              </a:rPr>
              <a:t>THE </a:t>
            </a:r>
            <a:r>
              <a:rPr lang="fr-FR" sz="3600" b="1" dirty="0">
                <a:solidFill>
                  <a:schemeClr val="bg1"/>
                </a:solidFill>
                <a:latin typeface="+mn-lt"/>
              </a:rPr>
              <a:t>Costs</a:t>
            </a:r>
            <a:endParaRPr lang="fr-FR" sz="36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7D429F-D321-4157-9E85-82E121688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652954"/>
            <a:ext cx="9794631" cy="4615961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The Total Cost: the sum of all costs incurred in production</a:t>
            </a:r>
          </a:p>
          <a:p>
            <a:pPr marL="0" indent="0">
              <a:buNone/>
            </a:pPr>
            <a:r>
              <a:rPr lang="en-US" dirty="0"/>
              <a:t>	 	</a:t>
            </a:r>
            <a:r>
              <a:rPr lang="en-US" b="1" dirty="0">
                <a:solidFill>
                  <a:srgbClr val="FF0000"/>
                </a:solidFill>
              </a:rPr>
              <a:t>TC = FC + VC </a:t>
            </a:r>
          </a:p>
          <a:p>
            <a:pPr marL="0" indent="0">
              <a:buNone/>
            </a:pPr>
            <a:r>
              <a:rPr lang="en-US" dirty="0"/>
              <a:t>• Average Cost:  the cost per unit of output</a:t>
            </a:r>
          </a:p>
          <a:p>
            <a:pPr marL="0" indent="0">
              <a:buNone/>
            </a:pPr>
            <a:r>
              <a:rPr lang="en-US" dirty="0"/>
              <a:t> 		</a:t>
            </a:r>
            <a:r>
              <a:rPr lang="en-US" b="1" dirty="0">
                <a:solidFill>
                  <a:srgbClr val="FF0000"/>
                </a:solidFill>
              </a:rPr>
              <a:t>AC = TC/Output</a:t>
            </a:r>
          </a:p>
          <a:p>
            <a:pPr marL="0" indent="0">
              <a:buNone/>
            </a:pPr>
            <a:r>
              <a:rPr lang="en-US" dirty="0"/>
              <a:t> • Marginal Cost: the cost of one more or one fewer units of production 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b="1" dirty="0">
                <a:solidFill>
                  <a:srgbClr val="FF0000"/>
                </a:solidFill>
              </a:rPr>
              <a:t> MC = </a:t>
            </a:r>
            <a:r>
              <a:rPr lang="en-US" b="1" dirty="0" err="1">
                <a:solidFill>
                  <a:srgbClr val="FF0000"/>
                </a:solidFill>
              </a:rPr>
              <a:t>TCn</a:t>
            </a:r>
            <a:r>
              <a:rPr lang="en-US" b="1" dirty="0">
                <a:solidFill>
                  <a:srgbClr val="FF0000"/>
                </a:solidFill>
              </a:rPr>
              <a:t> – TCn-1 units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2649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B60A5-8FA6-4AD8-9C21-125C85DC6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III- </a:t>
            </a:r>
            <a:r>
              <a:rPr lang="en-US" sz="4000" b="1" i="0" dirty="0">
                <a:solidFill>
                  <a:schemeClr val="bg1"/>
                </a:solidFill>
                <a:effectLst/>
                <a:latin typeface="+mn-lt"/>
              </a:rPr>
              <a:t>THE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COSTS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2F3680-3DB3-43F7-84D3-B1D6A11C6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38" y="1860794"/>
            <a:ext cx="9680331" cy="4425705"/>
          </a:xfrm>
        </p:spPr>
        <p:txBody>
          <a:bodyPr>
            <a:normAutofit/>
          </a:bodyPr>
          <a:lstStyle/>
          <a:p>
            <a:r>
              <a:rPr lang="en-US" b="1" dirty="0"/>
              <a:t>Short run</a:t>
            </a:r>
            <a:r>
              <a:rPr lang="en-US" dirty="0"/>
              <a:t>: Diminishing marginal returns results from adding successive quantities of variable factors to a fixed factor.</a:t>
            </a:r>
          </a:p>
          <a:p>
            <a:pPr marL="0" indent="0">
              <a:buNone/>
            </a:pPr>
            <a:r>
              <a:rPr lang="en-US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b="1" i="0" dirty="0">
                <a:effectLst/>
              </a:rPr>
              <a:t>Short-Run Changes in Production Factor Productivity</a:t>
            </a:r>
            <a:br>
              <a:rPr lang="en-US" dirty="0"/>
            </a:br>
            <a:r>
              <a:rPr lang="en-US" dirty="0"/>
              <a:t>	</a:t>
            </a:r>
            <a:r>
              <a:rPr lang="en-US" b="0" i="0" dirty="0">
                <a:effectLst/>
              </a:rPr>
              <a:t>How much does the quantity of Q change, when the 	quantity of L is increased?</a:t>
            </a:r>
          </a:p>
          <a:p>
            <a:r>
              <a:rPr lang="en-US" b="1" dirty="0"/>
              <a:t>Long run</a:t>
            </a:r>
            <a:r>
              <a:rPr lang="en-US" dirty="0"/>
              <a:t>:  Increases in capacity can lead to increasing, decreasing or constant returns to scale.</a:t>
            </a:r>
          </a:p>
          <a:p>
            <a:pPr marL="0" indent="0">
              <a:buNone/>
            </a:pPr>
            <a:r>
              <a:rPr lang="en-US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b="1" i="0" dirty="0">
                <a:effectLst/>
              </a:rPr>
              <a:t>Long-Run Changes in Production Returns to Scale</a:t>
            </a:r>
            <a:br>
              <a:rPr lang="en-US" dirty="0"/>
            </a:br>
            <a:r>
              <a:rPr lang="en-US" dirty="0"/>
              <a:t>	</a:t>
            </a:r>
            <a:r>
              <a:rPr lang="en-US" b="0" i="0" dirty="0">
                <a:effectLst/>
              </a:rPr>
              <a:t>How much does the quantity of Q change, when the 	quantity of both L and K is increased?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5E857222-5C58-4E55-AF77-BB95BE9A2130}"/>
              </a:ext>
            </a:extLst>
          </p:cNvPr>
          <p:cNvSpPr/>
          <p:nvPr/>
        </p:nvSpPr>
        <p:spPr>
          <a:xfrm>
            <a:off x="70338" y="2963008"/>
            <a:ext cx="861646" cy="465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 : droite 4">
            <a:extLst>
              <a:ext uri="{FF2B5EF4-FFF2-40B4-BE49-F238E27FC236}">
                <a16:creationId xmlns:a16="http://schemas.microsoft.com/office/drawing/2014/main" id="{C1192734-B47D-49AF-958F-14AB8233DBDF}"/>
              </a:ext>
            </a:extLst>
          </p:cNvPr>
          <p:cNvSpPr/>
          <p:nvPr/>
        </p:nvSpPr>
        <p:spPr>
          <a:xfrm>
            <a:off x="82061" y="4988169"/>
            <a:ext cx="861646" cy="465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1254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703F5E-0E39-4BE3-B4F5-F7D12FE78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223" y="1825625"/>
            <a:ext cx="9671539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000" b="1" dirty="0">
              <a:latin typeface="+mn-lt"/>
            </a:endParaRPr>
          </a:p>
          <a:p>
            <a:pPr marL="0" indent="0" algn="ctr">
              <a:buNone/>
            </a:pPr>
            <a:r>
              <a:rPr lang="fr-FR" sz="4000" b="1" dirty="0">
                <a:latin typeface="+mn-lt"/>
              </a:rPr>
              <a:t>IV- The Revenue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8135717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B61EEF-3AAA-4D2F-8A4A-8EBF5DB17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546" y="365126"/>
            <a:ext cx="7200900" cy="927344"/>
          </a:xfrm>
        </p:spPr>
        <p:txBody>
          <a:bodyPr/>
          <a:lstStyle/>
          <a:p>
            <a:pPr algn="ctr"/>
            <a:r>
              <a:rPr lang="fr-FR" b="1" dirty="0">
                <a:solidFill>
                  <a:schemeClr val="bg1"/>
                </a:solidFill>
                <a:latin typeface="+mn-lt"/>
              </a:rPr>
              <a:t>IV- The Revenue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F190EE-5A86-4F54-AFDA-A5C6C4E22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767254"/>
            <a:ext cx="9785839" cy="4409709"/>
          </a:xfrm>
        </p:spPr>
        <p:txBody>
          <a:bodyPr/>
          <a:lstStyle/>
          <a:p>
            <a:r>
              <a:rPr lang="en-US" b="1" i="0" dirty="0">
                <a:solidFill>
                  <a:srgbClr val="FF0000"/>
                </a:solidFill>
                <a:effectLst/>
              </a:rPr>
              <a:t>Revenue</a:t>
            </a:r>
            <a:r>
              <a:rPr lang="en-US" b="0" i="0" dirty="0">
                <a:solidFill>
                  <a:srgbClr val="000000"/>
                </a:solidFill>
                <a:effectLst/>
              </a:rPr>
              <a:t> is the income a firm retains from selling its products once it has paid indirect tax, such as VAT.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</a:rPr>
              <a:t>Revenue provides the income which a firm needs to enable it to cover its </a:t>
            </a:r>
            <a:r>
              <a:rPr lang="en-US" b="1" i="0" u="none" strike="noStrike" dirty="0">
                <a:solidFill>
                  <a:srgbClr val="39609C"/>
                </a:solidFill>
                <a:effectLst/>
                <a:hlinkClick r:id="rId2"/>
              </a:rPr>
              <a:t>costs of production</a:t>
            </a:r>
            <a:r>
              <a:rPr lang="en-US" b="0" i="0" dirty="0">
                <a:solidFill>
                  <a:srgbClr val="000000"/>
                </a:solidFill>
                <a:effectLst/>
              </a:rPr>
              <a:t>, and from which it can derive a </a:t>
            </a:r>
            <a:r>
              <a:rPr lang="en-US" b="1" i="0" u="none" strike="noStrike" dirty="0">
                <a:solidFill>
                  <a:srgbClr val="39609C"/>
                </a:solidFill>
                <a:effectLst/>
                <a:hlinkClick r:id="rId3"/>
              </a:rPr>
              <a:t>profit</a:t>
            </a:r>
            <a:r>
              <a:rPr lang="en-US" b="0" i="0" dirty="0">
                <a:solidFill>
                  <a:srgbClr val="000000"/>
                </a:solidFill>
                <a:effectLst/>
              </a:rPr>
              <a:t>. 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</a:rPr>
              <a:t>Profit can be distributed to the owners, or shareholders, or retained in the business to purchase new capital assets or upgrade the firm’s technology</a:t>
            </a:r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Revenue is measured in three ways: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74657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BA84D-DA97-4D51-ADD3-2F6C4B070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solidFill>
                  <a:schemeClr val="bg1"/>
                </a:solidFill>
                <a:latin typeface="+mn-lt"/>
              </a:rPr>
              <a:t>IV- The Revenue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09BC9A-32A9-484F-A605-9EFCE67B4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Total revenue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the total amount received from selling a given output </a:t>
            </a:r>
          </a:p>
          <a:p>
            <a:pPr marL="0" indent="0">
              <a:buNone/>
            </a:pPr>
            <a:r>
              <a:rPr lang="en-US" dirty="0"/>
              <a:t> 			</a:t>
            </a:r>
            <a:r>
              <a:rPr lang="en-US" b="1" dirty="0">
                <a:solidFill>
                  <a:srgbClr val="FF0000"/>
                </a:solidFill>
              </a:rPr>
              <a:t>TR =</a:t>
            </a:r>
            <a:r>
              <a:rPr lang="el-GR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l-GR" b="1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Σ</a:t>
            </a:r>
            <a:r>
              <a:rPr lang="en-US" b="1" dirty="0">
                <a:solidFill>
                  <a:srgbClr val="FF0000"/>
                </a:solidFill>
              </a:rPr>
              <a:t> (P</a:t>
            </a:r>
            <a:r>
              <a:rPr lang="en-US" sz="1600" b="1" dirty="0">
                <a:solidFill>
                  <a:srgbClr val="FF0000"/>
                </a:solidFill>
              </a:rPr>
              <a:t>x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/>
              <a:t>x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</a:t>
            </a:r>
            <a:r>
              <a:rPr lang="en-US" sz="1600" b="1" dirty="0" err="1">
                <a:solidFill>
                  <a:srgbClr val="FF0000"/>
                </a:solidFill>
              </a:rPr>
              <a:t>x</a:t>
            </a:r>
            <a:r>
              <a:rPr lang="en-US" b="1" dirty="0">
                <a:solidFill>
                  <a:srgbClr val="FF0000"/>
                </a:solidFill>
              </a:rPr>
              <a:t> )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Average Revenue:</a:t>
            </a:r>
          </a:p>
          <a:p>
            <a:pPr marL="0" indent="0">
              <a:buNone/>
            </a:pPr>
            <a:r>
              <a:rPr lang="en-US" dirty="0"/>
              <a:t>the average amount received from selling each unit </a:t>
            </a:r>
          </a:p>
          <a:p>
            <a:pPr marL="0" indent="0">
              <a:buNone/>
            </a:pPr>
            <a:r>
              <a:rPr lang="en-US" dirty="0"/>
              <a:t>			</a:t>
            </a:r>
            <a:r>
              <a:rPr lang="en-US" b="1" dirty="0">
                <a:solidFill>
                  <a:srgbClr val="FF0000"/>
                </a:solidFill>
              </a:rPr>
              <a:t>AR = TR </a:t>
            </a:r>
            <a:r>
              <a:rPr lang="en-US" b="1" dirty="0"/>
              <a:t>/</a:t>
            </a:r>
            <a:r>
              <a:rPr lang="en-US" b="1" dirty="0">
                <a:solidFill>
                  <a:srgbClr val="FF0000"/>
                </a:solidFill>
              </a:rPr>
              <a:t> Q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Marginal revenue:</a:t>
            </a:r>
          </a:p>
          <a:p>
            <a:pPr marL="0" indent="0">
              <a:buNone/>
            </a:pPr>
            <a:r>
              <a:rPr lang="en-US" dirty="0"/>
              <a:t>the amount received from selling one extra unit of output</a:t>
            </a:r>
          </a:p>
          <a:p>
            <a:pPr marL="0" indent="0">
              <a:buNone/>
            </a:pPr>
            <a:r>
              <a:rPr lang="en-US" dirty="0"/>
              <a:t>			 </a:t>
            </a:r>
            <a:r>
              <a:rPr lang="en-US" b="1" dirty="0">
                <a:solidFill>
                  <a:srgbClr val="FF0000"/>
                </a:solidFill>
              </a:rPr>
              <a:t>MR = </a:t>
            </a:r>
            <a:r>
              <a:rPr lang="en-US" b="1" dirty="0" err="1">
                <a:solidFill>
                  <a:srgbClr val="FF0000"/>
                </a:solidFill>
              </a:rPr>
              <a:t>TRn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/>
              <a:t>–</a:t>
            </a:r>
            <a:r>
              <a:rPr lang="en-US" b="1" dirty="0">
                <a:solidFill>
                  <a:srgbClr val="FF0000"/>
                </a:solidFill>
              </a:rPr>
              <a:t> TR n-1 units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8140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9F54E-6591-4B92-AA3A-EB9057D05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8900" y="365125"/>
            <a:ext cx="7086600" cy="883383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IV- The Revenue</a:t>
            </a:r>
            <a:endParaRPr lang="fr-FR" sz="3600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BFFF0D-C94D-49DC-89EE-B10DD9FE41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692" y="1591408"/>
            <a:ext cx="9478108" cy="4572000"/>
          </a:xfrm>
        </p:spPr>
      </p:pic>
    </p:spTree>
    <p:extLst>
      <p:ext uri="{BB962C8B-B14F-4D97-AF65-F5344CB8AC3E}">
        <p14:creationId xmlns:p14="http://schemas.microsoft.com/office/powerpoint/2010/main" val="22369816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7A3B41-EDAA-4266-B9AF-2A8D4B2A4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23" y="1825625"/>
            <a:ext cx="984738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4000" b="1" dirty="0">
              <a:latin typeface="+mn-lt"/>
            </a:endParaRPr>
          </a:p>
          <a:p>
            <a:pPr marL="0" indent="0" algn="ctr">
              <a:buNone/>
            </a:pPr>
            <a:endParaRPr lang="fr-FR" sz="4000" b="1" dirty="0"/>
          </a:p>
          <a:p>
            <a:pPr marL="0" indent="0" algn="ctr">
              <a:buNone/>
            </a:pPr>
            <a:r>
              <a:rPr lang="fr-FR" sz="4000" b="1" dirty="0">
                <a:latin typeface="+mn-lt"/>
              </a:rPr>
              <a:t>V- The Profit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2267015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C14BE-BF21-4253-8CFE-9ECC39E0B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962" y="365126"/>
            <a:ext cx="7367953" cy="918552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+mn-lt"/>
              </a:rPr>
              <a:t>V- The Profit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C659CF-336E-4A7E-84FF-97DD5E5182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470" y="1761026"/>
            <a:ext cx="9715500" cy="4486275"/>
          </a:xfrm>
        </p:spPr>
        <p:txBody>
          <a:bodyPr/>
          <a:lstStyle/>
          <a:p>
            <a:pPr algn="just"/>
            <a:r>
              <a:rPr lang="en-US" b="1" i="0" dirty="0">
                <a:solidFill>
                  <a:srgbClr val="FF0000"/>
                </a:solidFill>
                <a:effectLst/>
              </a:rPr>
              <a:t>Profit </a:t>
            </a:r>
            <a:r>
              <a:rPr lang="en-US" b="0" i="0" dirty="0">
                <a:solidFill>
                  <a:srgbClr val="111111"/>
                </a:solidFill>
                <a:effectLst/>
              </a:rPr>
              <a:t>describes the financial benefit realized when revenue generated from a business activity exceeds the expenses, costs, and taxes involved in sustaining the activity in question.</a:t>
            </a:r>
          </a:p>
          <a:p>
            <a:pPr algn="just"/>
            <a:r>
              <a:rPr lang="en-US" b="0" i="0" dirty="0">
                <a:solidFill>
                  <a:srgbClr val="111111"/>
                </a:solidFill>
                <a:effectLst/>
              </a:rPr>
              <a:t>Any profits earned funnel back to business owners, who choose to either pocket the cash or reinvest it back into the business. </a:t>
            </a:r>
          </a:p>
          <a:p>
            <a:pPr algn="just"/>
            <a:r>
              <a:rPr lang="en-US" b="0" i="0" dirty="0">
                <a:solidFill>
                  <a:srgbClr val="111111"/>
                </a:solidFill>
                <a:effectLst/>
              </a:rPr>
              <a:t>Profit is calculated as total revenue less total expenses</a:t>
            </a:r>
            <a:r>
              <a:rPr lang="en-US" b="0" i="0" dirty="0">
                <a:solidFill>
                  <a:srgbClr val="111111"/>
                </a:solidFill>
                <a:effectLst/>
                <a:latin typeface="SourceSansPro"/>
              </a:rPr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7756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A2B1A-A85D-440B-9F46-5654730CD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0638" y="365125"/>
            <a:ext cx="7130562" cy="1076813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+mn-lt"/>
              </a:rPr>
              <a:t>V- The Profit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E010A5-14B5-4CEC-8DA4-AFF2CD3B3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6" y="1825624"/>
            <a:ext cx="9733084" cy="4452083"/>
          </a:xfrm>
        </p:spPr>
        <p:txBody>
          <a:bodyPr/>
          <a:lstStyle/>
          <a:p>
            <a:pPr marL="0" indent="0">
              <a:buNone/>
            </a:pPr>
            <a:r>
              <a:rPr lang="fr-FR" b="1" dirty="0">
                <a:solidFill>
                  <a:srgbClr val="FF0000"/>
                </a:solidFill>
              </a:rPr>
              <a:t>		Profit = TR – TC</a:t>
            </a:r>
          </a:p>
          <a:p>
            <a:r>
              <a:rPr lang="en-US" dirty="0"/>
              <a:t>The reward for enterprise </a:t>
            </a:r>
          </a:p>
          <a:p>
            <a:r>
              <a:rPr lang="en-US" dirty="0"/>
              <a:t>Profits help in the process of directing resources to alternative uses in free markets</a:t>
            </a:r>
          </a:p>
          <a:p>
            <a:r>
              <a:rPr lang="en-US" dirty="0"/>
              <a:t>Relating price to costs helps a firm to assess profitability in production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5312329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554AB9-D107-4EF2-9C15-E3D19C58E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962" y="365126"/>
            <a:ext cx="7315200" cy="918552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+mn-lt"/>
              </a:rPr>
              <a:t>V- The Profit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4B9379-622C-42C6-947B-D86F4F090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855177"/>
            <a:ext cx="9768254" cy="4466492"/>
          </a:xfrm>
        </p:spPr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Normal Profit:</a:t>
            </a:r>
          </a:p>
          <a:p>
            <a:pPr marL="0" indent="0" algn="just">
              <a:buNone/>
            </a:pPr>
            <a:r>
              <a:rPr lang="en-US" dirty="0"/>
              <a:t>The minimum amount required to keep a firm in its current line of production </a:t>
            </a:r>
          </a:p>
          <a:p>
            <a:pPr marL="0" indent="0" algn="just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Abnormal or Supernormal profit: </a:t>
            </a:r>
          </a:p>
          <a:p>
            <a:pPr marL="0" indent="0" algn="just">
              <a:buNone/>
            </a:pPr>
            <a:r>
              <a:rPr lang="en-US" dirty="0"/>
              <a:t>profit made over and above normal profit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Abnormal profit may exist in situations where firms have market power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Abnormal profits may indicate the existence of welfare losses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Could be taxed away without altering resource allocation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920199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09D54-C33D-4A27-82C7-8EB033CA2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5468" y="365125"/>
            <a:ext cx="7077809" cy="997683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+mn-lt"/>
              </a:rPr>
              <a:t>V- The Profit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7AFA36-6E67-4A0E-B7DD-836FBE5CB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769" y="1582614"/>
            <a:ext cx="9627577" cy="470388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Sub-normal Profit:</a:t>
            </a:r>
          </a:p>
          <a:p>
            <a:pPr marL="0" indent="0">
              <a:buNone/>
            </a:pPr>
            <a:r>
              <a:rPr lang="en-US" dirty="0"/>
              <a:t>profit below normal profit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Firms may not exit the market even if sub-normal profits made if they are able to cover variable costs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Cost of exit may be high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Sub-normal profit may be temporary (or perceived as such!)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73921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7F1F3-D916-4152-A715-69FB686CE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130" y="365125"/>
            <a:ext cx="7218485" cy="821837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+mn-lt"/>
              </a:rPr>
              <a:t>V- The Profit</a:t>
            </a:r>
            <a:endParaRPr lang="fr-FR" sz="4000" dirty="0"/>
          </a:p>
        </p:txBody>
      </p:sp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id="{0000DF23-1E3D-42FC-B1F2-C37B57B0E4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5473" y="1755286"/>
            <a:ext cx="6986746" cy="4351338"/>
          </a:xfrm>
        </p:spPr>
      </p:pic>
    </p:spTree>
    <p:extLst>
      <p:ext uri="{BB962C8B-B14F-4D97-AF65-F5344CB8AC3E}">
        <p14:creationId xmlns:p14="http://schemas.microsoft.com/office/powerpoint/2010/main" val="1652777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ifferenza tra revisione e riepilogo (con tabella)">
            <a:extLst>
              <a:ext uri="{FF2B5EF4-FFF2-40B4-BE49-F238E27FC236}">
                <a16:creationId xmlns:a16="http://schemas.microsoft.com/office/drawing/2014/main" id="{E26E1520-31C1-4C45-9690-9036FA34B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9466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D19BF9-18E3-43C7-A92C-9602B182B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 descr="Traditional theory of the firm - Economics Help">
            <a:extLst>
              <a:ext uri="{FF2B5EF4-FFF2-40B4-BE49-F238E27FC236}">
                <a16:creationId xmlns:a16="http://schemas.microsoft.com/office/drawing/2014/main" id="{E2A11402-A45B-432D-8D2E-2FB93E690B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8" y="1690688"/>
            <a:ext cx="9609993" cy="47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7936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AFD13-1DE5-4B29-B322-F9E3A5062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+mn-lt"/>
              </a:rPr>
              <a:t>           </a:t>
            </a:r>
            <a:r>
              <a:rPr lang="en-US" sz="3800" b="1" dirty="0">
                <a:solidFill>
                  <a:schemeClr val="bg1"/>
                </a:solidFill>
                <a:latin typeface="+mn-lt"/>
              </a:rPr>
              <a:t>Production Function</a:t>
            </a:r>
            <a:endParaRPr lang="fr-FR" sz="3800" dirty="0"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576F2F-F782-4942-9376-996C9F4DCD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5846" y="1825625"/>
            <a:ext cx="5843954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</a:rPr>
              <a:t>Factor Costs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 • </a:t>
            </a:r>
            <a:r>
              <a:rPr lang="en-US" b="1" dirty="0" err="1">
                <a:solidFill>
                  <a:srgbClr val="FF0000"/>
                </a:solidFill>
              </a:rPr>
              <a:t>Labour</a:t>
            </a:r>
            <a:r>
              <a:rPr lang="en-US" dirty="0"/>
              <a:t>                 wages/salaries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Land</a:t>
            </a:r>
            <a:r>
              <a:rPr lang="en-US" dirty="0"/>
              <a:t>                     rent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Capital</a:t>
            </a:r>
            <a:r>
              <a:rPr lang="en-US" dirty="0"/>
              <a:t>                 interest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E9D6D5-997F-4E89-9469-9A428241C3C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48046" y="365125"/>
            <a:ext cx="5843954" cy="6053259"/>
          </a:xfrm>
        </p:spPr>
      </p:pic>
      <p:sp>
        <p:nvSpPr>
          <p:cNvPr id="6" name="Flèche : droite 5">
            <a:extLst>
              <a:ext uri="{FF2B5EF4-FFF2-40B4-BE49-F238E27FC236}">
                <a16:creationId xmlns:a16="http://schemas.microsoft.com/office/drawing/2014/main" id="{7CF921CB-6AEF-4E69-A838-7B982A5A9B02}"/>
              </a:ext>
            </a:extLst>
          </p:cNvPr>
          <p:cNvSpPr/>
          <p:nvPr/>
        </p:nvSpPr>
        <p:spPr>
          <a:xfrm flipV="1">
            <a:off x="2142385" y="2487156"/>
            <a:ext cx="545123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  <p:sp>
        <p:nvSpPr>
          <p:cNvPr id="8" name="Flèche : droite 7">
            <a:extLst>
              <a:ext uri="{FF2B5EF4-FFF2-40B4-BE49-F238E27FC236}">
                <a16:creationId xmlns:a16="http://schemas.microsoft.com/office/drawing/2014/main" id="{BCB829A2-9328-4430-8659-1B2E81879432}"/>
              </a:ext>
            </a:extLst>
          </p:cNvPr>
          <p:cNvSpPr/>
          <p:nvPr/>
        </p:nvSpPr>
        <p:spPr>
          <a:xfrm flipV="1">
            <a:off x="2142385" y="2966777"/>
            <a:ext cx="545123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  <p:sp>
        <p:nvSpPr>
          <p:cNvPr id="9" name="Flèche : droite 8">
            <a:extLst>
              <a:ext uri="{FF2B5EF4-FFF2-40B4-BE49-F238E27FC236}">
                <a16:creationId xmlns:a16="http://schemas.microsoft.com/office/drawing/2014/main" id="{ECAA90A9-E188-40CB-A741-DF99DA782E98}"/>
              </a:ext>
            </a:extLst>
          </p:cNvPr>
          <p:cNvSpPr/>
          <p:nvPr/>
        </p:nvSpPr>
        <p:spPr>
          <a:xfrm flipV="1">
            <a:off x="2142386" y="3442442"/>
            <a:ext cx="545123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1620950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B0784-6DF2-4094-A86C-5CA9A160E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130" y="365126"/>
            <a:ext cx="7332785" cy="927344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+mn-lt"/>
              </a:rPr>
              <a:t>Production Function</a:t>
            </a:r>
            <a:endParaRPr lang="fr-FR" dirty="0"/>
          </a:p>
        </p:txBody>
      </p:sp>
      <p:pic>
        <p:nvPicPr>
          <p:cNvPr id="2050" name="Picture 2" descr="Economics: March 2012">
            <a:extLst>
              <a:ext uri="{FF2B5EF4-FFF2-40B4-BE49-F238E27FC236}">
                <a16:creationId xmlns:a16="http://schemas.microsoft.com/office/drawing/2014/main" id="{4600B3DC-F8AD-43D9-ACF7-10E36DA996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85" y="1825624"/>
            <a:ext cx="9636369" cy="450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6087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30C77-EF1A-4584-94D8-828020915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                  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The Costs</a:t>
            </a:r>
            <a:endParaRPr lang="fr-FR" sz="4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AF83AC-9600-42B2-A2E4-8B28313F3D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4977" y="1538654"/>
            <a:ext cx="5764823" cy="4638309"/>
          </a:xfrm>
        </p:spPr>
        <p:txBody>
          <a:bodyPr/>
          <a:lstStyle/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>
                <a:solidFill>
                  <a:srgbClr val="FF0000"/>
                </a:solidFill>
              </a:rPr>
              <a:t>Total Cost </a:t>
            </a:r>
            <a:r>
              <a:rPr lang="en-US" dirty="0"/>
              <a:t>is the sum of all costs</a:t>
            </a:r>
          </a:p>
          <a:p>
            <a:pPr marL="0" indent="0">
              <a:buNone/>
            </a:pPr>
            <a:r>
              <a:rPr lang="en-US" dirty="0"/>
              <a:t> ( fixed, variable and semi-fixed)</a:t>
            </a:r>
          </a:p>
          <a:p>
            <a:pPr marL="0" indent="0">
              <a:buNone/>
            </a:pPr>
            <a:r>
              <a:rPr lang="en-US" dirty="0"/>
              <a:t> • </a:t>
            </a:r>
            <a:r>
              <a:rPr lang="en-US" b="1" dirty="0">
                <a:solidFill>
                  <a:srgbClr val="FF0000"/>
                </a:solidFill>
              </a:rPr>
              <a:t>Fixed Costs </a:t>
            </a:r>
            <a:r>
              <a:rPr lang="en-US" dirty="0"/>
              <a:t>do NOT depend on quantity produced:  Rent, Rates, Insurance, etc.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Variable Costs </a:t>
            </a:r>
            <a:r>
              <a:rPr lang="en-US" dirty="0"/>
              <a:t>vary directly with the amount produced – raw materials •</a:t>
            </a: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84B86-F8F5-4A40-8F11-DD57BF7DF7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448409"/>
            <a:ext cx="5899638" cy="5855676"/>
          </a:xfrm>
        </p:spPr>
      </p:pic>
    </p:spTree>
    <p:extLst>
      <p:ext uri="{BB962C8B-B14F-4D97-AF65-F5344CB8AC3E}">
        <p14:creationId xmlns:p14="http://schemas.microsoft.com/office/powerpoint/2010/main" val="12034412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444B6C-F217-40A7-805F-0E6F2ED2E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2715" y="365126"/>
            <a:ext cx="7227278" cy="918552"/>
          </a:xfrm>
        </p:spPr>
        <p:txBody>
          <a:bodyPr/>
          <a:lstStyle/>
          <a:p>
            <a:r>
              <a:rPr lang="fr-FR" sz="4000" b="1" dirty="0">
                <a:solidFill>
                  <a:schemeClr val="bg1"/>
                </a:solidFill>
                <a:latin typeface="+mn-lt"/>
              </a:rPr>
              <a:t>The Revenue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826DF6-A5EF-4120-9520-88B3EAAB08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9808" y="1825625"/>
            <a:ext cx="5292969" cy="4601552"/>
          </a:xfrm>
        </p:spPr>
        <p:txBody>
          <a:bodyPr/>
          <a:lstStyle/>
          <a:p>
            <a:pPr marL="0" indent="0">
              <a:buNone/>
            </a:pPr>
            <a:endParaRPr lang="en-US" sz="3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</a:rPr>
              <a:t>Revenue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amount received from the sale of goods or services </a:t>
            </a:r>
          </a:p>
          <a:p>
            <a:pPr marL="0" indent="0" algn="ctr">
              <a:buNone/>
            </a:pPr>
            <a:r>
              <a:rPr lang="en-US" sz="3000" b="1" dirty="0">
                <a:solidFill>
                  <a:srgbClr val="FF0000"/>
                </a:solidFill>
              </a:rPr>
              <a:t>TR = P x Q</a:t>
            </a:r>
            <a:endParaRPr lang="fr-FR" sz="3000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CF87E3-A553-4E85-BDD7-DB53E4DAB4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72099" y="430823"/>
            <a:ext cx="6884377" cy="6062051"/>
          </a:xfrm>
        </p:spPr>
      </p:pic>
    </p:spTree>
    <p:extLst>
      <p:ext uri="{BB962C8B-B14F-4D97-AF65-F5344CB8AC3E}">
        <p14:creationId xmlns:p14="http://schemas.microsoft.com/office/powerpoint/2010/main" val="1333393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9C422-B79D-478B-8978-8FCAAAC30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7015" y="365126"/>
            <a:ext cx="7192108" cy="874590"/>
          </a:xfrm>
        </p:spPr>
        <p:txBody>
          <a:bodyPr/>
          <a:lstStyle/>
          <a:p>
            <a:r>
              <a:rPr lang="fr-FR" sz="4400" b="1" dirty="0">
                <a:solidFill>
                  <a:schemeClr val="bg1"/>
                </a:solidFill>
                <a:latin typeface="+mn-lt"/>
              </a:rPr>
              <a:t>The Profit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CF14F3-CC64-434E-ABF3-54DC0B844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7392" y="1825625"/>
            <a:ext cx="5782408" cy="4351338"/>
          </a:xfrm>
        </p:spPr>
        <p:txBody>
          <a:bodyPr/>
          <a:lstStyle/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Profit</a:t>
            </a:r>
            <a:r>
              <a:rPr lang="en-US" dirty="0"/>
              <a:t>: </a:t>
            </a:r>
          </a:p>
          <a:p>
            <a:pPr marL="0" indent="0" algn="ctr">
              <a:buNone/>
            </a:pPr>
            <a:r>
              <a:rPr lang="en-US" dirty="0"/>
              <a:t>Difference between Revenue and Cost </a:t>
            </a:r>
            <a:r>
              <a:rPr lang="en-US" b="1" dirty="0">
                <a:solidFill>
                  <a:srgbClr val="FF0000"/>
                </a:solidFill>
              </a:rPr>
              <a:t>Π = TR - TC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3AA45D-27DE-4767-93B7-368400F6D6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2" y="0"/>
            <a:ext cx="6019798" cy="6634749"/>
          </a:xfrm>
        </p:spPr>
      </p:pic>
    </p:spTree>
    <p:extLst>
      <p:ext uri="{BB962C8B-B14F-4D97-AF65-F5344CB8AC3E}">
        <p14:creationId xmlns:p14="http://schemas.microsoft.com/office/powerpoint/2010/main" val="21001430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E74D267-7D79-4968-ADE5-D68621818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001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2164</Words>
  <Application>Microsoft Office PowerPoint</Application>
  <PresentationFormat>Grand écran</PresentationFormat>
  <Paragraphs>238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62" baseType="lpstr">
      <vt:lpstr>Arial</vt:lpstr>
      <vt:lpstr>Arial</vt:lpstr>
      <vt:lpstr>Calibri</vt:lpstr>
      <vt:lpstr>Calibri Light</vt:lpstr>
      <vt:lpstr>Open Sans</vt:lpstr>
      <vt:lpstr>Roboto</vt:lpstr>
      <vt:lpstr>SourceSansPro</vt:lpstr>
      <vt:lpstr>Tajawal Medium</vt:lpstr>
      <vt:lpstr>Terminal Dosis</vt:lpstr>
      <vt:lpstr>Wingdings</vt:lpstr>
      <vt:lpstr>Thème Office</vt:lpstr>
      <vt:lpstr>Présentation PowerPoint</vt:lpstr>
      <vt:lpstr>Présentation PowerPoint</vt:lpstr>
      <vt:lpstr>Syllabus</vt:lpstr>
      <vt:lpstr>Présentation PowerPoint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 I- The  Firm Theory</vt:lpstr>
      <vt:lpstr>The Short Run versus the Long Run </vt:lpstr>
      <vt:lpstr>The Short Run versus the Long Run </vt:lpstr>
      <vt:lpstr>The Short Run versus the Long Run</vt:lpstr>
      <vt:lpstr>The Short Run versus the Long Run</vt:lpstr>
      <vt:lpstr>The Short Run versus the Long Run</vt:lpstr>
      <vt:lpstr>The Short Run versus the Long Run</vt:lpstr>
      <vt:lpstr>The Short Run versus the Long Run</vt:lpstr>
      <vt:lpstr>Présentation PowerPoint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Présentation PowerPoint</vt:lpstr>
      <vt:lpstr>III- THE Costs </vt:lpstr>
      <vt:lpstr>III- THE Costs</vt:lpstr>
      <vt:lpstr>III- THE COSTS</vt:lpstr>
      <vt:lpstr>Présentation PowerPoint</vt:lpstr>
      <vt:lpstr>IV- The Revenue</vt:lpstr>
      <vt:lpstr>IV- The Revenue</vt:lpstr>
      <vt:lpstr>IV- The Revenue</vt:lpstr>
      <vt:lpstr>Présentation PowerPoint</vt:lpstr>
      <vt:lpstr>V- The Profit</vt:lpstr>
      <vt:lpstr>V- The Profit</vt:lpstr>
      <vt:lpstr>V- The Profit</vt:lpstr>
      <vt:lpstr>V- The Profit</vt:lpstr>
      <vt:lpstr>V- The Profit</vt:lpstr>
      <vt:lpstr>Présentation PowerPoint</vt:lpstr>
      <vt:lpstr>Présentation PowerPoint</vt:lpstr>
      <vt:lpstr>           Production Function</vt:lpstr>
      <vt:lpstr>Production Function</vt:lpstr>
      <vt:lpstr>                   The Costs</vt:lpstr>
      <vt:lpstr>The Revenue</vt:lpstr>
      <vt:lpstr>The Profit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16</cp:revision>
  <dcterms:created xsi:type="dcterms:W3CDTF">2021-09-30T09:40:35Z</dcterms:created>
  <dcterms:modified xsi:type="dcterms:W3CDTF">2021-10-01T19:02:58Z</dcterms:modified>
</cp:coreProperties>
</file>