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03" r:id="rId2"/>
    <p:sldId id="271" r:id="rId3"/>
    <p:sldId id="313" r:id="rId4"/>
    <p:sldId id="350" r:id="rId5"/>
    <p:sldId id="453" r:id="rId6"/>
    <p:sldId id="352" r:id="rId7"/>
    <p:sldId id="468" r:id="rId8"/>
    <p:sldId id="494" r:id="rId9"/>
    <p:sldId id="495" r:id="rId10"/>
    <p:sldId id="471" r:id="rId11"/>
    <p:sldId id="469" r:id="rId12"/>
    <p:sldId id="470" r:id="rId13"/>
    <p:sldId id="351" r:id="rId14"/>
    <p:sldId id="496" r:id="rId15"/>
    <p:sldId id="497" r:id="rId16"/>
    <p:sldId id="498" r:id="rId17"/>
    <p:sldId id="499" r:id="rId18"/>
    <p:sldId id="500" r:id="rId19"/>
    <p:sldId id="501" r:id="rId20"/>
    <p:sldId id="502" r:id="rId21"/>
    <p:sldId id="503" r:id="rId22"/>
    <p:sldId id="505" r:id="rId23"/>
    <p:sldId id="504" r:id="rId24"/>
    <p:sldId id="506" r:id="rId25"/>
    <p:sldId id="507" r:id="rId26"/>
    <p:sldId id="508" r:id="rId27"/>
    <p:sldId id="509" r:id="rId28"/>
    <p:sldId id="510" r:id="rId29"/>
    <p:sldId id="511" r:id="rId30"/>
    <p:sldId id="512" r:id="rId31"/>
    <p:sldId id="513" r:id="rId32"/>
    <p:sldId id="514" r:id="rId33"/>
    <p:sldId id="520" r:id="rId34"/>
    <p:sldId id="519" r:id="rId35"/>
    <p:sldId id="515" r:id="rId36"/>
    <p:sldId id="516" r:id="rId37"/>
    <p:sldId id="517" r:id="rId38"/>
    <p:sldId id="518" r:id="rId39"/>
    <p:sldId id="386" r:id="rId40"/>
    <p:sldId id="521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350"/>
            <p14:sldId id="453"/>
            <p14:sldId id="352"/>
            <p14:sldId id="468"/>
            <p14:sldId id="494"/>
            <p14:sldId id="495"/>
            <p14:sldId id="471"/>
            <p14:sldId id="469"/>
            <p14:sldId id="470"/>
            <p14:sldId id="351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5"/>
            <p14:sldId id="504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20"/>
            <p14:sldId id="519"/>
            <p14:sldId id="515"/>
            <p14:sldId id="516"/>
            <p14:sldId id="517"/>
            <p14:sldId id="518"/>
            <p14:sldId id="386"/>
            <p14:sldId id="52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24E4"/>
    <a:srgbClr val="3034D8"/>
    <a:srgbClr val="3164D7"/>
    <a:srgbClr val="3851D0"/>
    <a:srgbClr val="2E36DA"/>
    <a:srgbClr val="5868DC"/>
    <a:srgbClr val="FFFFFF"/>
    <a:srgbClr val="000000"/>
    <a:srgbClr val="669BBC"/>
    <a:srgbClr val="2D3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99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058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7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png"/><Relationship Id="rId5" Type="http://schemas.openxmlformats.org/officeDocument/2006/relationships/image" Target="../media/image19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071000" y="3428274"/>
            <a:ext cx="4144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نظريات الإعلان والتسويق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7569783" y="4802552"/>
            <a:ext cx="11995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="" xmlns:a16="http://schemas.microsoft.com/office/drawing/2014/main" xmlns:lc="http://schemas.openxmlformats.org/drawingml/2006/lockedCanvas" id="{8C520B7F-7764-8B81-C7C7-A7440DA2CCAF}"/>
              </a:ext>
            </a:extLst>
          </p:cNvPr>
          <p:cNvSpPr txBox="1"/>
          <p:nvPr/>
        </p:nvSpPr>
        <p:spPr>
          <a:xfrm>
            <a:off x="-605160" y="6263830"/>
            <a:ext cx="331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معتز نبيل </a:t>
            </a:r>
            <a:endParaRPr lang="ar-EG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="" xmlns:a16="http://schemas.microsoft.com/office/drawing/2014/main" xmlns:lc="http://schemas.openxmlformats.org/drawingml/2006/lockedCanvas" id="{8F2D6F91-78DB-C333-FFAC-FF52CB9F2DF3}"/>
              </a:ext>
            </a:extLst>
          </p:cNvPr>
          <p:cNvSpPr txBox="1"/>
          <p:nvPr/>
        </p:nvSpPr>
        <p:spPr>
          <a:xfrm>
            <a:off x="-1392197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إعداد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43"/>
    </mc:Choice>
    <mc:Fallback xmlns="">
      <p:transition spd="slow" advTm="1474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096000" y="1259391"/>
            <a:ext cx="3962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مضامين الرسالة الإعلانية ونظريات التسويق</a:t>
            </a:r>
            <a:endParaRPr lang="ar-EG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4"/>
    </mc:Choice>
    <mc:Fallback xmlns="">
      <p:transition spd="slow" advTm="12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محتويات المحاضرة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1799303"/>
            <a:ext cx="8417320" cy="442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تمهيد.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ماهية مضامين الرسالة </a:t>
            </a: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الإعلانية.</a:t>
            </a:r>
            <a:endParaRPr lang="ar-EG" sz="1900" spc="50" dirty="0">
              <a:latin typeface="Tajawal ExtraBold" panose="00000800000000000000" pitchFamily="2" charset="-78"/>
              <a:cs typeface="+mj-cs"/>
            </a:endParaRP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أهداف  مضامين الرسالة الإعلانية.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أنواع </a:t>
            </a: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مضامين الرسالة </a:t>
            </a: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الإعلانية.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المضمون الإعلاني العقلاني.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المضمون </a:t>
            </a: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الإعلاني العاطفي.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المضمون الإعلاني المزدوج.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نظريات التسويق.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تحليل </a:t>
            </a:r>
            <a:r>
              <a:rPr lang="en-US" sz="1900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endParaRPr lang="ar-EG" sz="1900" spc="50" dirty="0">
              <a:latin typeface="Tajawal ExtraBold" panose="00000800000000000000" pitchFamily="2" charset="-78"/>
              <a:cs typeface="+mj-cs"/>
            </a:endParaRP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الخاتمة.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47"/>
    </mc:Choice>
    <mc:Fallback xmlns="">
      <p:transition spd="slow" advTm="5804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2263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تتنوع مضامين </a:t>
            </a:r>
            <a:r>
              <a:rPr lang="ar-EG" sz="2100" spc="50" dirty="0">
                <a:latin typeface="Tajawal ExtraBold" panose="00000800000000000000" pitchFamily="2" charset="-78"/>
                <a:cs typeface="+mj-cs"/>
              </a:rPr>
              <a:t>الرسائل الإعلانية بين العقلانية والعاطفية حسب الشركة والمنتج والجمهور المستهدف. 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فمن الممكن أن يتطلب نوعية المنتج استخدام المضمون العقلاني ومن الممكن العاطفي حتى أن لزم الأمر أن بعض </a:t>
            </a:r>
            <a:r>
              <a:rPr lang="ar-EG" sz="2100" spc="50" dirty="0">
                <a:latin typeface="Tajawal ExtraBold" panose="00000800000000000000" pitchFamily="2" charset="-78"/>
                <a:cs typeface="+mj-cs"/>
              </a:rPr>
              <a:t>الشركات قد تستخدم مزيجاً من الاثنين للتواصل بشكل فعال مع جمهورها ولتلبية احتياجاته ورغباته بشكل ملائم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لذلك يعد مضمون الرسالة الإعلانية أداة فعالة لصانعي الإعلان بهدف جذب الانتباه واثارة الاهتمام، حتى تصل إلى مرحلة الإقناع بالمنتج المعلن عنه. </a:t>
            </a:r>
            <a:endParaRPr lang="en-US" sz="2100" spc="50" dirty="0">
              <a:latin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19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840"/>
    </mc:Choice>
    <mc:Fallback xmlns="">
      <p:transition spd="slow" advTm="20084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2263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يُعد الهدف الأساسى لنظريات التسويق هو </a:t>
            </a:r>
            <a:r>
              <a:rPr lang="ar-EG" sz="2100" spc="50" dirty="0">
                <a:latin typeface="Tajawal ExtraBold" panose="00000800000000000000" pitchFamily="2" charset="-78"/>
                <a:cs typeface="+mj-cs"/>
              </a:rPr>
              <a:t>فهم وتوجيه جهود المسوقين لتحقيق 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أهدافهم، حيث يُعد حجر الأساس في الخطة التسويقية التي سوف تسير عليها المنشأه في التسويق والترويج لخدماتها، ومن أمثلة هذه النظريات هو تحليل</a:t>
            </a:r>
            <a:r>
              <a:rPr lang="en-US" sz="2100" spc="50" dirty="0" smtClean="0">
                <a:latin typeface="Tajawal ExtraBold" panose="00000800000000000000" pitchFamily="2" charset="-78"/>
                <a:cs typeface="+mj-cs"/>
              </a:rPr>
              <a:t> 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 </a:t>
            </a:r>
            <a:r>
              <a:rPr lang="en-US" sz="2100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عند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إجراء تحليل </a:t>
            </a:r>
            <a:r>
              <a:rPr lang="en-US" sz="2100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r>
              <a:rPr lang="en-US" sz="2100" spc="50" dirty="0">
                <a:latin typeface="Times New Roman" pitchFamily="18" charset="0"/>
                <a:cs typeface="Times New Roman" pitchFamily="18" charset="0"/>
              </a:rPr>
              <a:t>،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يساعد هذا الإطار الاستراتيجي على تحديد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نقاط القوة ونقاط الضعف للشركة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ومنحها فرصة للاستفادة من الفرص ومواجهة التهديدات بطريقة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فعالة لها داخل السوق المراد تسويق المنتج بها.</a:t>
            </a:r>
            <a:endParaRPr lang="en-US" sz="2100" spc="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20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65"/>
    </mc:Choice>
    <mc:Fallback xmlns="">
      <p:transition spd="slow" advTm="10406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1" b="10807"/>
          <a:stretch/>
        </p:blipFill>
        <p:spPr>
          <a:xfrm>
            <a:off x="1127760" y="1117695"/>
            <a:ext cx="9931780" cy="4616356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22194" y="1231662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0"/>
    </mc:Choice>
    <mc:Fallback xmlns="">
      <p:transition spd="slow" advTm="11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تعريف مضمون الرسالة الإعلامية: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تُعد مضامين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هى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الأفكار والمعلومات الرئيسية التي يتم توجيها للجمهور المستهدف من خلال الإعلان.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إلى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إيصال رسالة معينة بشكل واضح وجذاب للجمهور، وتشجيعهم على اتخاذ إجراء معين، مثل شراء منتج، الاشتراك في خدمة، زيارة موقع الويب، أو غيرها من الأهداف التسويقية.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739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68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58"/>
    </mc:Choice>
    <mc:Fallback xmlns="">
      <p:transition spd="slow" advTm="7385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69387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كما يجب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تكون مضامين الرسالة الإعلانية قصيرة ومباشرة، وتركز على الفوائد والقيمة المضافة التي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سيحصل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عليها الجمهور من المنتج أو الخدمة المعلن عنها.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ينبغي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تكون الرسالة واضحة وسهلة الفهم، وتلبي احتياجات الجمهور المستهدف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علاوة على ذلك، يجب أن تكون الرسالة الإعلانية ذات طابع جذاب وإبداعي يستخدم العناصر المرئية واللغوية بشكل فعال، مثل الصور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وشعارات الحملة والشعارات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الموسيقية والعبارات القوية.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كما يجب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تحاول الرسالة الإعلانية أن تثير الاهتمام والفضول للجمهور وتدفعه إلى اتخاذ الإجراء المطلوب.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739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2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792"/>
    </mc:Choice>
    <mc:Fallback xmlns="">
      <p:transition spd="slow" advTm="17879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تُعد مضامين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مصدر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المعلومات الرئيسية عن المنتج أو الخدمة (مثل المميزات والمواصفات والأسعار)، والفوائد والمزايا التي ستحصل عليها الجمهور، ورسالة محفزة للعمل (مثل "احجز الآن" أو "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اشترى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الآن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")،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وأيضًا وسائل الاتصال أو وسائل الشراء المتاحة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إلى إقناع الجمهور بشراء المنتج أو الخدمة المعلنة، وتحفيزهم على اتخاذ إجراء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فوري؛ 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خلال تحقيق هذا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يتم بناء الوعي والاهتمام بالعلامة التجارية، وتعزيز المبيعات، وزيادة نسبة العملاء والمشترين.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739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77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599"/>
    </mc:Choice>
    <mc:Fallback xmlns="">
      <p:transition spd="slow" advTm="15459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07"/>
          <a:stretch/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037492" y="1117694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78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7"/>
    </mc:Choice>
    <mc:Fallback xmlns="">
      <p:transition spd="slow" advTm="12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أهداف 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استخدام مضامين الرسالة الإعلانية 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608138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جذب 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الاهتمام وتوليد 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الانطباع 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الأول:</a:t>
            </a:r>
            <a:r>
              <a:rPr lang="ar-EG" sz="2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يهدف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استخدام مضامين الرسالة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الإعلانية إلى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لفت الانتباه وتوليد انطباع قوي وإيجابي على الجمهور.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استخدام العواطف والانفعالات للتأثير على تفاعل الجمهور وجعله مهتماً ومتحمساً للمنتج أو الخدمة المعلنة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59490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5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97"/>
    </mc:Choice>
    <mc:Fallback xmlns="">
      <p:transition spd="slow" advTm="18909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82725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بناء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العلاقة وتعزيز الارتباط العاطفي: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يستخدم مضمون الرسالة العاطفية لبناء علاقة قوية بين الجمهور والعلامة التجارية.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إلى تعزيز الارتباط العاطفي وتشجيع الجمهور على التعرف على القيم والرؤية للعلامة التجارية والشعور بالتعاطف والانتماء لها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482725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رفع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مستوى الاستجابة والتأثير: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يهدف استخدام مضامين الرسالة العقلانية إلى توصيل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حجج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قوية ومقنعة للجمهور.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استخدام الأدلة والحقائق الملموسة لإقناع الجمهور بالفوائد العقلانية للمنتج أو الخدمة وتحفيزهم على اتخاذ إجراء مرغوب فيه مثل الشراء أو التسجيل.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59490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3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658"/>
    </mc:Choice>
    <mc:Fallback xmlns="">
      <p:transition spd="slow" advTm="20265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تفعيل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الشعور بالرغبة والحاجة: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يهدف استخدام مضامين الرسالة العاطفية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والعقلانية إلى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إثارة الرغبة والشعور بالحاجة لدى الجمهور.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يستخدم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العواطف مثل الحب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والعقل والمنطق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لخلق رغبة قوية للحصول على المنتج أو الخدمة المعلنة وتحفيز الجمهور على اتخاذ إجراء لتحقيق ذلك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تمييز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العلامة التجارية: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يستخدم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مضمون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الإعلانية المزدوج لتمييز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العلامة التجارية عن منافسيها.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التركيز على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العواطف والقصص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المؤثرة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والبيانات التي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تعكس قيم العلامة التجارية وتميّزها عن الآخرين في السوق.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59490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07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993"/>
    </mc:Choice>
    <mc:Fallback xmlns="">
      <p:transition spd="slow" advTm="14599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48" b="10807"/>
          <a:stretch/>
        </p:blipFill>
        <p:spPr>
          <a:xfrm>
            <a:off x="1127760" y="1123949"/>
            <a:ext cx="9931780" cy="4610101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08826" y="1117694"/>
            <a:ext cx="2869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أنواع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73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1"/>
    </mc:Choice>
    <mc:Fallback xmlns="">
      <p:transition spd="slow" advTm="13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أنواع مضامين الرسالة الإعلانية : </a:t>
            </a:r>
          </a:p>
          <a:p>
            <a:pPr marL="3546475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المضمون العقلاني.</a:t>
            </a:r>
          </a:p>
          <a:p>
            <a:pPr marL="3546475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المضمون العاطفي.</a:t>
            </a:r>
          </a:p>
          <a:p>
            <a:pPr marL="3546475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المضمون المزدوج.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17749"/>
            <a:ext cx="2869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أنواع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4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50"/>
    </mc:Choice>
    <mc:Fallback xmlns="">
      <p:transition spd="slow" advTm="4125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49"/>
            <a:ext cx="9931780" cy="4610101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22194" y="1117694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69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4"/>
    </mc:Choice>
    <mc:Fallback xmlns="">
      <p:transition spd="slow" advTm="10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تعريف المضمون الإعلاني العقلاني: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يُعد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مضمون الرسالة الإعلانية العقلانية هو النوع من المضمون الذي يستهدف استخدام العقل البشري والمنطق لإقناع الجمهور بشراء منتج أو خدمة معينة.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التركيز في هذا النوع من الرسالة على تقديم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أسباب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مقنعة ومعلومات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محددة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لإظهار الفوائد العقلانية للمنتج أو الخدمة.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7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246"/>
    </mc:Choice>
    <mc:Fallback xmlns="">
      <p:transition spd="slow" advTm="14724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تعتمد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العقلانية على معطيات ملموسة ومنطقية مثل أداء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المنتج وقيمة تفضيل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العلامة التجارية، ومزايا التكلفة، ودراسات الحالة،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وتقييم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المستخدمين،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أو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اكتشاف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حدث تكنولوجي جديد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يستهدف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الرسالة هو تشجيع الجمهور على اتخاذ قرار شراء مستند إلى المنطق وتحليل البيانات المتاحة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كما تبرز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العقلانية أيضاً المعايير العقلانية مثل الجودة والكفاءة، والمزايا العملية والملموسة التي سيحصل عليها العميل، مثل توفير المال، أو تحسين الكفاءة، أو توفير الوقت.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وتأخذ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هذه الرسالة صيغة منطقية وتعتمد على حقائق ملموسة لإقناع الجمهور بأن الاختيار المنطقي هو شراء المنتج أو الخدمة المعلنة.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35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543"/>
    </mc:Choice>
    <mc:Fallback xmlns="">
      <p:transition spd="slow" advTm="17154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148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تركز مضامين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العقلانية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على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تقديم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أسباب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قوية ومعلومات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محددة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لدعم المزايا العقلانية للمنتج أو الخدمة المعلنة. وتهدف إلى تشجيع الجمهور على اتخاذ قرار شراء استنادًا إلى البيانات والمعايير العقلانية.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5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25"/>
    </mc:Choice>
    <mc:Fallback xmlns="">
      <p:transition spd="slow" advTm="5002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94" y="1123950"/>
            <a:ext cx="10050546" cy="505613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28608" y="1117694"/>
            <a:ext cx="23968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العاطفي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53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64"/>
    </mc:Choice>
    <mc:Fallback xmlns="">
      <p:transition spd="slow" advTm="21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تعريف المضمون الإعلاني العاطفي: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يُعد مضمون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العاطفية هو النوع من المضمون الذي يستهدف استخدام العاطفة والمشاعر لإقناع الجمهور بشراء منتج أو خدمة معينة.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الرسالة إلى لمس القلوب وإثارة الانفعالات لدى الجمهور بهدف جذب انتباهم وربطهم عاطفيًا بالعلامة التجارية أو المنتج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spc="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المضمون </a:t>
            </a:r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0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13"/>
    </mc:Choice>
    <mc:Fallback xmlns="">
      <p:transition spd="slow" advTm="72213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تستخدم مضامين الرسالة الإعلانية العاطفية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عن طريق القصص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والروايات التي تروي التجارب الشخصية للعملاء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توضح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الأوضاع التي يمكن أن يجدوا أنفسهم فيها، وتركز على الرغبات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والقيم العاطفية، 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استخدام الصور والألوان والموسيقى والكلمات القوية لإثارة المشاعر وتعزيز الروح المرتبطة بالمنتج أو الخدمة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يهدف مضمون الرسالة الإعلانية العاطفية إلى إنشاء رابط عاطفي وقوي بين الجمهور والعلامة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التجارية، حيث يسعى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لإيصال رسالة تحث الجمهور على الشعور بالسعادة، الراحة، الأمان، الثقة، الفخر، أو الحب، وذلك من خلال تجارب العملاء الناجحة أو عبر رسائل معبرة تعكس القيم والرغبات العاطفية.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المضمون </a:t>
            </a:r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60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612"/>
    </mc:Choice>
    <mc:Fallback xmlns="">
      <p:transition spd="slow" advTm="229612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457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تعتبر مضامين الرسالة الإعلانية العاطفية فعالة في تجاوز العقلية النقدية للجمهور وتوليد استجابة إيجابية واستحسان العلامة التجارية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المنتج، حيث يُعد هذا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النوع من الرسائل يستهدف الأحاسيس الإنسانية ويغري الجمهور لاتخاذ إجراء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محدد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مثل الشراء، الاشتراك، أو الإقبال على العلامة التجارية بناءً على العوامل العاطفية التي يمكن أن يثيرها.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المضمون </a:t>
            </a:r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98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89"/>
    </mc:Choice>
    <mc:Fallback xmlns="">
      <p:transition spd="slow" advTm="71689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02158" y="111769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53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90"/>
    </mc:Choice>
    <mc:Fallback xmlns="">
      <p:transition spd="slow" advTm="16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تعريف المضمون الإعلاني المزدوج: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يستهدف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مضمون الرسالة الإعلانية المزدوج للناحية العقلانية والعاطفية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يستخدم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استراتيجية مزدوجة لإيصال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رسالتين،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إحداهما تستهدف العقل والمنطق والأسباب الملموسة، والأخرى تستهدف العواطف والانفعالات والرغبات العاطفية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3507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0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894"/>
    </mc:Choice>
    <mc:Fallback xmlns="">
      <p:transition spd="slow" advTm="100894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ناحية العقل، يتم توجيه رسالة تركز على الحقائق والبيانات الملموسة، مثل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مميزات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المنتج ووظائفه وفوائده العملية.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استخدام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البيانات الرقمية والمعطيات العلمية لتوضيح للجمهور أن هذا المنتج يستحق الشراء وأنه سيوفر لهم قيمة إضافية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من ناحية العاطفة، يتم توجيه رسالة تركز على العواطف والمشاعر التي ستخلقها المنتج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الخدمة، حيث يتم استخدام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الرسائل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عن طريق القصص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الشخصية والتجارب المؤثرة للعملاء والصور والعبارات العاطفية لإثارة مشاعر الفرح، الحب، الاعتزاز، أو الارتباط العاطفي بالمنتج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3507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30"/>
    </mc:Choice>
    <mc:Fallback xmlns="">
      <p:transition spd="slow" advTm="14413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457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ولذلك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استخدام مضمون الرسالة الإعلانية المزدوج للناحية العقلانية والعاطفية لإنشاء توازن بين الأسباب الملموسة والمبررات العاطفية، حيث يتم استهداف العملاء من جميع جوانبهم النفسية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والعقلية، حيث يهدف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الرسالة إلى إيجاد تواصل قوي وعميق مع الجمهور وحثهم على الاستجابة واتخاذ إجراء مرغوب فيه، بناءً على المعلومات العقلانية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والعاطفية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المرتبطة بالمنتج أو الخدمة.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77137" y="133507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00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900"/>
    </mc:Choice>
    <mc:Fallback xmlns="">
      <p:transition spd="slow" advTm="739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19"/>
          <a:stretch/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077309" y="1131802"/>
            <a:ext cx="1907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spc="50" dirty="0" smtClean="0">
                <a:solidFill>
                  <a:srgbClr val="00B0F0"/>
                </a:solidFill>
                <a:cs typeface="Times New Roman"/>
              </a:rPr>
              <a:t>نظريات التسويق</a:t>
            </a:r>
            <a:endParaRPr lang="en-US" sz="2400" b="1" spc="50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99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94"/>
    </mc:Choice>
    <mc:Fallback xmlns="">
      <p:transition spd="slow" advTm="16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5"/>
          <a:stretch/>
        </p:blipFill>
        <p:spPr>
          <a:xfrm>
            <a:off x="0" y="1349182"/>
            <a:ext cx="3385474" cy="1872925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تعريف مصطلح نظريات التسويق: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نظريات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التسويق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هى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مجموعة من الفروض والمفاهيم والنماذج التي تستخدم لفهم سلوك الأفراد واحتياجاتهم ورغباتهم فيما يتعلق بالسلع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والخدمات، حيث تستهدف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هذه النظريات إلى مساعدة المسوقين في تحليل وتوجيه الجهود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التسويقية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بطريقة فعالة ومربحة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703817" y="1349182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نظريات التسويق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3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974"/>
    </mc:Choice>
    <mc:Fallback xmlns="">
      <p:transition spd="slow" advTm="214974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5"/>
          <a:stretch/>
        </p:blipFill>
        <p:spPr>
          <a:xfrm>
            <a:off x="0" y="1349182"/>
            <a:ext cx="3385474" cy="1872925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796493"/>
            <a:ext cx="8417320" cy="148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تعتمد الشركات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على هذه النظريات في تحليل السوق وتطوير استراتيجيات التسويق واتخاذ القرارات التسويقية الصائبة لتلبية احتياجات ورغبات المستهلكين وتحقيق النجاح في عمليات البيع والتسويق.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703817" y="1349182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نظريات التسويق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84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192"/>
    </mc:Choice>
    <mc:Fallback xmlns="">
      <p:transition spd="slow" advTm="19019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15623" y="1131802"/>
            <a:ext cx="1831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spc="50" dirty="0" smtClean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spc="50" dirty="0" smtClean="0">
                <a:solidFill>
                  <a:srgbClr val="00B0F0"/>
                </a:solidFill>
                <a:cs typeface="Times New Roman"/>
              </a:rPr>
              <a:t>S.W.O.T</a:t>
            </a:r>
            <a:endParaRPr lang="en-US" sz="2400" b="1" spc="50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43"/>
    </mc:Choice>
    <mc:Fallback xmlns="">
      <p:transition spd="slow" advTm="43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4025" lvl="0" indent="-342900" algn="just" defTabSz="1150938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يُعد تحليل</a:t>
            </a:r>
            <a:r>
              <a:rPr lang="en-US" sz="2100" spc="5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 هو (نقاط القوة، نقاط الضعف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، الفرص، والتهديدات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)، حيث يُعد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أداة تحليل استراتيجية يستخدمها المسوقون والمدراء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لتقييم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الوضع الحالي للشركة أو المنتج أو الفرصة التجارية. يهدف التحليل إلى تحديد العوامل الداخلية والخارجية التي تؤثر على الأداء والنجاح المستقبلي للشركة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52173" y="1349182"/>
            <a:ext cx="1845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spc="50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spc="50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26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306"/>
    </mc:Choice>
    <mc:Fallback xmlns="">
      <p:transition spd="slow" advTm="281306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62978" y="1601980"/>
            <a:ext cx="8417320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مكونات تحليل </a:t>
            </a:r>
            <a:r>
              <a:rPr lang="en-US" sz="2200" b="1" u="sng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r>
              <a:rPr lang="ar-EG" sz="2200" b="1" u="sng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			      نقاط القوة : </a:t>
            </a:r>
            <a:r>
              <a:rPr lang="en-US" sz="4400" b="1" spc="5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trength</a:t>
            </a:r>
            <a:endParaRPr lang="ar-EG" sz="2200" b="1" spc="5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		              نقاط الضعف  : </a:t>
            </a:r>
            <a:r>
              <a:rPr lang="en-US" sz="4000" b="1" spc="5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eaknesses</a:t>
            </a:r>
            <a:endParaRPr lang="ar-EG" sz="2200" b="1" spc="50" dirty="0">
              <a:latin typeface="Times New Roman" pitchFamily="18" charset="0"/>
              <a:cs typeface="Times New Roman" pitchFamily="18" charset="0"/>
            </a:endParaRP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 			   الفرص : </a:t>
            </a:r>
            <a:r>
              <a:rPr lang="en-US" sz="4400" b="1" spc="5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pportunities</a:t>
            </a:r>
            <a:endParaRPr lang="ar-EG" sz="2200" b="1" spc="5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			     التهديدات </a:t>
            </a:r>
            <a:r>
              <a:rPr lang="en-US" sz="2200" b="1" spc="5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pc="5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hreats</a:t>
            </a:r>
            <a:endParaRPr lang="en-US" sz="2200" b="1" spc="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1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16"/>
    </mc:Choice>
    <mc:Fallback xmlns="">
      <p:transition spd="slow" advTm="3511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نقاط القوة </a:t>
            </a:r>
            <a:r>
              <a:rPr lang="en-US" sz="2200" b="1" u="sng" spc="50" dirty="0" smtClean="0">
                <a:latin typeface="Times New Roman" pitchFamily="18" charset="0"/>
                <a:cs typeface="Times New Roman" pitchFamily="18" charset="0"/>
              </a:rPr>
              <a:t>Strength</a:t>
            </a: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spc="50" dirty="0" smtClean="0">
                <a:latin typeface="Times New Roman" pitchFamily="18" charset="0"/>
                <a:cs typeface="Times New Roman" pitchFamily="18" charset="0"/>
              </a:rPr>
              <a:t>تعتبر نقاط القوة هى المميزات </a:t>
            </a:r>
            <a:r>
              <a:rPr lang="ar-EG" sz="2200" spc="50" dirty="0">
                <a:latin typeface="Times New Roman" pitchFamily="18" charset="0"/>
                <a:cs typeface="Times New Roman" pitchFamily="18" charset="0"/>
              </a:rPr>
              <a:t>الداخلية والموارد المميزة التي تمتلكها الشركة وتميزها عن منافسيها. </a:t>
            </a:r>
            <a:r>
              <a:rPr lang="ar-EG" sz="2200" spc="50" dirty="0" smtClean="0">
                <a:latin typeface="Times New Roman" pitchFamily="18" charset="0"/>
                <a:cs typeface="Times New Roman" pitchFamily="18" charset="0"/>
              </a:rPr>
              <a:t>فقد </a:t>
            </a:r>
            <a:r>
              <a:rPr lang="ar-EG" sz="2200" spc="50" dirty="0">
                <a:latin typeface="Times New Roman" pitchFamily="18" charset="0"/>
                <a:cs typeface="Times New Roman" pitchFamily="18" charset="0"/>
              </a:rPr>
              <a:t>تشمل ذلك السمعة الجيدة، والتميز التشغيلي، والمنتجات أو الخدمات ذات الجودة العالية، والفريق القوي، والتكنولوجيا المتقدمة، وغيرها من العوامل التي </a:t>
            </a:r>
            <a:r>
              <a:rPr lang="ar-EG" sz="2200" spc="50" dirty="0" smtClean="0">
                <a:latin typeface="Times New Roman" pitchFamily="18" charset="0"/>
                <a:cs typeface="Times New Roman" pitchFamily="18" charset="0"/>
              </a:rPr>
              <a:t>تعزز </a:t>
            </a:r>
            <a:r>
              <a:rPr lang="ar-EG" sz="2200" spc="50" dirty="0">
                <a:latin typeface="Times New Roman" pitchFamily="18" charset="0"/>
                <a:cs typeface="Times New Roman" pitchFamily="18" charset="0"/>
              </a:rPr>
              <a:t>تنافسية الشركة.</a:t>
            </a:r>
            <a:endParaRPr lang="ar-EG" sz="22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1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29"/>
    </mc:Choice>
    <mc:Fallback xmlns="">
      <p:transition spd="slow" advTm="122129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571625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نقاط الضعف </a:t>
            </a:r>
            <a:r>
              <a:rPr lang="en-US" sz="2100" b="1" u="sng" spc="50" dirty="0">
                <a:latin typeface="Times New Roman" pitchFamily="18" charset="0"/>
                <a:cs typeface="Times New Roman" pitchFamily="18" charset="0"/>
              </a:rPr>
              <a:t>Weaknesses</a:t>
            </a: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تمثل نقاط الضعف للشركة في الأداء؛ فقد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تتضمن هذه العوامل السوء في الإدارة، أو ضعف البنية التحتية، أو ضعف في التسويق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التوزيع؛ 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خلال تحديد الضعف، يمكن للشركة التركيز على تحسينها أو التغلب عليها للارتقاء بأدائها بشكل عام.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53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85"/>
    </mc:Choice>
    <mc:Fallback xmlns="">
      <p:transition spd="slow" advTm="7518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الفرص </a:t>
            </a:r>
            <a:r>
              <a:rPr lang="en-US" sz="2100" b="1" u="sng" spc="50" dirty="0">
                <a:latin typeface="Times New Roman" pitchFamily="18" charset="0"/>
                <a:cs typeface="Times New Roman" pitchFamily="18" charset="0"/>
              </a:rPr>
              <a:t>Opportunities</a:t>
            </a: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الفرص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تشير إلى العوامل الخارجية التي يمكن أن تسهم في نجاح الشركة.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يمكن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تتضمن الفرص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توسعة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السوق، أو تغيرات في سلوك المستهلكين، أو اكتشاف سوق جديدة، أو استخدام تكنولوجيا جديدة. من خلال الاستفادة من الفرص المتاحة،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يمكن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للشركة تحقيق نمو وتوسع.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65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15"/>
    </mc:Choice>
    <mc:Fallback xmlns="">
      <p:transition spd="slow" advTm="4391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التهديدات  </a:t>
            </a:r>
            <a:r>
              <a:rPr lang="en-US" sz="2100" b="1" u="sng" spc="50" dirty="0" smtClean="0">
                <a:latin typeface="Times New Roman" pitchFamily="18" charset="0"/>
                <a:cs typeface="Times New Roman" pitchFamily="18" charset="0"/>
              </a:rPr>
              <a:t>Threats</a:t>
            </a: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تمثل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التهديدات العوامل الخارجية التي يمكن أن تؤثر سلبًا على أداء الشركة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ونجاحها؛ فقد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تشمل التهديدات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مثل التغيرات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التكنولوجية المتسارعة، أو عوامل اقتصادية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مؤثرة؛ 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خلال تحديد التهديدات، يمكن للشركة التخطيط لمواجهتها والتحضير لها بشكل مناسب.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13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43"/>
    </mc:Choice>
    <mc:Fallback xmlns="">
      <p:transition spd="slow" advTm="38443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148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ولذلك يُعد تحليل</a:t>
            </a:r>
            <a:r>
              <a:rPr lang="en-US" sz="2100" b="1" spc="5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 مساعد للشركات 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على تحديد أفضل الاستراتيجيات واتخاذ القرارات الحكيمة لتحقيق النجاح </a:t>
            </a: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التسويقي، حيث يتطلب 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التحليل الدقة والموضوعية في </a:t>
            </a: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تقييم 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جميع عوامل الأداء الداخلية والخارجية.</a:t>
            </a:r>
            <a:endParaRPr lang="ar-EG" sz="2100" b="1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84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92"/>
    </mc:Choice>
    <mc:Fallback xmlns="">
      <p:transition spd="slow" advTm="28492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3303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خاتمة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Simplified Arabic" pitchFamily="18" charset="-78"/>
                <a:cs typeface="Times New Roman"/>
              </a:rPr>
              <a:t>قدمت المحاضرة </a:t>
            </a:r>
            <a:r>
              <a:rPr lang="ar-EG" sz="2100" spc="50" dirty="0" smtClean="0">
                <a:latin typeface="Simplified Arabic" pitchFamily="18" charset="-78"/>
                <a:cs typeface="Times New Roman"/>
              </a:rPr>
              <a:t>عرضًا دقيقًا لماهية مضامين الرسالة الإعلانية وأهدافها وأنواعها وكيفية الاستفادة منها من قبل المعلن للتأثير على </a:t>
            </a:r>
            <a:r>
              <a:rPr lang="ar-EG" sz="2100" spc="50" dirty="0">
                <a:latin typeface="Simplified Arabic" pitchFamily="18" charset="-78"/>
                <a:cs typeface="Times New Roman"/>
              </a:rPr>
              <a:t>المستهلك </a:t>
            </a:r>
            <a:r>
              <a:rPr lang="ar-EG" sz="2100" spc="50" dirty="0" smtClean="0">
                <a:latin typeface="Simplified Arabic" pitchFamily="18" charset="-78"/>
                <a:cs typeface="Times New Roman"/>
              </a:rPr>
              <a:t>وجذب انتباهه من خلال الرسالة الإعلانية.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Simplified Arabic" pitchFamily="18" charset="-78"/>
                <a:cs typeface="Times New Roman"/>
              </a:rPr>
              <a:t>كما قدمت المحاضرة عرضًا عن ماهية نظريات التسويق وتحليل </a:t>
            </a:r>
            <a:r>
              <a:rPr lang="en-US" sz="2100" spc="50" dirty="0" smtClean="0">
                <a:latin typeface="Simplified Arabic" pitchFamily="18" charset="-78"/>
                <a:cs typeface="Times New Roman"/>
              </a:rPr>
              <a:t>S.W.O.T</a:t>
            </a:r>
            <a:r>
              <a:rPr lang="ar-EG" sz="2100" spc="50" dirty="0" smtClean="0">
                <a:latin typeface="Simplified Arabic" pitchFamily="18" charset="-78"/>
                <a:cs typeface="Times New Roman"/>
              </a:rPr>
              <a:t> وكيفية الاستفادة منه من قبل الشركات في تحديد نقاط القوة ونقاط الضعف والفرص والتهديدات للشركة المعلنة.</a:t>
            </a:r>
            <a:endParaRPr lang="ar-EG" sz="2000" spc="50" dirty="0"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50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53"/>
    </mc:Choice>
    <mc:Fallback xmlns="">
      <p:transition spd="slow" advTm="37153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88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1785</TotalTime>
  <Words>1866</Words>
  <Application>Microsoft Office PowerPoint</Application>
  <PresentationFormat>Custom</PresentationFormat>
  <Paragraphs>254</Paragraphs>
  <Slides>40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STW</cp:lastModifiedBy>
  <cp:revision>122</cp:revision>
  <dcterms:created xsi:type="dcterms:W3CDTF">2023-04-29T09:08:23Z</dcterms:created>
  <dcterms:modified xsi:type="dcterms:W3CDTF">2023-11-27T20:58:38Z</dcterms:modified>
</cp:coreProperties>
</file>