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5"/>
  </p:notesMasterIdLst>
  <p:sldIdLst>
    <p:sldId id="351" r:id="rId5"/>
    <p:sldId id="352" r:id="rId6"/>
    <p:sldId id="353" r:id="rId7"/>
    <p:sldId id="354" r:id="rId8"/>
    <p:sldId id="355" r:id="rId9"/>
    <p:sldId id="356" r:id="rId10"/>
    <p:sldId id="357" r:id="rId11"/>
    <p:sldId id="358" r:id="rId12"/>
    <p:sldId id="359" r:id="rId13"/>
    <p:sldId id="360" r:id="rId14"/>
    <p:sldId id="361" r:id="rId15"/>
    <p:sldId id="362" r:id="rId16"/>
    <p:sldId id="363" r:id="rId17"/>
    <p:sldId id="364" r:id="rId18"/>
    <p:sldId id="365" r:id="rId19"/>
    <p:sldId id="367" r:id="rId20"/>
    <p:sldId id="368" r:id="rId21"/>
    <p:sldId id="369" r:id="rId22"/>
    <p:sldId id="370" r:id="rId23"/>
    <p:sldId id="371" r:id="rId24"/>
    <p:sldId id="372" r:id="rId25"/>
    <p:sldId id="373" r:id="rId26"/>
    <p:sldId id="374" r:id="rId27"/>
    <p:sldId id="375" r:id="rId28"/>
    <p:sldId id="376" r:id="rId29"/>
    <p:sldId id="377" r:id="rId30"/>
    <p:sldId id="378" r:id="rId31"/>
    <p:sldId id="379" r:id="rId32"/>
    <p:sldId id="380" r:id="rId33"/>
    <p:sldId id="381" r:id="rId34"/>
    <p:sldId id="382" r:id="rId35"/>
    <p:sldId id="383" r:id="rId36"/>
    <p:sldId id="384" r:id="rId37"/>
    <p:sldId id="385" r:id="rId38"/>
    <p:sldId id="386" r:id="rId39"/>
    <p:sldId id="387" r:id="rId40"/>
    <p:sldId id="388" r:id="rId41"/>
    <p:sldId id="389" r:id="rId42"/>
    <p:sldId id="390" r:id="rId43"/>
    <p:sldId id="391" r:id="rId44"/>
    <p:sldId id="392" r:id="rId45"/>
    <p:sldId id="393" r:id="rId46"/>
    <p:sldId id="394" r:id="rId47"/>
    <p:sldId id="395" r:id="rId48"/>
    <p:sldId id="396" r:id="rId49"/>
    <p:sldId id="397" r:id="rId50"/>
    <p:sldId id="398" r:id="rId51"/>
    <p:sldId id="399" r:id="rId52"/>
    <p:sldId id="400" r:id="rId53"/>
    <p:sldId id="401"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1"/>
            <p14:sldId id="352"/>
            <p14:sldId id="353"/>
            <p14:sldId id="354"/>
            <p14:sldId id="355"/>
            <p14:sldId id="356"/>
            <p14:sldId id="357"/>
            <p14:sldId id="358"/>
            <p14:sldId id="359"/>
            <p14:sldId id="360"/>
            <p14:sldId id="361"/>
            <p14:sldId id="362"/>
            <p14:sldId id="363"/>
            <p14:sldId id="364"/>
            <p14:sldId id="365"/>
            <p14:sldId id="367"/>
            <p14:sldId id="368"/>
            <p14:sldId id="369"/>
            <p14:sldId id="370"/>
            <p14:sldId id="371"/>
            <p14:sldId id="372"/>
            <p14:sldId id="373"/>
            <p14:sldId id="374"/>
            <p14:sldId id="375"/>
            <p14:sldId id="376"/>
            <p14:sldId id="377"/>
            <p14:sldId id="378"/>
            <p14:sldId id="379"/>
            <p14:sldId id="380"/>
            <p14:sldId id="381"/>
            <p14:sldId id="382"/>
            <p14:sldId id="383"/>
            <p14:sldId id="384"/>
            <p14:sldId id="385"/>
            <p14:sldId id="386"/>
            <p14:sldId id="387"/>
            <p14:sldId id="388"/>
            <p14:sldId id="389"/>
            <p14:sldId id="390"/>
            <p14:sldId id="391"/>
            <p14:sldId id="392"/>
            <p14:sldId id="393"/>
            <p14:sldId id="394"/>
            <p14:sldId id="395"/>
            <p14:sldId id="396"/>
            <p14:sldId id="397"/>
            <p14:sldId id="398"/>
            <p14:sldId id="399"/>
            <p14:sldId id="400"/>
            <p14:sldId id="40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2D3956"/>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81" autoAdjust="0"/>
    <p:restoredTop sz="93846" autoAdjust="0"/>
  </p:normalViewPr>
  <p:slideViewPr>
    <p:cSldViewPr snapToGrid="0">
      <p:cViewPr varScale="1">
        <p:scale>
          <a:sx n="70" d="100"/>
          <a:sy n="70" d="100"/>
        </p:scale>
        <p:origin x="63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lstStyle/>
        <a:p>
          <a:r>
            <a:rPr lang="en-US" altLang="ar-JO" sz="1600" dirty="0"/>
            <a:t>Describe the principles of building a bootstrap marketing plan and explain the benefits of preparing one.</a:t>
          </a:r>
        </a:p>
        <a:p>
          <a:r>
            <a:rPr lang="ar-EG" altLang="ar-JO" sz="1600" dirty="0"/>
            <a:t>وصف مبادئ بناء خطة تسويق تمهيدية/ عصامية وشرح فوائد إعدادها</a:t>
          </a:r>
          <a:endParaRPr lang="en-US" altLang="ar-JO" sz="1600" dirty="0"/>
        </a:p>
        <a:p>
          <a:endParaRPr lang="en-US" sz="1600"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custT="1"/>
      <dgm:spPr/>
      <dgm:t>
        <a:bodyPr/>
        <a:lstStyle/>
        <a:p>
          <a:pPr algn="l" rtl="0"/>
          <a:r>
            <a:rPr lang="en-US" altLang="ar-JO" sz="1800" dirty="0"/>
            <a:t>Explain how small businesses can pinpoint their target markets.</a:t>
          </a:r>
        </a:p>
        <a:p>
          <a:pPr algn="justLow" rtl="1"/>
          <a:r>
            <a:rPr lang="ar-EG" sz="1800" dirty="0"/>
            <a:t>شرح كيفية تحديد الشركات الصغيرة لأسواقها المستهدفة.</a:t>
          </a:r>
          <a:endParaRPr lang="en-US" altLang="ar-JO" sz="1800" dirty="0"/>
        </a:p>
        <a:p>
          <a:pPr algn="l" rtl="0"/>
          <a:endParaRPr lang="en-US" altLang="ar-JO" sz="1800" dirty="0"/>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custT="1"/>
      <dgm:spPr/>
      <dgm:t>
        <a:bodyPr/>
        <a:lstStyle/>
        <a:p>
          <a:pPr algn="l" rtl="0"/>
          <a:r>
            <a:rPr lang="en-US" sz="1600" b="0" dirty="0"/>
            <a:t>Discuss the role of market research in building a bootstrap marketing plan and outline the market research process. </a:t>
          </a:r>
        </a:p>
        <a:p>
          <a:pPr algn="justLow" rtl="1"/>
          <a:r>
            <a:rPr lang="ar-EG" sz="1600" b="0" dirty="0"/>
            <a:t>مناقشة دور أبحاث السوق في بناء خطة تسويق تمهيدية/ عصامية وتوضيح عملية أبحاث السوق</a:t>
          </a:r>
          <a:endParaRPr lang="en-US" sz="1600" b="0" dirty="0"/>
        </a:p>
        <a:p>
          <a:pPr algn="l" rtl="0"/>
          <a:endParaRPr lang="en-US" altLang="ar-JO" sz="1600" dirty="0"/>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DE4E4DBF-00AD-BF45-9B93-5E1D3E2B3DAC}">
      <dgm:prSet custT="1"/>
      <dgm:spPr/>
      <dgm:t>
        <a:bodyPr/>
        <a:lstStyle/>
        <a:p>
          <a:pPr algn="l" rtl="0"/>
          <a:r>
            <a:rPr lang="en-US" sz="1400" b="0" dirty="0"/>
            <a:t>Describe how a small business can build a competitive edge in the marketplace using bootstrap marketing strategies. </a:t>
          </a:r>
        </a:p>
        <a:p>
          <a:pPr algn="justLow" rtl="1"/>
          <a:r>
            <a:rPr lang="ar-EG" sz="1400" b="0" dirty="0"/>
            <a:t>وصف كيفية بناء الشركات الصغيرة لميزة تنافسية في السوق باستخدام استراتيجيات التسويق بأقل التكاليف</a:t>
          </a:r>
          <a:endParaRPr lang="en-US" sz="1400" b="0" dirty="0"/>
        </a:p>
        <a:p>
          <a:pPr algn="l" rtl="0"/>
          <a:endParaRPr lang="en-US" sz="1400" b="0" dirty="0"/>
        </a:p>
        <a:p>
          <a:pPr algn="l" rtl="0"/>
          <a:endParaRPr lang="en-US" altLang="ar-JO" sz="1400" dirty="0"/>
        </a:p>
      </dgm:t>
    </dgm:pt>
    <dgm:pt modelId="{AC89BACA-16A5-0645-914D-0823822CCAFF}" type="parTrans" cxnId="{32D1C2E8-B19F-8641-9532-79D8C9628B2D}">
      <dgm:prSet/>
      <dgm:spPr/>
      <dgm:t>
        <a:bodyPr/>
        <a:lstStyle/>
        <a:p>
          <a:endParaRPr lang="en-US"/>
        </a:p>
      </dgm:t>
    </dgm:pt>
    <dgm:pt modelId="{296504DA-4E2B-7A46-A143-3B946B298821}" type="sibTrans" cxnId="{32D1C2E8-B19F-8641-9532-79D8C9628B2D}">
      <dgm:prSet phldrT="4" phldr="0"/>
      <dgm:spPr/>
      <dgm:t>
        <a:bodyPr/>
        <a:lstStyle/>
        <a:p>
          <a:r>
            <a:rPr lang="en-US"/>
            <a:t>4</a:t>
          </a:r>
        </a:p>
      </dgm:t>
    </dgm:pt>
    <dgm:pt modelId="{165E1ADF-ECB7-D84D-B176-674A062F5620}" type="pres">
      <dgm:prSet presAssocID="{4D0F7F36-B18A-4893-80CB-C5DA1C692E45}" presName="Name0" presStyleCnt="0">
        <dgm:presLayoutVars>
          <dgm:animLvl val="lvl"/>
          <dgm:resizeHandles val="exact"/>
        </dgm:presLayoutVars>
      </dgm:prSet>
      <dgm:spPr/>
      <dgm:t>
        <a:bodyPr/>
        <a:lstStyle/>
        <a:p>
          <a:endParaRPr lang="en-US"/>
        </a:p>
      </dgm:t>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t>
        <a:bodyPr/>
        <a:lstStyle/>
        <a:p>
          <a:endParaRPr lang="en-US"/>
        </a:p>
      </dgm:t>
    </dgm:pt>
    <dgm:pt modelId="{9375364D-3525-7A4A-AF47-DE85CB4751A5}" type="pres">
      <dgm:prSet presAssocID="{65CB1FED-A658-401D-8B8F-8AA7F15E30D1}" presName="sibTransNodeCircle" presStyleLbl="alignNode1" presStyleIdx="0" presStyleCnt="8">
        <dgm:presLayoutVars>
          <dgm:chMax val="0"/>
          <dgm:bulletEnabled/>
        </dgm:presLayoutVars>
      </dgm:prSet>
      <dgm:spPr/>
      <dgm:t>
        <a:bodyPr/>
        <a:lstStyle/>
        <a:p>
          <a:endParaRPr lang="en-US"/>
        </a:p>
      </dgm:t>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t>
        <a:bodyPr/>
        <a:lstStyle/>
        <a:p>
          <a:endParaRPr lang="en-US"/>
        </a:p>
      </dgm:t>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4"/>
      <dgm:spPr/>
      <dgm:t>
        <a:bodyPr/>
        <a:lstStyle/>
        <a:p>
          <a:endParaRPr lang="en-US"/>
        </a:p>
      </dgm:t>
    </dgm:pt>
    <dgm:pt modelId="{89648563-B73A-8B44-9E56-D80BB3A64777}" type="pres">
      <dgm:prSet presAssocID="{7988F77E-CD14-7E4C-970D-6DA6E3F9A355}" presName="sibTransNodeCircle" presStyleLbl="alignNode1" presStyleIdx="2" presStyleCnt="8">
        <dgm:presLayoutVars>
          <dgm:chMax val="0"/>
          <dgm:bulletEnabled/>
        </dgm:presLayoutVars>
      </dgm:prSet>
      <dgm:spPr/>
      <dgm:t>
        <a:bodyPr/>
        <a:lstStyle/>
        <a:p>
          <a:endParaRPr lang="en-US"/>
        </a:p>
      </dgm:t>
    </dgm:pt>
    <dgm:pt modelId="{2946BC43-0CD7-DC4B-9AE1-7835A3A65B18}" type="pres">
      <dgm:prSet presAssocID="{30C03686-5CD4-4341-AB7F-235602341EC6}" presName="bottomLine" presStyleLbl="alignNode1" presStyleIdx="3" presStyleCnt="8">
        <dgm:presLayoutVars/>
      </dgm:prSet>
      <dgm:spPr/>
    </dgm:pt>
    <dgm:pt modelId="{E52C819B-947D-C940-9869-98E2CDA30214}" type="pres">
      <dgm:prSet presAssocID="{30C03686-5CD4-4341-AB7F-235602341EC6}" presName="nodeText" presStyleLbl="bgAccFollowNode1" presStyleIdx="1" presStyleCnt="4">
        <dgm:presLayoutVars>
          <dgm:bulletEnabled val="1"/>
        </dgm:presLayoutVars>
      </dgm:prSet>
      <dgm:spPr/>
      <dgm:t>
        <a:bodyPr/>
        <a:lstStyle/>
        <a:p>
          <a:endParaRPr lang="en-US"/>
        </a:p>
      </dgm:t>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4"/>
      <dgm:spPr/>
      <dgm:t>
        <a:bodyPr/>
        <a:lstStyle/>
        <a:p>
          <a:endParaRPr lang="en-US"/>
        </a:p>
      </dgm:t>
    </dgm:pt>
    <dgm:pt modelId="{4885487E-1B4E-E646-8256-7701441E4481}" type="pres">
      <dgm:prSet presAssocID="{B53652D0-D31C-DE4C-ABA7-63016467FC8D}" presName="sibTransNodeCircle" presStyleLbl="alignNode1" presStyleIdx="4" presStyleCnt="8">
        <dgm:presLayoutVars>
          <dgm:chMax val="0"/>
          <dgm:bulletEnabled/>
        </dgm:presLayoutVars>
      </dgm:prSet>
      <dgm:spPr/>
      <dgm:t>
        <a:bodyPr/>
        <a:lstStyle/>
        <a:p>
          <a:endParaRPr lang="en-US"/>
        </a:p>
      </dgm:t>
    </dgm:pt>
    <dgm:pt modelId="{FFDCBA2C-8478-4C47-BEDB-F5D771DA54C1}" type="pres">
      <dgm:prSet presAssocID="{9DF1EA0A-CBCD-624D-9171-1E74A9D1D150}" presName="bottomLine" presStyleLbl="alignNode1" presStyleIdx="5" presStyleCnt="8">
        <dgm:presLayoutVars/>
      </dgm:prSet>
      <dgm:spPr/>
    </dgm:pt>
    <dgm:pt modelId="{A9E5C87F-0621-AD46-9565-450A6AF427A6}" type="pres">
      <dgm:prSet presAssocID="{9DF1EA0A-CBCD-624D-9171-1E74A9D1D150}" presName="nodeText" presStyleLbl="bgAccFollowNode1" presStyleIdx="2" presStyleCnt="4">
        <dgm:presLayoutVars>
          <dgm:bulletEnabled val="1"/>
        </dgm:presLayoutVars>
      </dgm:prSet>
      <dgm:spPr/>
      <dgm:t>
        <a:bodyPr/>
        <a:lstStyle/>
        <a:p>
          <a:endParaRPr lang="en-US"/>
        </a:p>
      </dgm:t>
    </dgm:pt>
    <dgm:pt modelId="{B733166C-F795-424E-B5AD-D1DFA3138F3A}" type="pres">
      <dgm:prSet presAssocID="{B53652D0-D31C-DE4C-ABA7-63016467FC8D}" presName="sibTrans" presStyleCnt="0"/>
      <dgm:spPr/>
    </dgm:pt>
    <dgm:pt modelId="{5E683986-C9FE-D649-AD92-F79EA75007EA}" type="pres">
      <dgm:prSet presAssocID="{DE4E4DBF-00AD-BF45-9B93-5E1D3E2B3DAC}" presName="compositeNode" presStyleCnt="0">
        <dgm:presLayoutVars>
          <dgm:bulletEnabled val="1"/>
        </dgm:presLayoutVars>
      </dgm:prSet>
      <dgm:spPr/>
    </dgm:pt>
    <dgm:pt modelId="{D6240F66-B6DD-6841-BBAF-12A0AD5F1874}" type="pres">
      <dgm:prSet presAssocID="{DE4E4DBF-00AD-BF45-9B93-5E1D3E2B3DAC}" presName="bgRect" presStyleLbl="bgAccFollowNode1" presStyleIdx="3" presStyleCnt="4"/>
      <dgm:spPr/>
      <dgm:t>
        <a:bodyPr/>
        <a:lstStyle/>
        <a:p>
          <a:endParaRPr lang="en-US"/>
        </a:p>
      </dgm:t>
    </dgm:pt>
    <dgm:pt modelId="{5F010799-9B08-3547-AF21-15704B64669F}" type="pres">
      <dgm:prSet presAssocID="{296504DA-4E2B-7A46-A143-3B946B298821}" presName="sibTransNodeCircle" presStyleLbl="alignNode1" presStyleIdx="6" presStyleCnt="8">
        <dgm:presLayoutVars>
          <dgm:chMax val="0"/>
          <dgm:bulletEnabled/>
        </dgm:presLayoutVars>
      </dgm:prSet>
      <dgm:spPr/>
      <dgm:t>
        <a:bodyPr/>
        <a:lstStyle/>
        <a:p>
          <a:endParaRPr lang="en-US"/>
        </a:p>
      </dgm:t>
    </dgm:pt>
    <dgm:pt modelId="{B37AC0AF-28F8-C34B-8A15-E742C9ABF2A6}" type="pres">
      <dgm:prSet presAssocID="{DE4E4DBF-00AD-BF45-9B93-5E1D3E2B3DAC}" presName="bottomLine" presStyleLbl="alignNode1" presStyleIdx="7" presStyleCnt="8">
        <dgm:presLayoutVars/>
      </dgm:prSet>
      <dgm:spPr/>
    </dgm:pt>
    <dgm:pt modelId="{ECF297BA-FD0F-C044-AAF8-470DF665C6B4}" type="pres">
      <dgm:prSet presAssocID="{DE4E4DBF-00AD-BF45-9B93-5E1D3E2B3DAC}" presName="nodeText" presStyleLbl="bgAccFollowNode1" presStyleIdx="3" presStyleCnt="4">
        <dgm:presLayoutVars>
          <dgm:bulletEnabled val="1"/>
        </dgm:presLayoutVars>
      </dgm:prSet>
      <dgm:spPr/>
      <dgm:t>
        <a:bodyPr/>
        <a:lstStyle/>
        <a:p>
          <a:endParaRPr lang="en-US"/>
        </a:p>
      </dgm:t>
    </dgm:pt>
  </dgm:ptLst>
  <dgm:cxnLst>
    <dgm:cxn modelId="{C20F501F-9CA2-48B3-9DFE-4D50A7393151}" type="presOf" srcId="{296504DA-4E2B-7A46-A143-3B946B298821}" destId="{5F010799-9B08-3547-AF21-15704B64669F}" srcOrd="0" destOrd="0" presId="urn:microsoft.com/office/officeart/2016/7/layout/BasicLinearProcessNumbered"/>
    <dgm:cxn modelId="{16CDC59A-0892-460B-A3D4-8E20244D23AD}" type="presOf" srcId="{DE4E4DBF-00AD-BF45-9B93-5E1D3E2B3DAC}" destId="{D6240F66-B6DD-6841-BBAF-12A0AD5F1874}" srcOrd="0" destOrd="0" presId="urn:microsoft.com/office/officeart/2016/7/layout/BasicLinearProcessNumbered"/>
    <dgm:cxn modelId="{EF446EF1-06B7-4E37-B543-78BACF27AED0}" type="presOf" srcId="{B53652D0-D31C-DE4C-ABA7-63016467FC8D}" destId="{4885487E-1B4E-E646-8256-7701441E4481}" srcOrd="0" destOrd="0" presId="urn:microsoft.com/office/officeart/2016/7/layout/BasicLinearProcessNumbered"/>
    <dgm:cxn modelId="{D3C5D218-2403-4F6B-9D20-B2EC0FE140B6}" type="presOf" srcId="{DA675FDC-F7D7-4A51-9C47-FD9CCCAB512F}" destId="{C68D3687-2372-554D-89E1-99B46DE8A4F2}" srcOrd="1" destOrd="0" presId="urn:microsoft.com/office/officeart/2016/7/layout/BasicLinearProcessNumbered"/>
    <dgm:cxn modelId="{A503AFF2-6FF1-48BA-8A0C-C5A11F944F37}" type="presOf" srcId="{9DF1EA0A-CBCD-624D-9171-1E74A9D1D150}" destId="{CD774B7F-8481-5A4F-914B-C04BAB7C02AB}" srcOrd="0" destOrd="0" presId="urn:microsoft.com/office/officeart/2016/7/layout/BasicLinearProcessNumbered"/>
    <dgm:cxn modelId="{D6CB9D86-2D25-413E-B2D5-4EFB437EBB8B}" type="presOf" srcId="{30C03686-5CD4-4341-AB7F-235602341EC6}" destId="{5E332C19-BF18-2E48-9238-2375B481F858}" srcOrd="0" destOrd="0" presId="urn:microsoft.com/office/officeart/2016/7/layout/BasicLinearProcessNumbered"/>
    <dgm:cxn modelId="{16C5599B-889D-4090-9445-6953EF839A52}" type="presOf" srcId="{DA675FDC-F7D7-4A51-9C47-FD9CCCAB512F}" destId="{38DB463E-CDCA-9F42-874A-116356B9E14A}" srcOrd="0" destOrd="0" presId="urn:microsoft.com/office/officeart/2016/7/layout/BasicLinearProcessNumbered"/>
    <dgm:cxn modelId="{6F7489CA-F9EE-4442-9619-75CB3584A8E3}" srcId="{4D0F7F36-B18A-4893-80CB-C5DA1C692E45}" destId="{30C03686-5CD4-4341-AB7F-235602341EC6}" srcOrd="1" destOrd="0" parTransId="{75A09E2D-BBF6-3A4B-95E1-8B7B2AF3D46C}" sibTransId="{7988F77E-CD14-7E4C-970D-6DA6E3F9A355}"/>
    <dgm:cxn modelId="{32D1C2E8-B19F-8641-9532-79D8C9628B2D}" srcId="{4D0F7F36-B18A-4893-80CB-C5DA1C692E45}" destId="{DE4E4DBF-00AD-BF45-9B93-5E1D3E2B3DAC}" srcOrd="3" destOrd="0" parTransId="{AC89BACA-16A5-0645-914D-0823822CCAFF}" sibTransId="{296504DA-4E2B-7A46-A143-3B946B298821}"/>
    <dgm:cxn modelId="{9C0FC932-02C1-4622-B5A3-A02F130B2106}" type="presOf" srcId="{9DF1EA0A-CBCD-624D-9171-1E74A9D1D150}" destId="{A9E5C87F-0621-AD46-9565-450A6AF427A6}" srcOrd="1" destOrd="0" presId="urn:microsoft.com/office/officeart/2016/7/layout/BasicLinearProcessNumbered"/>
    <dgm:cxn modelId="{FB7F2886-B2F2-4A1E-8B1C-6DF947B92D25}" type="presOf" srcId="{7988F77E-CD14-7E4C-970D-6DA6E3F9A355}" destId="{89648563-B73A-8B44-9E56-D80BB3A64777}" srcOrd="0" destOrd="0" presId="urn:microsoft.com/office/officeart/2016/7/layout/BasicLinearProcessNumbered"/>
    <dgm:cxn modelId="{1EDF74F2-33F3-4FDC-8CE9-82554BE39B25}" type="presOf" srcId="{4D0F7F36-B18A-4893-80CB-C5DA1C692E45}" destId="{165E1ADF-ECB7-D84D-B176-674A062F5620}"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A1E5D0C0-7A0F-406E-B5A8-F1E6BDE8F330}" type="presOf" srcId="{DE4E4DBF-00AD-BF45-9B93-5E1D3E2B3DAC}" destId="{ECF297BA-FD0F-C044-AAF8-470DF665C6B4}" srcOrd="1" destOrd="0" presId="urn:microsoft.com/office/officeart/2016/7/layout/BasicLinearProcessNumbered"/>
    <dgm:cxn modelId="{D8678689-5296-492F-87FD-041C1BCAA7B2}" type="presOf" srcId="{65CB1FED-A658-401D-8B8F-8AA7F15E30D1}" destId="{9375364D-3525-7A4A-AF47-DE85CB4751A5}" srcOrd="0" destOrd="0" presId="urn:microsoft.com/office/officeart/2016/7/layout/BasicLinearProcessNumbered"/>
    <dgm:cxn modelId="{EEAC4903-2AA4-4470-BFB4-65354E85C30E}" type="presOf" srcId="{30C03686-5CD4-4341-AB7F-235602341EC6}" destId="{E52C819B-947D-C940-9869-98E2CDA30214}" srcOrd="1"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0BD08CDE-55C3-4576-86DB-0566DB2B376D}" type="presParOf" srcId="{165E1ADF-ECB7-D84D-B176-674A062F5620}" destId="{03771D70-288C-7941-B468-7F78B6F6028C}" srcOrd="0" destOrd="0" presId="urn:microsoft.com/office/officeart/2016/7/layout/BasicLinearProcessNumbered"/>
    <dgm:cxn modelId="{BFE69DC1-3EAF-4962-9171-2EC723D2FF3A}" type="presParOf" srcId="{03771D70-288C-7941-B468-7F78B6F6028C}" destId="{38DB463E-CDCA-9F42-874A-116356B9E14A}" srcOrd="0" destOrd="0" presId="urn:microsoft.com/office/officeart/2016/7/layout/BasicLinearProcessNumbered"/>
    <dgm:cxn modelId="{FF050090-654E-4B82-B872-6C76ABBC2C84}" type="presParOf" srcId="{03771D70-288C-7941-B468-7F78B6F6028C}" destId="{9375364D-3525-7A4A-AF47-DE85CB4751A5}" srcOrd="1" destOrd="0" presId="urn:microsoft.com/office/officeart/2016/7/layout/BasicLinearProcessNumbered"/>
    <dgm:cxn modelId="{E6C3275B-C6A6-4E5A-9F19-0B72CF14D668}" type="presParOf" srcId="{03771D70-288C-7941-B468-7F78B6F6028C}" destId="{7A97EFE9-4922-9040-B03A-666DE024012F}" srcOrd="2" destOrd="0" presId="urn:microsoft.com/office/officeart/2016/7/layout/BasicLinearProcessNumbered"/>
    <dgm:cxn modelId="{E75650E0-CFAF-4DFD-A7E2-FF476A7EE153}" type="presParOf" srcId="{03771D70-288C-7941-B468-7F78B6F6028C}" destId="{C68D3687-2372-554D-89E1-99B46DE8A4F2}" srcOrd="3" destOrd="0" presId="urn:microsoft.com/office/officeart/2016/7/layout/BasicLinearProcessNumbered"/>
    <dgm:cxn modelId="{97C16CD2-AB36-4A5E-B6D6-D36245A3DE73}" type="presParOf" srcId="{165E1ADF-ECB7-D84D-B176-674A062F5620}" destId="{A4C924EA-CDB8-5D42-9515-A9B310554A9C}" srcOrd="1" destOrd="0" presId="urn:microsoft.com/office/officeart/2016/7/layout/BasicLinearProcessNumbered"/>
    <dgm:cxn modelId="{C8D0A092-1B1E-4984-9587-23262BF694FD}" type="presParOf" srcId="{165E1ADF-ECB7-D84D-B176-674A062F5620}" destId="{3CE2E627-4C51-274B-86EA-BDA3F3108E45}" srcOrd="2" destOrd="0" presId="urn:microsoft.com/office/officeart/2016/7/layout/BasicLinearProcessNumbered"/>
    <dgm:cxn modelId="{67BDDE25-73D0-480B-99B9-DA13672C6AE8}" type="presParOf" srcId="{3CE2E627-4C51-274B-86EA-BDA3F3108E45}" destId="{5E332C19-BF18-2E48-9238-2375B481F858}" srcOrd="0" destOrd="0" presId="urn:microsoft.com/office/officeart/2016/7/layout/BasicLinearProcessNumbered"/>
    <dgm:cxn modelId="{1B6589BC-B21B-443A-88CA-47A35033318E}" type="presParOf" srcId="{3CE2E627-4C51-274B-86EA-BDA3F3108E45}" destId="{89648563-B73A-8B44-9E56-D80BB3A64777}" srcOrd="1" destOrd="0" presId="urn:microsoft.com/office/officeart/2016/7/layout/BasicLinearProcessNumbered"/>
    <dgm:cxn modelId="{98F3CADA-6B7D-4553-A2C0-10E0C7CA5F4B}" type="presParOf" srcId="{3CE2E627-4C51-274B-86EA-BDA3F3108E45}" destId="{2946BC43-0CD7-DC4B-9AE1-7835A3A65B18}" srcOrd="2" destOrd="0" presId="urn:microsoft.com/office/officeart/2016/7/layout/BasicLinearProcessNumbered"/>
    <dgm:cxn modelId="{2B408357-460D-42CA-9079-1F5FBD363E7B}" type="presParOf" srcId="{3CE2E627-4C51-274B-86EA-BDA3F3108E45}" destId="{E52C819B-947D-C940-9869-98E2CDA30214}" srcOrd="3" destOrd="0" presId="urn:microsoft.com/office/officeart/2016/7/layout/BasicLinearProcessNumbered"/>
    <dgm:cxn modelId="{B4BAB651-5E40-40BC-9588-69DF6AEBDFAD}" type="presParOf" srcId="{165E1ADF-ECB7-D84D-B176-674A062F5620}" destId="{42A5ED61-0CA3-1E49-B277-15BDD7396396}" srcOrd="3" destOrd="0" presId="urn:microsoft.com/office/officeart/2016/7/layout/BasicLinearProcessNumbered"/>
    <dgm:cxn modelId="{023B8848-6FFB-451B-A43D-8A361CF683FD}" type="presParOf" srcId="{165E1ADF-ECB7-D84D-B176-674A062F5620}" destId="{E47C21D9-84D1-DD4A-BAE0-EB48D365A0F7}" srcOrd="4" destOrd="0" presId="urn:microsoft.com/office/officeart/2016/7/layout/BasicLinearProcessNumbered"/>
    <dgm:cxn modelId="{76DA1318-C03C-4DE9-8DC0-E440DBC4677C}" type="presParOf" srcId="{E47C21D9-84D1-DD4A-BAE0-EB48D365A0F7}" destId="{CD774B7F-8481-5A4F-914B-C04BAB7C02AB}" srcOrd="0" destOrd="0" presId="urn:microsoft.com/office/officeart/2016/7/layout/BasicLinearProcessNumbered"/>
    <dgm:cxn modelId="{13D0A05E-ED33-40FF-A5B8-9C8C6391A316}" type="presParOf" srcId="{E47C21D9-84D1-DD4A-BAE0-EB48D365A0F7}" destId="{4885487E-1B4E-E646-8256-7701441E4481}" srcOrd="1" destOrd="0" presId="urn:microsoft.com/office/officeart/2016/7/layout/BasicLinearProcessNumbered"/>
    <dgm:cxn modelId="{C5B9980D-35E4-4A26-89A9-DF68F700C959}" type="presParOf" srcId="{E47C21D9-84D1-DD4A-BAE0-EB48D365A0F7}" destId="{FFDCBA2C-8478-4C47-BEDB-F5D771DA54C1}" srcOrd="2" destOrd="0" presId="urn:microsoft.com/office/officeart/2016/7/layout/BasicLinearProcessNumbered"/>
    <dgm:cxn modelId="{A99C9B61-DA5E-445A-9E1C-F44D31379C3D}" type="presParOf" srcId="{E47C21D9-84D1-DD4A-BAE0-EB48D365A0F7}" destId="{A9E5C87F-0621-AD46-9565-450A6AF427A6}" srcOrd="3" destOrd="0" presId="urn:microsoft.com/office/officeart/2016/7/layout/BasicLinearProcessNumbered"/>
    <dgm:cxn modelId="{20F77B6B-DA78-497A-A005-2919C9DAF9E6}" type="presParOf" srcId="{165E1ADF-ECB7-D84D-B176-674A062F5620}" destId="{B733166C-F795-424E-B5AD-D1DFA3138F3A}" srcOrd="5" destOrd="0" presId="urn:microsoft.com/office/officeart/2016/7/layout/BasicLinearProcessNumbered"/>
    <dgm:cxn modelId="{3FCDCE14-BB2C-458B-8150-106566717288}" type="presParOf" srcId="{165E1ADF-ECB7-D84D-B176-674A062F5620}" destId="{5E683986-C9FE-D649-AD92-F79EA75007EA}" srcOrd="6" destOrd="0" presId="urn:microsoft.com/office/officeart/2016/7/layout/BasicLinearProcessNumbered"/>
    <dgm:cxn modelId="{65841F82-F2E8-4E49-9ADE-52B932902E24}" type="presParOf" srcId="{5E683986-C9FE-D649-AD92-F79EA75007EA}" destId="{D6240F66-B6DD-6841-BBAF-12A0AD5F1874}" srcOrd="0" destOrd="0" presId="urn:microsoft.com/office/officeart/2016/7/layout/BasicLinearProcessNumbered"/>
    <dgm:cxn modelId="{4DAA8B58-3D0B-4A9A-9329-971369A7CF41}" type="presParOf" srcId="{5E683986-C9FE-D649-AD92-F79EA75007EA}" destId="{5F010799-9B08-3547-AF21-15704B64669F}" srcOrd="1" destOrd="0" presId="urn:microsoft.com/office/officeart/2016/7/layout/BasicLinearProcessNumbered"/>
    <dgm:cxn modelId="{6933EDFE-9A62-4DCC-A178-351A2730F86B}" type="presParOf" srcId="{5E683986-C9FE-D649-AD92-F79EA75007EA}" destId="{B37AC0AF-28F8-C34B-8A15-E742C9ABF2A6}" srcOrd="2" destOrd="0" presId="urn:microsoft.com/office/officeart/2016/7/layout/BasicLinearProcessNumbered"/>
    <dgm:cxn modelId="{B67D053B-9B8D-456A-80A0-24CF332AD0B5}" type="presParOf" srcId="{5E683986-C9FE-D649-AD92-F79EA75007EA}" destId="{ECF297BA-FD0F-C044-AAF8-470DF665C6B4}"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234" y="780084"/>
          <a:ext cx="2566179"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algn="l" defTabSz="711200">
            <a:lnSpc>
              <a:spcPct val="90000"/>
            </a:lnSpc>
            <a:spcBef>
              <a:spcPct val="0"/>
            </a:spcBef>
            <a:spcAft>
              <a:spcPct val="35000"/>
            </a:spcAft>
          </a:pPr>
          <a:r>
            <a:rPr lang="en-US" altLang="ar-JO" sz="1600" kern="1200" dirty="0"/>
            <a:t>Describe the principles of building a bootstrap marketing plan and explain the benefits of preparing one.</a:t>
          </a:r>
        </a:p>
        <a:p>
          <a:pPr lvl="0" algn="l" defTabSz="711200">
            <a:lnSpc>
              <a:spcPct val="90000"/>
            </a:lnSpc>
            <a:spcBef>
              <a:spcPct val="0"/>
            </a:spcBef>
            <a:spcAft>
              <a:spcPct val="35000"/>
            </a:spcAft>
          </a:pPr>
          <a:r>
            <a:rPr lang="ar-EG" altLang="ar-JO" sz="1600" kern="1200" dirty="0"/>
            <a:t>وصف مبادئ بناء خطة تسويق تمهيدية/ عصامية وشرح فوائد إعدادها</a:t>
          </a:r>
          <a:endParaRPr lang="en-US" altLang="ar-JO" sz="1600" kern="1200" dirty="0"/>
        </a:p>
        <a:p>
          <a:pPr lvl="0" algn="l" defTabSz="711200">
            <a:lnSpc>
              <a:spcPct val="90000"/>
            </a:lnSpc>
            <a:spcBef>
              <a:spcPct val="0"/>
            </a:spcBef>
            <a:spcAft>
              <a:spcPct val="35000"/>
            </a:spcAft>
          </a:pPr>
          <a:endParaRPr lang="en-US" sz="1600" kern="1200" dirty="0"/>
        </a:p>
      </dsp:txBody>
      <dsp:txXfrm>
        <a:off x="3234" y="2145291"/>
        <a:ext cx="2566179" cy="2155590"/>
      </dsp:txXfrm>
    </dsp:sp>
    <dsp:sp modelId="{9375364D-3525-7A4A-AF47-DE85CB4751A5}">
      <dsp:nvSpPr>
        <dsp:cNvPr id="0" name=""/>
        <dsp:cNvSpPr/>
      </dsp:nvSpPr>
      <dsp:spPr>
        <a:xfrm>
          <a:off x="747426" y="11393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1</a:t>
          </a:r>
        </a:p>
      </dsp:txBody>
      <dsp:txXfrm>
        <a:off x="905265" y="1297188"/>
        <a:ext cx="762117" cy="762117"/>
      </dsp:txXfrm>
    </dsp:sp>
    <dsp:sp modelId="{7A97EFE9-4922-9040-B03A-666DE024012F}">
      <dsp:nvSpPr>
        <dsp:cNvPr id="0" name=""/>
        <dsp:cNvSpPr/>
      </dsp:nvSpPr>
      <dsp:spPr>
        <a:xfrm>
          <a:off x="3234" y="4372662"/>
          <a:ext cx="256617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2826031" y="780084"/>
          <a:ext cx="2566179"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algn="l" defTabSz="800100" rtl="0">
            <a:lnSpc>
              <a:spcPct val="90000"/>
            </a:lnSpc>
            <a:spcBef>
              <a:spcPct val="0"/>
            </a:spcBef>
            <a:spcAft>
              <a:spcPct val="35000"/>
            </a:spcAft>
          </a:pPr>
          <a:r>
            <a:rPr lang="en-US" altLang="ar-JO" sz="1800" kern="1200" dirty="0"/>
            <a:t>Explain how small businesses can pinpoint their target markets.</a:t>
          </a:r>
        </a:p>
        <a:p>
          <a:pPr lvl="0" algn="justLow" defTabSz="800100" rtl="1">
            <a:lnSpc>
              <a:spcPct val="90000"/>
            </a:lnSpc>
            <a:spcBef>
              <a:spcPct val="0"/>
            </a:spcBef>
            <a:spcAft>
              <a:spcPct val="35000"/>
            </a:spcAft>
          </a:pPr>
          <a:r>
            <a:rPr lang="ar-EG" sz="1800" kern="1200" dirty="0"/>
            <a:t>شرح كيفية تحديد الشركات الصغيرة لأسواقها المستهدفة.</a:t>
          </a:r>
          <a:endParaRPr lang="en-US" altLang="ar-JO" sz="1800" kern="1200" dirty="0"/>
        </a:p>
        <a:p>
          <a:pPr lvl="0" algn="l" defTabSz="800100" rtl="0">
            <a:lnSpc>
              <a:spcPct val="90000"/>
            </a:lnSpc>
            <a:spcBef>
              <a:spcPct val="0"/>
            </a:spcBef>
            <a:spcAft>
              <a:spcPct val="35000"/>
            </a:spcAft>
          </a:pPr>
          <a:endParaRPr lang="en-US" altLang="ar-JO" sz="1800" kern="1200" dirty="0"/>
        </a:p>
      </dsp:txBody>
      <dsp:txXfrm>
        <a:off x="2826031" y="2145291"/>
        <a:ext cx="2566179" cy="2155590"/>
      </dsp:txXfrm>
    </dsp:sp>
    <dsp:sp modelId="{89648563-B73A-8B44-9E56-D80BB3A64777}">
      <dsp:nvSpPr>
        <dsp:cNvPr id="0" name=""/>
        <dsp:cNvSpPr/>
      </dsp:nvSpPr>
      <dsp:spPr>
        <a:xfrm>
          <a:off x="3570223" y="11393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2</a:t>
          </a:r>
        </a:p>
      </dsp:txBody>
      <dsp:txXfrm>
        <a:off x="3728062" y="1297188"/>
        <a:ext cx="762117" cy="762117"/>
      </dsp:txXfrm>
    </dsp:sp>
    <dsp:sp modelId="{2946BC43-0CD7-DC4B-9AE1-7835A3A65B18}">
      <dsp:nvSpPr>
        <dsp:cNvPr id="0" name=""/>
        <dsp:cNvSpPr/>
      </dsp:nvSpPr>
      <dsp:spPr>
        <a:xfrm>
          <a:off x="2826031" y="4372662"/>
          <a:ext cx="256617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5648828" y="780084"/>
          <a:ext cx="2566179"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algn="l" defTabSz="711200" rtl="0">
            <a:lnSpc>
              <a:spcPct val="90000"/>
            </a:lnSpc>
            <a:spcBef>
              <a:spcPct val="0"/>
            </a:spcBef>
            <a:spcAft>
              <a:spcPct val="35000"/>
            </a:spcAft>
          </a:pPr>
          <a:r>
            <a:rPr lang="en-US" sz="1600" b="0" kern="1200" dirty="0"/>
            <a:t>Discuss the role of market research in building a bootstrap marketing plan and outline the market research process. </a:t>
          </a:r>
        </a:p>
        <a:p>
          <a:pPr lvl="0" algn="justLow" defTabSz="711200" rtl="1">
            <a:lnSpc>
              <a:spcPct val="90000"/>
            </a:lnSpc>
            <a:spcBef>
              <a:spcPct val="0"/>
            </a:spcBef>
            <a:spcAft>
              <a:spcPct val="35000"/>
            </a:spcAft>
          </a:pPr>
          <a:r>
            <a:rPr lang="ar-EG" sz="1600" b="0" kern="1200" dirty="0"/>
            <a:t>مناقشة دور أبحاث السوق في بناء خطة تسويق تمهيدية/ عصامية وتوضيح عملية أبحاث السوق</a:t>
          </a:r>
          <a:endParaRPr lang="en-US" sz="1600" b="0" kern="1200" dirty="0"/>
        </a:p>
        <a:p>
          <a:pPr lvl="0" algn="l" defTabSz="711200" rtl="0">
            <a:lnSpc>
              <a:spcPct val="90000"/>
            </a:lnSpc>
            <a:spcBef>
              <a:spcPct val="0"/>
            </a:spcBef>
            <a:spcAft>
              <a:spcPct val="35000"/>
            </a:spcAft>
          </a:pPr>
          <a:endParaRPr lang="en-US" altLang="ar-JO" sz="1600" kern="1200" dirty="0"/>
        </a:p>
      </dsp:txBody>
      <dsp:txXfrm>
        <a:off x="5648828" y="2145291"/>
        <a:ext cx="2566179" cy="2155590"/>
      </dsp:txXfrm>
    </dsp:sp>
    <dsp:sp modelId="{4885487E-1B4E-E646-8256-7701441E4481}">
      <dsp:nvSpPr>
        <dsp:cNvPr id="0" name=""/>
        <dsp:cNvSpPr/>
      </dsp:nvSpPr>
      <dsp:spPr>
        <a:xfrm>
          <a:off x="6393020" y="11393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3</a:t>
          </a:r>
        </a:p>
      </dsp:txBody>
      <dsp:txXfrm>
        <a:off x="6550859" y="1297188"/>
        <a:ext cx="762117" cy="762117"/>
      </dsp:txXfrm>
    </dsp:sp>
    <dsp:sp modelId="{FFDCBA2C-8478-4C47-BEDB-F5D771DA54C1}">
      <dsp:nvSpPr>
        <dsp:cNvPr id="0" name=""/>
        <dsp:cNvSpPr/>
      </dsp:nvSpPr>
      <dsp:spPr>
        <a:xfrm>
          <a:off x="5648828" y="4372662"/>
          <a:ext cx="256617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240F66-B6DD-6841-BBAF-12A0AD5F1874}">
      <dsp:nvSpPr>
        <dsp:cNvPr id="0" name=""/>
        <dsp:cNvSpPr/>
      </dsp:nvSpPr>
      <dsp:spPr>
        <a:xfrm>
          <a:off x="8471626" y="780084"/>
          <a:ext cx="2566179"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algn="l" defTabSz="622300" rtl="0">
            <a:lnSpc>
              <a:spcPct val="90000"/>
            </a:lnSpc>
            <a:spcBef>
              <a:spcPct val="0"/>
            </a:spcBef>
            <a:spcAft>
              <a:spcPct val="35000"/>
            </a:spcAft>
          </a:pPr>
          <a:r>
            <a:rPr lang="en-US" sz="1400" b="0" kern="1200" dirty="0"/>
            <a:t>Describe how a small business can build a competitive edge in the marketplace using bootstrap marketing strategies. </a:t>
          </a:r>
        </a:p>
        <a:p>
          <a:pPr lvl="0" algn="justLow" defTabSz="622300" rtl="1">
            <a:lnSpc>
              <a:spcPct val="90000"/>
            </a:lnSpc>
            <a:spcBef>
              <a:spcPct val="0"/>
            </a:spcBef>
            <a:spcAft>
              <a:spcPct val="35000"/>
            </a:spcAft>
          </a:pPr>
          <a:r>
            <a:rPr lang="ar-EG" sz="1400" b="0" kern="1200" dirty="0"/>
            <a:t>وصف كيفية بناء الشركات الصغيرة لميزة تنافسية في السوق باستخدام استراتيجيات التسويق بأقل التكاليف</a:t>
          </a:r>
          <a:endParaRPr lang="en-US" sz="1400" b="0" kern="1200" dirty="0"/>
        </a:p>
        <a:p>
          <a:pPr lvl="0" algn="l" defTabSz="622300" rtl="0">
            <a:lnSpc>
              <a:spcPct val="90000"/>
            </a:lnSpc>
            <a:spcBef>
              <a:spcPct val="0"/>
            </a:spcBef>
            <a:spcAft>
              <a:spcPct val="35000"/>
            </a:spcAft>
          </a:pPr>
          <a:endParaRPr lang="en-US" sz="1400" b="0" kern="1200" dirty="0"/>
        </a:p>
        <a:p>
          <a:pPr lvl="0" algn="l" defTabSz="622300" rtl="0">
            <a:lnSpc>
              <a:spcPct val="90000"/>
            </a:lnSpc>
            <a:spcBef>
              <a:spcPct val="0"/>
            </a:spcBef>
            <a:spcAft>
              <a:spcPct val="35000"/>
            </a:spcAft>
          </a:pPr>
          <a:endParaRPr lang="en-US" altLang="ar-JO" sz="1400" kern="1200" dirty="0"/>
        </a:p>
      </dsp:txBody>
      <dsp:txXfrm>
        <a:off x="8471626" y="2145291"/>
        <a:ext cx="2566179" cy="2155590"/>
      </dsp:txXfrm>
    </dsp:sp>
    <dsp:sp modelId="{5F010799-9B08-3547-AF21-15704B64669F}">
      <dsp:nvSpPr>
        <dsp:cNvPr id="0" name=""/>
        <dsp:cNvSpPr/>
      </dsp:nvSpPr>
      <dsp:spPr>
        <a:xfrm>
          <a:off x="9215818" y="11393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4</a:t>
          </a:r>
        </a:p>
      </dsp:txBody>
      <dsp:txXfrm>
        <a:off x="9373657" y="1297188"/>
        <a:ext cx="762117" cy="762117"/>
      </dsp:txXfrm>
    </dsp:sp>
    <dsp:sp modelId="{B37AC0AF-28F8-C34B-8A15-E742C9ABF2A6}">
      <dsp:nvSpPr>
        <dsp:cNvPr id="0" name=""/>
        <dsp:cNvSpPr/>
      </dsp:nvSpPr>
      <dsp:spPr>
        <a:xfrm>
          <a:off x="8471626" y="4372662"/>
          <a:ext cx="256617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7088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4955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0235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89866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6/21/2026</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8" r:id="rId12"/>
    <p:sldLayoutId id="2147483669" r:id="rId13"/>
    <p:sldLayoutId id="2147483670"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hyperlink" Target="https://mariapcclass.blogspot.com/2016/04/market-research-project.html"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hyperlink" Target="https://courses.lumenlearning.com/wm-introductiontobusiness/chapter/the-marketing-research-process/"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4.xml"/><Relationship Id="rId5" Type="http://schemas.openxmlformats.org/officeDocument/2006/relationships/image" Target="../media/image30.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Almontaser</a:t>
            </a:r>
            <a:r>
              <a:rPr lang="en-US" sz="2400" b="1" dirty="0">
                <a:solidFill>
                  <a:srgbClr val="00B0F0"/>
                </a:solidFill>
                <a:latin typeface="Alexandria" charset="0"/>
                <a:cs typeface="Alexandria" charset="0"/>
              </a:rPr>
              <a:t> </a:t>
            </a:r>
            <a:r>
              <a:rPr lang="en-US" sz="2400" b="1" dirty="0" smtClean="0">
                <a:solidFill>
                  <a:srgbClr val="00B0F0"/>
                </a:solidFill>
                <a:latin typeface="Alexandria" charset="0"/>
                <a:cs typeface="Alexandria" charset="0"/>
              </a:rPr>
              <a:t>Abu</a:t>
            </a:r>
            <a:r>
              <a:rPr lang="ar-EG" sz="2400" b="1" smtClean="0">
                <a:solidFill>
                  <a:srgbClr val="00B0F0"/>
                </a:solidFill>
                <a:latin typeface="Alexandria" charset="0"/>
                <a:cs typeface="Alexandria" charset="0"/>
              </a:rPr>
              <a:t> </a:t>
            </a:r>
            <a:r>
              <a:rPr lang="en-US" sz="2400" b="1" smtClean="0">
                <a:solidFill>
                  <a:srgbClr val="00B0F0"/>
                </a:solidFill>
                <a:latin typeface="Alexandria" charset="0"/>
                <a:cs typeface="Alexandria" charset="0"/>
              </a:rPr>
              <a:t>hussein</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 xmlns:a16="http://schemas.microsoft.com/office/drawing/2014/main" id="{39C65316-BFB1-4A3F-B8B9-F9622013BFC3}"/>
              </a:ext>
            </a:extLst>
          </p:cNvPr>
          <p:cNvSpPr txBox="1">
            <a:spLocks/>
          </p:cNvSpPr>
          <p:nvPr/>
        </p:nvSpPr>
        <p:spPr>
          <a:xfrm>
            <a:off x="5462178" y="4343468"/>
            <a:ext cx="617602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Building a Bootstrap Marketing Plan</a:t>
            </a:r>
          </a:p>
        </p:txBody>
      </p:sp>
      <p:sp>
        <p:nvSpPr>
          <p:cNvPr id="15" name="Title 1">
            <a:extLst>
              <a:ext uri="{FF2B5EF4-FFF2-40B4-BE49-F238E27FC236}">
                <a16:creationId xmlns=""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a:latin typeface="+mn-lt"/>
              </a:rPr>
              <a:t>إعداد خطة تسويق تمهيدية/ عصامية</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المنتصر أبو حسين</a:t>
            </a: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908490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 xmlns:a16="http://schemas.microsoft.com/office/drawing/2014/main" id="{39B463CC-5BF9-D7A8-3182-E65059407DA3}"/>
              </a:ext>
            </a:extLst>
          </p:cNvPr>
          <p:cNvGraphicFramePr/>
          <p:nvPr>
            <p:extLst/>
          </p:nvPr>
        </p:nvGraphicFramePr>
        <p:xfrm>
          <a:off x="627797" y="1491087"/>
          <a:ext cx="11041040" cy="51528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344728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Building a Bootstrap Marketing Plan</a:t>
            </a:r>
          </a:p>
          <a:p>
            <a:r>
              <a:rPr lang="ar-EG" sz="2800" b="1" dirty="0">
                <a:solidFill>
                  <a:srgbClr val="00B0F0"/>
                </a:solidFill>
                <a:latin typeface="Alexandria" charset="0"/>
                <a:cs typeface="Alexandria" charset="0"/>
              </a:rPr>
              <a:t>بناء خطة تسويق تمهيدية/ عصامية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96786"/>
            <a:ext cx="1140073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spcBef>
                <a:spcPts val="600"/>
              </a:spcBef>
              <a:buFont typeface="Arial" panose="020B0604020202020204" pitchFamily="34" charset="0"/>
              <a:buChar char="•"/>
            </a:pPr>
            <a:r>
              <a:rPr lang="en-US" altLang="x-none" sz="2400" b="1" dirty="0">
                <a:ea typeface="ＭＳ Ｐゴシック" panose="020B0600070205080204" pitchFamily="34" charset="-128"/>
              </a:rPr>
              <a:t>Marketing</a:t>
            </a:r>
            <a:r>
              <a:rPr lang="en-US" altLang="x-none" sz="2400" dirty="0">
                <a:ea typeface="ＭＳ Ｐゴシック" panose="020B0600070205080204" pitchFamily="34" charset="-128"/>
              </a:rPr>
              <a:t>:</a:t>
            </a:r>
          </a:p>
          <a:p>
            <a:pPr marL="693738" lvl="1" indent="-301625">
              <a:spcBef>
                <a:spcPts val="600"/>
              </a:spcBef>
              <a:buFont typeface="Arial" panose="020B0604020202020204" pitchFamily="34" charset="0"/>
              <a:buChar char="•"/>
            </a:pPr>
            <a:r>
              <a:rPr lang="en-US" altLang="x-none" sz="2400" dirty="0">
                <a:ea typeface="ＭＳ Ｐゴシック" panose="020B0600070205080204" pitchFamily="34" charset="-128"/>
              </a:rPr>
              <a:t>The process of creating and delivering desired goods and services to customers.</a:t>
            </a:r>
          </a:p>
          <a:p>
            <a:pPr marL="693738" lvl="1" indent="-301625">
              <a:spcBef>
                <a:spcPts val="600"/>
              </a:spcBef>
              <a:buFont typeface="Arial" panose="020B0604020202020204" pitchFamily="34" charset="0"/>
              <a:buChar char="•"/>
            </a:pPr>
            <a:r>
              <a:rPr lang="en-US" altLang="x-none" sz="2400" dirty="0">
                <a:ea typeface="ＭＳ Ｐゴシック" panose="020B0600070205080204" pitchFamily="34" charset="-128"/>
              </a:rPr>
              <a:t>Involves all of the activities associated with winning and retaining loyal customers.</a:t>
            </a:r>
          </a:p>
          <a:p>
            <a:pPr marL="342900" indent="-342900">
              <a:spcBef>
                <a:spcPts val="600"/>
              </a:spcBef>
              <a:buFont typeface="Arial" panose="020B0604020202020204" pitchFamily="34" charset="0"/>
              <a:buChar char="•"/>
            </a:pPr>
            <a:r>
              <a:rPr lang="en-US" altLang="x-none" sz="2400" dirty="0">
                <a:ea typeface="ＭＳ Ｐゴシック" panose="020B0600070205080204" pitchFamily="34" charset="-128"/>
              </a:rPr>
              <a:t>A solid business plan needs to contain both a financial plan and a marketing plan. </a:t>
            </a:r>
            <a:endParaRPr lang="en-US" altLang="x-none" sz="2400" dirty="0">
              <a:solidFill>
                <a:srgbClr val="2D3956"/>
              </a:solidFill>
              <a:latin typeface="Alexandria" charset="0"/>
              <a:ea typeface="ＭＳ Ｐゴシック" panose="020B0600070205080204" pitchFamily="34" charset="-128"/>
            </a:endParaRPr>
          </a:p>
          <a:p>
            <a:pPr marL="342900" indent="-342900" algn="r" rtl="1">
              <a:spcBef>
                <a:spcPts val="600"/>
              </a:spcBef>
              <a:buFont typeface="Arial" panose="020B0604020202020204" pitchFamily="34" charset="0"/>
              <a:buChar char="•"/>
            </a:pPr>
            <a:r>
              <a:rPr lang="ar-EG" altLang="x-none" sz="2400" b="1" dirty="0">
                <a:ea typeface="ＭＳ Ｐゴシック" panose="020B0600070205080204" pitchFamily="34" charset="-128"/>
              </a:rPr>
              <a:t>التسويق:</a:t>
            </a:r>
          </a:p>
          <a:p>
            <a:pPr marL="800100" lvl="1" indent="-342900" algn="r" rtl="1">
              <a:spcBef>
                <a:spcPts val="600"/>
              </a:spcBef>
              <a:buFont typeface="Arial" panose="020B0604020202020204" pitchFamily="34" charset="0"/>
              <a:buChar char="•"/>
            </a:pPr>
            <a:r>
              <a:rPr lang="ar-EG" altLang="x-none" sz="2400" dirty="0">
                <a:ea typeface="ＭＳ Ｐゴシック" panose="020B0600070205080204" pitchFamily="34" charset="-128"/>
              </a:rPr>
              <a:t>عملية إنشاء وتقديم السلع والخدمات المطلوبة للعملاء.</a:t>
            </a:r>
          </a:p>
          <a:p>
            <a:pPr marL="800100" lvl="1" indent="-342900" algn="r" rtl="1">
              <a:spcBef>
                <a:spcPts val="600"/>
              </a:spcBef>
              <a:buFont typeface="Arial" panose="020B0604020202020204" pitchFamily="34" charset="0"/>
              <a:buChar char="•"/>
            </a:pPr>
            <a:r>
              <a:rPr lang="ar-EG" altLang="x-none" sz="2400" dirty="0">
                <a:ea typeface="ＭＳ Ｐゴシック" panose="020B0600070205080204" pitchFamily="34" charset="-128"/>
              </a:rPr>
              <a:t>يتضمن جميع الأنشطة المرتبطة بكسب العملاء والحفاظ على ولائهم.</a:t>
            </a:r>
          </a:p>
          <a:p>
            <a:pPr marL="342900" indent="-342900" algn="r" rtl="1">
              <a:spcBef>
                <a:spcPts val="600"/>
              </a:spcBef>
              <a:buFont typeface="Arial" panose="020B0604020202020204" pitchFamily="34" charset="0"/>
              <a:buChar char="•"/>
            </a:pPr>
            <a:r>
              <a:rPr lang="ar-EG" altLang="x-none" sz="2400" dirty="0">
                <a:ea typeface="ＭＳ Ｐゴシック" panose="020B0600070205080204" pitchFamily="34" charset="-128"/>
              </a:rPr>
              <a:t>يجب أن تحتوي خطة العمل المتينة على كل من الخطة المالية وخطة التسويق.</a:t>
            </a:r>
            <a:endParaRPr lang="en-US" altLang="x-none" sz="2400" dirty="0">
              <a:ea typeface="ＭＳ Ｐゴシック" panose="020B0600070205080204" pitchFamily="34" charset="-128"/>
            </a:endParaRPr>
          </a:p>
        </p:txBody>
      </p:sp>
    </p:spTree>
    <p:extLst>
      <p:ext uri="{BB962C8B-B14F-4D97-AF65-F5344CB8AC3E}">
        <p14:creationId xmlns:p14="http://schemas.microsoft.com/office/powerpoint/2010/main" val="186307632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Building a Bootstrap Marketing Plan</a:t>
            </a:r>
          </a:p>
          <a:p>
            <a:r>
              <a:rPr lang="ar-EG" sz="2800" b="1" dirty="0">
                <a:solidFill>
                  <a:srgbClr val="00B0F0"/>
                </a:solidFill>
                <a:latin typeface="Alexandria" charset="0"/>
                <a:cs typeface="Alexandria" charset="0"/>
              </a:rPr>
              <a:t>بناء خطة تسويق تمهيدية/ عصامية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4189863" y="1596786"/>
            <a:ext cx="753356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50000"/>
              </a:lnSpc>
              <a:spcBef>
                <a:spcPts val="600"/>
              </a:spcBef>
            </a:pPr>
            <a:r>
              <a:rPr lang="en-US" altLang="x-none" sz="2000" b="1" dirty="0">
                <a:ea typeface="ＭＳ Ｐゴシック" panose="020B0600070205080204" pitchFamily="34" charset="-128"/>
              </a:rPr>
              <a:t>Bootstrap marketing strategies</a:t>
            </a:r>
            <a:r>
              <a:rPr lang="en-US" altLang="x-none" sz="2000" dirty="0">
                <a:ea typeface="ＭＳ Ｐゴシック" panose="020B0600070205080204" pitchFamily="34" charset="-128"/>
              </a:rPr>
              <a:t>:</a:t>
            </a:r>
          </a:p>
          <a:p>
            <a:pPr marL="342900" lvl="1" indent="-342900" algn="just">
              <a:lnSpc>
                <a:spcPct val="150000"/>
              </a:lnSpc>
              <a:spcBef>
                <a:spcPts val="600"/>
              </a:spcBef>
              <a:buFont typeface="Arial" pitchFamily="34" charset="0"/>
              <a:buChar char="•"/>
            </a:pPr>
            <a:r>
              <a:rPr lang="en-US" altLang="x-none" sz="2000" dirty="0">
                <a:ea typeface="ＭＳ Ｐゴシック" panose="020B0600070205080204" pitchFamily="34" charset="-128"/>
              </a:rPr>
              <a:t>Are unconventional, low-cost, and creative marketing techniques that allow a small company to realize a greater return from its marketing investment than do larger rivals.</a:t>
            </a:r>
          </a:p>
          <a:p>
            <a:pPr marL="342900" lvl="1" indent="-342900" algn="just">
              <a:lnSpc>
                <a:spcPct val="150000"/>
              </a:lnSpc>
              <a:spcBef>
                <a:spcPts val="600"/>
              </a:spcBef>
              <a:buFont typeface="Arial" pitchFamily="34" charset="0"/>
              <a:buChar char="•"/>
            </a:pPr>
            <a:r>
              <a:rPr lang="en-US" altLang="x-none" sz="2000" dirty="0">
                <a:ea typeface="ＭＳ Ｐゴシック" panose="020B0600070205080204" pitchFamily="34" charset="-128"/>
              </a:rPr>
              <a:t>Do not require large amounts of money to be effective – just creativity.</a:t>
            </a:r>
          </a:p>
          <a:p>
            <a:pPr marL="0" lvl="1" algn="justLow" rtl="1">
              <a:lnSpc>
                <a:spcPct val="150000"/>
              </a:lnSpc>
              <a:spcBef>
                <a:spcPts val="600"/>
              </a:spcBef>
            </a:pPr>
            <a:r>
              <a:rPr lang="ar-EG" altLang="x-none" sz="2000" b="1" dirty="0">
                <a:ea typeface="ＭＳ Ｐゴシック" panose="020B0600070205080204" pitchFamily="34" charset="-128"/>
              </a:rPr>
              <a:t>استراتيجيات التسويق التمهيدية/ العصامية:</a:t>
            </a:r>
          </a:p>
          <a:p>
            <a:pPr marL="342900" lvl="1" indent="-342900" algn="justLow" rtl="1">
              <a:lnSpc>
                <a:spcPct val="150000"/>
              </a:lnSpc>
              <a:spcBef>
                <a:spcPts val="600"/>
              </a:spcBef>
              <a:buFont typeface="Arial" pitchFamily="34" charset="0"/>
              <a:buChar char="•"/>
            </a:pPr>
            <a:r>
              <a:rPr lang="ar-EG" altLang="x-none" sz="2000" dirty="0">
                <a:ea typeface="ＭＳ Ｐゴシック" panose="020B0600070205080204" pitchFamily="34" charset="-128"/>
              </a:rPr>
              <a:t>هي تقنيات تسويقية غير تقليدية، منخفضة التكلفة، وإبداعية، تتيح للشركات الصغيرة تحقيق عائد أكبر من استثماراتها التسويقية مقارنةً بمنافسيها الأكبر حجمًا.</a:t>
            </a:r>
          </a:p>
          <a:p>
            <a:pPr marL="342900" lvl="1" indent="-342900" algn="justLow" rtl="1">
              <a:lnSpc>
                <a:spcPct val="150000"/>
              </a:lnSpc>
              <a:spcBef>
                <a:spcPts val="600"/>
              </a:spcBef>
              <a:buFont typeface="Arial" pitchFamily="34" charset="0"/>
              <a:buChar char="•"/>
            </a:pPr>
            <a:r>
              <a:rPr lang="ar-EG" altLang="x-none" sz="2000" dirty="0">
                <a:ea typeface="ＭＳ Ｐゴシック" panose="020B0600070205080204" pitchFamily="34" charset="-128"/>
              </a:rPr>
              <a:t>لا تتطلب مبالغ كبيرة من المال لتكون فعّالة، بل تحتاج فقط إلى الإبداع.</a:t>
            </a:r>
            <a:endParaRPr lang="en-US" altLang="x-none" sz="2000" dirty="0">
              <a:ea typeface="ＭＳ Ｐゴシック" panose="020B0600070205080204" pitchFamily="34" charset="-128"/>
            </a:endParaRPr>
          </a:p>
        </p:txBody>
      </p:sp>
      <p:pic>
        <p:nvPicPr>
          <p:cNvPr id="9" name="Picture 8" descr="A close-up of a marketing strategy&#10;&#10;Description automatically generated">
            <a:extLst>
              <a:ext uri="{FF2B5EF4-FFF2-40B4-BE49-F238E27FC236}">
                <a16:creationId xmlns="" xmlns:a16="http://schemas.microsoft.com/office/drawing/2014/main" id="{6DF400DE-E6AE-6E13-D14F-67249F28D6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144" y="1596787"/>
            <a:ext cx="3542326" cy="4926844"/>
          </a:xfrm>
          <a:prstGeom prst="rect">
            <a:avLst/>
          </a:prstGeom>
        </p:spPr>
      </p:pic>
    </p:spTree>
    <p:extLst>
      <p:ext uri="{BB962C8B-B14F-4D97-AF65-F5344CB8AC3E}">
        <p14:creationId xmlns:p14="http://schemas.microsoft.com/office/powerpoint/2010/main" val="2085830579"/>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798995"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 Seven-Sentence Bootstrap (Guerrilla) Marketing Strategy </a:t>
            </a:r>
          </a:p>
          <a:p>
            <a:pPr rtl="1"/>
            <a:r>
              <a:rPr lang="ar-EG" sz="2000" b="1" dirty="0">
                <a:solidFill>
                  <a:srgbClr val="00B0F0"/>
                </a:solidFill>
                <a:latin typeface="Alexandria" charset="0"/>
                <a:cs typeface="Alexandria" charset="0"/>
              </a:rPr>
              <a:t>استراتيجية تسويق </a:t>
            </a:r>
            <a:r>
              <a:rPr lang="en-US" sz="2000" b="1" dirty="0">
                <a:solidFill>
                  <a:srgbClr val="00B0F0"/>
                </a:solidFill>
                <a:latin typeface="Alexandria" charset="0"/>
                <a:cs typeface="Alexandria" charset="0"/>
              </a:rPr>
              <a:t>Bootstrap (Guerrilla)</a:t>
            </a:r>
            <a:r>
              <a:rPr lang="ar-EG" sz="2000" b="1" dirty="0">
                <a:solidFill>
                  <a:srgbClr val="00B0F0"/>
                </a:solidFill>
                <a:latin typeface="Alexandria" charset="0"/>
                <a:cs typeface="Alexandria" charset="0"/>
              </a:rPr>
              <a:t> المكونة من سبع جُمل</a:t>
            </a:r>
            <a:endParaRPr lang="en-US" sz="20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 xmlns:a16="http://schemas.microsoft.com/office/drawing/2014/main" id="{70CD65FD-86A9-B1B3-E4F6-653577238DB2}"/>
              </a:ext>
            </a:extLst>
          </p:cNvPr>
          <p:cNvSpPr txBox="1">
            <a:spLocks/>
          </p:cNvSpPr>
          <p:nvPr/>
        </p:nvSpPr>
        <p:spPr>
          <a:xfrm>
            <a:off x="458337" y="1674689"/>
            <a:ext cx="5451144" cy="4794349"/>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50000"/>
              </a:lnSpc>
              <a:buFont typeface="+mj-lt"/>
              <a:buAutoNum type="arabicPeriod"/>
            </a:pPr>
            <a:r>
              <a:rPr lang="en-US" sz="2000" dirty="0">
                <a:solidFill>
                  <a:srgbClr val="211E1E"/>
                </a:solidFill>
                <a:latin typeface="TimesLTStd"/>
              </a:rPr>
              <a:t>What is the purpose of your marketing? </a:t>
            </a:r>
          </a:p>
          <a:p>
            <a:pPr marL="342900" indent="-342900">
              <a:lnSpc>
                <a:spcPct val="150000"/>
              </a:lnSpc>
              <a:buFont typeface="+mj-lt"/>
              <a:buAutoNum type="arabicPeriod"/>
            </a:pPr>
            <a:r>
              <a:rPr lang="en-US" sz="2000" dirty="0">
                <a:solidFill>
                  <a:srgbClr val="211E1E"/>
                </a:solidFill>
                <a:latin typeface="TimesLTStd"/>
              </a:rPr>
              <a:t>What primary benefit can you offer customers? </a:t>
            </a:r>
          </a:p>
          <a:p>
            <a:pPr marL="342900" indent="-342900">
              <a:lnSpc>
                <a:spcPct val="150000"/>
              </a:lnSpc>
              <a:buFont typeface="+mj-lt"/>
              <a:buAutoNum type="arabicPeriod"/>
            </a:pPr>
            <a:r>
              <a:rPr lang="en-US" sz="2000" dirty="0">
                <a:solidFill>
                  <a:srgbClr val="211E1E"/>
                </a:solidFill>
                <a:latin typeface="TimesLTStd"/>
              </a:rPr>
              <a:t>Who is your target market? </a:t>
            </a:r>
          </a:p>
          <a:p>
            <a:pPr marL="342900" indent="-342900">
              <a:lnSpc>
                <a:spcPct val="150000"/>
              </a:lnSpc>
              <a:buFont typeface="+mj-lt"/>
              <a:buAutoNum type="arabicPeriod"/>
            </a:pPr>
            <a:r>
              <a:rPr lang="en-US" sz="2000" dirty="0">
                <a:solidFill>
                  <a:srgbClr val="211E1E"/>
                </a:solidFill>
                <a:latin typeface="TimesLTStd"/>
              </a:rPr>
              <a:t>Which marketing tools will you use to reach your target audience? </a:t>
            </a:r>
          </a:p>
          <a:p>
            <a:pPr marL="342900" indent="-342900">
              <a:lnSpc>
                <a:spcPct val="150000"/>
              </a:lnSpc>
              <a:buFont typeface="+mj-lt"/>
              <a:buAutoNum type="arabicPeriod"/>
            </a:pPr>
            <a:r>
              <a:rPr lang="en-US" sz="2000" dirty="0">
                <a:solidFill>
                  <a:srgbClr val="211E1E"/>
                </a:solidFill>
                <a:latin typeface="TimesLTStd"/>
              </a:rPr>
              <a:t>What is your company’s niche in the marketplace? </a:t>
            </a:r>
          </a:p>
          <a:p>
            <a:pPr marL="342900" indent="-342900">
              <a:lnSpc>
                <a:spcPct val="150000"/>
              </a:lnSpc>
              <a:buFont typeface="+mj-lt"/>
              <a:buAutoNum type="arabicPeriod"/>
            </a:pPr>
            <a:r>
              <a:rPr lang="en-US" sz="2000" dirty="0">
                <a:solidFill>
                  <a:srgbClr val="211E1E"/>
                </a:solidFill>
                <a:latin typeface="TimesLTStd"/>
              </a:rPr>
              <a:t>What is your company’s identity in the marketplace? </a:t>
            </a:r>
          </a:p>
          <a:p>
            <a:pPr marL="342900" indent="-342900">
              <a:lnSpc>
                <a:spcPct val="150000"/>
              </a:lnSpc>
              <a:buFont typeface="+mj-lt"/>
              <a:buAutoNum type="arabicPeriod"/>
            </a:pPr>
            <a:r>
              <a:rPr lang="en-US" sz="2000" dirty="0">
                <a:solidFill>
                  <a:srgbClr val="211E1E"/>
                </a:solidFill>
                <a:latin typeface="TimesLTStd"/>
              </a:rPr>
              <a:t>How much money will you spend on your marketing? </a:t>
            </a:r>
          </a:p>
        </p:txBody>
      </p:sp>
      <p:sp>
        <p:nvSpPr>
          <p:cNvPr id="9" name="Content Placeholder 2">
            <a:extLst>
              <a:ext uri="{FF2B5EF4-FFF2-40B4-BE49-F238E27FC236}">
                <a16:creationId xmlns="" xmlns:a16="http://schemas.microsoft.com/office/drawing/2014/main" id="{70CD65FD-86A9-B1B3-E4F6-653577238DB2}"/>
              </a:ext>
            </a:extLst>
          </p:cNvPr>
          <p:cNvSpPr txBox="1">
            <a:spLocks/>
          </p:cNvSpPr>
          <p:nvPr/>
        </p:nvSpPr>
        <p:spPr>
          <a:xfrm>
            <a:off x="6356443" y="1674688"/>
            <a:ext cx="5451144" cy="4794349"/>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r" rtl="1">
              <a:lnSpc>
                <a:spcPct val="150000"/>
              </a:lnSpc>
              <a:buFont typeface="+mj-lt"/>
              <a:buAutoNum type="arabicPeriod"/>
            </a:pPr>
            <a:r>
              <a:rPr lang="ar-EG" sz="2400" dirty="0"/>
              <a:t>ما هو الهدف من التسويق الخاص بك؟</a:t>
            </a:r>
          </a:p>
          <a:p>
            <a:pPr marL="457200" indent="-457200" algn="r" rtl="1">
              <a:lnSpc>
                <a:spcPct val="150000"/>
              </a:lnSpc>
              <a:buFont typeface="+mj-lt"/>
              <a:buAutoNum type="arabicPeriod"/>
            </a:pPr>
            <a:r>
              <a:rPr lang="ar-EG" sz="2400" dirty="0"/>
              <a:t>ما هي الفائدة الأساسية التي يمكنك تقديمها للعملاء؟</a:t>
            </a:r>
          </a:p>
          <a:p>
            <a:pPr marL="457200" indent="-457200" algn="r" rtl="1">
              <a:lnSpc>
                <a:spcPct val="150000"/>
              </a:lnSpc>
              <a:buFont typeface="+mj-lt"/>
              <a:buAutoNum type="arabicPeriod"/>
            </a:pPr>
            <a:r>
              <a:rPr lang="ar-EG" sz="2400" dirty="0"/>
              <a:t>من هو السوق المستهدف لديك؟</a:t>
            </a:r>
          </a:p>
          <a:p>
            <a:pPr marL="457200" indent="-457200" algn="r" rtl="1">
              <a:lnSpc>
                <a:spcPct val="150000"/>
              </a:lnSpc>
              <a:buFont typeface="+mj-lt"/>
              <a:buAutoNum type="arabicPeriod"/>
            </a:pPr>
            <a:r>
              <a:rPr lang="ar-EG" sz="2400" dirty="0"/>
              <a:t>ما هي أدوات التسويق التي ستستخدمها للوصول إلى الجمهور المستهدف؟</a:t>
            </a:r>
          </a:p>
          <a:p>
            <a:pPr marL="457200" indent="-457200" algn="r" rtl="1">
              <a:lnSpc>
                <a:spcPct val="150000"/>
              </a:lnSpc>
              <a:buFont typeface="+mj-lt"/>
              <a:buAutoNum type="arabicPeriod"/>
            </a:pPr>
            <a:r>
              <a:rPr lang="ar-EG" sz="2400" dirty="0"/>
              <a:t>ما هو التخصص لشركتك في السوق؟</a:t>
            </a:r>
          </a:p>
          <a:p>
            <a:pPr marL="457200" indent="-457200" algn="r" rtl="1">
              <a:lnSpc>
                <a:spcPct val="150000"/>
              </a:lnSpc>
              <a:buFont typeface="+mj-lt"/>
              <a:buAutoNum type="arabicPeriod"/>
            </a:pPr>
            <a:r>
              <a:rPr lang="ar-EG" sz="2400" dirty="0"/>
              <a:t>ما هي هوية شركتك في السوق؟</a:t>
            </a:r>
          </a:p>
          <a:p>
            <a:pPr marL="457200" indent="-457200" algn="r" rtl="1">
              <a:lnSpc>
                <a:spcPct val="150000"/>
              </a:lnSpc>
              <a:buFont typeface="+mj-lt"/>
              <a:buAutoNum type="arabicPeriod"/>
            </a:pPr>
            <a:r>
              <a:rPr lang="ar-EG" sz="2400" dirty="0"/>
              <a:t>كم من المال ستنفقه على التسويق الخاص بك؟</a:t>
            </a:r>
          </a:p>
        </p:txBody>
      </p:sp>
    </p:spTree>
    <p:extLst>
      <p:ext uri="{BB962C8B-B14F-4D97-AF65-F5344CB8AC3E}">
        <p14:creationId xmlns:p14="http://schemas.microsoft.com/office/powerpoint/2010/main" val="240348984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 Bootstrap Marketing Plan: Three Objectives</a:t>
            </a:r>
          </a:p>
          <a:p>
            <a:r>
              <a:rPr lang="ar-EG" sz="2800" b="1" dirty="0">
                <a:solidFill>
                  <a:srgbClr val="00B0F0"/>
                </a:solidFill>
                <a:latin typeface="Alexandria" charset="0"/>
                <a:cs typeface="Alexandria" charset="0"/>
              </a:rPr>
              <a:t>خطة التسويق التمهيدية/ العصامية: ثلاثة أهداف</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B833EDA7-4C8F-8F27-6C95-4D9973583045}"/>
              </a:ext>
            </a:extLst>
          </p:cNvPr>
          <p:cNvSpPr txBox="1">
            <a:spLocks noChangeArrowheads="1"/>
          </p:cNvSpPr>
          <p:nvPr/>
        </p:nvSpPr>
        <p:spPr>
          <a:xfrm>
            <a:off x="4126192" y="1616407"/>
            <a:ext cx="7638178" cy="470250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spcBef>
                <a:spcPts val="1200"/>
              </a:spcBef>
              <a:buFont typeface="Wingdings" panose="05000000000000000000" pitchFamily="2" charset="2"/>
              <a:buAutoNum type="arabicPeriod"/>
            </a:pPr>
            <a:r>
              <a:rPr lang="en-US" altLang="x-none" sz="2400" b="1" dirty="0">
                <a:ea typeface="ＭＳ Ｐゴシック" panose="020B0600070205080204" pitchFamily="34" charset="-128"/>
              </a:rPr>
              <a:t>Pinpoint the </a:t>
            </a:r>
            <a:r>
              <a:rPr lang="en-US" altLang="x-none" sz="2400" b="1" dirty="0">
                <a:solidFill>
                  <a:schemeClr val="accent2"/>
                </a:solidFill>
                <a:ea typeface="ＭＳ Ｐゴシック" panose="020B0600070205080204" pitchFamily="34" charset="-128"/>
              </a:rPr>
              <a:t>specific target </a:t>
            </a:r>
            <a:r>
              <a:rPr lang="en-US" altLang="x-none" sz="2400" b="1" dirty="0">
                <a:ea typeface="ＭＳ Ｐゴシック" panose="020B0600070205080204" pitchFamily="34" charset="-128"/>
              </a:rPr>
              <a:t>markets the company will serve.</a:t>
            </a:r>
          </a:p>
          <a:p>
            <a:pPr marL="533400" indent="-533400">
              <a:spcBef>
                <a:spcPts val="1200"/>
              </a:spcBef>
              <a:buFont typeface="Wingdings" panose="05000000000000000000" pitchFamily="2" charset="2"/>
              <a:buAutoNum type="arabicPeriod"/>
            </a:pPr>
            <a:r>
              <a:rPr lang="en-US" altLang="x-none" sz="2400" b="1" dirty="0">
                <a:ea typeface="ＭＳ Ｐゴシック" panose="020B0600070205080204" pitchFamily="34" charset="-128"/>
              </a:rPr>
              <a:t>Determine </a:t>
            </a:r>
            <a:r>
              <a:rPr lang="en-US" altLang="x-none" sz="2400" b="1" dirty="0">
                <a:solidFill>
                  <a:schemeClr val="accent2"/>
                </a:solidFill>
                <a:ea typeface="ＭＳ Ｐゴシック" panose="020B0600070205080204" pitchFamily="34" charset="-128"/>
              </a:rPr>
              <a:t>customer needs and wants </a:t>
            </a:r>
            <a:r>
              <a:rPr lang="en-US" altLang="x-none" sz="2400" b="1" dirty="0">
                <a:ea typeface="ＭＳ Ｐゴシック" panose="020B0600070205080204" pitchFamily="34" charset="-128"/>
              </a:rPr>
              <a:t>through </a:t>
            </a:r>
            <a:r>
              <a:rPr lang="en-US" altLang="x-none" sz="2400" b="1" u="sng" dirty="0">
                <a:ea typeface="ＭＳ Ｐゴシック" panose="020B0600070205080204" pitchFamily="34" charset="-128"/>
              </a:rPr>
              <a:t>market research.</a:t>
            </a:r>
          </a:p>
          <a:p>
            <a:pPr marL="533400" indent="-533400">
              <a:spcBef>
                <a:spcPts val="1200"/>
              </a:spcBef>
              <a:buFont typeface="Wingdings" panose="05000000000000000000" pitchFamily="2" charset="2"/>
              <a:buAutoNum type="arabicPeriod"/>
            </a:pPr>
            <a:r>
              <a:rPr lang="en-US" altLang="x-none" sz="2400" b="1" dirty="0">
                <a:ea typeface="ＭＳ Ｐゴシック" panose="020B0600070205080204" pitchFamily="34" charset="-128"/>
              </a:rPr>
              <a:t>Analyze a firm’s </a:t>
            </a:r>
            <a:r>
              <a:rPr lang="en-US" altLang="x-none" sz="2400" b="1" dirty="0">
                <a:solidFill>
                  <a:schemeClr val="accent2"/>
                </a:solidFill>
                <a:ea typeface="ＭＳ Ｐゴシック" panose="020B0600070205080204" pitchFamily="34" charset="-128"/>
              </a:rPr>
              <a:t>competitive advantages </a:t>
            </a:r>
            <a:r>
              <a:rPr lang="en-US" altLang="x-none" sz="2400" b="1" dirty="0">
                <a:ea typeface="ＭＳ Ｐゴシック" panose="020B0600070205080204" pitchFamily="34" charset="-128"/>
              </a:rPr>
              <a:t>and create a </a:t>
            </a:r>
            <a:r>
              <a:rPr lang="en-US" altLang="x-none" sz="2400" b="1" dirty="0">
                <a:solidFill>
                  <a:schemeClr val="accent2"/>
                </a:solidFill>
                <a:ea typeface="ＭＳ Ｐゴシック" panose="020B0600070205080204" pitchFamily="34" charset="-128"/>
              </a:rPr>
              <a:t>marketing strategy </a:t>
            </a:r>
            <a:r>
              <a:rPr lang="en-US" altLang="x-none" sz="2400" b="1" dirty="0">
                <a:ea typeface="ＭＳ Ｐゴシック" panose="020B0600070205080204" pitchFamily="34" charset="-128"/>
              </a:rPr>
              <a:t>to communicate its value proposition to the target market. </a:t>
            </a:r>
          </a:p>
          <a:p>
            <a:pPr marL="0" indent="0">
              <a:spcBef>
                <a:spcPts val="1200"/>
              </a:spcBef>
              <a:buNone/>
            </a:pPr>
            <a:endParaRPr lang="en-US" altLang="x-none" sz="2400" b="1" dirty="0">
              <a:ea typeface="ＭＳ Ｐゴシック" panose="020B0600070205080204" pitchFamily="34" charset="-128"/>
            </a:endParaRPr>
          </a:p>
          <a:p>
            <a:pPr marL="457200" indent="-457200" algn="r" rtl="1">
              <a:buFont typeface="+mj-lt"/>
              <a:buAutoNum type="arabicPeriod"/>
            </a:pPr>
            <a:r>
              <a:rPr lang="ar-EG" sz="2400" dirty="0"/>
              <a:t>تحديد الأسواق المستهدفة المحددة التي ستخدمها الشركة.</a:t>
            </a:r>
          </a:p>
          <a:p>
            <a:pPr marL="457200" indent="-457200" algn="r" rtl="1">
              <a:buFont typeface="+mj-lt"/>
              <a:buAutoNum type="arabicPeriod"/>
            </a:pPr>
            <a:r>
              <a:rPr lang="ar-EG" sz="2400" dirty="0"/>
              <a:t>تحديد احتياجات ورغبات العملاء من خلال أبحاث السوق.</a:t>
            </a:r>
          </a:p>
          <a:p>
            <a:pPr marL="457200" indent="-457200" algn="r" rtl="1">
              <a:buFont typeface="+mj-lt"/>
              <a:buAutoNum type="arabicPeriod"/>
            </a:pPr>
            <a:r>
              <a:rPr lang="ar-EG" sz="2400" dirty="0"/>
              <a:t>تحليل المزايا التنافسية للشركة ووضع استراتيجية تسويقية لتوصيل عرض القيمة إلى السوق المستهدفة.</a:t>
            </a:r>
          </a:p>
        </p:txBody>
      </p:sp>
      <p:pic>
        <p:nvPicPr>
          <p:cNvPr id="11" name="Picture 10" descr="A target with arrows in center&#10;&#10;Description automatically generated">
            <a:extLst>
              <a:ext uri="{FF2B5EF4-FFF2-40B4-BE49-F238E27FC236}">
                <a16:creationId xmlns="" xmlns:a16="http://schemas.microsoft.com/office/drawing/2014/main" id="{A5BD26E2-BEDE-E522-DB94-35C70B8A5F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810" y="2359030"/>
            <a:ext cx="3560802" cy="3428999"/>
          </a:xfrm>
          <a:prstGeom prst="rect">
            <a:avLst/>
          </a:prstGeom>
        </p:spPr>
      </p:pic>
    </p:spTree>
    <p:extLst>
      <p:ext uri="{BB962C8B-B14F-4D97-AF65-F5344CB8AC3E}">
        <p14:creationId xmlns:p14="http://schemas.microsoft.com/office/powerpoint/2010/main" val="289005559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Pinpointing the Target Market</a:t>
            </a:r>
          </a:p>
          <a:p>
            <a:r>
              <a:rPr lang="ar-EG" sz="2800" b="1" dirty="0">
                <a:solidFill>
                  <a:srgbClr val="00B0F0"/>
                </a:solidFill>
                <a:latin typeface="Alexandria" charset="0"/>
                <a:cs typeface="Alexandria" charset="0"/>
              </a:rPr>
              <a:t>تحديد السوق المستهدفة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descr="A red and blue target with arrows&#10;&#10;Description automatically generated">
            <a:extLst>
              <a:ext uri="{FF2B5EF4-FFF2-40B4-BE49-F238E27FC236}">
                <a16:creationId xmlns="" xmlns:a16="http://schemas.microsoft.com/office/drawing/2014/main" id="{2E1B7411-A5D8-CB50-3968-68C222B85A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432" y="1589111"/>
            <a:ext cx="4091682" cy="4982009"/>
          </a:xfrm>
          <a:prstGeom prst="rect">
            <a:avLst/>
          </a:prstGeom>
        </p:spPr>
      </p:pic>
      <p:sp>
        <p:nvSpPr>
          <p:cNvPr id="13" name="Rectangle 3">
            <a:extLst>
              <a:ext uri="{FF2B5EF4-FFF2-40B4-BE49-F238E27FC236}">
                <a16:creationId xmlns="" xmlns:a16="http://schemas.microsoft.com/office/drawing/2014/main" id="{3BEAF5B1-CABE-6EF2-0132-CA1DAE004A7E}"/>
              </a:ext>
            </a:extLst>
          </p:cNvPr>
          <p:cNvSpPr txBox="1">
            <a:spLocks noChangeArrowheads="1"/>
          </p:cNvSpPr>
          <p:nvPr/>
        </p:nvSpPr>
        <p:spPr>
          <a:xfrm>
            <a:off x="4965430" y="1589111"/>
            <a:ext cx="6826236" cy="498200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93700" indent="-284163">
              <a:lnSpc>
                <a:spcPct val="150000"/>
              </a:lnSpc>
              <a:spcBef>
                <a:spcPts val="600"/>
              </a:spcBef>
            </a:pPr>
            <a:r>
              <a:rPr lang="en-US" altLang="x-none" sz="2400" b="1" dirty="0">
                <a:ea typeface="ＭＳ Ｐゴシック" panose="020B0600070205080204" pitchFamily="34" charset="-128"/>
              </a:rPr>
              <a:t>Target market</a:t>
            </a:r>
            <a:r>
              <a:rPr lang="en-US" altLang="x-none" sz="2400" dirty="0">
                <a:ea typeface="ＭＳ Ｐゴシック" panose="020B0600070205080204" pitchFamily="34" charset="-128"/>
              </a:rPr>
              <a:t>:</a:t>
            </a:r>
            <a:r>
              <a:rPr lang="en-US" altLang="x-none" sz="2400" i="1" dirty="0">
                <a:ea typeface="ＭＳ Ｐゴシック" panose="020B0600070205080204" pitchFamily="34" charset="-128"/>
              </a:rPr>
              <a:t> </a:t>
            </a:r>
            <a:r>
              <a:rPr lang="en-US" altLang="x-none" sz="2400" dirty="0">
                <a:ea typeface="ＭＳ Ｐゴシック" panose="020B0600070205080204" pitchFamily="34" charset="-128"/>
              </a:rPr>
              <a:t>the specific group of customers at whom the company aims its products or services.</a:t>
            </a:r>
          </a:p>
          <a:p>
            <a:pPr marL="693738" lvl="1" indent="-301625">
              <a:lnSpc>
                <a:spcPct val="150000"/>
              </a:lnSpc>
              <a:spcBef>
                <a:spcPts val="600"/>
              </a:spcBef>
            </a:pPr>
            <a:r>
              <a:rPr lang="en-US" altLang="x-none" dirty="0">
                <a:ea typeface="ＭＳ Ｐゴシック" panose="020B0600070205080204" pitchFamily="34" charset="-128"/>
              </a:rPr>
              <a:t>Marketing strategy must be built on a clear definition of a company’s target customers.</a:t>
            </a:r>
          </a:p>
          <a:p>
            <a:pPr marL="392113" lvl="1" indent="0">
              <a:lnSpc>
                <a:spcPct val="150000"/>
              </a:lnSpc>
              <a:spcBef>
                <a:spcPts val="600"/>
              </a:spcBef>
              <a:buNone/>
            </a:pPr>
            <a:r>
              <a:rPr lang="en-US" altLang="x-none" sz="1200" dirty="0">
                <a:ea typeface="ＭＳ Ｐゴシック" panose="020B0600070205080204" pitchFamily="34" charset="-128"/>
              </a:rPr>
              <a:t> </a:t>
            </a:r>
          </a:p>
          <a:p>
            <a:pPr marL="693738" lvl="1" indent="-301625" algn="justLow" rtl="1">
              <a:lnSpc>
                <a:spcPct val="150000"/>
              </a:lnSpc>
              <a:spcBef>
                <a:spcPts val="600"/>
              </a:spcBef>
            </a:pPr>
            <a:r>
              <a:rPr lang="ar-EG" b="1" dirty="0"/>
              <a:t>السوق المستهدفة</a:t>
            </a:r>
            <a:r>
              <a:rPr lang="ar-EG" dirty="0"/>
              <a:t>: هي المجموعة المحددة من العملاء الذين تستهدفهم الشركة بمنتجاتها أو خدماتها.</a:t>
            </a:r>
          </a:p>
          <a:p>
            <a:pPr marL="1150938" lvl="2" indent="-301625" algn="justLow" rtl="1">
              <a:lnSpc>
                <a:spcPct val="150000"/>
              </a:lnSpc>
              <a:spcBef>
                <a:spcPts val="600"/>
              </a:spcBef>
            </a:pPr>
            <a:r>
              <a:rPr lang="ar-EG" sz="2400" dirty="0"/>
              <a:t>يجب أن تعتمد استراتيجية التسويق على تعريف واضح للعملاء المستهدفين للشركة.</a:t>
            </a:r>
            <a:endParaRPr lang="en-US" altLang="x-none" sz="2400" dirty="0">
              <a:ea typeface="ＭＳ Ｐゴシック" panose="020B0600070205080204" pitchFamily="34" charset="-128"/>
            </a:endParaRPr>
          </a:p>
        </p:txBody>
      </p:sp>
    </p:spTree>
    <p:extLst>
      <p:ext uri="{BB962C8B-B14F-4D97-AF65-F5344CB8AC3E}">
        <p14:creationId xmlns:p14="http://schemas.microsoft.com/office/powerpoint/2010/main" val="98247328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Pinpointing the Target Market</a:t>
            </a:r>
          </a:p>
          <a:p>
            <a:r>
              <a:rPr lang="ar-EG" sz="2800" b="1" dirty="0">
                <a:solidFill>
                  <a:srgbClr val="00B0F0"/>
                </a:solidFill>
                <a:latin typeface="Alexandria" charset="0"/>
                <a:cs typeface="Alexandria" charset="0"/>
              </a:rPr>
              <a:t>تحديد السوق المستهدفة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2EF32560-D6A7-6DB2-E533-AA8201C8A103}"/>
              </a:ext>
            </a:extLst>
          </p:cNvPr>
          <p:cNvSpPr txBox="1">
            <a:spLocks noChangeArrowheads="1"/>
          </p:cNvSpPr>
          <p:nvPr/>
        </p:nvSpPr>
        <p:spPr>
          <a:xfrm>
            <a:off x="528840" y="1611576"/>
            <a:ext cx="11249178" cy="4343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1200"/>
              </a:spcBef>
            </a:pPr>
            <a:r>
              <a:rPr lang="en-US" altLang="x-none" dirty="0">
                <a:ea typeface="ＭＳ Ｐゴシック" panose="020B0600070205080204" pitchFamily="34" charset="-128"/>
              </a:rPr>
              <a:t>Target customer must permeate the </a:t>
            </a:r>
            <a:r>
              <a:rPr lang="en-US" altLang="x-none" i="1" dirty="0">
                <a:ea typeface="ＭＳ Ｐゴシック" panose="020B0600070205080204" pitchFamily="34" charset="-128"/>
              </a:rPr>
              <a:t>entire</a:t>
            </a:r>
            <a:r>
              <a:rPr lang="en-US" altLang="x-none" dirty="0">
                <a:ea typeface="ＭＳ Ｐゴシック" panose="020B0600070205080204" pitchFamily="34" charset="-128"/>
              </a:rPr>
              <a:t> business : merchandise sold, background music, layout, décor, and other features.</a:t>
            </a:r>
          </a:p>
          <a:p>
            <a:pPr>
              <a:lnSpc>
                <a:spcPct val="100000"/>
              </a:lnSpc>
              <a:spcBef>
                <a:spcPts val="1200"/>
              </a:spcBef>
            </a:pPr>
            <a:r>
              <a:rPr lang="en-US" altLang="x-none" dirty="0">
                <a:ea typeface="ＭＳ Ｐゴシック" panose="020B0600070205080204" pitchFamily="34" charset="-128"/>
              </a:rPr>
              <a:t>Without a clear image of its target market, a small company tries to reach almost everyone and ends up appealing to few. </a:t>
            </a:r>
          </a:p>
          <a:p>
            <a:pPr marL="0" indent="0">
              <a:lnSpc>
                <a:spcPct val="100000"/>
              </a:lnSpc>
              <a:spcBef>
                <a:spcPts val="1200"/>
              </a:spcBef>
              <a:buNone/>
            </a:pPr>
            <a:endParaRPr lang="en-US" altLang="x-none" sz="1800" dirty="0">
              <a:ea typeface="ＭＳ Ｐゴシック" panose="020B0600070205080204" pitchFamily="34" charset="-128"/>
            </a:endParaRPr>
          </a:p>
          <a:p>
            <a:pPr algn="justLow" rtl="1"/>
            <a:r>
              <a:rPr lang="ar-EG" dirty="0"/>
              <a:t>يجب أن يتغلغل مفهوم العميل المستهدف في كافة جوانب العمل التجاري: البضائع المعروضة، الموسيقى الخلفية، تصميم المكان، الديكور، وغيرها من الميزات.</a:t>
            </a:r>
          </a:p>
          <a:p>
            <a:pPr algn="justLow" rtl="1"/>
            <a:r>
              <a:rPr lang="ar-EG" dirty="0"/>
              <a:t>بدون صورة واضحة عن السوق المستهدفة، تحاول الشركة الصغيرة الوصول إلى الجميع، ولكنها في النهاية تجذب عددًا قليلًا فقط.</a:t>
            </a:r>
          </a:p>
        </p:txBody>
      </p:sp>
    </p:spTree>
    <p:extLst>
      <p:ext uri="{BB962C8B-B14F-4D97-AF65-F5344CB8AC3E}">
        <p14:creationId xmlns:p14="http://schemas.microsoft.com/office/powerpoint/2010/main" val="74425080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Market Research</a:t>
            </a:r>
          </a:p>
          <a:p>
            <a:r>
              <a:rPr lang="ar-EG" sz="2800" b="1" dirty="0">
                <a:solidFill>
                  <a:srgbClr val="00B0F0"/>
                </a:solidFill>
                <a:latin typeface="Alexandria" charset="0"/>
                <a:cs typeface="Alexandria" charset="0"/>
              </a:rPr>
              <a:t>أبحاث السوق</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 xmlns:a16="http://schemas.microsoft.com/office/drawing/2014/main" id="{4D72E067-42F7-5CCA-3C26-49915BFACF94}"/>
              </a:ext>
            </a:extLst>
          </p:cNvPr>
          <p:cNvSpPr txBox="1">
            <a:spLocks noChangeArrowheads="1"/>
          </p:cNvSpPr>
          <p:nvPr/>
        </p:nvSpPr>
        <p:spPr>
          <a:xfrm>
            <a:off x="328810" y="1711330"/>
            <a:ext cx="5271828" cy="4724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pPr>
            <a:r>
              <a:rPr lang="en-US" altLang="x-none" sz="2000" dirty="0">
                <a:ea typeface="ＭＳ Ｐゴシック" panose="020B0600070205080204" pitchFamily="34" charset="-128"/>
              </a:rPr>
              <a:t>Determining customer needs through market research.</a:t>
            </a:r>
          </a:p>
          <a:p>
            <a:pPr marL="693738" lvl="1" indent="-301625" algn="just">
              <a:spcBef>
                <a:spcPts val="600"/>
              </a:spcBef>
            </a:pPr>
            <a:r>
              <a:rPr lang="en-US" altLang="x-none" sz="2000" b="1" dirty="0">
                <a:ea typeface="ＭＳ Ｐゴシック" panose="020B0600070205080204" pitchFamily="34" charset="-128"/>
              </a:rPr>
              <a:t>Demographics</a:t>
            </a:r>
            <a:r>
              <a:rPr lang="en-US" altLang="x-none" sz="2000" dirty="0">
                <a:ea typeface="ＭＳ Ｐゴシック" panose="020B0600070205080204" pitchFamily="34" charset="-128"/>
              </a:rPr>
              <a:t>: the study of important population characteristics, such as age, income, race, and education.</a:t>
            </a:r>
            <a:r>
              <a:rPr lang="en-US" altLang="x-none" sz="2000" b="1" dirty="0">
                <a:ea typeface="ＭＳ Ｐゴシック" panose="020B0600070205080204" pitchFamily="34" charset="-128"/>
              </a:rPr>
              <a:t> </a:t>
            </a:r>
          </a:p>
          <a:p>
            <a:pPr marL="693738" lvl="1" indent="-301625" algn="just">
              <a:spcBef>
                <a:spcPts val="600"/>
              </a:spcBef>
            </a:pPr>
            <a:r>
              <a:rPr lang="en-US" altLang="x-none" sz="2000" b="1" dirty="0">
                <a:ea typeface="ＭＳ Ｐゴシック" panose="020B0600070205080204" pitchFamily="34" charset="-128"/>
              </a:rPr>
              <a:t>Market research</a:t>
            </a:r>
            <a:r>
              <a:rPr lang="en-US" altLang="x-none" sz="2000" dirty="0">
                <a:ea typeface="ＭＳ Ｐゴシック" panose="020B0600070205080204" pitchFamily="34" charset="-128"/>
              </a:rPr>
              <a:t>: the vehicle for gathering the information that serves as the foundation for the marketing plan.</a:t>
            </a:r>
          </a:p>
          <a:p>
            <a:pPr marL="914400" lvl="2" indent="-284163" algn="just">
              <a:spcBef>
                <a:spcPts val="600"/>
              </a:spcBef>
            </a:pPr>
            <a:r>
              <a:rPr lang="en-US" altLang="x-none" dirty="0">
                <a:ea typeface="ＭＳ Ｐゴシック" panose="020B0600070205080204" pitchFamily="34" charset="-128"/>
              </a:rPr>
              <a:t>Never </a:t>
            </a:r>
            <a:r>
              <a:rPr lang="en-US" altLang="x-none" i="1" dirty="0">
                <a:ea typeface="ＭＳ Ｐゴシック" panose="020B0600070205080204" pitchFamily="34" charset="-128"/>
              </a:rPr>
              <a:t>assume</a:t>
            </a:r>
            <a:r>
              <a:rPr lang="en-US" altLang="x-none" dirty="0">
                <a:ea typeface="ＭＳ Ｐゴシック" panose="020B0600070205080204" pitchFamily="34" charset="-128"/>
              </a:rPr>
              <a:t> that a market exists for your company’s product or service; prove it!</a:t>
            </a:r>
          </a:p>
          <a:p>
            <a:pPr marL="693738" lvl="1" indent="-301625" algn="just">
              <a:spcBef>
                <a:spcPts val="600"/>
              </a:spcBef>
            </a:pPr>
            <a:r>
              <a:rPr lang="en-US" altLang="x-none" sz="2000" dirty="0">
                <a:ea typeface="ＭＳ Ｐゴシック" panose="020B0600070205080204" pitchFamily="34" charset="-128"/>
              </a:rPr>
              <a:t>Market research does </a:t>
            </a:r>
            <a:r>
              <a:rPr lang="en-US" altLang="x-none" sz="2000" i="1" dirty="0">
                <a:ea typeface="ＭＳ Ｐゴシック" panose="020B0600070205080204" pitchFamily="34" charset="-128"/>
              </a:rPr>
              <a:t>not</a:t>
            </a:r>
            <a:r>
              <a:rPr lang="en-US" altLang="x-none" sz="2000" dirty="0">
                <a:ea typeface="ＭＳ Ｐゴシック" panose="020B0600070205080204" pitchFamily="34" charset="-128"/>
              </a:rPr>
              <a:t> have to be time consuming, complex, or expensive to be useful. </a:t>
            </a:r>
          </a:p>
          <a:p>
            <a:pPr marL="914400" lvl="2" indent="-284163" algn="just">
              <a:spcBef>
                <a:spcPts val="600"/>
              </a:spcBef>
            </a:pPr>
            <a:r>
              <a:rPr lang="en-US" altLang="x-none" dirty="0">
                <a:ea typeface="ＭＳ Ｐゴシック" panose="020B0600070205080204" pitchFamily="34" charset="-128"/>
              </a:rPr>
              <a:t>Online surveys, social media, etc.</a:t>
            </a:r>
          </a:p>
        </p:txBody>
      </p:sp>
      <p:pic>
        <p:nvPicPr>
          <p:cNvPr id="11" name="Picture 10" descr="Diagram, text&#10;&#10;Description automatically generated">
            <a:extLst>
              <a:ext uri="{FF2B5EF4-FFF2-40B4-BE49-F238E27FC236}">
                <a16:creationId xmlns="" xmlns:a16="http://schemas.microsoft.com/office/drawing/2014/main" id="{EFF491A0-295A-6F26-A06D-BBFB8511BDD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 xmlns:a1611="http://schemas.microsoft.com/office/drawing/2016/11/main" r:id="rId4"/>
              </a:ext>
            </a:extLst>
          </a:blip>
          <a:stretch>
            <a:fillRect/>
          </a:stretch>
        </p:blipFill>
        <p:spPr>
          <a:xfrm>
            <a:off x="4979430" y="41760"/>
            <a:ext cx="2286000" cy="1314450"/>
          </a:xfrm>
          <a:prstGeom prst="rect">
            <a:avLst/>
          </a:prstGeom>
        </p:spPr>
      </p:pic>
      <p:sp>
        <p:nvSpPr>
          <p:cNvPr id="10" name="Rectangle 3">
            <a:extLst>
              <a:ext uri="{FF2B5EF4-FFF2-40B4-BE49-F238E27FC236}">
                <a16:creationId xmlns="" xmlns:a16="http://schemas.microsoft.com/office/drawing/2014/main" id="{4D72E067-42F7-5CCA-3C26-49915BFACF94}"/>
              </a:ext>
            </a:extLst>
          </p:cNvPr>
          <p:cNvSpPr txBox="1">
            <a:spLocks noChangeArrowheads="1"/>
          </p:cNvSpPr>
          <p:nvPr/>
        </p:nvSpPr>
        <p:spPr>
          <a:xfrm>
            <a:off x="6209728" y="1643090"/>
            <a:ext cx="5459104" cy="49078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sz="1900" dirty="0"/>
              <a:t>تحديد احتياجات العملاء من خلال أبحاث السوق.</a:t>
            </a:r>
          </a:p>
          <a:p>
            <a:pPr lvl="1" algn="justLow" rtl="1">
              <a:lnSpc>
                <a:spcPct val="150000"/>
              </a:lnSpc>
            </a:pPr>
            <a:r>
              <a:rPr lang="ar-EG" sz="1900" b="1" dirty="0"/>
              <a:t>الخصائص الديموغرافية</a:t>
            </a:r>
            <a:r>
              <a:rPr lang="ar-EG" sz="1900" dirty="0"/>
              <a:t>: دراسة الخصائص السكانية المهمة، مثل العمر، والدخل، والعِرق، والتعليم.</a:t>
            </a:r>
          </a:p>
          <a:p>
            <a:pPr lvl="1" algn="justLow" rtl="1">
              <a:lnSpc>
                <a:spcPct val="150000"/>
              </a:lnSpc>
            </a:pPr>
            <a:r>
              <a:rPr lang="ar-EG" sz="1900" b="1" dirty="0"/>
              <a:t>أبحاث السوق</a:t>
            </a:r>
            <a:r>
              <a:rPr lang="ar-EG" sz="1900" dirty="0"/>
              <a:t>: الوسيلة لجمع المعلومات التي تشكل أساس خطة التسويق.</a:t>
            </a:r>
          </a:p>
          <a:p>
            <a:pPr lvl="2" algn="justLow" rtl="1">
              <a:lnSpc>
                <a:spcPct val="100000"/>
              </a:lnSpc>
            </a:pPr>
            <a:r>
              <a:rPr lang="ar-EG" sz="1900" dirty="0"/>
              <a:t>لا تفترض أبدًا أن هناك سوقًا للمنتج أو الخدمة التي تقدمها شركتك؛ اثبت ذلك!</a:t>
            </a:r>
          </a:p>
          <a:p>
            <a:pPr lvl="2" algn="justLow" rtl="1">
              <a:lnSpc>
                <a:spcPct val="100000"/>
              </a:lnSpc>
            </a:pPr>
            <a:r>
              <a:rPr lang="ar-EG" sz="1900" dirty="0"/>
              <a:t>لا يلزم أن تكون أبحاث السوق مستهلكة للوقت أو معقدة أو مكلفة لكي تكون مفيدة.</a:t>
            </a:r>
          </a:p>
          <a:p>
            <a:pPr lvl="2" algn="justLow" rtl="1">
              <a:lnSpc>
                <a:spcPct val="100000"/>
              </a:lnSpc>
            </a:pPr>
            <a:r>
              <a:rPr lang="ar-EG" sz="1900" dirty="0"/>
              <a:t>الاستطلاعات عبر الإنترنت، وسائل التواصل الاجتماعي، إلخ.</a:t>
            </a:r>
          </a:p>
        </p:txBody>
      </p:sp>
    </p:spTree>
    <p:extLst>
      <p:ext uri="{BB962C8B-B14F-4D97-AF65-F5344CB8AC3E}">
        <p14:creationId xmlns:p14="http://schemas.microsoft.com/office/powerpoint/2010/main" val="187099816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Tracking Trends</a:t>
            </a:r>
          </a:p>
          <a:p>
            <a:r>
              <a:rPr lang="ar-EG" sz="2800" b="1" dirty="0">
                <a:solidFill>
                  <a:srgbClr val="00B0F0"/>
                </a:solidFill>
                <a:latin typeface="Alexandria" charset="0"/>
                <a:cs typeface="Alexandria" charset="0"/>
              </a:rPr>
              <a:t>تتبع الاتجاهات</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4D72E067-42F7-5CCA-3C26-49915BFACF94}"/>
              </a:ext>
            </a:extLst>
          </p:cNvPr>
          <p:cNvSpPr txBox="1">
            <a:spLocks noChangeArrowheads="1"/>
          </p:cNvSpPr>
          <p:nvPr/>
        </p:nvSpPr>
        <p:spPr>
          <a:xfrm>
            <a:off x="4618355" y="1643088"/>
            <a:ext cx="7214253" cy="48941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US" altLang="x-none" sz="2000" dirty="0">
                <a:ea typeface="ＭＳ Ｐゴシック" panose="020B0600070205080204" pitchFamily="34" charset="-128"/>
              </a:rPr>
              <a:t>Read many diverse current publications</a:t>
            </a:r>
          </a:p>
          <a:p>
            <a:pPr>
              <a:spcBef>
                <a:spcPts val="1200"/>
              </a:spcBef>
            </a:pPr>
            <a:r>
              <a:rPr lang="en-US" altLang="x-none" sz="2000" dirty="0">
                <a:ea typeface="ＭＳ Ｐゴシック" panose="020B0600070205080204" pitchFamily="34" charset="-128"/>
              </a:rPr>
              <a:t>Watch the top 10 TV shows</a:t>
            </a:r>
          </a:p>
          <a:p>
            <a:pPr>
              <a:spcBef>
                <a:spcPts val="1200"/>
              </a:spcBef>
            </a:pPr>
            <a:r>
              <a:rPr lang="en-US" altLang="x-none" sz="2000" dirty="0">
                <a:ea typeface="ＭＳ Ｐゴシック" panose="020B0600070205080204" pitchFamily="34" charset="-128"/>
              </a:rPr>
              <a:t>See the top 10 movies</a:t>
            </a:r>
          </a:p>
          <a:p>
            <a:pPr>
              <a:spcBef>
                <a:spcPts val="1200"/>
              </a:spcBef>
            </a:pPr>
            <a:r>
              <a:rPr lang="en-US" altLang="x-none" sz="2000" dirty="0">
                <a:ea typeface="ＭＳ Ｐゴシック" panose="020B0600070205080204" pitchFamily="34" charset="-128"/>
              </a:rPr>
              <a:t>Talk to at least 150 customers a year</a:t>
            </a:r>
          </a:p>
          <a:p>
            <a:pPr>
              <a:spcBef>
                <a:spcPts val="1200"/>
              </a:spcBef>
            </a:pPr>
            <a:r>
              <a:rPr lang="en-US" altLang="x-none" sz="2000" dirty="0">
                <a:ea typeface="ＭＳ Ｐゴシック" panose="020B0600070205080204" pitchFamily="34" charset="-128"/>
              </a:rPr>
              <a:t>Talk with the 10 smartest people you know</a:t>
            </a:r>
          </a:p>
          <a:p>
            <a:pPr>
              <a:spcBef>
                <a:spcPts val="1200"/>
              </a:spcBef>
            </a:pPr>
            <a:r>
              <a:rPr lang="en-US" altLang="x-none" sz="2000" dirty="0">
                <a:ea typeface="ＭＳ Ｐゴシック" panose="020B0600070205080204" pitchFamily="34" charset="-128"/>
              </a:rPr>
              <a:t>Listen to your children and their friends</a:t>
            </a:r>
          </a:p>
          <a:p>
            <a:pPr algn="r" rtl="1"/>
            <a:r>
              <a:rPr lang="ar-EG" sz="2000" dirty="0"/>
              <a:t>قراءة العديد من المنشورات المتنوعة والمستجدة.</a:t>
            </a:r>
          </a:p>
          <a:p>
            <a:pPr algn="r" rtl="1"/>
            <a:r>
              <a:rPr lang="ar-EG" sz="2000" dirty="0"/>
              <a:t>مشاهدة أفضل 10 برامج تلفزيونية.</a:t>
            </a:r>
          </a:p>
          <a:p>
            <a:pPr algn="r" rtl="1"/>
            <a:r>
              <a:rPr lang="ar-EG" sz="2000" dirty="0"/>
              <a:t>مشاهدة أفضل 10 أفلام.</a:t>
            </a:r>
          </a:p>
          <a:p>
            <a:pPr algn="r" rtl="1"/>
            <a:r>
              <a:rPr lang="ar-EG" sz="2000" dirty="0"/>
              <a:t>التحدث إلى ما لا يقل عن 150 عميلًا سنويًا.</a:t>
            </a:r>
          </a:p>
          <a:p>
            <a:pPr algn="r" rtl="1"/>
            <a:r>
              <a:rPr lang="ar-EG" sz="2000" dirty="0"/>
              <a:t>التحدث مع أذكى 10 أشخاص تعرفهم.</a:t>
            </a:r>
          </a:p>
          <a:p>
            <a:pPr algn="r" rtl="1"/>
            <a:r>
              <a:rPr lang="ar-EG" sz="2000" dirty="0"/>
              <a:t>الاستماع إلى أبنائك وأصدقائهم.</a:t>
            </a:r>
          </a:p>
          <a:p>
            <a:pPr>
              <a:spcBef>
                <a:spcPts val="1200"/>
              </a:spcBef>
            </a:pPr>
            <a:endParaRPr lang="en-US" altLang="x-none" sz="2000" dirty="0">
              <a:ea typeface="ＭＳ Ｐゴシック" panose="020B0600070205080204" pitchFamily="34" charset="-128"/>
            </a:endParaRPr>
          </a:p>
        </p:txBody>
      </p:sp>
      <p:pic>
        <p:nvPicPr>
          <p:cNvPr id="10" name="Picture 9" descr="A car charging at a gas station&#10;&#10;Description automatically generated">
            <a:extLst>
              <a:ext uri="{FF2B5EF4-FFF2-40B4-BE49-F238E27FC236}">
                <a16:creationId xmlns:a16="http://schemas.microsoft.com/office/drawing/2014/main" xmlns="" id="{071EDC41-167A-AE12-A8AC-02407742FB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218" y="2465666"/>
            <a:ext cx="4385082" cy="3215727"/>
          </a:xfrm>
          <a:prstGeom prst="rect">
            <a:avLst/>
          </a:prstGeom>
        </p:spPr>
      </p:pic>
    </p:spTree>
    <p:extLst>
      <p:ext uri="{BB962C8B-B14F-4D97-AF65-F5344CB8AC3E}">
        <p14:creationId xmlns:p14="http://schemas.microsoft.com/office/powerpoint/2010/main" val="365103817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to Conduct Market Research</a:t>
            </a:r>
          </a:p>
          <a:p>
            <a:r>
              <a:rPr lang="ar-EG" sz="2800" b="1" dirty="0">
                <a:solidFill>
                  <a:srgbClr val="00B0F0"/>
                </a:solidFill>
                <a:latin typeface="Alexandria" charset="0"/>
                <a:cs typeface="Alexandria" charset="0"/>
              </a:rPr>
              <a:t>كيفية إجراء أبحاث السوق</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Graphical user interface, text, application&#10;&#10;Description automatically generated">
            <a:extLst>
              <a:ext uri="{FF2B5EF4-FFF2-40B4-BE49-F238E27FC236}">
                <a16:creationId xmlns:a16="http://schemas.microsoft.com/office/drawing/2014/main" xmlns="" id="{14B6E4F4-DA47-3191-FACA-6EDF62D994C5}"/>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491318" y="1519109"/>
            <a:ext cx="8652681" cy="5072760"/>
          </a:xfrm>
          <a:prstGeom prst="rect">
            <a:avLst/>
          </a:prstGeom>
        </p:spPr>
      </p:pic>
      <p:sp>
        <p:nvSpPr>
          <p:cNvPr id="7" name="Rectangle 6"/>
          <p:cNvSpPr/>
          <p:nvPr/>
        </p:nvSpPr>
        <p:spPr>
          <a:xfrm>
            <a:off x="8625384" y="1519108"/>
            <a:ext cx="2893325" cy="5016758"/>
          </a:xfrm>
          <a:prstGeom prst="rect">
            <a:avLst/>
          </a:prstGeom>
        </p:spPr>
        <p:txBody>
          <a:bodyPr wrap="square">
            <a:spAutoFit/>
          </a:bodyPr>
          <a:lstStyle/>
          <a:p>
            <a:pPr algn="ctr" rtl="1"/>
            <a:r>
              <a:rPr lang="ar-EG" sz="2000" b="1" dirty="0"/>
              <a:t>عملية أبحاث السوق</a:t>
            </a:r>
            <a:endParaRPr lang="ar-EG" sz="2000" dirty="0"/>
          </a:p>
          <a:p>
            <a:pPr algn="r" rtl="1"/>
            <a:r>
              <a:rPr lang="ar-EG" sz="1500" b="1" dirty="0"/>
              <a:t>1- تحديد المشكلة</a:t>
            </a:r>
            <a:endParaRPr lang="ar-EG" sz="1500" dirty="0"/>
          </a:p>
          <a:p>
            <a:pPr lvl="1" algn="r" rtl="1"/>
            <a:r>
              <a:rPr lang="ar-EG" sz="1500" dirty="0"/>
              <a:t>المشكلة المطلوب حلها</a:t>
            </a:r>
          </a:p>
          <a:p>
            <a:pPr lvl="1" algn="r" rtl="1"/>
            <a:r>
              <a:rPr lang="ar-EG" sz="1500" dirty="0"/>
              <a:t>أهداف المشروع</a:t>
            </a:r>
          </a:p>
          <a:p>
            <a:pPr lvl="1" algn="r" rtl="1"/>
            <a:r>
              <a:rPr lang="ar-EG" sz="1500" dirty="0"/>
              <a:t>أسئلة البحث</a:t>
            </a:r>
          </a:p>
          <a:p>
            <a:pPr algn="r" rtl="1"/>
            <a:r>
              <a:rPr lang="ar-EG" sz="1500" b="1" dirty="0"/>
              <a:t>2- تطوير خطة البحث</a:t>
            </a:r>
            <a:endParaRPr lang="ar-EG" sz="1500" dirty="0"/>
          </a:p>
          <a:p>
            <a:pPr lvl="1" algn="r" rtl="1"/>
            <a:r>
              <a:rPr lang="ar-EG" sz="1500" dirty="0"/>
              <a:t>المعلومات المطلوبة</a:t>
            </a:r>
          </a:p>
          <a:p>
            <a:pPr lvl="1" algn="r" rtl="1"/>
            <a:r>
              <a:rPr lang="ar-EG" sz="1500" dirty="0"/>
              <a:t>أساليب البحث والتحليل</a:t>
            </a:r>
          </a:p>
          <a:p>
            <a:pPr lvl="1" algn="r" rtl="1"/>
            <a:r>
              <a:rPr lang="ar-EG" sz="1500" dirty="0"/>
              <a:t>الأطراف المسؤولة</a:t>
            </a:r>
          </a:p>
          <a:p>
            <a:pPr algn="r" rtl="1"/>
            <a:r>
              <a:rPr lang="ar-EG" sz="1500" b="1" dirty="0"/>
              <a:t>3- إجراء البحث</a:t>
            </a:r>
            <a:endParaRPr lang="ar-EG" sz="1500" dirty="0"/>
          </a:p>
          <a:p>
            <a:pPr lvl="1" algn="r" rtl="1"/>
            <a:r>
              <a:rPr lang="ar-EG" sz="1500" dirty="0"/>
              <a:t>مراجعة البيانات الثانوية</a:t>
            </a:r>
          </a:p>
          <a:p>
            <a:pPr lvl="1" algn="r" rtl="1"/>
            <a:r>
              <a:rPr lang="ar-EG" sz="1500" dirty="0"/>
              <a:t>جمع البيانات الأولية</a:t>
            </a:r>
          </a:p>
          <a:p>
            <a:pPr lvl="1" algn="r" rtl="1"/>
            <a:r>
              <a:rPr lang="ar-EG" sz="1500" dirty="0"/>
              <a:t>الأساليب والتقنيات المناسبة</a:t>
            </a:r>
          </a:p>
          <a:p>
            <a:pPr algn="r" rtl="1"/>
            <a:r>
              <a:rPr lang="ar-EG" sz="1500" b="1" dirty="0"/>
              <a:t>4- تحليل النتائج وتقديم التقرير</a:t>
            </a:r>
            <a:endParaRPr lang="ar-EG" sz="1500" dirty="0"/>
          </a:p>
          <a:p>
            <a:pPr lvl="1" algn="r" rtl="1"/>
            <a:r>
              <a:rPr lang="ar-EG" sz="1500" dirty="0"/>
              <a:t>تنسيق البيانات وتحليلها</a:t>
            </a:r>
          </a:p>
          <a:p>
            <a:pPr lvl="1" algn="r" rtl="1"/>
            <a:r>
              <a:rPr lang="ar-EG" sz="1500" dirty="0"/>
              <a:t>تفسير النتائج</a:t>
            </a:r>
          </a:p>
          <a:p>
            <a:pPr lvl="1" algn="r" rtl="1"/>
            <a:r>
              <a:rPr lang="ar-EG" sz="1500" dirty="0"/>
              <a:t>التقرير والتوصيات</a:t>
            </a:r>
          </a:p>
          <a:p>
            <a:pPr algn="r" rtl="1"/>
            <a:r>
              <a:rPr lang="ar-EG" sz="1500" b="1" dirty="0"/>
              <a:t>5- اتخاذ الإجراءات</a:t>
            </a:r>
            <a:endParaRPr lang="ar-EG" sz="1500" dirty="0"/>
          </a:p>
          <a:p>
            <a:pPr lvl="1" algn="r" rtl="1"/>
            <a:r>
              <a:rPr lang="ar-EG" sz="1500" dirty="0"/>
              <a:t>التفكير والتخطيط</a:t>
            </a:r>
          </a:p>
          <a:p>
            <a:pPr lvl="1" algn="r" rtl="1"/>
            <a:r>
              <a:rPr lang="ar-EG" sz="1500" dirty="0"/>
              <a:t>تقييم الخيارات أو البدائل</a:t>
            </a:r>
          </a:p>
          <a:p>
            <a:pPr lvl="1" algn="r" rtl="1"/>
            <a:r>
              <a:rPr lang="ar-EG" sz="1500" dirty="0"/>
              <a:t>تعديل المسار والتنفيذ</a:t>
            </a:r>
          </a:p>
        </p:txBody>
      </p:sp>
    </p:spTree>
    <p:extLst>
      <p:ext uri="{BB962C8B-B14F-4D97-AF65-F5344CB8AC3E}">
        <p14:creationId xmlns:p14="http://schemas.microsoft.com/office/powerpoint/2010/main" val="355289509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360842"/>
            <a:ext cx="8156424"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Building a Competitive Edge: 14 Bootstrap marketing principles: </a:t>
            </a:r>
          </a:p>
          <a:p>
            <a:r>
              <a:rPr lang="ar-EG" sz="2000" b="1" dirty="0">
                <a:solidFill>
                  <a:srgbClr val="00B0F0"/>
                </a:solidFill>
                <a:latin typeface="Alexandria" charset="0"/>
                <a:cs typeface="Alexandria" charset="0"/>
              </a:rPr>
              <a:t>بناء ميزة تنافسية: 14 مبدأ من مبادئ التسويق التمهيدية/ العصامية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475397" y="1520587"/>
            <a:ext cx="5379493"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x-none" sz="1600"/>
              <a:t>Find a niche and fill it </a:t>
            </a:r>
          </a:p>
          <a:p>
            <a:pPr>
              <a:lnSpc>
                <a:spcPct val="100000"/>
              </a:lnSpc>
            </a:pPr>
            <a:r>
              <a:rPr lang="x-none" sz="1600"/>
              <a:t>Use the power of publicity </a:t>
            </a:r>
          </a:p>
          <a:p>
            <a:pPr>
              <a:lnSpc>
                <a:spcPct val="100000"/>
              </a:lnSpc>
            </a:pPr>
            <a:r>
              <a:rPr lang="x-none" sz="1600"/>
              <a:t>Don’t just sell; entertain </a:t>
            </a:r>
          </a:p>
          <a:p>
            <a:pPr>
              <a:lnSpc>
                <a:spcPct val="100000"/>
              </a:lnSpc>
            </a:pPr>
            <a:r>
              <a:rPr lang="x-none" sz="1600"/>
              <a:t>Strive to be unique </a:t>
            </a:r>
          </a:p>
          <a:p>
            <a:pPr>
              <a:lnSpc>
                <a:spcPct val="100000"/>
              </a:lnSpc>
            </a:pPr>
            <a:r>
              <a:rPr lang="x-none" sz="1600"/>
              <a:t>Build a community with customers </a:t>
            </a:r>
          </a:p>
          <a:p>
            <a:pPr>
              <a:lnSpc>
                <a:spcPct val="100000"/>
              </a:lnSpc>
            </a:pPr>
            <a:r>
              <a:rPr lang="x-none" sz="1600"/>
              <a:t>Connect with customers on an emotional level </a:t>
            </a:r>
          </a:p>
          <a:p>
            <a:pPr>
              <a:lnSpc>
                <a:spcPct val="100000"/>
              </a:lnSpc>
            </a:pPr>
            <a:r>
              <a:rPr lang="x-none" sz="1600"/>
              <a:t>Create an identity for your business through branding</a:t>
            </a:r>
            <a:endParaRPr lang="en-US" sz="1600" dirty="0"/>
          </a:p>
          <a:p>
            <a:pPr>
              <a:lnSpc>
                <a:spcPct val="100000"/>
              </a:lnSpc>
            </a:pPr>
            <a:r>
              <a:rPr lang="x-none" sz="1600"/>
              <a:t>Embrace social marketing </a:t>
            </a:r>
          </a:p>
          <a:p>
            <a:pPr>
              <a:lnSpc>
                <a:spcPct val="100000"/>
              </a:lnSpc>
            </a:pPr>
            <a:r>
              <a:rPr lang="x-none" sz="1600"/>
              <a:t>Be dedicated to service and customer satisfaction </a:t>
            </a:r>
          </a:p>
          <a:p>
            <a:pPr>
              <a:lnSpc>
                <a:spcPct val="100000"/>
              </a:lnSpc>
            </a:pPr>
            <a:r>
              <a:rPr lang="x-none" sz="1600"/>
              <a:t>Retain existing customers </a:t>
            </a:r>
          </a:p>
          <a:p>
            <a:pPr>
              <a:lnSpc>
                <a:spcPct val="100000"/>
              </a:lnSpc>
            </a:pPr>
            <a:r>
              <a:rPr lang="x-none" sz="1600"/>
              <a:t>Be devoted to quality </a:t>
            </a:r>
          </a:p>
          <a:p>
            <a:pPr>
              <a:lnSpc>
                <a:spcPct val="100000"/>
              </a:lnSpc>
            </a:pPr>
            <a:r>
              <a:rPr lang="x-none" sz="1600"/>
              <a:t>Attend to convenience </a:t>
            </a:r>
          </a:p>
          <a:p>
            <a:pPr>
              <a:lnSpc>
                <a:spcPct val="100000"/>
              </a:lnSpc>
            </a:pPr>
            <a:r>
              <a:rPr lang="x-none" sz="1600"/>
              <a:t>Concentrate on innovation </a:t>
            </a:r>
          </a:p>
          <a:p>
            <a:pPr>
              <a:lnSpc>
                <a:spcPct val="100000"/>
              </a:lnSpc>
            </a:pPr>
            <a:r>
              <a:rPr lang="x-none" sz="1600"/>
              <a:t>Emphasize speed  </a:t>
            </a:r>
          </a:p>
          <a:p>
            <a:pPr lvl="1">
              <a:lnSpc>
                <a:spcPct val="100000"/>
              </a:lnSpc>
              <a:spcBef>
                <a:spcPts val="1800"/>
              </a:spcBef>
            </a:pPr>
            <a:endParaRPr lang="en-US" altLang="x-none" sz="1600" dirty="0">
              <a:ea typeface="ＭＳ Ｐゴシック" panose="020B0600070205080204" pitchFamily="34" charset="-128"/>
            </a:endParaRPr>
          </a:p>
        </p:txBody>
      </p:sp>
      <p:sp>
        <p:nvSpPr>
          <p:cNvPr id="10"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6332562" y="1501251"/>
            <a:ext cx="5379493"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1800" dirty="0"/>
              <a:t>العثور على تخصص وتلبيته.</a:t>
            </a:r>
          </a:p>
          <a:p>
            <a:pPr algn="r" rtl="1"/>
            <a:r>
              <a:rPr lang="ar-EG" sz="1800" dirty="0"/>
              <a:t>الاستفادة من قوة الدعاية.</a:t>
            </a:r>
          </a:p>
          <a:p>
            <a:pPr algn="r" rtl="1"/>
            <a:r>
              <a:rPr lang="ar-EG" sz="1800" dirty="0"/>
              <a:t>لا تكتفي بالبيع فقط؛ بل قدم ترفيهًا.</a:t>
            </a:r>
          </a:p>
          <a:p>
            <a:pPr algn="r" rtl="1"/>
            <a:r>
              <a:rPr lang="ar-EG" sz="1800" dirty="0"/>
              <a:t>السعي للتميز.</a:t>
            </a:r>
          </a:p>
          <a:p>
            <a:pPr algn="r" rtl="1"/>
            <a:r>
              <a:rPr lang="ar-EG" sz="1800" dirty="0"/>
              <a:t>بناء مجتمع مع العملاء.</a:t>
            </a:r>
          </a:p>
          <a:p>
            <a:pPr algn="r" rtl="1"/>
            <a:r>
              <a:rPr lang="ar-EG" sz="1800" dirty="0"/>
              <a:t>التواصل مع العملاء على مستوى عاطفي.</a:t>
            </a:r>
          </a:p>
          <a:p>
            <a:pPr algn="r" rtl="1"/>
            <a:r>
              <a:rPr lang="ar-EG" sz="1800" dirty="0"/>
              <a:t>إنشاء هوية للشركة من خلال العلامة التجارية.</a:t>
            </a:r>
          </a:p>
          <a:p>
            <a:pPr algn="r" rtl="1"/>
            <a:r>
              <a:rPr lang="ar-EG" sz="1800" dirty="0"/>
              <a:t>تبني التسويق الاجتماعي.</a:t>
            </a:r>
          </a:p>
          <a:p>
            <a:pPr algn="r" rtl="1"/>
            <a:r>
              <a:rPr lang="ar-EG" sz="1800" dirty="0"/>
              <a:t>الالتزام بالخدمة ورضا العملاء.</a:t>
            </a:r>
          </a:p>
          <a:p>
            <a:pPr algn="r" rtl="1"/>
            <a:r>
              <a:rPr lang="ar-EG" sz="1800" dirty="0"/>
              <a:t>الحفاظ على العملاء الحاليين.</a:t>
            </a:r>
          </a:p>
          <a:p>
            <a:pPr algn="r" rtl="1"/>
            <a:r>
              <a:rPr lang="ar-EG" sz="1800" dirty="0"/>
              <a:t>التفاني في الجودة.</a:t>
            </a:r>
          </a:p>
          <a:p>
            <a:pPr algn="r" rtl="1"/>
            <a:r>
              <a:rPr lang="ar-EG" sz="1800" dirty="0"/>
              <a:t>الاهتمام بالراحة.</a:t>
            </a:r>
          </a:p>
          <a:p>
            <a:pPr algn="r" rtl="1"/>
            <a:r>
              <a:rPr lang="ar-EG" sz="1800" dirty="0"/>
              <a:t>التركيز على الابتكار.</a:t>
            </a:r>
          </a:p>
          <a:p>
            <a:pPr algn="r" rtl="1"/>
            <a:r>
              <a:rPr lang="ar-EG" sz="1800" dirty="0"/>
              <a:t>التأكيد على السرعة.</a:t>
            </a:r>
          </a:p>
        </p:txBody>
      </p:sp>
    </p:spTree>
    <p:extLst>
      <p:ext uri="{BB962C8B-B14F-4D97-AF65-F5344CB8AC3E}">
        <p14:creationId xmlns:p14="http://schemas.microsoft.com/office/powerpoint/2010/main" val="359687510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 Find a niche and fill it</a:t>
            </a:r>
          </a:p>
          <a:p>
            <a:r>
              <a:rPr lang="ar-EG" sz="2800" b="1" dirty="0">
                <a:solidFill>
                  <a:srgbClr val="00B0F0"/>
                </a:solidFill>
                <a:latin typeface="Alexandria" charset="0"/>
                <a:cs typeface="Alexandria" charset="0"/>
              </a:rPr>
              <a:t>العثور على التخصص وتلبيته</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xmlns="" id="{4274DF71-FC59-0C36-1017-35C1B41C3671}"/>
              </a:ext>
            </a:extLst>
          </p:cNvPr>
          <p:cNvSpPr txBox="1">
            <a:spLocks/>
          </p:cNvSpPr>
          <p:nvPr/>
        </p:nvSpPr>
        <p:spPr>
          <a:xfrm>
            <a:off x="328810" y="1638804"/>
            <a:ext cx="5271828" cy="48302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342900">
              <a:lnSpc>
                <a:spcPct val="150000"/>
              </a:lnSpc>
            </a:pPr>
            <a:r>
              <a:rPr lang="en-US" sz="1800" dirty="0"/>
              <a:t>Many successful small companies choose their niches carefully and defend them fiercely rather than compete head-to-head with larger rivals. </a:t>
            </a:r>
          </a:p>
          <a:p>
            <a:pPr marL="342900" lvl="1" indent="-342900">
              <a:lnSpc>
                <a:spcPct val="150000"/>
              </a:lnSpc>
            </a:pPr>
            <a:r>
              <a:rPr lang="en-US" sz="1800" dirty="0"/>
              <a:t>A focus (niche) strategy allows a small company to maximize the advantages of its size and to compete effectively even in industries dominated by giants by serving its target customers better than its competitors. </a:t>
            </a:r>
          </a:p>
          <a:p>
            <a:pPr marL="342900" lvl="1" indent="-342900">
              <a:lnSpc>
                <a:spcPct val="150000"/>
              </a:lnSpc>
            </a:pPr>
            <a:r>
              <a:rPr lang="en-US" sz="1800" dirty="0"/>
              <a:t>Focusing on niches that are too small to be attractive to large companies is a common recipe for success among thriving small companies. </a:t>
            </a:r>
          </a:p>
        </p:txBody>
      </p:sp>
      <p:pic>
        <p:nvPicPr>
          <p:cNvPr id="10" name="Picture 9" descr="A cartoon character looking at a magnifying glass&#10;&#10;Description automatically generated">
            <a:extLst>
              <a:ext uri="{FF2B5EF4-FFF2-40B4-BE49-F238E27FC236}">
                <a16:creationId xmlns:a16="http://schemas.microsoft.com/office/drawing/2014/main" xmlns="" id="{9CFAE79D-E6A1-A3B8-7A16-B48225D28E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5200" y="2893328"/>
            <a:ext cx="2688608" cy="2299646"/>
          </a:xfrm>
          <a:prstGeom prst="rect">
            <a:avLst/>
          </a:prstGeom>
        </p:spPr>
      </p:pic>
      <p:sp>
        <p:nvSpPr>
          <p:cNvPr id="11" name="Content Placeholder 2">
            <a:extLst>
              <a:ext uri="{FF2B5EF4-FFF2-40B4-BE49-F238E27FC236}">
                <a16:creationId xmlns:a16="http://schemas.microsoft.com/office/drawing/2014/main" xmlns="" id="{4274DF71-FC59-0C36-1017-35C1B41C3671}"/>
              </a:ext>
            </a:extLst>
          </p:cNvPr>
          <p:cNvSpPr txBox="1">
            <a:spLocks/>
          </p:cNvSpPr>
          <p:nvPr/>
        </p:nvSpPr>
        <p:spPr>
          <a:xfrm>
            <a:off x="5640060" y="1638803"/>
            <a:ext cx="3558532" cy="48302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pPr>
            <a:r>
              <a:rPr lang="ar-EG" sz="2000" dirty="0"/>
              <a:t>تختار العديد من الشركات الصغيرة الناجحة تخصصاتها بعناية وتدافع عنها بشراسة بدلاً من التنافس مباشرة مع المنافسين الأكبر حجمًا. </a:t>
            </a:r>
          </a:p>
          <a:p>
            <a:pPr algn="justLow" rtl="1">
              <a:lnSpc>
                <a:spcPct val="100000"/>
              </a:lnSpc>
            </a:pPr>
            <a:r>
              <a:rPr lang="ar-EG" sz="2000" dirty="0"/>
              <a:t>تتيح استراتيجية التركيز (التخصص) للشركة الصغيرة تعظيم مزايا حجمها والتنافس بفعالية حتى في الصناعات التي تهيمن عليها الشركات العملاقة، من خلال خدمة عملائها المستهدفين بشكل أفضل من منافسيها. </a:t>
            </a:r>
          </a:p>
          <a:p>
            <a:pPr algn="justLow" rtl="1">
              <a:lnSpc>
                <a:spcPct val="100000"/>
              </a:lnSpc>
            </a:pPr>
            <a:r>
              <a:rPr lang="ar-EG" sz="2000" dirty="0"/>
              <a:t>إن التركيز على مجالات صغيرة جدًا بحيث لا تكون جذابة للشركات الكبيرة هو وصفة شائعة للنجاح بين الشركات الصغيرة المزدهرة.</a:t>
            </a:r>
          </a:p>
        </p:txBody>
      </p:sp>
    </p:spTree>
    <p:extLst>
      <p:ext uri="{BB962C8B-B14F-4D97-AF65-F5344CB8AC3E}">
        <p14:creationId xmlns:p14="http://schemas.microsoft.com/office/powerpoint/2010/main" val="128962239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xmlns="" id="{1CE35873-5C63-50B7-27A2-DF31CC75B66A}"/>
              </a:ext>
            </a:extLst>
          </p:cNvPr>
          <p:cNvPicPr>
            <a:picLocks noChangeAspect="1"/>
          </p:cNvPicPr>
          <p:nvPr/>
        </p:nvPicPr>
        <p:blipFill>
          <a:blip r:embed="rId3"/>
          <a:stretch>
            <a:fillRect/>
          </a:stretch>
        </p:blipFill>
        <p:spPr>
          <a:xfrm>
            <a:off x="0" y="-1"/>
            <a:ext cx="12192000" cy="6858001"/>
          </a:xfrm>
          <a:prstGeom prst="rect">
            <a:avLst/>
          </a:prstGeom>
        </p:spPr>
      </p:pic>
    </p:spTree>
    <p:extLst>
      <p:ext uri="{BB962C8B-B14F-4D97-AF65-F5344CB8AC3E}">
        <p14:creationId xmlns:p14="http://schemas.microsoft.com/office/powerpoint/2010/main" val="276721039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2. Use the power of publicity</a:t>
            </a:r>
          </a:p>
          <a:p>
            <a:r>
              <a:rPr lang="ar-EG" sz="2800" b="1" dirty="0">
                <a:solidFill>
                  <a:srgbClr val="00B0F0"/>
                </a:solidFill>
                <a:latin typeface="Alexandria" charset="0"/>
                <a:cs typeface="Alexandria" charset="0"/>
              </a:rPr>
              <a:t>الاستفادة من قوة الدعاية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356106" y="1561531"/>
            <a:ext cx="6454127"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b="1" dirty="0">
                <a:solidFill>
                  <a:srgbClr val="8E3593"/>
                </a:solidFill>
                <a:latin typeface="FrutigerLTStd"/>
              </a:rPr>
              <a:t>Publicity </a:t>
            </a:r>
            <a:r>
              <a:rPr lang="en-US" sz="2000" dirty="0">
                <a:solidFill>
                  <a:srgbClr val="211E1E"/>
                </a:solidFill>
                <a:latin typeface="FrutigerLTStd"/>
              </a:rPr>
              <a:t>: is any commercial news covered by the media that boosts sales but for which a small company does not pay. </a:t>
            </a:r>
            <a:endParaRPr lang="en-US" sz="2000" dirty="0"/>
          </a:p>
          <a:p>
            <a:pPr>
              <a:lnSpc>
                <a:spcPct val="100000"/>
              </a:lnSpc>
            </a:pPr>
            <a:r>
              <a:rPr lang="en-US" sz="2000" dirty="0">
                <a:solidFill>
                  <a:srgbClr val="211E1E"/>
                </a:solidFill>
                <a:latin typeface="TimesLTStd"/>
              </a:rPr>
              <a:t>Publicity has power; because it is from an unbiased source, a news feature about a company or a product that appears in a newspaper or magazine has more impact on people’s buying decisions than an advertisement does </a:t>
            </a:r>
            <a:endParaRPr lang="en-US" sz="2000" dirty="0"/>
          </a:p>
          <a:p>
            <a:pPr>
              <a:lnSpc>
                <a:spcPct val="100000"/>
              </a:lnSpc>
            </a:pPr>
            <a:r>
              <a:rPr lang="en-US" sz="2000" dirty="0">
                <a:solidFill>
                  <a:srgbClr val="211E1E"/>
                </a:solidFill>
                <a:latin typeface="TimesLTStd"/>
              </a:rPr>
              <a:t>The following tactics can help entrepreneurs stimulate publicity for their companies: </a:t>
            </a:r>
            <a:endParaRPr lang="en-US" sz="2000" dirty="0"/>
          </a:p>
          <a:p>
            <a:pPr lvl="1">
              <a:lnSpc>
                <a:spcPct val="100000"/>
              </a:lnSpc>
            </a:pPr>
            <a:r>
              <a:rPr lang="en-US" sz="2000" dirty="0">
                <a:solidFill>
                  <a:srgbClr val="211E1E"/>
                </a:solidFill>
                <a:latin typeface="TimesLTStd"/>
              </a:rPr>
              <a:t>Write an article that will interest your customers or potential customers. </a:t>
            </a:r>
          </a:p>
          <a:p>
            <a:pPr lvl="1">
              <a:lnSpc>
                <a:spcPct val="100000"/>
              </a:lnSpc>
            </a:pPr>
            <a:r>
              <a:rPr lang="en-US" sz="2000" dirty="0">
                <a:solidFill>
                  <a:srgbClr val="211E1E"/>
                </a:solidFill>
                <a:latin typeface="TimesLTStd"/>
              </a:rPr>
              <a:t>Sponsor an event designed to attract attention. </a:t>
            </a:r>
          </a:p>
          <a:p>
            <a:pPr lvl="1">
              <a:lnSpc>
                <a:spcPct val="100000"/>
              </a:lnSpc>
            </a:pPr>
            <a:r>
              <a:rPr lang="en-US" sz="2000" dirty="0">
                <a:solidFill>
                  <a:srgbClr val="211E1E"/>
                </a:solidFill>
                <a:latin typeface="TimesLTStd"/>
              </a:rPr>
              <a:t>Involve celebrities “on the cheap.” </a:t>
            </a:r>
          </a:p>
        </p:txBody>
      </p:sp>
      <p:sp>
        <p:nvSpPr>
          <p:cNvPr id="10"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6782937" y="1501252"/>
            <a:ext cx="5173758"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pPr>
            <a:r>
              <a:rPr lang="ar-EG" sz="2400" b="1" dirty="0"/>
              <a:t>الدعاية</a:t>
            </a:r>
            <a:r>
              <a:rPr lang="ar-EG" sz="2400" dirty="0"/>
              <a:t>: هي أي أخبار تجارية تغطيها وسائل الإعلام ومن شأنها زيادة المبيعات للشركات الصغيرة ولكنها غير مدفوعة الثمن. </a:t>
            </a:r>
          </a:p>
          <a:p>
            <a:pPr algn="justLow" rtl="1">
              <a:lnSpc>
                <a:spcPct val="100000"/>
              </a:lnSpc>
            </a:pPr>
            <a:r>
              <a:rPr lang="ar-EG" sz="2400" dirty="0"/>
              <a:t>تتمتع الدعاية بقوة؛ حيث إن المقال الإخباري حول شركة أو منتج يظهر في صحيفة أو مجلة يكون له تأثير أكبر على قرارات الشراء لدى الناس مقارنةً بالإعلان، وذلك لأنه يأتي من مصدر محايد.</a:t>
            </a:r>
          </a:p>
          <a:p>
            <a:pPr algn="justLow" rtl="1">
              <a:lnSpc>
                <a:spcPct val="100000"/>
              </a:lnSpc>
            </a:pPr>
            <a:r>
              <a:rPr lang="ar-EG" sz="2400" dirty="0"/>
              <a:t>يمكن أن تساعد التكتيكات التالية رواد الأعمال في تحفيز الدعاية لشركاتهم:</a:t>
            </a:r>
          </a:p>
          <a:p>
            <a:pPr lvl="1" algn="justLow" rtl="1">
              <a:lnSpc>
                <a:spcPct val="100000"/>
              </a:lnSpc>
            </a:pPr>
            <a:r>
              <a:rPr lang="ar-EG" sz="1800" dirty="0"/>
              <a:t>كتابة مقال يهم عملاءك أو العملاء المحتملين.</a:t>
            </a:r>
          </a:p>
          <a:p>
            <a:pPr lvl="1" algn="justLow" rtl="1">
              <a:lnSpc>
                <a:spcPct val="100000"/>
              </a:lnSpc>
            </a:pPr>
            <a:r>
              <a:rPr lang="ar-EG" sz="1800" dirty="0"/>
              <a:t>رعاية حدث مصمم لجذب الانتباه.</a:t>
            </a:r>
          </a:p>
          <a:p>
            <a:pPr lvl="1" algn="justLow" rtl="1">
              <a:lnSpc>
                <a:spcPct val="100000"/>
              </a:lnSpc>
            </a:pPr>
            <a:r>
              <a:rPr lang="ar-EG" sz="1800" dirty="0"/>
              <a:t>إشراك المشاهير بتكلفة منخفضة.</a:t>
            </a:r>
          </a:p>
        </p:txBody>
      </p:sp>
    </p:spTree>
    <p:extLst>
      <p:ext uri="{BB962C8B-B14F-4D97-AF65-F5344CB8AC3E}">
        <p14:creationId xmlns:p14="http://schemas.microsoft.com/office/powerpoint/2010/main" val="148080874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0EAFB57-8B84-AA91-077F-2FFFC71E96AB}"/>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xmlns="" id="{E7E76660-DA08-7503-F7D0-008FFE9F8994}"/>
              </a:ext>
            </a:extLst>
          </p:cNvPr>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A5E676DD-84B2-F55F-1B2C-4BB410B8542C}"/>
              </a:ext>
            </a:extLst>
          </p:cNvPr>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2. Use the power of publicity</a:t>
            </a:r>
          </a:p>
          <a:p>
            <a:r>
              <a:rPr lang="ar-EG" sz="2800" b="1" dirty="0">
                <a:solidFill>
                  <a:srgbClr val="00B0F0"/>
                </a:solidFill>
                <a:latin typeface="Alexandria" charset="0"/>
                <a:cs typeface="Alexandria" charset="0"/>
              </a:rPr>
              <a:t>الاستفادة من قوة الدعاية</a:t>
            </a:r>
          </a:p>
        </p:txBody>
      </p:sp>
      <p:sp>
        <p:nvSpPr>
          <p:cNvPr id="16" name="Rectangle 15">
            <a:extLst>
              <a:ext uri="{FF2B5EF4-FFF2-40B4-BE49-F238E27FC236}">
                <a16:creationId xmlns:a16="http://schemas.microsoft.com/office/drawing/2014/main" xmlns="" id="{3A7C1A87-E412-F999-3B4C-35B623AE39A9}"/>
              </a:ext>
            </a:extLst>
          </p:cNvPr>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xmlns="" id="{8FD78E35-D132-42D5-3734-89C9FC10AD1F}"/>
              </a:ext>
            </a:extLst>
          </p:cNvPr>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xmlns="" id="{61CBF19A-1664-5E27-3161-52E915B18D58}"/>
              </a:ext>
            </a:extLst>
          </p:cNvPr>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a:extLst>
              <a:ext uri="{FF2B5EF4-FFF2-40B4-BE49-F238E27FC236}">
                <a16:creationId xmlns:a16="http://schemas.microsoft.com/office/drawing/2014/main" xmlns="" id="{CDA9930F-7E80-FF46-0ED0-C6D2438043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C7C25753-CFA7-5F5B-CD1B-72230B4201C3}"/>
              </a:ext>
            </a:extLst>
          </p:cNvPr>
          <p:cNvSpPr txBox="1">
            <a:spLocks noChangeArrowheads="1"/>
          </p:cNvSpPr>
          <p:nvPr/>
        </p:nvSpPr>
        <p:spPr>
          <a:xfrm>
            <a:off x="356106" y="1561531"/>
            <a:ext cx="6454127"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00000"/>
              </a:lnSpc>
            </a:pPr>
            <a:r>
              <a:rPr lang="en-US" sz="2000" dirty="0">
                <a:solidFill>
                  <a:srgbClr val="211E1E"/>
                </a:solidFill>
                <a:latin typeface="TimesLTStd"/>
              </a:rPr>
              <a:t>Contact local television and radio stations and offer to be interviewed. </a:t>
            </a:r>
          </a:p>
          <a:p>
            <a:pPr lvl="1">
              <a:lnSpc>
                <a:spcPct val="100000"/>
              </a:lnSpc>
            </a:pPr>
            <a:r>
              <a:rPr lang="en-US" sz="2000" dirty="0">
                <a:solidFill>
                  <a:srgbClr val="211E1E"/>
                </a:solidFill>
                <a:latin typeface="TimesLTStd"/>
              </a:rPr>
              <a:t>Publish a newsletter. </a:t>
            </a:r>
          </a:p>
          <a:p>
            <a:pPr lvl="1">
              <a:lnSpc>
                <a:spcPct val="100000"/>
              </a:lnSpc>
            </a:pPr>
            <a:r>
              <a:rPr lang="en-US" sz="2000" dirty="0">
                <a:solidFill>
                  <a:srgbClr val="211E1E"/>
                </a:solidFill>
                <a:latin typeface="TimesLTStd"/>
              </a:rPr>
              <a:t>Contact local business and civic organizations and offer to speak to them. </a:t>
            </a:r>
          </a:p>
          <a:p>
            <a:pPr lvl="1">
              <a:lnSpc>
                <a:spcPct val="100000"/>
              </a:lnSpc>
            </a:pPr>
            <a:r>
              <a:rPr lang="en-US" sz="2000" dirty="0">
                <a:solidFill>
                  <a:srgbClr val="211E1E"/>
                </a:solidFill>
                <a:latin typeface="TimesLTStd"/>
              </a:rPr>
              <a:t>Offer or sponsor a seminar. </a:t>
            </a:r>
          </a:p>
          <a:p>
            <a:pPr lvl="1">
              <a:lnSpc>
                <a:spcPct val="100000"/>
              </a:lnSpc>
            </a:pPr>
            <a:r>
              <a:rPr lang="en-US" sz="2000" dirty="0">
                <a:solidFill>
                  <a:srgbClr val="211E1E"/>
                </a:solidFill>
                <a:latin typeface="TimesLTStd"/>
              </a:rPr>
              <a:t>Sponsor a community project or support a nonprofit organization or charity </a:t>
            </a:r>
          </a:p>
          <a:p>
            <a:pPr lvl="1">
              <a:lnSpc>
                <a:spcPct val="100000"/>
              </a:lnSpc>
            </a:pPr>
            <a:r>
              <a:rPr lang="en-US" sz="2000" dirty="0">
                <a:solidFill>
                  <a:srgbClr val="211E1E"/>
                </a:solidFill>
                <a:latin typeface="TimesLTStd"/>
              </a:rPr>
              <a:t>Promote a cause. </a:t>
            </a:r>
          </a:p>
          <a:p>
            <a:pPr lvl="1">
              <a:lnSpc>
                <a:spcPct val="100000"/>
              </a:lnSpc>
            </a:pPr>
            <a:r>
              <a:rPr lang="en-US" sz="2000" dirty="0">
                <a:solidFill>
                  <a:srgbClr val="211E1E"/>
                </a:solidFill>
                <a:latin typeface="TimesLTStd"/>
              </a:rPr>
              <a:t>E</a:t>
            </a:r>
            <a:r>
              <a:rPr lang="x-none" sz="2000">
                <a:solidFill>
                  <a:srgbClr val="211E1E"/>
                </a:solidFill>
                <a:latin typeface="TimesLTStd"/>
              </a:rPr>
              <a:t>tc…</a:t>
            </a:r>
            <a:endParaRPr lang="x-none" sz="2000" dirty="0">
              <a:solidFill>
                <a:srgbClr val="211E1E"/>
              </a:solidFill>
              <a:latin typeface="TimesLTStd"/>
            </a:endParaRPr>
          </a:p>
        </p:txBody>
      </p:sp>
      <p:sp>
        <p:nvSpPr>
          <p:cNvPr id="10" name="Rectangle 3">
            <a:extLst>
              <a:ext uri="{FF2B5EF4-FFF2-40B4-BE49-F238E27FC236}">
                <a16:creationId xmlns:a16="http://schemas.microsoft.com/office/drawing/2014/main" xmlns="" id="{58F7D812-B01A-2CDB-600C-77FF57DA3ACB}"/>
              </a:ext>
            </a:extLst>
          </p:cNvPr>
          <p:cNvSpPr txBox="1">
            <a:spLocks noChangeArrowheads="1"/>
          </p:cNvSpPr>
          <p:nvPr/>
        </p:nvSpPr>
        <p:spPr>
          <a:xfrm>
            <a:off x="6782937" y="1501252"/>
            <a:ext cx="5173758"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Low" rtl="1">
              <a:lnSpc>
                <a:spcPct val="100000"/>
              </a:lnSpc>
            </a:pPr>
            <a:r>
              <a:rPr lang="ar-EG" sz="2000" dirty="0"/>
              <a:t>التواصل مع محطات التلفزيون والإذاعة المحلية وعرض إجراء مقابلة.</a:t>
            </a:r>
          </a:p>
          <a:p>
            <a:pPr lvl="1" algn="justLow" rtl="1">
              <a:lnSpc>
                <a:spcPct val="100000"/>
              </a:lnSpc>
            </a:pPr>
            <a:r>
              <a:rPr lang="ar-EG" sz="2000" dirty="0"/>
              <a:t>نشر نشرة إخبارية.</a:t>
            </a:r>
          </a:p>
          <a:p>
            <a:pPr lvl="1" algn="justLow" rtl="1">
              <a:lnSpc>
                <a:spcPct val="100000"/>
              </a:lnSpc>
            </a:pPr>
            <a:r>
              <a:rPr lang="ar-EG" sz="2000" dirty="0"/>
              <a:t>التواصل مع المنظمات التجارية والمدنية المحلية وعرض التحدث إليها.</a:t>
            </a:r>
          </a:p>
          <a:p>
            <a:pPr lvl="1" algn="justLow" rtl="1">
              <a:lnSpc>
                <a:spcPct val="100000"/>
              </a:lnSpc>
            </a:pPr>
            <a:r>
              <a:rPr lang="ar-EG" sz="2000" dirty="0"/>
              <a:t>تقديم أو رعاية ندوة.</a:t>
            </a:r>
          </a:p>
          <a:p>
            <a:pPr lvl="1" algn="justLow" rtl="1">
              <a:lnSpc>
                <a:spcPct val="100000"/>
              </a:lnSpc>
            </a:pPr>
            <a:r>
              <a:rPr lang="ar-EG" sz="2000" dirty="0"/>
              <a:t>رعاية مشروع مجتمعي أو دعم منظمة غير ربحية أو جمعية خيرية.</a:t>
            </a:r>
          </a:p>
          <a:p>
            <a:pPr lvl="1" algn="justLow" rtl="1">
              <a:lnSpc>
                <a:spcPct val="100000"/>
              </a:lnSpc>
            </a:pPr>
            <a:r>
              <a:rPr lang="ar-EG" sz="2000" dirty="0"/>
              <a:t>الترويج لقضية معينة.</a:t>
            </a:r>
          </a:p>
          <a:p>
            <a:pPr lvl="1" algn="justLow" rtl="1">
              <a:lnSpc>
                <a:spcPct val="100000"/>
              </a:lnSpc>
            </a:pPr>
            <a:r>
              <a:rPr lang="ar-EG" sz="2000" dirty="0"/>
              <a:t>إلخ...</a:t>
            </a:r>
          </a:p>
        </p:txBody>
      </p:sp>
    </p:spTree>
    <p:extLst>
      <p:ext uri="{BB962C8B-B14F-4D97-AF65-F5344CB8AC3E}">
        <p14:creationId xmlns:p14="http://schemas.microsoft.com/office/powerpoint/2010/main" val="8244003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4. Strive to be unique</a:t>
            </a:r>
          </a:p>
          <a:p>
            <a:r>
              <a:rPr lang="ar-EG" sz="2800" b="1" dirty="0">
                <a:solidFill>
                  <a:srgbClr val="00B0F0"/>
                </a:solidFill>
                <a:latin typeface="Alexandria" charset="0"/>
                <a:cs typeface="Alexandria" charset="0"/>
              </a:rPr>
              <a:t>اسعَ إلى التميز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356106" y="1561531"/>
            <a:ext cx="6454127"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1600" dirty="0">
                <a:solidFill>
                  <a:srgbClr val="211E1E"/>
                </a:solidFill>
                <a:latin typeface="TimesLTStd"/>
              </a:rPr>
              <a:t>One of the most effective bootstrap marketing tactics is to create an image of uniqueness for your business. </a:t>
            </a:r>
          </a:p>
          <a:p>
            <a:pPr>
              <a:lnSpc>
                <a:spcPct val="100000"/>
              </a:lnSpc>
            </a:pPr>
            <a:r>
              <a:rPr lang="en-US" sz="1600" dirty="0">
                <a:solidFill>
                  <a:srgbClr val="211E1E"/>
                </a:solidFill>
                <a:latin typeface="TimesLTStd"/>
              </a:rPr>
              <a:t>Seven principles that can help make you unique:</a:t>
            </a:r>
          </a:p>
          <a:p>
            <a:pPr marL="800100" lvl="1" indent="-342900">
              <a:lnSpc>
                <a:spcPct val="100000"/>
              </a:lnSpc>
              <a:buAutoNum type="arabicPeriod"/>
            </a:pPr>
            <a:r>
              <a:rPr lang="en-US" sz="1600" dirty="0">
                <a:solidFill>
                  <a:srgbClr val="211E1E"/>
                </a:solidFill>
                <a:latin typeface="TimesLTStd"/>
              </a:rPr>
              <a:t>Offer high levels of customer involvement and interaction (Electronic stores, </a:t>
            </a:r>
            <a:r>
              <a:rPr lang="en-US" sz="1600" dirty="0" err="1">
                <a:solidFill>
                  <a:srgbClr val="211E1E"/>
                </a:solidFill>
                <a:latin typeface="TimesLTStd"/>
              </a:rPr>
              <a:t>Jarir</a:t>
            </a:r>
            <a:r>
              <a:rPr lang="en-US" sz="1600" dirty="0">
                <a:solidFill>
                  <a:srgbClr val="211E1E"/>
                </a:solidFill>
                <a:latin typeface="TimesLTStd"/>
              </a:rPr>
              <a:t> bookstore)</a:t>
            </a:r>
          </a:p>
          <a:p>
            <a:pPr marL="800100" lvl="1" indent="-342900">
              <a:lnSpc>
                <a:spcPct val="100000"/>
              </a:lnSpc>
              <a:buFont typeface="Arial" panose="020B0604020202020204" pitchFamily="34" charset="0"/>
              <a:buAutoNum type="arabicPeriod"/>
            </a:pPr>
            <a:r>
              <a:rPr lang="en-US" sz="1600" dirty="0">
                <a:solidFill>
                  <a:srgbClr val="211E1E"/>
                </a:solidFill>
                <a:latin typeface="TimesLTStd"/>
              </a:rPr>
              <a:t>Evoke shoppers’ curiosity to explore with a unique displays, store layout, and selection of merchandise. (unique window display)</a:t>
            </a:r>
          </a:p>
          <a:p>
            <a:pPr marL="800100" lvl="1" indent="-342900">
              <a:lnSpc>
                <a:spcPct val="100000"/>
              </a:lnSpc>
              <a:buFont typeface="Arial" panose="020B0604020202020204" pitchFamily="34" charset="0"/>
              <a:buAutoNum type="arabicPeriod"/>
            </a:pPr>
            <a:r>
              <a:rPr lang="en-US" sz="1600" dirty="0">
                <a:solidFill>
                  <a:srgbClr val="211E1E"/>
                </a:solidFill>
                <a:latin typeface="TimesLTStd"/>
              </a:rPr>
              <a:t>Exude a contagious air of excitement, energy, and “electricity.”  (Apple Stores)</a:t>
            </a:r>
          </a:p>
          <a:p>
            <a:pPr marL="800100" lvl="1" indent="-342900">
              <a:lnSpc>
                <a:spcPct val="100000"/>
              </a:lnSpc>
              <a:buAutoNum type="arabicPeriod"/>
            </a:pPr>
            <a:r>
              <a:rPr lang="en-US" sz="1600" dirty="0">
                <a:solidFill>
                  <a:srgbClr val="211E1E"/>
                </a:solidFill>
                <a:latin typeface="TimesLTStd"/>
              </a:rPr>
              <a:t>Create a synergistic convergence of atmosphere, store design, and merchandise that results in a special place for customers. </a:t>
            </a:r>
          </a:p>
          <a:p>
            <a:pPr marL="800100" lvl="1" indent="-342900">
              <a:lnSpc>
                <a:spcPct val="100000"/>
              </a:lnSpc>
              <a:buAutoNum type="arabicPeriod"/>
            </a:pPr>
            <a:r>
              <a:rPr lang="en-US" sz="1600" dirty="0">
                <a:solidFill>
                  <a:srgbClr val="211E1E"/>
                </a:solidFill>
                <a:latin typeface="TimesLTStd"/>
              </a:rPr>
              <a:t>Provide an authentic values-driven experience (Starbucks)</a:t>
            </a:r>
          </a:p>
          <a:p>
            <a:pPr marL="800100" lvl="1" indent="-342900">
              <a:lnSpc>
                <a:spcPct val="100000"/>
              </a:lnSpc>
              <a:buAutoNum type="arabicPeriod"/>
            </a:pPr>
            <a:r>
              <a:rPr lang="en-US" sz="1600" dirty="0">
                <a:solidFill>
                  <a:srgbClr val="211E1E"/>
                </a:solidFill>
                <a:latin typeface="TimesLTStd"/>
              </a:rPr>
              <a:t>Provide a price-value model that customers understand and support. (Apple)</a:t>
            </a:r>
          </a:p>
          <a:p>
            <a:pPr marL="800100" lvl="1" indent="-342900">
              <a:lnSpc>
                <a:spcPct val="100000"/>
              </a:lnSpc>
              <a:buAutoNum type="arabicPeriod"/>
            </a:pPr>
            <a:r>
              <a:rPr lang="en-US" sz="1600" dirty="0">
                <a:solidFill>
                  <a:srgbClr val="211E1E"/>
                </a:solidFill>
                <a:latin typeface="TimesLTStd"/>
              </a:rPr>
              <a:t>Maintain a friendly, welcoming store that gives customers a reason to return. (Decathlon)</a:t>
            </a:r>
            <a:endParaRPr lang="x-none" sz="1600" dirty="0">
              <a:solidFill>
                <a:srgbClr val="211E1E"/>
              </a:solidFill>
              <a:latin typeface="TimesLTStd"/>
            </a:endParaRPr>
          </a:p>
        </p:txBody>
      </p:sp>
      <p:sp>
        <p:nvSpPr>
          <p:cNvPr id="10"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6741995" y="1575179"/>
            <a:ext cx="5120185"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0"/>
              </a:spcBef>
            </a:pPr>
            <a:r>
              <a:rPr lang="ar-EG" sz="1900" dirty="0"/>
              <a:t>أحد أكثر تكتيكات التسويق فعالية هو إنشاء صورة فريدة لشركتك.</a:t>
            </a:r>
          </a:p>
          <a:p>
            <a:pPr algn="justLow" rtl="1">
              <a:lnSpc>
                <a:spcPct val="100000"/>
              </a:lnSpc>
              <a:spcBef>
                <a:spcPts val="0"/>
              </a:spcBef>
            </a:pPr>
            <a:r>
              <a:rPr lang="ar-EG" sz="1900" dirty="0"/>
              <a:t>سبعة مبادئ يمكن أن تساعدك على التميز:</a:t>
            </a:r>
          </a:p>
          <a:p>
            <a:pPr lvl="1" algn="justLow" rtl="1">
              <a:lnSpc>
                <a:spcPct val="100000"/>
              </a:lnSpc>
              <a:spcBef>
                <a:spcPts val="0"/>
              </a:spcBef>
            </a:pPr>
            <a:r>
              <a:rPr lang="ar-EG" sz="1800" dirty="0"/>
              <a:t>تقديم مستويات عالية من تفاعل ومشاركة العملاء (مثل متاجر الإلكترونيات، مكتبة جرير).</a:t>
            </a:r>
          </a:p>
          <a:p>
            <a:pPr lvl="1" algn="justLow" rtl="1">
              <a:lnSpc>
                <a:spcPct val="100000"/>
              </a:lnSpc>
              <a:spcBef>
                <a:spcPts val="0"/>
              </a:spcBef>
            </a:pPr>
            <a:r>
              <a:rPr lang="ar-EG" sz="1800" dirty="0"/>
              <a:t>إثارة فضول المتسوقين للاستكشاف من خلال عروض فريدة، وتخطيط مميز للمتجر، وتشكيلة مختلفة من البضائع (مثل العرض الفريد في واجهة المتجر).</a:t>
            </a:r>
          </a:p>
          <a:p>
            <a:pPr lvl="1" algn="justLow" rtl="1">
              <a:lnSpc>
                <a:spcPct val="100000"/>
              </a:lnSpc>
              <a:spcBef>
                <a:spcPts val="0"/>
              </a:spcBef>
            </a:pPr>
            <a:r>
              <a:rPr lang="ar-EG" sz="1800" dirty="0"/>
              <a:t>إضفاء جو من الحماس والطاقة و"الكهرباء" الجذابة (مثل متاجر </a:t>
            </a:r>
            <a:r>
              <a:rPr lang="en-US" sz="1800" dirty="0"/>
              <a:t>Apple</a:t>
            </a:r>
            <a:r>
              <a:rPr lang="ar-EG" sz="1800" dirty="0"/>
              <a:t>)</a:t>
            </a:r>
            <a:endParaRPr lang="en-US" sz="1800" dirty="0"/>
          </a:p>
          <a:p>
            <a:pPr lvl="1" algn="justLow" rtl="1">
              <a:lnSpc>
                <a:spcPct val="100000"/>
              </a:lnSpc>
              <a:spcBef>
                <a:spcPts val="0"/>
              </a:spcBef>
            </a:pPr>
            <a:r>
              <a:rPr lang="ar-EG" sz="1800" dirty="0"/>
              <a:t>خلق تآزر بين الأجواء وتصميم المتجر والبضائع، مما يؤدي إلى توفير مكان خاص للعملاء.</a:t>
            </a:r>
          </a:p>
          <a:p>
            <a:pPr lvl="1" algn="justLow" rtl="1">
              <a:lnSpc>
                <a:spcPct val="100000"/>
              </a:lnSpc>
              <a:spcBef>
                <a:spcPts val="0"/>
              </a:spcBef>
            </a:pPr>
            <a:r>
              <a:rPr lang="ar-EG" sz="1800" dirty="0"/>
              <a:t>تقديم تجربة قائمة على القيم الأصيلة (مثل ستاربكس).</a:t>
            </a:r>
          </a:p>
          <a:p>
            <a:pPr lvl="1" algn="justLow" rtl="1">
              <a:lnSpc>
                <a:spcPct val="100000"/>
              </a:lnSpc>
              <a:spcBef>
                <a:spcPts val="0"/>
              </a:spcBef>
            </a:pPr>
            <a:r>
              <a:rPr lang="ar-EG" sz="1800" dirty="0"/>
              <a:t>توفير نموذج للقيمة السعرية يفهمه ويدعمه العملاء (مثل </a:t>
            </a:r>
            <a:r>
              <a:rPr lang="en-US" sz="1800" dirty="0"/>
              <a:t>Apple</a:t>
            </a:r>
            <a:r>
              <a:rPr lang="ar-EG" sz="1800" dirty="0"/>
              <a:t>)</a:t>
            </a:r>
            <a:endParaRPr lang="en-US" sz="1800" dirty="0"/>
          </a:p>
          <a:p>
            <a:pPr lvl="1" algn="justLow" rtl="1">
              <a:lnSpc>
                <a:spcPct val="100000"/>
              </a:lnSpc>
              <a:spcBef>
                <a:spcPts val="0"/>
              </a:spcBef>
            </a:pPr>
            <a:r>
              <a:rPr lang="ar-EG" sz="1800" dirty="0"/>
              <a:t>الحفاظ على متجر ودي ومرحّب يمنح العملاء سببًا للعودة (مثل </a:t>
            </a:r>
            <a:r>
              <a:rPr lang="en-US" sz="1800" dirty="0"/>
              <a:t>Decathlon</a:t>
            </a:r>
            <a:r>
              <a:rPr lang="ar-EG" sz="1800" dirty="0"/>
              <a:t>)</a:t>
            </a:r>
            <a:endParaRPr lang="en-US" sz="1800" dirty="0"/>
          </a:p>
        </p:txBody>
      </p:sp>
    </p:spTree>
    <p:extLst>
      <p:ext uri="{BB962C8B-B14F-4D97-AF65-F5344CB8AC3E}">
        <p14:creationId xmlns:p14="http://schemas.microsoft.com/office/powerpoint/2010/main" val="383672149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Build a community with customers</a:t>
            </a:r>
          </a:p>
          <a:p>
            <a:r>
              <a:rPr lang="ar-EG" sz="2800" b="1" dirty="0">
                <a:solidFill>
                  <a:srgbClr val="00B0F0"/>
                </a:solidFill>
                <a:latin typeface="Alexandria" charset="0"/>
                <a:cs typeface="Alexandria" charset="0"/>
              </a:rPr>
              <a:t>بناء مجتمع مع العملاء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356106" y="1561531"/>
            <a:ext cx="6454127"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pPr>
            <a:r>
              <a:rPr lang="en-US" sz="1800" dirty="0">
                <a:solidFill>
                  <a:srgbClr val="211E1E"/>
                </a:solidFill>
                <a:latin typeface="TimesLTStd"/>
              </a:rPr>
              <a:t>Some of the most successful companies interact with their customers regularly, intentionally, and purposefully to create meaningful, lasting relationships with them. </a:t>
            </a:r>
          </a:p>
          <a:p>
            <a:pPr algn="justLow">
              <a:lnSpc>
                <a:spcPct val="100000"/>
              </a:lnSpc>
            </a:pPr>
            <a:r>
              <a:rPr lang="en-US" sz="1800" dirty="0">
                <a:solidFill>
                  <a:srgbClr val="0070C0"/>
                </a:solidFill>
                <a:latin typeface="TimesLTStd"/>
              </a:rPr>
              <a:t>EXAMPLE:</a:t>
            </a:r>
            <a:r>
              <a:rPr lang="en-US" sz="1800" dirty="0">
                <a:solidFill>
                  <a:srgbClr val="211E1E"/>
                </a:solidFill>
                <a:latin typeface="TimesLTStd"/>
              </a:rPr>
              <a:t> </a:t>
            </a:r>
            <a:r>
              <a:rPr lang="en-US" sz="1800" dirty="0" err="1">
                <a:solidFill>
                  <a:srgbClr val="211E1E"/>
                </a:solidFill>
                <a:latin typeface="TimesLTStd"/>
              </a:rPr>
              <a:t>Etsy</a:t>
            </a:r>
            <a:r>
              <a:rPr lang="en-US" sz="1800" dirty="0">
                <a:solidFill>
                  <a:srgbClr val="211E1E"/>
                </a:solidFill>
                <a:latin typeface="TimesLTStd"/>
              </a:rPr>
              <a:t>, an e-commerce Web site that offers handmade or vintage items and art and craft supplies, has fueled growth by connecting its customers into communities referred to as “teams.” </a:t>
            </a:r>
            <a:r>
              <a:rPr lang="en-US" sz="1800" dirty="0" err="1">
                <a:solidFill>
                  <a:srgbClr val="211E1E"/>
                </a:solidFill>
                <a:latin typeface="TimesLTStd"/>
              </a:rPr>
              <a:t>Etsy</a:t>
            </a:r>
            <a:r>
              <a:rPr lang="en-US" sz="1800" dirty="0">
                <a:solidFill>
                  <a:srgbClr val="211E1E"/>
                </a:solidFill>
                <a:latin typeface="TimesLTStd"/>
              </a:rPr>
              <a:t> has teams that include artists with a common interest (one team of almost 400 is focused on painting miniatures), customers from a common city (the Little Rock, Arkansas, team has more than 400 members), or teams that cross interests and locations (fashion designers in Miami, Florida). The teams help each other promote their goods and expand their offerings sold through the </a:t>
            </a:r>
            <a:r>
              <a:rPr lang="en-US" sz="1800" dirty="0" err="1">
                <a:solidFill>
                  <a:srgbClr val="211E1E"/>
                </a:solidFill>
                <a:latin typeface="TimesLTStd"/>
              </a:rPr>
              <a:t>Etsy</a:t>
            </a:r>
            <a:r>
              <a:rPr lang="en-US" sz="1800" dirty="0">
                <a:solidFill>
                  <a:srgbClr val="211E1E"/>
                </a:solidFill>
                <a:latin typeface="TimesLTStd"/>
              </a:rPr>
              <a:t> Web site.</a:t>
            </a:r>
          </a:p>
          <a:p>
            <a:pPr algn="justLow">
              <a:lnSpc>
                <a:spcPct val="100000"/>
              </a:lnSpc>
            </a:pPr>
            <a:r>
              <a:rPr lang="en-US" sz="1800" dirty="0">
                <a:solidFill>
                  <a:srgbClr val="211E1E"/>
                </a:solidFill>
                <a:latin typeface="TimesLTStd"/>
              </a:rPr>
              <a:t>Company Web sites and social media also are important tools for building a community with customers. </a:t>
            </a:r>
            <a:endParaRPr lang="en-US" sz="1000" dirty="0"/>
          </a:p>
        </p:txBody>
      </p:sp>
      <p:sp>
        <p:nvSpPr>
          <p:cNvPr id="10"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7001303" y="1575179"/>
            <a:ext cx="4888173"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spcBef>
                <a:spcPts val="0"/>
              </a:spcBef>
            </a:pPr>
            <a:r>
              <a:rPr lang="ar-EG" sz="2000" dirty="0"/>
              <a:t>بعض من الشركات الناجحة تتفاعل مع عملائها بانتظام وعن قصد وبهدف بناء علاقات قوية ودائمة معهم.</a:t>
            </a:r>
          </a:p>
          <a:p>
            <a:pPr algn="justLow" rtl="1">
              <a:lnSpc>
                <a:spcPct val="100000"/>
              </a:lnSpc>
              <a:spcBef>
                <a:spcPts val="0"/>
              </a:spcBef>
            </a:pPr>
            <a:r>
              <a:rPr lang="ar-EG" sz="2000" b="1" dirty="0"/>
              <a:t>مثال</a:t>
            </a:r>
            <a:r>
              <a:rPr lang="ar-EG" sz="2000" dirty="0"/>
              <a:t>: موقع </a:t>
            </a:r>
            <a:r>
              <a:rPr lang="en-US" sz="2000" dirty="0" err="1"/>
              <a:t>Etsy</a:t>
            </a:r>
            <a:r>
              <a:rPr lang="en-US" sz="2000" dirty="0"/>
              <a:t>، </a:t>
            </a:r>
            <a:r>
              <a:rPr lang="ar-EG" sz="2000" dirty="0"/>
              <a:t>وهو موقع للتجارة الإلكترونية يقدم منتجات يدوية أو عتيقة وإمدادات للفنون والحرف اليدوية، حيث عمل على تعزيز النمو من خلال ربط عملائه في مجتمعات تُعرف باسم "الفِرق". تضم فرق </a:t>
            </a:r>
            <a:r>
              <a:rPr lang="en-US" sz="2000" dirty="0" err="1"/>
              <a:t>Etsy</a:t>
            </a:r>
            <a:r>
              <a:rPr lang="en-US" sz="2000" dirty="0"/>
              <a:t> </a:t>
            </a:r>
            <a:r>
              <a:rPr lang="ar-EG" sz="2000" dirty="0"/>
              <a:t> فنانين ذوي اهتمامات مشتركة (مثل فريق يضم حوالي 400 شخص يركز على رسم المُنَمْنَمَات)، أو عملاء من مدينة معينة (فريق ليتل روك، أركنساس، لديه أكثر من 400 عضو)، أو فرق تجمع بين اهتمامات ومواقع مختلفة (مثل مصممي الأزياء في ميامي، فلوريدا). وتساعد الفرق بعضها البعض في الترويج لمنتجاتهم وتوسيع تشكيلة المنتجات المعروضة للبيع عبر موقع </a:t>
            </a:r>
            <a:r>
              <a:rPr lang="en-US" sz="2000" dirty="0" err="1"/>
              <a:t>Etsy</a:t>
            </a:r>
            <a:r>
              <a:rPr lang="en-US" sz="2000" dirty="0"/>
              <a:t>.</a:t>
            </a:r>
          </a:p>
          <a:p>
            <a:pPr algn="justLow" rtl="1">
              <a:lnSpc>
                <a:spcPct val="100000"/>
              </a:lnSpc>
              <a:spcBef>
                <a:spcPts val="0"/>
              </a:spcBef>
            </a:pPr>
            <a:r>
              <a:rPr lang="ar-EG" sz="2000" dirty="0"/>
              <a:t>كما أن مواقع الشركات على الويب ووسائل التواصل الاجتماعي تُعد أدوات مهمة لبناء مجتمع مع العملاء.</a:t>
            </a:r>
          </a:p>
        </p:txBody>
      </p:sp>
    </p:spTree>
    <p:extLst>
      <p:ext uri="{BB962C8B-B14F-4D97-AF65-F5344CB8AC3E}">
        <p14:creationId xmlns:p14="http://schemas.microsoft.com/office/powerpoint/2010/main" val="281706064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92602"/>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6. Connect with customers on an emotional level</a:t>
            </a:r>
          </a:p>
          <a:p>
            <a:r>
              <a:rPr lang="ar-EG" sz="2400" b="1" dirty="0">
                <a:solidFill>
                  <a:srgbClr val="00B0F0"/>
                </a:solidFill>
                <a:latin typeface="Alexandria" charset="0"/>
                <a:cs typeface="Alexandria" charset="0"/>
              </a:rPr>
              <a:t>6. التواصل مع العملاء على المستوى العاطفي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356106" y="1561531"/>
            <a:ext cx="6140228"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500" dirty="0"/>
              <a:t>Companies connect with their customers emotionally by providing: </a:t>
            </a:r>
          </a:p>
          <a:p>
            <a:pPr lvl="1" algn="just">
              <a:lnSpc>
                <a:spcPct val="100000"/>
              </a:lnSpc>
            </a:pPr>
            <a:r>
              <a:rPr lang="en-US" sz="1500" dirty="0"/>
              <a:t>captivating products, </a:t>
            </a:r>
          </a:p>
          <a:p>
            <a:pPr lvl="1" algn="just">
              <a:lnSpc>
                <a:spcPct val="100000"/>
              </a:lnSpc>
            </a:pPr>
            <a:r>
              <a:rPr lang="en-US" sz="1500" dirty="0"/>
              <a:t>supporting causes that are important to their customer base,</a:t>
            </a:r>
          </a:p>
          <a:p>
            <a:pPr lvl="1" algn="just">
              <a:lnSpc>
                <a:spcPct val="100000"/>
              </a:lnSpc>
            </a:pPr>
            <a:r>
              <a:rPr lang="en-US" sz="1500" dirty="0"/>
              <a:t>taking exceptional care of their customers, </a:t>
            </a:r>
          </a:p>
          <a:p>
            <a:pPr lvl="1" algn="just">
              <a:lnSpc>
                <a:spcPct val="100000"/>
              </a:lnSpc>
            </a:pPr>
            <a:r>
              <a:rPr lang="en-US" sz="1500" dirty="0"/>
              <a:t>surpassing customers' expectations in quality and service,</a:t>
            </a:r>
          </a:p>
          <a:p>
            <a:pPr lvl="1" algn="just">
              <a:lnSpc>
                <a:spcPct val="100000"/>
              </a:lnSpc>
            </a:pPr>
            <a:r>
              <a:rPr lang="en-US" sz="1500" dirty="0"/>
              <a:t>making doing business with them a fun and enjoyable experience. </a:t>
            </a:r>
          </a:p>
          <a:p>
            <a:pPr algn="just">
              <a:lnSpc>
                <a:spcPct val="100000"/>
              </a:lnSpc>
            </a:pPr>
            <a:r>
              <a:rPr lang="en-US" sz="1500" dirty="0"/>
              <a:t>Building and nurturing an ongoing relationship with customers establishes a relationship of trust, a vital component of every marketing effort. </a:t>
            </a:r>
          </a:p>
          <a:p>
            <a:pPr algn="just">
              <a:lnSpc>
                <a:spcPct val="100000"/>
              </a:lnSpc>
            </a:pPr>
            <a:r>
              <a:rPr lang="en-US" sz="1500" dirty="0"/>
              <a:t>The goal is not only to create lifelong, loyal customers but also to transform customers into passionate brand advocates, people who promote a company's products or services to friends, family members, and others. </a:t>
            </a:r>
          </a:p>
          <a:p>
            <a:pPr algn="just">
              <a:lnSpc>
                <a:spcPct val="100000"/>
              </a:lnSpc>
            </a:pPr>
            <a:r>
              <a:rPr lang="en-US" sz="1500" dirty="0"/>
              <a:t>One important aspect of connecting with customers is defining the company's unique selling proposition (USP), a key customer benefit of a product or service that sets it apart from its competition. To be effective, a USP must actually be unique something the competition does not (or can-not) provide as well as compelling enough to encourage customers to buy.</a:t>
            </a:r>
          </a:p>
        </p:txBody>
      </p:sp>
      <p:sp>
        <p:nvSpPr>
          <p:cNvPr id="10"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6619165" y="1465995"/>
            <a:ext cx="5188424" cy="520994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r>
              <a:rPr lang="ar-EG" sz="1800" dirty="0"/>
              <a:t>تتواصل الشركات مع عملائها على المستوى العاطفي من خلال توفير:</a:t>
            </a:r>
          </a:p>
          <a:p>
            <a:pPr lvl="1" algn="justLow" rtl="1"/>
            <a:r>
              <a:rPr lang="ar-EG" sz="1800" dirty="0"/>
              <a:t>منتجات جذابة،</a:t>
            </a:r>
          </a:p>
          <a:p>
            <a:pPr lvl="1" algn="justLow" rtl="1"/>
            <a:r>
              <a:rPr lang="ar-EG" sz="1800" dirty="0"/>
              <a:t>دعم القضايا المهمة لقاعدة عملائها،</a:t>
            </a:r>
          </a:p>
          <a:p>
            <a:pPr lvl="1" algn="justLow" rtl="1"/>
            <a:r>
              <a:rPr lang="ar-EG" sz="1800" dirty="0"/>
              <a:t>العناية الفائقة بعملائها،</a:t>
            </a:r>
          </a:p>
          <a:p>
            <a:pPr lvl="1" algn="justLow" rtl="1"/>
            <a:r>
              <a:rPr lang="ar-EG" sz="1800" dirty="0"/>
              <a:t>تجاوز توقعات العملاء من حيث الجودة والخدمة،</a:t>
            </a:r>
          </a:p>
          <a:p>
            <a:pPr lvl="1" algn="justLow" rtl="1"/>
            <a:r>
              <a:rPr lang="ar-EG" sz="1800" dirty="0"/>
              <a:t>جعل تجربة التعامل معها ممتعة ومسلية.</a:t>
            </a:r>
          </a:p>
          <a:p>
            <a:pPr algn="justLow" rtl="1"/>
            <a:r>
              <a:rPr lang="ar-EG" sz="1800" dirty="0"/>
              <a:t>يسهم بناء علاقة مستمرة مع العملاء ورعايتها في ترسيخ علاقة قائمة على الثقة، وهي عنصر أساسي في كل جهد تسويقي. </a:t>
            </a:r>
          </a:p>
          <a:p>
            <a:pPr algn="justLow" rtl="1"/>
            <a:r>
              <a:rPr lang="ar-EG" sz="1800" dirty="0"/>
              <a:t>الهدف ليس فقط خلق عملاء دائمين ومخلصين، بل أيضًا تحويل العملاء إلى داعمين متحمسين للعلامة التجارية، بحيث يروجون لمنتجات أو خدمات الشركة لأصدقائهم وأفراد عائلاتهم وآخرين.</a:t>
            </a:r>
          </a:p>
          <a:p>
            <a:pPr algn="justLow" rtl="1"/>
            <a:r>
              <a:rPr lang="ar-EG" sz="1800" dirty="0"/>
              <a:t>أحد الجوانب المهمة للتواصل مع العملاء هو تحديد </a:t>
            </a:r>
            <a:r>
              <a:rPr lang="ar-EG" sz="1800" b="1" dirty="0"/>
              <a:t>عرض البيع الفريد للشركة (</a:t>
            </a:r>
            <a:r>
              <a:rPr lang="en-US" sz="1800" b="1" dirty="0"/>
              <a:t>USP</a:t>
            </a:r>
            <a:r>
              <a:rPr lang="ar-EG" sz="1800" b="1" dirty="0"/>
              <a:t>)</a:t>
            </a:r>
            <a:r>
              <a:rPr lang="en-US" sz="1800" dirty="0"/>
              <a:t>، </a:t>
            </a:r>
            <a:r>
              <a:rPr lang="ar-EG" sz="1800" dirty="0"/>
              <a:t>وهو ميزة أساسية يقدمها المنتج أو الخدمة للعملاء والتي تميزه عن منافسيه. ولكي يكون العرض الفريد فعالاً، يجب أن يكون فريدًا من نوعه، ولا يمكن أن يقدمه المنافس (أو لا يستطيع تقديمه) بنفس الجودة، فضلاً عن كونه مقنعًا بما يكفي لتشجيع العملاء على الشراء.</a:t>
            </a:r>
          </a:p>
        </p:txBody>
      </p:sp>
    </p:spTree>
    <p:extLst>
      <p:ext uri="{BB962C8B-B14F-4D97-AF65-F5344CB8AC3E}">
        <p14:creationId xmlns:p14="http://schemas.microsoft.com/office/powerpoint/2010/main" val="239538028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Unique selling proposition</a:t>
            </a:r>
          </a:p>
          <a:p>
            <a:r>
              <a:rPr lang="ar-EG" sz="2800" b="1" dirty="0">
                <a:solidFill>
                  <a:srgbClr val="00B0F0"/>
                </a:solidFill>
                <a:latin typeface="Alexandria" charset="0"/>
                <a:cs typeface="Alexandria" charset="0"/>
              </a:rPr>
              <a:t>عرض البيع الفريد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356106" y="1561531"/>
            <a:ext cx="5007464" cy="5114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spcBef>
                <a:spcPts val="600"/>
              </a:spcBef>
            </a:pPr>
            <a:r>
              <a:rPr lang="en-US" altLang="x-none" sz="1600" dirty="0">
                <a:ea typeface="ＭＳ Ｐゴシック" panose="020B0600070205080204" pitchFamily="34" charset="-128"/>
              </a:rPr>
              <a:t>A key customer benefit of a product or service that sets it apart from its competition.</a:t>
            </a:r>
          </a:p>
          <a:p>
            <a:pPr marL="742950" lvl="2" indent="-285750">
              <a:lnSpc>
                <a:spcPct val="100000"/>
              </a:lnSpc>
              <a:spcBef>
                <a:spcPts val="600"/>
              </a:spcBef>
            </a:pPr>
            <a:r>
              <a:rPr lang="en-US" altLang="x-none" sz="1600" dirty="0">
                <a:ea typeface="ＭＳ Ｐゴシック" panose="020B0600070205080204" pitchFamily="34" charset="-128"/>
              </a:rPr>
              <a:t>Answers key customer question: </a:t>
            </a:r>
            <a:r>
              <a:rPr lang="en-US" altLang="x-none" sz="1600" dirty="0">
                <a:solidFill>
                  <a:srgbClr val="C00000"/>
                </a:solidFill>
                <a:ea typeface="ＭＳ Ｐゴシック" panose="020B0600070205080204" pitchFamily="34" charset="-128"/>
              </a:rPr>
              <a:t>“What’s in it for me?” </a:t>
            </a:r>
          </a:p>
          <a:p>
            <a:pPr marL="742950" lvl="2" indent="-285750">
              <a:lnSpc>
                <a:spcPct val="100000"/>
              </a:lnSpc>
              <a:spcBef>
                <a:spcPts val="600"/>
              </a:spcBef>
            </a:pPr>
            <a:r>
              <a:rPr lang="en-US" sz="1600" dirty="0">
                <a:ea typeface="ＭＳ Ｐゴシック" panose="020B0600070205080204" pitchFamily="34" charset="-128"/>
              </a:rPr>
              <a:t>A USP should express in no more than 10 words what a business can do for its customers. </a:t>
            </a:r>
            <a:endParaRPr lang="en-US" altLang="x-none" sz="1600" dirty="0">
              <a:ea typeface="ＭＳ Ｐゴシック" panose="020B0600070205080204" pitchFamily="34" charset="-128"/>
            </a:endParaRPr>
          </a:p>
          <a:p>
            <a:pPr marL="742950" lvl="2" indent="-285750">
              <a:lnSpc>
                <a:spcPct val="100000"/>
              </a:lnSpc>
              <a:spcBef>
                <a:spcPts val="600"/>
              </a:spcBef>
            </a:pPr>
            <a:r>
              <a:rPr lang="en-US" altLang="x-none" sz="1600" dirty="0">
                <a:ea typeface="ＭＳ Ｐゴシック" panose="020B0600070205080204" pitchFamily="34" charset="-128"/>
              </a:rPr>
              <a:t>Consider intangible or psychological benefits as well as tangible ones.</a:t>
            </a:r>
          </a:p>
          <a:p>
            <a:pPr marL="742950" lvl="2" indent="-285750">
              <a:lnSpc>
                <a:spcPct val="100000"/>
              </a:lnSpc>
              <a:spcBef>
                <a:spcPts val="600"/>
              </a:spcBef>
            </a:pPr>
            <a:r>
              <a:rPr lang="en-US" altLang="x-none" sz="1600" dirty="0">
                <a:ea typeface="ＭＳ Ｐゴシック" panose="020B0600070205080204" pitchFamily="34" charset="-128"/>
              </a:rPr>
              <a:t>Communicate your USP to your customers often.</a:t>
            </a:r>
          </a:p>
          <a:p>
            <a:pPr marL="285750" lvl="1" indent="-285750" algn="justLow" rtl="1">
              <a:lnSpc>
                <a:spcPct val="100000"/>
              </a:lnSpc>
              <a:spcBef>
                <a:spcPts val="600"/>
              </a:spcBef>
            </a:pPr>
            <a:r>
              <a:rPr lang="ar-EG" altLang="x-none" sz="1600" dirty="0">
                <a:ea typeface="ＭＳ Ｐゴシック" panose="020B0600070205080204" pitchFamily="34" charset="-128"/>
              </a:rPr>
              <a:t>ميزة أساسية يقدمها المنتج أو الخدمة للعملاء والتي تميزه عن منافسيه.</a:t>
            </a:r>
          </a:p>
          <a:p>
            <a:pPr marL="742950" lvl="2" indent="-285750" algn="justLow" rtl="1">
              <a:lnSpc>
                <a:spcPct val="100000"/>
              </a:lnSpc>
              <a:spcBef>
                <a:spcPts val="600"/>
              </a:spcBef>
            </a:pPr>
            <a:r>
              <a:rPr lang="ar-EG" altLang="x-none" sz="1600" dirty="0">
                <a:ea typeface="ＭＳ Ｐゴシック" panose="020B0600070205080204" pitchFamily="34" charset="-128"/>
              </a:rPr>
              <a:t>يجيب على سؤال العميل الرئيسي: "ما الفائدة التي سأجنيها من ذلك؟</a:t>
            </a:r>
          </a:p>
          <a:p>
            <a:pPr marL="742950" lvl="2" indent="-285750" algn="justLow" rtl="1">
              <a:lnSpc>
                <a:spcPct val="100000"/>
              </a:lnSpc>
              <a:spcBef>
                <a:spcPts val="600"/>
              </a:spcBef>
            </a:pPr>
            <a:r>
              <a:rPr lang="ar-EG" altLang="x-none" sz="1600" dirty="0">
                <a:ea typeface="ＭＳ Ｐゴシック" panose="020B0600070205080204" pitchFamily="34" charset="-128"/>
              </a:rPr>
              <a:t>يجب أن يعبر عرض البيع الفريد بما لا يزيد عن 10 كلمات عما يمكن للشركة أن تفعله لعملائها.</a:t>
            </a:r>
          </a:p>
          <a:p>
            <a:pPr marL="742950" lvl="2" indent="-285750" algn="justLow" rtl="1">
              <a:lnSpc>
                <a:spcPct val="100000"/>
              </a:lnSpc>
              <a:spcBef>
                <a:spcPts val="600"/>
              </a:spcBef>
            </a:pPr>
            <a:r>
              <a:rPr lang="ar-EG" altLang="x-none" sz="1600" dirty="0">
                <a:ea typeface="ＭＳ Ｐゴシック" panose="020B0600070205080204" pitchFamily="34" charset="-128"/>
              </a:rPr>
              <a:t>ضع في اعتبارك الفوائد غير الملموسة أو النفسية بالإضافة إلى الفوائد الملموسة.</a:t>
            </a:r>
          </a:p>
          <a:p>
            <a:pPr marL="742950" lvl="2" indent="-285750" algn="justLow" rtl="1">
              <a:lnSpc>
                <a:spcPct val="100000"/>
              </a:lnSpc>
              <a:spcBef>
                <a:spcPts val="600"/>
              </a:spcBef>
            </a:pPr>
            <a:r>
              <a:rPr lang="ar-EG" altLang="x-none" sz="1600" dirty="0">
                <a:ea typeface="ＭＳ Ｐゴシック" panose="020B0600070205080204" pitchFamily="34" charset="-128"/>
              </a:rPr>
              <a:t>قم بتوصيل عرض البيع الفريد لعملائك بشكل متكرر.</a:t>
            </a:r>
            <a:endParaRPr lang="en-US" altLang="x-none" sz="1600" dirty="0">
              <a:ea typeface="ＭＳ Ｐゴシック" panose="020B0600070205080204" pitchFamily="34" charset="-128"/>
            </a:endParaRPr>
          </a:p>
        </p:txBody>
      </p:sp>
      <p:pic>
        <p:nvPicPr>
          <p:cNvPr id="10" name="Picture 2" descr="How to Pivot Your Unique Selling Proposition During a Pandemic">
            <a:extLst>
              <a:ext uri="{FF2B5EF4-FFF2-40B4-BE49-F238E27FC236}">
                <a16:creationId xmlns:a16="http://schemas.microsoft.com/office/drawing/2014/main" xmlns="" id="{329E9650-2A14-1617-C250-41AB85EEE5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363570" y="1616123"/>
            <a:ext cx="6430113" cy="4880212"/>
          </a:xfrm>
          <a:prstGeom prst="rect">
            <a:avLst/>
          </a:prstGeom>
          <a:noFill/>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10872364" y="2548300"/>
            <a:ext cx="1010213" cy="338554"/>
          </a:xfrm>
          <a:prstGeom prst="rect">
            <a:avLst/>
          </a:prstGeom>
        </p:spPr>
        <p:txBody>
          <a:bodyPr wrap="none">
            <a:spAutoFit/>
          </a:bodyPr>
          <a:lstStyle/>
          <a:p>
            <a:r>
              <a:rPr lang="ar-EG" sz="1600" dirty="0"/>
              <a:t>منطقة الفوز </a:t>
            </a:r>
          </a:p>
        </p:txBody>
      </p:sp>
      <p:sp>
        <p:nvSpPr>
          <p:cNvPr id="3" name="Rectangle 2"/>
          <p:cNvSpPr/>
          <p:nvPr/>
        </p:nvSpPr>
        <p:spPr>
          <a:xfrm>
            <a:off x="10735695" y="3308741"/>
            <a:ext cx="1132041" cy="338554"/>
          </a:xfrm>
          <a:prstGeom prst="rect">
            <a:avLst/>
          </a:prstGeom>
        </p:spPr>
        <p:txBody>
          <a:bodyPr wrap="none">
            <a:spAutoFit/>
          </a:bodyPr>
          <a:lstStyle/>
          <a:p>
            <a:r>
              <a:rPr lang="ar-EG" sz="1600" dirty="0"/>
              <a:t>منطقة الخسارة</a:t>
            </a:r>
          </a:p>
        </p:txBody>
      </p:sp>
      <p:sp>
        <p:nvSpPr>
          <p:cNvPr id="4" name="Rectangle 3"/>
          <p:cNvSpPr/>
          <p:nvPr/>
        </p:nvSpPr>
        <p:spPr>
          <a:xfrm>
            <a:off x="10684618" y="4227917"/>
            <a:ext cx="1183337" cy="338554"/>
          </a:xfrm>
          <a:prstGeom prst="rect">
            <a:avLst/>
          </a:prstGeom>
        </p:spPr>
        <p:txBody>
          <a:bodyPr wrap="none">
            <a:spAutoFit/>
          </a:bodyPr>
          <a:lstStyle/>
          <a:p>
            <a:r>
              <a:rPr lang="ar-EG" sz="1600" dirty="0"/>
              <a:t>منطقة الخطورة</a:t>
            </a:r>
          </a:p>
        </p:txBody>
      </p:sp>
      <p:sp>
        <p:nvSpPr>
          <p:cNvPr id="5" name="Rectangle 4"/>
          <p:cNvSpPr/>
          <p:nvPr/>
        </p:nvSpPr>
        <p:spPr>
          <a:xfrm>
            <a:off x="11175322" y="5018543"/>
            <a:ext cx="678391" cy="338554"/>
          </a:xfrm>
          <a:prstGeom prst="rect">
            <a:avLst/>
          </a:prstGeom>
        </p:spPr>
        <p:txBody>
          <a:bodyPr wrap="none">
            <a:spAutoFit/>
          </a:bodyPr>
          <a:lstStyle/>
          <a:p>
            <a:r>
              <a:rPr lang="ar-EG" sz="1600" dirty="0"/>
              <a:t>من يهتم</a:t>
            </a:r>
          </a:p>
        </p:txBody>
      </p:sp>
      <p:sp>
        <p:nvSpPr>
          <p:cNvPr id="6" name="Rectangle 5"/>
          <p:cNvSpPr/>
          <p:nvPr/>
        </p:nvSpPr>
        <p:spPr>
          <a:xfrm>
            <a:off x="8147713" y="2493708"/>
            <a:ext cx="1045379" cy="830997"/>
          </a:xfrm>
          <a:prstGeom prst="rect">
            <a:avLst/>
          </a:prstGeom>
          <a:solidFill>
            <a:schemeClr val="accent6"/>
          </a:solidFill>
        </p:spPr>
        <p:txBody>
          <a:bodyPr wrap="square">
            <a:spAutoFit/>
          </a:bodyPr>
          <a:lstStyle/>
          <a:p>
            <a:pPr algn="justLow" rtl="1"/>
            <a:r>
              <a:rPr lang="ar-EG" sz="1200" dirty="0"/>
              <a:t>عندما تقدم علامتك التجارية بالضبط وفق ما يريده المستهلكون</a:t>
            </a:r>
          </a:p>
        </p:txBody>
      </p:sp>
      <p:sp>
        <p:nvSpPr>
          <p:cNvPr id="7" name="Rectangle 6"/>
          <p:cNvSpPr/>
          <p:nvPr/>
        </p:nvSpPr>
        <p:spPr>
          <a:xfrm>
            <a:off x="8147712" y="3341538"/>
            <a:ext cx="1045379" cy="938719"/>
          </a:xfrm>
          <a:prstGeom prst="rect">
            <a:avLst/>
          </a:prstGeom>
          <a:solidFill>
            <a:schemeClr val="accent2"/>
          </a:solidFill>
        </p:spPr>
        <p:txBody>
          <a:bodyPr wrap="square">
            <a:spAutoFit/>
          </a:bodyPr>
          <a:lstStyle/>
          <a:p>
            <a:pPr algn="justLow" rtl="1"/>
            <a:r>
              <a:rPr lang="ar-EG" sz="1100" dirty="0"/>
              <a:t>إذا كان المستهلك يريد شيئًا يقدمه منافسوك بشكل أفضل منك، فقد خسرت</a:t>
            </a:r>
          </a:p>
        </p:txBody>
      </p:sp>
      <p:sp>
        <p:nvSpPr>
          <p:cNvPr id="8" name="Rectangle 7"/>
          <p:cNvSpPr/>
          <p:nvPr/>
        </p:nvSpPr>
        <p:spPr>
          <a:xfrm>
            <a:off x="8496665" y="4290071"/>
            <a:ext cx="696427" cy="1754326"/>
          </a:xfrm>
          <a:prstGeom prst="rect">
            <a:avLst/>
          </a:prstGeom>
          <a:solidFill>
            <a:srgbClr val="FFC000"/>
          </a:solidFill>
        </p:spPr>
        <p:txBody>
          <a:bodyPr wrap="square">
            <a:spAutoFit/>
          </a:bodyPr>
          <a:lstStyle/>
          <a:p>
            <a:pPr algn="justLow" rtl="1"/>
            <a:r>
              <a:rPr lang="ar-EG" sz="1200" dirty="0"/>
              <a:t>معركة تنافسية، مكلفة، وليس لديك ميزة واضحة. ابحث عن طريقة للتميز</a:t>
            </a:r>
          </a:p>
        </p:txBody>
      </p:sp>
      <p:sp>
        <p:nvSpPr>
          <p:cNvPr id="11" name="Rectangle 10"/>
          <p:cNvSpPr/>
          <p:nvPr/>
        </p:nvSpPr>
        <p:spPr>
          <a:xfrm>
            <a:off x="9376012" y="5728229"/>
            <a:ext cx="2349432" cy="461665"/>
          </a:xfrm>
          <a:prstGeom prst="rect">
            <a:avLst/>
          </a:prstGeom>
          <a:solidFill>
            <a:srgbClr val="00B0F0"/>
          </a:solidFill>
        </p:spPr>
        <p:txBody>
          <a:bodyPr wrap="square">
            <a:spAutoFit/>
          </a:bodyPr>
          <a:lstStyle/>
          <a:p>
            <a:pPr algn="justLow" rtl="1"/>
            <a:r>
              <a:rPr lang="ar-EG" sz="1200" dirty="0"/>
              <a:t>إذا لم يرغب المستهلك في منتجاتك، فمن يهتم؟</a:t>
            </a:r>
          </a:p>
        </p:txBody>
      </p:sp>
      <p:sp>
        <p:nvSpPr>
          <p:cNvPr id="12" name="Rectangle 11"/>
          <p:cNvSpPr/>
          <p:nvPr/>
        </p:nvSpPr>
        <p:spPr>
          <a:xfrm>
            <a:off x="6119262" y="3516335"/>
            <a:ext cx="1973887" cy="307777"/>
          </a:xfrm>
          <a:prstGeom prst="rect">
            <a:avLst/>
          </a:prstGeom>
        </p:spPr>
        <p:txBody>
          <a:bodyPr wrap="square">
            <a:spAutoFit/>
          </a:bodyPr>
          <a:lstStyle/>
          <a:p>
            <a:pPr algn="justLow" rtl="1"/>
            <a:r>
              <a:rPr lang="ar-EG" sz="1400" dirty="0"/>
              <a:t>ما تفعله علامتك التجارية جيدًا</a:t>
            </a:r>
          </a:p>
        </p:txBody>
      </p:sp>
      <p:sp>
        <p:nvSpPr>
          <p:cNvPr id="13" name="Rectangle 12"/>
          <p:cNvSpPr/>
          <p:nvPr/>
        </p:nvSpPr>
        <p:spPr>
          <a:xfrm>
            <a:off x="5975023" y="5366139"/>
            <a:ext cx="944398" cy="523220"/>
          </a:xfrm>
          <a:prstGeom prst="rect">
            <a:avLst/>
          </a:prstGeom>
        </p:spPr>
        <p:txBody>
          <a:bodyPr wrap="square">
            <a:spAutoFit/>
          </a:bodyPr>
          <a:lstStyle/>
          <a:p>
            <a:pPr algn="justLow" rtl="1"/>
            <a:r>
              <a:rPr lang="ar-EG" sz="1400" dirty="0"/>
              <a:t>ما يريده المستهلك</a:t>
            </a:r>
          </a:p>
        </p:txBody>
      </p:sp>
      <p:sp>
        <p:nvSpPr>
          <p:cNvPr id="17" name="Rectangle 16"/>
          <p:cNvSpPr/>
          <p:nvPr/>
        </p:nvSpPr>
        <p:spPr>
          <a:xfrm>
            <a:off x="7246963" y="5388491"/>
            <a:ext cx="936472" cy="523220"/>
          </a:xfrm>
          <a:prstGeom prst="rect">
            <a:avLst/>
          </a:prstGeom>
        </p:spPr>
        <p:txBody>
          <a:bodyPr wrap="square">
            <a:spAutoFit/>
          </a:bodyPr>
          <a:lstStyle/>
          <a:p>
            <a:pPr algn="justLow" rtl="1"/>
            <a:r>
              <a:rPr lang="ar-EG" sz="1400" dirty="0"/>
              <a:t>ما يفعله منافسك جيدًا</a:t>
            </a:r>
          </a:p>
        </p:txBody>
      </p:sp>
    </p:spTree>
    <p:extLst>
      <p:ext uri="{BB962C8B-B14F-4D97-AF65-F5344CB8AC3E}">
        <p14:creationId xmlns:p14="http://schemas.microsoft.com/office/powerpoint/2010/main" val="102625007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388138"/>
            <a:ext cx="8156424"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7. Create an identity for your business through branding. </a:t>
            </a:r>
          </a:p>
          <a:p>
            <a:pPr algn="l"/>
            <a:r>
              <a:rPr lang="ar-EG" sz="2000" b="1" dirty="0">
                <a:solidFill>
                  <a:srgbClr val="00B0F0"/>
                </a:solidFill>
                <a:latin typeface="Alexandria" charset="0"/>
                <a:cs typeface="Alexandria" charset="0"/>
              </a:rPr>
              <a:t>7- إنشاء هوية لعملك من خلال العلامة التجارية.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448341" y="1588827"/>
            <a:ext cx="11329677" cy="49620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4163" indent="-349250">
              <a:lnSpc>
                <a:spcPct val="150000"/>
              </a:lnSpc>
              <a:spcBef>
                <a:spcPts val="0"/>
              </a:spcBef>
            </a:pPr>
            <a:r>
              <a:rPr lang="en-US" altLang="x-none" sz="2000" b="1" dirty="0">
                <a:ea typeface="ＭＳ Ｐゴシック" panose="020B0600070205080204" pitchFamily="34" charset="-128"/>
              </a:rPr>
              <a:t>Branding</a:t>
            </a:r>
            <a:r>
              <a:rPr lang="en-US" altLang="x-none" sz="2000" dirty="0">
                <a:ea typeface="ＭＳ Ｐゴシック" panose="020B0600070205080204" pitchFamily="34" charset="-128"/>
              </a:rPr>
              <a:t>:</a:t>
            </a:r>
            <a:r>
              <a:rPr lang="en-US" altLang="x-none" sz="2000" b="1" dirty="0">
                <a:ea typeface="ＭＳ Ｐゴシック" panose="020B0600070205080204" pitchFamily="34" charset="-128"/>
              </a:rPr>
              <a:t> </a:t>
            </a:r>
            <a:r>
              <a:rPr lang="en-US" altLang="x-none" sz="2000" dirty="0">
                <a:ea typeface="ＭＳ Ｐゴシック" panose="020B0600070205080204" pitchFamily="34" charset="-128"/>
              </a:rPr>
              <a:t>communicating a USP to the target market in a consistent and integrated manner.</a:t>
            </a:r>
            <a:endParaRPr lang="en-US" altLang="x-none" sz="2000" dirty="0"/>
          </a:p>
          <a:p>
            <a:pPr marL="284163" indent="-349250">
              <a:lnSpc>
                <a:spcPct val="150000"/>
              </a:lnSpc>
              <a:spcBef>
                <a:spcPts val="0"/>
              </a:spcBef>
            </a:pPr>
            <a:r>
              <a:rPr lang="en-US" sz="2000" dirty="0"/>
              <a:t>A large budget is not a prerequisite for building a strong brand, but creating one does take a concerted, well-coordinated effort that connects every touch point a company has with its customers with the company’s desired image. A strong brand evokes the company’s story in customers’ minds </a:t>
            </a:r>
          </a:p>
          <a:p>
            <a:pPr marL="284163" indent="-349250">
              <a:lnSpc>
                <a:spcPct val="150000"/>
              </a:lnSpc>
              <a:spcBef>
                <a:spcPts val="0"/>
              </a:spcBef>
            </a:pPr>
            <a:r>
              <a:rPr lang="en-US" sz="2000" dirty="0"/>
              <a:t>Companies that build brands successfully benefit from increased customer loyalty, the ability to command higher prices, greater visibility, and increased name recognition. </a:t>
            </a:r>
          </a:p>
          <a:p>
            <a:pPr marL="284163" indent="-349250" algn="r" rtl="1">
              <a:lnSpc>
                <a:spcPct val="150000"/>
              </a:lnSpc>
              <a:spcBef>
                <a:spcPts val="0"/>
              </a:spcBef>
            </a:pPr>
            <a:r>
              <a:rPr lang="ar-EG" sz="2000" dirty="0"/>
              <a:t>العلامة التجارية: توصيل عرض البيع الفريد (</a:t>
            </a:r>
            <a:r>
              <a:rPr lang="en-US" sz="2000" dirty="0"/>
              <a:t>USP</a:t>
            </a:r>
            <a:r>
              <a:rPr lang="ar-EG" sz="2000" dirty="0"/>
              <a:t>) إلى السوق المستهدفة بطريقة متسقة ومتكاملة.</a:t>
            </a:r>
          </a:p>
          <a:p>
            <a:pPr marL="284163" indent="-349250" algn="r" rtl="1">
              <a:lnSpc>
                <a:spcPct val="150000"/>
              </a:lnSpc>
              <a:spcBef>
                <a:spcPts val="0"/>
              </a:spcBef>
            </a:pPr>
            <a:r>
              <a:rPr lang="ar-EG" sz="2000" dirty="0"/>
              <a:t>لا يُعد الميزانية الكبيرة شرطًا لبناء علامة تجارية قوية، لكن إنشاء علامة تجارية يتطلب جهدًا منسقًا ومنظمًا يربط كل نقطة تواصل بين الشركة وعملائها بالصورة التي ترغب الشركة في إيصالها. العلامة التجارية القوية تثير قصة الشركة في أذهان العملاء.</a:t>
            </a:r>
          </a:p>
          <a:p>
            <a:pPr marL="284163" indent="-349250" algn="r" rtl="1">
              <a:lnSpc>
                <a:spcPct val="150000"/>
              </a:lnSpc>
              <a:spcBef>
                <a:spcPts val="0"/>
              </a:spcBef>
            </a:pPr>
            <a:r>
              <a:rPr lang="ar-EG" sz="2000" dirty="0"/>
              <a:t>تستفيد الشركات التي تنجح في بناء العلامة التجارية من زيادة ولاء العملاء، والقدرة على فرض أسعار أعلى، وزيادة الرؤية، وزيادة التعرف على اسم العلامة التجارية.</a:t>
            </a:r>
            <a:endParaRPr lang="en-US" sz="2000" dirty="0"/>
          </a:p>
        </p:txBody>
      </p:sp>
    </p:spTree>
    <p:extLst>
      <p:ext uri="{BB962C8B-B14F-4D97-AF65-F5344CB8AC3E}">
        <p14:creationId xmlns:p14="http://schemas.microsoft.com/office/powerpoint/2010/main" val="2995941145"/>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connection between Branding and a USP</a:t>
            </a:r>
          </a:p>
          <a:p>
            <a:pPr algn="l"/>
            <a:r>
              <a:rPr lang="ar-EG" sz="2800" b="1" dirty="0">
                <a:solidFill>
                  <a:srgbClr val="00B0F0"/>
                </a:solidFill>
                <a:latin typeface="Alexandria" charset="0"/>
                <a:cs typeface="Alexandria" charset="0"/>
              </a:rPr>
              <a:t>العلاقة بين العلامة التجارية وعرض البيع الفريد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2">
            <a:extLst>
              <a:ext uri="{FF2B5EF4-FFF2-40B4-BE49-F238E27FC236}">
                <a16:creationId xmlns:a16="http://schemas.microsoft.com/office/drawing/2014/main" xmlns="" id="{7392295A-3198-179B-3AE2-67EF8EECDC9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9040" y="1825965"/>
            <a:ext cx="10973738" cy="458961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651379" y="2534807"/>
            <a:ext cx="4102276" cy="584775"/>
          </a:xfrm>
          <a:prstGeom prst="rect">
            <a:avLst/>
          </a:prstGeom>
          <a:noFill/>
        </p:spPr>
        <p:txBody>
          <a:bodyPr wrap="square" rtlCol="1">
            <a:spAutoFit/>
          </a:bodyPr>
          <a:lstStyle/>
          <a:p>
            <a:pPr algn="justLow" rtl="1"/>
            <a:r>
              <a:rPr lang="ar-EG" sz="1600" dirty="0"/>
              <a:t>يتضمن بناء العلامة التجارية تقديم وعد للعملاء في شكل عرض بيع فريد (</a:t>
            </a:r>
            <a:r>
              <a:rPr lang="en-US" sz="1600" dirty="0"/>
              <a:t>USP</a:t>
            </a:r>
            <a:r>
              <a:rPr lang="ar-EG" sz="1600" dirty="0"/>
              <a:t>) ثم الوفاء به.</a:t>
            </a:r>
          </a:p>
        </p:txBody>
      </p:sp>
      <p:sp>
        <p:nvSpPr>
          <p:cNvPr id="3" name="TextBox 2"/>
          <p:cNvSpPr txBox="1"/>
          <p:nvPr/>
        </p:nvSpPr>
        <p:spPr>
          <a:xfrm>
            <a:off x="226215" y="4885935"/>
            <a:ext cx="2088878" cy="830997"/>
          </a:xfrm>
          <a:prstGeom prst="rect">
            <a:avLst/>
          </a:prstGeom>
          <a:noFill/>
        </p:spPr>
        <p:txBody>
          <a:bodyPr wrap="square" rtlCol="1">
            <a:spAutoFit/>
          </a:bodyPr>
          <a:lstStyle/>
          <a:p>
            <a:pPr algn="justLow" rtl="1"/>
            <a:r>
              <a:rPr lang="ar-EG" sz="1600" b="1" dirty="0"/>
              <a:t>سمات الحد الأدنى </a:t>
            </a:r>
          </a:p>
          <a:p>
            <a:pPr algn="justLow" rtl="1"/>
            <a:r>
              <a:rPr lang="ar-EG" sz="1600" dirty="0"/>
              <a:t>الفوائد التي يتوقعها العملاء من العلامة التجارية.</a:t>
            </a:r>
          </a:p>
        </p:txBody>
      </p:sp>
      <p:sp>
        <p:nvSpPr>
          <p:cNvPr id="12" name="TextBox 11"/>
          <p:cNvSpPr txBox="1"/>
          <p:nvPr/>
        </p:nvSpPr>
        <p:spPr>
          <a:xfrm>
            <a:off x="1295038" y="3799664"/>
            <a:ext cx="3628206" cy="830997"/>
          </a:xfrm>
          <a:prstGeom prst="rect">
            <a:avLst/>
          </a:prstGeom>
          <a:noFill/>
        </p:spPr>
        <p:txBody>
          <a:bodyPr wrap="square" rtlCol="1">
            <a:spAutoFit/>
          </a:bodyPr>
          <a:lstStyle/>
          <a:p>
            <a:pPr algn="justLow" rtl="1"/>
            <a:r>
              <a:rPr lang="ar-EG" sz="1600" b="1" dirty="0"/>
              <a:t>سمات الأداء</a:t>
            </a:r>
          </a:p>
          <a:p>
            <a:pPr algn="justLow" rtl="1"/>
            <a:r>
              <a:rPr lang="ar-EG" sz="1600" dirty="0"/>
              <a:t>المزايا التي يمكن أن تقدمها علامتك التجارية للعملاء، وتكون متفوقة على ما يقدمه المنافسون.</a:t>
            </a:r>
          </a:p>
        </p:txBody>
      </p:sp>
      <p:sp>
        <p:nvSpPr>
          <p:cNvPr id="13" name="TextBox 12"/>
          <p:cNvSpPr txBox="1"/>
          <p:nvPr/>
        </p:nvSpPr>
        <p:spPr>
          <a:xfrm>
            <a:off x="9760422" y="3274773"/>
            <a:ext cx="1922062" cy="1569660"/>
          </a:xfrm>
          <a:prstGeom prst="rect">
            <a:avLst/>
          </a:prstGeom>
          <a:noFill/>
        </p:spPr>
        <p:txBody>
          <a:bodyPr wrap="square" rtlCol="1">
            <a:spAutoFit/>
          </a:bodyPr>
          <a:lstStyle/>
          <a:p>
            <a:pPr algn="justLow" rtl="1"/>
            <a:r>
              <a:rPr lang="ar-EG" sz="1600" b="1" dirty="0"/>
              <a:t>سمات الإثارة</a:t>
            </a:r>
          </a:p>
          <a:p>
            <a:pPr algn="justLow" rtl="1"/>
            <a:r>
              <a:rPr lang="ar-EG" sz="1600" dirty="0"/>
              <a:t>المزايا التي تثير حماس العملاء والتي لديها القدرة على تمييز علامتك التجارية عن جميع العلامات الأخرى.</a:t>
            </a:r>
          </a:p>
        </p:txBody>
      </p:sp>
      <p:sp>
        <p:nvSpPr>
          <p:cNvPr id="4" name="TextBox 3"/>
          <p:cNvSpPr txBox="1"/>
          <p:nvPr/>
        </p:nvSpPr>
        <p:spPr>
          <a:xfrm>
            <a:off x="455616" y="5875437"/>
            <a:ext cx="4353636" cy="830997"/>
          </a:xfrm>
          <a:prstGeom prst="rect">
            <a:avLst/>
          </a:prstGeom>
          <a:noFill/>
        </p:spPr>
        <p:txBody>
          <a:bodyPr wrap="square" rtlCol="1">
            <a:spAutoFit/>
          </a:bodyPr>
          <a:lstStyle/>
          <a:p>
            <a:pPr algn="justLow" rtl="1"/>
            <a:r>
              <a:rPr lang="ar-EG" sz="1600" dirty="0"/>
              <a:t>استخدام سمات الحد الأدنى، وسمات الأداء، وسمات الإثارة لتحديد نقاط الإثبات ("الأسباب التي تجعل العملاء يثقون") التي تدعم عرض البيع الفريد (</a:t>
            </a:r>
            <a:r>
              <a:rPr lang="en-US" sz="1600" dirty="0"/>
              <a:t>USP</a:t>
            </a:r>
            <a:r>
              <a:rPr lang="ar-EG" sz="1600" dirty="0"/>
              <a:t>) لشركتك.</a:t>
            </a:r>
          </a:p>
        </p:txBody>
      </p:sp>
    </p:spTree>
    <p:extLst>
      <p:ext uri="{BB962C8B-B14F-4D97-AF65-F5344CB8AC3E}">
        <p14:creationId xmlns:p14="http://schemas.microsoft.com/office/powerpoint/2010/main" val="33838099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830997"/>
          </a:xfrm>
          <a:prstGeom prst="rect">
            <a:avLst/>
          </a:prstGeom>
          <a:noFill/>
        </p:spPr>
        <p:txBody>
          <a:bodyPr wrap="square" rtlCol="0">
            <a:spAutoFit/>
          </a:bodyPr>
          <a:lstStyle/>
          <a:p>
            <a:r>
              <a:rPr lang="it-IT" sz="2400" b="1" dirty="0">
                <a:solidFill>
                  <a:srgbClr val="00B0F0"/>
                </a:solidFill>
                <a:latin typeface="Alexandria" charset="0"/>
                <a:cs typeface="Alexandria" charset="0"/>
              </a:rPr>
              <a:t>SAUDI ARABIA SOCIAL MEDIA STATISTICS 2023</a:t>
            </a:r>
          </a:p>
          <a:p>
            <a:r>
              <a:rPr lang="ar-EG" sz="2400" b="1" dirty="0">
                <a:solidFill>
                  <a:srgbClr val="00B0F0"/>
                </a:solidFill>
                <a:latin typeface="Alexandria" charset="0"/>
                <a:cs typeface="Alexandria" charset="0"/>
              </a:rPr>
              <a:t>إحصائيات مواقع التواصل الاجتماعي في المملكة العربية السعودية 2023</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xmlns="" id="{99EFAF6C-47F2-111D-A3FF-7FC45F7BFBBF}"/>
              </a:ext>
            </a:extLst>
          </p:cNvPr>
          <p:cNvSpPr txBox="1">
            <a:spLocks noChangeArrowheads="1"/>
          </p:cNvSpPr>
          <p:nvPr/>
        </p:nvSpPr>
        <p:spPr>
          <a:xfrm>
            <a:off x="328811" y="1629771"/>
            <a:ext cx="5990102" cy="49620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7663" indent="-347663" algn="just">
              <a:lnSpc>
                <a:spcPct val="100000"/>
              </a:lnSpc>
              <a:spcBef>
                <a:spcPts val="600"/>
              </a:spcBef>
            </a:pPr>
            <a:r>
              <a:rPr lang="en-US" altLang="x-none" sz="1200" dirty="0">
                <a:ea typeface="ＭＳ Ｐゴシック" panose="020B0600070205080204" pitchFamily="34" charset="-128"/>
              </a:rPr>
              <a:t>Social networks sites, such as Facebook, Instagram, LinkedIn, and Twitter, allow entrepreneurs to connect with potential and existing customers at little or no cost.</a:t>
            </a:r>
          </a:p>
          <a:p>
            <a:pPr marL="347663" indent="-347663" algn="just">
              <a:lnSpc>
                <a:spcPct val="100000"/>
              </a:lnSpc>
              <a:spcBef>
                <a:spcPts val="600"/>
              </a:spcBef>
            </a:pPr>
            <a:r>
              <a:rPr lang="en-US" altLang="x-none" sz="1200" dirty="0">
                <a:ea typeface="ＭＳ Ｐゴシック" panose="020B0600070205080204" pitchFamily="34" charset="-128"/>
              </a:rPr>
              <a:t>90% of entrepreneurs use social media to connect with existing and potential customers.</a:t>
            </a:r>
            <a:endParaRPr lang="en-US" sz="1200" dirty="0">
              <a:ea typeface="ＭＳ Ｐゴシック" panose="020B0600070205080204" pitchFamily="34" charset="-128"/>
            </a:endParaRPr>
          </a:p>
          <a:p>
            <a:pPr marL="457200" indent="-457200"/>
            <a:r>
              <a:rPr lang="en-US" sz="1200" dirty="0">
                <a:ea typeface="ＭＳ Ｐゴシック" panose="020B0600070205080204" pitchFamily="34" charset="-128"/>
              </a:rPr>
              <a:t>28.8 million people in Saudi Arabia use social media i.e. 79.3% of the total population.</a:t>
            </a:r>
          </a:p>
          <a:p>
            <a:pPr marL="457200" indent="-457200"/>
            <a:r>
              <a:rPr lang="en-US" sz="1200" dirty="0">
                <a:ea typeface="ＭＳ Ｐゴシック" panose="020B0600070205080204" pitchFamily="34" charset="-128"/>
              </a:rPr>
              <a:t>On average, Saudi Arabians spend 7 hours and 20 minutes on the internet.</a:t>
            </a:r>
          </a:p>
          <a:p>
            <a:pPr marL="457200" indent="-457200"/>
            <a:r>
              <a:rPr lang="en-US" sz="1200" dirty="0">
                <a:ea typeface="ＭＳ Ｐゴシック" panose="020B0600070205080204" pitchFamily="34" charset="-128"/>
              </a:rPr>
              <a:t>The average daily social media usage is 3 hours and 1 minute.</a:t>
            </a:r>
          </a:p>
          <a:p>
            <a:pPr marL="457200" indent="-457200"/>
            <a:r>
              <a:rPr lang="en-US" sz="1200" dirty="0">
                <a:ea typeface="ＭＳ Ｐゴシック" panose="020B0600070205080204" pitchFamily="34" charset="-128"/>
              </a:rPr>
              <a:t>In 2023, </a:t>
            </a:r>
            <a:r>
              <a:rPr lang="en-US" sz="1200" dirty="0" err="1">
                <a:ea typeface="ＭＳ Ｐゴシック" panose="020B0600070205080204" pitchFamily="34" charset="-128"/>
              </a:rPr>
              <a:t>WhatsApp</a:t>
            </a:r>
            <a:r>
              <a:rPr lang="en-US" sz="1200" dirty="0">
                <a:ea typeface="ＭＳ Ｐゴシック" panose="020B0600070205080204" pitchFamily="34" charset="-128"/>
              </a:rPr>
              <a:t> retained its position as the most popular social media platform with 22.33 million users.</a:t>
            </a:r>
          </a:p>
          <a:p>
            <a:pPr marL="457200" indent="-457200"/>
            <a:r>
              <a:rPr lang="en-US" sz="1200" dirty="0">
                <a:ea typeface="ＭＳ Ｐゴシック" panose="020B0600070205080204" pitchFamily="34" charset="-128"/>
              </a:rPr>
              <a:t>Facebook contributes the highest web traffic referrals (68.49%) in 2023 KSA.</a:t>
            </a:r>
          </a:p>
          <a:p>
            <a:pPr algn="justLow" rtl="1"/>
            <a:r>
              <a:rPr lang="ar-EG" sz="1200" dirty="0"/>
              <a:t>مواقع التواصل الاجتماعي، مثل فيسبوك، إنستغرام، لينكدإن، وتويتر، تتيح لرواد الأعمال التواصل مع العملاء المحتملين والحاليين بتكلفة قليلة أو بدون تكلفة.</a:t>
            </a:r>
          </a:p>
          <a:p>
            <a:pPr algn="justLow" rtl="1"/>
            <a:r>
              <a:rPr lang="ar-EG" sz="1200" dirty="0"/>
              <a:t>90 % من رواد الأعمال يستخدمون وسائل التواصل الاجتماعي للتواصل مع العملاء الحاليين والمحتملين.</a:t>
            </a:r>
            <a:endParaRPr lang="en-US" sz="1200" dirty="0"/>
          </a:p>
          <a:p>
            <a:pPr algn="justLow" rtl="1"/>
            <a:r>
              <a:rPr lang="ar-EG" sz="1200" dirty="0"/>
              <a:t>يستخدم 28.8 مليون شخص في السعودية وسائل التواصل الاجتماعي، أي ما يعادل 79.3% من إجمالي السكان.</a:t>
            </a:r>
          </a:p>
          <a:p>
            <a:pPr algn="justLow" rtl="1"/>
            <a:r>
              <a:rPr lang="ar-EG" sz="1200" dirty="0"/>
              <a:t>يقضي السعوديون في المتوسط 7 ساعات و20 دقيقة يوميًا على الإنترنت.</a:t>
            </a:r>
          </a:p>
          <a:p>
            <a:pPr algn="justLow" rtl="1"/>
            <a:r>
              <a:rPr lang="ar-EG" sz="1200" dirty="0"/>
              <a:t>يبلغ متوسط استخدام وسائل التواصل الاجتماعي اليومي 3 ساعات ودقيقة واحدة.</a:t>
            </a:r>
          </a:p>
          <a:p>
            <a:pPr algn="justLow" rtl="1"/>
            <a:r>
              <a:rPr lang="ar-EG" sz="1200" dirty="0"/>
              <a:t>في عام 2023، احتفظ واتساب بموقعه كأكثر منصات التواصل الاجتماعي شعبية مع 22.33 مليون مستخدم.</a:t>
            </a:r>
          </a:p>
          <a:p>
            <a:pPr algn="justLow" rtl="1"/>
            <a:r>
              <a:rPr lang="ar-EG" sz="1200" dirty="0"/>
              <a:t>يساهم فيسبوك بأعلى نسبة من إحالات حركة المرور على الويب (68.49%) في السعودية لعام 2023.</a:t>
            </a:r>
          </a:p>
        </p:txBody>
      </p:sp>
      <p:sp>
        <p:nvSpPr>
          <p:cNvPr id="10" name="TextBox 9">
            <a:extLst>
              <a:ext uri="{FF2B5EF4-FFF2-40B4-BE49-F238E27FC236}">
                <a16:creationId xmlns:a16="http://schemas.microsoft.com/office/drawing/2014/main" xmlns="" id="{E6025199-2843-178C-7851-EFC178F2A810}"/>
              </a:ext>
            </a:extLst>
          </p:cNvPr>
          <p:cNvSpPr txBox="1"/>
          <p:nvPr/>
        </p:nvSpPr>
        <p:spPr>
          <a:xfrm>
            <a:off x="6578207" y="6401502"/>
            <a:ext cx="5228360" cy="276999"/>
          </a:xfrm>
          <a:prstGeom prst="rect">
            <a:avLst/>
          </a:prstGeom>
          <a:noFill/>
        </p:spPr>
        <p:txBody>
          <a:bodyPr wrap="square">
            <a:spAutoFit/>
          </a:bodyPr>
          <a:lstStyle/>
          <a:p>
            <a:pPr algn="ctr"/>
            <a:r>
              <a:rPr lang="x-none" sz="1200" dirty="0"/>
              <a:t>https://www.globalmediainsight.com/blog/saudi-arabia-social-media-statistics/</a:t>
            </a:r>
          </a:p>
        </p:txBody>
      </p:sp>
      <p:pic>
        <p:nvPicPr>
          <p:cNvPr id="12" name="Picture 11" descr="Table&#10;&#10;Description automatically generated">
            <a:extLst>
              <a:ext uri="{FF2B5EF4-FFF2-40B4-BE49-F238E27FC236}">
                <a16:creationId xmlns:a16="http://schemas.microsoft.com/office/drawing/2014/main" xmlns="" id="{778C8A17-58B4-A158-8EE4-D0A2819A5F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76822" y="1740096"/>
            <a:ext cx="5231498" cy="4671494"/>
          </a:xfrm>
          <a:prstGeom prst="rect">
            <a:avLst/>
          </a:prstGeom>
        </p:spPr>
      </p:pic>
      <p:sp>
        <p:nvSpPr>
          <p:cNvPr id="13" name="TextBox 12">
            <a:extLst>
              <a:ext uri="{FF2B5EF4-FFF2-40B4-BE49-F238E27FC236}">
                <a16:creationId xmlns:a16="http://schemas.microsoft.com/office/drawing/2014/main" xmlns="" id="{91CC4BBF-C510-62F6-012C-6C879928FE2F}"/>
              </a:ext>
            </a:extLst>
          </p:cNvPr>
          <p:cNvSpPr txBox="1"/>
          <p:nvPr/>
        </p:nvSpPr>
        <p:spPr>
          <a:xfrm>
            <a:off x="6878468" y="1486222"/>
            <a:ext cx="4740315" cy="253916"/>
          </a:xfrm>
          <a:prstGeom prst="rect">
            <a:avLst/>
          </a:prstGeom>
          <a:noFill/>
        </p:spPr>
        <p:txBody>
          <a:bodyPr wrap="square">
            <a:spAutoFit/>
          </a:bodyPr>
          <a:lstStyle/>
          <a:p>
            <a:pPr algn="ctr"/>
            <a:r>
              <a:rPr lang="en-US" sz="1050" b="1" i="0" u="none" strike="noStrike" kern="1200" cap="all" dirty="0">
                <a:solidFill>
                  <a:schemeClr val="tx1"/>
                </a:solidFill>
                <a:effectLst/>
                <a:latin typeface="+mj-lt"/>
                <a:ea typeface="+mj-ea"/>
                <a:cs typeface="+mj-cs"/>
              </a:rPr>
              <a:t>SAUDI ARABIA SOCIAL MEDIA STATISTICS 2023</a:t>
            </a:r>
            <a:endParaRPr lang="x-none" sz="1050" dirty="0"/>
          </a:p>
        </p:txBody>
      </p:sp>
    </p:spTree>
    <p:extLst>
      <p:ext uri="{BB962C8B-B14F-4D97-AF65-F5344CB8AC3E}">
        <p14:creationId xmlns:p14="http://schemas.microsoft.com/office/powerpoint/2010/main" val="181499388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830997"/>
          </a:xfrm>
          <a:prstGeom prst="rect">
            <a:avLst/>
          </a:prstGeom>
          <a:noFill/>
        </p:spPr>
        <p:txBody>
          <a:bodyPr wrap="square" rtlCol="0">
            <a:spAutoFit/>
          </a:bodyPr>
          <a:lstStyle/>
          <a:p>
            <a:r>
              <a:rPr lang="it-IT" sz="2400" b="1" dirty="0">
                <a:solidFill>
                  <a:srgbClr val="00B0F0"/>
                </a:solidFill>
                <a:latin typeface="Alexandria" charset="0"/>
                <a:cs typeface="Alexandria" charset="0"/>
              </a:rPr>
              <a:t>SAUDI ARABIA SOCIAL MEDIA STATISTICS 2023</a:t>
            </a:r>
          </a:p>
          <a:p>
            <a:r>
              <a:rPr lang="ar-EG" sz="2400" b="1" dirty="0">
                <a:solidFill>
                  <a:srgbClr val="00B0F0"/>
                </a:solidFill>
                <a:latin typeface="Alexandria" charset="0"/>
                <a:cs typeface="Alexandria" charset="0"/>
              </a:rPr>
              <a:t>إحصائيات مواقع التواصل الاجتماعي في المملكة العربية السعودية 2023</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7" name="Content Placeholder 5" descr="Table&#10;&#10;Description automatically generated">
            <a:extLst>
              <a:ext uri="{FF2B5EF4-FFF2-40B4-BE49-F238E27FC236}">
                <a16:creationId xmlns:a16="http://schemas.microsoft.com/office/drawing/2014/main" xmlns="" id="{20B2D6C3-B8ED-D2E7-5F4E-677110E7A4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6130" y="1651377"/>
            <a:ext cx="9372600" cy="4768909"/>
          </a:xfrm>
          <a:prstGeom prst="rect">
            <a:avLst/>
          </a:prstGeom>
        </p:spPr>
      </p:pic>
    </p:spTree>
    <p:extLst>
      <p:ext uri="{BB962C8B-B14F-4D97-AF65-F5344CB8AC3E}">
        <p14:creationId xmlns:p14="http://schemas.microsoft.com/office/powerpoint/2010/main" val="47786411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of Social Media Marketing</a:t>
            </a:r>
          </a:p>
          <a:p>
            <a:r>
              <a:rPr lang="ar-EG" sz="2800" b="1" dirty="0">
                <a:solidFill>
                  <a:srgbClr val="00B0F0"/>
                </a:solidFill>
                <a:latin typeface="Alexandria" charset="0"/>
                <a:cs typeface="Alexandria" charset="0"/>
              </a:rPr>
              <a:t>فوائد التسويق عبر وسائل التواصل الاجتماعي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a:extLst>
              <a:ext uri="{FF2B5EF4-FFF2-40B4-BE49-F238E27FC236}">
                <a16:creationId xmlns:a16="http://schemas.microsoft.com/office/drawing/2014/main" xmlns="" id="{D8BA0372-9085-8BD7-7A8C-C477163F9C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331" y="1714174"/>
            <a:ext cx="6768026" cy="4664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p:cNvGrpSpPr/>
          <p:nvPr/>
        </p:nvGrpSpPr>
        <p:grpSpPr>
          <a:xfrm>
            <a:off x="5982585" y="1775638"/>
            <a:ext cx="5836375" cy="3984852"/>
            <a:chOff x="5982586" y="1761990"/>
            <a:chExt cx="4119352" cy="3984852"/>
          </a:xfrm>
        </p:grpSpPr>
        <p:sp>
          <p:nvSpPr>
            <p:cNvPr id="2" name="TextBox 1"/>
            <p:cNvSpPr txBox="1"/>
            <p:nvPr/>
          </p:nvSpPr>
          <p:spPr>
            <a:xfrm>
              <a:off x="5993962" y="1761990"/>
              <a:ext cx="4107976" cy="369332"/>
            </a:xfrm>
            <a:prstGeom prst="rect">
              <a:avLst/>
            </a:prstGeom>
            <a:noFill/>
          </p:spPr>
          <p:txBody>
            <a:bodyPr wrap="square" rtlCol="1">
              <a:spAutoFit/>
            </a:bodyPr>
            <a:lstStyle/>
            <a:p>
              <a:pPr algn="r" rtl="1"/>
              <a:r>
                <a:rPr lang="ar-EG" b="1" dirty="0"/>
                <a:t>خلق عرض مرئي للشركة   89%</a:t>
              </a:r>
            </a:p>
          </p:txBody>
        </p:sp>
        <p:sp>
          <p:nvSpPr>
            <p:cNvPr id="10" name="TextBox 9"/>
            <p:cNvSpPr txBox="1"/>
            <p:nvPr/>
          </p:nvSpPr>
          <p:spPr>
            <a:xfrm>
              <a:off x="5993962" y="2220455"/>
              <a:ext cx="4107976" cy="646331"/>
            </a:xfrm>
            <a:prstGeom prst="rect">
              <a:avLst/>
            </a:prstGeom>
            <a:noFill/>
          </p:spPr>
          <p:txBody>
            <a:bodyPr wrap="square" rtlCol="1">
              <a:spAutoFit/>
            </a:bodyPr>
            <a:lstStyle/>
            <a:p>
              <a:pPr algn="r" rtl="1"/>
              <a:r>
                <a:rPr lang="ar-EG" b="1" dirty="0"/>
                <a:t>زيادة حركة المرور على الموقع الإلكتروني وعدد المشتركين 75%</a:t>
              </a:r>
            </a:p>
          </p:txBody>
        </p:sp>
        <p:sp>
          <p:nvSpPr>
            <p:cNvPr id="11" name="TextBox 10"/>
            <p:cNvSpPr txBox="1"/>
            <p:nvPr/>
          </p:nvSpPr>
          <p:spPr>
            <a:xfrm>
              <a:off x="5993962" y="2670662"/>
              <a:ext cx="4107976" cy="369332"/>
            </a:xfrm>
            <a:prstGeom prst="rect">
              <a:avLst/>
            </a:prstGeom>
            <a:noFill/>
          </p:spPr>
          <p:txBody>
            <a:bodyPr wrap="square" rtlCol="1">
              <a:spAutoFit/>
            </a:bodyPr>
            <a:lstStyle/>
            <a:p>
              <a:pPr algn="r" rtl="1"/>
              <a:r>
                <a:rPr lang="ar-EG" b="1" dirty="0"/>
                <a:t>توفير رؤى حول السوق 69%</a:t>
              </a:r>
            </a:p>
          </p:txBody>
        </p:sp>
        <p:sp>
          <p:nvSpPr>
            <p:cNvPr id="12" name="TextBox 11"/>
            <p:cNvSpPr txBox="1"/>
            <p:nvPr/>
          </p:nvSpPr>
          <p:spPr>
            <a:xfrm>
              <a:off x="5982586" y="3129062"/>
              <a:ext cx="4107976" cy="369332"/>
            </a:xfrm>
            <a:prstGeom prst="rect">
              <a:avLst/>
            </a:prstGeom>
            <a:noFill/>
          </p:spPr>
          <p:txBody>
            <a:bodyPr wrap="square" rtlCol="1">
              <a:spAutoFit/>
            </a:bodyPr>
            <a:lstStyle/>
            <a:p>
              <a:pPr algn="r" rtl="1"/>
              <a:r>
                <a:rPr lang="ar-EG" b="1" dirty="0"/>
                <a:t>تطوير معجبين مخلصين (لديهم ولاء) 65%</a:t>
              </a:r>
            </a:p>
          </p:txBody>
        </p:sp>
        <p:sp>
          <p:nvSpPr>
            <p:cNvPr id="13" name="TextBox 12"/>
            <p:cNvSpPr txBox="1"/>
            <p:nvPr/>
          </p:nvSpPr>
          <p:spPr>
            <a:xfrm>
              <a:off x="5982586" y="3587527"/>
              <a:ext cx="4107976" cy="369332"/>
            </a:xfrm>
            <a:prstGeom prst="rect">
              <a:avLst/>
            </a:prstGeom>
            <a:noFill/>
          </p:spPr>
          <p:txBody>
            <a:bodyPr wrap="square" rtlCol="1">
              <a:spAutoFit/>
            </a:bodyPr>
            <a:lstStyle/>
            <a:p>
              <a:pPr algn="r" rtl="1"/>
              <a:r>
                <a:rPr lang="ar-EG" b="1" dirty="0"/>
                <a:t>توليد عملاء محتملين مؤهلين 61%</a:t>
              </a:r>
            </a:p>
          </p:txBody>
        </p:sp>
        <p:sp>
          <p:nvSpPr>
            <p:cNvPr id="17" name="TextBox 16"/>
            <p:cNvSpPr txBox="1"/>
            <p:nvPr/>
          </p:nvSpPr>
          <p:spPr>
            <a:xfrm>
              <a:off x="5982586" y="4037734"/>
              <a:ext cx="4107976" cy="369332"/>
            </a:xfrm>
            <a:prstGeom prst="rect">
              <a:avLst/>
            </a:prstGeom>
            <a:noFill/>
          </p:spPr>
          <p:txBody>
            <a:bodyPr wrap="square" rtlCol="1">
              <a:spAutoFit/>
            </a:bodyPr>
            <a:lstStyle/>
            <a:p>
              <a:pPr algn="r" rtl="1"/>
              <a:r>
                <a:rPr lang="ar-EG" b="1" dirty="0"/>
                <a:t>تحسين ترتيب الموقع الإلكتروني في نتائج البحث 58%</a:t>
              </a:r>
            </a:p>
          </p:txBody>
        </p:sp>
        <p:sp>
          <p:nvSpPr>
            <p:cNvPr id="18" name="TextBox 17"/>
            <p:cNvSpPr txBox="1"/>
            <p:nvPr/>
          </p:nvSpPr>
          <p:spPr>
            <a:xfrm>
              <a:off x="5984858" y="4468838"/>
              <a:ext cx="4107976" cy="369332"/>
            </a:xfrm>
            <a:prstGeom prst="rect">
              <a:avLst/>
            </a:prstGeom>
            <a:noFill/>
          </p:spPr>
          <p:txBody>
            <a:bodyPr wrap="square" rtlCol="1">
              <a:spAutoFit/>
            </a:bodyPr>
            <a:lstStyle/>
            <a:p>
              <a:pPr algn="r" rtl="1"/>
              <a:r>
                <a:rPr lang="ar-EG" b="1" dirty="0"/>
                <a:t>تحقيق شراكات عمل جديدة  54%</a:t>
              </a:r>
            </a:p>
          </p:txBody>
        </p:sp>
        <p:sp>
          <p:nvSpPr>
            <p:cNvPr id="19" name="TextBox 18"/>
            <p:cNvSpPr txBox="1"/>
            <p:nvPr/>
          </p:nvSpPr>
          <p:spPr>
            <a:xfrm>
              <a:off x="5984858" y="4927303"/>
              <a:ext cx="4107976" cy="369332"/>
            </a:xfrm>
            <a:prstGeom prst="rect">
              <a:avLst/>
            </a:prstGeom>
            <a:noFill/>
          </p:spPr>
          <p:txBody>
            <a:bodyPr wrap="square" rtlCol="1">
              <a:spAutoFit/>
            </a:bodyPr>
            <a:lstStyle/>
            <a:p>
              <a:pPr algn="r" rtl="1"/>
              <a:r>
                <a:rPr lang="ar-EG" b="1" dirty="0"/>
                <a:t>تخفيض النفقات التسويقية الكلية  47%</a:t>
              </a:r>
            </a:p>
          </p:txBody>
        </p:sp>
        <p:sp>
          <p:nvSpPr>
            <p:cNvPr id="23" name="TextBox 22"/>
            <p:cNvSpPr txBox="1"/>
            <p:nvPr/>
          </p:nvSpPr>
          <p:spPr>
            <a:xfrm>
              <a:off x="5984858" y="5377510"/>
              <a:ext cx="4107976" cy="369332"/>
            </a:xfrm>
            <a:prstGeom prst="rect">
              <a:avLst/>
            </a:prstGeom>
            <a:noFill/>
          </p:spPr>
          <p:txBody>
            <a:bodyPr wrap="square" rtlCol="1">
              <a:spAutoFit/>
            </a:bodyPr>
            <a:lstStyle/>
            <a:p>
              <a:pPr algn="r" rtl="1"/>
              <a:r>
                <a:rPr lang="ar-EG" b="1" dirty="0"/>
                <a:t>تحسين المبيعات 43%</a:t>
              </a:r>
            </a:p>
          </p:txBody>
        </p:sp>
      </p:grpSp>
    </p:spTree>
    <p:extLst>
      <p:ext uri="{BB962C8B-B14F-4D97-AF65-F5344CB8AC3E}">
        <p14:creationId xmlns:p14="http://schemas.microsoft.com/office/powerpoint/2010/main" val="23558141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Embrace social marketing</a:t>
            </a:r>
          </a:p>
          <a:p>
            <a:r>
              <a:rPr lang="ar-EG" sz="2800" b="1" dirty="0">
                <a:solidFill>
                  <a:srgbClr val="00B0F0"/>
                </a:solidFill>
                <a:latin typeface="Alexandria" charset="0"/>
                <a:cs typeface="Alexandria" charset="0"/>
              </a:rPr>
              <a:t>تبني التسويق الاجتماعي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E3342CA9-8DC0-DEB6-1FC1-7124C11DEDE1}"/>
              </a:ext>
            </a:extLst>
          </p:cNvPr>
          <p:cNvSpPr txBox="1"/>
          <p:nvPr/>
        </p:nvSpPr>
        <p:spPr>
          <a:xfrm>
            <a:off x="6878477" y="3347109"/>
            <a:ext cx="4876791" cy="1384995"/>
          </a:xfrm>
          <a:prstGeom prst="rect">
            <a:avLst/>
          </a:prstGeom>
          <a:noFill/>
        </p:spPr>
        <p:txBody>
          <a:bodyPr wrap="square">
            <a:spAutoFit/>
          </a:bodyPr>
          <a:lstStyle/>
          <a:p>
            <a:r>
              <a:rPr lang="en-US" altLang="en-US" sz="4400" b="1" dirty="0">
                <a:solidFill>
                  <a:srgbClr val="002060"/>
                </a:solidFill>
                <a:ea typeface="+mj-ea"/>
                <a:cs typeface="+mj-cs"/>
              </a:rPr>
              <a:t>1. Start a blog</a:t>
            </a:r>
          </a:p>
          <a:p>
            <a:r>
              <a:rPr lang="ar-EG" sz="4000" b="1" dirty="0">
                <a:solidFill>
                  <a:srgbClr val="002060"/>
                </a:solidFill>
              </a:rPr>
              <a:t>1. ابدأ بالمدونات</a:t>
            </a:r>
            <a:endParaRPr lang="x-none" sz="4000" b="1" dirty="0">
              <a:solidFill>
                <a:srgbClr val="002060"/>
              </a:solidFill>
            </a:endParaRPr>
          </a:p>
        </p:txBody>
      </p:sp>
      <p:pic>
        <p:nvPicPr>
          <p:cNvPr id="10" name="Picture 9">
            <a:extLst>
              <a:ext uri="{FF2B5EF4-FFF2-40B4-BE49-F238E27FC236}">
                <a16:creationId xmlns:a16="http://schemas.microsoft.com/office/drawing/2014/main" xmlns="" id="{5C9B1448-01DF-4C66-7AE7-6C3B5A3E651F}"/>
              </a:ext>
            </a:extLst>
          </p:cNvPr>
          <p:cNvPicPr>
            <a:picLocks noChangeAspect="1"/>
          </p:cNvPicPr>
          <p:nvPr/>
        </p:nvPicPr>
        <p:blipFill rotWithShape="1">
          <a:blip r:embed="rId3"/>
          <a:srcRect l="3125" t="33892" r="38501" b="5325"/>
          <a:stretch/>
        </p:blipFill>
        <p:spPr>
          <a:xfrm>
            <a:off x="424787" y="1617266"/>
            <a:ext cx="6180729" cy="4769884"/>
          </a:xfrm>
          <a:prstGeom prst="rect">
            <a:avLst/>
          </a:prstGeom>
        </p:spPr>
      </p:pic>
    </p:spTree>
    <p:extLst>
      <p:ext uri="{BB962C8B-B14F-4D97-AF65-F5344CB8AC3E}">
        <p14:creationId xmlns:p14="http://schemas.microsoft.com/office/powerpoint/2010/main" val="343854066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Blogging</a:t>
            </a:r>
          </a:p>
          <a:p>
            <a:r>
              <a:rPr lang="ar-EG" sz="2800" b="1" dirty="0">
                <a:solidFill>
                  <a:srgbClr val="00B0F0"/>
                </a:solidFill>
                <a:latin typeface="Alexandria" charset="0"/>
                <a:cs typeface="Alexandria" charset="0"/>
              </a:rPr>
              <a:t>التدوين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178B167-564C-4E56-E35D-2A98C069DBBA}"/>
              </a:ext>
            </a:extLst>
          </p:cNvPr>
          <p:cNvSpPr txBox="1">
            <a:spLocks noChangeArrowheads="1"/>
          </p:cNvSpPr>
          <p:nvPr/>
        </p:nvSpPr>
        <p:spPr>
          <a:xfrm>
            <a:off x="504968" y="1524000"/>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7663" indent="-347663" algn="just">
              <a:lnSpc>
                <a:spcPct val="110000"/>
              </a:lnSpc>
              <a:spcBef>
                <a:spcPts val="600"/>
              </a:spcBef>
            </a:pPr>
            <a:r>
              <a:rPr lang="en-US" altLang="x-none" sz="2000" dirty="0">
                <a:ea typeface="ＭＳ Ｐゴシック" panose="020B0600070205080204" pitchFamily="34" charset="-128"/>
              </a:rPr>
              <a:t>62% of companies use blogs as part of their marketing strategies.</a:t>
            </a:r>
          </a:p>
          <a:p>
            <a:pPr marL="347663" indent="-347663" algn="just">
              <a:lnSpc>
                <a:spcPct val="110000"/>
              </a:lnSpc>
              <a:spcBef>
                <a:spcPts val="600"/>
              </a:spcBef>
            </a:pPr>
            <a:r>
              <a:rPr lang="en-US" sz="2000" dirty="0">
                <a:ea typeface="ＭＳ Ｐゴシック" panose="020B0600070205080204" pitchFamily="34" charset="-128"/>
              </a:rPr>
              <a:t>82% of companies that publish blogs on a daily basis say they have acquired a customer through their blogs. </a:t>
            </a:r>
          </a:p>
          <a:p>
            <a:pPr marL="347663" indent="-347663" algn="just">
              <a:lnSpc>
                <a:spcPct val="110000"/>
              </a:lnSpc>
              <a:spcBef>
                <a:spcPts val="600"/>
              </a:spcBef>
            </a:pPr>
            <a:r>
              <a:rPr lang="en-US" sz="2000" dirty="0">
                <a:ea typeface="ＭＳ Ｐゴシック" panose="020B0600070205080204" pitchFamily="34" charset="-128"/>
              </a:rPr>
              <a:t>57% of companies that publish blogs monthly say they have acquired a customer through their blogs.</a:t>
            </a:r>
          </a:p>
          <a:p>
            <a:pPr marL="347663" indent="-347663" algn="just">
              <a:lnSpc>
                <a:spcPct val="110000"/>
              </a:lnSpc>
              <a:spcBef>
                <a:spcPts val="600"/>
              </a:spcBef>
            </a:pPr>
            <a:r>
              <a:rPr lang="en-US" sz="2000" dirty="0">
                <a:ea typeface="ＭＳ Ｐゴシック" panose="020B0600070205080204" pitchFamily="34" charset="-128"/>
              </a:rPr>
              <a:t>55% of marketers spent more time than money on blogging, reinforcing blogs as a strong tool for bootstrap marketing. </a:t>
            </a:r>
          </a:p>
          <a:p>
            <a:pPr algn="just">
              <a:lnSpc>
                <a:spcPct val="110000"/>
              </a:lnSpc>
            </a:pPr>
            <a:r>
              <a:rPr lang="en-US" altLang="x-none" sz="2000" dirty="0">
                <a:ea typeface="ＭＳ Ｐゴシック" panose="020B0600070205080204" pitchFamily="34" charset="-128"/>
              </a:rPr>
              <a:t>It is an economical and effective online communication. </a:t>
            </a:r>
          </a:p>
        </p:txBody>
      </p:sp>
      <p:sp>
        <p:nvSpPr>
          <p:cNvPr id="9" name="Rectangle 3">
            <a:extLst>
              <a:ext uri="{FF2B5EF4-FFF2-40B4-BE49-F238E27FC236}">
                <a16:creationId xmlns:a16="http://schemas.microsoft.com/office/drawing/2014/main" xmlns="" id="{A178B167-564C-4E56-E35D-2A98C069DBBA}"/>
              </a:ext>
            </a:extLst>
          </p:cNvPr>
          <p:cNvSpPr txBox="1">
            <a:spLocks noChangeArrowheads="1"/>
          </p:cNvSpPr>
          <p:nvPr/>
        </p:nvSpPr>
        <p:spPr>
          <a:xfrm>
            <a:off x="6122430" y="1594419"/>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pPr>
            <a:r>
              <a:rPr lang="ar-EG" sz="2000" dirty="0"/>
              <a:t>62% من الشركات تستخدم المدونات كجزء من استراتيجياتها التسويقية.</a:t>
            </a:r>
          </a:p>
          <a:p>
            <a:pPr algn="r" rtl="1">
              <a:lnSpc>
                <a:spcPct val="150000"/>
              </a:lnSpc>
            </a:pPr>
            <a:r>
              <a:rPr lang="ar-EG" sz="2000" dirty="0"/>
              <a:t>82% من الشركات التي تنشر مدونات يوميًا تقول إنها اكتسبت عميلًا من خلال مدوناتها.</a:t>
            </a:r>
          </a:p>
          <a:p>
            <a:pPr algn="r" rtl="1">
              <a:lnSpc>
                <a:spcPct val="150000"/>
              </a:lnSpc>
            </a:pPr>
            <a:r>
              <a:rPr lang="ar-EG" sz="2000" dirty="0"/>
              <a:t>57% من الشركات التي تنشر مدونات شهريًا تقول إنها اكتسبت عميلًا من خلال مدوناتها.</a:t>
            </a:r>
          </a:p>
          <a:p>
            <a:pPr algn="r" rtl="1">
              <a:lnSpc>
                <a:spcPct val="150000"/>
              </a:lnSpc>
            </a:pPr>
            <a:r>
              <a:rPr lang="ar-EG" sz="2000" dirty="0"/>
              <a:t>55% من المسوقين يقضون وقتًا أكثر من المال في التدوين، مما يعزز المدونات كأداة قوية للتسويق </a:t>
            </a:r>
            <a:r>
              <a:rPr lang="en-US" sz="2000" dirty="0">
                <a:ea typeface="ＭＳ Ｐゴシック" panose="020B0600070205080204" pitchFamily="34" charset="-128"/>
              </a:rPr>
              <a:t>bootstrap </a:t>
            </a:r>
            <a:r>
              <a:rPr lang="ar-EG" sz="2000" dirty="0"/>
              <a:t>.</a:t>
            </a:r>
          </a:p>
          <a:p>
            <a:pPr algn="r" rtl="1">
              <a:lnSpc>
                <a:spcPct val="150000"/>
              </a:lnSpc>
            </a:pPr>
            <a:r>
              <a:rPr lang="ar-EG" sz="2000" dirty="0"/>
              <a:t>تعد المدونات وسيلة تواصل اقتصادية وفعالة عبر الإنترنت.</a:t>
            </a:r>
          </a:p>
        </p:txBody>
      </p:sp>
    </p:spTree>
    <p:extLst>
      <p:ext uri="{BB962C8B-B14F-4D97-AF65-F5344CB8AC3E}">
        <p14:creationId xmlns:p14="http://schemas.microsoft.com/office/powerpoint/2010/main" val="110640305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Blog Guidelines</a:t>
            </a:r>
          </a:p>
          <a:p>
            <a:r>
              <a:rPr lang="ar-EG" sz="2800" b="1" dirty="0">
                <a:solidFill>
                  <a:srgbClr val="00B0F0"/>
                </a:solidFill>
                <a:latin typeface="Alexandria" charset="0"/>
                <a:cs typeface="Alexandria" charset="0"/>
              </a:rPr>
              <a:t>إرشادات المدونة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178B167-564C-4E56-E35D-2A98C069DBBA}"/>
              </a:ext>
            </a:extLst>
          </p:cNvPr>
          <p:cNvSpPr txBox="1">
            <a:spLocks noChangeArrowheads="1"/>
          </p:cNvSpPr>
          <p:nvPr/>
        </p:nvSpPr>
        <p:spPr>
          <a:xfrm>
            <a:off x="504968" y="1524000"/>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7713" lvl="1" indent="-347663">
              <a:lnSpc>
                <a:spcPct val="100000"/>
              </a:lnSpc>
              <a:spcBef>
                <a:spcPts val="600"/>
              </a:spcBef>
            </a:pPr>
            <a:r>
              <a:rPr lang="en-US" altLang="x-none" sz="2200" dirty="0">
                <a:ea typeface="ＭＳ Ｐゴシック" panose="020B0600070205080204" pitchFamily="34" charset="-128"/>
              </a:rPr>
              <a:t>Be honest, balanced, and interesting.</a:t>
            </a:r>
          </a:p>
          <a:p>
            <a:pPr marL="747713" lvl="1" indent="-347663">
              <a:lnSpc>
                <a:spcPct val="100000"/>
              </a:lnSpc>
              <a:spcBef>
                <a:spcPts val="600"/>
              </a:spcBef>
            </a:pPr>
            <a:r>
              <a:rPr lang="en-US" altLang="x-none" sz="2200" dirty="0">
                <a:ea typeface="ＭＳ Ｐゴシック" panose="020B0600070205080204" pitchFamily="34" charset="-128"/>
              </a:rPr>
              <a:t>Post blog entries consistently so that readers have a reason to return.</a:t>
            </a:r>
          </a:p>
          <a:p>
            <a:pPr marL="747713" lvl="1" indent="-347663">
              <a:lnSpc>
                <a:spcPct val="100000"/>
              </a:lnSpc>
              <a:spcBef>
                <a:spcPts val="600"/>
              </a:spcBef>
            </a:pPr>
            <a:r>
              <a:rPr lang="en-US" altLang="x-none" sz="2200" dirty="0">
                <a:ea typeface="ＭＳ Ｐゴシック" panose="020B0600070205080204" pitchFamily="34" charset="-128"/>
              </a:rPr>
              <a:t>Ask customers for feedback.</a:t>
            </a:r>
          </a:p>
          <a:p>
            <a:pPr marL="741363" lvl="1" indent="-349250">
              <a:spcBef>
                <a:spcPts val="600"/>
              </a:spcBef>
            </a:pPr>
            <a:r>
              <a:rPr lang="en-US" altLang="x-none" sz="2200" dirty="0">
                <a:ea typeface="ＭＳ Ｐゴシック" panose="020B0600070205080204" pitchFamily="34" charset="-128"/>
              </a:rPr>
              <a:t>Strive to cultivate the image of an expert or a trusted friend on a topic that is important.</a:t>
            </a:r>
          </a:p>
          <a:p>
            <a:pPr marL="747713" lvl="1" indent="-347663">
              <a:spcBef>
                <a:spcPts val="600"/>
              </a:spcBef>
            </a:pPr>
            <a:r>
              <a:rPr lang="en-US" altLang="x-none" sz="2200" dirty="0">
                <a:ea typeface="ＭＳ Ｐゴシック" panose="020B0600070205080204" pitchFamily="34" charset="-128"/>
              </a:rPr>
              <a:t>Use services such as Google Alerts that scan the Web for a company’s name and send e-mail alerts when they find posts.</a:t>
            </a:r>
          </a:p>
          <a:p>
            <a:pPr marL="747713" lvl="1" indent="-347663">
              <a:spcBef>
                <a:spcPts val="600"/>
              </a:spcBef>
            </a:pPr>
            <a:r>
              <a:rPr lang="en-US" altLang="x-none" sz="2200" dirty="0">
                <a:ea typeface="ＭＳ Ｐゴシック" panose="020B0600070205080204" pitchFamily="34" charset="-128"/>
              </a:rPr>
              <a:t>Be cautious!</a:t>
            </a:r>
          </a:p>
          <a:p>
            <a:pPr marL="747713" lvl="1" indent="-347663">
              <a:spcBef>
                <a:spcPts val="600"/>
              </a:spcBef>
            </a:pPr>
            <a:r>
              <a:rPr lang="en-US" altLang="x-none" sz="2200" dirty="0">
                <a:ea typeface="ＭＳ Ｐゴシック" panose="020B0600070205080204" pitchFamily="34" charset="-128"/>
              </a:rPr>
              <a:t>Promote the blog via social media and e-mail. </a:t>
            </a:r>
          </a:p>
        </p:txBody>
      </p:sp>
      <p:sp>
        <p:nvSpPr>
          <p:cNvPr id="9" name="Rectangle 3">
            <a:extLst>
              <a:ext uri="{FF2B5EF4-FFF2-40B4-BE49-F238E27FC236}">
                <a16:creationId xmlns:a16="http://schemas.microsoft.com/office/drawing/2014/main" xmlns="" id="{A178B167-564C-4E56-E35D-2A98C069DBBA}"/>
              </a:ext>
            </a:extLst>
          </p:cNvPr>
          <p:cNvSpPr txBox="1">
            <a:spLocks noChangeArrowheads="1"/>
          </p:cNvSpPr>
          <p:nvPr/>
        </p:nvSpPr>
        <p:spPr>
          <a:xfrm>
            <a:off x="6184352" y="1525948"/>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sz="2000" dirty="0"/>
              <a:t>كن صادقًا، متوازنًا، ومثيرًا للاهتمام.</a:t>
            </a:r>
          </a:p>
          <a:p>
            <a:pPr algn="justLow" rtl="1">
              <a:lnSpc>
                <a:spcPct val="150000"/>
              </a:lnSpc>
            </a:pPr>
            <a:r>
              <a:rPr lang="ar-EG" sz="2000" dirty="0"/>
              <a:t>انشر مقالات المدونة باستمرار ليكون لدى القراء سبب للعودة.</a:t>
            </a:r>
          </a:p>
          <a:p>
            <a:pPr algn="justLow" rtl="1">
              <a:lnSpc>
                <a:spcPct val="150000"/>
              </a:lnSpc>
            </a:pPr>
            <a:r>
              <a:rPr lang="ar-EG" sz="2000" dirty="0"/>
              <a:t>اطلب من العملاء إبداء آرائهم.</a:t>
            </a:r>
          </a:p>
          <a:p>
            <a:pPr algn="justLow" rtl="1">
              <a:lnSpc>
                <a:spcPct val="150000"/>
              </a:lnSpc>
            </a:pPr>
            <a:r>
              <a:rPr lang="ar-EG" sz="2000" dirty="0"/>
              <a:t>اسعَ إلى تكوين صورة كخبير أو صديق موثوق في موضوع مهم.</a:t>
            </a:r>
          </a:p>
          <a:p>
            <a:pPr algn="justLow" rtl="1">
              <a:lnSpc>
                <a:spcPct val="150000"/>
              </a:lnSpc>
            </a:pPr>
            <a:r>
              <a:rPr lang="ar-EG" sz="2000" dirty="0"/>
              <a:t>استخدم خدمات مثل تنبيهات </a:t>
            </a:r>
            <a:r>
              <a:rPr lang="en-US" sz="2000" dirty="0"/>
              <a:t>Google</a:t>
            </a:r>
            <a:r>
              <a:rPr lang="ar-EG" sz="2000" dirty="0"/>
              <a:t> التي تفحص الويب بحثًا عن اسم الشركة وترسل تنبيهات عبر البريد الإلكتروني عند العثور على منشورات.</a:t>
            </a:r>
          </a:p>
          <a:p>
            <a:pPr algn="justLow" rtl="1">
              <a:lnSpc>
                <a:spcPct val="150000"/>
              </a:lnSpc>
            </a:pPr>
            <a:r>
              <a:rPr lang="ar-EG" sz="2000" dirty="0"/>
              <a:t>كن حذرًا!</a:t>
            </a:r>
          </a:p>
          <a:p>
            <a:pPr algn="justLow" rtl="1">
              <a:lnSpc>
                <a:spcPct val="150000"/>
              </a:lnSpc>
            </a:pPr>
            <a:r>
              <a:rPr lang="ar-EG" sz="2000" dirty="0"/>
              <a:t>روّج للمدونة عبر وسائل التواصل الاجتماعي والبريد الإلكتروني.</a:t>
            </a:r>
          </a:p>
        </p:txBody>
      </p:sp>
    </p:spTree>
    <p:extLst>
      <p:ext uri="{BB962C8B-B14F-4D97-AF65-F5344CB8AC3E}">
        <p14:creationId xmlns:p14="http://schemas.microsoft.com/office/powerpoint/2010/main" val="68930202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Embrace social marketing</a:t>
            </a:r>
          </a:p>
          <a:p>
            <a:r>
              <a:rPr lang="ar-EG" sz="2800" b="1" dirty="0">
                <a:solidFill>
                  <a:srgbClr val="00B0F0"/>
                </a:solidFill>
                <a:latin typeface="Alexandria" charset="0"/>
                <a:cs typeface="Alexandria" charset="0"/>
              </a:rPr>
              <a:t>تبني التسويق الاجتماعي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E3342CA9-8DC0-DEB6-1FC1-7124C11DEDE1}"/>
              </a:ext>
            </a:extLst>
          </p:cNvPr>
          <p:cNvSpPr txBox="1"/>
          <p:nvPr/>
        </p:nvSpPr>
        <p:spPr>
          <a:xfrm>
            <a:off x="4695081" y="2902593"/>
            <a:ext cx="6609806" cy="1849545"/>
          </a:xfrm>
          <a:prstGeom prst="rect">
            <a:avLst/>
          </a:prstGeom>
          <a:noFill/>
        </p:spPr>
        <p:txBody>
          <a:bodyPr wrap="square">
            <a:spAutoFit/>
          </a:bodyPr>
          <a:lstStyle/>
          <a:p>
            <a:pPr>
              <a:lnSpc>
                <a:spcPct val="150000"/>
              </a:lnSpc>
            </a:pPr>
            <a:r>
              <a:rPr lang="en-US" altLang="en-US" sz="4400" b="1" dirty="0">
                <a:solidFill>
                  <a:srgbClr val="002060"/>
                </a:solidFill>
                <a:ea typeface="+mj-ea"/>
                <a:cs typeface="+mj-cs"/>
              </a:rPr>
              <a:t>2. Create online videos</a:t>
            </a:r>
          </a:p>
          <a:p>
            <a:pPr>
              <a:lnSpc>
                <a:spcPct val="150000"/>
              </a:lnSpc>
            </a:pPr>
            <a:r>
              <a:rPr lang="ar-EG" sz="3600" b="1" dirty="0">
                <a:solidFill>
                  <a:srgbClr val="002060"/>
                </a:solidFill>
              </a:rPr>
              <a:t>2. إنشاء مقاطع فيديو عبر الإنترنت</a:t>
            </a:r>
            <a:endParaRPr lang="x-none" sz="3600" b="1" dirty="0">
              <a:solidFill>
                <a:srgbClr val="002060"/>
              </a:solidFill>
            </a:endParaRPr>
          </a:p>
        </p:txBody>
      </p:sp>
      <p:pic>
        <p:nvPicPr>
          <p:cNvPr id="11" name="Picture 4" descr="Learn Online Video - YouTube">
            <a:extLst>
              <a:ext uri="{FF2B5EF4-FFF2-40B4-BE49-F238E27FC236}">
                <a16:creationId xmlns:a16="http://schemas.microsoft.com/office/drawing/2014/main" xmlns="" id="{F8763013-F09A-B3BE-E4CB-FFE74D7A3C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873" y="2274062"/>
            <a:ext cx="3106609" cy="3106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13311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Create online videos</a:t>
            </a:r>
            <a:br>
              <a:rPr lang="en-US" sz="2800" b="1" dirty="0">
                <a:solidFill>
                  <a:srgbClr val="00B0F0"/>
                </a:solidFill>
                <a:latin typeface="Alexandria" charset="0"/>
                <a:cs typeface="Alexandria" charset="0"/>
              </a:rPr>
            </a:br>
            <a:r>
              <a:rPr lang="ar-EG" sz="2800" b="1" dirty="0">
                <a:solidFill>
                  <a:srgbClr val="00B0F0"/>
                </a:solidFill>
                <a:latin typeface="Alexandria" charset="0"/>
                <a:cs typeface="Alexandria" charset="0"/>
              </a:rPr>
              <a:t>إنشاء مقاطع فيديو عبر الإنترنت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178B167-564C-4E56-E35D-2A98C069DBBA}"/>
              </a:ext>
            </a:extLst>
          </p:cNvPr>
          <p:cNvSpPr txBox="1">
            <a:spLocks noChangeArrowheads="1"/>
          </p:cNvSpPr>
          <p:nvPr/>
        </p:nvSpPr>
        <p:spPr>
          <a:xfrm>
            <a:off x="504968" y="1524000"/>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justLow">
              <a:lnSpc>
                <a:spcPct val="150000"/>
              </a:lnSpc>
            </a:pPr>
            <a:r>
              <a:rPr lang="en-US" sz="1600" dirty="0">
                <a:solidFill>
                  <a:srgbClr val="211E1E"/>
                </a:solidFill>
                <a:latin typeface="TimesLTStd"/>
              </a:rPr>
              <a:t>Video hosting sites such as YouTube give creative entrepreneurs the opportunity to promote their businesses at no cost by creating videos that feature their company’s products and services in action. </a:t>
            </a:r>
          </a:p>
          <a:p>
            <a:pPr marL="285750" indent="-285750" algn="justLow">
              <a:lnSpc>
                <a:spcPct val="150000"/>
              </a:lnSpc>
            </a:pPr>
            <a:r>
              <a:rPr lang="en-US" sz="1600" dirty="0">
                <a:solidFill>
                  <a:srgbClr val="211E1E"/>
                </a:solidFill>
                <a:latin typeface="TimesLTStd"/>
              </a:rPr>
              <a:t>Unlike television ads, uploading a video to YouTube costs nothing, and in some cases, the videos reach millions of potential customers. </a:t>
            </a:r>
          </a:p>
          <a:p>
            <a:pPr marL="285750" indent="-285750" algn="justLow">
              <a:lnSpc>
                <a:spcPct val="150000"/>
              </a:lnSpc>
            </a:pPr>
            <a:r>
              <a:rPr lang="en-US" sz="1600" dirty="0">
                <a:solidFill>
                  <a:srgbClr val="211E1E"/>
                </a:solidFill>
                <a:latin typeface="TimesLTStd"/>
              </a:rPr>
              <a:t>Successful online video campaigns don’t just educate and inform, they also </a:t>
            </a:r>
            <a:r>
              <a:rPr lang="en-US" sz="1600" b="1" dirty="0">
                <a:solidFill>
                  <a:srgbClr val="211E1E"/>
                </a:solidFill>
                <a:latin typeface="TimesLTStd"/>
              </a:rPr>
              <a:t>entertain and engage customers</a:t>
            </a:r>
            <a:r>
              <a:rPr lang="en-US" sz="1600" dirty="0">
                <a:solidFill>
                  <a:srgbClr val="211E1E"/>
                </a:solidFill>
                <a:latin typeface="TimesLTStd"/>
              </a:rPr>
              <a:t>. </a:t>
            </a:r>
          </a:p>
          <a:p>
            <a:pPr marL="285750" indent="-285750" algn="justLow">
              <a:lnSpc>
                <a:spcPct val="150000"/>
              </a:lnSpc>
            </a:pPr>
            <a:r>
              <a:rPr lang="en-US" sz="1600" dirty="0">
                <a:solidFill>
                  <a:srgbClr val="211E1E"/>
                </a:solidFill>
                <a:latin typeface="TimesLTStd"/>
              </a:rPr>
              <a:t>Although YouTube is still the most commonly used platform for videos, Facebook, Twitter, and Instagram offer alternative outlets for video content. </a:t>
            </a:r>
            <a:endParaRPr lang="en-US" dirty="0"/>
          </a:p>
        </p:txBody>
      </p:sp>
      <p:sp>
        <p:nvSpPr>
          <p:cNvPr id="9" name="Rectangle 3">
            <a:extLst>
              <a:ext uri="{FF2B5EF4-FFF2-40B4-BE49-F238E27FC236}">
                <a16:creationId xmlns:a16="http://schemas.microsoft.com/office/drawing/2014/main" xmlns="" id="{A178B167-564C-4E56-E35D-2A98C069DBBA}"/>
              </a:ext>
            </a:extLst>
          </p:cNvPr>
          <p:cNvSpPr txBox="1">
            <a:spLocks noChangeArrowheads="1"/>
          </p:cNvSpPr>
          <p:nvPr/>
        </p:nvSpPr>
        <p:spPr>
          <a:xfrm>
            <a:off x="6261182" y="1510257"/>
            <a:ext cx="5617462" cy="50951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spcBef>
                <a:spcPts val="0"/>
              </a:spcBef>
            </a:pPr>
            <a:r>
              <a:rPr lang="ar-EG" sz="2000" dirty="0"/>
              <a:t>مواقع استضافة الفيديو مثل يوتيوب تمنح رواد الأعمال المبدعين الفرصة للترويج لأعمالهم دون تكلفة من خلال إنشاء مقاطع فيديو تعرض منتجات وخدمات شركتهم قيد التنفيذ. </a:t>
            </a:r>
          </a:p>
          <a:p>
            <a:pPr algn="justLow" rtl="1">
              <a:lnSpc>
                <a:spcPct val="150000"/>
              </a:lnSpc>
              <a:spcBef>
                <a:spcPts val="0"/>
              </a:spcBef>
            </a:pPr>
            <a:r>
              <a:rPr lang="ar-EG" sz="2000" dirty="0"/>
              <a:t>على عكس الإعلانات التلفزيونية، فإن تحميل الفيديو على يوتيوب لا يكلف شيئًا، وفي بعض الحالات تصل الفيديوهات إلى ملايين العملاء المحتملين. </a:t>
            </a:r>
          </a:p>
          <a:p>
            <a:pPr algn="justLow" rtl="1">
              <a:lnSpc>
                <a:spcPct val="150000"/>
              </a:lnSpc>
              <a:spcBef>
                <a:spcPts val="0"/>
              </a:spcBef>
            </a:pPr>
            <a:r>
              <a:rPr lang="ar-EG" sz="2000" dirty="0"/>
              <a:t>لا تقتصر الحملات الناجحة للفيديو عبر الإنترنت على التثقيف والإعلام فحسب، بل ترفّه أيضًا على العملاء وتجذبهم للمشاركة فيها. </a:t>
            </a:r>
          </a:p>
          <a:p>
            <a:pPr algn="justLow" rtl="1">
              <a:lnSpc>
                <a:spcPct val="150000"/>
              </a:lnSpc>
              <a:spcBef>
                <a:spcPts val="0"/>
              </a:spcBef>
            </a:pPr>
            <a:r>
              <a:rPr lang="ar-EG" sz="2000" dirty="0"/>
              <a:t>ورغم أن يوتيوب لا يزال المنصة الأكثر استخدامًا للفيديوهات، فإن فيسبوك وتويتر وإنستغرام توفر منافذ بديلة للمحتوى المرئي.</a:t>
            </a:r>
          </a:p>
        </p:txBody>
      </p:sp>
    </p:spTree>
    <p:extLst>
      <p:ext uri="{BB962C8B-B14F-4D97-AF65-F5344CB8AC3E}">
        <p14:creationId xmlns:p14="http://schemas.microsoft.com/office/powerpoint/2010/main" val="382890973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Embrace social marketing</a:t>
            </a:r>
          </a:p>
          <a:p>
            <a:r>
              <a:rPr lang="ar-EG" sz="2800" b="1" dirty="0">
                <a:solidFill>
                  <a:srgbClr val="00B0F0"/>
                </a:solidFill>
                <a:latin typeface="Alexandria" charset="0"/>
                <a:cs typeface="Alexandria" charset="0"/>
              </a:rPr>
              <a:t>تبني التسويق الاجتماعي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xmlns="" id="{D10F8336-3120-2E53-16D8-E9C762068301}"/>
              </a:ext>
            </a:extLst>
          </p:cNvPr>
          <p:cNvSpPr txBox="1"/>
          <p:nvPr/>
        </p:nvSpPr>
        <p:spPr>
          <a:xfrm>
            <a:off x="609767" y="1493296"/>
            <a:ext cx="6709861" cy="5124480"/>
          </a:xfrm>
          <a:prstGeom prst="rect">
            <a:avLst/>
          </a:prstGeom>
          <a:noFill/>
        </p:spPr>
        <p:txBody>
          <a:bodyPr wrap="square">
            <a:spAutoFit/>
          </a:bodyPr>
          <a:lstStyle/>
          <a:p>
            <a:pPr>
              <a:lnSpc>
                <a:spcPct val="150000"/>
              </a:lnSpc>
            </a:pPr>
            <a:r>
              <a:rPr lang="en-US" altLang="en-US" sz="3200" b="1" dirty="0">
                <a:solidFill>
                  <a:srgbClr val="002060"/>
                </a:solidFill>
              </a:rPr>
              <a:t>3. Host a special event:</a:t>
            </a:r>
          </a:p>
          <a:p>
            <a:pPr marL="285750" indent="-285750">
              <a:lnSpc>
                <a:spcPct val="150000"/>
              </a:lnSpc>
              <a:buFont typeface="Arial" panose="020B0604020202020204" pitchFamily="34" charset="0"/>
              <a:buChar char="•"/>
            </a:pPr>
            <a:r>
              <a:rPr lang="en-US" sz="2000" dirty="0">
                <a:solidFill>
                  <a:srgbClr val="211E1E"/>
                </a:solidFill>
                <a:effectLst/>
                <a:latin typeface="TimesLTStd"/>
              </a:rPr>
              <a:t>Another effective bootstrap marketing strategy is to host a special event that reinforces the company’s brand in customers’ minds.</a:t>
            </a:r>
            <a:endParaRPr lang="en-US" sz="2800" dirty="0">
              <a:effectLst/>
            </a:endParaRPr>
          </a:p>
          <a:p>
            <a:pPr marL="285750" indent="-285750">
              <a:lnSpc>
                <a:spcPct val="150000"/>
              </a:lnSpc>
              <a:buFont typeface="Arial" panose="020B0604020202020204" pitchFamily="34" charset="0"/>
              <a:buChar char="•"/>
            </a:pPr>
            <a:endParaRPr lang="en-US" sz="1100" dirty="0">
              <a:effectLst/>
            </a:endParaRPr>
          </a:p>
          <a:p>
            <a:pPr algn="just" rtl="1">
              <a:lnSpc>
                <a:spcPct val="150000"/>
              </a:lnSpc>
            </a:pPr>
            <a:r>
              <a:rPr lang="ar-EG" sz="2800" b="1" dirty="0">
                <a:solidFill>
                  <a:srgbClr val="002060"/>
                </a:solidFill>
              </a:rPr>
              <a:t>3. استضافة حدث خاص: </a:t>
            </a:r>
          </a:p>
          <a:p>
            <a:pPr marL="285750" indent="-285750" algn="just" rtl="1">
              <a:lnSpc>
                <a:spcPct val="150000"/>
              </a:lnSpc>
              <a:buFont typeface="Arial" panose="020B0604020202020204" pitchFamily="34" charset="0"/>
              <a:buChar char="•"/>
            </a:pPr>
            <a:r>
              <a:rPr lang="ar-EG" sz="2800" dirty="0"/>
              <a:t>استراتيجية فعالة أخرى للتسويق </a:t>
            </a:r>
            <a:r>
              <a:rPr lang="en-US" sz="2800" dirty="0">
                <a:solidFill>
                  <a:srgbClr val="211E1E"/>
                </a:solidFill>
                <a:latin typeface="TimesLTStd"/>
              </a:rPr>
              <a:t>bootstrap</a:t>
            </a:r>
            <a:r>
              <a:rPr lang="ar-EG" sz="2800" dirty="0">
                <a:solidFill>
                  <a:srgbClr val="211E1E"/>
                </a:solidFill>
                <a:latin typeface="TimesLTStd"/>
              </a:rPr>
              <a:t> </a:t>
            </a:r>
            <a:r>
              <a:rPr lang="ar-EG" sz="2800" dirty="0"/>
              <a:t>هي استضافة حدث خاص يعزز صورة العلامة التجارية للشركة في أذهان العملاء.</a:t>
            </a:r>
            <a:r>
              <a:rPr lang="en-US" altLang="en-US" sz="2800" b="1" dirty="0">
                <a:solidFill>
                  <a:srgbClr val="002060"/>
                </a:solidFill>
                <a:ea typeface="+mj-ea"/>
                <a:cs typeface="+mj-cs"/>
              </a:rPr>
              <a:t> </a:t>
            </a:r>
            <a:endParaRPr lang="x-none" sz="2800" dirty="0">
              <a:solidFill>
                <a:srgbClr val="002060"/>
              </a:solidFill>
            </a:endParaRPr>
          </a:p>
        </p:txBody>
      </p:sp>
      <p:pic>
        <p:nvPicPr>
          <p:cNvPr id="13" name="Content Placeholder 6">
            <a:extLst>
              <a:ext uri="{FF2B5EF4-FFF2-40B4-BE49-F238E27FC236}">
                <a16:creationId xmlns:a16="http://schemas.microsoft.com/office/drawing/2014/main" xmlns="" id="{1A57B0FF-05A1-FF27-D1B8-0601D3084A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0858" y="2207209"/>
            <a:ext cx="4304566" cy="3238247"/>
          </a:xfrm>
          <a:prstGeom prst="rect">
            <a:avLst/>
          </a:prstGeom>
        </p:spPr>
      </p:pic>
    </p:spTree>
    <p:extLst>
      <p:ext uri="{BB962C8B-B14F-4D97-AF65-F5344CB8AC3E}">
        <p14:creationId xmlns:p14="http://schemas.microsoft.com/office/powerpoint/2010/main" val="184629086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39B28D06-243E-6583-09C4-1A2E4E36B628}"/>
              </a:ext>
            </a:extLst>
          </p:cNvPr>
          <p:cNvSpPr txBox="1"/>
          <p:nvPr/>
        </p:nvSpPr>
        <p:spPr>
          <a:xfrm>
            <a:off x="6537278" y="2441090"/>
            <a:ext cx="4983827" cy="2846070"/>
          </a:xfrm>
          <a:prstGeom prst="rect">
            <a:avLst/>
          </a:prstGeom>
        </p:spPr>
        <p:txBody>
          <a:bodyPr vert="horz" lIns="91440" tIns="45720" rIns="91440" bIns="45720" rtlCol="0" anchor="ctr">
            <a:normAutofit/>
          </a:bodyPr>
          <a:lstStyle/>
          <a:p>
            <a:pPr>
              <a:lnSpc>
                <a:spcPct val="150000"/>
              </a:lnSpc>
              <a:spcBef>
                <a:spcPct val="0"/>
              </a:spcBef>
              <a:spcAft>
                <a:spcPts val="600"/>
              </a:spcAft>
            </a:pPr>
            <a:r>
              <a:rPr lang="en-US" altLang="en-US" sz="3600" b="1" dirty="0">
                <a:solidFill>
                  <a:srgbClr val="002060"/>
                </a:solidFill>
                <a:ea typeface="+mj-ea"/>
                <a:cs typeface="+mj-cs"/>
              </a:rPr>
              <a:t>4. Focus on customer satisfaction</a:t>
            </a:r>
          </a:p>
          <a:p>
            <a:pPr algn="l">
              <a:lnSpc>
                <a:spcPct val="150000"/>
              </a:lnSpc>
              <a:spcBef>
                <a:spcPct val="0"/>
              </a:spcBef>
              <a:spcAft>
                <a:spcPts val="600"/>
              </a:spcAft>
            </a:pPr>
            <a:r>
              <a:rPr lang="ar-EG" altLang="en-US" sz="3200" b="1" dirty="0">
                <a:solidFill>
                  <a:srgbClr val="002060"/>
                </a:solidFill>
                <a:ea typeface="+mj-ea"/>
                <a:cs typeface="+mj-cs"/>
              </a:rPr>
              <a:t>4. التركيز على رضا العملاء</a:t>
            </a:r>
            <a:endParaRPr lang="en-US" altLang="en-US" sz="3200" b="1" dirty="0">
              <a:solidFill>
                <a:srgbClr val="002060"/>
              </a:solidFill>
              <a:ea typeface="+mj-ea"/>
              <a:cs typeface="+mj-cs"/>
            </a:endParaRPr>
          </a:p>
        </p:txBody>
      </p:sp>
      <p:pic>
        <p:nvPicPr>
          <p:cNvPr id="17" name="Picture 2" descr="Customer Satisfaction Score: An ...">
            <a:extLst>
              <a:ext uri="{FF2B5EF4-FFF2-40B4-BE49-F238E27FC236}">
                <a16:creationId xmlns:a16="http://schemas.microsoft.com/office/drawing/2014/main" xmlns="" id="{D0D00D8B-34AA-6DD8-0E7D-75A3ED67AB6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28809" y="2216259"/>
            <a:ext cx="6050339" cy="3474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60539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9. Focus on Customer Satisfaction</a:t>
            </a:r>
          </a:p>
          <a:p>
            <a:pPr algn="l"/>
            <a:r>
              <a:rPr lang="ar-EG" sz="2800" b="1" dirty="0">
                <a:solidFill>
                  <a:srgbClr val="00B0F0"/>
                </a:solidFill>
                <a:latin typeface="Alexandria" charset="0"/>
                <a:cs typeface="Alexandria" charset="0"/>
              </a:rPr>
              <a:t>9. التركيز على رضا العملاء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38621"/>
            <a:ext cx="5793620" cy="4800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spcBef>
                <a:spcPct val="0"/>
              </a:spcBef>
            </a:pPr>
            <a:r>
              <a:rPr lang="en-US" altLang="x-none" sz="2400" dirty="0">
                <a:ea typeface="ＭＳ Ｐゴシック" panose="020B0600070205080204" pitchFamily="34" charset="-128"/>
              </a:rPr>
              <a:t>79% of unhappy customers tell others about their experiences.</a:t>
            </a:r>
          </a:p>
          <a:p>
            <a:pPr marL="741363" lvl="1" indent="-349250">
              <a:lnSpc>
                <a:spcPct val="150000"/>
              </a:lnSpc>
              <a:spcBef>
                <a:spcPct val="0"/>
              </a:spcBef>
            </a:pPr>
            <a:r>
              <a:rPr lang="en-US" altLang="x-none" sz="2000" dirty="0">
                <a:ea typeface="ＭＳ Ｐゴシック" panose="020B0600070205080204" pitchFamily="34" charset="-128"/>
              </a:rPr>
              <a:t>48% of shoppers say they won’t patronize stores where they know others have had negative experiences.</a:t>
            </a:r>
          </a:p>
          <a:p>
            <a:pPr marL="741363" lvl="1" indent="-349250">
              <a:lnSpc>
                <a:spcPct val="150000"/>
              </a:lnSpc>
              <a:spcBef>
                <a:spcPct val="0"/>
              </a:spcBef>
            </a:pPr>
            <a:r>
              <a:rPr lang="en-US" altLang="x-none" sz="2000" dirty="0">
                <a:ea typeface="ＭＳ Ｐゴシック" panose="020B0600070205080204" pitchFamily="34" charset="-128"/>
              </a:rPr>
              <a:t>For every complaint a company receives, 17 other complaints go unspoken.  </a:t>
            </a:r>
          </a:p>
          <a:p>
            <a:pPr marL="741363" lvl="1" indent="-349250">
              <a:lnSpc>
                <a:spcPct val="150000"/>
              </a:lnSpc>
              <a:spcBef>
                <a:spcPct val="0"/>
              </a:spcBef>
            </a:pPr>
            <a:r>
              <a:rPr lang="en-US" altLang="x-none" sz="2000" dirty="0">
                <a:ea typeface="ＭＳ Ｐゴシック" panose="020B0600070205080204" pitchFamily="34" charset="-128"/>
              </a:rPr>
              <a:t>Disgruntled customers often post their experiences online.</a:t>
            </a:r>
          </a:p>
          <a:p>
            <a:pPr marL="457200" indent="-457200">
              <a:lnSpc>
                <a:spcPct val="150000"/>
              </a:lnSpc>
              <a:spcBef>
                <a:spcPct val="0"/>
              </a:spcBef>
            </a:pPr>
            <a:r>
              <a:rPr lang="en-US" altLang="x-none" sz="2400" dirty="0">
                <a:ea typeface="ＭＳ Ｐゴシック" panose="020B0600070205080204" pitchFamily="34" charset="-128"/>
              </a:rPr>
              <a:t>Address comments and complaints!</a:t>
            </a:r>
          </a:p>
        </p:txBody>
      </p:sp>
      <p:sp>
        <p:nvSpPr>
          <p:cNvPr id="9"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6122430" y="1673230"/>
            <a:ext cx="5793620" cy="480060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sz="2400" b="1" dirty="0"/>
              <a:t>79% من العملاء غير الراضين يخبرون الآخرين عن تجاربهم.</a:t>
            </a:r>
          </a:p>
          <a:p>
            <a:pPr lvl="1" algn="justLow" rtl="1">
              <a:lnSpc>
                <a:spcPct val="150000"/>
              </a:lnSpc>
            </a:pPr>
            <a:r>
              <a:rPr lang="ar-EG" dirty="0"/>
              <a:t>48% من المتسوقين يقولون إنهم لن يرتادوا المتاجر التي يعلمون أن آخرين قد مروا فيها بتجارب سلبية.</a:t>
            </a:r>
          </a:p>
          <a:p>
            <a:pPr lvl="1" algn="justLow" rtl="1">
              <a:lnSpc>
                <a:spcPct val="150000"/>
              </a:lnSpc>
            </a:pPr>
            <a:r>
              <a:rPr lang="ar-EG" dirty="0"/>
              <a:t>مقابل كل شكوى تتلقاها الشركة، هناك 17 شكوى أخرى لا يتم الإفصاح عنها.</a:t>
            </a:r>
          </a:p>
          <a:p>
            <a:pPr lvl="1" algn="justLow" rtl="1">
              <a:lnSpc>
                <a:spcPct val="150000"/>
              </a:lnSpc>
            </a:pPr>
            <a:r>
              <a:rPr lang="ar-EG" dirty="0"/>
              <a:t>غالبًا ما ينشر العملاء المستاؤون تجاربهم عبر الإنترنت.</a:t>
            </a:r>
          </a:p>
          <a:p>
            <a:pPr algn="justLow" rtl="1">
              <a:lnSpc>
                <a:spcPct val="150000"/>
              </a:lnSpc>
            </a:pPr>
            <a:r>
              <a:rPr lang="ar-EG" sz="2400" b="1" dirty="0"/>
              <a:t>تعامل مع التعليقات والشكاوى!</a:t>
            </a:r>
          </a:p>
        </p:txBody>
      </p:sp>
    </p:spTree>
    <p:extLst>
      <p:ext uri="{BB962C8B-B14F-4D97-AF65-F5344CB8AC3E}">
        <p14:creationId xmlns:p14="http://schemas.microsoft.com/office/powerpoint/2010/main" val="293452383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430181"/>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Addressing Comments and Complaints</a:t>
            </a:r>
          </a:p>
          <a:p>
            <a:r>
              <a:rPr lang="ar-EG" sz="2800" b="1" dirty="0">
                <a:solidFill>
                  <a:srgbClr val="00B0F0"/>
                </a:solidFill>
                <a:latin typeface="Alexandria" charset="0"/>
                <a:cs typeface="Alexandria" charset="0"/>
              </a:rPr>
              <a:t>التعامل مع التعليقات والشكاوى</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5793620"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ct val="0"/>
              </a:spcBef>
              <a:spcAft>
                <a:spcPts val="600"/>
              </a:spcAft>
            </a:pPr>
            <a:r>
              <a:rPr lang="en-US" altLang="x-none" sz="2400" dirty="0">
                <a:ea typeface="ＭＳ Ｐゴシック" panose="020B0600070205080204" pitchFamily="34" charset="-128"/>
              </a:rPr>
              <a:t>Consistently track all social media.</a:t>
            </a:r>
          </a:p>
          <a:p>
            <a:pPr marL="457200" indent="-457200">
              <a:spcBef>
                <a:spcPct val="0"/>
              </a:spcBef>
              <a:spcAft>
                <a:spcPts val="600"/>
              </a:spcAft>
            </a:pPr>
            <a:r>
              <a:rPr lang="en-US" altLang="x-none" sz="2400" dirty="0">
                <a:ea typeface="ＭＳ Ｐゴシック" panose="020B0600070205080204" pitchFamily="34" charset="-128"/>
              </a:rPr>
              <a:t>Respond and take responsibility.</a:t>
            </a:r>
          </a:p>
          <a:p>
            <a:pPr marL="457200" indent="-457200">
              <a:spcBef>
                <a:spcPct val="0"/>
              </a:spcBef>
              <a:spcAft>
                <a:spcPts val="600"/>
              </a:spcAft>
            </a:pPr>
            <a:r>
              <a:rPr lang="en-US" altLang="x-none" sz="2400" dirty="0">
                <a:ea typeface="ＭＳ Ｐゴシック" panose="020B0600070205080204" pitchFamily="34" charset="-128"/>
              </a:rPr>
              <a:t>The customer is always right.</a:t>
            </a:r>
          </a:p>
          <a:p>
            <a:pPr marL="457200" indent="-457200">
              <a:spcBef>
                <a:spcPct val="0"/>
              </a:spcBef>
              <a:spcAft>
                <a:spcPts val="600"/>
              </a:spcAft>
            </a:pPr>
            <a:r>
              <a:rPr lang="en-US" altLang="x-none" sz="2400" dirty="0">
                <a:ea typeface="ＭＳ Ｐゴシック" panose="020B0600070205080204" pitchFamily="34" charset="-128"/>
              </a:rPr>
              <a:t>Never be defensive.</a:t>
            </a:r>
          </a:p>
          <a:p>
            <a:pPr marL="457200" indent="-457200">
              <a:spcBef>
                <a:spcPct val="0"/>
              </a:spcBef>
              <a:spcAft>
                <a:spcPts val="600"/>
              </a:spcAft>
            </a:pPr>
            <a:r>
              <a:rPr lang="en-US" altLang="x-none" sz="2400" dirty="0">
                <a:ea typeface="ＭＳ Ｐゴシック" panose="020B0600070205080204" pitchFamily="34" charset="-128"/>
              </a:rPr>
              <a:t>Keep a database of all complaints and suggestions.</a:t>
            </a:r>
          </a:p>
          <a:p>
            <a:pPr marL="457200" indent="-457200" algn="justLow" rtl="1">
              <a:spcBef>
                <a:spcPct val="0"/>
              </a:spcBef>
              <a:spcAft>
                <a:spcPts val="600"/>
              </a:spcAft>
            </a:pPr>
            <a:r>
              <a:rPr lang="ar-EG" altLang="x-none" sz="2400" dirty="0">
                <a:ea typeface="ＭＳ Ｐゴシック" panose="020B0600070205080204" pitchFamily="34" charset="-128"/>
              </a:rPr>
              <a:t>تتبّع جميع وسائل التواصل الاجتماعي باستمرار.</a:t>
            </a:r>
          </a:p>
          <a:p>
            <a:pPr marL="457200" indent="-457200" algn="justLow" rtl="1">
              <a:spcBef>
                <a:spcPct val="0"/>
              </a:spcBef>
              <a:spcAft>
                <a:spcPts val="600"/>
              </a:spcAft>
            </a:pPr>
            <a:r>
              <a:rPr lang="ar-EG" altLang="x-none" sz="2400" dirty="0">
                <a:ea typeface="ＭＳ Ｐゴシック" panose="020B0600070205080204" pitchFamily="34" charset="-128"/>
              </a:rPr>
              <a:t>استجب وتحمّل المسؤولية.</a:t>
            </a:r>
          </a:p>
          <a:p>
            <a:pPr marL="457200" indent="-457200" algn="justLow" rtl="1">
              <a:spcBef>
                <a:spcPct val="0"/>
              </a:spcBef>
              <a:spcAft>
                <a:spcPts val="600"/>
              </a:spcAft>
            </a:pPr>
            <a:r>
              <a:rPr lang="ar-EG" altLang="x-none" sz="2400" dirty="0">
                <a:ea typeface="ＭＳ Ｐゴシック" panose="020B0600070205080204" pitchFamily="34" charset="-128"/>
              </a:rPr>
              <a:t>العميل دائمًا على حق.</a:t>
            </a:r>
          </a:p>
          <a:p>
            <a:pPr marL="457200" indent="-457200" algn="justLow" rtl="1">
              <a:spcBef>
                <a:spcPct val="0"/>
              </a:spcBef>
              <a:spcAft>
                <a:spcPts val="600"/>
              </a:spcAft>
            </a:pPr>
            <a:r>
              <a:rPr lang="ar-EG" altLang="x-none" sz="2400" dirty="0">
                <a:ea typeface="ＭＳ Ｐゴシック" panose="020B0600070205080204" pitchFamily="34" charset="-128"/>
              </a:rPr>
              <a:t>لا تكن في موقف دفاعي أبدًا.</a:t>
            </a:r>
          </a:p>
          <a:p>
            <a:pPr marL="457200" indent="-457200" algn="justLow" rtl="1">
              <a:spcBef>
                <a:spcPct val="0"/>
              </a:spcBef>
              <a:spcAft>
                <a:spcPts val="600"/>
              </a:spcAft>
            </a:pPr>
            <a:r>
              <a:rPr lang="ar-EG" altLang="x-none" sz="2400" dirty="0">
                <a:ea typeface="ＭＳ Ｐゴシック" panose="020B0600070205080204" pitchFamily="34" charset="-128"/>
              </a:rPr>
              <a:t>احتفظ بقاعدة بيانات لجميع الشكاوى والاقتراحات.</a:t>
            </a:r>
            <a:endParaRPr lang="en-US" altLang="x-none" sz="2400" dirty="0">
              <a:ea typeface="ＭＳ Ｐゴシック" panose="020B0600070205080204" pitchFamily="34" charset="-128"/>
            </a:endParaRPr>
          </a:p>
        </p:txBody>
      </p:sp>
      <p:grpSp>
        <p:nvGrpSpPr>
          <p:cNvPr id="5" name="Group 4"/>
          <p:cNvGrpSpPr/>
          <p:nvPr/>
        </p:nvGrpSpPr>
        <p:grpSpPr>
          <a:xfrm>
            <a:off x="6122431" y="2090234"/>
            <a:ext cx="5712758" cy="3639040"/>
            <a:chOff x="6204319" y="2254010"/>
            <a:chExt cx="5712758" cy="3639040"/>
          </a:xfrm>
        </p:grpSpPr>
        <p:pic>
          <p:nvPicPr>
            <p:cNvPr id="9" name="Picture 8" descr="A group of colorful circles&#10;&#10;Description automatically generated">
              <a:extLst>
                <a:ext uri="{FF2B5EF4-FFF2-40B4-BE49-F238E27FC236}">
                  <a16:creationId xmlns:a16="http://schemas.microsoft.com/office/drawing/2014/main" xmlns="" id="{5D71182C-828D-A704-4618-873F721EA8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4319" y="2254010"/>
              <a:ext cx="5712758" cy="3639040"/>
            </a:xfrm>
            <a:prstGeom prst="rect">
              <a:avLst/>
            </a:prstGeom>
          </p:spPr>
        </p:pic>
        <p:sp>
          <p:nvSpPr>
            <p:cNvPr id="2" name="Rectangle 1"/>
            <p:cNvSpPr/>
            <p:nvPr/>
          </p:nvSpPr>
          <p:spPr>
            <a:xfrm>
              <a:off x="6966669" y="3469944"/>
              <a:ext cx="1045479" cy="461665"/>
            </a:xfrm>
            <a:prstGeom prst="rect">
              <a:avLst/>
            </a:prstGeom>
          </p:spPr>
          <p:txBody>
            <a:bodyPr wrap="none">
              <a:spAutoFit/>
            </a:bodyPr>
            <a:lstStyle/>
            <a:p>
              <a:r>
                <a:rPr lang="ar-EG" sz="2400" b="1" dirty="0">
                  <a:solidFill>
                    <a:schemeClr val="bg1"/>
                  </a:solidFill>
                </a:rPr>
                <a:t>التعليقات</a:t>
              </a:r>
            </a:p>
          </p:txBody>
        </p:sp>
        <p:sp>
          <p:nvSpPr>
            <p:cNvPr id="3" name="Rectangle 2"/>
            <p:cNvSpPr/>
            <p:nvPr/>
          </p:nvSpPr>
          <p:spPr>
            <a:xfrm>
              <a:off x="10338980" y="3927776"/>
              <a:ext cx="1032655" cy="461665"/>
            </a:xfrm>
            <a:prstGeom prst="rect">
              <a:avLst/>
            </a:prstGeom>
          </p:spPr>
          <p:txBody>
            <a:bodyPr wrap="none">
              <a:spAutoFit/>
            </a:bodyPr>
            <a:lstStyle/>
            <a:p>
              <a:r>
                <a:rPr lang="ar-EG" sz="2400" b="1" dirty="0">
                  <a:solidFill>
                    <a:schemeClr val="bg1"/>
                  </a:solidFill>
                </a:rPr>
                <a:t>الشكاوى</a:t>
              </a:r>
            </a:p>
          </p:txBody>
        </p:sp>
        <p:sp>
          <p:nvSpPr>
            <p:cNvPr id="4" name="Rectangle 3"/>
            <p:cNvSpPr/>
            <p:nvPr/>
          </p:nvSpPr>
          <p:spPr>
            <a:xfrm>
              <a:off x="8375702" y="4409495"/>
              <a:ext cx="1181734" cy="461665"/>
            </a:xfrm>
            <a:prstGeom prst="rect">
              <a:avLst/>
            </a:prstGeom>
          </p:spPr>
          <p:txBody>
            <a:bodyPr wrap="none">
              <a:spAutoFit/>
            </a:bodyPr>
            <a:lstStyle/>
            <a:p>
              <a:r>
                <a:rPr lang="ar-EG" sz="2400" b="1" dirty="0">
                  <a:solidFill>
                    <a:schemeClr val="bg1"/>
                  </a:solidFill>
                </a:rPr>
                <a:t>المجاملات</a:t>
              </a:r>
            </a:p>
          </p:txBody>
        </p:sp>
      </p:grpSp>
    </p:spTree>
    <p:extLst>
      <p:ext uri="{BB962C8B-B14F-4D97-AF65-F5344CB8AC3E}">
        <p14:creationId xmlns:p14="http://schemas.microsoft.com/office/powerpoint/2010/main" val="311788361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Achieving Stellar Customer Service and Satisfaction</a:t>
            </a:r>
          </a:p>
          <a:p>
            <a:r>
              <a:rPr lang="ar-EG" sz="2400" b="1" dirty="0">
                <a:solidFill>
                  <a:srgbClr val="00B0F0"/>
                </a:solidFill>
                <a:latin typeface="Alexandria" charset="0"/>
                <a:cs typeface="Alexandria" charset="0"/>
              </a:rPr>
              <a:t>تحقيق خدمة عملاء متميزة ورضا العملاء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5793620" cy="480060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x-none" sz="2400" dirty="0">
                <a:ea typeface="ＭＳ Ｐゴシック" panose="020B0600070205080204" pitchFamily="34" charset="-128"/>
              </a:rPr>
              <a:t>Examine your company’s service cycle.</a:t>
            </a:r>
          </a:p>
          <a:p>
            <a:r>
              <a:rPr lang="en-US" altLang="x-none" sz="2400" dirty="0">
                <a:ea typeface="ＭＳ Ｐゴシック" panose="020B0600070205080204" pitchFamily="34" charset="-128"/>
              </a:rPr>
              <a:t>Set standards and measure performance.</a:t>
            </a:r>
          </a:p>
          <a:p>
            <a:r>
              <a:rPr lang="en-US" altLang="x-none" sz="2400" dirty="0">
                <a:ea typeface="ＭＳ Ｐゴシック" panose="020B0600070205080204" pitchFamily="34" charset="-128"/>
              </a:rPr>
              <a:t>See customer complaints as a mechanism for improving customer service.</a:t>
            </a:r>
          </a:p>
          <a:p>
            <a:r>
              <a:rPr lang="en-US" altLang="x-none" sz="2400" dirty="0">
                <a:ea typeface="ＭＳ Ｐゴシック" panose="020B0600070205080204" pitchFamily="34" charset="-128"/>
              </a:rPr>
              <a:t>Listen to customers.</a:t>
            </a:r>
          </a:p>
          <a:p>
            <a:r>
              <a:rPr lang="en-US" altLang="x-none" sz="2400" dirty="0">
                <a:ea typeface="ＭＳ Ｐゴシック" panose="020B0600070205080204" pitchFamily="34" charset="-128"/>
              </a:rPr>
              <a:t>Define superior service.</a:t>
            </a:r>
          </a:p>
          <a:p>
            <a:endParaRPr lang="en-US" altLang="x-none" sz="1000" dirty="0">
              <a:ea typeface="ＭＳ Ｐゴシック" panose="020B0600070205080204" pitchFamily="34" charset="-128"/>
            </a:endParaRPr>
          </a:p>
          <a:p>
            <a:pPr algn="r" rtl="1"/>
            <a:r>
              <a:rPr lang="ar-EG" sz="2400" dirty="0"/>
              <a:t>فحص دورة الخدمة في شركتك.</a:t>
            </a:r>
          </a:p>
          <a:p>
            <a:pPr algn="r" rtl="1"/>
            <a:r>
              <a:rPr lang="ar-EG" sz="2400" dirty="0"/>
              <a:t>وضع معايير وقياس الأداء.</a:t>
            </a:r>
          </a:p>
          <a:p>
            <a:pPr algn="r" rtl="1"/>
            <a:r>
              <a:rPr lang="ar-EG" sz="2400" dirty="0"/>
              <a:t>اعتبار شكاوى العملاء آلية لتحسين خدمة العملاء.</a:t>
            </a:r>
          </a:p>
          <a:p>
            <a:pPr algn="r" rtl="1"/>
            <a:r>
              <a:rPr lang="ar-EG" sz="2400" dirty="0"/>
              <a:t>الاستماع إلى العملاء.</a:t>
            </a:r>
          </a:p>
          <a:p>
            <a:pPr algn="r" rtl="1"/>
            <a:r>
              <a:rPr lang="ar-EG" sz="2400" dirty="0"/>
              <a:t>تعريف الخدمة المتميزة.</a:t>
            </a:r>
          </a:p>
        </p:txBody>
      </p:sp>
      <p:pic>
        <p:nvPicPr>
          <p:cNvPr id="11" name="Picture 2" descr="4 Ways to Measure Consumer or Patient Satisfaction">
            <a:extLst>
              <a:ext uri="{FF2B5EF4-FFF2-40B4-BE49-F238E27FC236}">
                <a16:creationId xmlns:a16="http://schemas.microsoft.com/office/drawing/2014/main" xmlns="" id="{43D348D8-9722-B8FA-4543-FAC793A7F3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5344" y="1706880"/>
            <a:ext cx="4894695" cy="4541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649069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Achieving Stellar Customer Service and Satisfaction</a:t>
            </a:r>
          </a:p>
          <a:p>
            <a:r>
              <a:rPr lang="ar-EG" sz="2400" b="1" dirty="0">
                <a:solidFill>
                  <a:srgbClr val="00B0F0"/>
                </a:solidFill>
                <a:latin typeface="Alexandria" charset="0"/>
                <a:cs typeface="Alexandria" charset="0"/>
              </a:rPr>
              <a:t>تحقيق خدمة عملاء متميزة ورضا العملاء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5793620" cy="4800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ct val="0"/>
              </a:spcBef>
              <a:spcAft>
                <a:spcPts val="600"/>
              </a:spcAft>
            </a:pPr>
            <a:r>
              <a:rPr lang="en-US" altLang="x-none" sz="2200" dirty="0">
                <a:ea typeface="ＭＳ Ｐゴシック" panose="020B0600070205080204" pitchFamily="34" charset="-128"/>
              </a:rPr>
              <a:t>When you create a negative customer experience, apologize and fix it – fast.</a:t>
            </a:r>
          </a:p>
          <a:p>
            <a:pPr marL="457200" indent="-347663">
              <a:spcBef>
                <a:spcPct val="0"/>
              </a:spcBef>
              <a:spcAft>
                <a:spcPts val="600"/>
              </a:spcAft>
            </a:pPr>
            <a:r>
              <a:rPr lang="en-US" altLang="x-none" sz="2200" dirty="0">
                <a:ea typeface="ＭＳ Ｐゴシック" panose="020B0600070205080204" pitchFamily="34" charset="-128"/>
              </a:rPr>
              <a:t>Empower employees to offer superior service.</a:t>
            </a:r>
          </a:p>
          <a:p>
            <a:pPr marL="457200" indent="-347663">
              <a:spcBef>
                <a:spcPct val="0"/>
              </a:spcBef>
              <a:spcAft>
                <a:spcPts val="600"/>
              </a:spcAft>
            </a:pPr>
            <a:r>
              <a:rPr lang="en-US" altLang="x-none" sz="2200" dirty="0">
                <a:ea typeface="ＭＳ Ｐゴシック" panose="020B0600070205080204" pitchFamily="34" charset="-128"/>
              </a:rPr>
              <a:t>Train employees to deliver superior service.</a:t>
            </a:r>
          </a:p>
          <a:p>
            <a:pPr marL="457200" indent="-347663">
              <a:spcBef>
                <a:spcPct val="0"/>
              </a:spcBef>
              <a:spcAft>
                <a:spcPts val="600"/>
              </a:spcAft>
            </a:pPr>
            <a:r>
              <a:rPr lang="en-US" altLang="x-none" sz="2200" dirty="0">
                <a:ea typeface="ＭＳ Ｐゴシック" panose="020B0600070205080204" pitchFamily="34" charset="-128"/>
              </a:rPr>
              <a:t>Hire the right employees.</a:t>
            </a:r>
          </a:p>
          <a:p>
            <a:pPr marL="457200" indent="-347663">
              <a:spcBef>
                <a:spcPct val="0"/>
              </a:spcBef>
              <a:spcAft>
                <a:spcPts val="600"/>
              </a:spcAft>
            </a:pPr>
            <a:r>
              <a:rPr lang="en-US" altLang="x-none" sz="2200" dirty="0">
                <a:ea typeface="ＭＳ Ｐゴシック" panose="020B0600070205080204" pitchFamily="34" charset="-128"/>
              </a:rPr>
              <a:t>Get top managers’ support.</a:t>
            </a:r>
          </a:p>
          <a:p>
            <a:pPr algn="justLow" rtl="1"/>
            <a:r>
              <a:rPr lang="ar-EG" sz="2200" dirty="0"/>
              <a:t>عند حدوث تجربة سلبية للعميل، اعتذر وقم بإصلاحها بسرعة.</a:t>
            </a:r>
          </a:p>
          <a:p>
            <a:pPr algn="justLow" rtl="1"/>
            <a:r>
              <a:rPr lang="ar-EG" sz="2200" dirty="0"/>
              <a:t>تمكين الموظفين من تقديم خدمة متميزة.</a:t>
            </a:r>
          </a:p>
          <a:p>
            <a:pPr algn="justLow" rtl="1"/>
            <a:r>
              <a:rPr lang="ar-EG" sz="2200" dirty="0"/>
              <a:t>تدريب الموظفين على تقديم خدمة متميزة.</a:t>
            </a:r>
          </a:p>
          <a:p>
            <a:pPr algn="justLow" rtl="1"/>
            <a:r>
              <a:rPr lang="ar-EG" sz="2200" dirty="0"/>
              <a:t>توظيف الموظفين المناسبين.</a:t>
            </a:r>
          </a:p>
          <a:p>
            <a:pPr algn="justLow" rtl="1"/>
            <a:r>
              <a:rPr lang="ar-EG" sz="2200" dirty="0"/>
              <a:t>الحصول على دعم الإدارة العليا.</a:t>
            </a:r>
          </a:p>
          <a:p>
            <a:pPr marL="109537" indent="0">
              <a:spcBef>
                <a:spcPct val="0"/>
              </a:spcBef>
              <a:spcAft>
                <a:spcPts val="600"/>
              </a:spcAft>
              <a:buNone/>
            </a:pPr>
            <a:endParaRPr lang="en-US" altLang="x-none" sz="2200" dirty="0">
              <a:ea typeface="ＭＳ Ｐゴシック" panose="020B0600070205080204" pitchFamily="34" charset="-128"/>
            </a:endParaRPr>
          </a:p>
        </p:txBody>
      </p:sp>
      <p:pic>
        <p:nvPicPr>
          <p:cNvPr id="12" name="Picture 2" descr="Does Customer Satisfaction Matters? | Journal of Undergraduate Social  Science and Technology">
            <a:extLst>
              <a:ext uri="{FF2B5EF4-FFF2-40B4-BE49-F238E27FC236}">
                <a16:creationId xmlns:a16="http://schemas.microsoft.com/office/drawing/2014/main" xmlns="" id="{326B0D9A-F0D0-1780-8EFC-68399E5B1F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2157" r="15039" b="1"/>
          <a:stretch/>
        </p:blipFill>
        <p:spPr bwMode="auto">
          <a:xfrm>
            <a:off x="6422686" y="1587523"/>
            <a:ext cx="5453545" cy="4984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0164196"/>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Achieving Stellar Customer Service and Satisfaction</a:t>
            </a:r>
          </a:p>
          <a:p>
            <a:r>
              <a:rPr lang="ar-EG" sz="2400" b="1" dirty="0">
                <a:solidFill>
                  <a:srgbClr val="00B0F0"/>
                </a:solidFill>
                <a:latin typeface="Alexandria" charset="0"/>
                <a:cs typeface="Alexandria" charset="0"/>
              </a:rPr>
              <a:t>تحقيق خدمة عملاء متميزة ورضا العملاء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11340024"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r>
              <a:rPr lang="en-US" altLang="x-none" sz="2400" dirty="0">
                <a:ea typeface="ＭＳ Ｐゴシック" panose="020B0600070205080204" pitchFamily="34" charset="-128"/>
              </a:rPr>
              <a:t>Treat employees with respect and show them how valuable they are.</a:t>
            </a:r>
          </a:p>
          <a:p>
            <a:pPr marL="520700" indent="-411163"/>
            <a:r>
              <a:rPr lang="en-US" altLang="x-none" sz="2400" dirty="0">
                <a:ea typeface="ＭＳ Ｐゴシック" panose="020B0600070205080204" pitchFamily="34" charset="-128"/>
              </a:rPr>
              <a:t>Use technology to provide improved experience.</a:t>
            </a:r>
          </a:p>
          <a:p>
            <a:pPr marL="520700" indent="-411163"/>
            <a:r>
              <a:rPr lang="en-US" altLang="x-none" sz="2400" dirty="0">
                <a:ea typeface="ＭＳ Ｐゴシック" panose="020B0600070205080204" pitchFamily="34" charset="-128"/>
              </a:rPr>
              <a:t>View customer service as an investment, not an expense. </a:t>
            </a:r>
          </a:p>
          <a:p>
            <a:pPr marL="520700" indent="-411163"/>
            <a:r>
              <a:rPr lang="en-US" altLang="x-none" sz="2400" dirty="0">
                <a:ea typeface="ＭＳ Ｐゴシック" panose="020B0600070205080204" pitchFamily="34" charset="-128"/>
              </a:rPr>
              <a:t>Reward superior service.</a:t>
            </a:r>
          </a:p>
          <a:p>
            <a:pPr marL="520700" indent="-411163"/>
            <a:r>
              <a:rPr lang="en-US" altLang="x-none" sz="2400" dirty="0">
                <a:ea typeface="ＭＳ Ｐゴシック" panose="020B0600070205080204" pitchFamily="34" charset="-128"/>
              </a:rPr>
              <a:t>Give customers an unexpected surprise.</a:t>
            </a:r>
          </a:p>
          <a:p>
            <a:pPr algn="justLow" rtl="1"/>
            <a:r>
              <a:rPr lang="ar-EG" sz="2400" dirty="0"/>
              <a:t>تعامل مع الموظفين باحترام وأظهر لهم مدى قيمتهم.</a:t>
            </a:r>
          </a:p>
          <a:p>
            <a:pPr algn="justLow" rtl="1"/>
            <a:r>
              <a:rPr lang="ar-EG" sz="2400" dirty="0"/>
              <a:t>استخدم التكنولوجيا لتوفير تجربة أفضل.</a:t>
            </a:r>
          </a:p>
          <a:p>
            <a:pPr algn="justLow" rtl="1"/>
            <a:r>
              <a:rPr lang="ar-EG" sz="2400" dirty="0"/>
              <a:t>انظر إلى خدمة العملاء باعتبارها استثمارًا وليس مصروفاً.</a:t>
            </a:r>
          </a:p>
          <a:p>
            <a:pPr algn="justLow" rtl="1"/>
            <a:r>
              <a:rPr lang="ar-EG" sz="2400" dirty="0"/>
              <a:t>كافئ الخدمة المتميزة.</a:t>
            </a:r>
          </a:p>
          <a:p>
            <a:pPr algn="justLow" rtl="1"/>
            <a:r>
              <a:rPr lang="ar-EG" sz="2400" dirty="0"/>
              <a:t>قدم للعملاء مفاجأة غير متوقعة.</a:t>
            </a:r>
          </a:p>
        </p:txBody>
      </p:sp>
    </p:spTree>
    <p:extLst>
      <p:ext uri="{BB962C8B-B14F-4D97-AF65-F5344CB8AC3E}">
        <p14:creationId xmlns:p14="http://schemas.microsoft.com/office/powerpoint/2010/main" val="255657466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Retain Existing Customers</a:t>
            </a:r>
          </a:p>
          <a:p>
            <a:pPr algn="l"/>
            <a:r>
              <a:rPr lang="ar-EG" sz="2800" b="1" dirty="0">
                <a:solidFill>
                  <a:srgbClr val="00B0F0"/>
                </a:solidFill>
                <a:latin typeface="Alexandria" charset="0"/>
                <a:cs typeface="Alexandria" charset="0"/>
              </a:rPr>
              <a:t>10. الاحتفاظ بالعملاء الحاليين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11340024" cy="4800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lnSpc>
                <a:spcPct val="150000"/>
              </a:lnSpc>
              <a:spcBef>
                <a:spcPts val="1200"/>
              </a:spcBef>
            </a:pPr>
            <a:r>
              <a:rPr lang="en-US" altLang="x-none" sz="2400" dirty="0">
                <a:ea typeface="ＭＳ Ｐゴシック" panose="020B0600070205080204" pitchFamily="34" charset="-128"/>
              </a:rPr>
              <a:t>A company must land </a:t>
            </a:r>
            <a:r>
              <a:rPr lang="en-US" altLang="x-none" sz="2400" i="1" dirty="0">
                <a:ea typeface="ＭＳ Ｐゴシック" panose="020B0600070205080204" pitchFamily="34" charset="-128"/>
              </a:rPr>
              <a:t>12 to 20 </a:t>
            </a:r>
            <a:r>
              <a:rPr lang="en-US" altLang="x-none" sz="2400" dirty="0">
                <a:ea typeface="ＭＳ Ｐゴシック" panose="020B0600070205080204" pitchFamily="34" charset="-128"/>
              </a:rPr>
              <a:t>new customers to offset the impact of </a:t>
            </a:r>
            <a:r>
              <a:rPr lang="en-US" altLang="x-none" sz="2400" i="1" dirty="0">
                <a:ea typeface="ＭＳ Ｐゴシック" panose="020B0600070205080204" pitchFamily="34" charset="-128"/>
              </a:rPr>
              <a:t>one</a:t>
            </a:r>
            <a:r>
              <a:rPr lang="en-US" altLang="x-none" sz="2400" dirty="0">
                <a:ea typeface="ＭＳ Ｐゴシック" panose="020B0600070205080204" pitchFamily="34" charset="-128"/>
              </a:rPr>
              <a:t> lost loyal customer!</a:t>
            </a:r>
          </a:p>
          <a:p>
            <a:pPr marL="520700" indent="-411163">
              <a:lnSpc>
                <a:spcPct val="150000"/>
              </a:lnSpc>
              <a:spcBef>
                <a:spcPts val="1200"/>
              </a:spcBef>
            </a:pPr>
            <a:r>
              <a:rPr lang="en-US" altLang="x-none" sz="2400" dirty="0">
                <a:ea typeface="ＭＳ Ｐゴシック" panose="020B0600070205080204" pitchFamily="34" charset="-128"/>
              </a:rPr>
              <a:t>Research shows that repeat customers spend 67% more than new customers. </a:t>
            </a:r>
          </a:p>
          <a:p>
            <a:pPr marL="520700" indent="-411163">
              <a:lnSpc>
                <a:spcPct val="150000"/>
              </a:lnSpc>
              <a:spcBef>
                <a:spcPct val="0"/>
              </a:spcBef>
            </a:pPr>
            <a:r>
              <a:rPr lang="en-US" altLang="x-none" sz="2400" dirty="0">
                <a:ea typeface="ＭＳ Ｐゴシック" panose="020B0600070205080204" pitchFamily="34" charset="-128"/>
              </a:rPr>
              <a:t>Attracting new customers costs the typical business </a:t>
            </a:r>
            <a:r>
              <a:rPr lang="en-US" altLang="x-none" sz="2400" i="1" dirty="0">
                <a:ea typeface="ＭＳ Ｐゴシック" panose="020B0600070205080204" pitchFamily="34" charset="-128"/>
              </a:rPr>
              <a:t>seven to nine </a:t>
            </a:r>
            <a:r>
              <a:rPr lang="en-US" altLang="x-none" sz="2400" dirty="0">
                <a:ea typeface="ＭＳ Ｐゴシック" panose="020B0600070205080204" pitchFamily="34" charset="-128"/>
              </a:rPr>
              <a:t>times as much as keeping existing customers. </a:t>
            </a:r>
          </a:p>
          <a:p>
            <a:pPr algn="r" rtl="1">
              <a:lnSpc>
                <a:spcPct val="150000"/>
              </a:lnSpc>
            </a:pPr>
            <a:r>
              <a:rPr lang="ar-EG" sz="2400" dirty="0"/>
              <a:t>يجب على الشركة أن تجذب من 12 إلى 20 عميلًا جديدًا لتعويض تأثير فقدان عميل مخلص واحد!</a:t>
            </a:r>
          </a:p>
          <a:p>
            <a:pPr algn="r" rtl="1">
              <a:lnSpc>
                <a:spcPct val="150000"/>
              </a:lnSpc>
            </a:pPr>
            <a:r>
              <a:rPr lang="ar-EG" sz="2400" dirty="0"/>
              <a:t>تُظهر الأبحاث أن العملاء المتكررين ينفقون بنسبة 67% أكثر من العملاء الجدد.</a:t>
            </a:r>
          </a:p>
          <a:p>
            <a:pPr algn="r" rtl="1">
              <a:lnSpc>
                <a:spcPct val="150000"/>
              </a:lnSpc>
            </a:pPr>
            <a:r>
              <a:rPr lang="ar-EG" sz="2400" dirty="0"/>
              <a:t>جذب عملاء جدد يكلف الشركة العادية من سبع إلى تسع مرات أكثر من الاحتفاظ بالعملاء الحاليين.</a:t>
            </a:r>
          </a:p>
        </p:txBody>
      </p:sp>
      <p:pic>
        <p:nvPicPr>
          <p:cNvPr id="9" name="Picture 8" descr="A hand holding a sign&#10;&#10;Description automatically generated">
            <a:extLst>
              <a:ext uri="{FF2B5EF4-FFF2-40B4-BE49-F238E27FC236}">
                <a16:creationId xmlns:a16="http://schemas.microsoft.com/office/drawing/2014/main" xmlns="" id="{02E120F0-A9D8-8F43-EC92-E470DC8DD9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7776" y="156897"/>
            <a:ext cx="2006221" cy="1106521"/>
          </a:xfrm>
          <a:prstGeom prst="rect">
            <a:avLst/>
          </a:prstGeom>
        </p:spPr>
      </p:pic>
    </p:spTree>
    <p:extLst>
      <p:ext uri="{BB962C8B-B14F-4D97-AF65-F5344CB8AC3E}">
        <p14:creationId xmlns:p14="http://schemas.microsoft.com/office/powerpoint/2010/main" val="159110216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20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Retain Existing Customers</a:t>
            </a:r>
          </a:p>
          <a:p>
            <a:r>
              <a:rPr lang="ar-EG" sz="2800" b="1" dirty="0">
                <a:solidFill>
                  <a:srgbClr val="00B0F0"/>
                </a:solidFill>
                <a:latin typeface="Alexandria" charset="0"/>
                <a:cs typeface="Alexandria" charset="0"/>
              </a:rPr>
              <a:t>10. الاحتفاظ بالعملاء الحاليين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11340024"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ct val="40000"/>
              </a:spcBef>
            </a:pPr>
            <a:r>
              <a:rPr lang="en-US" altLang="x-none" sz="2400" dirty="0">
                <a:ea typeface="ＭＳ Ｐゴシック" panose="020B0600070205080204" pitchFamily="34" charset="-128"/>
              </a:rPr>
              <a:t>Companies that are successful at retaining their customers constantly ask themselves:</a:t>
            </a:r>
          </a:p>
          <a:p>
            <a:pPr marL="879475" lvl="1" indent="-514350">
              <a:spcBef>
                <a:spcPct val="40000"/>
              </a:spcBef>
              <a:buFont typeface="Lucida Sans Unicode" panose="020B0602030504020204" pitchFamily="34" charset="0"/>
              <a:buAutoNum type="arabicPeriod"/>
            </a:pPr>
            <a:r>
              <a:rPr lang="en-US" altLang="x-none" dirty="0">
                <a:ea typeface="ＭＳ Ｐゴシック" panose="020B0600070205080204" pitchFamily="34" charset="-128"/>
              </a:rPr>
              <a:t>What are we doing right?</a:t>
            </a:r>
          </a:p>
          <a:p>
            <a:pPr marL="879475" lvl="1" indent="-514350">
              <a:spcBef>
                <a:spcPct val="40000"/>
              </a:spcBef>
              <a:buFont typeface="Lucida Sans Unicode" panose="020B0602030504020204" pitchFamily="34" charset="0"/>
              <a:buAutoNum type="arabicPeriod"/>
            </a:pPr>
            <a:r>
              <a:rPr lang="en-US" altLang="x-none" dirty="0">
                <a:ea typeface="ＭＳ Ｐゴシック" panose="020B0600070205080204" pitchFamily="34" charset="-128"/>
              </a:rPr>
              <a:t>How can we do that even better?</a:t>
            </a:r>
          </a:p>
          <a:p>
            <a:pPr marL="879475" lvl="1" indent="-514350">
              <a:spcBef>
                <a:spcPct val="40000"/>
              </a:spcBef>
              <a:buFont typeface="Lucida Sans Unicode" panose="020B0602030504020204" pitchFamily="34" charset="0"/>
              <a:buAutoNum type="arabicPeriod"/>
            </a:pPr>
            <a:r>
              <a:rPr lang="en-US" altLang="x-none" dirty="0">
                <a:ea typeface="ＭＳ Ｐゴシック" panose="020B0600070205080204" pitchFamily="34" charset="-128"/>
              </a:rPr>
              <a:t>What have we done wrong?</a:t>
            </a:r>
          </a:p>
          <a:p>
            <a:pPr marL="879475" lvl="1" indent="-514350">
              <a:spcBef>
                <a:spcPct val="40000"/>
              </a:spcBef>
              <a:buFont typeface="Lucida Sans Unicode" panose="020B0602030504020204" pitchFamily="34" charset="0"/>
              <a:buAutoNum type="arabicPeriod"/>
            </a:pPr>
            <a:r>
              <a:rPr lang="en-US" altLang="x-none" dirty="0">
                <a:ea typeface="ＭＳ Ｐゴシック" panose="020B0600070205080204" pitchFamily="34" charset="-128"/>
              </a:rPr>
              <a:t>What can we do in the future?</a:t>
            </a:r>
          </a:p>
          <a:p>
            <a:pPr marL="879475" lvl="1" indent="-514350">
              <a:spcBef>
                <a:spcPct val="40000"/>
              </a:spcBef>
              <a:buFont typeface="Lucida Sans Unicode" panose="020B0602030504020204" pitchFamily="34" charset="0"/>
              <a:buAutoNum type="arabicPeriod"/>
            </a:pPr>
            <a:endParaRPr lang="en-US" altLang="x-none" sz="1800" dirty="0">
              <a:ea typeface="ＭＳ Ｐゴシック" panose="020B0600070205080204" pitchFamily="34" charset="-128"/>
            </a:endParaRPr>
          </a:p>
          <a:p>
            <a:pPr algn="r" rtl="1"/>
            <a:r>
              <a:rPr lang="ar-EG" sz="2400" dirty="0"/>
              <a:t>الشركات التي تنجح في الاحتفاظ بعملائها تطرح على نفسها باستمرار الأسئلة التالية:</a:t>
            </a:r>
          </a:p>
          <a:p>
            <a:pPr marL="914400" lvl="1" indent="-457200" algn="r" rtl="1">
              <a:buFont typeface="+mj-lt"/>
              <a:buAutoNum type="arabicPeriod"/>
            </a:pPr>
            <a:r>
              <a:rPr lang="ar-EG" dirty="0"/>
              <a:t>ما الذي نفعله بشكل صحيح؟</a:t>
            </a:r>
          </a:p>
          <a:p>
            <a:pPr marL="914400" lvl="1" indent="-457200" algn="r" rtl="1">
              <a:buFont typeface="+mj-lt"/>
              <a:buAutoNum type="arabicPeriod"/>
            </a:pPr>
            <a:r>
              <a:rPr lang="ar-EG" dirty="0"/>
              <a:t>كيف يمكننا أن نفعل ذلك بشكل أفضل؟</a:t>
            </a:r>
          </a:p>
          <a:p>
            <a:pPr marL="914400" lvl="1" indent="-457200" algn="r" rtl="1">
              <a:buFont typeface="+mj-lt"/>
              <a:buAutoNum type="arabicPeriod"/>
            </a:pPr>
            <a:r>
              <a:rPr lang="ar-EG" dirty="0"/>
              <a:t>ما الذي قمنا به بشكل خاطئ؟</a:t>
            </a:r>
          </a:p>
          <a:p>
            <a:pPr marL="914400" lvl="1" indent="-457200" algn="r" rtl="1">
              <a:buFont typeface="+mj-lt"/>
              <a:buAutoNum type="arabicPeriod"/>
            </a:pPr>
            <a:r>
              <a:rPr lang="ar-EG" dirty="0"/>
              <a:t>ماذا يمكننا أن نفعل في المستقبل؟</a:t>
            </a:r>
          </a:p>
        </p:txBody>
      </p:sp>
      <p:pic>
        <p:nvPicPr>
          <p:cNvPr id="9" name="Picture 8" descr="A hand holding a sign&#10;&#10;Description automatically generated">
            <a:extLst>
              <a:ext uri="{FF2B5EF4-FFF2-40B4-BE49-F238E27FC236}">
                <a16:creationId xmlns:a16="http://schemas.microsoft.com/office/drawing/2014/main" xmlns="" id="{02E120F0-A9D8-8F43-EC92-E470DC8DD9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7776" y="156897"/>
            <a:ext cx="2006221" cy="1106521"/>
          </a:xfrm>
          <a:prstGeom prst="rect">
            <a:avLst/>
          </a:prstGeom>
        </p:spPr>
      </p:pic>
    </p:spTree>
    <p:extLst>
      <p:ext uri="{BB962C8B-B14F-4D97-AF65-F5344CB8AC3E}">
        <p14:creationId xmlns:p14="http://schemas.microsoft.com/office/powerpoint/2010/main" val="150321229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11. Devotion to Quality</a:t>
            </a:r>
          </a:p>
          <a:p>
            <a:r>
              <a:rPr lang="ar-EG" sz="2800" b="1" dirty="0">
                <a:solidFill>
                  <a:srgbClr val="00B0F0"/>
                </a:solidFill>
                <a:latin typeface="Alexandria" charset="0"/>
                <a:cs typeface="Alexandria" charset="0"/>
              </a:rPr>
              <a:t>11. التفاني في الجودة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543085"/>
            <a:ext cx="11340024" cy="500784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
              <a:lnSpc>
                <a:spcPct val="150000"/>
              </a:lnSpc>
              <a:spcBef>
                <a:spcPts val="0"/>
              </a:spcBef>
            </a:pPr>
            <a:r>
              <a:rPr lang="en-US" altLang="x-none" sz="2400" dirty="0">
                <a:ea typeface="ＭＳ Ｐゴシック" panose="020B0600070205080204" pitchFamily="34" charset="-128"/>
              </a:rPr>
              <a:t>World-class companies treat quality as a strategic objective, an integral part of company culture. </a:t>
            </a:r>
          </a:p>
          <a:p>
            <a:pPr marL="457200" indent="-347663" algn="just">
              <a:lnSpc>
                <a:spcPct val="150000"/>
              </a:lnSpc>
              <a:spcBef>
                <a:spcPts val="0"/>
              </a:spcBef>
            </a:pPr>
            <a:r>
              <a:rPr lang="en-US" altLang="x-none" sz="2400" b="1" dirty="0">
                <a:ea typeface="ＭＳ Ｐゴシック" panose="020B0600070205080204" pitchFamily="34" charset="-128"/>
              </a:rPr>
              <a:t>Total Quality Management (TQM)</a:t>
            </a:r>
            <a:r>
              <a:rPr lang="en-US" altLang="x-none" sz="2400" dirty="0">
                <a:ea typeface="ＭＳ Ｐゴシック" panose="020B0600070205080204" pitchFamily="34" charset="-128"/>
              </a:rPr>
              <a:t> is </a:t>
            </a:r>
            <a:r>
              <a:rPr lang="en-US" sz="2400" dirty="0">
                <a:ea typeface="ＭＳ Ｐゴシック" panose="020B0600070205080204" pitchFamily="34" charset="-128"/>
              </a:rPr>
              <a:t>the philosophy of producing a high-quality product or service and achieving quality in every aspect of the business and its relationship with the customer; the focus is on continuous improvement in the quality delivered to customers.</a:t>
            </a:r>
            <a:r>
              <a:rPr lang="en-US" sz="2400" dirty="0"/>
              <a:t> </a:t>
            </a:r>
          </a:p>
          <a:p>
            <a:pPr marL="457200" indent="-347663" algn="justLow" rtl="1">
              <a:lnSpc>
                <a:spcPct val="150000"/>
              </a:lnSpc>
              <a:spcBef>
                <a:spcPts val="0"/>
              </a:spcBef>
            </a:pPr>
            <a:r>
              <a:rPr lang="ar-EG" sz="2400" dirty="0"/>
              <a:t>تتعامل الشركات العالمية مع الجودة باعتبارها هدفًا استراتيجيًا وجزءًا لا يتجزأ من ثقافة الشركة.</a:t>
            </a:r>
          </a:p>
          <a:p>
            <a:pPr marL="457200" indent="-347663" algn="justLow" rtl="1">
              <a:lnSpc>
                <a:spcPct val="150000"/>
              </a:lnSpc>
              <a:spcBef>
                <a:spcPts val="0"/>
              </a:spcBef>
            </a:pPr>
            <a:r>
              <a:rPr lang="ar-EG" sz="2400" b="1" dirty="0"/>
              <a:t>إدارة الجودة الشاملة </a:t>
            </a:r>
            <a:r>
              <a:rPr lang="ar-EG" sz="2400" dirty="0"/>
              <a:t>هي فلسفة لإنتاج منتج أو خدمة عالية الجودة وتحقيق الجودة في كل جانب من جوانب العمل والعلاقات مع العميل؛ حيث يتركز الاهتمام على التحسين المستمر للجودة المقدمة للعملاء.</a:t>
            </a:r>
            <a:endParaRPr lang="en-US" sz="2400" dirty="0"/>
          </a:p>
        </p:txBody>
      </p:sp>
    </p:spTree>
    <p:extLst>
      <p:ext uri="{BB962C8B-B14F-4D97-AF65-F5344CB8AC3E}">
        <p14:creationId xmlns:p14="http://schemas.microsoft.com/office/powerpoint/2010/main" val="358141851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11. Devotion to Quality</a:t>
            </a:r>
          </a:p>
          <a:p>
            <a:r>
              <a:rPr lang="ar-EG" sz="2800" b="1" dirty="0">
                <a:solidFill>
                  <a:srgbClr val="00B0F0"/>
                </a:solidFill>
                <a:latin typeface="Alexandria" charset="0"/>
                <a:cs typeface="Alexandria" charset="0"/>
              </a:rPr>
              <a:t>11. التفاني في الجودة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11340024"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nSpc>
                <a:spcPct val="100000"/>
              </a:lnSpc>
            </a:pPr>
            <a:r>
              <a:rPr lang="en-US" altLang="x-none" sz="2400" b="1" dirty="0">
                <a:ea typeface="ＭＳ Ｐゴシック" panose="020B0600070205080204" pitchFamily="34" charset="-128"/>
              </a:rPr>
              <a:t>Total Quality Management (TQM)</a:t>
            </a:r>
            <a:r>
              <a:rPr lang="en-US" altLang="x-none" sz="2400" dirty="0">
                <a:ea typeface="ＭＳ Ｐゴシック" panose="020B0600070205080204" pitchFamily="34" charset="-128"/>
              </a:rPr>
              <a:t>:</a:t>
            </a:r>
            <a:endParaRPr lang="en-US" altLang="x-none" sz="2400" b="1" dirty="0">
              <a:ea typeface="ＭＳ Ｐゴシック" panose="020B0600070205080204" pitchFamily="34" charset="-128"/>
            </a:endParaRPr>
          </a:p>
          <a:p>
            <a:pPr lvl="1">
              <a:lnSpc>
                <a:spcPct val="100000"/>
              </a:lnSpc>
              <a:spcBef>
                <a:spcPts val="400"/>
              </a:spcBef>
            </a:pPr>
            <a:r>
              <a:rPr lang="en-US" altLang="x-none" sz="2000" dirty="0">
                <a:ea typeface="ＭＳ Ｐゴシック" panose="020B0600070205080204" pitchFamily="34" charset="-128"/>
              </a:rPr>
              <a:t>Quality in the product or service itself. </a:t>
            </a:r>
          </a:p>
          <a:p>
            <a:pPr lvl="1">
              <a:lnSpc>
                <a:spcPct val="100000"/>
              </a:lnSpc>
              <a:spcBef>
                <a:spcPts val="400"/>
              </a:spcBef>
            </a:pPr>
            <a:r>
              <a:rPr lang="en-US" altLang="x-none" sz="2000" dirty="0">
                <a:ea typeface="ＭＳ Ｐゴシック" panose="020B0600070205080204" pitchFamily="34" charset="-128"/>
              </a:rPr>
              <a:t>Quality in every aspect of the business and its relationship with the customer.</a:t>
            </a:r>
          </a:p>
          <a:p>
            <a:pPr lvl="1">
              <a:lnSpc>
                <a:spcPct val="100000"/>
              </a:lnSpc>
              <a:spcBef>
                <a:spcPts val="400"/>
              </a:spcBef>
            </a:pPr>
            <a:r>
              <a:rPr lang="en-US" altLang="x-none" sz="2000" dirty="0">
                <a:ea typeface="ＭＳ Ｐゴシック" panose="020B0600070205080204" pitchFamily="34" charset="-128"/>
              </a:rPr>
              <a:t>Continuous improvement in quality.</a:t>
            </a:r>
          </a:p>
          <a:p>
            <a:pPr>
              <a:lnSpc>
                <a:spcPct val="100000"/>
              </a:lnSpc>
              <a:spcBef>
                <a:spcPts val="400"/>
              </a:spcBef>
            </a:pPr>
            <a:r>
              <a:rPr lang="en-US" sz="2000" dirty="0"/>
              <a:t>The key to developing a successful TQM philosophy is seeing the world from the customer’s point of view.</a:t>
            </a:r>
          </a:p>
          <a:p>
            <a:pPr>
              <a:lnSpc>
                <a:spcPct val="100000"/>
              </a:lnSpc>
              <a:spcBef>
                <a:spcPts val="400"/>
              </a:spcBef>
            </a:pPr>
            <a:r>
              <a:rPr lang="en-US" sz="2000" dirty="0"/>
              <a:t> In other words, quality must reflect the needs and wants of the customer. </a:t>
            </a:r>
          </a:p>
          <a:p>
            <a:pPr algn="r" rtl="1"/>
            <a:r>
              <a:rPr lang="ar-EG" sz="2400" b="1" dirty="0"/>
              <a:t>إدارة الجودة الشاملة (</a:t>
            </a:r>
            <a:r>
              <a:rPr lang="en-US" sz="2400" b="1" dirty="0"/>
              <a:t>TQM</a:t>
            </a:r>
            <a:r>
              <a:rPr lang="ar-EG" sz="2400" b="1" dirty="0"/>
              <a:t>):</a:t>
            </a:r>
            <a:endParaRPr lang="en-US" sz="2400" dirty="0"/>
          </a:p>
          <a:p>
            <a:pPr lvl="1" algn="r" rtl="1"/>
            <a:r>
              <a:rPr lang="ar-EG" dirty="0"/>
              <a:t>الجودة في المنتج أو الخدمة نفسها.</a:t>
            </a:r>
          </a:p>
          <a:p>
            <a:pPr lvl="1" algn="r" rtl="1"/>
            <a:r>
              <a:rPr lang="ar-EG" dirty="0"/>
              <a:t>الجودة في كل جانب من جوانب العمل وعلاقته بالعميل.</a:t>
            </a:r>
          </a:p>
          <a:p>
            <a:pPr lvl="1" algn="r" rtl="1"/>
            <a:r>
              <a:rPr lang="ar-EG" dirty="0"/>
              <a:t>التحسين المستمر في الجودة.</a:t>
            </a:r>
          </a:p>
          <a:p>
            <a:pPr algn="r" rtl="1"/>
            <a:r>
              <a:rPr lang="ar-EG" sz="2400" dirty="0"/>
              <a:t>المفتاح لتطوير فلسفة إدارة الجودة الشاملة الناجحة هو رؤية العالم من منظور العميل.</a:t>
            </a:r>
          </a:p>
          <a:p>
            <a:pPr algn="r" rtl="1"/>
            <a:r>
              <a:rPr lang="ar-EG" sz="2400" dirty="0"/>
              <a:t>بعبارة أخرى، يجب أن تعكس الجودة احتياجات ورغبات العميل.</a:t>
            </a:r>
          </a:p>
        </p:txBody>
      </p:sp>
    </p:spTree>
    <p:extLst>
      <p:ext uri="{BB962C8B-B14F-4D97-AF65-F5344CB8AC3E}">
        <p14:creationId xmlns:p14="http://schemas.microsoft.com/office/powerpoint/2010/main" val="253217725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11. Devotion to Quality</a:t>
            </a:r>
          </a:p>
          <a:p>
            <a:r>
              <a:rPr lang="ar-EG" sz="2800" b="1" dirty="0">
                <a:solidFill>
                  <a:srgbClr val="00B0F0"/>
                </a:solidFill>
                <a:latin typeface="Alexandria" charset="0"/>
                <a:cs typeface="Alexandria" charset="0"/>
              </a:rPr>
              <a:t>11. التفاني في الجودة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4311428"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
              <a:lnSpc>
                <a:spcPct val="150000"/>
              </a:lnSpc>
            </a:pPr>
            <a:r>
              <a:rPr lang="en-US" sz="2000" dirty="0"/>
              <a:t>TQM supports the value proposition of the business model: company must answer the question:  How do customers define quality? </a:t>
            </a:r>
          </a:p>
          <a:p>
            <a:pPr marL="457200" indent="-347663" algn="just">
              <a:lnSpc>
                <a:spcPct val="150000"/>
              </a:lnSpc>
            </a:pPr>
            <a:endParaRPr lang="en-US" sz="100" dirty="0"/>
          </a:p>
          <a:p>
            <a:pPr marL="457200" indent="-347663" algn="justLow" rtl="1">
              <a:lnSpc>
                <a:spcPct val="150000"/>
              </a:lnSpc>
            </a:pPr>
            <a:r>
              <a:rPr lang="ar-EG" sz="2000" dirty="0"/>
              <a:t>تدعم إدارة الجودة الشاملة (</a:t>
            </a:r>
            <a:r>
              <a:rPr lang="en-US" sz="2000" dirty="0"/>
              <a:t>TQM</a:t>
            </a:r>
            <a:r>
              <a:rPr lang="ar-EG" sz="2000" dirty="0"/>
              <a:t>) عرض القيمة في نموذج الأعمال؛ حيث يجب على الشركة أن تجيب على السؤال: كيف يعرّف العملاء الجودة؟</a:t>
            </a:r>
          </a:p>
        </p:txBody>
      </p:sp>
      <p:pic>
        <p:nvPicPr>
          <p:cNvPr id="9" name="Picture 8" descr="A colorful circle with white text&#10;&#10;Description automatically generated">
            <a:extLst>
              <a:ext uri="{FF2B5EF4-FFF2-40B4-BE49-F238E27FC236}">
                <a16:creationId xmlns:a16="http://schemas.microsoft.com/office/drawing/2014/main" xmlns="" id="{38FABE17-8B7F-010D-28FD-5B6742F67AAF}"/>
              </a:ext>
            </a:extLst>
          </p:cNvPr>
          <p:cNvPicPr>
            <a:picLocks noChangeAspect="1"/>
          </p:cNvPicPr>
          <p:nvPr/>
        </p:nvPicPr>
        <p:blipFill>
          <a:blip r:embed="rId3">
            <a:extLst>
              <a:ext uri="{28A0092B-C50C-407E-A947-70E740481C1C}">
                <a14:useLocalDpi xmlns:a14="http://schemas.microsoft.com/office/drawing/2010/main" val="0"/>
              </a:ext>
            </a:extLst>
          </a:blip>
          <a:srcRect t="4039" r="1" b="1"/>
          <a:stretch/>
        </p:blipFill>
        <p:spPr>
          <a:xfrm>
            <a:off x="4722126" y="1608484"/>
            <a:ext cx="7083188" cy="4984683"/>
          </a:xfrm>
          <a:prstGeom prst="rect">
            <a:avLst/>
          </a:prstGeom>
        </p:spPr>
      </p:pic>
      <p:sp>
        <p:nvSpPr>
          <p:cNvPr id="2" name="Rectangle 1"/>
          <p:cNvSpPr/>
          <p:nvPr/>
        </p:nvSpPr>
        <p:spPr>
          <a:xfrm>
            <a:off x="7588897" y="1467292"/>
            <a:ext cx="1595309" cy="369332"/>
          </a:xfrm>
          <a:prstGeom prst="rect">
            <a:avLst/>
          </a:prstGeom>
        </p:spPr>
        <p:txBody>
          <a:bodyPr wrap="none">
            <a:spAutoFit/>
          </a:bodyPr>
          <a:lstStyle/>
          <a:p>
            <a:r>
              <a:rPr lang="ar-EG" b="1" dirty="0"/>
              <a:t>التركيز على العميل</a:t>
            </a:r>
          </a:p>
        </p:txBody>
      </p:sp>
      <p:sp>
        <p:nvSpPr>
          <p:cNvPr id="3" name="Rectangle 2"/>
          <p:cNvSpPr/>
          <p:nvPr/>
        </p:nvSpPr>
        <p:spPr>
          <a:xfrm>
            <a:off x="9907349" y="2043331"/>
            <a:ext cx="702436" cy="369332"/>
          </a:xfrm>
          <a:prstGeom prst="rect">
            <a:avLst/>
          </a:prstGeom>
        </p:spPr>
        <p:txBody>
          <a:bodyPr wrap="none">
            <a:spAutoFit/>
          </a:bodyPr>
          <a:lstStyle/>
          <a:p>
            <a:r>
              <a:rPr lang="ar-EG" b="1" dirty="0"/>
              <a:t>القيادة</a:t>
            </a:r>
            <a:r>
              <a:rPr lang="ar-EG" dirty="0"/>
              <a:t> </a:t>
            </a:r>
          </a:p>
        </p:txBody>
      </p:sp>
      <p:sp>
        <p:nvSpPr>
          <p:cNvPr id="4" name="Rectangle 3"/>
          <p:cNvSpPr/>
          <p:nvPr/>
        </p:nvSpPr>
        <p:spPr>
          <a:xfrm>
            <a:off x="10239684" y="3493406"/>
            <a:ext cx="1579278" cy="369332"/>
          </a:xfrm>
          <a:prstGeom prst="rect">
            <a:avLst/>
          </a:prstGeom>
        </p:spPr>
        <p:txBody>
          <a:bodyPr wrap="none">
            <a:spAutoFit/>
          </a:bodyPr>
          <a:lstStyle/>
          <a:p>
            <a:r>
              <a:rPr lang="ar-EG" b="1" dirty="0"/>
              <a:t>الاعتماد على الأدلة</a:t>
            </a:r>
          </a:p>
        </p:txBody>
      </p:sp>
      <p:sp>
        <p:nvSpPr>
          <p:cNvPr id="5" name="Rectangle 4"/>
          <p:cNvSpPr/>
          <p:nvPr/>
        </p:nvSpPr>
        <p:spPr>
          <a:xfrm>
            <a:off x="9712203" y="6295499"/>
            <a:ext cx="1149674" cy="369332"/>
          </a:xfrm>
          <a:prstGeom prst="rect">
            <a:avLst/>
          </a:prstGeom>
        </p:spPr>
        <p:txBody>
          <a:bodyPr wrap="none">
            <a:spAutoFit/>
          </a:bodyPr>
          <a:lstStyle/>
          <a:p>
            <a:r>
              <a:rPr lang="ar-EG" b="1" dirty="0"/>
              <a:t>نهج العمليات</a:t>
            </a:r>
          </a:p>
        </p:txBody>
      </p:sp>
      <p:sp>
        <p:nvSpPr>
          <p:cNvPr id="6" name="Rectangle 5"/>
          <p:cNvSpPr/>
          <p:nvPr/>
        </p:nvSpPr>
        <p:spPr>
          <a:xfrm>
            <a:off x="5929037" y="6278427"/>
            <a:ext cx="1207382" cy="369332"/>
          </a:xfrm>
          <a:prstGeom prst="rect">
            <a:avLst/>
          </a:prstGeom>
        </p:spPr>
        <p:txBody>
          <a:bodyPr wrap="none">
            <a:spAutoFit/>
          </a:bodyPr>
          <a:lstStyle/>
          <a:p>
            <a:r>
              <a:rPr lang="ar-EG" b="1" dirty="0"/>
              <a:t>إدارة العلاقات</a:t>
            </a:r>
          </a:p>
        </p:txBody>
      </p:sp>
      <p:sp>
        <p:nvSpPr>
          <p:cNvPr id="7" name="Rectangle 6"/>
          <p:cNvSpPr/>
          <p:nvPr/>
        </p:nvSpPr>
        <p:spPr>
          <a:xfrm>
            <a:off x="5150589" y="4813826"/>
            <a:ext cx="1192955" cy="369332"/>
          </a:xfrm>
          <a:prstGeom prst="rect">
            <a:avLst/>
          </a:prstGeom>
        </p:spPr>
        <p:txBody>
          <a:bodyPr wrap="none">
            <a:spAutoFit/>
          </a:bodyPr>
          <a:lstStyle/>
          <a:p>
            <a:r>
              <a:rPr lang="ar-EG" b="1" dirty="0"/>
              <a:t>إشراك الأفراد</a:t>
            </a:r>
          </a:p>
        </p:txBody>
      </p:sp>
      <p:sp>
        <p:nvSpPr>
          <p:cNvPr id="8" name="Rectangle 7"/>
          <p:cNvSpPr/>
          <p:nvPr/>
        </p:nvSpPr>
        <p:spPr>
          <a:xfrm>
            <a:off x="5744691" y="2053148"/>
            <a:ext cx="1463862" cy="369332"/>
          </a:xfrm>
          <a:prstGeom prst="rect">
            <a:avLst/>
          </a:prstGeom>
        </p:spPr>
        <p:txBody>
          <a:bodyPr wrap="none">
            <a:spAutoFit/>
          </a:bodyPr>
          <a:lstStyle/>
          <a:p>
            <a:r>
              <a:rPr lang="ar-EG" b="1" dirty="0"/>
              <a:t>التحسين المستمر</a:t>
            </a:r>
          </a:p>
        </p:txBody>
      </p:sp>
    </p:spTree>
    <p:extLst>
      <p:ext uri="{BB962C8B-B14F-4D97-AF65-F5344CB8AC3E}">
        <p14:creationId xmlns:p14="http://schemas.microsoft.com/office/powerpoint/2010/main" val="2596672349"/>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11. Devotion to Quality</a:t>
            </a:r>
          </a:p>
          <a:p>
            <a:r>
              <a:rPr lang="ar-EG" sz="2800" b="1" dirty="0">
                <a:solidFill>
                  <a:srgbClr val="00B0F0"/>
                </a:solidFill>
                <a:latin typeface="Alexandria" charset="0"/>
                <a:cs typeface="Alexandria" charset="0"/>
              </a:rPr>
              <a:t>11. التفاني في الجودة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5670012"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nSpc>
                <a:spcPct val="100000"/>
              </a:lnSpc>
              <a:buNone/>
            </a:pPr>
            <a:r>
              <a:rPr lang="en-US" sz="2400" dirty="0"/>
              <a:t>Customers may define quality in terms of</a:t>
            </a:r>
          </a:p>
          <a:p>
            <a:pPr marL="914400" lvl="1" indent="-347663" algn="just">
              <a:lnSpc>
                <a:spcPct val="100000"/>
              </a:lnSpc>
            </a:pPr>
            <a:r>
              <a:rPr lang="en-US" sz="2000" dirty="0"/>
              <a:t>reliability (average time between failures/ doing what you say you will do), </a:t>
            </a:r>
          </a:p>
          <a:p>
            <a:pPr marL="914400" lvl="1" indent="-347663" algn="just">
              <a:lnSpc>
                <a:spcPct val="100000"/>
              </a:lnSpc>
            </a:pPr>
            <a:r>
              <a:rPr lang="en-US" sz="2000" dirty="0"/>
              <a:t>durability (how long it lasts), </a:t>
            </a:r>
          </a:p>
          <a:p>
            <a:pPr marL="914400" lvl="1" indent="-347663" algn="just">
              <a:lnSpc>
                <a:spcPct val="100000"/>
              </a:lnSpc>
            </a:pPr>
            <a:r>
              <a:rPr lang="en-US" sz="2000" dirty="0"/>
              <a:t>ease of use, </a:t>
            </a:r>
          </a:p>
          <a:p>
            <a:pPr marL="1023937" lvl="1" indent="-457200" algn="just">
              <a:lnSpc>
                <a:spcPct val="100000"/>
              </a:lnSpc>
            </a:pPr>
            <a:r>
              <a:rPr lang="en-US" sz="2000" dirty="0"/>
              <a:t>a known or trusted brand name, </a:t>
            </a:r>
          </a:p>
          <a:p>
            <a:pPr marL="1023937" lvl="1" indent="-457200" algn="just">
              <a:lnSpc>
                <a:spcPct val="100000"/>
              </a:lnSpc>
            </a:pPr>
            <a:r>
              <a:rPr lang="en-US" sz="2000" dirty="0"/>
              <a:t>low price.</a:t>
            </a:r>
          </a:p>
          <a:p>
            <a:pPr marL="1023937" lvl="1" indent="-457200" algn="just">
              <a:lnSpc>
                <a:spcPct val="100000"/>
              </a:lnSpc>
            </a:pPr>
            <a:r>
              <a:rPr lang="en-US" sz="2000" dirty="0"/>
              <a:t>tangibles (equipment, facilities, and people), </a:t>
            </a:r>
          </a:p>
          <a:p>
            <a:pPr marL="1023937" lvl="1" indent="-457200" algn="just">
              <a:lnSpc>
                <a:spcPct val="100000"/>
              </a:lnSpc>
            </a:pPr>
            <a:r>
              <a:rPr lang="en-US" sz="2000" dirty="0"/>
              <a:t>responsiveness (promptness in helping customers and in solving problems), </a:t>
            </a:r>
          </a:p>
          <a:p>
            <a:pPr marL="1023937" lvl="1" indent="-457200" algn="just">
              <a:lnSpc>
                <a:spcPct val="100000"/>
              </a:lnSpc>
            </a:pPr>
            <a:r>
              <a:rPr lang="en-US" sz="2000" dirty="0"/>
              <a:t>assurance and empathy (conveying a caring attitude).</a:t>
            </a:r>
          </a:p>
        </p:txBody>
      </p:sp>
      <p:sp>
        <p:nvSpPr>
          <p:cNvPr id="9"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6122430" y="1628138"/>
            <a:ext cx="5670012" cy="480060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50000"/>
              </a:lnSpc>
              <a:buNone/>
            </a:pPr>
            <a:r>
              <a:rPr lang="ar-EG" sz="2000" b="1" dirty="0"/>
              <a:t>قد يعرّف العملاء الجودة من حيث:</a:t>
            </a:r>
          </a:p>
          <a:p>
            <a:pPr lvl="1" algn="justLow" rtl="1">
              <a:lnSpc>
                <a:spcPct val="150000"/>
              </a:lnSpc>
            </a:pPr>
            <a:r>
              <a:rPr lang="ar-EG" sz="2000" dirty="0"/>
              <a:t>الموثوقية (متوسط الوقت بين الأعطال/ القيام بما تقول أنك ستفعله)،</a:t>
            </a:r>
          </a:p>
          <a:p>
            <a:pPr lvl="1" algn="justLow" rtl="1">
              <a:lnSpc>
                <a:spcPct val="150000"/>
              </a:lnSpc>
            </a:pPr>
            <a:r>
              <a:rPr lang="ar-EG" sz="2000" dirty="0"/>
              <a:t>المتانة (مدة الاستمرارية)،</a:t>
            </a:r>
          </a:p>
          <a:p>
            <a:pPr lvl="1" algn="justLow" rtl="1">
              <a:lnSpc>
                <a:spcPct val="150000"/>
              </a:lnSpc>
            </a:pPr>
            <a:r>
              <a:rPr lang="ar-EG" sz="2000" dirty="0"/>
              <a:t>سهولة الاستخدام،</a:t>
            </a:r>
          </a:p>
          <a:p>
            <a:pPr lvl="1" algn="justLow" rtl="1">
              <a:lnSpc>
                <a:spcPct val="150000"/>
              </a:lnSpc>
            </a:pPr>
            <a:r>
              <a:rPr lang="ar-EG" sz="2000" dirty="0"/>
              <a:t>اسم العلامة التجارية المعروف أو الموثوق فيه،</a:t>
            </a:r>
          </a:p>
          <a:p>
            <a:pPr lvl="1" algn="justLow" rtl="1">
              <a:lnSpc>
                <a:spcPct val="150000"/>
              </a:lnSpc>
            </a:pPr>
            <a:r>
              <a:rPr lang="ar-EG" sz="2000" dirty="0"/>
              <a:t>السعر المنخفض،</a:t>
            </a:r>
          </a:p>
          <a:p>
            <a:pPr lvl="1" algn="justLow" rtl="1">
              <a:lnSpc>
                <a:spcPct val="150000"/>
              </a:lnSpc>
            </a:pPr>
            <a:r>
              <a:rPr lang="ar-EG" sz="2000" dirty="0"/>
              <a:t>العناصر الملموسة (المعدات، المرافق، والأشخاص)،</a:t>
            </a:r>
          </a:p>
          <a:p>
            <a:pPr lvl="1" algn="justLow" rtl="1">
              <a:lnSpc>
                <a:spcPct val="150000"/>
              </a:lnSpc>
            </a:pPr>
            <a:r>
              <a:rPr lang="ar-EG" sz="2000" dirty="0"/>
              <a:t>الاستجابة (السرعة في مساعدة العملاء وحل المشكلات)،</a:t>
            </a:r>
          </a:p>
          <a:p>
            <a:pPr lvl="1" algn="justLow" rtl="1">
              <a:lnSpc>
                <a:spcPct val="150000"/>
              </a:lnSpc>
            </a:pPr>
            <a:r>
              <a:rPr lang="ar-EG" sz="2000" dirty="0"/>
              <a:t>الضمان والتعاطف (نقل شعور بالاهتمام).</a:t>
            </a:r>
          </a:p>
        </p:txBody>
      </p:sp>
    </p:spTree>
    <p:extLst>
      <p:ext uri="{BB962C8B-B14F-4D97-AF65-F5344CB8AC3E}">
        <p14:creationId xmlns:p14="http://schemas.microsoft.com/office/powerpoint/2010/main" val="201018196"/>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12. Make It Easy to Do Business</a:t>
            </a:r>
          </a:p>
          <a:p>
            <a:r>
              <a:rPr lang="ar-EG" sz="2800" b="1" dirty="0">
                <a:solidFill>
                  <a:srgbClr val="00B0F0"/>
                </a:solidFill>
                <a:latin typeface="Alexandria" charset="0"/>
                <a:cs typeface="Alexandria" charset="0"/>
              </a:rPr>
              <a:t>12. اجعل من السهل القيام بالأعمال التجارية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11340024"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spcBef>
                <a:spcPts val="600"/>
              </a:spcBef>
            </a:pPr>
            <a:r>
              <a:rPr lang="en-US" altLang="x-none" sz="2400" dirty="0">
                <a:ea typeface="ＭＳ Ｐゴシック" panose="020B0600070205080204" pitchFamily="34" charset="-128"/>
              </a:rPr>
              <a:t>Questions to ask: </a:t>
            </a:r>
          </a:p>
          <a:p>
            <a:pPr marL="803275" lvl="1" indent="-411163">
              <a:lnSpc>
                <a:spcPct val="100000"/>
              </a:lnSpc>
              <a:spcBef>
                <a:spcPts val="600"/>
              </a:spcBef>
            </a:pPr>
            <a:r>
              <a:rPr lang="en-US" altLang="x-none" sz="2000" dirty="0">
                <a:ea typeface="ＭＳ Ｐゴシック" panose="020B0600070205080204" pitchFamily="34" charset="-128"/>
              </a:rPr>
              <a:t>Is your business conveniently located near customers?</a:t>
            </a:r>
          </a:p>
          <a:p>
            <a:pPr marL="803275" lvl="1" indent="-411163">
              <a:lnSpc>
                <a:spcPct val="100000"/>
              </a:lnSpc>
              <a:spcBef>
                <a:spcPts val="600"/>
              </a:spcBef>
            </a:pPr>
            <a:r>
              <a:rPr lang="en-US" altLang="x-none" sz="2000" dirty="0">
                <a:ea typeface="ＭＳ Ｐゴシック" panose="020B0600070205080204" pitchFamily="34" charset="-128"/>
              </a:rPr>
              <a:t>Are your business hours suitable to your customers?</a:t>
            </a:r>
          </a:p>
          <a:p>
            <a:pPr marL="803275" lvl="1" indent="-411163">
              <a:lnSpc>
                <a:spcPct val="100000"/>
              </a:lnSpc>
              <a:spcBef>
                <a:spcPts val="600"/>
              </a:spcBef>
            </a:pPr>
            <a:r>
              <a:rPr lang="en-US" altLang="x-none" sz="2000" dirty="0">
                <a:ea typeface="ＭＳ Ｐゴシック" panose="020B0600070205080204" pitchFamily="34" charset="-128"/>
              </a:rPr>
              <a:t>Would customers appreciate pickup and delivery services?</a:t>
            </a:r>
          </a:p>
          <a:p>
            <a:pPr marL="803275" lvl="1" indent="-411163">
              <a:lnSpc>
                <a:spcPct val="100000"/>
              </a:lnSpc>
              <a:spcBef>
                <a:spcPts val="600"/>
              </a:spcBef>
            </a:pPr>
            <a:r>
              <a:rPr lang="en-US" altLang="x-none" sz="2000" dirty="0">
                <a:ea typeface="ＭＳ Ｐゴシック" panose="020B0600070205080204" pitchFamily="34" charset="-128"/>
              </a:rPr>
              <a:t>Do you make it easy for customers to buy on credit or with credit cards?</a:t>
            </a:r>
          </a:p>
          <a:p>
            <a:pPr marL="803275" lvl="1" indent="-411163">
              <a:lnSpc>
                <a:spcPct val="100000"/>
              </a:lnSpc>
              <a:spcBef>
                <a:spcPts val="600"/>
              </a:spcBef>
            </a:pPr>
            <a:r>
              <a:rPr lang="en-US" altLang="x-none" sz="2000" dirty="0">
                <a:ea typeface="ＭＳ Ｐゴシック" panose="020B0600070205080204" pitchFamily="34" charset="-128"/>
              </a:rPr>
              <a:t>Do your employees treat customers with courtesy?</a:t>
            </a:r>
          </a:p>
          <a:p>
            <a:pPr marL="0" lvl="1" indent="0" algn="r" rtl="1">
              <a:lnSpc>
                <a:spcPct val="100000"/>
              </a:lnSpc>
              <a:spcBef>
                <a:spcPts val="600"/>
              </a:spcBef>
              <a:buNone/>
            </a:pPr>
            <a:r>
              <a:rPr lang="ar-EG" altLang="x-none" sz="2200" dirty="0">
                <a:ea typeface="ＭＳ Ｐゴシック" panose="020B0600070205080204" pitchFamily="34" charset="-128"/>
              </a:rPr>
              <a:t>الأسئلة التي يجب طرحها:</a:t>
            </a:r>
          </a:p>
          <a:p>
            <a:pPr lvl="1" algn="r" rtl="1"/>
            <a:r>
              <a:rPr lang="ar-EG" sz="2200" dirty="0"/>
              <a:t>هل موقع عملك ملائم وقريب من العملاء؟</a:t>
            </a:r>
          </a:p>
          <a:p>
            <a:pPr lvl="1" algn="r" rtl="1"/>
            <a:r>
              <a:rPr lang="ar-EG" sz="2200" dirty="0"/>
              <a:t>هل ساعات العمل مناسبة لعملائك؟</a:t>
            </a:r>
          </a:p>
          <a:p>
            <a:pPr lvl="1" algn="r" rtl="1"/>
            <a:r>
              <a:rPr lang="ar-EG" sz="2200" dirty="0"/>
              <a:t>هل سيقدر العملاء خدمات الاستلام والتوصيل؟</a:t>
            </a:r>
          </a:p>
          <a:p>
            <a:pPr lvl="1" algn="r" rtl="1"/>
            <a:r>
              <a:rPr lang="ar-EG" sz="2200" dirty="0"/>
              <a:t>هل تسهّل على العملاء الشراء بالائتمان أو باستخدام بطاقات الائتمان؟</a:t>
            </a:r>
          </a:p>
          <a:p>
            <a:pPr lvl="1" algn="r" rtl="1"/>
            <a:r>
              <a:rPr lang="ar-EG" sz="2200" dirty="0"/>
              <a:t>هل يتعامل موظفوك مع العملاء بلطف؟</a:t>
            </a:r>
          </a:p>
          <a:p>
            <a:pPr marL="392112" lvl="1" indent="0" algn="r" rtl="1">
              <a:lnSpc>
                <a:spcPct val="100000"/>
              </a:lnSpc>
              <a:spcBef>
                <a:spcPts val="600"/>
              </a:spcBef>
              <a:buNone/>
            </a:pPr>
            <a:endParaRPr lang="en-US" altLang="x-none" sz="1800" dirty="0">
              <a:ea typeface="ＭＳ Ｐゴシック" panose="020B0600070205080204" pitchFamily="34" charset="-128"/>
            </a:endParaRPr>
          </a:p>
        </p:txBody>
      </p:sp>
    </p:spTree>
    <p:extLst>
      <p:ext uri="{BB962C8B-B14F-4D97-AF65-F5344CB8AC3E}">
        <p14:creationId xmlns:p14="http://schemas.microsoft.com/office/powerpoint/2010/main" val="922851079"/>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12. Make It Easy to Do Business</a:t>
            </a:r>
          </a:p>
          <a:p>
            <a:r>
              <a:rPr lang="ar-EG" sz="2800" b="1" dirty="0">
                <a:solidFill>
                  <a:srgbClr val="00B0F0"/>
                </a:solidFill>
                <a:latin typeface="Alexandria" charset="0"/>
                <a:cs typeface="Alexandria" charset="0"/>
              </a:rPr>
              <a:t>12. اجعل من السهل القيام بالأعمال التجارية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11340024"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nSpc>
                <a:spcPct val="100000"/>
              </a:lnSpc>
              <a:spcBef>
                <a:spcPct val="0"/>
              </a:spcBef>
            </a:pPr>
            <a:r>
              <a:rPr lang="en-US" altLang="x-none" sz="2400" dirty="0">
                <a:ea typeface="ＭＳ Ｐゴシック" panose="020B0600070205080204" pitchFamily="34" charset="-128"/>
              </a:rPr>
              <a:t>Are your employees trained to handle business transactions quickly, efficiently, and politely?</a:t>
            </a:r>
          </a:p>
          <a:p>
            <a:pPr marL="457200" indent="-347663">
              <a:lnSpc>
                <a:spcPct val="100000"/>
              </a:lnSpc>
              <a:spcBef>
                <a:spcPct val="0"/>
              </a:spcBef>
            </a:pPr>
            <a:r>
              <a:rPr lang="en-US" altLang="x-none" sz="2400" dirty="0">
                <a:ea typeface="ＭＳ Ｐゴシック" panose="020B0600070205080204" pitchFamily="34" charset="-128"/>
              </a:rPr>
              <a:t>Does your company offer “extras” that would make customers’ lives easier?</a:t>
            </a:r>
          </a:p>
          <a:p>
            <a:pPr marL="457200" indent="-347663">
              <a:lnSpc>
                <a:spcPct val="100000"/>
              </a:lnSpc>
              <a:spcBef>
                <a:spcPct val="0"/>
              </a:spcBef>
            </a:pPr>
            <a:r>
              <a:rPr lang="en-US" altLang="x-none" sz="2400" dirty="0">
                <a:ea typeface="ＭＳ Ｐゴシック" panose="020B0600070205080204" pitchFamily="34" charset="-128"/>
              </a:rPr>
              <a:t>Can you bundle existing products to make it easier for customers to use them?</a:t>
            </a:r>
          </a:p>
          <a:p>
            <a:pPr marL="457200" indent="-347663">
              <a:lnSpc>
                <a:spcPct val="100000"/>
              </a:lnSpc>
              <a:spcBef>
                <a:spcPct val="0"/>
              </a:spcBef>
            </a:pPr>
            <a:r>
              <a:rPr lang="en-US" altLang="x-none" sz="2400" dirty="0">
                <a:ea typeface="ＭＳ Ｐゴシック" panose="020B0600070205080204" pitchFamily="34" charset="-128"/>
              </a:rPr>
              <a:t>Can you adapt existing products to make them more convenient for customers? </a:t>
            </a:r>
          </a:p>
          <a:p>
            <a:pPr marL="457200" indent="-347663">
              <a:lnSpc>
                <a:spcPct val="100000"/>
              </a:lnSpc>
              <a:spcBef>
                <a:spcPct val="0"/>
              </a:spcBef>
            </a:pPr>
            <a:r>
              <a:rPr lang="en-US" altLang="x-none" sz="2400" dirty="0">
                <a:ea typeface="ＭＳ Ｐゴシック" panose="020B0600070205080204" pitchFamily="34" charset="-128"/>
              </a:rPr>
              <a:t>Does your company handle telephone calls quickly and efficiently?</a:t>
            </a:r>
          </a:p>
          <a:p>
            <a:pPr algn="r" rtl="1"/>
            <a:r>
              <a:rPr lang="ar-EG" sz="2400" dirty="0"/>
              <a:t>هل يتم تدريب موظفيك على إجراء المعاملات التجارية بسرعة وكفاءة ولباقة؟</a:t>
            </a:r>
          </a:p>
          <a:p>
            <a:pPr algn="r" rtl="1"/>
            <a:r>
              <a:rPr lang="ar-EG" sz="2400" dirty="0"/>
              <a:t>هل تقدم شركتك "إضافات" من شأنها أن تسهل حياة العملاء؟</a:t>
            </a:r>
          </a:p>
          <a:p>
            <a:pPr algn="r" rtl="1"/>
            <a:r>
              <a:rPr lang="ar-EG" sz="2400" dirty="0"/>
              <a:t>هل يمكنك تجميع المنتجات الحالية لجعل استخدامها أسهل للعملاء؟</a:t>
            </a:r>
          </a:p>
          <a:p>
            <a:pPr algn="r" rtl="1"/>
            <a:r>
              <a:rPr lang="ar-EG" sz="2400" dirty="0"/>
              <a:t>هل يمكنك تعديل المنتجات الحالية لجعلها أكثر ملاءمة للعملاء؟</a:t>
            </a:r>
          </a:p>
          <a:p>
            <a:pPr algn="r" rtl="1"/>
            <a:r>
              <a:rPr lang="ar-EG" sz="2400" dirty="0"/>
              <a:t>هل تتعامل شركتك مع المكالمات الهاتفية بسرعة وكفاءة؟</a:t>
            </a:r>
          </a:p>
        </p:txBody>
      </p:sp>
    </p:spTree>
    <p:extLst>
      <p:ext uri="{BB962C8B-B14F-4D97-AF65-F5344CB8AC3E}">
        <p14:creationId xmlns:p14="http://schemas.microsoft.com/office/powerpoint/2010/main" val="1315564250"/>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13. Concentrate on innovation</a:t>
            </a:r>
          </a:p>
          <a:p>
            <a:r>
              <a:rPr lang="ar-EG" sz="2800" b="1" dirty="0">
                <a:solidFill>
                  <a:srgbClr val="00B0F0"/>
                </a:solidFill>
                <a:latin typeface="Alexandria" charset="0"/>
                <a:cs typeface="Alexandria" charset="0"/>
              </a:rPr>
              <a:t>13. التركيز على الابتكار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5935511" cy="4800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
              <a:lnSpc>
                <a:spcPct val="120000"/>
              </a:lnSpc>
              <a:spcBef>
                <a:spcPct val="0"/>
              </a:spcBef>
            </a:pPr>
            <a:r>
              <a:rPr lang="en-US" altLang="x-none" sz="2000" dirty="0">
                <a:ea typeface="ＭＳ Ｐゴシック" panose="020B0600070205080204" pitchFamily="34" charset="-128"/>
              </a:rPr>
              <a:t>Innovation is the key to future success. </a:t>
            </a:r>
          </a:p>
          <a:p>
            <a:pPr marL="457200" indent="-347663" algn="just">
              <a:lnSpc>
                <a:spcPct val="120000"/>
              </a:lnSpc>
              <a:spcBef>
                <a:spcPct val="0"/>
              </a:spcBef>
            </a:pPr>
            <a:r>
              <a:rPr lang="en-US" altLang="x-none" sz="2000" dirty="0">
                <a:ea typeface="ＭＳ Ｐゴシック" panose="020B0600070205080204" pitchFamily="34" charset="-128"/>
              </a:rPr>
              <a:t>Markets change too quickly and competitors move too fast for a small company to stand still and remain competitive. </a:t>
            </a:r>
          </a:p>
          <a:p>
            <a:pPr marL="457200" indent="-347663" algn="just">
              <a:lnSpc>
                <a:spcPct val="120000"/>
              </a:lnSpc>
              <a:spcBef>
                <a:spcPct val="0"/>
              </a:spcBef>
            </a:pPr>
            <a:r>
              <a:rPr lang="en-US" altLang="x-none" sz="2000" dirty="0">
                <a:ea typeface="ＭＳ Ｐゴシック" panose="020B0600070205080204" pitchFamily="34" charset="-128"/>
              </a:rPr>
              <a:t>Because they cannot outspend their larger rivals, small companies often turn to superior innovation as a way to gain a competitive edge. </a:t>
            </a:r>
          </a:p>
          <a:p>
            <a:pPr marL="457200" indent="-347663" algn="just">
              <a:lnSpc>
                <a:spcPct val="120000"/>
              </a:lnSpc>
              <a:spcBef>
                <a:spcPct val="0"/>
              </a:spcBef>
            </a:pPr>
            <a:r>
              <a:rPr lang="en-US" altLang="x-none" sz="2000" dirty="0">
                <a:ea typeface="ＭＳ Ｐゴシック" panose="020B0600070205080204" pitchFamily="34" charset="-128"/>
              </a:rPr>
              <a:t>Thanks to their organizational and managerial flexibility, small businesses often can detect and act on new opportunities faster than large companies. </a:t>
            </a:r>
          </a:p>
          <a:p>
            <a:pPr marL="457200" indent="-347663" algn="just">
              <a:lnSpc>
                <a:spcPct val="120000"/>
              </a:lnSpc>
              <a:spcBef>
                <a:spcPct val="0"/>
              </a:spcBef>
            </a:pPr>
            <a:r>
              <a:rPr lang="en-US" altLang="x-none" sz="2000" dirty="0">
                <a:ea typeface="ＭＳ Ｐゴシック" panose="020B0600070205080204" pitchFamily="34" charset="-128"/>
              </a:rPr>
              <a:t>it shows up in the new products, unique techniques, and unusual marketing approaches they introduce. </a:t>
            </a:r>
          </a:p>
        </p:txBody>
      </p:sp>
      <p:sp>
        <p:nvSpPr>
          <p:cNvPr id="9"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6537278" y="1686434"/>
            <a:ext cx="5270310" cy="4910672"/>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spcBef>
                <a:spcPts val="0"/>
              </a:spcBef>
            </a:pPr>
            <a:r>
              <a:rPr lang="ar-EG" sz="2000" dirty="0"/>
              <a:t>الابتكار هو المفتاح للنجاح في المستقبل.</a:t>
            </a:r>
          </a:p>
          <a:p>
            <a:pPr algn="justLow" rtl="1">
              <a:lnSpc>
                <a:spcPct val="150000"/>
              </a:lnSpc>
              <a:spcBef>
                <a:spcPts val="0"/>
              </a:spcBef>
            </a:pPr>
            <a:r>
              <a:rPr lang="ar-EG" sz="2000" dirty="0"/>
              <a:t>تتغير الأسواق بسرعة كبيرة ويتحرك المنافسون بسرعة تجعل من الصعب على الشركات الصغيرة أن تبقى ثابتة وتظل قادرة على المنافسة.</a:t>
            </a:r>
          </a:p>
          <a:p>
            <a:pPr algn="justLow" rtl="1">
              <a:lnSpc>
                <a:spcPct val="150000"/>
              </a:lnSpc>
              <a:spcBef>
                <a:spcPts val="0"/>
              </a:spcBef>
            </a:pPr>
            <a:r>
              <a:rPr lang="ar-EG" sz="2000" dirty="0"/>
              <a:t>نظرًا لأنها لا تستطيع إنفاق المزيد مقارنةً بمنافسيها الأكبر حجمًا، تلجأ الشركات الصغيرة غالبًا إلى الابتكار المتفوق كوسيلة لاكتساب ميزة تنافسية.</a:t>
            </a:r>
          </a:p>
          <a:p>
            <a:pPr algn="justLow" rtl="1">
              <a:lnSpc>
                <a:spcPct val="150000"/>
              </a:lnSpc>
              <a:spcBef>
                <a:spcPts val="0"/>
              </a:spcBef>
            </a:pPr>
            <a:r>
              <a:rPr lang="ar-EG" sz="2000" dirty="0"/>
              <a:t>وبفضل مرونتها التنظيمية والإدارية، تستطيع الشركات الصغيرة اكتشاف الفرص الجديدة والعمل عليها بسرعة أكبر من الشركات الكبيرة.</a:t>
            </a:r>
          </a:p>
          <a:p>
            <a:pPr algn="justLow" rtl="1">
              <a:lnSpc>
                <a:spcPct val="150000"/>
              </a:lnSpc>
              <a:spcBef>
                <a:spcPts val="0"/>
              </a:spcBef>
            </a:pPr>
            <a:r>
              <a:rPr lang="ar-EG" sz="2000" dirty="0"/>
              <a:t>ويظهر ذلك في المنتجات الجديدة، والتقنيات الفريدة، والأساليب التسويقية غير المعتادة التي تقدمها.</a:t>
            </a:r>
          </a:p>
        </p:txBody>
      </p:sp>
    </p:spTree>
    <p:extLst>
      <p:ext uri="{BB962C8B-B14F-4D97-AF65-F5344CB8AC3E}">
        <p14:creationId xmlns:p14="http://schemas.microsoft.com/office/powerpoint/2010/main" val="4248644293"/>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14. Emphasis on Speed</a:t>
            </a:r>
          </a:p>
          <a:p>
            <a:r>
              <a:rPr lang="ar-EG" sz="2800" b="1" dirty="0">
                <a:solidFill>
                  <a:srgbClr val="00B0F0"/>
                </a:solidFill>
                <a:latin typeface="Alexandria" charset="0"/>
                <a:cs typeface="Alexandria" charset="0"/>
              </a:rPr>
              <a:t>14. التركيز على السرعة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9" y="1679565"/>
            <a:ext cx="5711732" cy="480060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altLang="x-none" sz="2400" dirty="0">
                <a:ea typeface="ＭＳ Ｐゴシック" panose="020B0600070205080204" pitchFamily="34" charset="-128"/>
              </a:rPr>
              <a:t>The philosophy of speed is based on time compression management (TCM)</a:t>
            </a:r>
          </a:p>
          <a:p>
            <a:pPr algn="justLow">
              <a:lnSpc>
                <a:spcPct val="150000"/>
              </a:lnSpc>
            </a:pPr>
            <a:r>
              <a:rPr lang="en-US" altLang="x-none" sz="2400" b="1" dirty="0">
                <a:ea typeface="ＭＳ Ｐゴシック" panose="020B0600070205080204" pitchFamily="34" charset="-128"/>
              </a:rPr>
              <a:t>Time Compression Management (TCM): </a:t>
            </a:r>
            <a:r>
              <a:rPr lang="en-US" sz="2400" dirty="0">
                <a:ea typeface="ＭＳ Ｐゴシック" panose="020B0600070205080204" pitchFamily="34" charset="-128"/>
              </a:rPr>
              <a:t>a marketing strategy that relies on three principles: (1) speeding products to market, (2) shortening customer response time in manufacturing and delivery, and (3) reducing the administrative time required to fill an order. </a:t>
            </a:r>
          </a:p>
        </p:txBody>
      </p:sp>
      <p:pic>
        <p:nvPicPr>
          <p:cNvPr id="9" name="Picture 2" descr="What is the difference between Internet Speed and Download Speed? - Excitel">
            <a:extLst>
              <a:ext uri="{FF2B5EF4-FFF2-40B4-BE49-F238E27FC236}">
                <a16:creationId xmlns:a16="http://schemas.microsoft.com/office/drawing/2014/main" xmlns="" id="{2BF288D1-8047-D6B0-0410-0646C74B6C1F}"/>
              </a:ext>
            </a:extLst>
          </p:cNvPr>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987654" y="49906"/>
            <a:ext cx="2691196" cy="1295400"/>
          </a:xfrm>
          <a:prstGeom prst="homePlate">
            <a:avLst/>
          </a:prstGeom>
          <a:noFill/>
          <a:extLst>
            <a:ext uri="{909E8E84-426E-40DD-AFC4-6F175D3DCCD1}">
              <a14:hiddenFill xmlns:a14="http://schemas.microsoft.com/office/drawing/2010/main">
                <a:solidFill>
                  <a:srgbClr val="FFFFFF"/>
                </a:solidFill>
              </a14:hiddenFill>
            </a:ext>
          </a:extLst>
        </p:spPr>
      </p:pic>
      <p:sp>
        <p:nvSpPr>
          <p:cNvPr id="11"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6346209" y="1682730"/>
            <a:ext cx="5475028"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sz="2400" dirty="0"/>
              <a:t>فلسفة السرعة تعتمد على إدارة ضغط الوقت (</a:t>
            </a:r>
            <a:r>
              <a:rPr lang="en-US" sz="2400" dirty="0"/>
              <a:t>TCM</a:t>
            </a:r>
            <a:r>
              <a:rPr lang="ar-EG" sz="2400" dirty="0"/>
              <a:t>).</a:t>
            </a:r>
            <a:endParaRPr lang="en-US" sz="2400" dirty="0"/>
          </a:p>
          <a:p>
            <a:pPr algn="justLow" rtl="1">
              <a:lnSpc>
                <a:spcPct val="150000"/>
              </a:lnSpc>
            </a:pPr>
            <a:r>
              <a:rPr lang="ar-EG" sz="2400" b="1" dirty="0"/>
              <a:t>إدارة ضغط الوقت (</a:t>
            </a:r>
            <a:r>
              <a:rPr lang="en-US" sz="2400" b="1" dirty="0"/>
              <a:t>TCM</a:t>
            </a:r>
            <a:r>
              <a:rPr lang="ar-EG" sz="2400" b="1" dirty="0"/>
              <a:t>) </a:t>
            </a:r>
            <a:r>
              <a:rPr lang="ar-EG" sz="2400" dirty="0"/>
              <a:t>هي استراتيجية تسويقية تعتمد على ثلاثة مبادئ:</a:t>
            </a:r>
          </a:p>
          <a:p>
            <a:pPr marL="914400" lvl="1" indent="-457200" algn="justLow" rtl="1">
              <a:lnSpc>
                <a:spcPct val="150000"/>
              </a:lnSpc>
              <a:buFont typeface="+mj-lt"/>
              <a:buAutoNum type="arabicPeriod"/>
            </a:pPr>
            <a:r>
              <a:rPr lang="ar-EG" dirty="0"/>
              <a:t>تسريع وصول المنتجات إلى السوق،</a:t>
            </a:r>
          </a:p>
          <a:p>
            <a:pPr marL="914400" lvl="1" indent="-457200" algn="justLow" rtl="1">
              <a:lnSpc>
                <a:spcPct val="150000"/>
              </a:lnSpc>
              <a:buFont typeface="+mj-lt"/>
              <a:buAutoNum type="arabicPeriod"/>
            </a:pPr>
            <a:r>
              <a:rPr lang="ar-EG" dirty="0"/>
              <a:t>تقصير وقت الاستجابة للعملاء في التصنيع والتسليم،</a:t>
            </a:r>
          </a:p>
          <a:p>
            <a:pPr marL="914400" lvl="1" indent="-457200" algn="justLow" rtl="1">
              <a:lnSpc>
                <a:spcPct val="150000"/>
              </a:lnSpc>
              <a:buFont typeface="+mj-lt"/>
              <a:buAutoNum type="arabicPeriod"/>
            </a:pPr>
            <a:r>
              <a:rPr lang="ar-EG" dirty="0"/>
              <a:t>تقليل الوقت الإداري اللازم لتلبية الطلب.</a:t>
            </a:r>
          </a:p>
        </p:txBody>
      </p:sp>
    </p:spTree>
    <p:extLst>
      <p:ext uri="{BB962C8B-B14F-4D97-AF65-F5344CB8AC3E}">
        <p14:creationId xmlns:p14="http://schemas.microsoft.com/office/powerpoint/2010/main" val="390967228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14. Emphasis on Speed</a:t>
            </a:r>
          </a:p>
          <a:p>
            <a:r>
              <a:rPr lang="ar-EG" sz="2800" b="1" dirty="0">
                <a:solidFill>
                  <a:srgbClr val="00B0F0"/>
                </a:solidFill>
                <a:latin typeface="Alexandria" charset="0"/>
                <a:cs typeface="Alexandria" charset="0"/>
              </a:rPr>
              <a:t>14. التركيز على السرعة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5935511"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nSpc>
                <a:spcPct val="100000"/>
              </a:lnSpc>
              <a:spcBef>
                <a:spcPct val="0"/>
              </a:spcBef>
            </a:pPr>
            <a:r>
              <a:rPr lang="en-US" altLang="x-none" sz="2400" dirty="0">
                <a:ea typeface="ＭＳ Ｐゴシック" panose="020B0600070205080204" pitchFamily="34" charset="-128"/>
              </a:rPr>
              <a:t>Re-engineer the process rather than try to do the same thing - only faster.</a:t>
            </a:r>
          </a:p>
          <a:p>
            <a:pPr marL="457200" indent="-347663">
              <a:lnSpc>
                <a:spcPct val="100000"/>
              </a:lnSpc>
              <a:spcBef>
                <a:spcPct val="0"/>
              </a:spcBef>
            </a:pPr>
            <a:r>
              <a:rPr lang="en-US" altLang="x-none" sz="2400" dirty="0">
                <a:ea typeface="ＭＳ Ｐゴシック" panose="020B0600070205080204" pitchFamily="34" charset="-128"/>
              </a:rPr>
              <a:t>Create cross-functional teams of workers and empower them to attack and solve problems.</a:t>
            </a:r>
          </a:p>
          <a:p>
            <a:pPr marL="457200" indent="-347663">
              <a:lnSpc>
                <a:spcPct val="100000"/>
              </a:lnSpc>
              <a:spcBef>
                <a:spcPct val="0"/>
              </a:spcBef>
              <a:defRPr/>
            </a:pPr>
            <a:r>
              <a:rPr lang="en-US" altLang="x-none" sz="2400" dirty="0">
                <a:ea typeface="ＭＳ Ｐゴシック" panose="020B0600070205080204" pitchFamily="34" charset="-128"/>
              </a:rPr>
              <a:t>Set aggressive goals for production and stick to the schedule.</a:t>
            </a:r>
            <a:r>
              <a:rPr lang="en-US" altLang="en-US" sz="2400" dirty="0"/>
              <a:t> </a:t>
            </a:r>
          </a:p>
          <a:p>
            <a:pPr marL="457200" indent="-347663">
              <a:lnSpc>
                <a:spcPct val="100000"/>
              </a:lnSpc>
              <a:spcBef>
                <a:spcPct val="0"/>
              </a:spcBef>
              <a:defRPr/>
            </a:pPr>
            <a:r>
              <a:rPr lang="en-US" altLang="en-US" sz="2400" dirty="0"/>
              <a:t>Rethink the supply chain.</a:t>
            </a:r>
          </a:p>
          <a:p>
            <a:pPr marL="457200" indent="-347663">
              <a:lnSpc>
                <a:spcPct val="100000"/>
              </a:lnSpc>
              <a:spcBef>
                <a:spcPct val="0"/>
              </a:spcBef>
              <a:defRPr/>
            </a:pPr>
            <a:r>
              <a:rPr lang="en-US" altLang="en-US" sz="2400" dirty="0"/>
              <a:t>Instill speed in the company culture.</a:t>
            </a:r>
          </a:p>
          <a:p>
            <a:pPr marL="457200" indent="-347663">
              <a:lnSpc>
                <a:spcPct val="100000"/>
              </a:lnSpc>
              <a:spcBef>
                <a:spcPct val="0"/>
              </a:spcBef>
              <a:defRPr/>
            </a:pPr>
            <a:r>
              <a:rPr lang="en-US" altLang="en-US" sz="2400" dirty="0"/>
              <a:t>Use technology to find shortcuts wherever possible.</a:t>
            </a:r>
          </a:p>
          <a:p>
            <a:pPr marL="457200" indent="-347663">
              <a:lnSpc>
                <a:spcPct val="100000"/>
              </a:lnSpc>
              <a:spcBef>
                <a:spcPct val="0"/>
              </a:spcBef>
              <a:defRPr/>
            </a:pPr>
            <a:r>
              <a:rPr lang="en-US" altLang="en-US" sz="2400" dirty="0"/>
              <a:t>Put the Internet to work for you.  </a:t>
            </a:r>
          </a:p>
        </p:txBody>
      </p:sp>
      <p:pic>
        <p:nvPicPr>
          <p:cNvPr id="9" name="Picture 2" descr="What is the difference between Internet Speed and Download Speed? - Excitel">
            <a:extLst>
              <a:ext uri="{FF2B5EF4-FFF2-40B4-BE49-F238E27FC236}">
                <a16:creationId xmlns:a16="http://schemas.microsoft.com/office/drawing/2014/main" xmlns="" id="{2BF288D1-8047-D6B0-0410-0646C74B6C1F}"/>
              </a:ext>
            </a:extLst>
          </p:cNvPr>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987654" y="49906"/>
            <a:ext cx="2691196" cy="1295400"/>
          </a:xfrm>
          <a:prstGeom prst="homePlate">
            <a:avLst/>
          </a:prstGeom>
          <a:noFill/>
          <a:extLst>
            <a:ext uri="{909E8E84-426E-40DD-AFC4-6F175D3DCCD1}">
              <a14:hiddenFill xmlns:a14="http://schemas.microsoft.com/office/drawing/2010/main">
                <a:solidFill>
                  <a:srgbClr val="FFFFFF"/>
                </a:solidFill>
              </a14:hiddenFill>
            </a:ext>
          </a:extLst>
        </p:spPr>
      </p:pic>
      <p:sp>
        <p:nvSpPr>
          <p:cNvPr id="11"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6619164" y="1696378"/>
            <a:ext cx="5161129" cy="4800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r>
              <a:rPr lang="ar-EG" sz="2400" dirty="0"/>
              <a:t>إعادة هندسة العملية بدلاً من محاولة القيام بنفس الشيء، ولكن بشكل أسرع.</a:t>
            </a:r>
          </a:p>
          <a:p>
            <a:pPr algn="justLow" rtl="1"/>
            <a:r>
              <a:rPr lang="ar-EG" sz="2400" dirty="0"/>
              <a:t>إنشاء فرق عمل متعددة الوظائف وتمكينها من معالجة وحل المشكلات.</a:t>
            </a:r>
          </a:p>
          <a:p>
            <a:pPr algn="justLow" rtl="1"/>
            <a:r>
              <a:rPr lang="ar-EG" sz="2400" dirty="0"/>
              <a:t>وضع أهداف طموحة للإنتاج والالتزام بالجدول الزمني.</a:t>
            </a:r>
          </a:p>
          <a:p>
            <a:pPr algn="justLow" rtl="1"/>
            <a:r>
              <a:rPr lang="ar-EG" sz="2400" dirty="0"/>
              <a:t>إعادة التفكير في سلسلة التوريد.</a:t>
            </a:r>
          </a:p>
          <a:p>
            <a:pPr algn="justLow" rtl="1"/>
            <a:r>
              <a:rPr lang="ar-EG" sz="2400" dirty="0"/>
              <a:t>ترسيخ السرعة في ثقافة الشركة.</a:t>
            </a:r>
          </a:p>
          <a:p>
            <a:pPr algn="justLow" rtl="1"/>
            <a:r>
              <a:rPr lang="ar-EG" sz="2400" dirty="0"/>
              <a:t>استخدام التكنولوجيا للعثور على طرق مختصرة أينما أمكن.</a:t>
            </a:r>
          </a:p>
          <a:p>
            <a:pPr algn="justLow" rtl="1"/>
            <a:r>
              <a:rPr lang="ar-EG" sz="2400" dirty="0"/>
              <a:t>استغلال الإنترنت لصالحك.</a:t>
            </a:r>
          </a:p>
        </p:txBody>
      </p:sp>
    </p:spTree>
    <p:extLst>
      <p:ext uri="{BB962C8B-B14F-4D97-AF65-F5344CB8AC3E}">
        <p14:creationId xmlns:p14="http://schemas.microsoft.com/office/powerpoint/2010/main" val="536732011"/>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815642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a:t>
            </a:r>
          </a:p>
          <a:p>
            <a:r>
              <a:rPr lang="ar-EG" sz="2800" b="1" dirty="0">
                <a:solidFill>
                  <a:srgbClr val="00B0F0"/>
                </a:solidFill>
                <a:latin typeface="Alexandria" charset="0"/>
                <a:cs typeface="Alexandria" charset="0"/>
              </a:rPr>
              <a:t>الاستنتاج</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xmlns="" id="{A7F2C90B-A6DA-8077-984F-383893993C99}"/>
              </a:ext>
            </a:extLst>
          </p:cNvPr>
          <p:cNvSpPr txBox="1">
            <a:spLocks noChangeArrowheads="1"/>
          </p:cNvSpPr>
          <p:nvPr/>
        </p:nvSpPr>
        <p:spPr>
          <a:xfrm>
            <a:off x="410698" y="1679565"/>
            <a:ext cx="11326377" cy="480060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20700" indent="-411163">
              <a:lnSpc>
                <a:spcPct val="150000"/>
              </a:lnSpc>
              <a:spcBef>
                <a:spcPct val="0"/>
              </a:spcBef>
            </a:pPr>
            <a:r>
              <a:rPr lang="en-US" altLang="x-none" b="1" dirty="0">
                <a:ea typeface="ＭＳ Ｐゴシック" panose="020B0600070205080204" pitchFamily="34" charset="-128"/>
              </a:rPr>
              <a:t>You don’t need a large marketing budget </a:t>
            </a:r>
            <a:r>
              <a:rPr lang="en-US" altLang="x-none" dirty="0">
                <a:ea typeface="ＭＳ Ｐゴシック" panose="020B0600070205080204" pitchFamily="34" charset="-128"/>
              </a:rPr>
              <a:t>to successfully reach your customers!</a:t>
            </a:r>
          </a:p>
          <a:p>
            <a:pPr marL="520700" indent="-411163">
              <a:lnSpc>
                <a:spcPct val="150000"/>
              </a:lnSpc>
              <a:spcBef>
                <a:spcPct val="0"/>
              </a:spcBef>
            </a:pPr>
            <a:r>
              <a:rPr lang="en-US" altLang="x-none" dirty="0">
                <a:ea typeface="ＭＳ Ｐゴシック" panose="020B0600070205080204" pitchFamily="34" charset="-128"/>
              </a:rPr>
              <a:t>Use clever, innovative bootstrap marketing strategies to put your company in the spotlight and make a special connection with your customers.</a:t>
            </a:r>
          </a:p>
          <a:p>
            <a:pPr marL="520700" indent="-411163" algn="r" rtl="1">
              <a:lnSpc>
                <a:spcPct val="150000"/>
              </a:lnSpc>
              <a:spcBef>
                <a:spcPct val="0"/>
              </a:spcBef>
            </a:pPr>
            <a:r>
              <a:rPr lang="ar-EG" altLang="x-none" dirty="0">
                <a:ea typeface="ＭＳ Ｐゴシック" panose="020B0600070205080204" pitchFamily="34" charset="-128"/>
              </a:rPr>
              <a:t>لا تحتاج إلى ميزانية تسويقية كبيرة للوصول إلى عملائك بنجاح!</a:t>
            </a:r>
          </a:p>
          <a:p>
            <a:pPr marL="520700" indent="-411163" algn="r" rtl="1">
              <a:lnSpc>
                <a:spcPct val="150000"/>
              </a:lnSpc>
              <a:spcBef>
                <a:spcPct val="0"/>
              </a:spcBef>
            </a:pPr>
            <a:r>
              <a:rPr lang="ar-EG" altLang="x-none" dirty="0">
                <a:ea typeface="ＭＳ Ｐゴシック" panose="020B0600070205080204" pitchFamily="34" charset="-128"/>
              </a:rPr>
              <a:t>استخدم استراتيجيات تسويق تمهيدية/ عصامية مبتكرة وذكية لوضع شركتك في دائرة الضوء وإقامة اتصال خاص مع عملائك.</a:t>
            </a:r>
            <a:endParaRPr lang="en-US" altLang="x-none" dirty="0">
              <a:ea typeface="ＭＳ Ｐゴシック" panose="020B0600070205080204" pitchFamily="34" charset="-128"/>
            </a:endParaRPr>
          </a:p>
        </p:txBody>
      </p:sp>
    </p:spTree>
    <p:extLst>
      <p:ext uri="{BB962C8B-B14F-4D97-AF65-F5344CB8AC3E}">
        <p14:creationId xmlns:p14="http://schemas.microsoft.com/office/powerpoint/2010/main" val="80583496"/>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2657118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4A0305-A930-4DD1-95ED-BBF323B27365}">
  <ds:schemaRefs>
    <ds:schemaRef ds:uri="d13aca44-ef33-4cf4-9980-7f0b00e6eeb9"/>
    <ds:schemaRef ds:uri="49100919-8a76-4266-be0c-7dc583902cb4"/>
    <ds:schemaRef ds:uri="http://schemas.microsoft.com/office/2006/metadata/properties"/>
    <ds:schemaRef ds:uri="http://purl.org/dc/dcmitype/"/>
    <ds:schemaRef ds:uri="http://www.w3.org/XML/1998/namespace"/>
    <ds:schemaRef ds:uri="http://schemas.microsoft.com/office/infopath/2007/PartnerControls"/>
    <ds:schemaRef ds:uri="http://purl.org/dc/elements/1.1/"/>
    <ds:schemaRef ds:uri="http://schemas.microsoft.com/office/2006/documentManagement/types"/>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3FDA0D17-4740-49DA-8A45-70941DF3B0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B451631-C5FA-41E8-9183-16C6C6A1639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2398</TotalTime>
  <Words>6064</Words>
  <Application>Microsoft Office PowerPoint</Application>
  <PresentationFormat>Widescreen</PresentationFormat>
  <Paragraphs>676</Paragraphs>
  <Slides>50</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50</vt:i4>
      </vt:variant>
    </vt:vector>
  </HeadingPairs>
  <TitlesOfParts>
    <vt:vector size="62" baseType="lpstr">
      <vt:lpstr>ＭＳ Ｐゴシック</vt:lpstr>
      <vt:lpstr>Alexandria</vt:lpstr>
      <vt:lpstr>Arial</vt:lpstr>
      <vt:lpstr>Calibri</vt:lpstr>
      <vt:lpstr>Calibri Light</vt:lpstr>
      <vt:lpstr>FrutigerLTStd</vt:lpstr>
      <vt:lpstr>Lucida Sans Unicode</vt:lpstr>
      <vt:lpstr>Roboto Light</vt:lpstr>
      <vt:lpstr>Times New Roman</vt:lpstr>
      <vt:lpstr>TimesLTStd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 ryad</cp:lastModifiedBy>
  <cp:revision>394</cp:revision>
  <dcterms:created xsi:type="dcterms:W3CDTF">2023-04-29T09:08:23Z</dcterms:created>
  <dcterms:modified xsi:type="dcterms:W3CDTF">2026-06-21T18:59:11Z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