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7"/>
  </p:notesMasterIdLst>
  <p:handoutMasterIdLst>
    <p:handoutMasterId r:id="rId48"/>
  </p:handoutMasterIdLst>
  <p:sldIdLst>
    <p:sldId id="480" r:id="rId5"/>
    <p:sldId id="313" r:id="rId6"/>
    <p:sldId id="668" r:id="rId7"/>
    <p:sldId id="795" r:id="rId8"/>
    <p:sldId id="759" r:id="rId9"/>
    <p:sldId id="796" r:id="rId10"/>
    <p:sldId id="761" r:id="rId11"/>
    <p:sldId id="762" r:id="rId12"/>
    <p:sldId id="797" r:id="rId13"/>
    <p:sldId id="764" r:id="rId14"/>
    <p:sldId id="799" r:id="rId15"/>
    <p:sldId id="800" r:id="rId16"/>
    <p:sldId id="801" r:id="rId17"/>
    <p:sldId id="802" r:id="rId18"/>
    <p:sldId id="769" r:id="rId19"/>
    <p:sldId id="803" r:id="rId20"/>
    <p:sldId id="771" r:id="rId21"/>
    <p:sldId id="772" r:id="rId22"/>
    <p:sldId id="773" r:id="rId23"/>
    <p:sldId id="774" r:id="rId24"/>
    <p:sldId id="775" r:id="rId25"/>
    <p:sldId id="776" r:id="rId26"/>
    <p:sldId id="777" r:id="rId27"/>
    <p:sldId id="778" r:id="rId28"/>
    <p:sldId id="779" r:id="rId29"/>
    <p:sldId id="780" r:id="rId30"/>
    <p:sldId id="781" r:id="rId31"/>
    <p:sldId id="782" r:id="rId32"/>
    <p:sldId id="783" r:id="rId33"/>
    <p:sldId id="784" r:id="rId34"/>
    <p:sldId id="785" r:id="rId35"/>
    <p:sldId id="786" r:id="rId36"/>
    <p:sldId id="787" r:id="rId37"/>
    <p:sldId id="788" r:id="rId38"/>
    <p:sldId id="789" r:id="rId39"/>
    <p:sldId id="790" r:id="rId40"/>
    <p:sldId id="791" r:id="rId41"/>
    <p:sldId id="792" r:id="rId42"/>
    <p:sldId id="793" r:id="rId43"/>
    <p:sldId id="794" r:id="rId44"/>
    <p:sldId id="621" r:id="rId45"/>
    <p:sldId id="349" r:id="rId4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68"/>
            <p14:sldId id="795"/>
            <p14:sldId id="759"/>
            <p14:sldId id="796"/>
            <p14:sldId id="761"/>
            <p14:sldId id="762"/>
            <p14:sldId id="797"/>
            <p14:sldId id="764"/>
            <p14:sldId id="799"/>
            <p14:sldId id="800"/>
            <p14:sldId id="801"/>
            <p14:sldId id="802"/>
            <p14:sldId id="769"/>
            <p14:sldId id="803"/>
            <p14:sldId id="771"/>
            <p14:sldId id="772"/>
            <p14:sldId id="773"/>
            <p14:sldId id="774"/>
            <p14:sldId id="775"/>
            <p14:sldId id="776"/>
            <p14:sldId id="777"/>
            <p14:sldId id="778"/>
            <p14:sldId id="779"/>
            <p14:sldId id="780"/>
            <p14:sldId id="781"/>
            <p14:sldId id="782"/>
            <p14:sldId id="783"/>
            <p14:sldId id="784"/>
            <p14:sldId id="785"/>
            <p14:sldId id="786"/>
            <p14:sldId id="787"/>
            <p14:sldId id="788"/>
            <p14:sldId id="789"/>
            <p14:sldId id="790"/>
            <p14:sldId id="791"/>
            <p14:sldId id="792"/>
            <p14:sldId id="793"/>
            <p14:sldId id="794"/>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404" autoAdjust="0"/>
  </p:normalViewPr>
  <p:slideViewPr>
    <p:cSldViewPr snapToGrid="0">
      <p:cViewPr varScale="1">
        <p:scale>
          <a:sx n="72" d="100"/>
          <a:sy n="72" d="100"/>
        </p:scale>
        <p:origin x="276" y="48"/>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theme" Target="theme/theme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diagrams/_rels/data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svg"/><Relationship Id="rId1" Type="http://schemas.openxmlformats.org/officeDocument/2006/relationships/image" Target="../media/image13.sv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177BD77-D752-4F68-B0F5-748876AE54E9}" type="doc">
      <dgm:prSet loTypeId="urn:microsoft.com/office/officeart/2018/2/layout/IconLabelList" loCatId="icon" qsTypeId="urn:microsoft.com/office/officeart/2005/8/quickstyle/simple1" qsCatId="simple" csTypeId="urn:microsoft.com/office/officeart/2005/8/colors/accent1_2" csCatId="accent1" phldr="1"/>
      <dgm:spPr/>
      <dgm:t>
        <a:bodyPr/>
        <a:lstStyle/>
        <a:p>
          <a:endParaRPr lang="en-US"/>
        </a:p>
      </dgm:t>
    </dgm:pt>
    <dgm:pt modelId="{3F5F019A-4E03-4F0B-A5B2-B67CE2D4BA45}">
      <dgm:prSet/>
      <dgm:spPr/>
      <dgm:t>
        <a:bodyPr/>
        <a:lstStyle/>
        <a:p>
          <a:pPr>
            <a:lnSpc>
              <a:spcPct val="100000"/>
            </a:lnSpc>
          </a:pPr>
          <a:r>
            <a:rPr lang="en-US" b="1" i="0" baseline="0"/>
            <a:t>1.  How do customers view us? The customer’s perspective concerning the company’s products and services links directly to its revenues and profits. Consumers decide their reservation price for a product or service based on how they view it.</a:t>
          </a:r>
          <a:endParaRPr lang="en-US"/>
        </a:p>
      </dgm:t>
    </dgm:pt>
    <dgm:pt modelId="{72D1DCE4-FD76-455C-A07B-D4864FC6447B}" type="parTrans" cxnId="{E7740761-A1EC-43FD-87B5-AA1CE32C95B2}">
      <dgm:prSet/>
      <dgm:spPr/>
      <dgm:t>
        <a:bodyPr/>
        <a:lstStyle/>
        <a:p>
          <a:endParaRPr lang="en-US"/>
        </a:p>
      </dgm:t>
    </dgm:pt>
    <dgm:pt modelId="{17D2C3DC-EEBC-44C4-9D3A-AC75118AF0AF}" type="sibTrans" cxnId="{E7740761-A1EC-43FD-87B5-AA1CE32C95B2}">
      <dgm:prSet/>
      <dgm:spPr/>
      <dgm:t>
        <a:bodyPr/>
        <a:lstStyle/>
        <a:p>
          <a:endParaRPr lang="en-US"/>
        </a:p>
      </dgm:t>
    </dgm:pt>
    <dgm:pt modelId="{D080219F-D0F0-47CB-A01E-A21A69B1C840}">
      <dgm:prSet/>
      <dgm:spPr/>
      <dgm:t>
        <a:bodyPr/>
        <a:lstStyle/>
        <a:p>
          <a:pPr>
            <a:lnSpc>
              <a:spcPct val="100000"/>
            </a:lnSpc>
          </a:pPr>
          <a:r>
            <a:rPr lang="en-US" b="1" i="0" baseline="0"/>
            <a:t>2.  How do we create value? Answering this question challenges managers to develop strategic objectives that ensure future competitiveness, innovation, and organizational learning. The answer focuses on the business processes and structures that allow a firm to create economic value.</a:t>
          </a:r>
          <a:endParaRPr lang="en-US"/>
        </a:p>
      </dgm:t>
    </dgm:pt>
    <dgm:pt modelId="{CF42FB11-90DB-4B17-84A1-F9BCA0A57AB6}" type="parTrans" cxnId="{0ED1264A-87D4-4C1D-829D-26C37F6E1429}">
      <dgm:prSet/>
      <dgm:spPr/>
      <dgm:t>
        <a:bodyPr/>
        <a:lstStyle/>
        <a:p>
          <a:endParaRPr lang="en-US"/>
        </a:p>
      </dgm:t>
    </dgm:pt>
    <dgm:pt modelId="{21B9DC13-184B-4B01-AEFC-66726A5A36E7}" type="sibTrans" cxnId="{0ED1264A-87D4-4C1D-829D-26C37F6E1429}">
      <dgm:prSet/>
      <dgm:spPr/>
      <dgm:t>
        <a:bodyPr/>
        <a:lstStyle/>
        <a:p>
          <a:endParaRPr lang="en-US"/>
        </a:p>
      </dgm:t>
    </dgm:pt>
    <dgm:pt modelId="{3974017F-3074-472F-BC8D-4DBE74EB6E05}">
      <dgm:prSet/>
      <dgm:spPr/>
      <dgm:t>
        <a:bodyPr/>
        <a:lstStyle/>
        <a:p>
          <a:pPr>
            <a:lnSpc>
              <a:spcPct val="100000"/>
            </a:lnSpc>
          </a:pPr>
          <a:r>
            <a:rPr lang="en-US" b="1" i="0" baseline="0"/>
            <a:t>3.  What core competencies do we need? This question focuses managers internally, to identify the core competencies needed to achieve their objectives and the accompanying business processes that support, hone, and leverage those competencies.</a:t>
          </a:r>
          <a:endParaRPr lang="en-US"/>
        </a:p>
      </dgm:t>
    </dgm:pt>
    <dgm:pt modelId="{6498B279-1E68-4987-BC79-DAD9FFCB77EC}" type="parTrans" cxnId="{13264FB4-5284-42B1-9756-99786C4B9553}">
      <dgm:prSet/>
      <dgm:spPr/>
      <dgm:t>
        <a:bodyPr/>
        <a:lstStyle/>
        <a:p>
          <a:endParaRPr lang="en-US"/>
        </a:p>
      </dgm:t>
    </dgm:pt>
    <dgm:pt modelId="{CB131338-C727-401F-B6EE-72BA2D925100}" type="sibTrans" cxnId="{13264FB4-5284-42B1-9756-99786C4B9553}">
      <dgm:prSet/>
      <dgm:spPr/>
      <dgm:t>
        <a:bodyPr/>
        <a:lstStyle/>
        <a:p>
          <a:endParaRPr lang="en-US"/>
        </a:p>
      </dgm:t>
    </dgm:pt>
    <dgm:pt modelId="{4D95C553-9B3D-4A55-B41B-A6879857DAE7}">
      <dgm:prSet/>
      <dgm:spPr/>
      <dgm:t>
        <a:bodyPr/>
        <a:lstStyle/>
        <a:p>
          <a:pPr>
            <a:lnSpc>
              <a:spcPct val="100000"/>
            </a:lnSpc>
          </a:pPr>
          <a:r>
            <a:rPr lang="en-US" b="1" i="0" baseline="0"/>
            <a:t>4.  How do shareholders view us? The final perspective in the balanced scorecard is  the shareholders’ view of financial performance (as discussed in the prior section).</a:t>
          </a:r>
          <a:endParaRPr lang="en-US"/>
        </a:p>
      </dgm:t>
    </dgm:pt>
    <dgm:pt modelId="{93B3100B-D1CF-402E-87C3-B94DA3848DD8}" type="parTrans" cxnId="{1BEE2C25-75B9-422B-B90F-884E85C7E1F3}">
      <dgm:prSet/>
      <dgm:spPr/>
      <dgm:t>
        <a:bodyPr/>
        <a:lstStyle/>
        <a:p>
          <a:endParaRPr lang="en-US"/>
        </a:p>
      </dgm:t>
    </dgm:pt>
    <dgm:pt modelId="{7AC71A37-FD18-4261-B218-8C8E6C34A454}" type="sibTrans" cxnId="{1BEE2C25-75B9-422B-B90F-884E85C7E1F3}">
      <dgm:prSet/>
      <dgm:spPr/>
      <dgm:t>
        <a:bodyPr/>
        <a:lstStyle/>
        <a:p>
          <a:endParaRPr lang="en-US"/>
        </a:p>
      </dgm:t>
    </dgm:pt>
    <dgm:pt modelId="{5801791E-9264-40AE-B558-D2EBA23C1E2B}" type="pres">
      <dgm:prSet presAssocID="{1177BD77-D752-4F68-B0F5-748876AE54E9}" presName="root" presStyleCnt="0">
        <dgm:presLayoutVars>
          <dgm:dir/>
          <dgm:resizeHandles val="exact"/>
        </dgm:presLayoutVars>
      </dgm:prSet>
      <dgm:spPr/>
    </dgm:pt>
    <dgm:pt modelId="{D5493279-1986-4F5D-95D8-EE86FAE92FE9}" type="pres">
      <dgm:prSet presAssocID="{3F5F019A-4E03-4F0B-A5B2-B67CE2D4BA45}" presName="compNode" presStyleCnt="0"/>
      <dgm:spPr/>
    </dgm:pt>
    <dgm:pt modelId="{61F0A43C-FA47-4FC4-99FF-BE8DDF7FAEAC}" type="pres">
      <dgm:prSet presAssocID="{3F5F019A-4E03-4F0B-A5B2-B67CE2D4BA45}" presName="iconRect" presStyleLbl="node1" presStyleIdx="0"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Handshake"/>
        </a:ext>
      </dgm:extLst>
    </dgm:pt>
    <dgm:pt modelId="{AF9D736A-2612-4A96-9A86-10773012CBBE}" type="pres">
      <dgm:prSet presAssocID="{3F5F019A-4E03-4F0B-A5B2-B67CE2D4BA45}" presName="spaceRect" presStyleCnt="0"/>
      <dgm:spPr/>
    </dgm:pt>
    <dgm:pt modelId="{40746379-BAAB-471D-94DF-B67B1BBA8AFA}" type="pres">
      <dgm:prSet presAssocID="{3F5F019A-4E03-4F0B-A5B2-B67CE2D4BA45}" presName="textRect" presStyleLbl="revTx" presStyleIdx="0" presStyleCnt="4">
        <dgm:presLayoutVars>
          <dgm:chMax val="1"/>
          <dgm:chPref val="1"/>
        </dgm:presLayoutVars>
      </dgm:prSet>
      <dgm:spPr/>
    </dgm:pt>
    <dgm:pt modelId="{19927764-C641-42A9-B4F8-315B44C32A5B}" type="pres">
      <dgm:prSet presAssocID="{17D2C3DC-EEBC-44C4-9D3A-AC75118AF0AF}" presName="sibTrans" presStyleCnt="0"/>
      <dgm:spPr/>
    </dgm:pt>
    <dgm:pt modelId="{047F7550-2708-4037-BFA8-E3626E3E9DA4}" type="pres">
      <dgm:prSet presAssocID="{D080219F-D0F0-47CB-A01E-A21A69B1C840}" presName="compNode" presStyleCnt="0"/>
      <dgm:spPr/>
    </dgm:pt>
    <dgm:pt modelId="{8564C677-252B-40B8-BCA5-1FD8C7A7B50A}" type="pres">
      <dgm:prSet presAssocID="{D080219F-D0F0-47CB-A01E-A21A69B1C840}" presName="iconRect" presStyleLbl="node1" presStyleIdx="1"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Playbook"/>
        </a:ext>
      </dgm:extLst>
    </dgm:pt>
    <dgm:pt modelId="{4EC2F38E-48D7-41E6-A2FB-69CF87694914}" type="pres">
      <dgm:prSet presAssocID="{D080219F-D0F0-47CB-A01E-A21A69B1C840}" presName="spaceRect" presStyleCnt="0"/>
      <dgm:spPr/>
    </dgm:pt>
    <dgm:pt modelId="{E397695C-EC20-4EC2-BE1E-84AE06E0E203}" type="pres">
      <dgm:prSet presAssocID="{D080219F-D0F0-47CB-A01E-A21A69B1C840}" presName="textRect" presStyleLbl="revTx" presStyleIdx="1" presStyleCnt="4">
        <dgm:presLayoutVars>
          <dgm:chMax val="1"/>
          <dgm:chPref val="1"/>
        </dgm:presLayoutVars>
      </dgm:prSet>
      <dgm:spPr/>
    </dgm:pt>
    <dgm:pt modelId="{C5B0E544-3163-4034-AD90-48DC91309B3B}" type="pres">
      <dgm:prSet presAssocID="{21B9DC13-184B-4B01-AEFC-66726A5A36E7}" presName="sibTrans" presStyleCnt="0"/>
      <dgm:spPr/>
    </dgm:pt>
    <dgm:pt modelId="{9559F862-9EFC-49C9-BF63-B8E1AFE43910}" type="pres">
      <dgm:prSet presAssocID="{3974017F-3074-472F-BC8D-4DBE74EB6E05}" presName="compNode" presStyleCnt="0"/>
      <dgm:spPr/>
    </dgm:pt>
    <dgm:pt modelId="{185887BC-9081-4772-B404-63C7ED1FCA2E}" type="pres">
      <dgm:prSet presAssocID="{3974017F-3074-472F-BC8D-4DBE74EB6E05}" presName="iconRect" presStyleLbl="node1" presStyleIdx="2"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Head with Gears"/>
        </a:ext>
      </dgm:extLst>
    </dgm:pt>
    <dgm:pt modelId="{9AB54153-5865-4D02-A3B2-4EAFA70699C9}" type="pres">
      <dgm:prSet presAssocID="{3974017F-3074-472F-BC8D-4DBE74EB6E05}" presName="spaceRect" presStyleCnt="0"/>
      <dgm:spPr/>
    </dgm:pt>
    <dgm:pt modelId="{CAB66E08-4B8A-40B1-852B-583C183D4265}" type="pres">
      <dgm:prSet presAssocID="{3974017F-3074-472F-BC8D-4DBE74EB6E05}" presName="textRect" presStyleLbl="revTx" presStyleIdx="2" presStyleCnt="4">
        <dgm:presLayoutVars>
          <dgm:chMax val="1"/>
          <dgm:chPref val="1"/>
        </dgm:presLayoutVars>
      </dgm:prSet>
      <dgm:spPr/>
    </dgm:pt>
    <dgm:pt modelId="{C63FF305-9270-4C80-8C07-6E413754DA8A}" type="pres">
      <dgm:prSet presAssocID="{CB131338-C727-401F-B6EE-72BA2D925100}" presName="sibTrans" presStyleCnt="0"/>
      <dgm:spPr/>
    </dgm:pt>
    <dgm:pt modelId="{2C666C8B-EAE1-46F0-A5AA-6EBF9C9F1392}" type="pres">
      <dgm:prSet presAssocID="{4D95C553-9B3D-4A55-B41B-A6879857DAE7}" presName="compNode" presStyleCnt="0"/>
      <dgm:spPr/>
    </dgm:pt>
    <dgm:pt modelId="{578B394A-9334-4428-92B2-E419EB6F78AF}" type="pres">
      <dgm:prSet presAssocID="{4D95C553-9B3D-4A55-B41B-A6879857DAE7}" presName="iconRect" presStyleLbl="node1" presStyleIdx="3" presStyleCnt="4"/>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Upward trend"/>
        </a:ext>
      </dgm:extLst>
    </dgm:pt>
    <dgm:pt modelId="{BA02AB92-493F-4636-A357-85E7EAB16CAD}" type="pres">
      <dgm:prSet presAssocID="{4D95C553-9B3D-4A55-B41B-A6879857DAE7}" presName="spaceRect" presStyleCnt="0"/>
      <dgm:spPr/>
    </dgm:pt>
    <dgm:pt modelId="{ECB79E9B-63B4-4A88-BF74-9CABF26D70B5}" type="pres">
      <dgm:prSet presAssocID="{4D95C553-9B3D-4A55-B41B-A6879857DAE7}" presName="textRect" presStyleLbl="revTx" presStyleIdx="3" presStyleCnt="4">
        <dgm:presLayoutVars>
          <dgm:chMax val="1"/>
          <dgm:chPref val="1"/>
        </dgm:presLayoutVars>
      </dgm:prSet>
      <dgm:spPr/>
    </dgm:pt>
  </dgm:ptLst>
  <dgm:cxnLst>
    <dgm:cxn modelId="{70051819-4D20-4637-B518-FA174840F005}" type="presOf" srcId="{3974017F-3074-472F-BC8D-4DBE74EB6E05}" destId="{CAB66E08-4B8A-40B1-852B-583C183D4265}" srcOrd="0" destOrd="0" presId="urn:microsoft.com/office/officeart/2018/2/layout/IconLabelList"/>
    <dgm:cxn modelId="{1BEE2C25-75B9-422B-B90F-884E85C7E1F3}" srcId="{1177BD77-D752-4F68-B0F5-748876AE54E9}" destId="{4D95C553-9B3D-4A55-B41B-A6879857DAE7}" srcOrd="3" destOrd="0" parTransId="{93B3100B-D1CF-402E-87C3-B94DA3848DD8}" sibTransId="{7AC71A37-FD18-4261-B218-8C8E6C34A454}"/>
    <dgm:cxn modelId="{0C5D5B60-C9B6-481A-A53F-C77D37520DFE}" type="presOf" srcId="{3F5F019A-4E03-4F0B-A5B2-B67CE2D4BA45}" destId="{40746379-BAAB-471D-94DF-B67B1BBA8AFA}" srcOrd="0" destOrd="0" presId="urn:microsoft.com/office/officeart/2018/2/layout/IconLabelList"/>
    <dgm:cxn modelId="{E7740761-A1EC-43FD-87B5-AA1CE32C95B2}" srcId="{1177BD77-D752-4F68-B0F5-748876AE54E9}" destId="{3F5F019A-4E03-4F0B-A5B2-B67CE2D4BA45}" srcOrd="0" destOrd="0" parTransId="{72D1DCE4-FD76-455C-A07B-D4864FC6447B}" sibTransId="{17D2C3DC-EEBC-44C4-9D3A-AC75118AF0AF}"/>
    <dgm:cxn modelId="{0ED1264A-87D4-4C1D-829D-26C37F6E1429}" srcId="{1177BD77-D752-4F68-B0F5-748876AE54E9}" destId="{D080219F-D0F0-47CB-A01E-A21A69B1C840}" srcOrd="1" destOrd="0" parTransId="{CF42FB11-90DB-4B17-84A1-F9BCA0A57AB6}" sibTransId="{21B9DC13-184B-4B01-AEFC-66726A5A36E7}"/>
    <dgm:cxn modelId="{59E27492-0874-47A9-8143-D98C22F68BD0}" type="presOf" srcId="{1177BD77-D752-4F68-B0F5-748876AE54E9}" destId="{5801791E-9264-40AE-B558-D2EBA23C1E2B}" srcOrd="0" destOrd="0" presId="urn:microsoft.com/office/officeart/2018/2/layout/IconLabelList"/>
    <dgm:cxn modelId="{7C5636AF-F3E6-46EC-AEB9-97E321645170}" type="presOf" srcId="{4D95C553-9B3D-4A55-B41B-A6879857DAE7}" destId="{ECB79E9B-63B4-4A88-BF74-9CABF26D70B5}" srcOrd="0" destOrd="0" presId="urn:microsoft.com/office/officeart/2018/2/layout/IconLabelList"/>
    <dgm:cxn modelId="{13264FB4-5284-42B1-9756-99786C4B9553}" srcId="{1177BD77-D752-4F68-B0F5-748876AE54E9}" destId="{3974017F-3074-472F-BC8D-4DBE74EB6E05}" srcOrd="2" destOrd="0" parTransId="{6498B279-1E68-4987-BC79-DAD9FFCB77EC}" sibTransId="{CB131338-C727-401F-B6EE-72BA2D925100}"/>
    <dgm:cxn modelId="{DC2C92CC-BF4E-446C-9982-E682127933A5}" type="presOf" srcId="{D080219F-D0F0-47CB-A01E-A21A69B1C840}" destId="{E397695C-EC20-4EC2-BE1E-84AE06E0E203}" srcOrd="0" destOrd="0" presId="urn:microsoft.com/office/officeart/2018/2/layout/IconLabelList"/>
    <dgm:cxn modelId="{771DDAB8-4353-4828-96C2-3B93F00AB338}" type="presParOf" srcId="{5801791E-9264-40AE-B558-D2EBA23C1E2B}" destId="{D5493279-1986-4F5D-95D8-EE86FAE92FE9}" srcOrd="0" destOrd="0" presId="urn:microsoft.com/office/officeart/2018/2/layout/IconLabelList"/>
    <dgm:cxn modelId="{3C6496FC-F5D2-4576-AC6E-ED4BBBFBC4AA}" type="presParOf" srcId="{D5493279-1986-4F5D-95D8-EE86FAE92FE9}" destId="{61F0A43C-FA47-4FC4-99FF-BE8DDF7FAEAC}" srcOrd="0" destOrd="0" presId="urn:microsoft.com/office/officeart/2018/2/layout/IconLabelList"/>
    <dgm:cxn modelId="{C732905A-89E6-42E6-9CD4-14418CBA160B}" type="presParOf" srcId="{D5493279-1986-4F5D-95D8-EE86FAE92FE9}" destId="{AF9D736A-2612-4A96-9A86-10773012CBBE}" srcOrd="1" destOrd="0" presId="urn:microsoft.com/office/officeart/2018/2/layout/IconLabelList"/>
    <dgm:cxn modelId="{EEED1A82-2746-4C03-86D8-AF34DE7A006F}" type="presParOf" srcId="{D5493279-1986-4F5D-95D8-EE86FAE92FE9}" destId="{40746379-BAAB-471D-94DF-B67B1BBA8AFA}" srcOrd="2" destOrd="0" presId="urn:microsoft.com/office/officeart/2018/2/layout/IconLabelList"/>
    <dgm:cxn modelId="{28590D76-FC1B-44A1-BB1B-2CDAC23F57B4}" type="presParOf" srcId="{5801791E-9264-40AE-B558-D2EBA23C1E2B}" destId="{19927764-C641-42A9-B4F8-315B44C32A5B}" srcOrd="1" destOrd="0" presId="urn:microsoft.com/office/officeart/2018/2/layout/IconLabelList"/>
    <dgm:cxn modelId="{A945EE87-BD69-4093-B1FF-8FA2F9DEE815}" type="presParOf" srcId="{5801791E-9264-40AE-B558-D2EBA23C1E2B}" destId="{047F7550-2708-4037-BFA8-E3626E3E9DA4}" srcOrd="2" destOrd="0" presId="urn:microsoft.com/office/officeart/2018/2/layout/IconLabelList"/>
    <dgm:cxn modelId="{3B8256FA-B796-4F5B-8987-BA26709E1EC4}" type="presParOf" srcId="{047F7550-2708-4037-BFA8-E3626E3E9DA4}" destId="{8564C677-252B-40B8-BCA5-1FD8C7A7B50A}" srcOrd="0" destOrd="0" presId="urn:microsoft.com/office/officeart/2018/2/layout/IconLabelList"/>
    <dgm:cxn modelId="{A043EDBF-463D-412E-915A-1EF3CBD59EF6}" type="presParOf" srcId="{047F7550-2708-4037-BFA8-E3626E3E9DA4}" destId="{4EC2F38E-48D7-41E6-A2FB-69CF87694914}" srcOrd="1" destOrd="0" presId="urn:microsoft.com/office/officeart/2018/2/layout/IconLabelList"/>
    <dgm:cxn modelId="{11CA687F-CEC7-4AA2-9CF3-322F205DC682}" type="presParOf" srcId="{047F7550-2708-4037-BFA8-E3626E3E9DA4}" destId="{E397695C-EC20-4EC2-BE1E-84AE06E0E203}" srcOrd="2" destOrd="0" presId="urn:microsoft.com/office/officeart/2018/2/layout/IconLabelList"/>
    <dgm:cxn modelId="{6D5B5367-EA1C-4C92-9C06-FEB7C4185ECE}" type="presParOf" srcId="{5801791E-9264-40AE-B558-D2EBA23C1E2B}" destId="{C5B0E544-3163-4034-AD90-48DC91309B3B}" srcOrd="3" destOrd="0" presId="urn:microsoft.com/office/officeart/2018/2/layout/IconLabelList"/>
    <dgm:cxn modelId="{8DB3DD16-5240-4E3C-B83C-72453290D8CB}" type="presParOf" srcId="{5801791E-9264-40AE-B558-D2EBA23C1E2B}" destId="{9559F862-9EFC-49C9-BF63-B8E1AFE43910}" srcOrd="4" destOrd="0" presId="urn:microsoft.com/office/officeart/2018/2/layout/IconLabelList"/>
    <dgm:cxn modelId="{02239D1D-74A0-46BC-B1C0-19F65BA94DCA}" type="presParOf" srcId="{9559F862-9EFC-49C9-BF63-B8E1AFE43910}" destId="{185887BC-9081-4772-B404-63C7ED1FCA2E}" srcOrd="0" destOrd="0" presId="urn:microsoft.com/office/officeart/2018/2/layout/IconLabelList"/>
    <dgm:cxn modelId="{2D4D4124-0310-4570-BCAE-9A02BF9A5802}" type="presParOf" srcId="{9559F862-9EFC-49C9-BF63-B8E1AFE43910}" destId="{9AB54153-5865-4D02-A3B2-4EAFA70699C9}" srcOrd="1" destOrd="0" presId="urn:microsoft.com/office/officeart/2018/2/layout/IconLabelList"/>
    <dgm:cxn modelId="{B81181AA-4470-4776-AED9-B44192A8A847}" type="presParOf" srcId="{9559F862-9EFC-49C9-BF63-B8E1AFE43910}" destId="{CAB66E08-4B8A-40B1-852B-583C183D4265}" srcOrd="2" destOrd="0" presId="urn:microsoft.com/office/officeart/2018/2/layout/IconLabelList"/>
    <dgm:cxn modelId="{5E4491D6-D61E-4083-B6C9-C4741EB08447}" type="presParOf" srcId="{5801791E-9264-40AE-B558-D2EBA23C1E2B}" destId="{C63FF305-9270-4C80-8C07-6E413754DA8A}" srcOrd="5" destOrd="0" presId="urn:microsoft.com/office/officeart/2018/2/layout/IconLabelList"/>
    <dgm:cxn modelId="{F44AAFD6-A35D-4FA5-9D63-1A692E871BE5}" type="presParOf" srcId="{5801791E-9264-40AE-B558-D2EBA23C1E2B}" destId="{2C666C8B-EAE1-46F0-A5AA-6EBF9C9F1392}" srcOrd="6" destOrd="0" presId="urn:microsoft.com/office/officeart/2018/2/layout/IconLabelList"/>
    <dgm:cxn modelId="{F4453E58-CF5B-4ECC-9918-8C6F34A6523E}" type="presParOf" srcId="{2C666C8B-EAE1-46F0-A5AA-6EBF9C9F1392}" destId="{578B394A-9334-4428-92B2-E419EB6F78AF}" srcOrd="0" destOrd="0" presId="urn:microsoft.com/office/officeart/2018/2/layout/IconLabelList"/>
    <dgm:cxn modelId="{7AFB8F3A-D4DC-4125-85E4-AF442BB0EA30}" type="presParOf" srcId="{2C666C8B-EAE1-46F0-A5AA-6EBF9C9F1392}" destId="{BA02AB92-493F-4636-A357-85E7EAB16CAD}" srcOrd="1" destOrd="0" presId="urn:microsoft.com/office/officeart/2018/2/layout/IconLabelList"/>
    <dgm:cxn modelId="{B36A5E61-2BCC-45A4-A37F-90C948F863A9}" type="presParOf" srcId="{2C666C8B-EAE1-46F0-A5AA-6EBF9C9F1392}" destId="{ECB79E9B-63B4-4A88-BF74-9CABF26D70B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F0A43C-FA47-4FC4-99FF-BE8DDF7FAEAC}">
      <dsp:nvSpPr>
        <dsp:cNvPr id="0" name=""/>
        <dsp:cNvSpPr/>
      </dsp:nvSpPr>
      <dsp:spPr>
        <a:xfrm>
          <a:off x="421767" y="814592"/>
          <a:ext cx="686601" cy="6866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746379-BAAB-471D-94DF-B67B1BBA8AFA}">
      <dsp:nvSpPr>
        <dsp:cNvPr id="0" name=""/>
        <dsp:cNvSpPr/>
      </dsp:nvSpPr>
      <dsp:spPr>
        <a:xfrm>
          <a:off x="2177" y="1909642"/>
          <a:ext cx="1525781" cy="1627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i="0" kern="1200" baseline="0"/>
            <a:t>1.  How do customers view us? The customer’s perspective concerning the company’s products and services links directly to its revenues and profits. Consumers decide their reservation price for a product or service based on how they view it.</a:t>
          </a:r>
          <a:endParaRPr lang="en-US" sz="1100" kern="1200"/>
        </a:p>
      </dsp:txBody>
      <dsp:txXfrm>
        <a:off x="2177" y="1909642"/>
        <a:ext cx="1525781" cy="1627102"/>
      </dsp:txXfrm>
    </dsp:sp>
    <dsp:sp modelId="{8564C677-252B-40B8-BCA5-1FD8C7A7B50A}">
      <dsp:nvSpPr>
        <dsp:cNvPr id="0" name=""/>
        <dsp:cNvSpPr/>
      </dsp:nvSpPr>
      <dsp:spPr>
        <a:xfrm>
          <a:off x="2214560" y="814592"/>
          <a:ext cx="686601" cy="6866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397695C-EC20-4EC2-BE1E-84AE06E0E203}">
      <dsp:nvSpPr>
        <dsp:cNvPr id="0" name=""/>
        <dsp:cNvSpPr/>
      </dsp:nvSpPr>
      <dsp:spPr>
        <a:xfrm>
          <a:off x="1794970" y="1909642"/>
          <a:ext cx="1525781" cy="1627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i="0" kern="1200" baseline="0"/>
            <a:t>2.  How do we create value? Answering this question challenges managers to develop strategic objectives that ensure future competitiveness, innovation, and organizational learning. The answer focuses on the business processes and structures that allow a firm to create economic value.</a:t>
          </a:r>
          <a:endParaRPr lang="en-US" sz="1100" kern="1200"/>
        </a:p>
      </dsp:txBody>
      <dsp:txXfrm>
        <a:off x="1794970" y="1909642"/>
        <a:ext cx="1525781" cy="1627102"/>
      </dsp:txXfrm>
    </dsp:sp>
    <dsp:sp modelId="{185887BC-9081-4772-B404-63C7ED1FCA2E}">
      <dsp:nvSpPr>
        <dsp:cNvPr id="0" name=""/>
        <dsp:cNvSpPr/>
      </dsp:nvSpPr>
      <dsp:spPr>
        <a:xfrm>
          <a:off x="4007353" y="814592"/>
          <a:ext cx="686601" cy="6866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AB66E08-4B8A-40B1-852B-583C183D4265}">
      <dsp:nvSpPr>
        <dsp:cNvPr id="0" name=""/>
        <dsp:cNvSpPr/>
      </dsp:nvSpPr>
      <dsp:spPr>
        <a:xfrm>
          <a:off x="3587763" y="1909642"/>
          <a:ext cx="1525781" cy="1627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i="0" kern="1200" baseline="0"/>
            <a:t>3.  What core competencies do we need? This question focuses managers internally, to identify the core competencies needed to achieve their objectives and the accompanying business processes that support, hone, and leverage those competencies.</a:t>
          </a:r>
          <a:endParaRPr lang="en-US" sz="1100" kern="1200"/>
        </a:p>
      </dsp:txBody>
      <dsp:txXfrm>
        <a:off x="3587763" y="1909642"/>
        <a:ext cx="1525781" cy="1627102"/>
      </dsp:txXfrm>
    </dsp:sp>
    <dsp:sp modelId="{578B394A-9334-4428-92B2-E419EB6F78AF}">
      <dsp:nvSpPr>
        <dsp:cNvPr id="0" name=""/>
        <dsp:cNvSpPr/>
      </dsp:nvSpPr>
      <dsp:spPr>
        <a:xfrm>
          <a:off x="5800146" y="814592"/>
          <a:ext cx="686601" cy="686601"/>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B79E9B-63B4-4A88-BF74-9CABF26D70B5}">
      <dsp:nvSpPr>
        <dsp:cNvPr id="0" name=""/>
        <dsp:cNvSpPr/>
      </dsp:nvSpPr>
      <dsp:spPr>
        <a:xfrm>
          <a:off x="5380556" y="1909642"/>
          <a:ext cx="1525781" cy="1627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pPr>
          <a:r>
            <a:rPr lang="en-US" sz="1100" b="1" i="0" kern="1200" baseline="0"/>
            <a:t>4.  How do shareholders view us? The final perspective in the balanced scorecard is  the shareholders’ view of financial performance (as discussed in the prior section).</a:t>
          </a:r>
          <a:endParaRPr lang="en-US" sz="1100" kern="1200"/>
        </a:p>
      </dsp:txBody>
      <dsp:txXfrm>
        <a:off x="5380556" y="1909642"/>
        <a:ext cx="1525781" cy="1627102"/>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13/01/1448</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5327718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1132292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404631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70850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5" r:id="rId13"/>
    <p:sldLayoutId id="2147483666" r:id="rId14"/>
    <p:sldLayoutId id="2147483667" r:id="rId15"/>
    <p:sldLayoutId id="2147483668"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6.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Layout" Target="../diagrams/layout1.xml"/><Relationship Id="rId7" Type="http://schemas.openxmlformats.org/officeDocument/2006/relationships/image" Target="../media/image1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3.png"/><Relationship Id="rId5" Type="http://schemas.openxmlformats.org/officeDocument/2006/relationships/image" Target="../media/image21.PNG"/><Relationship Id="rId4" Type="http://schemas.openxmlformats.org/officeDocument/2006/relationships/image" Target="../media/image20.jpg"/></Relationships>
</file>

<file path=ppt/slides/_rels/slide4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3.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22.jpeg"/><Relationship Id="rId1" Type="http://schemas.openxmlformats.org/officeDocument/2006/relationships/slideLayout" Target="../slideLayouts/slideLayout13.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707886"/>
          </a:xfrm>
          <a:prstGeom prst="rect">
            <a:avLst/>
          </a:prstGeom>
          <a:noFill/>
        </p:spPr>
        <p:txBody>
          <a:bodyPr wrap="square" rtlCol="0">
            <a:spAutoFit/>
          </a:bodyPr>
          <a:lstStyle/>
          <a:p>
            <a:r>
              <a:rPr lang="en-US" sz="2000" dirty="0">
                <a:latin typeface="Alexandria" charset="0"/>
                <a:cs typeface="Alexandria" charset="0"/>
              </a:rPr>
              <a:t>Prepared by </a:t>
            </a:r>
            <a:r>
              <a:rPr lang="en-US" sz="2000" b="1" dirty="0">
                <a:solidFill>
                  <a:srgbClr val="00B0F0"/>
                </a:solidFill>
                <a:latin typeface="Alexandria" charset="0"/>
              </a:rPr>
              <a:t>Dr. Ahmad AL-Naimi</a:t>
            </a:r>
          </a:p>
          <a:p>
            <a:endParaRPr lang="en-US" sz="2000" dirty="0">
              <a:latin typeface="Alexandria" charset="0"/>
              <a:cs typeface="Alexandria" charset="0"/>
            </a:endParaRPr>
          </a:p>
        </p:txBody>
      </p:sp>
      <p:sp>
        <p:nvSpPr>
          <p:cNvPr id="31" name="TextBox 30"/>
          <p:cNvSpPr txBox="1"/>
          <p:nvPr/>
        </p:nvSpPr>
        <p:spPr>
          <a:xfrm>
            <a:off x="673669" y="2424037"/>
            <a:ext cx="6148991"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5</a:t>
            </a:r>
          </a:p>
        </p:txBody>
      </p:sp>
      <p:sp>
        <p:nvSpPr>
          <p:cNvPr id="46" name="TextBox 45"/>
          <p:cNvSpPr txBox="1"/>
          <p:nvPr/>
        </p:nvSpPr>
        <p:spPr>
          <a:xfrm>
            <a:off x="329269" y="5104240"/>
            <a:ext cx="1475084" cy="400110"/>
          </a:xfrm>
          <a:prstGeom prst="rect">
            <a:avLst/>
          </a:prstGeom>
          <a:noFill/>
        </p:spPr>
        <p:txBody>
          <a:bodyPr wrap="none" rtlCol="0">
            <a:spAutoFit/>
          </a:bodyPr>
          <a:lstStyle/>
          <a:p>
            <a:r>
              <a:rPr lang="en-US" sz="2000" b="1" dirty="0">
                <a:latin typeface="Alexandria" charset="0"/>
                <a:cs typeface="Alexandria" charset="0"/>
              </a:rPr>
              <a:t>MGM 630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9E37E753-66E3-DA32-FBA6-2D530C9603B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9269" y="277307"/>
            <a:ext cx="2828410" cy="1320674"/>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extBox 13">
            <a:extLst>
              <a:ext uri="{FF2B5EF4-FFF2-40B4-BE49-F238E27FC236}">
                <a16:creationId xmlns:a16="http://schemas.microsoft.com/office/drawing/2014/main" id="{A9301239-A5E0-C1D4-8448-725D1E54A322}"/>
              </a:ext>
            </a:extLst>
          </p:cNvPr>
          <p:cNvSpPr txBox="1"/>
          <p:nvPr/>
        </p:nvSpPr>
        <p:spPr>
          <a:xfrm>
            <a:off x="3736664" y="2600348"/>
            <a:ext cx="7860165" cy="341632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5.1  Competitive Advantage and Firm Performance.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Accounting Profitability</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Shareholder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Economic Value Creation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-The Balanced Scorecard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The Triple Bottom Line</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effectLst/>
                <a:uLnTx/>
                <a:uFillTx/>
                <a:latin typeface="Calibri" panose="020F0502020204030204"/>
                <a:ea typeface="+mn-ea"/>
                <a:cs typeface="+mn-cs"/>
              </a:rPr>
              <a:t>5.2  Business Models: Putting Strategy into Action.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Popular Business Models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effectLst/>
                <a:uLnTx/>
                <a:uFillTx/>
                <a:latin typeface="Calibri" panose="020F0502020204030204"/>
                <a:ea typeface="+mn-ea"/>
                <a:cs typeface="+mn-cs"/>
              </a:rPr>
              <a:t>- Dynamic Nature of Business Models</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05</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53395" y="2367253"/>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000" dirty="0">
                <a:solidFill>
                  <a:schemeClr val="tx1">
                    <a:lumMod val="65000"/>
                    <a:lumOff val="35000"/>
                  </a:schemeClr>
                </a:solidFill>
              </a:rPr>
              <a:t>1. Conduct a firm profitability analysis using accounting data to assess and evaluate competitive advantage.</a:t>
            </a:r>
          </a:p>
          <a:p>
            <a:pPr algn="just"/>
            <a:r>
              <a:rPr lang="en-US" sz="2000" dirty="0">
                <a:solidFill>
                  <a:schemeClr val="tx1">
                    <a:lumMod val="65000"/>
                    <a:lumOff val="35000"/>
                  </a:schemeClr>
                </a:solidFill>
              </a:rPr>
              <a:t>2. Apply shareholder value creation to assess and evaluate competitive advantage.</a:t>
            </a:r>
          </a:p>
          <a:p>
            <a:pPr algn="just"/>
            <a:r>
              <a:rPr lang="en-US" sz="2000" dirty="0">
                <a:solidFill>
                  <a:schemeClr val="tx1">
                    <a:lumMod val="65000"/>
                    <a:lumOff val="35000"/>
                  </a:schemeClr>
                </a:solidFill>
              </a:rPr>
              <a:t>3. Explain economic value creation and different sources of competitive advantage.</a:t>
            </a:r>
          </a:p>
          <a:p>
            <a:pPr algn="just"/>
            <a:r>
              <a:rPr lang="en-US" sz="2000" dirty="0">
                <a:solidFill>
                  <a:schemeClr val="tx1">
                    <a:lumMod val="65000"/>
                    <a:lumOff val="35000"/>
                  </a:schemeClr>
                </a:solidFill>
              </a:rPr>
              <a:t>4. Apply a balanced scorecard to assess and evaluate competitive advantage.</a:t>
            </a:r>
          </a:p>
          <a:p>
            <a:pPr algn="just"/>
            <a:r>
              <a:rPr lang="en-US" sz="2000" dirty="0">
                <a:solidFill>
                  <a:schemeClr val="tx1">
                    <a:lumMod val="65000"/>
                    <a:lumOff val="35000"/>
                  </a:schemeClr>
                </a:solidFill>
              </a:rPr>
              <a:t>5. Apply a triple bottom line to assess and evaluate competitive advantage.</a:t>
            </a:r>
          </a:p>
          <a:p>
            <a:pPr algn="just"/>
            <a:r>
              <a:rPr lang="en-US" sz="2000" dirty="0">
                <a:solidFill>
                  <a:schemeClr val="tx1">
                    <a:lumMod val="65000"/>
                    <a:lumOff val="35000"/>
                  </a:schemeClr>
                </a:solidFill>
              </a:rPr>
              <a:t>6. Outline how business models put strategy  into action.</a:t>
            </a:r>
          </a:p>
        </p:txBody>
      </p:sp>
    </p:spTree>
    <p:extLst>
      <p:ext uri="{BB962C8B-B14F-4D97-AF65-F5344CB8AC3E}">
        <p14:creationId xmlns:p14="http://schemas.microsoft.com/office/powerpoint/2010/main" val="2468042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1" name="TextBox 30">
            <a:extLst>
              <a:ext uri="{FF2B5EF4-FFF2-40B4-BE49-F238E27FC236}">
                <a16:creationId xmlns:a16="http://schemas.microsoft.com/office/drawing/2014/main" id="{4527402C-3F97-690D-9C20-A459E375AEB7}"/>
              </a:ext>
            </a:extLst>
          </p:cNvPr>
          <p:cNvSpPr txBox="1"/>
          <p:nvPr/>
        </p:nvSpPr>
        <p:spPr>
          <a:xfrm>
            <a:off x="1790952" y="2200867"/>
            <a:ext cx="10178441" cy="954107"/>
          </a:xfrm>
          <a:prstGeom prst="rect">
            <a:avLst/>
          </a:prstGeom>
          <a:noFill/>
        </p:spPr>
        <p:txBody>
          <a:bodyPr wrap="square" rtlCol="0">
            <a:spAutoFit/>
          </a:bodyPr>
          <a:lstStyle/>
          <a:p>
            <a:endParaRPr lang="en-US" sz="2800" dirty="0">
              <a:solidFill>
                <a:schemeClr val="bg1"/>
              </a:solidFill>
              <a:cs typeface="Times New Roman" panose="02020603050405020304" pitchFamily="18" charset="0"/>
            </a:endParaRPr>
          </a:p>
          <a:p>
            <a:endParaRPr lang="en-US" sz="2800" dirty="0">
              <a:solidFill>
                <a:schemeClr val="bg1"/>
              </a:solidFill>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67571" y="82374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67819" y="77311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08428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pic>
        <p:nvPicPr>
          <p:cNvPr id="8" name="Picture Placeholder 4">
            <a:extLst>
              <a:ext uri="{FF2B5EF4-FFF2-40B4-BE49-F238E27FC236}">
                <a16:creationId xmlns:a16="http://schemas.microsoft.com/office/drawing/2014/main" id="{0BCC4C76-7AB6-04FA-214D-BE3B063AB629}"/>
              </a:ext>
            </a:extLst>
          </p:cNvPr>
          <p:cNvPicPr>
            <a:picLocks noChangeAspect="1"/>
          </p:cNvPicPr>
          <p:nvPr/>
        </p:nvPicPr>
        <p:blipFill>
          <a:blip r:embed="rId3" cstate="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3" name="Rectangle: Rounded Corners 2">
            <a:extLst>
              <a:ext uri="{FF2B5EF4-FFF2-40B4-BE49-F238E27FC236}">
                <a16:creationId xmlns:a16="http://schemas.microsoft.com/office/drawing/2014/main" id="{3667CB46-F0AF-1CE8-33D8-6C8AFAC19A1A}"/>
              </a:ext>
            </a:extLst>
          </p:cNvPr>
          <p:cNvSpPr/>
          <p:nvPr/>
        </p:nvSpPr>
        <p:spPr>
          <a:xfrm>
            <a:off x="770562" y="2271843"/>
            <a:ext cx="11281025"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600"/>
              </a:spcBef>
              <a:spcAft>
                <a:spcPts val="0"/>
              </a:spcAft>
              <a:buNone/>
            </a:pPr>
            <a:r>
              <a:rPr lang="en-US" sz="2200" b="1" dirty="0">
                <a:solidFill>
                  <a:srgbClr val="FF0000"/>
                </a:solidFill>
                <a:latin typeface="Calibri" panose="020F0502020204030204"/>
              </a:rPr>
              <a:t>5.1 Competitive Advantage and Firm Performance</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It is easy to compare two firms and identify the better performer as having competitive advantage. But simple comparisons have their limitations. How can we understand how and why a firm has competitive advantage? How can we measure it? How can we understand that advantage within the bigger picture of an entire industry and the ever-changing external environment? And what strategic implications for managerial actions do we derive from our assessments? These apparently simple questions do not have simple answers — strategic management researchers have debated them intensely for at least 30 years.</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At its core, a firm has a competitive advantage when it creates more economic value than its rivals — the gap between the benefit customers perceive in its product and the cost of producing it. Performance, however, is multidimensional. Accounting measures such as return on assets (ROA) and return on invested capital (ROIC) capture realized profitability, while market-based measures such as Tobin’s q and total shareholder return reflect investors’ expectations of future returns. Because no single metric tells the whole story, analysts triangulate across several, benchmark them against industry peers, and adjust for the external forces — rivalry, regulation, and technological change — that define what “strong” performance actually means in a given context.</a:t>
            </a:r>
          </a:p>
        </p:txBody>
      </p:sp>
      <p:sp>
        <p:nvSpPr>
          <p:cNvPr id="7" name="TextBox 6">
            <a:extLst>
              <a:ext uri="{FF2B5EF4-FFF2-40B4-BE49-F238E27FC236}">
                <a16:creationId xmlns:a16="http://schemas.microsoft.com/office/drawing/2014/main" id="{E501E005-AF39-BAA9-A158-D20E61803179}"/>
              </a:ext>
            </a:extLst>
          </p:cNvPr>
          <p:cNvSpPr txBox="1"/>
          <p:nvPr/>
        </p:nvSpPr>
        <p:spPr>
          <a:xfrm>
            <a:off x="4658171" y="732160"/>
            <a:ext cx="6651513" cy="1015663"/>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b="1" dirty="0"/>
              <a:t>Winning and</a:t>
            </a:r>
            <a:endParaRPr lang="en-US" dirty="0"/>
          </a:p>
          <a:p>
            <a:r>
              <a:rPr lang="en-US" b="1" dirty="0"/>
              <a:t>Measuring Success</a:t>
            </a:r>
            <a:endParaRPr lang="en-US" sz="2400" b="1" dirty="0">
              <a:solidFill>
                <a:schemeClr val="tx1">
                  <a:lumMod val="65000"/>
                  <a:lumOff val="35000"/>
                </a:schemeClr>
              </a:solidFill>
              <a:latin typeface="Tajawal Medium" panose="00000600000000000000" pitchFamily="2" charset="-78"/>
              <a:cs typeface="Tajawal Medium" panose="00000600000000000000" pitchFamily="2" charset="-78"/>
            </a:endParaRPr>
          </a:p>
        </p:txBody>
      </p:sp>
      <p:pic>
        <p:nvPicPr>
          <p:cNvPr id="12" name="Graphic 21">
            <a:extLst>
              <a:ext uri="{FF2B5EF4-FFF2-40B4-BE49-F238E27FC236}">
                <a16:creationId xmlns:a16="http://schemas.microsoft.com/office/drawing/2014/main" id="{826CCFAF-DD0E-5B20-1E64-E0B05FE73D4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77041"/>
            <a:ext cx="2305141" cy="1076343"/>
          </a:xfrm>
          <a:prstGeom prst="rect">
            <a:avLst/>
          </a:prstGeom>
        </p:spPr>
      </p:pic>
    </p:spTree>
    <p:extLst>
      <p:ext uri="{BB962C8B-B14F-4D97-AF65-F5344CB8AC3E}">
        <p14:creationId xmlns:p14="http://schemas.microsoft.com/office/powerpoint/2010/main" val="6516446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A649A9D2-4290-305F-7F88-F8BD2D997B0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1BAFCFA2-7DB0-8679-F00C-DDE79DEF5C40}"/>
              </a:ext>
            </a:extLst>
          </p:cNvPr>
          <p:cNvSpPr/>
          <p:nvPr/>
        </p:nvSpPr>
        <p:spPr>
          <a:xfrm>
            <a:off x="2827957" y="79108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E44AEF99-3275-C51A-9E16-EB747887B69A}"/>
              </a:ext>
            </a:extLst>
          </p:cNvPr>
          <p:cNvSpPr txBox="1"/>
          <p:nvPr/>
        </p:nvSpPr>
        <p:spPr>
          <a:xfrm>
            <a:off x="3058269" y="11361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4949C674-DDE1-35D3-2CEE-830F0F43DD59}"/>
              </a:ext>
            </a:extLst>
          </p:cNvPr>
          <p:cNvSpPr txBox="1"/>
          <p:nvPr/>
        </p:nvSpPr>
        <p:spPr>
          <a:xfrm>
            <a:off x="2916081" y="791085"/>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F35F802-C413-7E29-5140-C2C12178ED2C}"/>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
            <a:ext cx="3254099" cy="5721865"/>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0" name="Rectangle 9">
            <a:extLst>
              <a:ext uri="{FF2B5EF4-FFF2-40B4-BE49-F238E27FC236}">
                <a16:creationId xmlns:a16="http://schemas.microsoft.com/office/drawing/2014/main" id="{2C80A10F-D091-6D19-5122-C67773FCBE8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AF8964E8-C7B9-2284-0878-B8D65EF6655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Rectangle: Rounded Corners 8">
            <a:extLst>
              <a:ext uri="{FF2B5EF4-FFF2-40B4-BE49-F238E27FC236}">
                <a16:creationId xmlns:a16="http://schemas.microsoft.com/office/drawing/2014/main" id="{FBB79636-6126-8DC6-4979-FBAAB4A6659E}"/>
              </a:ext>
            </a:extLst>
          </p:cNvPr>
          <p:cNvSpPr/>
          <p:nvPr/>
        </p:nvSpPr>
        <p:spPr>
          <a:xfrm>
            <a:off x="2241777" y="2061227"/>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To address these key questions, we will develop a multidimensional  perspective for assessing competitive advantage. Let’s begin by focusing on the three standard performance dimensions: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1.  What is the firm’s accounting profitability?</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2.  How much shareholder value does the firm create?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schemeClr val="tx1">
                    <a:lumMod val="65000"/>
                    <a:lumOff val="35000"/>
                  </a:schemeClr>
                </a:solidFill>
                <a:effectLst/>
                <a:uLnTx/>
                <a:uFillTx/>
                <a:latin typeface="Calibri" panose="020F0502020204030204"/>
                <a:ea typeface="+mn-ea"/>
                <a:cs typeface="+mn-cs"/>
              </a:rPr>
              <a:t>3.  How much economic value does the firm generate?</a:t>
            </a:r>
          </a:p>
        </p:txBody>
      </p:sp>
      <p:sp>
        <p:nvSpPr>
          <p:cNvPr id="12" name="TextBox 11">
            <a:extLst>
              <a:ext uri="{FF2B5EF4-FFF2-40B4-BE49-F238E27FC236}">
                <a16:creationId xmlns:a16="http://schemas.microsoft.com/office/drawing/2014/main" id="{9AC92742-716B-D539-7046-7A0CC7E9F4E2}"/>
              </a:ext>
            </a:extLst>
          </p:cNvPr>
          <p:cNvSpPr txBox="1"/>
          <p:nvPr/>
        </p:nvSpPr>
        <p:spPr>
          <a:xfrm>
            <a:off x="4248869" y="650282"/>
            <a:ext cx="7074917" cy="830997"/>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5" name="Graphic 21">
            <a:extLst>
              <a:ext uri="{FF2B5EF4-FFF2-40B4-BE49-F238E27FC236}">
                <a16:creationId xmlns:a16="http://schemas.microsoft.com/office/drawing/2014/main" id="{D5AB78F5-B3F2-C613-1587-E6091E665DA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610133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50E1584-1A5E-CEE9-7351-FFEED7133012}"/>
              </a:ext>
            </a:extLst>
          </p:cNvPr>
          <p:cNvSpPr>
            <a:spLocks noGrp="1"/>
          </p:cNvSpPr>
          <p:nvPr>
            <p:ph type="pic" sz="quarter" idx="10"/>
          </p:nvPr>
        </p:nvSpPr>
        <p:spPr>
          <a:xfrm>
            <a:off x="0" y="-10273"/>
            <a:ext cx="45719" cy="6857998"/>
          </a:xfrm>
        </p:spPr>
        <p:txBody>
          <a:bodyPr/>
          <a:lstStyle/>
          <a:p>
            <a:endParaRPr lang="en-GB" dirty="0"/>
          </a:p>
        </p:txBody>
      </p:sp>
      <p:sp>
        <p:nvSpPr>
          <p:cNvPr id="5" name="Rectangle 4">
            <a:extLst>
              <a:ext uri="{FF2B5EF4-FFF2-40B4-BE49-F238E27FC236}">
                <a16:creationId xmlns:a16="http://schemas.microsoft.com/office/drawing/2014/main" id="{3E2BDB39-9C3A-1314-128D-10E6140625F4}"/>
              </a:ext>
            </a:extLst>
          </p:cNvPr>
          <p:cNvSpPr/>
          <p:nvPr/>
        </p:nvSpPr>
        <p:spPr>
          <a:xfrm>
            <a:off x="3023080" y="95788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609D46E5-9F22-0CCC-11ED-2396A2C203FE}"/>
              </a:ext>
            </a:extLst>
          </p:cNvPr>
          <p:cNvSpPr txBox="1"/>
          <p:nvPr/>
        </p:nvSpPr>
        <p:spPr>
          <a:xfrm>
            <a:off x="3247595" y="1276379"/>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4863F2C-8243-DFE4-38D6-3E88D7AAE813}"/>
              </a:ext>
            </a:extLst>
          </p:cNvPr>
          <p:cNvSpPr txBox="1"/>
          <p:nvPr/>
        </p:nvSpPr>
        <p:spPr>
          <a:xfrm>
            <a:off x="3024659" y="9492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9DF38E91-F4D7-87A9-D0DA-C48B77CB304A}"/>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0"/>
            <a:ext cx="3595442"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219C49E7-3D00-2E6E-BCB3-2BB051A0B07B}"/>
              </a:ext>
            </a:extLst>
          </p:cNvPr>
          <p:cNvSpPr txBox="1"/>
          <p:nvPr/>
        </p:nvSpPr>
        <p:spPr>
          <a:xfrm>
            <a:off x="2230189" y="2347933"/>
            <a:ext cx="9321863"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Times New Roman" panose="02020603050405020304" pitchFamily="18" charset="0"/>
            </a:endParaRPr>
          </a:p>
          <a:p>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379286F9-CA96-CEA5-3DFD-8D8080647804}"/>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9B256F23-DC48-7DC9-B763-C1E61049837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1BF1B209-0711-5C15-84FA-31F1960C4342}"/>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 Accounting profitability</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As we discussed in Chapter 1, strategy is a set of goal-directed actions a firm takes to gain and sustain competitive advantage. Using accounting data to assess competitive advantage and firm performance is standard managerial practice. When assessing competitive advantage by measuring accounting profitability, we use financial data and ratios derived from publicly available accounting data such as income statements and balance sheets.</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The most widely used profitability ratios standardize performance so firms of different sizes can be compared. Return on assets (ROA) and return on invested capital (ROIC) show how efficiently a firm turns its asset and capital base into profit; return on equity (ROE) measures the return generated for shareholders; and gross and net profit margins reveal how much of each sales dollar survives after costs. Managers interpret these ratios relative to industry peers and over time, since a single year’s figure can be distorted by accounting choices, one-off events, or differences in capital structure. Their key limitation is that they are backward-looking — they record value already captured rather than the future potential that markets price in.</a:t>
            </a:r>
          </a:p>
        </p:txBody>
      </p:sp>
      <p:sp>
        <p:nvSpPr>
          <p:cNvPr id="13" name="TextBox 12">
            <a:extLst>
              <a:ext uri="{FF2B5EF4-FFF2-40B4-BE49-F238E27FC236}">
                <a16:creationId xmlns:a16="http://schemas.microsoft.com/office/drawing/2014/main" id="{4E9300FD-516A-6A9F-EDE4-404A7BF1384D}"/>
              </a:ext>
            </a:extLst>
          </p:cNvPr>
          <p:cNvSpPr txBox="1"/>
          <p:nvPr/>
        </p:nvSpPr>
        <p:spPr>
          <a:xfrm>
            <a:off x="4338604" y="722850"/>
            <a:ext cx="707491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5" name="Graphic 21">
            <a:extLst>
              <a:ext uri="{FF2B5EF4-FFF2-40B4-BE49-F238E27FC236}">
                <a16:creationId xmlns:a16="http://schemas.microsoft.com/office/drawing/2014/main" id="{730E040A-8B6D-9DFD-956E-0AA65A8F7C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54354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8F5DE2B-90BE-04EC-33A1-3D40D9644249}"/>
              </a:ext>
            </a:extLst>
          </p:cNvPr>
          <p:cNvSpPr>
            <a:spLocks noGrp="1"/>
          </p:cNvSpPr>
          <p:nvPr>
            <p:ph type="pic" sz="quarter" idx="10"/>
          </p:nvPr>
        </p:nvSpPr>
        <p:spPr>
          <a:xfrm>
            <a:off x="0" y="1"/>
            <a:ext cx="45719" cy="6857998"/>
          </a:xfrm>
        </p:spPr>
        <p:txBody>
          <a:bodyPr/>
          <a:lstStyle/>
          <a:p>
            <a:endParaRPr lang="en-GB" dirty="0"/>
          </a:p>
        </p:txBody>
      </p:sp>
      <p:sp>
        <p:nvSpPr>
          <p:cNvPr id="5" name="Rectangle 4">
            <a:extLst>
              <a:ext uri="{FF2B5EF4-FFF2-40B4-BE49-F238E27FC236}">
                <a16:creationId xmlns:a16="http://schemas.microsoft.com/office/drawing/2014/main" id="{9E3720E2-5058-03C6-BB2C-48B93C9BC52E}"/>
              </a:ext>
            </a:extLst>
          </p:cNvPr>
          <p:cNvSpPr/>
          <p:nvPr/>
        </p:nvSpPr>
        <p:spPr>
          <a:xfrm>
            <a:off x="2927365" y="78656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B3A31E2A-EF66-1F2F-45B5-AE4364785F51}"/>
              </a:ext>
            </a:extLst>
          </p:cNvPr>
          <p:cNvSpPr txBox="1"/>
          <p:nvPr/>
        </p:nvSpPr>
        <p:spPr>
          <a:xfrm>
            <a:off x="3045829" y="1064335"/>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5CB17955-2A97-9DC8-E5BF-61BC2AB82B4F}"/>
              </a:ext>
            </a:extLst>
          </p:cNvPr>
          <p:cNvSpPr txBox="1"/>
          <p:nvPr/>
        </p:nvSpPr>
        <p:spPr>
          <a:xfrm>
            <a:off x="2844597" y="812734"/>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01C9129F-F8AC-27F9-E60C-B9B7C68E95F6}"/>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0"/>
            <a:ext cx="3500679"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5F98550D-D24C-D3C3-7BA4-BBFF883B5D38}"/>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2040A7B7-111F-D722-AD8D-C939ABF4725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3BAA85A5-074C-47C2-545F-7B7A83212E66}"/>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Since competitive advantage is defined as superior performance relative to other competitors in the same industry or the industry average, a firm’s managers must be able to accomplish two critical tasks: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1.  Accurately assess the performance of their firm.</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2.  Compare and benchmark their firm’s performance to other competitors in the same industry or against the industry average.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0" name="TextBox 9">
            <a:extLst>
              <a:ext uri="{FF2B5EF4-FFF2-40B4-BE49-F238E27FC236}">
                <a16:creationId xmlns:a16="http://schemas.microsoft.com/office/drawing/2014/main" id="{F0CFD15B-B5AD-BB89-B3BC-D4B6FD9A7D4F}"/>
              </a:ext>
            </a:extLst>
          </p:cNvPr>
          <p:cNvSpPr txBox="1"/>
          <p:nvPr/>
        </p:nvSpPr>
        <p:spPr>
          <a:xfrm>
            <a:off x="4200733" y="640395"/>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4" name="Graphic 21">
            <a:extLst>
              <a:ext uri="{FF2B5EF4-FFF2-40B4-BE49-F238E27FC236}">
                <a16:creationId xmlns:a16="http://schemas.microsoft.com/office/drawing/2014/main" id="{A4EB4991-D9CB-1B46-61E4-3D7D900904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5484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E417F3D8-2BBE-985F-5461-B786C42A6AF2}"/>
              </a:ext>
            </a:extLst>
          </p:cNvPr>
          <p:cNvSpPr>
            <a:spLocks noGrp="1"/>
          </p:cNvSpPr>
          <p:nvPr>
            <p:ph type="pic" sz="quarter" idx="10"/>
          </p:nvPr>
        </p:nvSpPr>
        <p:spPr>
          <a:xfrm>
            <a:off x="0" y="1"/>
            <a:ext cx="45719" cy="6857998"/>
          </a:xfrm>
        </p:spPr>
        <p:txBody>
          <a:bodyPr/>
          <a:lstStyle/>
          <a:p>
            <a:endParaRPr lang="en-GB"/>
          </a:p>
        </p:txBody>
      </p:sp>
      <p:sp>
        <p:nvSpPr>
          <p:cNvPr id="5" name="Rectangle 4">
            <a:extLst>
              <a:ext uri="{FF2B5EF4-FFF2-40B4-BE49-F238E27FC236}">
                <a16:creationId xmlns:a16="http://schemas.microsoft.com/office/drawing/2014/main" id="{4C940132-0249-735C-3AD8-AA1A29902360}"/>
              </a:ext>
            </a:extLst>
          </p:cNvPr>
          <p:cNvSpPr/>
          <p:nvPr/>
        </p:nvSpPr>
        <p:spPr>
          <a:xfrm>
            <a:off x="2937735" y="77311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879F3826-9820-F6F9-6C88-C63C6B091D40}"/>
              </a:ext>
            </a:extLst>
          </p:cNvPr>
          <p:cNvSpPr txBox="1"/>
          <p:nvPr/>
        </p:nvSpPr>
        <p:spPr>
          <a:xfrm>
            <a:off x="3166288" y="106113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5D9C7F5-25B6-52DD-A72A-32F06BC677AC}"/>
              </a:ext>
            </a:extLst>
          </p:cNvPr>
          <p:cNvSpPr txBox="1"/>
          <p:nvPr/>
        </p:nvSpPr>
        <p:spPr>
          <a:xfrm>
            <a:off x="2929258" y="773111"/>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839801EB-4E35-DF49-290E-8DA2DD32C3DF}"/>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0"/>
            <a:ext cx="3223941"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11" name="Rectangle 10">
            <a:extLst>
              <a:ext uri="{FF2B5EF4-FFF2-40B4-BE49-F238E27FC236}">
                <a16:creationId xmlns:a16="http://schemas.microsoft.com/office/drawing/2014/main" id="{6F4F1003-360E-80A6-DE93-C87D50E795F7}"/>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2A681E07-3317-15C3-0E9F-6D574533F744}"/>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83B53509-600A-909C-9DD6-FFDEE730FA0D}"/>
              </a:ext>
            </a:extLst>
          </p:cNvPr>
          <p:cNvSpPr/>
          <p:nvPr/>
        </p:nvSpPr>
        <p:spPr>
          <a:xfrm>
            <a:off x="2241777" y="2072299"/>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rPr>
              <a:t>Accounting data enable us to conduct direct performance comparisons between different companies. Some of the profitability ratios most commonly used in strategic management are return on invested capital (ROIC), return on equity (ROE), return on assets (ROA),and return on revenue (ROR).</a:t>
            </a:r>
          </a:p>
        </p:txBody>
      </p:sp>
      <p:sp>
        <p:nvSpPr>
          <p:cNvPr id="9" name="TextBox 8">
            <a:extLst>
              <a:ext uri="{FF2B5EF4-FFF2-40B4-BE49-F238E27FC236}">
                <a16:creationId xmlns:a16="http://schemas.microsoft.com/office/drawing/2014/main" id="{DD1D2CD8-56C6-84E2-77F0-1CB491A8EC1C}"/>
              </a:ext>
            </a:extLst>
          </p:cNvPr>
          <p:cNvSpPr txBox="1"/>
          <p:nvPr/>
        </p:nvSpPr>
        <p:spPr>
          <a:xfrm>
            <a:off x="4136812" y="682335"/>
            <a:ext cx="7074917" cy="954107"/>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3" name="Graphic 21">
            <a:extLst>
              <a:ext uri="{FF2B5EF4-FFF2-40B4-BE49-F238E27FC236}">
                <a16:creationId xmlns:a16="http://schemas.microsoft.com/office/drawing/2014/main" id="{15634321-1E00-A8BD-458A-22CD1A94775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5477986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02A86345-6F18-803D-8B64-F6D14D4144FE}"/>
              </a:ext>
            </a:extLst>
          </p:cNvPr>
          <p:cNvSpPr>
            <a:spLocks noGrp="1"/>
          </p:cNvSpPr>
          <p:nvPr>
            <p:ph type="pic" sz="quarter" idx="10"/>
          </p:nvPr>
        </p:nvSpPr>
        <p:spPr>
          <a:xfrm>
            <a:off x="0" y="20549"/>
            <a:ext cx="45719" cy="6857998"/>
          </a:xfrm>
        </p:spPr>
        <p:txBody>
          <a:bodyPr/>
          <a:lstStyle/>
          <a:p>
            <a:endParaRPr lang="en-GB" dirty="0"/>
          </a:p>
        </p:txBody>
      </p:sp>
      <p:sp>
        <p:nvSpPr>
          <p:cNvPr id="5" name="Rectangle 4">
            <a:extLst>
              <a:ext uri="{FF2B5EF4-FFF2-40B4-BE49-F238E27FC236}">
                <a16:creationId xmlns:a16="http://schemas.microsoft.com/office/drawing/2014/main" id="{3A4C523F-9863-9055-1A6E-6B513B1C1FEB}"/>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6" name="TextBox 5">
            <a:extLst>
              <a:ext uri="{FF2B5EF4-FFF2-40B4-BE49-F238E27FC236}">
                <a16:creationId xmlns:a16="http://schemas.microsoft.com/office/drawing/2014/main" id="{7A35B9AB-EBF2-4136-70B5-0A463684D9E8}"/>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EDD3DB2-C1C9-4D95-9492-AF48F4AE0146}"/>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8" name="Picture Placeholder 4">
            <a:extLst>
              <a:ext uri="{FF2B5EF4-FFF2-40B4-BE49-F238E27FC236}">
                <a16:creationId xmlns:a16="http://schemas.microsoft.com/office/drawing/2014/main" id="{D9E679E5-DBAD-9CC3-5477-CD121C3DEA14}"/>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8" y="0"/>
            <a:ext cx="3706163"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TextBox 8">
            <a:extLst>
              <a:ext uri="{FF2B5EF4-FFF2-40B4-BE49-F238E27FC236}">
                <a16:creationId xmlns:a16="http://schemas.microsoft.com/office/drawing/2014/main" id="{E406249A-C382-AE43-A925-CB6A4772F213}"/>
              </a:ext>
            </a:extLst>
          </p:cNvPr>
          <p:cNvSpPr txBox="1"/>
          <p:nvPr/>
        </p:nvSpPr>
        <p:spPr>
          <a:xfrm>
            <a:off x="2321960" y="2321780"/>
            <a:ext cx="9655606" cy="954107"/>
          </a:xfrm>
          <a:prstGeom prst="rect">
            <a:avLst/>
          </a:prstGeom>
          <a:noFill/>
        </p:spPr>
        <p:txBody>
          <a:bodyPr wrap="square" rtlCol="0">
            <a:spAutoFit/>
          </a:bodyPr>
          <a:lstStyle/>
          <a:p>
            <a:endParaRPr lang="en-US" sz="2800" dirty="0">
              <a:solidFill>
                <a:schemeClr val="bg1"/>
              </a:solidFill>
              <a:latin typeface="Times New Roman" panose="02020603050405020304" pitchFamily="18" charset="0"/>
              <a:cs typeface="+mj-cs"/>
            </a:endParaRPr>
          </a:p>
          <a:p>
            <a:endParaRPr lang="en-US" sz="2800" dirty="0">
              <a:solidFill>
                <a:schemeClr val="bg1"/>
              </a:solidFill>
              <a:latin typeface="Times New Roman" panose="02020603050405020304" pitchFamily="18" charset="0"/>
              <a:cs typeface="+mj-cs"/>
            </a:endParaRPr>
          </a:p>
        </p:txBody>
      </p:sp>
      <p:sp>
        <p:nvSpPr>
          <p:cNvPr id="10" name="Rectangle 9">
            <a:extLst>
              <a:ext uri="{FF2B5EF4-FFF2-40B4-BE49-F238E27FC236}">
                <a16:creationId xmlns:a16="http://schemas.microsoft.com/office/drawing/2014/main" id="{1C059314-3522-5498-E191-11BF258AC3F3}"/>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DD36DC5A-B84F-4A62-3301-97D45D529A1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EED10CAF-8356-8599-68FE-9BB5A13E3FA1}"/>
              </a:ext>
            </a:extLst>
          </p:cNvPr>
          <p:cNvSpPr/>
          <p:nvPr/>
        </p:nvSpPr>
        <p:spPr>
          <a:xfrm>
            <a:off x="2241777" y="2271843"/>
            <a:ext cx="9639048" cy="41289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600"/>
              </a:spcBef>
              <a:spcAft>
                <a:spcPts val="0"/>
              </a:spcAft>
              <a:buNone/>
            </a:pPr>
            <a:r>
              <a:rPr lang="en-US" sz="2400" b="1" dirty="0">
                <a:solidFill>
                  <a:srgbClr val="FF0000"/>
                </a:solidFill>
                <a:latin typeface="Calibri" panose="020F0502020204030204"/>
              </a:rPr>
              <a:t>Apple vs. Microsoft</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To demonstrate the usefulness of accounting data in assessing competitive advantage and to derive strategic implications, let’s revisit Apple and Microsoft and investigate the sources of performance differences in more detail. Exhibit 5.1 shows the ROIC for Apple and Microsoft (as of fiscal year 2014). It further breaks down ROIC into its constituent components, providing important clues for managers on which areas to focus when attempting to improve firm performance relative to their competitors.</a:t>
            </a:r>
          </a:p>
          <a:p>
            <a:pPr marL="0" marR="0" lvl="0" indent="0" algn="just" defTabSz="914400" rtl="0" eaLnBrk="1" fontAlgn="auto" latinLnBrk="0" hangingPunct="1">
              <a:lnSpc>
                <a:spcPct val="90000"/>
              </a:lnSpc>
              <a:spcBef>
                <a:spcPts val="600"/>
              </a:spcBef>
              <a:spcAft>
                <a:spcPts val="0"/>
              </a:spcAft>
              <a:buNone/>
            </a:pPr>
            <a:r>
              <a:rPr lang="en-US" sz="1600" b="0" dirty="0">
                <a:solidFill>
                  <a:prstClr val="black"/>
                </a:solidFill>
                <a:latin typeface="Calibri" panose="020F0502020204030204"/>
              </a:rPr>
              <a:t>The power of this comparison comes from decomposition: ROIC equals net profit margin (profit ÷ revenue) multiplied by working-capital and fixed-asset turnover (revenue ÷ invested capital). Two firms can reach a similar ROIC by very different routes — one through high margins on premium products, the other through faster asset turnover and a leaner capital base. Breaking the ratio apart shows managers exactly which lever is driving the gap, so an underperformer can see whether it should defend pricing and margins, use its assets more intensively, or both. This is why a single headline number is never enough; the diagnosis lives in the components.</a:t>
            </a:r>
          </a:p>
        </p:txBody>
      </p:sp>
      <p:sp>
        <p:nvSpPr>
          <p:cNvPr id="13" name="TextBox 12">
            <a:extLst>
              <a:ext uri="{FF2B5EF4-FFF2-40B4-BE49-F238E27FC236}">
                <a16:creationId xmlns:a16="http://schemas.microsoft.com/office/drawing/2014/main" id="{475EAD2D-7365-60BE-FC3C-C37E145A5B05}"/>
              </a:ext>
            </a:extLst>
          </p:cNvPr>
          <p:cNvSpPr txBox="1"/>
          <p:nvPr/>
        </p:nvSpPr>
        <p:spPr>
          <a:xfrm>
            <a:off x="4257439" y="684805"/>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4" name="Graphic 21">
            <a:extLst>
              <a:ext uri="{FF2B5EF4-FFF2-40B4-BE49-F238E27FC236}">
                <a16:creationId xmlns:a16="http://schemas.microsoft.com/office/drawing/2014/main" id="{989742C9-B062-BE19-8BF5-05ED27F6BE5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28683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BBDC93F8-83E2-F1C8-5574-E48FB1B3E1FE}"/>
              </a:ext>
            </a:extLst>
          </p:cNvPr>
          <p:cNvSpPr>
            <a:spLocks noGrp="1"/>
          </p:cNvSpPr>
          <p:nvPr>
            <p:ph type="pic" sz="quarter" idx="10"/>
          </p:nvPr>
        </p:nvSpPr>
        <p:spPr>
          <a:xfrm flipH="1">
            <a:off x="-126203" y="1"/>
            <a:ext cx="126203" cy="6857998"/>
          </a:xfrm>
        </p:spPr>
        <p:txBody>
          <a:bodyPr/>
          <a:lstStyle/>
          <a:p>
            <a:endParaRPr lang="en-GB" dirty="0"/>
          </a:p>
        </p:txBody>
      </p:sp>
      <p:sp>
        <p:nvSpPr>
          <p:cNvPr id="4" name="Rectangle 3">
            <a:extLst>
              <a:ext uri="{FF2B5EF4-FFF2-40B4-BE49-F238E27FC236}">
                <a16:creationId xmlns:a16="http://schemas.microsoft.com/office/drawing/2014/main" id="{0289A835-C889-E38B-19BD-883266ED4E48}"/>
              </a:ext>
            </a:extLst>
          </p:cNvPr>
          <p:cNvSpPr/>
          <p:nvPr/>
        </p:nvSpPr>
        <p:spPr>
          <a:xfrm>
            <a:off x="2937735" y="77311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5" name="TextBox 4">
            <a:extLst>
              <a:ext uri="{FF2B5EF4-FFF2-40B4-BE49-F238E27FC236}">
                <a16:creationId xmlns:a16="http://schemas.microsoft.com/office/drawing/2014/main" id="{147891CC-07B3-46EC-BB09-1FFB8419A093}"/>
              </a:ext>
            </a:extLst>
          </p:cNvPr>
          <p:cNvSpPr txBox="1"/>
          <p:nvPr/>
        </p:nvSpPr>
        <p:spPr>
          <a:xfrm>
            <a:off x="3188700" y="1020868"/>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05</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56C896-ED21-7893-564F-EBE5FDA8B6A3}"/>
              </a:ext>
            </a:extLst>
          </p:cNvPr>
          <p:cNvSpPr txBox="1"/>
          <p:nvPr/>
        </p:nvSpPr>
        <p:spPr>
          <a:xfrm>
            <a:off x="2916791" y="81567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7" name="Picture Placeholder 4">
            <a:extLst>
              <a:ext uri="{FF2B5EF4-FFF2-40B4-BE49-F238E27FC236}">
                <a16:creationId xmlns:a16="http://schemas.microsoft.com/office/drawing/2014/main" id="{3A09D14E-A001-4D03-E9AC-558B6CAEEF81}"/>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9" name="Rectangle 8">
            <a:extLst>
              <a:ext uri="{FF2B5EF4-FFF2-40B4-BE49-F238E27FC236}">
                <a16:creationId xmlns:a16="http://schemas.microsoft.com/office/drawing/2014/main" id="{6D0A11CB-C898-71A8-8B0B-A994D8C9F182}"/>
              </a:ext>
            </a:extLst>
          </p:cNvPr>
          <p:cNvSpPr/>
          <p:nvPr/>
        </p:nvSpPr>
        <p:spPr>
          <a:xfrm>
            <a:off x="0" y="613364"/>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a:extLst>
              <a:ext uri="{FF2B5EF4-FFF2-40B4-BE49-F238E27FC236}">
                <a16:creationId xmlns:a16="http://schemas.microsoft.com/office/drawing/2014/main" id="{B92ACCD2-5513-7C27-9623-91ACC17CCF5E}"/>
              </a:ext>
            </a:extLst>
          </p:cNvPr>
          <p:cNvSpPr txBox="1"/>
          <p:nvPr/>
        </p:nvSpPr>
        <p:spPr>
          <a:xfrm>
            <a:off x="4787900" y="647552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8" name="TextBox 7">
            <a:extLst>
              <a:ext uri="{FF2B5EF4-FFF2-40B4-BE49-F238E27FC236}">
                <a16:creationId xmlns:a16="http://schemas.microsoft.com/office/drawing/2014/main" id="{E17731C8-8215-089C-8FBF-8D05229F3F65}"/>
              </a:ext>
            </a:extLst>
          </p:cNvPr>
          <p:cNvSpPr txBox="1"/>
          <p:nvPr/>
        </p:nvSpPr>
        <p:spPr>
          <a:xfrm>
            <a:off x="4258765" y="613364"/>
            <a:ext cx="7074917" cy="830997"/>
          </a:xfrm>
          <a:prstGeom prst="rect">
            <a:avLst/>
          </a:prstGeom>
          <a:noFill/>
        </p:spPr>
        <p:txBody>
          <a:bodyPr wrap="square" rtlCol="0">
            <a:spAutoFit/>
          </a:bodyPr>
          <a:lstStyle/>
          <a:p>
            <a:r>
              <a:rPr lang="en-US" sz="2400" b="1" dirty="0">
                <a:solidFill>
                  <a:schemeClr val="tx1">
                    <a:lumMod val="65000"/>
                    <a:lumOff val="35000"/>
                  </a:schemeClr>
                </a:solidFill>
                <a:latin typeface="Times New Roman" panose="02020603050405020304" pitchFamily="18" charset="0"/>
                <a:cs typeface="Times New Roman" panose="02020603050405020304" pitchFamily="18" charset="0"/>
              </a:rPr>
              <a:t>TITLE OF LECTURE</a:t>
            </a:r>
          </a:p>
          <a:p>
            <a:r>
              <a:rPr lang="en-US" sz="24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3" name="Content Placeholder 1">
            <a:extLst>
              <a:ext uri="{FF2B5EF4-FFF2-40B4-BE49-F238E27FC236}">
                <a16:creationId xmlns:a16="http://schemas.microsoft.com/office/drawing/2014/main" id="{DF3FCA68-5BD5-F751-C661-22B89B9639A5}"/>
              </a:ext>
            </a:extLst>
          </p:cNvPr>
          <p:cNvPicPr>
            <a:picLocks noChangeAspect="1"/>
          </p:cNvPicPr>
          <p:nvPr/>
        </p:nvPicPr>
        <p:blipFill>
          <a:blip r:embed="rId3"/>
          <a:stretch>
            <a:fillRect/>
          </a:stretch>
        </p:blipFill>
        <p:spPr>
          <a:xfrm>
            <a:off x="3462295" y="1871009"/>
            <a:ext cx="7550683" cy="4003668"/>
          </a:xfrm>
          <a:prstGeom prst="rect">
            <a:avLst/>
          </a:prstGeom>
        </p:spPr>
      </p:pic>
      <p:pic>
        <p:nvPicPr>
          <p:cNvPr id="12" name="Graphic 21">
            <a:extLst>
              <a:ext uri="{FF2B5EF4-FFF2-40B4-BE49-F238E27FC236}">
                <a16:creationId xmlns:a16="http://schemas.microsoft.com/office/drawing/2014/main" id="{C42E1649-A5D5-811A-67BA-EFEC733897B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5246879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985EAE6-BFA6-766D-A032-077E4DCB399E}"/>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3">
            <a:extLst>
              <a:ext uri="{FF2B5EF4-FFF2-40B4-BE49-F238E27FC236}">
                <a16:creationId xmlns:a16="http://schemas.microsoft.com/office/drawing/2014/main" id="{07E1466C-618D-7401-2AD8-53F13CCEC225}"/>
              </a:ext>
            </a:extLst>
          </p:cNvPr>
          <p:cNvSpPr/>
          <p:nvPr/>
        </p:nvSpPr>
        <p:spPr>
          <a:xfrm>
            <a:off x="229225" y="7822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C670C70-2DCA-48B7-3F1F-76AE58379350}"/>
              </a:ext>
            </a:extLst>
          </p:cNvPr>
          <p:cNvSpPr/>
          <p:nvPr/>
        </p:nvSpPr>
        <p:spPr>
          <a:xfrm>
            <a:off x="842481" y="1931543"/>
            <a:ext cx="11038344" cy="446922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900"/>
              </a:spcBef>
              <a:spcAft>
                <a:spcPts val="0"/>
              </a:spcAft>
              <a:buNone/>
            </a:pPr>
            <a:r>
              <a:rPr lang="en-US" sz="2200" b="1" dirty="0">
                <a:solidFill>
                  <a:srgbClr val="FF0000"/>
                </a:solidFill>
                <a:latin typeface="Calibri" panose="020F0502020204030204"/>
              </a:rPr>
              <a:t>Limitations of accounting data:  </a:t>
            </a:r>
            <a:r>
              <a:rPr lang="en-US" sz="1800" b="0" dirty="0">
                <a:solidFill>
                  <a:prstClr val="black"/>
                </a:solidFill>
                <a:latin typeface="Calibri" panose="020F0502020204030204"/>
              </a:rPr>
              <a:t>Although accounting data are readily available and easily transformed into financial ratios to assess competitive performance, they also exhibit some important limitations:</a:t>
            </a:r>
          </a:p>
          <a:p>
            <a:pPr marL="0" marR="0" lvl="0" indent="0" algn="just" defTabSz="914400" rtl="0" eaLnBrk="1" fontAlgn="auto" latinLnBrk="0" hangingPunct="1">
              <a:lnSpc>
                <a:spcPct val="100000"/>
              </a:lnSpc>
              <a:spcBef>
                <a:spcPts val="900"/>
              </a:spcBef>
              <a:spcAft>
                <a:spcPts val="0"/>
              </a:spcAft>
              <a:buNone/>
            </a:pPr>
            <a:r>
              <a:rPr lang="en-US" sz="1800" b="0" dirty="0">
                <a:solidFill>
                  <a:prstClr val="black"/>
                </a:solidFill>
                <a:latin typeface="Calibri" panose="020F0502020204030204"/>
              </a:rPr>
              <a:t>■  All accounting data are historical and thus backward-looking. Profitability ratios show us only the outcomes of past decisions, and the past is no guarantee of future performance.</a:t>
            </a:r>
          </a:p>
          <a:p>
            <a:pPr marL="0" marR="0" lvl="0" indent="0" algn="just" defTabSz="914400" rtl="0" eaLnBrk="1" fontAlgn="auto" latinLnBrk="0" hangingPunct="1">
              <a:lnSpc>
                <a:spcPct val="100000"/>
              </a:lnSpc>
              <a:spcBef>
                <a:spcPts val="900"/>
              </a:spcBef>
              <a:spcAft>
                <a:spcPts val="0"/>
              </a:spcAft>
              <a:buNone/>
            </a:pPr>
            <a:r>
              <a:rPr lang="en-US" sz="1800" b="0" dirty="0">
                <a:solidFill>
                  <a:prstClr val="black"/>
                </a:solidFill>
                <a:latin typeface="Calibri" panose="020F0502020204030204"/>
              </a:rPr>
              <a:t>■  They do not capture off–balance-sheet items — such as pension obligations or certain lease commitments — which can materially change a firm’s true economic position even though they fall outside the reported ratios.</a:t>
            </a:r>
          </a:p>
          <a:p>
            <a:pPr marL="0" marR="0" lvl="0" indent="0" algn="just" defTabSz="914400" rtl="0" eaLnBrk="1" fontAlgn="auto" latinLnBrk="0" hangingPunct="1">
              <a:lnSpc>
                <a:spcPct val="100000"/>
              </a:lnSpc>
              <a:spcBef>
                <a:spcPts val="900"/>
              </a:spcBef>
              <a:spcAft>
                <a:spcPts val="0"/>
              </a:spcAft>
              <a:buNone/>
            </a:pPr>
            <a:r>
              <a:rPr lang="en-US" sz="1800" b="0" dirty="0">
                <a:solidFill>
                  <a:prstClr val="black"/>
                </a:solidFill>
                <a:latin typeface="Calibri" panose="020F0502020204030204"/>
              </a:rPr>
              <a:t>■  Most importantly, they largely ignore the value of intangible assets — brands, patents, customer relationships, and human capital — which are often a firm’s most valuable, hardest-to-imitate resources and the real source of competitive advantage.</a:t>
            </a:r>
          </a:p>
        </p:txBody>
      </p:sp>
      <p:sp>
        <p:nvSpPr>
          <p:cNvPr id="7" name="TextBox 6">
            <a:extLst>
              <a:ext uri="{FF2B5EF4-FFF2-40B4-BE49-F238E27FC236}">
                <a16:creationId xmlns:a16="http://schemas.microsoft.com/office/drawing/2014/main" id="{2F4213AB-27AC-2E7C-27AA-72E79C7C05E8}"/>
              </a:ext>
            </a:extLst>
          </p:cNvPr>
          <p:cNvSpPr txBox="1"/>
          <p:nvPr/>
        </p:nvSpPr>
        <p:spPr>
          <a:xfrm>
            <a:off x="2465748" y="151595"/>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1" name="Graphic 21">
            <a:extLst>
              <a:ext uri="{FF2B5EF4-FFF2-40B4-BE49-F238E27FC236}">
                <a16:creationId xmlns:a16="http://schemas.microsoft.com/office/drawing/2014/main" id="{4D651762-B78C-B26A-E414-C61ED0EDFAD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72680680"/>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E303F352-BA68-31B2-D4CD-81FF60B49247}"/>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B32BEA4-B7EC-CA5A-F252-345D57E05FEF}"/>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9D5C2905-4F8C-5D73-94C7-03F5824085F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63B4428A-4B84-11E9-0654-1CF2DC2213DB}"/>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2" name="Rectangle: Rounded Corners 11">
            <a:extLst>
              <a:ext uri="{FF2B5EF4-FFF2-40B4-BE49-F238E27FC236}">
                <a16:creationId xmlns:a16="http://schemas.microsoft.com/office/drawing/2014/main" id="{392AFEC5-5564-8238-94C1-4D1F45FC0835}"/>
              </a:ext>
            </a:extLst>
          </p:cNvPr>
          <p:cNvSpPr/>
          <p:nvPr/>
        </p:nvSpPr>
        <p:spPr>
          <a:xfrm>
            <a:off x="968330" y="2057799"/>
            <a:ext cx="10812720" cy="43241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800"/>
              </a:spcBef>
              <a:spcAft>
                <a:spcPts val="0"/>
              </a:spcAft>
              <a:buNone/>
            </a:pPr>
            <a:r>
              <a:rPr lang="en-US" sz="1800" b="0" dirty="0">
                <a:solidFill>
                  <a:prstClr val="black"/>
                </a:solidFill>
                <a:latin typeface="Calibri" panose="020F0502020204030204"/>
              </a:rPr>
              <a:t>■  Accounting data do not consider off–balance-sheet items. Items such as pension obligations (quite large in some U.S. companies) or operating leases in the retail industry can be significant factors. Because they sit outside the reported statements, they can understate a firm’s real liabilities and make its performance look stronger than it truly is, distorting comparisons between rivals.</a:t>
            </a:r>
          </a:p>
          <a:p>
            <a:pPr marL="0" marR="0" lvl="0" indent="0" algn="just" defTabSz="914400" rtl="0" eaLnBrk="1" fontAlgn="auto" latinLnBrk="0" hangingPunct="1">
              <a:lnSpc>
                <a:spcPct val="100000"/>
              </a:lnSpc>
              <a:spcBef>
                <a:spcPts val="800"/>
              </a:spcBef>
              <a:spcAft>
                <a:spcPts val="0"/>
              </a:spcAft>
              <a:buNone/>
            </a:pPr>
            <a:r>
              <a:rPr lang="en-US" sz="1800" b="0" dirty="0">
                <a:solidFill>
                  <a:prstClr val="black"/>
                </a:solidFill>
                <a:latin typeface="Calibri" panose="020F0502020204030204"/>
              </a:rPr>
              <a:t>■  Accounting data focus mainly on tangible assets, which are no longer the most important. In today’s knowledge economy, much of a firm’s value comes from intangibles — brand, intellectual property, and know-how — that balance sheets capture poorly. This limitation is nicely captured in the adage: “Not everything that can be counted counts, and not everything that counts can be counted.”</a:t>
            </a:r>
          </a:p>
        </p:txBody>
      </p:sp>
      <p:sp>
        <p:nvSpPr>
          <p:cNvPr id="2" name="TextBox 1">
            <a:extLst>
              <a:ext uri="{FF2B5EF4-FFF2-40B4-BE49-F238E27FC236}">
                <a16:creationId xmlns:a16="http://schemas.microsoft.com/office/drawing/2014/main" id="{6312250C-6F3D-EEEE-394D-A422BF27E6F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6" name="TextBox 5">
            <a:extLst>
              <a:ext uri="{FF2B5EF4-FFF2-40B4-BE49-F238E27FC236}">
                <a16:creationId xmlns:a16="http://schemas.microsoft.com/office/drawing/2014/main" id="{37347BF6-31C9-311F-8C30-CEFA1678C7E9}"/>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0" name="Graphic 21">
            <a:extLst>
              <a:ext uri="{FF2B5EF4-FFF2-40B4-BE49-F238E27FC236}">
                <a16:creationId xmlns:a16="http://schemas.microsoft.com/office/drawing/2014/main" id="{2CA8071A-ECB6-CD3E-B362-9EBE8E21C3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0710055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D26BB3D8-2960-2D1A-B1BB-054EDCE220DA}"/>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800"/>
              </a:spcBef>
              <a:spcAft>
                <a:spcPts val="0"/>
              </a:spcAft>
              <a:buNone/>
            </a:pPr>
            <a:r>
              <a:rPr lang="en-US" sz="2200" b="1" dirty="0">
                <a:solidFill>
                  <a:srgbClr val="FF0000"/>
                </a:solidFill>
                <a:latin typeface="Calibri" panose="020F0502020204030204"/>
              </a:rPr>
              <a:t>Intangibles and the Value of Firms:  </a:t>
            </a:r>
            <a:r>
              <a:rPr lang="en-US" sz="1800" b="0" dirty="0">
                <a:solidFill>
                  <a:prstClr val="black"/>
                </a:solidFill>
                <a:latin typeface="Calibri" panose="020F0502020204030204"/>
              </a:rPr>
              <a:t>Intangible assets that are not captured in accounting data have become much more important in firms’ stock market valuations over the last few decades. Exhibit 5.2 shows the firm’s book value (accounting data capturing the actual cost of assets minus depreciation) as part of its total stock market valuation (shares outstanding × share price). Book value reflects the historical cost of a firm’s assets, whereas market valuation is based on future expectations for growth potential and performance.</a:t>
            </a:r>
          </a:p>
          <a:p>
            <a:pPr marL="0" marR="0" lvl="0" indent="0" algn="just" defTabSz="914400" rtl="0" eaLnBrk="1" fontAlgn="auto" latinLnBrk="0" hangingPunct="1">
              <a:lnSpc>
                <a:spcPct val="100000"/>
              </a:lnSpc>
              <a:spcBef>
                <a:spcPts val="800"/>
              </a:spcBef>
              <a:spcAft>
                <a:spcPts val="0"/>
              </a:spcAft>
              <a:buNone/>
            </a:pPr>
            <a:r>
              <a:rPr lang="en-US" sz="1800" b="0" dirty="0">
                <a:solidFill>
                  <a:prstClr val="black"/>
                </a:solidFill>
                <a:latin typeface="Calibri" panose="020F0502020204030204"/>
              </a:rPr>
              <a:t>The gap between the two has widened dramatically: a few decades ago book value explained most of a firm’s market value, but today it often accounts for only a small fraction. The difference reflects intangibles the balance sheet never records — brands, patents, software, data, customer relationships, and human capital. For managers, this signals where competitive advantage increasingly lives: investing in and protecting these hard-to-imitate intangible resources matters far more to long-run value than the tangible assets traditional accounting measures best.</a:t>
            </a:r>
          </a:p>
        </p:txBody>
      </p:sp>
      <p:sp>
        <p:nvSpPr>
          <p:cNvPr id="5" name="Rectangle 4">
            <a:extLst>
              <a:ext uri="{FF2B5EF4-FFF2-40B4-BE49-F238E27FC236}">
                <a16:creationId xmlns:a16="http://schemas.microsoft.com/office/drawing/2014/main" id="{8E4D62B3-D902-DFAD-B6D0-A9D260C1EE8B}"/>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9731C053-01F6-BB2E-3865-806D1268F3D3}"/>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06307BAC-3523-F550-78C2-CE8041F8AE7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F386011-A66D-40B6-065E-55E208D3F161}"/>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04CA0782-01AB-4CD6-9D03-FCED6EA675E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F1F006EC-C1F7-B938-317E-2DF2FA66C86A}"/>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6" name="Graphic 21">
            <a:extLst>
              <a:ext uri="{FF2B5EF4-FFF2-40B4-BE49-F238E27FC236}">
                <a16:creationId xmlns:a16="http://schemas.microsoft.com/office/drawing/2014/main" id="{465D90AF-F94E-A087-3227-ED487C70EF2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812335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69EC0129-3B58-848D-4ED2-B6C326390856}"/>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B91DD8D-2CE0-7331-C405-D4AAE8E6872D}"/>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54306D3D-38AE-8A3D-6807-6E996E36B63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CF2748A7-D739-728A-648E-883AE594E94E}"/>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E98DBE3-8BB6-FB77-BD63-66AD3EEB7FE1}"/>
              </a:ext>
            </a:extLst>
          </p:cNvPr>
          <p:cNvSpPr txBox="1"/>
          <p:nvPr/>
        </p:nvSpPr>
        <p:spPr>
          <a:xfrm>
            <a:off x="4787900" y="6477602"/>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Rectangle: Rounded Corners 1">
            <a:extLst>
              <a:ext uri="{FF2B5EF4-FFF2-40B4-BE49-F238E27FC236}">
                <a16:creationId xmlns:a16="http://schemas.microsoft.com/office/drawing/2014/main" id="{0116615A-C5FD-C36A-F098-E041050FE166}"/>
              </a:ext>
            </a:extLst>
          </p:cNvPr>
          <p:cNvSpPr/>
          <p:nvPr/>
        </p:nvSpPr>
        <p:spPr>
          <a:xfrm>
            <a:off x="617279" y="2146663"/>
            <a:ext cx="10951421" cy="42586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100000"/>
              </a:lnSpc>
              <a:spcBef>
                <a:spcPts val="800"/>
              </a:spcBef>
              <a:spcAft>
                <a:spcPts val="0"/>
              </a:spcAft>
              <a:buNone/>
            </a:pPr>
            <a:r>
              <a:rPr lang="en-US" sz="1800" b="0" dirty="0">
                <a:solidFill>
                  <a:prstClr val="black"/>
                </a:solidFill>
                <a:latin typeface="Calibri" panose="020F0502020204030204"/>
              </a:rPr>
              <a:t>For the firms in the S&amp;P 500 (the 500 largest publicly traded companies by market capitalization in the U.S. stock market, as determined by Standard &amp; Poor’s, a rating agency), the importance of a firm’s book value has declined dramatically over time. This decline mirrors a commensurate increase in the importance of intangibles that contribute to growth potential and yet are not captured in a firm’s accounting data.</a:t>
            </a:r>
          </a:p>
          <a:p>
            <a:pPr marL="0" marR="0" lvl="0" indent="0" algn="just" defTabSz="914400" rtl="0" eaLnBrk="1" fontAlgn="auto" latinLnBrk="0" hangingPunct="1">
              <a:lnSpc>
                <a:spcPct val="100000"/>
              </a:lnSpc>
              <a:spcBef>
                <a:spcPts val="800"/>
              </a:spcBef>
              <a:spcAft>
                <a:spcPts val="0"/>
              </a:spcAft>
              <a:buNone/>
            </a:pPr>
            <a:r>
              <a:rPr lang="en-US" sz="1800" b="0" dirty="0">
                <a:solidFill>
                  <a:prstClr val="black"/>
                </a:solidFill>
                <a:latin typeface="Calibri" panose="020F0502020204030204"/>
              </a:rPr>
              <a:t>A few decades ago, tangible book value accounted for the large majority of the S&amp;P 500’s market value; today it explains only a modest share, with the remainder driven by intangibles such as software, brands, intellectual property, and data. This shift has been led by technology- and knowledge-intensive firms whose most valuable resources never appear on a balance sheet. The strategic implication is clear: because accounting figures increasingly understate what actually creates value, managers and investors must complement them with market-based and intangible measures to judge a firm’s true competitive advantage.</a:t>
            </a:r>
          </a:p>
        </p:txBody>
      </p:sp>
      <p:sp>
        <p:nvSpPr>
          <p:cNvPr id="3" name="TextBox 2">
            <a:extLst>
              <a:ext uri="{FF2B5EF4-FFF2-40B4-BE49-F238E27FC236}">
                <a16:creationId xmlns:a16="http://schemas.microsoft.com/office/drawing/2014/main" id="{F7DF4073-58A0-715D-E24A-6005B5EFE691}"/>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0" name="Graphic 21">
            <a:extLst>
              <a:ext uri="{FF2B5EF4-FFF2-40B4-BE49-F238E27FC236}">
                <a16:creationId xmlns:a16="http://schemas.microsoft.com/office/drawing/2014/main" id="{EDC5BE35-A71D-3E77-ED32-BF38B267EE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5164867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853022"/>
            <a:ext cx="5443591" cy="4493681"/>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000" b="0" i="0" u="none" strike="noStrike" kern="1200" cap="none" spc="0" normalizeH="0" baseline="0" noProof="0" dirty="0">
                <a:ln>
                  <a:noFill/>
                </a:ln>
                <a:solidFill>
                  <a:prstClr val="black"/>
                </a:solidFill>
                <a:effectLst/>
                <a:uLnTx/>
                <a:uFillTx/>
                <a:latin typeface="Calibri" panose="020F0502020204030204"/>
                <a:ea typeface="+mn-ea"/>
                <a:cs typeface="+mn-cs"/>
              </a:rPr>
              <a:t>In 1980, about 80 percent of a firm’s stock market valuation was based on its book value with 20 percent based on the market’s expectations concerning the firm’s future performance. This almost reversed by 2000 (at the height of the Internet bubble), when firm valuations were based only 15 percent on assets captured by accounting data. The important take-away is that intangibles not captured in firms’ accounting data have become much more important to a firm’s competitive advantage. By 2015, about 75 percent of a firm’s market valuation was determined by its intangibles.</a:t>
            </a:r>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D3746B8B-18FF-41BD-54D1-70702F6F33A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4">
            <a:extLst>
              <a:ext uri="{FF2B5EF4-FFF2-40B4-BE49-F238E27FC236}">
                <a16:creationId xmlns:a16="http://schemas.microsoft.com/office/drawing/2014/main" id="{07D9C03A-47AE-398B-B0C8-D193DD036BFA}"/>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C1BE8A-5270-AECC-E687-705DC12D75C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F953C6A7-4E42-8360-442C-5A120307EC37}"/>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1068B37-9B00-C4D3-3F4C-A1992C4E7463}"/>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C7F7D2D-5971-CCFE-5891-C49DD68DF0F2}"/>
              </a:ext>
            </a:extLst>
          </p:cNvPr>
          <p:cNvPicPr>
            <a:picLocks noChangeAspect="1"/>
          </p:cNvPicPr>
          <p:nvPr/>
        </p:nvPicPr>
        <p:blipFill>
          <a:blip r:embed="rId2"/>
          <a:stretch>
            <a:fillRect/>
          </a:stretch>
        </p:blipFill>
        <p:spPr>
          <a:xfrm>
            <a:off x="6404167" y="1880834"/>
            <a:ext cx="5443591" cy="4465870"/>
          </a:xfrm>
          <a:prstGeom prst="rect">
            <a:avLst/>
          </a:prstGeom>
        </p:spPr>
      </p:pic>
      <p:pic>
        <p:nvPicPr>
          <p:cNvPr id="4" name="Graphic 21">
            <a:extLst>
              <a:ext uri="{FF2B5EF4-FFF2-40B4-BE49-F238E27FC236}">
                <a16:creationId xmlns:a16="http://schemas.microsoft.com/office/drawing/2014/main" id="{669DC1B2-76DB-6219-2CB6-D021186D7CC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22512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3C5B1917-1859-87A0-9669-30F011F81737}"/>
              </a:ext>
            </a:extLst>
          </p:cNvPr>
          <p:cNvSpPr/>
          <p:nvPr/>
        </p:nvSpPr>
        <p:spPr>
          <a:xfrm>
            <a:off x="872500" y="2168477"/>
            <a:ext cx="10734675" cy="387088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100000"/>
              </a:lnSpc>
              <a:spcBef>
                <a:spcPts val="700"/>
              </a:spcBef>
              <a:spcAft>
                <a:spcPts val="0"/>
              </a:spcAft>
              <a:buNone/>
            </a:pPr>
            <a:r>
              <a:rPr lang="en-US" sz="2200" b="1" dirty="0">
                <a:solidFill>
                  <a:srgbClr val="FF0000"/>
                </a:solidFill>
                <a:latin typeface="Calibri" panose="020F0502020204030204"/>
              </a:rPr>
              <a:t>- Shareholder Value Creation</a:t>
            </a:r>
          </a:p>
          <a:p>
            <a:pPr marL="0" marR="0" lvl="0" indent="0" algn="just" defTabSz="914400" rtl="0" eaLnBrk="1" fontAlgn="auto" latinLnBrk="0" hangingPunct="1">
              <a:lnSpc>
                <a:spcPct val="100000"/>
              </a:lnSpc>
              <a:spcBef>
                <a:spcPts val="700"/>
              </a:spcBef>
              <a:spcAft>
                <a:spcPts val="0"/>
              </a:spcAft>
              <a:buNone/>
            </a:pPr>
            <a:r>
              <a:rPr lang="en-US" sz="1800" b="0" dirty="0">
                <a:solidFill>
                  <a:prstClr val="black"/>
                </a:solidFill>
                <a:latin typeface="Calibri" panose="020F0502020204030204"/>
              </a:rPr>
              <a:t>Shareholders—individuals or organizations that own one or more shares of stock in a public company—are the legal owners of public companies. From the shareholders’ perspective, the measure of competitive advantage that matters most </a:t>
            </a:r>
            <a:r>
              <a:rPr lang="en-US" sz="1800" b="0" dirty="0">
                <a:solidFill>
                  <a:srgbClr val="FF0000"/>
                </a:solidFill>
                <a:latin typeface="Calibri" panose="020F0502020204030204"/>
              </a:rPr>
              <a:t>is the return on their risk capital</a:t>
            </a:r>
            <a:r>
              <a:rPr lang="en-US" sz="1800" b="0" dirty="0">
                <a:solidFill>
                  <a:prstClr val="black"/>
                </a:solidFill>
                <a:latin typeface="Calibri" panose="020F0502020204030204"/>
              </a:rPr>
              <a:t>, which is the money they provide in return for an equity share—money they cannot recover if the firm goes bankrupt.</a:t>
            </a:r>
          </a:p>
          <a:p>
            <a:pPr marL="0" marR="0" lvl="0" indent="0" algn="just" defTabSz="914400" rtl="0" eaLnBrk="1" fontAlgn="auto" latinLnBrk="0" hangingPunct="1">
              <a:lnSpc>
                <a:spcPct val="100000"/>
              </a:lnSpc>
              <a:spcBef>
                <a:spcPts val="700"/>
              </a:spcBef>
              <a:spcAft>
                <a:spcPts val="0"/>
              </a:spcAft>
              <a:buNone/>
            </a:pPr>
            <a:r>
              <a:rPr lang="en-US" sz="1800" b="0" dirty="0">
                <a:solidFill>
                  <a:prstClr val="black"/>
                </a:solidFill>
                <a:latin typeface="Calibri" panose="020F0502020204030204"/>
              </a:rPr>
              <a:t>Shareholders earn this return in two ways: appreciation in the firm’s stock price and the dividends it pays out. Total return to shareholders—capital gains plus dividends, measured against the amount invested—is therefore the key market-based gauge of competitive advantage. Because it reflects investors’ expectations of future performance and is judged relative to other investments of similar risk, it complements backward-looking accounting profitability with a forward-looking, risk-adjusted view.</a:t>
            </a:r>
          </a:p>
        </p:txBody>
      </p:sp>
      <p:sp>
        <p:nvSpPr>
          <p:cNvPr id="6" name="Rectangle 5">
            <a:extLst>
              <a:ext uri="{FF2B5EF4-FFF2-40B4-BE49-F238E27FC236}">
                <a16:creationId xmlns:a16="http://schemas.microsoft.com/office/drawing/2014/main" id="{AA96207C-A53E-80BC-83E6-AAD6775D4D98}"/>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0F98009-35E2-2E7F-1846-F6DE8AC713E4}"/>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FE117BE9-8FAB-A70F-E750-7D0A73827F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288ACB90-85A3-A6CE-DD12-A8557EB43FBD}"/>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2024C1-2E8D-6601-84B7-C924AF132F4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79A94ECC-3959-D761-46E4-F9EDD7C56A76}"/>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3" name="Graphic 21">
            <a:extLst>
              <a:ext uri="{FF2B5EF4-FFF2-40B4-BE49-F238E27FC236}">
                <a16:creationId xmlns:a16="http://schemas.microsoft.com/office/drawing/2014/main" id="{7155DDB5-FB69-5F1A-0A2E-2E8E971C17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583580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98F1E6C-2716-67D8-9CF2-3774B54380AD}"/>
              </a:ext>
            </a:extLst>
          </p:cNvPr>
          <p:cNvSpPr/>
          <p:nvPr/>
        </p:nvSpPr>
        <p:spPr>
          <a:xfrm>
            <a:off x="728662" y="1892741"/>
            <a:ext cx="10734675" cy="4611834"/>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Shareholder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Although measuring firm performance through total return to shareholders and firm market capitalization has many advantages, just as with accounting profitability, it has its shortcomings: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can be highly volatile, making it difficult to assess firm performance, particularly in the short term</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This volatility implies that total return to shareholders is a better measure of firm performance and competitive advantage over the long term, because of the “noise” introduced by market volatility, external factors, and investor sentiment.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2BDE0224-DD93-DFCE-B186-6252C8AFFB6F}"/>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8E27C62C-AA50-4B1D-EB7E-B005B8702A95}"/>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85D023BE-36AA-C7CC-FC1E-A373DC859E9C}"/>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BEA3037E-54A9-2221-3FCD-31AA32564F1F}"/>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8964E61C-320F-9C8F-55CD-5551F6F24FA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F27D4B9D-9205-0195-051E-558EEF5B80DC}"/>
              </a:ext>
            </a:extLst>
          </p:cNvPr>
          <p:cNvSpPr txBox="1"/>
          <p:nvPr/>
        </p:nvSpPr>
        <p:spPr>
          <a:xfrm>
            <a:off x="2465748" y="257111"/>
            <a:ext cx="7074917" cy="1077218"/>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3200" b="1" dirty="0">
                <a:latin typeface="Tajawal Medium" panose="00000600000000000000" pitchFamily="2" charset="-78"/>
                <a:cs typeface="Tajawal Medium" panose="00000600000000000000" pitchFamily="2" charset="-78"/>
              </a:rPr>
              <a:t> Winning and Measuring Success</a:t>
            </a:r>
          </a:p>
        </p:txBody>
      </p:sp>
      <p:pic>
        <p:nvPicPr>
          <p:cNvPr id="6" name="Graphic 21">
            <a:extLst>
              <a:ext uri="{FF2B5EF4-FFF2-40B4-BE49-F238E27FC236}">
                <a16:creationId xmlns:a16="http://schemas.microsoft.com/office/drawing/2014/main" id="{53BC6AD1-C54B-7ABE-E6E5-44602C97BA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81264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16407A9F-6E24-C43D-C54B-717A63109A0A}"/>
              </a:ext>
            </a:extLst>
          </p:cNvPr>
          <p:cNvSpPr/>
          <p:nvPr/>
        </p:nvSpPr>
        <p:spPr>
          <a:xfrm>
            <a:off x="0" y="254559"/>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224DB50-AA87-7CE5-4D3F-5EA32FE8C8F2}"/>
              </a:ext>
            </a:extLst>
          </p:cNvPr>
          <p:cNvSpPr/>
          <p:nvPr/>
        </p:nvSpPr>
        <p:spPr>
          <a:xfrm>
            <a:off x="968330" y="35342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8" name="TextBox 7">
            <a:extLst>
              <a:ext uri="{FF2B5EF4-FFF2-40B4-BE49-F238E27FC236}">
                <a16:creationId xmlns:a16="http://schemas.microsoft.com/office/drawing/2014/main" id="{403CFED9-3C33-4079-EFF2-A3F55926608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a16="http://schemas.microsoft.com/office/drawing/2014/main" id="{43C74742-3D5A-7C9C-9BDB-0C031CABED95}"/>
              </a:ext>
            </a:extLst>
          </p:cNvPr>
          <p:cNvSpPr txBox="1"/>
          <p:nvPr/>
        </p:nvSpPr>
        <p:spPr>
          <a:xfrm>
            <a:off x="1199628" y="421947"/>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9835DF55-4831-D542-CF49-488DE5606B10}"/>
              </a:ext>
            </a:extLst>
          </p:cNvPr>
          <p:cNvSpPr/>
          <p:nvPr/>
        </p:nvSpPr>
        <p:spPr>
          <a:xfrm>
            <a:off x="851952" y="2060351"/>
            <a:ext cx="10734675" cy="4142122"/>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justLow"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Overall macroeconomic factors such as economic growth or contraction, the unemployment rate, and interest and exchange rates all have a direct bearing on stock prices.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It can be difficult to ascertain the extent to which a stock price is influenced more by external macroeconomic factors (as discussed in Chapter 3) than by the firm’s strategy</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98C3ACAA-BB85-32B9-A48E-CB0C9777F1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TextBox 9">
            <a:extLst>
              <a:ext uri="{FF2B5EF4-FFF2-40B4-BE49-F238E27FC236}">
                <a16:creationId xmlns:a16="http://schemas.microsoft.com/office/drawing/2014/main" id="{B3ECEB4C-A7BF-B879-7485-DFA14169F41B}"/>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6" name="Graphic 21">
            <a:extLst>
              <a:ext uri="{FF2B5EF4-FFF2-40B4-BE49-F238E27FC236}">
                <a16:creationId xmlns:a16="http://schemas.microsoft.com/office/drawing/2014/main" id="{9419C760-18EF-F190-2190-6C956D455B6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895586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5" name="Rectangle 4">
            <a:extLst>
              <a:ext uri="{FF2B5EF4-FFF2-40B4-BE49-F238E27FC236}">
                <a16:creationId xmlns:a16="http://schemas.microsoft.com/office/drawing/2014/main" id="{ADB57316-93DF-55FF-871F-F7A63A9FF2F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66352297-DA9A-CBC4-18F0-8761E83D0080}"/>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4E7D002B-29DE-D2F5-A243-75DC0ECB4C60}"/>
              </a:ext>
            </a:extLst>
          </p:cNvPr>
          <p:cNvSpPr txBox="1"/>
          <p:nvPr/>
        </p:nvSpPr>
        <p:spPr>
          <a:xfrm>
            <a:off x="1199542" y="605003"/>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DEF2FC22-D108-2E47-2097-AA5E44B39F6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6358389D-DAAC-0266-66A4-44F9680B1AC4}"/>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Stock prices frequently reflect the psychological mood of investors, which can at times  be irrational.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Stock prices can overshoot expectations based on economic fundamentals amid periods like the Internet boom, during which former Federal Reserve Chair-man Alan Greenspan famously described investors’ buoyant sentiments as “irrational exuberance.” Similarly, stock prices can undershoot expectations during busts like the 2008–2009 global financial crisis, during which investors’ sentiment was described as “irrational gloom.</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TextBox 8">
            <a:extLst>
              <a:ext uri="{FF2B5EF4-FFF2-40B4-BE49-F238E27FC236}">
                <a16:creationId xmlns:a16="http://schemas.microsoft.com/office/drawing/2014/main" id="{602B277C-3920-554D-32DD-952932E0BA19}"/>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0" name="Graphic 21">
            <a:extLst>
              <a:ext uri="{FF2B5EF4-FFF2-40B4-BE49-F238E27FC236}">
                <a16:creationId xmlns:a16="http://schemas.microsoft.com/office/drawing/2014/main" id="{2235B94B-2734-1E74-2E16-07A1DB9519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0933166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8AA296AB-E4C9-5C5F-7012-24A6FCF38D7D}"/>
              </a:ext>
            </a:extLst>
          </p:cNvPr>
          <p:cNvSpPr>
            <a:spLocks noGrp="1"/>
          </p:cNvSpPr>
          <p:nvPr>
            <p:ph idx="1"/>
          </p:nvPr>
        </p:nvSpPr>
        <p:spPr>
          <a:xfrm>
            <a:off x="1068678" y="1996161"/>
            <a:ext cx="10515600" cy="435133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Economic value Creation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relationship between economic value creation and competitive advantage is fundamental in strategic management. It provides the foundation upon which to formulate a firm’s competitive strategy for cost leadership or differentiation (discussed in detail in the next chapter). For now, it is important to note that a firm has a competitive advantage when it creates more economic value than rival firms. What does that mean?</a:t>
            </a:r>
          </a:p>
          <a:p>
            <a:endParaRPr lang="en-GB" dirty="0"/>
          </a:p>
        </p:txBody>
      </p:sp>
      <p:sp>
        <p:nvSpPr>
          <p:cNvPr id="5" name="Rectangle 4">
            <a:extLst>
              <a:ext uri="{FF2B5EF4-FFF2-40B4-BE49-F238E27FC236}">
                <a16:creationId xmlns:a16="http://schemas.microsoft.com/office/drawing/2014/main" id="{CE3AAFFB-0B6A-86FA-75EB-AD91EC1515A8}"/>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AAC19716-55CF-ECCC-BB28-ABBF81EBCD01}"/>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AFA87E1B-EF73-AF59-E088-BF921D533FD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5F8E2C4-44BD-42FC-5345-A8CA78BB778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D8EEF70-E4DB-CCC4-DBAE-39BD219569BA}"/>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6A5390E7-50EC-6E0E-AA60-15FF67C5450B}"/>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3" name="Graphic 21">
            <a:extLst>
              <a:ext uri="{FF2B5EF4-FFF2-40B4-BE49-F238E27FC236}">
                <a16:creationId xmlns:a16="http://schemas.microsoft.com/office/drawing/2014/main" id="{70C3B7CB-9046-CC7F-7C27-D8B11A23F7B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364018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7CE4C83-A5B9-842E-5F78-86B49FDAECC5}"/>
              </a:ext>
            </a:extLst>
          </p:cNvPr>
          <p:cNvSpPr/>
          <p:nvPr/>
        </p:nvSpPr>
        <p:spPr>
          <a:xfrm>
            <a:off x="838200" y="1889347"/>
            <a:ext cx="10781872"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Economic value created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the difference between a buyer’s willingness to pay for a product or service and the firm’s total cost to produce it. Let’s assume you consider buying a laptop computer and you have a budget of $1,200. You have narrowed your search to two models, one offered by Firm A, the other by Firm B. Your subjective assessment of the benefits derived from owning Firm A’s laptop is $1,000—this is the absolute maximum you’d be willing to pay for it, or the</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reservation price.</a:t>
            </a:r>
          </a:p>
        </p:txBody>
      </p:sp>
      <p:sp>
        <p:nvSpPr>
          <p:cNvPr id="5" name="Rectangle 4">
            <a:extLst>
              <a:ext uri="{FF2B5EF4-FFF2-40B4-BE49-F238E27FC236}">
                <a16:creationId xmlns:a16="http://schemas.microsoft.com/office/drawing/2014/main" id="{CEF6F68E-CD3E-D0A8-8948-DA67B60ABFF3}"/>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388D0C-DD0C-F27E-F398-B5D4D2AC03D8}"/>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B58E6AC8-CF25-9D1F-31F9-D538D2ED110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3D74DFA5-F881-D39D-7220-7F128012661D}"/>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E53B619D-27D5-C5EF-F616-399E167F9AF6}"/>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415FA524-310E-14CD-DAAA-069221936297}"/>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3" name="Graphic 21">
            <a:extLst>
              <a:ext uri="{FF2B5EF4-FFF2-40B4-BE49-F238E27FC236}">
                <a16:creationId xmlns:a16="http://schemas.microsoft.com/office/drawing/2014/main" id="{0885CF57-53AB-8D5F-0CC9-D2B30E7AE6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26535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FD25617-4C97-1E53-14C7-CA4586C73E73}"/>
              </a:ext>
            </a:extLst>
          </p:cNvPr>
          <p:cNvSpPr>
            <a:spLocks noGrp="1"/>
          </p:cNvSpPr>
          <p:nvPr>
            <p:ph idx="1"/>
          </p:nvPr>
        </p:nvSpPr>
        <p:spPr>
          <a:xfrm>
            <a:off x="838200" y="1904762"/>
            <a:ext cx="10515600" cy="449600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Limitations of economic value Creation: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with any tool to assess competitive advantage, the economic value creation framework also has some limitations: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Determining the value of a good in the eyes of consumers is not a simple task</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One way to tackle this problem is to look at consumers’ purchasing habits for their revealed preferences, which indicate how much each consumer is willing to pay for a product or service.</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F56472EE-AC94-2F9F-4B5D-B7CB5292052E}"/>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957FAC51-076B-35D6-D68A-F214836FC2F3}"/>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3E62FE07-BD5D-B0A6-43EC-8BFC6492B43A}"/>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5222282D-85D4-0638-E6E3-8379148949FC}"/>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454657E-3A29-A22D-576F-F9C2412CFDD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104A2E9C-C555-D123-44E8-B39E3ACE192C}"/>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3" name="Graphic 21">
            <a:extLst>
              <a:ext uri="{FF2B5EF4-FFF2-40B4-BE49-F238E27FC236}">
                <a16:creationId xmlns:a16="http://schemas.microsoft.com/office/drawing/2014/main" id="{50708D46-7A75-95A7-A73D-12CE111B89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29082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36D07D92-7075-3514-4557-756CD25E3C61}"/>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E8F5509D-BE69-A27E-1967-082938F79AB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81B95A29-287B-AC12-F873-A295A80ED4A7}"/>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6952957-2E84-7898-4790-067029CC2D5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5614D8A3-6A56-BEDA-0573-B7A2F5B0B05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Rectangle: Rounded Corners 1">
            <a:extLst>
              <a:ext uri="{FF2B5EF4-FFF2-40B4-BE49-F238E27FC236}">
                <a16:creationId xmlns:a16="http://schemas.microsoft.com/office/drawing/2014/main" id="{802609B4-ABB7-1DC7-B971-B0827ABB48F0}"/>
              </a:ext>
            </a:extLst>
          </p:cNvPr>
          <p:cNvSpPr/>
          <p:nvPr/>
        </p:nvSpPr>
        <p:spPr>
          <a:xfrm>
            <a:off x="617279" y="1876263"/>
            <a:ext cx="10951421" cy="452909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The value of a good in the eyes of consumers changes based on income, preferences, time, and other factors.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If your income is high, you are likely to place a higher value on some goods (e.g., business-class air travel) and a lower value on other goods (e.g., Greyhound bus travel).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1" u="none" strike="noStrike" kern="1200" cap="none" spc="0" normalizeH="0" baseline="0" noProof="0">
                <a:ln>
                  <a:noFill/>
                </a:ln>
                <a:solidFill>
                  <a:prstClr val="black"/>
                </a:solidFill>
                <a:effectLst/>
                <a:uLnTx/>
                <a:uFillTx/>
                <a:latin typeface="Calibri" panose="020F0502020204030204"/>
                <a:ea typeface="+mn-ea"/>
                <a:cs typeface="+mn-cs"/>
              </a:rPr>
              <a:t>To measure firm-level competitive advantage, we must estimate the economic value created for all products and services offered by the firm.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This estimation may be a relatively easy task if the firm offers only a few products or services.</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C2C06562-0E74-AE98-0BFD-3851F6120649}"/>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4" name="Graphic 21">
            <a:extLst>
              <a:ext uri="{FF2B5EF4-FFF2-40B4-BE49-F238E27FC236}">
                <a16:creationId xmlns:a16="http://schemas.microsoft.com/office/drawing/2014/main" id="{9485577A-123E-E546-BADD-7067FEFCED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6501866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D92FA5-6879-8136-87B0-99FA75CE3E67}"/>
              </a:ext>
            </a:extLst>
          </p:cNvPr>
          <p:cNvSpPr>
            <a:spLocks noGrp="1"/>
          </p:cNvSpPr>
          <p:nvPr>
            <p:ph idx="1"/>
          </p:nvPr>
        </p:nvSpPr>
        <p:spPr/>
        <p:txBody>
          <a:bodyPr/>
          <a:lstStyle/>
          <a:p>
            <a:endParaRPr lang="en-GB"/>
          </a:p>
        </p:txBody>
      </p:sp>
      <p:sp>
        <p:nvSpPr>
          <p:cNvPr id="4" name="Rectangle: Rounded Corners 3">
            <a:extLst>
              <a:ext uri="{FF2B5EF4-FFF2-40B4-BE49-F238E27FC236}">
                <a16:creationId xmlns:a16="http://schemas.microsoft.com/office/drawing/2014/main" id="{32517320-C27F-2E63-D386-06F8D58C75BF}"/>
              </a:ext>
            </a:extLst>
          </p:cNvPr>
          <p:cNvSpPr/>
          <p:nvPr/>
        </p:nvSpPr>
        <p:spPr>
          <a:xfrm>
            <a:off x="838200" y="1825625"/>
            <a:ext cx="1051560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Balanced Scorecard</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Just as airplane pilots rely on a number of instruments to provide constant information about key variables—such as altitude, airspeed, fuel, position of other aircraft in the vicinity, and destination—to ensure a safe flight,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so should managers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rely on multiple yardsticks to more accurately assess company performance in an integrative way. The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balanced scorecard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is a framework to help managers achieve their strategic objectives more effectively. This approach harnesses multiple internal and external performance metrics in order to balance both financial and strategic goals.</a:t>
            </a:r>
          </a:p>
        </p:txBody>
      </p:sp>
      <p:sp>
        <p:nvSpPr>
          <p:cNvPr id="5" name="Rectangle 4">
            <a:extLst>
              <a:ext uri="{FF2B5EF4-FFF2-40B4-BE49-F238E27FC236}">
                <a16:creationId xmlns:a16="http://schemas.microsoft.com/office/drawing/2014/main" id="{2EB20BFC-C1C0-24D8-3780-0C837F23F2D0}"/>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3DA3787F-5024-0F95-614B-364CF9D52F74}"/>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6F47038C-0E3F-014C-8000-D411E709B7FB}"/>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C98A0C6F-9124-3DBA-C896-91A85661782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C623A7C7-C5B2-3CC6-D3D4-4F56F459A195}"/>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7013E047-E8A7-5E5C-BC50-D333496AB888}"/>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1" name="Graphic 21">
            <a:extLst>
              <a:ext uri="{FF2B5EF4-FFF2-40B4-BE49-F238E27FC236}">
                <a16:creationId xmlns:a16="http://schemas.microsoft.com/office/drawing/2014/main" id="{354A939B-F6A8-1064-8A3D-09F0795CCE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560029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A86C2E2-9ED3-7903-2F62-6FA645A85C6C}"/>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D65C36FA-C9A9-6407-B2B3-33584E4AE1A7}"/>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0172EDAF-DA4E-7C5C-7F20-347F42FC5FB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0E287DED-0344-85B0-9BC9-E10F0D4B5135}"/>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Rounded Corners 1">
            <a:extLst>
              <a:ext uri="{FF2B5EF4-FFF2-40B4-BE49-F238E27FC236}">
                <a16:creationId xmlns:a16="http://schemas.microsoft.com/office/drawing/2014/main" id="{C191573B-0C2F-630E-5BF8-84C6A8040B2E}"/>
              </a:ext>
            </a:extLst>
          </p:cNvPr>
          <p:cNvSpPr/>
          <p:nvPr/>
        </p:nvSpPr>
        <p:spPr>
          <a:xfrm>
            <a:off x="1130948" y="1969960"/>
            <a:ext cx="10345286" cy="417273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Exhibit  5.8 depicts the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balanced-scorecard framework</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Managers using the balanced scorecard develop appropriate metrics to assess strategic objectives by answering four key questions. Brainstorming answers to these questions ideally results in a set of measures that give managers a quick but also comprehensive view of the firm’s current state. The four key questions are:</a:t>
            </a:r>
          </a:p>
        </p:txBody>
      </p:sp>
      <p:sp>
        <p:nvSpPr>
          <p:cNvPr id="3" name="TextBox 2">
            <a:extLst>
              <a:ext uri="{FF2B5EF4-FFF2-40B4-BE49-F238E27FC236}">
                <a16:creationId xmlns:a16="http://schemas.microsoft.com/office/drawing/2014/main" id="{63590AD1-04B6-4CC2-C8E0-AD4A0EA898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93023C51-4CAE-3AD8-F911-9F475B0684FF}"/>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4" name="Graphic 21">
            <a:extLst>
              <a:ext uri="{FF2B5EF4-FFF2-40B4-BE49-F238E27FC236}">
                <a16:creationId xmlns:a16="http://schemas.microsoft.com/office/drawing/2014/main" id="{B9DE7BC0-882E-B79A-298C-D622A54925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4521474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Content Placeholder 3">
            <a:extLst>
              <a:ext uri="{FF2B5EF4-FFF2-40B4-BE49-F238E27FC236}">
                <a16:creationId xmlns:a16="http://schemas.microsoft.com/office/drawing/2014/main" id="{F196165E-4F06-C317-135D-6E74C3F5CDB6}"/>
              </a:ext>
            </a:extLst>
          </p:cNvPr>
          <p:cNvGraphicFramePr>
            <a:graphicFrameLocks noGrp="1"/>
          </p:cNvGraphicFramePr>
          <p:nvPr>
            <p:ph idx="1"/>
          </p:nvPr>
        </p:nvGraphicFramePr>
        <p:xfrm>
          <a:off x="375863" y="1996161"/>
          <a:ext cx="6908515"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8D0C6F36-9546-F995-B89F-5CA1F6C00BF7}"/>
              </a:ext>
            </a:extLst>
          </p:cNvPr>
          <p:cNvSpPr/>
          <p:nvPr/>
        </p:nvSpPr>
        <p:spPr>
          <a:xfrm>
            <a:off x="0" y="166404"/>
            <a:ext cx="9204394" cy="5978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5FD1D586-3FF3-4470-A3E4-A4E5EB3D77E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9" name="TextBox 8">
            <a:extLst>
              <a:ext uri="{FF2B5EF4-FFF2-40B4-BE49-F238E27FC236}">
                <a16:creationId xmlns:a16="http://schemas.microsoft.com/office/drawing/2014/main" id="{4ED12A43-6D3F-2F6D-A029-F50CAC3436E4}"/>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FCE0F41F-E3B4-95D4-530B-BFD9089BC794}"/>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D90AC7DD-9ACC-B93B-2230-A36AD1C1BF11}"/>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TextBox 6">
            <a:extLst>
              <a:ext uri="{FF2B5EF4-FFF2-40B4-BE49-F238E27FC236}">
                <a16:creationId xmlns:a16="http://schemas.microsoft.com/office/drawing/2014/main" id="{4BBC7D67-9F91-09E0-F2B0-A5F6D1DCD4AE}"/>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1" name="Picture 10">
            <a:extLst>
              <a:ext uri="{FF2B5EF4-FFF2-40B4-BE49-F238E27FC236}">
                <a16:creationId xmlns:a16="http://schemas.microsoft.com/office/drawing/2014/main" id="{1BC946DF-A923-3E86-A362-7B2C96AED47A}"/>
              </a:ext>
            </a:extLst>
          </p:cNvPr>
          <p:cNvPicPr>
            <a:picLocks noChangeAspect="1"/>
          </p:cNvPicPr>
          <p:nvPr/>
        </p:nvPicPr>
        <p:blipFill>
          <a:blip r:embed="rId7"/>
          <a:stretch>
            <a:fillRect/>
          </a:stretch>
        </p:blipFill>
        <p:spPr>
          <a:xfrm>
            <a:off x="7404100" y="2075379"/>
            <a:ext cx="4670990" cy="4272120"/>
          </a:xfrm>
          <a:prstGeom prst="rect">
            <a:avLst/>
          </a:prstGeom>
        </p:spPr>
      </p:pic>
      <p:pic>
        <p:nvPicPr>
          <p:cNvPr id="3" name="Graphic 21">
            <a:extLst>
              <a:ext uri="{FF2B5EF4-FFF2-40B4-BE49-F238E27FC236}">
                <a16:creationId xmlns:a16="http://schemas.microsoft.com/office/drawing/2014/main" id="{B6969BA7-E5CF-B25D-08E1-7A1EB0D7B8B7}"/>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306868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946131" y="1941843"/>
            <a:ext cx="10551560" cy="43709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srgbClr val="FF0000"/>
                </a:solidFill>
                <a:effectLst/>
                <a:uLnTx/>
                <a:uFillTx/>
                <a:latin typeface="Calibri" panose="020F0502020204030204"/>
                <a:ea typeface="+mn-ea"/>
                <a:cs typeface="+mn-cs"/>
              </a:rPr>
              <a:t>Advantages of The Balanced Scorecard: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balanced-scorecard approach is popular in managerial practice because it has several advantages. In particular, the balanced scorecard allows managers to:</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Communicate and link the strategic vision to responsible parties within the organization.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Translate the vision into measurable operational goals.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Design and plan business processes.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Implement feedback and organizational learning to modify and adapt strategic goals when indicated.</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71919" y="112220"/>
            <a:ext cx="9420496"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9" name="Rectangle 8">
            <a:extLst>
              <a:ext uri="{FF2B5EF4-FFF2-40B4-BE49-F238E27FC236}">
                <a16:creationId xmlns:a16="http://schemas.microsoft.com/office/drawing/2014/main" id="{B7A59873-68B6-51F5-5C06-EF45AFD7F95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944A2C8D-79D4-D6A2-D7E1-EEBD437C2E7F}"/>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A1AFEA4D-3BF2-B0C7-D47B-439CEAA41FE3}"/>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C736D0D7-D4CF-B2E4-D6B7-EC2C49617522}"/>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5" name="Graphic 21">
            <a:extLst>
              <a:ext uri="{FF2B5EF4-FFF2-40B4-BE49-F238E27FC236}">
                <a16:creationId xmlns:a16="http://schemas.microsoft.com/office/drawing/2014/main" id="{14334B65-78C2-D0AD-0927-CF34F0D865E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2556793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F2EF8B8-AE96-6413-7A2F-99E133D0D73F}"/>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9117A5CF-A86A-FF39-86E4-D1703B1FED5D}"/>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61A570A4-FE7A-1DF8-39B7-F9D3C2D6D7C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59ADD7D2-9EB1-75CC-4E99-311D611357D2}"/>
              </a:ext>
            </a:extLst>
          </p:cNvPr>
          <p:cNvSpPr/>
          <p:nvPr/>
        </p:nvSpPr>
        <p:spPr>
          <a:xfrm>
            <a:off x="740648" y="1827546"/>
            <a:ext cx="11002714" cy="45732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600" b="0" i="0" u="none" strike="noStrike" kern="1200" cap="none" spc="0" normalizeH="0" baseline="0" noProof="0">
                <a:ln>
                  <a:noFill/>
                </a:ln>
                <a:solidFill>
                  <a:srgbClr val="FF0000"/>
                </a:solidFill>
                <a:effectLst/>
                <a:uLnTx/>
                <a:uFillTx/>
                <a:latin typeface="Calibri" panose="020F0502020204030204"/>
                <a:ea typeface="+mn-ea"/>
                <a:cs typeface="+mn-cs"/>
              </a:rPr>
              <a:t>Disadvantages of The Balanced Scorecard: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Though widely implemented by many businesses, the balanced scorecard is not without its critics. It is important to note that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the balanced scorecard is a tool for strategy implementation, not for strategy formulation</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 It is up to a firm’s managers to formulate a strategy that will enhance the chances of gaining and sustaining a competitive advantage. In addition, the balanced-scorecard approach </a:t>
            </a:r>
            <a:r>
              <a:rPr kumimoji="0" lang="en-US" sz="2600" b="1" i="0" u="none" strike="noStrike" kern="1200" cap="none" spc="0" normalizeH="0" baseline="0" noProof="0">
                <a:ln>
                  <a:noFill/>
                </a:ln>
                <a:solidFill>
                  <a:prstClr val="black"/>
                </a:solidFill>
                <a:effectLst/>
                <a:uLnTx/>
                <a:uFillTx/>
                <a:latin typeface="Calibri" panose="020F0502020204030204"/>
                <a:ea typeface="+mn-ea"/>
                <a:cs typeface="+mn-cs"/>
              </a:rPr>
              <a:t>provides only limited guidance about which metrics to choose. </a:t>
            </a:r>
            <a:r>
              <a:rPr kumimoji="0" lang="en-US" sz="2600" b="0" i="0" u="none" strike="noStrike" kern="1200" cap="none" spc="0" normalizeH="0" baseline="0" noProof="0">
                <a:ln>
                  <a:noFill/>
                </a:ln>
                <a:solidFill>
                  <a:prstClr val="black"/>
                </a:solidFill>
                <a:effectLst/>
                <a:uLnTx/>
                <a:uFillTx/>
                <a:latin typeface="Calibri" panose="020F0502020204030204"/>
                <a:ea typeface="+mn-ea"/>
                <a:cs typeface="+mn-cs"/>
              </a:rPr>
              <a:t>Different situations call for different metrics. All of the three approaches to measuring competitive advantage—accounting profitability, shareholder value creation, and economic value creation—in addition to other quantitative and qualitative measures can be helpful when using a balanced-scorecard approach.</a:t>
            </a:r>
            <a:endParaRPr kumimoji="0" lang="en-US" sz="26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75D7660-4555-12A1-54F1-6990FE7AEC14}"/>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58ED45D-44CB-FA48-4810-20DC5C57AF2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B4291A1B-78EB-BC86-3E88-8677FC7DE3DE}"/>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8" name="Graphic 21">
            <a:extLst>
              <a:ext uri="{FF2B5EF4-FFF2-40B4-BE49-F238E27FC236}">
                <a16:creationId xmlns:a16="http://schemas.microsoft.com/office/drawing/2014/main" id="{E8BAFF0E-CB12-0ACA-5B62-CC3FB32812E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1092246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BEE0C90-913C-C4DC-FDC1-F0C07646CC4B}"/>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81295D47-A590-FAF3-524A-774EB914956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87D0C7FA-4D63-7334-83C3-7B515DAB17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CDF3D2C6-A990-717E-84F5-CE1333211A6C}"/>
              </a:ext>
            </a:extLst>
          </p:cNvPr>
          <p:cNvSpPr/>
          <p:nvPr/>
        </p:nvSpPr>
        <p:spPr>
          <a:xfrm>
            <a:off x="926491" y="1892984"/>
            <a:ext cx="10828053"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The Triple Bottom line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Today, managers are frequently asked to maintain and improve not only the firm’s economic performance but also its social and ecological performance. CEO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Indra Nooyi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responded by declaring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PepsiCo’s</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vision to be Performance with Purpose defined by goals in the social dimension (human sustainability to combat obesity by making its products healthier, and the whole person at work to achieve work/life balance) and ecological dimension (environmental sustainability in regard to clean water, energy, recycling, and so on), in addition to firm financial performance.</a:t>
            </a:r>
          </a:p>
        </p:txBody>
      </p:sp>
      <p:sp>
        <p:nvSpPr>
          <p:cNvPr id="11" name="Rectangle 10">
            <a:extLst>
              <a:ext uri="{FF2B5EF4-FFF2-40B4-BE49-F238E27FC236}">
                <a16:creationId xmlns:a16="http://schemas.microsoft.com/office/drawing/2014/main" id="{4163464F-2D64-76B1-79C1-27E10C2F036C}"/>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3A426BC9-E567-FEBC-AEFE-FF0422FDDDCB}"/>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80C0424C-F434-68DD-E769-0E41C515847F}"/>
              </a:ext>
            </a:extLst>
          </p:cNvPr>
          <p:cNvSpPr txBox="1"/>
          <p:nvPr/>
        </p:nvSpPr>
        <p:spPr>
          <a:xfrm>
            <a:off x="2686247" y="339303"/>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9" name="Graphic 21">
            <a:extLst>
              <a:ext uri="{FF2B5EF4-FFF2-40B4-BE49-F238E27FC236}">
                <a16:creationId xmlns:a16="http://schemas.microsoft.com/office/drawing/2014/main" id="{CCD0C725-F01A-9FA3-E466-E0D52F73AFC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2647861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2C43355-B801-3580-803C-576996578312}"/>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B97E71A6-8DD6-A284-A962-CEA5E1121410}"/>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1C5ABA47-DA3F-3D46-2248-50CD37979C60}"/>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8237F2A0-800E-4AB6-814E-CE3FA470F4AF}"/>
              </a:ext>
            </a:extLst>
          </p:cNvPr>
          <p:cNvSpPr/>
          <p:nvPr/>
        </p:nvSpPr>
        <p:spPr>
          <a:xfrm>
            <a:off x="863820" y="1691761"/>
            <a:ext cx="10900881" cy="4734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Three dimensions—economic, social, and ecological—make up the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triple bottom line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which is fundamental to a sustainable strategy. These three dimensions are also called the three Ps: profits, people, and planet: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Profits.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economic dimension captures the necessity of businesses to be profitable to survive.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People</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The social dimension emphasizes the people aspect, such as PepsiCo’s initiative of the whole person at work.</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Planet.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ecological dimension emphasizes the relationship between business and the natural environment.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7B7D1776-090E-F4F3-74D9-C256064020E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AE2579BF-E7F2-1CA4-3699-2713FB0B3FE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E421005A-3907-FA35-CBB3-7621953A1975}"/>
              </a:ext>
            </a:extLst>
          </p:cNvPr>
          <p:cNvSpPr txBox="1"/>
          <p:nvPr/>
        </p:nvSpPr>
        <p:spPr>
          <a:xfrm>
            <a:off x="2419267" y="138467"/>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0" name="Graphic 21">
            <a:extLst>
              <a:ext uri="{FF2B5EF4-FFF2-40B4-BE49-F238E27FC236}">
                <a16:creationId xmlns:a16="http://schemas.microsoft.com/office/drawing/2014/main" id="{10E34EC6-66A3-28D0-B4C1-8F96F5CA648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330380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A570A7EA-159A-FD61-008B-2DBD660D2D75}"/>
              </a:ext>
            </a:extLst>
          </p:cNvPr>
          <p:cNvSpPr/>
          <p:nvPr/>
        </p:nvSpPr>
        <p:spPr>
          <a:xfrm>
            <a:off x="678095" y="1750889"/>
            <a:ext cx="5866544"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As the intersection of the three ovals (profits, people, and planet) in Exhibit  5.9 suggests, achieving positive results in all three areas can lead to a </a:t>
            </a: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sustainable strategy</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 Rather than emphasizing sustaining a competitive advantage over time, sustainable strategy means a strategy that can be pursued over time without detrimental effects on people or the planet.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298CDC88-B87A-6C01-21E6-799D9C73F40E}"/>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9524786-A37D-FE43-7805-A75712E64FE8}"/>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3EE19E8C-4B82-8A5C-948D-B5D2D485E572}"/>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72454A3E-BC36-5BB8-A34C-E528575D803C}"/>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2" name="Rectangle 1">
            <a:extLst>
              <a:ext uri="{FF2B5EF4-FFF2-40B4-BE49-F238E27FC236}">
                <a16:creationId xmlns:a16="http://schemas.microsoft.com/office/drawing/2014/main" id="{54CB296F-9709-40BD-2AF9-76B006C4202D}"/>
              </a:ext>
            </a:extLst>
          </p:cNvPr>
          <p:cNvSpPr/>
          <p:nvPr/>
        </p:nvSpPr>
        <p:spPr>
          <a:xfrm>
            <a:off x="229225" y="110493"/>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9CE8A31A-FA7D-F4AA-1821-8B95C4A0EE78}"/>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85D00B06-6266-2503-5AF3-5BC870DF4573}"/>
              </a:ext>
            </a:extLst>
          </p:cNvPr>
          <p:cNvPicPr>
            <a:picLocks noChangeAspect="1"/>
          </p:cNvPicPr>
          <p:nvPr/>
        </p:nvPicPr>
        <p:blipFill>
          <a:blip r:embed="rId2"/>
          <a:stretch>
            <a:fillRect/>
          </a:stretch>
        </p:blipFill>
        <p:spPr>
          <a:xfrm>
            <a:off x="6659799" y="1766384"/>
            <a:ext cx="5025189" cy="4426074"/>
          </a:xfrm>
          <a:prstGeom prst="rect">
            <a:avLst/>
          </a:prstGeom>
        </p:spPr>
      </p:pic>
      <p:pic>
        <p:nvPicPr>
          <p:cNvPr id="5" name="Graphic 21">
            <a:extLst>
              <a:ext uri="{FF2B5EF4-FFF2-40B4-BE49-F238E27FC236}">
                <a16:creationId xmlns:a16="http://schemas.microsoft.com/office/drawing/2014/main" id="{DAD40333-2E48-4182-73C2-0CE4113B0DA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36294078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245AF376-BDC6-34BA-5DC2-D97927CECECD}"/>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ABA0E0BA-07DE-9794-B757-1937A18D2291}"/>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5E49150C-78AD-06D2-95D4-0DC4DE7B6528}"/>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Rectangle 9">
            <a:extLst>
              <a:ext uri="{FF2B5EF4-FFF2-40B4-BE49-F238E27FC236}">
                <a16:creationId xmlns:a16="http://schemas.microsoft.com/office/drawing/2014/main" id="{28BE7469-3B66-7767-D500-8F301CE2DBB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FF9B693D-4E0B-327A-E801-4269BB36E389}"/>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4C3CF126-4FB9-F25E-A52E-3B4CB3E5237C}"/>
              </a:ext>
            </a:extLst>
          </p:cNvPr>
          <p:cNvSpPr/>
          <p:nvPr/>
        </p:nvSpPr>
        <p:spPr>
          <a:xfrm>
            <a:off x="946131" y="1892984"/>
            <a:ext cx="10725312" cy="44415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5.2 Business Models: Putting Strategy into Action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Strategy is a set of goal-directed actions a firm takes to gain and sustain superior performance relative to competitors or the industry average. The translation of strategy into action takes place in the firm’s business model, which details the firm’s competitive tactics and initiatives. Simply put, the firm’s business model explains </a:t>
            </a: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how the firm intends to make money.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business model stipulates how the firm conducts its business with its buyers, suppliers, and partners.</a:t>
            </a:r>
          </a:p>
        </p:txBody>
      </p:sp>
      <p:sp>
        <p:nvSpPr>
          <p:cNvPr id="3" name="TextBox 2">
            <a:extLst>
              <a:ext uri="{FF2B5EF4-FFF2-40B4-BE49-F238E27FC236}">
                <a16:creationId xmlns:a16="http://schemas.microsoft.com/office/drawing/2014/main" id="{C129E5CC-218B-DC75-024D-71E98C458792}"/>
              </a:ext>
            </a:extLst>
          </p:cNvPr>
          <p:cNvSpPr txBox="1"/>
          <p:nvPr/>
        </p:nvSpPr>
        <p:spPr>
          <a:xfrm>
            <a:off x="2465748" y="257111"/>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endParaRPr lang="en-US" sz="3200" b="1" dirty="0">
              <a:solidFill>
                <a:schemeClr val="bg1"/>
              </a:solidFill>
              <a:latin typeface="Tajawal Medium" panose="00000600000000000000" pitchFamily="2" charset="-78"/>
              <a:cs typeface="Tajawal Medium" panose="00000600000000000000" pitchFamily="2" charset="-78"/>
            </a:endParaRPr>
          </a:p>
        </p:txBody>
      </p:sp>
      <p:pic>
        <p:nvPicPr>
          <p:cNvPr id="9" name="Graphic 21">
            <a:extLst>
              <a:ext uri="{FF2B5EF4-FFF2-40B4-BE49-F238E27FC236}">
                <a16:creationId xmlns:a16="http://schemas.microsoft.com/office/drawing/2014/main" id="{5BB6F19B-5582-EF16-C31A-E7AD59BF6E9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93683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FFD0EE5E-A664-E806-5815-5E0CE06F96AA}"/>
              </a:ext>
            </a:extLst>
          </p:cNvPr>
          <p:cNvSpPr/>
          <p:nvPr/>
        </p:nvSpPr>
        <p:spPr>
          <a:xfrm>
            <a:off x="946131" y="22618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5" name="TextBox 4">
            <a:extLst>
              <a:ext uri="{FF2B5EF4-FFF2-40B4-BE49-F238E27FC236}">
                <a16:creationId xmlns:a16="http://schemas.microsoft.com/office/drawing/2014/main" id="{CCB24976-4F7C-8A4B-56A5-985BCD26C123}"/>
              </a:ext>
            </a:extLst>
          </p:cNvPr>
          <p:cNvSpPr txBox="1"/>
          <p:nvPr/>
        </p:nvSpPr>
        <p:spPr>
          <a:xfrm>
            <a:off x="1199628" y="655527"/>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95BF92F6-8AA7-8FCC-F4B1-30365EE915BF}"/>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0FBBE1A3-A1FA-99EA-0706-BCC8D727B896}"/>
              </a:ext>
            </a:extLst>
          </p:cNvPr>
          <p:cNvSpPr/>
          <p:nvPr/>
        </p:nvSpPr>
        <p:spPr>
          <a:xfrm>
            <a:off x="954238" y="2048416"/>
            <a:ext cx="10283523" cy="404586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How companies do business can sometimes be as important to gaining and sustaining competitive advantage as what they do. This also implies that business model innovation might be as important as product or process innovation.</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323E28A5-80A5-B8D4-43F5-42EE0FCAB9C3}"/>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B3DB4E9-897B-19B6-58FB-CFF662CFF89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TextBox 2">
            <a:extLst>
              <a:ext uri="{FF2B5EF4-FFF2-40B4-BE49-F238E27FC236}">
                <a16:creationId xmlns:a16="http://schemas.microsoft.com/office/drawing/2014/main" id="{D861F2F9-4E66-5115-26FF-B49878A47481}"/>
              </a:ext>
            </a:extLst>
          </p:cNvPr>
          <p:cNvSpPr txBox="1"/>
          <p:nvPr/>
        </p:nvSpPr>
        <p:spPr>
          <a:xfrm>
            <a:off x="2501429" y="129009"/>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10" name="Graphic 21">
            <a:extLst>
              <a:ext uri="{FF2B5EF4-FFF2-40B4-BE49-F238E27FC236}">
                <a16:creationId xmlns:a16="http://schemas.microsoft.com/office/drawing/2014/main" id="{CB583420-03D2-D6BF-D613-BA661078603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095371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1EA08322-F16E-E402-B519-5F006B8CD816}"/>
              </a:ext>
            </a:extLst>
          </p:cNvPr>
          <p:cNvSpPr/>
          <p:nvPr/>
        </p:nvSpPr>
        <p:spPr>
          <a:xfrm>
            <a:off x="915308" y="15469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A01D7771-9971-2FE0-97BF-62016C86E986}"/>
              </a:ext>
            </a:extLst>
          </p:cNvPr>
          <p:cNvSpPr txBox="1"/>
          <p:nvPr/>
        </p:nvSpPr>
        <p:spPr>
          <a:xfrm>
            <a:off x="1130948" y="49438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29C42CC4-2CBF-58E7-181D-BEFB4A7D3AA1}"/>
              </a:ext>
            </a:extLst>
          </p:cNvPr>
          <p:cNvSpPr txBox="1"/>
          <p:nvPr/>
        </p:nvSpPr>
        <p:spPr>
          <a:xfrm>
            <a:off x="1130948" y="296823"/>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a16="http://schemas.microsoft.com/office/drawing/2014/main" id="{30D32720-0D93-2D6A-5FB7-AD7FDAF80F78}"/>
              </a:ext>
            </a:extLst>
          </p:cNvPr>
          <p:cNvSpPr/>
          <p:nvPr/>
        </p:nvSpPr>
        <p:spPr>
          <a:xfrm>
            <a:off x="252739" y="74946"/>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526D3F2E-D775-3D67-D44B-9C919B59D92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10" name="Rectangle 9">
            <a:extLst>
              <a:ext uri="{FF2B5EF4-FFF2-40B4-BE49-F238E27FC236}">
                <a16:creationId xmlns:a16="http://schemas.microsoft.com/office/drawing/2014/main" id="{DEFCEB91-98BF-974A-CE7C-202CE65CA00C}"/>
              </a:ext>
            </a:extLst>
          </p:cNvPr>
          <p:cNvSpPr/>
          <p:nvPr/>
        </p:nvSpPr>
        <p:spPr>
          <a:xfrm>
            <a:off x="1130948" y="1938062"/>
            <a:ext cx="10283523" cy="42489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rPr>
              <a:t>-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Given their critical importance to achieving competitive advantage, business models are constantly evolving. Below we will discuss the some of the more popular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Razor-razorblades.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initial product is often sold at a loss or given away for free in order to drive demand for complementary goods. </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747F8D62-E39D-0829-3C39-B1CC36D4D460}"/>
              </a:ext>
            </a:extLst>
          </p:cNvPr>
          <p:cNvSpPr txBox="1"/>
          <p:nvPr/>
        </p:nvSpPr>
        <p:spPr>
          <a:xfrm>
            <a:off x="2463658" y="154695"/>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4" name="Graphic 21">
            <a:extLst>
              <a:ext uri="{FF2B5EF4-FFF2-40B4-BE49-F238E27FC236}">
                <a16:creationId xmlns:a16="http://schemas.microsoft.com/office/drawing/2014/main" id="{5664048D-0A90-1F7B-8E36-D036671BB2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698833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Placeholder 4">
            <a:extLst>
              <a:ext uri="{FF2B5EF4-FFF2-40B4-BE49-F238E27FC236}">
                <a16:creationId xmlns:a16="http://schemas.microsoft.com/office/drawing/2014/main" id="{8188E1CA-40D1-DD63-082F-12F3FCF7196E}"/>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8" name="Rectangle 7">
            <a:extLst>
              <a:ext uri="{FF2B5EF4-FFF2-40B4-BE49-F238E27FC236}">
                <a16:creationId xmlns:a16="http://schemas.microsoft.com/office/drawing/2014/main" id="{CF9DBB82-F0D0-3830-BDD0-A71D67CAF8C9}"/>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6CD0C88-1049-85D6-4585-F17B80ACA1D2}"/>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2" name="TextBox 11">
            <a:extLst>
              <a:ext uri="{FF2B5EF4-FFF2-40B4-BE49-F238E27FC236}">
                <a16:creationId xmlns:a16="http://schemas.microsoft.com/office/drawing/2014/main" id="{F7F39221-903A-975B-DA1C-D16580041195}"/>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5209374E-9093-B704-FD64-34169ACBE231}"/>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976BE233-C516-796D-5405-26CC2F84B0B7}"/>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3" name="Rectangle 2">
            <a:extLst>
              <a:ext uri="{FF2B5EF4-FFF2-40B4-BE49-F238E27FC236}">
                <a16:creationId xmlns:a16="http://schemas.microsoft.com/office/drawing/2014/main" id="{0AF4510E-36FD-3222-79B6-64288DB62885}"/>
              </a:ext>
            </a:extLst>
          </p:cNvPr>
          <p:cNvSpPr/>
          <p:nvPr/>
        </p:nvSpPr>
        <p:spPr>
          <a:xfrm>
            <a:off x="703150" y="2036006"/>
            <a:ext cx="11135019" cy="443085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Subscription.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The subscription model has been traditionally used for (print) magazines and newspapers. Users pay for access to a product or service whether they use the product or service during the payment term or not.</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Pay as you go. </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In the pay-as-you-go business model, users pay for only the services they consume.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Freemium</a:t>
            </a: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 The freemium (free + premium) business model provides the basic features of a product or service free of charge, but charges the user for premium services such as advanced features or add-ons.</a:t>
            </a:r>
          </a:p>
        </p:txBody>
      </p:sp>
      <p:sp>
        <p:nvSpPr>
          <p:cNvPr id="5" name="TextBox 4">
            <a:extLst>
              <a:ext uri="{FF2B5EF4-FFF2-40B4-BE49-F238E27FC236}">
                <a16:creationId xmlns:a16="http://schemas.microsoft.com/office/drawing/2014/main" id="{E78006EF-90BA-7749-E831-A3839F8C2D57}"/>
              </a:ext>
            </a:extLst>
          </p:cNvPr>
          <p:cNvSpPr txBox="1"/>
          <p:nvPr/>
        </p:nvSpPr>
        <p:spPr>
          <a:xfrm>
            <a:off x="4013543" y="163243"/>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4" name="Graphic 21">
            <a:extLst>
              <a:ext uri="{FF2B5EF4-FFF2-40B4-BE49-F238E27FC236}">
                <a16:creationId xmlns:a16="http://schemas.microsoft.com/office/drawing/2014/main" id="{5165BDCB-285A-8AD4-9B05-B7EBE044DCC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68650892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2705529E-4030-379E-9F56-B605C691897F}"/>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129E327A-4CA3-D44F-9E89-13D344212FB8}"/>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9B6DAAC-593D-D914-A2C1-AE5CE4B48CA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6696AE53-6843-59E8-92AC-8C07F890E638}"/>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69CF3A5C-F1C3-2C23-4C4D-2B369D7730F6}"/>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55BD063-9AF2-4A6C-6614-E430E18E4D8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7" name="Rectangle 6">
            <a:extLst>
              <a:ext uri="{FF2B5EF4-FFF2-40B4-BE49-F238E27FC236}">
                <a16:creationId xmlns:a16="http://schemas.microsoft.com/office/drawing/2014/main" id="{1223FB74-E7DF-9D64-FE94-93836E7A820B}"/>
              </a:ext>
            </a:extLst>
          </p:cNvPr>
          <p:cNvSpPr/>
          <p:nvPr/>
        </p:nvSpPr>
        <p:spPr>
          <a:xfrm>
            <a:off x="1099364" y="2271355"/>
            <a:ext cx="10715946" cy="408397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Wholesale.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traditional model in retail is called a wholesale model. Let’s look at the book publishing industry as an example. Under the wholesale model, book publishers would sell books to retailers at a fixed price (usually 50 percent below the recommended retail price).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Agency.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In this model the producer relies on an agent or retailer to sell the product, at a predetermined percentage commission.</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  Bundling.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bundling business model sells products or services for which demand is negatively correlated at a discount.</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C083EC0-2ACE-C5B2-649D-1ACB1B5BC782}"/>
              </a:ext>
            </a:extLst>
          </p:cNvPr>
          <p:cNvSpPr txBox="1"/>
          <p:nvPr/>
        </p:nvSpPr>
        <p:spPr>
          <a:xfrm>
            <a:off x="4055631" y="423918"/>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8" name="Graphic 21">
            <a:extLst>
              <a:ext uri="{FF2B5EF4-FFF2-40B4-BE49-F238E27FC236}">
                <a16:creationId xmlns:a16="http://schemas.microsoft.com/office/drawing/2014/main" id="{58210500-AC32-93B5-C446-430F649EE1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01037142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5131B3AB-0E69-D989-B82B-6302AC1FE128}"/>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825E4834-720C-5D04-C3E8-2DF0AA24D08C}"/>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5177E6-4611-180D-78D7-158A4E61328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B546F22-3FF8-931B-B731-C2FEDB8DCA3D}"/>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FB2FE26B-100E-497E-0B18-EA7778CE7228}"/>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45AB0D2E-32B7-3E4B-C9C7-6240B10BFB3D}"/>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 </a:t>
            </a:r>
          </a:p>
        </p:txBody>
      </p:sp>
      <p:sp>
        <p:nvSpPr>
          <p:cNvPr id="4" name="Rectangle: Rounded Corners 3">
            <a:extLst>
              <a:ext uri="{FF2B5EF4-FFF2-40B4-BE49-F238E27FC236}">
                <a16:creationId xmlns:a16="http://schemas.microsoft.com/office/drawing/2014/main" id="{8AC8864B-B653-E6B5-2B1C-AD187BD7CC1C}"/>
              </a:ext>
            </a:extLst>
          </p:cNvPr>
          <p:cNvSpPr/>
          <p:nvPr/>
        </p:nvSpPr>
        <p:spPr>
          <a:xfrm>
            <a:off x="2553804" y="2316212"/>
            <a:ext cx="9236466" cy="38353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dirty="0">
                <a:ln>
                  <a:noFill/>
                </a:ln>
                <a:solidFill>
                  <a:srgbClr val="FF0000"/>
                </a:solidFill>
                <a:effectLst/>
                <a:uLnTx/>
                <a:uFillTx/>
                <a:latin typeface="Calibri" panose="020F0502020204030204"/>
                <a:ea typeface="+mn-ea"/>
                <a:cs typeface="+mn-cs"/>
              </a:rPr>
              <a:t>- Dynamic Nature Of business models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t>Business models evolve dynamically, and we can see many combinations and permutations. Sometimes business models are tweaked to respond to disruptions in the market, efforts that can conflict with fair trade practices and may even prompt government intervention.</a:t>
            </a:r>
          </a:p>
        </p:txBody>
      </p:sp>
      <p:sp>
        <p:nvSpPr>
          <p:cNvPr id="7" name="TextBox 6">
            <a:extLst>
              <a:ext uri="{FF2B5EF4-FFF2-40B4-BE49-F238E27FC236}">
                <a16:creationId xmlns:a16="http://schemas.microsoft.com/office/drawing/2014/main" id="{25A9432E-89C6-53EE-36B3-0CBAD91DFC33}"/>
              </a:ext>
            </a:extLst>
          </p:cNvPr>
          <p:cNvSpPr txBox="1"/>
          <p:nvPr/>
        </p:nvSpPr>
        <p:spPr>
          <a:xfrm>
            <a:off x="4055631" y="423918"/>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8" name="Graphic 21">
            <a:extLst>
              <a:ext uri="{FF2B5EF4-FFF2-40B4-BE49-F238E27FC236}">
                <a16:creationId xmlns:a16="http://schemas.microsoft.com/office/drawing/2014/main" id="{B60DB025-C026-A420-4BDA-C5EBE791C17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196987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Placeholder 4">
            <a:extLst>
              <a:ext uri="{FF2B5EF4-FFF2-40B4-BE49-F238E27FC236}">
                <a16:creationId xmlns:a16="http://schemas.microsoft.com/office/drawing/2014/main" id="{103873BF-A0A6-8870-F2BB-118A2F9C56DB}"/>
              </a:ext>
            </a:extLst>
          </p:cNvPr>
          <p:cNvPicPr>
            <a:picLocks noChangeAspect="1"/>
          </p:cNvPicPr>
          <p:nvPr/>
        </p:nvPicPr>
        <p:blipFill>
          <a:blip r:embed="rId2" cstate="print">
            <a:extLst>
              <a:ext uri="{28A0092B-C50C-407E-A947-70E740481C1C}">
                <a14:useLocalDpi xmlns:a14="http://schemas.microsoft.com/office/drawing/2010/main" val="0"/>
              </a:ext>
            </a:extLst>
          </a:blip>
          <a:srcRect l="13924" r="13924"/>
          <a:stretch/>
        </p:blipFill>
        <p:spPr>
          <a:xfrm>
            <a:off x="2809" y="10274"/>
            <a:ext cx="3788356" cy="557348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pic>
      <p:sp>
        <p:nvSpPr>
          <p:cNvPr id="6" name="Rectangle 5">
            <a:extLst>
              <a:ext uri="{FF2B5EF4-FFF2-40B4-BE49-F238E27FC236}">
                <a16:creationId xmlns:a16="http://schemas.microsoft.com/office/drawing/2014/main" id="{3098ACD3-E989-75F2-D475-1A12A52B467D}"/>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7183951-16F9-96DC-6BC3-D3C258F48A36}"/>
              </a:ext>
            </a:extLst>
          </p:cNvPr>
          <p:cNvSpPr/>
          <p:nvPr/>
        </p:nvSpPr>
        <p:spPr>
          <a:xfrm>
            <a:off x="2553804" y="620307"/>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2564D8EB-1B7E-A38F-63FD-2FBEC97B6E2F}"/>
              </a:ext>
            </a:extLst>
          </p:cNvPr>
          <p:cNvSpPr txBox="1"/>
          <p:nvPr/>
        </p:nvSpPr>
        <p:spPr>
          <a:xfrm>
            <a:off x="2806816" y="984189"/>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24589533-5702-F89D-445A-27E55DF67E17}"/>
              </a:ext>
            </a:extLst>
          </p:cNvPr>
          <p:cNvSpPr txBox="1"/>
          <p:nvPr/>
        </p:nvSpPr>
        <p:spPr>
          <a:xfrm>
            <a:off x="2776182" y="706412"/>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id="{A8CC993E-8F23-8F46-EC00-3978CAC8A857}"/>
              </a:ext>
            </a:extLst>
          </p:cNvPr>
          <p:cNvSpPr/>
          <p:nvPr/>
        </p:nvSpPr>
        <p:spPr>
          <a:xfrm>
            <a:off x="750013" y="2112175"/>
            <a:ext cx="11085817" cy="432108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Combination.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Telecommunications companies such as AT&amp;T or Verizon, to take one industry, combine the razor-razorblade model with the subscription model.</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Evolution.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freemium business model can be seen as an evolutionary variation on the razor-razorblade model. The base product is provided free, and the producer finds other ways  to monetize the usage.</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When introducing the agency model, we mentioned Apple and book publishing, and you may already know how severely Amazon disrupted the traditional whole-sale model for publishers.</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FDF084F3-D01D-27B9-F1BE-BC882B0DA519}"/>
              </a:ext>
            </a:extLst>
          </p:cNvPr>
          <p:cNvSpPr txBox="1"/>
          <p:nvPr/>
        </p:nvSpPr>
        <p:spPr>
          <a:xfrm>
            <a:off x="4055631" y="423918"/>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2" name="Graphic 21">
            <a:extLst>
              <a:ext uri="{FF2B5EF4-FFF2-40B4-BE49-F238E27FC236}">
                <a16:creationId xmlns:a16="http://schemas.microsoft.com/office/drawing/2014/main" id="{451C9662-414F-BF70-884C-CC365CDF517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44419289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3">
            <a:extLst>
              <a:ext uri="{FF2B5EF4-FFF2-40B4-BE49-F238E27FC236}">
                <a16:creationId xmlns:a16="http://schemas.microsoft.com/office/drawing/2014/main" id="{3775F3C7-3C49-1304-1AC2-0D0CBF99D9F0}"/>
              </a:ext>
            </a:extLst>
          </p:cNvPr>
          <p:cNvSpPr txBox="1">
            <a:spLocks/>
          </p:cNvSpPr>
          <p:nvPr/>
        </p:nvSpPr>
        <p:spPr>
          <a:xfrm>
            <a:off x="1003461" y="2042042"/>
            <a:ext cx="10185077" cy="4141217"/>
          </a:xfrm>
          <a:prstGeom prst="roundRect">
            <a:avLst>
              <a:gd name="adj" fmla="val 6140"/>
            </a:avLst>
          </a:prstGeom>
          <a:solidFill>
            <a:schemeClr val="bg1"/>
          </a:solidFill>
          <a:ln w="38100" cap="flat" cmpd="sng" algn="ctr">
            <a:solidFill>
              <a:srgbClr val="00B0F0"/>
            </a:solidFill>
            <a:prstDash val="solid"/>
            <a:miter lim="800000"/>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lt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l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lt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lt1"/>
                </a:solidFill>
                <a:latin typeface="+mn-lt"/>
                <a:ea typeface="+mn-ea"/>
                <a:cs typeface="+mn-cs"/>
              </a:defRPr>
            </a:lvl9pPr>
          </a:lstStyle>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response to Disruption.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market is dynamic.</a:t>
            </a:r>
          </a:p>
          <a:p>
            <a:pPr marL="0" marR="0" lvl="0" indent="0" algn="just"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kumimoji="0" lang="en-US" sz="2800" b="1" i="0" u="none" strike="noStrike" kern="1200" cap="none" spc="0" normalizeH="0" baseline="0" noProof="0">
                <a:ln>
                  <a:noFill/>
                </a:ln>
                <a:solidFill>
                  <a:srgbClr val="FF0000"/>
                </a:solidFill>
                <a:effectLst/>
                <a:uLnTx/>
                <a:uFillTx/>
                <a:latin typeface="Calibri" panose="020F0502020204030204"/>
                <a:ea typeface="+mn-ea"/>
                <a:cs typeface="+mn-cs"/>
              </a:rPr>
              <a:t>legal conflicts.  </a:t>
            </a:r>
            <a:r>
              <a:rPr kumimoji="0" lang="en-US" sz="2800" b="0" i="0" u="none" strike="noStrike" kern="1200" cap="none" spc="0" normalizeH="0" baseline="0" noProof="0">
                <a:ln>
                  <a:noFill/>
                </a:ln>
                <a:solidFill>
                  <a:prstClr val="black"/>
                </a:solidFill>
                <a:effectLst/>
                <a:uLnTx/>
                <a:uFillTx/>
                <a:latin typeface="Calibri" panose="020F0502020204030204"/>
                <a:ea typeface="+mn-ea"/>
                <a:cs typeface="+mn-cs"/>
              </a:rPr>
              <a:t>The rapid development of business models, especially in response to disruption, can lead producers to breach existing rules of commerce. </a:t>
            </a: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6" name="Rectangle 5">
            <a:extLst>
              <a:ext uri="{FF2B5EF4-FFF2-40B4-BE49-F238E27FC236}">
                <a16:creationId xmlns:a16="http://schemas.microsoft.com/office/drawing/2014/main" id="{17D4436C-3896-53F6-CA9C-2B2380C89A86}"/>
              </a:ext>
            </a:extLst>
          </p:cNvPr>
          <p:cNvSpPr/>
          <p:nvPr/>
        </p:nvSpPr>
        <p:spPr>
          <a:xfrm>
            <a:off x="1003462" y="475070"/>
            <a:ext cx="1475322" cy="116102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7" name="TextBox 6">
            <a:extLst>
              <a:ext uri="{FF2B5EF4-FFF2-40B4-BE49-F238E27FC236}">
                <a16:creationId xmlns:a16="http://schemas.microsoft.com/office/drawing/2014/main" id="{83A6E378-A55C-70B3-B1C2-48607F09271C}"/>
              </a:ext>
            </a:extLst>
          </p:cNvPr>
          <p:cNvSpPr txBox="1"/>
          <p:nvPr/>
        </p:nvSpPr>
        <p:spPr>
          <a:xfrm>
            <a:off x="1259142" y="783564"/>
            <a:ext cx="995803"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05</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A90C614-7F1A-FC1A-CB32-817D6E3C0997}"/>
              </a:ext>
            </a:extLst>
          </p:cNvPr>
          <p:cNvSpPr txBox="1"/>
          <p:nvPr/>
        </p:nvSpPr>
        <p:spPr>
          <a:xfrm>
            <a:off x="1220123" y="531379"/>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 name="Rectangle 1">
            <a:extLst>
              <a:ext uri="{FF2B5EF4-FFF2-40B4-BE49-F238E27FC236}">
                <a16:creationId xmlns:a16="http://schemas.microsoft.com/office/drawing/2014/main" id="{EE368C2F-B007-95B6-621B-50A41342C3CB}"/>
              </a:ext>
            </a:extLst>
          </p:cNvPr>
          <p:cNvSpPr/>
          <p:nvPr/>
        </p:nvSpPr>
        <p:spPr>
          <a:xfrm>
            <a:off x="252739" y="192560"/>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0427B4B9-B06E-0A8F-878D-6822FC29994A}"/>
              </a:ext>
            </a:extLst>
          </p:cNvPr>
          <p:cNvSpPr txBox="1"/>
          <p:nvPr/>
        </p:nvSpPr>
        <p:spPr>
          <a:xfrm>
            <a:off x="2644090" y="243935"/>
            <a:ext cx="7074917" cy="1015663"/>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8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4" name="Graphic 21">
            <a:extLst>
              <a:ext uri="{FF2B5EF4-FFF2-40B4-BE49-F238E27FC236}">
                <a16:creationId xmlns:a16="http://schemas.microsoft.com/office/drawing/2014/main" id="{4217D2DB-5C56-5F95-B63F-278BDE3FD1E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66664553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340017" y="1526062"/>
            <a:ext cx="4798725" cy="4419138"/>
          </a:xfrm>
          <a:prstGeom prst="rect">
            <a:avLst/>
          </a:prstGeom>
          <a:blipFill dpi="0" rotWithShape="1">
            <a:blip r:embed="rId4"/>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l" defTabSz="914400" rtl="0" eaLnBrk="1" fontAlgn="auto" latinLnBrk="0" hangingPunct="1">
              <a:lnSpc>
                <a:spcPct val="90000"/>
              </a:lnSpc>
              <a:spcBef>
                <a:spcPts val="1000"/>
              </a:spcBef>
              <a:spcAft>
                <a:spcPts val="0"/>
              </a:spcAft>
              <a:buClrTx/>
              <a:buSzTx/>
              <a:tabLst/>
              <a:defRPr/>
            </a:pP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Strategic management, third edition, 2017 By Frank t. Rothaermel</a:t>
            </a:r>
            <a:b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br>
            <a:r>
              <a:rPr kumimoji="0" lang="en-US" sz="3200" b="1" i="0" u="none" strike="noStrike" kern="1200" cap="none" spc="0" normalizeH="0" baseline="0" noProof="0" dirty="0">
                <a:ln>
                  <a:noFill/>
                </a:ln>
                <a:solidFill>
                  <a:schemeClr val="bg1"/>
                </a:solidFill>
                <a:effectLst/>
                <a:uLnTx/>
                <a:uFillTx/>
                <a:latin typeface="Calibri" panose="020F0502020204030204"/>
                <a:ea typeface="+mn-ea"/>
                <a:cs typeface="+mn-cs"/>
              </a:rPr>
              <a:t>Georgia Institute of Technology.</a:t>
            </a:r>
          </a:p>
        </p:txBody>
      </p:sp>
      <p:sp>
        <p:nvSpPr>
          <p:cNvPr id="7" name="Rectangle 6">
            <a:extLst>
              <a:ext uri="{FF2B5EF4-FFF2-40B4-BE49-F238E27FC236}">
                <a16:creationId xmlns:a16="http://schemas.microsoft.com/office/drawing/2014/main" id="{4C0C3E4B-03CA-15AE-CEBD-48252BE46976}"/>
              </a:ext>
            </a:extLst>
          </p:cNvPr>
          <p:cNvSpPr/>
          <p:nvPr/>
        </p:nvSpPr>
        <p:spPr>
          <a:xfrm>
            <a:off x="229225" y="36007"/>
            <a:ext cx="9117349" cy="540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78DC58B6-5C79-79EC-4F48-42238DF48FC9}"/>
              </a:ext>
            </a:extLst>
          </p:cNvPr>
          <p:cNvSpPr txBox="1"/>
          <p:nvPr/>
        </p:nvSpPr>
        <p:spPr>
          <a:xfrm>
            <a:off x="1340017" y="149826"/>
            <a:ext cx="9117349" cy="892552"/>
          </a:xfrm>
          <a:prstGeom prst="rect">
            <a:avLst/>
          </a:prstGeom>
          <a:noFill/>
        </p:spPr>
        <p:txBody>
          <a:bodyPr wrap="square" rtlCol="0">
            <a:spAutoFit/>
          </a:bodyPr>
          <a:lstStyle/>
          <a:p>
            <a:r>
              <a:rPr lang="en-US" sz="3200" b="1" dirty="0">
                <a:solidFill>
                  <a:srgbClr val="00B0F0"/>
                </a:solidFill>
                <a:latin typeface="Times New Roman" panose="02020603050405020304" pitchFamily="18" charset="0"/>
                <a:cs typeface="Times New Roman" panose="02020603050405020304" pitchFamily="18" charset="0"/>
              </a:rPr>
              <a:t>TITLE OF LECTURE</a:t>
            </a:r>
          </a:p>
          <a:p>
            <a:r>
              <a:rPr lang="en-US" sz="2000" b="1" dirty="0">
                <a:solidFill>
                  <a:schemeClr val="tx1">
                    <a:lumMod val="65000"/>
                    <a:lumOff val="35000"/>
                  </a:schemeClr>
                </a:solidFill>
                <a:latin typeface="Tajawal Medium" panose="00000600000000000000" pitchFamily="2" charset="-78"/>
                <a:cs typeface="Tajawal Medium" panose="00000600000000000000" pitchFamily="2" charset="-78"/>
              </a:rPr>
              <a:t> Winning and Measuring Success</a:t>
            </a:r>
          </a:p>
        </p:txBody>
      </p:sp>
      <p:pic>
        <p:nvPicPr>
          <p:cNvPr id="2" name="Picture 1">
            <a:extLst>
              <a:ext uri="{FF2B5EF4-FFF2-40B4-BE49-F238E27FC236}">
                <a16:creationId xmlns:a16="http://schemas.microsoft.com/office/drawing/2014/main" id="{B0D31A95-E7FE-9FC6-FCAF-96AE45A9F40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339880" y="1410087"/>
            <a:ext cx="4798725" cy="4498981"/>
          </a:xfrm>
          <a:prstGeom prst="rect">
            <a:avLst/>
          </a:prstGeom>
        </p:spPr>
      </p:pic>
      <p:pic>
        <p:nvPicPr>
          <p:cNvPr id="3" name="Graphic 21">
            <a:extLst>
              <a:ext uri="{FF2B5EF4-FFF2-40B4-BE49-F238E27FC236}">
                <a16:creationId xmlns:a16="http://schemas.microsoft.com/office/drawing/2014/main" id="{2FAD3DB2-F394-DE97-07A2-673C43521607}"/>
              </a:ext>
            </a:extLst>
          </p:cNvPr>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1434920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547958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15201" y="1586295"/>
            <a:ext cx="5479582"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6367477"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dirty="0"/>
              <a:t>Strategic management, third edition, 2017 By Frank t. </a:t>
            </a:r>
            <a:r>
              <a:rPr lang="en-US" sz="2400" dirty="0" err="1"/>
              <a:t>Rothaermel</a:t>
            </a:r>
            <a:r>
              <a:rPr lang="en-US" sz="2400" dirty="0"/>
              <a:t> </a:t>
            </a:r>
          </a:p>
          <a:p>
            <a:pPr marL="0" lvl="0" indent="0">
              <a:lnSpc>
                <a:spcPct val="150000"/>
              </a:lnSpc>
              <a:buNone/>
              <a:defRPr/>
            </a:pPr>
            <a:r>
              <a:rPr lang="en-US" sz="2400" dirty="0"/>
              <a:t>Georgia Institute of Technology.</a:t>
            </a:r>
          </a:p>
        </p:txBody>
      </p:sp>
      <p:pic>
        <p:nvPicPr>
          <p:cNvPr id="12" name="Picture 11">
            <a:extLst>
              <a:ext uri="{FF2B5EF4-FFF2-40B4-BE49-F238E27FC236}">
                <a16:creationId xmlns:a16="http://schemas.microsoft.com/office/drawing/2014/main" id="{F6BC82B8-8B55-2821-6F8E-42065D0D8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152" y="1579417"/>
            <a:ext cx="4798725" cy="4675607"/>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15738"/>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3" name="Graphic 21">
            <a:extLst>
              <a:ext uri="{FF2B5EF4-FFF2-40B4-BE49-F238E27FC236}">
                <a16:creationId xmlns:a16="http://schemas.microsoft.com/office/drawing/2014/main" id="{FE979653-D5BE-044E-12F8-99E40714DE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E5ACD45-94B2-432D-A55F-441E0F87000F}">
  <we:reference id="WA200010001" version="1.0.0.1" store="Omex" storeType="OMEX"/>
  <we:alternateReferences>
    <we:reference id="WA200010001" version="1.0.0.1" store="WA200010001" storeType="OMEX"/>
  </we:alternateReferences>
  <we:properties>
    <we:property name="claude.fileId" value="&quot;f433a984-5614-4121-891e-c26e6164538e&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documentManagement/types"/>
    <ds:schemaRef ds:uri="http://schemas.microsoft.com/office/2006/metadata/properties"/>
    <ds:schemaRef ds:uri="http://www.w3.org/XML/1998/namespace"/>
    <ds:schemaRef ds:uri="http://purl.org/dc/dcmitype/"/>
    <ds:schemaRef ds:uri="http://purl.org/dc/terms/"/>
    <ds:schemaRef ds:uri="http://purl.org/dc/elements/1.1/"/>
    <ds:schemaRef ds:uri="d13aca44-ef33-4cf4-9980-7f0b00e6eeb9"/>
    <ds:schemaRef ds:uri="49100919-8a76-4266-be0c-7dc583902cb4"/>
    <ds:schemaRef ds:uri="http://schemas.microsoft.com/office/infopath/2007/PartnerControls"/>
    <ds:schemaRef ds:uri="http://schemas.openxmlformats.org/package/2006/metadata/core-properties"/>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17A22614-0328-46E3-8867-1DF825BCDB4A}"/>
</file>

<file path=docProps/app.xml><?xml version="1.0" encoding="utf-8"?>
<Properties xmlns="http://schemas.openxmlformats.org/officeDocument/2006/extended-properties" xmlns:vt="http://schemas.openxmlformats.org/officeDocument/2006/docPropsVTypes">
  <TotalTime>1899</TotalTime>
  <Words>4264</Words>
  <Application>Microsoft Office PowerPoint</Application>
  <PresentationFormat>Widescreen</PresentationFormat>
  <Paragraphs>301</Paragraphs>
  <Slides>42</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42</vt:i4>
      </vt:variant>
    </vt:vector>
  </HeadingPairs>
  <TitlesOfParts>
    <vt:vector size="50" baseType="lpstr">
      <vt:lpstr>Alexandria</vt:lpstr>
      <vt:lpstr>Arial</vt:lpstr>
      <vt:lpstr>Calibri</vt:lpstr>
      <vt:lpstr>Calibri Light</vt:lpstr>
      <vt:lpstr>Roboto Light</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278</cp:revision>
  <dcterms:created xsi:type="dcterms:W3CDTF">2023-04-29T09:08:00Z</dcterms:created>
  <dcterms:modified xsi:type="dcterms:W3CDTF">2026-06-27T21:55:44Z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