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6">
  <p:sldMasterIdLst>
    <p:sldMasterId id="2147483648" r:id="rId1"/>
  </p:sldMasterIdLst>
  <p:notesMasterIdLst>
    <p:notesMasterId r:id="rId50"/>
  </p:notesMasterIdLst>
  <p:sldIdLst>
    <p:sldId id="258" r:id="rId2"/>
    <p:sldId id="341" r:id="rId3"/>
    <p:sldId id="501" r:id="rId4"/>
    <p:sldId id="492" r:id="rId5"/>
    <p:sldId id="502" r:id="rId6"/>
    <p:sldId id="503" r:id="rId7"/>
    <p:sldId id="504" r:id="rId8"/>
    <p:sldId id="505" r:id="rId9"/>
    <p:sldId id="507" r:id="rId10"/>
    <p:sldId id="508" r:id="rId11"/>
    <p:sldId id="509" r:id="rId12"/>
    <p:sldId id="510" r:id="rId13"/>
    <p:sldId id="511" r:id="rId14"/>
    <p:sldId id="512" r:id="rId15"/>
    <p:sldId id="517" r:id="rId16"/>
    <p:sldId id="522" r:id="rId17"/>
    <p:sldId id="518" r:id="rId18"/>
    <p:sldId id="520" r:id="rId19"/>
    <p:sldId id="521" r:id="rId20"/>
    <p:sldId id="500" r:id="rId21"/>
    <p:sldId id="506" r:id="rId22"/>
    <p:sldId id="513" r:id="rId23"/>
    <p:sldId id="514" r:id="rId24"/>
    <p:sldId id="515" r:id="rId25"/>
    <p:sldId id="523" r:id="rId26"/>
    <p:sldId id="545" r:id="rId27"/>
    <p:sldId id="524" r:id="rId28"/>
    <p:sldId id="525" r:id="rId29"/>
    <p:sldId id="527" r:id="rId30"/>
    <p:sldId id="529" r:id="rId31"/>
    <p:sldId id="528" r:id="rId32"/>
    <p:sldId id="532" r:id="rId33"/>
    <p:sldId id="533" r:id="rId34"/>
    <p:sldId id="534" r:id="rId35"/>
    <p:sldId id="535" r:id="rId36"/>
    <p:sldId id="536" r:id="rId37"/>
    <p:sldId id="537" r:id="rId38"/>
    <p:sldId id="538" r:id="rId39"/>
    <p:sldId id="530" r:id="rId40"/>
    <p:sldId id="531" r:id="rId41"/>
    <p:sldId id="539" r:id="rId42"/>
    <p:sldId id="540" r:id="rId43"/>
    <p:sldId id="541" r:id="rId44"/>
    <p:sldId id="543" r:id="rId45"/>
    <p:sldId id="544" r:id="rId46"/>
    <p:sldId id="542" r:id="rId47"/>
    <p:sldId id="431" r:id="rId48"/>
    <p:sldId id="298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2" d="100"/>
          <a:sy n="72" d="100"/>
        </p:scale>
        <p:origin x="702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9AD360-9724-4001-ACE8-7F57512ED8F6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4D3F9F-3A3F-42E1-A9C5-19399D1C2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04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06/02/2023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90FB8F-A152-AE40-74BB-CFAF59D86022}"/>
              </a:ext>
            </a:extLst>
          </p:cNvPr>
          <p:cNvSpPr txBox="1"/>
          <p:nvPr/>
        </p:nvSpPr>
        <p:spPr>
          <a:xfrm>
            <a:off x="2765161" y="1198147"/>
            <a:ext cx="53666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Introduction to Economics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Ms. Dina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2BCF78-FAEB-3596-20FD-6D3FF137D2B3}"/>
              </a:ext>
            </a:extLst>
          </p:cNvPr>
          <p:cNvSpPr txBox="1"/>
          <p:nvPr/>
        </p:nvSpPr>
        <p:spPr>
          <a:xfrm>
            <a:off x="3612445" y="5324468"/>
            <a:ext cx="533720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MGM112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International Trade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International Trade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606C11C-2D37-CF10-95DD-29F5F94CE6F3}"/>
              </a:ext>
            </a:extLst>
          </p:cNvPr>
          <p:cNvSpPr>
            <a:spLocks noGrp="1"/>
          </p:cNvSpPr>
          <p:nvPr/>
        </p:nvSpPr>
        <p:spPr bwMode="auto">
          <a:xfrm>
            <a:off x="556591" y="1912043"/>
            <a:ext cx="10787270" cy="2709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chapter, you will be able to</a:t>
            </a:r>
          </a:p>
          <a:p>
            <a:pPr>
              <a:lnSpc>
                <a:spcPct val="90000"/>
              </a:lnSpc>
            </a:pPr>
            <a:r>
              <a:rPr lang="en-US" altLang="en-US" sz="2800" dirty="0"/>
              <a:t>What is the relationship between international trade and the nation’s standard of living</a:t>
            </a:r>
          </a:p>
          <a:p>
            <a:pPr>
              <a:lnSpc>
                <a:spcPct val="90000"/>
              </a:lnSpc>
            </a:pPr>
            <a:r>
              <a:rPr lang="en-US" altLang="en-US" sz="2800" dirty="0"/>
              <a:t>Which country produces which good(s)?</a:t>
            </a:r>
          </a:p>
          <a:p>
            <a:pPr>
              <a:lnSpc>
                <a:spcPct val="90000"/>
              </a:lnSpc>
            </a:pPr>
            <a:r>
              <a:rPr lang="en-US" altLang="en-US" sz="2800" dirty="0"/>
              <a:t>Analyze Tariffs, and Non-Tariff Distortions to Trade</a:t>
            </a:r>
          </a:p>
          <a:p>
            <a:pPr marL="0" indent="0" eaLnBrk="1" hangingPunct="1">
              <a:buFontTx/>
              <a:buNone/>
            </a:pP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0DE1BC-6072-4C7A-C137-374BB4D209BB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015714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440788" y="359834"/>
            <a:ext cx="88852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relationship between international trade and the nation’s standard of living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A4B1C4E-5625-FE85-D450-857957CC8420}"/>
              </a:ext>
            </a:extLst>
          </p:cNvPr>
          <p:cNvGrpSpPr/>
          <p:nvPr/>
        </p:nvGrpSpPr>
        <p:grpSpPr>
          <a:xfrm>
            <a:off x="651740" y="1839230"/>
            <a:ext cx="10943912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289BA42F-CC9B-2664-6843-53FE0A09F46B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34B287A4-F1D8-5AB0-83BD-1448100071B2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1) The relationship between international trade and the nation’s standard of living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3727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440788" y="359834"/>
            <a:ext cx="88852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relationship between international trade and the nation’s standard of living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16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 countries rely on international trade to </a:t>
            </a:r>
            <a:r>
              <a:rPr lang="en-US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obtain many products</a:t>
            </a:r>
            <a:r>
              <a:rPr lang="en-US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it does not produce and </a:t>
            </a:r>
            <a:r>
              <a:rPr lang="en-US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 minerals</a:t>
            </a:r>
            <a:r>
              <a:rPr lang="en-US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which it has no reserves. </a:t>
            </a:r>
          </a:p>
          <a:p>
            <a:pPr marL="342900" marR="0" lvl="0" indent="-342900" algn="just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Interdependence in the world economy is reflected in </a:t>
            </a:r>
            <a:r>
              <a:rPr lang="en-US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flow of goods, services, labor, and capital</a:t>
            </a:r>
            <a:r>
              <a:rPr lang="en-US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across national boundaries, which lead </a:t>
            </a:r>
            <a:r>
              <a:rPr lang="en-US" b="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</a:t>
            </a:r>
            <a:r>
              <a:rPr lang="en-US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the nation’s standard of living</a:t>
            </a:r>
            <a:r>
              <a:rPr lang="en-US" b="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/>
            <a:endParaRPr lang="en-US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993315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A4B1C4E-5625-FE85-D450-857957CC8420}"/>
              </a:ext>
            </a:extLst>
          </p:cNvPr>
          <p:cNvGrpSpPr/>
          <p:nvPr/>
        </p:nvGrpSpPr>
        <p:grpSpPr>
          <a:xfrm>
            <a:off x="651740" y="1839230"/>
            <a:ext cx="10943912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289BA42F-CC9B-2664-6843-53FE0A09F46B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34B287A4-F1D8-5AB0-83BD-1448100071B2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2) Classical International Trade Theories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66963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pic>
        <p:nvPicPr>
          <p:cNvPr id="12" name="Picture 11" descr="Chart&#10;&#10;Description automatically generated">
            <a:extLst>
              <a:ext uri="{FF2B5EF4-FFF2-40B4-BE49-F238E27FC236}">
                <a16:creationId xmlns:a16="http://schemas.microsoft.com/office/drawing/2014/main" id="{5F449FF5-3DF5-CA52-C533-344461DC0B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672" y="1255936"/>
            <a:ext cx="6370703" cy="460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41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doctrine of Mercantilism Believed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country’s wealth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was based on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much gold and silver was held</a:t>
            </a:r>
            <a:r>
              <a:rPr lang="en-US" sz="2000" b="1" u="dotted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b="1" u="dotted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gold and silver circulated as money</a:t>
            </a:r>
            <a:endParaRPr lang="en-US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algn="just">
              <a:spcBef>
                <a:spcPts val="0"/>
              </a:spcBef>
              <a:spcAft>
                <a:spcPts val="1200"/>
              </a:spcAft>
            </a:pPr>
            <a:r>
              <a:rPr lang="en-US" sz="2000" b="1" u="none" strike="noStrike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country could increase its wealth by: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Exporting more goods than it imported. (EX&gt;IM) 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because: </a:t>
            </a:r>
            <a:endParaRPr lang="en-US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Exports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created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inflows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gold and silver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created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outflows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gold and silver. </a:t>
            </a:r>
            <a:endParaRPr lang="en-US" sz="1600" dirty="0">
              <a:solidFill>
                <a:srgbClr val="00A5A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when a country’s exports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exceede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wealth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increased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its imports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(EX&gt;IM)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its stock of 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gold and silver rose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and the country’s. 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2803287" y="1323704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M</a:t>
            </a: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ercantilism.</a:t>
            </a:r>
            <a:endParaRPr 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771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1054873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b="1" u="heavy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Favorable Trade Balance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Mercantilists advocated regulating international trade in a way that would promote 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large exports and small imports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 wealth by using restrictions as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Tariffs and Quotas</a:t>
            </a:r>
            <a:endParaRPr lang="en-US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 assumed Trade is: </a:t>
            </a:r>
            <a:endParaRPr lang="en-US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Zero-Sum-Game </a:t>
            </a: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Win-Lose- Game</a:t>
            </a:r>
            <a:endParaRPr lang="en-US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2803287" y="1323704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M</a:t>
            </a: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ercantilism.</a:t>
            </a:r>
            <a:endParaRPr lang="en-US" sz="2800" dirty="0">
              <a:solidFill>
                <a:srgbClr val="00B050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763886B-5911-6201-2745-7EB2352054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609" t="58555" r="36957" b="17681"/>
          <a:stretch/>
        </p:blipFill>
        <p:spPr>
          <a:xfrm>
            <a:off x="6096000" y="3245928"/>
            <a:ext cx="5155096" cy="226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713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2256875"/>
            <a:ext cx="9448800" cy="2116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is the ability of the country to produce goods using: </a:t>
            </a:r>
            <a:endPara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Fewer resources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 cost (Cheaper)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2803287" y="1323704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365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en-US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 Assumptions: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two-nation </a:t>
            </a:r>
            <a:endParaRPr lang="en-U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two-commodity </a:t>
            </a:r>
            <a:endParaRPr lang="en-U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two-factor world </a:t>
            </a:r>
            <a:endParaRPr lang="en-U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trade restrictions </a:t>
            </a:r>
            <a:endParaRPr lang="en-U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Adam Smith and other classical economists advocated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policy of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laissez-faire, or minimal government interference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economic activity.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perfect mobility of factors within the nations but no international mobility </a:t>
            </a:r>
            <a:endParaRPr lang="en-U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perfect competition in all commodity and factor markets </a:t>
            </a:r>
            <a:endParaRPr lang="en-U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transportation costs</a:t>
            </a:r>
            <a:endParaRPr lang="en-U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2803287" y="1323704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1595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2803287" y="1323704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9BBB256-3EB4-BD18-B825-B056DAD0FE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0842644"/>
              </p:ext>
            </p:extLst>
          </p:nvPr>
        </p:nvGraphicFramePr>
        <p:xfrm>
          <a:off x="3075097" y="2268276"/>
          <a:ext cx="4457865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Machines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Cloth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 dirty="0">
                          <a:effectLst/>
                        </a:rPr>
                        <a:t>U. 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India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15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  <p:sp>
        <p:nvSpPr>
          <p:cNvPr id="12" name="Rectangle 1">
            <a:extLst>
              <a:ext uri="{FF2B5EF4-FFF2-40B4-BE49-F238E27FC236}">
                <a16:creationId xmlns:a16="http://schemas.microsoft.com/office/drawing/2014/main" id="{7616FF5E-5E47-E2CD-AD9B-7B41C5CEEB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374" y="1898944"/>
            <a:ext cx="44018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743200" algn="ctr"/>
                <a:tab pos="5486400" algn="r"/>
              </a:tabLs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Table 1 : One Labor per day produces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942E5FD-12B5-D552-5046-C8CE82C578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04506"/>
              </p:ext>
            </p:extLst>
          </p:nvPr>
        </p:nvGraphicFramePr>
        <p:xfrm>
          <a:off x="1987826" y="3590131"/>
          <a:ext cx="7699513" cy="10071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09927">
                  <a:extLst>
                    <a:ext uri="{9D8B030D-6E8A-4147-A177-3AD203B41FA5}">
                      <a16:colId xmlns:a16="http://schemas.microsoft.com/office/drawing/2014/main" val="3966725942"/>
                    </a:ext>
                  </a:extLst>
                </a:gridCol>
                <a:gridCol w="3989586">
                  <a:extLst>
                    <a:ext uri="{9D8B030D-6E8A-4147-A177-3AD203B41FA5}">
                      <a16:colId xmlns:a16="http://schemas.microsoft.com/office/drawing/2014/main" val="133986290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effectLst/>
                        </a:rPr>
                        <a:t>Machines: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effectLst/>
                        </a:rPr>
                        <a:t>Cloth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5944893"/>
                  </a:ext>
                </a:extLst>
              </a:tr>
              <a:tr h="441539">
                <a:tc>
                  <a:txBody>
                    <a:bodyPr/>
                    <a:lstStyle/>
                    <a:p>
                      <a:pPr marL="342900" marR="0" lvl="0" indent="-3429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>
                          <a:effectLst/>
                        </a:rPr>
                        <a:t>In U.S: 1 labor produces 5M</a:t>
                      </a:r>
                      <a:endParaRPr lang="en-US" sz="1600">
                        <a:effectLst/>
                      </a:endParaRP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>
                          <a:effectLst/>
                        </a:rPr>
                        <a:t>In India: 1 labor produces 2M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</a:rPr>
                        <a:t>In U.S: 1 labor produces 10C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</a:rPr>
                        <a:t>In India: 1 labor produces 15C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8252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4302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2803287" y="1323704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837B4A-F644-7E5F-AC48-91D36015867C}"/>
              </a:ext>
            </a:extLst>
          </p:cNvPr>
          <p:cNvSpPr txBox="1"/>
          <p:nvPr/>
        </p:nvSpPr>
        <p:spPr>
          <a:xfrm>
            <a:off x="1874164" y="2021730"/>
            <a:ext cx="851553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 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</a:t>
            </a:r>
            <a:endParaRPr lang="en-US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advantage in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machine production (M)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disadvantage in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cloth production (C)</a:t>
            </a:r>
          </a:p>
          <a:p>
            <a:pPr marR="0" lvl="1">
              <a:spcBef>
                <a:spcPts val="0"/>
              </a:spcBef>
              <a:spcAft>
                <a:spcPts val="0"/>
              </a:spcAft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has </a:t>
            </a:r>
            <a:endParaRPr lang="en-US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 absolute advantage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cloth production (C)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disadvantage in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machine production (M)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C88EADD-D156-41B4-3DE4-524FF357E5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311631"/>
              </p:ext>
            </p:extLst>
          </p:nvPr>
        </p:nvGraphicFramePr>
        <p:xfrm>
          <a:off x="6899220" y="4634062"/>
          <a:ext cx="4457865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Machines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Cloth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 dirty="0">
                          <a:effectLst/>
                        </a:rPr>
                        <a:t>U. 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India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15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8349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2803287" y="1219172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837B4A-F644-7E5F-AC48-91D36015867C}"/>
              </a:ext>
            </a:extLst>
          </p:cNvPr>
          <p:cNvSpPr txBox="1"/>
          <p:nvPr/>
        </p:nvSpPr>
        <p:spPr>
          <a:xfrm>
            <a:off x="1014364" y="1800639"/>
            <a:ext cx="10838535" cy="3249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So, Trade occurs between U.S and India according to absolute advantage as:</a:t>
            </a:r>
            <a:endParaRPr lang="en-US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US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machines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   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Exports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M)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to India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Imports (C) from India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India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cloth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Exports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(C)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to U.S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Imports (M) from U.S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256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2803287" y="1219172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837B4A-F644-7E5F-AC48-91D36015867C}"/>
              </a:ext>
            </a:extLst>
          </p:cNvPr>
          <p:cNvSpPr txBox="1"/>
          <p:nvPr/>
        </p:nvSpPr>
        <p:spPr>
          <a:xfrm>
            <a:off x="968434" y="2008509"/>
            <a:ext cx="10838535" cy="771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Both nations can gain from specialization, as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Gains from Trade as World output increase by </a:t>
            </a: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machines, </a:t>
            </a:r>
            <a:r>
              <a:rPr lang="en-US" sz="1800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and </a:t>
            </a:r>
            <a:r>
              <a:rPr lang="en-US" sz="18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5 yards of cloth</a:t>
            </a:r>
            <a:r>
              <a:rPr lang="en-US" sz="2000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D891D0A-7294-761F-95B1-456E94457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523319"/>
              </p:ext>
            </p:extLst>
          </p:nvPr>
        </p:nvGraphicFramePr>
        <p:xfrm>
          <a:off x="2533554" y="3040588"/>
          <a:ext cx="5633223" cy="1341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17424">
                  <a:extLst>
                    <a:ext uri="{9D8B030D-6E8A-4147-A177-3AD203B41FA5}">
                      <a16:colId xmlns:a16="http://schemas.microsoft.com/office/drawing/2014/main" val="1522426573"/>
                    </a:ext>
                  </a:extLst>
                </a:gridCol>
                <a:gridCol w="1244965">
                  <a:extLst>
                    <a:ext uri="{9D8B030D-6E8A-4147-A177-3AD203B41FA5}">
                      <a16:colId xmlns:a16="http://schemas.microsoft.com/office/drawing/2014/main" val="2568520971"/>
                    </a:ext>
                  </a:extLst>
                </a:gridCol>
                <a:gridCol w="1570834">
                  <a:extLst>
                    <a:ext uri="{9D8B030D-6E8A-4147-A177-3AD203B41FA5}">
                      <a16:colId xmlns:a16="http://schemas.microsoft.com/office/drawing/2014/main" val="6070077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Machines</a:t>
                      </a:r>
                      <a:endParaRPr lang="en-US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Cloth</a:t>
                      </a:r>
                      <a:endParaRPr lang="en-US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99246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b="1" dirty="0">
                          <a:effectLst/>
                        </a:rPr>
                        <a:t>U. S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+ 5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-10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27250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India</a:t>
                      </a:r>
                      <a:endParaRPr lang="en-US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- 2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+ 15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5062312"/>
                  </a:ext>
                </a:extLst>
              </a:tr>
              <a:tr h="3403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Change in world output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+3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+5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7151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05906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1488443" y="534004"/>
            <a:ext cx="81340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44959" y="2217229"/>
            <a:ext cx="9902229" cy="3023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If one country has an absolute advantage in the production of both products, and the other country has absolute disadvantage in the production of both products.</a:t>
            </a:r>
          </a:p>
          <a:p>
            <a:pPr marL="285750" marR="0" lvl="0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ea typeface="Times New Roman" panose="02020603050405020304" pitchFamily="18" charset="0"/>
              </a:rPr>
              <a:t>According to Adam smith, </a:t>
            </a:r>
            <a:r>
              <a:rPr lang="en-US" sz="18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Trade occurs between two countries and No Gains.</a:t>
            </a:r>
            <a:endParaRPr lang="en-US" sz="18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b="1" dirty="0">
              <a:solidFill>
                <a:srgbClr val="FF0000"/>
              </a:solidFill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But </a:t>
            </a:r>
            <a:r>
              <a:rPr lang="en-US" sz="2000" dirty="0">
                <a:latin typeface="Cambria" panose="02040503050406030204" pitchFamily="18" charset="0"/>
              </a:rPr>
              <a:t>According to </a:t>
            </a:r>
            <a:r>
              <a:rPr 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David Ricardo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 country could have an </a:t>
            </a: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absolute disadvantage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in the production of a product relative to another country and </a:t>
            </a: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still has a comparative advantage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in the production of the product</a:t>
            </a:r>
            <a:r>
              <a:rPr lang="en-US" sz="2000" dirty="0">
                <a:latin typeface="Cambria" panose="02040503050406030204" pitchFamily="18" charset="0"/>
                <a:ea typeface="Times New Roman" panose="02020603050405020304" pitchFamily="18" charset="0"/>
              </a:rPr>
              <a:t>, so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Trade occurs </a:t>
            </a:r>
            <a:endParaRPr lang="en-US" sz="20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en-US" b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8591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883758" y="3091539"/>
            <a:ext cx="10866916" cy="25024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According to an absolute advantage (Adam smith)</a:t>
            </a:r>
            <a:r>
              <a:rPr lang="en-US" sz="20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 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advantage in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both goods (M) and (C)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has 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disadvantage in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both goods (M) and (C)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highlight>
                  <a:srgbClr val="D3D3D3"/>
                </a:highlight>
                <a:latin typeface="Cambria" panose="02040503050406030204" pitchFamily="18" charset="0"/>
                <a:ea typeface="Times New Roman" panose="02020603050405020304" pitchFamily="18" charset="0"/>
              </a:rPr>
              <a:t>So, there is No Trade occurs between U.S and India and No Gains</a:t>
            </a:r>
            <a:r>
              <a:rPr lang="en-US" sz="1200" b="1" dirty="0">
                <a:effectLst/>
                <a:highlight>
                  <a:srgbClr val="D3D3D3"/>
                </a:highlight>
                <a:latin typeface="Cambria" panose="02040503050406030204" pitchFamily="18" charset="0"/>
                <a:ea typeface="Times New Roman" panose="02020603050405020304" pitchFamily="18" charset="0"/>
              </a:rPr>
              <a:t>.</a:t>
            </a: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1200" b="1" dirty="0">
              <a:highlight>
                <a:srgbClr val="D3D3D3"/>
              </a:highlight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But According to comparative advantage theory and David Ricardo, trade will occur. </a:t>
            </a:r>
            <a:r>
              <a:rPr lang="en-US" sz="28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How?</a:t>
            </a:r>
            <a:endParaRPr lang="en-US" sz="1600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5EBFB33-1EBA-00C4-2258-8C237772C9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621530"/>
              </p:ext>
            </p:extLst>
          </p:nvPr>
        </p:nvGraphicFramePr>
        <p:xfrm>
          <a:off x="3430859" y="1913669"/>
          <a:ext cx="4457865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Machines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Cloth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 dirty="0">
                          <a:effectLst/>
                        </a:rPr>
                        <a:t>U. 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5</a:t>
                      </a:r>
                      <a:endParaRPr lang="en-US" sz="18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15</a:t>
                      </a:r>
                      <a:endParaRPr lang="en-US" sz="18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India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1488443" y="534004"/>
            <a:ext cx="81340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90036" y="1363351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232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3037987" y="1273051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837B4A-F644-7E5F-AC48-91D36015867C}"/>
              </a:ext>
            </a:extLst>
          </p:cNvPr>
          <p:cNvSpPr txBox="1"/>
          <p:nvPr/>
        </p:nvSpPr>
        <p:spPr>
          <a:xfrm>
            <a:off x="676732" y="1880656"/>
            <a:ext cx="10838535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is the ability of the country to produce goods at :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 opportunity cost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is: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amount of one good that a country must forego to produce each additional unit of another good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 rtl="1"/>
            <a:r>
              <a:rPr lang="ar-EG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لما انتج سلعة واحدة _ </a:t>
            </a:r>
            <a:r>
              <a:rPr lang="ar-EG" sz="24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هضحي</a:t>
            </a:r>
            <a:r>
              <a:rPr lang="ar-EG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باد </a:t>
            </a:r>
            <a:r>
              <a:rPr lang="ar-EG" sz="24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ايه</a:t>
            </a:r>
            <a:r>
              <a:rPr lang="ar-EG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من السلعة </a:t>
            </a:r>
            <a:r>
              <a:rPr lang="ar-EG" sz="24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الاخري</a:t>
            </a:r>
            <a:r>
              <a:rPr lang="ar-EG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؟؟؟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848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3037987" y="1273051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837B4A-F644-7E5F-AC48-91D36015867C}"/>
              </a:ext>
            </a:extLst>
          </p:cNvPr>
          <p:cNvSpPr txBox="1"/>
          <p:nvPr/>
        </p:nvSpPr>
        <p:spPr>
          <a:xfrm>
            <a:off x="676732" y="1694686"/>
            <a:ext cx="10838535" cy="4118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According to a comparative advantage (David Ricardo):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comparative advantage in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wheat production (W)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U.K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has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7160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comparative advantage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cloth production (C)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6FB4D4-BB01-4778-243F-30FFF2B016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750" t="41208" r="23864" b="41005"/>
          <a:stretch/>
        </p:blipFill>
        <p:spPr>
          <a:xfrm>
            <a:off x="2114083" y="1816209"/>
            <a:ext cx="8885221" cy="187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244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458EEE6-E004-C3A6-02EA-032E5D1883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92696" y="1846924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3F6952-ADAC-A0BA-8A9E-621A5BE9A792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262D4E-2173-F19C-2315-E172C2BD379B}"/>
              </a:ext>
            </a:extLst>
          </p:cNvPr>
          <p:cNvSpPr txBox="1"/>
          <p:nvPr/>
        </p:nvSpPr>
        <p:spPr>
          <a:xfrm>
            <a:off x="3037987" y="1273051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837B4A-F644-7E5F-AC48-91D36015867C}"/>
              </a:ext>
            </a:extLst>
          </p:cNvPr>
          <p:cNvSpPr txBox="1"/>
          <p:nvPr/>
        </p:nvSpPr>
        <p:spPr>
          <a:xfrm>
            <a:off x="676732" y="1694686"/>
            <a:ext cx="10838535" cy="4588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FF0000"/>
                </a:solidFill>
                <a:effectLst/>
                <a:highlight>
                  <a:srgbClr val="D3D3D3"/>
                </a:highlight>
                <a:latin typeface="Cambria" panose="02040503050406030204" pitchFamily="18" charset="0"/>
                <a:ea typeface="Times New Roman" panose="02020603050405020304" pitchFamily="18" charset="0"/>
              </a:rPr>
              <a:t>Trade occurs</a:t>
            </a:r>
            <a:r>
              <a:rPr lang="en-US" sz="2000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between U.S and U.K according to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comparative advantage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as: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b="1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US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wheat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   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Exports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W)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to U.K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Imports (C) from U.K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b="1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U.K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cloth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Exports(C) to U.S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Imports (W) from U.S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6FB4D4-BB01-4778-243F-30FFF2B016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750" t="41208" r="23864" b="41005"/>
          <a:stretch/>
        </p:blipFill>
        <p:spPr>
          <a:xfrm>
            <a:off x="3276638" y="1705678"/>
            <a:ext cx="6181881" cy="1304570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953012F-9B47-B026-17EC-5EE552C794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188977"/>
              </p:ext>
            </p:extLst>
          </p:nvPr>
        </p:nvGraphicFramePr>
        <p:xfrm>
          <a:off x="6250167" y="3989064"/>
          <a:ext cx="5252720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52720">
                  <a:extLst>
                    <a:ext uri="{9D8B030D-6E8A-4147-A177-3AD203B41FA5}">
                      <a16:colId xmlns:a16="http://schemas.microsoft.com/office/drawing/2014/main" val="1170792469"/>
                    </a:ext>
                  </a:extLst>
                </a:gridCol>
              </a:tblGrid>
              <a:tr h="564515">
                <a:tc>
                  <a:txBody>
                    <a:bodyPr/>
                    <a:lstStyle/>
                    <a:p>
                      <a:pPr marL="342900" marR="0" lvl="0" indent="-34290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"/>
                        <a:tabLst>
                          <a:tab pos="457200" algn="l"/>
                        </a:tabLst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Although U.K has an absolute disadvantage in both goods, U.K has a comparative advantage in cloth production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79467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7614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believed: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international trade was a zero-sum game.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international trade was an n-sum game.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maximizing a country’s imports would improve its welfare.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exports were detrimental to a country’s economy.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did not support: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Free trade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exports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accumulation of precious metals (gold and silver)’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 of the above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072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848139" y="1870763"/>
            <a:ext cx="1007165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advocated that each country should try to create balanced trade by having exports equal to imports. 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</a:rPr>
              <a:t>False 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believed that international trade was a zero-sum game.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/>
            <a:r>
              <a:rPr lang="en-US" dirty="0">
                <a:latin typeface="Times New Roman" panose="02020603050405020304" pitchFamily="18" charset="0"/>
              </a:rPr>
              <a:t>True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believed that imports were “bad” because they led to an outflow of gold and silver from the country.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2384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Specialization and trade by countries based on absolute advantage results in: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faster depletion of the world’s resources.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Products produced at higher cost.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world using its resources more efficiently causing an increase in world output, and welfare.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world using its resources more efficiently causing a decrease in world output.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advantage is a trading principle that states that: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differences in resource endowments determine comparative advantage.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differences in incomes determine comparative advantage.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cost differences determine the basis for trade.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relative cost differences determine the basis for trade.</a:t>
            </a:r>
          </a:p>
        </p:txBody>
      </p:sp>
    </p:spTree>
    <p:extLst>
      <p:ext uri="{BB962C8B-B14F-4D97-AF65-F5344CB8AC3E}">
        <p14:creationId xmlns:p14="http://schemas.microsoft.com/office/powerpoint/2010/main" val="322020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120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country A uses fewer resources to produce a product than another country, then: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120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 A has a comparative advantage in the production of the product.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 A has an absolute advantage in the production of the product.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 A has a comparative disadvantage in the production of the product.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 A has an absolute disadvantage in the production of the product.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Smith’s theory of absolute advantage is based on: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labor theory of value. (Labor are productive so they use lower resources)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opportunity costs.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theory of value.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capital theory of value.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500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017561" y="1870762"/>
            <a:ext cx="990222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According to the table, Which of the following statements is correct?</a:t>
            </a:r>
          </a:p>
          <a:p>
            <a:r>
              <a:rPr lang="en-US" b="1" u="sng" dirty="0"/>
              <a:t>(A) Japan got absolute advantage in both corn and juice</a:t>
            </a:r>
          </a:p>
          <a:p>
            <a:r>
              <a:rPr lang="en-US" dirty="0"/>
              <a:t>(B) Korea got absolute advantage in both corn and juice</a:t>
            </a:r>
          </a:p>
          <a:p>
            <a:r>
              <a:rPr lang="en-US" dirty="0"/>
              <a:t>(C) Both Korea and Japan got disadvantage in the two goods</a:t>
            </a:r>
          </a:p>
          <a:p>
            <a:r>
              <a:rPr lang="en-US" dirty="0"/>
              <a:t>(D) Neither Korea nor Japan has absolute advantage in any good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A1D9E9E-E39B-BF77-5538-000C284AB26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8261" t="53725" r="28479" b="36082"/>
          <a:stretch/>
        </p:blipFill>
        <p:spPr>
          <a:xfrm>
            <a:off x="1044959" y="3393194"/>
            <a:ext cx="10136490" cy="134274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FE286B5-2579-1E5F-673F-C612538C4510}"/>
              </a:ext>
            </a:extLst>
          </p:cNvPr>
          <p:cNvSpPr txBox="1"/>
          <p:nvPr/>
        </p:nvSpPr>
        <p:spPr>
          <a:xfrm>
            <a:off x="1044959" y="4735934"/>
            <a:ext cx="90352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Specialization and trade increase the world’s output of goods and services.</a:t>
            </a:r>
            <a:r>
              <a:rPr 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6937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80340" algn="l"/>
              </a:tabLs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Opportunity cost is: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dollar cost of producing the goods.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dollar price paid for final goods and services.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dollar price associated with using one good in place of another.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alternative that must be given up in order to get something else.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According to the theory of comparative advantage, which of the following is not a reason why countries trade?                                            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Costs are higher in one country than in another.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Prices are lower in one country than in another.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 Exports give a country a political advantage over other countries that export less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 The productivity of labor differs across countries and industries.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9885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country’s ability to produce a specific good with fewer resources than another country determines whether it has a comparative advantage in producing the good.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False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a country has an absolute advantage in the production of all products, then it makes no sense for it to trade with other countries.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False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Comparative advantage is based on the opportunity costs of producing particular goods.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5606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A4B1C4E-5625-FE85-D450-857957CC8420}"/>
              </a:ext>
            </a:extLst>
          </p:cNvPr>
          <p:cNvGrpSpPr/>
          <p:nvPr/>
        </p:nvGrpSpPr>
        <p:grpSpPr>
          <a:xfrm>
            <a:off x="651740" y="1839230"/>
            <a:ext cx="10943912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289BA42F-CC9B-2664-6843-53FE0A09F46B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34B287A4-F1D8-5AB0-83BD-1448100071B2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3) Trade Barriers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182388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114465"/>
            <a:ext cx="11610924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440788" y="411530"/>
            <a:ext cx="88852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2DED35-D529-16C3-4895-B3DF6DC4B43C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C0AE695-B0AC-97A3-55DA-D0F77555554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522" t="24915" r="23804" b="11672"/>
          <a:stretch/>
        </p:blipFill>
        <p:spPr>
          <a:xfrm>
            <a:off x="1643551" y="1495735"/>
            <a:ext cx="9902229" cy="4346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86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Tariffs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14364" y="2043968"/>
            <a:ext cx="990222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Definition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a tax levied on the traded commodity as it crosses a national boundary </a:t>
            </a:r>
          </a:p>
          <a:p>
            <a:pPr marL="342900" marR="0" lvl="0" indent="-342900"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 are two types of tariffs</a:t>
            </a:r>
            <a:endParaRPr lang="en-US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63E6B46-2F53-BA12-BD4D-E9D52DD4015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781" t="42429" r="17500" b="36707"/>
          <a:stretch/>
        </p:blipFill>
        <p:spPr>
          <a:xfrm>
            <a:off x="457200" y="3188204"/>
            <a:ext cx="11615475" cy="217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2663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Tariffs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14364" y="1886399"/>
            <a:ext cx="99022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Functions of tariffs: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1F87FA9-F79E-77F2-1A8A-4FAC4325D01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968" t="42470" r="16521" b="15343"/>
          <a:stretch/>
        </p:blipFill>
        <p:spPr>
          <a:xfrm>
            <a:off x="695850" y="2273335"/>
            <a:ext cx="11174175" cy="353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8122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Tariffs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14364" y="1886399"/>
            <a:ext cx="99022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Types of tariffs: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8E50F2-2B57-271D-5BE1-F300C2C0B42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372" t="32269" r="15109" b="21797"/>
          <a:stretch/>
        </p:blipFill>
        <p:spPr>
          <a:xfrm>
            <a:off x="1740780" y="2348064"/>
            <a:ext cx="10334664" cy="383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8417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14364" y="2043968"/>
            <a:ext cx="990222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 Import Quota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direct </a:t>
            </a:r>
            <a:r>
              <a:rPr lang="en-US" sz="28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quantitative restriction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on the amount of a commodity allowed to be imported, imposed </a:t>
            </a:r>
            <a:r>
              <a:rPr lang="en-US" sz="28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by importing countries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 used to protect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19760" indent="-4572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</a:rPr>
              <a:t>domestic </a:t>
            </a:r>
            <a:r>
              <a:rPr lang="en-US" sz="2800" b="1" dirty="0">
                <a:latin typeface="Times New Roman" panose="02020603050405020304" pitchFamily="18" charset="0"/>
              </a:rPr>
              <a:t>industry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</a:p>
          <a:p>
            <a:pPr marL="61976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domestic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agriculture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pPr marL="61976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and/or for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balance of payments reasons.</a:t>
            </a:r>
            <a:endParaRPr lang="en-US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2621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14364" y="2043968"/>
            <a:ext cx="990222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</a:t>
            </a:r>
            <a:r>
              <a:rPr lang="en-US" sz="2400" b="1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Voluntary Export Restraints (VERs)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R="0" lvl="0" algn="just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is a voluntary quota imposed </a:t>
            </a: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by exporting countries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 reduce its exports voluntarily,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under threat of higher trade restrictions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VERs allow industrial nations to appear to support </a:t>
            </a: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the principle of free trade.</a:t>
            </a:r>
            <a:endParaRPr lang="en-US" sz="24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Less effective in limiting imports than import quotas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because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exporters tend to fill the quota with higher quality, higher priced goods over time.</a:t>
            </a:r>
            <a:endParaRPr lang="en-US" sz="32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6897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14364" y="2043968"/>
            <a:ext cx="990222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 Technical, Administrative, Other Regulations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Domestic country’s national standards for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Health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regulations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safety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regulations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Labeling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requirements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the country uses to raising the costs of imported products to protect domestic industries.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5237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14364" y="2043968"/>
            <a:ext cx="990222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 International Cartels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Organization of suppliers from different nations that agrees to restrict output and exports of a commodity with the aim of maximizing or increasing total profits. </a:t>
            </a:r>
          </a:p>
          <a:p>
            <a:pPr marL="457200" marR="0" algn="just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For example, OPEC (the Organization of Petroleum Exporting Countries) quadrupled the price of crude oil between 1973 and 1974 by restricting production and exports.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065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44959" y="2271610"/>
            <a:ext cx="9902229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5- Dumping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Dumping is the export of a commodity </a:t>
            </a:r>
            <a:r>
              <a:rPr lang="en-US" sz="32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at below cost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or the sale of a commodity </a:t>
            </a:r>
            <a:r>
              <a:rPr lang="en-US" sz="32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at a lower price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abroad than domestically.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2807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44959" y="2271610"/>
            <a:ext cx="9902229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5- Dumping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761B31-6D84-8E40-BF81-7F94FF57124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4240" t="60471" r="24021" b="19657"/>
          <a:stretch/>
        </p:blipFill>
        <p:spPr>
          <a:xfrm>
            <a:off x="130614" y="2823370"/>
            <a:ext cx="11942061" cy="251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0970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F44A2-188C-EC4A-F42D-BB24BC66591E}"/>
              </a:ext>
            </a:extLst>
          </p:cNvPr>
          <p:cNvSpPr txBox="1"/>
          <p:nvPr/>
        </p:nvSpPr>
        <p:spPr>
          <a:xfrm>
            <a:off x="2835626" y="534004"/>
            <a:ext cx="5990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D8BF61-E106-05D0-6FAB-CFB288402652}"/>
              </a:ext>
            </a:extLst>
          </p:cNvPr>
          <p:cNvSpPr txBox="1"/>
          <p:nvPr/>
        </p:nvSpPr>
        <p:spPr>
          <a:xfrm>
            <a:off x="2379849" y="1520748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A1AC0-1EED-E166-C46A-9C905A86C007}"/>
              </a:ext>
            </a:extLst>
          </p:cNvPr>
          <p:cNvSpPr txBox="1"/>
          <p:nvPr/>
        </p:nvSpPr>
        <p:spPr>
          <a:xfrm>
            <a:off x="1044959" y="2034186"/>
            <a:ext cx="9902229" cy="3365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6- Export Subsidies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b="1" u="sng" dirty="0">
                <a:highlight>
                  <a:srgbClr val="FFFF00"/>
                </a:highlight>
                <a:latin typeface="Times New Roman" panose="02020603050405020304" pitchFamily="18" charset="0"/>
              </a:rPr>
              <a:t>the Payments </a:t>
            </a:r>
            <a:r>
              <a:rPr lang="en-US" sz="2400" dirty="0">
                <a:latin typeface="Times New Roman" panose="02020603050405020304" pitchFamily="18" charset="0"/>
              </a:rPr>
              <a:t>and incentives offered </a:t>
            </a:r>
            <a:r>
              <a:rPr lang="en-US" sz="2400" b="1" u="sng" dirty="0">
                <a:highlight>
                  <a:srgbClr val="FFFF00"/>
                </a:highlight>
                <a:latin typeface="Times New Roman" panose="02020603050405020304" pitchFamily="18" charset="0"/>
              </a:rPr>
              <a:t>to export producers</a:t>
            </a:r>
            <a:r>
              <a:rPr lang="en-US" sz="2400" dirty="0">
                <a:latin typeface="Times New Roman" panose="02020603050405020304" pitchFamily="18" charset="0"/>
              </a:rPr>
              <a:t>, 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Times New Roman" panose="02020603050405020304" pitchFamily="18" charset="0"/>
              </a:rPr>
              <a:t>or </a:t>
            </a:r>
            <a:r>
              <a:rPr lang="en-US" sz="2400" b="1" u="sng" dirty="0">
                <a:highlight>
                  <a:srgbClr val="FFFF00"/>
                </a:highlight>
                <a:latin typeface="Times New Roman" panose="02020603050405020304" pitchFamily="18" charset="0"/>
              </a:rPr>
              <a:t>subsidized loans to foreign buyers 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intended </a:t>
            </a: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to raise the nation’s exports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Export subsidies are </a:t>
            </a: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illegal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by international agreement</a:t>
            </a: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4203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purpose of a protective tariff is: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a.to protect domestic consumers from harmful products.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b.to protect the international laws of commerce.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c.to protect the foreign country from anti-trust actions.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6985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d.to protect domestic producers from foreign competition.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Specific tariffs are collected: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only on industrial products.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only on pharmaceutical products.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only on products that arrive by train.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6985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d.	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a fixed amount of money per unit traded.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738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tariff of 20% on imported goods is called: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a.	a specific tariff.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b.	a percentage tariffs.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ad valorem tariff.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d.	a compound tariffs.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tariff of ($250/import + 15% of the C.I.F. value/import) is known as a(n) _____ tariff.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nonspecific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 valorem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compound</a:t>
            </a:r>
            <a:endParaRPr lang="en-US" b="1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8900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Limitations on the number of specific products that may be imported from certain countries during a given time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quotas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free trade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specialization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factor endowments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Dumping by a firm can be defined as: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firm selling a product at a price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below its cost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production in a foreign market.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firm selling a product in a foreign market at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price lower than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charged in its home market.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discharge of waste products into the environment.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both a and b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484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170007" y="1870763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not a type of dumping?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sporadic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complex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persistent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does not cause lasting?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sporadic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persistent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1491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033670" y="1977670"/>
            <a:ext cx="9749783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Like tariffs, quotas result in: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a.	additional government revenue.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b.	an increase in consumer surplus.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000" b="1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c.	a higher imported price.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d.	more imports.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/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Canada imposes a tariff on bananas and if none are grown in Canada, this tariff has</a:t>
            </a:r>
            <a:br>
              <a:rPr lang="en-US" sz="1800" dirty="0">
                <a:solidFill>
                  <a:srgbClr val="FF0000"/>
                </a:solidFill>
                <a:effectLst/>
                <a:latin typeface="Palatino Linotype" panose="0204050205050503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A. only revenue effects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B. only protective effects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C. both protective and revenue effects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D. neither protective nor revenue effects.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8950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033670" y="1977670"/>
            <a:ext cx="974978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purpose of a protective tariff is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:                                             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to protect domestic consumers from harmful products.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 to protect domestic producers from foreign competition.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to protect the international laws of commerce.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to protect the foreign country from anti-trust actions.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indent="-457200"/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7914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1033670" y="1977670"/>
            <a:ext cx="974978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country has an absolute advantage in the production of corn?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a. Japan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	                                b. Korea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Korea must specialize in the production of --------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a. Corn	                                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b. Juice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7E7C9BE-2DF4-EC06-E147-54A70B81B7D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0334" t="-3072" r="11299" b="17299"/>
          <a:stretch/>
        </p:blipFill>
        <p:spPr>
          <a:xfrm>
            <a:off x="1978924" y="3822468"/>
            <a:ext cx="8422371" cy="126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5357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574829" y="193092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B615EED-C2D4-9166-3766-8F9EDC7CC076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495735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949DE6-8977-25F7-FEFB-2867D252A7E7}"/>
              </a:ext>
            </a:extLst>
          </p:cNvPr>
          <p:cNvSpPr txBox="1"/>
          <p:nvPr/>
        </p:nvSpPr>
        <p:spPr>
          <a:xfrm>
            <a:off x="457200" y="1977670"/>
            <a:ext cx="10326253" cy="27141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u="sng" dirty="0">
                <a:ln>
                  <a:noFill/>
                </a:ln>
                <a:solidFill>
                  <a:srgbClr val="00B05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radley Hand ITC" panose="03070402050302030203" pitchFamily="66" charset="0"/>
                <a:ea typeface="Times New Roman" panose="02020603050405020304" pitchFamily="18" charset="0"/>
              </a:rPr>
              <a:t>True or False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 is a foreign firm pricing its product in such a manner to drive domestic firms out of business.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quota restricts the imports of a product to a certain quantitative level.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 is a direct quantitative restriction on the amount of a commodity allowed to be imported, imposed by importing countries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(Quota)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3307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651740" y="1598268"/>
            <a:ext cx="11115260" cy="39226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The relationship between international trade and the nation’s standard of living</a:t>
            </a:r>
          </a:p>
          <a:p>
            <a:r>
              <a:rPr lang="en-US" dirty="0"/>
              <a:t>Classical International Trade Theories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Mercantilism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Absolute Advantage (Adam Smith)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Comparative Advantage (David Ricardo)</a:t>
            </a:r>
          </a:p>
          <a:p>
            <a:r>
              <a:rPr lang="en-US" dirty="0"/>
              <a:t>Trade Barriers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Tariffs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Non-Tariff Distortions to Trade</a:t>
            </a:r>
          </a:p>
          <a:p>
            <a:pPr marL="228600" lvl="1">
              <a:spcBef>
                <a:spcPts val="1000"/>
              </a:spcBef>
            </a:pPr>
            <a:endParaRPr lang="en-US" sz="2800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22F582-0DE8-AA4F-FA6F-E73DC68BDD15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539344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C2A8F7-E27F-1B0F-34B8-BA0456E6F993}"/>
              </a:ext>
            </a:extLst>
          </p:cNvPr>
          <p:cNvSpPr txBox="1">
            <a:spLocks/>
          </p:cNvSpPr>
          <p:nvPr/>
        </p:nvSpPr>
        <p:spPr>
          <a:xfrm>
            <a:off x="1156252" y="4524157"/>
            <a:ext cx="350851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202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2996</TotalTime>
  <Words>2742</Words>
  <Application>Microsoft Office PowerPoint</Application>
  <PresentationFormat>Widescreen</PresentationFormat>
  <Paragraphs>481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0" baseType="lpstr">
      <vt:lpstr>Arial</vt:lpstr>
      <vt:lpstr>Bradley Hand ITC</vt:lpstr>
      <vt:lpstr>Calibri</vt:lpstr>
      <vt:lpstr>Calibri Light</vt:lpstr>
      <vt:lpstr>Cambria</vt:lpstr>
      <vt:lpstr>Courier New</vt:lpstr>
      <vt:lpstr>Palatino Linotype</vt:lpstr>
      <vt:lpstr>Symbol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دينا سمير السيد حسن علي الوقاد</cp:lastModifiedBy>
  <cp:revision>464</cp:revision>
  <dcterms:created xsi:type="dcterms:W3CDTF">2021-08-03T13:03:26Z</dcterms:created>
  <dcterms:modified xsi:type="dcterms:W3CDTF">2023-02-06T14:35:30Z</dcterms:modified>
</cp:coreProperties>
</file>