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303" r:id="rId2"/>
    <p:sldId id="313" r:id="rId3"/>
    <p:sldId id="276" r:id="rId4"/>
    <p:sldId id="494" r:id="rId5"/>
    <p:sldId id="495" r:id="rId6"/>
    <p:sldId id="496" r:id="rId7"/>
    <p:sldId id="497" r:id="rId8"/>
    <p:sldId id="498" r:id="rId9"/>
    <p:sldId id="499" r:id="rId10"/>
    <p:sldId id="500" r:id="rId11"/>
    <p:sldId id="501" r:id="rId12"/>
    <p:sldId id="502" r:id="rId13"/>
    <p:sldId id="503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8" d="100"/>
          <a:sy n="58" d="100"/>
        </p:scale>
        <p:origin x="11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0" y="-4354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76868" y="2652760"/>
            <a:ext cx="67655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College of Computing and Artificial Intelligence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Artificial Intelligence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Project Proposal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464829" y="1300379"/>
            <a:ext cx="4415996" cy="4023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Submitted by:</a:t>
            </a:r>
            <a:endParaRPr lang="ar-EG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Meshal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Mashaan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Alotaibi</a:t>
            </a:r>
            <a:endParaRPr lang="ar-EG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ID:</a:t>
            </a:r>
            <a:endParaRPr lang="ar-EG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2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251002903</a:t>
            </a:r>
            <a:b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ar-EG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D34CDC0-5CE5-4D12-A774-FEFEE69A5F7E}"/>
              </a:ext>
            </a:extLst>
          </p:cNvPr>
          <p:cNvSpPr txBox="1"/>
          <p:nvPr/>
        </p:nvSpPr>
        <p:spPr>
          <a:xfrm>
            <a:off x="2932408" y="4369806"/>
            <a:ext cx="6094428" cy="1706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Supervised by:</a:t>
            </a:r>
            <a:endParaRPr lang="ar-EG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Hagar Saleh</a:t>
            </a: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6909" y="106987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15799"/>
            <a:ext cx="10541000" cy="3730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Skin cancer is one of the most common cancers worldwide, posing a serious threat to public health. Early detection plays a critical role in improving patient survival rates, especially in cases of melanoma, which is the deadliest type if not diagnosed in time. Traditional diagnostic methods such as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dermoscopy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effective but limited by human expertise, fatigue, and unequal access to dermatologists. These challenges create gaps in diagnosis, particularly in rural or low-resource areas where specialized healthcare is often unavailable. Therefore, the integration of Artificial Intelligence (AI) in medical imaging offers a promising solution to achieve faster, more accurate, and accessible skin cancer diagnosis.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5500" y="1110993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28764" y="10032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1917504"/>
            <a:ext cx="10541000" cy="2941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Early-stage lesions are difficult to differentiate.</a:t>
            </a:r>
            <a:endParaRPr lang="ar-EG" sz="2400" dirty="0"/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Shortage of dermatologists in rural/low-resource areas.</a:t>
            </a:r>
            <a:endParaRPr lang="ar-EG" sz="2400" dirty="0"/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Diagnosis often depends on physician expertise alone.</a:t>
            </a:r>
            <a:endParaRPr lang="ar-EG" sz="2400" dirty="0"/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A smart, automated tool is needed for reliable support.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263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72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1038826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Aim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28764" y="10032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1841939"/>
            <a:ext cx="10541000" cy="2934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an AI-based diagnostic framework using CNNs.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 multiple skin lesion types (melanoma, BCC, benign nevi).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a lightweight and interpretable model.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physicians and reduce healthcare disparities.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0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5500" y="104658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Objectives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28764" y="10032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5500" y="1685495"/>
            <a:ext cx="10541000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000" dirty="0"/>
              <a:t>Develop a high-performance CNN model.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000" dirty="0"/>
              <a:t>Improve interpretability using Grad-CAM visualizations.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000" dirty="0"/>
              <a:t>Optimize the system for mobile and low-resource deployment.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000" dirty="0"/>
              <a:t>Contribute academically and clinically to AI in medicine.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000" dirty="0"/>
              <a:t>Integrate into digital health platforms.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104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2386" y="1117842"/>
            <a:ext cx="4415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Methodology (Overview)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28764" y="10032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1685495"/>
            <a:ext cx="10541000" cy="3081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Collect data from HAM10000 and ISIC 2018–2020 datasets.</a:t>
            </a:r>
            <a:endParaRPr lang="ar-EG" sz="20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Image preprocessing: cleaning, resizing, artifact removal.</a:t>
            </a:r>
            <a:endParaRPr lang="ar-EG" sz="20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Train baseline CNNs and advanced lightweight models.</a:t>
            </a:r>
            <a:endParaRPr lang="ar-EG" sz="20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Evaluate interpretability via heatmaps and Grad-CAM.</a:t>
            </a:r>
            <a:endParaRPr lang="ar-EG" sz="20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Optimize model for real-world deployment.</a:t>
            </a:r>
            <a:endParaRPr lang="ar-EG" sz="20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821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0525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5500" y="1067150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Sources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DC245F-81A6-3669-8EB0-AE1A7DA49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880" y="2040901"/>
            <a:ext cx="8985165" cy="2459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HAM10000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10,000+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dermoscopic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images, 7 lesion types.</a:t>
            </a:r>
          </a:p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ISIC 2018–2020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Thousands of annotated global images.</a:t>
            </a:r>
          </a:p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Covers diverse skin tones, angles, and resolutions.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Ensures model generalization across populations.</a:t>
            </a:r>
          </a:p>
        </p:txBody>
      </p:sp>
    </p:spTree>
    <p:extLst>
      <p:ext uri="{BB962C8B-B14F-4D97-AF65-F5344CB8AC3E}">
        <p14:creationId xmlns:p14="http://schemas.microsoft.com/office/powerpoint/2010/main" val="3164685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53140" y="111561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78808"/>
            <a:ext cx="10541000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Resize images (224×224 pixels).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Normalize pixel values for faster training.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Remove noise, hair, and artifacts.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Apply data augmentation (rotation, flipping, brightness).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Balance classes using oversampling/SMOTE.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91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2996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28764" y="104658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Timeline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500" y="1709510"/>
            <a:ext cx="10541000" cy="369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Weeks 1–2: Data collection &amp; preprocessing.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Weeks 3–4: Baseline model development.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Weeks 5–6: Advanced architectures &amp; training.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Weeks 7–8: Testing, validation, explainability.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Weeks 9–10: Optimization &amp; deployment.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Weeks 11–12: Report writing &amp; presentation.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323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Classification accuracy </a:t>
            </a:r>
            <a:r>
              <a:rPr lang="en-US" sz="2000" b="1" dirty="0">
                <a:solidFill>
                  <a:schemeClr val="tx1"/>
                </a:solidFill>
              </a:rPr>
              <a:t>94–96%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Inference speed &lt;200 </a:t>
            </a:r>
            <a:r>
              <a:rPr lang="en-US" sz="2000" dirty="0" err="1">
                <a:solidFill>
                  <a:schemeClr val="tx1"/>
                </a:solidFill>
              </a:rPr>
              <a:t>ms</a:t>
            </a:r>
            <a:r>
              <a:rPr lang="en-US" sz="2000" dirty="0">
                <a:solidFill>
                  <a:schemeClr val="tx1"/>
                </a:solidFill>
              </a:rPr>
              <a:t> per image.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Lightweight model size (&lt;50 MB).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Clinically interpretable outputs via heatmaps.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Deployment-ready for mobile/edge devices.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9600" y="1110993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Expected Results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380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Encourage further validation with larger and more diverse clinical datasets.</a:t>
            </a:r>
            <a:endParaRPr lang="ar-EG" dirty="0">
              <a:solidFill>
                <a:schemeClr val="tx1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Collaborate with dermatologists for real-world testing and feedback.</a:t>
            </a:r>
            <a:endParaRPr lang="ar-EG" dirty="0">
              <a:solidFill>
                <a:schemeClr val="tx1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Integrate patient metadata (age, history) to improve model accuracy.</a:t>
            </a:r>
            <a:endParaRPr lang="ar-EG" dirty="0">
              <a:solidFill>
                <a:schemeClr val="tx1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Ensure fairness across different skin tones and demographic groups.</a:t>
            </a:r>
            <a:endParaRPr lang="ar-EG" dirty="0">
              <a:solidFill>
                <a:schemeClr val="tx1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Develop mobile-friendly applications to expand access in rural areas.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79724" y="101805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  <a:r>
              <a:rPr lang="en-US" sz="2800" dirty="0"/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4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5F88A-73F1-8607-0F8A-7A3A96A27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AC8BC-95FC-DD97-C9DE-F5178A57229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AI can transform skin cancer diagnosis with speed &amp; accuracy.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Proposed system is interpretable, lightweight, and deployable.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Contributes to both </a:t>
            </a:r>
            <a:r>
              <a:rPr lang="en-US" sz="2000" b="1" dirty="0">
                <a:solidFill>
                  <a:schemeClr val="tx1"/>
                </a:solidFill>
              </a:rPr>
              <a:t>academic research</a:t>
            </a:r>
            <a:r>
              <a:rPr lang="en-US" sz="2000" dirty="0">
                <a:solidFill>
                  <a:schemeClr val="tx1"/>
                </a:solidFill>
              </a:rPr>
              <a:t> and </a:t>
            </a:r>
            <a:r>
              <a:rPr lang="en-US" sz="2000" b="1" dirty="0">
                <a:solidFill>
                  <a:schemeClr val="tx1"/>
                </a:solidFill>
              </a:rPr>
              <a:t>public health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A step forward in integrating AI into </a:t>
            </a:r>
            <a:r>
              <a:rPr lang="en-US" sz="2000" b="1" dirty="0">
                <a:solidFill>
                  <a:schemeClr val="tx1"/>
                </a:solidFill>
              </a:rPr>
              <a:t>digital healthcare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346EBA-99BC-8B5A-F631-E15AABEE4EE6}"/>
              </a:ext>
            </a:extLst>
          </p:cNvPr>
          <p:cNvSpPr txBox="1"/>
          <p:nvPr/>
        </p:nvSpPr>
        <p:spPr>
          <a:xfrm>
            <a:off x="879724" y="101805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r>
              <a:rPr lang="en-US" sz="2800" dirty="0"/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786D3E-D457-76C5-47E7-40129A7640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0665" y="64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08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574</Words>
  <Application>Microsoft Office PowerPoint</Application>
  <PresentationFormat>شاشة عريضة</PresentationFormat>
  <Paragraphs>76</Paragraphs>
  <Slides>14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HELAL</cp:lastModifiedBy>
  <cp:revision>47</cp:revision>
  <dcterms:created xsi:type="dcterms:W3CDTF">2023-04-29T09:08:00Z</dcterms:created>
  <dcterms:modified xsi:type="dcterms:W3CDTF">2025-08-26T18:10:50Z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MSIP_Label_ea4c0c79-1302-4598-89cc-fc5f9b666c02_Enabled">
    <vt:lpwstr>true</vt:lpwstr>
  </property>
  <property fmtid="{D5CDD505-2E9C-101B-9397-08002B2CF9AE}" pid="5" name="MSIP_Label_ea4c0c79-1302-4598-89cc-fc5f9b666c02_SetDate">
    <vt:lpwstr>2024-12-05T21:19:48Z</vt:lpwstr>
  </property>
  <property fmtid="{D5CDD505-2E9C-101B-9397-08002B2CF9AE}" pid="6" name="MSIP_Label_ea4c0c79-1302-4598-89cc-fc5f9b666c02_Method">
    <vt:lpwstr>Standard</vt:lpwstr>
  </property>
  <property fmtid="{D5CDD505-2E9C-101B-9397-08002B2CF9AE}" pid="7" name="MSIP_Label_ea4c0c79-1302-4598-89cc-fc5f9b666c02_Name">
    <vt:lpwstr>defa4170-0d19-0005-0004-bc88714345d2</vt:lpwstr>
  </property>
  <property fmtid="{D5CDD505-2E9C-101B-9397-08002B2CF9AE}" pid="8" name="MSIP_Label_ea4c0c79-1302-4598-89cc-fc5f9b666c02_SiteId">
    <vt:lpwstr>d929240e-472e-4f27-9319-d188d429d45e</vt:lpwstr>
  </property>
  <property fmtid="{D5CDD505-2E9C-101B-9397-08002B2CF9AE}" pid="9" name="MSIP_Label_ea4c0c79-1302-4598-89cc-fc5f9b666c02_ActionId">
    <vt:lpwstr>4f61b7c5-f2b7-49f6-92fc-cd1dc8a6935d</vt:lpwstr>
  </property>
  <property fmtid="{D5CDD505-2E9C-101B-9397-08002B2CF9AE}" pid="10" name="MSIP_Label_ea4c0c79-1302-4598-89cc-fc5f9b666c02_ContentBits">
    <vt:lpwstr>0</vt:lpwstr>
  </property>
</Properties>
</file>