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6.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7.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8" r:id="rId2"/>
  </p:sldMasterIdLst>
  <p:notesMasterIdLst>
    <p:notesMasterId r:id="rId37"/>
  </p:notesMasterIdLst>
  <p:sldIdLst>
    <p:sldId id="533" r:id="rId3"/>
    <p:sldId id="534" r:id="rId4"/>
    <p:sldId id="536" r:id="rId5"/>
    <p:sldId id="538" r:id="rId6"/>
    <p:sldId id="539" r:id="rId7"/>
    <p:sldId id="576" r:id="rId8"/>
    <p:sldId id="540" r:id="rId9"/>
    <p:sldId id="541" r:id="rId10"/>
    <p:sldId id="542" r:id="rId11"/>
    <p:sldId id="544" r:id="rId12"/>
    <p:sldId id="545" r:id="rId13"/>
    <p:sldId id="546" r:id="rId14"/>
    <p:sldId id="577" r:id="rId15"/>
    <p:sldId id="547" r:id="rId16"/>
    <p:sldId id="548" r:id="rId17"/>
    <p:sldId id="549" r:id="rId18"/>
    <p:sldId id="551" r:id="rId19"/>
    <p:sldId id="550" r:id="rId20"/>
    <p:sldId id="578" r:id="rId21"/>
    <p:sldId id="579" r:id="rId22"/>
    <p:sldId id="581" r:id="rId23"/>
    <p:sldId id="553" r:id="rId24"/>
    <p:sldId id="572" r:id="rId25"/>
    <p:sldId id="554" r:id="rId26"/>
    <p:sldId id="583" r:id="rId27"/>
    <p:sldId id="555" r:id="rId28"/>
    <p:sldId id="556" r:id="rId29"/>
    <p:sldId id="557" r:id="rId30"/>
    <p:sldId id="558" r:id="rId31"/>
    <p:sldId id="559" r:id="rId32"/>
    <p:sldId id="562" r:id="rId33"/>
    <p:sldId id="574" r:id="rId34"/>
    <p:sldId id="584" r:id="rId35"/>
    <p:sldId id="585" r:id="rId3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33"/>
            <p14:sldId id="534"/>
            <p14:sldId id="536"/>
            <p14:sldId id="538"/>
            <p14:sldId id="539"/>
            <p14:sldId id="576"/>
            <p14:sldId id="540"/>
            <p14:sldId id="541"/>
            <p14:sldId id="542"/>
            <p14:sldId id="544"/>
            <p14:sldId id="545"/>
            <p14:sldId id="546"/>
            <p14:sldId id="577"/>
            <p14:sldId id="547"/>
            <p14:sldId id="548"/>
            <p14:sldId id="549"/>
            <p14:sldId id="551"/>
            <p14:sldId id="550"/>
            <p14:sldId id="578"/>
            <p14:sldId id="579"/>
            <p14:sldId id="581"/>
            <p14:sldId id="553"/>
            <p14:sldId id="572"/>
            <p14:sldId id="554"/>
            <p14:sldId id="583"/>
            <p14:sldId id="555"/>
            <p14:sldId id="556"/>
            <p14:sldId id="557"/>
            <p14:sldId id="558"/>
            <p14:sldId id="559"/>
            <p14:sldId id="562"/>
            <p14:sldId id="574"/>
            <p14:sldId id="584"/>
            <p14:sldId id="585"/>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59" d="100"/>
          <a:sy n="59" d="100"/>
        </p:scale>
        <p:origin x="940" y="5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viewProps" Target="viewProps.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customXml" Target="../customXml/item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notesMaster" Target="notesMasters/notesMaster1.xml"/><Relationship Id="rId40"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customXml" Target="../customXml/item3.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customXml" Target="../customXml/item2.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10/10/2024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292123761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423319351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182038179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276560581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411243407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10/10/2024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10/10/2024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10/10/2024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10/10/2024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10/10/2024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10/10/2024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10/10/2024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10/10/2024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10/10/2024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10/10/2024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10/10/2024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10/10/2024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2960832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10/10/2024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6839453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10/10/2024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1435754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10/10/2024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337358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10/10/2024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8959845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10/10/2024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2020639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10/10/2024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6263569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10/10/2024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9640953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10/10/2024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3933926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10/10/2024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6953757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10/10/2024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3197148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8535740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541148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6103615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7996952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8531692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2048837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slideLayout" Target="../slideLayouts/slideLayout25.xml"/><Relationship Id="rId18"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17" Type="http://schemas.openxmlformats.org/officeDocument/2006/relationships/slideLayout" Target="../slideLayouts/slideLayout29.xml"/><Relationship Id="rId2" Type="http://schemas.openxmlformats.org/officeDocument/2006/relationships/slideLayout" Target="../slideLayouts/slideLayout14.xml"/><Relationship Id="rId16" Type="http://schemas.openxmlformats.org/officeDocument/2006/relationships/slideLayout" Target="../slideLayouts/slideLayout28.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5" Type="http://schemas.openxmlformats.org/officeDocument/2006/relationships/slideLayout" Target="../slideLayouts/slideLayout27.xml"/><Relationship Id="rId10" Type="http://schemas.openxmlformats.org/officeDocument/2006/relationships/slideLayout" Target="../slideLayouts/slideLayout22.xml"/><Relationship Id="rId19" Type="http://schemas.openxmlformats.org/officeDocument/2006/relationships/image" Target="../media/image3.png"/><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slideLayout" Target="../slideLayouts/slideLayout2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pic>
        <p:nvPicPr>
          <p:cNvPr id="7" name="Picture 6">
            <a:extLst>
              <a:ext uri="{FF2B5EF4-FFF2-40B4-BE49-F238E27FC236}">
                <a16:creationId xmlns:a16="http://schemas.microsoft.com/office/drawing/2014/main" id="{2B40FBFC-57A7-F779-4635-D168A3E90780}"/>
              </a:ext>
            </a:extLst>
          </p:cNvPr>
          <p:cNvPicPr>
            <a:picLocks noChangeAspect="1"/>
          </p:cNvPicPr>
          <p:nvPr userDrawn="1"/>
        </p:nvPicPr>
        <p:blipFill>
          <a:blip r:embed="rId15"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6E6445DD-093E-9500-D7C7-4CDACBFC3392}"/>
              </a:ext>
            </a:extLst>
          </p:cNvPr>
          <p:cNvSpPr txBox="1"/>
          <p:nvPr userDrawn="1"/>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10/10/2024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2834266835"/>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 id="2147483684" r:id="rId16"/>
    <p:sldLayoutId id="2147483685"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26.xml"/><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27.xml"/><Relationship Id="rId5" Type="http://schemas.microsoft.com/office/2007/relationships/hdphoto" Target="../media/hdphoto1.wdp"/><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1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1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7.png"/><Relationship Id="rId1" Type="http://schemas.openxmlformats.org/officeDocument/2006/relationships/slideLayout" Target="../slideLayouts/slideLayout27.xml"/><Relationship Id="rId4" Type="http://schemas.microsoft.com/office/2007/relationships/hdphoto" Target="../media/hdphoto2.wdp"/></Relationships>
</file>

<file path=ppt/slides/_rels/slide1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1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1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27.xml"/><Relationship Id="rId4" Type="http://schemas.openxmlformats.org/officeDocument/2006/relationships/image" Target="../media/image18.png"/></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27.xml"/><Relationship Id="rId4" Type="http://schemas.openxmlformats.org/officeDocument/2006/relationships/image" Target="../media/image19.png"/></Relationships>
</file>

<file path=ppt/slides/_rels/slide1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7.png"/><Relationship Id="rId1" Type="http://schemas.openxmlformats.org/officeDocument/2006/relationships/slideLayout" Target="../slideLayouts/slideLayout27.xml"/><Relationship Id="rId4" Type="http://schemas.microsoft.com/office/2007/relationships/hdphoto" Target="../media/hdphoto3.wdp"/></Relationships>
</file>

<file path=ppt/slides/_rels/slide1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1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7.png"/><Relationship Id="rId1" Type="http://schemas.openxmlformats.org/officeDocument/2006/relationships/slideLayout" Target="../slideLayouts/slideLayout27.xml"/><Relationship Id="rId4" Type="http://schemas.microsoft.com/office/2007/relationships/hdphoto" Target="../media/hdphoto4.wdp"/></Relationships>
</file>

<file path=ppt/slides/_rels/slide2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21.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22.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2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24.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25.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26.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2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27.xml"/><Relationship Id="rId5" Type="http://schemas.microsoft.com/office/2007/relationships/hdphoto" Target="../media/hdphoto5.wdp"/><Relationship Id="rId4" Type="http://schemas.openxmlformats.org/officeDocument/2006/relationships/image" Target="../media/image28.png"/></Relationships>
</file>

<file path=ppt/slides/_rels/slide28.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29.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30.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3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27.xml"/></Relationships>
</file>

<file path=ppt/slides/_rels/slide32.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33.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34.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jpeg"/><Relationship Id="rId1" Type="http://schemas.openxmlformats.org/officeDocument/2006/relationships/slideLayout" Target="../slideLayouts/slideLayout28.xml"/><Relationship Id="rId5" Type="http://schemas.openxmlformats.org/officeDocument/2006/relationships/image" Target="../media/image37.png"/><Relationship Id="rId4" Type="http://schemas.openxmlformats.org/officeDocument/2006/relationships/image" Target="../media/image36.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17786"/>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bg1"/>
                </a:solidFill>
                <a:latin typeface="Calibri" panose="020F0502020204030204" pitchFamily="34" charset="0"/>
                <a:cs typeface="Calibri" panose="020F0502020204030204" pitchFamily="34" charset="0"/>
              </a:rPr>
              <a:t>Attitudes and  Job Satisfaction </a:t>
            </a:r>
            <a:endParaRPr lang="ar-SA" b="1" dirty="0">
              <a:solidFill>
                <a:schemeClr val="bg1"/>
              </a:solidFill>
              <a:latin typeface="Calibri" panose="020F0502020204030204" pitchFamily="34" charset="0"/>
              <a:cs typeface="Calibri" panose="020F0502020204030204" pitchFamily="34" charset="0"/>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207886" y="3209637"/>
            <a:ext cx="5279265" cy="954107"/>
          </a:xfrm>
          <a:prstGeom prst="rect">
            <a:avLst/>
          </a:prstGeom>
          <a:noFill/>
        </p:spPr>
        <p:txBody>
          <a:bodyPr wrap="square" rtlCol="0">
            <a:spAutoFit/>
          </a:bodyPr>
          <a:lstStyle/>
          <a:p>
            <a:pPr algn="ctr"/>
            <a:r>
              <a:rPr lang="en-US" sz="2800" b="1" dirty="0">
                <a:solidFill>
                  <a:srgbClr val="00B0F0"/>
                </a:solidFill>
                <a:latin typeface="Book Antiqua" panose="02040602050305030304" pitchFamily="18" charset="0"/>
              </a:rPr>
              <a:t>Organizational Behavior  </a:t>
            </a:r>
          </a:p>
          <a:p>
            <a:pPr algn="ctr"/>
            <a:r>
              <a:rPr lang="en-US" sz="2800" b="1" dirty="0">
                <a:solidFill>
                  <a:srgbClr val="00B0F0"/>
                </a:solidFill>
                <a:latin typeface="Book Antiqua" panose="02040602050305030304" pitchFamily="18" charset="0"/>
              </a:rPr>
              <a:t>and Projects</a:t>
            </a:r>
            <a:endParaRPr lang="en-US" sz="2800" dirty="0">
              <a:solidFill>
                <a:srgbClr val="00B0F0"/>
              </a:solidFill>
              <a:latin typeface="Book Antiqua" panose="0204060205030503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a:t>
            </a:r>
            <a:r>
              <a:rPr lang="ar-EG" sz="2800" b="1" dirty="0">
                <a:solidFill>
                  <a:schemeClr val="tx1"/>
                </a:solidFill>
                <a:latin typeface="Times New Roman" panose="02020603050405020304" pitchFamily="18" charset="0"/>
                <a:cs typeface="Times New Roman" panose="02020603050405020304" pitchFamily="18" charset="0"/>
              </a:rPr>
              <a:t>   2</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5913025" y="4802552"/>
            <a:ext cx="4765985" cy="1446550"/>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PMG421</a:t>
            </a:r>
          </a:p>
          <a:p>
            <a:pPr algn="ctr"/>
            <a:r>
              <a:rPr lang="en-US" sz="2800" b="1" dirty="0">
                <a:latin typeface="Calibri" panose="020F0502020204030204" pitchFamily="34" charset="0"/>
                <a:cs typeface="Calibri" panose="020F0502020204030204" pitchFamily="34" charset="0"/>
              </a:rPr>
              <a:t>Attitudes and  Job Satisfaction </a:t>
            </a:r>
            <a:endParaRPr lang="ar-SA" sz="2800" b="1" dirty="0">
              <a:latin typeface="Calibri" panose="020F0502020204030204" pitchFamily="34" charset="0"/>
              <a:cs typeface="Calibri" panose="020F0502020204030204" pitchFamily="34" charset="0"/>
            </a:endParaRPr>
          </a:p>
          <a:p>
            <a:pPr algn="ctr"/>
            <a:endParaRPr lang="en-US" sz="2000" b="1" dirty="0">
              <a:solidFill>
                <a:schemeClr val="bg1"/>
              </a:solidFill>
              <a:latin typeface="Calibri" panose="020F0502020204030204" pitchFamily="34" charset="0"/>
              <a:cs typeface="Calibri" panose="020F0502020204030204" pitchFamily="34" charset="0"/>
            </a:endParaRPr>
          </a:p>
          <a:p>
            <a:endParaRPr lang="en-US" sz="2000"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Mohammed Mustafa</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251168825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9C5A8339-8FF9-9186-6F9C-E5048A50F63C}"/>
              </a:ext>
            </a:extLst>
          </p:cNvPr>
          <p:cNvSpPr txBox="1"/>
          <p:nvPr/>
        </p:nvSpPr>
        <p:spPr>
          <a:xfrm>
            <a:off x="4689259" y="1412953"/>
            <a:ext cx="5169116" cy="58477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00B0F0"/>
                </a:solidFill>
                <a:effectLst/>
                <a:uLnTx/>
                <a:uFillTx/>
                <a:latin typeface="Calibri" panose="020F0502020204030204" pitchFamily="34" charset="0"/>
                <a:ea typeface="Calibri" panose="020F0502020204030204" pitchFamily="34" charset="0"/>
                <a:cs typeface="Calibri" panose="020F0502020204030204" pitchFamily="34" charset="0"/>
              </a:rPr>
              <a:t>Learning Outcomes</a:t>
            </a:r>
          </a:p>
        </p:txBody>
      </p:sp>
      <p:sp>
        <p:nvSpPr>
          <p:cNvPr id="7" name="Content Placeholder 2">
            <a:extLst>
              <a:ext uri="{FF2B5EF4-FFF2-40B4-BE49-F238E27FC236}">
                <a16:creationId xmlns:a16="http://schemas.microsoft.com/office/drawing/2014/main" id="{601BD16C-2894-8232-2F99-E744865AC9FC}"/>
              </a:ext>
            </a:extLst>
          </p:cNvPr>
          <p:cNvSpPr txBox="1">
            <a:spLocks/>
          </p:cNvSpPr>
          <p:nvPr/>
        </p:nvSpPr>
        <p:spPr>
          <a:xfrm>
            <a:off x="3730308" y="2568969"/>
            <a:ext cx="7553325" cy="356834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000" b="0" i="0" u="none" strike="noStrike" kern="1200" cap="none" spc="0" normalizeH="0" baseline="0" noProof="0" dirty="0">
              <a:ln>
                <a:noFill/>
              </a:ln>
              <a:solidFill>
                <a:prstClr val="black"/>
              </a:solidFill>
              <a:effectLst/>
              <a:uLnTx/>
              <a:uFillTx/>
              <a:latin typeface="Alexandria"/>
              <a:ea typeface="+mn-ea"/>
            </a:endParaRPr>
          </a:p>
        </p:txBody>
      </p:sp>
      <p:sp>
        <p:nvSpPr>
          <p:cNvPr id="9" name="Rectangle 8"/>
          <p:cNvSpPr/>
          <p:nvPr/>
        </p:nvSpPr>
        <p:spPr>
          <a:xfrm>
            <a:off x="3385475" y="2323527"/>
            <a:ext cx="8038086" cy="369332"/>
          </a:xfrm>
          <a:prstGeom prst="rect">
            <a:avLst/>
          </a:prstGeom>
        </p:spPr>
        <p:txBody>
          <a:bodyPr wrap="square">
            <a:spAutoFit/>
          </a:bodyPr>
          <a:lstStyle/>
          <a:p>
            <a:r>
              <a:rPr lang="en-US" b="1" dirty="0">
                <a:solidFill>
                  <a:srgbClr val="FBFFE5"/>
                </a:solidFill>
              </a:rPr>
              <a:t>.</a:t>
            </a:r>
            <a:endParaRPr lang="ar-SA" b="1" dirty="0">
              <a:solidFill>
                <a:srgbClr val="FBFFE5"/>
              </a:solidFill>
            </a:endParaRPr>
          </a:p>
        </p:txBody>
      </p:sp>
      <p:sp>
        <p:nvSpPr>
          <p:cNvPr id="10" name="Rectangle 9"/>
          <p:cNvSpPr/>
          <p:nvPr/>
        </p:nvSpPr>
        <p:spPr>
          <a:xfrm>
            <a:off x="3877340" y="2421568"/>
            <a:ext cx="6096000" cy="3108543"/>
          </a:xfrm>
          <a:prstGeom prst="rect">
            <a:avLst/>
          </a:prstGeom>
          <a:solidFill>
            <a:srgbClr val="00B0F0"/>
          </a:solidFill>
          <a:ln w="28575">
            <a:solidFill>
              <a:srgbClr val="00B0F0"/>
            </a:solidFill>
          </a:ln>
        </p:spPr>
        <p:txBody>
          <a:bodyPr>
            <a:spAutoFit/>
          </a:bodyPr>
          <a:lstStyle/>
          <a:p>
            <a:pPr marL="358571" indent="-358571">
              <a:buFont typeface="Arial" panose="020B0604020202020204" pitchFamily="34" charset="0"/>
              <a:buChar char="•"/>
            </a:pPr>
            <a:r>
              <a:rPr lang="en-US" sz="2800" b="1" dirty="0">
                <a:latin typeface="Calibri" panose="020F0502020204030204" pitchFamily="34" charset="0"/>
                <a:ea typeface="Calibri" panose="020F0502020204030204" pitchFamily="34" charset="0"/>
                <a:cs typeface="Calibri" panose="020F0502020204030204" pitchFamily="34" charset="0"/>
              </a:rPr>
              <a:t>Attitudes and Behavior.</a:t>
            </a:r>
          </a:p>
          <a:p>
            <a:pPr marL="358571" indent="-358571">
              <a:buFont typeface="Arial" panose="020B0604020202020204" pitchFamily="34" charset="0"/>
              <a:buChar char="•"/>
            </a:pPr>
            <a:r>
              <a:rPr lang="en-US" sz="2800" b="1" dirty="0">
                <a:latin typeface="Calibri" panose="020F0502020204030204" pitchFamily="34" charset="0"/>
                <a:ea typeface="Calibri" panose="020F0502020204030204" pitchFamily="34" charset="0"/>
                <a:cs typeface="Calibri" panose="020F0502020204030204" pitchFamily="34" charset="0"/>
              </a:rPr>
              <a:t>Job Attitudes.</a:t>
            </a:r>
          </a:p>
          <a:p>
            <a:pPr marL="358571" indent="-358571">
              <a:buFont typeface="Arial" panose="020B0604020202020204" pitchFamily="34" charset="0"/>
              <a:buChar char="•"/>
            </a:pPr>
            <a:r>
              <a:rPr lang="en-US" sz="2800" b="1" dirty="0">
                <a:latin typeface="Calibri" panose="020F0502020204030204" pitchFamily="34" charset="0"/>
                <a:ea typeface="Calibri" panose="020F0502020204030204" pitchFamily="34" charset="0"/>
                <a:cs typeface="Calibri" panose="020F0502020204030204" pitchFamily="34" charset="0"/>
              </a:rPr>
              <a:t>Job Satisfaction .</a:t>
            </a:r>
          </a:p>
          <a:p>
            <a:pPr marL="358571" indent="-358571">
              <a:buFont typeface="Arial" panose="020B0604020202020204" pitchFamily="34" charset="0"/>
              <a:buChar char="•"/>
            </a:pPr>
            <a:r>
              <a:rPr lang="en-US" sz="2800" b="1" dirty="0">
                <a:latin typeface="Calibri" panose="020F0502020204030204" pitchFamily="34" charset="0"/>
                <a:ea typeface="Calibri" panose="020F0502020204030204" pitchFamily="34" charset="0"/>
                <a:cs typeface="Calibri" panose="020F0502020204030204" pitchFamily="34" charset="0"/>
              </a:rPr>
              <a:t>What Causes Job Satisfaction? </a:t>
            </a:r>
          </a:p>
          <a:p>
            <a:pPr marL="358571" indent="-358571">
              <a:buFont typeface="Arial" panose="020B0604020202020204" pitchFamily="34" charset="0"/>
              <a:buChar char="•"/>
            </a:pPr>
            <a:r>
              <a:rPr lang="en-US" sz="2800" b="1" dirty="0">
                <a:latin typeface="Calibri" panose="020F0502020204030204" pitchFamily="34" charset="0"/>
                <a:ea typeface="Calibri" panose="020F0502020204030204" pitchFamily="34" charset="0"/>
                <a:cs typeface="Calibri" panose="020F0502020204030204" pitchFamily="34" charset="0"/>
              </a:rPr>
              <a:t>Outcomes of Job Satisfaction. </a:t>
            </a:r>
          </a:p>
          <a:p>
            <a:pPr marL="358571" indent="-358571">
              <a:buFont typeface="Arial" panose="020B0604020202020204" pitchFamily="34" charset="0"/>
              <a:buChar char="•"/>
            </a:pPr>
            <a:r>
              <a:rPr lang="en-US" sz="2800" b="1" dirty="0">
                <a:latin typeface="Calibri" panose="020F0502020204030204" pitchFamily="34" charset="0"/>
                <a:ea typeface="Calibri" panose="020F0502020204030204" pitchFamily="34" charset="0"/>
                <a:cs typeface="Calibri" panose="020F0502020204030204" pitchFamily="34" charset="0"/>
              </a:rPr>
              <a:t>The Impact of Job Dissatisfaction.</a:t>
            </a:r>
            <a:endParaRPr lang="ar-SA" sz="2800" b="1" dirty="0">
              <a:latin typeface="Calibri" panose="020F0502020204030204" pitchFamily="34" charset="0"/>
              <a:ea typeface="Calibri" panose="020F0502020204030204" pitchFamily="34" charset="0"/>
              <a:cs typeface="Calibri" panose="020F0502020204030204" pitchFamily="34" charset="0"/>
            </a:endParaRPr>
          </a:p>
          <a:p>
            <a:endParaRPr lang="ar-SA" sz="2800" b="1" u="sng" dirty="0">
              <a:latin typeface="Calibri" panose="020F0502020204030204" pitchFamily="34" charset="0"/>
              <a:ea typeface="Calibri" panose="020F0502020204030204" pitchFamily="34" charset="0"/>
              <a:cs typeface="Calibri" panose="020F0502020204030204" pitchFamily="34"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78" y="1598505"/>
            <a:ext cx="10883555" cy="4694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952630"/>
            <a:ext cx="7302363" cy="584775"/>
          </a:xfrm>
          <a:prstGeom prst="rect">
            <a:avLst/>
          </a:prstGeom>
          <a:noFill/>
        </p:spPr>
        <p:txBody>
          <a:bodyPr wrap="square" rtlCol="0">
            <a:spAutoFit/>
          </a:bodyPr>
          <a:lstStyle/>
          <a:p>
            <a:r>
              <a:rPr lang="en-US" sz="3200" b="1" dirty="0">
                <a:solidFill>
                  <a:srgbClr val="00B0F0"/>
                </a:solidFill>
                <a:latin typeface="Calibri" panose="020F0502020204030204" pitchFamily="34" charset="0"/>
                <a:ea typeface="Calibri" panose="020F0502020204030204" pitchFamily="34" charset="0"/>
                <a:cs typeface="Calibri" panose="020F0502020204030204" pitchFamily="34" charset="0"/>
              </a:rPr>
              <a:t>Attitudes and Job Satisfaction</a:t>
            </a:r>
            <a:endParaRPr lang="ar-SA" sz="3200" b="1" dirty="0">
              <a:solidFill>
                <a:srgbClr val="00B0F0"/>
              </a:solidFill>
              <a:latin typeface="Calibri" panose="020F0502020204030204" pitchFamily="34" charset="0"/>
              <a:ea typeface="Calibri" panose="020F0502020204030204" pitchFamily="34" charset="0"/>
              <a:cs typeface="Calibri" panose="020F0502020204030204" pitchFamily="34" charset="0"/>
            </a:endParaRPr>
          </a:p>
        </p:txBody>
      </p:sp>
      <p:sp>
        <p:nvSpPr>
          <p:cNvPr id="6" name="Content Placeholder 2">
            <a:extLst>
              <a:ext uri="{FF2B5EF4-FFF2-40B4-BE49-F238E27FC236}">
                <a16:creationId xmlns:a16="http://schemas.microsoft.com/office/drawing/2014/main" id="{DE76AE53-F606-954F-7C8B-12C99389FE26}"/>
              </a:ext>
            </a:extLst>
          </p:cNvPr>
          <p:cNvSpPr txBox="1">
            <a:spLocks/>
          </p:cNvSpPr>
          <p:nvPr/>
        </p:nvSpPr>
        <p:spPr>
          <a:xfrm>
            <a:off x="1779488" y="2251883"/>
            <a:ext cx="8257957"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pic>
        <p:nvPicPr>
          <p:cNvPr id="9" name="Picture 2"/>
          <p:cNvPicPr>
            <a:picLocks noChangeAspect="1" noChangeArrowheads="1"/>
          </p:cNvPicPr>
          <p:nvPr/>
        </p:nvPicPr>
        <p:blipFill>
          <a:blip r:embed="rId4">
            <a:extLst>
              <a:ext uri="{BEBA8EAE-BF5A-486C-A8C5-ECC9F3942E4B}">
                <a14:imgProps xmlns:a14="http://schemas.microsoft.com/office/drawing/2010/main">
                  <a14:imgLayer r:embed="rId5">
                    <a14:imgEffect>
                      <a14:saturation sat="0"/>
                    </a14:imgEffect>
                  </a14:imgLayer>
                </a14:imgProps>
              </a:ext>
              <a:ext uri="{28A0092B-C50C-407E-A947-70E740481C1C}">
                <a14:useLocalDpi xmlns:a14="http://schemas.microsoft.com/office/drawing/2010/main" val="0"/>
              </a:ext>
            </a:extLst>
          </a:blip>
          <a:srcRect/>
          <a:stretch>
            <a:fillRect/>
          </a:stretch>
        </p:blipFill>
        <p:spPr bwMode="auto">
          <a:xfrm>
            <a:off x="708338" y="1637327"/>
            <a:ext cx="10792495" cy="4655304"/>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6323944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324330" y="1696382"/>
            <a:ext cx="8636100" cy="45130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800" b="1" dirty="0">
                <a:solidFill>
                  <a:schemeClr val="tx1"/>
                </a:solidFill>
                <a:highlight>
                  <a:srgbClr val="FFFF00"/>
                </a:highlight>
                <a:latin typeface="Calibri" panose="020F0502020204030204" pitchFamily="34" charset="0"/>
                <a:ea typeface="Calibri" panose="020F0502020204030204" pitchFamily="34" charset="0"/>
                <a:cs typeface="Calibri" panose="020F0502020204030204" pitchFamily="34" charset="0"/>
              </a:rPr>
              <a:t>Attitudes</a:t>
            </a:r>
            <a:r>
              <a:rPr lang="en-US" sz="2400" b="1" dirty="0">
                <a:solidFill>
                  <a:schemeClr val="tx1"/>
                </a:solidFill>
                <a:highlight>
                  <a:srgbClr val="FFFF00"/>
                </a:highlight>
                <a:latin typeface="Calibri" panose="020F0502020204030204" pitchFamily="34" charset="0"/>
                <a:ea typeface="Calibri" panose="020F0502020204030204" pitchFamily="34" charset="0"/>
                <a:cs typeface="Calibri" panose="020F0502020204030204" pitchFamily="34" charset="0"/>
              </a:rPr>
              <a:t>;</a:t>
            </a:r>
            <a:endParaRPr lang="ar-SA" sz="2400" dirty="0">
              <a:solidFill>
                <a:schemeClr val="tx1"/>
              </a:solidFill>
              <a:highlight>
                <a:srgbClr val="FFFF00"/>
              </a:highlight>
              <a:latin typeface="Calibri" panose="020F0502020204030204" pitchFamily="34" charset="0"/>
              <a:ea typeface="Calibri" panose="020F0502020204030204" pitchFamily="34" charset="0"/>
              <a:cs typeface="Calibri" panose="020F0502020204030204" pitchFamily="34" charset="0"/>
            </a:endParaRPr>
          </a:p>
          <a:p>
            <a:pPr marL="342900" indent="-342900" algn="just">
              <a:buFont typeface="Arial" panose="020B0604020202020204" pitchFamily="34" charset="0"/>
              <a:buChar char="•"/>
            </a:pPr>
            <a:r>
              <a:rPr lang="en-US" sz="2400" dirty="0">
                <a:solidFill>
                  <a:srgbClr val="00B0F0"/>
                </a:solidFill>
                <a:latin typeface="Calibri" panose="020F0502020204030204" pitchFamily="34" charset="0"/>
                <a:ea typeface="Calibri" panose="020F0502020204030204" pitchFamily="34" charset="0"/>
                <a:cs typeface="Calibri" panose="020F0502020204030204" pitchFamily="34" charset="0"/>
              </a:rPr>
              <a:t>Attitudes are evaluative statements—either favorable or unfavorable—about objects, people, or events. </a:t>
            </a:r>
          </a:p>
          <a:p>
            <a:pPr marL="342900" indent="-342900" algn="just">
              <a:buFont typeface="Arial" panose="020B0604020202020204" pitchFamily="34" charset="0"/>
              <a:buChar char="•"/>
            </a:pPr>
            <a:r>
              <a:rPr lang="en-US" sz="2400" dirty="0">
                <a:solidFill>
                  <a:srgbClr val="00B0F0"/>
                </a:solidFill>
                <a:latin typeface="Calibri" panose="020F0502020204030204" pitchFamily="34" charset="0"/>
                <a:ea typeface="Calibri" panose="020F0502020204030204" pitchFamily="34" charset="0"/>
                <a:cs typeface="Calibri" panose="020F0502020204030204" pitchFamily="34" charset="0"/>
              </a:rPr>
              <a:t>They reflect how we feel about something. When you say “I like my job,” you are expressing your attitude about your work.</a:t>
            </a:r>
          </a:p>
          <a:p>
            <a:pPr marL="342900" indent="-342900" algn="just">
              <a:buFont typeface="Arial" panose="020B0604020202020204" pitchFamily="34" charset="0"/>
              <a:buChar char="•"/>
            </a:pPr>
            <a:r>
              <a:rPr lang="en-US" sz="2400" dirty="0">
                <a:solidFill>
                  <a:srgbClr val="00B0F0"/>
                </a:solidFill>
                <a:latin typeface="Calibri" panose="020F0502020204030204" pitchFamily="34" charset="0"/>
                <a:ea typeface="Calibri" panose="020F0502020204030204" pitchFamily="34" charset="0"/>
                <a:cs typeface="Calibri" panose="020F0502020204030204" pitchFamily="34" charset="0"/>
              </a:rPr>
              <a:t>Attitudes are </a:t>
            </a:r>
            <a:r>
              <a:rPr lang="en-US" sz="2400" b="1" u="sng" dirty="0">
                <a:solidFill>
                  <a:schemeClr val="tx1"/>
                </a:solidFill>
                <a:latin typeface="Calibri" panose="020F0502020204030204" pitchFamily="34" charset="0"/>
                <a:ea typeface="Calibri" panose="020F0502020204030204" pitchFamily="34" charset="0"/>
                <a:cs typeface="Calibri" panose="020F0502020204030204" pitchFamily="34" charset="0"/>
              </a:rPr>
              <a:t>complex</a:t>
            </a:r>
            <a:r>
              <a:rPr lang="en-US" sz="2400" dirty="0">
                <a:solidFill>
                  <a:schemeClr val="accent5">
                    <a:lumMod val="75000"/>
                  </a:schemeClr>
                </a:solidFill>
                <a:latin typeface="Calibri" panose="020F0502020204030204" pitchFamily="34" charset="0"/>
                <a:ea typeface="Calibri" panose="020F0502020204030204" pitchFamily="34" charset="0"/>
                <a:cs typeface="Calibri" panose="020F0502020204030204" pitchFamily="34" charset="0"/>
              </a:rPr>
              <a:t>. </a:t>
            </a:r>
            <a:r>
              <a:rPr lang="en-US" sz="2400" dirty="0">
                <a:solidFill>
                  <a:srgbClr val="00B0F0"/>
                </a:solidFill>
                <a:latin typeface="Calibri" panose="020F0502020204030204" pitchFamily="34" charset="0"/>
                <a:ea typeface="Calibri" panose="020F0502020204030204" pitchFamily="34" charset="0"/>
                <a:cs typeface="Calibri" panose="020F0502020204030204" pitchFamily="34" charset="0"/>
              </a:rPr>
              <a:t>If you ask people about their attitude toward religion, or an organization, you may get a simple response, but the underlying reasons are probably complicated. </a:t>
            </a:r>
          </a:p>
          <a:p>
            <a:pPr marL="342900" indent="-342900" algn="just">
              <a:buFont typeface="Arial" panose="020B0604020202020204" pitchFamily="34" charset="0"/>
              <a:buChar char="•"/>
            </a:pPr>
            <a:r>
              <a:rPr lang="en-US" sz="2400" dirty="0">
                <a:solidFill>
                  <a:srgbClr val="00B0F0"/>
                </a:solidFill>
                <a:latin typeface="Calibri" panose="020F0502020204030204" pitchFamily="34" charset="0"/>
                <a:ea typeface="Calibri" panose="020F0502020204030204" pitchFamily="34" charset="0"/>
                <a:cs typeface="Calibri" panose="020F0502020204030204" pitchFamily="34" charset="0"/>
              </a:rPr>
              <a:t>To fully understand attitudes, we must consider their</a:t>
            </a:r>
            <a:r>
              <a:rPr lang="en-US" sz="2400" dirty="0">
                <a:solidFill>
                  <a:schemeClr val="accent5">
                    <a:lumMod val="75000"/>
                  </a:schemeClr>
                </a:solidFill>
                <a:latin typeface="Calibri" panose="020F0502020204030204" pitchFamily="34" charset="0"/>
                <a:ea typeface="Calibri" panose="020F0502020204030204" pitchFamily="34" charset="0"/>
                <a:cs typeface="Calibri" panose="020F0502020204030204" pitchFamily="34" charset="0"/>
              </a:rPr>
              <a:t> </a:t>
            </a:r>
            <a:r>
              <a:rPr lang="en-US" sz="2400" dirty="0">
                <a:solidFill>
                  <a:schemeClr val="tx1"/>
                </a:solidFill>
                <a:latin typeface="Calibri" panose="020F0502020204030204" pitchFamily="34" charset="0"/>
                <a:ea typeface="Calibri" panose="020F0502020204030204" pitchFamily="34" charset="0"/>
                <a:cs typeface="Calibri" panose="020F0502020204030204" pitchFamily="34" charset="0"/>
              </a:rPr>
              <a:t>fundamental  components</a:t>
            </a:r>
            <a:endParaRPr lang="ar-SA" sz="2400" dirty="0">
              <a:solidFill>
                <a:schemeClr val="tx1"/>
              </a:solidFill>
              <a:latin typeface="Calibri" panose="020F0502020204030204" pitchFamily="34" charset="0"/>
              <a:ea typeface="Calibri" panose="020F0502020204030204" pitchFamily="34" charset="0"/>
              <a:cs typeface="Calibri" panose="020F0502020204030204" pitchFamily="34" charset="0"/>
            </a:endParaRPr>
          </a:p>
        </p:txBody>
      </p:sp>
      <p:sp>
        <p:nvSpPr>
          <p:cNvPr id="5" name="Rectangle 4"/>
          <p:cNvSpPr/>
          <p:nvPr/>
        </p:nvSpPr>
        <p:spPr>
          <a:xfrm>
            <a:off x="342270"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endParaRPr lang="en-US" sz="2400" b="1" dirty="0">
              <a:latin typeface="+mj-lt"/>
              <a:cs typeface="Times New Roman" panose="02020603050405020304" pitchFamily="18" charset="0"/>
            </a:endParaRPr>
          </a:p>
        </p:txBody>
      </p:sp>
      <p:sp>
        <p:nvSpPr>
          <p:cNvPr id="2" name="Content Placeholder 2">
            <a:extLst>
              <a:ext uri="{FF2B5EF4-FFF2-40B4-BE49-F238E27FC236}">
                <a16:creationId xmlns:a16="http://schemas.microsoft.com/office/drawing/2014/main" id="{7AF4F370-5457-C207-6DF1-41597CA0D67D}"/>
              </a:ext>
            </a:extLst>
          </p:cNvPr>
          <p:cNvSpPr txBox="1">
            <a:spLocks/>
          </p:cNvSpPr>
          <p:nvPr/>
        </p:nvSpPr>
        <p:spPr>
          <a:xfrm>
            <a:off x="1705590" y="2298534"/>
            <a:ext cx="8636100"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pic>
        <p:nvPicPr>
          <p:cNvPr id="8"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121983" y="1518396"/>
            <a:ext cx="1727747" cy="176140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2537670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8080406"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just">
              <a:buFont typeface="Arial" panose="020B0604020202020204" pitchFamily="34" charset="0"/>
              <a:buChar char="•"/>
            </a:pPr>
            <a:r>
              <a:rPr lang="en-US" sz="2400" dirty="0">
                <a:solidFill>
                  <a:schemeClr val="tx1"/>
                </a:solidFill>
                <a:latin typeface="Calibri" panose="020F0502020204030204" pitchFamily="34" charset="0"/>
                <a:ea typeface="Calibri" panose="020F0502020204030204" pitchFamily="34" charset="0"/>
                <a:cs typeface="Calibri" panose="020F0502020204030204" pitchFamily="34" charset="0"/>
              </a:rPr>
              <a:t>Typically, researchers assume attitudes have </a:t>
            </a:r>
            <a:r>
              <a:rPr lang="en-US" sz="2400" dirty="0">
                <a:solidFill>
                  <a:srgbClr val="0070C0"/>
                </a:solidFill>
                <a:latin typeface="Calibri" panose="020F0502020204030204" pitchFamily="34" charset="0"/>
                <a:ea typeface="Calibri" panose="020F0502020204030204" pitchFamily="34" charset="0"/>
                <a:cs typeface="Calibri" panose="020F0502020204030204" pitchFamily="34" charset="0"/>
              </a:rPr>
              <a:t>three</a:t>
            </a:r>
            <a:r>
              <a:rPr lang="en-US" sz="2400" dirty="0">
                <a:solidFill>
                  <a:schemeClr val="tx1"/>
                </a:solidFill>
                <a:latin typeface="Calibri" panose="020F0502020204030204" pitchFamily="34" charset="0"/>
                <a:ea typeface="Calibri" panose="020F0502020204030204" pitchFamily="34" charset="0"/>
                <a:cs typeface="Calibri" panose="020F0502020204030204" pitchFamily="34" charset="0"/>
              </a:rPr>
              <a:t> components: </a:t>
            </a:r>
            <a:r>
              <a:rPr lang="en-US" sz="2400" dirty="0">
                <a:solidFill>
                  <a:srgbClr val="0070C0"/>
                </a:solidFill>
                <a:latin typeface="Calibri" panose="020F0502020204030204" pitchFamily="34" charset="0"/>
                <a:ea typeface="Calibri" panose="020F0502020204030204" pitchFamily="34" charset="0"/>
                <a:cs typeface="Calibri" panose="020F0502020204030204" pitchFamily="34" charset="0"/>
              </a:rPr>
              <a:t>cognition, affect, and behavior.</a:t>
            </a:r>
          </a:p>
          <a:p>
            <a:pPr marL="342900" indent="-342900" algn="just">
              <a:buFont typeface="Arial" panose="020B0604020202020204" pitchFamily="34" charset="0"/>
              <a:buChar char="•"/>
            </a:pPr>
            <a:r>
              <a:rPr lang="en-US" sz="2400" dirty="0">
                <a:solidFill>
                  <a:schemeClr val="tx1"/>
                </a:solidFill>
                <a:latin typeface="Calibri" panose="020F0502020204030204" pitchFamily="34" charset="0"/>
                <a:ea typeface="Calibri" panose="020F0502020204030204" pitchFamily="34" charset="0"/>
                <a:cs typeface="Calibri" panose="020F0502020204030204" pitchFamily="34" charset="0"/>
              </a:rPr>
              <a:t> The statement “My pay is low” is </a:t>
            </a:r>
            <a:r>
              <a:rPr lang="en-US" sz="2400" dirty="0">
                <a:solidFill>
                  <a:srgbClr val="0070C0"/>
                </a:solidFill>
                <a:latin typeface="Calibri" panose="020F0502020204030204" pitchFamily="34" charset="0"/>
                <a:ea typeface="Calibri" panose="020F0502020204030204" pitchFamily="34" charset="0"/>
                <a:cs typeface="Calibri" panose="020F0502020204030204" pitchFamily="34" charset="0"/>
              </a:rPr>
              <a:t>a cognitive </a:t>
            </a:r>
            <a:r>
              <a:rPr lang="en-US" sz="2400" dirty="0">
                <a:solidFill>
                  <a:schemeClr val="tx1"/>
                </a:solidFill>
                <a:latin typeface="Calibri" panose="020F0502020204030204" pitchFamily="34" charset="0"/>
                <a:ea typeface="Calibri" panose="020F0502020204030204" pitchFamily="34" charset="0"/>
                <a:cs typeface="Calibri" panose="020F0502020204030204" pitchFamily="34" charset="0"/>
              </a:rPr>
              <a:t>component of an attitude—a description of or belief in the way things are. </a:t>
            </a:r>
          </a:p>
          <a:p>
            <a:pPr marL="342900" indent="-342900" algn="just">
              <a:buFont typeface="Arial" panose="020B0604020202020204" pitchFamily="34" charset="0"/>
              <a:buChar char="•"/>
            </a:pPr>
            <a:r>
              <a:rPr lang="en-US" sz="2400" dirty="0">
                <a:solidFill>
                  <a:srgbClr val="0070C0"/>
                </a:solidFill>
                <a:latin typeface="Calibri" panose="020F0502020204030204" pitchFamily="34" charset="0"/>
                <a:ea typeface="Calibri" panose="020F0502020204030204" pitchFamily="34" charset="0"/>
                <a:cs typeface="Calibri" panose="020F0502020204030204" pitchFamily="34" charset="0"/>
              </a:rPr>
              <a:t>Affect</a:t>
            </a:r>
            <a:r>
              <a:rPr lang="en-US" sz="2400" dirty="0">
                <a:solidFill>
                  <a:schemeClr val="tx1"/>
                </a:solidFill>
                <a:latin typeface="Calibri" panose="020F0502020204030204" pitchFamily="34" charset="0"/>
                <a:ea typeface="Calibri" panose="020F0502020204030204" pitchFamily="34" charset="0"/>
                <a:cs typeface="Calibri" panose="020F0502020204030204" pitchFamily="34" charset="0"/>
              </a:rPr>
              <a:t> is the emotional or feeling segment of an attitude reflected in the statement, “I am angry over how little I’m paid.” Affect can lead to behavioral outcomes</a:t>
            </a:r>
            <a:endParaRPr lang="en-US" sz="2400" b="1" dirty="0">
              <a:solidFill>
                <a:schemeClr val="tx1"/>
              </a:solidFill>
              <a:latin typeface="Calibri" panose="020F0502020204030204" pitchFamily="34" charset="0"/>
              <a:ea typeface="Calibri" panose="020F0502020204030204" pitchFamily="34" charset="0"/>
              <a:cs typeface="Calibri" panose="020F0502020204030204" pitchFamily="34"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id="{63A00314-A771-0E2C-C4A6-7D3E4DA0FE63}"/>
              </a:ext>
            </a:extLst>
          </p:cNvPr>
          <p:cNvSpPr txBox="1">
            <a:spLocks/>
          </p:cNvSpPr>
          <p:nvPr/>
        </p:nvSpPr>
        <p:spPr>
          <a:xfrm>
            <a:off x="1134284" y="2167721"/>
            <a:ext cx="6811981" cy="411122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pic>
        <p:nvPicPr>
          <p:cNvPr id="9"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81173" y="701749"/>
            <a:ext cx="4687910" cy="1739247"/>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2621833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167721"/>
            <a:ext cx="9579343" cy="388818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lgn="just">
              <a:buFont typeface="Arial" panose="020B0604020202020204" pitchFamily="34" charset="0"/>
              <a:buChar char="•"/>
            </a:pPr>
            <a:r>
              <a:rPr lang="en-US" sz="2800" b="1" dirty="0">
                <a:solidFill>
                  <a:schemeClr val="tx1"/>
                </a:solidFill>
                <a:latin typeface="Calibri" panose="020F0502020204030204" pitchFamily="34" charset="0"/>
                <a:ea typeface="Calibri" panose="020F0502020204030204" pitchFamily="34" charset="0"/>
                <a:cs typeface="Calibri" panose="020F0502020204030204" pitchFamily="34" charset="0"/>
              </a:rPr>
              <a:t>The behavioral</a:t>
            </a:r>
            <a:r>
              <a:rPr lang="en-US" sz="2800" dirty="0">
                <a:solidFill>
                  <a:srgbClr val="0070C0"/>
                </a:solidFill>
                <a:latin typeface="Calibri" panose="020F0502020204030204" pitchFamily="34" charset="0"/>
                <a:ea typeface="Calibri" panose="020F0502020204030204" pitchFamily="34" charset="0"/>
                <a:cs typeface="Calibri" panose="020F0502020204030204" pitchFamily="34" charset="0"/>
              </a:rPr>
              <a:t> </a:t>
            </a:r>
            <a:r>
              <a:rPr lang="en-US" sz="2800" dirty="0">
                <a:solidFill>
                  <a:srgbClr val="00B0F0"/>
                </a:solidFill>
                <a:latin typeface="Calibri" panose="020F0502020204030204" pitchFamily="34" charset="0"/>
                <a:ea typeface="Calibri" panose="020F0502020204030204" pitchFamily="34" charset="0"/>
                <a:cs typeface="Calibri" panose="020F0502020204030204" pitchFamily="34" charset="0"/>
              </a:rPr>
              <a:t>component of an attitude describes an intention to behave a certain way toward someone as in, “I’m going to look for another job that pays better.” </a:t>
            </a:r>
          </a:p>
          <a:p>
            <a:pPr marL="457200" indent="-457200" algn="just">
              <a:buFont typeface="Arial" panose="020B0604020202020204" pitchFamily="34" charset="0"/>
              <a:buChar char="•"/>
            </a:pPr>
            <a:r>
              <a:rPr lang="en-US" sz="2800" dirty="0">
                <a:solidFill>
                  <a:srgbClr val="00B0F0"/>
                </a:solidFill>
                <a:latin typeface="Calibri" panose="020F0502020204030204" pitchFamily="34" charset="0"/>
                <a:ea typeface="Calibri" panose="020F0502020204030204" pitchFamily="34" charset="0"/>
                <a:cs typeface="Calibri" panose="020F0502020204030204" pitchFamily="34" charset="0"/>
              </a:rPr>
              <a:t>Viewing attitudes as having three components—cognition, affect, and behavior—helps understand their complexity and the potential relationship between attitudes and behavior.</a:t>
            </a:r>
            <a:endParaRPr lang="ar-SA" sz="2800" dirty="0">
              <a:solidFill>
                <a:srgbClr val="00B0F0"/>
              </a:solidFill>
              <a:latin typeface="Calibri" panose="020F0502020204030204" pitchFamily="34" charset="0"/>
              <a:ea typeface="Calibri" panose="020F0502020204030204" pitchFamily="34" charset="0"/>
              <a:cs typeface="Calibri" panose="020F0502020204030204" pitchFamily="34" charset="0"/>
            </a:endParaRPr>
          </a:p>
        </p:txBody>
      </p:sp>
      <p:sp>
        <p:nvSpPr>
          <p:cNvPr id="5" name="Rectangle 4"/>
          <p:cNvSpPr/>
          <p:nvPr/>
        </p:nvSpPr>
        <p:spPr>
          <a:xfrm>
            <a:off x="147650" y="141436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id="{63A00314-A771-0E2C-C4A6-7D3E4DA0FE63}"/>
              </a:ext>
            </a:extLst>
          </p:cNvPr>
          <p:cNvSpPr txBox="1">
            <a:spLocks/>
          </p:cNvSpPr>
          <p:nvPr/>
        </p:nvSpPr>
        <p:spPr>
          <a:xfrm>
            <a:off x="1134284" y="2167721"/>
            <a:ext cx="6811981" cy="411122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pic>
        <p:nvPicPr>
          <p:cNvPr id="9"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91896" y="268963"/>
            <a:ext cx="4687910" cy="2305813"/>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11563155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0070C0"/>
              </a:solidFill>
            </a:endParaRPr>
          </a:p>
        </p:txBody>
      </p:sp>
      <p:sp>
        <p:nvSpPr>
          <p:cNvPr id="5" name="Rectangle 4"/>
          <p:cNvSpPr/>
          <p:nvPr/>
        </p:nvSpPr>
        <p:spPr>
          <a:xfrm>
            <a:off x="942308" y="935396"/>
            <a:ext cx="1404457" cy="5922604"/>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584775"/>
          </a:xfrm>
          <a:prstGeom prst="rect">
            <a:avLst/>
          </a:prstGeom>
          <a:noFill/>
        </p:spPr>
        <p:txBody>
          <a:bodyPr wrap="square" rtlCol="0">
            <a:spAutoFit/>
          </a:bodyPr>
          <a:lstStyle/>
          <a:p>
            <a:r>
              <a:rPr lang="en-US" sz="3200" b="1" dirty="0">
                <a:solidFill>
                  <a:srgbClr val="00B0F0"/>
                </a:solidFill>
                <a:latin typeface="Calibri" panose="020F0502020204030204" pitchFamily="34" charset="0"/>
                <a:ea typeface="Calibri" panose="020F0502020204030204" pitchFamily="34" charset="0"/>
                <a:cs typeface="Calibri" panose="020F0502020204030204" pitchFamily="34" charset="0"/>
              </a:rPr>
              <a:t>Attitudes three components: </a:t>
            </a:r>
            <a:endParaRPr lang="ar-SA" sz="3200" b="1" dirty="0">
              <a:solidFill>
                <a:srgbClr val="00B0F0"/>
              </a:solidFill>
              <a:latin typeface="Calibri" panose="020F0502020204030204" pitchFamily="34" charset="0"/>
              <a:ea typeface="Calibri" panose="020F0502020204030204" pitchFamily="34" charset="0"/>
              <a:cs typeface="Calibri" panose="020F0502020204030204" pitchFamily="34" charset="0"/>
            </a:endParaRPr>
          </a:p>
        </p:txBody>
      </p:sp>
      <p:sp>
        <p:nvSpPr>
          <p:cNvPr id="2" name="Content Placeholder 2">
            <a:extLst>
              <a:ext uri="{FF2B5EF4-FFF2-40B4-BE49-F238E27FC236}">
                <a16:creationId xmlns:a16="http://schemas.microsoft.com/office/drawing/2014/main" id="{8DA59FCA-07D3-9045-3759-6A77363FF628}"/>
              </a:ext>
            </a:extLst>
          </p:cNvPr>
          <p:cNvSpPr txBox="1">
            <a:spLocks/>
          </p:cNvSpPr>
          <p:nvPr/>
        </p:nvSpPr>
        <p:spPr>
          <a:xfrm>
            <a:off x="1329548" y="2313252"/>
            <a:ext cx="5586407" cy="355951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7000"/>
              </a:lnSpc>
              <a:spcBef>
                <a:spcPts val="0"/>
              </a:spcBef>
              <a:spcAft>
                <a:spcPts val="800"/>
              </a:spcAft>
              <a:buNone/>
            </a:pPr>
            <a:endParaRPr lang="en-US" sz="2000" kern="100" dirty="0">
              <a:solidFill>
                <a:srgbClr val="002060"/>
              </a:solidFill>
              <a:latin typeface="+mj-lt"/>
              <a:cs typeface="Arial" panose="020B0604020202020204" pitchFamily="34" charset="0"/>
            </a:endParaRPr>
          </a:p>
        </p:txBody>
      </p:sp>
      <p:pic>
        <p:nvPicPr>
          <p:cNvPr id="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42308" y="1922987"/>
            <a:ext cx="10211245" cy="3949779"/>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5493009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422823" y="2066496"/>
            <a:ext cx="9354034" cy="38988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lgn="just">
              <a:buFont typeface="Arial" panose="020B0604020202020204" pitchFamily="34" charset="0"/>
              <a:buChar char="•"/>
            </a:pPr>
            <a:r>
              <a:rPr lang="en-US" sz="2800" dirty="0">
                <a:solidFill>
                  <a:srgbClr val="00B0F0"/>
                </a:solidFill>
                <a:latin typeface="Calibri" panose="020F0502020204030204" pitchFamily="34" charset="0"/>
                <a:ea typeface="Calibri" panose="020F0502020204030204" pitchFamily="34" charset="0"/>
                <a:cs typeface="Calibri" panose="020F0502020204030204" pitchFamily="34" charset="0"/>
              </a:rPr>
              <a:t>In organizations, attitudes are important for their behavioral component. </a:t>
            </a:r>
          </a:p>
          <a:p>
            <a:pPr marL="457200" indent="-457200" algn="just">
              <a:buFont typeface="Arial" panose="020B0604020202020204" pitchFamily="34" charset="0"/>
              <a:buChar char="•"/>
            </a:pPr>
            <a:r>
              <a:rPr lang="en-US" sz="2800" dirty="0">
                <a:solidFill>
                  <a:srgbClr val="00B0F0"/>
                </a:solidFill>
                <a:latin typeface="Calibri" panose="020F0502020204030204" pitchFamily="34" charset="0"/>
                <a:ea typeface="Calibri" panose="020F0502020204030204" pitchFamily="34" charset="0"/>
                <a:cs typeface="Calibri" panose="020F0502020204030204" pitchFamily="34" charset="0"/>
              </a:rPr>
              <a:t>If workers believe, for example, that managers, auditors, and engineers are in a </a:t>
            </a:r>
            <a:r>
              <a:rPr lang="en-US" sz="2800" dirty="0">
                <a:solidFill>
                  <a:schemeClr val="tx1"/>
                </a:solidFill>
                <a:latin typeface="Calibri" panose="020F0502020204030204" pitchFamily="34" charset="0"/>
                <a:ea typeface="Calibri" panose="020F0502020204030204" pitchFamily="34" charset="0"/>
                <a:cs typeface="Calibri" panose="020F0502020204030204" pitchFamily="34" charset="0"/>
              </a:rPr>
              <a:t>conspiracy</a:t>
            </a:r>
            <a:r>
              <a:rPr lang="en-US" sz="2800" dirty="0">
                <a:solidFill>
                  <a:srgbClr val="0070C0"/>
                </a:solidFill>
                <a:latin typeface="Calibri" panose="020F0502020204030204" pitchFamily="34" charset="0"/>
                <a:ea typeface="Calibri" panose="020F0502020204030204" pitchFamily="34" charset="0"/>
                <a:cs typeface="Calibri" panose="020F0502020204030204" pitchFamily="34" charset="0"/>
              </a:rPr>
              <a:t> </a:t>
            </a:r>
            <a:r>
              <a:rPr lang="en-US" sz="2800" dirty="0">
                <a:solidFill>
                  <a:srgbClr val="00B0F0"/>
                </a:solidFill>
                <a:latin typeface="Calibri" panose="020F0502020204030204" pitchFamily="34" charset="0"/>
                <a:ea typeface="Calibri" panose="020F0502020204030204" pitchFamily="34" charset="0"/>
                <a:cs typeface="Calibri" panose="020F0502020204030204" pitchFamily="34" charset="0"/>
              </a:rPr>
              <a:t>to make employees work harder for less money, we should try to understand how this attitude formed, how it impacts job behavior, and how it might be changed.</a:t>
            </a:r>
            <a:endParaRPr lang="ar-SA" sz="2800" dirty="0">
              <a:solidFill>
                <a:srgbClr val="00B0F0"/>
              </a:solidFill>
              <a:latin typeface="Calibri" panose="020F0502020204030204" pitchFamily="34" charset="0"/>
              <a:ea typeface="Calibri" panose="020F0502020204030204" pitchFamily="34" charset="0"/>
              <a:cs typeface="Calibri" panose="020F0502020204030204" pitchFamily="34" charset="0"/>
            </a:endParaRPr>
          </a:p>
        </p:txBody>
      </p:sp>
      <p:sp>
        <p:nvSpPr>
          <p:cNvPr id="5" name="Rectangle 4"/>
          <p:cNvSpPr/>
          <p:nvPr/>
        </p:nvSpPr>
        <p:spPr>
          <a:xfrm>
            <a:off x="572281" y="13453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id="{A3C13FF3-6BA8-8AA2-F61B-D88D61739F0A}"/>
              </a:ext>
            </a:extLst>
          </p:cNvPr>
          <p:cNvSpPr txBox="1">
            <a:spLocks/>
          </p:cNvSpPr>
          <p:nvPr/>
        </p:nvSpPr>
        <p:spPr>
          <a:xfrm>
            <a:off x="746975" y="2395678"/>
            <a:ext cx="10483401" cy="267859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latin typeface="+mj-lt"/>
              <a:cs typeface="Arial" panose="020B0604020202020204" pitchFamily="34" charset="0"/>
            </a:endParaRPr>
          </a:p>
        </p:txBody>
      </p:sp>
      <p:pic>
        <p:nvPicPr>
          <p:cNvPr id="8" name="Picture 2"/>
          <p:cNvPicPr>
            <a:picLocks noChangeAspect="1" noChangeArrowheads="1"/>
          </p:cNvPicPr>
          <p:nvPr/>
        </p:nvPicPr>
        <p:blipFill>
          <a:blip r:embed="rId3">
            <a:duotone>
              <a:prstClr val="black"/>
              <a:schemeClr val="accent2">
                <a:tint val="45000"/>
                <a:satMod val="400000"/>
              </a:schemeClr>
            </a:duotone>
            <a:extLst>
              <a:ext uri="{28A0092B-C50C-407E-A947-70E740481C1C}">
                <a14:useLocalDpi xmlns:a14="http://schemas.microsoft.com/office/drawing/2010/main" val="0"/>
              </a:ext>
            </a:extLst>
          </a:blip>
          <a:srcRect/>
          <a:stretch>
            <a:fillRect/>
          </a:stretch>
        </p:blipFill>
        <p:spPr bwMode="auto">
          <a:xfrm>
            <a:off x="2786743" y="695772"/>
            <a:ext cx="6477881" cy="1837367"/>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67861742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5586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Content Placeholder 2">
            <a:extLst>
              <a:ext uri="{FF2B5EF4-FFF2-40B4-BE49-F238E27FC236}">
                <a16:creationId xmlns:a16="http://schemas.microsoft.com/office/drawing/2014/main" id="{CCFDE71C-8BCB-4A9A-F5BD-EB9C97D999BF}"/>
              </a:ext>
            </a:extLst>
          </p:cNvPr>
          <p:cNvSpPr txBox="1">
            <a:spLocks/>
          </p:cNvSpPr>
          <p:nvPr/>
        </p:nvSpPr>
        <p:spPr>
          <a:xfrm>
            <a:off x="1356711" y="2196296"/>
            <a:ext cx="9743271" cy="349682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7000"/>
              </a:lnSpc>
              <a:spcBef>
                <a:spcPts val="0"/>
              </a:spcBef>
              <a:spcAft>
                <a:spcPts val="800"/>
              </a:spcAft>
              <a:buNone/>
            </a:pPr>
            <a:endParaRPr lang="en-US" sz="2000" kern="100" dirty="0">
              <a:solidFill>
                <a:srgbClr val="002060"/>
              </a:solidFill>
              <a:latin typeface="+mj-lt"/>
              <a:cs typeface="Arial" panose="020B0604020202020204" pitchFamily="34" charset="0"/>
            </a:endParaRPr>
          </a:p>
        </p:txBody>
      </p:sp>
      <p:sp>
        <p:nvSpPr>
          <p:cNvPr id="6" name="Rectangle 5"/>
          <p:cNvSpPr/>
          <p:nvPr/>
        </p:nvSpPr>
        <p:spPr>
          <a:xfrm>
            <a:off x="2884408" y="1182181"/>
            <a:ext cx="5460641" cy="584775"/>
          </a:xfrm>
          <a:prstGeom prst="rect">
            <a:avLst/>
          </a:prstGeom>
        </p:spPr>
        <p:txBody>
          <a:bodyPr wrap="square">
            <a:spAutoFit/>
          </a:bodyPr>
          <a:lstStyle/>
          <a:p>
            <a:r>
              <a:rPr lang="en-US" sz="3200" b="1" dirty="0">
                <a:solidFill>
                  <a:srgbClr val="00B0F0"/>
                </a:solidFill>
                <a:latin typeface="Calibri" panose="020F0502020204030204" pitchFamily="34" charset="0"/>
                <a:ea typeface="Calibri" panose="020F0502020204030204" pitchFamily="34" charset="0"/>
                <a:cs typeface="Calibri" panose="020F0502020204030204" pitchFamily="34" charset="0"/>
              </a:rPr>
              <a:t>Attitudes and Behavior</a:t>
            </a:r>
            <a:endParaRPr lang="ar-SA" sz="3200" b="1" dirty="0">
              <a:solidFill>
                <a:srgbClr val="00B0F0"/>
              </a:solidFill>
              <a:latin typeface="Calibri" panose="020F0502020204030204" pitchFamily="34" charset="0"/>
              <a:ea typeface="Calibri" panose="020F0502020204030204" pitchFamily="34" charset="0"/>
              <a:cs typeface="Calibri" panose="020F0502020204030204" pitchFamily="34" charset="0"/>
            </a:endParaRPr>
          </a:p>
        </p:txBody>
      </p:sp>
      <p:pic>
        <p:nvPicPr>
          <p:cNvPr id="1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7280" y="1772816"/>
            <a:ext cx="10812720" cy="4536503"/>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76392815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7775606"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lgn="just">
              <a:buFont typeface="Arial" panose="020B0604020202020204" pitchFamily="34" charset="0"/>
              <a:buChar char="•"/>
            </a:pPr>
            <a:r>
              <a:rPr lang="en-US" sz="2800" dirty="0">
                <a:solidFill>
                  <a:srgbClr val="00B0F0"/>
                </a:solidFill>
                <a:latin typeface="Calibri" panose="020F0502020204030204" pitchFamily="34" charset="0"/>
                <a:ea typeface="Calibri" panose="020F0502020204030204" pitchFamily="34" charset="0"/>
                <a:cs typeface="Calibri" panose="020F0502020204030204" pitchFamily="34" charset="0"/>
              </a:rPr>
              <a:t>Early research on attitudes assumed they were causally related to behavior—that is, the attitudes people hold determine what they do. </a:t>
            </a:r>
          </a:p>
          <a:p>
            <a:pPr marL="457200" indent="-457200" algn="just">
              <a:buFont typeface="Arial" panose="020B0604020202020204" pitchFamily="34" charset="0"/>
              <a:buChar char="•"/>
            </a:pPr>
            <a:r>
              <a:rPr lang="en-US" sz="2800" dirty="0">
                <a:solidFill>
                  <a:srgbClr val="00B0F0"/>
                </a:solidFill>
                <a:latin typeface="Calibri" panose="020F0502020204030204" pitchFamily="34" charset="0"/>
                <a:ea typeface="Calibri" panose="020F0502020204030204" pitchFamily="34" charset="0"/>
                <a:cs typeface="Calibri" panose="020F0502020204030204" pitchFamily="34" charset="0"/>
              </a:rPr>
              <a:t>Other researchers have agreed that attitudes predict future behavior</a:t>
            </a:r>
            <a:endParaRPr lang="ar-SA" sz="2800" dirty="0">
              <a:solidFill>
                <a:srgbClr val="00B0F0"/>
              </a:solidFill>
              <a:latin typeface="Calibri" panose="020F0502020204030204" pitchFamily="34" charset="0"/>
              <a:ea typeface="Calibri" panose="020F0502020204030204" pitchFamily="34" charset="0"/>
              <a:cs typeface="Calibri" panose="020F0502020204030204" pitchFamily="34"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523220"/>
          </a:xfrm>
          <a:prstGeom prst="rect">
            <a:avLst/>
          </a:prstGeom>
          <a:noFill/>
        </p:spPr>
        <p:txBody>
          <a:bodyPr wrap="square" rtlCol="0">
            <a:spAutoFit/>
          </a:bodyPr>
          <a:lstStyle/>
          <a:p>
            <a:r>
              <a:rPr lang="en-US" sz="2800" b="1" dirty="0">
                <a:solidFill>
                  <a:srgbClr val="00B0F0"/>
                </a:solidFill>
              </a:rPr>
              <a:t>Attitudes and Behavior</a:t>
            </a:r>
            <a:endParaRPr lang="ar-SA" sz="2800" b="1" dirty="0">
              <a:solidFill>
                <a:srgbClr val="00B0F0"/>
              </a:solidFill>
            </a:endParaRPr>
          </a:p>
        </p:txBody>
      </p:sp>
      <p:pic>
        <p:nvPicPr>
          <p:cNvPr id="9"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67484" y="1101488"/>
            <a:ext cx="5173909" cy="1642434"/>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6532726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388879" y="627046"/>
            <a:ext cx="1404457" cy="6369177"/>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5" name="Rectangle: Rounded Corners 24"/>
          <p:cNvSpPr/>
          <p:nvPr/>
        </p:nvSpPr>
        <p:spPr>
          <a:xfrm>
            <a:off x="617280" y="1685495"/>
            <a:ext cx="8864177"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id="{7C8E4661-4608-0DE3-FD01-EF7B7EB1EECA}"/>
              </a:ext>
            </a:extLst>
          </p:cNvPr>
          <p:cNvSpPr txBox="1"/>
          <p:nvPr/>
        </p:nvSpPr>
        <p:spPr>
          <a:xfrm>
            <a:off x="798491" y="2101396"/>
            <a:ext cx="6941252" cy="2800767"/>
          </a:xfrm>
          <a:prstGeom prst="rect">
            <a:avLst/>
          </a:prstGeom>
          <a:noFill/>
        </p:spPr>
        <p:txBody>
          <a:bodyPr wrap="square">
            <a:spAutoFit/>
          </a:bodyPr>
          <a:lstStyle/>
          <a:p>
            <a:pPr algn="just"/>
            <a:r>
              <a:rPr lang="en-US" sz="3200" b="1" dirty="0">
                <a:latin typeface="Calibri" panose="020F0502020204030204" pitchFamily="34" charset="0"/>
                <a:ea typeface="Calibri" panose="020F0502020204030204" pitchFamily="34" charset="0"/>
                <a:cs typeface="Calibri" panose="020F0502020204030204" pitchFamily="34" charset="0"/>
              </a:rPr>
              <a:t>Cognitive dissonance</a:t>
            </a:r>
            <a:r>
              <a:rPr lang="en-US" sz="3200" dirty="0">
                <a:latin typeface="Calibri" panose="020F0502020204030204" pitchFamily="34" charset="0"/>
                <a:ea typeface="Calibri" panose="020F0502020204030204" pitchFamily="34" charset="0"/>
                <a:cs typeface="Calibri" panose="020F0502020204030204" pitchFamily="34" charset="0"/>
              </a:rPr>
              <a:t>: </a:t>
            </a:r>
          </a:p>
          <a:p>
            <a:pPr marL="342900" indent="-342900" algn="just">
              <a:buFont typeface="Arial" panose="020B0604020202020204" pitchFamily="34" charset="0"/>
              <a:buChar char="•"/>
            </a:pPr>
            <a:r>
              <a:rPr lang="en-US" sz="2400" dirty="0">
                <a:solidFill>
                  <a:srgbClr val="00B0F0"/>
                </a:solidFill>
                <a:latin typeface="Calibri" panose="020F0502020204030204" pitchFamily="34" charset="0"/>
                <a:ea typeface="Calibri" panose="020F0502020204030204" pitchFamily="34" charset="0"/>
                <a:cs typeface="Calibri" panose="020F0502020204030204" pitchFamily="34" charset="0"/>
              </a:rPr>
              <a:t>Any incompatibility between two or more attitudes or between behavior and attitudes.</a:t>
            </a:r>
          </a:p>
          <a:p>
            <a:pPr marL="342900" indent="-342900" algn="just">
              <a:buFont typeface="Arial" panose="020B0604020202020204" pitchFamily="34" charset="0"/>
              <a:buChar char="•"/>
            </a:pPr>
            <a:r>
              <a:rPr lang="en-US" sz="2400" dirty="0">
                <a:solidFill>
                  <a:srgbClr val="00B0F0"/>
                </a:solidFill>
                <a:latin typeface="Calibri" panose="020F0502020204030204" pitchFamily="34" charset="0"/>
                <a:ea typeface="Calibri" panose="020F0502020204030204" pitchFamily="34" charset="0"/>
                <a:cs typeface="Calibri" panose="020F0502020204030204" pitchFamily="34" charset="0"/>
              </a:rPr>
              <a:t>People seek consistency among their attitudes, and between their attitudes and their behavior. Any form of </a:t>
            </a:r>
            <a:r>
              <a:rPr lang="en-US" sz="2400" dirty="0">
                <a:latin typeface="Calibri" panose="020F0502020204030204" pitchFamily="34" charset="0"/>
                <a:ea typeface="Calibri" panose="020F0502020204030204" pitchFamily="34" charset="0"/>
                <a:cs typeface="Calibri" panose="020F0502020204030204" pitchFamily="34" charset="0"/>
              </a:rPr>
              <a:t>inconsistency</a:t>
            </a:r>
            <a:r>
              <a:rPr lang="en-US" sz="2400" dirty="0">
                <a:solidFill>
                  <a:srgbClr val="0070C0"/>
                </a:solidFill>
                <a:latin typeface="Calibri" panose="020F0502020204030204" pitchFamily="34" charset="0"/>
                <a:ea typeface="Calibri" panose="020F0502020204030204" pitchFamily="34" charset="0"/>
                <a:cs typeface="Calibri" panose="020F0502020204030204" pitchFamily="34" charset="0"/>
              </a:rPr>
              <a:t> </a:t>
            </a:r>
            <a:r>
              <a:rPr lang="en-US" sz="2400" dirty="0">
                <a:solidFill>
                  <a:srgbClr val="00B0F0"/>
                </a:solidFill>
                <a:latin typeface="Calibri" panose="020F0502020204030204" pitchFamily="34" charset="0"/>
                <a:ea typeface="Calibri" panose="020F0502020204030204" pitchFamily="34" charset="0"/>
                <a:cs typeface="Calibri" panose="020F0502020204030204" pitchFamily="34" charset="0"/>
              </a:rPr>
              <a:t>is</a:t>
            </a:r>
            <a:r>
              <a:rPr lang="en-US" sz="2400" dirty="0">
                <a:solidFill>
                  <a:srgbClr val="0070C0"/>
                </a:solidFill>
                <a:latin typeface="Calibri" panose="020F0502020204030204" pitchFamily="34" charset="0"/>
                <a:ea typeface="Calibri" panose="020F0502020204030204" pitchFamily="34" charset="0"/>
                <a:cs typeface="Calibri" panose="020F0502020204030204" pitchFamily="34" charset="0"/>
              </a:rPr>
              <a:t> </a:t>
            </a:r>
            <a:r>
              <a:rPr lang="en-US" sz="2400" dirty="0">
                <a:latin typeface="Calibri" panose="020F0502020204030204" pitchFamily="34" charset="0"/>
                <a:ea typeface="Calibri" panose="020F0502020204030204" pitchFamily="34" charset="0"/>
                <a:cs typeface="Calibri" panose="020F0502020204030204" pitchFamily="34" charset="0"/>
              </a:rPr>
              <a:t>uncomfortable</a:t>
            </a:r>
            <a:r>
              <a:rPr lang="en-US" sz="2400" dirty="0">
                <a:solidFill>
                  <a:srgbClr val="00B0F0"/>
                </a:solidFill>
                <a:latin typeface="Calibri" panose="020F0502020204030204" pitchFamily="34" charset="0"/>
                <a:ea typeface="Calibri" panose="020F0502020204030204" pitchFamily="34" charset="0"/>
                <a:cs typeface="Calibri" panose="020F0502020204030204" pitchFamily="34" charset="0"/>
              </a:rPr>
              <a:t>, and individuals will therefore attempt to reduce it.</a:t>
            </a:r>
            <a:r>
              <a:rPr lang="en-US" sz="2400" dirty="0">
                <a:solidFill>
                  <a:srgbClr val="0070C0"/>
                </a:solidFill>
                <a:latin typeface="Calibri" panose="020F0502020204030204" pitchFamily="34" charset="0"/>
                <a:ea typeface="Calibri" panose="020F0502020204030204" pitchFamily="34" charset="0"/>
                <a:cs typeface="Calibri" panose="020F0502020204030204" pitchFamily="34" charset="0"/>
              </a:rPr>
              <a:t> </a:t>
            </a:r>
            <a:endParaRPr lang="ar-SA" sz="2400" dirty="0">
              <a:solidFill>
                <a:srgbClr val="0070C0"/>
              </a:solidFill>
              <a:latin typeface="Calibri" panose="020F0502020204030204" pitchFamily="34" charset="0"/>
              <a:ea typeface="Calibri" panose="020F0502020204030204" pitchFamily="34" charset="0"/>
              <a:cs typeface="Calibri" panose="020F0502020204030204" pitchFamily="34" charset="0"/>
            </a:endParaRPr>
          </a:p>
        </p:txBody>
      </p:sp>
      <p:pic>
        <p:nvPicPr>
          <p:cNvPr id="1026" name="Picture 2" descr="What is cognitive reserve? - Harvard Health">
            <a:extLst>
              <a:ext uri="{FF2B5EF4-FFF2-40B4-BE49-F238E27FC236}">
                <a16:creationId xmlns:a16="http://schemas.microsoft.com/office/drawing/2014/main" id="{004571FF-92D0-3E24-5FBA-D268DA331A80}"/>
              </a:ext>
            </a:extLst>
          </p:cNvPr>
          <p:cNvPicPr>
            <a:picLocks noChangeAspect="1" noChangeArrowheads="1"/>
          </p:cNvPicPr>
          <p:nvPr/>
        </p:nvPicPr>
        <p:blipFill>
          <a:blip r:embed="rId3">
            <a:duotone>
              <a:prstClr val="black"/>
              <a:schemeClr val="accent5">
                <a:tint val="45000"/>
                <a:satMod val="400000"/>
              </a:schemeClr>
            </a:duotone>
            <a:extLst>
              <a:ext uri="{BEBA8EAE-BF5A-486C-A8C5-ECC9F3942E4B}">
                <a14:imgProps xmlns:a14="http://schemas.microsoft.com/office/drawing/2010/main">
                  <a14:imgLayer r:embed="rId4">
                    <a14:imgEffect>
                      <a14:saturation sat="0"/>
                    </a14:imgEffect>
                  </a14:imgLayer>
                </a14:imgProps>
              </a:ext>
              <a:ext uri="{28A0092B-C50C-407E-A947-70E740481C1C}">
                <a14:useLocalDpi xmlns:a14="http://schemas.microsoft.com/office/drawing/2010/main" val="0"/>
              </a:ext>
            </a:extLst>
          </a:blip>
          <a:srcRect/>
          <a:stretch>
            <a:fillRect/>
          </a:stretch>
        </p:blipFill>
        <p:spPr bwMode="auto">
          <a:xfrm>
            <a:off x="8298043" y="2300411"/>
            <a:ext cx="3095466" cy="303711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747409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9638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77210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EE6E26C8-D383-E5D3-3CA0-B78E61855EBA}"/>
              </a:ext>
            </a:extLst>
          </p:cNvPr>
          <p:cNvSpPr txBox="1"/>
          <p:nvPr/>
        </p:nvSpPr>
        <p:spPr>
          <a:xfrm>
            <a:off x="772732" y="2101396"/>
            <a:ext cx="7293558" cy="3416320"/>
          </a:xfrm>
          <a:prstGeom prst="rect">
            <a:avLst/>
          </a:prstGeom>
          <a:noFill/>
        </p:spPr>
        <p:txBody>
          <a:bodyPr wrap="square">
            <a:spAutoFit/>
          </a:bodyPr>
          <a:lstStyle/>
          <a:p>
            <a:pPr marL="342900" indent="-342900" algn="just">
              <a:buFont typeface="Arial" panose="020B0604020202020204" pitchFamily="34" charset="0"/>
              <a:buChar char="•"/>
            </a:pPr>
            <a:r>
              <a:rPr lang="en-US" sz="2400" dirty="0">
                <a:solidFill>
                  <a:srgbClr val="00B0F0"/>
                </a:solidFill>
                <a:latin typeface="Calibri" panose="020F0502020204030204" pitchFamily="34" charset="0"/>
                <a:ea typeface="Calibri" panose="020F0502020204030204" pitchFamily="34" charset="0"/>
                <a:cs typeface="Calibri" panose="020F0502020204030204" pitchFamily="34" charset="0"/>
              </a:rPr>
              <a:t>When there is a </a:t>
            </a:r>
            <a:r>
              <a:rPr lang="en-US" sz="2400" dirty="0">
                <a:latin typeface="Calibri" panose="020F0502020204030204" pitchFamily="34" charset="0"/>
                <a:ea typeface="Calibri" panose="020F0502020204030204" pitchFamily="34" charset="0"/>
                <a:cs typeface="Calibri" panose="020F0502020204030204" pitchFamily="34" charset="0"/>
              </a:rPr>
              <a:t>dissonance</a:t>
            </a:r>
            <a:r>
              <a:rPr lang="en-US" sz="2400" dirty="0">
                <a:solidFill>
                  <a:srgbClr val="00B0F0"/>
                </a:solidFill>
                <a:latin typeface="Calibri" panose="020F0502020204030204" pitchFamily="34" charset="0"/>
                <a:ea typeface="Calibri" panose="020F0502020204030204" pitchFamily="34" charset="0"/>
                <a:cs typeface="Calibri" panose="020F0502020204030204" pitchFamily="34" charset="0"/>
              </a:rPr>
              <a:t>, people will alter either the attitudes or the behavior, or they will develop a rationalization for the discrepancy. </a:t>
            </a:r>
          </a:p>
          <a:p>
            <a:pPr marL="342900" indent="-342900" algn="just">
              <a:buFont typeface="Arial" panose="020B0604020202020204" pitchFamily="34" charset="0"/>
              <a:buChar char="•"/>
            </a:pPr>
            <a:r>
              <a:rPr lang="en-US" sz="2400" dirty="0">
                <a:solidFill>
                  <a:srgbClr val="00B0F0"/>
                </a:solidFill>
                <a:latin typeface="Calibri" panose="020F0502020204030204" pitchFamily="34" charset="0"/>
                <a:ea typeface="Calibri" panose="020F0502020204030204" pitchFamily="34" charset="0"/>
                <a:cs typeface="Calibri" panose="020F0502020204030204" pitchFamily="34" charset="0"/>
              </a:rPr>
              <a:t>Recent research found, for instance, that the attitudes of employees who had emotionally challenging work events improved after they talked about their experiences with coworkers. </a:t>
            </a:r>
          </a:p>
          <a:p>
            <a:pPr marL="342900" indent="-342900" algn="just">
              <a:buFont typeface="Arial" panose="020B0604020202020204" pitchFamily="34" charset="0"/>
              <a:buChar char="•"/>
            </a:pPr>
            <a:r>
              <a:rPr lang="en-US" sz="2400" dirty="0">
                <a:solidFill>
                  <a:srgbClr val="00B0F0"/>
                </a:solidFill>
                <a:latin typeface="Calibri" panose="020F0502020204030204" pitchFamily="34" charset="0"/>
                <a:ea typeface="Calibri" panose="020F0502020204030204" pitchFamily="34" charset="0"/>
                <a:cs typeface="Calibri" panose="020F0502020204030204" pitchFamily="34" charset="0"/>
              </a:rPr>
              <a:t>Social sharing helped these workers adjust their attitudes to behavioral expectations.</a:t>
            </a:r>
          </a:p>
        </p:txBody>
      </p:sp>
      <p:pic>
        <p:nvPicPr>
          <p:cNvPr id="1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66290" y="2101396"/>
            <a:ext cx="2881543" cy="2896807"/>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64240959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345306"/>
            <a:ext cx="10812720" cy="47106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34756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819534" y="257952"/>
            <a:ext cx="2305141" cy="1076343"/>
          </a:xfrm>
          <a:prstGeom prst="rect">
            <a:avLst/>
          </a:prstGeom>
        </p:spPr>
      </p:pic>
      <p:sp>
        <p:nvSpPr>
          <p:cNvPr id="8" name="TextBox 7">
            <a:extLst>
              <a:ext uri="{FF2B5EF4-FFF2-40B4-BE49-F238E27FC236}">
                <a16:creationId xmlns:a16="http://schemas.microsoft.com/office/drawing/2014/main" id="{EE6E26C8-D383-E5D3-3CA0-B78E61855EBA}"/>
              </a:ext>
            </a:extLst>
          </p:cNvPr>
          <p:cNvSpPr txBox="1"/>
          <p:nvPr/>
        </p:nvSpPr>
        <p:spPr>
          <a:xfrm>
            <a:off x="804631" y="1651539"/>
            <a:ext cx="8583918" cy="4154984"/>
          </a:xfrm>
          <a:prstGeom prst="rect">
            <a:avLst/>
          </a:prstGeom>
          <a:noFill/>
        </p:spPr>
        <p:txBody>
          <a:bodyPr wrap="square">
            <a:spAutoFit/>
          </a:bodyPr>
          <a:lstStyle/>
          <a:p>
            <a:pPr algn="just"/>
            <a:r>
              <a:rPr lang="en-US" sz="2400" dirty="0">
                <a:latin typeface="Calibri" panose="020F0502020204030204" pitchFamily="34" charset="0"/>
                <a:ea typeface="Calibri" panose="020F0502020204030204" pitchFamily="34" charset="0"/>
                <a:cs typeface="Calibri" panose="020F0502020204030204" pitchFamily="34" charset="0"/>
              </a:rPr>
              <a:t>The desire to reduce dissonance depends on three factors, including :</a:t>
            </a:r>
          </a:p>
          <a:p>
            <a:pPr marL="457200" indent="-457200" algn="just">
              <a:buFont typeface="+mj-lt"/>
              <a:buAutoNum type="arabicPeriod"/>
            </a:pPr>
            <a:r>
              <a:rPr lang="en-US" sz="2400" dirty="0">
                <a:latin typeface="Calibri" panose="020F0502020204030204" pitchFamily="34" charset="0"/>
                <a:ea typeface="Calibri" panose="020F0502020204030204" pitchFamily="34" charset="0"/>
                <a:cs typeface="Calibri" panose="020F0502020204030204" pitchFamily="34" charset="0"/>
              </a:rPr>
              <a:t>The importance of the elements creating dissonance and,</a:t>
            </a:r>
          </a:p>
          <a:p>
            <a:pPr marL="457200" indent="-457200" algn="just">
              <a:buFont typeface="+mj-lt"/>
              <a:buAutoNum type="arabicPeriod"/>
            </a:pPr>
            <a:r>
              <a:rPr lang="en-US" sz="2400" dirty="0">
                <a:latin typeface="Calibri" panose="020F0502020204030204" pitchFamily="34" charset="0"/>
                <a:ea typeface="Calibri" panose="020F0502020204030204" pitchFamily="34" charset="0"/>
                <a:cs typeface="Calibri" panose="020F0502020204030204" pitchFamily="34" charset="0"/>
              </a:rPr>
              <a:t>The degree of influence we believe we have over the elements.</a:t>
            </a:r>
          </a:p>
          <a:p>
            <a:pPr marL="457200" indent="-457200" algn="just">
              <a:buFont typeface="+mj-lt"/>
              <a:buAutoNum type="arabicPeriod"/>
            </a:pPr>
            <a:r>
              <a:rPr lang="en-US" sz="2400" dirty="0">
                <a:latin typeface="Calibri" panose="020F0502020204030204" pitchFamily="34" charset="0"/>
                <a:ea typeface="Calibri" panose="020F0502020204030204" pitchFamily="34" charset="0"/>
                <a:cs typeface="Calibri" panose="020F0502020204030204" pitchFamily="34" charset="0"/>
              </a:rPr>
              <a:t>The third factor is the rewards of dissonance; high rewards accompanying high dissonance tend to reduce tension inherent in the dissonance (dissonance is less distressing if accompanied by something good, such as a higher pay raise than expected). </a:t>
            </a:r>
          </a:p>
          <a:p>
            <a:pPr marL="342900" indent="-342900" algn="jus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Individuals are more motivated to reduce dissonance when the attitudes are important or when they believe the dissonance is due to something they can control.                    </a:t>
            </a:r>
          </a:p>
        </p:txBody>
      </p:sp>
      <p:pic>
        <p:nvPicPr>
          <p:cNvPr id="1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388549" y="2373408"/>
            <a:ext cx="2470242" cy="2668338"/>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50926351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72274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03481124-181E-7A57-9656-7C727EF54FD1}"/>
              </a:ext>
            </a:extLst>
          </p:cNvPr>
          <p:cNvSpPr txBox="1"/>
          <p:nvPr/>
        </p:nvSpPr>
        <p:spPr>
          <a:xfrm>
            <a:off x="798491" y="2006475"/>
            <a:ext cx="6336406" cy="461665"/>
          </a:xfrm>
          <a:prstGeom prst="rect">
            <a:avLst/>
          </a:prstGeom>
          <a:noFill/>
        </p:spPr>
        <p:txBody>
          <a:bodyPr wrap="square">
            <a:spAutoFit/>
          </a:bodyPr>
          <a:lstStyle/>
          <a:p>
            <a:r>
              <a:rPr lang="en-US" sz="2400" b="1" dirty="0"/>
              <a:t>For Example: </a:t>
            </a:r>
            <a:endParaRPr lang="ar-SA" sz="2400" b="1" dirty="0"/>
          </a:p>
        </p:txBody>
      </p:sp>
      <p:pic>
        <p:nvPicPr>
          <p:cNvPr id="9"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1711" y="2529347"/>
            <a:ext cx="10153501" cy="3396582"/>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59224776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208125" y="499730"/>
            <a:ext cx="1404457" cy="6666614"/>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657176" y="1037691"/>
            <a:ext cx="7302363" cy="584775"/>
          </a:xfrm>
          <a:prstGeom prst="rect">
            <a:avLst/>
          </a:prstGeom>
          <a:noFill/>
        </p:spPr>
        <p:txBody>
          <a:bodyPr wrap="square" rtlCol="0">
            <a:spAutoFit/>
          </a:bodyPr>
          <a:lstStyle/>
          <a:p>
            <a:r>
              <a:rPr lang="en-US" sz="3200" b="1" dirty="0">
                <a:solidFill>
                  <a:srgbClr val="00B0F0"/>
                </a:solidFill>
                <a:latin typeface="Calibri" panose="020F0502020204030204" pitchFamily="34" charset="0"/>
                <a:ea typeface="Calibri" panose="020F0502020204030204" pitchFamily="34" charset="0"/>
                <a:cs typeface="Calibri" panose="020F0502020204030204" pitchFamily="34" charset="0"/>
              </a:rPr>
              <a:t>Types of Attitudes</a:t>
            </a:r>
            <a:endParaRPr lang="ar-SA" sz="3200" b="1" dirty="0">
              <a:solidFill>
                <a:srgbClr val="00B0F0"/>
              </a:solidFill>
              <a:latin typeface="Calibri" panose="020F0502020204030204" pitchFamily="34" charset="0"/>
              <a:ea typeface="Calibri" panose="020F0502020204030204" pitchFamily="34" charset="0"/>
              <a:cs typeface="Calibri" panose="020F0502020204030204" pitchFamily="34" charset="0"/>
            </a:endParaRPr>
          </a:p>
        </p:txBody>
      </p:sp>
      <p:sp>
        <p:nvSpPr>
          <p:cNvPr id="6" name="TextBox 5">
            <a:extLst>
              <a:ext uri="{FF2B5EF4-FFF2-40B4-BE49-F238E27FC236}">
                <a16:creationId xmlns:a16="http://schemas.microsoft.com/office/drawing/2014/main" id="{F5ABD52D-6AAD-7059-DDEC-846A1648721F}"/>
              </a:ext>
            </a:extLst>
          </p:cNvPr>
          <p:cNvSpPr txBox="1"/>
          <p:nvPr/>
        </p:nvSpPr>
        <p:spPr>
          <a:xfrm>
            <a:off x="2174081" y="2683654"/>
            <a:ext cx="7843837" cy="397738"/>
          </a:xfrm>
          <a:prstGeom prst="rect">
            <a:avLst/>
          </a:prstGeom>
          <a:noFill/>
        </p:spPr>
        <p:txBody>
          <a:bodyPr wrap="square">
            <a:spAutoFit/>
          </a:bodyPr>
          <a:lstStyle/>
          <a:p>
            <a:pPr algn="justLow">
              <a:lnSpc>
                <a:spcPct val="107000"/>
              </a:lnSpc>
              <a:spcAft>
                <a:spcPts val="800"/>
              </a:spcAft>
            </a:pPr>
            <a:endParaRPr lang="en-US" sz="2000" kern="100" dirty="0">
              <a:effectLst/>
              <a:latin typeface="+mj-lt"/>
              <a:ea typeface="Calibri" panose="020F0502020204030204" pitchFamily="34" charset="0"/>
              <a:cs typeface="Arial" panose="020B0604020202020204" pitchFamily="34" charset="0"/>
            </a:endParaRPr>
          </a:p>
        </p:txBody>
      </p:sp>
      <p:pic>
        <p:nvPicPr>
          <p:cNvPr id="9" name="Picture 3"/>
          <p:cNvPicPr>
            <a:picLocks noChangeAspect="1" noChangeArrowheads="1"/>
          </p:cNvPicPr>
          <p:nvPr/>
        </p:nvPicPr>
        <p:blipFill>
          <a:blip r:embed="rId4">
            <a:duotone>
              <a:prstClr val="black"/>
              <a:schemeClr val="accent2">
                <a:tint val="45000"/>
                <a:satMod val="400000"/>
              </a:schemeClr>
            </a:duotone>
            <a:extLst>
              <a:ext uri="{28A0092B-C50C-407E-A947-70E740481C1C}">
                <a14:useLocalDpi xmlns:a14="http://schemas.microsoft.com/office/drawing/2010/main" val="0"/>
              </a:ext>
            </a:extLst>
          </a:blip>
          <a:srcRect/>
          <a:stretch>
            <a:fillRect/>
          </a:stretch>
        </p:blipFill>
        <p:spPr bwMode="auto">
          <a:xfrm>
            <a:off x="1110413" y="1952020"/>
            <a:ext cx="9898912" cy="3913769"/>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84354038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516473" y="935396"/>
            <a:ext cx="1404457" cy="5922604"/>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5" name="Rectangle: Rounded Corners 24"/>
          <p:cNvSpPr/>
          <p:nvPr/>
        </p:nvSpPr>
        <p:spPr>
          <a:xfrm>
            <a:off x="942308" y="2571399"/>
            <a:ext cx="9777469" cy="37212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just">
              <a:buFont typeface="Arial" panose="020B0604020202020204" pitchFamily="34" charset="0"/>
              <a:buChar char="•"/>
            </a:pPr>
            <a:r>
              <a:rPr lang="en-US" sz="2800" dirty="0">
                <a:solidFill>
                  <a:srgbClr val="00B0F0"/>
                </a:solidFill>
                <a:latin typeface="Calibri" panose="020F0502020204030204" pitchFamily="34" charset="0"/>
                <a:ea typeface="Calibri" panose="020F0502020204030204" pitchFamily="34" charset="0"/>
                <a:cs typeface="Calibri" panose="020F0502020204030204" pitchFamily="34" charset="0"/>
              </a:rPr>
              <a:t>We have thousands of attitudes, but OB focuses on a very limited number that form positive or negative evaluations employees hold about their work environments. </a:t>
            </a:r>
          </a:p>
          <a:p>
            <a:pPr marL="342900" indent="-342900" algn="just">
              <a:buFont typeface="Arial" panose="020B0604020202020204" pitchFamily="34" charset="0"/>
              <a:buChar char="•"/>
            </a:pPr>
            <a:r>
              <a:rPr lang="en-US" sz="2800" dirty="0">
                <a:solidFill>
                  <a:srgbClr val="00B0F0"/>
                </a:solidFill>
                <a:latin typeface="Calibri" panose="020F0502020204030204" pitchFamily="34" charset="0"/>
                <a:ea typeface="Calibri" panose="020F0502020204030204" pitchFamily="34" charset="0"/>
                <a:cs typeface="Calibri" panose="020F0502020204030204" pitchFamily="34" charset="0"/>
              </a:rPr>
              <a:t>Much of the research has looked at three attitudes: job satisfaction, job involvement, and organizational commitment. Other important attitudes include perceived organizational support and employee engagement.</a:t>
            </a:r>
            <a:endParaRPr lang="ar-SA" sz="2800" dirty="0">
              <a:solidFill>
                <a:srgbClr val="00B0F0"/>
              </a:solidFill>
              <a:latin typeface="Calibri" panose="020F0502020204030204" pitchFamily="34" charset="0"/>
              <a:ea typeface="Calibri" panose="020F0502020204030204" pitchFamily="34" charset="0"/>
              <a:cs typeface="Calibri" panose="020F050202020403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3061213" y="1154653"/>
            <a:ext cx="7302363" cy="523220"/>
          </a:xfrm>
          <a:prstGeom prst="rect">
            <a:avLst/>
          </a:prstGeom>
          <a:noFill/>
        </p:spPr>
        <p:txBody>
          <a:bodyPr wrap="square" rtlCol="0">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Job satisfaction and concepts related </a:t>
            </a:r>
            <a:endParaRPr lang="ar-SA" sz="2800" b="1" dirty="0">
              <a:solidFill>
                <a:srgbClr val="00B0F0"/>
              </a:solidFill>
              <a:latin typeface="Calibri" panose="020F0502020204030204" pitchFamily="34" charset="0"/>
              <a:ea typeface="Calibri" panose="020F0502020204030204" pitchFamily="34" charset="0"/>
              <a:cs typeface="Calibri" panose="020F0502020204030204" pitchFamily="34" charset="0"/>
            </a:endParaRPr>
          </a:p>
        </p:txBody>
      </p:sp>
      <p:pic>
        <p:nvPicPr>
          <p:cNvPr id="8"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773590" y="1733275"/>
            <a:ext cx="8211459" cy="1076344"/>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8589691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942308" y="935395"/>
            <a:ext cx="1404457" cy="57573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5" name="Rectangle: Rounded Corners 24"/>
          <p:cNvSpPr/>
          <p:nvPr/>
        </p:nvSpPr>
        <p:spPr>
          <a:xfrm>
            <a:off x="617279" y="2519898"/>
            <a:ext cx="10515177" cy="366825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just">
              <a:buFont typeface="Arial" panose="020B0604020202020204" pitchFamily="34" charset="0"/>
              <a:buChar char="•"/>
            </a:pPr>
            <a:r>
              <a:rPr lang="en-US" sz="2400" b="1" dirty="0">
                <a:solidFill>
                  <a:schemeClr val="tx1"/>
                </a:solidFill>
                <a:latin typeface="Calibri" panose="020F0502020204030204" pitchFamily="34" charset="0"/>
                <a:ea typeface="Calibri" panose="020F0502020204030204" pitchFamily="34" charset="0"/>
                <a:cs typeface="Calibri" panose="020F0502020204030204" pitchFamily="34" charset="0"/>
              </a:rPr>
              <a:t>Job satisfaction</a:t>
            </a:r>
            <a:r>
              <a:rPr lang="en-US" sz="2400" dirty="0">
                <a:solidFill>
                  <a:srgbClr val="00B0F0"/>
                </a:solidFill>
                <a:latin typeface="Calibri" panose="020F0502020204030204" pitchFamily="34" charset="0"/>
                <a:ea typeface="Calibri" panose="020F0502020204030204" pitchFamily="34" charset="0"/>
                <a:cs typeface="Calibri" panose="020F0502020204030204" pitchFamily="34" charset="0"/>
              </a:rPr>
              <a:t>:  A positive feeling about one’s job resulting from an evaluation of its characteristics.</a:t>
            </a:r>
          </a:p>
          <a:p>
            <a:pPr marL="342900" indent="-342900" algn="just">
              <a:buFont typeface="Arial" panose="020B0604020202020204" pitchFamily="34" charset="0"/>
              <a:buChar char="•"/>
            </a:pPr>
            <a:r>
              <a:rPr lang="en-US" sz="2400" b="1" dirty="0">
                <a:solidFill>
                  <a:schemeClr val="tx1"/>
                </a:solidFill>
                <a:latin typeface="Calibri" panose="020F0502020204030204" pitchFamily="34" charset="0"/>
                <a:ea typeface="Calibri" panose="020F0502020204030204" pitchFamily="34" charset="0"/>
                <a:cs typeface="Calibri" panose="020F0502020204030204" pitchFamily="34" charset="0"/>
              </a:rPr>
              <a:t>Job involvement</a:t>
            </a:r>
            <a:r>
              <a:rPr lang="en-US" sz="2400" b="1" dirty="0">
                <a:solidFill>
                  <a:srgbClr val="00B0F0"/>
                </a:solidFill>
                <a:latin typeface="Calibri" panose="020F0502020204030204" pitchFamily="34" charset="0"/>
                <a:ea typeface="Calibri" panose="020F0502020204030204" pitchFamily="34" charset="0"/>
                <a:cs typeface="Calibri" panose="020F0502020204030204" pitchFamily="34" charset="0"/>
              </a:rPr>
              <a:t>: </a:t>
            </a:r>
            <a:r>
              <a:rPr lang="en-US" sz="2400" dirty="0">
                <a:solidFill>
                  <a:srgbClr val="00B0F0"/>
                </a:solidFill>
                <a:latin typeface="Calibri" panose="020F0502020204030204" pitchFamily="34" charset="0"/>
                <a:ea typeface="Calibri" panose="020F0502020204030204" pitchFamily="34" charset="0"/>
                <a:cs typeface="Calibri" panose="020F0502020204030204" pitchFamily="34" charset="0"/>
              </a:rPr>
              <a:t>The degree to which a person identifies with a job, actively participates in it, and considers performance important to self-worth.</a:t>
            </a:r>
          </a:p>
          <a:p>
            <a:pPr marL="342900" indent="-342900" algn="just">
              <a:buFont typeface="Arial" panose="020B0604020202020204" pitchFamily="34" charset="0"/>
              <a:buChar char="•"/>
            </a:pPr>
            <a:r>
              <a:rPr lang="en-US" sz="2400" b="1" dirty="0">
                <a:solidFill>
                  <a:schemeClr val="tx1"/>
                </a:solidFill>
                <a:latin typeface="Calibri" panose="020F0502020204030204" pitchFamily="34" charset="0"/>
                <a:ea typeface="Calibri" panose="020F0502020204030204" pitchFamily="34" charset="0"/>
                <a:cs typeface="Calibri" panose="020F0502020204030204" pitchFamily="34" charset="0"/>
              </a:rPr>
              <a:t>Psychological empowerment</a:t>
            </a:r>
            <a:r>
              <a:rPr lang="en-US" sz="2400" b="1" dirty="0">
                <a:solidFill>
                  <a:srgbClr val="00B0F0"/>
                </a:solidFill>
                <a:latin typeface="Calibri" panose="020F0502020204030204" pitchFamily="34" charset="0"/>
                <a:ea typeface="Calibri" panose="020F0502020204030204" pitchFamily="34" charset="0"/>
                <a:cs typeface="Calibri" panose="020F0502020204030204" pitchFamily="34" charset="0"/>
              </a:rPr>
              <a:t>: </a:t>
            </a:r>
            <a:r>
              <a:rPr lang="en-US" sz="2400" dirty="0">
                <a:solidFill>
                  <a:srgbClr val="00B0F0"/>
                </a:solidFill>
                <a:latin typeface="Calibri" panose="020F0502020204030204" pitchFamily="34" charset="0"/>
                <a:ea typeface="Calibri" panose="020F0502020204030204" pitchFamily="34" charset="0"/>
                <a:cs typeface="Calibri" panose="020F0502020204030204" pitchFamily="34" charset="0"/>
              </a:rPr>
              <a:t>Employees’ belief in the degree to which they affect their work environment, their competence, and their perceived autonomy in their work.</a:t>
            </a:r>
            <a:endParaRPr lang="ar-SA" sz="2400" dirty="0">
              <a:solidFill>
                <a:srgbClr val="00B0F0"/>
              </a:solidFill>
              <a:latin typeface="Calibri" panose="020F0502020204030204" pitchFamily="34" charset="0"/>
              <a:ea typeface="Calibri" panose="020F0502020204030204" pitchFamily="34" charset="0"/>
              <a:cs typeface="Calibri" panose="020F050202020403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9" name="Picture 2"/>
          <p:cNvPicPr>
            <a:picLocks noChangeAspect="1" noChangeArrowheads="1"/>
          </p:cNvPicPr>
          <p:nvPr/>
        </p:nvPicPr>
        <p:blipFill>
          <a:blip r:embed="rId3">
            <a:extLst>
              <a:ext uri="{BEBA8EAE-BF5A-486C-A8C5-ECC9F3942E4B}">
                <a14:imgProps xmlns:a14="http://schemas.microsoft.com/office/drawing/2010/main">
                  <a14:imgLayer r:embed="rId4">
                    <a14:imgEffect>
                      <a14:colorTemperature colorTemp="4700"/>
                    </a14:imgEffect>
                  </a14:imgLayer>
                </a14:imgProps>
              </a:ext>
              <a:ext uri="{28A0092B-C50C-407E-A947-70E740481C1C}">
                <a14:useLocalDpi xmlns:a14="http://schemas.microsoft.com/office/drawing/2010/main" val="0"/>
              </a:ext>
            </a:extLst>
          </a:blip>
          <a:srcRect/>
          <a:stretch>
            <a:fillRect/>
          </a:stretch>
        </p:blipFill>
        <p:spPr bwMode="auto">
          <a:xfrm>
            <a:off x="2541181" y="906925"/>
            <a:ext cx="7041489" cy="208235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206843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942308" y="268963"/>
            <a:ext cx="1404457" cy="6423777"/>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5" name="Rectangle: Rounded Corners 24"/>
          <p:cNvSpPr/>
          <p:nvPr/>
        </p:nvSpPr>
        <p:spPr>
          <a:xfrm>
            <a:off x="694553" y="1976471"/>
            <a:ext cx="9927373" cy="42329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just">
              <a:buFont typeface="Arial" panose="020B0604020202020204" pitchFamily="34" charset="0"/>
              <a:buChar char="•"/>
            </a:pPr>
            <a:r>
              <a:rPr lang="en-US" sz="2400" dirty="0">
                <a:solidFill>
                  <a:srgbClr val="00B0F0"/>
                </a:solidFill>
                <a:latin typeface="Calibri" panose="020F0502020204030204" pitchFamily="34" charset="0"/>
                <a:ea typeface="Calibri" panose="020F0502020204030204" pitchFamily="34" charset="0"/>
                <a:cs typeface="Calibri" panose="020F0502020204030204" pitchFamily="34" charset="0"/>
              </a:rPr>
              <a:t>The degree to which an employee identifies with a particular organization and its goals and wishes to maintain membership in the organization. </a:t>
            </a:r>
          </a:p>
          <a:p>
            <a:pPr marL="342900" indent="-342900" algn="just">
              <a:buFont typeface="Arial" panose="020B0604020202020204" pitchFamily="34" charset="0"/>
              <a:buChar char="•"/>
            </a:pPr>
            <a:r>
              <a:rPr lang="en-US" sz="2400" dirty="0">
                <a:solidFill>
                  <a:srgbClr val="00B0F0"/>
                </a:solidFill>
                <a:latin typeface="Calibri" panose="020F0502020204030204" pitchFamily="34" charset="0"/>
                <a:ea typeface="Calibri" panose="020F0502020204030204" pitchFamily="34" charset="0"/>
                <a:cs typeface="Calibri" panose="020F0502020204030204" pitchFamily="34" charset="0"/>
              </a:rPr>
              <a:t>Employees who are committed will be less likely to engage in work withdrawal even if they are dissatisfied because they have a sense of organizational loyalty or attachment. </a:t>
            </a:r>
          </a:p>
          <a:p>
            <a:pPr marL="342900" indent="-342900" algn="just">
              <a:buFont typeface="Arial" panose="020B0604020202020204" pitchFamily="34" charset="0"/>
              <a:buChar char="•"/>
            </a:pPr>
            <a:r>
              <a:rPr lang="en-US" sz="2400" dirty="0">
                <a:solidFill>
                  <a:srgbClr val="00B0F0"/>
                </a:solidFill>
                <a:latin typeface="Calibri" panose="020F0502020204030204" pitchFamily="34" charset="0"/>
                <a:ea typeface="Calibri" panose="020F0502020204030204" pitchFamily="34" charset="0"/>
                <a:cs typeface="Calibri" panose="020F0502020204030204" pitchFamily="34" charset="0"/>
              </a:rPr>
              <a:t>Even if employees are not currently happy with their work, they are willing to make sacrifices for the organization if they are committed enough.</a:t>
            </a:r>
            <a:endParaRPr lang="ar-SA" sz="2400" dirty="0">
              <a:solidFill>
                <a:srgbClr val="00B0F0"/>
              </a:solidFill>
              <a:latin typeface="Calibri" panose="020F0502020204030204" pitchFamily="34" charset="0"/>
              <a:ea typeface="Calibri" panose="020F0502020204030204" pitchFamily="34" charset="0"/>
              <a:cs typeface="Calibri" panose="020F050202020403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450000" y="759363"/>
            <a:ext cx="7302363" cy="523220"/>
          </a:xfrm>
          <a:prstGeom prst="rect">
            <a:avLst/>
          </a:prstGeom>
          <a:noFill/>
        </p:spPr>
        <p:txBody>
          <a:bodyPr wrap="square" rtlCol="0">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Organizational Commitment </a:t>
            </a:r>
            <a:endParaRPr lang="ar-SA" sz="2800" b="1" dirty="0">
              <a:solidFill>
                <a:srgbClr val="00B0F0"/>
              </a:solidFill>
              <a:latin typeface="Calibri" panose="020F0502020204030204" pitchFamily="34" charset="0"/>
              <a:ea typeface="Calibri" panose="020F0502020204030204" pitchFamily="34" charset="0"/>
              <a:cs typeface="Calibri" panose="020F0502020204030204" pitchFamily="34" charset="0"/>
            </a:endParaRPr>
          </a:p>
        </p:txBody>
      </p:sp>
      <p:sp>
        <p:nvSpPr>
          <p:cNvPr id="2" name="Content Placeholder 2">
            <a:extLst>
              <a:ext uri="{FF2B5EF4-FFF2-40B4-BE49-F238E27FC236}">
                <a16:creationId xmlns:a16="http://schemas.microsoft.com/office/drawing/2014/main" id="{8282655B-D0BA-B358-1494-EA70150D627E}"/>
              </a:ext>
            </a:extLst>
          </p:cNvPr>
          <p:cNvSpPr txBox="1">
            <a:spLocks/>
          </p:cNvSpPr>
          <p:nvPr/>
        </p:nvSpPr>
        <p:spPr>
          <a:xfrm>
            <a:off x="2004207" y="2395678"/>
            <a:ext cx="8038866" cy="247671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b="1" kern="100" dirty="0">
              <a:solidFill>
                <a:srgbClr val="002060"/>
              </a:solidFill>
              <a:effectLst/>
              <a:latin typeface="+mj-lt"/>
              <a:ea typeface="Calibri" panose="020F0502020204030204" pitchFamily="34" charset="0"/>
              <a:cs typeface="Arial" panose="020B0604020202020204" pitchFamily="34" charset="0"/>
            </a:endParaRPr>
          </a:p>
        </p:txBody>
      </p:sp>
      <p:pic>
        <p:nvPicPr>
          <p:cNvPr id="9"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24133" y="1313131"/>
            <a:ext cx="8765485" cy="1389695"/>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56840576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94553" y="1597202"/>
            <a:ext cx="10812720" cy="277286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just">
              <a:buFont typeface="Arial" panose="020B0604020202020204" pitchFamily="34" charset="0"/>
              <a:buChar char="•"/>
            </a:pPr>
            <a:r>
              <a:rPr lang="en-US" sz="2800" dirty="0">
                <a:solidFill>
                  <a:srgbClr val="00B0F0"/>
                </a:solidFill>
                <a:latin typeface="Calibri" panose="020F0502020204030204" pitchFamily="34" charset="0"/>
                <a:ea typeface="Calibri" panose="020F0502020204030204" pitchFamily="34" charset="0"/>
                <a:cs typeface="Calibri" panose="020F0502020204030204" pitchFamily="34" charset="0"/>
              </a:rPr>
              <a:t>The degree to which employees believe an organization values their contribution and cares about their well-being.</a:t>
            </a:r>
          </a:p>
          <a:p>
            <a:pPr marL="342900" indent="-342900" algn="just">
              <a:buFont typeface="Arial" panose="020B0604020202020204" pitchFamily="34" charset="0"/>
              <a:buChar char="•"/>
            </a:pPr>
            <a:r>
              <a:rPr lang="en-US" sz="2800" dirty="0">
                <a:solidFill>
                  <a:srgbClr val="00B0F0"/>
                </a:solidFill>
                <a:latin typeface="Calibri" panose="020F0502020204030204" pitchFamily="34" charset="0"/>
                <a:ea typeface="Calibri" panose="020F0502020204030204" pitchFamily="34" charset="0"/>
                <a:cs typeface="Calibri" panose="020F0502020204030204" pitchFamily="34" charset="0"/>
              </a:rPr>
              <a:t>People perceive their organizations as supportive when rewards are deemed fair, when employees have a voice in decisions, and when their supervisors are supportive</a:t>
            </a:r>
            <a:endParaRPr lang="ar-SA" sz="2800" dirty="0">
              <a:solidFill>
                <a:srgbClr val="00B0F0"/>
              </a:solidFill>
              <a:latin typeface="Calibri" panose="020F0502020204030204" pitchFamily="34" charset="0"/>
              <a:ea typeface="Calibri" panose="020F0502020204030204" pitchFamily="34" charset="0"/>
              <a:cs typeface="Calibri" panose="020F0502020204030204" pitchFamily="34" charset="0"/>
            </a:endParaRPr>
          </a:p>
        </p:txBody>
      </p:sp>
      <p:sp>
        <p:nvSpPr>
          <p:cNvPr id="5" name="Rectangle 4"/>
          <p:cNvSpPr/>
          <p:nvPr/>
        </p:nvSpPr>
        <p:spPr>
          <a:xfrm>
            <a:off x="942308" y="7440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412620" y="1029883"/>
            <a:ext cx="7302363" cy="523220"/>
          </a:xfrm>
          <a:prstGeom prst="rect">
            <a:avLst/>
          </a:prstGeom>
          <a:noFill/>
        </p:spPr>
        <p:txBody>
          <a:bodyPr wrap="square" rtlCol="0">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Perceived organizational support (POS)</a:t>
            </a:r>
            <a:endParaRPr lang="ar-SA" sz="2800" b="1" dirty="0">
              <a:solidFill>
                <a:srgbClr val="00B0F0"/>
              </a:solidFill>
              <a:latin typeface="Calibri" panose="020F0502020204030204" pitchFamily="34" charset="0"/>
              <a:ea typeface="Calibri" panose="020F0502020204030204" pitchFamily="34" charset="0"/>
              <a:cs typeface="Calibri" panose="020F0502020204030204" pitchFamily="34" charset="0"/>
            </a:endParaRPr>
          </a:p>
        </p:txBody>
      </p:sp>
      <p:sp>
        <p:nvSpPr>
          <p:cNvPr id="2" name="Content Placeholder 2">
            <a:extLst>
              <a:ext uri="{FF2B5EF4-FFF2-40B4-BE49-F238E27FC236}">
                <a16:creationId xmlns:a16="http://schemas.microsoft.com/office/drawing/2014/main" id="{8282655B-D0BA-B358-1494-EA70150D627E}"/>
              </a:ext>
            </a:extLst>
          </p:cNvPr>
          <p:cNvSpPr txBox="1">
            <a:spLocks/>
          </p:cNvSpPr>
          <p:nvPr/>
        </p:nvSpPr>
        <p:spPr>
          <a:xfrm>
            <a:off x="2004207" y="2395678"/>
            <a:ext cx="8038866" cy="247671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b="1" kern="100" dirty="0">
              <a:solidFill>
                <a:srgbClr val="002060"/>
              </a:solidFill>
              <a:effectLst/>
              <a:latin typeface="+mj-lt"/>
              <a:ea typeface="Calibri" panose="020F0502020204030204" pitchFamily="34" charset="0"/>
              <a:cs typeface="Arial" panose="020B0604020202020204" pitchFamily="34" charset="0"/>
            </a:endParaRPr>
          </a:p>
        </p:txBody>
      </p:sp>
      <p:pic>
        <p:nvPicPr>
          <p:cNvPr id="10" name="Picture 2"/>
          <p:cNvPicPr>
            <a:picLocks noChangeAspect="1" noChangeArrowheads="1"/>
          </p:cNvPicPr>
          <p:nvPr/>
        </p:nvPicPr>
        <p:blipFill>
          <a:blip r:embed="rId3">
            <a:extLst>
              <a:ext uri="{BEBA8EAE-BF5A-486C-A8C5-ECC9F3942E4B}">
                <a14:imgProps xmlns:a14="http://schemas.microsoft.com/office/drawing/2010/main">
                  <a14:imgLayer r:embed="rId4">
                    <a14:imgEffect>
                      <a14:colorTemperature colorTemp="5300"/>
                    </a14:imgEffect>
                  </a14:imgLayer>
                </a14:imgProps>
              </a:ext>
              <a:ext uri="{28A0092B-C50C-407E-A947-70E740481C1C}">
                <a14:useLocalDpi xmlns:a14="http://schemas.microsoft.com/office/drawing/2010/main" val="0"/>
              </a:ext>
            </a:extLst>
          </a:blip>
          <a:srcRect/>
          <a:stretch>
            <a:fillRect/>
          </a:stretch>
        </p:blipFill>
        <p:spPr bwMode="auto">
          <a:xfrm>
            <a:off x="2004207" y="4181297"/>
            <a:ext cx="8538693" cy="2350394"/>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74215817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942308" y="690845"/>
            <a:ext cx="1404457" cy="6369174"/>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5" name="Rectangle: Rounded Corners 24"/>
          <p:cNvSpPr/>
          <p:nvPr/>
        </p:nvSpPr>
        <p:spPr>
          <a:xfrm>
            <a:off x="694553" y="1607835"/>
            <a:ext cx="10522946" cy="38891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just">
              <a:buFont typeface="Arial" panose="020B0604020202020204" pitchFamily="34" charset="0"/>
              <a:buChar char="•"/>
            </a:pPr>
            <a:r>
              <a:rPr lang="en-US" sz="2800" dirty="0">
                <a:solidFill>
                  <a:srgbClr val="00B0F0"/>
                </a:solidFill>
                <a:latin typeface="Calibri" panose="020F0502020204030204" pitchFamily="34" charset="0"/>
                <a:ea typeface="Calibri" panose="020F0502020204030204" pitchFamily="34" charset="0"/>
                <a:cs typeface="Calibri" panose="020F0502020204030204" pitchFamily="34" charset="0"/>
              </a:rPr>
              <a:t>POS is important , </a:t>
            </a:r>
            <a:r>
              <a:rPr lang="en-US" sz="2800" dirty="0">
                <a:solidFill>
                  <a:schemeClr val="tx1"/>
                </a:solidFill>
                <a:latin typeface="Calibri" panose="020F0502020204030204" pitchFamily="34" charset="0"/>
                <a:ea typeface="Calibri" panose="020F0502020204030204" pitchFamily="34" charset="0"/>
                <a:cs typeface="Calibri" panose="020F0502020204030204" pitchFamily="34" charset="0"/>
              </a:rPr>
              <a:t>In low power-distance </a:t>
            </a:r>
            <a:r>
              <a:rPr lang="en-US" sz="2800" dirty="0">
                <a:solidFill>
                  <a:srgbClr val="00B0F0"/>
                </a:solidFill>
                <a:latin typeface="Calibri" panose="020F0502020204030204" pitchFamily="34" charset="0"/>
                <a:ea typeface="Calibri" panose="020F0502020204030204" pitchFamily="34" charset="0"/>
                <a:cs typeface="Calibri" panose="020F0502020204030204" pitchFamily="34" charset="0"/>
              </a:rPr>
              <a:t>countries like the United States, people are more likely to view work as an exchange than as a moral obligation, so employees look for reasons to feel supported by their organizations. </a:t>
            </a:r>
          </a:p>
          <a:p>
            <a:pPr marL="342900" indent="-342900" algn="just">
              <a:buFont typeface="Arial" panose="020B0604020202020204" pitchFamily="34" charset="0"/>
              <a:buChar char="•"/>
            </a:pPr>
            <a:r>
              <a:rPr lang="en-US" sz="2800" dirty="0">
                <a:solidFill>
                  <a:schemeClr val="tx1"/>
                </a:solidFill>
                <a:latin typeface="Calibri" panose="020F0502020204030204" pitchFamily="34" charset="0"/>
                <a:ea typeface="Calibri" panose="020F0502020204030204" pitchFamily="34" charset="0"/>
                <a:cs typeface="Calibri" panose="020F0502020204030204" pitchFamily="34" charset="0"/>
              </a:rPr>
              <a:t>In high power-distance </a:t>
            </a:r>
            <a:r>
              <a:rPr lang="en-US" sz="2800" dirty="0">
                <a:solidFill>
                  <a:srgbClr val="00B0F0"/>
                </a:solidFill>
                <a:latin typeface="Calibri" panose="020F0502020204030204" pitchFamily="34" charset="0"/>
                <a:ea typeface="Calibri" panose="020F0502020204030204" pitchFamily="34" charset="0"/>
                <a:cs typeface="Calibri" panose="020F0502020204030204" pitchFamily="34" charset="0"/>
              </a:rPr>
              <a:t>countries like China, employee POS perceptions are not as deeply based on demonstrations of fairness, support, and encouragement.</a:t>
            </a:r>
            <a:endParaRPr lang="ar-SA" sz="2800" dirty="0">
              <a:solidFill>
                <a:srgbClr val="00B0F0"/>
              </a:solidFill>
              <a:latin typeface="Calibri" panose="020F0502020204030204" pitchFamily="34" charset="0"/>
              <a:ea typeface="Calibri" panose="020F0502020204030204" pitchFamily="34" charset="0"/>
              <a:cs typeface="Calibri" panose="020F050202020403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Content Placeholder 2">
            <a:extLst>
              <a:ext uri="{FF2B5EF4-FFF2-40B4-BE49-F238E27FC236}">
                <a16:creationId xmlns:a16="http://schemas.microsoft.com/office/drawing/2014/main" id="{8282655B-D0BA-B358-1494-EA70150D627E}"/>
              </a:ext>
            </a:extLst>
          </p:cNvPr>
          <p:cNvSpPr txBox="1">
            <a:spLocks/>
          </p:cNvSpPr>
          <p:nvPr/>
        </p:nvSpPr>
        <p:spPr>
          <a:xfrm>
            <a:off x="2004207" y="2395678"/>
            <a:ext cx="8038866" cy="247671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b="1" kern="100" dirty="0">
              <a:solidFill>
                <a:srgbClr val="002060"/>
              </a:solidFill>
              <a:effectLst/>
              <a:latin typeface="+mj-lt"/>
              <a:ea typeface="Calibri" panose="020F0502020204030204" pitchFamily="34" charset="0"/>
              <a:cs typeface="Arial" panose="020B0604020202020204" pitchFamily="34" charset="0"/>
            </a:endParaRPr>
          </a:p>
        </p:txBody>
      </p:sp>
      <p:sp>
        <p:nvSpPr>
          <p:cNvPr id="3" name="TextBox 2">
            <a:extLst>
              <a:ext uri="{FF2B5EF4-FFF2-40B4-BE49-F238E27FC236}">
                <a16:creationId xmlns:a16="http://schemas.microsoft.com/office/drawing/2014/main" id="{4CFC4040-D27B-8F19-167B-47655669C312}"/>
              </a:ext>
            </a:extLst>
          </p:cNvPr>
          <p:cNvSpPr txBox="1"/>
          <p:nvPr/>
        </p:nvSpPr>
        <p:spPr>
          <a:xfrm>
            <a:off x="2412620" y="1029883"/>
            <a:ext cx="7302363" cy="523220"/>
          </a:xfrm>
          <a:prstGeom prst="rect">
            <a:avLst/>
          </a:prstGeom>
          <a:noFill/>
        </p:spPr>
        <p:txBody>
          <a:bodyPr wrap="square" rtlCol="0">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Perceived organizational support (POS)</a:t>
            </a:r>
            <a:endParaRPr lang="ar-SA" sz="2800" b="1" dirty="0">
              <a:solidFill>
                <a:srgbClr val="00B0F0"/>
              </a:solidFill>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20701052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94553" y="1607835"/>
            <a:ext cx="10812720" cy="30671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just">
              <a:buFont typeface="Arial" panose="020B0604020202020204" pitchFamily="34" charset="0"/>
              <a:buChar char="•"/>
            </a:pPr>
            <a:r>
              <a:rPr lang="en-US" sz="2400" dirty="0">
                <a:solidFill>
                  <a:srgbClr val="000000"/>
                </a:solidFill>
                <a:latin typeface="Calibri" panose="020F0502020204030204" pitchFamily="34" charset="0"/>
                <a:ea typeface="Calibri" panose="020F0502020204030204" pitchFamily="34" charset="0"/>
                <a:cs typeface="Calibri" panose="020F0502020204030204" pitchFamily="34" charset="0"/>
              </a:rPr>
              <a:t>An individual’s involvement with, satisfaction, and enthusiasm for the work he or she does. </a:t>
            </a:r>
          </a:p>
          <a:p>
            <a:pPr marL="342900" indent="-342900" algn="just">
              <a:buFont typeface="Arial" panose="020B0604020202020204" pitchFamily="34" charset="0"/>
              <a:buChar char="•"/>
            </a:pPr>
            <a:r>
              <a:rPr lang="en-US" sz="2400" dirty="0">
                <a:solidFill>
                  <a:srgbClr val="000000"/>
                </a:solidFill>
                <a:latin typeface="Calibri" panose="020F0502020204030204" pitchFamily="34" charset="0"/>
                <a:ea typeface="Calibri" panose="020F0502020204030204" pitchFamily="34" charset="0"/>
                <a:cs typeface="Calibri" panose="020F0502020204030204" pitchFamily="34" charset="0"/>
              </a:rPr>
              <a:t>To evaluate engagement, we might ask employees whether they have access to resources and opportunities to learn new skills, whether they feel their work is important and meaningful, and whether interactions with coworkers and supervisors are rewarding.</a:t>
            </a:r>
            <a:endParaRPr lang="ar-SA" sz="2400" dirty="0">
              <a:solidFill>
                <a:srgbClr val="000000"/>
              </a:solidFill>
              <a:latin typeface="Calibri" panose="020F0502020204030204" pitchFamily="34" charset="0"/>
              <a:ea typeface="Calibri" panose="020F0502020204030204" pitchFamily="34" charset="0"/>
              <a:cs typeface="Calibri" panose="020F0502020204030204" pitchFamily="34" charset="0"/>
            </a:endParaRPr>
          </a:p>
        </p:txBody>
      </p:sp>
      <p:sp>
        <p:nvSpPr>
          <p:cNvPr id="5" name="Rectangle 4"/>
          <p:cNvSpPr/>
          <p:nvPr/>
        </p:nvSpPr>
        <p:spPr>
          <a:xfrm>
            <a:off x="942308" y="72856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6" y="1104313"/>
            <a:ext cx="7302363" cy="523220"/>
          </a:xfrm>
          <a:prstGeom prst="rect">
            <a:avLst/>
          </a:prstGeom>
          <a:noFill/>
        </p:spPr>
        <p:txBody>
          <a:bodyPr wrap="square" rtlCol="0">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Employee engagement </a:t>
            </a:r>
            <a:endParaRPr lang="ar-SA" sz="2800" b="1" dirty="0">
              <a:solidFill>
                <a:srgbClr val="00B0F0"/>
              </a:solidFill>
              <a:latin typeface="Calibri" panose="020F0502020204030204" pitchFamily="34" charset="0"/>
              <a:ea typeface="Calibri" panose="020F0502020204030204" pitchFamily="34" charset="0"/>
              <a:cs typeface="Calibri" panose="020F0502020204030204" pitchFamily="34" charset="0"/>
            </a:endParaRPr>
          </a:p>
        </p:txBody>
      </p:sp>
      <p:sp>
        <p:nvSpPr>
          <p:cNvPr id="2" name="Content Placeholder 2">
            <a:extLst>
              <a:ext uri="{FF2B5EF4-FFF2-40B4-BE49-F238E27FC236}">
                <a16:creationId xmlns:a16="http://schemas.microsoft.com/office/drawing/2014/main" id="{8282655B-D0BA-B358-1494-EA70150D627E}"/>
              </a:ext>
            </a:extLst>
          </p:cNvPr>
          <p:cNvSpPr txBox="1">
            <a:spLocks/>
          </p:cNvSpPr>
          <p:nvPr/>
        </p:nvSpPr>
        <p:spPr>
          <a:xfrm>
            <a:off x="2004207" y="2395678"/>
            <a:ext cx="8038866" cy="247671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b="1" kern="100" dirty="0">
              <a:solidFill>
                <a:srgbClr val="002060"/>
              </a:solidFill>
              <a:effectLst/>
              <a:latin typeface="+mj-lt"/>
              <a:ea typeface="Calibri" panose="020F0502020204030204" pitchFamily="34" charset="0"/>
              <a:cs typeface="Arial" panose="020B0604020202020204" pitchFamily="34" charset="0"/>
            </a:endParaRPr>
          </a:p>
        </p:txBody>
      </p:sp>
      <p:pic>
        <p:nvPicPr>
          <p:cNvPr id="9"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40570" y="4675030"/>
            <a:ext cx="7283610" cy="1948477"/>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7547007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942308" y="552893"/>
            <a:ext cx="1404457" cy="6305107"/>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b="1" u="sng" dirty="0">
              <a:solidFill>
                <a:schemeClr val="tx1"/>
              </a:solidFill>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455153" y="1058956"/>
            <a:ext cx="7302363" cy="584775"/>
          </a:xfrm>
          <a:prstGeom prst="rect">
            <a:avLst/>
          </a:prstGeom>
          <a:noFill/>
        </p:spPr>
        <p:txBody>
          <a:bodyPr wrap="square" rtlCol="0">
            <a:spAutoFit/>
          </a:bodyPr>
          <a:lstStyle/>
          <a:p>
            <a:r>
              <a:rPr lang="en-US" sz="3200" b="1" dirty="0">
                <a:solidFill>
                  <a:srgbClr val="00B0F0"/>
                </a:solidFill>
                <a:latin typeface="Calibri" panose="020F0502020204030204" pitchFamily="34" charset="0"/>
                <a:ea typeface="Calibri" panose="020F0502020204030204" pitchFamily="34" charset="0"/>
                <a:cs typeface="Calibri" panose="020F0502020204030204" pitchFamily="34" charset="0"/>
              </a:rPr>
              <a:t>Job Satisfaction </a:t>
            </a:r>
            <a:endParaRPr lang="ar-SA" sz="3200" b="1" dirty="0">
              <a:solidFill>
                <a:srgbClr val="00B0F0"/>
              </a:solidFill>
              <a:latin typeface="Calibri" panose="020F0502020204030204" pitchFamily="34" charset="0"/>
              <a:ea typeface="Calibri" panose="020F0502020204030204" pitchFamily="34" charset="0"/>
              <a:cs typeface="Calibri" panose="020F0502020204030204" pitchFamily="34" charset="0"/>
            </a:endParaRPr>
          </a:p>
        </p:txBody>
      </p:sp>
      <p:sp>
        <p:nvSpPr>
          <p:cNvPr id="2" name="Content Placeholder 2">
            <a:extLst>
              <a:ext uri="{FF2B5EF4-FFF2-40B4-BE49-F238E27FC236}">
                <a16:creationId xmlns:a16="http://schemas.microsoft.com/office/drawing/2014/main" id="{4675E38F-6009-847E-746F-348E6F2ABFCA}"/>
              </a:ext>
            </a:extLst>
          </p:cNvPr>
          <p:cNvSpPr txBox="1">
            <a:spLocks/>
          </p:cNvSpPr>
          <p:nvPr/>
        </p:nvSpPr>
        <p:spPr>
          <a:xfrm>
            <a:off x="942309" y="2471063"/>
            <a:ext cx="5870615" cy="358484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07000"/>
              </a:lnSpc>
              <a:spcBef>
                <a:spcPts val="0"/>
              </a:spcBef>
              <a:spcAft>
                <a:spcPts val="800"/>
              </a:spcAft>
              <a:buNone/>
            </a:pPr>
            <a:endParaRPr lang="en-US" b="1" kern="100" dirty="0">
              <a:solidFill>
                <a:srgbClr val="FF9518"/>
              </a:solidFill>
              <a:latin typeface="+mj-lt"/>
              <a:cs typeface="Arial" panose="020B0604020202020204" pitchFamily="34" charset="0"/>
            </a:endParaRPr>
          </a:p>
        </p:txBody>
      </p:sp>
      <p:pic>
        <p:nvPicPr>
          <p:cNvPr id="9" name="Picture 2"/>
          <p:cNvPicPr>
            <a:picLocks noChangeAspect="1" noChangeArrowheads="1"/>
          </p:cNvPicPr>
          <p:nvPr/>
        </p:nvPicPr>
        <p:blipFill>
          <a:blip r:embed="rId3">
            <a:duotone>
              <a:schemeClr val="accent1">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818706" y="2061212"/>
            <a:ext cx="10111563" cy="37016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55899403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942308" y="595423"/>
            <a:ext cx="1404457" cy="6262577"/>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5" name="Rectangle: Rounded Corners 24"/>
          <p:cNvSpPr/>
          <p:nvPr/>
        </p:nvSpPr>
        <p:spPr>
          <a:xfrm>
            <a:off x="479055" y="1685494"/>
            <a:ext cx="10057808" cy="385406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lgn="just">
              <a:buFont typeface="Arial" panose="020B0604020202020204" pitchFamily="34" charset="0"/>
              <a:buChar char="•"/>
            </a:pPr>
            <a:r>
              <a:rPr lang="en-US" sz="2800" dirty="0">
                <a:solidFill>
                  <a:schemeClr val="tx1"/>
                </a:solidFill>
              </a:rPr>
              <a:t>A positive feeling about a job resulting from an evaluation of its characteristics—is broad. </a:t>
            </a:r>
          </a:p>
          <a:p>
            <a:pPr marL="457200" indent="-457200" algn="just">
              <a:buFont typeface="Arial" panose="020B0604020202020204" pitchFamily="34" charset="0"/>
              <a:buChar char="•"/>
            </a:pPr>
            <a:r>
              <a:rPr lang="en-US" sz="2800" dirty="0">
                <a:solidFill>
                  <a:srgbClr val="00B0F0"/>
                </a:solidFill>
              </a:rPr>
              <a:t>A job is more than just shuffling papers, writing programming code, waiting on customers, or driving a truck. Jobs require interacting with coworkers and bosses, following organizational rules and policies, meeting performance standards, adapting to new technology, and so forth.</a:t>
            </a:r>
            <a:endParaRPr lang="ar-SA" sz="2800" dirty="0">
              <a:solidFill>
                <a:srgbClr val="00B0F0"/>
              </a:solidFill>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Content Placeholder 2">
            <a:extLst>
              <a:ext uri="{FF2B5EF4-FFF2-40B4-BE49-F238E27FC236}">
                <a16:creationId xmlns:a16="http://schemas.microsoft.com/office/drawing/2014/main" id="{4675E38F-6009-847E-746F-348E6F2ABFCA}"/>
              </a:ext>
            </a:extLst>
          </p:cNvPr>
          <p:cNvSpPr txBox="1">
            <a:spLocks/>
          </p:cNvSpPr>
          <p:nvPr/>
        </p:nvSpPr>
        <p:spPr>
          <a:xfrm>
            <a:off x="942309" y="2471063"/>
            <a:ext cx="5870615" cy="358484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07000"/>
              </a:lnSpc>
              <a:spcBef>
                <a:spcPts val="0"/>
              </a:spcBef>
              <a:spcAft>
                <a:spcPts val="800"/>
              </a:spcAft>
              <a:buNone/>
            </a:pPr>
            <a:endParaRPr lang="en-US" b="1" kern="100" dirty="0">
              <a:solidFill>
                <a:srgbClr val="FF9518"/>
              </a:solidFill>
              <a:latin typeface="+mj-lt"/>
              <a:cs typeface="Arial" panose="020B0604020202020204" pitchFamily="34" charset="0"/>
            </a:endParaRPr>
          </a:p>
        </p:txBody>
      </p:sp>
      <p:sp>
        <p:nvSpPr>
          <p:cNvPr id="3" name="TextBox 2">
            <a:extLst>
              <a:ext uri="{FF2B5EF4-FFF2-40B4-BE49-F238E27FC236}">
                <a16:creationId xmlns:a16="http://schemas.microsoft.com/office/drawing/2014/main" id="{76C02FB0-9D36-4BD1-F3EE-C9E2A0EDF4FF}"/>
              </a:ext>
            </a:extLst>
          </p:cNvPr>
          <p:cNvSpPr txBox="1"/>
          <p:nvPr/>
        </p:nvSpPr>
        <p:spPr>
          <a:xfrm>
            <a:off x="2455153" y="1058956"/>
            <a:ext cx="7302363" cy="584775"/>
          </a:xfrm>
          <a:prstGeom prst="rect">
            <a:avLst/>
          </a:prstGeom>
          <a:noFill/>
        </p:spPr>
        <p:txBody>
          <a:bodyPr wrap="square" rtlCol="0">
            <a:spAutoFit/>
          </a:bodyPr>
          <a:lstStyle/>
          <a:p>
            <a:r>
              <a:rPr lang="en-US" sz="3200" b="1" dirty="0">
                <a:solidFill>
                  <a:srgbClr val="00B0F0"/>
                </a:solidFill>
                <a:latin typeface="Calibri" panose="020F0502020204030204" pitchFamily="34" charset="0"/>
                <a:ea typeface="Calibri" panose="020F0502020204030204" pitchFamily="34" charset="0"/>
                <a:cs typeface="Calibri" panose="020F0502020204030204" pitchFamily="34" charset="0"/>
              </a:rPr>
              <a:t>Job Satisfaction </a:t>
            </a:r>
            <a:endParaRPr lang="ar-SA" sz="3200" b="1" dirty="0">
              <a:solidFill>
                <a:srgbClr val="00B0F0"/>
              </a:solidFill>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510387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186860" y="435936"/>
            <a:ext cx="1404457" cy="644333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200150" lvl="2" indent="-285750">
              <a:buFont typeface="Arial" panose="020B0604020202020204" pitchFamily="34" charset="0"/>
              <a:buChar char="•"/>
            </a:pPr>
            <a:r>
              <a:rPr lang="en-US" sz="3200" dirty="0">
                <a:solidFill>
                  <a:srgbClr val="00B0F0"/>
                </a:solidFill>
                <a:latin typeface="Calibri" panose="020F0502020204030204" pitchFamily="34" charset="0"/>
                <a:ea typeface="Calibri" panose="020F0502020204030204" pitchFamily="34" charset="0"/>
                <a:cs typeface="Calibri" panose="020F0502020204030204" pitchFamily="34" charset="0"/>
              </a:rPr>
              <a:t>Job conditions.</a:t>
            </a:r>
          </a:p>
          <a:p>
            <a:pPr marL="1200150" lvl="2" indent="-285750">
              <a:buFont typeface="Arial" panose="020B0604020202020204" pitchFamily="34" charset="0"/>
              <a:buChar char="•"/>
            </a:pPr>
            <a:r>
              <a:rPr lang="en-US" sz="3200" dirty="0">
                <a:solidFill>
                  <a:srgbClr val="00B0F0"/>
                </a:solidFill>
                <a:latin typeface="Calibri" panose="020F0502020204030204" pitchFamily="34" charset="0"/>
                <a:ea typeface="Calibri" panose="020F0502020204030204" pitchFamily="34" charset="0"/>
                <a:cs typeface="Calibri" panose="020F0502020204030204" pitchFamily="34" charset="0"/>
              </a:rPr>
              <a:t>Personality.</a:t>
            </a:r>
          </a:p>
          <a:p>
            <a:pPr marL="1200150" lvl="2" indent="-285750">
              <a:buFont typeface="Arial" panose="020B0604020202020204" pitchFamily="34" charset="0"/>
              <a:buChar char="•"/>
            </a:pPr>
            <a:r>
              <a:rPr lang="en-US" sz="3200" dirty="0">
                <a:solidFill>
                  <a:srgbClr val="00B0F0"/>
                </a:solidFill>
                <a:latin typeface="Calibri" panose="020F0502020204030204" pitchFamily="34" charset="0"/>
                <a:ea typeface="Calibri" panose="020F0502020204030204" pitchFamily="34" charset="0"/>
                <a:cs typeface="Calibri" panose="020F0502020204030204" pitchFamily="34" charset="0"/>
              </a:rPr>
              <a:t>Pay.</a:t>
            </a:r>
          </a:p>
          <a:p>
            <a:pPr marL="1200150" lvl="2" indent="-285750">
              <a:buFont typeface="Arial" panose="020B0604020202020204" pitchFamily="34" charset="0"/>
              <a:buChar char="•"/>
            </a:pPr>
            <a:r>
              <a:rPr lang="en-US" sz="3200" dirty="0">
                <a:solidFill>
                  <a:srgbClr val="00B0F0"/>
                </a:solidFill>
                <a:latin typeface="Calibri" panose="020F0502020204030204" pitchFamily="34" charset="0"/>
                <a:ea typeface="Calibri" panose="020F0502020204030204" pitchFamily="34" charset="0"/>
                <a:cs typeface="Calibri" panose="020F0502020204030204" pitchFamily="34" charset="0"/>
              </a:rPr>
              <a:t>Corporate social responsibility</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93380" y="1114473"/>
            <a:ext cx="7302363" cy="584775"/>
          </a:xfrm>
          <a:prstGeom prst="rect">
            <a:avLst/>
          </a:prstGeom>
          <a:noFill/>
        </p:spPr>
        <p:txBody>
          <a:bodyPr wrap="square" rtlCol="0">
            <a:spAutoFit/>
          </a:bodyPr>
          <a:lstStyle/>
          <a:p>
            <a:r>
              <a:rPr lang="en-US" sz="3200" b="1" dirty="0">
                <a:solidFill>
                  <a:srgbClr val="00B0F0"/>
                </a:solidFill>
                <a:latin typeface="Calibri" panose="020F0502020204030204" pitchFamily="34" charset="0"/>
                <a:ea typeface="Calibri" panose="020F0502020204030204" pitchFamily="34" charset="0"/>
                <a:cs typeface="Calibri" panose="020F0502020204030204" pitchFamily="34" charset="0"/>
              </a:rPr>
              <a:t>What Causes Job Satisfaction?</a:t>
            </a:r>
            <a:endParaRPr lang="ar-SA" sz="3200" b="1" dirty="0">
              <a:solidFill>
                <a:srgbClr val="00B0F0"/>
              </a:solidFill>
              <a:latin typeface="Calibri" panose="020F0502020204030204" pitchFamily="34" charset="0"/>
              <a:ea typeface="Calibri" panose="020F0502020204030204" pitchFamily="34" charset="0"/>
              <a:cs typeface="Calibri" panose="020F0502020204030204" pitchFamily="34" charset="0"/>
            </a:endParaRPr>
          </a:p>
        </p:txBody>
      </p:sp>
      <p:sp>
        <p:nvSpPr>
          <p:cNvPr id="6" name="Content Placeholder 2">
            <a:extLst>
              <a:ext uri="{FF2B5EF4-FFF2-40B4-BE49-F238E27FC236}">
                <a16:creationId xmlns:a16="http://schemas.microsoft.com/office/drawing/2014/main" id="{33D81C1F-B220-5034-12F7-560D064DC532}"/>
              </a:ext>
            </a:extLst>
          </p:cNvPr>
          <p:cNvSpPr txBox="1">
            <a:spLocks/>
          </p:cNvSpPr>
          <p:nvPr/>
        </p:nvSpPr>
        <p:spPr>
          <a:xfrm>
            <a:off x="1515407" y="2214211"/>
            <a:ext cx="8677057" cy="182735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07000"/>
              </a:lnSpc>
              <a:spcBef>
                <a:spcPts val="0"/>
              </a:spcBef>
              <a:spcAft>
                <a:spcPts val="800"/>
              </a:spcAft>
              <a:buNone/>
            </a:pPr>
            <a:endParaRPr lang="en-US" sz="2000" b="1" kern="100" dirty="0">
              <a:latin typeface="+mj-lt"/>
              <a:cs typeface="Arial" panose="020B0604020202020204" pitchFamily="34" charset="0"/>
            </a:endParaRPr>
          </a:p>
          <a:p>
            <a:pPr marL="342900" indent="-342900">
              <a:lnSpc>
                <a:spcPct val="107000"/>
              </a:lnSpc>
              <a:spcBef>
                <a:spcPts val="0"/>
              </a:spcBef>
              <a:buFont typeface="Calibri" panose="020F0502020204030204" pitchFamily="34" charset="0"/>
              <a:buChar char="•"/>
            </a:pPr>
            <a:endParaRPr lang="en-US" kern="100" dirty="0">
              <a:effectLst/>
              <a:latin typeface="+mj-lt"/>
              <a:ea typeface="Calibri" panose="020F0502020204030204" pitchFamily="34" charset="0"/>
              <a:cs typeface="Arial" panose="020B0604020202020204" pitchFamily="34" charset="0"/>
            </a:endParaRPr>
          </a:p>
        </p:txBody>
      </p:sp>
      <p:pic>
        <p:nvPicPr>
          <p:cNvPr id="9" name="Picture 2"/>
          <p:cNvPicPr>
            <a:picLocks noChangeAspect="1" noChangeArrowheads="1"/>
          </p:cNvPicPr>
          <p:nvPr/>
        </p:nvPicPr>
        <p:blipFill>
          <a:blip r:embed="rId3">
            <a:duotone>
              <a:prstClr val="black"/>
              <a:srgbClr val="D9C3A5">
                <a:tint val="50000"/>
                <a:satMod val="180000"/>
              </a:srgbClr>
            </a:duotone>
            <a:extLst>
              <a:ext uri="{28A0092B-C50C-407E-A947-70E740481C1C}">
                <a14:useLocalDpi xmlns:a14="http://schemas.microsoft.com/office/drawing/2010/main" val="0"/>
              </a:ext>
            </a:extLst>
          </a:blip>
          <a:srcRect/>
          <a:stretch>
            <a:fillRect/>
          </a:stretch>
        </p:blipFill>
        <p:spPr bwMode="auto">
          <a:xfrm>
            <a:off x="7092280" y="1685495"/>
            <a:ext cx="4337720" cy="4251666"/>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73747439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069902" y="574158"/>
            <a:ext cx="1404457" cy="6432698"/>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5" name="Rectangle: Rounded Corners 24"/>
          <p:cNvSpPr/>
          <p:nvPr/>
        </p:nvSpPr>
        <p:spPr>
          <a:xfrm>
            <a:off x="574750" y="2163968"/>
            <a:ext cx="10812720" cy="40667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514350" indent="-514350" algn="just">
              <a:buFont typeface="+mj-lt"/>
              <a:buAutoNum type="arabicPeriod"/>
            </a:pPr>
            <a:r>
              <a:rPr lang="en-US" sz="2800" b="1" dirty="0">
                <a:solidFill>
                  <a:schemeClr val="tx1"/>
                </a:solidFill>
                <a:latin typeface="Calibri" panose="020F0502020204030204" pitchFamily="34" charset="0"/>
                <a:ea typeface="Calibri" panose="020F0502020204030204" pitchFamily="34" charset="0"/>
                <a:cs typeface="Calibri" panose="020F0502020204030204" pitchFamily="34" charset="0"/>
              </a:rPr>
              <a:t>Job conditions</a:t>
            </a:r>
            <a:r>
              <a:rPr lang="en-US" sz="2800" b="1" dirty="0">
                <a:solidFill>
                  <a:srgbClr val="0070C0"/>
                </a:solidFill>
                <a:latin typeface="Calibri" panose="020F0502020204030204" pitchFamily="34" charset="0"/>
                <a:ea typeface="Calibri" panose="020F0502020204030204" pitchFamily="34" charset="0"/>
                <a:cs typeface="Calibri" panose="020F0502020204030204" pitchFamily="34" charset="0"/>
              </a:rPr>
              <a:t>: </a:t>
            </a:r>
            <a:r>
              <a:rPr lang="en-US" sz="2800" dirty="0">
                <a:solidFill>
                  <a:srgbClr val="00B0F0"/>
                </a:solidFill>
                <a:latin typeface="Calibri" panose="020F0502020204030204" pitchFamily="34" charset="0"/>
                <a:ea typeface="Calibri" panose="020F0502020204030204" pitchFamily="34" charset="0"/>
                <a:cs typeface="Calibri" panose="020F0502020204030204" pitchFamily="34" charset="0"/>
              </a:rPr>
              <a:t>Generally, interesting jobs that provide training, variety, independence, and control satisfy most employees. Employees who feel empowered by their leaders experience higher job satisfaction.</a:t>
            </a:r>
          </a:p>
          <a:p>
            <a:pPr marL="514350" indent="-514350" algn="just">
              <a:buFont typeface="+mj-lt"/>
              <a:buAutoNum type="arabicPeriod"/>
            </a:pPr>
            <a:r>
              <a:rPr lang="en-US" sz="2800" b="1" dirty="0">
                <a:solidFill>
                  <a:schemeClr val="tx1"/>
                </a:solidFill>
                <a:latin typeface="Calibri" panose="020F0502020204030204" pitchFamily="34" charset="0"/>
                <a:ea typeface="Calibri" panose="020F0502020204030204" pitchFamily="34" charset="0"/>
                <a:cs typeface="Calibri" panose="020F0502020204030204" pitchFamily="34" charset="0"/>
              </a:rPr>
              <a:t>Personality</a:t>
            </a:r>
            <a:r>
              <a:rPr lang="en-US" sz="2800" b="1" dirty="0">
                <a:solidFill>
                  <a:srgbClr val="0070C0"/>
                </a:solidFill>
                <a:latin typeface="Calibri" panose="020F0502020204030204" pitchFamily="34" charset="0"/>
                <a:ea typeface="Calibri" panose="020F0502020204030204" pitchFamily="34" charset="0"/>
                <a:cs typeface="Calibri" panose="020F0502020204030204" pitchFamily="34" charset="0"/>
              </a:rPr>
              <a:t>: </a:t>
            </a:r>
            <a:r>
              <a:rPr lang="en-US" sz="2800" dirty="0">
                <a:solidFill>
                  <a:srgbClr val="00B0F0"/>
                </a:solidFill>
                <a:latin typeface="Calibri" panose="020F0502020204030204" pitchFamily="34" charset="0"/>
                <a:ea typeface="Calibri" panose="020F0502020204030204" pitchFamily="34" charset="0"/>
                <a:cs typeface="Calibri" panose="020F0502020204030204" pitchFamily="34" charset="0"/>
              </a:rPr>
              <a:t>personality also plays an important role. People who have positive core self-evaluations (</a:t>
            </a:r>
            <a:r>
              <a:rPr lang="en-US" sz="2800" dirty="0">
                <a:solidFill>
                  <a:schemeClr val="tx1"/>
                </a:solidFill>
                <a:latin typeface="Calibri" panose="020F0502020204030204" pitchFamily="34" charset="0"/>
                <a:ea typeface="Calibri" panose="020F0502020204030204" pitchFamily="34" charset="0"/>
                <a:cs typeface="Calibri" panose="020F0502020204030204" pitchFamily="34" charset="0"/>
              </a:rPr>
              <a:t>CSEs</a:t>
            </a:r>
            <a:r>
              <a:rPr lang="en-US" sz="2800" dirty="0">
                <a:solidFill>
                  <a:srgbClr val="00B0F0"/>
                </a:solidFill>
                <a:latin typeface="Calibri" panose="020F0502020204030204" pitchFamily="34" charset="0"/>
                <a:ea typeface="Calibri" panose="020F0502020204030204" pitchFamily="34" charset="0"/>
                <a:cs typeface="Calibri" panose="020F0502020204030204" pitchFamily="34" charset="0"/>
              </a:rPr>
              <a:t>), </a:t>
            </a:r>
            <a:r>
              <a:rPr lang="en-US" sz="2800" u="sng" dirty="0">
                <a:solidFill>
                  <a:srgbClr val="00B0F0"/>
                </a:solidFill>
                <a:latin typeface="Calibri" panose="020F0502020204030204" pitchFamily="34" charset="0"/>
                <a:ea typeface="Calibri" panose="020F0502020204030204" pitchFamily="34" charset="0"/>
                <a:cs typeface="Calibri" panose="020F0502020204030204" pitchFamily="34" charset="0"/>
              </a:rPr>
              <a:t>who believe in their inner worth and basic competence</a:t>
            </a:r>
            <a:r>
              <a:rPr lang="en-US" sz="2800" dirty="0">
                <a:solidFill>
                  <a:srgbClr val="00B0F0"/>
                </a:solidFill>
                <a:latin typeface="Calibri" panose="020F0502020204030204" pitchFamily="34" charset="0"/>
                <a:ea typeface="Calibri" panose="020F0502020204030204" pitchFamily="34" charset="0"/>
                <a:cs typeface="Calibri" panose="020F0502020204030204" pitchFamily="34" charset="0"/>
              </a:rPr>
              <a:t>—are more satisfied with their jobs than people with</a:t>
            </a:r>
            <a:r>
              <a:rPr lang="en-US" sz="2800" dirty="0">
                <a:solidFill>
                  <a:srgbClr val="0070C0"/>
                </a:solidFill>
                <a:latin typeface="Calibri" panose="020F0502020204030204" pitchFamily="34" charset="0"/>
                <a:ea typeface="Calibri" panose="020F0502020204030204" pitchFamily="34" charset="0"/>
                <a:cs typeface="Calibri" panose="020F0502020204030204" pitchFamily="34" charset="0"/>
              </a:rPr>
              <a:t> </a:t>
            </a:r>
            <a:r>
              <a:rPr lang="en-US" sz="2800" dirty="0">
                <a:solidFill>
                  <a:schemeClr val="tx1"/>
                </a:solidFill>
                <a:latin typeface="Calibri" panose="020F0502020204030204" pitchFamily="34" charset="0"/>
                <a:ea typeface="Calibri" panose="020F0502020204030204" pitchFamily="34" charset="0"/>
                <a:cs typeface="Calibri" panose="020F0502020204030204" pitchFamily="34" charset="0"/>
              </a:rPr>
              <a:t>negative CSEs</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id="{33D81C1F-B220-5034-12F7-560D064DC532}"/>
              </a:ext>
            </a:extLst>
          </p:cNvPr>
          <p:cNvSpPr txBox="1">
            <a:spLocks/>
          </p:cNvSpPr>
          <p:nvPr/>
        </p:nvSpPr>
        <p:spPr>
          <a:xfrm>
            <a:off x="1515407" y="2214211"/>
            <a:ext cx="8677057" cy="182735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07000"/>
              </a:lnSpc>
              <a:spcBef>
                <a:spcPts val="0"/>
              </a:spcBef>
              <a:spcAft>
                <a:spcPts val="800"/>
              </a:spcAft>
              <a:buNone/>
            </a:pPr>
            <a:endParaRPr lang="en-US" sz="2000" b="1" kern="100" dirty="0">
              <a:latin typeface="+mj-lt"/>
              <a:cs typeface="Arial" panose="020B0604020202020204" pitchFamily="34" charset="0"/>
            </a:endParaRPr>
          </a:p>
          <a:p>
            <a:pPr marL="342900" indent="-342900">
              <a:lnSpc>
                <a:spcPct val="107000"/>
              </a:lnSpc>
              <a:spcBef>
                <a:spcPts val="0"/>
              </a:spcBef>
              <a:buFont typeface="Calibri" panose="020F0502020204030204" pitchFamily="34" charset="0"/>
              <a:buChar char="•"/>
            </a:pPr>
            <a:endParaRPr lang="en-US" kern="100" dirty="0">
              <a:effectLst/>
              <a:latin typeface="+mj-lt"/>
              <a:ea typeface="Calibri" panose="020F0502020204030204" pitchFamily="34" charset="0"/>
              <a:cs typeface="Arial" panose="020B0604020202020204" pitchFamily="34" charset="0"/>
            </a:endParaRPr>
          </a:p>
        </p:txBody>
      </p:sp>
      <p:pic>
        <p:nvPicPr>
          <p:cNvPr id="1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21197" y="515860"/>
            <a:ext cx="6513900" cy="1827356"/>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2945251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495203" y="733374"/>
            <a:ext cx="1404457" cy="61246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5" name="Rectangle: Rounded Corners 24"/>
          <p:cNvSpPr/>
          <p:nvPr/>
        </p:nvSpPr>
        <p:spPr>
          <a:xfrm>
            <a:off x="617280" y="187688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400" b="1" u="sng" dirty="0">
                <a:solidFill>
                  <a:schemeClr val="tx1"/>
                </a:solidFill>
                <a:latin typeface="Calibri" panose="020F0502020204030204" pitchFamily="34" charset="0"/>
                <a:ea typeface="Calibri" panose="020F0502020204030204" pitchFamily="34" charset="0"/>
                <a:cs typeface="Calibri" panose="020F0502020204030204" pitchFamily="34" charset="0"/>
              </a:rPr>
              <a:t>3- Pay:</a:t>
            </a:r>
            <a:r>
              <a:rPr lang="en-US" sz="2400" b="1" u="sng" dirty="0">
                <a:solidFill>
                  <a:srgbClr val="00B0F0"/>
                </a:solidFill>
                <a:latin typeface="Calibri" panose="020F0502020204030204" pitchFamily="34" charset="0"/>
                <a:ea typeface="Calibri" panose="020F0502020204030204" pitchFamily="34" charset="0"/>
                <a:cs typeface="Calibri" panose="020F0502020204030204" pitchFamily="34" charset="0"/>
              </a:rPr>
              <a:t> </a:t>
            </a:r>
          </a:p>
          <a:p>
            <a:pPr marL="342900" indent="-342900" algn="just">
              <a:buFont typeface="Arial" panose="020B0604020202020204" pitchFamily="34" charset="0"/>
              <a:buChar char="•"/>
            </a:pPr>
            <a:r>
              <a:rPr lang="en-US" sz="2400" dirty="0">
                <a:solidFill>
                  <a:srgbClr val="00B0F0"/>
                </a:solidFill>
                <a:latin typeface="Calibri" panose="020F0502020204030204" pitchFamily="34" charset="0"/>
                <a:ea typeface="Calibri" panose="020F0502020204030204" pitchFamily="34" charset="0"/>
                <a:cs typeface="Calibri" panose="020F0502020204030204" pitchFamily="34" charset="0"/>
              </a:rPr>
              <a:t>Pay does correlate with job satisfaction and overall happiness for many people, but the effect can be smaller once an individual reaches a standard level of comfortable living.</a:t>
            </a:r>
          </a:p>
          <a:p>
            <a:pPr marL="342900" indent="-342900" algn="just">
              <a:buFont typeface="Arial" panose="020B0604020202020204" pitchFamily="34" charset="0"/>
              <a:buChar char="•"/>
            </a:pPr>
            <a:r>
              <a:rPr lang="en-US" sz="2400" dirty="0">
                <a:solidFill>
                  <a:srgbClr val="00B0F0"/>
                </a:solidFill>
                <a:latin typeface="Calibri" panose="020F0502020204030204" pitchFamily="34" charset="0"/>
                <a:ea typeface="Calibri" panose="020F0502020204030204" pitchFamily="34" charset="0"/>
                <a:cs typeface="Calibri" panose="020F0502020204030204" pitchFamily="34" charset="0"/>
              </a:rPr>
              <a:t>Money does motivate people. But what motivates us is not necessarily the same as what makes us happy.</a:t>
            </a:r>
          </a:p>
          <a:p>
            <a:pPr algn="just"/>
            <a:r>
              <a:rPr lang="en-US" sz="2400" b="1" u="sng" dirty="0">
                <a:solidFill>
                  <a:schemeClr val="tx1"/>
                </a:solidFill>
                <a:latin typeface="Calibri" panose="020F0502020204030204" pitchFamily="34" charset="0"/>
                <a:ea typeface="Calibri" panose="020F0502020204030204" pitchFamily="34" charset="0"/>
                <a:cs typeface="Calibri" panose="020F0502020204030204" pitchFamily="34" charset="0"/>
              </a:rPr>
              <a:t>4- Corporate social responsibility (CSR):</a:t>
            </a:r>
            <a:r>
              <a:rPr lang="en-US" sz="2400" u="sng" dirty="0">
                <a:solidFill>
                  <a:schemeClr val="tx1"/>
                </a:solidFill>
                <a:latin typeface="Calibri" panose="020F0502020204030204" pitchFamily="34" charset="0"/>
                <a:ea typeface="Calibri" panose="020F0502020204030204" pitchFamily="34" charset="0"/>
                <a:cs typeface="Calibri" panose="020F0502020204030204" pitchFamily="34" charset="0"/>
              </a:rPr>
              <a:t> </a:t>
            </a:r>
          </a:p>
          <a:p>
            <a:pPr marL="342900" indent="-342900" algn="just">
              <a:buFont typeface="Arial" panose="020B0604020202020204" pitchFamily="34" charset="0"/>
              <a:buChar char="•"/>
            </a:pPr>
            <a:r>
              <a:rPr lang="en-US" sz="2400" dirty="0">
                <a:solidFill>
                  <a:srgbClr val="00B0F0"/>
                </a:solidFill>
                <a:latin typeface="Calibri" panose="020F0502020204030204" pitchFamily="34" charset="0"/>
                <a:ea typeface="Calibri" panose="020F0502020204030204" pitchFamily="34" charset="0"/>
                <a:cs typeface="Calibri" panose="020F0502020204030204" pitchFamily="34" charset="0"/>
              </a:rPr>
              <a:t>An organization’s self-regulated actions to benefit society or the environment beyond what is required by law. CSR is good for the planet and good for people. </a:t>
            </a:r>
          </a:p>
          <a:p>
            <a:pPr marL="342900" indent="-342900" algn="just">
              <a:buFont typeface="Arial" panose="020B0604020202020204" pitchFamily="34" charset="0"/>
              <a:buChar char="•"/>
            </a:pPr>
            <a:r>
              <a:rPr lang="en-US" sz="2400" dirty="0">
                <a:solidFill>
                  <a:srgbClr val="00B0F0"/>
                </a:solidFill>
                <a:latin typeface="Calibri" panose="020F0502020204030204" pitchFamily="34" charset="0"/>
                <a:ea typeface="Calibri" panose="020F0502020204030204" pitchFamily="34" charset="0"/>
                <a:cs typeface="Calibri" panose="020F0502020204030204" pitchFamily="34" charset="0"/>
              </a:rPr>
              <a:t>Employees whose personal values fit with the organization’s CSR mission are often more satisfied.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Content Placeholder 2">
            <a:extLst>
              <a:ext uri="{FF2B5EF4-FFF2-40B4-BE49-F238E27FC236}">
                <a16:creationId xmlns:a16="http://schemas.microsoft.com/office/drawing/2014/main" id="{E20D7260-3199-6CE3-8A48-FDF090D28C14}"/>
              </a:ext>
            </a:extLst>
          </p:cNvPr>
          <p:cNvSpPr txBox="1">
            <a:spLocks/>
          </p:cNvSpPr>
          <p:nvPr/>
        </p:nvSpPr>
        <p:spPr>
          <a:xfrm>
            <a:off x="1113769" y="1245272"/>
            <a:ext cx="7601924" cy="63576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7000"/>
              </a:lnSpc>
              <a:spcBef>
                <a:spcPts val="0"/>
              </a:spcBef>
              <a:buNone/>
            </a:pPr>
            <a:endParaRPr lang="en-US" sz="2000" kern="100" dirty="0">
              <a:effectLst/>
              <a:latin typeface="+mj-lt"/>
              <a:ea typeface="Calibri" panose="020F0502020204030204" pitchFamily="34" charset="0"/>
              <a:cs typeface="Arial" panose="020B0604020202020204" pitchFamily="34" charset="0"/>
            </a:endParaRPr>
          </a:p>
          <a:p>
            <a:pPr marL="342900" indent="-342900">
              <a:lnSpc>
                <a:spcPct val="107000"/>
              </a:lnSpc>
              <a:spcBef>
                <a:spcPts val="0"/>
              </a:spcBef>
              <a:buFont typeface="Calibri" panose="020F0502020204030204" pitchFamily="34" charset="0"/>
              <a:buChar char="•"/>
            </a:pPr>
            <a:endParaRPr lang="en-US"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1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09922" y="719346"/>
            <a:ext cx="6187865" cy="1488377"/>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67314478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048638" y="606056"/>
            <a:ext cx="1404457" cy="6337004"/>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70C0"/>
              </a:solidFill>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058956"/>
            <a:ext cx="7302363" cy="584775"/>
          </a:xfrm>
          <a:prstGeom prst="rect">
            <a:avLst/>
          </a:prstGeom>
          <a:noFill/>
        </p:spPr>
        <p:txBody>
          <a:bodyPr wrap="square" rtlCol="0">
            <a:spAutoFit/>
          </a:bodyPr>
          <a:lstStyle/>
          <a:p>
            <a:r>
              <a:rPr lang="en-US" sz="3200" b="1" dirty="0">
                <a:solidFill>
                  <a:srgbClr val="00B0F0"/>
                </a:solidFill>
                <a:latin typeface="Calibri" panose="020F0502020204030204" pitchFamily="34" charset="0"/>
                <a:ea typeface="Calibri" panose="020F0502020204030204" pitchFamily="34" charset="0"/>
                <a:cs typeface="Calibri" panose="020F0502020204030204" pitchFamily="34" charset="0"/>
              </a:rPr>
              <a:t>Outcomes of Job Satisfaction</a:t>
            </a:r>
            <a:endParaRPr lang="ar-SA" sz="3200" b="1" dirty="0">
              <a:solidFill>
                <a:srgbClr val="00B0F0"/>
              </a:solidFill>
              <a:latin typeface="Calibri" panose="020F0502020204030204" pitchFamily="34" charset="0"/>
              <a:ea typeface="Calibri" panose="020F0502020204030204" pitchFamily="34" charset="0"/>
              <a:cs typeface="Calibri" panose="020F0502020204030204" pitchFamily="34" charset="0"/>
            </a:endParaRPr>
          </a:p>
        </p:txBody>
      </p:sp>
      <p:sp>
        <p:nvSpPr>
          <p:cNvPr id="10" name="Content Placeholder 2">
            <a:extLst>
              <a:ext uri="{FF2B5EF4-FFF2-40B4-BE49-F238E27FC236}">
                <a16:creationId xmlns:a16="http://schemas.microsoft.com/office/drawing/2014/main" id="{5392EC0A-BDB6-3732-AEEA-5395DA97AAFE}"/>
              </a:ext>
            </a:extLst>
          </p:cNvPr>
          <p:cNvSpPr txBox="1">
            <a:spLocks/>
          </p:cNvSpPr>
          <p:nvPr/>
        </p:nvSpPr>
        <p:spPr>
          <a:xfrm>
            <a:off x="1133625" y="2080099"/>
            <a:ext cx="7005824" cy="332902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7000"/>
              </a:lnSpc>
              <a:spcBef>
                <a:spcPts val="0"/>
              </a:spcBef>
              <a:buNone/>
            </a:pPr>
            <a:endParaRPr lang="en-US" sz="2000" kern="100" dirty="0">
              <a:effectLst/>
              <a:latin typeface="+mj-lt"/>
              <a:ea typeface="Calibri" panose="020F0502020204030204" pitchFamily="34" charset="0"/>
              <a:cs typeface="Arial" panose="020B0604020202020204" pitchFamily="34" charset="0"/>
            </a:endParaRPr>
          </a:p>
          <a:p>
            <a:pPr marL="342900" indent="-342900">
              <a:lnSpc>
                <a:spcPct val="107000"/>
              </a:lnSpc>
              <a:spcBef>
                <a:spcPts val="0"/>
              </a:spcBef>
              <a:buFont typeface="Calibri" panose="020F0502020204030204" pitchFamily="34" charset="0"/>
              <a:buChar char="•"/>
            </a:pPr>
            <a:endParaRPr lang="en-US" sz="2000" kern="100" dirty="0">
              <a:effectLst/>
              <a:latin typeface="+mj-lt"/>
              <a:ea typeface="Calibri" panose="020F0502020204030204" pitchFamily="34" charset="0"/>
              <a:cs typeface="Arial" panose="020B0604020202020204" pitchFamily="34" charset="0"/>
            </a:endParaRPr>
          </a:p>
        </p:txBody>
      </p:sp>
      <p:pic>
        <p:nvPicPr>
          <p:cNvPr id="9" name="Picture 2"/>
          <p:cNvPicPr>
            <a:picLocks noChangeAspect="1" noChangeArrowheads="1"/>
          </p:cNvPicPr>
          <p:nvPr/>
        </p:nvPicPr>
        <p:blipFill>
          <a:blip r:embed="rId4">
            <a:alphaModFix amt="70000"/>
            <a:extLst>
              <a:ext uri="{BEBA8EAE-BF5A-486C-A8C5-ECC9F3942E4B}">
                <a14:imgProps xmlns:a14="http://schemas.microsoft.com/office/drawing/2010/main">
                  <a14:imgLayer r:embed="rId5">
                    <a14:imgEffect>
                      <a14:artisticTexturizer/>
                    </a14:imgEffect>
                    <a14:imgEffect>
                      <a14:saturation sat="300000"/>
                    </a14:imgEffect>
                  </a14:imgLayer>
                </a14:imgProps>
              </a:ext>
              <a:ext uri="{28A0092B-C50C-407E-A947-70E740481C1C}">
                <a14:useLocalDpi xmlns:a14="http://schemas.microsoft.com/office/drawing/2010/main" val="0"/>
              </a:ext>
            </a:extLst>
          </a:blip>
          <a:srcRect/>
          <a:stretch>
            <a:fillRect/>
          </a:stretch>
        </p:blipFill>
        <p:spPr bwMode="auto">
          <a:xfrm>
            <a:off x="936259" y="1834618"/>
            <a:ext cx="10196032" cy="4049486"/>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6814631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080536" y="552893"/>
            <a:ext cx="1404457" cy="6517758"/>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5" name="Rectangle: Rounded Corners 24"/>
          <p:cNvSpPr/>
          <p:nvPr/>
        </p:nvSpPr>
        <p:spPr>
          <a:xfrm>
            <a:off x="617280" y="1685495"/>
            <a:ext cx="10812720" cy="40241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buFont typeface="Arial" panose="020B0604020202020204" pitchFamily="34" charset="0"/>
              <a:buChar char="•"/>
            </a:pPr>
            <a:r>
              <a:rPr lang="en-US" sz="2800" dirty="0">
                <a:solidFill>
                  <a:srgbClr val="000000"/>
                </a:solidFill>
                <a:latin typeface="Calibri" panose="020F0502020204030204" pitchFamily="34" charset="0"/>
                <a:ea typeface="Calibri" panose="020F0502020204030204" pitchFamily="34" charset="0"/>
                <a:cs typeface="Calibri" panose="020F0502020204030204" pitchFamily="34" charset="0"/>
              </a:rPr>
              <a:t>Job Performance.</a:t>
            </a:r>
          </a:p>
          <a:p>
            <a:pPr marL="285750" indent="-285750">
              <a:buFont typeface="Arial" panose="020B0604020202020204" pitchFamily="34" charset="0"/>
              <a:buChar char="•"/>
            </a:pPr>
            <a:r>
              <a:rPr lang="en-US" sz="2800" dirty="0">
                <a:solidFill>
                  <a:srgbClr val="000000"/>
                </a:solidFill>
                <a:latin typeface="Calibri" panose="020F0502020204030204" pitchFamily="34" charset="0"/>
                <a:ea typeface="Calibri" panose="020F0502020204030204" pitchFamily="34" charset="0"/>
                <a:cs typeface="Calibri" panose="020F0502020204030204" pitchFamily="34" charset="0"/>
              </a:rPr>
              <a:t>Organizational citizenship behavior (OCB). </a:t>
            </a:r>
            <a:endParaRPr lang="ar-SA" sz="2800" dirty="0">
              <a:solidFill>
                <a:srgbClr val="000000"/>
              </a:solidFill>
              <a:latin typeface="Calibri" panose="020F0502020204030204" pitchFamily="34" charset="0"/>
              <a:ea typeface="Calibri" panose="020F0502020204030204" pitchFamily="34" charset="0"/>
              <a:cs typeface="Calibri" panose="020F0502020204030204" pitchFamily="34" charset="0"/>
            </a:endParaRPr>
          </a:p>
          <a:p>
            <a:pPr marL="285750" indent="-285750">
              <a:buFont typeface="Arial" panose="020B0604020202020204" pitchFamily="34" charset="0"/>
              <a:buChar char="•"/>
            </a:pPr>
            <a:r>
              <a:rPr lang="en-US" sz="2800" dirty="0">
                <a:solidFill>
                  <a:srgbClr val="000000"/>
                </a:solidFill>
                <a:latin typeface="Calibri" panose="020F0502020204030204" pitchFamily="34" charset="0"/>
                <a:ea typeface="Calibri" panose="020F0502020204030204" pitchFamily="34" charset="0"/>
                <a:cs typeface="Calibri" panose="020F0502020204030204" pitchFamily="34" charset="0"/>
              </a:rPr>
              <a:t>Customer satisfaction.</a:t>
            </a:r>
            <a:endParaRPr lang="ar-SA" sz="2800" dirty="0">
              <a:solidFill>
                <a:srgbClr val="000000"/>
              </a:solidFill>
              <a:latin typeface="Calibri" panose="020F0502020204030204" pitchFamily="34" charset="0"/>
              <a:ea typeface="Calibri" panose="020F0502020204030204" pitchFamily="34" charset="0"/>
              <a:cs typeface="Calibri" panose="020F0502020204030204" pitchFamily="34" charset="0"/>
            </a:endParaRPr>
          </a:p>
          <a:p>
            <a:pPr marL="285750" indent="-285750">
              <a:buFont typeface="Arial" panose="020B0604020202020204" pitchFamily="34" charset="0"/>
              <a:buChar char="•"/>
            </a:pPr>
            <a:r>
              <a:rPr lang="en-US" sz="2800" dirty="0">
                <a:solidFill>
                  <a:srgbClr val="000000"/>
                </a:solidFill>
                <a:latin typeface="Calibri" panose="020F0502020204030204" pitchFamily="34" charset="0"/>
                <a:ea typeface="Calibri" panose="020F0502020204030204" pitchFamily="34" charset="0"/>
                <a:cs typeface="Calibri" panose="020F0502020204030204" pitchFamily="34" charset="0"/>
              </a:rPr>
              <a:t>Life satisfaction</a:t>
            </a:r>
            <a:r>
              <a:rPr lang="en-US" sz="2400" dirty="0">
                <a:solidFill>
                  <a:srgbClr val="000000"/>
                </a:solidFill>
                <a:latin typeface="Calibri" panose="020F0502020204030204" pitchFamily="34" charset="0"/>
                <a:ea typeface="Calibri" panose="020F0502020204030204" pitchFamily="34" charset="0"/>
                <a:cs typeface="Calibri" panose="020F0502020204030204" pitchFamily="34" charset="0"/>
              </a:rPr>
              <a:t>.</a:t>
            </a:r>
          </a:p>
          <a:p>
            <a:pPr marL="285750" indent="-285750">
              <a:buFont typeface="Arial" panose="020B0604020202020204" pitchFamily="34" charset="0"/>
              <a:buChar char="•"/>
            </a:pPr>
            <a:endParaRPr lang="en-US" sz="2800" dirty="0">
              <a:solidFill>
                <a:schemeClr val="accent5">
                  <a:lumMod val="60000"/>
                  <a:lumOff val="40000"/>
                </a:schemeClr>
              </a:solidFill>
              <a:latin typeface="Calibri" panose="020F0502020204030204" pitchFamily="34" charset="0"/>
              <a:ea typeface="Calibri" panose="020F0502020204030204" pitchFamily="34" charset="0"/>
              <a:cs typeface="Calibri" panose="020F050202020403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98243" y="1802453"/>
            <a:ext cx="4097202" cy="3790272"/>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TextBox 2">
            <a:extLst>
              <a:ext uri="{FF2B5EF4-FFF2-40B4-BE49-F238E27FC236}">
                <a16:creationId xmlns:a16="http://schemas.microsoft.com/office/drawing/2014/main" id="{99DEED7A-0A00-F9C5-9A96-95B54708B1BA}"/>
              </a:ext>
            </a:extLst>
          </p:cNvPr>
          <p:cNvSpPr txBox="1"/>
          <p:nvPr/>
        </p:nvSpPr>
        <p:spPr>
          <a:xfrm>
            <a:off x="2448509" y="1052918"/>
            <a:ext cx="6097772" cy="584775"/>
          </a:xfrm>
          <a:prstGeom prst="rect">
            <a:avLst/>
          </a:prstGeom>
          <a:noFill/>
        </p:spPr>
        <p:txBody>
          <a:bodyPr wrap="square">
            <a:spAutoFit/>
          </a:bodyPr>
          <a:lstStyle/>
          <a:p>
            <a:r>
              <a:rPr lang="en-US" sz="3200" b="1" dirty="0">
                <a:solidFill>
                  <a:srgbClr val="00B0F0"/>
                </a:solidFill>
                <a:latin typeface="Calibri" panose="020F0502020204030204" pitchFamily="34" charset="0"/>
                <a:ea typeface="Calibri" panose="020F0502020204030204" pitchFamily="34" charset="0"/>
                <a:cs typeface="Calibri" panose="020F0502020204030204" pitchFamily="34" charset="0"/>
              </a:rPr>
              <a:t>Outcomes of Job Satisfaction:</a:t>
            </a:r>
            <a:endParaRPr lang="ar-SA" sz="3200" b="1" dirty="0">
              <a:solidFill>
                <a:srgbClr val="00B0F0"/>
              </a:solidFill>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01620768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lgn="just">
              <a:buFont typeface="+mj-lt"/>
              <a:buAutoNum type="arabicPeriod"/>
            </a:pPr>
            <a:r>
              <a:rPr lang="en-US" sz="2400" b="1" dirty="0">
                <a:solidFill>
                  <a:schemeClr val="tx1"/>
                </a:solidFill>
                <a:latin typeface="Calibri" panose="020F0502020204030204" pitchFamily="34" charset="0"/>
                <a:ea typeface="Calibri" panose="020F0502020204030204" pitchFamily="34" charset="0"/>
                <a:cs typeface="Calibri" panose="020F0502020204030204" pitchFamily="34" charset="0"/>
              </a:rPr>
              <a:t>Job Performance</a:t>
            </a:r>
            <a:r>
              <a:rPr lang="en-US" sz="2400" b="1" dirty="0">
                <a:solidFill>
                  <a:srgbClr val="000000"/>
                </a:solidFill>
                <a:latin typeface="Calibri" panose="020F0502020204030204" pitchFamily="34" charset="0"/>
                <a:ea typeface="Calibri" panose="020F0502020204030204" pitchFamily="34" charset="0"/>
                <a:cs typeface="Calibri" panose="020F0502020204030204" pitchFamily="34" charset="0"/>
              </a:rPr>
              <a:t>:</a:t>
            </a:r>
            <a:r>
              <a:rPr lang="en-US" sz="2400" b="1" dirty="0">
                <a:solidFill>
                  <a:srgbClr val="0070C0"/>
                </a:solidFill>
                <a:latin typeface="Calibri" panose="020F0502020204030204" pitchFamily="34" charset="0"/>
                <a:ea typeface="Calibri" panose="020F0502020204030204" pitchFamily="34" charset="0"/>
                <a:cs typeface="Calibri" panose="020F0502020204030204" pitchFamily="34" charset="0"/>
              </a:rPr>
              <a:t> </a:t>
            </a:r>
          </a:p>
          <a:p>
            <a:pPr marL="342900" indent="-342900" algn="just">
              <a:buFont typeface="Arial" panose="020B0604020202020204" pitchFamily="34" charset="0"/>
              <a:buChar char="•"/>
            </a:pPr>
            <a:r>
              <a:rPr lang="en-US" sz="2400" dirty="0">
                <a:solidFill>
                  <a:srgbClr val="00B0F0"/>
                </a:solidFill>
                <a:latin typeface="Calibri" panose="020F0502020204030204" pitchFamily="34" charset="0"/>
                <a:ea typeface="Calibri" panose="020F0502020204030204" pitchFamily="34" charset="0"/>
                <a:cs typeface="Calibri" panose="020F0502020204030204" pitchFamily="34" charset="0"/>
              </a:rPr>
              <a:t>Happy workers are more likely to be productive workers. </a:t>
            </a:r>
          </a:p>
          <a:p>
            <a:pPr marL="342900" indent="-342900" algn="just">
              <a:buFont typeface="Arial" panose="020B0604020202020204" pitchFamily="34" charset="0"/>
              <a:buChar char="•"/>
            </a:pPr>
            <a:r>
              <a:rPr lang="en-US" sz="2400" dirty="0">
                <a:solidFill>
                  <a:srgbClr val="00B0F0"/>
                </a:solidFill>
                <a:latin typeface="Calibri" panose="020F0502020204030204" pitchFamily="34" charset="0"/>
                <a:ea typeface="Calibri" panose="020F0502020204030204" pitchFamily="34" charset="0"/>
                <a:cs typeface="Calibri" panose="020F0502020204030204" pitchFamily="34" charset="0"/>
              </a:rPr>
              <a:t>Individuals with higher job satisfaction perform better, and organizations with more satisfied employees tend to be more effective than those with fewer.</a:t>
            </a:r>
          </a:p>
          <a:p>
            <a:pPr algn="just"/>
            <a:endParaRPr lang="en-US" sz="2400" dirty="0">
              <a:solidFill>
                <a:srgbClr val="0070C0"/>
              </a:solidFill>
              <a:latin typeface="Calibri" panose="020F0502020204030204" pitchFamily="34" charset="0"/>
              <a:ea typeface="Calibri" panose="020F0502020204030204" pitchFamily="34" charset="0"/>
              <a:cs typeface="Calibri" panose="020F0502020204030204" pitchFamily="34" charset="0"/>
            </a:endParaRPr>
          </a:p>
          <a:p>
            <a:pPr algn="just"/>
            <a:r>
              <a:rPr lang="en-US" sz="2400" b="1" dirty="0">
                <a:solidFill>
                  <a:schemeClr val="tx1"/>
                </a:solidFill>
                <a:latin typeface="Calibri" panose="020F0502020204030204" pitchFamily="34" charset="0"/>
                <a:ea typeface="Calibri" panose="020F0502020204030204" pitchFamily="34" charset="0"/>
                <a:cs typeface="Calibri" panose="020F0502020204030204" pitchFamily="34" charset="0"/>
              </a:rPr>
              <a:t>2- Organizational citizenship behavior (OCB</a:t>
            </a:r>
            <a:r>
              <a:rPr lang="en-US" sz="2400" b="1" dirty="0">
                <a:solidFill>
                  <a:srgbClr val="000000"/>
                </a:solidFill>
                <a:latin typeface="Calibri" panose="020F0502020204030204" pitchFamily="34" charset="0"/>
                <a:ea typeface="Calibri" panose="020F0502020204030204" pitchFamily="34" charset="0"/>
                <a:cs typeface="Calibri" panose="020F0502020204030204" pitchFamily="34" charset="0"/>
              </a:rPr>
              <a:t>):</a:t>
            </a:r>
          </a:p>
          <a:p>
            <a:pPr marL="342900" indent="-342900" algn="just">
              <a:buFont typeface="Arial" panose="020B0604020202020204" pitchFamily="34" charset="0"/>
              <a:buChar char="•"/>
            </a:pPr>
            <a:r>
              <a:rPr lang="en-US" sz="2400" dirty="0">
                <a:solidFill>
                  <a:srgbClr val="00B0F0"/>
                </a:solidFill>
                <a:latin typeface="Calibri" panose="020F0502020204030204" pitchFamily="34" charset="0"/>
                <a:ea typeface="Calibri" panose="020F0502020204030204" pitchFamily="34" charset="0"/>
                <a:cs typeface="Calibri" panose="020F0502020204030204" pitchFamily="34" charset="0"/>
              </a:rPr>
              <a:t>OCBs include people talking positively about their organizations, helping others, and going beyond the normal expectations of their jobs.</a:t>
            </a:r>
          </a:p>
          <a:p>
            <a:pPr marL="342900" indent="-342900" algn="just">
              <a:buFont typeface="Arial" panose="020B0604020202020204" pitchFamily="34" charset="0"/>
              <a:buChar char="•"/>
            </a:pPr>
            <a:r>
              <a:rPr lang="en-US" sz="2400" dirty="0">
                <a:solidFill>
                  <a:srgbClr val="00B0F0"/>
                </a:solidFill>
                <a:latin typeface="Calibri" panose="020F0502020204030204" pitchFamily="34" charset="0"/>
                <a:ea typeface="Calibri" panose="020F0502020204030204" pitchFamily="34" charset="0"/>
                <a:cs typeface="Calibri" panose="020F0502020204030204" pitchFamily="34" charset="0"/>
              </a:rPr>
              <a:t>People who are more satisfied with their jobs are more likely to engage in citizenship behavior.</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u="sng" dirty="0"/>
              <a:t> </a:t>
            </a:r>
            <a:endParaRPr lang="ar-SA" sz="2400" b="1" u="sng" dirty="0"/>
          </a:p>
        </p:txBody>
      </p:sp>
      <p:sp>
        <p:nvSpPr>
          <p:cNvPr id="6" name="Content Placeholder 2">
            <a:extLst>
              <a:ext uri="{FF2B5EF4-FFF2-40B4-BE49-F238E27FC236}">
                <a16:creationId xmlns:a16="http://schemas.microsoft.com/office/drawing/2014/main" id="{E44CDE30-8C59-9C58-FB2B-FAD461B34846}"/>
              </a:ext>
            </a:extLst>
          </p:cNvPr>
          <p:cNvSpPr txBox="1">
            <a:spLocks/>
          </p:cNvSpPr>
          <p:nvPr/>
        </p:nvSpPr>
        <p:spPr>
          <a:xfrm>
            <a:off x="1422298" y="2273426"/>
            <a:ext cx="9521927" cy="401920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rtl="0">
              <a:lnSpc>
                <a:spcPct val="107000"/>
              </a:lnSpc>
              <a:spcBef>
                <a:spcPts val="0"/>
              </a:spcBef>
              <a:spcAft>
                <a:spcPts val="0"/>
              </a:spcAft>
              <a:buNone/>
            </a:pPr>
            <a:endParaRPr lang="en-US" sz="2000" b="1" kern="100" dirty="0">
              <a:effectLst/>
              <a:latin typeface="+mj-lt"/>
              <a:ea typeface="Calibri" panose="020F0502020204030204" pitchFamily="34" charset="0"/>
              <a:cs typeface="Arial" panose="020B0604020202020204" pitchFamily="34" charset="0"/>
            </a:endParaRPr>
          </a:p>
        </p:txBody>
      </p:sp>
      <p:pic>
        <p:nvPicPr>
          <p:cNvPr id="9"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66266" y="200779"/>
            <a:ext cx="5431808" cy="2169212"/>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77935190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942308" y="701749"/>
            <a:ext cx="1404457" cy="637953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5" name="Rectangle: Rounded Corners 24"/>
          <p:cNvSpPr/>
          <p:nvPr/>
        </p:nvSpPr>
        <p:spPr>
          <a:xfrm>
            <a:off x="617280" y="1609399"/>
            <a:ext cx="10812720" cy="454685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F49259F7-A910-6DCD-2F2E-C4A5E5736EA8}"/>
              </a:ext>
            </a:extLst>
          </p:cNvPr>
          <p:cNvSpPr txBox="1"/>
          <p:nvPr/>
        </p:nvSpPr>
        <p:spPr>
          <a:xfrm>
            <a:off x="883094" y="1705641"/>
            <a:ext cx="9061570" cy="4278094"/>
          </a:xfrm>
          <a:prstGeom prst="rect">
            <a:avLst/>
          </a:prstGeom>
          <a:noFill/>
        </p:spPr>
        <p:txBody>
          <a:bodyPr wrap="square">
            <a:spAutoFit/>
          </a:bodyPr>
          <a:lstStyle/>
          <a:p>
            <a:pPr algn="just"/>
            <a:r>
              <a:rPr lang="en-US" sz="2800" b="1" dirty="0">
                <a:latin typeface="Calibri" panose="020F0502020204030204" pitchFamily="34" charset="0"/>
                <a:ea typeface="Calibri" panose="020F0502020204030204" pitchFamily="34" charset="0"/>
                <a:cs typeface="Calibri" panose="020F0502020204030204" pitchFamily="34" charset="0"/>
              </a:rPr>
              <a:t>3- Customer satisfaction</a:t>
            </a:r>
          </a:p>
          <a:p>
            <a:pPr marL="342900" indent="-342900" algn="just">
              <a:buFont typeface="Arial" panose="020B0604020202020204" pitchFamily="34" charset="0"/>
              <a:buChar char="•"/>
            </a:pPr>
            <a:r>
              <a:rPr lang="en-US" sz="2400" dirty="0">
                <a:solidFill>
                  <a:srgbClr val="00B0F0"/>
                </a:solidFill>
                <a:latin typeface="Calibri" panose="020F0502020204030204" pitchFamily="34" charset="0"/>
                <a:ea typeface="Calibri" panose="020F0502020204030204" pitchFamily="34" charset="0"/>
                <a:cs typeface="Calibri" panose="020F0502020204030204" pitchFamily="34" charset="0"/>
              </a:rPr>
              <a:t>Because service organization managers should be concerned with pleasing customers, it’s reasonable to ask whether employee satisfaction is related to positive customer outcomes. </a:t>
            </a:r>
          </a:p>
          <a:p>
            <a:pPr marL="342900" indent="-342900" algn="just">
              <a:buFont typeface="Arial" panose="020B0604020202020204" pitchFamily="34" charset="0"/>
              <a:buChar char="•"/>
            </a:pPr>
            <a:r>
              <a:rPr lang="en-US" sz="2400" dirty="0">
                <a:solidFill>
                  <a:srgbClr val="00B0F0"/>
                </a:solidFill>
                <a:latin typeface="Calibri" panose="020F0502020204030204" pitchFamily="34" charset="0"/>
                <a:ea typeface="Calibri" panose="020F0502020204030204" pitchFamily="34" charset="0"/>
                <a:cs typeface="Calibri" panose="020F0502020204030204" pitchFamily="34" charset="0"/>
              </a:rPr>
              <a:t>For frontline employees who have regular customer contact, the answer is “yes.” Satisfied employees appear to increase customer satisfaction and loyalty.</a:t>
            </a:r>
          </a:p>
          <a:p>
            <a:pPr algn="just"/>
            <a:r>
              <a:rPr lang="en-US" sz="2800" b="1" dirty="0">
                <a:latin typeface="Calibri" panose="020F0502020204030204" pitchFamily="34" charset="0"/>
                <a:ea typeface="Calibri" panose="020F0502020204030204" pitchFamily="34" charset="0"/>
                <a:cs typeface="Calibri" panose="020F0502020204030204" pitchFamily="34" charset="0"/>
              </a:rPr>
              <a:t>4-</a:t>
            </a:r>
            <a:r>
              <a:rPr lang="en-US" sz="2800" b="1" dirty="0">
                <a:solidFill>
                  <a:srgbClr val="FF0000"/>
                </a:solidFill>
                <a:latin typeface="Calibri" panose="020F0502020204030204" pitchFamily="34" charset="0"/>
                <a:ea typeface="Calibri" panose="020F0502020204030204" pitchFamily="34" charset="0"/>
                <a:cs typeface="Calibri" panose="020F0502020204030204" pitchFamily="34" charset="0"/>
              </a:rPr>
              <a:t> </a:t>
            </a:r>
            <a:r>
              <a:rPr lang="en-US" sz="2800" b="1" dirty="0">
                <a:latin typeface="Calibri" panose="020F0502020204030204" pitchFamily="34" charset="0"/>
                <a:ea typeface="Calibri" panose="020F0502020204030204" pitchFamily="34" charset="0"/>
                <a:cs typeface="Calibri" panose="020F0502020204030204" pitchFamily="34" charset="0"/>
              </a:rPr>
              <a:t>Life</a:t>
            </a:r>
            <a:r>
              <a:rPr lang="en-US" sz="2800" b="1" dirty="0">
                <a:solidFill>
                  <a:srgbClr val="FF0000"/>
                </a:solidFill>
                <a:latin typeface="Calibri" panose="020F0502020204030204" pitchFamily="34" charset="0"/>
                <a:ea typeface="Calibri" panose="020F0502020204030204" pitchFamily="34" charset="0"/>
                <a:cs typeface="Calibri" panose="020F0502020204030204" pitchFamily="34" charset="0"/>
              </a:rPr>
              <a:t> </a:t>
            </a:r>
            <a:r>
              <a:rPr lang="en-US" sz="2800" b="1" dirty="0">
                <a:latin typeface="Calibri" panose="020F0502020204030204" pitchFamily="34" charset="0"/>
                <a:ea typeface="Calibri" panose="020F0502020204030204" pitchFamily="34" charset="0"/>
                <a:cs typeface="Calibri" panose="020F0502020204030204" pitchFamily="34" charset="0"/>
              </a:rPr>
              <a:t>satisfaction</a:t>
            </a:r>
          </a:p>
          <a:p>
            <a:pPr marL="342900" indent="-342900" algn="just">
              <a:buFont typeface="Arial" panose="020B0604020202020204" pitchFamily="34" charset="0"/>
              <a:buChar char="•"/>
            </a:pPr>
            <a:r>
              <a:rPr lang="en-US" sz="2400" dirty="0">
                <a:solidFill>
                  <a:srgbClr val="00B0F0"/>
                </a:solidFill>
                <a:latin typeface="Calibri" panose="020F0502020204030204" pitchFamily="34" charset="0"/>
                <a:ea typeface="Calibri" panose="020F0502020204030204" pitchFamily="34" charset="0"/>
                <a:cs typeface="Calibri" panose="020F0502020204030204" pitchFamily="34" charset="0"/>
              </a:rPr>
              <a:t>For most individuals, work is an important part of life, and therefore it makes sense that our overall happiness depends in no small part on our happiness in our work (our job satisfaction).</a:t>
            </a:r>
          </a:p>
        </p:txBody>
      </p:sp>
      <p:pic>
        <p:nvPicPr>
          <p:cNvPr id="9"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12040"/>
          <a:stretch/>
        </p:blipFill>
        <p:spPr bwMode="auto">
          <a:xfrm>
            <a:off x="10210478" y="2117964"/>
            <a:ext cx="1885824" cy="3113020"/>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2860669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523220"/>
          </a:xfrm>
          <a:prstGeom prst="rect">
            <a:avLst/>
          </a:prstGeom>
          <a:noFill/>
        </p:spPr>
        <p:txBody>
          <a:bodyPr wrap="square" rtlCol="0">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The Impact of Job Dissatisfaction</a:t>
            </a:r>
            <a:endParaRPr lang="ar-SA" sz="2800" b="1" dirty="0">
              <a:solidFill>
                <a:srgbClr val="00B0F0"/>
              </a:solidFill>
              <a:latin typeface="Calibri" panose="020F0502020204030204" pitchFamily="34" charset="0"/>
              <a:ea typeface="Calibri" panose="020F0502020204030204" pitchFamily="34" charset="0"/>
              <a:cs typeface="Calibri" panose="020F0502020204030204" pitchFamily="34" charset="0"/>
            </a:endParaRPr>
          </a:p>
        </p:txBody>
      </p:sp>
      <p:sp>
        <p:nvSpPr>
          <p:cNvPr id="6" name="TextBox 5">
            <a:extLst>
              <a:ext uri="{FF2B5EF4-FFF2-40B4-BE49-F238E27FC236}">
                <a16:creationId xmlns:a16="http://schemas.microsoft.com/office/drawing/2014/main" id="{B62869D1-E732-9177-92EE-E1BD40D39556}"/>
              </a:ext>
            </a:extLst>
          </p:cNvPr>
          <p:cNvSpPr txBox="1"/>
          <p:nvPr/>
        </p:nvSpPr>
        <p:spPr>
          <a:xfrm>
            <a:off x="2397635" y="1800263"/>
            <a:ext cx="6540317" cy="461665"/>
          </a:xfrm>
          <a:prstGeom prst="rect">
            <a:avLst/>
          </a:prstGeom>
          <a:noFill/>
        </p:spPr>
        <p:txBody>
          <a:bodyPr wrap="square">
            <a:spAutoFit/>
          </a:bodyPr>
          <a:lstStyle/>
          <a:p>
            <a:pPr algn="ctr"/>
            <a:r>
              <a:rPr lang="en-US" sz="2400" b="1" dirty="0">
                <a:latin typeface="Calibri" panose="020F0502020204030204" pitchFamily="34" charset="0"/>
                <a:ea typeface="Calibri" panose="020F0502020204030204" pitchFamily="34" charset="0"/>
                <a:cs typeface="Calibri" panose="020F0502020204030204" pitchFamily="34" charset="0"/>
              </a:rPr>
              <a:t>Four employee responses to job dissatisfaction</a:t>
            </a:r>
            <a:endParaRPr lang="ar-SA" sz="2400" b="1" dirty="0">
              <a:latin typeface="Calibri" panose="020F0502020204030204" pitchFamily="34" charset="0"/>
              <a:ea typeface="Calibri" panose="020F0502020204030204" pitchFamily="34" charset="0"/>
              <a:cs typeface="Calibri" panose="020F0502020204030204" pitchFamily="34" charset="0"/>
            </a:endParaRPr>
          </a:p>
        </p:txBody>
      </p:sp>
      <p:sp>
        <p:nvSpPr>
          <p:cNvPr id="9" name="مستطيل ذو زوايا قطرية مستديرة 12"/>
          <p:cNvSpPr/>
          <p:nvPr/>
        </p:nvSpPr>
        <p:spPr>
          <a:xfrm>
            <a:off x="1302649" y="2359867"/>
            <a:ext cx="2088232" cy="3816424"/>
          </a:xfrm>
          <a:prstGeom prst="round2DiagRect">
            <a:avLst/>
          </a:prstGeom>
          <a:solidFill>
            <a:schemeClr val="accent6">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sz="2400" b="1" u="sng" dirty="0">
                <a:solidFill>
                  <a:srgbClr val="00B0F0"/>
                </a:solidFill>
                <a:latin typeface="Calibri" panose="020F0502020204030204" pitchFamily="34" charset="0"/>
                <a:ea typeface="Calibri" panose="020F0502020204030204" pitchFamily="34" charset="0"/>
                <a:cs typeface="Calibri" panose="020F0502020204030204" pitchFamily="34" charset="0"/>
              </a:rPr>
              <a:t>Exit</a:t>
            </a:r>
            <a:endParaRPr lang="en-US" sz="2000" b="1" u="sng" dirty="0">
              <a:solidFill>
                <a:srgbClr val="00B0F0"/>
              </a:solidFill>
              <a:latin typeface="Calibri" panose="020F0502020204030204" pitchFamily="34" charset="0"/>
              <a:ea typeface="Calibri" panose="020F0502020204030204" pitchFamily="34" charset="0"/>
              <a:cs typeface="Calibri" panose="020F0502020204030204" pitchFamily="34" charset="0"/>
            </a:endParaRPr>
          </a:p>
          <a:p>
            <a:pPr algn="ctr"/>
            <a:r>
              <a:rPr lang="en-US" sz="2000" dirty="0">
                <a:solidFill>
                  <a:schemeClr val="tx1"/>
                </a:solidFill>
                <a:latin typeface="Calibri" panose="020F0502020204030204" pitchFamily="34" charset="0"/>
                <a:ea typeface="Calibri" panose="020F0502020204030204" pitchFamily="34" charset="0"/>
                <a:cs typeface="Calibri" panose="020F0502020204030204" pitchFamily="34" charset="0"/>
              </a:rPr>
              <a:t>The exit response directs behavior toward leaving the organization, including looking for a new position or resigning</a:t>
            </a:r>
            <a:endParaRPr lang="ar-SA" sz="2000" dirty="0">
              <a:solidFill>
                <a:schemeClr val="tx1"/>
              </a:solidFill>
              <a:latin typeface="Calibri" panose="020F0502020204030204" pitchFamily="34" charset="0"/>
              <a:ea typeface="Calibri" panose="020F0502020204030204" pitchFamily="34" charset="0"/>
              <a:cs typeface="Calibri" panose="020F0502020204030204" pitchFamily="34" charset="0"/>
            </a:endParaRPr>
          </a:p>
        </p:txBody>
      </p:sp>
      <p:sp>
        <p:nvSpPr>
          <p:cNvPr id="10" name="مستطيل ذو زوايا قطرية مستديرة 11"/>
          <p:cNvSpPr/>
          <p:nvPr/>
        </p:nvSpPr>
        <p:spPr>
          <a:xfrm>
            <a:off x="3671788" y="2359867"/>
            <a:ext cx="2124794" cy="3816424"/>
          </a:xfrm>
          <a:prstGeom prst="round2DiagRect">
            <a:avLst/>
          </a:prstGeom>
          <a:solidFill>
            <a:schemeClr val="accent6">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sz="2400" b="1" u="sng" dirty="0">
                <a:solidFill>
                  <a:srgbClr val="00B0F0"/>
                </a:solidFill>
                <a:latin typeface="Calibri" panose="020F0502020204030204" pitchFamily="34" charset="0"/>
                <a:ea typeface="Calibri" panose="020F0502020204030204" pitchFamily="34" charset="0"/>
                <a:cs typeface="Calibri" panose="020F0502020204030204" pitchFamily="34" charset="0"/>
              </a:rPr>
              <a:t>Voice</a:t>
            </a:r>
            <a:r>
              <a:rPr lang="en-US" sz="2000" b="1" u="sng" dirty="0">
                <a:solidFill>
                  <a:srgbClr val="0070C0"/>
                </a:solidFill>
                <a:latin typeface="Calibri" panose="020F0502020204030204" pitchFamily="34" charset="0"/>
                <a:ea typeface="Calibri" panose="020F0502020204030204" pitchFamily="34" charset="0"/>
                <a:cs typeface="Calibri" panose="020F0502020204030204" pitchFamily="34" charset="0"/>
              </a:rPr>
              <a:t> </a:t>
            </a:r>
            <a:r>
              <a:rPr lang="en-US" sz="2000" dirty="0">
                <a:solidFill>
                  <a:schemeClr val="tx1"/>
                </a:solidFill>
                <a:latin typeface="Calibri" panose="020F0502020204030204" pitchFamily="34" charset="0"/>
                <a:ea typeface="Calibri" panose="020F0502020204030204" pitchFamily="34" charset="0"/>
                <a:cs typeface="Calibri" panose="020F0502020204030204" pitchFamily="34" charset="0"/>
              </a:rPr>
              <a:t>Dissatisfaction expressed through active and constructive attempts to improve conditions</a:t>
            </a:r>
            <a:endParaRPr lang="ar-SA" sz="2000" dirty="0">
              <a:solidFill>
                <a:schemeClr val="tx1"/>
              </a:solidFill>
              <a:latin typeface="Calibri" panose="020F0502020204030204" pitchFamily="34" charset="0"/>
              <a:ea typeface="Calibri" panose="020F0502020204030204" pitchFamily="34" charset="0"/>
              <a:cs typeface="Calibri" panose="020F0502020204030204" pitchFamily="34" charset="0"/>
            </a:endParaRPr>
          </a:p>
        </p:txBody>
      </p:sp>
      <p:sp>
        <p:nvSpPr>
          <p:cNvPr id="11" name="مستطيل ذو زوايا قطرية مستديرة 10"/>
          <p:cNvSpPr/>
          <p:nvPr/>
        </p:nvSpPr>
        <p:spPr>
          <a:xfrm>
            <a:off x="6023640" y="2359867"/>
            <a:ext cx="2100983" cy="3816424"/>
          </a:xfrm>
          <a:prstGeom prst="round2DiagRect">
            <a:avLst/>
          </a:prstGeom>
          <a:solidFill>
            <a:schemeClr val="accent6">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sz="2400" b="1" u="sng" dirty="0">
                <a:solidFill>
                  <a:srgbClr val="00B0F0"/>
                </a:solidFill>
                <a:latin typeface="Calibri" panose="020F0502020204030204" pitchFamily="34" charset="0"/>
                <a:ea typeface="Calibri" panose="020F0502020204030204" pitchFamily="34" charset="0"/>
                <a:cs typeface="Calibri" panose="020F0502020204030204" pitchFamily="34" charset="0"/>
              </a:rPr>
              <a:t>Loyalty</a:t>
            </a:r>
            <a:r>
              <a:rPr lang="en-US" sz="2000" dirty="0">
                <a:solidFill>
                  <a:srgbClr val="0070C0"/>
                </a:solidFill>
                <a:latin typeface="Calibri" panose="020F0502020204030204" pitchFamily="34" charset="0"/>
                <a:ea typeface="Calibri" panose="020F0502020204030204" pitchFamily="34" charset="0"/>
                <a:cs typeface="Calibri" panose="020F0502020204030204" pitchFamily="34" charset="0"/>
              </a:rPr>
              <a:t> </a:t>
            </a:r>
            <a:r>
              <a:rPr lang="en-US" sz="2000" dirty="0">
                <a:solidFill>
                  <a:schemeClr val="tx1"/>
                </a:solidFill>
                <a:latin typeface="Calibri" panose="020F0502020204030204" pitchFamily="34" charset="0"/>
                <a:ea typeface="Calibri" panose="020F0502020204030204" pitchFamily="34" charset="0"/>
                <a:cs typeface="Calibri" panose="020F0502020204030204" pitchFamily="34" charset="0"/>
              </a:rPr>
              <a:t>Dissatisfaction expressed by passively waiting for conditions to improve</a:t>
            </a:r>
            <a:endParaRPr lang="ar-SA" sz="2000" dirty="0">
              <a:solidFill>
                <a:schemeClr val="tx1"/>
              </a:solidFill>
              <a:latin typeface="Calibri" panose="020F0502020204030204" pitchFamily="34" charset="0"/>
              <a:ea typeface="Calibri" panose="020F0502020204030204" pitchFamily="34" charset="0"/>
              <a:cs typeface="Calibri" panose="020F0502020204030204" pitchFamily="34" charset="0"/>
            </a:endParaRPr>
          </a:p>
        </p:txBody>
      </p:sp>
      <p:sp>
        <p:nvSpPr>
          <p:cNvPr id="12" name="مستطيل ذو زوايا قطرية مستديرة 8"/>
          <p:cNvSpPr/>
          <p:nvPr/>
        </p:nvSpPr>
        <p:spPr>
          <a:xfrm>
            <a:off x="8382299" y="2359867"/>
            <a:ext cx="2051720" cy="3816424"/>
          </a:xfrm>
          <a:prstGeom prst="round2DiagRect">
            <a:avLst/>
          </a:prstGeom>
          <a:solidFill>
            <a:schemeClr val="accent6">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sz="2400" b="1" u="sng" dirty="0">
                <a:solidFill>
                  <a:srgbClr val="00B0F0"/>
                </a:solidFill>
                <a:latin typeface="Calibri" panose="020F0502020204030204" pitchFamily="34" charset="0"/>
                <a:ea typeface="Calibri" panose="020F0502020204030204" pitchFamily="34" charset="0"/>
                <a:cs typeface="Calibri" panose="020F0502020204030204" pitchFamily="34" charset="0"/>
              </a:rPr>
              <a:t>Neglect</a:t>
            </a:r>
            <a:r>
              <a:rPr lang="en-US" sz="2000" b="1" u="sng" dirty="0">
                <a:solidFill>
                  <a:srgbClr val="FF0000"/>
                </a:solidFill>
                <a:latin typeface="Calibri" panose="020F0502020204030204" pitchFamily="34" charset="0"/>
                <a:ea typeface="Calibri" panose="020F0502020204030204" pitchFamily="34" charset="0"/>
                <a:cs typeface="Calibri" panose="020F0502020204030204" pitchFamily="34" charset="0"/>
              </a:rPr>
              <a:t> </a:t>
            </a:r>
            <a:r>
              <a:rPr lang="en-US" sz="2000" dirty="0">
                <a:solidFill>
                  <a:schemeClr val="tx1"/>
                </a:solidFill>
                <a:latin typeface="Calibri" panose="020F0502020204030204" pitchFamily="34" charset="0"/>
                <a:ea typeface="Calibri" panose="020F0502020204030204" pitchFamily="34" charset="0"/>
                <a:cs typeface="Calibri" panose="020F0502020204030204" pitchFamily="34" charset="0"/>
              </a:rPr>
              <a:t>Dissatisfaction expressed through allowing conditions to worsen</a:t>
            </a:r>
            <a:endParaRPr lang="ar-SA" sz="2000" dirty="0">
              <a:solidFill>
                <a:schemeClr val="tx1"/>
              </a:solidFill>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07706536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516470" y="501571"/>
            <a:ext cx="1404457" cy="642022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5" name="Rectangle: Rounded Corners 24"/>
          <p:cNvSpPr/>
          <p:nvPr/>
        </p:nvSpPr>
        <p:spPr>
          <a:xfrm>
            <a:off x="1000054" y="1584251"/>
            <a:ext cx="10036543" cy="47083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id="{B62869D1-E732-9177-92EE-E1BD40D39556}"/>
              </a:ext>
            </a:extLst>
          </p:cNvPr>
          <p:cNvSpPr txBox="1"/>
          <p:nvPr/>
        </p:nvSpPr>
        <p:spPr>
          <a:xfrm>
            <a:off x="1558999" y="1746499"/>
            <a:ext cx="8736542" cy="830997"/>
          </a:xfrm>
          <a:prstGeom prst="rect">
            <a:avLst/>
          </a:prstGeom>
          <a:noFill/>
        </p:spPr>
        <p:txBody>
          <a:bodyPr wrap="square">
            <a:spAutoFit/>
          </a:bodyPr>
          <a:lstStyle/>
          <a:p>
            <a:pPr algn="just"/>
            <a:r>
              <a:rPr lang="en-US" sz="2400" b="1" u="sng" dirty="0">
                <a:solidFill>
                  <a:srgbClr val="00B0F0"/>
                </a:solidFill>
              </a:rPr>
              <a:t>Responses</a:t>
            </a:r>
            <a:r>
              <a:rPr lang="en-US" sz="2400" dirty="0">
                <a:solidFill>
                  <a:srgbClr val="00B0F0"/>
                </a:solidFill>
              </a:rPr>
              <a:t> differ along two dimensions: constructive/destructive and active/passive.</a:t>
            </a:r>
          </a:p>
        </p:txBody>
      </p:sp>
      <p:pic>
        <p:nvPicPr>
          <p:cNvPr id="9"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12816" r="14593"/>
          <a:stretch/>
        </p:blipFill>
        <p:spPr bwMode="auto">
          <a:xfrm>
            <a:off x="2378405" y="2486017"/>
            <a:ext cx="7268805" cy="3689651"/>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4256617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942308" y="609600"/>
            <a:ext cx="1404457" cy="62484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5" name="Rectangle: Rounded Corners 24"/>
          <p:cNvSpPr/>
          <p:nvPr/>
        </p:nvSpPr>
        <p:spPr>
          <a:xfrm>
            <a:off x="617280" y="1685495"/>
            <a:ext cx="99745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2"/>
          <p:cNvPicPr>
            <a:picLocks noChangeAspect="1" noChangeArrowheads="1"/>
          </p:cNvPicPr>
          <p:nvPr/>
        </p:nvPicPr>
        <p:blipFill>
          <a:blip r:embed="rId3">
            <a:duotone>
              <a:schemeClr val="accent4">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386244" y="1975012"/>
            <a:ext cx="8138756" cy="3687914"/>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4985946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p:cNvSpPr txBox="1"/>
          <p:nvPr/>
        </p:nvSpPr>
        <p:spPr>
          <a:xfrm>
            <a:off x="582006" y="5707075"/>
            <a:ext cx="4524565"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1">
      <a:majorFont>
        <a:latin typeface="Alexandria"/>
        <a:ea typeface=""/>
        <a:cs typeface="Alexandria"/>
      </a:majorFont>
      <a:minorFont>
        <a:latin typeface="Alexandria"/>
        <a:ea typeface=""/>
        <a:cs typeface="Alexandri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63BF2AAE-E823-4910-8C37-A1E9B256E110}"/>
</file>

<file path=customXml/itemProps2.xml><?xml version="1.0" encoding="utf-8"?>
<ds:datastoreItem xmlns:ds="http://schemas.openxmlformats.org/officeDocument/2006/customXml" ds:itemID="{05C0CB49-BAFB-41FF-A383-6B5A64058BD2}"/>
</file>

<file path=customXml/itemProps3.xml><?xml version="1.0" encoding="utf-8"?>
<ds:datastoreItem xmlns:ds="http://schemas.openxmlformats.org/officeDocument/2006/customXml" ds:itemID="{8AA20FDB-7C46-450A-AC2B-32F695501ADD}"/>
</file>

<file path=docProps/app.xml><?xml version="1.0" encoding="utf-8"?>
<Properties xmlns="http://schemas.openxmlformats.org/officeDocument/2006/extended-properties" xmlns:vt="http://schemas.openxmlformats.org/officeDocument/2006/docPropsVTypes">
  <TotalTime>2796</TotalTime>
  <Words>1699</Words>
  <Application>Microsoft Office PowerPoint</Application>
  <PresentationFormat>Widescreen</PresentationFormat>
  <Paragraphs>151</Paragraphs>
  <Slides>34</Slides>
  <Notes>7</Notes>
  <HiddenSlides>0</HiddenSlides>
  <MMClips>0</MMClips>
  <ScaleCrop>false</ScaleCrop>
  <HeadingPairs>
    <vt:vector size="6" baseType="variant">
      <vt:variant>
        <vt:lpstr>Fonts Used</vt:lpstr>
      </vt:variant>
      <vt:variant>
        <vt:i4>7</vt:i4>
      </vt:variant>
      <vt:variant>
        <vt:lpstr>Theme</vt:lpstr>
      </vt:variant>
      <vt:variant>
        <vt:i4>2</vt:i4>
      </vt:variant>
      <vt:variant>
        <vt:lpstr>Slide Titles</vt:lpstr>
      </vt:variant>
      <vt:variant>
        <vt:i4>34</vt:i4>
      </vt:variant>
    </vt:vector>
  </HeadingPairs>
  <TitlesOfParts>
    <vt:vector size="43" baseType="lpstr">
      <vt:lpstr>Alexandria</vt:lpstr>
      <vt:lpstr>Arial</vt:lpstr>
      <vt:lpstr>Book Antiqua</vt:lpstr>
      <vt:lpstr>Calibri</vt:lpstr>
      <vt:lpstr>Calibri Light</vt:lpstr>
      <vt:lpstr>Roboto Light</vt:lpstr>
      <vt:lpstr>Times New Roman</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Mohammed Yousif</cp:lastModifiedBy>
  <cp:revision>91</cp:revision>
  <dcterms:created xsi:type="dcterms:W3CDTF">2023-04-29T09:08:23Z</dcterms:created>
  <dcterms:modified xsi:type="dcterms:W3CDTF">2024-10-10T04:09:30Z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