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7" r:id="rId2"/>
  </p:sldMasterIdLst>
  <p:notesMasterIdLst>
    <p:notesMasterId r:id="rId45"/>
  </p:notesMasterIdLst>
  <p:sldIdLst>
    <p:sldId id="303" r:id="rId3"/>
    <p:sldId id="549" r:id="rId4"/>
    <p:sldId id="543" r:id="rId5"/>
    <p:sldId id="541" r:id="rId6"/>
    <p:sldId id="571" r:id="rId7"/>
    <p:sldId id="570" r:id="rId8"/>
    <p:sldId id="569" r:id="rId9"/>
    <p:sldId id="550" r:id="rId10"/>
    <p:sldId id="568" r:id="rId11"/>
    <p:sldId id="542" r:id="rId12"/>
    <p:sldId id="567" r:id="rId13"/>
    <p:sldId id="566" r:id="rId14"/>
    <p:sldId id="565" r:id="rId15"/>
    <p:sldId id="564" r:id="rId16"/>
    <p:sldId id="522" r:id="rId17"/>
    <p:sldId id="563" r:id="rId18"/>
    <p:sldId id="524" r:id="rId19"/>
    <p:sldId id="562" r:id="rId20"/>
    <p:sldId id="560" r:id="rId21"/>
    <p:sldId id="559" r:id="rId22"/>
    <p:sldId id="558" r:id="rId23"/>
    <p:sldId id="537" r:id="rId24"/>
    <p:sldId id="534" r:id="rId25"/>
    <p:sldId id="536" r:id="rId26"/>
    <p:sldId id="535" r:id="rId27"/>
    <p:sldId id="532" r:id="rId28"/>
    <p:sldId id="533" r:id="rId29"/>
    <p:sldId id="525" r:id="rId30"/>
    <p:sldId id="530" r:id="rId31"/>
    <p:sldId id="529" r:id="rId32"/>
    <p:sldId id="528" r:id="rId33"/>
    <p:sldId id="527" r:id="rId34"/>
    <p:sldId id="538" r:id="rId35"/>
    <p:sldId id="526" r:id="rId36"/>
    <p:sldId id="523" r:id="rId37"/>
    <p:sldId id="521" r:id="rId38"/>
    <p:sldId id="519" r:id="rId39"/>
    <p:sldId id="495" r:id="rId40"/>
    <p:sldId id="491" r:id="rId41"/>
    <p:sldId id="494" r:id="rId42"/>
    <p:sldId id="492" r:id="rId43"/>
    <p:sldId id="349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549"/>
            <p14:sldId id="543"/>
            <p14:sldId id="541"/>
            <p14:sldId id="571"/>
            <p14:sldId id="570"/>
            <p14:sldId id="569"/>
            <p14:sldId id="550"/>
            <p14:sldId id="568"/>
            <p14:sldId id="542"/>
            <p14:sldId id="567"/>
            <p14:sldId id="566"/>
            <p14:sldId id="565"/>
            <p14:sldId id="564"/>
            <p14:sldId id="522"/>
            <p14:sldId id="563"/>
            <p14:sldId id="524"/>
            <p14:sldId id="562"/>
            <p14:sldId id="560"/>
            <p14:sldId id="559"/>
            <p14:sldId id="558"/>
            <p14:sldId id="537"/>
            <p14:sldId id="534"/>
            <p14:sldId id="536"/>
            <p14:sldId id="535"/>
            <p14:sldId id="532"/>
            <p14:sldId id="533"/>
            <p14:sldId id="525"/>
            <p14:sldId id="530"/>
            <p14:sldId id="529"/>
            <p14:sldId id="528"/>
            <p14:sldId id="527"/>
            <p14:sldId id="538"/>
            <p14:sldId id="526"/>
            <p14:sldId id="523"/>
            <p14:sldId id="521"/>
            <p14:sldId id="519"/>
            <p14:sldId id="495"/>
            <p14:sldId id="491"/>
            <p14:sldId id="494"/>
            <p14:sldId id="492"/>
          </p14:sldIdLst>
        </p14:section>
        <p14:section name="Untitled Section" id="{2F6AD2C2-46A9-4BC4-94FF-3A698A8E8EFB}">
          <p14:sldIdLst>
            <p14:sldId id="349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Hoda Metwally" initials="HM" lastIdx="1" clrIdx="0">
    <p:extLst>
      <p:ext uri="{19B8F6BF-5375-455C-9EA6-DF929625EA0E}">
        <p15:presenceInfo xmlns:p15="http://schemas.microsoft.com/office/powerpoint/2012/main" userId="445c877e7e29c84f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368" autoAdjust="0"/>
    <p:restoredTop sz="93738" autoAdjust="0"/>
  </p:normalViewPr>
  <p:slideViewPr>
    <p:cSldViewPr snapToGrid="0">
      <p:cViewPr varScale="1">
        <p:scale>
          <a:sx n="80" d="100"/>
          <a:sy n="80" d="100"/>
        </p:scale>
        <p:origin x="811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commentAuthors" Target="commentAuthor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11/21/2023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288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191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271373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49126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7058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54553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87491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815113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411005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40761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403521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970376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49186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011164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10626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3572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0051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51250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6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3653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  <p:sldLayoutId id="2147483679" r:id="rId12"/>
    <p:sldLayoutId id="2147483680" r:id="rId13"/>
    <p:sldLayoutId id="2147483681" r:id="rId14"/>
    <p:sldLayoutId id="2147483682" r:id="rId15"/>
    <p:sldLayoutId id="2147483683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5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jpg"/><Relationship Id="rId3" Type="http://schemas.openxmlformats.org/officeDocument/2006/relationships/image" Target="../media/image47.png"/><Relationship Id="rId7" Type="http://schemas.openxmlformats.org/officeDocument/2006/relationships/image" Target="../media/image4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4" Type="http://schemas.openxmlformats.org/officeDocument/2006/relationships/image" Target="../media/image4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334899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Cost</a:t>
            </a:r>
            <a:b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8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12314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213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4" y="6188776"/>
            <a:ext cx="4886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Hoda Metwally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4" y="5749539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34019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  <a:p>
            <a:pPr algn="ctr"/>
            <a:endParaRPr lang="en-ID" dirty="0"/>
          </a:p>
          <a:p>
            <a:pPr algn="ctr"/>
            <a:endParaRPr lang="en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476876" y="2785710"/>
            <a:ext cx="650557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Cost Management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4867275" y="3800476"/>
            <a:ext cx="5034071" cy="960952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8</a:t>
            </a:r>
          </a:p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Cost Classifications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12314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213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4" y="6188776"/>
            <a:ext cx="4886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Hoda Metwally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4" y="5749539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9254876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381000" y="400049"/>
            <a:ext cx="11610975" cy="606742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sz="2800" b="1" dirty="0">
              <a:solidFill>
                <a:prstClr val="black"/>
              </a:solidFill>
              <a:latin typeface="Arial" panose="020B0604020202020204" pitchFamily="34" charset="0"/>
              <a:ea typeface="MS PGothic" panose="020B0600070205080204" pitchFamily="34" charset="-128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+mn-cs"/>
              </a:rPr>
              <a:t>Managerial accounting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+mn-cs"/>
              </a:rPr>
              <a:t>is concerned with providing information to managers within an organization so that they can formulate plans, control operations, and make decisions.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sz="2800" b="1" dirty="0">
              <a:solidFill>
                <a:prstClr val="black"/>
              </a:solidFill>
              <a:latin typeface="Arial" panose="020B0604020202020204" pitchFamily="34" charset="0"/>
              <a:ea typeface="MS PGothic" panose="020B0600070205080204" pitchFamily="34" charset="-128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dirty="0">
                <a:solidFill>
                  <a:prstClr val="black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t>Purposes of cost classification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800" dirty="0">
                <a:solidFill>
                  <a:prstClr val="black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t>Assigning costs to cost objects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800" dirty="0">
                <a:solidFill>
                  <a:prstClr val="black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t>Accounting for costs in manufacturing companies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800" dirty="0">
                <a:solidFill>
                  <a:prstClr val="black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t>Preparing financial statements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800" dirty="0">
                <a:solidFill>
                  <a:prstClr val="black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t>Predicting cost behavior in response to changes in activity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800" dirty="0">
                <a:solidFill>
                  <a:prstClr val="black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t>Making decisions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sz="2800" dirty="0">
              <a:solidFill>
                <a:prstClr val="black"/>
              </a:solidFill>
              <a:latin typeface="Arial" panose="020B0604020202020204" pitchFamily="34" charset="0"/>
              <a:ea typeface="MS PGothic" panose="020B0600070205080204" pitchFamily="34" charset="-128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43925" y="247651"/>
            <a:ext cx="2819399" cy="78104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124270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290512" y="395287"/>
            <a:ext cx="11610975" cy="606742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Classifications of Manufacturing Costs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43925" y="247651"/>
            <a:ext cx="2819399" cy="78104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26D1032-EC9E-FA30-5723-0EF524A0D7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6375" y="3705225"/>
            <a:ext cx="2019786" cy="10668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83741A2-92A8-A343-527B-6E3A9A9A77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82050" y="3705224"/>
            <a:ext cx="1838325" cy="10668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6596F9E-910C-0B94-521B-F85ED0F5CA2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16383" y="3695699"/>
            <a:ext cx="2420322" cy="1076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18736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290512" y="395287"/>
            <a:ext cx="11610975" cy="606742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43925" y="247651"/>
            <a:ext cx="2819399" cy="78104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88A559-EB32-858C-4008-9F362F1FEB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3714" y="1095375"/>
            <a:ext cx="8808372" cy="4610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15583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290512" y="395287"/>
            <a:ext cx="11610975" cy="606742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43925" y="247651"/>
            <a:ext cx="2819399" cy="78104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B2EEDB-B364-3E9D-8A17-557A859FFA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8176" y="1577179"/>
            <a:ext cx="8616588" cy="3703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39904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290512" y="395287"/>
            <a:ext cx="11610975" cy="606742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43925" y="247651"/>
            <a:ext cx="2819399" cy="78104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88736B-E293-1CAC-BC31-6A5418FB45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512" y="746527"/>
            <a:ext cx="6050804" cy="268247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8E49A59-639E-97DA-BB54-6710BBE241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19396" y="3649853"/>
            <a:ext cx="6439458" cy="2530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88753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290512" y="395287"/>
            <a:ext cx="11610975" cy="606742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43925" y="247651"/>
            <a:ext cx="2819399" cy="78104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0348549-7F9B-45E4-1B57-D573722953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512" y="638175"/>
            <a:ext cx="8250264" cy="289585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B63C10E-23DD-F380-08CF-01A0AD07AB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83214" y="3171825"/>
            <a:ext cx="6721422" cy="3228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50172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290512" y="395287"/>
            <a:ext cx="11610975" cy="606742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43925" y="247651"/>
            <a:ext cx="2819399" cy="78104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5C56FA-9770-A22F-BF42-D55ECB0642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512" y="1100888"/>
            <a:ext cx="11610975" cy="4656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79263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381000" y="400049"/>
            <a:ext cx="11610975" cy="606742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Assigning Costs to Cost Objects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43925" y="247651"/>
            <a:ext cx="2819399" cy="78104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CC6B4128-EFBF-56EE-9446-399D530A739C}"/>
              </a:ext>
            </a:extLst>
          </p:cNvPr>
          <p:cNvSpPr txBox="1">
            <a:spLocks noChangeArrowheads="1"/>
          </p:cNvSpPr>
          <p:nvPr/>
        </p:nvSpPr>
        <p:spPr>
          <a:xfrm>
            <a:off x="504825" y="2752725"/>
            <a:ext cx="3994150" cy="306705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5399" cap="flat">
            <a:solidFill>
              <a:schemeClr val="tx1"/>
            </a:solidFill>
          </a:ln>
        </p:spPr>
        <p:txBody>
          <a:bodyPr lIns="90488" tIns="44450" rIns="90488" bIns="44450"/>
          <a:lstStyle>
            <a:lvl1pPr marL="365125" indent="-255588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>
              <a:lnSpc>
                <a:spcPct val="90000"/>
              </a:lnSpc>
              <a:spcBef>
                <a:spcPct val="40000"/>
              </a:spcBef>
              <a:buClr>
                <a:srgbClr val="A04DA3"/>
              </a:buClr>
              <a:buFont typeface="Times" pitchFamily="38" charset="0"/>
              <a:buNone/>
              <a:defRPr/>
            </a:pPr>
            <a:r>
              <a:rPr lang="en-US" altLang="en-US" sz="2800" dirty="0">
                <a:cs typeface="Arial" charset="0"/>
              </a:rPr>
              <a:t>Direct costs</a:t>
            </a:r>
          </a:p>
          <a:p>
            <a:pPr>
              <a:lnSpc>
                <a:spcPct val="90000"/>
              </a:lnSpc>
              <a:spcBef>
                <a:spcPct val="40000"/>
              </a:spcBef>
              <a:buFont typeface="Georgia" pitchFamily="38" charset="0"/>
              <a:buChar char="•"/>
              <a:defRPr/>
            </a:pPr>
            <a:r>
              <a:rPr lang="en-US" altLang="en-US" dirty="0">
                <a:cs typeface="Arial" charset="0"/>
              </a:rPr>
              <a:t>Costs that can be</a:t>
            </a:r>
            <a:br>
              <a:rPr lang="en-US" altLang="en-US" dirty="0">
                <a:cs typeface="Arial" charset="0"/>
              </a:rPr>
            </a:br>
            <a:r>
              <a:rPr lang="en-US" altLang="en-US" dirty="0">
                <a:cs typeface="Arial" charset="0"/>
              </a:rPr>
              <a:t>easily and conveniently traced to a unit of product or other cost object.</a:t>
            </a:r>
          </a:p>
          <a:p>
            <a:pPr>
              <a:lnSpc>
                <a:spcPct val="90000"/>
              </a:lnSpc>
              <a:spcBef>
                <a:spcPct val="40000"/>
              </a:spcBef>
              <a:buFont typeface="Georgia" pitchFamily="38" charset="0"/>
              <a:buChar char="•"/>
              <a:defRPr/>
            </a:pPr>
            <a:r>
              <a:rPr lang="en-US" altLang="en-US" dirty="0">
                <a:cs typeface="Arial" charset="0"/>
              </a:rPr>
              <a:t>Examples:  direct material and direct labor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2AAAFD-4855-8C55-793C-2565B86912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4100" y="1181098"/>
            <a:ext cx="4162425" cy="306705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F3FA67F-F83A-BE65-4290-BACEDD743CEE}"/>
              </a:ext>
            </a:extLst>
          </p:cNvPr>
          <p:cNvSpPr txBox="1"/>
          <p:nvPr/>
        </p:nvSpPr>
        <p:spPr>
          <a:xfrm>
            <a:off x="4787900" y="4600576"/>
            <a:ext cx="6778624" cy="1378839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marL="365125" indent="-255588">
              <a:lnSpc>
                <a:spcPct val="90000"/>
              </a:lnSpc>
              <a:spcBef>
                <a:spcPct val="40000"/>
              </a:spcBef>
              <a:defRPr/>
            </a:pPr>
            <a:r>
              <a:rPr lang="en-US" altLang="en-US" dirty="0">
                <a:cs typeface="Arial" charset="0"/>
              </a:rPr>
              <a:t>Common costs</a:t>
            </a:r>
          </a:p>
          <a:p>
            <a:pPr marL="566737" indent="-457200">
              <a:lnSpc>
                <a:spcPct val="90000"/>
              </a:lnSpc>
              <a:spcBef>
                <a:spcPct val="40000"/>
              </a:spcBef>
              <a:buFont typeface="Arial" panose="020B0604020202020204" pitchFamily="34" charset="0"/>
              <a:buChar char="•"/>
              <a:defRPr/>
            </a:pPr>
            <a:r>
              <a:rPr lang="en-US" altLang="en-US" sz="2000" dirty="0">
                <a:cs typeface="Arial" charset="0"/>
              </a:rPr>
              <a:t>Indirect costs incurred to support a number of cost objects. These costs cannot be traced to any individual cost object.</a:t>
            </a: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86FFC066-DB1A-F409-01F5-84D019F653C9}"/>
              </a:ext>
            </a:extLst>
          </p:cNvPr>
          <p:cNvCxnSpPr/>
          <p:nvPr/>
        </p:nvCxnSpPr>
        <p:spPr>
          <a:xfrm flipV="1">
            <a:off x="8177212" y="4233871"/>
            <a:ext cx="828676" cy="34290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827450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290512" y="395287"/>
            <a:ext cx="11610975" cy="606742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43925" y="247651"/>
            <a:ext cx="2819399" cy="78104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E790B1-E036-32C1-CE49-61B6EA40B2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512" y="1104698"/>
            <a:ext cx="11482388" cy="4648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41045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290512" y="395287"/>
            <a:ext cx="11610975" cy="606742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43925" y="247651"/>
            <a:ext cx="2819399" cy="78104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A342F4-F406-3690-1617-E0CB5E0FD5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513" y="1176336"/>
            <a:ext cx="11301412" cy="4744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07277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290512" y="395287"/>
            <a:ext cx="11610975" cy="606742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43925" y="247651"/>
            <a:ext cx="2819399" cy="78104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D2EDB4-555E-1931-56C0-8946D74657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512" y="1028700"/>
            <a:ext cx="11491913" cy="4816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10046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290512" y="395287"/>
            <a:ext cx="11610975" cy="606742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43925" y="247651"/>
            <a:ext cx="2819399" cy="78104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297C82-4A5A-3659-A987-8C5A4A4A55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512" y="1028700"/>
            <a:ext cx="9097613" cy="523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40371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381000" y="400049"/>
            <a:ext cx="11610975" cy="606742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90488" marR="0" lvl="0" indent="-90488" algn="ctr" defTabSz="914400" rtl="0" eaLnBrk="0" fontAlgn="base" latinLnBrk="0" hangingPunct="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1CADE4"/>
              </a:buClr>
              <a:buSzPct val="100000"/>
              <a:buFont typeface="Times" charset="0"/>
              <a:buNone/>
              <a:tabLst/>
              <a:defRPr/>
            </a:pPr>
            <a:r>
              <a:rPr kumimoji="0" lang="en-US" sz="3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charset="0"/>
                <a:ea typeface="MS PGothic" charset="0"/>
                <a:cs typeface="MS PGothic" charset="0"/>
              </a:rPr>
              <a:t>Manufacturing costs are often</a:t>
            </a:r>
            <a:br>
              <a:rPr kumimoji="0" lang="en-US" sz="3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charset="0"/>
                <a:ea typeface="MS PGothic" charset="0"/>
                <a:cs typeface="MS PGothic" charset="0"/>
              </a:rPr>
            </a:br>
            <a:r>
              <a:rPr kumimoji="0" lang="en-US" sz="3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charset="0"/>
                <a:ea typeface="MS PGothic" charset="0"/>
                <a:cs typeface="MS PGothic" charset="0"/>
              </a:rPr>
              <a:t>classified as follows:</a:t>
            </a:r>
          </a:p>
          <a:p>
            <a:pPr marL="90488" marR="0" lvl="0" indent="-90488" algn="ctr" defTabSz="914400" rtl="0" eaLnBrk="0" fontAlgn="base" latinLnBrk="0" hangingPunct="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1CADE4"/>
              </a:buClr>
              <a:buSzPct val="100000"/>
              <a:buFont typeface="Times" charset="0"/>
              <a:buNone/>
              <a:tabLst/>
              <a:defRPr/>
            </a:pPr>
            <a:endParaRPr kumimoji="0" lang="en-US" sz="3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charset="0"/>
              <a:ea typeface="MS PGothic" charset="0"/>
              <a:cs typeface="MS PGothic" charset="0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43925" y="247651"/>
            <a:ext cx="2819399" cy="78104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61BB3C-3DEF-2E19-0DD6-961B339BD6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8242" y="1028700"/>
            <a:ext cx="5449757" cy="51473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F08A4AA-7664-C1B0-3D7A-0BCFBB4D8F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71499" y="3576975"/>
            <a:ext cx="6363251" cy="2309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89830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290512" y="395287"/>
            <a:ext cx="11610975" cy="606742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43925" y="247651"/>
            <a:ext cx="2819399" cy="78104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C63FDC-E509-0F05-4E7C-6E24381150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512" y="1249491"/>
            <a:ext cx="9284319" cy="4359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97532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381000" y="400049"/>
            <a:ext cx="11610975" cy="606742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43925" y="247651"/>
            <a:ext cx="2819399" cy="78104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2" name="Text Box 13">
            <a:extLst>
              <a:ext uri="{FF2B5EF4-FFF2-40B4-BE49-F238E27FC236}">
                <a16:creationId xmlns:a16="http://schemas.microsoft.com/office/drawing/2014/main" id="{1EB9443B-49CB-CA5F-6298-744C92B02C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4825" y="1181098"/>
            <a:ext cx="11134725" cy="1138773"/>
          </a:xfrm>
          <a:prstGeom prst="rect">
            <a:avLst/>
          </a:prstGeom>
          <a:solidFill>
            <a:sysClr val="window" lastClr="FFFFFF"/>
          </a:solidFill>
          <a:ln w="76200">
            <a:solidFill>
              <a:srgbClr val="62A39F">
                <a:lumMod val="50000"/>
              </a:srgbClr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3400" kern="0" dirty="0">
                <a:solidFill>
                  <a:prstClr val="black"/>
                </a:solidFill>
              </a:rPr>
              <a:t>C</a:t>
            </a:r>
            <a:r>
              <a:rPr kumimoji="0" lang="en-US" altLang="en-US" sz="34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MS PGothic" pitchFamily="34" charset="-128"/>
              </a:rPr>
              <a:t>ost</a:t>
            </a:r>
            <a:r>
              <a:rPr kumimoji="0" lang="en-US" altLang="en-US" sz="3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MS PGothic" pitchFamily="34" charset="-128"/>
              </a:rPr>
              <a:t> classifications used to prepare financial statements: product costs and period costs.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90216D9-6B3F-DFAC-2339-201428DEB1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7465" y="2514229"/>
            <a:ext cx="9690985" cy="3886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0639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290512" y="395287"/>
            <a:ext cx="11610975" cy="606742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43925" y="247651"/>
            <a:ext cx="2819399" cy="78104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DDEDD5-2D8E-4207-9077-A1179DD585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511" y="1104688"/>
            <a:ext cx="11610975" cy="5296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323110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290512" y="395287"/>
            <a:ext cx="11610975" cy="606742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43925" y="247651"/>
            <a:ext cx="2819399" cy="78104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025DF9-08E6-7C18-26A5-C1A68BF4D3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512" y="1028699"/>
            <a:ext cx="9143337" cy="5286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534511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290512" y="395287"/>
            <a:ext cx="11610975" cy="606742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43925" y="247651"/>
            <a:ext cx="2819399" cy="78104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9CCC05-D6D2-0D28-D9B5-B5B0C7F06E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1950" y="1344749"/>
            <a:ext cx="9068089" cy="4168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091261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290512" y="395287"/>
            <a:ext cx="11610975" cy="606742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43925" y="247651"/>
            <a:ext cx="2819399" cy="78104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3F7EAE-76A0-D695-8998-83D1FF51E2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513" y="1266825"/>
            <a:ext cx="9181440" cy="4593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680988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381000" y="400049"/>
            <a:ext cx="11610975" cy="606742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43925" y="247651"/>
            <a:ext cx="2819399" cy="78104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441F55-FC5E-916C-BE69-26C4C1B24B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776" y="1165664"/>
            <a:ext cx="11029950" cy="45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801653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381000" y="400049"/>
            <a:ext cx="11610975" cy="606742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43925" y="247651"/>
            <a:ext cx="2819399" cy="78104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638A51A-9EF3-48F3-4935-50A7F26D90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4850" y="1367611"/>
            <a:ext cx="10658474" cy="4122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256599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381000" y="400049"/>
            <a:ext cx="11610975" cy="606742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43925" y="247651"/>
            <a:ext cx="2819399" cy="78104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6CE6C9-D14A-26CF-A901-FD60B5E2BD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9176" y="1321887"/>
            <a:ext cx="8048882" cy="4214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610319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381000" y="400049"/>
            <a:ext cx="11610975" cy="606742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43925" y="247651"/>
            <a:ext cx="2819399" cy="78104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A96853-21BB-0193-5F63-CC6D819D2B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7775" y="1828799"/>
            <a:ext cx="9696449" cy="3838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107963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381000" y="400049"/>
            <a:ext cx="11610975" cy="606742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43925" y="247651"/>
            <a:ext cx="2819399" cy="78104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F297426-FD3E-B722-40E6-FE8C87F2E5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9701" y="1990219"/>
            <a:ext cx="7435834" cy="2877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758600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381000" y="400049"/>
            <a:ext cx="11610975" cy="606742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43925" y="247651"/>
            <a:ext cx="2819399" cy="78104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08EA31-F118-E32C-96AF-871BE10C5E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3925" y="1615283"/>
            <a:ext cx="8018391" cy="3627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5891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381000" y="400049"/>
            <a:ext cx="11610975" cy="606742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43925" y="247651"/>
            <a:ext cx="2819399" cy="78104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BC7A88-35C0-338B-6F3E-49E2EFC0DF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0081" y="1203767"/>
            <a:ext cx="6431837" cy="4450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275838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381000" y="400049"/>
            <a:ext cx="11610975" cy="606742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43925" y="247651"/>
            <a:ext cx="2819399" cy="78104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CFB7A2-4E89-F8A7-0FA9-27CEA35CFD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951" y="1302836"/>
            <a:ext cx="8660416" cy="4252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03839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381000" y="400049"/>
            <a:ext cx="11610975" cy="606742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43925" y="247651"/>
            <a:ext cx="2819399" cy="78104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254330-AE82-B47A-2E24-271F99733B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76" y="1302836"/>
            <a:ext cx="8628026" cy="4252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984998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381000" y="400049"/>
            <a:ext cx="11610975" cy="606742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43925" y="247651"/>
            <a:ext cx="2819399" cy="78104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0B57F0-2905-A44B-439E-F0768EE5CF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75" y="1211388"/>
            <a:ext cx="8574681" cy="4435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724449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381000" y="400049"/>
            <a:ext cx="11610975" cy="606742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43925" y="247651"/>
            <a:ext cx="2819399" cy="78104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4BB525-CA8B-0B05-AF8E-F1999FBB33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351" y="1428576"/>
            <a:ext cx="8702310" cy="4972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936218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381000" y="400049"/>
            <a:ext cx="11610975" cy="606742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43925" y="247651"/>
            <a:ext cx="2819399" cy="78104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B2CDDD-3F64-419C-EEA0-1CD19D69D0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725" y="1422860"/>
            <a:ext cx="8822331" cy="4031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433288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381000" y="400049"/>
            <a:ext cx="11610975" cy="606742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43925" y="247651"/>
            <a:ext cx="2819399" cy="78104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7847D97-AB16-F4A4-FB27-52FC1AAF73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79628" y="1647656"/>
            <a:ext cx="5413717" cy="3505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794640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381000" y="400049"/>
            <a:ext cx="11610975" cy="606742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43925" y="247651"/>
            <a:ext cx="2819399" cy="78104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B6D0B4-7E49-E386-B9BC-2773DB205C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675" y="1615283"/>
            <a:ext cx="8250813" cy="3627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624107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381000" y="400049"/>
            <a:ext cx="11610975" cy="606742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43925" y="247651"/>
            <a:ext cx="2819399" cy="78104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A8CA42-B2EF-3750-D59D-927BCECC07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1" y="1363801"/>
            <a:ext cx="8561316" cy="4130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64435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381000" y="400049"/>
            <a:ext cx="11610975" cy="606742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43925" y="247651"/>
            <a:ext cx="2819399" cy="78104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159831-1068-C7F0-1089-7D0C6D4FC8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" y="491342"/>
            <a:ext cx="8248650" cy="5652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045783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828676" y="752475"/>
            <a:ext cx="10629899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2800" u="sng" dirty="0">
              <a:solidFill>
                <a:srgbClr val="00B0F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2800" u="sng" dirty="0">
              <a:solidFill>
                <a:srgbClr val="00B0F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/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43925" y="247651"/>
            <a:ext cx="2819399" cy="155257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B3244A-6ED8-E0D0-87E2-2EC910306A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8676" y="1396269"/>
            <a:ext cx="7867649" cy="4709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570645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28649" y="400050"/>
            <a:ext cx="10734675" cy="584835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3200" dirty="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43925" y="247651"/>
            <a:ext cx="2819399" cy="155257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2" name="Text Box 13">
            <a:extLst>
              <a:ext uri="{FF2B5EF4-FFF2-40B4-BE49-F238E27FC236}">
                <a16:creationId xmlns:a16="http://schemas.microsoft.com/office/drawing/2014/main" id="{6A43EDEB-D61E-18D4-9B2F-923D54FD5B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5000" y="2133600"/>
            <a:ext cx="5334000" cy="3231654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6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en-US" altLang="en-US" sz="3400" dirty="0">
                <a:cs typeface="+mn-cs"/>
              </a:rPr>
              <a:t>Prepare income statements for a merchandising company using the traditional and contribution formats</a:t>
            </a:r>
            <a:r>
              <a:rPr lang="en-US" altLang="en-US" sz="3400" b="1" dirty="0">
                <a:cs typeface="+mn-cs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2108086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28649" y="400049"/>
            <a:ext cx="10734675" cy="610552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200" dirty="0">
              <a:solidFill>
                <a:schemeClr val="accent6">
                  <a:lumMod val="75000"/>
                </a:schemeClr>
              </a:solidFill>
              <a:latin typeface="Calibri" panose="020F050202020403020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43925" y="247651"/>
            <a:ext cx="2819399" cy="155257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3958BD-4EC8-93F0-42EF-7A0D465FC34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7924"/>
          <a:stretch/>
        </p:blipFill>
        <p:spPr>
          <a:xfrm>
            <a:off x="828676" y="2047875"/>
            <a:ext cx="10172699" cy="3652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421563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28649" y="4000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contribution income statement format is used as an internal planning and decision-making tool. We will use this approach for: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Cost-volume-profit </a:t>
            </a:r>
            <a:r>
              <a:rPr lang="en-US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analysis .</a:t>
            </a:r>
            <a:endParaRPr lang="en-US"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Segmented reporting of profit data .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Budgeting .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Special decisions such as pricing and make-or-buy analysis .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43925" y="247651"/>
            <a:ext cx="2819399" cy="155257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14106778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2520</TotalTime>
  <Words>454</Words>
  <Application>Microsoft Office PowerPoint</Application>
  <PresentationFormat>Widescreen</PresentationFormat>
  <Paragraphs>175</Paragraphs>
  <Slides>42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42</vt:i4>
      </vt:variant>
    </vt:vector>
  </HeadingPairs>
  <TitlesOfParts>
    <vt:vector size="50" baseType="lpstr">
      <vt:lpstr>Arial</vt:lpstr>
      <vt:lpstr>Calibri</vt:lpstr>
      <vt:lpstr>Calibri Light</vt:lpstr>
      <vt:lpstr>Georgia</vt:lpstr>
      <vt:lpstr>Times</vt:lpstr>
      <vt:lpstr>Times New Roman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Hoda Metwally</cp:lastModifiedBy>
  <cp:revision>76</cp:revision>
  <dcterms:created xsi:type="dcterms:W3CDTF">2023-04-29T09:08:23Z</dcterms:created>
  <dcterms:modified xsi:type="dcterms:W3CDTF">2023-11-21T09:46:24Z</dcterms:modified>
</cp:coreProperties>
</file>