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1"/>
  </p:notesMasterIdLst>
  <p:sldIdLst>
    <p:sldId id="480" r:id="rId3"/>
    <p:sldId id="276" r:id="rId4"/>
    <p:sldId id="1010" r:id="rId5"/>
    <p:sldId id="929" r:id="rId6"/>
    <p:sldId id="1031" r:id="rId7"/>
    <p:sldId id="1068" r:id="rId8"/>
    <p:sldId id="1032" r:id="rId9"/>
    <p:sldId id="1069" r:id="rId10"/>
    <p:sldId id="1070" r:id="rId11"/>
    <p:sldId id="1071" r:id="rId12"/>
    <p:sldId id="1072" r:id="rId13"/>
    <p:sldId id="1033" r:id="rId14"/>
    <p:sldId id="966" r:id="rId15"/>
    <p:sldId id="1034" r:id="rId16"/>
    <p:sldId id="1073" r:id="rId17"/>
    <p:sldId id="1074" r:id="rId18"/>
    <p:sldId id="1075" r:id="rId19"/>
    <p:sldId id="1076" r:id="rId20"/>
    <p:sldId id="1077" r:id="rId21"/>
    <p:sldId id="1078" r:id="rId22"/>
    <p:sldId id="1035" r:id="rId23"/>
    <p:sldId id="1079" r:id="rId24"/>
    <p:sldId id="1080" r:id="rId25"/>
    <p:sldId id="1081" r:id="rId26"/>
    <p:sldId id="1082" r:id="rId27"/>
    <p:sldId id="1083" r:id="rId28"/>
    <p:sldId id="1084" r:id="rId29"/>
    <p:sldId id="1085" r:id="rId30"/>
    <p:sldId id="1086" r:id="rId31"/>
    <p:sldId id="1087" r:id="rId32"/>
    <p:sldId id="1088" r:id="rId33"/>
    <p:sldId id="1089" r:id="rId34"/>
    <p:sldId id="1090" r:id="rId35"/>
    <p:sldId id="1091" r:id="rId36"/>
    <p:sldId id="1092" r:id="rId37"/>
    <p:sldId id="1093" r:id="rId38"/>
    <p:sldId id="1094" r:id="rId39"/>
    <p:sldId id="1095" r:id="rId40"/>
    <p:sldId id="1096" r:id="rId41"/>
    <p:sldId id="1097" r:id="rId42"/>
    <p:sldId id="1098" r:id="rId43"/>
    <p:sldId id="1099" r:id="rId44"/>
    <p:sldId id="1100" r:id="rId45"/>
    <p:sldId id="1101" r:id="rId46"/>
    <p:sldId id="1102" r:id="rId47"/>
    <p:sldId id="1103" r:id="rId48"/>
    <p:sldId id="1104"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1010"/>
            <p14:sldId id="929"/>
            <p14:sldId id="1031"/>
            <p14:sldId id="1068"/>
            <p14:sldId id="1032"/>
            <p14:sldId id="1069"/>
            <p14:sldId id="1070"/>
            <p14:sldId id="1071"/>
            <p14:sldId id="1072"/>
            <p14:sldId id="1033"/>
            <p14:sldId id="966"/>
            <p14:sldId id="1034"/>
            <p14:sldId id="1073"/>
            <p14:sldId id="1074"/>
            <p14:sldId id="1075"/>
            <p14:sldId id="1076"/>
            <p14:sldId id="1077"/>
            <p14:sldId id="1078"/>
            <p14:sldId id="1035"/>
            <p14:sldId id="1079"/>
            <p14:sldId id="1080"/>
            <p14:sldId id="1081"/>
            <p14:sldId id="1082"/>
            <p14:sldId id="1083"/>
            <p14:sldId id="1084"/>
            <p14:sldId id="1085"/>
            <p14:sldId id="1086"/>
            <p14:sldId id="1087"/>
            <p14:sldId id="1088"/>
            <p14:sldId id="1089"/>
            <p14:sldId id="1090"/>
            <p14:sldId id="1091"/>
            <p14:sldId id="1092"/>
            <p14:sldId id="1093"/>
            <p14:sldId id="1094"/>
            <p14:sldId id="1095"/>
            <p14:sldId id="1096"/>
            <p14:sldId id="1097"/>
            <p14:sldId id="1098"/>
            <p14:sldId id="1099"/>
            <p14:sldId id="1100"/>
            <p14:sldId id="1101"/>
            <p14:sldId id="1102"/>
            <p14:sldId id="1103"/>
            <p14:sldId id="110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7" d="100"/>
          <a:sy n="87" d="100"/>
        </p:scale>
        <p:origin x="211"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94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92242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24165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95275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7985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05888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43652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63259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26545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38068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42009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995019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935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8208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4131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85308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6007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101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0735041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1505075" y="3189008"/>
            <a:ext cx="9540085" cy="86903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R="0" lvl="0" algn="ctr" defTabSz="914400" rtl="0" eaLnBrk="1" fontAlgn="auto" latinLnBrk="0" hangingPunct="1">
              <a:lnSpc>
                <a:spcPct val="150000"/>
              </a:lnSpc>
              <a:spcBef>
                <a:spcPct val="0"/>
              </a:spcBef>
              <a:spcAft>
                <a:spcPts val="0"/>
              </a:spcAft>
              <a:buClrTx/>
              <a:buSzTx/>
              <a:tabLst/>
              <a:defRPr/>
            </a:pPr>
            <a:r>
              <a:rPr kumimoji="0" lang="en-US" sz="32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Using Artificial Intelligence in Enterprise Risk Management</a:t>
            </a:r>
            <a:endParaRPr kumimoji="0" lang="en-US" sz="32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D9299-8C8E-AC9C-E5D9-B947CB9D93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113B96-A709-2B6D-A1DA-D1D5023405A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6BA1F1B-49B1-E197-C336-CCAE4E6CBB8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Organization </a:t>
            </a:r>
          </a:p>
        </p:txBody>
      </p:sp>
      <p:sp>
        <p:nvSpPr>
          <p:cNvPr id="5" name="Rectangle 4">
            <a:extLst>
              <a:ext uri="{FF2B5EF4-FFF2-40B4-BE49-F238E27FC236}">
                <a16:creationId xmlns:a16="http://schemas.microsoft.com/office/drawing/2014/main" id="{B1104B72-4A30-BAC0-81E8-92436423DF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3E7D4C-4CA0-CB98-BF0E-45B826797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31DCB4-C6CB-27F1-B204-5AAB53BC888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43C17BC-797F-3952-A77C-86302F8743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30979A5D-D2C8-5294-B72E-6E932AD44E54}"/>
              </a:ext>
            </a:extLst>
          </p:cNvPr>
          <p:cNvSpPr txBox="1">
            <a:spLocks/>
          </p:cNvSpPr>
          <p:nvPr/>
        </p:nvSpPr>
        <p:spPr>
          <a:xfrm>
            <a:off x="2187971" y="1841255"/>
            <a:ext cx="8267449" cy="355430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200000"/>
              </a:lnSpc>
              <a:spcBef>
                <a:spcPct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The Role of AI in Identifying, Assessing, Monitoring, and Managing Enterprise Risks.</a:t>
            </a:r>
          </a:p>
          <a:p>
            <a:pPr marL="457200" marR="0" lvl="0" indent="-457200" algn="l" defTabSz="914400" rtl="0" eaLnBrk="1" fontAlgn="auto" latinLnBrk="0" hangingPunct="1">
              <a:lnSpc>
                <a:spcPct val="200000"/>
              </a:lnSpc>
              <a:spcBef>
                <a:spcPct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Artificial Intelligence and Risk Management.</a:t>
            </a:r>
          </a:p>
          <a:p>
            <a:pPr marL="457200" marR="0" lvl="0" indent="-457200" algn="l" defTabSz="914400" rtl="0" eaLnBrk="1" fontAlgn="auto" latinLnBrk="0" hangingPunct="1">
              <a:lnSpc>
                <a:spcPct val="200000"/>
              </a:lnSpc>
              <a:spcBef>
                <a:spcPct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From Traditional Risk Management to Intelligent.</a:t>
            </a:r>
          </a:p>
          <a:p>
            <a:pPr marL="457200" marR="0" lvl="0" indent="-457200" algn="l" defTabSz="914400" rtl="0" eaLnBrk="1" fontAlgn="auto" latinLnBrk="0" hangingPunct="1">
              <a:lnSpc>
                <a:spcPct val="200000"/>
              </a:lnSpc>
              <a:spcBef>
                <a:spcPct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ERM Opportunities, Challenges, Governance, and Future Trends</a:t>
            </a:r>
          </a:p>
          <a:p>
            <a:pPr marL="342900" marR="0" lvl="0" indent="-342900" algn="l" defTabSz="914400" rtl="0" eaLnBrk="1" fontAlgn="auto" latinLnBrk="0" hangingPunct="1">
              <a:lnSpc>
                <a:spcPct val="200000"/>
              </a:lnSpc>
              <a:spcBef>
                <a:spcPct val="0"/>
              </a:spcBef>
              <a:spcAft>
                <a:spcPts val="0"/>
              </a:spcAft>
              <a:buClrTx/>
              <a:buSzTx/>
              <a:buFont typeface="Arial" panose="020B0604020202020204" pitchFamily="34" charset="0"/>
              <a:buChar char="•"/>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105733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8254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4087E67-2050-4E63-8261-F942AC80024A}"/>
              </a:ext>
            </a:extLst>
          </p:cNvPr>
          <p:cNvSpPr txBox="1"/>
          <p:nvPr/>
        </p:nvSpPr>
        <p:spPr>
          <a:xfrm>
            <a:off x="1292364" y="1841255"/>
            <a:ext cx="10420078"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By the end of this lecture, students should be able to:</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Explain the concept and main characteristics of Artificial Intelligence (AI).</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Explain the role and objectives of Enterprise Risk Management (ERM).</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 how AI can support different stages of the risk management process.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Discuss AI applications in credit, market, operational, cyber, liquidity, and reputational risk.</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Evaluate the benefits and limitations of using AI in risk management.</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Explain the major risks associated with AI itself.</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Understand the importance of AI governance, ethics, transparency, and human oversight.</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Discuss future trends in AI-enabled risk management.</a:t>
            </a:r>
          </a:p>
        </p:txBody>
      </p:sp>
    </p:spTree>
    <p:extLst>
      <p:ext uri="{BB962C8B-B14F-4D97-AF65-F5344CB8AC3E}">
        <p14:creationId xmlns:p14="http://schemas.microsoft.com/office/powerpoint/2010/main" val="811395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AF879-5F62-1329-2E78-20260416E8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15BF44-32A3-21CE-2D28-54647E65E7E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695000-EBD3-94A8-35A7-01E3B2BF311C}"/>
              </a:ext>
            </a:extLst>
          </p:cNvPr>
          <p:cNvSpPr txBox="1"/>
          <p:nvPr/>
        </p:nvSpPr>
        <p:spPr>
          <a:xfrm>
            <a:off x="2239612" y="692175"/>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What Is Artificial Intelligence?</a:t>
            </a:r>
          </a:p>
        </p:txBody>
      </p:sp>
      <p:sp>
        <p:nvSpPr>
          <p:cNvPr id="5" name="Rectangle 4">
            <a:extLst>
              <a:ext uri="{FF2B5EF4-FFF2-40B4-BE49-F238E27FC236}">
                <a16:creationId xmlns:a16="http://schemas.microsoft.com/office/drawing/2014/main" id="{5FC0FCBC-0D49-1320-94E6-EF775D79CA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B07113-D7CD-4BD7-A223-A32EE0240D5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A0072C-1399-2D05-3979-749969CADBC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2871F0B-6DB8-2878-38B7-5350B56B6D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B481867-5AF6-BEB5-61EF-199D983DF908}"/>
              </a:ext>
            </a:extLst>
          </p:cNvPr>
          <p:cNvSpPr txBox="1"/>
          <p:nvPr/>
        </p:nvSpPr>
        <p:spPr>
          <a:xfrm>
            <a:off x="942308" y="2605744"/>
            <a:ext cx="10420078" cy="960328"/>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Artificial Intelligence (AI) refers to technologies that enable computer systems to perform tasks that normally require human intelligence.</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7032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E396E-F136-D673-2FAB-FBD4925004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D70354-CA38-1E31-99C0-22BD140D1E7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56012B-43F6-BE46-3237-1EC6F6DFE90D}"/>
              </a:ext>
            </a:extLst>
          </p:cNvPr>
          <p:cNvSpPr txBox="1"/>
          <p:nvPr/>
        </p:nvSpPr>
        <p:spPr>
          <a:xfrm>
            <a:off x="2239612" y="692175"/>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What Is Artificial Intelligence?</a:t>
            </a:r>
          </a:p>
        </p:txBody>
      </p:sp>
      <p:sp>
        <p:nvSpPr>
          <p:cNvPr id="5" name="Rectangle 4">
            <a:extLst>
              <a:ext uri="{FF2B5EF4-FFF2-40B4-BE49-F238E27FC236}">
                <a16:creationId xmlns:a16="http://schemas.microsoft.com/office/drawing/2014/main" id="{6D58F286-9D55-ACA0-C380-111748B513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BF27C9-6D40-C14C-B175-A7017F31A98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163B086-B627-227E-B884-0443C1EA0ED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917A8EA-B298-B297-E1BB-920FD30849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6286877-E29C-3651-AEF9-45AA8211AEA3}"/>
              </a:ext>
            </a:extLst>
          </p:cNvPr>
          <p:cNvSpPr txBox="1"/>
          <p:nvPr/>
        </p:nvSpPr>
        <p:spPr>
          <a:xfrm>
            <a:off x="1152390" y="1924271"/>
            <a:ext cx="10420078" cy="4191981"/>
          </a:xfrm>
          <a:prstGeom prst="rect">
            <a:avLst/>
          </a:prstGeom>
          <a:noFill/>
        </p:spPr>
        <p:txBody>
          <a:bodyPr wrap="square">
            <a:spAutoFit/>
          </a:bodyPr>
          <a:lstStyle/>
          <a:p>
            <a:pPr>
              <a:lnSpc>
                <a:spcPct val="150000"/>
              </a:lnSpc>
              <a:buNone/>
            </a:pPr>
            <a:r>
              <a:rPr lang="en-US" sz="2000" dirty="0">
                <a:latin typeface="Times New Roman" panose="02020603050405020304" pitchFamily="18" charset="0"/>
                <a:cs typeface="Times New Roman" panose="02020603050405020304" pitchFamily="18" charset="0"/>
              </a:rPr>
              <a:t>AI systems can: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Analyze large volumes of data.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Recognize patterns and relationships.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Learn from historical information.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Make predictions and classifications.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Generate recommendations.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Detect unusual or suspicious behavior.</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Process natural language.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Support or automate decision-making.</a:t>
            </a:r>
          </a:p>
        </p:txBody>
      </p:sp>
    </p:spTree>
    <p:extLst>
      <p:ext uri="{BB962C8B-B14F-4D97-AF65-F5344CB8AC3E}">
        <p14:creationId xmlns:p14="http://schemas.microsoft.com/office/powerpoint/2010/main" val="17777002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2BC55-B92F-615C-BE54-5CAF1D2012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7319BC-2216-905E-74E4-D43381C23774}"/>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50CB91-CF18-F36F-0E91-34FC54C23CEF}"/>
              </a:ext>
            </a:extLst>
          </p:cNvPr>
          <p:cNvSpPr txBox="1"/>
          <p:nvPr/>
        </p:nvSpPr>
        <p:spPr>
          <a:xfrm>
            <a:off x="2239612" y="692175"/>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From Traditional Analytics to AI</a:t>
            </a:r>
          </a:p>
        </p:txBody>
      </p:sp>
      <p:sp>
        <p:nvSpPr>
          <p:cNvPr id="5" name="Rectangle 4">
            <a:extLst>
              <a:ext uri="{FF2B5EF4-FFF2-40B4-BE49-F238E27FC236}">
                <a16:creationId xmlns:a16="http://schemas.microsoft.com/office/drawing/2014/main" id="{640C189F-6EBF-9EF6-4795-371577FB01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7AF04D-E437-1FF2-8273-AD3EB818DC7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FF8824-83F8-A7FE-45D9-D0D1951F393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F54E696-514F-E816-C7A4-D09875FF7F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D72CD331-755C-E560-36E4-B92CE74FFF92}"/>
              </a:ext>
            </a:extLst>
          </p:cNvPr>
          <p:cNvSpPr txBox="1"/>
          <p:nvPr/>
        </p:nvSpPr>
        <p:spPr>
          <a:xfrm>
            <a:off x="1082282" y="2141974"/>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Traditional risk management has often depended 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Historical data.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Manual analysis.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Periodic reporting.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Static risk models.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Expert judgment.</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Rule-based systems.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Spreadsheet-based monitoring.</a:t>
            </a:r>
          </a:p>
        </p:txBody>
      </p:sp>
    </p:spTree>
    <p:extLst>
      <p:ext uri="{BB962C8B-B14F-4D97-AF65-F5344CB8AC3E}">
        <p14:creationId xmlns:p14="http://schemas.microsoft.com/office/powerpoint/2010/main" val="343375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74F9F-1938-0E14-DC81-D522735F90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EADE15-56B1-AAAE-88C1-91737AA0F8F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AEFA849-D4A7-9441-6694-C3F3C034AE43}"/>
              </a:ext>
            </a:extLst>
          </p:cNvPr>
          <p:cNvSpPr txBox="1"/>
          <p:nvPr/>
        </p:nvSpPr>
        <p:spPr>
          <a:xfrm>
            <a:off x="2239612" y="692175"/>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From Traditional Analytics to AI</a:t>
            </a:r>
          </a:p>
        </p:txBody>
      </p:sp>
      <p:sp>
        <p:nvSpPr>
          <p:cNvPr id="5" name="Rectangle 4">
            <a:extLst>
              <a:ext uri="{FF2B5EF4-FFF2-40B4-BE49-F238E27FC236}">
                <a16:creationId xmlns:a16="http://schemas.microsoft.com/office/drawing/2014/main" id="{2D4F506F-AF64-8C13-CD5F-CEB8333B90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E02770-101A-A17A-BEFB-EDF98265706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80DD2B-B398-103B-B3A0-1DBFA190EFEC}"/>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0CB3B51-9A26-AC15-B1A3-F111C0F25F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90686E3-21D6-0C07-377D-DE796AC1729B}"/>
              </a:ext>
            </a:extLst>
          </p:cNvPr>
          <p:cNvSpPr txBox="1"/>
          <p:nvPr/>
        </p:nvSpPr>
        <p:spPr>
          <a:xfrm>
            <a:off x="1026543" y="1869063"/>
            <a:ext cx="10424176"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introduces additional capabilities: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Real-time data analysis.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Automated pattern recognition.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Predictive analytics.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Machine learning.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Continuous monitoring.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Anomaly detection.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Natural language processing.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Scenario generation and simulation.</a:t>
            </a:r>
          </a:p>
        </p:txBody>
      </p:sp>
    </p:spTree>
    <p:extLst>
      <p:ext uri="{BB962C8B-B14F-4D97-AF65-F5344CB8AC3E}">
        <p14:creationId xmlns:p14="http://schemas.microsoft.com/office/powerpoint/2010/main" val="2760926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7B532-5389-C342-35D7-F376C8E700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0C6E87-8A17-28F1-BE36-02A45D056404}"/>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FF8A41-16BD-C209-4FBA-523DDE9A8298}"/>
              </a:ext>
            </a:extLst>
          </p:cNvPr>
          <p:cNvSpPr txBox="1"/>
          <p:nvPr/>
        </p:nvSpPr>
        <p:spPr>
          <a:xfrm>
            <a:off x="2239612" y="692175"/>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What Is Enterprise Risk Management?</a:t>
            </a:r>
          </a:p>
        </p:txBody>
      </p:sp>
      <p:sp>
        <p:nvSpPr>
          <p:cNvPr id="5" name="Rectangle 4">
            <a:extLst>
              <a:ext uri="{FF2B5EF4-FFF2-40B4-BE49-F238E27FC236}">
                <a16:creationId xmlns:a16="http://schemas.microsoft.com/office/drawing/2014/main" id="{E042FFD4-6349-EDFF-02C3-BBA4ECC836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C4DA49-05B2-FB61-044C-163C87D9AF6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8AE7ED-915E-0DBB-B6A0-8CA7BD680E0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B2C29FD-C2E2-E542-802E-344CD7284B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D45DF692-5F78-93B4-371C-69E82EBA27F0}"/>
              </a:ext>
            </a:extLst>
          </p:cNvPr>
          <p:cNvSpPr txBox="1"/>
          <p:nvPr/>
        </p:nvSpPr>
        <p:spPr>
          <a:xfrm>
            <a:off x="942308" y="2530273"/>
            <a:ext cx="10424176" cy="1883657"/>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Enterprise Risk Management (ERM) is an integrated approach to identifying, assessing, responding to, monitoring, and reporting risks that may affect an organization's ability to achieve its objectives. ERM considers risks across the entire organization rather than managing each risk independently.</a:t>
            </a:r>
          </a:p>
        </p:txBody>
      </p:sp>
    </p:spTree>
    <p:extLst>
      <p:ext uri="{BB962C8B-B14F-4D97-AF65-F5344CB8AC3E}">
        <p14:creationId xmlns:p14="http://schemas.microsoft.com/office/powerpoint/2010/main" val="4150826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2EBDF-73E9-6557-0ED0-A19DE10C62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8F9BED-E348-9E9C-E28D-12A171E08D77}"/>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57756-5B24-5990-B0D8-794ADBF5DF36}"/>
              </a:ext>
            </a:extLst>
          </p:cNvPr>
          <p:cNvSpPr txBox="1"/>
          <p:nvPr/>
        </p:nvSpPr>
        <p:spPr>
          <a:xfrm>
            <a:off x="2239612" y="692175"/>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What Is Enterprise Risk Management?</a:t>
            </a:r>
          </a:p>
        </p:txBody>
      </p:sp>
      <p:sp>
        <p:nvSpPr>
          <p:cNvPr id="5" name="Rectangle 4">
            <a:extLst>
              <a:ext uri="{FF2B5EF4-FFF2-40B4-BE49-F238E27FC236}">
                <a16:creationId xmlns:a16="http://schemas.microsoft.com/office/drawing/2014/main" id="{5F6B9EA2-74CE-D85E-4F81-10FE75E002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D7C490-F64B-7051-34CA-F9A99A11D2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6E4415-E7FC-D852-CE9E-BD6E05DF02D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0F5B684-89AA-0D5D-6625-41BC1E9338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69A0D15-165E-06EF-5A52-5AD6F2525612}"/>
              </a:ext>
            </a:extLst>
          </p:cNvPr>
          <p:cNvSpPr txBox="1"/>
          <p:nvPr/>
        </p:nvSpPr>
        <p:spPr>
          <a:xfrm>
            <a:off x="1011319" y="2192881"/>
            <a:ext cx="10424176"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It seeks to:</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Protect organizational value.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Support strategic objectives.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Improve decision-making.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Manage uncertainty.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Optimize risk-taking.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Strengthen resilience.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Create sustainable value.</a:t>
            </a:r>
          </a:p>
        </p:txBody>
      </p:sp>
    </p:spTree>
    <p:extLst>
      <p:ext uri="{BB962C8B-B14F-4D97-AF65-F5344CB8AC3E}">
        <p14:creationId xmlns:p14="http://schemas.microsoft.com/office/powerpoint/2010/main" val="4022554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35F582-1BE9-5D34-530B-C68D85C35A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5CA122-1FA3-F324-1EC0-044AA52E5D1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B9AE67-56FF-E200-10EE-19FB5D63B0C5}"/>
              </a:ext>
            </a:extLst>
          </p:cNvPr>
          <p:cNvSpPr txBox="1"/>
          <p:nvPr/>
        </p:nvSpPr>
        <p:spPr>
          <a:xfrm>
            <a:off x="2239612" y="692175"/>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Why AI Is Important for ERM</a:t>
            </a:r>
          </a:p>
        </p:txBody>
      </p:sp>
      <p:sp>
        <p:nvSpPr>
          <p:cNvPr id="5" name="Rectangle 4">
            <a:extLst>
              <a:ext uri="{FF2B5EF4-FFF2-40B4-BE49-F238E27FC236}">
                <a16:creationId xmlns:a16="http://schemas.microsoft.com/office/drawing/2014/main" id="{CAB00042-0D32-403F-3343-6214F3641E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8BA856-5018-E53F-2708-1B02C23A130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CB259E-5AF8-9912-DB48-E70F408A698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4018847-5D29-09C3-4B21-809B1BCB16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931AF14-FBBC-7C14-0185-9FFC0031AD82}"/>
              </a:ext>
            </a:extLst>
          </p:cNvPr>
          <p:cNvSpPr txBox="1"/>
          <p:nvPr/>
        </p:nvSpPr>
        <p:spPr>
          <a:xfrm>
            <a:off x="1011319" y="2192881"/>
            <a:ext cx="10424176"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Organizations today face: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Increasing volumes of data.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Faster-changing risk environments.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Greater cyber threats.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Complex financial markets.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Global supply-chain disruptions.</a:t>
            </a:r>
          </a:p>
          <a:p>
            <a:pPr marL="342900" lvl="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11" name="Content Placeholder 10">
            <a:extLst>
              <a:ext uri="{FF2B5EF4-FFF2-40B4-BE49-F238E27FC236}">
                <a16:creationId xmlns:a16="http://schemas.microsoft.com/office/drawing/2014/main" id="{0110C867-A35F-0F8F-9FA1-BEB0BC406FD9}"/>
              </a:ext>
            </a:extLst>
          </p:cNvPr>
          <p:cNvSpPr>
            <a:spLocks noGrp="1"/>
          </p:cNvSpPr>
          <p:nvPr>
            <p:ph sz="half" idx="2"/>
          </p:nvPr>
        </p:nvSpPr>
        <p:spPr>
          <a:xfrm>
            <a:off x="6320760" y="2593376"/>
            <a:ext cx="5181600" cy="2959642"/>
          </a:xfrm>
        </p:spPr>
        <p:txBody>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Regulatory changes.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Emerging technologies.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Increasing reputational risks.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New forms of fraud.</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Climate and sustainability risks.</a:t>
            </a:r>
          </a:p>
          <a:p>
            <a:pPr>
              <a:lnSpc>
                <a:spcPct val="150000"/>
              </a:lnSpc>
            </a:pPr>
            <a:endParaRPr lang="en-US" dirty="0"/>
          </a:p>
        </p:txBody>
      </p:sp>
    </p:spTree>
    <p:extLst>
      <p:ext uri="{BB962C8B-B14F-4D97-AF65-F5344CB8AC3E}">
        <p14:creationId xmlns:p14="http://schemas.microsoft.com/office/powerpoint/2010/main" val="4289154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AFC5E-6E3A-5C99-95B6-66A6B7524F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856925-4F64-2E09-AAB2-A1C83F81F9C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62E6B0-BAE2-0920-92F4-A306415BC782}"/>
              </a:ext>
            </a:extLst>
          </p:cNvPr>
          <p:cNvSpPr txBox="1"/>
          <p:nvPr/>
        </p:nvSpPr>
        <p:spPr>
          <a:xfrm>
            <a:off x="2239612" y="843316"/>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and the Risk Management Cycle</a:t>
            </a:r>
          </a:p>
        </p:txBody>
      </p:sp>
      <p:sp>
        <p:nvSpPr>
          <p:cNvPr id="5" name="Rectangle 4">
            <a:extLst>
              <a:ext uri="{FF2B5EF4-FFF2-40B4-BE49-F238E27FC236}">
                <a16:creationId xmlns:a16="http://schemas.microsoft.com/office/drawing/2014/main" id="{B0D830C1-55EC-A0C5-F869-D9E3400700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7C1A01-69BD-02A5-DD81-24F3885D7F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8A52D7-B6C1-24B1-0ED4-65CC53DA5EA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DE8F6A3-0D53-627B-6892-0B0431835B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FC82604-A290-ECE9-1E8B-78F863A870B6}"/>
              </a:ext>
            </a:extLst>
          </p:cNvPr>
          <p:cNvSpPr txBox="1"/>
          <p:nvPr/>
        </p:nvSpPr>
        <p:spPr>
          <a:xfrm>
            <a:off x="942308" y="2605744"/>
            <a:ext cx="10420078" cy="1498936"/>
          </a:xfrm>
          <a:prstGeom prst="rect">
            <a:avLst/>
          </a:prstGeom>
          <a:noFill/>
        </p:spPr>
        <p:txBody>
          <a:bodyPr wrap="square">
            <a:spAutoFit/>
          </a:bodyPr>
          <a:lstStyle/>
          <a:p>
            <a:pPr marR="0" lvl="0" algn="just" defTabSz="914400" eaLnBrk="1" fontAlgn="auto" latinLnBrk="0" hangingPunct="1">
              <a:lnSpc>
                <a:spcPct val="250000"/>
              </a:lnSpc>
              <a:spcBef>
                <a:spcPts val="0"/>
              </a:spcBef>
              <a:spcAft>
                <a:spcPts val="0"/>
              </a:spcAft>
              <a:buClrTx/>
              <a:buSzTx/>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 can support the complete risk management cycle:</a:t>
            </a:r>
          </a:p>
          <a:p>
            <a:pPr marR="0" lvl="0" algn="just" defTabSz="914400" eaLnBrk="1" fontAlgn="auto" latinLnBrk="0" hangingPunct="1">
              <a:lnSpc>
                <a:spcPct val="250000"/>
              </a:lnSpc>
              <a:spcBef>
                <a:spcPts val="0"/>
              </a:spcBef>
              <a:spcAft>
                <a:spcPts val="0"/>
              </a:spcAft>
              <a:buClrTx/>
              <a:buSzTx/>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1. Identify → 2. Analyze → 3. Assess → 4. Respond → 5. Monitor → 6. Report → 7. Learn</a:t>
            </a:r>
          </a:p>
        </p:txBody>
      </p:sp>
    </p:spTree>
    <p:extLst>
      <p:ext uri="{BB962C8B-B14F-4D97-AF65-F5344CB8AC3E}">
        <p14:creationId xmlns:p14="http://schemas.microsoft.com/office/powerpoint/2010/main" val="3221417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A579B-C679-178C-2045-810ACBC6C3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99F8C5-AFF1-6B17-9D90-57B00A7F45A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1918970-28A1-1B75-A531-7AD673896343}"/>
              </a:ext>
            </a:extLst>
          </p:cNvPr>
          <p:cNvSpPr txBox="1"/>
          <p:nvPr/>
        </p:nvSpPr>
        <p:spPr>
          <a:xfrm>
            <a:off x="2513149" y="1019069"/>
            <a:ext cx="78254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AI and the Risk Management Cycle</a:t>
            </a:r>
          </a:p>
        </p:txBody>
      </p:sp>
      <p:sp>
        <p:nvSpPr>
          <p:cNvPr id="5" name="Rectangle 4">
            <a:extLst>
              <a:ext uri="{FF2B5EF4-FFF2-40B4-BE49-F238E27FC236}">
                <a16:creationId xmlns:a16="http://schemas.microsoft.com/office/drawing/2014/main" id="{53456662-A4E4-D3F5-11CD-AAE4841818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B2527A-467A-4BD8-5796-860C35805D2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DC9BB3-3F70-1B2E-5357-16DF661FBE2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590DFDD-483C-870A-E1B8-EDCA39DE15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94AD11-BD20-421F-5FA7-40A65CBA9C62}"/>
              </a:ext>
            </a:extLst>
          </p:cNvPr>
          <p:cNvSpPr txBox="1"/>
          <p:nvPr/>
        </p:nvSpPr>
        <p:spPr>
          <a:xfrm>
            <a:off x="1152390" y="2121669"/>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Examples</a:t>
            </a:r>
            <a:r>
              <a:rPr lang="en-US" sz="2000" dirty="0">
                <a:latin typeface="Times New Roman" panose="02020603050405020304" pitchFamily="18" charset="0"/>
                <a:cs typeface="Times New Roman" panose="02020603050405020304" pitchFamily="18" charset="0"/>
              </a:rPr>
              <a:t>:</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AI identifies emerging risks.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Machine learning analyzes risk drivers.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Predictive models estimate potential outcomes.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AI recommends risk responses.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Automated systems continuously monitor indicators.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Generative AI supports risk reporting.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Machine learning learns from new data.</a:t>
            </a:r>
          </a:p>
        </p:txBody>
      </p:sp>
    </p:spTree>
    <p:extLst>
      <p:ext uri="{BB962C8B-B14F-4D97-AF65-F5344CB8AC3E}">
        <p14:creationId xmlns:p14="http://schemas.microsoft.com/office/powerpoint/2010/main" val="1735358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FDB78-A483-FDB7-1D0E-A9480D9E0B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4CA69D-DD8A-39C4-21FA-1E4B8B4BA07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4C16D0B-4C6B-6260-7532-A1E4A2BCA18F}"/>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Identification</a:t>
            </a:r>
          </a:p>
        </p:txBody>
      </p:sp>
      <p:sp>
        <p:nvSpPr>
          <p:cNvPr id="5" name="Rectangle 4">
            <a:extLst>
              <a:ext uri="{FF2B5EF4-FFF2-40B4-BE49-F238E27FC236}">
                <a16:creationId xmlns:a16="http://schemas.microsoft.com/office/drawing/2014/main" id="{91A37F51-7B02-2C15-A87A-6742422505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3F8755-4C82-2468-255B-A51B43D555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81E9E5C-F91F-90BD-497C-F2752530985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FA53E71-0FE4-262D-4468-722EC90568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C10CD84-FE80-36FF-BDFF-4E5EC1252C75}"/>
              </a:ext>
            </a:extLst>
          </p:cNvPr>
          <p:cNvSpPr txBox="1"/>
          <p:nvPr/>
        </p:nvSpPr>
        <p:spPr>
          <a:xfrm>
            <a:off x="921917" y="2170477"/>
            <a:ext cx="10420078"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identify risks by analyzing: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Internal organizational data.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Transaction data.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Customer behavior.</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Social media.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News articles.</a:t>
            </a:r>
          </a:p>
          <a:p>
            <a:pPr>
              <a:lnSpc>
                <a:spcPct val="150000"/>
              </a:lnSpc>
              <a:buNone/>
            </a:pPr>
            <a:r>
              <a:rPr lang="en-US" sz="2000" b="1" dirty="0">
                <a:latin typeface="Times New Roman" panose="02020603050405020304" pitchFamily="18" charset="0"/>
                <a:cs typeface="Times New Roman" panose="02020603050405020304" pitchFamily="18" charset="0"/>
              </a:rPr>
              <a:t>AI can identify relationships and patterns that may not be easily detected through manual analysis.</a:t>
            </a: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12" name="Content Placeholder 11">
            <a:extLst>
              <a:ext uri="{FF2B5EF4-FFF2-40B4-BE49-F238E27FC236}">
                <a16:creationId xmlns:a16="http://schemas.microsoft.com/office/drawing/2014/main" id="{54A715F0-97BC-F69B-244A-A190750103F2}"/>
              </a:ext>
            </a:extLst>
          </p:cNvPr>
          <p:cNvSpPr>
            <a:spLocks noGrp="1"/>
          </p:cNvSpPr>
          <p:nvPr>
            <p:ph sz="half" idx="2"/>
          </p:nvPr>
        </p:nvSpPr>
        <p:spPr>
          <a:xfrm>
            <a:off x="6320760" y="2506662"/>
            <a:ext cx="5181600" cy="4351338"/>
          </a:xfrm>
        </p:spPr>
        <p:txBody>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Regulatory publications.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Market information.</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Operational incidents.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Cybersecurity events.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Supplier information.</a:t>
            </a:r>
          </a:p>
          <a:p>
            <a:pPr>
              <a:lnSpc>
                <a:spcPct val="150000"/>
              </a:lnSpc>
            </a:pPr>
            <a:endParaRPr lang="en-US" dirty="0"/>
          </a:p>
        </p:txBody>
      </p:sp>
    </p:spTree>
    <p:extLst>
      <p:ext uri="{BB962C8B-B14F-4D97-AF65-F5344CB8AC3E}">
        <p14:creationId xmlns:p14="http://schemas.microsoft.com/office/powerpoint/2010/main" val="1062967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44A59-4B8A-93DA-6F7B-37B13A8DF1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C58070-6DBD-6A16-4E50-61BC4C24E57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D9AF66-6786-FE2C-5DF8-1F6D25AA6264}"/>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Identification</a:t>
            </a:r>
          </a:p>
        </p:txBody>
      </p:sp>
      <p:sp>
        <p:nvSpPr>
          <p:cNvPr id="5" name="Rectangle 4">
            <a:extLst>
              <a:ext uri="{FF2B5EF4-FFF2-40B4-BE49-F238E27FC236}">
                <a16:creationId xmlns:a16="http://schemas.microsoft.com/office/drawing/2014/main" id="{2D82ABB2-CD33-3B78-FD0A-D941DB5F36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4CAD91-5E90-47FC-5526-0B3FEBA6FDC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F1A19C-60A8-22D0-A926-E6A15CCBCF80}"/>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A148257-374E-37F2-C65F-6E8CF3B475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618238A-270E-7B03-5D99-F7ED706F7FD1}"/>
              </a:ext>
            </a:extLst>
          </p:cNvPr>
          <p:cNvSpPr txBox="1"/>
          <p:nvPr/>
        </p:nvSpPr>
        <p:spPr>
          <a:xfrm>
            <a:off x="1049461" y="2696688"/>
            <a:ext cx="10420078" cy="188365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a:p>
            <a:pPr>
              <a:lnSpc>
                <a:spcPct val="150000"/>
              </a:lnSpc>
              <a:buNone/>
            </a:pPr>
            <a:r>
              <a:rPr lang="en-US" sz="2000" dirty="0">
                <a:latin typeface="Times New Roman" panose="02020603050405020304" pitchFamily="18" charset="0"/>
                <a:cs typeface="Times New Roman" panose="02020603050405020304" pitchFamily="18" charset="0"/>
              </a:rPr>
              <a:t>An AI system may identify a sudden increase in negative customer comments combined with operational delays and media coverage, indicating a potential emerging reputational risk.</a:t>
            </a: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2130583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C77CA-B576-1287-124D-DD1BDC3B1B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CC77A2-5922-81F8-F8E0-74562D710E9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2736F7-A65A-EB7B-9550-4F8A4EB7DA96}"/>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and Emerging Risk Identification</a:t>
            </a:r>
          </a:p>
        </p:txBody>
      </p:sp>
      <p:sp>
        <p:nvSpPr>
          <p:cNvPr id="5" name="Rectangle 4">
            <a:extLst>
              <a:ext uri="{FF2B5EF4-FFF2-40B4-BE49-F238E27FC236}">
                <a16:creationId xmlns:a16="http://schemas.microsoft.com/office/drawing/2014/main" id="{CE30A04B-E6C2-7D8C-FD0A-1569DF0D7F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B0516B-8633-F878-B88B-DBA701DA84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8DF9CFC-D09A-FD56-A567-0B3E2AC351A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21D7FC1-1C01-7A8B-7A87-C204ADD820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CDD57EC-51D1-C4CC-636E-07FF2AB682CC}"/>
              </a:ext>
            </a:extLst>
          </p:cNvPr>
          <p:cNvSpPr txBox="1"/>
          <p:nvPr/>
        </p:nvSpPr>
        <p:spPr>
          <a:xfrm>
            <a:off x="1082282" y="1862449"/>
            <a:ext cx="10420078" cy="4653646"/>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One of the major advantages of AI is its ability to detect early signals of emerging risks.</a:t>
            </a:r>
          </a:p>
          <a:p>
            <a:pPr>
              <a:lnSpc>
                <a:spcPct val="150000"/>
              </a:lnSpc>
              <a:buNone/>
            </a:pPr>
            <a:r>
              <a:rPr lang="en-US" sz="2000" b="1" dirty="0">
                <a:latin typeface="Times New Roman" panose="02020603050405020304" pitchFamily="18" charset="0"/>
                <a:cs typeface="Times New Roman" panose="02020603050405020304" pitchFamily="18" charset="0"/>
              </a:rPr>
              <a:t>AI can continuously scan: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News.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Social media.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Regulatory developments.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Market movements.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Industry reports.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Economic indicators.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Internal incidents.</a:t>
            </a: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9003666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43FA3-B179-CB6C-056E-A0BFD57609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45AAD3-227F-EFA2-8C50-C937EF4DD175}"/>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AE2FBA-2888-7DFE-BFB7-F6E148654052}"/>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and Emerging Risk Identification</a:t>
            </a:r>
          </a:p>
        </p:txBody>
      </p:sp>
      <p:sp>
        <p:nvSpPr>
          <p:cNvPr id="5" name="Rectangle 4">
            <a:extLst>
              <a:ext uri="{FF2B5EF4-FFF2-40B4-BE49-F238E27FC236}">
                <a16:creationId xmlns:a16="http://schemas.microsoft.com/office/drawing/2014/main" id="{17DE0AC8-95E5-AA79-5BDB-5876D3E1AA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61E2FE-F130-46F8-244D-EE199699E7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BAB7A8-C426-7F52-6934-00FFE345873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36375D5-4500-50F0-4F2E-CB0E1AFAA5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93966BA-D390-88BB-DB2E-830C684EB8EE}"/>
              </a:ext>
            </a:extLst>
          </p:cNvPr>
          <p:cNvSpPr txBox="1"/>
          <p:nvPr/>
        </p:nvSpPr>
        <p:spPr>
          <a:xfrm>
            <a:off x="1049461" y="2399221"/>
            <a:ext cx="10420078" cy="2345322"/>
          </a:xfrm>
          <a:prstGeom prst="rect">
            <a:avLst/>
          </a:prstGeom>
          <a:noFill/>
        </p:spPr>
        <p:txBody>
          <a:bodyPr wrap="square">
            <a:spAutoFit/>
          </a:bodyPr>
          <a:lstStyle/>
          <a:p>
            <a:pPr>
              <a:lnSpc>
                <a:spcPct val="150000"/>
              </a:lnSpc>
              <a:buNone/>
            </a:pPr>
            <a:r>
              <a:rPr lang="en-US" sz="2000" dirty="0">
                <a:latin typeface="Times New Roman" panose="02020603050405020304" pitchFamily="18" charset="0"/>
                <a:cs typeface="Times New Roman" panose="02020603050405020304" pitchFamily="18" charset="0"/>
              </a:rPr>
              <a:t>The system can identify changes in patterns and alert risk managers before the risk becomes a major event.</a:t>
            </a:r>
          </a:p>
          <a:p>
            <a:pPr>
              <a:lnSpc>
                <a:spcPct val="150000"/>
              </a:lnSpc>
              <a:buNone/>
            </a:pPr>
            <a:r>
              <a:rPr lang="en-US" sz="2000" b="1" dirty="0">
                <a:latin typeface="Times New Roman" panose="02020603050405020304" pitchFamily="18" charset="0"/>
                <a:cs typeface="Times New Roman" panose="02020603050405020304" pitchFamily="18" charset="0"/>
              </a:rPr>
              <a:t>AI therefore supports a shift from reactive risk management toward proactive risk management.</a:t>
            </a:r>
            <a:endParaRPr lang="en-US" sz="2000" dirty="0">
              <a:latin typeface="Times New Roman" panose="02020603050405020304" pitchFamily="18" charset="0"/>
              <a:cs typeface="Times New Roman" panose="02020603050405020304" pitchFamily="18" charset="0"/>
            </a:endParaRP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913016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ECD84-F71E-540D-6B51-36E6E86141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17436D-6FE0-5C52-A0F2-0B7B9770C867}"/>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C2B1D42-63FE-79B1-C288-51F9ADF4A17F}"/>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Assessment</a:t>
            </a:r>
          </a:p>
        </p:txBody>
      </p:sp>
      <p:sp>
        <p:nvSpPr>
          <p:cNvPr id="5" name="Rectangle 4">
            <a:extLst>
              <a:ext uri="{FF2B5EF4-FFF2-40B4-BE49-F238E27FC236}">
                <a16:creationId xmlns:a16="http://schemas.microsoft.com/office/drawing/2014/main" id="{1562F394-70EC-D209-BFBD-813A3A88F8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8A6577-C66F-DF6A-5868-667189E8123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DD9CAC-65CD-3A4A-8816-B1E70E78028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024BCC8-514C-9E7E-9BA4-06EC3C0AA2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D5F1BD9-5383-F522-5594-6C4281D3942E}"/>
              </a:ext>
            </a:extLst>
          </p:cNvPr>
          <p:cNvSpPr txBox="1"/>
          <p:nvPr/>
        </p:nvSpPr>
        <p:spPr>
          <a:xfrm>
            <a:off x="1049461" y="2399221"/>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Risk assessment involves determining: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Likelihood.</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Impact.</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Exposure.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Risk drivers.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Potential scenarios.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Risk correlations.</a:t>
            </a: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235609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D42F1-8C9B-337E-F0E7-D5E4D76C52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F8C319-E11F-D7EB-B4D2-54BB9960EBE0}"/>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10FE7F-1C69-58B0-15DB-A9FE05CC4CA6}"/>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Assessment</a:t>
            </a:r>
          </a:p>
        </p:txBody>
      </p:sp>
      <p:sp>
        <p:nvSpPr>
          <p:cNvPr id="5" name="Rectangle 4">
            <a:extLst>
              <a:ext uri="{FF2B5EF4-FFF2-40B4-BE49-F238E27FC236}">
                <a16:creationId xmlns:a16="http://schemas.microsoft.com/office/drawing/2014/main" id="{32A52D31-1A55-6230-5844-33A9C90BB9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B0111B-0796-15BE-E8A7-BCA4D4DBC6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93963A-7050-B59F-1393-04D0C3AA809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53EC473-9D42-A5ED-46C5-E934B87DB9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19D79CE-B3B9-BF5C-EDD2-85ED6BDBD3B5}"/>
              </a:ext>
            </a:extLst>
          </p:cNvPr>
          <p:cNvSpPr txBox="1"/>
          <p:nvPr/>
        </p:nvSpPr>
        <p:spPr>
          <a:xfrm>
            <a:off x="1049461" y="2399221"/>
            <a:ext cx="10420078"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improve assessment by: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Processing large datasets.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Identifying nonlinear relationships.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Detecting hidden patterns.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Producing probability estimates.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Generating predictive risk scores.</a:t>
            </a:r>
          </a:p>
          <a:p>
            <a:pPr>
              <a:lnSpc>
                <a:spcPct val="150000"/>
              </a:lnSpc>
              <a:buNone/>
            </a:pPr>
            <a:r>
              <a:rPr lang="en-US" sz="2000" b="1" dirty="0">
                <a:latin typeface="Times New Roman" panose="02020603050405020304" pitchFamily="18" charset="0"/>
                <a:cs typeface="Times New Roman" panose="02020603050405020304" pitchFamily="18" charset="0"/>
              </a:rPr>
              <a:t>However, AI outputs should be reviewed by qualified risk professionals.</a:t>
            </a:r>
          </a:p>
        </p:txBody>
      </p:sp>
    </p:spTree>
    <p:extLst>
      <p:ext uri="{BB962C8B-B14F-4D97-AF65-F5344CB8AC3E}">
        <p14:creationId xmlns:p14="http://schemas.microsoft.com/office/powerpoint/2010/main" val="18517036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D7A96-01D5-460A-B93D-BE64FE953B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94B16F-F18D-6815-62C4-965A4025CB9C}"/>
              </a:ext>
            </a:extLst>
          </p:cNvPr>
          <p:cNvSpPr/>
          <p:nvPr/>
        </p:nvSpPr>
        <p:spPr>
          <a:xfrm>
            <a:off x="698267" y="183405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8BEE65E-2C5F-309F-D28D-A2A9AE2F40F5}"/>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Measurement</a:t>
            </a:r>
          </a:p>
        </p:txBody>
      </p:sp>
      <p:sp>
        <p:nvSpPr>
          <p:cNvPr id="5" name="Rectangle 4">
            <a:extLst>
              <a:ext uri="{FF2B5EF4-FFF2-40B4-BE49-F238E27FC236}">
                <a16:creationId xmlns:a16="http://schemas.microsoft.com/office/drawing/2014/main" id="{9808DD16-7037-7B09-9E68-5F93BDA502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A223BF-3646-168A-5E7B-3CAE263E45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C59577-1707-CBA8-BDAA-CF5BBFD650B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5A19609-9D52-EF72-1CA4-79991E61DF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17B213B-7A15-5C0C-0113-FA935E551C84}"/>
              </a:ext>
            </a:extLst>
          </p:cNvPr>
          <p:cNvSpPr txBox="1"/>
          <p:nvPr/>
        </p:nvSpPr>
        <p:spPr>
          <a:xfrm>
            <a:off x="1049461" y="2286062"/>
            <a:ext cx="10420078"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support the measurement of:</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Probability of default.</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Expected losses.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Fraud probability.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Operational risk frequency.</a:t>
            </a:r>
          </a:p>
          <a:p>
            <a:pPr>
              <a:lnSpc>
                <a:spcPct val="150000"/>
              </a:lnSpc>
              <a:buNone/>
            </a:pPr>
            <a:r>
              <a:rPr lang="en-US" sz="2000" b="1" dirty="0">
                <a:latin typeface="Times New Roman" panose="02020603050405020304" pitchFamily="18" charset="0"/>
                <a:cs typeface="Times New Roman" panose="02020603050405020304" pitchFamily="18" charset="0"/>
              </a:rPr>
              <a:t>AI models can combine many variables simultaneously and update predictions as new information becomes available.</a:t>
            </a:r>
          </a:p>
        </p:txBody>
      </p:sp>
      <p:sp>
        <p:nvSpPr>
          <p:cNvPr id="8" name="Content Placeholder 7">
            <a:extLst>
              <a:ext uri="{FF2B5EF4-FFF2-40B4-BE49-F238E27FC236}">
                <a16:creationId xmlns:a16="http://schemas.microsoft.com/office/drawing/2014/main" id="{FB005930-0A1B-BA2D-3C94-39DC94AA3D06}"/>
              </a:ext>
            </a:extLst>
          </p:cNvPr>
          <p:cNvSpPr>
            <a:spLocks noGrp="1"/>
          </p:cNvSpPr>
          <p:nvPr>
            <p:ph sz="half" idx="2"/>
          </p:nvPr>
        </p:nvSpPr>
        <p:spPr>
          <a:xfrm>
            <a:off x="6350111" y="2286062"/>
            <a:ext cx="5181600" cy="4351338"/>
          </a:xfrm>
        </p:spPr>
        <p:txBody>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Market movements.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Liquidity stress.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Cyberattack probability.</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Customer churn.</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Supply-chain disruption.</a:t>
            </a:r>
          </a:p>
          <a:p>
            <a:pPr>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28226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0ADB5-6782-E339-2C76-DD832B4A17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7612FD-6174-0FD4-C23B-67856841E88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BD87D7-EF75-FC2E-07DD-E6EE8570A0C1}"/>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Monitoring</a:t>
            </a:r>
          </a:p>
        </p:txBody>
      </p:sp>
      <p:sp>
        <p:nvSpPr>
          <p:cNvPr id="5" name="Rectangle 4">
            <a:extLst>
              <a:ext uri="{FF2B5EF4-FFF2-40B4-BE49-F238E27FC236}">
                <a16:creationId xmlns:a16="http://schemas.microsoft.com/office/drawing/2014/main" id="{DFFEE704-1081-9EDE-CD14-DF3FED3F3E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1E36D3-FC85-BD8B-1037-478B0730DA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E31866-9823-4B2F-0A60-4584497A444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168A757-32C2-DA54-F3C8-298158EC88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DA266FB-A148-3DF0-8815-26A009374179}"/>
              </a:ext>
            </a:extLst>
          </p:cNvPr>
          <p:cNvSpPr txBox="1"/>
          <p:nvPr/>
        </p:nvSpPr>
        <p:spPr>
          <a:xfrm>
            <a:off x="942308" y="2326640"/>
            <a:ext cx="10420078" cy="3268652"/>
          </a:xfrm>
          <a:prstGeom prst="rect">
            <a:avLst/>
          </a:prstGeom>
          <a:noFill/>
        </p:spPr>
        <p:txBody>
          <a:bodyPr wrap="square">
            <a:spAutoFit/>
          </a:bodyPr>
          <a:lstStyle/>
          <a:p>
            <a:pPr>
              <a:lnSpc>
                <a:spcPct val="150000"/>
              </a:lnSpc>
              <a:buNone/>
            </a:pPr>
            <a:r>
              <a:rPr lang="en-US" sz="2000" dirty="0">
                <a:latin typeface="Times New Roman" panose="02020603050405020304" pitchFamily="18" charset="0"/>
                <a:cs typeface="Times New Roman" panose="02020603050405020304" pitchFamily="18" charset="0"/>
              </a:rPr>
              <a:t>Traditional risk monitoring may depend on periodic reports.</a:t>
            </a:r>
          </a:p>
          <a:p>
            <a:pPr>
              <a:lnSpc>
                <a:spcPct val="150000"/>
              </a:lnSpc>
              <a:buNone/>
            </a:pPr>
            <a:r>
              <a:rPr lang="en-US" sz="2000" dirty="0">
                <a:latin typeface="Times New Roman" panose="02020603050405020304" pitchFamily="18" charset="0"/>
                <a:cs typeface="Times New Roman" panose="02020603050405020304" pitchFamily="18" charset="0"/>
              </a:rPr>
              <a:t>AI enables </a:t>
            </a:r>
            <a:r>
              <a:rPr lang="en-US" sz="2000" b="1" dirty="0">
                <a:latin typeface="Times New Roman" panose="02020603050405020304" pitchFamily="18" charset="0"/>
                <a:cs typeface="Times New Roman" panose="02020603050405020304" pitchFamily="18" charset="0"/>
              </a:rPr>
              <a:t>continuous risk monitoring</a:t>
            </a:r>
            <a:r>
              <a:rPr lang="en-US" sz="2000" dirty="0">
                <a:latin typeface="Times New Roman" panose="02020603050405020304" pitchFamily="18" charset="0"/>
                <a:cs typeface="Times New Roman" panose="02020603050405020304" pitchFamily="18" charset="0"/>
              </a:rPr>
              <a:t>.</a:t>
            </a:r>
          </a:p>
          <a:p>
            <a:pPr>
              <a:lnSpc>
                <a:spcPct val="150000"/>
              </a:lnSpc>
              <a:buNone/>
            </a:pPr>
            <a:r>
              <a:rPr lang="en-US" sz="2000" dirty="0">
                <a:latin typeface="Times New Roman" panose="02020603050405020304" pitchFamily="18" charset="0"/>
                <a:cs typeface="Times New Roman" panose="02020603050405020304" pitchFamily="18" charset="0"/>
              </a:rPr>
              <a:t>AI systems can: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Monitor key risk indicators.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 unusual patterns.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Compare actual performance with risk appetite.</a:t>
            </a: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438621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8FAC2-96F0-07DB-0F05-5F713E39D3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83EECF-243C-E3EF-4A0D-76020203B40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B12F1D-BED4-11FD-2DCB-16B366D7E84F}"/>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Monitoring</a:t>
            </a:r>
          </a:p>
        </p:txBody>
      </p:sp>
      <p:sp>
        <p:nvSpPr>
          <p:cNvPr id="5" name="Rectangle 4">
            <a:extLst>
              <a:ext uri="{FF2B5EF4-FFF2-40B4-BE49-F238E27FC236}">
                <a16:creationId xmlns:a16="http://schemas.microsoft.com/office/drawing/2014/main" id="{EDDDC7C2-CB91-9D2C-F6EE-4947AF8293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768E7A-072B-F765-B57D-98B8885BDB5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2946AD-E18A-AE5A-83AB-E8B2AD4F3A5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F1C32CC-2DD4-6B39-A9E7-CED18156BC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15CB81A-40E9-F13C-41DD-55881B1B37EF}"/>
              </a:ext>
            </a:extLst>
          </p:cNvPr>
          <p:cNvSpPr txBox="1"/>
          <p:nvPr/>
        </p:nvSpPr>
        <p:spPr>
          <a:xfrm>
            <a:off x="942308" y="2326640"/>
            <a:ext cx="10420078" cy="2806987"/>
          </a:xfrm>
          <a:prstGeom prst="rect">
            <a:avLst/>
          </a:prstGeom>
          <a:noFill/>
        </p:spPr>
        <p:txBody>
          <a:bodyPr wrap="square">
            <a:spAutoFit/>
          </a:bodyPr>
          <a:lstStyle/>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Detect threshold breaches.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Generate alerts.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Prioritize high-risk events.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Escalate significant issues.</a:t>
            </a:r>
          </a:p>
          <a:p>
            <a:pPr>
              <a:lnSpc>
                <a:spcPct val="150000"/>
              </a:lnSpc>
              <a:buNone/>
            </a:pPr>
            <a:r>
              <a:rPr lang="en-US" sz="2000" b="1" dirty="0">
                <a:latin typeface="Times New Roman" panose="02020603050405020304" pitchFamily="18" charset="0"/>
                <a:cs typeface="Times New Roman" panose="02020603050405020304" pitchFamily="18" charset="0"/>
              </a:rPr>
              <a:t>This allows risk management to become more dynamic and responsive.</a:t>
            </a: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5281951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F1C29C-E997-3153-0D56-4569387AAE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CCA8C6-2F8C-8015-8E4D-036557B9BBB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03EEB6-0300-D649-B114-A846ACB58F17}"/>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and Key Risk Indicators</a:t>
            </a:r>
          </a:p>
        </p:txBody>
      </p:sp>
      <p:sp>
        <p:nvSpPr>
          <p:cNvPr id="5" name="Rectangle 4">
            <a:extLst>
              <a:ext uri="{FF2B5EF4-FFF2-40B4-BE49-F238E27FC236}">
                <a16:creationId xmlns:a16="http://schemas.microsoft.com/office/drawing/2014/main" id="{FBE30358-4B8A-70A5-810B-BE03C19A8E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7B3608-B07A-8AE9-5FF9-A1F17166F6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0135D0D-E3FA-D1D3-F904-A39DA2B4DBA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F75DFF1-9A54-B96F-ECCC-E763F80A3C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B25FDE6-5B55-5B97-1FC5-EBC6CC149232}"/>
              </a:ext>
            </a:extLst>
          </p:cNvPr>
          <p:cNvSpPr txBox="1"/>
          <p:nvPr/>
        </p:nvSpPr>
        <p:spPr>
          <a:xfrm>
            <a:off x="942308" y="2326640"/>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enhance Key Risk Indicators (KRIs) by: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Automatically collecting data.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Calculating indicators.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Detecting abnormal movements.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Identifying relationships between indicators.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Predicting future threshold breaches.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Ranking risks according to severity.</a:t>
            </a: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920962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B0D40-8219-B949-AE40-7D90FD3ACA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5C8AD1-3EEF-C081-9B78-66B8DEF00DE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29C50F-FB10-7F83-487F-734488864C07}"/>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Reporting</a:t>
            </a:r>
          </a:p>
        </p:txBody>
      </p:sp>
      <p:sp>
        <p:nvSpPr>
          <p:cNvPr id="5" name="Rectangle 4">
            <a:extLst>
              <a:ext uri="{FF2B5EF4-FFF2-40B4-BE49-F238E27FC236}">
                <a16:creationId xmlns:a16="http://schemas.microsoft.com/office/drawing/2014/main" id="{16E810EC-6289-2D5B-ED9F-B341048D5E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07C995-2F26-8FB8-C558-88630315EB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A2104E7-DCF8-8C67-6E3E-1A9A60FF7B5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071811F-4DCE-542F-1DC8-88B0F85515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84735A1-A310-2CF1-9876-3973A97DADC3}"/>
              </a:ext>
            </a:extLst>
          </p:cNvPr>
          <p:cNvSpPr txBox="1"/>
          <p:nvPr/>
        </p:nvSpPr>
        <p:spPr>
          <a:xfrm>
            <a:off x="942308" y="2141974"/>
            <a:ext cx="10420078"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automate parts of risk reporting by: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Collecting risk information.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Consolidating data from multiple systems.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Generating dashboards.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Summarizing risk developments.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Producing management reports.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Highlighting major changes.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Explaining significant risk movements.</a:t>
            </a:r>
          </a:p>
          <a:p>
            <a:pPr marL="342900" marR="0" lvl="0" indent="-342900">
              <a:lnSpc>
                <a:spcPct val="150000"/>
              </a:lnSpc>
              <a:spcAft>
                <a:spcPts val="800"/>
              </a:spcAft>
              <a:buSzPts val="1000"/>
              <a:buFont typeface="Symbol" panose="05050102010706020507" pitchFamily="18" charset="2"/>
              <a:buChar char=""/>
              <a:tabLst>
                <a:tab pos="457200" algn="l"/>
              </a:tabLst>
            </a:pPr>
            <a:endParaRPr lang="en-US" sz="20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5943803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C9398-3DC4-2A4F-4B86-B29C482C40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418CC2-2DDE-762E-C39B-A0F4D7113AC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70165B-B6F4-4588-6E5F-B6B8A1C29583}"/>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Risk Dashboards</a:t>
            </a:r>
          </a:p>
        </p:txBody>
      </p:sp>
      <p:sp>
        <p:nvSpPr>
          <p:cNvPr id="5" name="Rectangle 4">
            <a:extLst>
              <a:ext uri="{FF2B5EF4-FFF2-40B4-BE49-F238E27FC236}">
                <a16:creationId xmlns:a16="http://schemas.microsoft.com/office/drawing/2014/main" id="{62828D5D-955A-23FF-7166-9CC7FC10BC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977F34-9BEC-4FD7-4EA5-7B70448B3CD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E238642-6469-55D9-44FC-6E402D5ACD0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248CD12-4CA9-4061-3A3F-34AE97C4E1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A740D6D-362B-91B8-C3AE-BCDAE38D9E7F}"/>
              </a:ext>
            </a:extLst>
          </p:cNvPr>
          <p:cNvSpPr txBox="1"/>
          <p:nvPr/>
        </p:nvSpPr>
        <p:spPr>
          <a:xfrm>
            <a:off x="1152390" y="1862449"/>
            <a:ext cx="10420078"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An AI-enabled risk dashboard can provide: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Current risk exposure.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Risk appetite status.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KRI movements.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Emerging risk alerts.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Predictive risk indicators.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Scenario results.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High-risk business areas.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Recommended management attention.</a:t>
            </a:r>
          </a:p>
        </p:txBody>
      </p:sp>
    </p:spTree>
    <p:extLst>
      <p:ext uri="{BB962C8B-B14F-4D97-AF65-F5344CB8AC3E}">
        <p14:creationId xmlns:p14="http://schemas.microsoft.com/office/powerpoint/2010/main" val="19837201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2F2AE-89CB-F302-6C20-B4C752894C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9A1744-13B8-A1BA-C07F-B2F7AD676DA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710E7B1-5108-66FC-065D-1459B97233FC}"/>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Credit Risk Management</a:t>
            </a:r>
          </a:p>
        </p:txBody>
      </p:sp>
      <p:sp>
        <p:nvSpPr>
          <p:cNvPr id="5" name="Rectangle 4">
            <a:extLst>
              <a:ext uri="{FF2B5EF4-FFF2-40B4-BE49-F238E27FC236}">
                <a16:creationId xmlns:a16="http://schemas.microsoft.com/office/drawing/2014/main" id="{588C55E7-FD74-9FC7-145E-D438C7BD87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F7AD29-BB80-0459-7BAC-175B3C32629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D8854FB-2CDE-F05E-743C-E3745439B95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64CC784-1841-0F7C-422C-74891F0AC0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0998745-FB15-6F46-7C5D-154460FBB8FE}"/>
              </a:ext>
            </a:extLst>
          </p:cNvPr>
          <p:cNvSpPr txBox="1"/>
          <p:nvPr/>
        </p:nvSpPr>
        <p:spPr>
          <a:xfrm>
            <a:off x="1152390" y="2141974"/>
            <a:ext cx="10420078" cy="3884205"/>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Credit risk is one of the major areas where AI can be applied.</a:t>
            </a:r>
          </a:p>
          <a:p>
            <a:pPr>
              <a:lnSpc>
                <a:spcPct val="150000"/>
              </a:lnSpc>
              <a:buNone/>
            </a:pPr>
            <a:r>
              <a:rPr lang="en-US" sz="2000" b="1" dirty="0">
                <a:latin typeface="Times New Roman" panose="02020603050405020304" pitchFamily="18" charset="0"/>
                <a:cs typeface="Times New Roman" panose="02020603050405020304" pitchFamily="18" charset="0"/>
              </a:rPr>
              <a:t>AI can support:</a:t>
            </a:r>
          </a:p>
          <a:p>
            <a:pPr marL="342900" lvl="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Credit scoring.</a:t>
            </a:r>
          </a:p>
          <a:p>
            <a:pPr marL="342900" lvl="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Customer risk classification.</a:t>
            </a:r>
          </a:p>
          <a:p>
            <a:pPr marL="342900" lvl="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Probability of default estimation.</a:t>
            </a:r>
          </a:p>
          <a:p>
            <a:pPr marL="342900" lvl="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Early warning systems.</a:t>
            </a:r>
          </a:p>
          <a:p>
            <a:pPr marL="342900" lvl="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Portfolio monitoring.</a:t>
            </a:r>
          </a:p>
          <a:p>
            <a:pPr marL="342900" lvl="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Loan pricing.</a:t>
            </a:r>
          </a:p>
          <a:p>
            <a:pPr marL="342900" lvl="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Credit limit decisions.</a:t>
            </a:r>
          </a:p>
          <a:p>
            <a:pPr marL="342900" lvl="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Collection strategies.</a:t>
            </a:r>
          </a:p>
          <a:p>
            <a:pPr marL="342900" lvl="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7595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97755-3A9D-013B-672D-9F57002A21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F6569B-1E76-2FFC-DA99-6DD350F32CD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E0C624-B8ED-4EA0-9F72-2B6F14645DD4}"/>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AI-Based Credit Scoring</a:t>
            </a:r>
          </a:p>
        </p:txBody>
      </p:sp>
      <p:sp>
        <p:nvSpPr>
          <p:cNvPr id="5" name="Rectangle 4">
            <a:extLst>
              <a:ext uri="{FF2B5EF4-FFF2-40B4-BE49-F238E27FC236}">
                <a16:creationId xmlns:a16="http://schemas.microsoft.com/office/drawing/2014/main" id="{DC6EFD8E-BEB4-EF60-A51B-F0100A1D10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3346D2-7A17-6AC0-F76A-B21D96898C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3CAC561-56E6-F1B1-6355-D252AAB027E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957B28A-CF19-5B3A-ECF3-BCD687E231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8E19738-AAF8-ACB3-5CA6-0BB4260896F5}"/>
              </a:ext>
            </a:extLst>
          </p:cNvPr>
          <p:cNvSpPr txBox="1"/>
          <p:nvPr/>
        </p:nvSpPr>
        <p:spPr>
          <a:xfrm>
            <a:off x="1152390" y="2141974"/>
            <a:ext cx="10420078"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Traditional credit scoring may rely heavily 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Income.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Financial statements.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Credit history.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Debt levels.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Collateral.</a:t>
            </a:r>
          </a:p>
          <a:p>
            <a:pPr marL="342900" lvl="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4125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3BCC3-B115-6062-D3C6-E67BD12109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E38E26-8B7E-B609-96A1-96CF482FF7F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85B8AD-61E2-EFF6-B8AE-2330D5F18D2C}"/>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AI-Based Credit Scoring</a:t>
            </a:r>
          </a:p>
        </p:txBody>
      </p:sp>
      <p:sp>
        <p:nvSpPr>
          <p:cNvPr id="5" name="Rectangle 4">
            <a:extLst>
              <a:ext uri="{FF2B5EF4-FFF2-40B4-BE49-F238E27FC236}">
                <a16:creationId xmlns:a16="http://schemas.microsoft.com/office/drawing/2014/main" id="{7405DDF2-1629-1637-3D68-D8118D084E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364928-5C61-83BA-3222-7913E70C6BC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6D9DC6-97AA-8026-E445-36EF7E6FDCB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D0173EB-ACF4-C45F-27F6-238E1051A9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AA46BA2-E9BC-434E-CB0F-998CE9F15C3E}"/>
              </a:ext>
            </a:extLst>
          </p:cNvPr>
          <p:cNvSpPr txBox="1"/>
          <p:nvPr/>
        </p:nvSpPr>
        <p:spPr>
          <a:xfrm>
            <a:off x="1196356" y="1862449"/>
            <a:ext cx="10420078"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potentially incorporate additional variables such as: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Transaction behavior.</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Payment patterns.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Customer relationships.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Business characteristics.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Behavioral indicators.</a:t>
            </a:r>
          </a:p>
          <a:p>
            <a:pPr>
              <a:lnSpc>
                <a:spcPct val="150000"/>
              </a:lnSpc>
              <a:buNone/>
            </a:pPr>
            <a:r>
              <a:rPr lang="en-US" sz="2000" dirty="0">
                <a:latin typeface="Times New Roman" panose="02020603050405020304" pitchFamily="18" charset="0"/>
                <a:cs typeface="Times New Roman" panose="02020603050405020304" pitchFamily="18" charset="0"/>
              </a:rPr>
              <a:t>For SMEs, AI may be particularly useful where reliable financial information is limited.</a:t>
            </a:r>
          </a:p>
          <a:p>
            <a:pPr>
              <a:lnSpc>
                <a:spcPct val="150000"/>
              </a:lnSpc>
              <a:buNone/>
            </a:pPr>
            <a:r>
              <a:rPr lang="en-US" sz="2000" b="1" dirty="0">
                <a:latin typeface="Times New Roman" panose="02020603050405020304" pitchFamily="18" charset="0"/>
                <a:cs typeface="Times New Roman" panose="02020603050405020304" pitchFamily="18" charset="0"/>
              </a:rPr>
              <a:t>However, the use of alternative data must comply with privacy, fairness, and regulatory requirements.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47554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11467-7B63-EA05-AAA5-6A76DD2E28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23F8FC-CAAC-F520-9906-FA46C2C7915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0F85244-69F9-B610-156E-541EDB2F727F}"/>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Market Risk Management</a:t>
            </a:r>
          </a:p>
        </p:txBody>
      </p:sp>
      <p:sp>
        <p:nvSpPr>
          <p:cNvPr id="5" name="Rectangle 4">
            <a:extLst>
              <a:ext uri="{FF2B5EF4-FFF2-40B4-BE49-F238E27FC236}">
                <a16:creationId xmlns:a16="http://schemas.microsoft.com/office/drawing/2014/main" id="{104DB87B-32E8-2978-E75A-C5886ABA6D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93B39C-6617-EA5F-FD95-46D9DED315C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DC063D-6630-3B13-5FFA-5BD5329712C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143BADA-440D-7C37-A8B7-1AD84EE4B5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CB148D-23C8-8E49-C04D-336A23AC4C94}"/>
              </a:ext>
            </a:extLst>
          </p:cNvPr>
          <p:cNvSpPr txBox="1"/>
          <p:nvPr/>
        </p:nvSpPr>
        <p:spPr>
          <a:xfrm>
            <a:off x="1196356" y="2090540"/>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support market risk management by analyzing: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Interest rates.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Foreign exchange rates.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Equity prices.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Commodity prices.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Market volatility.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Investment portfolios.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Trading positions.</a:t>
            </a:r>
          </a:p>
        </p:txBody>
      </p:sp>
    </p:spTree>
    <p:extLst>
      <p:ext uri="{BB962C8B-B14F-4D97-AF65-F5344CB8AC3E}">
        <p14:creationId xmlns:p14="http://schemas.microsoft.com/office/powerpoint/2010/main" val="15060458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8CB57-C467-19D8-2F97-E92C5666F2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8A1858-2A28-D7B6-D7E0-F21E87E8401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AB9373-5795-91D4-FE8A-D5682F94D625}"/>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Market Risk Management</a:t>
            </a:r>
          </a:p>
        </p:txBody>
      </p:sp>
      <p:sp>
        <p:nvSpPr>
          <p:cNvPr id="5" name="Rectangle 4">
            <a:extLst>
              <a:ext uri="{FF2B5EF4-FFF2-40B4-BE49-F238E27FC236}">
                <a16:creationId xmlns:a16="http://schemas.microsoft.com/office/drawing/2014/main" id="{75DB81C4-4FBA-D72E-D007-321E506F28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31F0D4-3A98-7665-FA94-B7EE3EF687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AD4B8D-9C45-6AED-23FC-B57AA20E5B7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39C9F54-419D-144E-B95B-7E32E23948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71BB11A-4693-913C-B730-BA0F353A2DDA}"/>
              </a:ext>
            </a:extLst>
          </p:cNvPr>
          <p:cNvSpPr txBox="1"/>
          <p:nvPr/>
        </p:nvSpPr>
        <p:spPr>
          <a:xfrm>
            <a:off x="1196356" y="2090540"/>
            <a:ext cx="10420078"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Potential applications include: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Volatility forecasting.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Pattern recognition.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Scenario analysis.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Stress testing.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Portfolio risk monitoring.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Anomaly detection.</a:t>
            </a:r>
          </a:p>
        </p:txBody>
      </p:sp>
    </p:spTree>
    <p:extLst>
      <p:ext uri="{BB962C8B-B14F-4D97-AF65-F5344CB8AC3E}">
        <p14:creationId xmlns:p14="http://schemas.microsoft.com/office/powerpoint/2010/main" val="12170505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B13A2F-2699-59F9-1425-15AAE55925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5821E-C623-9944-2942-0EFB550C756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BD0DF9-0DCA-3CCD-678B-390BB22F0AE0}"/>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Operational Risk Management</a:t>
            </a:r>
          </a:p>
        </p:txBody>
      </p:sp>
      <p:sp>
        <p:nvSpPr>
          <p:cNvPr id="5" name="Rectangle 4">
            <a:extLst>
              <a:ext uri="{FF2B5EF4-FFF2-40B4-BE49-F238E27FC236}">
                <a16:creationId xmlns:a16="http://schemas.microsoft.com/office/drawing/2014/main" id="{DC960B92-4F12-D903-456E-B06A5826EE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59595E-D6FF-6D20-079F-9CD7A1670B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076843-BC4F-9A72-BCAE-01909BA28B2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A8DA101-00B1-CABE-488B-18599DB17A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A959C22-8A14-A180-C1A0-4D9D8B3BC45D}"/>
              </a:ext>
            </a:extLst>
          </p:cNvPr>
          <p:cNvSpPr txBox="1"/>
          <p:nvPr/>
        </p:nvSpPr>
        <p:spPr>
          <a:xfrm>
            <a:off x="1152390" y="2411283"/>
            <a:ext cx="10420078" cy="234532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Operational risk includes failures related to:</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People.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Processes.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Systems.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External events.</a:t>
            </a:r>
          </a:p>
        </p:txBody>
      </p:sp>
    </p:spTree>
    <p:extLst>
      <p:ext uri="{BB962C8B-B14F-4D97-AF65-F5344CB8AC3E}">
        <p14:creationId xmlns:p14="http://schemas.microsoft.com/office/powerpoint/2010/main" val="30287969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5E041-B061-7233-B74D-FC74D57A44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007A8D-0F96-B47E-624D-525390FB8B5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5CAE84-ECB5-6CA5-73A5-6D1A2556F2DD}"/>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Operational Risk Management</a:t>
            </a:r>
          </a:p>
        </p:txBody>
      </p:sp>
      <p:sp>
        <p:nvSpPr>
          <p:cNvPr id="5" name="Rectangle 4">
            <a:extLst>
              <a:ext uri="{FF2B5EF4-FFF2-40B4-BE49-F238E27FC236}">
                <a16:creationId xmlns:a16="http://schemas.microsoft.com/office/drawing/2014/main" id="{0480BCB8-BDDB-A8F3-69C0-BB3F45AF0E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EF4EFF-3A71-1467-3437-22785B5A5B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3645B5-B8B6-861F-8D70-C70154FC230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83346C0-501D-1B2F-9503-84E083B1D0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8EB64FB-9E68-261C-B52E-D3B1C3099110}"/>
              </a:ext>
            </a:extLst>
          </p:cNvPr>
          <p:cNvSpPr txBox="1"/>
          <p:nvPr/>
        </p:nvSpPr>
        <p:spPr>
          <a:xfrm>
            <a:off x="1049461" y="1876079"/>
            <a:ext cx="10420078"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analyze: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Operational incidents.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Process failures.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Employee behavior patterns.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Transaction errors.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System outages.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Loss events.</a:t>
            </a:r>
          </a:p>
          <a:p>
            <a:pPr>
              <a:lnSpc>
                <a:spcPct val="150000"/>
              </a:lnSpc>
              <a:buNone/>
            </a:pPr>
            <a:r>
              <a:rPr lang="en-US" sz="2000" b="1" dirty="0">
                <a:latin typeface="Times New Roman" panose="02020603050405020304" pitchFamily="18" charset="0"/>
                <a:cs typeface="Times New Roman" panose="02020603050405020304" pitchFamily="18" charset="0"/>
              </a:rPr>
              <a:t>AI can identify recurring patterns and help determine the underlying drivers of operational risk.</a:t>
            </a:r>
          </a:p>
        </p:txBody>
      </p:sp>
    </p:spTree>
    <p:extLst>
      <p:ext uri="{BB962C8B-B14F-4D97-AF65-F5344CB8AC3E}">
        <p14:creationId xmlns:p14="http://schemas.microsoft.com/office/powerpoint/2010/main" val="5600101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71C32-E3EC-A989-836A-0B010F2873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557FD0-FF71-972F-6282-A95A81C4A28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D9413F-212B-00EA-F4AC-7A8BFAF7FA3E}"/>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Fraud Risk Management</a:t>
            </a:r>
          </a:p>
        </p:txBody>
      </p:sp>
      <p:sp>
        <p:nvSpPr>
          <p:cNvPr id="5" name="Rectangle 4">
            <a:extLst>
              <a:ext uri="{FF2B5EF4-FFF2-40B4-BE49-F238E27FC236}">
                <a16:creationId xmlns:a16="http://schemas.microsoft.com/office/drawing/2014/main" id="{9BD504FC-1ECA-1706-B806-0FD3EEF152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D1EC57-983C-D16B-53E1-342ED6D7A1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CE4570-A6A2-591B-50F7-D17F467B065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5E09079-09FA-B7D2-26C7-8852981BE8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DB86639-AAB0-5A08-5E39-26420B075DFC}"/>
              </a:ext>
            </a:extLst>
          </p:cNvPr>
          <p:cNvSpPr txBox="1"/>
          <p:nvPr/>
        </p:nvSpPr>
        <p:spPr>
          <a:xfrm>
            <a:off x="1152390" y="2054182"/>
            <a:ext cx="10420078"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is increasingly relevant to fraud detection.</a:t>
            </a:r>
          </a:p>
          <a:p>
            <a:pPr>
              <a:lnSpc>
                <a:spcPct val="150000"/>
              </a:lnSpc>
              <a:buNone/>
            </a:pPr>
            <a:r>
              <a:rPr lang="en-US" sz="2000" b="1" dirty="0">
                <a:latin typeface="Times New Roman" panose="02020603050405020304" pitchFamily="18" charset="0"/>
                <a:cs typeface="Times New Roman" panose="02020603050405020304" pitchFamily="18" charset="0"/>
              </a:rPr>
              <a:t>AI can identify: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Unusual transactions.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Suspicious customer behavior.</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Abnormal transaction sequences.</a:t>
            </a:r>
          </a:p>
          <a:p>
            <a:pPr>
              <a:lnSpc>
                <a:spcPct val="150000"/>
              </a:lnSpc>
              <a:buNone/>
            </a:pPr>
            <a:r>
              <a:rPr lang="en-US" sz="2000" b="1" dirty="0">
                <a:latin typeface="Times New Roman" panose="02020603050405020304" pitchFamily="18" charset="0"/>
                <a:cs typeface="Times New Roman" panose="02020603050405020304" pitchFamily="18" charset="0"/>
              </a:rPr>
              <a:t>Machine learning can continuously learn from previously identified fraudulent and legitimate transactions.</a:t>
            </a:r>
          </a:p>
        </p:txBody>
      </p:sp>
      <p:sp>
        <p:nvSpPr>
          <p:cNvPr id="8" name="Content Placeholder 7">
            <a:extLst>
              <a:ext uri="{FF2B5EF4-FFF2-40B4-BE49-F238E27FC236}">
                <a16:creationId xmlns:a16="http://schemas.microsoft.com/office/drawing/2014/main" id="{79640E0C-7CE6-A403-5171-D13CD2F9BFBB}"/>
              </a:ext>
            </a:extLst>
          </p:cNvPr>
          <p:cNvSpPr>
            <a:spLocks noGrp="1"/>
          </p:cNvSpPr>
          <p:nvPr>
            <p:ph sz="half" idx="2"/>
          </p:nvPr>
        </p:nvSpPr>
        <p:spPr>
          <a:xfrm>
            <a:off x="6259500" y="2671013"/>
            <a:ext cx="5181600" cy="1633568"/>
          </a:xfrm>
        </p:spPr>
        <p:txBody>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Identity inconsistencies.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Unusual payment patterns.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Potential account takeover behavior.</a:t>
            </a:r>
          </a:p>
          <a:p>
            <a:endParaRPr lang="en-US" dirty="0"/>
          </a:p>
        </p:txBody>
      </p:sp>
    </p:spTree>
    <p:extLst>
      <p:ext uri="{BB962C8B-B14F-4D97-AF65-F5344CB8AC3E}">
        <p14:creationId xmlns:p14="http://schemas.microsoft.com/office/powerpoint/2010/main" val="27533079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BBA79-4132-5125-7A5D-80142726B9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BA87A6-F4D1-DD8D-14C8-81078C0DB080}"/>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F0848A-9E4A-0F2F-FA5F-808D6745768A}"/>
              </a:ext>
            </a:extLst>
          </p:cNvPr>
          <p:cNvSpPr txBox="1"/>
          <p:nvPr/>
        </p:nvSpPr>
        <p:spPr>
          <a:xfrm>
            <a:off x="2346765" y="630353"/>
            <a:ext cx="7825470" cy="523220"/>
          </a:xfrm>
          <a:prstGeom prst="rect">
            <a:avLst/>
          </a:prstGeom>
          <a:noFill/>
        </p:spPr>
        <p:txBody>
          <a:bodyPr wrap="square" rtlCol="0">
            <a:spAutoFit/>
          </a:bodyPr>
          <a:lstStyle/>
          <a:p>
            <a:pPr algn="ctr"/>
            <a:r>
              <a:rPr lang="sv-SE" sz="2800" b="1" dirty="0">
                <a:latin typeface="Times New Roman" panose="02020603050405020304" pitchFamily="18" charset="0"/>
                <a:cs typeface="Times New Roman" panose="02020603050405020304" pitchFamily="18" charset="0"/>
              </a:rPr>
              <a:t>AI in Cyber Risk Management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284D0C2-8922-6ACC-97AD-8F74D87229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1C94C7-F357-F18B-956C-0E7E62B5D87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CD23252-C580-A716-AB40-F8CB888897C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8B09CA3-A301-7062-083F-56B2B7D837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59C19F6-D4B4-5B48-CEC1-258C5EA13269}"/>
              </a:ext>
            </a:extLst>
          </p:cNvPr>
          <p:cNvSpPr txBox="1"/>
          <p:nvPr/>
        </p:nvSpPr>
        <p:spPr>
          <a:xfrm>
            <a:off x="1082282" y="2054182"/>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strengthen cybersecurity risk management by: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Detecting unusual network activity.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Identifying anomalous user behavior.</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Detecting malware patterns.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Monitoring access behavior.</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Prioritizing vulnerabilities.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Supporting incident detection.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Predicting potential attack patterns.</a:t>
            </a:r>
          </a:p>
        </p:txBody>
      </p:sp>
    </p:spTree>
    <p:extLst>
      <p:ext uri="{BB962C8B-B14F-4D97-AF65-F5344CB8AC3E}">
        <p14:creationId xmlns:p14="http://schemas.microsoft.com/office/powerpoint/2010/main" val="2810157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C5A92-0491-B906-B03D-F31456D294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5365EC-E4D3-B42B-F837-4C601BAE5165}"/>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E761EB1-B883-CB7F-2FFC-C54DA7DB3F19}"/>
              </a:ext>
            </a:extLst>
          </p:cNvPr>
          <p:cNvSpPr txBox="1"/>
          <p:nvPr/>
        </p:nvSpPr>
        <p:spPr>
          <a:xfrm>
            <a:off x="2346765" y="630353"/>
            <a:ext cx="7825470" cy="523220"/>
          </a:xfrm>
          <a:prstGeom prst="rect">
            <a:avLst/>
          </a:prstGeom>
          <a:noFill/>
        </p:spPr>
        <p:txBody>
          <a:bodyPr wrap="square" rtlCol="0">
            <a:spAutoFit/>
          </a:bodyPr>
          <a:lstStyle/>
          <a:p>
            <a:pPr algn="ctr"/>
            <a:r>
              <a:rPr lang="sv-SE" sz="2800" b="1" dirty="0">
                <a:latin typeface="Times New Roman" panose="02020603050405020304" pitchFamily="18" charset="0"/>
                <a:cs typeface="Times New Roman" panose="02020603050405020304" pitchFamily="18" charset="0"/>
              </a:rPr>
              <a:t>AI in Reputational Risk Management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5E39E26-3419-93F1-F5BE-9D6BAF9EA9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E1100A-F65B-5980-77E2-E98F082A6F7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830142-C4EB-03F1-99B8-01F886EB4FE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5B4A2F8-122F-1F13-36A7-799614EF4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4CBD0D8-1AA1-4CA1-0F49-B213CBC5D6B4}"/>
              </a:ext>
            </a:extLst>
          </p:cNvPr>
          <p:cNvSpPr txBox="1"/>
          <p:nvPr/>
        </p:nvSpPr>
        <p:spPr>
          <a:xfrm>
            <a:off x="1082282" y="2054182"/>
            <a:ext cx="10420078"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Reputational risk can emerge rapidly through digital channels.</a:t>
            </a:r>
          </a:p>
          <a:p>
            <a:pPr>
              <a:lnSpc>
                <a:spcPct val="150000"/>
              </a:lnSpc>
              <a:buNone/>
            </a:pPr>
            <a:r>
              <a:rPr lang="en-US" sz="2000" b="1" dirty="0">
                <a:latin typeface="Times New Roman" panose="02020603050405020304" pitchFamily="18" charset="0"/>
                <a:cs typeface="Times New Roman" panose="02020603050405020304" pitchFamily="18" charset="0"/>
              </a:rPr>
              <a:t>AI can monitor:</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Social media.</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News.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Customer reviews.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Online discussions.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Public complaints.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Regulatory announcements.</a:t>
            </a:r>
          </a:p>
          <a:p>
            <a:pPr marL="342900" lvl="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1555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7FFDE-AE57-AD7A-8F49-3032A9A81E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EF0640-0171-3D61-9219-9B892F09469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FC5A54-0B1D-FF3D-B488-21E56A12B504}"/>
              </a:ext>
            </a:extLst>
          </p:cNvPr>
          <p:cNvSpPr txBox="1"/>
          <p:nvPr/>
        </p:nvSpPr>
        <p:spPr>
          <a:xfrm>
            <a:off x="2346765" y="630353"/>
            <a:ext cx="7825470" cy="523220"/>
          </a:xfrm>
          <a:prstGeom prst="rect">
            <a:avLst/>
          </a:prstGeom>
          <a:noFill/>
        </p:spPr>
        <p:txBody>
          <a:bodyPr wrap="square" rtlCol="0">
            <a:spAutoFit/>
          </a:bodyPr>
          <a:lstStyle/>
          <a:p>
            <a:pPr algn="ctr"/>
            <a:r>
              <a:rPr lang="sv-SE" sz="2800" b="1" dirty="0">
                <a:latin typeface="Times New Roman" panose="02020603050405020304" pitchFamily="18" charset="0"/>
                <a:cs typeface="Times New Roman" panose="02020603050405020304" pitchFamily="18" charset="0"/>
              </a:rPr>
              <a:t>AI in Reputational Risk Management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6D542CF-276E-F1D0-70EA-B5ACA9FB58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9A9EEB-8E10-1E07-0E93-97A0BCEA884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B78DB7-43AE-96A8-491E-379737503C8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83EC9D1-B92F-5715-D762-A35485EAD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E3016CB-CD16-69CB-C89E-2066CFA5A8DC}"/>
              </a:ext>
            </a:extLst>
          </p:cNvPr>
          <p:cNvSpPr txBox="1"/>
          <p:nvPr/>
        </p:nvSpPr>
        <p:spPr>
          <a:xfrm>
            <a:off x="1082282" y="2054182"/>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Natural Language Processing (NLP) can classify information according to:</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Positive sentiment.</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Negative sentiment.</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Topics.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Complaints.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Emerging issues.</a:t>
            </a:r>
          </a:p>
          <a:p>
            <a:pPr>
              <a:lnSpc>
                <a:spcPct val="150000"/>
              </a:lnSpc>
              <a:buNone/>
            </a:pPr>
            <a:r>
              <a:rPr lang="en-US" sz="2000" b="1" dirty="0">
                <a:latin typeface="Times New Roman" panose="02020603050405020304" pitchFamily="18" charset="0"/>
                <a:cs typeface="Times New Roman" panose="02020603050405020304" pitchFamily="18" charset="0"/>
              </a:rPr>
              <a:t>AI can therefore support early detection of reputational threats.</a:t>
            </a:r>
          </a:p>
          <a:p>
            <a:pPr marL="342900" lvl="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8795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90ACC-C4BE-CDF0-8749-A61D4F6E7C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BE87E6-C23F-D539-2A6A-1BE92721A0A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CD1952-5BE2-5010-24AB-53FF42F92044}"/>
              </a:ext>
            </a:extLst>
          </p:cNvPr>
          <p:cNvSpPr txBox="1"/>
          <p:nvPr/>
        </p:nvSpPr>
        <p:spPr>
          <a:xfrm>
            <a:off x="2346765" y="630353"/>
            <a:ext cx="7825470" cy="523220"/>
          </a:xfrm>
          <a:prstGeom prst="rect">
            <a:avLst/>
          </a:prstGeom>
          <a:noFill/>
        </p:spPr>
        <p:txBody>
          <a:bodyPr wrap="square" rtlCol="0">
            <a:spAutoFit/>
          </a:bodyPr>
          <a:lstStyle/>
          <a:p>
            <a:pPr algn="ctr"/>
            <a:r>
              <a:rPr lang="sv-SE" sz="2800" b="1" dirty="0">
                <a:latin typeface="Times New Roman" panose="02020603050405020304" pitchFamily="18" charset="0"/>
                <a:cs typeface="Times New Roman" panose="02020603050405020304" pitchFamily="18" charset="0"/>
              </a:rPr>
              <a:t>AI in Compliance Risk Management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C7B9F6B-183E-C870-DB5F-8060583264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059A79-1088-E8F4-C7D5-1241D1AF12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31F357-319D-2C87-213A-9492D54BF32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DBE25FA-B6AA-A880-201F-17F9BE8E53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BD82CE-F2C6-E30B-C08A-74D76488B9F5}"/>
              </a:ext>
            </a:extLst>
          </p:cNvPr>
          <p:cNvSpPr txBox="1"/>
          <p:nvPr/>
        </p:nvSpPr>
        <p:spPr>
          <a:xfrm>
            <a:off x="1082282" y="2054182"/>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support compliance through:</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Regulatory monitoring.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Document analysis.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Policy comparison.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Transaction monitoring.</a:t>
            </a:r>
          </a:p>
          <a:p>
            <a:pPr>
              <a:lnSpc>
                <a:spcPct val="150000"/>
              </a:lnSpc>
              <a:buNone/>
            </a:pPr>
            <a:r>
              <a:rPr lang="en-US" sz="2000" b="1" dirty="0">
                <a:latin typeface="Times New Roman" panose="02020603050405020304" pitchFamily="18" charset="0"/>
                <a:cs typeface="Times New Roman" panose="02020603050405020304" pitchFamily="18" charset="0"/>
              </a:rPr>
              <a:t>AI can help organizations monitor regulatory developments and identify changes that may affect internal policies and controls.</a:t>
            </a:r>
          </a:p>
          <a:p>
            <a:pPr marL="342900" lvl="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8" name="Content Placeholder 7">
            <a:extLst>
              <a:ext uri="{FF2B5EF4-FFF2-40B4-BE49-F238E27FC236}">
                <a16:creationId xmlns:a16="http://schemas.microsoft.com/office/drawing/2014/main" id="{B68630B2-D694-0602-B43B-087DBC926A41}"/>
              </a:ext>
            </a:extLst>
          </p:cNvPr>
          <p:cNvSpPr>
            <a:spLocks noGrp="1"/>
          </p:cNvSpPr>
          <p:nvPr>
            <p:ph sz="half" idx="2"/>
          </p:nvPr>
        </p:nvSpPr>
        <p:spPr>
          <a:xfrm>
            <a:off x="5999672" y="2717277"/>
            <a:ext cx="5181600" cy="1647687"/>
          </a:xfrm>
        </p:spPr>
        <p:txBody>
          <a:bodyPr>
            <a:noAutofit/>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Compliance testing.</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Regulatory reporting.</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Identification of potential breaches.</a:t>
            </a:r>
          </a:p>
          <a:p>
            <a:pPr>
              <a:lnSpc>
                <a:spcPct val="150000"/>
              </a:lnSpc>
            </a:pPr>
            <a:endParaRPr lang="en-US" sz="2000" dirty="0"/>
          </a:p>
        </p:txBody>
      </p:sp>
    </p:spTree>
    <p:extLst>
      <p:ext uri="{BB962C8B-B14F-4D97-AF65-F5344CB8AC3E}">
        <p14:creationId xmlns:p14="http://schemas.microsoft.com/office/powerpoint/2010/main" val="34305330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2DC7E-36D0-CEA7-9EA6-D430A68177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03FB4D-3F84-7CB0-E496-B3C443F54E20}"/>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100E5F-D42D-11B7-583A-2515E3273DF3}"/>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AML and Financial Crime Risk</a:t>
            </a:r>
          </a:p>
        </p:txBody>
      </p:sp>
      <p:sp>
        <p:nvSpPr>
          <p:cNvPr id="5" name="Rectangle 4">
            <a:extLst>
              <a:ext uri="{FF2B5EF4-FFF2-40B4-BE49-F238E27FC236}">
                <a16:creationId xmlns:a16="http://schemas.microsoft.com/office/drawing/2014/main" id="{0B66AE63-BB58-9B81-0E89-809CB10B49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B36FE7-574A-6C3A-C90F-B75D026F7C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39F9AB-AA2F-7FAC-9AF4-590909F90D2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CC9F711-35DB-7C50-38AD-E56CE820A4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28E4BA0-491E-DD32-8210-BA7F9A22F5A0}"/>
              </a:ext>
            </a:extLst>
          </p:cNvPr>
          <p:cNvSpPr txBox="1"/>
          <p:nvPr/>
        </p:nvSpPr>
        <p:spPr>
          <a:xfrm>
            <a:off x="1082282" y="2054182"/>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support Anti-Money Laundering (AML) activities by analyzing: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Transaction patterns.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Customer relationships.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Transaction networks.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Geographic patterns.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Unusual activity.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Behavioral changes.</a:t>
            </a:r>
          </a:p>
          <a:p>
            <a:pPr marL="342900" lvl="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97927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0B04C-16CD-3198-7F63-F968B5A919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A9EB40-D463-8EF4-F39F-898ACD840A0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2A4FB3-4A4A-77FF-DEE2-818F102371C5}"/>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AML and Financial Crime Risk</a:t>
            </a:r>
          </a:p>
        </p:txBody>
      </p:sp>
      <p:sp>
        <p:nvSpPr>
          <p:cNvPr id="5" name="Rectangle 4">
            <a:extLst>
              <a:ext uri="{FF2B5EF4-FFF2-40B4-BE49-F238E27FC236}">
                <a16:creationId xmlns:a16="http://schemas.microsoft.com/office/drawing/2014/main" id="{302D8D19-AE35-F3AA-2D5E-97A935C878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FDC136-E053-C2CF-DE2A-DFB2E5B473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706345D-4F6F-5039-F33A-2382DF838B2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62F0495-296F-3A85-D588-96A55DF25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065442E-A4AC-723B-4239-547959C003D3}"/>
              </a:ext>
            </a:extLst>
          </p:cNvPr>
          <p:cNvSpPr txBox="1"/>
          <p:nvPr/>
        </p:nvSpPr>
        <p:spPr>
          <a:xfrm>
            <a:off x="1082282" y="2054182"/>
            <a:ext cx="10420078" cy="2460738"/>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Machine learning can help identify complex patterns that may be difficult to detect using simple rules.</a:t>
            </a:r>
          </a:p>
          <a:p>
            <a:pPr marL="342900" indent="-342900">
              <a:lnSpc>
                <a:spcPct val="20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Human investigation remains essential before making significant decisions about customers or transactions.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1902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D3642-5A19-FF5A-6EF7-651E918993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ED3756-90E3-C703-F97D-F0F91657A600}"/>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A1E019-531A-672E-1D2A-FBEC44DC886A}"/>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Supply Chain Risk</a:t>
            </a:r>
          </a:p>
        </p:txBody>
      </p:sp>
      <p:sp>
        <p:nvSpPr>
          <p:cNvPr id="5" name="Rectangle 4">
            <a:extLst>
              <a:ext uri="{FF2B5EF4-FFF2-40B4-BE49-F238E27FC236}">
                <a16:creationId xmlns:a16="http://schemas.microsoft.com/office/drawing/2014/main" id="{AA7376F5-EE41-9CEB-B9A4-2145C8A038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8DCD9C-9925-430A-56C0-0916F0DD4E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BEE0BA2-57AB-DDD3-22AE-07E96736EF5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F669ACD-AB2B-19BC-8894-029B3EEFE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053E7BC-92ED-8327-30D1-1B7F9069E3DD}"/>
              </a:ext>
            </a:extLst>
          </p:cNvPr>
          <p:cNvSpPr txBox="1"/>
          <p:nvPr/>
        </p:nvSpPr>
        <p:spPr>
          <a:xfrm>
            <a:off x="1082282" y="2054182"/>
            <a:ext cx="10420078"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Organizations increasingly depend on complex supply chains.</a:t>
            </a:r>
          </a:p>
          <a:p>
            <a:pPr>
              <a:lnSpc>
                <a:spcPct val="150000"/>
              </a:lnSpc>
              <a:buNone/>
            </a:pPr>
            <a:r>
              <a:rPr lang="en-US" sz="2000" b="1" dirty="0">
                <a:latin typeface="Times New Roman" panose="02020603050405020304" pitchFamily="18" charset="0"/>
                <a:cs typeface="Times New Roman" panose="02020603050405020304" pitchFamily="18" charset="0"/>
              </a:rPr>
              <a:t>AI can monitor:</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Supplier performance.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Delivery delays.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Geographic risks.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Financial deterioration.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Commodity prices.</a:t>
            </a:r>
          </a:p>
        </p:txBody>
      </p:sp>
    </p:spTree>
    <p:extLst>
      <p:ext uri="{BB962C8B-B14F-4D97-AF65-F5344CB8AC3E}">
        <p14:creationId xmlns:p14="http://schemas.microsoft.com/office/powerpoint/2010/main" val="12061530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8B8EB-B15F-A01A-2035-B9649C516E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D3B15-A34C-B2D9-E1C8-9F2F2CDA13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6FEB71-9F65-123E-5D83-F3E29F9C1C6A}"/>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Supply Chain Risk</a:t>
            </a:r>
          </a:p>
        </p:txBody>
      </p:sp>
      <p:sp>
        <p:nvSpPr>
          <p:cNvPr id="5" name="Rectangle 4">
            <a:extLst>
              <a:ext uri="{FF2B5EF4-FFF2-40B4-BE49-F238E27FC236}">
                <a16:creationId xmlns:a16="http://schemas.microsoft.com/office/drawing/2014/main" id="{ECE71471-FB26-1970-C356-D84E16CD98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F51D70-2F6F-2B6E-F2ED-68EA9618FE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DF2DC4E-C83D-D827-12CC-D2E7988681B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C8BFA9D-6F96-446D-BF54-A87179A485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5DB9DDC-7D75-22BF-CA2E-D987459D69E7}"/>
              </a:ext>
            </a:extLst>
          </p:cNvPr>
          <p:cNvSpPr txBox="1"/>
          <p:nvPr/>
        </p:nvSpPr>
        <p:spPr>
          <a:xfrm>
            <a:off x="942308" y="2718004"/>
            <a:ext cx="10420078" cy="1845185"/>
          </a:xfrm>
          <a:prstGeom prst="rect">
            <a:avLst/>
          </a:prstGeom>
          <a:noFill/>
        </p:spPr>
        <p:txBody>
          <a:bodyPr wrap="square">
            <a:spAutoFit/>
          </a:bodyPr>
          <a:lstStyle/>
          <a:p>
            <a:pPr marL="342900" lvl="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Political and economic developments.</a:t>
            </a:r>
          </a:p>
          <a:p>
            <a:pPr marL="342900" lvl="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Transportation disruptions.</a:t>
            </a:r>
          </a:p>
          <a:p>
            <a:pPr>
              <a:lnSpc>
                <a:spcPct val="200000"/>
              </a:lnSpc>
              <a:buNone/>
            </a:pPr>
            <a:r>
              <a:rPr lang="en-US" sz="2000" b="1" dirty="0">
                <a:latin typeface="Times New Roman" panose="02020603050405020304" pitchFamily="18" charset="0"/>
                <a:cs typeface="Times New Roman" panose="02020603050405020304" pitchFamily="18" charset="0"/>
              </a:rPr>
              <a:t>AI can provide early warnings of potential supply-chain disruptions.</a:t>
            </a:r>
          </a:p>
        </p:txBody>
      </p:sp>
    </p:spTree>
    <p:extLst>
      <p:ext uri="{BB962C8B-B14F-4D97-AF65-F5344CB8AC3E}">
        <p14:creationId xmlns:p14="http://schemas.microsoft.com/office/powerpoint/2010/main" val="10196103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194A8-1E55-C9DD-D579-FF90EEFBA0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8C1A05-21D6-3CBC-6563-05EAC955A7D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0517D5-3C15-2947-522C-13C4701360FA}"/>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Business Continuity and Resilience</a:t>
            </a:r>
          </a:p>
        </p:txBody>
      </p:sp>
      <p:sp>
        <p:nvSpPr>
          <p:cNvPr id="5" name="Rectangle 4">
            <a:extLst>
              <a:ext uri="{FF2B5EF4-FFF2-40B4-BE49-F238E27FC236}">
                <a16:creationId xmlns:a16="http://schemas.microsoft.com/office/drawing/2014/main" id="{ED6694A3-CB0C-B70C-E0C5-28F7212472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875EC-DD66-4AD0-8C59-E8C3FB7DD9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81790D2-97D9-8B24-89B1-4D9E06028E8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13E279B-013E-B93C-9FF1-F3451160A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D565AED-23A2-56F9-7AFF-4F7281C55AF6}"/>
              </a:ext>
            </a:extLst>
          </p:cNvPr>
          <p:cNvSpPr txBox="1"/>
          <p:nvPr/>
        </p:nvSpPr>
        <p:spPr>
          <a:xfrm>
            <a:off x="942308" y="2286062"/>
            <a:ext cx="10420078"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AI can support business continuity by:</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Identifying critical processes.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Analyzing historical disruptions.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Predicting potential failures.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Simulating scenarios.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Supporting resource allocation.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Monitoring recovery indicators.</a:t>
            </a:r>
          </a:p>
        </p:txBody>
      </p:sp>
    </p:spTree>
    <p:extLst>
      <p:ext uri="{BB962C8B-B14F-4D97-AF65-F5344CB8AC3E}">
        <p14:creationId xmlns:p14="http://schemas.microsoft.com/office/powerpoint/2010/main" val="33628223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03F8B-0A76-7D0F-CF41-79D058B76D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0D1AB7-4679-D725-F076-1CE4F43D3DF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C40FFD3-FB10-C17F-0D67-7A0D49879D95}"/>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in Business Continuity and Resilience</a:t>
            </a:r>
          </a:p>
        </p:txBody>
      </p:sp>
      <p:sp>
        <p:nvSpPr>
          <p:cNvPr id="5" name="Rectangle 4">
            <a:extLst>
              <a:ext uri="{FF2B5EF4-FFF2-40B4-BE49-F238E27FC236}">
                <a16:creationId xmlns:a16="http://schemas.microsoft.com/office/drawing/2014/main" id="{37E37AAF-7F8E-4D90-DF45-47FA2C57D3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CCC60-6B95-5BED-1377-97F19691019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736590-7247-D1BB-10C5-01C0E1E21D4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F7F56EE-3C1E-FDE9-B5BB-AC2FFBEABC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46BD824-D6C9-6107-83A9-F89892F9BFD9}"/>
              </a:ext>
            </a:extLst>
          </p:cNvPr>
          <p:cNvSpPr txBox="1"/>
          <p:nvPr/>
        </p:nvSpPr>
        <p:spPr>
          <a:xfrm>
            <a:off x="1049461" y="2599846"/>
            <a:ext cx="10420078" cy="1229632"/>
          </a:xfrm>
          <a:prstGeom prst="rect">
            <a:avLst/>
          </a:prstGeom>
          <a:noFill/>
        </p:spPr>
        <p:txBody>
          <a:bodyPr wrap="square">
            <a:spAutoFit/>
          </a:bodyPr>
          <a:lstStyle/>
          <a:p>
            <a:pPr>
              <a:lnSpc>
                <a:spcPct val="200000"/>
              </a:lnSpc>
              <a:buNone/>
            </a:pPr>
            <a:r>
              <a:rPr lang="en-US" sz="2000" b="1" dirty="0">
                <a:latin typeface="Times New Roman" panose="02020603050405020304" pitchFamily="18" charset="0"/>
                <a:cs typeface="Times New Roman" panose="02020603050405020304" pitchFamily="18" charset="0"/>
              </a:rPr>
              <a:t>AI can contribute to organizational resilience by helping organizations understand how disruptions could affect interconnected processes.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531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4F59C-D3A3-A466-5A97-AFAD989383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F8E947-48FC-696C-46AB-2A63030E8A0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2382959-7F5A-074A-DDB5-635ECAF27042}"/>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AI Copilots for Risk Managers</a:t>
            </a:r>
          </a:p>
        </p:txBody>
      </p:sp>
      <p:sp>
        <p:nvSpPr>
          <p:cNvPr id="5" name="Rectangle 4">
            <a:extLst>
              <a:ext uri="{FF2B5EF4-FFF2-40B4-BE49-F238E27FC236}">
                <a16:creationId xmlns:a16="http://schemas.microsoft.com/office/drawing/2014/main" id="{65D8E224-7955-A7B8-BE95-CB221A550B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F273D8-6ECD-B159-ACEB-FCE9B66555F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12FDFC3-4E46-16D1-4907-44CCCA396F8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622D1CE-0E35-0D1C-A479-427FFAEA74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A07366E-1FE2-21F3-7A66-AEE8276A9CF7}"/>
              </a:ext>
            </a:extLst>
          </p:cNvPr>
          <p:cNvSpPr txBox="1"/>
          <p:nvPr/>
        </p:nvSpPr>
        <p:spPr>
          <a:xfrm>
            <a:off x="1049461" y="2192881"/>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An AI risk-management copilot could help a risk manager answer questions such as: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are the highest current risks?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Which KRIs deteriorated this month?</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Which risks are approaching their appetite limits?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new emerging risks have been identified?</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Which controls are underperforming?</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risks are connected to this business process?</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happened during previous similar events?</a:t>
            </a:r>
          </a:p>
        </p:txBody>
      </p:sp>
    </p:spTree>
    <p:extLst>
      <p:ext uri="{BB962C8B-B14F-4D97-AF65-F5344CB8AC3E}">
        <p14:creationId xmlns:p14="http://schemas.microsoft.com/office/powerpoint/2010/main" val="2329255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7239DC-6F5E-2547-A6E5-818C71CD58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75927A-4FC6-F325-8EBE-FED226F5693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A4ADEE-CF72-0D59-C802-3D71C5A87481}"/>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Benefits of AI in ERM</a:t>
            </a:r>
          </a:p>
        </p:txBody>
      </p:sp>
      <p:sp>
        <p:nvSpPr>
          <p:cNvPr id="5" name="Rectangle 4">
            <a:extLst>
              <a:ext uri="{FF2B5EF4-FFF2-40B4-BE49-F238E27FC236}">
                <a16:creationId xmlns:a16="http://schemas.microsoft.com/office/drawing/2014/main" id="{4DFC191D-D723-7122-4D6A-12798F36AC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620E61-74ED-C83F-B0A5-A198CD76620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1B2D3E-292E-A40B-413E-C1365E3D875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54ACEAF-29D0-8C91-7E8A-0891173E2C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4C38868-6DDF-0E8D-8FFF-CA1730A62D28}"/>
              </a:ext>
            </a:extLst>
          </p:cNvPr>
          <p:cNvSpPr txBox="1"/>
          <p:nvPr/>
        </p:nvSpPr>
        <p:spPr>
          <a:xfrm>
            <a:off x="1082282" y="2083970"/>
            <a:ext cx="10420078" cy="326865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Major potential benefits include:</a:t>
            </a:r>
          </a:p>
          <a:p>
            <a:pPr>
              <a:lnSpc>
                <a:spcPct val="150000"/>
              </a:lnSpc>
              <a:buNone/>
            </a:pPr>
            <a:r>
              <a:rPr lang="en-US" sz="2000" b="1" dirty="0">
                <a:latin typeface="Times New Roman" panose="02020603050405020304" pitchFamily="18" charset="0"/>
                <a:cs typeface="Times New Roman" panose="02020603050405020304" pitchFamily="18" charset="0"/>
              </a:rPr>
              <a:t>1. Speed</a:t>
            </a:r>
            <a:endParaRPr lang="en-US" sz="2000" dirty="0">
              <a:latin typeface="Times New Roman" panose="02020603050405020304" pitchFamily="18" charset="0"/>
              <a:cs typeface="Times New Roman" panose="02020603050405020304" pitchFamily="18" charset="0"/>
            </a:endParaRP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Faster data processing and analysis.</a:t>
            </a:r>
          </a:p>
          <a:p>
            <a:pPr>
              <a:lnSpc>
                <a:spcPct val="150000"/>
              </a:lnSpc>
              <a:buNone/>
            </a:pPr>
            <a:r>
              <a:rPr lang="en-US" sz="2000" b="1" dirty="0">
                <a:latin typeface="Times New Roman" panose="02020603050405020304" pitchFamily="18" charset="0"/>
                <a:cs typeface="Times New Roman" panose="02020603050405020304" pitchFamily="18" charset="0"/>
              </a:rPr>
              <a:t>2. Scale</a:t>
            </a:r>
            <a:endParaRPr lang="en-US" sz="2000" dirty="0">
              <a:latin typeface="Times New Roman" panose="02020603050405020304" pitchFamily="18" charset="0"/>
              <a:cs typeface="Times New Roman" panose="02020603050405020304" pitchFamily="18" charset="0"/>
            </a:endParaRP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Ability to analyze large datasets.</a:t>
            </a:r>
          </a:p>
          <a:p>
            <a:pPr>
              <a:lnSpc>
                <a:spcPct val="150000"/>
              </a:lnSpc>
              <a:buNone/>
            </a:pPr>
            <a:r>
              <a:rPr lang="en-US" sz="2000" b="1" dirty="0">
                <a:latin typeface="Times New Roman" panose="02020603050405020304" pitchFamily="18" charset="0"/>
                <a:cs typeface="Times New Roman" panose="02020603050405020304" pitchFamily="18" charset="0"/>
              </a:rPr>
              <a:t>3. Early Detection</a:t>
            </a:r>
            <a:endParaRPr lang="en-US" sz="2000" dirty="0">
              <a:latin typeface="Times New Roman" panose="02020603050405020304" pitchFamily="18" charset="0"/>
              <a:cs typeface="Times New Roman" panose="02020603050405020304" pitchFamily="18" charset="0"/>
            </a:endParaRP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Identification of emerging risk signals.</a:t>
            </a:r>
          </a:p>
        </p:txBody>
      </p:sp>
    </p:spTree>
    <p:extLst>
      <p:ext uri="{BB962C8B-B14F-4D97-AF65-F5344CB8AC3E}">
        <p14:creationId xmlns:p14="http://schemas.microsoft.com/office/powerpoint/2010/main" val="20405326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DD0A5-6A52-F868-5967-802E39FB68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32287E-4325-0F38-0BBF-1157B390F5D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27CD31-6510-4786-DF08-5309B223EFBA}"/>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Benefits of AI in ERM</a:t>
            </a:r>
          </a:p>
        </p:txBody>
      </p:sp>
      <p:sp>
        <p:nvSpPr>
          <p:cNvPr id="5" name="Rectangle 4">
            <a:extLst>
              <a:ext uri="{FF2B5EF4-FFF2-40B4-BE49-F238E27FC236}">
                <a16:creationId xmlns:a16="http://schemas.microsoft.com/office/drawing/2014/main" id="{346A9A40-5B09-DC0B-8C94-9396CD0B5A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F91B3B-F58B-9598-26A7-D207AEF786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AB83930-2E7E-81B7-7F34-B5CA93C4281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BEEE742-9833-0EE8-9E36-231B81E01B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D87AD2B-9BD1-947E-3884-E7B92775E6AC}"/>
              </a:ext>
            </a:extLst>
          </p:cNvPr>
          <p:cNvSpPr txBox="1"/>
          <p:nvPr/>
        </p:nvSpPr>
        <p:spPr>
          <a:xfrm>
            <a:off x="942308" y="1862449"/>
            <a:ext cx="10420078"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Major potential benefits include:</a:t>
            </a:r>
          </a:p>
          <a:p>
            <a:pPr>
              <a:lnSpc>
                <a:spcPct val="150000"/>
              </a:lnSpc>
              <a:buNone/>
            </a:pPr>
            <a:r>
              <a:rPr lang="en-US" sz="2000" b="1" dirty="0">
                <a:latin typeface="Times New Roman" panose="02020603050405020304" pitchFamily="18" charset="0"/>
                <a:cs typeface="Times New Roman" panose="02020603050405020304" pitchFamily="18" charset="0"/>
              </a:rPr>
              <a:t>4. Accuracy</a:t>
            </a:r>
            <a:endParaRPr lang="en-US" sz="2000" dirty="0">
              <a:latin typeface="Times New Roman" panose="02020603050405020304" pitchFamily="18" charset="0"/>
              <a:cs typeface="Times New Roman" panose="02020603050405020304" pitchFamily="18" charset="0"/>
            </a:endParaRP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Potentially improved prediction and classification.</a:t>
            </a:r>
          </a:p>
          <a:p>
            <a:pPr>
              <a:lnSpc>
                <a:spcPct val="150000"/>
              </a:lnSpc>
              <a:buNone/>
            </a:pPr>
            <a:r>
              <a:rPr lang="en-US" sz="2000" b="1" dirty="0">
                <a:latin typeface="Times New Roman" panose="02020603050405020304" pitchFamily="18" charset="0"/>
                <a:cs typeface="Times New Roman" panose="02020603050405020304" pitchFamily="18" charset="0"/>
              </a:rPr>
              <a:t>5. Automation</a:t>
            </a:r>
            <a:endParaRPr lang="en-US" sz="2000" dirty="0">
              <a:latin typeface="Times New Roman" panose="02020603050405020304" pitchFamily="18" charset="0"/>
              <a:cs typeface="Times New Roman" panose="02020603050405020304" pitchFamily="18" charset="0"/>
            </a:endParaRP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Reduction of repetitive manual activities.</a:t>
            </a:r>
          </a:p>
          <a:p>
            <a:pPr>
              <a:lnSpc>
                <a:spcPct val="150000"/>
              </a:lnSpc>
              <a:buNone/>
            </a:pPr>
            <a:r>
              <a:rPr lang="en-US" sz="2000" b="1" dirty="0">
                <a:latin typeface="Times New Roman" panose="02020603050405020304" pitchFamily="18" charset="0"/>
                <a:cs typeface="Times New Roman" panose="02020603050405020304" pitchFamily="18" charset="0"/>
              </a:rPr>
              <a:t>6. Integration</a:t>
            </a:r>
            <a:endParaRPr lang="en-US" sz="2000" dirty="0">
              <a:latin typeface="Times New Roman" panose="02020603050405020304" pitchFamily="18" charset="0"/>
              <a:cs typeface="Times New Roman" panose="02020603050405020304" pitchFamily="18" charset="0"/>
            </a:endParaRP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Connecting information across risk categories.</a:t>
            </a:r>
          </a:p>
          <a:p>
            <a:pPr>
              <a:lnSpc>
                <a:spcPct val="150000"/>
              </a:lnSpc>
              <a:buNone/>
            </a:pPr>
            <a:r>
              <a:rPr lang="en-US" sz="2000" b="1" dirty="0">
                <a:latin typeface="Times New Roman" panose="02020603050405020304" pitchFamily="18" charset="0"/>
                <a:cs typeface="Times New Roman" panose="02020603050405020304" pitchFamily="18" charset="0"/>
              </a:rPr>
              <a:t>7. Better Decisions</a:t>
            </a:r>
            <a:endParaRPr lang="en-US" sz="2000" dirty="0">
              <a:latin typeface="Times New Roman" panose="02020603050405020304" pitchFamily="18" charset="0"/>
              <a:cs typeface="Times New Roman" panose="02020603050405020304" pitchFamily="18" charset="0"/>
            </a:endParaRP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Providing decision-makers with timely insights.</a:t>
            </a:r>
          </a:p>
        </p:txBody>
      </p:sp>
    </p:spTree>
    <p:extLst>
      <p:ext uri="{BB962C8B-B14F-4D97-AF65-F5344CB8AC3E}">
        <p14:creationId xmlns:p14="http://schemas.microsoft.com/office/powerpoint/2010/main" val="14212943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5E7C6-72EE-8809-F95E-412D55E4F9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A521A-3BC5-29B4-FB77-F2C07FCDDF1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EEDFAB-064C-CE12-6011-314F4DFD1951}"/>
              </a:ext>
            </a:extLst>
          </p:cNvPr>
          <p:cNvSpPr txBox="1"/>
          <p:nvPr/>
        </p:nvSpPr>
        <p:spPr>
          <a:xfrm>
            <a:off x="2346765" y="630353"/>
            <a:ext cx="78254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Future of AI-Enabled ERM</a:t>
            </a:r>
          </a:p>
        </p:txBody>
      </p:sp>
      <p:sp>
        <p:nvSpPr>
          <p:cNvPr id="5" name="Rectangle 4">
            <a:extLst>
              <a:ext uri="{FF2B5EF4-FFF2-40B4-BE49-F238E27FC236}">
                <a16:creationId xmlns:a16="http://schemas.microsoft.com/office/drawing/2014/main" id="{D5D497AE-1B01-B929-AC5F-B99D3A887F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2A86C6-15F3-D98D-5141-1AEC1A2C980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0AE2F9-C14B-D0E5-7637-4728E3FC968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1DF978D-BEC7-C7A7-45FE-062D418FEB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385BF5A-B4A1-72A5-3152-E1D598A10C70}"/>
              </a:ext>
            </a:extLst>
          </p:cNvPr>
          <p:cNvSpPr txBox="1"/>
          <p:nvPr/>
        </p:nvSpPr>
        <p:spPr>
          <a:xfrm>
            <a:off x="942308" y="2326640"/>
            <a:ext cx="10420078"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The future of ERM is likely to become: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More predictive.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More automated.</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More integrated.</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More data-driven.</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More real-time.</a:t>
            </a:r>
          </a:p>
          <a:p>
            <a:pPr marL="342900" lvl="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More interconnected.</a:t>
            </a:r>
          </a:p>
          <a:p>
            <a:pPr marL="342900" lvl="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815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268BD83-6955-4752-888A-A5530F40CAD4}"/>
</file>

<file path=customXml/itemProps2.xml><?xml version="1.0" encoding="utf-8"?>
<ds:datastoreItem xmlns:ds="http://schemas.openxmlformats.org/officeDocument/2006/customXml" ds:itemID="{D20F1767-DA33-4B4A-A1B6-D24F9DC13F6C}"/>
</file>

<file path=customXml/itemProps3.xml><?xml version="1.0" encoding="utf-8"?>
<ds:datastoreItem xmlns:ds="http://schemas.openxmlformats.org/officeDocument/2006/customXml" ds:itemID="{47D5DA56-B70F-4B60-9CDE-B0F6900F62BF}"/>
</file>

<file path=docProps/app.xml><?xml version="1.0" encoding="utf-8"?>
<Properties xmlns="http://schemas.openxmlformats.org/officeDocument/2006/extended-properties" xmlns:vt="http://schemas.openxmlformats.org/officeDocument/2006/docPropsVTypes">
  <TotalTime>1065</TotalTime>
  <Words>2008</Words>
  <Application>Microsoft Office PowerPoint</Application>
  <PresentationFormat>Widescreen</PresentationFormat>
  <Paragraphs>451</Paragraphs>
  <Slides>48</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Alexandria</vt:lpstr>
      <vt:lpstr>Arial</vt:lpstr>
      <vt:lpstr>Calibri</vt:lpstr>
      <vt:lpstr>Calibri Light</vt:lpstr>
      <vt:lpstr>Roboto Light</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233</cp:revision>
  <dcterms:created xsi:type="dcterms:W3CDTF">2023-04-29T09:08:00Z</dcterms:created>
  <dcterms:modified xsi:type="dcterms:W3CDTF">2026-07-29T23:00:45Z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