
<file path=[Content_Types].xml><?xml version="1.0" encoding="utf-8"?>
<Types xmlns="http://schemas.openxmlformats.org/package/2006/content-types">
  <Default Extension="jfif" ContentType="image/jpeg"/>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659" r:id="rId5"/>
    <p:sldId id="566" r:id="rId6"/>
    <p:sldId id="541" r:id="rId7"/>
    <p:sldId id="842" r:id="rId8"/>
    <p:sldId id="844" r:id="rId9"/>
    <p:sldId id="845" r:id="rId10"/>
    <p:sldId id="846" r:id="rId11"/>
    <p:sldId id="790" r:id="rId12"/>
    <p:sldId id="810" r:id="rId13"/>
    <p:sldId id="811" r:id="rId14"/>
    <p:sldId id="816" r:id="rId15"/>
    <p:sldId id="812" r:id="rId16"/>
    <p:sldId id="814" r:id="rId17"/>
    <p:sldId id="815" r:id="rId18"/>
    <p:sldId id="791" r:id="rId19"/>
    <p:sldId id="817" r:id="rId20"/>
    <p:sldId id="819" r:id="rId21"/>
    <p:sldId id="818" r:id="rId22"/>
    <p:sldId id="792" r:id="rId23"/>
    <p:sldId id="797" r:id="rId24"/>
    <p:sldId id="820" r:id="rId25"/>
    <p:sldId id="821" r:id="rId26"/>
    <p:sldId id="822" r:id="rId27"/>
    <p:sldId id="823" r:id="rId28"/>
    <p:sldId id="824" r:id="rId29"/>
    <p:sldId id="825" r:id="rId30"/>
    <p:sldId id="826" r:id="rId31"/>
    <p:sldId id="827" r:id="rId32"/>
    <p:sldId id="828" r:id="rId33"/>
    <p:sldId id="829" r:id="rId34"/>
    <p:sldId id="832" r:id="rId35"/>
    <p:sldId id="831" r:id="rId36"/>
    <p:sldId id="830" r:id="rId37"/>
    <p:sldId id="833" r:id="rId38"/>
    <p:sldId id="836" r:id="rId39"/>
    <p:sldId id="837" r:id="rId40"/>
    <p:sldId id="838" r:id="rId41"/>
    <p:sldId id="839" r:id="rId42"/>
    <p:sldId id="840" r:id="rId43"/>
    <p:sldId id="841" r:id="rId44"/>
    <p:sldId id="847" r:id="rId45"/>
    <p:sldId id="848" r:id="rId46"/>
    <p:sldId id="850" r:id="rId47"/>
    <p:sldId id="849" r:id="rId48"/>
    <p:sldId id="851" r:id="rId49"/>
    <p:sldId id="852" r:id="rId50"/>
    <p:sldId id="802" r:id="rId51"/>
    <p:sldId id="835" r:id="rId52"/>
    <p:sldId id="834" r:id="rId53"/>
    <p:sldId id="514"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59"/>
            <p14:sldId id="566"/>
            <p14:sldId id="541"/>
            <p14:sldId id="842"/>
            <p14:sldId id="844"/>
            <p14:sldId id="845"/>
            <p14:sldId id="846"/>
            <p14:sldId id="790"/>
            <p14:sldId id="810"/>
            <p14:sldId id="811"/>
            <p14:sldId id="816"/>
            <p14:sldId id="812"/>
            <p14:sldId id="814"/>
            <p14:sldId id="815"/>
            <p14:sldId id="791"/>
            <p14:sldId id="817"/>
            <p14:sldId id="819"/>
            <p14:sldId id="818"/>
            <p14:sldId id="792"/>
            <p14:sldId id="797"/>
            <p14:sldId id="820"/>
            <p14:sldId id="821"/>
            <p14:sldId id="822"/>
            <p14:sldId id="823"/>
            <p14:sldId id="824"/>
            <p14:sldId id="825"/>
            <p14:sldId id="826"/>
            <p14:sldId id="827"/>
            <p14:sldId id="828"/>
            <p14:sldId id="829"/>
            <p14:sldId id="832"/>
            <p14:sldId id="831"/>
            <p14:sldId id="830"/>
            <p14:sldId id="833"/>
            <p14:sldId id="836"/>
            <p14:sldId id="837"/>
            <p14:sldId id="838"/>
            <p14:sldId id="839"/>
            <p14:sldId id="840"/>
            <p14:sldId id="841"/>
            <p14:sldId id="847"/>
            <p14:sldId id="848"/>
            <p14:sldId id="850"/>
            <p14:sldId id="849"/>
            <p14:sldId id="851"/>
            <p14:sldId id="852"/>
            <p14:sldId id="802"/>
            <p14:sldId id="835"/>
            <p14:sldId id="834"/>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96" autoAdjust="0"/>
    <p:restoredTop sz="87226" autoAdjust="0"/>
  </p:normalViewPr>
  <p:slideViewPr>
    <p:cSldViewPr snapToGrid="0">
      <p:cViewPr varScale="1">
        <p:scale>
          <a:sx n="73" d="100"/>
          <a:sy n="73" d="100"/>
        </p:scale>
        <p:origin x="1018"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6/11/relationships/changesInfo" Target="changesInfos/changesInfo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5DB04-870E-C6DE-5FF2-5D23680903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0BCA96-8DD6-7249-EC0F-14BB2A01F7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CCE9C9-68B1-355C-E157-DC164696C5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51B961-E668-59BF-F817-CC682BED8D6E}"/>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256489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A849F-E4D2-554B-4B12-8FFE1F4A98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68DBA0-F575-8B75-F988-BF9AD67C3C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F38541-DAA7-0D04-FA5D-3AC519CBF67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C754B3-90F1-BAEC-C6F8-E6186FBEF06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40478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1D09D7-8725-C370-798D-0B91DCAC2A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876025-A47C-896E-AC6E-0CDB2D27B4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66C055-29CE-F322-54D2-EAD703009B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4B4F31-C380-4D63-330F-A1D0DAF83DFD}"/>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5438813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80259-B8C2-5B43-667E-23AACA06E2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47B0E1-F3B5-E4DA-C5A1-6313DD7C60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34700E-566E-3AA0-19F0-E8A9FDC220E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87B31C-0265-10A4-D28B-7FA95E43BD54}"/>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512710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7FC211-F05A-FC9A-F281-1424C2EE3D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9B2A62-BDDC-E56D-B6F1-BDD04394AE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A6B69E-1F36-DA7D-F38E-36D1561554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BC1519-24B1-E815-E4AB-069984630A70}"/>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9091690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5B2AC-1EE3-E95D-C4D5-0864F28AD2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DDD0BC-2542-CFDA-38C0-43BCC22658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165A7C-9E05-A84A-8867-BAA4839972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CCA6B8-31B0-32D0-6AA2-9B98F8FF0921}"/>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2781214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DFD3E9-117F-86FF-44D4-10249BC80B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BE0DA4-4BCF-B710-72F8-421672AD0C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145874-AEBA-E291-6861-6CB5196DF7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4DA78A-0793-6C0C-4E33-4B39C4C923A8}"/>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708275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767EB2-4C63-ADDC-782E-DDEC846006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9549B2-5321-1B0B-B17C-42A28B2614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D02D22-23A4-18C8-1C4C-F7F194B72E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008EC2-6171-9911-735F-35EC4E291692}"/>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7845342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74D66D-1E56-C68A-A407-0FAFE93A89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496A7B-7F2D-536E-C445-546D11E4C5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335AED-3843-F46D-AFF2-8620B23F7F2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2DEDB4-CB5E-3B46-AF55-5857610167DA}"/>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211584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37C8AF-6E76-C763-C022-F566756975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1409E8-E7E5-9516-2F84-59EC33BB6D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FA353D-A322-2B41-BBF4-B401B554F2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B793052-E4F4-D092-1F95-DB04785190F4}"/>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224537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6D94C-BC65-37CD-BC66-393DE25749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F93029-A319-B383-5F4E-428BA7DAF5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E3827A-17EC-4A7B-6F16-ED56937C68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A28DF4C-396A-821A-05FA-B7E0F730567D}"/>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3673393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8133F-5643-03BC-5A50-AF2F8545DA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32B020-2A13-D9F8-4BA0-D6842BA63A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7CBFEF-991B-4D8A-9796-7FA043A46C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0F73F9-2C7C-DE0D-C94D-035DC65FD229}"/>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443235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7083C4-43B0-ED52-0CE8-EB0BAF4F0D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564054-6FD2-A198-EA7C-2DBE7D9A8C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FCFFE0-F461-5CDB-9A91-E20D537DC4E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61250F7-E29A-D4DF-87DE-11204EC2D32A}"/>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229944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0FC8D-BC02-FCBE-3AD3-3667267C31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3633D7-E361-A6A1-739D-2FD66FD890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319CD5-B97E-38D0-A7EA-BAC50A2055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7A5702-E347-FE1B-BE6A-F260CC666C2C}"/>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8682397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2667A-FA3D-152E-DF31-49A4076338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2C956C-1235-8546-380F-754C184AA6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DD014A-9026-F5EE-FA2D-2E0D78A4B5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4B015C4-A13C-EB45-9B50-A3EA70E80485}"/>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8792843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2E7D76-3C5A-10E9-70DB-202190C757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E743C5-D933-806F-9F2F-668A1E127C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2F797B-6829-8651-96C4-E1D57667C5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4E6597-0104-0C88-6A5F-6BA26FB95F0A}"/>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0925564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C39979-E498-3B66-C7BB-9BC23D55B7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9B2DDC-5B27-4776-C917-08AEA7CF9C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73A4D3-CA1F-31E5-688E-EE996D6EF68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14FE18-4990-9F34-24E3-461FE8713D80}"/>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7079383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D2B71-4D8F-8372-AEA1-C51C563BA3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1D98DC-3FBC-AFF0-339A-C179336E28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5612EF-01A5-0381-86A4-62A25AC31D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4165CDE-2266-6F09-BE39-F0D13C8661F0}"/>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788450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7ACD9-2FF0-ACF3-C75A-C6480E35BC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4E4508-8F78-CC61-88D6-B90128D57E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A9F199-D115-E5AE-BAF1-BEC8BB57E8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3AA8BA5-AB23-C0C2-1D69-ADF79602C9BB}"/>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822189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D76454-F4DD-75E2-E693-0F19ECC5B3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BB9AAA-F69D-82FB-2581-FE57FD7BC9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16083A-62FA-3644-9CA5-BEC788438D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356F96-125F-913F-9B67-80029643134B}"/>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7076187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A37CD-2D8A-3A16-ADF2-2A7ACBBE43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75CF9E-6ABD-0271-8499-4ED71A5662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27B310-8600-73BA-6CE8-06AFF674E7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5E7A27-300E-47D5-A6DD-64A31E985461}"/>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9032662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62E24-E834-764C-9236-06D28E0139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4ECEB0-49CC-C93D-D955-1A5A197E66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E9A7C0-C900-101D-4180-34A1564A08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D7AB70-4C0E-5626-F81C-BBD6D828BE14}"/>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092094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8A2DDF-68D0-C371-EA60-F276AFDFB7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AAFCDC-9C69-6788-B248-B8DA2FD501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3EE943-A823-49C1-C1FE-6C2E0B5B5B0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5624FF-3287-44AE-291A-D7CF13D55621}"/>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4433898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7C61BD-B244-0966-BF98-095B6ADADD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2FEBAE-805F-30AF-92AD-7001C6417D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F73A10-0E24-141E-12B3-5C47FA7F2BF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DA4869-F8C2-63E7-F75E-AF521DEF2B4E}"/>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3547249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12BBF5-1B69-DA0F-E3AD-D83863DC01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7D0CF1-700C-C042-E18E-E5417CE56F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C593B0-C40C-9AFD-B9D5-E5F1F30486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1FB6E1-5F5D-CDF1-BDA6-AE9C133F1B7C}"/>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4654616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12BBF5-1B69-DA0F-E3AD-D83863DC01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7D0CF1-700C-C042-E18E-E5417CE56F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C593B0-C40C-9AFD-B9D5-E5F1F30486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21FB6E1-5F5D-CDF1-BDA6-AE9C133F1B7C}"/>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6424398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C5407E-E2D4-D903-1174-E24AEA006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258961-B05B-4889-8D5C-8C0D1B7113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9AE482-09C5-2D36-16ED-953BF19A766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A8C020-0CC2-45C7-7C3A-ADA9B93C0C4D}"/>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9211854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7F9DA-E8AE-BA0D-FE97-668772C3C7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1926C8-5A4A-F99C-1D59-73A5A94D17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07FE19-2BAB-B3BE-F44E-2350F8E169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A6B9C7-8FC0-4854-565C-ACCC7F12879B}"/>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8698956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7DC37B-A292-F1EB-E1BD-5808586DD1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1272BB-C8FD-26BC-FA60-57618676CC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7CB4E8-1132-87E9-DB39-EC0C5F8AF7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45B406A-4E30-2A6A-71B4-7E3674E02305}"/>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531008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5B1CC8-2322-3FC9-BA49-A9633309C4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C3BAB2-98E8-AA68-E8C9-B43FF5282A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CB1481-8918-743F-DB61-F03126B7E3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9365D70-FB5D-4F1E-E05C-A9E79D2FE860}"/>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55822127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8FD3E6-883E-17EA-5941-63C2C408E2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B0A65A-6BBD-4F7A-C360-0C604DDE10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DF6BBD-3802-4272-0335-6E77381775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01C3D9-0D13-7D55-B924-C74893A4FE88}"/>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4844476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4223E1-92A5-51D1-79E4-D1D097D869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0FAB46-9D12-11EA-526B-B35CAED278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84EE54-DBD3-7B35-4C6E-FADF3A44BD4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921926-C2C1-5CEB-13B6-751C5510B03B}"/>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13663836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3153E-68FE-C0CF-7639-E8B2802035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790C79-E07B-5370-FC99-0E8BFBAAE5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E64523-5AAB-C978-2BFD-77887B107D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548240-BA96-E7B0-E2AC-7398F91FE44B}"/>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99611556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95435-BB42-ACC0-9521-88453DC574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65F7AA-DCB1-1631-729D-BBE6A81949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5EBD72-92B7-67D4-DEF7-D524BC5FE1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49EAE3-5CDE-C820-1CBB-26C1ABF27CCE}"/>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97765818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4DF99-4FD3-FF9C-F03A-C5F684B3CD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5424D3-4027-4762-15C7-8FCD997A71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30C89B-C8BE-3DD3-BE0A-AB65310C23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12A908-7226-6306-FF9C-C089D4E81EE5}"/>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46067922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B8DF4-859F-CC8A-E6B3-7590B99F0A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80A69D-3A04-C010-B66E-601FA20DBF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62F0BF-E795-2BA1-D7F1-FB88C6CC646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0046C1-8737-1157-0144-7A8DB05F5B26}"/>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2958229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EF008-73DB-95BE-FA3C-1FB4C3F685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A9FEAA-A701-3E66-5AA1-ECD795EA9F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EE106D-3BF2-D233-6882-4821B9697C4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DFF3C41-DEB1-D09A-C147-790DC2D50309}"/>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8921121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DFAF82-70FC-BD6D-0B00-E3CB7F3D4B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489197-8EE2-7208-22B5-FAC89AC271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6FB8E1-DEE7-5E53-1118-F181F320A8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16F6035-51F8-521F-3C47-2CC6521EEF01}"/>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3067076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A83DFF-B040-6E2F-E179-C48314A18A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6CFC78-0F66-E4A4-849B-B330391CC5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183EA8-6655-E5F5-3419-5146E7EF9CF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51BFCA7-85D5-4C80-393B-960B5FA4440E}"/>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8353674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F0544-DC59-4307-C940-3EB0E87829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8E8F9D-ED3B-2CBB-2061-FC2841699E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E89F2F-76B3-57E0-7B06-7D146370D2B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0EA3D38-23F3-640E-A7D5-B7AC848B6CDD}"/>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19527781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AA93A8-4C51-3D8E-6107-78F632A4F4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F5CB38-8A64-E4F6-01E3-7FC7B83D97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E1C48C-8DA7-101C-D0F0-68CC4A3D41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950F1F-88F7-50E8-2114-B2A4930B8418}"/>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37995693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8AC109-1B9D-0FCA-5014-5CAE9C4325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D6503A-2B34-AB6F-0FFE-65BEF699C2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E1CB57-3B92-BA1D-49C1-C8251DFF12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8D060B-5BC1-DB5B-DD61-0B18A0C7A8BE}"/>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66037323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D9E65-368C-9F55-5794-2EBF1200E4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8EDB69-0A16-D1B3-10B0-AE150A8ECE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AC5A9D-8D9E-8F36-F4A6-2CC36551E9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039A1A-F860-B24B-B97C-3DDEFBDD5EDC}"/>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392776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35528-9C19-84C4-F411-EE22B10691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BBA9F8-D72E-6961-9A41-6FE5A41BDF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246608-3100-23A5-08BF-F4B34FAC96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421F3B-85DE-3B79-7A44-8CA7CB5BF706}"/>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2046758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F027B-85CE-138D-C16D-FD31BD6800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262671-7AE5-2FD6-F4BC-416DDAED13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6FD63E-AAF5-E34E-1970-8076B48BD3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9DEA16-A56F-DFA6-046B-7955AD08C548}"/>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63097276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C9464-4859-43C0-5D8D-E1FD10DB86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3D84A4-D058-DFF5-7C7C-F461C47E5F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02068B-730C-7B31-33E8-8624B023020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0DDC458-C1CF-2763-CF76-153FE554D1BD}"/>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0003147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596798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7.jp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10.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https://www.youtube.com/watch?v=jqtWWWhIMas" TargetMode="External"/><Relationship Id="rId5" Type="http://schemas.openxmlformats.org/officeDocument/2006/relationships/image" Target="../media/image2.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3.jp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4.jp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15.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hyperlink" Target="https://www.youtube.com/watch?v=kjmwGVqAVWQ" TargetMode="External"/><Relationship Id="rId5" Type="http://schemas.openxmlformats.org/officeDocument/2006/relationships/image" Target="../media/image2.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16.jp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 Id="rId5" Type="http://schemas.openxmlformats.org/officeDocument/2006/relationships/image" Target="../media/image18.png"/><Relationship Id="rId4" Type="http://schemas.openxmlformats.org/officeDocument/2006/relationships/hyperlink" Target="https://www.patagonia.com/home/"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19.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hyperlink" Target="https://www.youtube.com/watch?v=PxuB8PoIBj0" TargetMode="External"/><Relationship Id="rId5" Type="http://schemas.openxmlformats.org/officeDocument/2006/relationships/image" Target="../media/image2.png"/><Relationship Id="rId4"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20.png"/><Relationship Id="rId5" Type="http://schemas.openxmlformats.org/officeDocument/2006/relationships/image" Target="../media/image2.png"/><Relationship Id="rId4"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22.jp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hyperlink" Target="https://www.youtube.com/results?search_query=spotify+wrapped+example"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12.xml"/><Relationship Id="rId5" Type="http://schemas.openxmlformats.org/officeDocument/2006/relationships/image" Target="../media/image23.png"/><Relationship Id="rId4" Type="http://schemas.openxmlformats.org/officeDocument/2006/relationships/hyperlink" Target="https://www.youtube.com/results?search_query=spotify+wrapped+example"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12.xml"/><Relationship Id="rId5" Type="http://schemas.openxmlformats.org/officeDocument/2006/relationships/image" Target="../media/image24.png"/><Relationship Id="rId4" Type="http://schemas.openxmlformats.org/officeDocument/2006/relationships/hyperlink" Target="https://www.youtube.com/results?search_query=Blendtec"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12.xml"/><Relationship Id="rId6" Type="http://schemas.openxmlformats.org/officeDocument/2006/relationships/hyperlink" Target="https://growthgurukul.in/viral-marketing-hacks-that-actually-work-for-startups/?amp=1" TargetMode="External"/><Relationship Id="rId5" Type="http://schemas.openxmlformats.org/officeDocument/2006/relationships/hyperlink" Target="https://www.saasquatch.com/blog/dropbox-customer-referral-program-by-the-numbers/" TargetMode="External"/><Relationship Id="rId4" Type="http://schemas.openxmlformats.org/officeDocument/2006/relationships/hyperlink" Target="https://www.nfl.com/news/superdome-power-outage-delays-super-bowl-xlvii-0ap1000000134895#:~:text=Superdome%20power%20outage%20delays%20Super,SUPER%20BOWL%20LX" TargetMode="External"/></Relationships>
</file>

<file path=ppt/slides/_rels/slide49.xml.rels><?xml version="1.0" encoding="UTF-8" standalone="yes"?>
<Relationships xmlns="http://schemas.openxmlformats.org/package/2006/relationships"><Relationship Id="rId8" Type="http://schemas.openxmlformats.org/officeDocument/2006/relationships/hyperlink" Target="https://www.als.org/blog/als-ice-bucket-challenge-year-end-update-over-94-million-commitments-2014" TargetMode="External"/><Relationship Id="rId3" Type="http://schemas.openxmlformats.org/officeDocument/2006/relationships/image" Target="../media/image2.png"/><Relationship Id="rId7" Type="http://schemas.openxmlformats.org/officeDocument/2006/relationships/hyperlink" Target="https://www.guinnessworldrecords.ae/records/hall-of-fame/felix-baumgartner-first-person-to-break-sound-barrier" TargetMode="External"/><Relationship Id="rId2" Type="http://schemas.openxmlformats.org/officeDocument/2006/relationships/notesSlide" Target="../notesSlides/notesSlide49.xml"/><Relationship Id="rId1" Type="http://schemas.openxmlformats.org/officeDocument/2006/relationships/slideLayout" Target="../slideLayouts/slideLayout12.xml"/><Relationship Id="rId6" Type="http://schemas.openxmlformats.org/officeDocument/2006/relationships/hyperlink" Target="http://patagonia.com/home/" TargetMode="External"/><Relationship Id="rId5" Type="http://schemas.openxmlformats.org/officeDocument/2006/relationships/hyperlink" Target="https://blendtec.eu/will-it-blend/?v=0b3b97fa6688" TargetMode="External"/><Relationship Id="rId4" Type="http://schemas.openxmlformats.org/officeDocument/2006/relationships/hyperlink" Target="https://magazine.byu.edu/article/will-it-blend/"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26.jfif"/><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150826" y="4611519"/>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 الخامسة</a:t>
            </a:r>
            <a:endParaRPr lang="en-US" sz="2800" b="1" dirty="0">
              <a:solidFill>
                <a:schemeClr val="bg1"/>
              </a:solidFill>
              <a:latin typeface="Alexandria" charset="0"/>
              <a:cs typeface="Alexandria" charset="0"/>
            </a:endParaRPr>
          </a:p>
        </p:txBody>
      </p:sp>
      <p:sp>
        <p:nvSpPr>
          <p:cNvPr id="2" name="مربع نص 1">
            <a:extLst>
              <a:ext uri="{FF2B5EF4-FFF2-40B4-BE49-F238E27FC236}">
                <a16:creationId xmlns:a16="http://schemas.microsoft.com/office/drawing/2014/main" id="{3945C01D-3EC6-73A4-E2FE-03D64B4FC45C}"/>
              </a:ext>
            </a:extLst>
          </p:cNvPr>
          <p:cNvSpPr txBox="1"/>
          <p:nvPr/>
        </p:nvSpPr>
        <p:spPr>
          <a:xfrm>
            <a:off x="6836650" y="1725100"/>
            <a:ext cx="5530701" cy="3164841"/>
          </a:xfrm>
          <a:prstGeom prst="rect">
            <a:avLst/>
          </a:prstGeom>
          <a:noFill/>
        </p:spPr>
        <p:txBody>
          <a:bodyPr wrap="square" rtlCol="0">
            <a:spAutoFit/>
          </a:bodyPr>
          <a:lstStyle/>
          <a:p>
            <a:pPr algn="ctr">
              <a:lnSpc>
                <a:spcPct val="150000"/>
              </a:lnSpc>
            </a:pPr>
            <a:r>
              <a:rPr lang="ar-SY" sz="3200" b="1" dirty="0">
                <a:solidFill>
                  <a:srgbClr val="00AEEF"/>
                </a:solidFill>
              </a:rPr>
              <a:t>الحضور الرقمي والتسويق الفيروسي</a:t>
            </a:r>
            <a:endParaRPr lang="ar-AE" sz="3200" b="1" dirty="0">
              <a:solidFill>
                <a:srgbClr val="00AEEF"/>
              </a:solidFill>
            </a:endParaRPr>
          </a:p>
          <a:p>
            <a:pPr algn="ctr">
              <a:lnSpc>
                <a:spcPct val="150000"/>
              </a:lnSpc>
            </a:pPr>
            <a:r>
              <a:rPr lang="en-US" sz="2800" b="1" dirty="0">
                <a:solidFill>
                  <a:srgbClr val="FF0000"/>
                </a:solidFill>
              </a:rPr>
              <a:t>Digital Presence and Viral Marketing</a:t>
            </a:r>
          </a:p>
          <a:p>
            <a:pPr algn="ctr">
              <a:lnSpc>
                <a:spcPct val="150000"/>
              </a:lnSpc>
            </a:pPr>
            <a:r>
              <a:rPr lang="en-US" sz="2000" b="1" dirty="0">
                <a:latin typeface="Alexandria" charset="0"/>
                <a:cs typeface="Alexandria" charset="0"/>
              </a:rPr>
              <a:t>MKT 336</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Tree>
    <p:extLst>
      <p:ext uri="{BB962C8B-B14F-4D97-AF65-F5344CB8AC3E}">
        <p14:creationId xmlns:p14="http://schemas.microsoft.com/office/powerpoint/2010/main" val="391451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258414" y="4430535"/>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356764" y="1596468"/>
            <a:ext cx="4835236" cy="2703176"/>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SY" sz="3200" b="1" dirty="0">
                <a:solidFill>
                  <a:srgbClr val="00AEEF"/>
                </a:solidFill>
              </a:rPr>
              <a:t>الخامسة</a:t>
            </a:r>
            <a:endParaRPr lang="ar-AE" sz="3200" b="1" dirty="0">
              <a:solidFill>
                <a:srgbClr val="00AEEF"/>
              </a:solidFill>
            </a:endParaRPr>
          </a:p>
          <a:p>
            <a:pPr algn="ctr">
              <a:lnSpc>
                <a:spcPct val="150000"/>
              </a:lnSpc>
            </a:pPr>
            <a:r>
              <a:rPr lang="ar-SY" sz="2800" b="1" dirty="0">
                <a:solidFill>
                  <a:srgbClr val="FF0000"/>
                </a:solidFill>
              </a:rPr>
              <a:t>استراتيجيات التسويق الفيروسي</a:t>
            </a:r>
            <a:endParaRPr lang="en-US" sz="2800" b="1" dirty="0">
              <a:solidFill>
                <a:srgbClr val="FF0000"/>
              </a:solidFill>
            </a:endParaRPr>
          </a:p>
          <a:p>
            <a:pPr algn="ctr">
              <a:lnSpc>
                <a:spcPct val="150000"/>
              </a:lnSpc>
            </a:pPr>
            <a:r>
              <a:rPr lang="en-US" sz="2800" b="1" dirty="0">
                <a:solidFill>
                  <a:srgbClr val="FF0000"/>
                </a:solidFill>
              </a:rPr>
              <a:t>Viral Marketing </a:t>
            </a:r>
            <a:r>
              <a:rPr lang="en-US" sz="2800" b="1" dirty="0" err="1">
                <a:solidFill>
                  <a:srgbClr val="FF0000"/>
                </a:solidFill>
              </a:rPr>
              <a:t>Srrategies</a:t>
            </a:r>
            <a:endParaRPr lang="ar-AE" sz="2800" b="1" dirty="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الخامسة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54874" y="2047177"/>
            <a:ext cx="11482251" cy="447161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هناك العديد من استراتيجيات التسويق الفيروسي فاستخدام التسويق الفيروسي لا ينطوي فقط على إنشاء إعلان إبداعي معين أو إنشاء برنامج تسويق بالإحالة، وإنما يعتمد على استراتيجية طويلة مدروسة ويتم تطبيق هذه الاستراتيجية في حملات إعلانية متعددة وتكون متناغمة مع الرؤية الاستراتيجية الخاصة بالعلامة التجارية.</a:t>
            </a:r>
          </a:p>
          <a:p>
            <a:pPr algn="just" rtl="1">
              <a:lnSpc>
                <a:spcPct val="150000"/>
              </a:lnSpc>
            </a:pPr>
            <a:r>
              <a:rPr lang="ar-SY" sz="2200" dirty="0">
                <a:solidFill>
                  <a:schemeClr val="tx1"/>
                </a:solidFill>
              </a:rPr>
              <a:t>وتختلف استراتيجية التسويق الفيروسي باختلاف مجتمع العملاء الذي ترغب العلامة التجارية بخلقه لعملائها مثل مجتمعات التضامن ومجتمعات التقدير، كذلك فإن الاستراتيجية تختلف باختلاف مدى تكامل الرسالة الفيروسية في المنتج فإما أن تكون الرسالة الفيروسية منفصلة عن المنتج أو مدمجة ضمن المنتج.  </a:t>
            </a:r>
            <a:endParaRPr lang="en-US" sz="2200" dirty="0">
              <a:solidFill>
                <a:schemeClr val="tx1"/>
              </a:solidFill>
            </a:endParaRPr>
          </a:p>
        </p:txBody>
      </p:sp>
      <p:sp>
        <p:nvSpPr>
          <p:cNvPr id="6" name="مستطيل 5"/>
          <p:cNvSpPr/>
          <p:nvPr/>
        </p:nvSpPr>
        <p:spPr>
          <a:xfrm>
            <a:off x="7602446" y="1238262"/>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Tree>
    <p:extLst>
      <p:ext uri="{BB962C8B-B14F-4D97-AF65-F5344CB8AC3E}">
        <p14:creationId xmlns:p14="http://schemas.microsoft.com/office/powerpoint/2010/main" val="1632300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443D7-6763-BE01-E8DB-11220038E8C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0888A23-FA9C-5A06-B1EA-02B89C8D528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28C6318-8FA6-A55B-9796-46A9AD5778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A89515B-982F-7E3C-D142-C6B6E4577D1D}"/>
              </a:ext>
            </a:extLst>
          </p:cNvPr>
          <p:cNvSpPr/>
          <p:nvPr/>
        </p:nvSpPr>
        <p:spPr>
          <a:xfrm>
            <a:off x="4025462" y="1504104"/>
            <a:ext cx="7885834" cy="447161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solidFill>
                <a:schemeClr val="tx1"/>
              </a:solidFill>
            </a:endParaRPr>
          </a:p>
          <a:p>
            <a:pPr algn="just" rtl="1">
              <a:lnSpc>
                <a:spcPct val="150000"/>
              </a:lnSpc>
            </a:pPr>
            <a:r>
              <a:rPr lang="ar-SY" sz="2200" dirty="0">
                <a:solidFill>
                  <a:schemeClr val="tx1"/>
                </a:solidFill>
              </a:rPr>
              <a:t>مجتمعات التضامن </a:t>
            </a:r>
            <a:r>
              <a:rPr lang="en-US" sz="2200" dirty="0">
                <a:solidFill>
                  <a:schemeClr val="tx1"/>
                </a:solidFill>
              </a:rPr>
              <a:t>Solidarity Communities</a:t>
            </a:r>
            <a:r>
              <a:rPr lang="ar-SY" sz="2200" dirty="0">
                <a:solidFill>
                  <a:schemeClr val="tx1"/>
                </a:solidFill>
              </a:rPr>
              <a:t> تتشكل هذه المجتمعات حول علامة تجارية تمثل قيمًا اجتماعية محددة ويرى الأعضاء العلامة التجارية كرمز للقيم التي يعتزون بها، ويجتمعون للاحتفال بهدف معين يتم تحقيقه من خلال الانتماء لمجتمع العلامة التجارية، ويكون التركيز من قبل العلامة التجارية في </a:t>
            </a:r>
            <a:r>
              <a:rPr lang="ar-SY" sz="2200" dirty="0" err="1">
                <a:solidFill>
                  <a:schemeClr val="tx1"/>
                </a:solidFill>
              </a:rPr>
              <a:t>استراتيجاتها</a:t>
            </a:r>
            <a:r>
              <a:rPr lang="ar-SY" sz="2200" dirty="0">
                <a:solidFill>
                  <a:schemeClr val="tx1"/>
                </a:solidFill>
              </a:rPr>
              <a:t> الموجهة لهذه المجتمعات تركيزاً جماعياً وليس فردياً.</a:t>
            </a:r>
          </a:p>
          <a:p>
            <a:pPr algn="just" rtl="1">
              <a:lnSpc>
                <a:spcPct val="150000"/>
              </a:lnSpc>
            </a:pPr>
            <a:r>
              <a:rPr lang="ar-SY" sz="2200" dirty="0">
                <a:solidFill>
                  <a:schemeClr val="tx1"/>
                </a:solidFill>
              </a:rPr>
              <a:t>استراتيجيات التسويق الفيروسي: هذا النوع من المجتمعات يتم فيه استخدام استراتيجيات الولاء </a:t>
            </a:r>
            <a:r>
              <a:rPr lang="en-US" sz="2200" dirty="0">
                <a:solidFill>
                  <a:schemeClr val="tx1"/>
                </a:solidFill>
              </a:rPr>
              <a:t>Allegiance Strategies</a:t>
            </a:r>
            <a:r>
              <a:rPr lang="ar-SY" sz="2200" dirty="0">
                <a:solidFill>
                  <a:schemeClr val="tx1"/>
                </a:solidFill>
              </a:rPr>
              <a:t> مثل استراتيجية العدو المشترك واستراتيجية الطقوس واللغة المشتركة، استراتيجية الابتكار المشترك. </a:t>
            </a:r>
          </a:p>
          <a:p>
            <a:pPr algn="r" rtl="1">
              <a:lnSpc>
                <a:spcPct val="150000"/>
              </a:lnSpc>
            </a:pPr>
            <a:endParaRPr lang="en-US" sz="2200" dirty="0">
              <a:solidFill>
                <a:schemeClr val="tx1"/>
              </a:solidFill>
            </a:endParaRPr>
          </a:p>
        </p:txBody>
      </p:sp>
      <p:sp>
        <p:nvSpPr>
          <p:cNvPr id="9" name="مربع نص 8">
            <a:extLst>
              <a:ext uri="{FF2B5EF4-FFF2-40B4-BE49-F238E27FC236}">
                <a16:creationId xmlns:a16="http://schemas.microsoft.com/office/drawing/2014/main" id="{99537569-02D1-ECCE-169F-20AA0BC301BE}"/>
              </a:ext>
            </a:extLst>
          </p:cNvPr>
          <p:cNvSpPr txBox="1"/>
          <p:nvPr/>
        </p:nvSpPr>
        <p:spPr>
          <a:xfrm>
            <a:off x="574411" y="2424037"/>
            <a:ext cx="10609788" cy="537391"/>
          </a:xfrm>
          <a:prstGeom prst="rect">
            <a:avLst/>
          </a:prstGeom>
          <a:noFill/>
        </p:spPr>
        <p:txBody>
          <a:bodyPr wrap="square" rtlCol="0">
            <a:spAutoFit/>
          </a:bodyPr>
          <a:lstStyle/>
          <a:p>
            <a:pPr algn="just" rtl="1">
              <a:lnSpc>
                <a:spcPct val="150000"/>
              </a:lnSpc>
            </a:pPr>
            <a:r>
              <a:rPr lang="ar-SY" sz="2200" dirty="0"/>
              <a:t> </a:t>
            </a:r>
          </a:p>
        </p:txBody>
      </p:sp>
      <p:sp>
        <p:nvSpPr>
          <p:cNvPr id="8" name="مربع نص 7">
            <a:extLst>
              <a:ext uri="{FF2B5EF4-FFF2-40B4-BE49-F238E27FC236}">
                <a16:creationId xmlns:a16="http://schemas.microsoft.com/office/drawing/2014/main" id="{9BD77532-2709-F06C-A948-7C5A68EE92A8}"/>
              </a:ext>
            </a:extLst>
          </p:cNvPr>
          <p:cNvSpPr txBox="1"/>
          <p:nvPr/>
        </p:nvSpPr>
        <p:spPr>
          <a:xfrm>
            <a:off x="1583634" y="149887"/>
            <a:ext cx="7467600" cy="1354217"/>
          </a:xfrm>
          <a:prstGeom prst="rect">
            <a:avLst/>
          </a:prstGeom>
          <a:noFill/>
        </p:spPr>
        <p:txBody>
          <a:bodyPr wrap="square" rtlCol="0">
            <a:spAutoFit/>
          </a:bodyPr>
          <a:lstStyle/>
          <a:p>
            <a:pPr algn="ctr" rtl="1"/>
            <a:r>
              <a:rPr lang="ar-SY" sz="3200" b="1" dirty="0">
                <a:solidFill>
                  <a:srgbClr val="00AEEF"/>
                </a:solidFill>
              </a:rPr>
              <a:t>أنواع المجتمعات للعلامة التجارية</a:t>
            </a:r>
          </a:p>
          <a:p>
            <a:pPr algn="ctr" rtl="1"/>
            <a:r>
              <a:rPr lang="en-US" sz="3200" b="1" dirty="0">
                <a:solidFill>
                  <a:srgbClr val="00AEEF"/>
                </a:solidFill>
              </a:rPr>
              <a:t>1</a:t>
            </a:r>
            <a:r>
              <a:rPr lang="ar-SY" sz="3200" b="1" dirty="0">
                <a:solidFill>
                  <a:srgbClr val="00AEEF"/>
                </a:solidFill>
              </a:rPr>
              <a:t>-مجتمعات التضامن</a:t>
            </a:r>
          </a:p>
          <a:p>
            <a:pPr algn="ctr" rtl="1"/>
            <a:endParaRPr lang="en-US" dirty="0">
              <a:solidFill>
                <a:schemeClr val="bg1"/>
              </a:solidFill>
            </a:endParaRPr>
          </a:p>
        </p:txBody>
      </p:sp>
      <p:pic>
        <p:nvPicPr>
          <p:cNvPr id="12" name="صورة 11" descr="صورة تحتوي على شخص, الرسغ, إصبع اليد, إبهام&#10;&#10;قد يكون المحتوى الذي تم إنشاؤه بواسطة الذكاء الاصطناعي غير صحيح.">
            <a:extLst>
              <a:ext uri="{FF2B5EF4-FFF2-40B4-BE49-F238E27FC236}">
                <a16:creationId xmlns:a16="http://schemas.microsoft.com/office/drawing/2014/main" id="{FD713255-22EF-E500-0D15-C3478AAF74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335391"/>
            <a:ext cx="4025462" cy="3015211"/>
          </a:xfrm>
          <a:prstGeom prst="rect">
            <a:avLst/>
          </a:prstGeom>
        </p:spPr>
      </p:pic>
    </p:spTree>
    <p:extLst>
      <p:ext uri="{BB962C8B-B14F-4D97-AF65-F5344CB8AC3E}">
        <p14:creationId xmlns:p14="http://schemas.microsoft.com/office/powerpoint/2010/main" val="4157314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2B4CD1-3095-353E-91D5-D5256DA2299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8917D89-F6F6-20CC-A414-04244DE4E0B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C24A999-5776-76B1-934D-7E6709E088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C4228EF9-505B-ED12-1CC3-77163BF8F229}"/>
              </a:ext>
            </a:extLst>
          </p:cNvPr>
          <p:cNvSpPr/>
          <p:nvPr/>
        </p:nvSpPr>
        <p:spPr>
          <a:xfrm>
            <a:off x="4950971" y="2123089"/>
            <a:ext cx="7054918" cy="39308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مجتمعات التقدير </a:t>
            </a:r>
            <a:r>
              <a:rPr lang="en-US" sz="2200" dirty="0">
                <a:solidFill>
                  <a:schemeClr val="tx1"/>
                </a:solidFill>
              </a:rPr>
              <a:t>Appreciator Communities</a:t>
            </a:r>
            <a:r>
              <a:rPr lang="ar-SY" sz="2200" dirty="0">
                <a:solidFill>
                  <a:schemeClr val="tx1"/>
                </a:solidFill>
              </a:rPr>
              <a:t> الانضمام لهذه المجتمعات يكون بدافع تحسين الذات أو الاستمتاع بالمنتج أكثر من كونه رغبة في الاعتراف المتبادل بين الأعضاء وهو أقل حدة في الالتزام الجماعي ويكون التركيز فردي من قبل العلامة التجارية على العملاء.</a:t>
            </a:r>
          </a:p>
          <a:p>
            <a:pPr algn="just" rtl="1">
              <a:lnSpc>
                <a:spcPct val="150000"/>
              </a:lnSpc>
            </a:pPr>
            <a:r>
              <a:rPr lang="ar-SY" sz="2200" dirty="0">
                <a:solidFill>
                  <a:schemeClr val="tx1"/>
                </a:solidFill>
              </a:rPr>
              <a:t>استراتيجيات التسويق الفيروسي: يستخدم في هذا النوع من المجتمعات استراتيجيات المحاكاة </a:t>
            </a:r>
            <a:r>
              <a:rPr lang="en-US" sz="2200" dirty="0">
                <a:solidFill>
                  <a:schemeClr val="tx1"/>
                </a:solidFill>
              </a:rPr>
              <a:t>Simulation Strategies</a:t>
            </a:r>
            <a:r>
              <a:rPr lang="ar-SY" sz="2200" dirty="0">
                <a:solidFill>
                  <a:schemeClr val="tx1"/>
                </a:solidFill>
              </a:rPr>
              <a:t>.</a:t>
            </a:r>
            <a:endParaRPr lang="ar-SY" sz="2200" dirty="0"/>
          </a:p>
        </p:txBody>
      </p:sp>
      <p:sp>
        <p:nvSpPr>
          <p:cNvPr id="9" name="مربع نص 8">
            <a:extLst>
              <a:ext uri="{FF2B5EF4-FFF2-40B4-BE49-F238E27FC236}">
                <a16:creationId xmlns:a16="http://schemas.microsoft.com/office/drawing/2014/main" id="{E487DED8-DD24-C1FF-E4D7-04F28CDFBE0F}"/>
              </a:ext>
            </a:extLst>
          </p:cNvPr>
          <p:cNvSpPr txBox="1"/>
          <p:nvPr/>
        </p:nvSpPr>
        <p:spPr>
          <a:xfrm>
            <a:off x="542880" y="2424037"/>
            <a:ext cx="10609788" cy="537391"/>
          </a:xfrm>
          <a:prstGeom prst="rect">
            <a:avLst/>
          </a:prstGeom>
          <a:noFill/>
        </p:spPr>
        <p:txBody>
          <a:bodyPr wrap="square" rtlCol="0">
            <a:spAutoFit/>
          </a:bodyPr>
          <a:lstStyle/>
          <a:p>
            <a:pPr algn="just" rtl="1">
              <a:lnSpc>
                <a:spcPct val="150000"/>
              </a:lnSpc>
            </a:pPr>
            <a:r>
              <a:rPr lang="ar-SY" sz="2200" dirty="0"/>
              <a:t> </a:t>
            </a:r>
          </a:p>
        </p:txBody>
      </p:sp>
      <p:sp>
        <p:nvSpPr>
          <p:cNvPr id="8" name="مربع نص 7">
            <a:extLst>
              <a:ext uri="{FF2B5EF4-FFF2-40B4-BE49-F238E27FC236}">
                <a16:creationId xmlns:a16="http://schemas.microsoft.com/office/drawing/2014/main" id="{599F93E8-8200-B239-8BED-03E30C860245}"/>
              </a:ext>
            </a:extLst>
          </p:cNvPr>
          <p:cNvSpPr txBox="1"/>
          <p:nvPr/>
        </p:nvSpPr>
        <p:spPr>
          <a:xfrm>
            <a:off x="1583634" y="149887"/>
            <a:ext cx="7467600" cy="1354217"/>
          </a:xfrm>
          <a:prstGeom prst="rect">
            <a:avLst/>
          </a:prstGeom>
          <a:noFill/>
        </p:spPr>
        <p:txBody>
          <a:bodyPr wrap="square" rtlCol="0">
            <a:spAutoFit/>
          </a:bodyPr>
          <a:lstStyle/>
          <a:p>
            <a:pPr algn="ctr" rtl="1"/>
            <a:r>
              <a:rPr lang="ar-SY" sz="3200" b="1" dirty="0">
                <a:solidFill>
                  <a:srgbClr val="00AEEF"/>
                </a:solidFill>
              </a:rPr>
              <a:t>أنواع المجتمعات للعلامة التجارية</a:t>
            </a:r>
            <a:endParaRPr lang="en-US" sz="3200" b="1" dirty="0">
              <a:solidFill>
                <a:srgbClr val="00AEEF"/>
              </a:solidFill>
            </a:endParaRPr>
          </a:p>
          <a:p>
            <a:pPr algn="ctr" rtl="1"/>
            <a:r>
              <a:rPr lang="en-US" sz="3200" b="1" dirty="0">
                <a:solidFill>
                  <a:srgbClr val="00AEEF"/>
                </a:solidFill>
              </a:rPr>
              <a:t>2</a:t>
            </a:r>
            <a:r>
              <a:rPr lang="ar-SY" sz="3200" b="1" dirty="0">
                <a:solidFill>
                  <a:srgbClr val="00AEEF"/>
                </a:solidFill>
              </a:rPr>
              <a:t>-مجتمعات التقدير</a:t>
            </a:r>
          </a:p>
          <a:p>
            <a:pPr algn="ctr" rtl="1"/>
            <a:endParaRPr lang="en-US" dirty="0">
              <a:solidFill>
                <a:schemeClr val="bg1"/>
              </a:solidFill>
            </a:endParaRPr>
          </a:p>
        </p:txBody>
      </p:sp>
      <p:pic>
        <p:nvPicPr>
          <p:cNvPr id="4" name="صورة 3" descr="صورة تحتوي على مكبر الصوت, الوجه الإنساني, فن, شخص&#10;&#10;قد يكون المحتوى الذي تم إنشاؤه بواسطة الذكاء الاصطناعي غير صحيح.">
            <a:extLst>
              <a:ext uri="{FF2B5EF4-FFF2-40B4-BE49-F238E27FC236}">
                <a16:creationId xmlns:a16="http://schemas.microsoft.com/office/drawing/2014/main" id="{FA931F0E-E61C-C761-A893-13D0D3D9FD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753530"/>
            <a:ext cx="4750676" cy="2719762"/>
          </a:xfrm>
          <a:prstGeom prst="rect">
            <a:avLst/>
          </a:prstGeom>
        </p:spPr>
      </p:pic>
    </p:spTree>
    <p:extLst>
      <p:ext uri="{BB962C8B-B14F-4D97-AF65-F5344CB8AC3E}">
        <p14:creationId xmlns:p14="http://schemas.microsoft.com/office/powerpoint/2010/main" val="35682510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4F841-EC41-B940-EF75-6D2E4659B6F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FC3100B-2E23-1EB7-F1E6-8372E97D978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63942F9-AE71-FCD0-564E-83007359AF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9EBB7CD4-B903-C3A6-D3CA-E2DDD3F5CB77}"/>
              </a:ext>
            </a:extLst>
          </p:cNvPr>
          <p:cNvSpPr/>
          <p:nvPr/>
        </p:nvSpPr>
        <p:spPr>
          <a:xfrm>
            <a:off x="5602014" y="1942073"/>
            <a:ext cx="6403875" cy="447161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مجتمعات صناع الأذواق</a:t>
            </a:r>
            <a:r>
              <a:rPr lang="en-US" sz="2200" dirty="0">
                <a:solidFill>
                  <a:schemeClr val="tx1"/>
                </a:solidFill>
              </a:rPr>
              <a:t>Taste-Maker Communities </a:t>
            </a:r>
            <a:r>
              <a:rPr lang="ar-SY" sz="2200" dirty="0">
                <a:solidFill>
                  <a:schemeClr val="tx1"/>
                </a:solidFill>
              </a:rPr>
              <a:t> تضم هذه المجتمعات أفراد يسعون لترويج أنفسهم من خلال تبني كل ما هو جديد أو رائع، ويكون التركيز فيها فردي وليس جماعي. </a:t>
            </a:r>
          </a:p>
          <a:p>
            <a:pPr algn="just" rtl="1">
              <a:lnSpc>
                <a:spcPct val="150000"/>
              </a:lnSpc>
            </a:pPr>
            <a:r>
              <a:rPr lang="ar-SY" sz="2200" dirty="0">
                <a:solidFill>
                  <a:schemeClr val="tx1"/>
                </a:solidFill>
              </a:rPr>
              <a:t>استراتيجيات التسويق الفيروسي: يستخدم في هذا النوع من المجتمعات استراتيجيات الإثارة </a:t>
            </a:r>
            <a:r>
              <a:rPr lang="en-US" sz="2200" dirty="0">
                <a:solidFill>
                  <a:schemeClr val="tx1"/>
                </a:solidFill>
              </a:rPr>
              <a:t>Excitement Strategies</a:t>
            </a:r>
            <a:r>
              <a:rPr lang="ar-SY" sz="2200" dirty="0">
                <a:solidFill>
                  <a:schemeClr val="tx1"/>
                </a:solidFill>
              </a:rPr>
              <a:t>.</a:t>
            </a:r>
            <a:endParaRPr lang="ar-SY" sz="2200" dirty="0"/>
          </a:p>
        </p:txBody>
      </p:sp>
      <p:sp>
        <p:nvSpPr>
          <p:cNvPr id="8" name="مربع نص 7">
            <a:extLst>
              <a:ext uri="{FF2B5EF4-FFF2-40B4-BE49-F238E27FC236}">
                <a16:creationId xmlns:a16="http://schemas.microsoft.com/office/drawing/2014/main" id="{BDD40A37-9266-016C-7953-930A90B4CE45}"/>
              </a:ext>
            </a:extLst>
          </p:cNvPr>
          <p:cNvSpPr txBox="1"/>
          <p:nvPr/>
        </p:nvSpPr>
        <p:spPr>
          <a:xfrm>
            <a:off x="1583634" y="149887"/>
            <a:ext cx="7467600" cy="1354217"/>
          </a:xfrm>
          <a:prstGeom prst="rect">
            <a:avLst/>
          </a:prstGeom>
          <a:noFill/>
        </p:spPr>
        <p:txBody>
          <a:bodyPr wrap="square" rtlCol="0">
            <a:spAutoFit/>
          </a:bodyPr>
          <a:lstStyle/>
          <a:p>
            <a:pPr algn="ctr" rtl="1"/>
            <a:r>
              <a:rPr lang="ar-SY" sz="3200" b="1" dirty="0">
                <a:solidFill>
                  <a:srgbClr val="00AEEF"/>
                </a:solidFill>
              </a:rPr>
              <a:t>أنواع المجتمعات للعلامة التجارية</a:t>
            </a:r>
            <a:endParaRPr lang="en-US" sz="3200" b="1" dirty="0">
              <a:solidFill>
                <a:srgbClr val="00AEEF"/>
              </a:solidFill>
            </a:endParaRPr>
          </a:p>
          <a:p>
            <a:pPr algn="ctr" rtl="1"/>
            <a:r>
              <a:rPr lang="en-US" sz="3200" b="1" dirty="0">
                <a:solidFill>
                  <a:srgbClr val="00AEEF"/>
                </a:solidFill>
              </a:rPr>
              <a:t>3</a:t>
            </a:r>
            <a:r>
              <a:rPr lang="ar-SY" sz="3200" b="1" dirty="0">
                <a:solidFill>
                  <a:srgbClr val="00AEEF"/>
                </a:solidFill>
              </a:rPr>
              <a:t>-مجتمعات صناع الأذواق</a:t>
            </a:r>
          </a:p>
          <a:p>
            <a:pPr algn="ctr" rtl="1"/>
            <a:endParaRPr lang="en-US" dirty="0">
              <a:solidFill>
                <a:schemeClr val="bg1"/>
              </a:solidFill>
            </a:endParaRPr>
          </a:p>
        </p:txBody>
      </p:sp>
      <p:pic>
        <p:nvPicPr>
          <p:cNvPr id="4" name="صورة 3" descr="صورة تحتوي على رسوم متحركة, رسم, قصاصة فنية, توضيح&#10;&#10;قد يكون المحتوى الذي تم إنشاؤه بواسطة الذكاء الاصطناعي غير صحيح.">
            <a:extLst>
              <a:ext uri="{FF2B5EF4-FFF2-40B4-BE49-F238E27FC236}">
                <a16:creationId xmlns:a16="http://schemas.microsoft.com/office/drawing/2014/main" id="{106CC633-EEF4-B11C-986C-73395B74F8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669" y="1637274"/>
            <a:ext cx="4163318" cy="4776409"/>
          </a:xfrm>
          <a:prstGeom prst="rect">
            <a:avLst/>
          </a:prstGeom>
        </p:spPr>
      </p:pic>
    </p:spTree>
    <p:extLst>
      <p:ext uri="{BB962C8B-B14F-4D97-AF65-F5344CB8AC3E}">
        <p14:creationId xmlns:p14="http://schemas.microsoft.com/office/powerpoint/2010/main" val="33174668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279519-0FC5-840F-96BD-C472D56C340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ECF17EB-7944-C988-C044-59F87A9952E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CF1EFCE-1C00-7E94-5F6C-466CE9CAB1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36B917B0-F55C-74C8-7C56-E2E74039E8B1}"/>
              </a:ext>
            </a:extLst>
          </p:cNvPr>
          <p:cNvSpPr/>
          <p:nvPr/>
        </p:nvSpPr>
        <p:spPr>
          <a:xfrm>
            <a:off x="5644055" y="1721356"/>
            <a:ext cx="6361834" cy="462689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fontAlgn="base">
              <a:lnSpc>
                <a:spcPct val="150000"/>
              </a:lnSpc>
            </a:pPr>
            <a:r>
              <a:rPr lang="ar-SY" sz="2200" dirty="0">
                <a:solidFill>
                  <a:schemeClr val="tx1"/>
                </a:solidFill>
              </a:rPr>
              <a:t>مجتمعات الخبراء </a:t>
            </a:r>
            <a:r>
              <a:rPr lang="en-US" sz="2200" dirty="0">
                <a:solidFill>
                  <a:schemeClr val="tx1"/>
                </a:solidFill>
              </a:rPr>
              <a:t>Maven Communities </a:t>
            </a:r>
            <a:r>
              <a:rPr lang="ar-SY" sz="2200" dirty="0">
                <a:solidFill>
                  <a:schemeClr val="tx1"/>
                </a:solidFill>
              </a:rPr>
              <a:t> تتكون هذه المجتمعات من أفراد يستمتعون بتثقيف الآخرين في مجالات خبرتهم مثل الأشخاص الذين يمتلكون خبرات واسعة في مجال معين كالسيارات أو الخبرات العلمية مثل خبير في التسويق الرقمي أو طبيب في تخصص معين، حيث يستخدم الفرد سلطته كخبير ويركز على نشر الثقافة في هذا المجال للآخرين، ويكون التركيز فردي في هذه المجتمعات.  </a:t>
            </a:r>
          </a:p>
          <a:p>
            <a:pPr algn="just" rtl="1">
              <a:lnSpc>
                <a:spcPct val="150000"/>
              </a:lnSpc>
            </a:pPr>
            <a:r>
              <a:rPr lang="ar-SY" sz="2200" dirty="0">
                <a:solidFill>
                  <a:schemeClr val="tx1"/>
                </a:solidFill>
              </a:rPr>
              <a:t>استراتيجيات التسويق الفيروسي: يستخدم في هذا النوع من المجتمعات استراتيجيات النشر</a:t>
            </a:r>
            <a:r>
              <a:rPr lang="en-US" sz="2200" dirty="0">
                <a:solidFill>
                  <a:schemeClr val="tx1"/>
                </a:solidFill>
              </a:rPr>
              <a:t> Dissemination Strategies </a:t>
            </a:r>
            <a:r>
              <a:rPr lang="ar-SY" sz="2200" dirty="0">
                <a:solidFill>
                  <a:schemeClr val="tx1"/>
                </a:solidFill>
              </a:rPr>
              <a:t>.</a:t>
            </a:r>
            <a:endParaRPr lang="ar-SY" sz="2200" dirty="0"/>
          </a:p>
        </p:txBody>
      </p:sp>
      <p:sp>
        <p:nvSpPr>
          <p:cNvPr id="8" name="مربع نص 7">
            <a:extLst>
              <a:ext uri="{FF2B5EF4-FFF2-40B4-BE49-F238E27FC236}">
                <a16:creationId xmlns:a16="http://schemas.microsoft.com/office/drawing/2014/main" id="{1CD9B0BE-DB16-0165-B1B4-A6A93CC14392}"/>
              </a:ext>
            </a:extLst>
          </p:cNvPr>
          <p:cNvSpPr txBox="1"/>
          <p:nvPr/>
        </p:nvSpPr>
        <p:spPr>
          <a:xfrm>
            <a:off x="1583634" y="149887"/>
            <a:ext cx="7467600" cy="1354217"/>
          </a:xfrm>
          <a:prstGeom prst="rect">
            <a:avLst/>
          </a:prstGeom>
          <a:noFill/>
        </p:spPr>
        <p:txBody>
          <a:bodyPr wrap="square" rtlCol="0">
            <a:spAutoFit/>
          </a:bodyPr>
          <a:lstStyle/>
          <a:p>
            <a:pPr algn="ctr" rtl="1"/>
            <a:r>
              <a:rPr lang="ar-SY" sz="3200" b="1" dirty="0">
                <a:solidFill>
                  <a:srgbClr val="00AEEF"/>
                </a:solidFill>
              </a:rPr>
              <a:t>أنواع المجتمعات للعلامة التجارية</a:t>
            </a:r>
            <a:endParaRPr lang="en-US" sz="3200" b="1" dirty="0">
              <a:solidFill>
                <a:srgbClr val="00AEEF"/>
              </a:solidFill>
            </a:endParaRPr>
          </a:p>
          <a:p>
            <a:pPr algn="ctr" rtl="1"/>
            <a:r>
              <a:rPr lang="en-US" sz="3200" b="1" dirty="0">
                <a:solidFill>
                  <a:srgbClr val="00AEEF"/>
                </a:solidFill>
              </a:rPr>
              <a:t>4</a:t>
            </a:r>
            <a:r>
              <a:rPr lang="ar-SY" sz="3200" b="1" dirty="0">
                <a:solidFill>
                  <a:srgbClr val="00AEEF"/>
                </a:solidFill>
              </a:rPr>
              <a:t>-مجتمعات الخبراء (الملمين)</a:t>
            </a:r>
          </a:p>
          <a:p>
            <a:pPr algn="ctr" rtl="1"/>
            <a:endParaRPr lang="en-US" dirty="0">
              <a:solidFill>
                <a:schemeClr val="bg1"/>
              </a:solidFill>
            </a:endParaRPr>
          </a:p>
        </p:txBody>
      </p:sp>
      <p:pic>
        <p:nvPicPr>
          <p:cNvPr id="4" name="صورة 3" descr="صورة تحتوي على شخص, سيارة, تلبيس, عجلة القيادة&#10;&#10;قد يكون المحتوى الذي تم إنشاؤه بواسطة الذكاء الاصطناعي غير صحيح.">
            <a:extLst>
              <a:ext uri="{FF2B5EF4-FFF2-40B4-BE49-F238E27FC236}">
                <a16:creationId xmlns:a16="http://schemas.microsoft.com/office/drawing/2014/main" id="{B5FCEA30-B62C-6492-55B3-46D436B8DC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18629"/>
            <a:ext cx="5570483" cy="3290963"/>
          </a:xfrm>
          <a:prstGeom prst="rect">
            <a:avLst/>
          </a:prstGeom>
        </p:spPr>
      </p:pic>
    </p:spTree>
    <p:extLst>
      <p:ext uri="{BB962C8B-B14F-4D97-AF65-F5344CB8AC3E}">
        <p14:creationId xmlns:p14="http://schemas.microsoft.com/office/powerpoint/2010/main" val="13641409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010A3E-D3AC-80BA-A829-B3233603340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628144C-3A7C-9494-BAC3-EA51D1D7E82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88E8B02-CA92-C6FB-3BB3-9D1E1D49A4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6A8D0CC3-C365-92DF-991E-F0009BC70198}"/>
              </a:ext>
            </a:extLst>
          </p:cNvPr>
          <p:cNvSpPr txBox="1"/>
          <p:nvPr/>
        </p:nvSpPr>
        <p:spPr>
          <a:xfrm>
            <a:off x="1583634" y="149887"/>
            <a:ext cx="7467600" cy="1354217"/>
          </a:xfrm>
          <a:prstGeom prst="rect">
            <a:avLst/>
          </a:prstGeom>
          <a:noFill/>
        </p:spPr>
        <p:txBody>
          <a:bodyPr wrap="square" rtlCol="0">
            <a:spAutoFit/>
          </a:bodyPr>
          <a:lstStyle/>
          <a:p>
            <a:pPr algn="ctr" rtl="1"/>
            <a:r>
              <a:rPr lang="ar-SY" sz="3200" b="1" dirty="0">
                <a:solidFill>
                  <a:srgbClr val="00AEEF"/>
                </a:solidFill>
              </a:rPr>
              <a:t>استراتيجية العدو المشترك</a:t>
            </a:r>
          </a:p>
          <a:p>
            <a:pPr algn="ctr" rtl="1"/>
            <a:r>
              <a:rPr lang="en-US" sz="3200" b="1" dirty="0">
                <a:solidFill>
                  <a:srgbClr val="00AEEF"/>
                </a:solidFill>
              </a:rPr>
              <a:t>Common Enemy Strategy</a:t>
            </a:r>
            <a:r>
              <a:rPr lang="ar-SY" sz="3200" b="1" dirty="0">
                <a:solidFill>
                  <a:srgbClr val="00AEEF"/>
                </a:solidFill>
              </a:rPr>
              <a:t> </a:t>
            </a:r>
          </a:p>
          <a:p>
            <a:pPr algn="ctr" rtl="1"/>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0C07A4C4-D7EF-B0D2-A29D-ECB35D137C54}"/>
              </a:ext>
            </a:extLst>
          </p:cNvPr>
          <p:cNvSpPr/>
          <p:nvPr/>
        </p:nvSpPr>
        <p:spPr>
          <a:xfrm>
            <a:off x="70886" y="2055414"/>
            <a:ext cx="12050227" cy="438876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مربع نص 4">
            <a:extLst>
              <a:ext uri="{FF2B5EF4-FFF2-40B4-BE49-F238E27FC236}">
                <a16:creationId xmlns:a16="http://schemas.microsoft.com/office/drawing/2014/main" id="{7767EE04-FC0B-D4D1-43B9-5E3B55DC6105}"/>
              </a:ext>
            </a:extLst>
          </p:cNvPr>
          <p:cNvSpPr txBox="1"/>
          <p:nvPr/>
        </p:nvSpPr>
        <p:spPr>
          <a:xfrm>
            <a:off x="527653" y="2424037"/>
            <a:ext cx="11309034" cy="3076548"/>
          </a:xfrm>
          <a:prstGeom prst="rect">
            <a:avLst/>
          </a:prstGeom>
          <a:noFill/>
        </p:spPr>
        <p:txBody>
          <a:bodyPr wrap="square" rtlCol="0">
            <a:spAutoFit/>
          </a:bodyPr>
          <a:lstStyle/>
          <a:p>
            <a:pPr algn="just" rtl="1">
              <a:lnSpc>
                <a:spcPct val="150000"/>
              </a:lnSpc>
            </a:pPr>
            <a:r>
              <a:rPr lang="ar-SY" sz="2200" dirty="0"/>
              <a:t>هذه الاستراتيجية مناسبة لمجتمعات التضامن  </a:t>
            </a:r>
            <a:r>
              <a:rPr lang="en-US" sz="2200" dirty="0"/>
              <a:t> Solidarity Communities</a:t>
            </a:r>
            <a:r>
              <a:rPr lang="ar-SY" sz="2200" dirty="0"/>
              <a:t> حيث تعمل هذه الاستراتيجية على بناء التضامن بين أعضاء المجتمع من خلال وضع العلامة التجارية ومجتمعها من العملاء في مواجهة خصم مشترك (منافس معين، ظلم اجتماعي، أو طريقة تفكير تقليدية لا تناسب التطور الحالي....). </a:t>
            </a:r>
          </a:p>
          <a:p>
            <a:pPr algn="just" rtl="1">
              <a:lnSpc>
                <a:spcPct val="150000"/>
              </a:lnSpc>
            </a:pPr>
            <a:r>
              <a:rPr lang="ar-SY" sz="2200" dirty="0"/>
              <a:t>السرد القصصي </a:t>
            </a:r>
            <a:r>
              <a:rPr lang="en-US" sz="2200" dirty="0"/>
              <a:t>The Narrative</a:t>
            </a:r>
            <a:r>
              <a:rPr lang="ar-SY" sz="2200" dirty="0"/>
              <a:t>: نحن ضدهم </a:t>
            </a:r>
          </a:p>
          <a:p>
            <a:pPr algn="just" rtl="1">
              <a:lnSpc>
                <a:spcPct val="150000"/>
              </a:lnSpc>
            </a:pPr>
            <a:r>
              <a:rPr lang="ar-SY" sz="2200" dirty="0"/>
              <a:t>الرابط الاجتماعي </a:t>
            </a:r>
            <a:r>
              <a:rPr lang="en-US" sz="2200" dirty="0"/>
              <a:t>The Bond</a:t>
            </a:r>
            <a:r>
              <a:rPr lang="ar-SY" sz="2200" dirty="0"/>
              <a:t>: لا شيء يوحد مجموعة أسرع من كراهية مشتركة أو مهمة للقضاء على "شرير".</a:t>
            </a:r>
          </a:p>
          <a:p>
            <a:pPr algn="just" rtl="1">
              <a:lnSpc>
                <a:spcPct val="150000"/>
              </a:lnSpc>
            </a:pPr>
            <a:r>
              <a:rPr lang="ar-SY" sz="2200" dirty="0"/>
              <a:t>المحفز (المثير) الفيروسي </a:t>
            </a:r>
            <a:r>
              <a:rPr lang="en-US" sz="2200" dirty="0"/>
              <a:t>Viral Trigger</a:t>
            </a:r>
            <a:r>
              <a:rPr lang="ar-SY" sz="2200" dirty="0"/>
              <a:t>: عاطفة قوية (غضب مُبرَّر أو فخر جماعي).  </a:t>
            </a:r>
          </a:p>
        </p:txBody>
      </p:sp>
    </p:spTree>
    <p:extLst>
      <p:ext uri="{BB962C8B-B14F-4D97-AF65-F5344CB8AC3E}">
        <p14:creationId xmlns:p14="http://schemas.microsoft.com/office/powerpoint/2010/main" val="3720295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B288F-1038-03E5-6D61-1EB8EEFA849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3C34454-2F0E-4680-C466-C7976BA1661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23EDDB4-6EF9-A56F-DD3C-1DD9004D96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CE91D797-1106-C110-BC08-8885C5F34601}"/>
              </a:ext>
            </a:extLst>
          </p:cNvPr>
          <p:cNvSpPr txBox="1"/>
          <p:nvPr/>
        </p:nvSpPr>
        <p:spPr>
          <a:xfrm>
            <a:off x="1682641" y="440277"/>
            <a:ext cx="7467600" cy="1077218"/>
          </a:xfrm>
          <a:prstGeom prst="rect">
            <a:avLst/>
          </a:prstGeom>
          <a:noFill/>
        </p:spPr>
        <p:txBody>
          <a:bodyPr wrap="square" rtlCol="0">
            <a:spAutoFit/>
          </a:bodyPr>
          <a:lstStyle/>
          <a:p>
            <a:pPr algn="ctr" rtl="1"/>
            <a:r>
              <a:rPr lang="ar-SY" sz="3200" b="1" dirty="0">
                <a:solidFill>
                  <a:srgbClr val="00AEEF"/>
                </a:solidFill>
              </a:rPr>
              <a:t>دراسة حالة </a:t>
            </a:r>
          </a:p>
          <a:p>
            <a:pPr algn="ctr" rtl="1"/>
            <a:r>
              <a:rPr lang="en-US" sz="3200" b="1" dirty="0">
                <a:solidFill>
                  <a:srgbClr val="00AEEF"/>
                </a:solidFill>
              </a:rPr>
              <a:t>Liquid Death</a:t>
            </a:r>
          </a:p>
        </p:txBody>
      </p:sp>
      <p:pic>
        <p:nvPicPr>
          <p:cNvPr id="8" name="صورة 7" descr="صورة تحتوي على الخط, الرسومات, أسود, الطباعة&#10;&#10;قد يكون المحتوى الذي تم إنشاؤه بواسطة الذكاء الاصطناعي غير صحيح.">
            <a:extLst>
              <a:ext uri="{FF2B5EF4-FFF2-40B4-BE49-F238E27FC236}">
                <a16:creationId xmlns:a16="http://schemas.microsoft.com/office/drawing/2014/main" id="{60A0BCA3-27F8-2757-090B-8B221FE524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6248" y="1555531"/>
            <a:ext cx="7988087" cy="4493299"/>
          </a:xfrm>
          <a:prstGeom prst="rect">
            <a:avLst/>
          </a:prstGeom>
        </p:spPr>
      </p:pic>
    </p:spTree>
    <p:extLst>
      <p:ext uri="{BB962C8B-B14F-4D97-AF65-F5344CB8AC3E}">
        <p14:creationId xmlns:p14="http://schemas.microsoft.com/office/powerpoint/2010/main" val="2491578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1254A-D33B-8E2C-1722-6BB6B65CB59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F03528B-DD21-99F5-DC25-68C88D63909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9A0F746-B191-AC2C-07AD-C486B82F88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D75B2457-9512-E011-127B-6326FDA47129}"/>
              </a:ext>
            </a:extLst>
          </p:cNvPr>
          <p:cNvSpPr txBox="1"/>
          <p:nvPr/>
        </p:nvSpPr>
        <p:spPr>
          <a:xfrm>
            <a:off x="1682641" y="440277"/>
            <a:ext cx="7467600" cy="1077218"/>
          </a:xfrm>
          <a:prstGeom prst="rect">
            <a:avLst/>
          </a:prstGeom>
          <a:noFill/>
        </p:spPr>
        <p:txBody>
          <a:bodyPr wrap="square" rtlCol="0">
            <a:spAutoFit/>
          </a:bodyPr>
          <a:lstStyle/>
          <a:p>
            <a:pPr algn="ctr" rtl="1"/>
            <a:r>
              <a:rPr lang="ar-SY" sz="3200" b="1" dirty="0">
                <a:solidFill>
                  <a:srgbClr val="00AEEF"/>
                </a:solidFill>
              </a:rPr>
              <a:t>دراسة حالة </a:t>
            </a:r>
          </a:p>
          <a:p>
            <a:pPr algn="ctr" rtl="1"/>
            <a:r>
              <a:rPr lang="en-US" sz="3200" b="1" dirty="0">
                <a:solidFill>
                  <a:srgbClr val="00AEEF"/>
                </a:solidFill>
              </a:rPr>
              <a:t>Liquid Death</a:t>
            </a:r>
          </a:p>
        </p:txBody>
      </p:sp>
      <p:sp>
        <p:nvSpPr>
          <p:cNvPr id="4" name="مستطيل مستدير الزوايا 4">
            <a:extLst>
              <a:ext uri="{FF2B5EF4-FFF2-40B4-BE49-F238E27FC236}">
                <a16:creationId xmlns:a16="http://schemas.microsoft.com/office/drawing/2014/main" id="{6A2C5103-C1BC-1495-9C1A-F1D01D0A56D1}"/>
              </a:ext>
            </a:extLst>
          </p:cNvPr>
          <p:cNvSpPr/>
          <p:nvPr/>
        </p:nvSpPr>
        <p:spPr>
          <a:xfrm>
            <a:off x="70886" y="2055414"/>
            <a:ext cx="12050227" cy="438876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dirty="0" err="1"/>
              <a:t>ت</a:t>
            </a:r>
            <a:r>
              <a:rPr lang="ar-SY" sz="2200" dirty="0" err="1">
                <a:solidFill>
                  <a:schemeClr val="tx1"/>
                </a:solidFill>
              </a:rPr>
              <a:t>شركة</a:t>
            </a:r>
            <a:r>
              <a:rPr lang="ar-SY" sz="2200" dirty="0">
                <a:solidFill>
                  <a:schemeClr val="tx1"/>
                </a:solidFill>
              </a:rPr>
              <a:t> </a:t>
            </a:r>
            <a:r>
              <a:rPr lang="en-US" sz="2200" dirty="0">
                <a:solidFill>
                  <a:schemeClr val="tx1"/>
                </a:solidFill>
              </a:rPr>
              <a:t>Liquid Death </a:t>
            </a:r>
            <a:r>
              <a:rPr lang="ar-SY" sz="2200" dirty="0">
                <a:solidFill>
                  <a:schemeClr val="tx1"/>
                </a:solidFill>
              </a:rPr>
              <a:t> هي شركة أمريكية تبيع المياه بعبوات معدنية </a:t>
            </a:r>
            <a:r>
              <a:rPr lang="en-US" sz="2200" dirty="0">
                <a:solidFill>
                  <a:schemeClr val="tx1"/>
                </a:solidFill>
              </a:rPr>
              <a:t>Cans</a:t>
            </a:r>
            <a:r>
              <a:rPr lang="ar-SY" sz="2200" dirty="0">
                <a:solidFill>
                  <a:schemeClr val="tx1"/>
                </a:solidFill>
              </a:rPr>
              <a:t> تعتمد هذه العلامة التجارية على استراتيجية العدو المشترك بشكل كامل في إعلاناتها، حيث تركز على أهمية وضع المياه المعدنية في عبوات معدنية والأضرار الكبيرة للبيئة من العبوات البلاستيكية.</a:t>
            </a:r>
          </a:p>
          <a:p>
            <a:pPr algn="just" rtl="1">
              <a:lnSpc>
                <a:spcPct val="150000"/>
              </a:lnSpc>
            </a:pPr>
            <a:r>
              <a:rPr lang="ar-SY" sz="2200" dirty="0">
                <a:solidFill>
                  <a:schemeClr val="tx1"/>
                </a:solidFill>
              </a:rPr>
              <a:t>التكتيك: تستخدم هذه العلامة التجارية شعار مكتوب </a:t>
            </a:r>
            <a:r>
              <a:rPr lang="en-US" sz="2200" dirty="0">
                <a:solidFill>
                  <a:schemeClr val="tx1"/>
                </a:solidFill>
              </a:rPr>
              <a:t>Slogan </a:t>
            </a:r>
            <a:r>
              <a:rPr lang="ar-SY" sz="2200" dirty="0">
                <a:solidFill>
                  <a:schemeClr val="tx1"/>
                </a:solidFill>
              </a:rPr>
              <a:t> هو </a:t>
            </a:r>
            <a:r>
              <a:rPr lang="en-US" sz="2200" dirty="0">
                <a:solidFill>
                  <a:schemeClr val="tx1"/>
                </a:solidFill>
              </a:rPr>
              <a:t>Death to Plastic</a:t>
            </a:r>
            <a:r>
              <a:rPr lang="ar-SY" sz="2200" dirty="0">
                <a:solidFill>
                  <a:schemeClr val="tx1"/>
                </a:solidFill>
              </a:rPr>
              <a:t> أي "الموت للبلاستيك" يستخدمون أيضاً في إعلاناتهم موسيقى </a:t>
            </a:r>
            <a:r>
              <a:rPr lang="ar-SY" sz="2200" dirty="0" err="1">
                <a:solidFill>
                  <a:schemeClr val="tx1"/>
                </a:solidFill>
              </a:rPr>
              <a:t>الهيفي</a:t>
            </a:r>
            <a:r>
              <a:rPr lang="ar-SY" sz="2200" dirty="0">
                <a:solidFill>
                  <a:schemeClr val="tx1"/>
                </a:solidFill>
              </a:rPr>
              <a:t> ميتال</a:t>
            </a:r>
            <a:r>
              <a:rPr lang="en-US" sz="2200" dirty="0">
                <a:solidFill>
                  <a:schemeClr val="tx1"/>
                </a:solidFill>
              </a:rPr>
              <a:t>heavy-metal </a:t>
            </a:r>
            <a:r>
              <a:rPr lang="ar-SY" sz="2200" dirty="0">
                <a:solidFill>
                  <a:schemeClr val="tx1"/>
                </a:solidFill>
              </a:rPr>
              <a:t> وتظهر الشخصيات في الإعلانات وهي تروي عطشها من خلال شرب هذه المياه، وتركز هذه الشركة في إعلاناتها أنها مجرد ماء وليست مشروبات كحولية وأنه يمكن للجميع أن يشربها سواء أطفال أو سيدات حوامل أو أطباء أو رجال شرطة أثناء عملهم لأنها مجرد ماء عادي، في هذه الإعلانات العملاء لا يشربون الماء فحسب؛ بل ينضمون إلى ثقافة مضادة متمردة وهي عدم استخدام المياه المعبئة في البلاستيك. </a:t>
            </a:r>
          </a:p>
        </p:txBody>
      </p:sp>
    </p:spTree>
    <p:extLst>
      <p:ext uri="{BB962C8B-B14F-4D97-AF65-F5344CB8AC3E}">
        <p14:creationId xmlns:p14="http://schemas.microsoft.com/office/powerpoint/2010/main" val="12472402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129C02-089B-9E5E-65FA-977D5A31F0A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9ABC0CD-D5C8-8092-6241-EDD4088AED4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9214FDE-E9D9-9238-0EA1-3358D82538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D2D9B8D0-47C7-7151-7B12-04D331131BF7}"/>
              </a:ext>
            </a:extLst>
          </p:cNvPr>
          <p:cNvSpPr txBox="1"/>
          <p:nvPr/>
        </p:nvSpPr>
        <p:spPr>
          <a:xfrm>
            <a:off x="1682641" y="440277"/>
            <a:ext cx="7467600" cy="1077218"/>
          </a:xfrm>
          <a:prstGeom prst="rect">
            <a:avLst/>
          </a:prstGeom>
          <a:noFill/>
        </p:spPr>
        <p:txBody>
          <a:bodyPr wrap="square" rtlCol="0">
            <a:spAutoFit/>
          </a:bodyPr>
          <a:lstStyle/>
          <a:p>
            <a:pPr algn="ctr" rtl="1"/>
            <a:r>
              <a:rPr lang="ar-SY" sz="3200" b="1" dirty="0">
                <a:solidFill>
                  <a:srgbClr val="00AEEF"/>
                </a:solidFill>
              </a:rPr>
              <a:t>دراسة حالة </a:t>
            </a:r>
          </a:p>
          <a:p>
            <a:pPr algn="ctr" rtl="1"/>
            <a:r>
              <a:rPr lang="en-US" sz="3200" b="1" dirty="0">
                <a:solidFill>
                  <a:srgbClr val="00AEEF"/>
                </a:solidFill>
              </a:rPr>
              <a:t>Liquid Death</a:t>
            </a:r>
          </a:p>
        </p:txBody>
      </p:sp>
      <p:sp>
        <p:nvSpPr>
          <p:cNvPr id="4" name="مستطيل مستدير الزوايا 4">
            <a:extLst>
              <a:ext uri="{FF2B5EF4-FFF2-40B4-BE49-F238E27FC236}">
                <a16:creationId xmlns:a16="http://schemas.microsoft.com/office/drawing/2014/main" id="{E6C089FD-7EEE-56C3-5FBD-74D6646FACFC}"/>
              </a:ext>
            </a:extLst>
          </p:cNvPr>
          <p:cNvSpPr/>
          <p:nvPr/>
        </p:nvSpPr>
        <p:spPr>
          <a:xfrm>
            <a:off x="5843752" y="2055414"/>
            <a:ext cx="6277361" cy="438876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b="1" dirty="0">
                <a:solidFill>
                  <a:schemeClr val="tx1"/>
                </a:solidFill>
              </a:rPr>
              <a:t>النتائج:</a:t>
            </a:r>
          </a:p>
          <a:p>
            <a:pPr algn="just" rtl="1">
              <a:lnSpc>
                <a:spcPct val="150000"/>
              </a:lnSpc>
            </a:pPr>
            <a:r>
              <a:rPr lang="ar-SY" sz="2200" dirty="0">
                <a:solidFill>
                  <a:schemeClr val="tx1"/>
                </a:solidFill>
              </a:rPr>
              <a:t>حققت </a:t>
            </a:r>
            <a:r>
              <a:rPr lang="en-US" sz="2200" dirty="0">
                <a:solidFill>
                  <a:schemeClr val="tx1"/>
                </a:solidFill>
              </a:rPr>
              <a:t>Liquid Death</a:t>
            </a:r>
            <a:r>
              <a:rPr lang="ar-SY" sz="2200" dirty="0">
                <a:solidFill>
                  <a:schemeClr val="tx1"/>
                </a:solidFill>
              </a:rPr>
              <a:t> نتيجة هذه الاستراتيجية انتشاراً واسعاً وأصبح لها أتباع متعصبون تجاه هذه العلامة التجارية وضد استخدام المياه المعبأة بالعبوات البلاستيكية، وقد تحول عدد كبير من عملائها إلى رسم وشم يتضمن الشعار الرمز للعلامة التجارية </a:t>
            </a:r>
            <a:r>
              <a:rPr lang="en-US" sz="2200" dirty="0">
                <a:solidFill>
                  <a:schemeClr val="tx1"/>
                </a:solidFill>
              </a:rPr>
              <a:t>Logo</a:t>
            </a:r>
            <a:r>
              <a:rPr lang="ar-SY" sz="2200" dirty="0">
                <a:solidFill>
                  <a:schemeClr val="tx1"/>
                </a:solidFill>
              </a:rPr>
              <a:t> على أجسادهم، وقد بلغت قيمة هذه العلامة التجارية </a:t>
            </a:r>
            <a:r>
              <a:rPr lang="en-US" sz="2200" dirty="0">
                <a:solidFill>
                  <a:schemeClr val="tx1"/>
                </a:solidFill>
              </a:rPr>
              <a:t>1.4 </a:t>
            </a:r>
            <a:r>
              <a:rPr lang="ar-SY" sz="2200" dirty="0">
                <a:solidFill>
                  <a:schemeClr val="tx1"/>
                </a:solidFill>
              </a:rPr>
              <a:t> مليار دولار.</a:t>
            </a:r>
          </a:p>
        </p:txBody>
      </p:sp>
      <p:pic>
        <p:nvPicPr>
          <p:cNvPr id="7" name="صورة 6" descr="صورة تحتوي على نص, زجاجة, عبوة القصدير, وشم&#10;&#10;قد يكون المحتوى الذي تم إنشاؤه بواسطة الذكاء الاصطناعي غير صحيح.">
            <a:extLst>
              <a:ext uri="{FF2B5EF4-FFF2-40B4-BE49-F238E27FC236}">
                <a16:creationId xmlns:a16="http://schemas.microsoft.com/office/drawing/2014/main" id="{6FE943F4-5B16-E21C-914D-40C7DA81B1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669" y="1915495"/>
            <a:ext cx="3772228" cy="4668599"/>
          </a:xfrm>
          <a:prstGeom prst="rect">
            <a:avLst/>
          </a:prstGeom>
        </p:spPr>
      </p:pic>
    </p:spTree>
    <p:extLst>
      <p:ext uri="{BB962C8B-B14F-4D97-AF65-F5344CB8AC3E}">
        <p14:creationId xmlns:p14="http://schemas.microsoft.com/office/powerpoint/2010/main" val="32366834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3E0AD-D44F-1807-62A8-2F9F6D14B5B9}"/>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9A3268A-4D0C-F16C-EFC8-5416033FAEC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A656BF9-EF28-956F-17F5-427E9778534A}"/>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47FC90FF-786A-70CA-3269-C79A1C824CB6}"/>
              </a:ext>
            </a:extLst>
          </p:cNvPr>
          <p:cNvSpPr txBox="1"/>
          <p:nvPr/>
        </p:nvSpPr>
        <p:spPr>
          <a:xfrm>
            <a:off x="1583634" y="0"/>
            <a:ext cx="7467600" cy="1877437"/>
          </a:xfrm>
          <a:prstGeom prst="rect">
            <a:avLst/>
          </a:prstGeom>
          <a:noFill/>
        </p:spPr>
        <p:txBody>
          <a:bodyPr wrap="square" rtlCol="0">
            <a:spAutoFit/>
          </a:bodyPr>
          <a:lstStyle/>
          <a:p>
            <a:pPr algn="ctr" rtl="1"/>
            <a:r>
              <a:rPr lang="ar-SY" sz="3200" b="1" dirty="0">
                <a:solidFill>
                  <a:srgbClr val="00AEEF"/>
                </a:solidFill>
              </a:rPr>
              <a:t>دراسة حالة </a:t>
            </a:r>
            <a:r>
              <a:rPr lang="en-US" sz="3200" b="1" dirty="0">
                <a:solidFill>
                  <a:srgbClr val="00AEEF"/>
                </a:solidFill>
              </a:rPr>
              <a:t>Liquid Death</a:t>
            </a:r>
            <a:endParaRPr lang="ar-SY" sz="3200" b="1" dirty="0">
              <a:solidFill>
                <a:srgbClr val="00AEEF"/>
              </a:solidFill>
            </a:endParaRPr>
          </a:p>
          <a:p>
            <a:pPr algn="ctr" rtl="1"/>
            <a:r>
              <a:rPr lang="ar-SY" sz="3200" b="1" dirty="0">
                <a:solidFill>
                  <a:srgbClr val="00AEEF"/>
                </a:solidFill>
              </a:rPr>
              <a:t>إعلان يركز على شرب مياه من قبل المهن الحساسة مثل الطبيب والطيار والشرطي والقاضي </a:t>
            </a:r>
          </a:p>
          <a:p>
            <a:pPr algn="ctr" rtl="1"/>
            <a:r>
              <a:rPr lang="en-US" sz="2000" b="1" dirty="0">
                <a:solidFill>
                  <a:srgbClr val="00AEEF"/>
                </a:solidFill>
                <a:hlinkClick r:id="rId6"/>
              </a:rPr>
              <a:t>https://www.youtube.com/watch?v=jqtWWWhIMas</a:t>
            </a:r>
            <a:r>
              <a:rPr lang="en-US" sz="2000" b="1" dirty="0">
                <a:solidFill>
                  <a:srgbClr val="00AEEF"/>
                </a:solidFill>
              </a:rPr>
              <a:t> </a:t>
            </a:r>
          </a:p>
        </p:txBody>
      </p:sp>
      <p:pic>
        <p:nvPicPr>
          <p:cNvPr id="3" name="videoplayback.1771635911006.publer.com">
            <a:hlinkClick r:id="" action="ppaction://media"/>
            <a:extLst>
              <a:ext uri="{FF2B5EF4-FFF2-40B4-BE49-F238E27FC236}">
                <a16:creationId xmlns:a16="http://schemas.microsoft.com/office/drawing/2014/main" id="{42C35FCC-EE05-A721-F90F-C366A4FBB7C8}"/>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991678" y="1977273"/>
            <a:ext cx="8676848" cy="4880727"/>
          </a:xfrm>
          <a:prstGeom prst="rect">
            <a:avLst/>
          </a:prstGeom>
        </p:spPr>
      </p:pic>
    </p:spTree>
    <p:extLst>
      <p:ext uri="{BB962C8B-B14F-4D97-AF65-F5344CB8AC3E}">
        <p14:creationId xmlns:p14="http://schemas.microsoft.com/office/powerpoint/2010/main" val="336636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09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41C61B-6BC3-E25B-C203-076419B0E21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6B879CA-25BB-62F1-8751-81CC1E06CBD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4B9B215-EA40-47D0-29F8-611AE3F5D7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6D663E65-993E-6FF2-8C56-F2E9CACF60CD}"/>
              </a:ext>
            </a:extLst>
          </p:cNvPr>
          <p:cNvSpPr txBox="1"/>
          <p:nvPr/>
        </p:nvSpPr>
        <p:spPr>
          <a:xfrm>
            <a:off x="1682641" y="440277"/>
            <a:ext cx="7467600" cy="1077218"/>
          </a:xfrm>
          <a:prstGeom prst="rect">
            <a:avLst/>
          </a:prstGeom>
          <a:noFill/>
        </p:spPr>
        <p:txBody>
          <a:bodyPr wrap="square" rtlCol="0">
            <a:spAutoFit/>
          </a:bodyPr>
          <a:lstStyle/>
          <a:p>
            <a:pPr algn="ctr" rtl="1"/>
            <a:r>
              <a:rPr lang="ar-SY" sz="3200" b="1" dirty="0">
                <a:solidFill>
                  <a:srgbClr val="00AEEF"/>
                </a:solidFill>
              </a:rPr>
              <a:t>دراسة حالة </a:t>
            </a:r>
            <a:r>
              <a:rPr lang="en-US" sz="3200" b="1" dirty="0">
                <a:solidFill>
                  <a:srgbClr val="00AEEF"/>
                </a:solidFill>
              </a:rPr>
              <a:t> Liquid Death</a:t>
            </a:r>
            <a:endParaRPr lang="ar-SY" sz="3200" b="1" dirty="0">
              <a:solidFill>
                <a:srgbClr val="00AEEF"/>
              </a:solidFill>
            </a:endParaRPr>
          </a:p>
          <a:p>
            <a:pPr algn="ctr" rtl="1"/>
            <a:r>
              <a:rPr lang="ar-SY" sz="3200" b="1" dirty="0">
                <a:solidFill>
                  <a:srgbClr val="00AEEF"/>
                </a:solidFill>
              </a:rPr>
              <a:t>استخدام شعار </a:t>
            </a:r>
            <a:r>
              <a:rPr lang="en-US" sz="3200" b="1" dirty="0">
                <a:solidFill>
                  <a:srgbClr val="00AEEF"/>
                </a:solidFill>
              </a:rPr>
              <a:t>Death to Plastic </a:t>
            </a:r>
            <a:r>
              <a:rPr lang="ar-SY" sz="3200" b="1" dirty="0">
                <a:solidFill>
                  <a:srgbClr val="00AEEF"/>
                </a:solidFill>
              </a:rPr>
              <a:t>في الإعلانات</a:t>
            </a:r>
            <a:endParaRPr lang="en-US" sz="3200" b="1" dirty="0">
              <a:solidFill>
                <a:srgbClr val="00AEEF"/>
              </a:solidFill>
            </a:endParaRPr>
          </a:p>
        </p:txBody>
      </p:sp>
      <p:pic>
        <p:nvPicPr>
          <p:cNvPr id="5" name="صورة 4">
            <a:extLst>
              <a:ext uri="{FF2B5EF4-FFF2-40B4-BE49-F238E27FC236}">
                <a16:creationId xmlns:a16="http://schemas.microsoft.com/office/drawing/2014/main" id="{AC03056B-5854-19A3-BFAD-75A0D0ABACA9}"/>
              </a:ext>
            </a:extLst>
          </p:cNvPr>
          <p:cNvPicPr>
            <a:picLocks noChangeAspect="1"/>
          </p:cNvPicPr>
          <p:nvPr/>
        </p:nvPicPr>
        <p:blipFill>
          <a:blip r:embed="rId4"/>
          <a:stretch>
            <a:fillRect/>
          </a:stretch>
        </p:blipFill>
        <p:spPr>
          <a:xfrm>
            <a:off x="1318120" y="1755502"/>
            <a:ext cx="9366446" cy="5102498"/>
          </a:xfrm>
          <a:prstGeom prst="rect">
            <a:avLst/>
          </a:prstGeom>
        </p:spPr>
      </p:pic>
    </p:spTree>
    <p:extLst>
      <p:ext uri="{BB962C8B-B14F-4D97-AF65-F5344CB8AC3E}">
        <p14:creationId xmlns:p14="http://schemas.microsoft.com/office/powerpoint/2010/main" val="37796394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31CE4-60A7-9923-3AE6-02951CD1E84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521AEDD-76F4-8AFC-DD7D-3D44EA1550C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A1FD369-1119-411E-9376-31D9B98A6EC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87CDD5CD-5837-FB44-4BF7-00C52D634EE8}"/>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استراتيجية الطقوس واللغة المشتركة </a:t>
            </a:r>
          </a:p>
          <a:p>
            <a:pPr algn="ctr" rtl="1"/>
            <a:r>
              <a:rPr lang="en-US" sz="3200" b="1" dirty="0">
                <a:solidFill>
                  <a:srgbClr val="00AEEF"/>
                </a:solidFill>
              </a:rPr>
              <a:t>Shared Ritual &amp; Language Strategy</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14DE9DA8-9099-9102-E62A-5B93472CF43F}"/>
              </a:ext>
            </a:extLst>
          </p:cNvPr>
          <p:cNvSpPr/>
          <p:nvPr/>
        </p:nvSpPr>
        <p:spPr>
          <a:xfrm>
            <a:off x="-44338" y="1294357"/>
            <a:ext cx="12050227" cy="519176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مربع نص 4">
            <a:extLst>
              <a:ext uri="{FF2B5EF4-FFF2-40B4-BE49-F238E27FC236}">
                <a16:creationId xmlns:a16="http://schemas.microsoft.com/office/drawing/2014/main" id="{25E49511-2DB9-03A3-D0DC-71032AEE3FD4}"/>
              </a:ext>
            </a:extLst>
          </p:cNvPr>
          <p:cNvSpPr txBox="1"/>
          <p:nvPr/>
        </p:nvSpPr>
        <p:spPr>
          <a:xfrm>
            <a:off x="209297" y="1336304"/>
            <a:ext cx="11309034" cy="5107873"/>
          </a:xfrm>
          <a:prstGeom prst="rect">
            <a:avLst/>
          </a:prstGeom>
          <a:noFill/>
        </p:spPr>
        <p:txBody>
          <a:bodyPr wrap="square" rtlCol="0">
            <a:spAutoFit/>
          </a:bodyPr>
          <a:lstStyle/>
          <a:p>
            <a:pPr algn="just" rtl="1">
              <a:lnSpc>
                <a:spcPct val="150000"/>
              </a:lnSpc>
            </a:pPr>
            <a:r>
              <a:rPr lang="ar-SY" sz="2200" dirty="0"/>
              <a:t>هذه الاستراتيجية مناسبة لمجتمعات التضامن  </a:t>
            </a:r>
            <a:r>
              <a:rPr lang="en-US" sz="2200" dirty="0"/>
              <a:t> Solidarity Communities</a:t>
            </a:r>
            <a:r>
              <a:rPr lang="ar-SY" sz="2200" dirty="0"/>
              <a:t> حيث تعمل هذه الاستراتيجية على تعزيز التضامن من خلال سلوكيات فريدة، أو "فكاهة خاصة بأعضاء المجتمع"، أو مفردات متخصصة لا يفهمها إلا أعضاء المجتمع. وهذا يخلق عائقًا كبيرًا أمام الانضمام، ولكنه يُولّد ولاءً شديدًا بمجرد الانضمام لهذا المجتمع.</a:t>
            </a:r>
          </a:p>
          <a:p>
            <a:pPr algn="just" rtl="1">
              <a:lnSpc>
                <a:spcPct val="150000"/>
              </a:lnSpc>
            </a:pPr>
            <a:r>
              <a:rPr lang="ar-SY" sz="2200" dirty="0"/>
              <a:t>الطقوس: إجراءات محددة يقوم بها المستخدمون مثل "تسجيل الوصول </a:t>
            </a:r>
            <a:r>
              <a:rPr lang="en-US" sz="2200" dirty="0"/>
              <a:t>Check in</a:t>
            </a:r>
            <a:r>
              <a:rPr lang="ar-SY" sz="2200" dirty="0"/>
              <a:t> أو طريقة محددة لاستخدام المنتج.</a:t>
            </a:r>
          </a:p>
          <a:p>
            <a:pPr algn="just" rtl="1">
              <a:lnSpc>
                <a:spcPct val="150000"/>
              </a:lnSpc>
            </a:pPr>
            <a:r>
              <a:rPr lang="ar-SY" sz="2200" dirty="0"/>
              <a:t>اللغة: اختصارات أو مصطلحات عامية تُشير إلى الانتماء لهذا المجتمع وخاصة بمجتمع العلامة التجارية.</a:t>
            </a:r>
          </a:p>
          <a:p>
            <a:pPr algn="just" rtl="1">
              <a:lnSpc>
                <a:spcPct val="150000"/>
              </a:lnSpc>
            </a:pPr>
            <a:r>
              <a:rPr lang="ar-SY" sz="2200" dirty="0"/>
              <a:t>المحفز (المثير) الفيروسي </a:t>
            </a:r>
            <a:r>
              <a:rPr lang="en-US" sz="2200" dirty="0"/>
              <a:t>Viral Trigger</a:t>
            </a:r>
            <a:r>
              <a:rPr lang="ar-SY" sz="2200" dirty="0"/>
              <a:t> : العملة الاجتماعية (</a:t>
            </a:r>
            <a:r>
              <a:rPr lang="en-US" sz="2200" dirty="0"/>
              <a:t>Social Currency) </a:t>
            </a:r>
            <a:r>
              <a:rPr lang="ar-SY" sz="2200" dirty="0"/>
              <a:t>) وهي القيمة غير المادية التي يكتسبها الفرد أو العلامة التجارية من خلال علاقاتهم وتأثيرهم داخل شبكاتهم الاجتماعية. تعبر عن رصيد الثقة، السمعة، والتميز الذي يمنح صاحبها مكانة اجتماعية، وتعتمد بشكل أساسي على المشاركة، التفاعل، وتقديم محتوى أو تجارب تجعل المستخدمين يبدون أفضل، أكثر ذكاءً، أو أكثر تميزاً عند مشاركتها، ولذلك يقوم المستخدم بمشاركة المحتوى مع أصدقائه رغبةً في ضم أصدقائه إلى هذا المجتمع.  </a:t>
            </a:r>
          </a:p>
        </p:txBody>
      </p:sp>
    </p:spTree>
    <p:extLst>
      <p:ext uri="{BB962C8B-B14F-4D97-AF65-F5344CB8AC3E}">
        <p14:creationId xmlns:p14="http://schemas.microsoft.com/office/powerpoint/2010/main" val="42840765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ED0B21-EE94-E164-EE11-EA64B0D5636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96B674E-B12C-EBDC-36DD-5EDA9EAE1D3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261D70C-9F56-EFBA-13B3-F759C58841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1BD5C381-9C50-B3D4-B1EA-4C9076235F9F}"/>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دراسة حالة</a:t>
            </a:r>
          </a:p>
          <a:p>
            <a:pPr algn="ctr" rtl="1"/>
            <a:r>
              <a:rPr lang="ar-SY" sz="3200" b="1" dirty="0">
                <a:solidFill>
                  <a:srgbClr val="00AEEF"/>
                </a:solidFill>
              </a:rPr>
              <a:t>دراجة </a:t>
            </a:r>
            <a:r>
              <a:rPr lang="en-US" sz="3200" b="1" dirty="0">
                <a:solidFill>
                  <a:srgbClr val="00AEEF"/>
                </a:solidFill>
              </a:rPr>
              <a:t>Pelton</a:t>
            </a:r>
            <a:endParaRPr lang="en-US" sz="3200" dirty="0">
              <a:solidFill>
                <a:schemeClr val="bg1"/>
              </a:solidFill>
            </a:endParaRPr>
          </a:p>
        </p:txBody>
      </p:sp>
      <p:pic>
        <p:nvPicPr>
          <p:cNvPr id="9" name="صورة 8" descr="صورة تحتوي على أسود, لقطة شاشة, الخط, الرسومات&#10;&#10;قد يكون المحتوى الذي تم إنشاؤه بواسطة الذكاء الاصطناعي غير صحيح.">
            <a:extLst>
              <a:ext uri="{FF2B5EF4-FFF2-40B4-BE49-F238E27FC236}">
                <a16:creationId xmlns:a16="http://schemas.microsoft.com/office/drawing/2014/main" id="{46AB6D9A-4D4A-1BE8-5A56-6AF3639D5E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17683" y="988412"/>
            <a:ext cx="6968358" cy="4645571"/>
          </a:xfrm>
          <a:prstGeom prst="rect">
            <a:avLst/>
          </a:prstGeom>
        </p:spPr>
      </p:pic>
    </p:spTree>
    <p:extLst>
      <p:ext uri="{BB962C8B-B14F-4D97-AF65-F5344CB8AC3E}">
        <p14:creationId xmlns:p14="http://schemas.microsoft.com/office/powerpoint/2010/main" val="267061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BF75C-0C61-6EF9-03DE-06007F03433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C06D981-5CA9-A9A5-533E-D7BA4C917E3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5DE04DE-D461-23A2-F3E5-3ECDF9B848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5B2D016B-9B2C-3399-83E5-26836C4EEBED}"/>
              </a:ext>
            </a:extLst>
          </p:cNvPr>
          <p:cNvSpPr txBox="1"/>
          <p:nvPr/>
        </p:nvSpPr>
        <p:spPr>
          <a:xfrm>
            <a:off x="1682641" y="440277"/>
            <a:ext cx="7467600" cy="1077218"/>
          </a:xfrm>
          <a:prstGeom prst="rect">
            <a:avLst/>
          </a:prstGeom>
          <a:noFill/>
        </p:spPr>
        <p:txBody>
          <a:bodyPr wrap="square" rtlCol="0">
            <a:spAutoFit/>
          </a:bodyPr>
          <a:lstStyle/>
          <a:p>
            <a:pPr algn="ctr" rtl="1"/>
            <a:r>
              <a:rPr lang="ar-SY" sz="3200" b="1" dirty="0">
                <a:solidFill>
                  <a:srgbClr val="00AEEF"/>
                </a:solidFill>
              </a:rPr>
              <a:t>دراسة حالة </a:t>
            </a:r>
          </a:p>
          <a:p>
            <a:pPr algn="ctr" rtl="1"/>
            <a:r>
              <a:rPr lang="ar-SY" sz="3200" b="1" dirty="0">
                <a:solidFill>
                  <a:srgbClr val="00AEEF"/>
                </a:solidFill>
              </a:rPr>
              <a:t>دراجة </a:t>
            </a:r>
            <a:r>
              <a:rPr lang="en-US" sz="3200" b="1" dirty="0">
                <a:solidFill>
                  <a:srgbClr val="00AEEF"/>
                </a:solidFill>
              </a:rPr>
              <a:t>Pelton</a:t>
            </a:r>
          </a:p>
        </p:txBody>
      </p:sp>
      <p:sp>
        <p:nvSpPr>
          <p:cNvPr id="4" name="مستطيل مستدير الزوايا 4">
            <a:extLst>
              <a:ext uri="{FF2B5EF4-FFF2-40B4-BE49-F238E27FC236}">
                <a16:creationId xmlns:a16="http://schemas.microsoft.com/office/drawing/2014/main" id="{88B034B2-467F-BFE4-858B-1163C678229A}"/>
              </a:ext>
            </a:extLst>
          </p:cNvPr>
          <p:cNvSpPr/>
          <p:nvPr/>
        </p:nvSpPr>
        <p:spPr>
          <a:xfrm>
            <a:off x="6314369" y="1649101"/>
            <a:ext cx="5877631" cy="492668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sz="2200" dirty="0">
              <a:solidFill>
                <a:schemeClr val="tx1"/>
              </a:solidFill>
            </a:endParaRPr>
          </a:p>
          <a:p>
            <a:pPr algn="just" rtl="1">
              <a:lnSpc>
                <a:spcPct val="150000"/>
              </a:lnSpc>
            </a:pPr>
            <a:r>
              <a:rPr lang="ar-SY" sz="2200" dirty="0">
                <a:solidFill>
                  <a:schemeClr val="tx1"/>
                </a:solidFill>
              </a:rPr>
              <a:t>دراجة </a:t>
            </a:r>
            <a:r>
              <a:rPr lang="en-US" sz="2200" dirty="0">
                <a:solidFill>
                  <a:schemeClr val="tx1"/>
                </a:solidFill>
              </a:rPr>
              <a:t>Pelton</a:t>
            </a:r>
            <a:r>
              <a:rPr lang="ar-SY" sz="2200" dirty="0">
                <a:solidFill>
                  <a:schemeClr val="tx1"/>
                </a:solidFill>
              </a:rPr>
              <a:t> هي دراجة ثابتة رياضية لممارسة تمارين ركوب الدراجة مع وجود شاشة متطورة مرفقة مع الجهاز وبرامج متعددة رياضية وتتضمن برمجيات وتقنيات تتبع حركات الجسم مع وجود عدة أجهزة ومعدات رياضية مرفقة مع هذه الدراجة بالإضافة إلى وجود مدربين وفق البرامج التي تتضمنها شاشة هذه الدراجة، وتستخدم هذه الدراجة الذكاء الاصطناعي لدعم برامجها وتقنياتها.</a:t>
            </a:r>
            <a:endParaRPr lang="en-US" sz="2200" dirty="0">
              <a:solidFill>
                <a:schemeClr val="tx1"/>
              </a:solidFill>
            </a:endParaRPr>
          </a:p>
          <a:p>
            <a:pPr algn="just" rtl="1">
              <a:lnSpc>
                <a:spcPct val="150000"/>
              </a:lnSpc>
            </a:pPr>
            <a:r>
              <a:rPr lang="ar-SY" sz="2200" dirty="0">
                <a:solidFill>
                  <a:schemeClr val="tx1"/>
                </a:solidFill>
              </a:rPr>
              <a:t>. </a:t>
            </a:r>
          </a:p>
        </p:txBody>
      </p:sp>
      <p:pic>
        <p:nvPicPr>
          <p:cNvPr id="7" name="صورة 6" descr="صورة تحتوي على جهاز رياضي, رياضة, معدات التمرين, دراجة ثابتة&#10;&#10;قد يكون المحتوى الذي تم إنشاؤه بواسطة الذكاء الاصطناعي غير صحيح.">
            <a:extLst>
              <a:ext uri="{FF2B5EF4-FFF2-40B4-BE49-F238E27FC236}">
                <a16:creationId xmlns:a16="http://schemas.microsoft.com/office/drawing/2014/main" id="{6B19A7B6-D9FE-8E2D-8C45-4D33EC03F6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77" y="2121327"/>
            <a:ext cx="6116677" cy="4079776"/>
          </a:xfrm>
          <a:prstGeom prst="rect">
            <a:avLst/>
          </a:prstGeom>
        </p:spPr>
      </p:pic>
    </p:spTree>
    <p:extLst>
      <p:ext uri="{BB962C8B-B14F-4D97-AF65-F5344CB8AC3E}">
        <p14:creationId xmlns:p14="http://schemas.microsoft.com/office/powerpoint/2010/main" val="1235752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593B2-91D9-B281-5507-8E66FCD98B8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33F1F80-A9A6-9CA6-1E00-30FD5B72C03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3656EDC-B596-6F00-B45F-A2532522D3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9EC7A61D-E23A-1969-4A30-A6F9329D504A}"/>
              </a:ext>
            </a:extLst>
          </p:cNvPr>
          <p:cNvSpPr txBox="1"/>
          <p:nvPr/>
        </p:nvSpPr>
        <p:spPr>
          <a:xfrm>
            <a:off x="1682641" y="440277"/>
            <a:ext cx="7467600" cy="1077218"/>
          </a:xfrm>
          <a:prstGeom prst="rect">
            <a:avLst/>
          </a:prstGeom>
          <a:noFill/>
        </p:spPr>
        <p:txBody>
          <a:bodyPr wrap="square" rtlCol="0">
            <a:spAutoFit/>
          </a:bodyPr>
          <a:lstStyle/>
          <a:p>
            <a:pPr algn="ctr" rtl="1"/>
            <a:r>
              <a:rPr lang="ar-SY" sz="3200" b="1" dirty="0">
                <a:solidFill>
                  <a:srgbClr val="00AEEF"/>
                </a:solidFill>
              </a:rPr>
              <a:t>دراسة حالة </a:t>
            </a:r>
          </a:p>
          <a:p>
            <a:pPr algn="ctr" rtl="1"/>
            <a:r>
              <a:rPr lang="ar-SY" sz="3200" b="1" dirty="0">
                <a:solidFill>
                  <a:srgbClr val="00AEEF"/>
                </a:solidFill>
              </a:rPr>
              <a:t>دراجة </a:t>
            </a:r>
            <a:r>
              <a:rPr lang="en-US" sz="3200" b="1" dirty="0">
                <a:solidFill>
                  <a:srgbClr val="00AEEF"/>
                </a:solidFill>
              </a:rPr>
              <a:t>Pelton</a:t>
            </a:r>
          </a:p>
        </p:txBody>
      </p:sp>
      <p:sp>
        <p:nvSpPr>
          <p:cNvPr id="4" name="مستطيل مستدير الزوايا 4">
            <a:extLst>
              <a:ext uri="{FF2B5EF4-FFF2-40B4-BE49-F238E27FC236}">
                <a16:creationId xmlns:a16="http://schemas.microsoft.com/office/drawing/2014/main" id="{AB5EA331-B267-685E-504A-98851463F137}"/>
              </a:ext>
            </a:extLst>
          </p:cNvPr>
          <p:cNvSpPr/>
          <p:nvPr/>
        </p:nvSpPr>
        <p:spPr>
          <a:xfrm>
            <a:off x="70886" y="1506986"/>
            <a:ext cx="12050227" cy="492668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الشعار: </a:t>
            </a:r>
            <a:r>
              <a:rPr lang="en-US" sz="2200" dirty="0">
                <a:solidFill>
                  <a:schemeClr val="tx1"/>
                </a:solidFill>
              </a:rPr>
              <a:t>Pelton</a:t>
            </a:r>
            <a:r>
              <a:rPr lang="ar-SY" sz="2200" dirty="0">
                <a:solidFill>
                  <a:schemeClr val="tx1"/>
                </a:solidFill>
              </a:rPr>
              <a:t> ليس مجرد دراجة؛ إنها قبيلة (عشيرة) رقمية </a:t>
            </a:r>
            <a:endParaRPr lang="en-US" sz="2200" dirty="0">
              <a:solidFill>
                <a:schemeClr val="tx1"/>
              </a:solidFill>
            </a:endParaRPr>
          </a:p>
          <a:p>
            <a:pPr algn="just" rtl="1">
              <a:lnSpc>
                <a:spcPct val="150000"/>
              </a:lnSpc>
            </a:pPr>
            <a:r>
              <a:rPr lang="ar-SY" sz="2200" dirty="0">
                <a:solidFill>
                  <a:schemeClr val="tx1"/>
                </a:solidFill>
              </a:rPr>
              <a:t>التكتيك: يستخدمون لوحات المتصدرين </a:t>
            </a:r>
            <a:r>
              <a:rPr lang="en-US" sz="2200" dirty="0">
                <a:solidFill>
                  <a:schemeClr val="tx1"/>
                </a:solidFill>
              </a:rPr>
              <a:t>Leaderboards</a:t>
            </a:r>
            <a:r>
              <a:rPr lang="ar-SY" sz="2200" dirty="0">
                <a:solidFill>
                  <a:schemeClr val="tx1"/>
                </a:solidFill>
              </a:rPr>
              <a:t>، وتبادل الصفقة أو التحية المتبادلة بالكفين </a:t>
            </a:r>
            <a:r>
              <a:rPr lang="en-US" sz="2200" dirty="0">
                <a:solidFill>
                  <a:schemeClr val="tx1"/>
                </a:solidFill>
              </a:rPr>
              <a:t>High-fives</a:t>
            </a:r>
            <a:r>
              <a:rPr lang="ar-SY" sz="2200" dirty="0">
                <a:solidFill>
                  <a:schemeClr val="tx1"/>
                </a:solidFill>
              </a:rPr>
              <a:t>، و"جولات الإنجاز </a:t>
            </a:r>
            <a:r>
              <a:rPr lang="en-US" sz="2200" dirty="0">
                <a:solidFill>
                  <a:schemeClr val="tx1"/>
                </a:solidFill>
              </a:rPr>
              <a:t>Milestones Rides</a:t>
            </a:r>
            <a:r>
              <a:rPr lang="ar-SY" sz="2200" dirty="0">
                <a:solidFill>
                  <a:schemeClr val="tx1"/>
                </a:solidFill>
              </a:rPr>
              <a:t>. يستخدم المدربون عبارات مميزة مثل: لم تستيقظ لتكون عاديًا </a:t>
            </a:r>
            <a:r>
              <a:rPr lang="en-US" sz="2200" dirty="0">
                <a:solidFill>
                  <a:schemeClr val="tx1"/>
                </a:solidFill>
              </a:rPr>
              <a:t>You didn't wake up to be mediocre“</a:t>
            </a:r>
          </a:p>
          <a:p>
            <a:pPr algn="just" rtl="1">
              <a:lnSpc>
                <a:spcPct val="150000"/>
              </a:lnSpc>
            </a:pPr>
            <a:r>
              <a:rPr lang="ar-SY" sz="2200" dirty="0">
                <a:solidFill>
                  <a:schemeClr val="tx1"/>
                </a:solidFill>
              </a:rPr>
              <a:t>.التضامن: أضاف المستخدمون وسوم القبيلة مثل </a:t>
            </a:r>
            <a:r>
              <a:rPr lang="en-US" sz="2200" dirty="0">
                <a:solidFill>
                  <a:schemeClr val="tx1"/>
                </a:solidFill>
              </a:rPr>
              <a:t>#PelotonMoms</a:t>
            </a:r>
            <a:r>
              <a:rPr lang="ar-SY" sz="2200" dirty="0">
                <a:solidFill>
                  <a:schemeClr val="tx1"/>
                </a:solidFill>
              </a:rPr>
              <a:t> إلى ملفاتهم الشخصية. خلال الجائحة، خلق هذا انتشارًا واسعًا، حيث شعر الأعضاء بواجب أخلاقي تجاه دعوة أصدقائهم للمشاركة في الانضمام إلى هذه القبيلة الرقمية والتي تمثل مستخدمي ومتابعي العلامة التجارية </a:t>
            </a:r>
            <a:r>
              <a:rPr lang="en-US" sz="2200" dirty="0">
                <a:solidFill>
                  <a:schemeClr val="tx1"/>
                </a:solidFill>
              </a:rPr>
              <a:t>Pelton</a:t>
            </a:r>
            <a:r>
              <a:rPr lang="ar-SY" sz="2200" dirty="0">
                <a:solidFill>
                  <a:schemeClr val="tx1"/>
                </a:solidFill>
              </a:rPr>
              <a:t>، وهذا أدى إلى خلق حلقات فيروسية قوية من خلال مشاركة المنتج ثم شرائه من قبل آخرين ثم قيامهم بمشاركته أيضاً واستخدام وسوم القبيلة بعد شراء الدراجة الرياضية واستخدامها</a:t>
            </a:r>
          </a:p>
        </p:txBody>
      </p:sp>
    </p:spTree>
    <p:extLst>
      <p:ext uri="{BB962C8B-B14F-4D97-AF65-F5344CB8AC3E}">
        <p14:creationId xmlns:p14="http://schemas.microsoft.com/office/powerpoint/2010/main" val="4977979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AE211F-7E8E-9F24-29B2-5925A2335C8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D9BF731-4141-1A93-608F-AB15E0A1ADF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C8165CE-3769-1EDA-0967-E4FB8C8051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CFAFF979-C0ED-CFDB-9B22-BFEC79917704}"/>
              </a:ext>
            </a:extLst>
          </p:cNvPr>
          <p:cNvSpPr txBox="1"/>
          <p:nvPr/>
        </p:nvSpPr>
        <p:spPr>
          <a:xfrm>
            <a:off x="1682641" y="440277"/>
            <a:ext cx="7467600" cy="1077218"/>
          </a:xfrm>
          <a:prstGeom prst="rect">
            <a:avLst/>
          </a:prstGeom>
          <a:noFill/>
        </p:spPr>
        <p:txBody>
          <a:bodyPr wrap="square" rtlCol="0">
            <a:spAutoFit/>
          </a:bodyPr>
          <a:lstStyle/>
          <a:p>
            <a:pPr algn="ctr" rtl="1"/>
            <a:r>
              <a:rPr lang="ar-SY" sz="3200" b="1" dirty="0">
                <a:solidFill>
                  <a:srgbClr val="00AEEF"/>
                </a:solidFill>
              </a:rPr>
              <a:t>دراسة حالة </a:t>
            </a:r>
          </a:p>
          <a:p>
            <a:pPr algn="ctr" rtl="1"/>
            <a:r>
              <a:rPr lang="ar-SY" sz="3200" b="1" dirty="0">
                <a:solidFill>
                  <a:srgbClr val="00AEEF"/>
                </a:solidFill>
              </a:rPr>
              <a:t>دراجة </a:t>
            </a:r>
            <a:r>
              <a:rPr lang="en-US" sz="3200" b="1" dirty="0">
                <a:solidFill>
                  <a:srgbClr val="00AEEF"/>
                </a:solidFill>
              </a:rPr>
              <a:t>Pelton</a:t>
            </a:r>
          </a:p>
        </p:txBody>
      </p:sp>
      <p:sp>
        <p:nvSpPr>
          <p:cNvPr id="4" name="مستطيل مستدير الزوايا 4">
            <a:extLst>
              <a:ext uri="{FF2B5EF4-FFF2-40B4-BE49-F238E27FC236}">
                <a16:creationId xmlns:a16="http://schemas.microsoft.com/office/drawing/2014/main" id="{5B185AE8-5F0E-7BAE-4321-354A274E35AC}"/>
              </a:ext>
            </a:extLst>
          </p:cNvPr>
          <p:cNvSpPr/>
          <p:nvPr/>
        </p:nvSpPr>
        <p:spPr>
          <a:xfrm>
            <a:off x="5833241" y="2055414"/>
            <a:ext cx="6287872" cy="438876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b="1" dirty="0">
                <a:solidFill>
                  <a:schemeClr val="tx1"/>
                </a:solidFill>
              </a:rPr>
              <a:t>النتائج:</a:t>
            </a:r>
          </a:p>
          <a:p>
            <a:pPr algn="just" rtl="1">
              <a:lnSpc>
                <a:spcPct val="150000"/>
              </a:lnSpc>
            </a:pPr>
            <a:r>
              <a:rPr lang="ar-SY" sz="2200" dirty="0">
                <a:solidFill>
                  <a:schemeClr val="tx1"/>
                </a:solidFill>
              </a:rPr>
              <a:t>معدلات استبقاء (احتفاظ) </a:t>
            </a:r>
            <a:r>
              <a:rPr lang="en-US" sz="2200" dirty="0">
                <a:solidFill>
                  <a:schemeClr val="tx1"/>
                </a:solidFill>
              </a:rPr>
              <a:t>Retention</a:t>
            </a:r>
            <a:r>
              <a:rPr lang="ar-SY" sz="2200" dirty="0">
                <a:solidFill>
                  <a:schemeClr val="tx1"/>
                </a:solidFill>
              </a:rPr>
              <a:t> عالية بالعملاء ومجتمع من العملاء يدافع بقوة عن العلامة التجارية ضد الانتقادات. </a:t>
            </a:r>
          </a:p>
          <a:p>
            <a:pPr algn="just" rtl="1">
              <a:lnSpc>
                <a:spcPct val="150000"/>
              </a:lnSpc>
            </a:pPr>
            <a:endParaRPr lang="ar-SY" sz="2200" dirty="0">
              <a:solidFill>
                <a:schemeClr val="tx1"/>
              </a:solidFill>
            </a:endParaRPr>
          </a:p>
        </p:txBody>
      </p:sp>
      <p:pic>
        <p:nvPicPr>
          <p:cNvPr id="5" name="صورة 4" descr="صورة تحتوي على نص, لقطة شاشة, الهاتف النقال, الخط&#10;&#10;قد يكون المحتوى الذي تم إنشاؤه بواسطة الذكاء الاصطناعي غير صحيح.">
            <a:extLst>
              <a:ext uri="{FF2B5EF4-FFF2-40B4-BE49-F238E27FC236}">
                <a16:creationId xmlns:a16="http://schemas.microsoft.com/office/drawing/2014/main" id="{962C2799-471D-41A2-C07C-FB5EEEA49A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042" y="746222"/>
            <a:ext cx="3187197" cy="6111778"/>
          </a:xfrm>
          <a:prstGeom prst="rect">
            <a:avLst/>
          </a:prstGeom>
        </p:spPr>
      </p:pic>
    </p:spTree>
    <p:extLst>
      <p:ext uri="{BB962C8B-B14F-4D97-AF65-F5344CB8AC3E}">
        <p14:creationId xmlns:p14="http://schemas.microsoft.com/office/powerpoint/2010/main" val="9975232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9A480-AF00-83EC-520A-92A10F71BDA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7126C71-D3D0-9A04-AF9B-62DAB73C365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301713C-A6E9-6B22-2408-A6AFC2A41E4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BE77F9C4-03A3-3AFD-A4D1-68E1DC6FFA61}"/>
              </a:ext>
            </a:extLst>
          </p:cNvPr>
          <p:cNvSpPr txBox="1"/>
          <p:nvPr/>
        </p:nvSpPr>
        <p:spPr>
          <a:xfrm>
            <a:off x="1514475" y="175191"/>
            <a:ext cx="7467600" cy="1631216"/>
          </a:xfrm>
          <a:prstGeom prst="rect">
            <a:avLst/>
          </a:prstGeom>
          <a:noFill/>
        </p:spPr>
        <p:txBody>
          <a:bodyPr wrap="square" rtlCol="0">
            <a:spAutoFit/>
          </a:bodyPr>
          <a:lstStyle/>
          <a:p>
            <a:pPr algn="ctr" rtl="1"/>
            <a:r>
              <a:rPr lang="ar-SY" sz="3200" b="1" dirty="0">
                <a:solidFill>
                  <a:srgbClr val="00AEEF"/>
                </a:solidFill>
              </a:rPr>
              <a:t>دراسة حالة </a:t>
            </a:r>
            <a:r>
              <a:rPr lang="en-US" sz="3200" b="1" dirty="0">
                <a:solidFill>
                  <a:srgbClr val="00AEEF"/>
                </a:solidFill>
              </a:rPr>
              <a:t>Pelton</a:t>
            </a:r>
            <a:endParaRPr lang="ar-SY" sz="3200" b="1" dirty="0">
              <a:solidFill>
                <a:srgbClr val="00AEEF"/>
              </a:solidFill>
            </a:endParaRPr>
          </a:p>
          <a:p>
            <a:pPr algn="ctr" rtl="1"/>
            <a:r>
              <a:rPr lang="ar-SY" sz="3200" b="1" dirty="0">
                <a:solidFill>
                  <a:srgbClr val="00AEEF"/>
                </a:solidFill>
              </a:rPr>
              <a:t>إعلان </a:t>
            </a:r>
            <a:endParaRPr lang="en-US" sz="3200" b="1" dirty="0">
              <a:solidFill>
                <a:srgbClr val="00AEEF"/>
              </a:solidFill>
            </a:endParaRPr>
          </a:p>
          <a:p>
            <a:pPr algn="ctr" rtl="1"/>
            <a:r>
              <a:rPr lang="en-US" dirty="0">
                <a:hlinkClick r:id="rId6"/>
              </a:rPr>
              <a:t>https://www.youtube.com/watch?v=kjmwGVqAVWQ</a:t>
            </a:r>
            <a:r>
              <a:rPr lang="en-US" dirty="0"/>
              <a:t> </a:t>
            </a:r>
          </a:p>
          <a:p>
            <a:pPr algn="ctr" rtl="1"/>
            <a:endParaRPr lang="en-US" dirty="0"/>
          </a:p>
        </p:txBody>
      </p:sp>
      <p:pic>
        <p:nvPicPr>
          <p:cNvPr id="3" name="pelton">
            <a:hlinkClick r:id="" action="ppaction://media"/>
            <a:extLst>
              <a:ext uri="{FF2B5EF4-FFF2-40B4-BE49-F238E27FC236}">
                <a16:creationId xmlns:a16="http://schemas.microsoft.com/office/drawing/2014/main" id="{22B4A7AF-3F3D-337B-4335-758109568F67}"/>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1276125" y="1806407"/>
            <a:ext cx="9080454" cy="5051593"/>
          </a:xfrm>
          <a:prstGeom prst="rect">
            <a:avLst/>
          </a:prstGeom>
        </p:spPr>
      </p:pic>
    </p:spTree>
    <p:extLst>
      <p:ext uri="{BB962C8B-B14F-4D97-AF65-F5344CB8AC3E}">
        <p14:creationId xmlns:p14="http://schemas.microsoft.com/office/powerpoint/2010/main" val="990570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18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582A5D-D3D3-A656-3B5B-C9B3344B6BC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966A419-8AA7-C919-9527-0C7C14A5040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7CFE88E-1410-9916-ACC6-4BD7C181A4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A45E0808-11C9-7CFF-D00B-5F2AD870A8C7}"/>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9B0687D2-F5A5-E59D-E4BA-2520E5580DA1}"/>
              </a:ext>
            </a:extLst>
          </p:cNvPr>
          <p:cNvSpPr/>
          <p:nvPr/>
        </p:nvSpPr>
        <p:spPr>
          <a:xfrm>
            <a:off x="70886" y="2055414"/>
            <a:ext cx="12050227" cy="438876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تقوم هذه الاستراتيجية على فكرة أن الناس يدعمون ما يساهمون في بنائه وصنعه، ولذلك فإن المنتج الذي يتم صنعه وفقاً لآراء الزبائن سيتم دعمه من قبلهم وتبنيه لأنه نتاج خبراتهم وآرائهم، في هذه الاستراتيجية يتم تحويل أعضاء المجتمع من مجرد "عملاء" إلى "شركاء" من خلال منح المجتمع صوتًا في توجيه المنتج.  </a:t>
            </a:r>
          </a:p>
          <a:p>
            <a:pPr algn="just" rtl="1">
              <a:lnSpc>
                <a:spcPct val="150000"/>
              </a:lnSpc>
            </a:pPr>
            <a:r>
              <a:rPr lang="ar-SY" sz="2200" dirty="0">
                <a:solidFill>
                  <a:schemeClr val="tx1"/>
                </a:solidFill>
              </a:rPr>
              <a:t>آليات العمل: التغذية الراجعة هي التي توجه تصميم المنتج حيث يصوّت المستخدمون على الميزات. </a:t>
            </a:r>
          </a:p>
          <a:p>
            <a:pPr algn="just" rtl="1">
              <a:lnSpc>
                <a:spcPct val="150000"/>
              </a:lnSpc>
            </a:pPr>
            <a:r>
              <a:rPr lang="ar-SY" sz="2200" dirty="0">
                <a:solidFill>
                  <a:schemeClr val="tx1"/>
                </a:solidFill>
              </a:rPr>
              <a:t>المحتوى الذي ينشئه المستخدمون </a:t>
            </a:r>
            <a:r>
              <a:rPr lang="en-US" sz="2200" dirty="0">
                <a:solidFill>
                  <a:schemeClr val="tx1"/>
                </a:solidFill>
              </a:rPr>
              <a:t>UGC</a:t>
            </a:r>
            <a:r>
              <a:rPr lang="ar-SY" sz="2200" dirty="0">
                <a:solidFill>
                  <a:schemeClr val="tx1"/>
                </a:solidFill>
              </a:rPr>
              <a:t>: عرض تجارب عملاء حقيقيين في المحتوى التسويقي الرئيسي للعلامة التجارية.</a:t>
            </a:r>
          </a:p>
          <a:p>
            <a:pPr algn="just" rtl="1">
              <a:lnSpc>
                <a:spcPct val="150000"/>
              </a:lnSpc>
            </a:pPr>
            <a:r>
              <a:rPr lang="ar-SY" sz="2200" dirty="0">
                <a:solidFill>
                  <a:schemeClr val="tx1"/>
                </a:solidFill>
              </a:rPr>
              <a:t>المحفز (المثير) الفيروسي </a:t>
            </a:r>
            <a:r>
              <a:rPr lang="en-US" sz="2200" dirty="0">
                <a:solidFill>
                  <a:schemeClr val="tx1"/>
                </a:solidFill>
              </a:rPr>
              <a:t>Viral Trigger </a:t>
            </a:r>
            <a:r>
              <a:rPr lang="ar-SY" sz="2200" dirty="0">
                <a:solidFill>
                  <a:schemeClr val="tx1"/>
                </a:solidFill>
              </a:rPr>
              <a:t>: القيمة العملية نتيجة التصويت على المنتج + سرد القصص.</a:t>
            </a:r>
          </a:p>
        </p:txBody>
      </p:sp>
      <p:sp>
        <p:nvSpPr>
          <p:cNvPr id="3" name="مربع نص 2">
            <a:extLst>
              <a:ext uri="{FF2B5EF4-FFF2-40B4-BE49-F238E27FC236}">
                <a16:creationId xmlns:a16="http://schemas.microsoft.com/office/drawing/2014/main" id="{3980BA3D-C28A-54C3-4B7D-3415E193827D}"/>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استراتيجية الابتكار المشترك / الملكية المشتركة</a:t>
            </a:r>
          </a:p>
          <a:p>
            <a:pPr algn="ctr" rtl="1"/>
            <a:r>
              <a:rPr lang="en-US" sz="3200" b="1" dirty="0">
                <a:solidFill>
                  <a:srgbClr val="00AEEF"/>
                </a:solidFill>
              </a:rPr>
              <a:t>Co-Creation / Ownership  Strategy</a:t>
            </a:r>
            <a:endParaRPr lang="ar-SY" sz="3200" b="1" dirty="0">
              <a:solidFill>
                <a:srgbClr val="00AEEF"/>
              </a:solidFill>
            </a:endParaRPr>
          </a:p>
        </p:txBody>
      </p:sp>
    </p:spTree>
    <p:extLst>
      <p:ext uri="{BB962C8B-B14F-4D97-AF65-F5344CB8AC3E}">
        <p14:creationId xmlns:p14="http://schemas.microsoft.com/office/powerpoint/2010/main" val="4690169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2F7383-5CBC-62DC-655A-908F8065079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7240C8C-704F-B020-CC23-A66DB2A785A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FD54AFA-F948-37A2-322A-9FD4F303CD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4741B17C-1886-4A68-6D2E-2D4087C6B871}"/>
              </a:ext>
            </a:extLst>
          </p:cNvPr>
          <p:cNvSpPr txBox="1"/>
          <p:nvPr/>
        </p:nvSpPr>
        <p:spPr>
          <a:xfrm>
            <a:off x="1682641" y="440277"/>
            <a:ext cx="7467600" cy="1077218"/>
          </a:xfrm>
          <a:prstGeom prst="rect">
            <a:avLst/>
          </a:prstGeom>
          <a:noFill/>
        </p:spPr>
        <p:txBody>
          <a:bodyPr wrap="square" rtlCol="0">
            <a:spAutoFit/>
          </a:bodyPr>
          <a:lstStyle/>
          <a:p>
            <a:pPr algn="ctr" rtl="1"/>
            <a:r>
              <a:rPr lang="ar-SY" sz="3200" b="1" dirty="0">
                <a:solidFill>
                  <a:srgbClr val="00AEEF"/>
                </a:solidFill>
              </a:rPr>
              <a:t>دراسة حالة </a:t>
            </a:r>
          </a:p>
          <a:p>
            <a:pPr algn="ctr" rtl="1"/>
            <a:r>
              <a:rPr lang="en-US" sz="3200" b="1" dirty="0">
                <a:solidFill>
                  <a:srgbClr val="00AEEF"/>
                </a:solidFill>
              </a:rPr>
              <a:t>Glossier</a:t>
            </a:r>
          </a:p>
        </p:txBody>
      </p:sp>
      <p:pic>
        <p:nvPicPr>
          <p:cNvPr id="5" name="صورة 4" descr="صورة تحتوي على أدوات الزينة/ أدوات الرعاية الشخصية, مستحضرات التجميل, نص, عناية بالبشرة&#10;&#10;قد يكون المحتوى الذي تم إنشاؤه بواسطة الذكاء الاصطناعي غير صحيح.">
            <a:extLst>
              <a:ext uri="{FF2B5EF4-FFF2-40B4-BE49-F238E27FC236}">
                <a16:creationId xmlns:a16="http://schemas.microsoft.com/office/drawing/2014/main" id="{F0BE3387-2DF5-7897-6D1F-14AB1F163D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94717" y="1517495"/>
            <a:ext cx="9515323" cy="5356048"/>
          </a:xfrm>
          <a:prstGeom prst="rect">
            <a:avLst/>
          </a:prstGeom>
        </p:spPr>
      </p:pic>
    </p:spTree>
    <p:extLst>
      <p:ext uri="{BB962C8B-B14F-4D97-AF65-F5344CB8AC3E}">
        <p14:creationId xmlns:p14="http://schemas.microsoft.com/office/powerpoint/2010/main" val="35477730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677B6-4065-925A-2F17-93F0644B6D2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5092EEC-CCCC-389C-032E-B9AD1570B31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E09F91F-EA08-46A6-FD49-778ABA9D41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92898060-F8D6-46C3-8FF9-E6E6F1886F9D}"/>
              </a:ext>
            </a:extLst>
          </p:cNvPr>
          <p:cNvSpPr txBox="1"/>
          <p:nvPr/>
        </p:nvSpPr>
        <p:spPr>
          <a:xfrm>
            <a:off x="1682641" y="440277"/>
            <a:ext cx="7467600" cy="1077218"/>
          </a:xfrm>
          <a:prstGeom prst="rect">
            <a:avLst/>
          </a:prstGeom>
          <a:noFill/>
        </p:spPr>
        <p:txBody>
          <a:bodyPr wrap="square" rtlCol="0">
            <a:spAutoFit/>
          </a:bodyPr>
          <a:lstStyle/>
          <a:p>
            <a:pPr algn="ctr" rtl="1"/>
            <a:r>
              <a:rPr lang="ar-SY" sz="3200" b="1" dirty="0">
                <a:solidFill>
                  <a:srgbClr val="00AEEF"/>
                </a:solidFill>
              </a:rPr>
              <a:t>دراسة حالة </a:t>
            </a:r>
          </a:p>
          <a:p>
            <a:pPr algn="ctr" rtl="1"/>
            <a:r>
              <a:rPr lang="en-US" sz="3200" b="1" dirty="0">
                <a:solidFill>
                  <a:srgbClr val="00AEEF"/>
                </a:solidFill>
              </a:rPr>
              <a:t>Glossier</a:t>
            </a:r>
          </a:p>
        </p:txBody>
      </p:sp>
      <p:sp>
        <p:nvSpPr>
          <p:cNvPr id="4" name="مستطيل مستدير الزوايا 4">
            <a:extLst>
              <a:ext uri="{FF2B5EF4-FFF2-40B4-BE49-F238E27FC236}">
                <a16:creationId xmlns:a16="http://schemas.microsoft.com/office/drawing/2014/main" id="{320B21C8-3767-80BD-C665-6D29EB4F6462}"/>
              </a:ext>
            </a:extLst>
          </p:cNvPr>
          <p:cNvSpPr/>
          <p:nvPr/>
        </p:nvSpPr>
        <p:spPr>
          <a:xfrm>
            <a:off x="70886" y="1506986"/>
            <a:ext cx="12050227" cy="492668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انطلقت علامة التجميل </a:t>
            </a:r>
            <a:r>
              <a:rPr lang="en-US" sz="2200" dirty="0">
                <a:solidFill>
                  <a:schemeClr val="tx1"/>
                </a:solidFill>
              </a:rPr>
              <a:t>Glossier</a:t>
            </a:r>
            <a:r>
              <a:rPr lang="ar-SY" sz="2200" dirty="0">
                <a:solidFill>
                  <a:schemeClr val="tx1"/>
                </a:solidFill>
              </a:rPr>
              <a:t> من مدونة </a:t>
            </a:r>
            <a:r>
              <a:rPr lang="en-US" sz="2200" dirty="0">
                <a:solidFill>
                  <a:schemeClr val="tx1"/>
                </a:solidFill>
              </a:rPr>
              <a:t>Into The Gloss</a:t>
            </a:r>
            <a:r>
              <a:rPr lang="ar-SY" sz="2200" dirty="0">
                <a:solidFill>
                  <a:schemeClr val="tx1"/>
                </a:solidFill>
              </a:rPr>
              <a:t> حيث شاركت المحتوى حول منتجاتها وطلبت آراء العملاء حول المزايا التي يرغبونها في المنتجات. </a:t>
            </a:r>
          </a:p>
          <a:p>
            <a:pPr algn="just" rtl="1">
              <a:lnSpc>
                <a:spcPct val="150000"/>
              </a:lnSpc>
            </a:pPr>
            <a:r>
              <a:rPr lang="ar-SY" sz="2200" dirty="0">
                <a:solidFill>
                  <a:schemeClr val="tx1"/>
                </a:solidFill>
              </a:rPr>
              <a:t>التكتيك: قبل إطلاق أي منتج، كانوا يسألون مجتمعهم: "كيف يبدو مرطب البشرة المثالي بالنسبة لكم؟" أشركوا المجتمع في عملية البحث والتطوير.</a:t>
            </a:r>
          </a:p>
          <a:p>
            <a:pPr algn="just" rtl="1">
              <a:lnSpc>
                <a:spcPct val="150000"/>
              </a:lnSpc>
            </a:pPr>
            <a:r>
              <a:rPr lang="ar-SY" sz="2200" dirty="0">
                <a:solidFill>
                  <a:schemeClr val="tx1"/>
                </a:solidFill>
              </a:rPr>
              <a:t>التضامن: عند إطلاق المنتج، شعر المجتمع بملكية حقيقية له. لم يكتفوا بشرائه، بل روّجوا له كما لو كان من ابتكارهم.</a:t>
            </a:r>
          </a:p>
          <a:p>
            <a:pPr algn="just" rtl="1">
              <a:lnSpc>
                <a:spcPct val="150000"/>
              </a:lnSpc>
            </a:pPr>
            <a:r>
              <a:rPr lang="ar-SY" sz="2200" dirty="0">
                <a:solidFill>
                  <a:schemeClr val="tx1"/>
                </a:solidFill>
              </a:rPr>
              <a:t>النتيجة: أصبحت قيمة العلامة التجارية </a:t>
            </a:r>
            <a:r>
              <a:rPr lang="en-US" sz="2200" dirty="0">
                <a:solidFill>
                  <a:schemeClr val="tx1"/>
                </a:solidFill>
              </a:rPr>
              <a:t> Glossier</a:t>
            </a:r>
            <a:r>
              <a:rPr lang="ar-SY" sz="2200" dirty="0">
                <a:solidFill>
                  <a:schemeClr val="tx1"/>
                </a:solidFill>
              </a:rPr>
              <a:t>مليار دولار وهذا بسبب التوصيات العضوية (المجانية) بين الأصدقاء والأقارب والزملاء بدلاً من الإعلانات المدفوعة التقليدية.</a:t>
            </a:r>
          </a:p>
        </p:txBody>
      </p:sp>
    </p:spTree>
    <p:extLst>
      <p:ext uri="{BB962C8B-B14F-4D97-AF65-F5344CB8AC3E}">
        <p14:creationId xmlns:p14="http://schemas.microsoft.com/office/powerpoint/2010/main" val="3312341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02DDB-BDD3-0FAD-BAAE-38B9DCE952F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69A2182-D050-A1DB-0485-EDB6C668D4E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A3B812E-F33C-0DC1-EBCC-BEF62D9125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50686813-6874-1B17-79AC-D14DD64B6297}"/>
              </a:ext>
            </a:extLst>
          </p:cNvPr>
          <p:cNvSpPr txBox="1"/>
          <p:nvPr/>
        </p:nvSpPr>
        <p:spPr>
          <a:xfrm>
            <a:off x="1682641" y="440277"/>
            <a:ext cx="7467600" cy="1077218"/>
          </a:xfrm>
          <a:prstGeom prst="rect">
            <a:avLst/>
          </a:prstGeom>
          <a:noFill/>
        </p:spPr>
        <p:txBody>
          <a:bodyPr wrap="square" rtlCol="0">
            <a:spAutoFit/>
          </a:bodyPr>
          <a:lstStyle/>
          <a:p>
            <a:pPr algn="ctr" rtl="1"/>
            <a:r>
              <a:rPr lang="ar-SY" sz="3200" b="1" dirty="0">
                <a:solidFill>
                  <a:srgbClr val="00AEEF"/>
                </a:solidFill>
              </a:rPr>
              <a:t>دراسة حالة </a:t>
            </a:r>
          </a:p>
          <a:p>
            <a:pPr algn="ctr" rtl="1"/>
            <a:r>
              <a:rPr lang="en-US" sz="3200" b="1" dirty="0">
                <a:solidFill>
                  <a:srgbClr val="00AEEF"/>
                </a:solidFill>
              </a:rPr>
              <a:t>Glossier</a:t>
            </a:r>
          </a:p>
        </p:txBody>
      </p:sp>
      <p:pic>
        <p:nvPicPr>
          <p:cNvPr id="5" name="صورة 4">
            <a:extLst>
              <a:ext uri="{FF2B5EF4-FFF2-40B4-BE49-F238E27FC236}">
                <a16:creationId xmlns:a16="http://schemas.microsoft.com/office/drawing/2014/main" id="{38AA4720-9BE5-AC43-9CC3-9A09555F407D}"/>
              </a:ext>
            </a:extLst>
          </p:cNvPr>
          <p:cNvPicPr>
            <a:picLocks noChangeAspect="1"/>
          </p:cNvPicPr>
          <p:nvPr/>
        </p:nvPicPr>
        <p:blipFill>
          <a:blip r:embed="rId4"/>
          <a:stretch>
            <a:fillRect/>
          </a:stretch>
        </p:blipFill>
        <p:spPr>
          <a:xfrm>
            <a:off x="0" y="1479458"/>
            <a:ext cx="12192000" cy="5544152"/>
          </a:xfrm>
          <a:prstGeom prst="rect">
            <a:avLst/>
          </a:prstGeom>
        </p:spPr>
      </p:pic>
    </p:spTree>
    <p:extLst>
      <p:ext uri="{BB962C8B-B14F-4D97-AF65-F5344CB8AC3E}">
        <p14:creationId xmlns:p14="http://schemas.microsoft.com/office/powerpoint/2010/main" val="14833397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9F13C5-359C-7499-7177-2BF598EDDB2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60229D8-E37C-5E68-99BD-483BD335BF2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AFC947B-6515-FB51-A448-A07EC616F2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9E4EEF46-65BF-811E-CBBF-2236089E948F}"/>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02E12748-386D-B421-BF08-CC4DEC867825}"/>
              </a:ext>
            </a:extLst>
          </p:cNvPr>
          <p:cNvSpPr/>
          <p:nvPr/>
        </p:nvSpPr>
        <p:spPr>
          <a:xfrm>
            <a:off x="70886" y="2055414"/>
            <a:ext cx="12050227" cy="438876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تبني هذه الاستراتيجية ولاءً قويًا من خلال ربط نجاح المنتج بقضية اجتماعية أوسع حيث تولي هذه الاستراتيجية الأولوية للقضية الاجتماعية وحتى لو كان ذلك على حساب المنتج ومن هنا يأتي الإيثار أي تفضيل القضية الاجتماعية على المنتج والتركيز على القيم، ولكن عند ربط المنتج بالقضية الاجتماعية ينظر العميل إلى العلامة التجارية نظرة قيمية عالية ويراها علامة تجارية تساند القيم والمبادئ، وهنا يبقى مجتمع العلامة التجارية متماسكًا لأنه يناضل من أجل هدف أسمى من مجرد عملية بيع ويبقى ولائه كبيراً للعلامة التجارية لأن هذه العلامة التجارية تجعله يتمسك بالقيم. </a:t>
            </a:r>
          </a:p>
        </p:txBody>
      </p:sp>
      <p:sp>
        <p:nvSpPr>
          <p:cNvPr id="3" name="مربع نص 2">
            <a:extLst>
              <a:ext uri="{FF2B5EF4-FFF2-40B4-BE49-F238E27FC236}">
                <a16:creationId xmlns:a16="http://schemas.microsoft.com/office/drawing/2014/main" id="{91389E66-19F4-4425-0C24-FB91F1D9A66B}"/>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استراتيجية الإيثار / مواءمة القيم</a:t>
            </a:r>
          </a:p>
          <a:p>
            <a:pPr algn="ctr" rtl="1"/>
            <a:r>
              <a:rPr lang="en-US" sz="3200" b="1" dirty="0">
                <a:solidFill>
                  <a:srgbClr val="00AEEF"/>
                </a:solidFill>
              </a:rPr>
              <a:t>Altruistic / Value-Alignment  Strategy</a:t>
            </a:r>
            <a:endParaRPr lang="ar-SY" sz="3200" b="1" dirty="0">
              <a:solidFill>
                <a:srgbClr val="00AEEF"/>
              </a:solidFill>
            </a:endParaRPr>
          </a:p>
        </p:txBody>
      </p:sp>
    </p:spTree>
    <p:extLst>
      <p:ext uri="{BB962C8B-B14F-4D97-AF65-F5344CB8AC3E}">
        <p14:creationId xmlns:p14="http://schemas.microsoft.com/office/powerpoint/2010/main" val="36425054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1D21C2-920A-7350-DC4C-44D9655F2A7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315D883-3888-BFD2-D58E-AEC6CA1235E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0BEF717-CB90-C825-F67C-AE6E872AC0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4B23B7A9-9E93-E1BA-3EFE-1659ADCA43F5}"/>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7C25BF5B-6A0B-45A4-D112-42B50DDEC260}"/>
              </a:ext>
            </a:extLst>
          </p:cNvPr>
          <p:cNvSpPr/>
          <p:nvPr/>
        </p:nvSpPr>
        <p:spPr>
          <a:xfrm>
            <a:off x="70886" y="1370071"/>
            <a:ext cx="12050227" cy="527870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الرسالة: نماذج  واحد مقابل واحد "</a:t>
            </a:r>
            <a:r>
              <a:rPr lang="en-US" sz="2200" dirty="0">
                <a:solidFill>
                  <a:schemeClr val="tx1"/>
                </a:solidFill>
              </a:rPr>
              <a:t>One for one</a:t>
            </a:r>
            <a:r>
              <a:rPr lang="ar-SY" sz="2200" dirty="0">
                <a:solidFill>
                  <a:schemeClr val="tx1"/>
                </a:solidFill>
              </a:rPr>
              <a:t>" والتي تعني اشتر واحداً وتبرع بواحد أي اشتر منتج وتبرع بمنتج آخر ويعود تطوير هذا النموذج إلى رائد الأعمال </a:t>
            </a:r>
            <a:r>
              <a:rPr lang="en-US" sz="2200" dirty="0">
                <a:solidFill>
                  <a:schemeClr val="tx1"/>
                </a:solidFill>
              </a:rPr>
              <a:t>Blake Mycoskie</a:t>
            </a:r>
            <a:r>
              <a:rPr lang="ar-SY" sz="2200" dirty="0">
                <a:solidFill>
                  <a:schemeClr val="tx1"/>
                </a:solidFill>
              </a:rPr>
              <a:t> مؤسس العلامة التجارية </a:t>
            </a:r>
            <a:r>
              <a:rPr lang="en-US" sz="2200" dirty="0">
                <a:solidFill>
                  <a:schemeClr val="tx1"/>
                </a:solidFill>
              </a:rPr>
              <a:t>TOMS </a:t>
            </a:r>
            <a:r>
              <a:rPr lang="ar-SY" sz="2200" dirty="0">
                <a:solidFill>
                  <a:schemeClr val="tx1"/>
                </a:solidFill>
              </a:rPr>
              <a:t> للأحذية، أو تكون على شكل تعهدات علنية </a:t>
            </a:r>
            <a:r>
              <a:rPr lang="en-US" sz="2200" dirty="0">
                <a:solidFill>
                  <a:schemeClr val="tx1"/>
                </a:solidFill>
              </a:rPr>
              <a:t>Public Pledges</a:t>
            </a:r>
            <a:r>
              <a:rPr lang="ar-SY" sz="2200" dirty="0">
                <a:solidFill>
                  <a:schemeClr val="tx1"/>
                </a:solidFill>
              </a:rPr>
              <a:t> بالقيام بمعالجة قضية معينة، ويتشابه النموذج مع استراتيجية التسويق المرتبط بقضية </a:t>
            </a:r>
            <a:r>
              <a:rPr lang="en-US" sz="2200" dirty="0">
                <a:solidFill>
                  <a:schemeClr val="tx1"/>
                </a:solidFill>
              </a:rPr>
              <a:t>Cause Marketing</a:t>
            </a:r>
            <a:r>
              <a:rPr lang="ar-SY" sz="2200" dirty="0">
                <a:solidFill>
                  <a:schemeClr val="tx1"/>
                </a:solidFill>
              </a:rPr>
              <a:t> ولكن هناك اختلاف رئيسي بينهما وهو أن التسويق المرتبط بقضية يشترط أن يذهب جزء من ثمن المنتج لرعاية قضية معينة ويكون هناك شراكة بين الشركة ومنظمة غير هادفة للربح بينما التعهدات العلنية تكون على شكل مبادرة أوسع للمسؤولية الاجتماعية الخاصة بالشركة ولا تشترط وجود شراكة مع منظمة غير هادفة للربح. </a:t>
            </a:r>
          </a:p>
          <a:p>
            <a:pPr algn="just" rtl="1">
              <a:lnSpc>
                <a:spcPct val="150000"/>
              </a:lnSpc>
            </a:pPr>
            <a:r>
              <a:rPr lang="ar-SY" sz="2200" dirty="0">
                <a:solidFill>
                  <a:schemeClr val="tx1"/>
                </a:solidFill>
              </a:rPr>
              <a:t>المحفز (المثير) الفيروسي </a:t>
            </a:r>
            <a:r>
              <a:rPr lang="en-US" sz="2200" dirty="0">
                <a:solidFill>
                  <a:schemeClr val="tx1"/>
                </a:solidFill>
              </a:rPr>
              <a:t>Viral Trigger</a:t>
            </a:r>
            <a:r>
              <a:rPr lang="ar-SY" sz="2200" dirty="0">
                <a:solidFill>
                  <a:schemeClr val="tx1"/>
                </a:solidFill>
              </a:rPr>
              <a:t>: الفخر الأخلاقي حيث أن مشاركة العلامة التجارية وسيلة للمستخدم للتعبير عن قيمه، وهذا مر معنا في محاضرة محفزات التسويق الفيروسي حيث أن بعض المستخدمين يرغبون برسم صورة ذهنية الملتزم أخلاقياً وهي صورة يرغب الكثير من الأشخاص بخلقها لأنفسهم على وسائل التواصل الاجتماعي، ولذلك يقوم المستخدمون بمشاركة مثل هذه المنشورات. </a:t>
            </a:r>
          </a:p>
        </p:txBody>
      </p:sp>
      <p:sp>
        <p:nvSpPr>
          <p:cNvPr id="3" name="مربع نص 2">
            <a:extLst>
              <a:ext uri="{FF2B5EF4-FFF2-40B4-BE49-F238E27FC236}">
                <a16:creationId xmlns:a16="http://schemas.microsoft.com/office/drawing/2014/main" id="{6481C9D1-B348-1480-6C1B-B86D4A9F3A13}"/>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استراتيجية الإيثار / مواءمة القيم</a:t>
            </a:r>
          </a:p>
          <a:p>
            <a:pPr algn="ctr" rtl="1"/>
            <a:r>
              <a:rPr lang="en-US" sz="3200" b="1" dirty="0">
                <a:solidFill>
                  <a:srgbClr val="00AEEF"/>
                </a:solidFill>
              </a:rPr>
              <a:t>Altruistic / Value-Alignment  Strategy</a:t>
            </a:r>
            <a:endParaRPr lang="ar-SY" sz="3200" b="1" dirty="0">
              <a:solidFill>
                <a:srgbClr val="00AEEF"/>
              </a:solidFill>
            </a:endParaRPr>
          </a:p>
        </p:txBody>
      </p:sp>
    </p:spTree>
    <p:extLst>
      <p:ext uri="{BB962C8B-B14F-4D97-AF65-F5344CB8AC3E}">
        <p14:creationId xmlns:p14="http://schemas.microsoft.com/office/powerpoint/2010/main" val="12276789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3BCE8-16B2-0096-3A16-60C5F024461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CF79F77-134E-1221-A40C-FB396395DB7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48E4967-C245-B58C-8FEC-A4AF21991B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B17646AA-627A-0195-0358-8D49494B9C6B}"/>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97B3469C-1132-177E-2485-99777AD5F4CF}"/>
              </a:ext>
            </a:extLst>
          </p:cNvPr>
          <p:cNvSpPr txBox="1"/>
          <p:nvPr/>
        </p:nvSpPr>
        <p:spPr>
          <a:xfrm>
            <a:off x="1514475" y="175191"/>
            <a:ext cx="7467600" cy="892552"/>
          </a:xfrm>
          <a:prstGeom prst="rect">
            <a:avLst/>
          </a:prstGeom>
          <a:noFill/>
        </p:spPr>
        <p:txBody>
          <a:bodyPr wrap="square" rtlCol="0">
            <a:spAutoFit/>
          </a:bodyPr>
          <a:lstStyle/>
          <a:p>
            <a:pPr algn="ctr" rtl="1"/>
            <a:r>
              <a:rPr lang="ar-SY" sz="3200" b="1" dirty="0">
                <a:solidFill>
                  <a:srgbClr val="00AEEF"/>
                </a:solidFill>
              </a:rPr>
              <a:t>دراسة حالة </a:t>
            </a:r>
            <a:r>
              <a:rPr lang="en-US" sz="3200" b="1" dirty="0">
                <a:solidFill>
                  <a:srgbClr val="00AEEF"/>
                </a:solidFill>
              </a:rPr>
              <a:t>Patagonia</a:t>
            </a:r>
          </a:p>
          <a:p>
            <a:pPr algn="ctr" rtl="1"/>
            <a:r>
              <a:rPr lang="en-US" sz="2000" b="1" dirty="0">
                <a:solidFill>
                  <a:srgbClr val="00AEEF"/>
                </a:solidFill>
                <a:hlinkClick r:id="rId4"/>
              </a:rPr>
              <a:t>https://www.patagonia.com/home/</a:t>
            </a:r>
            <a:r>
              <a:rPr lang="en-US" sz="2000" b="1" dirty="0">
                <a:solidFill>
                  <a:srgbClr val="00AEEF"/>
                </a:solidFill>
              </a:rPr>
              <a:t>  </a:t>
            </a:r>
            <a:endParaRPr lang="ar-SY" sz="2000" b="1" dirty="0">
              <a:solidFill>
                <a:srgbClr val="00AEEF"/>
              </a:solidFill>
            </a:endParaRPr>
          </a:p>
        </p:txBody>
      </p:sp>
      <p:pic>
        <p:nvPicPr>
          <p:cNvPr id="6" name="صورة 5">
            <a:extLst>
              <a:ext uri="{FF2B5EF4-FFF2-40B4-BE49-F238E27FC236}">
                <a16:creationId xmlns:a16="http://schemas.microsoft.com/office/drawing/2014/main" id="{0B1E65A6-D6A4-7E65-14E8-CC32F2CEB6A6}"/>
              </a:ext>
            </a:extLst>
          </p:cNvPr>
          <p:cNvPicPr>
            <a:picLocks noChangeAspect="1"/>
          </p:cNvPicPr>
          <p:nvPr/>
        </p:nvPicPr>
        <p:blipFill>
          <a:blip r:embed="rId5"/>
          <a:stretch>
            <a:fillRect/>
          </a:stretch>
        </p:blipFill>
        <p:spPr>
          <a:xfrm>
            <a:off x="0" y="1482407"/>
            <a:ext cx="12192000" cy="5375593"/>
          </a:xfrm>
          <a:prstGeom prst="rect">
            <a:avLst/>
          </a:prstGeom>
        </p:spPr>
      </p:pic>
    </p:spTree>
    <p:extLst>
      <p:ext uri="{BB962C8B-B14F-4D97-AF65-F5344CB8AC3E}">
        <p14:creationId xmlns:p14="http://schemas.microsoft.com/office/powerpoint/2010/main" val="24021460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61AD1-3BBA-167A-4B8F-843BD29D8A3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F9148E6-F53C-2F26-E428-B23404A05AC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F04916F-14CA-261F-8DB3-76FC6F182A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7710A43F-35EB-4DCC-B83D-F0325ABEE590}"/>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4" name="مستطيل مستدير الزوايا 4">
            <a:extLst>
              <a:ext uri="{FF2B5EF4-FFF2-40B4-BE49-F238E27FC236}">
                <a16:creationId xmlns:a16="http://schemas.microsoft.com/office/drawing/2014/main" id="{08B9A2A0-BE5A-6350-C51D-8BA652A02C7A}"/>
              </a:ext>
            </a:extLst>
          </p:cNvPr>
          <p:cNvSpPr/>
          <p:nvPr/>
        </p:nvSpPr>
        <p:spPr>
          <a:xfrm>
            <a:off x="70886" y="1566042"/>
            <a:ext cx="12050227" cy="497140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en-US" sz="2200" dirty="0">
                <a:solidFill>
                  <a:schemeClr val="tx1"/>
                </a:solidFill>
              </a:rPr>
              <a:t>Patagonia</a:t>
            </a:r>
            <a:r>
              <a:rPr lang="ar-SY" sz="2200" dirty="0">
                <a:solidFill>
                  <a:schemeClr val="tx1"/>
                </a:solidFill>
              </a:rPr>
              <a:t> علامة تجارية شهيرة متخصصة بالملابس والمعدات الخارجية لرياضات التسلق، وركوب الأمواج، والتزلج على الجليد، وصيد الأسماك بالصنارة، والجري على الطرق الوعر، خلقت هذه العلامة التجارية ولاء عملائها من خلال دعوة الناس أحيانًا إلى مقاطعة منتجاتها بهدف المحافظة على البيئة.</a:t>
            </a:r>
          </a:p>
          <a:p>
            <a:pPr algn="just" rtl="1">
              <a:lnSpc>
                <a:spcPct val="150000"/>
              </a:lnSpc>
            </a:pPr>
            <a:r>
              <a:rPr lang="ar-SY" sz="2200" dirty="0">
                <a:solidFill>
                  <a:schemeClr val="tx1"/>
                </a:solidFill>
              </a:rPr>
              <a:t>التكتيك: إعلان "لا تشترِ هذه السترة" في الجمعة السوداء </a:t>
            </a:r>
            <a:r>
              <a:rPr lang="en-US" sz="2200" dirty="0">
                <a:solidFill>
                  <a:schemeClr val="tx1"/>
                </a:solidFill>
              </a:rPr>
              <a:t>"Don't Buy This Jacket"</a:t>
            </a:r>
            <a:r>
              <a:rPr lang="ar-SY" sz="2200" dirty="0">
                <a:solidFill>
                  <a:schemeClr val="tx1"/>
                </a:solidFill>
              </a:rPr>
              <a:t> تُعطي الشركة الأولوية لإمكانية إصلاح منتجاتها بدلاً من شراء منتجات جديدة ودعمها للنشاط البيئي والذي يقلل من النفايات الناتجة عن رمي الملابس القديمة. </a:t>
            </a:r>
          </a:p>
          <a:p>
            <a:pPr algn="just" rtl="1">
              <a:lnSpc>
                <a:spcPct val="150000"/>
              </a:lnSpc>
            </a:pPr>
            <a:r>
              <a:rPr lang="ar-SY" sz="2200" dirty="0">
                <a:solidFill>
                  <a:schemeClr val="tx1"/>
                </a:solidFill>
              </a:rPr>
              <a:t>التضامن: ينظر عملاؤها إلى أنفسهم على أنهم "حُماة الأرض". عندما تبرع مؤسس </a:t>
            </a:r>
            <a:r>
              <a:rPr lang="en-US" sz="2200" dirty="0">
                <a:solidFill>
                  <a:schemeClr val="tx1"/>
                </a:solidFill>
              </a:rPr>
              <a:t>Patagonia</a:t>
            </a:r>
            <a:r>
              <a:rPr lang="ar-SY" sz="2200" dirty="0">
                <a:solidFill>
                  <a:schemeClr val="tx1"/>
                </a:solidFill>
              </a:rPr>
              <a:t> لمنظمة غير ربحية تُعنى بمكافحة تغير المناخ، رسّخ ذلك رابطةً متينةً مع المجتمع وعزز مبادئ المسؤولية الاجتماعية لهذه العلامة التجارية.</a:t>
            </a:r>
          </a:p>
          <a:p>
            <a:pPr algn="just" rtl="1">
              <a:lnSpc>
                <a:spcPct val="150000"/>
              </a:lnSpc>
            </a:pPr>
            <a:r>
              <a:rPr lang="ar-SY" sz="2200" dirty="0">
                <a:solidFill>
                  <a:schemeClr val="tx1"/>
                </a:solidFill>
              </a:rPr>
              <a:t>النتيجة: ولاء كبير للعلامة التجارية، يتجاوز ارتفاع الأسعار والانكماش الاقتصادي.</a:t>
            </a:r>
          </a:p>
          <a:p>
            <a:pPr algn="just" rtl="1">
              <a:lnSpc>
                <a:spcPct val="150000"/>
              </a:lnSpc>
            </a:pPr>
            <a:endParaRPr lang="ar-SY" sz="2200" dirty="0">
              <a:solidFill>
                <a:schemeClr val="tx1"/>
              </a:solidFill>
            </a:endParaRPr>
          </a:p>
        </p:txBody>
      </p:sp>
      <p:sp>
        <p:nvSpPr>
          <p:cNvPr id="3" name="مربع نص 2">
            <a:extLst>
              <a:ext uri="{FF2B5EF4-FFF2-40B4-BE49-F238E27FC236}">
                <a16:creationId xmlns:a16="http://schemas.microsoft.com/office/drawing/2014/main" id="{AA0BA677-179C-9AFC-BDBF-71B95BC619CF}"/>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دراسة حالة </a:t>
            </a:r>
          </a:p>
          <a:p>
            <a:pPr algn="ctr" rtl="1"/>
            <a:r>
              <a:rPr lang="en-US" sz="3200" b="1" dirty="0">
                <a:solidFill>
                  <a:srgbClr val="00AEEF"/>
                </a:solidFill>
              </a:rPr>
              <a:t>Patagonia</a:t>
            </a:r>
            <a:endParaRPr lang="ar-SY" sz="3200" b="1" dirty="0">
              <a:solidFill>
                <a:srgbClr val="00AEEF"/>
              </a:solidFill>
            </a:endParaRPr>
          </a:p>
        </p:txBody>
      </p:sp>
    </p:spTree>
    <p:extLst>
      <p:ext uri="{BB962C8B-B14F-4D97-AF65-F5344CB8AC3E}">
        <p14:creationId xmlns:p14="http://schemas.microsoft.com/office/powerpoint/2010/main" val="6060742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AD2D9-47BF-1187-4C45-957F4CF041C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23C84AC-7094-4B45-482D-78F34567A69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E0C4A02-62BC-66CB-213E-106E68091EA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F83A0F8C-8DD0-FA9E-5043-FB587CD2CBE3}"/>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57473066-4EFB-D2E4-FCC0-6C235E59E7B4}"/>
              </a:ext>
            </a:extLst>
          </p:cNvPr>
          <p:cNvSpPr txBox="1"/>
          <p:nvPr/>
        </p:nvSpPr>
        <p:spPr>
          <a:xfrm>
            <a:off x="1514475" y="175191"/>
            <a:ext cx="7467600" cy="1446550"/>
          </a:xfrm>
          <a:prstGeom prst="rect">
            <a:avLst/>
          </a:prstGeom>
          <a:noFill/>
        </p:spPr>
        <p:txBody>
          <a:bodyPr wrap="square" rtlCol="0">
            <a:spAutoFit/>
          </a:bodyPr>
          <a:lstStyle/>
          <a:p>
            <a:pPr algn="ctr" rtl="1"/>
            <a:r>
              <a:rPr lang="ar-SY" sz="3200" b="1" dirty="0">
                <a:solidFill>
                  <a:srgbClr val="00AEEF"/>
                </a:solidFill>
              </a:rPr>
              <a:t>دراسة حالة </a:t>
            </a:r>
            <a:r>
              <a:rPr lang="en-US" sz="3200" b="1" dirty="0">
                <a:solidFill>
                  <a:srgbClr val="00AEEF"/>
                </a:solidFill>
              </a:rPr>
              <a:t>Patagonia</a:t>
            </a:r>
          </a:p>
          <a:p>
            <a:pPr algn="ctr" rtl="1"/>
            <a:r>
              <a:rPr lang="en-US" sz="2000" b="1" dirty="0">
                <a:solidFill>
                  <a:srgbClr val="00AEEF"/>
                </a:solidFill>
                <a:hlinkClick r:id="rId6"/>
              </a:rPr>
              <a:t>https://www.youtube.com/watch?v=PxuB8PoIBj0</a:t>
            </a:r>
            <a:endParaRPr lang="en-US" sz="2000" b="1" dirty="0">
              <a:solidFill>
                <a:srgbClr val="00AEEF"/>
              </a:solidFill>
            </a:endParaRPr>
          </a:p>
          <a:p>
            <a:pPr algn="ctr" rtl="1"/>
            <a:r>
              <a:rPr lang="ar-SY" sz="3600" b="1" dirty="0">
                <a:solidFill>
                  <a:srgbClr val="00AEEF"/>
                </a:solidFill>
              </a:rPr>
              <a:t>إعلان </a:t>
            </a:r>
            <a:r>
              <a:rPr lang="en-US" sz="3600" b="1" dirty="0">
                <a:solidFill>
                  <a:srgbClr val="00AEEF"/>
                </a:solidFill>
              </a:rPr>
              <a:t>Buy less Demand More </a:t>
            </a:r>
            <a:r>
              <a:rPr lang="en-US" sz="2000" b="1" dirty="0">
                <a:solidFill>
                  <a:srgbClr val="00AEEF"/>
                </a:solidFill>
              </a:rPr>
              <a:t>  </a:t>
            </a:r>
          </a:p>
        </p:txBody>
      </p:sp>
      <p:pic>
        <p:nvPicPr>
          <p:cNvPr id="6" name="Patagonia">
            <a:hlinkClick r:id="" action="ppaction://media"/>
            <a:extLst>
              <a:ext uri="{FF2B5EF4-FFF2-40B4-BE49-F238E27FC236}">
                <a16:creationId xmlns:a16="http://schemas.microsoft.com/office/drawing/2014/main" id="{A9249EA3-AF9D-D89D-37A0-D499A66E2FC8}"/>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0" y="1980449"/>
            <a:ext cx="8149377" cy="4584024"/>
          </a:xfrm>
          <a:prstGeom prst="rect">
            <a:avLst/>
          </a:prstGeom>
        </p:spPr>
      </p:pic>
      <p:sp>
        <p:nvSpPr>
          <p:cNvPr id="9" name="مستطيل مستدير الزوايا 4">
            <a:extLst>
              <a:ext uri="{FF2B5EF4-FFF2-40B4-BE49-F238E27FC236}">
                <a16:creationId xmlns:a16="http://schemas.microsoft.com/office/drawing/2014/main" id="{F623BD10-057F-74E0-B0AC-A70665C4AC6A}"/>
              </a:ext>
            </a:extLst>
          </p:cNvPr>
          <p:cNvSpPr/>
          <p:nvPr/>
        </p:nvSpPr>
        <p:spPr>
          <a:xfrm>
            <a:off x="8460828" y="1786759"/>
            <a:ext cx="3589399" cy="497140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Y" sz="2200" dirty="0">
                <a:solidFill>
                  <a:schemeClr val="tx1"/>
                </a:solidFill>
              </a:rPr>
              <a:t>قلل من أثرك على الناس وكوكب الأرض؛ انضم إلى النضال ضد صناعة الأزياء السريعة غير المسؤولة حيث ُتعد صناعة الملابس من أسوأ القطاعات التي تنتهك حقوق العمال وتُساهم في التلوث الذي يُفاقم أزمة المناخ، . اشترِ ملابس عالية الجودة، مستعملة ومتعددة الاستخدامات ارتدِها، أصلحها، وكرر ذلك.</a:t>
            </a:r>
          </a:p>
          <a:p>
            <a:pPr algn="ctr" rtl="1"/>
            <a:r>
              <a:rPr lang="ar-SY" sz="2200" dirty="0">
                <a:solidFill>
                  <a:schemeClr val="tx1"/>
                </a:solidFill>
              </a:rPr>
              <a:t>لديك القدرة على تغيير طريقة صناعة الملابس. اشترِ أقل، واطلب أكثر.</a:t>
            </a:r>
          </a:p>
        </p:txBody>
      </p:sp>
      <p:pic>
        <p:nvPicPr>
          <p:cNvPr id="4" name="Patagonia">
            <a:hlinkClick r:id="" action="ppaction://media"/>
            <a:extLst>
              <a:ext uri="{FF2B5EF4-FFF2-40B4-BE49-F238E27FC236}">
                <a16:creationId xmlns:a16="http://schemas.microsoft.com/office/drawing/2014/main" id="{6D6D54E4-A8F8-C599-FEBB-F265A386F653}"/>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152400" y="2132849"/>
            <a:ext cx="8149377" cy="4584024"/>
          </a:xfrm>
          <a:prstGeom prst="rect">
            <a:avLst/>
          </a:prstGeom>
        </p:spPr>
      </p:pic>
      <p:pic>
        <p:nvPicPr>
          <p:cNvPr id="5" name="Patagonia">
            <a:hlinkClick r:id="" action="ppaction://media"/>
            <a:extLst>
              <a:ext uri="{FF2B5EF4-FFF2-40B4-BE49-F238E27FC236}">
                <a16:creationId xmlns:a16="http://schemas.microsoft.com/office/drawing/2014/main" id="{F3BEC0EF-29F2-1DBD-D9A5-D38490C50B8E}"/>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304800" y="2285249"/>
            <a:ext cx="8149377" cy="4584024"/>
          </a:xfrm>
          <a:prstGeom prst="rect">
            <a:avLst/>
          </a:prstGeom>
        </p:spPr>
      </p:pic>
    </p:spTree>
    <p:extLst>
      <p:ext uri="{BB962C8B-B14F-4D97-AF65-F5344CB8AC3E}">
        <p14:creationId xmlns:p14="http://schemas.microsoft.com/office/powerpoint/2010/main" val="1985174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116"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30116" fill="hold"/>
                                        <p:tgtEl>
                                          <p:spTgt spid="4"/>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3011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5" fill="hold" display="0">
                  <p:stCondLst>
                    <p:cond delay="indefinite"/>
                  </p:stCondLst>
                </p:cTn>
                <p:tgtEl>
                  <p:spTgt spid="6"/>
                </p:tgtEl>
              </p:cMediaNode>
            </p:video>
            <p:seq concurrent="1" nextAc="seek">
              <p:cTn id="16" restart="whenNotActive" fill="hold" evtFilter="cancelBubble" nodeType="interactiveSeq">
                <p:stCondLst>
                  <p:cond evt="onClick" delay="0">
                    <p:tgtEl>
                      <p:spTgt spid="6"/>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6"/>
                                        </p:tgtEl>
                                      </p:cBhvr>
                                    </p:cmd>
                                  </p:childTnLst>
                                </p:cTn>
                              </p:par>
                            </p:childTnLst>
                          </p:cTn>
                        </p:par>
                      </p:childTnLst>
                    </p:cTn>
                  </p:par>
                </p:childTnLst>
              </p:cTn>
              <p:nextCondLst>
                <p:cond evt="onClick" delay="0">
                  <p:tgtEl>
                    <p:spTgt spid="6"/>
                  </p:tgtEl>
                </p:cond>
              </p:nextCondLst>
            </p:seq>
            <p:seq concurrent="1" nextAc="seek">
              <p:cTn id="21" restart="whenNotActive" fill="hold" evtFilter="cancelBubble" nodeType="interactiveSeq">
                <p:stCondLst>
                  <p:cond evt="onClick" delay="0">
                    <p:tgtEl>
                      <p:spTgt spid="4"/>
                    </p:tgtEl>
                  </p:cond>
                </p:stCondLst>
                <p:endSync evt="end" delay="0">
                  <p:rtn val="all"/>
                </p:endSync>
                <p:childTnLst>
                  <p:par>
                    <p:cTn id="22" fill="hold">
                      <p:stCondLst>
                        <p:cond delay="0"/>
                      </p:stCondLst>
                      <p:childTnLst>
                        <p:par>
                          <p:cTn id="23" fill="hold">
                            <p:stCondLst>
                              <p:cond delay="0"/>
                            </p:stCondLst>
                            <p:childTnLst>
                              <p:par>
                                <p:cTn id="24" presetID="2" presetClass="mediacall" presetSubtype="0" fill="hold" nodeType="clickEffect">
                                  <p:stCondLst>
                                    <p:cond delay="0"/>
                                  </p:stCondLst>
                                  <p:childTnLst>
                                    <p:cmd type="call" cmd="togglePause">
                                      <p:cBhvr>
                                        <p:cTn id="25" dur="1" fill="hold"/>
                                        <p:tgtEl>
                                          <p:spTgt spid="4"/>
                                        </p:tgtEl>
                                      </p:cBhvr>
                                    </p:cmd>
                                  </p:childTnLst>
                                </p:cTn>
                              </p:par>
                            </p:childTnLst>
                          </p:cTn>
                        </p:par>
                      </p:childTnLst>
                    </p:cTn>
                  </p:par>
                </p:childTnLst>
              </p:cTn>
              <p:nextCondLst>
                <p:cond evt="onClick" delay="0">
                  <p:tgtEl>
                    <p:spTgt spid="4"/>
                  </p:tgtEl>
                </p:cond>
              </p:nextCondLst>
            </p:seq>
            <p:video>
              <p:cMediaNode vol="80000">
                <p:cTn id="26" fill="hold" display="0">
                  <p:stCondLst>
                    <p:cond delay="indefinite"/>
                  </p:stCondLst>
                </p:cTn>
                <p:tgtEl>
                  <p:spTgt spid="4"/>
                </p:tgtEl>
              </p:cMediaNode>
            </p:video>
            <p:seq concurrent="1" nextAc="seek">
              <p:cTn id="27" restart="whenNotActive" fill="hold" evtFilter="cancelBubble" nodeType="interactiveSeq">
                <p:stCondLst>
                  <p:cond evt="onClick" delay="0">
                    <p:tgtEl>
                      <p:spTgt spid="5"/>
                    </p:tgtEl>
                  </p:cond>
                </p:stCondLst>
                <p:endSync evt="end" delay="0">
                  <p:rtn val="all"/>
                </p:endSync>
                <p:childTnLst>
                  <p:par>
                    <p:cTn id="28" fill="hold">
                      <p:stCondLst>
                        <p:cond delay="0"/>
                      </p:stCondLst>
                      <p:childTnLst>
                        <p:par>
                          <p:cTn id="29" fill="hold">
                            <p:stCondLst>
                              <p:cond delay="0"/>
                            </p:stCondLst>
                            <p:childTnLst>
                              <p:par>
                                <p:cTn id="30" presetID="2" presetClass="mediacall" presetSubtype="0" fill="hold" nodeType="clickEffect">
                                  <p:stCondLst>
                                    <p:cond delay="0"/>
                                  </p:stCondLst>
                                  <p:childTnLst>
                                    <p:cmd type="call" cmd="togglePause">
                                      <p:cBhvr>
                                        <p:cTn id="31" dur="1" fill="hold"/>
                                        <p:tgtEl>
                                          <p:spTgt spid="5"/>
                                        </p:tgtEl>
                                      </p:cBhvr>
                                    </p:cmd>
                                  </p:childTnLst>
                                </p:cTn>
                              </p:par>
                            </p:childTnLst>
                          </p:cTn>
                        </p:par>
                      </p:childTnLst>
                    </p:cTn>
                  </p:par>
                </p:childTnLst>
              </p:cTn>
              <p:nextCondLst>
                <p:cond evt="onClick" delay="0">
                  <p:tgtEl>
                    <p:spTgt spid="5"/>
                  </p:tgtEl>
                </p:cond>
              </p:nextCondLst>
            </p:seq>
            <p:video>
              <p:cMediaNode vol="80000">
                <p:cTn id="32" fill="hold" display="0">
                  <p:stCondLst>
                    <p:cond delay="indefinite"/>
                  </p:stCondLst>
                </p:cTn>
                <p:tgtEl>
                  <p:spTgt spid="5"/>
                </p:tgtEl>
              </p:cMediaNode>
            </p:vide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AD2D9-47BF-1187-4C45-957F4CF041C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23C84AC-7094-4B45-482D-78F34567A69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E0C4A02-62BC-66CB-213E-106E68091E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F83A0F8C-8DD0-FA9E-5043-FB587CD2CBE3}"/>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57473066-4EFB-D2E4-FCC0-6C235E59E7B4}"/>
              </a:ext>
            </a:extLst>
          </p:cNvPr>
          <p:cNvSpPr txBox="1"/>
          <p:nvPr/>
        </p:nvSpPr>
        <p:spPr>
          <a:xfrm>
            <a:off x="1514475" y="175191"/>
            <a:ext cx="7467600" cy="1384995"/>
          </a:xfrm>
          <a:prstGeom prst="rect">
            <a:avLst/>
          </a:prstGeom>
          <a:noFill/>
        </p:spPr>
        <p:txBody>
          <a:bodyPr wrap="square" rtlCol="0">
            <a:spAutoFit/>
          </a:bodyPr>
          <a:lstStyle/>
          <a:p>
            <a:pPr algn="ctr" rtl="1"/>
            <a:r>
              <a:rPr lang="ar-SY" sz="3200" b="1" dirty="0">
                <a:solidFill>
                  <a:srgbClr val="00AEEF"/>
                </a:solidFill>
              </a:rPr>
              <a:t>استراتيجيات الإثارة (الشرارة)</a:t>
            </a:r>
          </a:p>
          <a:p>
            <a:pPr algn="ctr" rtl="1"/>
            <a:r>
              <a:rPr lang="en-US" sz="3200" b="1" dirty="0">
                <a:solidFill>
                  <a:srgbClr val="00AEEF"/>
                </a:solidFill>
              </a:rPr>
              <a:t>Excitement Strategies (The "Spark")</a:t>
            </a:r>
          </a:p>
          <a:p>
            <a:pPr algn="ctr" rtl="1"/>
            <a:endParaRPr lang="en-US" sz="2000" b="1" dirty="0">
              <a:solidFill>
                <a:srgbClr val="00AEEF"/>
              </a:solidFill>
            </a:endParaRPr>
          </a:p>
        </p:txBody>
      </p:sp>
      <p:sp>
        <p:nvSpPr>
          <p:cNvPr id="9" name="مستطيل مستدير الزوايا 4">
            <a:extLst>
              <a:ext uri="{FF2B5EF4-FFF2-40B4-BE49-F238E27FC236}">
                <a16:creationId xmlns:a16="http://schemas.microsoft.com/office/drawing/2014/main" id="{F623BD10-057F-74E0-B0AC-A70665C4AC6A}"/>
              </a:ext>
            </a:extLst>
          </p:cNvPr>
          <p:cNvSpPr/>
          <p:nvPr/>
        </p:nvSpPr>
        <p:spPr>
          <a:xfrm>
            <a:off x="93055" y="1836810"/>
            <a:ext cx="12005889" cy="440561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تركز استراتيجيات الإثارة على الجانب العاطفي للمحتوى. قبل أن يشارك المستخدم أي شيء، يجب أن يمر بحالة عاطفية شديدة الإثارة هي التي تدفعه بشكل تلقائي لمشاركة المحتوى. في التسويق الفيروسي، لا تقتصر الإثارة على السعادة فحسب، بل تشمل أي عاطفة تحفز الجهاز العصبي. </a:t>
            </a:r>
          </a:p>
          <a:p>
            <a:pPr algn="just" rtl="1">
              <a:lnSpc>
                <a:spcPct val="150000"/>
              </a:lnSpc>
            </a:pPr>
            <a:r>
              <a:rPr lang="ar-SY" sz="2200" dirty="0">
                <a:solidFill>
                  <a:schemeClr val="tx1"/>
                </a:solidFill>
              </a:rPr>
              <a:t>آليات العمل:</a:t>
            </a:r>
          </a:p>
          <a:p>
            <a:pPr algn="just" rtl="1">
              <a:lnSpc>
                <a:spcPct val="150000"/>
              </a:lnSpc>
            </a:pPr>
            <a:r>
              <a:rPr lang="ar-SY" sz="2200" dirty="0">
                <a:solidFill>
                  <a:schemeClr val="tx1"/>
                </a:solidFill>
              </a:rPr>
              <a:t>عامل الرهبة: عرض شيء يبدو مستحيلاً أو في غاية الجمال.</a:t>
            </a:r>
          </a:p>
          <a:p>
            <a:pPr algn="just" rtl="1">
              <a:lnSpc>
                <a:spcPct val="150000"/>
              </a:lnSpc>
            </a:pPr>
            <a:r>
              <a:rPr lang="ar-SY" sz="2200" dirty="0">
                <a:solidFill>
                  <a:schemeClr val="tx1"/>
                </a:solidFill>
              </a:rPr>
              <a:t>عامل الإلحاح: خلق جو من "الفرصة الآن أو لاحقاً".</a:t>
            </a:r>
          </a:p>
          <a:p>
            <a:pPr algn="just" rtl="1">
              <a:lnSpc>
                <a:spcPct val="150000"/>
              </a:lnSpc>
            </a:pPr>
            <a:r>
              <a:rPr lang="ar-SY" sz="2200" dirty="0">
                <a:solidFill>
                  <a:schemeClr val="tx1"/>
                </a:solidFill>
              </a:rPr>
              <a:t>عامل الجدل: إثارة نقاش يشعر الناس بالحماس للمشاركة فيه.</a:t>
            </a:r>
          </a:p>
        </p:txBody>
      </p:sp>
    </p:spTree>
    <p:extLst>
      <p:ext uri="{BB962C8B-B14F-4D97-AF65-F5344CB8AC3E}">
        <p14:creationId xmlns:p14="http://schemas.microsoft.com/office/powerpoint/2010/main" val="36474380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653A6C-DEB3-1B55-D9B3-3716E34F151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04421BE-9C88-0202-C149-58201033606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6B15F21-96D2-BD14-2BE3-FC6AFE2E4B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EB55A83F-9294-8BD4-C5ED-F494A1DCF478}"/>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A959E57E-2AB0-3CD9-FB4A-E00230951556}"/>
              </a:ext>
            </a:extLst>
          </p:cNvPr>
          <p:cNvSpPr txBox="1"/>
          <p:nvPr/>
        </p:nvSpPr>
        <p:spPr>
          <a:xfrm>
            <a:off x="1514475" y="175191"/>
            <a:ext cx="7467600" cy="1384995"/>
          </a:xfrm>
          <a:prstGeom prst="rect">
            <a:avLst/>
          </a:prstGeom>
          <a:noFill/>
        </p:spPr>
        <p:txBody>
          <a:bodyPr wrap="square" rtlCol="0">
            <a:spAutoFit/>
          </a:bodyPr>
          <a:lstStyle/>
          <a:p>
            <a:pPr algn="ctr" rtl="1"/>
            <a:r>
              <a:rPr lang="ar-SY" sz="3200" b="1" dirty="0">
                <a:solidFill>
                  <a:srgbClr val="00AEEF"/>
                </a:solidFill>
              </a:rPr>
              <a:t>دراسة حالة </a:t>
            </a:r>
            <a:r>
              <a:rPr lang="en-US" sz="3200" b="1" dirty="0">
                <a:solidFill>
                  <a:srgbClr val="00AEEF"/>
                </a:solidFill>
              </a:rPr>
              <a:t>Red bull</a:t>
            </a:r>
          </a:p>
          <a:p>
            <a:pPr algn="ctr" rtl="1"/>
            <a:r>
              <a:rPr lang="ar-SY" sz="3200" b="1" dirty="0">
                <a:solidFill>
                  <a:srgbClr val="00AEEF"/>
                </a:solidFill>
              </a:rPr>
              <a:t>رعاية قفزة فيليكس الفضائية </a:t>
            </a:r>
          </a:p>
          <a:p>
            <a:pPr algn="ctr" rtl="1"/>
            <a:endParaRPr lang="en-US" sz="2000" b="1" dirty="0">
              <a:solidFill>
                <a:srgbClr val="00AEEF"/>
              </a:solidFill>
            </a:endParaRPr>
          </a:p>
        </p:txBody>
      </p:sp>
      <p:sp>
        <p:nvSpPr>
          <p:cNvPr id="9" name="مستطيل مستدير الزوايا 4">
            <a:extLst>
              <a:ext uri="{FF2B5EF4-FFF2-40B4-BE49-F238E27FC236}">
                <a16:creationId xmlns:a16="http://schemas.microsoft.com/office/drawing/2014/main" id="{AA798575-37D6-E674-0E30-EEFFF468768E}"/>
              </a:ext>
            </a:extLst>
          </p:cNvPr>
          <p:cNvSpPr/>
          <p:nvPr/>
        </p:nvSpPr>
        <p:spPr>
          <a:xfrm>
            <a:off x="-94592" y="1560186"/>
            <a:ext cx="12286592" cy="442020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solidFill>
                <a:schemeClr val="tx1"/>
              </a:solidFill>
            </a:endParaRPr>
          </a:p>
          <a:p>
            <a:pPr algn="just" rtl="1">
              <a:lnSpc>
                <a:spcPct val="150000"/>
              </a:lnSpc>
            </a:pPr>
            <a:endParaRPr lang="ar-SY" sz="2200" dirty="0">
              <a:solidFill>
                <a:schemeClr val="tx1"/>
              </a:solidFill>
            </a:endParaRPr>
          </a:p>
          <a:p>
            <a:pPr algn="just" rtl="1">
              <a:lnSpc>
                <a:spcPct val="150000"/>
              </a:lnSpc>
            </a:pPr>
            <a:r>
              <a:rPr lang="ar-SY" sz="2200" dirty="0">
                <a:solidFill>
                  <a:schemeClr val="tx1"/>
                </a:solidFill>
              </a:rPr>
              <a:t>قفزة فيليكس هي قفزة تاريخية قام بها المظلي النمساوي </a:t>
            </a:r>
            <a:r>
              <a:rPr lang="en-US" sz="2200" dirty="0">
                <a:solidFill>
                  <a:schemeClr val="tx1"/>
                </a:solidFill>
              </a:rPr>
              <a:t>Felix Baumgartner </a:t>
            </a:r>
            <a:r>
              <a:rPr lang="ar-SY" sz="2200" dirty="0">
                <a:solidFill>
                  <a:schemeClr val="tx1"/>
                </a:solidFill>
              </a:rPr>
              <a:t>عام </a:t>
            </a:r>
            <a:r>
              <a:rPr lang="en-US" sz="2200" dirty="0">
                <a:solidFill>
                  <a:schemeClr val="tx1"/>
                </a:solidFill>
              </a:rPr>
              <a:t>2012</a:t>
            </a:r>
            <a:r>
              <a:rPr lang="ar-SY" sz="2200" dirty="0">
                <a:solidFill>
                  <a:schemeClr val="tx1"/>
                </a:solidFill>
              </a:rPr>
              <a:t> وضجت وسائل الإعلام التقليدية ووسائل الإعلام الاجتماعية بها في ذلك الوقت، حيث قفز فيليكس من حافة الغلاف الجوي للأرض طبقة </a:t>
            </a:r>
            <a:r>
              <a:rPr lang="ar-SY" sz="2200" dirty="0" err="1">
                <a:solidFill>
                  <a:schemeClr val="tx1"/>
                </a:solidFill>
              </a:rPr>
              <a:t>الستراتوسفير</a:t>
            </a:r>
            <a:r>
              <a:rPr lang="ar-SY" sz="2200" dirty="0">
                <a:solidFill>
                  <a:schemeClr val="tx1"/>
                </a:solidFill>
              </a:rPr>
              <a:t> في تجربة علمية مذهلة. انطلق فيليكس داخل كبسولة معلّقة بمنطاد ضخم إلى ارتفاع يقارب 39 كيلومترًا فوق سطح الأرض، ثم قفز سقوطًا حرًا نحو الأرض، ودخل سجل غينيس للأرقام القياسية كأول شخص يقفز مثل هذه القفزة الفضائية من غلاف الأرض</a:t>
            </a:r>
            <a:endParaRPr lang="en-US" sz="2200" dirty="0">
              <a:solidFill>
                <a:schemeClr val="tx1"/>
              </a:solidFill>
            </a:endParaRPr>
          </a:p>
          <a:p>
            <a:pPr algn="just" rtl="1">
              <a:lnSpc>
                <a:spcPct val="150000"/>
              </a:lnSpc>
            </a:pPr>
            <a:r>
              <a:rPr lang="ar-SY" sz="2200" dirty="0">
                <a:solidFill>
                  <a:schemeClr val="tx1"/>
                </a:solidFill>
              </a:rPr>
              <a:t>هذه التجربة كانت ضمن مشروع </a:t>
            </a:r>
            <a:r>
              <a:rPr lang="en-US" sz="2200" dirty="0">
                <a:solidFill>
                  <a:schemeClr val="tx1"/>
                </a:solidFill>
              </a:rPr>
              <a:t>Stratos</a:t>
            </a:r>
            <a:r>
              <a:rPr lang="ar-SY" sz="2200" dirty="0">
                <a:solidFill>
                  <a:schemeClr val="tx1"/>
                </a:solidFill>
              </a:rPr>
              <a:t> الذي أطلقته العلامة التجارية </a:t>
            </a:r>
            <a:r>
              <a:rPr lang="en-US" sz="2200" dirty="0">
                <a:solidFill>
                  <a:schemeClr val="tx1"/>
                </a:solidFill>
              </a:rPr>
              <a:t>Red bull</a:t>
            </a:r>
            <a:r>
              <a:rPr lang="ar-SY" sz="2200" dirty="0">
                <a:solidFill>
                  <a:schemeClr val="tx1"/>
                </a:solidFill>
              </a:rPr>
              <a:t> واستغرق </a:t>
            </a:r>
            <a:r>
              <a:rPr lang="en-US" sz="2200" dirty="0">
                <a:solidFill>
                  <a:schemeClr val="tx1"/>
                </a:solidFill>
              </a:rPr>
              <a:t>5</a:t>
            </a:r>
            <a:r>
              <a:rPr lang="ar-SY" sz="2200" dirty="0">
                <a:solidFill>
                  <a:schemeClr val="tx1"/>
                </a:solidFill>
              </a:rPr>
              <a:t> سنوات من التجارب والأبحاث وقد كلفها هذا المشروع أكثر من </a:t>
            </a:r>
            <a:r>
              <a:rPr lang="en-US" sz="2200" dirty="0">
                <a:solidFill>
                  <a:schemeClr val="tx1"/>
                </a:solidFill>
              </a:rPr>
              <a:t>20</a:t>
            </a:r>
            <a:r>
              <a:rPr lang="ar-SY" sz="2200" dirty="0">
                <a:solidFill>
                  <a:schemeClr val="tx1"/>
                </a:solidFill>
              </a:rPr>
              <a:t> مليون دولار، وهذه تعد أشهر المشاريع التي تقوم بها </a:t>
            </a:r>
            <a:r>
              <a:rPr lang="en-US" sz="2200" dirty="0">
                <a:solidFill>
                  <a:schemeClr val="tx1"/>
                </a:solidFill>
              </a:rPr>
              <a:t>Red bull</a:t>
            </a:r>
            <a:r>
              <a:rPr lang="ar-SY" sz="2200" dirty="0">
                <a:solidFill>
                  <a:schemeClr val="tx1"/>
                </a:solidFill>
              </a:rPr>
              <a:t> لرعاية الرياضات الخطرة والتي تعتبر سمة المحتوى في استراتيجية تسويق المحتوى لديها.</a:t>
            </a:r>
            <a:endParaRPr lang="en-US" sz="2200" dirty="0">
              <a:solidFill>
                <a:schemeClr val="tx1"/>
              </a:solidFill>
            </a:endParaRPr>
          </a:p>
          <a:p>
            <a:pPr algn="just" rtl="1">
              <a:lnSpc>
                <a:spcPct val="150000"/>
              </a:lnSpc>
            </a:pPr>
            <a:br>
              <a:rPr lang="en-US" sz="2200" dirty="0">
                <a:solidFill>
                  <a:schemeClr val="tx1"/>
                </a:solidFill>
              </a:rPr>
            </a:br>
            <a:endParaRPr lang="ar-SY" sz="2200" dirty="0">
              <a:solidFill>
                <a:schemeClr val="tx1"/>
              </a:solidFill>
            </a:endParaRPr>
          </a:p>
        </p:txBody>
      </p:sp>
    </p:spTree>
    <p:extLst>
      <p:ext uri="{BB962C8B-B14F-4D97-AF65-F5344CB8AC3E}">
        <p14:creationId xmlns:p14="http://schemas.microsoft.com/office/powerpoint/2010/main" val="2265493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255C1-7561-1790-8CDE-01C527E0126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1FB9E93-919C-6402-4CDD-0297D74792C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2070668-2358-5F15-8A46-4F2129B639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2224801B-387A-BB0E-9DE2-826B77D95176}"/>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B5D641C7-52AA-8FAC-304F-C0096C2EABBA}"/>
              </a:ext>
            </a:extLst>
          </p:cNvPr>
          <p:cNvSpPr txBox="1"/>
          <p:nvPr/>
        </p:nvSpPr>
        <p:spPr>
          <a:xfrm>
            <a:off x="1514475" y="175191"/>
            <a:ext cx="7467600" cy="1384995"/>
          </a:xfrm>
          <a:prstGeom prst="rect">
            <a:avLst/>
          </a:prstGeom>
          <a:noFill/>
        </p:spPr>
        <p:txBody>
          <a:bodyPr wrap="square" rtlCol="0">
            <a:spAutoFit/>
          </a:bodyPr>
          <a:lstStyle/>
          <a:p>
            <a:pPr algn="ctr" rtl="1"/>
            <a:r>
              <a:rPr lang="ar-SY" sz="3200" b="1" dirty="0">
                <a:solidFill>
                  <a:srgbClr val="00AEEF"/>
                </a:solidFill>
              </a:rPr>
              <a:t>دراسة حالة </a:t>
            </a:r>
            <a:r>
              <a:rPr lang="en-US" sz="3200" b="1" dirty="0">
                <a:solidFill>
                  <a:srgbClr val="00AEEF"/>
                </a:solidFill>
              </a:rPr>
              <a:t>Red bull</a:t>
            </a:r>
          </a:p>
          <a:p>
            <a:pPr algn="ctr" rtl="1"/>
            <a:r>
              <a:rPr lang="ar-SY" sz="3200" b="1" dirty="0">
                <a:solidFill>
                  <a:srgbClr val="00AEEF"/>
                </a:solidFill>
              </a:rPr>
              <a:t>رعاية قفزة فيليكس الفضائية </a:t>
            </a:r>
          </a:p>
          <a:p>
            <a:pPr algn="ctr" rtl="1"/>
            <a:endParaRPr lang="en-US" sz="2000" b="1" dirty="0">
              <a:solidFill>
                <a:srgbClr val="00AEEF"/>
              </a:solidFill>
            </a:endParaRPr>
          </a:p>
        </p:txBody>
      </p:sp>
      <p:sp>
        <p:nvSpPr>
          <p:cNvPr id="9" name="مستطيل مستدير الزوايا 4">
            <a:extLst>
              <a:ext uri="{FF2B5EF4-FFF2-40B4-BE49-F238E27FC236}">
                <a16:creationId xmlns:a16="http://schemas.microsoft.com/office/drawing/2014/main" id="{3E75F1C2-EF1B-DB14-E809-B9B59CF23892}"/>
              </a:ext>
            </a:extLst>
          </p:cNvPr>
          <p:cNvSpPr/>
          <p:nvPr/>
        </p:nvSpPr>
        <p:spPr>
          <a:xfrm>
            <a:off x="-94592" y="1711404"/>
            <a:ext cx="12286592" cy="440561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dirty="0">
                <a:solidFill>
                  <a:schemeClr val="tx1"/>
                </a:solidFill>
              </a:rPr>
              <a:t>الاستراتيجية: إثارة كبيرة للغاية لا يمكن توقعها. </a:t>
            </a:r>
          </a:p>
          <a:p>
            <a:pPr algn="r" rtl="1">
              <a:lnSpc>
                <a:spcPct val="150000"/>
              </a:lnSpc>
            </a:pPr>
            <a:r>
              <a:rPr lang="ar-SY" sz="2200" dirty="0">
                <a:solidFill>
                  <a:schemeClr val="tx1"/>
                </a:solidFill>
              </a:rPr>
              <a:t>التكتيك: لم يكن إعلانًا عادياً لمشروب </a:t>
            </a:r>
            <a:r>
              <a:rPr lang="en-US" sz="2200" dirty="0">
                <a:solidFill>
                  <a:schemeClr val="tx1"/>
                </a:solidFill>
              </a:rPr>
              <a:t>Red bull</a:t>
            </a:r>
            <a:r>
              <a:rPr lang="ar-SY" sz="2200" dirty="0">
                <a:solidFill>
                  <a:schemeClr val="tx1"/>
                </a:solidFill>
              </a:rPr>
              <a:t>، بل كان حدثًا عالميًا. خلق التوتر (هل سينجو؟) والرهبة (منظر الأرض) وخلق إثارة عاطفية هائلة.</a:t>
            </a:r>
          </a:p>
          <a:p>
            <a:pPr algn="r" rtl="1">
              <a:lnSpc>
                <a:spcPct val="150000"/>
              </a:lnSpc>
            </a:pPr>
            <a:r>
              <a:rPr lang="ar-SY" sz="2200" dirty="0">
                <a:solidFill>
                  <a:schemeClr val="tx1"/>
                </a:solidFill>
              </a:rPr>
              <a:t>النتيجة: شاهد البث المباشر على يوتيوب </a:t>
            </a:r>
            <a:r>
              <a:rPr lang="en-US" sz="2200" dirty="0">
                <a:solidFill>
                  <a:schemeClr val="tx1"/>
                </a:solidFill>
              </a:rPr>
              <a:t>8</a:t>
            </a:r>
            <a:r>
              <a:rPr lang="ar-SY" sz="2200" dirty="0">
                <a:solidFill>
                  <a:schemeClr val="tx1"/>
                </a:solidFill>
              </a:rPr>
              <a:t> ملايين شخص. لم تكن </a:t>
            </a:r>
            <a:r>
              <a:rPr lang="en-US" sz="2200" dirty="0">
                <a:solidFill>
                  <a:schemeClr val="tx1"/>
                </a:solidFill>
              </a:rPr>
              <a:t>Red bull</a:t>
            </a:r>
            <a:r>
              <a:rPr lang="ar-SY" sz="2200" dirty="0">
                <a:solidFill>
                  <a:schemeClr val="tx1"/>
                </a:solidFill>
              </a:rPr>
              <a:t> بحاجة إلى طلب مشاركة الفيديو الخاص بالتجربة؛ فقد كان الحماس شديدًا لدرجة أن المشاركة أصبحت رد فعل طبيعيًا على هذا المشهد.</a:t>
            </a:r>
          </a:p>
          <a:p>
            <a:pPr algn="r" rtl="1">
              <a:lnSpc>
                <a:spcPct val="150000"/>
              </a:lnSpc>
            </a:pPr>
            <a:r>
              <a:rPr lang="ar-SY" sz="2200" dirty="0">
                <a:solidFill>
                  <a:schemeClr val="tx1"/>
                </a:solidFill>
              </a:rPr>
              <a:t>الدرس المستفاد: الحماس يتجاوز الشكوك والتفكير عندما يكون الناس متحمسين، يتوقفون عن التفكير الزائد </a:t>
            </a:r>
            <a:r>
              <a:rPr lang="ar-SY" sz="2200" dirty="0" err="1">
                <a:solidFill>
                  <a:schemeClr val="tx1"/>
                </a:solidFill>
              </a:rPr>
              <a:t>ويبدأون</a:t>
            </a:r>
            <a:r>
              <a:rPr lang="ar-SY" sz="2200" dirty="0">
                <a:solidFill>
                  <a:schemeClr val="tx1"/>
                </a:solidFill>
              </a:rPr>
              <a:t> بالضغط على زر المشاركة. </a:t>
            </a:r>
          </a:p>
        </p:txBody>
      </p:sp>
    </p:spTree>
    <p:extLst>
      <p:ext uri="{BB962C8B-B14F-4D97-AF65-F5344CB8AC3E}">
        <p14:creationId xmlns:p14="http://schemas.microsoft.com/office/powerpoint/2010/main" val="1511108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ECB09-1606-E1FE-1325-ABDDB949D263}"/>
            </a:ext>
          </a:extLst>
        </p:cNvPr>
        <p:cNvGrpSpPr/>
        <p:nvPr/>
      </p:nvGrpSpPr>
      <p:grpSpPr>
        <a:xfrm>
          <a:off x="0" y="0"/>
          <a:ext cx="0" cy="0"/>
          <a:chOff x="0" y="0"/>
          <a:chExt cx="0" cy="0"/>
        </a:xfrm>
      </p:grpSpPr>
      <p:sp>
        <p:nvSpPr>
          <p:cNvPr id="7" name="مستطيل مستدير الزوايا 4">
            <a:extLst>
              <a:ext uri="{FF2B5EF4-FFF2-40B4-BE49-F238E27FC236}">
                <a16:creationId xmlns:a16="http://schemas.microsoft.com/office/drawing/2014/main" id="{D64EB691-F0D7-95EC-2C66-6A46A6A158D3}"/>
              </a:ext>
            </a:extLst>
          </p:cNvPr>
          <p:cNvSpPr/>
          <p:nvPr/>
        </p:nvSpPr>
        <p:spPr>
          <a:xfrm>
            <a:off x="8481848" y="1426827"/>
            <a:ext cx="3710152" cy="471191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انسحب فيليكس من </a:t>
            </a:r>
            <a:r>
              <a:rPr lang="ar-SY" sz="2200" dirty="0" err="1">
                <a:solidFill>
                  <a:schemeClr val="tx1"/>
                </a:solidFill>
              </a:rPr>
              <a:t>روزويل</a:t>
            </a:r>
            <a:r>
              <a:rPr lang="ar-SY" sz="2200" dirty="0">
                <a:solidFill>
                  <a:schemeClr val="tx1"/>
                </a:solidFill>
              </a:rPr>
              <a:t> بولاية نيومكسيكو بالولايات المتحدة الامريكية. الوجهة: على حافة الفضاء. في غضون الساعات القليلة القادمة، سوف يعود </a:t>
            </a:r>
            <a:r>
              <a:rPr lang="ar-SY" sz="2200" dirty="0" err="1">
                <a:solidFill>
                  <a:schemeClr val="tx1"/>
                </a:solidFill>
              </a:rPr>
              <a:t>فيلكس</a:t>
            </a:r>
            <a:r>
              <a:rPr lang="ar-SY" sz="2200" dirty="0">
                <a:solidFill>
                  <a:schemeClr val="tx1"/>
                </a:solidFill>
              </a:rPr>
              <a:t> إلى الأرض بعد أن أصبح الإنسان الأول الذي يقوم بكسر حاجز الصوت في السقوط الحر، وأكمل أعلى قفزة باستخدام المظلة الحرة </a:t>
            </a:r>
          </a:p>
        </p:txBody>
      </p:sp>
      <p:sp>
        <p:nvSpPr>
          <p:cNvPr id="31" name="TextBox 30">
            <a:extLst>
              <a:ext uri="{FF2B5EF4-FFF2-40B4-BE49-F238E27FC236}">
                <a16:creationId xmlns:a16="http://schemas.microsoft.com/office/drawing/2014/main" id="{4DB09A6B-FA8E-8127-13D6-9CF88659F30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B78D703-1150-6EF2-674B-5A186C22DF0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B9C67563-1936-DD86-8EB8-F2EE20CFC60A}"/>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CE46D488-DE5C-887B-5599-DB2BA7748219}"/>
              </a:ext>
            </a:extLst>
          </p:cNvPr>
          <p:cNvSpPr txBox="1"/>
          <p:nvPr/>
        </p:nvSpPr>
        <p:spPr>
          <a:xfrm>
            <a:off x="1514475" y="175191"/>
            <a:ext cx="7467600" cy="1384995"/>
          </a:xfrm>
          <a:prstGeom prst="rect">
            <a:avLst/>
          </a:prstGeom>
          <a:noFill/>
        </p:spPr>
        <p:txBody>
          <a:bodyPr wrap="square" rtlCol="0">
            <a:spAutoFit/>
          </a:bodyPr>
          <a:lstStyle/>
          <a:p>
            <a:pPr algn="ctr" rtl="1"/>
            <a:r>
              <a:rPr lang="ar-SY" sz="3200" b="1" dirty="0">
                <a:solidFill>
                  <a:srgbClr val="00AEEF"/>
                </a:solidFill>
              </a:rPr>
              <a:t>دراسة حالة </a:t>
            </a:r>
            <a:r>
              <a:rPr lang="en-US" sz="3200" b="1" dirty="0">
                <a:solidFill>
                  <a:srgbClr val="00AEEF"/>
                </a:solidFill>
              </a:rPr>
              <a:t>Red bull</a:t>
            </a:r>
          </a:p>
          <a:p>
            <a:pPr algn="ctr" rtl="1"/>
            <a:r>
              <a:rPr lang="ar-SY" sz="3200" b="1" dirty="0">
                <a:solidFill>
                  <a:srgbClr val="00AEEF"/>
                </a:solidFill>
              </a:rPr>
              <a:t>فيديو قفزة فيليكس الفضائية </a:t>
            </a:r>
          </a:p>
          <a:p>
            <a:pPr algn="ctr" rtl="1"/>
            <a:endParaRPr lang="en-US" sz="2000" b="1" dirty="0">
              <a:solidFill>
                <a:srgbClr val="00AEEF"/>
              </a:solidFill>
            </a:endParaRPr>
          </a:p>
        </p:txBody>
      </p:sp>
      <p:pic>
        <p:nvPicPr>
          <p:cNvPr id="4" name="videoplayback (2)">
            <a:hlinkClick r:id="" action="ppaction://media"/>
            <a:extLst>
              <a:ext uri="{FF2B5EF4-FFF2-40B4-BE49-F238E27FC236}">
                <a16:creationId xmlns:a16="http://schemas.microsoft.com/office/drawing/2014/main" id="{46C78304-0067-4C80-4297-4FF5FD4E31A5}"/>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0" y="1454924"/>
            <a:ext cx="8376745" cy="4711918"/>
          </a:xfrm>
          <a:prstGeom prst="rect">
            <a:avLst/>
          </a:prstGeom>
        </p:spPr>
      </p:pic>
    </p:spTree>
    <p:extLst>
      <p:ext uri="{BB962C8B-B14F-4D97-AF65-F5344CB8AC3E}">
        <p14:creationId xmlns:p14="http://schemas.microsoft.com/office/powerpoint/2010/main" val="1920145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0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BD878C-D66E-5D04-C726-EE1DE0E36C4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F51950F-59BD-3F53-E02E-4857C37C3D1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E6D554C-CB6F-F2DD-4097-CCCFC79757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DC9774BA-FD39-E270-4D25-E2B0653D7CD1}"/>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868A0968-FEE0-3A6D-A193-DF280D9B6A06}"/>
              </a:ext>
            </a:extLst>
          </p:cNvPr>
          <p:cNvSpPr txBox="1"/>
          <p:nvPr/>
        </p:nvSpPr>
        <p:spPr>
          <a:xfrm>
            <a:off x="1514475" y="175191"/>
            <a:ext cx="7467600" cy="1938992"/>
          </a:xfrm>
          <a:prstGeom prst="rect">
            <a:avLst/>
          </a:prstGeom>
          <a:noFill/>
        </p:spPr>
        <p:txBody>
          <a:bodyPr wrap="square" rtlCol="0">
            <a:spAutoFit/>
          </a:bodyPr>
          <a:lstStyle/>
          <a:p>
            <a:pPr algn="ctr" rtl="1"/>
            <a:r>
              <a:rPr lang="ar-SY" sz="3200" b="1" dirty="0">
                <a:solidFill>
                  <a:srgbClr val="00AEEF"/>
                </a:solidFill>
              </a:rPr>
              <a:t>دراسة حالة </a:t>
            </a:r>
            <a:r>
              <a:rPr lang="en-US" sz="3200" b="1" dirty="0">
                <a:solidFill>
                  <a:srgbClr val="00AEEF"/>
                </a:solidFill>
              </a:rPr>
              <a:t>Red bull</a:t>
            </a:r>
          </a:p>
          <a:p>
            <a:pPr algn="ctr" rtl="1"/>
            <a:r>
              <a:rPr lang="ar-SY" sz="3200" b="1" dirty="0">
                <a:solidFill>
                  <a:srgbClr val="00AEEF"/>
                </a:solidFill>
              </a:rPr>
              <a:t>رعاية قفزة فيليكس الفضائية</a:t>
            </a:r>
          </a:p>
          <a:p>
            <a:pPr algn="ctr" rtl="1"/>
            <a:r>
              <a:rPr lang="en-US" b="1" dirty="0">
                <a:solidFill>
                  <a:srgbClr val="00AEEF"/>
                </a:solidFill>
              </a:rPr>
              <a:t> https://www.guinnessworldrecords.ae/records/hall-of-fame/felix-baumgartner-first-person-to-break-sound-barrier</a:t>
            </a:r>
            <a:r>
              <a:rPr lang="ar-SY" b="1" dirty="0">
                <a:solidFill>
                  <a:srgbClr val="00AEEF"/>
                </a:solidFill>
              </a:rPr>
              <a:t> </a:t>
            </a:r>
          </a:p>
          <a:p>
            <a:pPr algn="ctr" rtl="1"/>
            <a:endParaRPr lang="en-US" sz="2000" b="1" dirty="0">
              <a:solidFill>
                <a:srgbClr val="00AEEF"/>
              </a:solidFill>
            </a:endParaRPr>
          </a:p>
        </p:txBody>
      </p:sp>
      <p:pic>
        <p:nvPicPr>
          <p:cNvPr id="5" name="صورة 4">
            <a:extLst>
              <a:ext uri="{FF2B5EF4-FFF2-40B4-BE49-F238E27FC236}">
                <a16:creationId xmlns:a16="http://schemas.microsoft.com/office/drawing/2014/main" id="{5BC14321-1CFF-F6B1-1DB5-44B08FC49A60}"/>
              </a:ext>
            </a:extLst>
          </p:cNvPr>
          <p:cNvPicPr>
            <a:picLocks noChangeAspect="1"/>
          </p:cNvPicPr>
          <p:nvPr/>
        </p:nvPicPr>
        <p:blipFill>
          <a:blip r:embed="rId4"/>
          <a:stretch>
            <a:fillRect/>
          </a:stretch>
        </p:blipFill>
        <p:spPr>
          <a:xfrm>
            <a:off x="0" y="1479458"/>
            <a:ext cx="12192000" cy="5551142"/>
          </a:xfrm>
          <a:prstGeom prst="rect">
            <a:avLst/>
          </a:prstGeom>
        </p:spPr>
      </p:pic>
    </p:spTree>
    <p:extLst>
      <p:ext uri="{BB962C8B-B14F-4D97-AF65-F5344CB8AC3E}">
        <p14:creationId xmlns:p14="http://schemas.microsoft.com/office/powerpoint/2010/main" val="40874748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6BF86-6CB7-F045-CDF1-618F61E2566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FDD6B68-2828-F523-09CC-8AB0AF1AC84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CCF3217-661C-3D05-9712-9C48CAF547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D7C4D874-AC29-2DC8-1E52-BDB78446B793}"/>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417D81AD-2712-94BA-8E45-165FA8281B82}"/>
              </a:ext>
            </a:extLst>
          </p:cNvPr>
          <p:cNvSpPr txBox="1"/>
          <p:nvPr/>
        </p:nvSpPr>
        <p:spPr>
          <a:xfrm>
            <a:off x="1514475" y="175191"/>
            <a:ext cx="7467600" cy="1077218"/>
          </a:xfrm>
          <a:prstGeom prst="rect">
            <a:avLst/>
          </a:prstGeom>
          <a:noFill/>
        </p:spPr>
        <p:txBody>
          <a:bodyPr wrap="square" rtlCol="0">
            <a:spAutoFit/>
          </a:bodyPr>
          <a:lstStyle/>
          <a:p>
            <a:pPr algn="ctr" rtl="1"/>
            <a:r>
              <a:rPr lang="ar-SY" sz="3200" b="1" dirty="0">
                <a:solidFill>
                  <a:srgbClr val="00AEEF"/>
                </a:solidFill>
              </a:rPr>
              <a:t>استراتيجيات المحاكاة (المرآة)</a:t>
            </a:r>
          </a:p>
          <a:p>
            <a:pPr algn="ctr" rtl="1"/>
            <a:r>
              <a:rPr lang="en-US" sz="3200" b="1" dirty="0">
                <a:solidFill>
                  <a:srgbClr val="00AEEF"/>
                </a:solidFill>
              </a:rPr>
              <a:t>Simulation Strategies (The "Mirror")</a:t>
            </a:r>
            <a:endParaRPr lang="en-US" sz="2000" b="1" dirty="0">
              <a:solidFill>
                <a:srgbClr val="00AEEF"/>
              </a:solidFill>
            </a:endParaRPr>
          </a:p>
        </p:txBody>
      </p:sp>
      <p:sp>
        <p:nvSpPr>
          <p:cNvPr id="9" name="مستطيل مستدير الزوايا 4">
            <a:extLst>
              <a:ext uri="{FF2B5EF4-FFF2-40B4-BE49-F238E27FC236}">
                <a16:creationId xmlns:a16="http://schemas.microsoft.com/office/drawing/2014/main" id="{62FF27C5-2B7F-11CF-A7AB-F90B87D5BC8C}"/>
              </a:ext>
            </a:extLst>
          </p:cNvPr>
          <p:cNvSpPr/>
          <p:nvPr/>
        </p:nvSpPr>
        <p:spPr>
          <a:xfrm>
            <a:off x="73572" y="1711404"/>
            <a:ext cx="12118428" cy="440561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تعتمد استراتيجية المحاكاة على غريزة الإنسان في تقليد الزملاء أو الأصدقاء أو الشخصيات المؤثرة والمشاهير. تنجح هذه الاستراتيجية عندما تُصمَّم الرسالة التسويقية على شكل سلوك يسهل على الآخرين تقليده، بدلاً من مجرد مقطع فيديو يشاهدونه.</a:t>
            </a:r>
          </a:p>
          <a:p>
            <a:pPr algn="just" rtl="1">
              <a:lnSpc>
                <a:spcPct val="150000"/>
              </a:lnSpc>
            </a:pPr>
            <a:r>
              <a:rPr lang="ar-SY" sz="2200" dirty="0">
                <a:solidFill>
                  <a:schemeClr val="tx1"/>
                </a:solidFill>
              </a:rPr>
              <a:t>آليات المحاكاة: </a:t>
            </a:r>
          </a:p>
          <a:p>
            <a:pPr algn="just" rtl="1">
              <a:lnSpc>
                <a:spcPct val="150000"/>
              </a:lnSpc>
            </a:pPr>
            <a:r>
              <a:rPr lang="ar-SY" sz="2200" dirty="0">
                <a:solidFill>
                  <a:schemeClr val="tx1"/>
                </a:solidFill>
              </a:rPr>
              <a:t>الدليل الاجتماعي </a:t>
            </a:r>
            <a:r>
              <a:rPr lang="en-US" sz="2200" dirty="0">
                <a:solidFill>
                  <a:schemeClr val="tx1"/>
                </a:solidFill>
              </a:rPr>
              <a:t>Social Proof</a:t>
            </a:r>
            <a:r>
              <a:rPr lang="ar-SY" sz="2200" dirty="0">
                <a:solidFill>
                  <a:schemeClr val="tx1"/>
                </a:solidFill>
              </a:rPr>
              <a:t>: "إذا كان الجميع يفعل ذلك، فعليّ أن أفعله أيضاً ذلك.</a:t>
            </a:r>
          </a:p>
          <a:p>
            <a:pPr algn="just" rtl="1">
              <a:lnSpc>
                <a:spcPct val="150000"/>
              </a:lnSpc>
            </a:pPr>
            <a:r>
              <a:rPr lang="ar-SY" sz="2200" dirty="0">
                <a:solidFill>
                  <a:schemeClr val="tx1"/>
                </a:solidFill>
              </a:rPr>
              <a:t>سهولة تقليد السلوك: يجب أن يكون السلوك سهل التقليد (رقصة معينة، أو وضعية تصوير، أو وسم </a:t>
            </a:r>
            <a:r>
              <a:rPr lang="ar-SY" sz="2200" dirty="0" err="1">
                <a:solidFill>
                  <a:schemeClr val="tx1"/>
                </a:solidFill>
              </a:rPr>
              <a:t>هاشتاغ</a:t>
            </a:r>
            <a:r>
              <a:rPr lang="ar-SY" sz="2200" dirty="0">
                <a:solidFill>
                  <a:schemeClr val="tx1"/>
                </a:solidFill>
              </a:rPr>
              <a:t> #).</a:t>
            </a:r>
          </a:p>
          <a:p>
            <a:pPr algn="just" rtl="1">
              <a:lnSpc>
                <a:spcPct val="150000"/>
              </a:lnSpc>
            </a:pPr>
            <a:r>
              <a:rPr lang="ar-SY" sz="2200" dirty="0">
                <a:solidFill>
                  <a:schemeClr val="tx1"/>
                </a:solidFill>
              </a:rPr>
              <a:t>الإشارة إلى الهوية الاجتماعية: من خلال محاكاة السلوك، يُشير المستخدم إلى انتمائه إلى فئة معينة متميزة.</a:t>
            </a:r>
          </a:p>
        </p:txBody>
      </p:sp>
    </p:spTree>
    <p:extLst>
      <p:ext uri="{BB962C8B-B14F-4D97-AF65-F5344CB8AC3E}">
        <p14:creationId xmlns:p14="http://schemas.microsoft.com/office/powerpoint/2010/main" val="12019192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43090-58DF-545D-AAD7-C32AE099155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64D2444-00DB-BFF9-431B-BC2C4FDD179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2774673-2397-AAC0-465D-804CFBB4AA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954CA923-5CA7-F279-7C09-D062BA6BFE87}"/>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7DE890EE-8447-7454-3285-4CBAAE3C57C9}"/>
              </a:ext>
            </a:extLst>
          </p:cNvPr>
          <p:cNvSpPr txBox="1"/>
          <p:nvPr/>
        </p:nvSpPr>
        <p:spPr>
          <a:xfrm>
            <a:off x="929026" y="212881"/>
            <a:ext cx="8638497" cy="1077218"/>
          </a:xfrm>
          <a:prstGeom prst="rect">
            <a:avLst/>
          </a:prstGeom>
          <a:noFill/>
        </p:spPr>
        <p:txBody>
          <a:bodyPr wrap="square" rtlCol="0">
            <a:spAutoFit/>
          </a:bodyPr>
          <a:lstStyle/>
          <a:p>
            <a:pPr algn="ctr" rtl="1"/>
            <a:r>
              <a:rPr lang="ar-SY" sz="3200" b="1" dirty="0">
                <a:solidFill>
                  <a:srgbClr val="00AEEF"/>
                </a:solidFill>
              </a:rPr>
              <a:t>استراتيجيات المحاكاة (المرآة)</a:t>
            </a:r>
          </a:p>
          <a:p>
            <a:pPr algn="ctr" rtl="1"/>
            <a:r>
              <a:rPr lang="en-US" sz="3200" b="1" dirty="0">
                <a:solidFill>
                  <a:srgbClr val="00AEEF"/>
                </a:solidFill>
              </a:rPr>
              <a:t>  </a:t>
            </a:r>
            <a:r>
              <a:rPr lang="ar-SY" sz="3200" b="1" dirty="0">
                <a:solidFill>
                  <a:srgbClr val="00AEEF"/>
                </a:solidFill>
              </a:rPr>
              <a:t>تحدي دلو الثلج لدعم مرضى التصلب الضموري الجانبي </a:t>
            </a:r>
            <a:r>
              <a:rPr lang="en-US" sz="3200" b="1" dirty="0">
                <a:solidFill>
                  <a:srgbClr val="00AEEF"/>
                </a:solidFill>
              </a:rPr>
              <a:t>ALS</a:t>
            </a:r>
            <a:r>
              <a:rPr lang="ar-SY" sz="3200" b="1" dirty="0">
                <a:solidFill>
                  <a:srgbClr val="00AEEF"/>
                </a:solidFill>
              </a:rPr>
              <a:t>  </a:t>
            </a:r>
            <a:endParaRPr lang="en-US" sz="2000" b="1" dirty="0">
              <a:solidFill>
                <a:srgbClr val="00AEEF"/>
              </a:solidFill>
            </a:endParaRPr>
          </a:p>
        </p:txBody>
      </p:sp>
      <p:sp>
        <p:nvSpPr>
          <p:cNvPr id="9" name="مستطيل مستدير الزوايا 4">
            <a:extLst>
              <a:ext uri="{FF2B5EF4-FFF2-40B4-BE49-F238E27FC236}">
                <a16:creationId xmlns:a16="http://schemas.microsoft.com/office/drawing/2014/main" id="{BE8CA742-F7E8-247C-87D9-1AA3CED60A26}"/>
              </a:ext>
            </a:extLst>
          </p:cNvPr>
          <p:cNvSpPr/>
          <p:nvPr/>
        </p:nvSpPr>
        <p:spPr>
          <a:xfrm>
            <a:off x="73572" y="1690382"/>
            <a:ext cx="12118428" cy="440561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الاستراتيجية: محاكاة مثالية لتجربة صب دلو الماء المثلج على الأشخاص وقد مرت معنا هذه التجربة في محاضرة محفزات التسويق الفيروسي. كيف كانت هذه التجربة سهلة ويمكن القيام بها ببساطة كل ما تحتاجه دلو من الماء المثلج وصبه على نفسك في أي مكان سواء في المنزل أو في الحديقة أو في مكان عام، وكانت التجربة تحمل فكاهة من خلال الشعور بالتجمد عند صب دلو الثلج وبنفس الوقت تحمل هدف أخلاقي وهو دعم مرضى التصلب الضموري الجانبي </a:t>
            </a:r>
            <a:r>
              <a:rPr lang="en-US" sz="2200" dirty="0">
                <a:solidFill>
                  <a:schemeClr val="tx1"/>
                </a:solidFill>
              </a:rPr>
              <a:t>ALS</a:t>
            </a:r>
            <a:r>
              <a:rPr lang="ar-SY" sz="2200" dirty="0">
                <a:solidFill>
                  <a:schemeClr val="tx1"/>
                </a:solidFill>
              </a:rPr>
              <a:t>. رؤية المشاهير (الشخصيات المؤثرة) يقومون بها أثارت موجة هائلة من المحاكاة بين عامة الناس. </a:t>
            </a:r>
          </a:p>
          <a:p>
            <a:pPr algn="just" rtl="1">
              <a:lnSpc>
                <a:spcPct val="150000"/>
              </a:lnSpc>
            </a:pPr>
            <a:r>
              <a:rPr lang="ar-SY" sz="2200" dirty="0">
                <a:solidFill>
                  <a:schemeClr val="tx1"/>
                </a:solidFill>
              </a:rPr>
              <a:t>.</a:t>
            </a:r>
          </a:p>
        </p:txBody>
      </p:sp>
    </p:spTree>
    <p:extLst>
      <p:ext uri="{BB962C8B-B14F-4D97-AF65-F5344CB8AC3E}">
        <p14:creationId xmlns:p14="http://schemas.microsoft.com/office/powerpoint/2010/main" val="24338474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38F37A-494F-8814-A74D-53745FF93D1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9442A1C-5AC9-1419-0D1B-304C4452EDA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E46AD50-28C8-8FE5-92F6-6BA5407EDB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1C2A6D0D-E1EC-57E3-8EB2-68DEC0E73842}"/>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B302ADD1-66A7-0CB9-95BD-D9C37813639C}"/>
              </a:ext>
            </a:extLst>
          </p:cNvPr>
          <p:cNvSpPr txBox="1"/>
          <p:nvPr/>
        </p:nvSpPr>
        <p:spPr>
          <a:xfrm>
            <a:off x="929026" y="212881"/>
            <a:ext cx="8638497" cy="1077218"/>
          </a:xfrm>
          <a:prstGeom prst="rect">
            <a:avLst/>
          </a:prstGeom>
          <a:noFill/>
        </p:spPr>
        <p:txBody>
          <a:bodyPr wrap="square" rtlCol="0">
            <a:spAutoFit/>
          </a:bodyPr>
          <a:lstStyle/>
          <a:p>
            <a:pPr algn="ctr" rtl="1"/>
            <a:r>
              <a:rPr lang="ar-SY" sz="3200" b="1" dirty="0">
                <a:solidFill>
                  <a:srgbClr val="00AEEF"/>
                </a:solidFill>
              </a:rPr>
              <a:t>استراتيجيات المحاكاة (المرآة)</a:t>
            </a:r>
          </a:p>
          <a:p>
            <a:pPr algn="ctr" rtl="1"/>
            <a:r>
              <a:rPr lang="en-US" sz="3200" b="1" dirty="0">
                <a:solidFill>
                  <a:srgbClr val="00AEEF"/>
                </a:solidFill>
              </a:rPr>
              <a:t>  </a:t>
            </a:r>
            <a:r>
              <a:rPr lang="ar-SY" sz="3200" b="1" dirty="0">
                <a:solidFill>
                  <a:srgbClr val="00AEEF"/>
                </a:solidFill>
              </a:rPr>
              <a:t>تحدي دلو الثلج لدعم مرضى التصلب الضموري الجانبي </a:t>
            </a:r>
            <a:r>
              <a:rPr lang="en-US" sz="3200" b="1" dirty="0">
                <a:solidFill>
                  <a:srgbClr val="00AEEF"/>
                </a:solidFill>
              </a:rPr>
              <a:t>ALS</a:t>
            </a:r>
            <a:r>
              <a:rPr lang="ar-SY" sz="3200" b="1" dirty="0">
                <a:solidFill>
                  <a:srgbClr val="00AEEF"/>
                </a:solidFill>
              </a:rPr>
              <a:t>  </a:t>
            </a:r>
            <a:endParaRPr lang="en-US" sz="2000" b="1" dirty="0">
              <a:solidFill>
                <a:srgbClr val="00AEEF"/>
              </a:solidFill>
            </a:endParaRPr>
          </a:p>
        </p:txBody>
      </p:sp>
      <p:sp>
        <p:nvSpPr>
          <p:cNvPr id="9" name="مستطيل مستدير الزوايا 4">
            <a:extLst>
              <a:ext uri="{FF2B5EF4-FFF2-40B4-BE49-F238E27FC236}">
                <a16:creationId xmlns:a16="http://schemas.microsoft.com/office/drawing/2014/main" id="{96E5C2C3-2494-5EFF-6D51-98BF890B0972}"/>
              </a:ext>
            </a:extLst>
          </p:cNvPr>
          <p:cNvSpPr/>
          <p:nvPr/>
        </p:nvSpPr>
        <p:spPr>
          <a:xfrm>
            <a:off x="6432331" y="1690382"/>
            <a:ext cx="5759668" cy="469990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النتائج: جمع </a:t>
            </a:r>
            <a:r>
              <a:rPr lang="en-US" sz="2200" dirty="0">
                <a:solidFill>
                  <a:schemeClr val="tx1"/>
                </a:solidFill>
              </a:rPr>
              <a:t>115</a:t>
            </a:r>
            <a:r>
              <a:rPr lang="ar-SY" sz="2200" dirty="0">
                <a:solidFill>
                  <a:schemeClr val="tx1"/>
                </a:solidFill>
              </a:rPr>
              <a:t> مليون دولار في صيف واحد في عام </a:t>
            </a:r>
            <a:r>
              <a:rPr lang="en-US" sz="2200" dirty="0">
                <a:solidFill>
                  <a:schemeClr val="tx1"/>
                </a:solidFill>
              </a:rPr>
              <a:t>2014</a:t>
            </a:r>
            <a:r>
              <a:rPr lang="ar-SY" sz="2200" dirty="0">
                <a:solidFill>
                  <a:schemeClr val="tx1"/>
                </a:solidFill>
              </a:rPr>
              <a:t>، أكثر من </a:t>
            </a:r>
            <a:r>
              <a:rPr lang="en-US" sz="2200" dirty="0">
                <a:solidFill>
                  <a:schemeClr val="tx1"/>
                </a:solidFill>
              </a:rPr>
              <a:t>17</a:t>
            </a:r>
            <a:r>
              <a:rPr lang="ar-SY" sz="2200" dirty="0">
                <a:solidFill>
                  <a:schemeClr val="tx1"/>
                </a:solidFill>
              </a:rPr>
              <a:t> مليون مشاركة على الشبكة الاجتماعية </a:t>
            </a:r>
            <a:r>
              <a:rPr lang="en-US" sz="2200" dirty="0">
                <a:solidFill>
                  <a:schemeClr val="tx1"/>
                </a:solidFill>
              </a:rPr>
              <a:t>Facebook</a:t>
            </a:r>
            <a:r>
              <a:rPr lang="ar-SY" sz="2200" dirty="0">
                <a:solidFill>
                  <a:schemeClr val="tx1"/>
                </a:solidFill>
              </a:rPr>
              <a:t>، ومشاركة</a:t>
            </a:r>
            <a:r>
              <a:rPr lang="en-US" sz="2200" dirty="0">
                <a:solidFill>
                  <a:schemeClr val="tx1"/>
                </a:solidFill>
              </a:rPr>
              <a:t>2.4 </a:t>
            </a:r>
            <a:r>
              <a:rPr lang="ar-SY" sz="2200" dirty="0">
                <a:solidFill>
                  <a:schemeClr val="tx1"/>
                </a:solidFill>
              </a:rPr>
              <a:t> مليون شخص في التحدي ومشاركة الفيديوهات الخاصة بهم على وسائل التواصل الاجتماعي. </a:t>
            </a:r>
          </a:p>
          <a:p>
            <a:pPr algn="just" rtl="1">
              <a:lnSpc>
                <a:spcPct val="150000"/>
              </a:lnSpc>
            </a:pPr>
            <a:r>
              <a:rPr lang="ar-SY" sz="2200" dirty="0">
                <a:solidFill>
                  <a:schemeClr val="tx1"/>
                </a:solidFill>
              </a:rPr>
              <a:t>الدرس المستفاد: المحاكاة تحوّل "المشاهد" إلى "مشارك". فبمجرد أن يشارك شخص ما في الحملة، تزداد احتمالية ولائه للقضية أو العلامة التجارية عشرة أضعاف</a:t>
            </a:r>
          </a:p>
        </p:txBody>
      </p:sp>
      <p:pic>
        <p:nvPicPr>
          <p:cNvPr id="5" name="صورة 4" descr="صورة تحتوي على شجرة, في الخارج, الوجه الإنساني, تلبيس&#10;&#10;قد يكون المحتوى الذي تم إنشاؤه بواسطة الذكاء الاصطناعي غير صحيح.">
            <a:extLst>
              <a:ext uri="{FF2B5EF4-FFF2-40B4-BE49-F238E27FC236}">
                <a16:creationId xmlns:a16="http://schemas.microsoft.com/office/drawing/2014/main" id="{521B7A2A-25C2-4D66-7669-695D92FE4B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424037"/>
            <a:ext cx="6124954" cy="3441641"/>
          </a:xfrm>
          <a:prstGeom prst="rect">
            <a:avLst/>
          </a:prstGeom>
        </p:spPr>
      </p:pic>
    </p:spTree>
    <p:extLst>
      <p:ext uri="{BB962C8B-B14F-4D97-AF65-F5344CB8AC3E}">
        <p14:creationId xmlns:p14="http://schemas.microsoft.com/office/powerpoint/2010/main" val="41464561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D949A0-DAFC-36A2-1BE3-5ADA8825F77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E44946D-A58B-827A-2C8E-60E87D400DC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18F2DE5-0D88-4801-F9A2-8813A39DAF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67FF5CE8-B6B8-D6CF-76F6-D76AD8A658F6}"/>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1FFC963D-6404-1E1A-AF2B-4C178ED0397E}"/>
              </a:ext>
            </a:extLst>
          </p:cNvPr>
          <p:cNvSpPr txBox="1"/>
          <p:nvPr/>
        </p:nvSpPr>
        <p:spPr>
          <a:xfrm>
            <a:off x="1514475" y="175191"/>
            <a:ext cx="7467600" cy="1384995"/>
          </a:xfrm>
          <a:prstGeom prst="rect">
            <a:avLst/>
          </a:prstGeom>
          <a:noFill/>
        </p:spPr>
        <p:txBody>
          <a:bodyPr wrap="square" rtlCol="0">
            <a:spAutoFit/>
          </a:bodyPr>
          <a:lstStyle/>
          <a:p>
            <a:pPr algn="ctr" rtl="1"/>
            <a:r>
              <a:rPr lang="ar-SY" sz="3200" b="1" dirty="0">
                <a:solidFill>
                  <a:srgbClr val="00AEEF"/>
                </a:solidFill>
              </a:rPr>
              <a:t>استراتيجيات النشر (الوسيلة الإعلامية أو الإعلانية)</a:t>
            </a:r>
          </a:p>
          <a:p>
            <a:pPr algn="ctr" rtl="1"/>
            <a:r>
              <a:rPr lang="en-US" sz="3200" b="1" dirty="0">
                <a:solidFill>
                  <a:srgbClr val="00AEEF"/>
                </a:solidFill>
              </a:rPr>
              <a:t>Dissemination Strategies (The "Vehicle")</a:t>
            </a:r>
          </a:p>
          <a:p>
            <a:pPr algn="ctr" rtl="1"/>
            <a:endParaRPr lang="en-US" sz="2000" b="1" dirty="0">
              <a:solidFill>
                <a:srgbClr val="00AEEF"/>
              </a:solidFill>
            </a:endParaRPr>
          </a:p>
        </p:txBody>
      </p:sp>
      <p:sp>
        <p:nvSpPr>
          <p:cNvPr id="9" name="مستطيل مستدير الزوايا 4">
            <a:extLst>
              <a:ext uri="{FF2B5EF4-FFF2-40B4-BE49-F238E27FC236}">
                <a16:creationId xmlns:a16="http://schemas.microsoft.com/office/drawing/2014/main" id="{7B99FDF4-CC59-9469-B2A0-2F7F39BE8199}"/>
              </a:ext>
            </a:extLst>
          </p:cNvPr>
          <p:cNvSpPr/>
          <p:nvPr/>
        </p:nvSpPr>
        <p:spPr>
          <a:xfrm>
            <a:off x="0" y="1711404"/>
            <a:ext cx="12192000" cy="447168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استراتيجية النشر تركز على بنية الوسيلة الإعلامية أو الإعلانية  وكيفية انتقال الرسالة الفيروسية من خلالها فبينما تركز استراتيجيتي الإثارة والمحاكاة على دوافع المشاركة، يركز النشر على كيفية انتقال الرسالة عبر الشبكات الاجتماعية للوصول إلى أكبر عدد ممكن من الأشخاص بأقل قدر من المقاومة لانتقال الرسالة وانتشارها.</a:t>
            </a:r>
          </a:p>
          <a:p>
            <a:pPr algn="just" rtl="1">
              <a:lnSpc>
                <a:spcPct val="150000"/>
              </a:lnSpc>
            </a:pPr>
            <a:r>
              <a:rPr lang="ar-SY" sz="2200" dirty="0">
                <a:solidFill>
                  <a:schemeClr val="tx1"/>
                </a:solidFill>
              </a:rPr>
              <a:t>الآليات:</a:t>
            </a:r>
          </a:p>
          <a:p>
            <a:pPr algn="just" rtl="1">
              <a:lnSpc>
                <a:spcPct val="150000"/>
              </a:lnSpc>
            </a:pPr>
            <a:r>
              <a:rPr lang="ar-SY" sz="2200" dirty="0">
                <a:solidFill>
                  <a:schemeClr val="tx1"/>
                </a:solidFill>
              </a:rPr>
              <a:t>البث: اختيار المؤثرين أو المستخدمين النشطين الذين يتمتعون باتصال عالٍ.</a:t>
            </a:r>
          </a:p>
          <a:p>
            <a:pPr algn="just" rtl="1">
              <a:lnSpc>
                <a:spcPct val="150000"/>
              </a:lnSpc>
            </a:pPr>
            <a:r>
              <a:rPr lang="ar-SY" sz="2200" dirty="0">
                <a:solidFill>
                  <a:schemeClr val="tx1"/>
                </a:solidFill>
              </a:rPr>
              <a:t>تحسين المنصة: تخصيص المحتوى ليتناسب مع خوارزمية المنصة (مثل استخدام صوت رائج على تيك توك).</a:t>
            </a:r>
          </a:p>
          <a:p>
            <a:pPr algn="just" rtl="1">
              <a:lnSpc>
                <a:spcPct val="150000"/>
              </a:lnSpc>
            </a:pPr>
            <a:r>
              <a:rPr lang="ar-SY" sz="2200" dirty="0">
                <a:solidFill>
                  <a:schemeClr val="tx1"/>
                </a:solidFill>
              </a:rPr>
              <a:t>مشاركة سلسة: جعل زر "المشاركة" الجزء الأبرز في تجربة المستخدم.</a:t>
            </a:r>
          </a:p>
        </p:txBody>
      </p:sp>
    </p:spTree>
    <p:extLst>
      <p:ext uri="{BB962C8B-B14F-4D97-AF65-F5344CB8AC3E}">
        <p14:creationId xmlns:p14="http://schemas.microsoft.com/office/powerpoint/2010/main" val="27452298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3C1100-D84C-63F5-ED29-63C792E7BA8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7E954C5-E2BE-9C5D-9D76-626E58FA11C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3B5FA40-AAB1-61BE-62E3-1E9BB5306A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A83B8BBF-002E-28E2-DF1D-1D105F7A4670}"/>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316E3C8D-F7D2-A31C-0950-ECB0C0D0EB78}"/>
              </a:ext>
            </a:extLst>
          </p:cNvPr>
          <p:cNvSpPr txBox="1"/>
          <p:nvPr/>
        </p:nvSpPr>
        <p:spPr>
          <a:xfrm>
            <a:off x="1514475" y="175191"/>
            <a:ext cx="7467600" cy="2369880"/>
          </a:xfrm>
          <a:prstGeom prst="rect">
            <a:avLst/>
          </a:prstGeom>
          <a:noFill/>
        </p:spPr>
        <p:txBody>
          <a:bodyPr wrap="square" rtlCol="0">
            <a:spAutoFit/>
          </a:bodyPr>
          <a:lstStyle/>
          <a:p>
            <a:pPr algn="ctr" rtl="1"/>
            <a:r>
              <a:rPr lang="ar-SY" sz="3200" b="1" dirty="0">
                <a:solidFill>
                  <a:srgbClr val="00AEEF"/>
                </a:solidFill>
              </a:rPr>
              <a:t>دراسة حالة</a:t>
            </a:r>
          </a:p>
          <a:p>
            <a:pPr algn="ctr" rtl="1"/>
            <a:r>
              <a:rPr lang="ar-SY" sz="3200" b="1" dirty="0" err="1">
                <a:solidFill>
                  <a:srgbClr val="00AEEF"/>
                </a:solidFill>
              </a:rPr>
              <a:t>Wrapped</a:t>
            </a:r>
            <a:r>
              <a:rPr lang="ar-SY" sz="3200" b="1" dirty="0">
                <a:solidFill>
                  <a:srgbClr val="00AEEF"/>
                </a:solidFill>
              </a:rPr>
              <a:t> </a:t>
            </a:r>
            <a:r>
              <a:rPr lang="en-US" sz="3200" b="1" dirty="0">
                <a:solidFill>
                  <a:srgbClr val="00AEEF"/>
                </a:solidFill>
              </a:rPr>
              <a:t> </a:t>
            </a:r>
            <a:r>
              <a:rPr lang="ar-SY" sz="3200" b="1" dirty="0" err="1">
                <a:solidFill>
                  <a:srgbClr val="00AEEF"/>
                </a:solidFill>
              </a:rPr>
              <a:t>Spotify</a:t>
            </a:r>
            <a:endParaRPr lang="ar-SY" sz="3200" b="1" dirty="0">
              <a:solidFill>
                <a:srgbClr val="00AEEF"/>
              </a:solidFill>
            </a:endParaRPr>
          </a:p>
          <a:p>
            <a:pPr algn="ctr" rtl="1"/>
            <a:r>
              <a:rPr lang="ar-SY" sz="3200" b="1" dirty="0">
                <a:solidFill>
                  <a:srgbClr val="00AEEF"/>
                </a:solidFill>
              </a:rPr>
              <a:t> </a:t>
            </a:r>
          </a:p>
          <a:p>
            <a:pPr algn="ctr" rtl="1"/>
            <a:endParaRPr lang="en-US" sz="3200" b="1" dirty="0">
              <a:solidFill>
                <a:srgbClr val="00AEEF"/>
              </a:solidFill>
            </a:endParaRPr>
          </a:p>
          <a:p>
            <a:pPr algn="ctr" rtl="1"/>
            <a:endParaRPr lang="en-US" sz="2000" b="1" dirty="0">
              <a:solidFill>
                <a:srgbClr val="00AEEF"/>
              </a:solidFill>
            </a:endParaRPr>
          </a:p>
        </p:txBody>
      </p:sp>
      <p:sp>
        <p:nvSpPr>
          <p:cNvPr id="9" name="مستطيل مستدير الزوايا 4">
            <a:extLst>
              <a:ext uri="{FF2B5EF4-FFF2-40B4-BE49-F238E27FC236}">
                <a16:creationId xmlns:a16="http://schemas.microsoft.com/office/drawing/2014/main" id="{10357EE7-CD4C-4CE7-FA40-1D09AD6C8ABA}"/>
              </a:ext>
            </a:extLst>
          </p:cNvPr>
          <p:cNvSpPr/>
          <p:nvPr/>
        </p:nvSpPr>
        <p:spPr>
          <a:xfrm>
            <a:off x="-94592" y="1753445"/>
            <a:ext cx="12286592" cy="440561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solidFill>
                <a:schemeClr val="tx1"/>
              </a:solidFill>
            </a:endParaRPr>
          </a:p>
          <a:p>
            <a:pPr algn="just" rtl="1">
              <a:lnSpc>
                <a:spcPct val="150000"/>
              </a:lnSpc>
            </a:pPr>
            <a:endParaRPr lang="ar-SY" sz="2200" dirty="0">
              <a:solidFill>
                <a:schemeClr val="tx1"/>
              </a:solidFill>
            </a:endParaRPr>
          </a:p>
          <a:p>
            <a:pPr algn="just" rtl="1">
              <a:lnSpc>
                <a:spcPct val="150000"/>
              </a:lnSpc>
            </a:pPr>
            <a:r>
              <a:rPr lang="ar-SY" sz="2200" dirty="0">
                <a:solidFill>
                  <a:schemeClr val="tx1"/>
                </a:solidFill>
              </a:rPr>
              <a:t>بدأت ميزة </a:t>
            </a:r>
            <a:r>
              <a:rPr lang="ar-SY" sz="2200" dirty="0" err="1">
                <a:solidFill>
                  <a:schemeClr val="tx1"/>
                </a:solidFill>
              </a:rPr>
              <a:t>Wrapped</a:t>
            </a:r>
            <a:r>
              <a:rPr lang="ar-SY" sz="2200" dirty="0">
                <a:solidFill>
                  <a:schemeClr val="tx1"/>
                </a:solidFill>
              </a:rPr>
              <a:t> </a:t>
            </a:r>
            <a:r>
              <a:rPr lang="en-US" sz="2200" dirty="0">
                <a:solidFill>
                  <a:schemeClr val="tx1"/>
                </a:solidFill>
              </a:rPr>
              <a:t> </a:t>
            </a:r>
            <a:r>
              <a:rPr lang="ar-SY" sz="2200" dirty="0" err="1">
                <a:solidFill>
                  <a:schemeClr val="tx1"/>
                </a:solidFill>
              </a:rPr>
              <a:t>Spotify</a:t>
            </a:r>
            <a:r>
              <a:rPr lang="ar-SY" sz="2200" dirty="0">
                <a:solidFill>
                  <a:schemeClr val="tx1"/>
                </a:solidFill>
              </a:rPr>
              <a:t> على منصة </a:t>
            </a:r>
            <a:r>
              <a:rPr lang="ar-SY" sz="2200" dirty="0" err="1">
                <a:solidFill>
                  <a:schemeClr val="tx1"/>
                </a:solidFill>
              </a:rPr>
              <a:t>Spotify</a:t>
            </a:r>
            <a:r>
              <a:rPr lang="ar-SY" sz="2200" dirty="0">
                <a:solidFill>
                  <a:schemeClr val="tx1"/>
                </a:solidFill>
              </a:rPr>
              <a:t> للموسيقى الرقمية أو ما يعرف بميزة "ملخص العام" في عام </a:t>
            </a:r>
            <a:r>
              <a:rPr lang="en-US" sz="2200" dirty="0">
                <a:solidFill>
                  <a:schemeClr val="tx1"/>
                </a:solidFill>
              </a:rPr>
              <a:t>2016</a:t>
            </a:r>
            <a:r>
              <a:rPr lang="ar-SY" sz="2200" dirty="0">
                <a:solidFill>
                  <a:schemeClr val="tx1"/>
                </a:solidFill>
              </a:rPr>
              <a:t>، وهي بكل بساطة تلخص استخدام المستخدم للتطبيق لمدة عام كامل وتلخصها في لحظات فقط وتخلق بذلك تجربة تفاعلية يمكن مشاركتها مع الأصدقاء. ويتم توليد ذلك الملخص عبر مراجعة بيانات المستخدم ليخبره عن الفنانين، والأغنيات والألبومات المفضلين لديه.</a:t>
            </a:r>
          </a:p>
          <a:p>
            <a:pPr algn="just" rtl="1">
              <a:lnSpc>
                <a:spcPct val="150000"/>
              </a:lnSpc>
            </a:pPr>
            <a:r>
              <a:rPr lang="ar-SY" sz="2200" dirty="0">
                <a:solidFill>
                  <a:schemeClr val="tx1"/>
                </a:solidFill>
              </a:rPr>
              <a:t>الحملة: في شهر ديسمبر من كل عام، تقدم </a:t>
            </a:r>
            <a:r>
              <a:rPr lang="en-US" sz="2200" dirty="0">
                <a:solidFill>
                  <a:schemeClr val="tx1"/>
                </a:solidFill>
              </a:rPr>
              <a:t>Spotify</a:t>
            </a:r>
            <a:r>
              <a:rPr lang="ar-SY" sz="2200" dirty="0">
                <a:solidFill>
                  <a:schemeClr val="tx1"/>
                </a:solidFill>
              </a:rPr>
              <a:t> للمستخدمين ملخصًا ملونًا وجذابًا بصريًا لعادات استماعهم.</a:t>
            </a:r>
          </a:p>
          <a:p>
            <a:pPr algn="just" rtl="1">
              <a:lnSpc>
                <a:spcPct val="150000"/>
              </a:lnSpc>
            </a:pPr>
            <a:r>
              <a:rPr lang="ar-SY" sz="2200" dirty="0">
                <a:solidFill>
                  <a:schemeClr val="tx1"/>
                </a:solidFill>
              </a:rPr>
              <a:t>الاستراتيجية: إنشاء دورة متقدمة في النشر حيث تُنشئ </a:t>
            </a:r>
            <a:r>
              <a:rPr lang="en-US" sz="2200" dirty="0">
                <a:solidFill>
                  <a:schemeClr val="tx1"/>
                </a:solidFill>
              </a:rPr>
              <a:t>Spotify</a:t>
            </a:r>
            <a:r>
              <a:rPr lang="ar-SY" sz="2200" dirty="0">
                <a:solidFill>
                  <a:schemeClr val="tx1"/>
                </a:solidFill>
              </a:rPr>
              <a:t> رسومات بيانية مُصممة خصيصًا لقصص إنستغرام، و</a:t>
            </a:r>
            <a:r>
              <a:rPr lang="en-US" sz="2200" dirty="0">
                <a:solidFill>
                  <a:schemeClr val="tx1"/>
                </a:solidFill>
              </a:rPr>
              <a:t>X، </a:t>
            </a:r>
            <a:r>
              <a:rPr lang="ar-SY" sz="2200" dirty="0">
                <a:solidFill>
                  <a:schemeClr val="tx1"/>
                </a:solidFill>
              </a:rPr>
              <a:t>وفيسبوك. فهي لا تقدم بيانات الاستخدام للتطبيق فحسب بل تقدم بيانات بصرية على شكل فيديو يمكن مشاركته مع الآخرين على مختلف المنصات وهذا ما يحفز المستخدمين على مشاركة تجاربهم لمدة عام في الاستماع للموسيقى في هذه المنصة من خلال فيديو واحد. </a:t>
            </a:r>
          </a:p>
          <a:p>
            <a:pPr algn="just" rtl="1">
              <a:lnSpc>
                <a:spcPct val="150000"/>
              </a:lnSpc>
            </a:pPr>
            <a:br>
              <a:rPr lang="ar-SY" sz="2200" dirty="0">
                <a:solidFill>
                  <a:schemeClr val="tx1"/>
                </a:solidFill>
              </a:rPr>
            </a:br>
            <a:endParaRPr lang="ar-SY" sz="2200" dirty="0">
              <a:solidFill>
                <a:schemeClr val="tx1"/>
              </a:solidFill>
            </a:endParaRPr>
          </a:p>
        </p:txBody>
      </p:sp>
    </p:spTree>
    <p:extLst>
      <p:ext uri="{BB962C8B-B14F-4D97-AF65-F5344CB8AC3E}">
        <p14:creationId xmlns:p14="http://schemas.microsoft.com/office/powerpoint/2010/main" val="35590763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1679B-7B28-49A9-5163-81BC08E8163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FDFC168-9649-3388-76A4-9E85E0B3024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9D1D723-A60B-071C-DAFB-8AAED02BF2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F223A2E4-DA5E-121C-B0A7-AF57CB0DA1F8}"/>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7AF31EED-C2AE-8E19-B793-C8B77C54A9EF}"/>
              </a:ext>
            </a:extLst>
          </p:cNvPr>
          <p:cNvSpPr txBox="1"/>
          <p:nvPr/>
        </p:nvSpPr>
        <p:spPr>
          <a:xfrm>
            <a:off x="1514475" y="175191"/>
            <a:ext cx="7467600" cy="2369880"/>
          </a:xfrm>
          <a:prstGeom prst="rect">
            <a:avLst/>
          </a:prstGeom>
          <a:noFill/>
        </p:spPr>
        <p:txBody>
          <a:bodyPr wrap="square" rtlCol="0">
            <a:spAutoFit/>
          </a:bodyPr>
          <a:lstStyle/>
          <a:p>
            <a:pPr algn="ctr" rtl="1"/>
            <a:r>
              <a:rPr lang="ar-SY" sz="3200" b="1" dirty="0">
                <a:solidFill>
                  <a:srgbClr val="00AEEF"/>
                </a:solidFill>
              </a:rPr>
              <a:t>دراسة حالة</a:t>
            </a:r>
          </a:p>
          <a:p>
            <a:pPr algn="ctr" rtl="1"/>
            <a:r>
              <a:rPr lang="ar-SY" sz="3200" b="1" dirty="0" err="1">
                <a:solidFill>
                  <a:srgbClr val="00AEEF"/>
                </a:solidFill>
              </a:rPr>
              <a:t>Wrapped</a:t>
            </a:r>
            <a:r>
              <a:rPr lang="ar-SY" sz="3200" b="1" dirty="0">
                <a:solidFill>
                  <a:srgbClr val="00AEEF"/>
                </a:solidFill>
              </a:rPr>
              <a:t> </a:t>
            </a:r>
            <a:r>
              <a:rPr lang="en-US" sz="3200" b="1" dirty="0">
                <a:solidFill>
                  <a:srgbClr val="00AEEF"/>
                </a:solidFill>
              </a:rPr>
              <a:t> </a:t>
            </a:r>
            <a:r>
              <a:rPr lang="ar-SY" sz="3200" b="1" dirty="0" err="1">
                <a:solidFill>
                  <a:srgbClr val="00AEEF"/>
                </a:solidFill>
              </a:rPr>
              <a:t>Spotify</a:t>
            </a:r>
            <a:endParaRPr lang="ar-SY" sz="3200" b="1" dirty="0">
              <a:solidFill>
                <a:srgbClr val="00AEEF"/>
              </a:solidFill>
            </a:endParaRPr>
          </a:p>
          <a:p>
            <a:pPr algn="ctr" rtl="1"/>
            <a:r>
              <a:rPr lang="ar-SY" sz="3200" b="1" dirty="0">
                <a:solidFill>
                  <a:srgbClr val="00AEEF"/>
                </a:solidFill>
              </a:rPr>
              <a:t> </a:t>
            </a:r>
          </a:p>
          <a:p>
            <a:pPr algn="ctr" rtl="1"/>
            <a:endParaRPr lang="en-US" sz="3200" b="1" dirty="0">
              <a:solidFill>
                <a:srgbClr val="00AEEF"/>
              </a:solidFill>
            </a:endParaRPr>
          </a:p>
          <a:p>
            <a:pPr algn="ctr" rtl="1"/>
            <a:endParaRPr lang="en-US" sz="2000" b="1" dirty="0">
              <a:solidFill>
                <a:srgbClr val="00AEEF"/>
              </a:solidFill>
            </a:endParaRPr>
          </a:p>
        </p:txBody>
      </p:sp>
      <p:sp>
        <p:nvSpPr>
          <p:cNvPr id="9" name="مستطيل مستدير الزوايا 4">
            <a:extLst>
              <a:ext uri="{FF2B5EF4-FFF2-40B4-BE49-F238E27FC236}">
                <a16:creationId xmlns:a16="http://schemas.microsoft.com/office/drawing/2014/main" id="{2A9C6A7E-55CC-C706-248D-495F9466A564}"/>
              </a:ext>
            </a:extLst>
          </p:cNvPr>
          <p:cNvSpPr/>
          <p:nvPr/>
        </p:nvSpPr>
        <p:spPr>
          <a:xfrm>
            <a:off x="0" y="1555531"/>
            <a:ext cx="12192000" cy="495037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الحلقة الفيروسية </a:t>
            </a:r>
            <a:r>
              <a:rPr lang="en-US" sz="2200" dirty="0">
                <a:solidFill>
                  <a:schemeClr val="tx1"/>
                </a:solidFill>
              </a:rPr>
              <a:t>Viral Loop</a:t>
            </a:r>
            <a:r>
              <a:rPr lang="ar-SY" sz="2200" dirty="0">
                <a:solidFill>
                  <a:schemeClr val="tx1"/>
                </a:solidFill>
              </a:rPr>
              <a:t>: نظرًا لأن جميع المستخدمين ينشرون ملخصاتهم في الوقت نفسه، ينشأ تأثيرٌ واسع الانتشار. حتى لو لم تكن من مستخدمي </a:t>
            </a:r>
            <a:r>
              <a:rPr lang="en-US" sz="2200" dirty="0">
                <a:solidFill>
                  <a:schemeClr val="tx1"/>
                </a:solidFill>
              </a:rPr>
              <a:t>Spotify</a:t>
            </a:r>
            <a:r>
              <a:rPr lang="ar-SY" sz="2200" dirty="0">
                <a:solidFill>
                  <a:schemeClr val="tx1"/>
                </a:solidFill>
              </a:rPr>
              <a:t>، فإن صفحتك على مواقع التواصل الاجتماعي ستكون مغطاة بعلامتهم التجارية لمدة </a:t>
            </a:r>
            <a:r>
              <a:rPr lang="en-US" sz="2200" dirty="0">
                <a:solidFill>
                  <a:schemeClr val="tx1"/>
                </a:solidFill>
              </a:rPr>
              <a:t>48</a:t>
            </a:r>
            <a:r>
              <a:rPr lang="ar-SY" sz="2200" dirty="0">
                <a:solidFill>
                  <a:schemeClr val="tx1"/>
                </a:solidFill>
              </a:rPr>
              <a:t> ساعة نتيجة المشاركات الكثيرة لملخصات </a:t>
            </a:r>
            <a:r>
              <a:rPr lang="en-US" sz="2200" dirty="0">
                <a:solidFill>
                  <a:schemeClr val="tx1"/>
                </a:solidFill>
              </a:rPr>
              <a:t>Spotify </a:t>
            </a:r>
            <a:r>
              <a:rPr lang="ar-SY" sz="2200" dirty="0">
                <a:solidFill>
                  <a:schemeClr val="tx1"/>
                </a:solidFill>
              </a:rPr>
              <a:t> الخاصة بأصدقائك مستخدمي هذه المنصة ما يحفزك على استخدام هذه المنصة والقيام بمشاركة لحظاتك عليها لتصل إلى أصدقاء جدد يقومون باستخدام </a:t>
            </a:r>
            <a:r>
              <a:rPr lang="en-US" sz="2200" dirty="0">
                <a:solidFill>
                  <a:schemeClr val="tx1"/>
                </a:solidFill>
              </a:rPr>
              <a:t>Spotify </a:t>
            </a:r>
            <a:r>
              <a:rPr lang="ar-SY" sz="2200" dirty="0">
                <a:solidFill>
                  <a:schemeClr val="tx1"/>
                </a:solidFill>
              </a:rPr>
              <a:t> أيضاً وهذا ما يشكل الحلقة الفيروسية.</a:t>
            </a:r>
          </a:p>
          <a:p>
            <a:pPr algn="just" rtl="1">
              <a:lnSpc>
                <a:spcPct val="150000"/>
              </a:lnSpc>
            </a:pPr>
            <a:r>
              <a:rPr lang="ar-SY" sz="2200" dirty="0">
                <a:solidFill>
                  <a:schemeClr val="tx1"/>
                </a:solidFill>
              </a:rPr>
              <a:t>النتيجة: تعزيزٌ هائل للعلامة التجارية وزيادةٌ كبيرة في عدد المشتركين الجدد بدافع الخوف من فوات الفرصة </a:t>
            </a:r>
            <a:r>
              <a:rPr lang="en-US" sz="2200" dirty="0">
                <a:solidFill>
                  <a:schemeClr val="tx1"/>
                </a:solidFill>
              </a:rPr>
              <a:t>FOMO</a:t>
            </a:r>
            <a:r>
              <a:rPr lang="ar-SY" sz="2200" dirty="0">
                <a:solidFill>
                  <a:schemeClr val="tx1"/>
                </a:solidFill>
              </a:rPr>
              <a:t> من عدم استخدام هذه المنصة وعدم الحصول على الملخص الخاص بهم.</a:t>
            </a:r>
          </a:p>
          <a:p>
            <a:pPr algn="just" rtl="1">
              <a:lnSpc>
                <a:spcPct val="150000"/>
              </a:lnSpc>
            </a:pPr>
            <a:r>
              <a:rPr lang="ar-SY" sz="2200" dirty="0">
                <a:solidFill>
                  <a:schemeClr val="tx1"/>
                </a:solidFill>
              </a:rPr>
              <a:t>الدرس الأساسي: النشر الفعال يجعل المشاركة إجراءً تلقائيًا، لا مهمةً إضافية للمستخدم.</a:t>
            </a:r>
          </a:p>
          <a:p>
            <a:pPr algn="just" rtl="1">
              <a:lnSpc>
                <a:spcPct val="150000"/>
              </a:lnSpc>
            </a:pPr>
            <a:r>
              <a:rPr lang="ar-SY" sz="2200" dirty="0">
                <a:solidFill>
                  <a:schemeClr val="tx1"/>
                </a:solidFill>
              </a:rPr>
              <a:t>يمكن مشاهدة أمثلة عن ملخصات </a:t>
            </a:r>
            <a:r>
              <a:rPr lang="en-US" sz="2200" dirty="0">
                <a:solidFill>
                  <a:schemeClr val="tx1"/>
                </a:solidFill>
              </a:rPr>
              <a:t>Spotify</a:t>
            </a:r>
            <a:r>
              <a:rPr lang="ar-SY" sz="2200" dirty="0">
                <a:solidFill>
                  <a:schemeClr val="tx1"/>
                </a:solidFill>
              </a:rPr>
              <a:t> في منصة يوتيوب من خلال الرابط التالي: </a:t>
            </a:r>
          </a:p>
          <a:p>
            <a:pPr algn="just" rtl="1">
              <a:lnSpc>
                <a:spcPct val="150000"/>
              </a:lnSpc>
            </a:pPr>
            <a:r>
              <a:rPr lang="en-US" sz="2200" dirty="0">
                <a:solidFill>
                  <a:schemeClr val="tx1"/>
                </a:solidFill>
                <a:hlinkClick r:id="rId4"/>
              </a:rPr>
              <a:t>https://www.youtube.com/results?search_query=spotify+wrapped+example</a:t>
            </a:r>
            <a:r>
              <a:rPr lang="ar-SY" sz="2200" dirty="0">
                <a:solidFill>
                  <a:schemeClr val="tx1"/>
                </a:solidFill>
              </a:rPr>
              <a:t> </a:t>
            </a:r>
          </a:p>
        </p:txBody>
      </p:sp>
    </p:spTree>
    <p:extLst>
      <p:ext uri="{BB962C8B-B14F-4D97-AF65-F5344CB8AC3E}">
        <p14:creationId xmlns:p14="http://schemas.microsoft.com/office/powerpoint/2010/main" val="42297676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ADE26-76D8-316D-7831-B0730E70877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6BB1976-21E4-B496-2098-2993546FD5D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0E81F74-C6B8-D12A-3D5D-4C431EF510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01255313-9AE2-B480-45F9-25869BD6497C}"/>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BC89D1B2-A39D-DCD1-FFBB-F3DB75E5CBC7}"/>
              </a:ext>
            </a:extLst>
          </p:cNvPr>
          <p:cNvSpPr txBox="1"/>
          <p:nvPr/>
        </p:nvSpPr>
        <p:spPr>
          <a:xfrm>
            <a:off x="1514475" y="175191"/>
            <a:ext cx="7467600" cy="2369880"/>
          </a:xfrm>
          <a:prstGeom prst="rect">
            <a:avLst/>
          </a:prstGeom>
          <a:noFill/>
        </p:spPr>
        <p:txBody>
          <a:bodyPr wrap="square" rtlCol="0">
            <a:spAutoFit/>
          </a:bodyPr>
          <a:lstStyle/>
          <a:p>
            <a:pPr algn="ctr" rtl="1"/>
            <a:r>
              <a:rPr lang="ar-SY" sz="3200" b="1" dirty="0">
                <a:solidFill>
                  <a:srgbClr val="00AEEF"/>
                </a:solidFill>
              </a:rPr>
              <a:t>دراسة حالة</a:t>
            </a:r>
          </a:p>
          <a:p>
            <a:pPr algn="ctr" rtl="1"/>
            <a:r>
              <a:rPr lang="ar-SY" sz="3200" b="1" dirty="0" err="1">
                <a:solidFill>
                  <a:srgbClr val="00AEEF"/>
                </a:solidFill>
              </a:rPr>
              <a:t>Wrapped</a:t>
            </a:r>
            <a:r>
              <a:rPr lang="ar-SY" sz="3200" b="1" dirty="0">
                <a:solidFill>
                  <a:srgbClr val="00AEEF"/>
                </a:solidFill>
              </a:rPr>
              <a:t> </a:t>
            </a:r>
            <a:r>
              <a:rPr lang="en-US" sz="3200" b="1" dirty="0">
                <a:solidFill>
                  <a:srgbClr val="00AEEF"/>
                </a:solidFill>
              </a:rPr>
              <a:t> </a:t>
            </a:r>
            <a:r>
              <a:rPr lang="ar-SY" sz="3200" b="1" dirty="0" err="1">
                <a:solidFill>
                  <a:srgbClr val="00AEEF"/>
                </a:solidFill>
              </a:rPr>
              <a:t>Spotify</a:t>
            </a:r>
            <a:endParaRPr lang="ar-SY" sz="3200" b="1" dirty="0">
              <a:solidFill>
                <a:srgbClr val="00AEEF"/>
              </a:solidFill>
            </a:endParaRPr>
          </a:p>
          <a:p>
            <a:pPr algn="ctr" rtl="1"/>
            <a:r>
              <a:rPr lang="ar-SY" sz="3200" b="1" dirty="0">
                <a:solidFill>
                  <a:srgbClr val="00AEEF"/>
                </a:solidFill>
              </a:rPr>
              <a:t> </a:t>
            </a:r>
          </a:p>
          <a:p>
            <a:pPr algn="ctr" rtl="1"/>
            <a:endParaRPr lang="en-US" sz="3200" b="1" dirty="0">
              <a:solidFill>
                <a:srgbClr val="00AEEF"/>
              </a:solidFill>
            </a:endParaRPr>
          </a:p>
          <a:p>
            <a:pPr algn="ctr" rtl="1"/>
            <a:endParaRPr lang="en-US" sz="2000" b="1" dirty="0">
              <a:solidFill>
                <a:srgbClr val="00AEEF"/>
              </a:solidFill>
            </a:endParaRPr>
          </a:p>
        </p:txBody>
      </p:sp>
      <p:sp>
        <p:nvSpPr>
          <p:cNvPr id="9" name="مستطيل مستدير الزوايا 4">
            <a:extLst>
              <a:ext uri="{FF2B5EF4-FFF2-40B4-BE49-F238E27FC236}">
                <a16:creationId xmlns:a16="http://schemas.microsoft.com/office/drawing/2014/main" id="{90622D7C-67AF-F355-F004-CC913E1EE069}"/>
              </a:ext>
            </a:extLst>
          </p:cNvPr>
          <p:cNvSpPr/>
          <p:nvPr/>
        </p:nvSpPr>
        <p:spPr>
          <a:xfrm>
            <a:off x="8755117" y="1784130"/>
            <a:ext cx="3250772" cy="435169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يمكن مشاهدة أمثلة عن ملخصات </a:t>
            </a:r>
            <a:r>
              <a:rPr lang="en-US" sz="2200" dirty="0">
                <a:solidFill>
                  <a:schemeClr val="tx1"/>
                </a:solidFill>
              </a:rPr>
              <a:t>Spotify</a:t>
            </a:r>
            <a:r>
              <a:rPr lang="ar-SY" sz="2200" dirty="0">
                <a:solidFill>
                  <a:schemeClr val="tx1"/>
                </a:solidFill>
              </a:rPr>
              <a:t> في منصة يوتيوب من خلال الرابط التالي: </a:t>
            </a:r>
          </a:p>
          <a:p>
            <a:pPr algn="just" rtl="1">
              <a:lnSpc>
                <a:spcPct val="150000"/>
              </a:lnSpc>
            </a:pPr>
            <a:r>
              <a:rPr lang="en-US" sz="2200" dirty="0">
                <a:solidFill>
                  <a:schemeClr val="tx1"/>
                </a:solidFill>
                <a:hlinkClick r:id="rId4"/>
              </a:rPr>
              <a:t>https://www.youtube.com/results?search_query=spotify+wrapped+example</a:t>
            </a:r>
            <a:r>
              <a:rPr lang="ar-SY" sz="2200" dirty="0">
                <a:solidFill>
                  <a:schemeClr val="tx1"/>
                </a:solidFill>
              </a:rPr>
              <a:t> </a:t>
            </a:r>
          </a:p>
        </p:txBody>
      </p:sp>
      <p:pic>
        <p:nvPicPr>
          <p:cNvPr id="5" name="صورة 4">
            <a:extLst>
              <a:ext uri="{FF2B5EF4-FFF2-40B4-BE49-F238E27FC236}">
                <a16:creationId xmlns:a16="http://schemas.microsoft.com/office/drawing/2014/main" id="{5517A084-C210-7140-BF82-89A8D1FC29BD}"/>
              </a:ext>
            </a:extLst>
          </p:cNvPr>
          <p:cNvPicPr>
            <a:picLocks noChangeAspect="1"/>
          </p:cNvPicPr>
          <p:nvPr/>
        </p:nvPicPr>
        <p:blipFill>
          <a:blip r:embed="rId5"/>
          <a:stretch>
            <a:fillRect/>
          </a:stretch>
        </p:blipFill>
        <p:spPr>
          <a:xfrm>
            <a:off x="0" y="1784131"/>
            <a:ext cx="8634622" cy="4351699"/>
          </a:xfrm>
          <a:prstGeom prst="rect">
            <a:avLst/>
          </a:prstGeom>
        </p:spPr>
      </p:pic>
    </p:spTree>
    <p:extLst>
      <p:ext uri="{BB962C8B-B14F-4D97-AF65-F5344CB8AC3E}">
        <p14:creationId xmlns:p14="http://schemas.microsoft.com/office/powerpoint/2010/main" val="9110592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EF0129-B1C1-C86E-BCB8-2B771572618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BBE0CAE-45DF-1653-881B-8E07D4CDF06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F38959A-9CBA-A838-06F7-17229B6EB9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0D99E275-D443-46B2-CA20-C1A102560716}"/>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68997FAA-6F75-5934-6D7D-DBC500C0F18E}"/>
              </a:ext>
            </a:extLst>
          </p:cNvPr>
          <p:cNvSpPr txBox="1"/>
          <p:nvPr/>
        </p:nvSpPr>
        <p:spPr>
          <a:xfrm>
            <a:off x="497599" y="707990"/>
            <a:ext cx="9501352" cy="1077218"/>
          </a:xfrm>
          <a:prstGeom prst="rect">
            <a:avLst/>
          </a:prstGeom>
          <a:noFill/>
        </p:spPr>
        <p:txBody>
          <a:bodyPr wrap="square" rtlCol="0">
            <a:spAutoFit/>
          </a:bodyPr>
          <a:lstStyle/>
          <a:p>
            <a:pPr algn="ctr" rtl="1"/>
            <a:r>
              <a:rPr lang="ar-SY" sz="3200" b="1" dirty="0">
                <a:solidFill>
                  <a:srgbClr val="00AEEF"/>
                </a:solidFill>
              </a:rPr>
              <a:t>استراتيجية التكامل المنخفض (التسويق الفيروسي الخارجي)</a:t>
            </a:r>
            <a:endParaRPr lang="en-US" sz="3200" b="1" dirty="0">
              <a:solidFill>
                <a:srgbClr val="00AEEF"/>
              </a:solidFill>
            </a:endParaRPr>
          </a:p>
          <a:p>
            <a:pPr algn="ctr" rtl="1"/>
            <a:r>
              <a:rPr lang="en-US" sz="3200" b="1" dirty="0">
                <a:solidFill>
                  <a:srgbClr val="00AEEF"/>
                </a:solidFill>
              </a:rPr>
              <a:t>Low Integration Strategy (External Viral Marketing)</a:t>
            </a:r>
            <a:endParaRPr lang="en-US" sz="2000" b="1" dirty="0">
              <a:solidFill>
                <a:srgbClr val="00AEEF"/>
              </a:solidFill>
            </a:endParaRPr>
          </a:p>
        </p:txBody>
      </p:sp>
      <p:sp>
        <p:nvSpPr>
          <p:cNvPr id="9" name="مستطيل مستدير الزوايا 4">
            <a:extLst>
              <a:ext uri="{FF2B5EF4-FFF2-40B4-BE49-F238E27FC236}">
                <a16:creationId xmlns:a16="http://schemas.microsoft.com/office/drawing/2014/main" id="{0821A126-1B21-131F-D664-792DE342156B}"/>
              </a:ext>
            </a:extLst>
          </p:cNvPr>
          <p:cNvSpPr/>
          <p:nvPr/>
        </p:nvSpPr>
        <p:spPr>
          <a:xfrm>
            <a:off x="0" y="2277192"/>
            <a:ext cx="12118428" cy="408006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في استراتيجية التكامل المنخفض، تكون الرسالة التسويقية منفصلة عن المنتَج في هذه الاستراتيجية تقوم العلامة التجارية بإنشاء محتوى فيروسي (مقاطع فيديو، صور مضحكة، مسابقات) يتضمن محفزات (مثيرات) </a:t>
            </a:r>
            <a:r>
              <a:rPr lang="en-US" sz="2200" dirty="0">
                <a:solidFill>
                  <a:schemeClr val="tx1"/>
                </a:solidFill>
              </a:rPr>
              <a:t>Triggers</a:t>
            </a:r>
            <a:r>
              <a:rPr lang="ar-SY" sz="2200" dirty="0">
                <a:solidFill>
                  <a:schemeClr val="tx1"/>
                </a:solidFill>
              </a:rPr>
              <a:t> ويرغب الناس في مشاركة هذا المحتوى ومن خلال هذا المحتوى يتم ترويج منتجك ووصوله إلى عدد كبير من المستخدمين.</a:t>
            </a:r>
          </a:p>
          <a:p>
            <a:pPr algn="just" rtl="1">
              <a:lnSpc>
                <a:spcPct val="150000"/>
              </a:lnSpc>
            </a:pPr>
            <a:r>
              <a:rPr lang="ar-SY" sz="2200" dirty="0">
                <a:solidFill>
                  <a:schemeClr val="tx1"/>
                </a:solidFill>
              </a:rPr>
              <a:t>الأدوات: وسائل التواصل الاجتماعي، البريد الإلكتروني، أو المدونات.</a:t>
            </a:r>
          </a:p>
          <a:p>
            <a:pPr algn="just" rtl="1">
              <a:lnSpc>
                <a:spcPct val="150000"/>
              </a:lnSpc>
            </a:pPr>
            <a:r>
              <a:rPr lang="ar-SY" sz="2200" dirty="0">
                <a:solidFill>
                  <a:schemeClr val="tx1"/>
                </a:solidFill>
              </a:rPr>
              <a:t>جهد المستخدم: منخفض (النقر على زر "مشاركة").</a:t>
            </a:r>
          </a:p>
          <a:p>
            <a:pPr algn="just" rtl="1">
              <a:lnSpc>
                <a:spcPct val="150000"/>
              </a:lnSpc>
            </a:pPr>
            <a:r>
              <a:rPr lang="ar-SY" sz="2200" dirty="0">
                <a:solidFill>
                  <a:schemeClr val="tx1"/>
                </a:solidFill>
              </a:rPr>
              <a:t>دور المنتج </a:t>
            </a:r>
            <a:r>
              <a:rPr lang="en-US" sz="2200" dirty="0">
                <a:solidFill>
                  <a:schemeClr val="tx1"/>
                </a:solidFill>
              </a:rPr>
              <a:t>Product Role</a:t>
            </a:r>
            <a:r>
              <a:rPr lang="ar-SY" sz="2200" dirty="0">
                <a:solidFill>
                  <a:schemeClr val="tx1"/>
                </a:solidFill>
              </a:rPr>
              <a:t>: المنتج هو موضوع المحتوى، ولكنك لست بحاجة إلى المنتج لمشاهدة المحتوى.</a:t>
            </a:r>
          </a:p>
        </p:txBody>
      </p:sp>
    </p:spTree>
    <p:extLst>
      <p:ext uri="{BB962C8B-B14F-4D97-AF65-F5344CB8AC3E}">
        <p14:creationId xmlns:p14="http://schemas.microsoft.com/office/powerpoint/2010/main" val="229586316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AB478C-3772-1C3A-98F2-333F25B048F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B534374-4295-1AD3-CE01-316E66EE9EA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E3BA472-A117-A91A-8C81-19EC259602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B0884EAD-9B93-F075-CEC0-5F4EFDCA2EA0}"/>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F7E9D0DA-5F24-2EA2-1095-3A2B2CE7C6C0}"/>
              </a:ext>
            </a:extLst>
          </p:cNvPr>
          <p:cNvSpPr txBox="1"/>
          <p:nvPr/>
        </p:nvSpPr>
        <p:spPr>
          <a:xfrm>
            <a:off x="497599" y="544523"/>
            <a:ext cx="9501352" cy="1077218"/>
          </a:xfrm>
          <a:prstGeom prst="rect">
            <a:avLst/>
          </a:prstGeom>
          <a:noFill/>
        </p:spPr>
        <p:txBody>
          <a:bodyPr wrap="square" rtlCol="0">
            <a:spAutoFit/>
          </a:bodyPr>
          <a:lstStyle/>
          <a:p>
            <a:pPr algn="ctr" rtl="1"/>
            <a:r>
              <a:rPr lang="ar-SY" sz="3200" b="1" dirty="0">
                <a:solidFill>
                  <a:srgbClr val="00AEEF"/>
                </a:solidFill>
              </a:rPr>
              <a:t>دراسة حالة </a:t>
            </a:r>
          </a:p>
          <a:p>
            <a:pPr algn="ctr" rtl="1"/>
            <a:r>
              <a:rPr lang="ar-SY" sz="3200" b="1" dirty="0">
                <a:solidFill>
                  <a:srgbClr val="00AEEF"/>
                </a:solidFill>
              </a:rPr>
              <a:t>حملة "هل يمكن خلطه؟" </a:t>
            </a:r>
            <a:r>
              <a:rPr lang="en-US" sz="3200" b="1" dirty="0" err="1">
                <a:solidFill>
                  <a:srgbClr val="00AEEF"/>
                </a:solidFill>
              </a:rPr>
              <a:t>Blendtec</a:t>
            </a:r>
            <a:endParaRPr lang="en-US" sz="3200" b="1" dirty="0">
              <a:solidFill>
                <a:srgbClr val="00AEEF"/>
              </a:solidFill>
            </a:endParaRPr>
          </a:p>
        </p:txBody>
      </p:sp>
      <p:sp>
        <p:nvSpPr>
          <p:cNvPr id="9" name="مستطيل مستدير الزوايا 4">
            <a:extLst>
              <a:ext uri="{FF2B5EF4-FFF2-40B4-BE49-F238E27FC236}">
                <a16:creationId xmlns:a16="http://schemas.microsoft.com/office/drawing/2014/main" id="{D9D83217-BE2B-FBD1-1DEB-886999A54B0C}"/>
              </a:ext>
            </a:extLst>
          </p:cNvPr>
          <p:cNvSpPr/>
          <p:nvPr/>
        </p:nvSpPr>
        <p:spPr>
          <a:xfrm>
            <a:off x="6306206" y="1785208"/>
            <a:ext cx="5791201" cy="466814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قامت شركة </a:t>
            </a:r>
            <a:r>
              <a:rPr lang="en-US" sz="2200" dirty="0" err="1">
                <a:solidFill>
                  <a:schemeClr val="tx1"/>
                </a:solidFill>
              </a:rPr>
              <a:t>Blendtec</a:t>
            </a:r>
            <a:r>
              <a:rPr lang="ar-SY" sz="2200" dirty="0">
                <a:solidFill>
                  <a:schemeClr val="tx1"/>
                </a:solidFill>
              </a:rPr>
              <a:t> وهي شركة تصنيع خلاطات تجارية </a:t>
            </a:r>
            <a:r>
              <a:rPr lang="ar-SY" sz="2200" dirty="0" err="1">
                <a:solidFill>
                  <a:schemeClr val="tx1"/>
                </a:solidFill>
              </a:rPr>
              <a:t>باطلاق</a:t>
            </a:r>
            <a:r>
              <a:rPr lang="ar-SY" sz="2200" dirty="0">
                <a:solidFill>
                  <a:schemeClr val="tx1"/>
                </a:solidFill>
              </a:rPr>
              <a:t> حملة إعلانية على يوتيوب وهي عبارة سلسلة فيديوهات على يوتيوب، حيث قام مؤسسها بخلط كل شيء من أجهزة الآيفون إلى كرات الغولف.</a:t>
            </a:r>
          </a:p>
          <a:p>
            <a:pPr algn="just" rtl="1">
              <a:lnSpc>
                <a:spcPct val="150000"/>
              </a:lnSpc>
            </a:pPr>
            <a:r>
              <a:rPr lang="ar-SY" sz="2200" dirty="0">
                <a:solidFill>
                  <a:schemeClr val="tx1"/>
                </a:solidFill>
              </a:rPr>
              <a:t>وقد مرت معنا إحدى فيديوهات هذه الحملة في محاضرة سابقة ويمكن مشاهدة فيديوهات هذه الحملة من خلال الرابط التالي: </a:t>
            </a:r>
          </a:p>
          <a:p>
            <a:pPr algn="just" rtl="1">
              <a:lnSpc>
                <a:spcPct val="150000"/>
              </a:lnSpc>
            </a:pPr>
            <a:r>
              <a:rPr lang="en-US" sz="2200" dirty="0">
                <a:solidFill>
                  <a:schemeClr val="tx1"/>
                </a:solidFill>
                <a:hlinkClick r:id="rId4"/>
              </a:rPr>
              <a:t>https://www.youtube.com/results?search_query=Blendtec</a:t>
            </a:r>
            <a:r>
              <a:rPr lang="en-US" sz="2200" dirty="0">
                <a:solidFill>
                  <a:schemeClr val="tx1"/>
                </a:solidFill>
              </a:rPr>
              <a:t>+ </a:t>
            </a:r>
            <a:endParaRPr lang="ar-SY" sz="2200" dirty="0">
              <a:solidFill>
                <a:schemeClr val="tx1"/>
              </a:solidFill>
            </a:endParaRPr>
          </a:p>
        </p:txBody>
      </p:sp>
      <p:pic>
        <p:nvPicPr>
          <p:cNvPr id="5" name="صورة 4">
            <a:extLst>
              <a:ext uri="{FF2B5EF4-FFF2-40B4-BE49-F238E27FC236}">
                <a16:creationId xmlns:a16="http://schemas.microsoft.com/office/drawing/2014/main" id="{3FB8747F-68CA-0EED-E563-822E1BD3705F}"/>
              </a:ext>
            </a:extLst>
          </p:cNvPr>
          <p:cNvPicPr>
            <a:picLocks noChangeAspect="1"/>
          </p:cNvPicPr>
          <p:nvPr/>
        </p:nvPicPr>
        <p:blipFill>
          <a:blip r:embed="rId5"/>
          <a:stretch>
            <a:fillRect/>
          </a:stretch>
        </p:blipFill>
        <p:spPr>
          <a:xfrm>
            <a:off x="0" y="2393362"/>
            <a:ext cx="6136082" cy="3380900"/>
          </a:xfrm>
          <a:prstGeom prst="rect">
            <a:avLst/>
          </a:prstGeom>
        </p:spPr>
      </p:pic>
    </p:spTree>
    <p:extLst>
      <p:ext uri="{BB962C8B-B14F-4D97-AF65-F5344CB8AC3E}">
        <p14:creationId xmlns:p14="http://schemas.microsoft.com/office/powerpoint/2010/main" val="138105658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B26827-1543-167B-752C-F0A545F498B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10D8993-4994-B7E1-7DA5-0449089EA7A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2B7D5D0-6456-F873-19D4-E214EAD2BF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0215982B-F8E9-292C-13DB-6892B54C367D}"/>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83868229-6B59-5C6A-2900-070774BBE7CA}"/>
              </a:ext>
            </a:extLst>
          </p:cNvPr>
          <p:cNvSpPr txBox="1"/>
          <p:nvPr/>
        </p:nvSpPr>
        <p:spPr>
          <a:xfrm>
            <a:off x="497599" y="544523"/>
            <a:ext cx="9501352" cy="1077218"/>
          </a:xfrm>
          <a:prstGeom prst="rect">
            <a:avLst/>
          </a:prstGeom>
          <a:noFill/>
        </p:spPr>
        <p:txBody>
          <a:bodyPr wrap="square" rtlCol="0">
            <a:spAutoFit/>
          </a:bodyPr>
          <a:lstStyle/>
          <a:p>
            <a:pPr algn="ctr" rtl="1"/>
            <a:r>
              <a:rPr lang="ar-SY" sz="3200" b="1" dirty="0">
                <a:solidFill>
                  <a:srgbClr val="00AEEF"/>
                </a:solidFill>
              </a:rPr>
              <a:t>دراسة حالة </a:t>
            </a:r>
          </a:p>
          <a:p>
            <a:pPr algn="ctr" rtl="1"/>
            <a:r>
              <a:rPr lang="ar-SY" sz="3200" b="1" dirty="0">
                <a:solidFill>
                  <a:srgbClr val="00AEEF"/>
                </a:solidFill>
              </a:rPr>
              <a:t>حملة "هل يمكن خلطه؟" </a:t>
            </a:r>
            <a:r>
              <a:rPr lang="en-US" sz="3200" b="1" dirty="0" err="1">
                <a:solidFill>
                  <a:srgbClr val="00AEEF"/>
                </a:solidFill>
              </a:rPr>
              <a:t>Blendtec</a:t>
            </a:r>
            <a:endParaRPr lang="en-US" sz="3200" b="1" dirty="0">
              <a:solidFill>
                <a:srgbClr val="00AEEF"/>
              </a:solidFill>
            </a:endParaRPr>
          </a:p>
        </p:txBody>
      </p:sp>
      <p:sp>
        <p:nvSpPr>
          <p:cNvPr id="9" name="مستطيل مستدير الزوايا 4">
            <a:extLst>
              <a:ext uri="{FF2B5EF4-FFF2-40B4-BE49-F238E27FC236}">
                <a16:creationId xmlns:a16="http://schemas.microsoft.com/office/drawing/2014/main" id="{4AA42865-517B-249A-ACD8-6C8C84ACA367}"/>
              </a:ext>
            </a:extLst>
          </p:cNvPr>
          <p:cNvSpPr/>
          <p:nvPr/>
        </p:nvSpPr>
        <p:spPr>
          <a:xfrm>
            <a:off x="84082" y="1848790"/>
            <a:ext cx="12023836" cy="437385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الاستراتيجية: </a:t>
            </a:r>
          </a:p>
          <a:p>
            <a:pPr algn="just" rtl="1">
              <a:lnSpc>
                <a:spcPct val="150000"/>
              </a:lnSpc>
            </a:pPr>
            <a:r>
              <a:rPr lang="ar-SY" sz="2200" dirty="0">
                <a:solidFill>
                  <a:schemeClr val="tx1"/>
                </a:solidFill>
              </a:rPr>
              <a:t>كانت مقاطع الفيديو ترفيهية بحتة شارك الناس مقاطع الفيديو لأنهم شعروا بالدهشة أو التسلية. لم تكن بحاجة إلى امتلاك خلاط </a:t>
            </a:r>
            <a:r>
              <a:rPr lang="en-US" sz="2200" dirty="0">
                <a:solidFill>
                  <a:schemeClr val="tx1"/>
                </a:solidFill>
              </a:rPr>
              <a:t>  </a:t>
            </a:r>
            <a:r>
              <a:rPr lang="en-US" sz="2200" dirty="0" err="1">
                <a:solidFill>
                  <a:schemeClr val="tx1"/>
                </a:solidFill>
              </a:rPr>
              <a:t>Blendtec</a:t>
            </a:r>
            <a:r>
              <a:rPr lang="en-US" sz="2200" dirty="0">
                <a:solidFill>
                  <a:schemeClr val="tx1"/>
                </a:solidFill>
              </a:rPr>
              <a:t> </a:t>
            </a:r>
            <a:r>
              <a:rPr lang="ar-SY" sz="2200" dirty="0">
                <a:solidFill>
                  <a:schemeClr val="tx1"/>
                </a:solidFill>
              </a:rPr>
              <a:t> للاستمتاع بالفيديو، ولكن الفيديو أثبت قوة الخلاط.</a:t>
            </a:r>
          </a:p>
          <a:p>
            <a:pPr algn="just" rtl="1">
              <a:lnSpc>
                <a:spcPct val="150000"/>
              </a:lnSpc>
            </a:pPr>
            <a:r>
              <a:rPr lang="ar-SY" sz="2200" dirty="0">
                <a:solidFill>
                  <a:schemeClr val="tx1"/>
                </a:solidFill>
              </a:rPr>
              <a:t>النتائج:</a:t>
            </a:r>
          </a:p>
          <a:p>
            <a:pPr algn="just" rtl="1">
              <a:lnSpc>
                <a:spcPct val="150000"/>
              </a:lnSpc>
            </a:pPr>
            <a:r>
              <a:rPr lang="ar-SY" sz="2200" dirty="0">
                <a:solidFill>
                  <a:schemeClr val="tx1"/>
                </a:solidFill>
              </a:rPr>
              <a:t>أكثر من </a:t>
            </a:r>
            <a:r>
              <a:rPr lang="en-US" sz="2200" dirty="0">
                <a:solidFill>
                  <a:schemeClr val="tx1"/>
                </a:solidFill>
              </a:rPr>
              <a:t>500</a:t>
            </a:r>
            <a:r>
              <a:rPr lang="ar-SY" sz="2200" dirty="0">
                <a:solidFill>
                  <a:schemeClr val="tx1"/>
                </a:solidFill>
              </a:rPr>
              <a:t> مليون مشاهدة وارتفعت مبيعات التجزئة بنسبة </a:t>
            </a:r>
            <a:r>
              <a:rPr lang="en-US" sz="2200" dirty="0">
                <a:solidFill>
                  <a:schemeClr val="tx1"/>
                </a:solidFill>
              </a:rPr>
              <a:t>700</a:t>
            </a:r>
            <a:r>
              <a:rPr lang="ar-SY" sz="2200" dirty="0">
                <a:solidFill>
                  <a:schemeClr val="tx1"/>
                </a:solidFill>
              </a:rPr>
              <a:t>% في أول عامين.</a:t>
            </a:r>
          </a:p>
          <a:p>
            <a:pPr algn="just" rtl="1">
              <a:lnSpc>
                <a:spcPct val="150000"/>
              </a:lnSpc>
            </a:pPr>
            <a:r>
              <a:rPr lang="ar-SY" sz="2200" dirty="0">
                <a:solidFill>
                  <a:schemeClr val="tx1"/>
                </a:solidFill>
              </a:rPr>
              <a:t>الخلاصة: يُعدّ التكامل المنخفض الأمثل لبناء الوعي بالعلامة التجارية بسرعة دون اشتراط الشراء أولاً.</a:t>
            </a:r>
          </a:p>
        </p:txBody>
      </p:sp>
    </p:spTree>
    <p:extLst>
      <p:ext uri="{BB962C8B-B14F-4D97-AF65-F5344CB8AC3E}">
        <p14:creationId xmlns:p14="http://schemas.microsoft.com/office/powerpoint/2010/main" val="7034060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94DEC-AC2B-BC94-227B-3DF538E0F75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AEC5A80-F562-B7CB-4466-24ED6121793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3820E9F-0784-27DA-D30C-93F775B36A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B9F5564E-0919-A34C-DA19-66E2A9B90FD1}"/>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AFC40A11-6A8B-480F-D80C-E193CC28C12A}"/>
              </a:ext>
            </a:extLst>
          </p:cNvPr>
          <p:cNvSpPr txBox="1"/>
          <p:nvPr/>
        </p:nvSpPr>
        <p:spPr>
          <a:xfrm>
            <a:off x="497599" y="707990"/>
            <a:ext cx="9501352" cy="1077218"/>
          </a:xfrm>
          <a:prstGeom prst="rect">
            <a:avLst/>
          </a:prstGeom>
          <a:noFill/>
        </p:spPr>
        <p:txBody>
          <a:bodyPr wrap="square" rtlCol="0">
            <a:spAutoFit/>
          </a:bodyPr>
          <a:lstStyle/>
          <a:p>
            <a:pPr algn="ctr" rtl="1"/>
            <a:r>
              <a:rPr lang="ar-SY" sz="3200" b="1" dirty="0">
                <a:solidFill>
                  <a:srgbClr val="00AEEF"/>
                </a:solidFill>
              </a:rPr>
              <a:t> استراتيجية التكامل العالي (التسويق الفيروسي المدمج)</a:t>
            </a:r>
          </a:p>
          <a:p>
            <a:pPr algn="ctr" rtl="1"/>
            <a:r>
              <a:rPr lang="en-US" sz="3200" b="1" dirty="0">
                <a:solidFill>
                  <a:srgbClr val="00AEEF"/>
                </a:solidFill>
              </a:rPr>
              <a:t>High Integration Strategy (Embedded Viral Marketing)</a:t>
            </a:r>
          </a:p>
        </p:txBody>
      </p:sp>
      <p:sp>
        <p:nvSpPr>
          <p:cNvPr id="9" name="مستطيل مستدير الزوايا 4">
            <a:extLst>
              <a:ext uri="{FF2B5EF4-FFF2-40B4-BE49-F238E27FC236}">
                <a16:creationId xmlns:a16="http://schemas.microsoft.com/office/drawing/2014/main" id="{3DB38406-68EC-FE38-846B-28584CAA74B5}"/>
              </a:ext>
            </a:extLst>
          </p:cNvPr>
          <p:cNvSpPr/>
          <p:nvPr/>
        </p:nvSpPr>
        <p:spPr>
          <a:xfrm>
            <a:off x="0" y="2277192"/>
            <a:ext cx="12118428" cy="440561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يُقصد بالتكامل العالي دمج آلية الانتشار الفيروسي في وظائف المنتج. فاستخدام المنتج يُولّد المزيد من المستخدمين بشكل طبيعي. وإذا لم تتم مشاركته، فقد لا يُحقق المنتج النتائج المرجوة.</a:t>
            </a:r>
          </a:p>
          <a:p>
            <a:pPr algn="just" rtl="1">
              <a:lnSpc>
                <a:spcPct val="150000"/>
              </a:lnSpc>
            </a:pPr>
            <a:r>
              <a:rPr lang="ar-SY" sz="2200" dirty="0">
                <a:solidFill>
                  <a:schemeClr val="tx1"/>
                </a:solidFill>
              </a:rPr>
              <a:t>الآليات:</a:t>
            </a:r>
          </a:p>
          <a:p>
            <a:pPr algn="just" rtl="1">
              <a:lnSpc>
                <a:spcPct val="150000"/>
              </a:lnSpc>
            </a:pPr>
            <a:r>
              <a:rPr lang="ar-SY" sz="2200" dirty="0">
                <a:solidFill>
                  <a:schemeClr val="tx1"/>
                </a:solidFill>
              </a:rPr>
              <a:t>الوسيط: منصة المنتج نفسها.</a:t>
            </a:r>
          </a:p>
          <a:p>
            <a:pPr algn="just" rtl="1">
              <a:lnSpc>
                <a:spcPct val="150000"/>
              </a:lnSpc>
            </a:pPr>
            <a:r>
              <a:rPr lang="ar-SY" sz="2200" dirty="0">
                <a:solidFill>
                  <a:schemeClr val="tx1"/>
                </a:solidFill>
              </a:rPr>
              <a:t>جهد المستخدم: تلقائي أو "غير مرئي"</a:t>
            </a:r>
          </a:p>
          <a:p>
            <a:pPr algn="just" rtl="1">
              <a:lnSpc>
                <a:spcPct val="150000"/>
              </a:lnSpc>
            </a:pPr>
            <a:r>
              <a:rPr lang="ar-SY" sz="2200" dirty="0">
                <a:solidFill>
                  <a:schemeClr val="tx1"/>
                </a:solidFill>
              </a:rPr>
              <a:t>.دور المنتج: المنتج بحد ذاته تسويق فيروسي أي وسيلة التسويق الفيروسي مدمجة ضمن التطبيق أو المنصة.</a:t>
            </a:r>
          </a:p>
        </p:txBody>
      </p:sp>
    </p:spTree>
    <p:extLst>
      <p:ext uri="{BB962C8B-B14F-4D97-AF65-F5344CB8AC3E}">
        <p14:creationId xmlns:p14="http://schemas.microsoft.com/office/powerpoint/2010/main" val="4317635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77311-1D2B-98E2-96A2-A92B955F83D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E235B73-9046-DE52-8F52-1B3AAE5DCB8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8A64F48-94D3-D0C8-3558-BF842B2B2A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A5AB7452-20D8-4500-FF27-8F6C93399BC6}"/>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0EDAA091-9171-1447-6904-AAEE562450F2}"/>
              </a:ext>
            </a:extLst>
          </p:cNvPr>
          <p:cNvSpPr txBox="1"/>
          <p:nvPr/>
        </p:nvSpPr>
        <p:spPr>
          <a:xfrm>
            <a:off x="497599" y="707990"/>
            <a:ext cx="9501352" cy="1077218"/>
          </a:xfrm>
          <a:prstGeom prst="rect">
            <a:avLst/>
          </a:prstGeom>
          <a:noFill/>
        </p:spPr>
        <p:txBody>
          <a:bodyPr wrap="square" rtlCol="0">
            <a:spAutoFit/>
          </a:bodyPr>
          <a:lstStyle/>
          <a:p>
            <a:pPr algn="ctr" rtl="1"/>
            <a:r>
              <a:rPr lang="ar-SY" sz="3200" b="1" dirty="0">
                <a:solidFill>
                  <a:srgbClr val="00AEEF"/>
                </a:solidFill>
              </a:rPr>
              <a:t>دراسة حالة</a:t>
            </a:r>
          </a:p>
          <a:p>
            <a:pPr algn="ctr" rtl="1"/>
            <a:r>
              <a:rPr lang="ar-SY" sz="3200" b="1" dirty="0">
                <a:solidFill>
                  <a:srgbClr val="00AEEF"/>
                </a:solidFill>
              </a:rPr>
              <a:t>تطبيق </a:t>
            </a:r>
            <a:r>
              <a:rPr lang="en-US" sz="3200" b="1" dirty="0">
                <a:solidFill>
                  <a:srgbClr val="00AEEF"/>
                </a:solidFill>
              </a:rPr>
              <a:t>Zoom</a:t>
            </a:r>
            <a:endParaRPr lang="ar-SY" sz="3200" b="1" dirty="0">
              <a:solidFill>
                <a:srgbClr val="00AEEF"/>
              </a:solidFill>
            </a:endParaRPr>
          </a:p>
        </p:txBody>
      </p:sp>
      <p:pic>
        <p:nvPicPr>
          <p:cNvPr id="7" name="صورة 6" descr="صورة تحتوي على شعار, الخط, الرسومات, رمز&#10;&#10;قد يكون المحتوى الذي تم إنشاؤه بواسطة الذكاء الاصطناعي غير صحيح.">
            <a:extLst>
              <a:ext uri="{FF2B5EF4-FFF2-40B4-BE49-F238E27FC236}">
                <a16:creationId xmlns:a16="http://schemas.microsoft.com/office/drawing/2014/main" id="{3D7C0AAB-32C4-BABE-8816-3DDBC2706C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4474" y="1870841"/>
            <a:ext cx="7809897" cy="4393067"/>
          </a:xfrm>
          <a:prstGeom prst="rect">
            <a:avLst/>
          </a:prstGeom>
        </p:spPr>
      </p:pic>
    </p:spTree>
    <p:extLst>
      <p:ext uri="{BB962C8B-B14F-4D97-AF65-F5344CB8AC3E}">
        <p14:creationId xmlns:p14="http://schemas.microsoft.com/office/powerpoint/2010/main" val="332597696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8D4E0-2647-A239-671C-E446C14EA81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8004591-5F17-3593-CB19-A294CB57D51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E0A17BD-8ECB-E3FC-AA96-4F7ED41A24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2" name="مربع نص 1">
            <a:extLst>
              <a:ext uri="{FF2B5EF4-FFF2-40B4-BE49-F238E27FC236}">
                <a16:creationId xmlns:a16="http://schemas.microsoft.com/office/drawing/2014/main" id="{DAEF39CD-AA9A-BA0E-7006-EA8328140308}"/>
              </a:ext>
            </a:extLst>
          </p:cNvPr>
          <p:cNvSpPr txBox="1"/>
          <p:nvPr/>
        </p:nvSpPr>
        <p:spPr>
          <a:xfrm>
            <a:off x="1514475" y="175191"/>
            <a:ext cx="7467600" cy="369332"/>
          </a:xfrm>
          <a:prstGeom prst="rect">
            <a:avLst/>
          </a:prstGeom>
          <a:noFill/>
        </p:spPr>
        <p:txBody>
          <a:bodyPr wrap="square" rtlCol="0">
            <a:spAutoFit/>
          </a:bodyPr>
          <a:lstStyle/>
          <a:p>
            <a:pPr algn="ctr" rtl="1"/>
            <a:r>
              <a:rPr lang="ar-SY" dirty="0">
                <a:solidFill>
                  <a:schemeClr val="bg1"/>
                </a:solidFill>
              </a:rPr>
              <a:t>تحسي</a:t>
            </a:r>
            <a:endParaRPr lang="en-US" dirty="0">
              <a:solidFill>
                <a:schemeClr val="bg1"/>
              </a:solidFill>
            </a:endParaRPr>
          </a:p>
        </p:txBody>
      </p:sp>
      <p:sp>
        <p:nvSpPr>
          <p:cNvPr id="3" name="مربع نص 2">
            <a:extLst>
              <a:ext uri="{FF2B5EF4-FFF2-40B4-BE49-F238E27FC236}">
                <a16:creationId xmlns:a16="http://schemas.microsoft.com/office/drawing/2014/main" id="{6CB0F576-60D3-6115-635C-9E5F4B5FFA03}"/>
              </a:ext>
            </a:extLst>
          </p:cNvPr>
          <p:cNvSpPr txBox="1"/>
          <p:nvPr/>
        </p:nvSpPr>
        <p:spPr>
          <a:xfrm>
            <a:off x="497599" y="707990"/>
            <a:ext cx="9501352" cy="1077218"/>
          </a:xfrm>
          <a:prstGeom prst="rect">
            <a:avLst/>
          </a:prstGeom>
          <a:noFill/>
        </p:spPr>
        <p:txBody>
          <a:bodyPr wrap="square" rtlCol="0">
            <a:spAutoFit/>
          </a:bodyPr>
          <a:lstStyle/>
          <a:p>
            <a:pPr algn="ctr" rtl="1"/>
            <a:r>
              <a:rPr lang="ar-SY" sz="3200" b="1" dirty="0">
                <a:solidFill>
                  <a:srgbClr val="00AEEF"/>
                </a:solidFill>
              </a:rPr>
              <a:t>دراسة حالة</a:t>
            </a:r>
          </a:p>
          <a:p>
            <a:pPr algn="ctr" rtl="1"/>
            <a:r>
              <a:rPr lang="ar-SY" sz="3200" b="1" dirty="0">
                <a:solidFill>
                  <a:srgbClr val="00AEEF"/>
                </a:solidFill>
              </a:rPr>
              <a:t>تطبيق </a:t>
            </a:r>
            <a:r>
              <a:rPr lang="en-US" sz="3200" b="1" dirty="0">
                <a:solidFill>
                  <a:srgbClr val="00AEEF"/>
                </a:solidFill>
              </a:rPr>
              <a:t>Zoom</a:t>
            </a:r>
            <a:endParaRPr lang="ar-SY" sz="3200" b="1" dirty="0">
              <a:solidFill>
                <a:srgbClr val="00AEEF"/>
              </a:solidFill>
            </a:endParaRPr>
          </a:p>
        </p:txBody>
      </p:sp>
      <p:sp>
        <p:nvSpPr>
          <p:cNvPr id="9" name="مستطيل مستدير الزوايا 4">
            <a:extLst>
              <a:ext uri="{FF2B5EF4-FFF2-40B4-BE49-F238E27FC236}">
                <a16:creationId xmlns:a16="http://schemas.microsoft.com/office/drawing/2014/main" id="{565031B3-2988-6F04-2DCE-A4040E7D94E7}"/>
              </a:ext>
            </a:extLst>
          </p:cNvPr>
          <p:cNvSpPr/>
          <p:nvPr/>
        </p:nvSpPr>
        <p:spPr>
          <a:xfrm>
            <a:off x="36786" y="1948675"/>
            <a:ext cx="12118428" cy="440561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تطبيق </a:t>
            </a:r>
            <a:r>
              <a:rPr lang="en-US" sz="2200" dirty="0">
                <a:solidFill>
                  <a:schemeClr val="tx1"/>
                </a:solidFill>
              </a:rPr>
              <a:t>Zoom</a:t>
            </a:r>
            <a:r>
              <a:rPr lang="ar-SY" sz="2200" dirty="0">
                <a:solidFill>
                  <a:schemeClr val="tx1"/>
                </a:solidFill>
              </a:rPr>
              <a:t> لاجتماعات الفيديو واستخدامه فكرة رابط الدعوة للاجتماع </a:t>
            </a:r>
            <a:r>
              <a:rPr lang="en-US" sz="2200" dirty="0">
                <a:solidFill>
                  <a:schemeClr val="tx1"/>
                </a:solidFill>
              </a:rPr>
              <a:t>Link invite</a:t>
            </a:r>
            <a:r>
              <a:rPr lang="ar-SY" sz="2200" dirty="0">
                <a:solidFill>
                  <a:schemeClr val="tx1"/>
                </a:solidFill>
              </a:rPr>
              <a:t> إذ يمكن لأي مستخدم أن يشارك اجتماع في تطبيق </a:t>
            </a:r>
            <a:r>
              <a:rPr lang="en-US" sz="2200" dirty="0">
                <a:solidFill>
                  <a:schemeClr val="tx1"/>
                </a:solidFill>
              </a:rPr>
              <a:t>Zoom</a:t>
            </a:r>
            <a:r>
              <a:rPr lang="ar-SY" sz="2200" dirty="0">
                <a:solidFill>
                  <a:schemeClr val="tx1"/>
                </a:solidFill>
              </a:rPr>
              <a:t> حتى لو لم يكن لديه حساب في تطبيق </a:t>
            </a:r>
            <a:r>
              <a:rPr lang="en-US" sz="2200" dirty="0">
                <a:solidFill>
                  <a:schemeClr val="tx1"/>
                </a:solidFill>
              </a:rPr>
              <a:t>Zoom</a:t>
            </a:r>
            <a:r>
              <a:rPr lang="ar-SY" sz="2200" dirty="0">
                <a:solidFill>
                  <a:schemeClr val="tx1"/>
                </a:solidFill>
              </a:rPr>
              <a:t>، وبمجرد إرسال رابط الاجتماع سيكون للمستخدم الآخر فإن المستخدم الآخر سيكون مضطراً لاستخدام التطبيق وهنا التطبيق يسوق نفسه بنفسه ويخلق حلقة فيروسية فائقة الفعالية.</a:t>
            </a:r>
          </a:p>
          <a:p>
            <a:pPr algn="just" rtl="1">
              <a:lnSpc>
                <a:spcPct val="150000"/>
              </a:lnSpc>
            </a:pPr>
            <a:r>
              <a:rPr lang="ar-SY" sz="2200" dirty="0">
                <a:solidFill>
                  <a:schemeClr val="tx1"/>
                </a:solidFill>
              </a:rPr>
              <a:t>الاستراتيجية: للمشاركة في قيمة المنتج (الاجتماع)، عليك استخدام واجهة المنتج وهو تطبيق </a:t>
            </a:r>
            <a:r>
              <a:rPr lang="en-US" sz="2200" dirty="0">
                <a:solidFill>
                  <a:schemeClr val="tx1"/>
                </a:solidFill>
              </a:rPr>
              <a:t>Zoom</a:t>
            </a:r>
            <a:r>
              <a:rPr lang="ar-SY" sz="2200" dirty="0">
                <a:solidFill>
                  <a:schemeClr val="tx1"/>
                </a:solidFill>
              </a:rPr>
              <a:t> وهنا لم يكن التسويق إعلانًا، بل دعوة عملية لاستخدام التطبيق، وهذا يعني إجبار المستخدم الجديد على استخدام المنتج.</a:t>
            </a:r>
          </a:p>
          <a:p>
            <a:pPr algn="just" rtl="1">
              <a:lnSpc>
                <a:spcPct val="150000"/>
              </a:lnSpc>
            </a:pPr>
            <a:r>
              <a:rPr lang="ar-SY" sz="2200" dirty="0">
                <a:solidFill>
                  <a:schemeClr val="tx1"/>
                </a:solidFill>
              </a:rPr>
              <a:t>النتائج: استخدام هذه الاستراتيجية جعل تطبيق </a:t>
            </a:r>
            <a:r>
              <a:rPr lang="en-US" sz="2200" dirty="0">
                <a:solidFill>
                  <a:schemeClr val="tx1"/>
                </a:solidFill>
              </a:rPr>
              <a:t>Zoom</a:t>
            </a:r>
            <a:r>
              <a:rPr lang="ar-SY" sz="2200" dirty="0">
                <a:solidFill>
                  <a:schemeClr val="tx1"/>
                </a:solidFill>
              </a:rPr>
              <a:t> التطبيق الأول في الاجتماعات الالكترونية عالمياً وخصوصاُ في جائحة كورونا. </a:t>
            </a:r>
          </a:p>
        </p:txBody>
      </p:sp>
    </p:spTree>
    <p:extLst>
      <p:ext uri="{BB962C8B-B14F-4D97-AF65-F5344CB8AC3E}">
        <p14:creationId xmlns:p14="http://schemas.microsoft.com/office/powerpoint/2010/main" val="5254166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927325-9FE2-67FE-1D55-C158E501D02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224DB9F-9094-D400-6CCF-7D411C021EE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1F321D2-AEEF-8829-D004-AD7D4FBD64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DA63163B-4DC1-8DB1-D392-115DB1D98A80}"/>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C55B9076-CD8D-1785-0F77-A0495B93AEC5}"/>
              </a:ext>
            </a:extLst>
          </p:cNvPr>
          <p:cNvSpPr/>
          <p:nvPr/>
        </p:nvSpPr>
        <p:spPr>
          <a:xfrm>
            <a:off x="673669" y="1296526"/>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dirty="0"/>
          </a:p>
          <a:p>
            <a:pPr>
              <a:lnSpc>
                <a:spcPct val="150000"/>
              </a:lnSpc>
            </a:pPr>
            <a:endParaRPr lang="en-US" dirty="0"/>
          </a:p>
          <a:p>
            <a:pPr>
              <a:lnSpc>
                <a:spcPct val="150000"/>
              </a:lnSpc>
            </a:pPr>
            <a:endParaRPr lang="en-US" dirty="0"/>
          </a:p>
          <a:p>
            <a:pPr>
              <a:lnSpc>
                <a:spcPct val="150000"/>
              </a:lnSpc>
            </a:pPr>
            <a:r>
              <a:rPr lang="en-US" dirty="0"/>
              <a:t>1-Letelier, M. F., Spinosa, C., &amp; Calder, B. J. (2003). Strategies for Viral Marketing. In D. Iacobucci &amp; B. J. Calder (Eds.), </a:t>
            </a:r>
            <a:r>
              <a:rPr lang="en-US" i="1" dirty="0"/>
              <a:t>Kellogg on Integrated Marketing</a:t>
            </a:r>
            <a:r>
              <a:rPr lang="en-US" dirty="0"/>
              <a:t> (pp. 91–133). John Wiley &amp; Sons.</a:t>
            </a:r>
            <a:endParaRPr lang="en-US" sz="2000" dirty="0"/>
          </a:p>
          <a:p>
            <a:pPr>
              <a:lnSpc>
                <a:spcPct val="150000"/>
              </a:lnSpc>
            </a:pPr>
            <a:r>
              <a:rPr lang="en-US" dirty="0"/>
              <a:t>2-Contagious: Why Things Catch On Paperback, Jonah Berger (2016)</a:t>
            </a:r>
            <a:endParaRPr lang="en-US" sz="2000" dirty="0"/>
          </a:p>
          <a:p>
            <a:pPr>
              <a:lnSpc>
                <a:spcPct val="150000"/>
              </a:lnSpc>
            </a:pPr>
            <a:r>
              <a:rPr lang="en-US" dirty="0"/>
              <a:t>3-Berger, J. (2013). </a:t>
            </a:r>
            <a:r>
              <a:rPr lang="en-US" i="1" dirty="0"/>
              <a:t>Contagious: Why things catch on</a:t>
            </a:r>
            <a:r>
              <a:rPr lang="en-US" dirty="0"/>
              <a:t>. Simon &amp; Schuster.</a:t>
            </a:r>
            <a:endParaRPr lang="en-US" sz="2000" dirty="0"/>
          </a:p>
          <a:p>
            <a:pPr>
              <a:lnSpc>
                <a:spcPct val="150000"/>
              </a:lnSpc>
            </a:pPr>
            <a:r>
              <a:rPr lang="en-US" dirty="0"/>
              <a:t>4-De Bruyn, A., &amp; Lilien, G. L. (2008). A multi-stage model of word-of-mouth influence through viral marketing. </a:t>
            </a:r>
            <a:r>
              <a:rPr lang="en-US" i="1" dirty="0"/>
              <a:t>International Journal of Research in Marketing</a:t>
            </a:r>
            <a:r>
              <a:rPr lang="en-US" dirty="0"/>
              <a:t>, 25(3), 151–163.</a:t>
            </a:r>
            <a:endParaRPr lang="en-US" sz="2000" dirty="0"/>
          </a:p>
          <a:p>
            <a:pPr>
              <a:lnSpc>
                <a:spcPct val="150000"/>
              </a:lnSpc>
            </a:pPr>
            <a:r>
              <a:rPr lang="en-US" dirty="0"/>
              <a:t>5-Stephen, A. T., &amp; Toubia, O. (2010). Deriving value from social commerce networks. </a:t>
            </a:r>
            <a:r>
              <a:rPr lang="en-US" i="1" dirty="0"/>
              <a:t>Journal of Marketing Research</a:t>
            </a:r>
            <a:r>
              <a:rPr lang="en-US" dirty="0"/>
              <a:t>, 47(2), 215–228.</a:t>
            </a:r>
          </a:p>
          <a:p>
            <a:pPr>
              <a:lnSpc>
                <a:spcPct val="150000"/>
              </a:lnSpc>
            </a:pPr>
            <a:r>
              <a:rPr lang="en-US" sz="2000" dirty="0"/>
              <a:t>6-van der Lans, R., van Bruggen, G., </a:t>
            </a:r>
            <a:r>
              <a:rPr lang="en-US" sz="2000" dirty="0" err="1"/>
              <a:t>Eliashberg</a:t>
            </a:r>
            <a:r>
              <a:rPr lang="en-US" sz="2000" dirty="0"/>
              <a:t>, J., &amp; Wierenga, B. (2010). A viral branching model for predicting the spread of electronic word of mouth. </a:t>
            </a:r>
            <a:r>
              <a:rPr lang="en-US" sz="2000" i="1" dirty="0"/>
              <a:t>Marketing Science</a:t>
            </a:r>
            <a:r>
              <a:rPr lang="en-US" sz="2000" dirty="0"/>
              <a:t>, 29(2), 347–365.</a:t>
            </a:r>
          </a:p>
          <a:p>
            <a:pPr>
              <a:lnSpc>
                <a:spcPct val="150000"/>
              </a:lnSpc>
            </a:pPr>
            <a:endParaRPr lang="en-US" sz="2000" dirty="0"/>
          </a:p>
          <a:p>
            <a:pPr>
              <a:lnSpc>
                <a:spcPct val="150000"/>
              </a:lnSpc>
            </a:pPr>
            <a:br>
              <a:rPr lang="en-US" sz="2000" dirty="0"/>
            </a:br>
            <a:endParaRPr lang="en-US" sz="2000" dirty="0"/>
          </a:p>
        </p:txBody>
      </p:sp>
    </p:spTree>
    <p:extLst>
      <p:ext uri="{BB962C8B-B14F-4D97-AF65-F5344CB8AC3E}">
        <p14:creationId xmlns:p14="http://schemas.microsoft.com/office/powerpoint/2010/main" val="4278774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A9C1C-B3D1-133C-924B-6342E5ADD33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430455D-CAFF-15A9-C694-1469C28DE4E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3648367-6135-84CF-A2D7-40E3D48C1D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902B6D0C-25BF-E031-1A71-B3ADE32B889A}"/>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3DB389EF-43B3-46C4-C28A-88ADA7AA9E6E}"/>
              </a:ext>
            </a:extLst>
          </p:cNvPr>
          <p:cNvSpPr/>
          <p:nvPr/>
        </p:nvSpPr>
        <p:spPr>
          <a:xfrm>
            <a:off x="673669" y="1296527"/>
            <a:ext cx="9656874" cy="5015146"/>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t>7-Wilson, R. F. (2000). The six simple principles of viral marketing. </a:t>
            </a:r>
            <a:r>
              <a:rPr lang="en-US" sz="2000" i="1" dirty="0"/>
              <a:t>Web Marketing Today</a:t>
            </a:r>
            <a:r>
              <a:rPr lang="en-US" sz="2000" dirty="0"/>
              <a:t>, 70(1), 232.</a:t>
            </a:r>
          </a:p>
          <a:p>
            <a:pPr>
              <a:lnSpc>
                <a:spcPct val="150000"/>
              </a:lnSpc>
            </a:pPr>
            <a:r>
              <a:rPr lang="en-US" sz="2000" dirty="0"/>
              <a:t>8- </a:t>
            </a:r>
            <a:r>
              <a:rPr lang="en-US" sz="2000" u="sng" dirty="0">
                <a:hlinkClick r:id="rId4"/>
              </a:rPr>
              <a:t>https://www.nfl.com/news/superdome-power-outage-delays-super-bowl-xlvii-0ap1000000134895#:~:text=Superdome%20power%20outage%20delays%20Super,SUPER%20BOWL%20LX</a:t>
            </a:r>
            <a:endParaRPr lang="en-US" sz="2000" u="sng" dirty="0"/>
          </a:p>
          <a:p>
            <a:pPr>
              <a:lnSpc>
                <a:spcPct val="150000"/>
              </a:lnSpc>
            </a:pPr>
            <a:r>
              <a:rPr lang="en-US" sz="2000" dirty="0"/>
              <a:t>9- </a:t>
            </a:r>
            <a:r>
              <a:rPr lang="en-US" sz="2000" u="sng" dirty="0">
                <a:hlinkClick r:id="rId5"/>
              </a:rPr>
              <a:t>https://www.saasquatch.com/blog/dropbox-customer-referral-program-by-the-numbers/</a:t>
            </a:r>
            <a:endParaRPr lang="en-US" sz="2000" dirty="0"/>
          </a:p>
          <a:p>
            <a:pPr>
              <a:lnSpc>
                <a:spcPct val="150000"/>
              </a:lnSpc>
            </a:pPr>
            <a:r>
              <a:rPr lang="en-US" sz="2000" dirty="0"/>
              <a:t>10- </a:t>
            </a:r>
            <a:r>
              <a:rPr lang="en-US" sz="2000" u="sng" dirty="0">
                <a:hlinkClick r:id="rId6"/>
              </a:rPr>
              <a:t>https://growthgurukul.in/viral-marketing-hacks-that-actually-work-for-startups/?amp=1</a:t>
            </a:r>
            <a:endParaRPr lang="en-US" sz="2000" dirty="0"/>
          </a:p>
          <a:p>
            <a:pPr>
              <a:lnSpc>
                <a:spcPct val="150000"/>
              </a:lnSpc>
            </a:pPr>
            <a:endParaRPr lang="en-US" sz="2000" dirty="0"/>
          </a:p>
        </p:txBody>
      </p:sp>
    </p:spTree>
    <p:extLst>
      <p:ext uri="{BB962C8B-B14F-4D97-AF65-F5344CB8AC3E}">
        <p14:creationId xmlns:p14="http://schemas.microsoft.com/office/powerpoint/2010/main" val="1622051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5183EE-E026-2F10-0843-4E0986FE96F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644E40F-7864-9C41-6E90-6845518B34D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136E161-2FD3-B62E-EA25-33FB9019F9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E5E6A82F-4852-A87D-6D98-0AA64F9AD51B}"/>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006EE24E-D204-9D68-8715-3A525E928B58}"/>
              </a:ext>
            </a:extLst>
          </p:cNvPr>
          <p:cNvSpPr/>
          <p:nvPr/>
        </p:nvSpPr>
        <p:spPr>
          <a:xfrm>
            <a:off x="421421" y="1220534"/>
            <a:ext cx="9656874" cy="5015146"/>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dirty="0"/>
          </a:p>
          <a:p>
            <a:pPr>
              <a:lnSpc>
                <a:spcPct val="150000"/>
              </a:lnSpc>
            </a:pPr>
            <a:endParaRPr lang="en-US" dirty="0"/>
          </a:p>
          <a:p>
            <a:pPr>
              <a:lnSpc>
                <a:spcPct val="150000"/>
              </a:lnSpc>
            </a:pPr>
            <a:br>
              <a:rPr lang="en-US" sz="2000" dirty="0"/>
            </a:br>
            <a:r>
              <a:rPr lang="en-US" sz="2000" dirty="0"/>
              <a:t>11- </a:t>
            </a:r>
            <a:r>
              <a:rPr lang="en-US" sz="2000" u="sng" dirty="0">
                <a:hlinkClick r:id="rId4"/>
              </a:rPr>
              <a:t>https://magazine.byu.edu/article/will-it-blend/</a:t>
            </a:r>
            <a:br>
              <a:rPr lang="en-US" sz="2000" dirty="0"/>
            </a:br>
            <a:r>
              <a:rPr lang="en-US" sz="2000" dirty="0"/>
              <a:t>12- </a:t>
            </a:r>
            <a:r>
              <a:rPr lang="en-US" u="sng" dirty="0">
                <a:hlinkClick r:id="rId5"/>
              </a:rPr>
              <a:t>https://blendtec.eu/will-it-blend/?v=0b3b97fa6688</a:t>
            </a:r>
            <a:r>
              <a:rPr lang="en-US" dirty="0"/>
              <a:t> </a:t>
            </a:r>
          </a:p>
          <a:p>
            <a:pPr>
              <a:lnSpc>
                <a:spcPct val="150000"/>
              </a:lnSpc>
            </a:pPr>
            <a:r>
              <a:rPr lang="en-US" sz="2000" dirty="0"/>
              <a:t>13- </a:t>
            </a:r>
            <a:r>
              <a:rPr lang="en-US" sz="2000" dirty="0">
                <a:hlinkClick r:id="rId6"/>
              </a:rPr>
              <a:t>http://patagonia.com/home/</a:t>
            </a:r>
            <a:r>
              <a:rPr lang="en-US" sz="2000" dirty="0"/>
              <a:t> </a:t>
            </a:r>
          </a:p>
          <a:p>
            <a:pPr>
              <a:lnSpc>
                <a:spcPct val="150000"/>
              </a:lnSpc>
            </a:pPr>
            <a:r>
              <a:rPr lang="en-US" sz="2000" dirty="0"/>
              <a:t>14- </a:t>
            </a:r>
            <a:r>
              <a:rPr lang="en-US" sz="2000" dirty="0">
                <a:hlinkClick r:id="rId7"/>
              </a:rPr>
              <a:t>https://www.guinnessworldrecords.ae/records/hall-of-fame/felix-baumgartner-first-person-to-break-sound-barrier</a:t>
            </a:r>
            <a:r>
              <a:rPr lang="en-US" sz="2000" dirty="0"/>
              <a:t> </a:t>
            </a:r>
          </a:p>
          <a:p>
            <a:pPr>
              <a:lnSpc>
                <a:spcPct val="150000"/>
              </a:lnSpc>
            </a:pPr>
            <a:r>
              <a:rPr lang="en-US" sz="2000" dirty="0"/>
              <a:t>15- </a:t>
            </a:r>
            <a:r>
              <a:rPr lang="en-US" sz="2000" dirty="0">
                <a:hlinkClick r:id="rId8"/>
              </a:rPr>
              <a:t>https://www.als.org/blog/als-ice-bucket-challenge-year-end-update-over-94-million-commitments-2014</a:t>
            </a:r>
            <a:r>
              <a:rPr lang="en-US" sz="2000" dirty="0"/>
              <a:t> </a:t>
            </a:r>
          </a:p>
          <a:p>
            <a:pPr>
              <a:lnSpc>
                <a:spcPct val="150000"/>
              </a:lnSpc>
            </a:pPr>
            <a:br>
              <a:rPr lang="en-US" sz="2000" dirty="0"/>
            </a:br>
            <a:endParaRPr lang="en-US" sz="2000" dirty="0"/>
          </a:p>
        </p:txBody>
      </p:sp>
    </p:spTree>
    <p:extLst>
      <p:ext uri="{BB962C8B-B14F-4D97-AF65-F5344CB8AC3E}">
        <p14:creationId xmlns:p14="http://schemas.microsoft.com/office/powerpoint/2010/main" val="24739658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B2C666C-804C-4D76-A041-B47F161BF14C}"/>
</file>

<file path=customXml/itemProps2.xml><?xml version="1.0" encoding="utf-8"?>
<ds:datastoreItem xmlns:ds="http://schemas.openxmlformats.org/officeDocument/2006/customXml" ds:itemID="{ACC9A911-23AF-4D6B-960B-1A780C58D828}">
  <ds:schemaRefs>
    <ds:schemaRef ds:uri="d13aca44-ef33-4cf4-9980-7f0b00e6eeb9"/>
    <ds:schemaRef ds:uri="http://purl.org/dc/elements/1.1/"/>
    <ds:schemaRef ds:uri="http://purl.org/dc/dcmitype/"/>
    <ds:schemaRef ds:uri="http://schemas.microsoft.com/office/2006/documentManagement/types"/>
    <ds:schemaRef ds:uri="http://schemas.microsoft.com/office/2006/metadata/properties"/>
    <ds:schemaRef ds:uri="http://schemas.openxmlformats.org/package/2006/metadata/core-properties"/>
    <ds:schemaRef ds:uri="49100919-8a76-4266-be0c-7dc583902cb4"/>
    <ds:schemaRef ds:uri="http://schemas.microsoft.com/office/infopath/2007/PartnerControls"/>
    <ds:schemaRef ds:uri="http://www.w3.org/XML/1998/namespace"/>
    <ds:schemaRef ds:uri="http://purl.org/dc/term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9387</TotalTime>
  <Words>3991</Words>
  <Application>Microsoft Office PowerPoint</Application>
  <PresentationFormat>شاشة عريضة</PresentationFormat>
  <Paragraphs>317</Paragraphs>
  <Slides>50</Slides>
  <Notes>50</Notes>
  <HiddenSlides>0</HiddenSlides>
  <MMClips>6</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50</vt:i4>
      </vt:variant>
    </vt:vector>
  </HeadingPairs>
  <TitlesOfParts>
    <vt:vector size="55"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EXPERT</cp:lastModifiedBy>
  <cp:revision>582</cp:revision>
  <dcterms:created xsi:type="dcterms:W3CDTF">2023-04-29T09:08:00Z</dcterms:created>
  <dcterms:modified xsi:type="dcterms:W3CDTF">2026-02-22T19:11:07Z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