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7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5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4"/>
            <a:ext cx="12271022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12889" y="715791"/>
            <a:ext cx="64619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 </a:t>
            </a:r>
          </a:p>
          <a:p>
            <a:pPr algn="ctr"/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Ibrahim Gomaa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86302" y="3381252"/>
            <a:ext cx="340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- 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6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Author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853" y="1376066"/>
            <a:ext cx="7912294" cy="438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88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Course 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31076" y="1436465"/>
            <a:ext cx="82896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800" dirty="0" smtClean="0"/>
              <a:t>The course covers the knowledge </a:t>
            </a:r>
            <a:r>
              <a:rPr lang="en-US" sz="2800" dirty="0"/>
              <a:t>and skills needed to successfully </a:t>
            </a:r>
            <a:r>
              <a:rPr lang="en-US" sz="2800" dirty="0" smtClean="0"/>
              <a:t>handle </a:t>
            </a:r>
          </a:p>
          <a:p>
            <a:pPr algn="ctr">
              <a:lnSpc>
                <a:spcPct val="200000"/>
              </a:lnSpc>
            </a:pPr>
            <a:r>
              <a:rPr lang="en-US" sz="2800" dirty="0" smtClean="0"/>
              <a:t>the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tasks</a:t>
            </a:r>
            <a:r>
              <a:rPr lang="en-US" sz="2800" dirty="0"/>
              <a:t>,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duties</a:t>
            </a:r>
            <a:r>
              <a:rPr lang="en-US" sz="2800" dirty="0"/>
              <a:t>, and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responsibilities</a:t>
            </a:r>
            <a:r>
              <a:rPr lang="en-US" sz="2800" dirty="0"/>
              <a:t> </a:t>
            </a:r>
            <a:endParaRPr lang="en-US" sz="2800" dirty="0" smtClean="0"/>
          </a:p>
          <a:p>
            <a:pPr algn="ctr">
              <a:lnSpc>
                <a:spcPct val="200000"/>
              </a:lnSpc>
            </a:pPr>
            <a:r>
              <a:rPr lang="en-US" sz="2800" dirty="0" smtClean="0"/>
              <a:t>of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an associate-level Security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Analyst </a:t>
            </a:r>
            <a:r>
              <a:rPr lang="en-US" sz="2800" dirty="0"/>
              <a:t>working in </a:t>
            </a:r>
            <a:endParaRPr lang="en-US" sz="2800" dirty="0" smtClean="0"/>
          </a:p>
          <a:p>
            <a:pPr algn="ctr">
              <a:lnSpc>
                <a:spcPct val="200000"/>
              </a:lnSpc>
            </a:pPr>
            <a:r>
              <a:rPr lang="en-US" sz="2800" dirty="0" smtClean="0"/>
              <a:t>a </a:t>
            </a:r>
            <a:r>
              <a:rPr lang="en-US" sz="2800" dirty="0"/>
              <a:t>Security Operations Center (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SOC</a:t>
            </a:r>
            <a:r>
              <a:rPr lang="en-US" sz="2800" dirty="0"/>
              <a:t>).</a:t>
            </a:r>
            <a:endParaRPr lang="en-US" sz="28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43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Prerequisites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3937" y="1798660"/>
            <a:ext cx="784381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0099"/>
                </a:solidFill>
              </a:rPr>
              <a:t>General required knowledge </a:t>
            </a:r>
          </a:p>
          <a:p>
            <a:r>
              <a:rPr lang="en-US" sz="3200" dirty="0"/>
              <a:t>IT Technical </a:t>
            </a:r>
            <a:r>
              <a:rPr lang="en-US" sz="3200" dirty="0" smtClean="0"/>
              <a:t>Knowledge</a:t>
            </a:r>
          </a:p>
          <a:p>
            <a:endParaRPr lang="en-US" sz="3200" dirty="0"/>
          </a:p>
          <a:p>
            <a:r>
              <a:rPr lang="en-US" sz="3200" dirty="0">
                <a:solidFill>
                  <a:srgbClr val="000099"/>
                </a:solidFill>
              </a:rPr>
              <a:t>Preferred knowledge</a:t>
            </a:r>
          </a:p>
          <a:p>
            <a:pPr marL="169863" lvl="1" indent="-169863">
              <a:spcAft>
                <a:spcPts val="600"/>
              </a:spcAft>
              <a:buSzPct val="90000"/>
              <a:buFont typeface="Wingdings" panose="05000000000000000000" pitchFamily="2" charset="2"/>
              <a:buChar char="§"/>
            </a:pPr>
            <a:r>
              <a:rPr lang="en-US" sz="3200" dirty="0"/>
              <a:t>Familiarity with operating system concepts</a:t>
            </a:r>
          </a:p>
          <a:p>
            <a:pPr marL="169863" lvl="1" indent="-169863">
              <a:spcAft>
                <a:spcPts val="600"/>
              </a:spcAft>
              <a:buSzPct val="90000"/>
              <a:buFont typeface="Wingdings" panose="05000000000000000000" pitchFamily="2" charset="2"/>
              <a:buChar char="§"/>
            </a:pPr>
            <a:r>
              <a:rPr lang="en-US" sz="3200" dirty="0"/>
              <a:t>Working knowledge of information security</a:t>
            </a:r>
          </a:p>
          <a:p>
            <a:pPr marL="169863" lvl="1" indent="-169863">
              <a:spcAft>
                <a:spcPts val="600"/>
              </a:spcAft>
              <a:buSzPct val="90000"/>
              <a:buFont typeface="Wingdings" panose="05000000000000000000" pitchFamily="2" charset="2"/>
              <a:buChar char="§"/>
            </a:pPr>
            <a:r>
              <a:rPr lang="en-US" sz="3200" dirty="0"/>
              <a:t>Familiarity with general networking concepts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42254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478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Course objectives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9310" y="1818035"/>
            <a:ext cx="8624477" cy="34624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After completing this course, you should be able to: </a:t>
            </a:r>
            <a:endParaRPr lang="en-US" sz="2400" dirty="0" smtClean="0"/>
          </a:p>
          <a:p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Security Operations Center (SOC) operation and structure.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 smtClean="0"/>
              <a:t>Linux </a:t>
            </a:r>
            <a:r>
              <a:rPr lang="en-US" sz="1900" dirty="0"/>
              <a:t>Operating System features needed for cybersecurity </a:t>
            </a:r>
            <a:r>
              <a:rPr lang="en-US" sz="1900" dirty="0" smtClean="0"/>
              <a:t>analysis</a:t>
            </a:r>
            <a:r>
              <a:rPr lang="en-US" sz="1900" dirty="0"/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Analyze the operation of network protocols and services.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Identification of attacks against network protocols using network monitoring tools.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How to prevent malicious access to computer networks, hosts, and data.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Understanding the impacts of cryptography on network security monitoring.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How to investigate endpoint vulnerabilities and attacks?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Analyze network intrusion data to identify compromised hosts and vulnerabilities.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900" dirty="0"/>
              <a:t>Apply incident response models to manage network security incidents.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3776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47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Lab Environment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3692" y="1574430"/>
            <a:ext cx="84553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In this course</a:t>
            </a:r>
            <a:r>
              <a:rPr lang="en-US" sz="2400" dirty="0" smtClean="0"/>
              <a:t>,</a:t>
            </a:r>
          </a:p>
          <a:p>
            <a:r>
              <a:rPr lang="en-US" dirty="0" smtClean="0"/>
              <a:t> </a:t>
            </a:r>
            <a:r>
              <a:rPr lang="en-US" dirty="0"/>
              <a:t>two virtual machines (VM) are used: </a:t>
            </a:r>
            <a:endParaRPr lang="en-US" dirty="0" smtClean="0"/>
          </a:p>
          <a:p>
            <a:r>
              <a:rPr lang="en-US" dirty="0" smtClean="0">
                <a:solidFill>
                  <a:srgbClr val="24A9E1"/>
                </a:solidFill>
              </a:rPr>
              <a:t>CyberOps </a:t>
            </a:r>
            <a:r>
              <a:rPr lang="en-US" dirty="0">
                <a:solidFill>
                  <a:srgbClr val="24A9E1"/>
                </a:solidFill>
              </a:rPr>
              <a:t>Workstation </a:t>
            </a:r>
            <a:r>
              <a:rPr lang="en-US" dirty="0"/>
              <a:t>and </a:t>
            </a:r>
            <a:r>
              <a:rPr lang="en-US" dirty="0">
                <a:solidFill>
                  <a:srgbClr val="24A9E1"/>
                </a:solidFill>
              </a:rPr>
              <a:t>Security Onion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These </a:t>
            </a:r>
            <a:r>
              <a:rPr lang="en-US" dirty="0"/>
              <a:t>VMs provide all of the applications and latest security monitoring and </a:t>
            </a:r>
            <a:endParaRPr lang="en-US" dirty="0" smtClean="0"/>
          </a:p>
          <a:p>
            <a:r>
              <a:rPr lang="en-US" dirty="0" smtClean="0"/>
              <a:t>network </a:t>
            </a:r>
            <a:r>
              <a:rPr lang="en-US" dirty="0"/>
              <a:t>intrusion analysis capabilities needed for the course.</a:t>
            </a:r>
          </a:p>
          <a:p>
            <a:endParaRPr lang="en-US" dirty="0"/>
          </a:p>
          <a:p>
            <a:r>
              <a:rPr lang="en-US" dirty="0"/>
              <a:t>The minimum RAM memory requirement to run CyberOps Workstation virtual </a:t>
            </a:r>
            <a:r>
              <a:rPr lang="en-US" dirty="0" smtClean="0"/>
              <a:t>machines</a:t>
            </a:r>
          </a:p>
          <a:p>
            <a:r>
              <a:rPr lang="en-US" dirty="0" smtClean="0"/>
              <a:t> is </a:t>
            </a:r>
            <a:r>
              <a:rPr lang="en-US" dirty="0" smtClean="0">
                <a:solidFill>
                  <a:srgbClr val="24A9E1"/>
                </a:solidFill>
              </a:rPr>
              <a:t>1 </a:t>
            </a:r>
            <a:r>
              <a:rPr lang="en-US" dirty="0">
                <a:solidFill>
                  <a:srgbClr val="24A9E1"/>
                </a:solidFill>
              </a:rPr>
              <a:t>GB</a:t>
            </a:r>
            <a:r>
              <a:rPr lang="en-US" dirty="0"/>
              <a:t>. However, for the Security Onion virtual machine, </a:t>
            </a:r>
            <a:r>
              <a:rPr lang="en-US" dirty="0">
                <a:solidFill>
                  <a:srgbClr val="24A9E1"/>
                </a:solidFill>
              </a:rPr>
              <a:t>4 GB </a:t>
            </a:r>
            <a:r>
              <a:rPr lang="en-US" dirty="0"/>
              <a:t>RAM is recommended.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RAM memory recommendation on Security Onion VM allows the services, </a:t>
            </a:r>
            <a:endParaRPr lang="en-US" dirty="0" smtClean="0"/>
          </a:p>
          <a:p>
            <a:r>
              <a:rPr lang="en-US" dirty="0" smtClean="0"/>
              <a:t>such </a:t>
            </a:r>
            <a:r>
              <a:rPr lang="en-US" dirty="0"/>
              <a:t>as network security monitoring (NSM), to function properly.</a:t>
            </a:r>
          </a:p>
          <a:p>
            <a:endParaRPr lang="en-US" dirty="0"/>
          </a:p>
          <a:p>
            <a:r>
              <a:rPr lang="en-US" dirty="0"/>
              <a:t>Installation labs are available in the course and provide detailed steps to properly set </a:t>
            </a:r>
            <a:r>
              <a:rPr lang="en-US" dirty="0" smtClean="0"/>
              <a:t>up</a:t>
            </a:r>
          </a:p>
          <a:p>
            <a:r>
              <a:rPr lang="en-US" dirty="0" smtClean="0"/>
              <a:t> </a:t>
            </a:r>
            <a:r>
              <a:rPr lang="en-US" dirty="0"/>
              <a:t>your VMs and the lab environment.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4727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02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Course outline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Content Placeholder 4"/>
          <p:cNvSpPr txBox="1">
            <a:spLocks/>
          </p:cNvSpPr>
          <p:nvPr/>
        </p:nvSpPr>
        <p:spPr>
          <a:xfrm>
            <a:off x="314323" y="1610200"/>
            <a:ext cx="6307193" cy="4088021"/>
          </a:xfr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 smtClean="0"/>
              <a:t>Lecture 1:</a:t>
            </a:r>
            <a:r>
              <a:rPr lang="en-US" sz="2000" dirty="0" smtClean="0"/>
              <a:t> Network Security Monitoring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2:</a:t>
            </a:r>
            <a:r>
              <a:rPr lang="en-US" sz="2000" dirty="0" smtClean="0"/>
              <a:t> The features and characteristics of the Linux Operating System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3:</a:t>
            </a:r>
            <a:r>
              <a:rPr lang="en-US" sz="2000" dirty="0" smtClean="0"/>
              <a:t> Network protocols and services analysis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4:</a:t>
            </a:r>
            <a:r>
              <a:rPr lang="en-US" sz="2000" dirty="0" smtClean="0"/>
              <a:t> Types of network attacks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5:</a:t>
            </a:r>
            <a:r>
              <a:rPr lang="en-US" sz="2000" dirty="0" smtClean="0"/>
              <a:t> Investigate endpoint vulnerabilities and attacks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6:</a:t>
            </a:r>
            <a:r>
              <a:rPr lang="en-US" sz="2000" dirty="0" smtClean="0"/>
              <a:t> Preventing malicious access to computer networks, hosts, and data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endParaRPr lang="en-US" sz="2000" dirty="0" smtClean="0"/>
          </a:p>
          <a:p>
            <a:pPr>
              <a:lnSpc>
                <a:spcPct val="100000"/>
              </a:lnSpc>
              <a:spcAft>
                <a:spcPts val="750"/>
              </a:spcAft>
            </a:pPr>
            <a:endParaRPr lang="en-US" sz="2000" dirty="0"/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0E47C914-D7E4-AB43-875C-8EE9294950D6}"/>
              </a:ext>
            </a:extLst>
          </p:cNvPr>
          <p:cNvSpPr txBox="1">
            <a:spLocks/>
          </p:cNvSpPr>
          <p:nvPr/>
        </p:nvSpPr>
        <p:spPr>
          <a:xfrm>
            <a:off x="6621516" y="1610200"/>
            <a:ext cx="5029201" cy="3486591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7: </a:t>
            </a:r>
            <a:r>
              <a:rPr lang="en-US" sz="2000" dirty="0" smtClean="0"/>
              <a:t>The impacts of cryptography on network security monitoring.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8: </a:t>
            </a:r>
            <a:r>
              <a:rPr lang="en-US" sz="2000" dirty="0" smtClean="0"/>
              <a:t>Evaluate network security alerts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9: </a:t>
            </a:r>
            <a:r>
              <a:rPr lang="en-US" sz="2000" dirty="0" smtClean="0"/>
              <a:t>Analyze network intrusion data to identify compromised hosts and vulnerabilities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/>
              <a:t>Lecture 10: </a:t>
            </a:r>
            <a:r>
              <a:rPr lang="en-US" sz="2000" dirty="0" smtClean="0"/>
              <a:t>Apply incident response models to manage network security incidents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96539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499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Lecture </a:t>
            </a:r>
            <a:r>
              <a:rPr lang="en-US" sz="2800" dirty="0">
                <a:solidFill>
                  <a:schemeClr val="bg1"/>
                </a:solidFill>
              </a:rPr>
              <a:t>1: Network Security Monitoring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1302188" y="1724478"/>
          <a:ext cx="9598913" cy="36482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89048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209865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3798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Topic Title</a:t>
                      </a:r>
                      <a:endParaRPr lang="en-US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Topic Objective</a:t>
                      </a:r>
                      <a:endParaRPr lang="en-US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 smtClean="0">
                          <a:latin typeface="+mn-lt"/>
                        </a:rPr>
                        <a:t>Introduction</a:t>
                      </a:r>
                      <a:endParaRPr lang="en-US" sz="1800" b="1" dirty="0">
                        <a:latin typeface="+mn-lt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dirty="0" smtClean="0"/>
                        <a:t>Monitoring, Alerting, and what they can do for you.</a:t>
                      </a:r>
                      <a:endParaRPr lang="en-US" sz="1800" b="0" dirty="0">
                        <a:latin typeface="+mn-lt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646230504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>
                          <a:latin typeface="+mn-lt"/>
                        </a:rPr>
                        <a:t>War Stories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>
                          <a:latin typeface="+mn-lt"/>
                        </a:rPr>
                        <a:t>Explain why networks and data are attacked.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999312931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>
                          <a:latin typeface="+mn-lt"/>
                        </a:rPr>
                        <a:t>Threat Actors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>
                          <a:latin typeface="+mn-lt"/>
                        </a:rPr>
                        <a:t>Explain the motivations of the threat actors behind specific security incidents.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296854508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>
                          <a:latin typeface="+mn-lt"/>
                        </a:rPr>
                        <a:t>Threat Impact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>
                          <a:latin typeface="+mn-lt"/>
                        </a:rPr>
                        <a:t>Explain the potential impact of network security attacks</a:t>
                      </a:r>
                      <a:r>
                        <a:rPr lang="en-US" sz="1800" b="0" dirty="0" smtClean="0">
                          <a:latin typeface="+mn-lt"/>
                        </a:rPr>
                        <a:t>.</a:t>
                      </a:r>
                      <a:endParaRPr lang="en-US" sz="1800" b="0" dirty="0">
                        <a:latin typeface="+mn-lt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969059201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The Modern Security Operations Centre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the mission of the Security Operations Center (SOC).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25715641"/>
                  </a:ext>
                </a:extLst>
              </a:tr>
              <a:tr h="445577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Becoming a Defender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Describe resources available to prepare for a career in cybersecurity operations.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2743017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8167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6951" y="385830"/>
            <a:ext cx="68433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</a:t>
            </a:r>
            <a:r>
              <a:rPr lang="en-US" sz="2800" dirty="0">
                <a:solidFill>
                  <a:schemeClr val="bg1"/>
                </a:solidFill>
              </a:rPr>
              <a:t>2: The features and characteristics of </a:t>
            </a:r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the </a:t>
            </a:r>
            <a:r>
              <a:rPr lang="en-US" sz="2800" dirty="0">
                <a:solidFill>
                  <a:schemeClr val="bg1"/>
                </a:solidFill>
              </a:rPr>
              <a:t>Linux Operating System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B69FE4A-473B-4492-B6AB-ACE33550EC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4196453"/>
              </p:ext>
            </p:extLst>
          </p:nvPr>
        </p:nvGraphicFramePr>
        <p:xfrm>
          <a:off x="924382" y="1692250"/>
          <a:ext cx="10517936" cy="3734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13524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804412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39376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dirty="0">
                          <a:effectLst/>
                        </a:rPr>
                        <a:t>Topic Title</a:t>
                      </a:r>
                      <a:endParaRPr lang="en-US" sz="1800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dirty="0">
                          <a:effectLst/>
                        </a:rPr>
                        <a:t>Topic Objective</a:t>
                      </a:r>
                      <a:endParaRPr lang="en-US" sz="1800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686044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Linux Basics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why Linux skills are essential for network security monitoring and investigation.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530891527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Working in the Linux Shell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Use the Linux shell to manipulate text files.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62892947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Linux Servers and Clients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how client-server networks function.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701741117"/>
                  </a:ext>
                </a:extLst>
              </a:tr>
              <a:tr h="686044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Basic Server Administration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how a Linux administrator locates and manipulates security log files.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919467579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The Linux File System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Manage the Linux file system and permissions.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92747068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Working in the Linux GUI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Explain the basic components of the Linux GUI.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406498951"/>
                  </a:ext>
                </a:extLst>
              </a:tr>
              <a:tr h="393765">
                <a:tc>
                  <a:txBody>
                    <a:bodyPr/>
                    <a:lstStyle/>
                    <a:p>
                      <a:pPr fontAlgn="ctr"/>
                      <a:r>
                        <a:rPr lang="en-US" sz="1800" b="1" dirty="0"/>
                        <a:t>Working on a Linux Host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800" b="0" dirty="0"/>
                        <a:t>Use tools to detect malware on a Linux host.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81053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6887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1611" y="405070"/>
            <a:ext cx="5040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Lecture</a:t>
            </a:r>
            <a:r>
              <a:rPr lang="en-US" sz="2700" dirty="0" smtClean="0">
                <a:solidFill>
                  <a:schemeClr val="bg1"/>
                </a:solidFill>
              </a:rPr>
              <a:t> </a:t>
            </a:r>
            <a:r>
              <a:rPr lang="en-US" sz="2700" dirty="0">
                <a:solidFill>
                  <a:schemeClr val="bg1"/>
                </a:solidFill>
              </a:rPr>
              <a:t>3: </a:t>
            </a:r>
            <a:r>
              <a:rPr lang="en-US" sz="2800" dirty="0">
                <a:solidFill>
                  <a:schemeClr val="bg1"/>
                </a:solidFill>
              </a:rPr>
              <a:t>Network protocols </a:t>
            </a:r>
            <a:r>
              <a:rPr lang="en-US" sz="2800" dirty="0" smtClean="0">
                <a:solidFill>
                  <a:schemeClr val="bg1"/>
                </a:solidFill>
              </a:rPr>
              <a:t>and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</a:rPr>
              <a:t>services analysis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895264"/>
              </p:ext>
            </p:extLst>
          </p:nvPr>
        </p:nvGraphicFramePr>
        <p:xfrm>
          <a:off x="693086" y="1695829"/>
          <a:ext cx="10817116" cy="3773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9154">
                  <a:extLst>
                    <a:ext uri="{9D8B030D-6E8A-4147-A177-3AD203B41FA5}">
                      <a16:colId xmlns:a16="http://schemas.microsoft.com/office/drawing/2014/main" val="871753079"/>
                    </a:ext>
                  </a:extLst>
                </a:gridCol>
                <a:gridCol w="6997962">
                  <a:extLst>
                    <a:ext uri="{9D8B030D-6E8A-4147-A177-3AD203B41FA5}">
                      <a16:colId xmlns:a16="http://schemas.microsoft.com/office/drawing/2014/main" val="2303412561"/>
                    </a:ext>
                  </a:extLst>
                </a:gridCol>
              </a:tblGrid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IPv4 and IPv6</a:t>
                      </a:r>
                      <a:endParaRPr lang="en-U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effectLst/>
                        </a:rPr>
                        <a:t>Explain how the IP protocol supports network communications.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12695385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fontAlgn="ctr"/>
                      <a:r>
                        <a:rPr lang="en-US" sz="1600" b="1" dirty="0" smtClean="0">
                          <a:effectLst/>
                        </a:rPr>
                        <a:t>ICMP</a:t>
                      </a:r>
                      <a:endParaRPr lang="en-US" sz="1600" b="1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ICMP is used to test network connectivity</a:t>
                      </a:r>
                      <a:endParaRPr lang="en-US" sz="1600" b="0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679681946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effectLst/>
                        </a:rPr>
                        <a:t>ARP and </a:t>
                      </a:r>
                      <a:r>
                        <a:rPr lang="en-US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ARP Issues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ARP requests impact network and host performance as well as potential security risks.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534578350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DHCP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DHCP services enable network Functionality </a:t>
                      </a:r>
                      <a:endParaRPr 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318733979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DNS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DNS services enable network Functionality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39564211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NAT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NAT services enable network Functionality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287461299"/>
                  </a:ext>
                </a:extLst>
              </a:tr>
              <a:tr h="435209">
                <a:tc>
                  <a:txBody>
                    <a:bodyPr/>
                    <a:lstStyle/>
                    <a:p>
                      <a:pPr marL="0" marR="0" indent="0" algn="l" defTabSz="6857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Email and HTTP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Email</a:t>
                      </a:r>
                      <a:r>
                        <a:rPr lang="en-US" sz="16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HTTP</a:t>
                      </a:r>
                      <a:r>
                        <a:rPr lang="en-US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services enable network Functionality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9965463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8558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74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</a:t>
            </a:r>
            <a:r>
              <a:rPr lang="en-US" sz="2800" dirty="0">
                <a:solidFill>
                  <a:schemeClr val="bg1"/>
                </a:solidFill>
              </a:rPr>
              <a:t>4: Types of network attacks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546724"/>
              </p:ext>
            </p:extLst>
          </p:nvPr>
        </p:nvGraphicFramePr>
        <p:xfrm>
          <a:off x="651740" y="1796285"/>
          <a:ext cx="10670968" cy="35578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67554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903414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3336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Title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Objective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754639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Who is Attacking our Network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how network threats have evolved.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646230504"/>
                  </a:ext>
                </a:extLst>
              </a:tr>
              <a:tr h="754639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Threat Actor Tools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Describe the various types of attack tools used by Threat Actors.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999312931"/>
                  </a:ext>
                </a:extLst>
              </a:tr>
              <a:tr h="333673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Malware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types of malware.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3505258502"/>
                  </a:ext>
                </a:extLst>
              </a:tr>
              <a:tr h="1381194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Common Network Attacks - Reconnaissance, Access, and Social 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Engineering, DoS, DDos</a:t>
                      </a:r>
                      <a:endParaRPr lang="en-US" sz="2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reconnaissance, access,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social 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engineering network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attacks, DoS and DDoS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3004941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9540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855" y="421089"/>
            <a:ext cx="48202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</a:t>
            </a:r>
            <a:r>
              <a:rPr lang="en-US" sz="2800" dirty="0">
                <a:solidFill>
                  <a:schemeClr val="bg1"/>
                </a:solidFill>
              </a:rPr>
              <a:t>5: Investigate endpoint </a:t>
            </a:r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vulnerabilities </a:t>
            </a:r>
            <a:r>
              <a:rPr lang="en-US" sz="2800" dirty="0">
                <a:solidFill>
                  <a:schemeClr val="bg1"/>
                </a:solidFill>
              </a:rPr>
              <a:t>and attacks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621050"/>
              </p:ext>
            </p:extLst>
          </p:nvPr>
        </p:nvGraphicFramePr>
        <p:xfrm>
          <a:off x="1080909" y="2204822"/>
          <a:ext cx="10434485" cy="26311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84060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750425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2241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Title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Objective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Antimalware Protection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methods of mitigating malware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274301724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Host-based Intrusion Prevention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host-based IPS/IDS log entries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71976045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Application Security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how a sandbox is used to analyze malware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762570969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Network and Server Profiling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b="0" dirty="0"/>
                        <a:t>Explain the value of network and server profiling.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836270570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fontAlgn="ctr"/>
                      <a:r>
                        <a:rPr lang="en-GB" sz="2000" b="1" dirty="0">
                          <a:solidFill>
                            <a:schemeClr val="bg1"/>
                          </a:solidFill>
                        </a:rPr>
                        <a:t>Common Vulnerability Scoring System (CVSS)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b="0" dirty="0"/>
                        <a:t>Explain how CVSS reports are used to describe security vulnerabilities.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10374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9280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855" y="421089"/>
            <a:ext cx="627043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</a:t>
            </a:r>
            <a:r>
              <a:rPr lang="en-US" sz="2800" dirty="0">
                <a:solidFill>
                  <a:schemeClr val="bg1"/>
                </a:solidFill>
              </a:rPr>
              <a:t>6: Preventing malicious access to </a:t>
            </a:r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computer </a:t>
            </a:r>
            <a:r>
              <a:rPr lang="en-US" sz="2800" dirty="0">
                <a:solidFill>
                  <a:schemeClr val="bg1"/>
                </a:solidFill>
              </a:rPr>
              <a:t>networks, hosts, and data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115195"/>
              </p:ext>
            </p:extLst>
          </p:nvPr>
        </p:nvGraphicFramePr>
        <p:xfrm>
          <a:off x="651740" y="1928909"/>
          <a:ext cx="10938982" cy="3261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62181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7076801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2241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Title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</a:rPr>
                        <a:t>Topic Objective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Defense-in-Depth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the defense-in-depth strategy is used to protect networks.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2646230504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Security Policies, Regulations, and Standards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777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security policies, regulations, and standards.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999312931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Access Control Concepts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access control protocols network data.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2296854508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AAA Usage and Operation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AAA is used to control network access.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2969059201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Information Sources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information sources used to communicate emerging network security threats.</a:t>
                      </a:r>
                      <a:endParaRPr lang="en-US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225715641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Threat Intelligence Services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various threat intelligence services.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2743017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94919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855" y="369335"/>
            <a:ext cx="63756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</a:t>
            </a:r>
            <a:r>
              <a:rPr lang="en-US" sz="2800" dirty="0">
                <a:solidFill>
                  <a:schemeClr val="bg1"/>
                </a:solidFill>
              </a:rPr>
              <a:t>7: The impacts of cryptography </a:t>
            </a:r>
            <a:r>
              <a:rPr lang="en-US" sz="2800" dirty="0" smtClean="0">
                <a:solidFill>
                  <a:schemeClr val="bg1"/>
                </a:solidFill>
              </a:rPr>
              <a:t>on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</a:rPr>
              <a:t>network security monitoring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894361"/>
              </p:ext>
            </p:extLst>
          </p:nvPr>
        </p:nvGraphicFramePr>
        <p:xfrm>
          <a:off x="740200" y="2055020"/>
          <a:ext cx="10722888" cy="30091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41487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681401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24674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Topic Title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Topic Objective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2612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Integrity and Authenticity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the role of cryptography in ensuring the integrity and authenticity of data.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3530891527"/>
                  </a:ext>
                </a:extLst>
              </a:tr>
              <a:tr h="25581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Confidentiality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cryptographic approaches enhance data confidentiality.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662892947"/>
                  </a:ext>
                </a:extLst>
              </a:tr>
              <a:tr h="2612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Public Key Cryptography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public key cryptography.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1283686363"/>
                  </a:ext>
                </a:extLst>
              </a:tr>
              <a:tr h="27758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Authorities and the PKI Trust System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the public key infrastructure functions.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66644772"/>
                  </a:ext>
                </a:extLst>
              </a:tr>
              <a:tr h="36208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Applications and Impacts of Cryptography</a:t>
                      </a:r>
                    </a:p>
                  </a:txBody>
                  <a:tcPr marL="60168" marR="60168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how the use of cryptography affects cybersecurity operations.</a:t>
                      </a:r>
                    </a:p>
                  </a:txBody>
                  <a:tcPr marL="60168" marR="60168" marT="0" marB="0" anchor="ctr"/>
                </a:tc>
                <a:extLst>
                  <a:ext uri="{0D108BD9-81ED-4DB2-BD59-A6C34878D82A}">
                    <a16:rowId xmlns:a16="http://schemas.microsoft.com/office/drawing/2014/main" val="28938546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82650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18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</a:t>
            </a:r>
            <a:r>
              <a:rPr lang="en-US" sz="2800" dirty="0">
                <a:solidFill>
                  <a:schemeClr val="bg1"/>
                </a:solidFill>
              </a:rPr>
              <a:t>8: Evaluate network security alerts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9111201"/>
              </p:ext>
            </p:extLst>
          </p:nvPr>
        </p:nvGraphicFramePr>
        <p:xfrm>
          <a:off x="1403382" y="1950135"/>
          <a:ext cx="9396525" cy="32189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17592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078933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607943">
                <a:tc>
                  <a:txBody>
                    <a:bodyPr/>
                    <a:lstStyle/>
                    <a:p>
                      <a:pPr marL="0" marR="0" algn="l" defTabSz="685777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 Title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marL="0" marR="0" algn="l" defTabSz="685777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 Objective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1016902">
                <a:tc>
                  <a:txBody>
                    <a:bodyPr/>
                    <a:lstStyle/>
                    <a:p>
                      <a:pPr marL="0" marR="0" algn="l" defTabSz="685777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Types of Security Data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Describe the types of data used in security monitoring.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530891527"/>
                  </a:ext>
                </a:extLst>
              </a:tr>
              <a:tr h="577161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Source of Alerts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Identify the structure of alerts.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62892947"/>
                  </a:ext>
                </a:extLst>
              </a:tr>
              <a:tr h="1016902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Overview of Alert Evaluation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how alerts are classified.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283686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12873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5721" y="405070"/>
            <a:ext cx="70734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</a:t>
            </a:r>
            <a:r>
              <a:rPr lang="en-US" sz="2800" dirty="0">
                <a:solidFill>
                  <a:schemeClr val="bg1"/>
                </a:solidFill>
              </a:rPr>
              <a:t>9: Analyze network intrusion data </a:t>
            </a:r>
            <a:r>
              <a:rPr lang="en-US" sz="2800" dirty="0" smtClean="0">
                <a:solidFill>
                  <a:schemeClr val="bg1"/>
                </a:solidFill>
              </a:rPr>
              <a:t>to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</a:rPr>
              <a:t>identify compromised hosts and vulnerabilities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366997"/>
              </p:ext>
            </p:extLst>
          </p:nvPr>
        </p:nvGraphicFramePr>
        <p:xfrm>
          <a:off x="651740" y="2204822"/>
          <a:ext cx="10789730" cy="2692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93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4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82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dirty="0"/>
                        <a:t>Topic Title</a:t>
                      </a:r>
                      <a:endParaRPr lang="en-US" sz="2000" b="0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dirty="0"/>
                        <a:t>Topic Objective</a:t>
                      </a:r>
                      <a:endParaRPr lang="en-US" sz="2000" b="0" dirty="0"/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46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dirty="0"/>
                        <a:t>A Common Data Platform</a:t>
                      </a:r>
                      <a:endParaRPr 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dirty="0"/>
                        <a:t>Explain how data is prepared for use in a Network Security Monitoring (NSM) system.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4608">
                <a:tc>
                  <a:txBody>
                    <a:bodyPr/>
                    <a:lstStyle/>
                    <a:p>
                      <a:pPr fontAlgn="ctr"/>
                      <a:r>
                        <a:rPr lang="en-US" sz="2000" dirty="0"/>
                        <a:t>Investigating Network Data</a:t>
                      </a:r>
                      <a:endParaRPr 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/>
                        <a:t>Use Security Onion tools to investigate network security events</a:t>
                      </a:r>
                      <a:r>
                        <a:rPr lang="en-GB" sz="2000" dirty="0" smtClean="0"/>
                        <a:t>.</a:t>
                      </a:r>
                      <a:endParaRPr lang="en-GB" sz="2000" b="0" dirty="0"/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4608"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/>
                        <a:t>Enhancing the Work of the CyberSecurity Analyst</a:t>
                      </a:r>
                      <a:endParaRPr lang="en-GB" sz="2000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/>
                        <a:t>Describe network monitoring tools that enhance workflow management.</a:t>
                      </a:r>
                      <a:endParaRPr lang="en-GB" sz="2000" b="0" dirty="0"/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6741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855" y="424739"/>
            <a:ext cx="69778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</a:t>
            </a:r>
            <a:r>
              <a:rPr lang="en-US" sz="2800" dirty="0">
                <a:solidFill>
                  <a:schemeClr val="bg1"/>
                </a:solidFill>
              </a:rPr>
              <a:t>10: </a:t>
            </a:r>
            <a:r>
              <a:rPr lang="en-US" sz="2800" dirty="0">
                <a:solidFill>
                  <a:schemeClr val="bg1"/>
                </a:solidFill>
              </a:rPr>
              <a:t>Apply incident response models </a:t>
            </a:r>
            <a:r>
              <a:rPr lang="en-US" sz="2800" dirty="0" smtClean="0">
                <a:solidFill>
                  <a:schemeClr val="bg1"/>
                </a:solidFill>
              </a:rPr>
              <a:t>to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</a:rPr>
              <a:t>manage network security incidents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206421"/>
              </p:ext>
            </p:extLst>
          </p:nvPr>
        </p:nvGraphicFramePr>
        <p:xfrm>
          <a:off x="651740" y="2101598"/>
          <a:ext cx="10968800" cy="2824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60582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6108218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311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Topic Title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Topic Objective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703815">
                <a:tc>
                  <a:txBody>
                    <a:bodyPr/>
                    <a:lstStyle/>
                    <a:p>
                      <a:pPr fontAlgn="ctr"/>
                      <a:r>
                        <a:rPr lang="en-IN" sz="2000" b="1" dirty="0" smtClean="0">
                          <a:effectLst/>
                        </a:rPr>
                        <a:t>Evidence </a:t>
                      </a:r>
                      <a:r>
                        <a:rPr lang="en-IN" sz="2000" b="1" dirty="0">
                          <a:effectLst/>
                        </a:rPr>
                        <a:t>Handling and Attack Attribution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Explain the role of digital forensics processes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530891527"/>
                  </a:ext>
                </a:extLst>
              </a:tr>
              <a:tr h="399463">
                <a:tc>
                  <a:txBody>
                    <a:bodyPr/>
                    <a:lstStyle/>
                    <a:p>
                      <a:pPr fontAlgn="ctr"/>
                      <a:r>
                        <a:rPr lang="en-IN" sz="2000" b="1" dirty="0">
                          <a:effectLst/>
                        </a:rPr>
                        <a:t>The Cyber Kill Chain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Identify the steps in the Cyber Kill Chain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3815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effectLst/>
                        </a:rPr>
                        <a:t>The Diamond Model of Intrusion Analysis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Classify an intrusion event using the Diamond Model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62892947"/>
                  </a:ext>
                </a:extLst>
              </a:tr>
              <a:tr h="703815">
                <a:tc>
                  <a:txBody>
                    <a:bodyPr/>
                    <a:lstStyle/>
                    <a:p>
                      <a:pPr fontAlgn="ctr"/>
                      <a:r>
                        <a:rPr lang="en-IN" sz="2000" b="1" dirty="0">
                          <a:effectLst/>
                        </a:rPr>
                        <a:t>Incident Response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</a:rPr>
                        <a:t>Apply the NIST 800-61r2 incident handling procedures to a given incident scenario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283686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73886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966" y="186085"/>
            <a:ext cx="2117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9577" y="2644170"/>
            <a:ext cx="555254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>
                <a:latin typeface="Arial Black" panose="020B0A04020102020204" pitchFamily="34" charset="0"/>
              </a:rPr>
              <a:t>Thanks </a:t>
            </a:r>
          </a:p>
        </p:txBody>
      </p:sp>
    </p:spTree>
    <p:extLst>
      <p:ext uri="{BB962C8B-B14F-4D97-AF65-F5344CB8AC3E}">
        <p14:creationId xmlns:p14="http://schemas.microsoft.com/office/powerpoint/2010/main" val="1229044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1251</Words>
  <Application>Microsoft Office PowerPoint</Application>
  <PresentationFormat>Widescreen</PresentationFormat>
  <Paragraphs>225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Windows User</cp:lastModifiedBy>
  <cp:revision>16</cp:revision>
  <dcterms:created xsi:type="dcterms:W3CDTF">2021-08-03T13:03:26Z</dcterms:created>
  <dcterms:modified xsi:type="dcterms:W3CDTF">2023-02-11T21:08:00Z</dcterms:modified>
</cp:coreProperties>
</file>