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eg"/>
  <Default Extension="jpg" ContentType="image/jpg"/>
  <Default Extension="svg" ContentType="image/svg+xml"/>
  <Default Extension="png" ContentType="image/png"/>
  <Default Extension="gif" ContentType="image/gif"/>
  <Default Extension="m4v" ContentType="video/mp4"/>
  <Default Extension="mp4" ContentType="video/mp4"/>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notesMasters/notesMaster1.xml" ContentType="application/vnd.openxmlformats-officedocument.presentationml.notesMaster+xml"/>
  <Override PartName="/ppt/slideMasters/slideMaster1.xml" ContentType="application/vnd.openxmlformats-officedocument.presentationml.slideMaster+xml"/>
  <Override PartName="/ppt/slides/slide1.xml" ContentType="application/vnd.openxmlformats-officedocument.presentationml.slide+xml"/>
  <Override PartName="/ppt/slideMasters/slideMaster2.xml" ContentType="application/vnd.openxmlformats-officedocument.presentationml.slideMaster+xml"/>
  <Override PartName="/ppt/slides/slide2.xml" ContentType="application/vnd.openxmlformats-officedocument.presentationml.slide+xml"/>
  <Override PartName="/ppt/slideMasters/slideMaster3.xml" ContentType="application/vnd.openxmlformats-officedocument.presentationml.slideMaster+xml"/>
  <Override PartName="/ppt/slides/slide3.xml" ContentType="application/vnd.openxmlformats-officedocument.presentationml.slide+xml"/>
  <Override PartName="/ppt/slideMasters/slideMaster4.xml" ContentType="application/vnd.openxmlformats-officedocument.presentationml.slideMaster+xml"/>
  <Override PartName="/ppt/slides/slide4.xml" ContentType="application/vnd.openxmlformats-officedocument.presentationml.slide+xml"/>
  <Override PartName="/ppt/slideMasters/slideMaster5.xml" ContentType="application/vnd.openxmlformats-officedocument.presentationml.slideMaster+xml"/>
  <Override PartName="/ppt/slides/slide5.xml" ContentType="application/vnd.openxmlformats-officedocument.presentationml.slide+xml"/>
  <Override PartName="/ppt/slideMasters/slideMaster6.xml" ContentType="application/vnd.openxmlformats-officedocument.presentationml.slideMaster+xml"/>
  <Override PartName="/ppt/slides/slide6.xml" ContentType="application/vnd.openxmlformats-officedocument.presentationml.slide+xml"/>
  <Override PartName="/ppt/slideMasters/slideMaster7.xml" ContentType="application/vnd.openxmlformats-officedocument.presentationml.slideMaster+xml"/>
  <Override PartName="/ppt/slides/slide7.xml" ContentType="application/vnd.openxmlformats-officedocument.presentationml.slide+xml"/>
  <Override PartName="/ppt/slideMasters/slideMaster8.xml" ContentType="application/vnd.openxmlformats-officedocument.presentationml.slideMaster+xml"/>
  <Override PartName="/ppt/slides/slide8.xml" ContentType="application/vnd.openxmlformats-officedocument.presentationml.slide+xml"/>
  <Override PartName="/ppt/slideMasters/slideMaster9.xml" ContentType="application/vnd.openxmlformats-officedocument.presentationml.slideMaster+xml"/>
  <Override PartName="/ppt/slides/slide9.xml" ContentType="application/vnd.openxmlformats-officedocument.presentationml.slide+xml"/>
  <Override PartName="/ppt/slideMasters/slideMaster10.xml" ContentType="application/vnd.openxmlformats-officedocument.presentationml.slideMaster+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
		<Relationship Id="rId1" Type="http://schemas.openxmlformats.org/officeDocument/2006/relationships/extended-properties" Target="docProps/app.xml"/>
		<Relationship Id="rId2" Type="http://schemas.openxmlformats.org/package/2006/relationships/metadata/core-properties" Target="docProps/core.xml"/>
		<Relationship Id="rId3"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Lst>
  <p:notesMasterIdLst>
    <p:notesMasterId r:id="rId12"/>
  </p:notesMaster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notesMaster" Target="notesMasters/notesMaster1.xml"/><Relationship Id="rId13" Type="http://schemas.openxmlformats.org/officeDocument/2006/relationships/presProps" Target="presProps.xml"/><Relationship Id="rId14" Type="http://schemas.openxmlformats.org/officeDocument/2006/relationships/viewProps" Target="viewProps.xml"/><Relationship Id="rId15" Type="http://schemas.openxmlformats.org/officeDocument/2006/relationships/theme" Target="theme/theme1.xml"/><Relationship Id="rId16" Type="http://schemas.openxmlformats.org/officeDocument/2006/relationships/tableStyles" Target="tableStyles.xml"/></Relationships>
</file>

<file path=ppt/notesMasters/_rels/notesMaster1.xml.rels><?xml version="1.0" encoding="UTF-8" standalone="yes"?>
<Relationships xmlns="http://schemas.openxmlformats.org/package/2006/relationships">
		<Relationship Id="rId1" Type="http://schemas.openxmlformats.org/officeDocument/2006/relationships/theme" Target="../theme/theme1.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7/23/19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xml"/>
		</Relationships>
</file>

<file path=ppt/notesSlides/_rels/notesSlide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xml"/>
		</Relationships>
</file>

<file path=ppt/notesSlides/_rels/notesSlide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xml"/>
		</Relationships>
</file>

<file path=ppt/notesSlides/_rels/notesSlide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xml"/>
		</Relationships>
</file>

<file path=ppt/notesSlides/_rels/notesSlide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5.xml"/>
		</Relationships>
</file>

<file path=ppt/notesSlides/_rels/notesSlide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6.xml"/>
		</Relationships>
</file>

<file path=ppt/notesSlides/_rels/notesSlide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7.xml"/>
		</Relationships>
</file>

<file path=ppt/notesSlides/_rels/notesSlide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8.xml"/>
		</Relationships>
</file>

<file path=ppt/notesSlides/_rels/notesSlide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9.xml"/>
		</Relationships>
</file>

<file path=ppt/notesSlides/_rels/notesSlide1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0.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1F2A44"/>
        </a:solidFill>
      </p:bgPr>
    </p:bg>
    <p:spTree>
      <p:nvGrpSpPr>
        <p:cNvPr id="1" name=""/>
        <p:cNvGrpSpPr/>
        <p:nvPr/>
      </p:nvGrpSpPr>
      <p:grpSpPr>
        <a:xfrm>
          <a:off x="0" y="0"/>
          <a:ext cx="0" cy="0"/>
          <a:chOff x="0" y="0"/>
          <a:chExt cx="0" cy="0"/>
        </a:xfrm>
      </p:grpSpPr>
      <p:sp>
        <p:nvSpPr>
          <p:cNvPr id="2" name="Shape 0"/>
          <p:cNvSpPr/>
          <p:nvPr/>
        </p:nvSpPr>
        <p:spPr>
          <a:xfrm>
            <a:off x="0" y="0"/>
            <a:ext cx="12191695" cy="6858000"/>
          </a:xfrm>
          <a:prstGeom prst="rect">
            <a:avLst/>
          </a:prstGeom>
          <a:solidFill>
            <a:srgbClr val="1F2A44"/>
          </a:solidFill>
          <a:ln/>
        </p:spPr>
      </p:sp>
      <p:sp>
        <p:nvSpPr>
          <p:cNvPr id="3" name="Shape 1"/>
          <p:cNvSpPr/>
          <p:nvPr/>
        </p:nvSpPr>
        <p:spPr>
          <a:xfrm>
            <a:off x="0" y="5577840"/>
            <a:ext cx="12191695" cy="1280160"/>
          </a:xfrm>
          <a:prstGeom prst="rect">
            <a:avLst/>
          </a:prstGeom>
          <a:solidFill>
            <a:srgbClr val="182238"/>
          </a:solidFill>
          <a:ln/>
        </p:spPr>
      </p:sp>
      <p:sp>
        <p:nvSpPr>
          <p:cNvPr id="4" name="Text 2"/>
          <p:cNvSpPr/>
          <p:nvPr/>
        </p:nvSpPr>
        <p:spPr>
          <a:xfrm>
            <a:off x="640080" y="548640"/>
            <a:ext cx="10911535" cy="457200"/>
          </a:xfrm>
          <a:prstGeom prst="rect">
            <a:avLst/>
          </a:prstGeom>
          <a:noFill/>
          <a:ln/>
        </p:spPr>
        <p:txBody>
          <a:bodyPr wrap="square" rtlCol="0" anchor="ctr"/>
          <a:lstStyle/>
          <a:p>
            <a:pPr rtl="1" algn="ctr" indent="0" marL="0">
              <a:buNone/>
            </a:pPr>
            <a:r>
              <a:rPr lang="en-US" sz="1500" b="1" dirty="0">
                <a:solidFill>
                  <a:srgbClr val="B8933A"/>
                </a:solidFill>
                <a:latin typeface="Arial" pitchFamily="34" charset="0"/>
                <a:ea typeface="Arial" pitchFamily="34" charset="-122"/>
                <a:cs typeface="Arial" pitchFamily="34" charset="-120"/>
              </a:rPr>
              <a:t>Mid Ocean University   |   جامعة ميد أوشن</a:t>
            </a:r>
            <a:endParaRPr lang="en-US" sz="1500" dirty="0"/>
          </a:p>
        </p:txBody>
      </p:sp>
      <p:sp>
        <p:nvSpPr>
          <p:cNvPr id="5" name="Text 3"/>
          <p:cNvSpPr/>
          <p:nvPr/>
        </p:nvSpPr>
        <p:spPr>
          <a:xfrm>
            <a:off x="822960" y="2194560"/>
            <a:ext cx="10545775" cy="1554480"/>
          </a:xfrm>
          <a:prstGeom prst="rect">
            <a:avLst/>
          </a:prstGeom>
          <a:noFill/>
          <a:ln/>
        </p:spPr>
        <p:txBody>
          <a:bodyPr wrap="square" rtlCol="0" anchor="ctr"/>
          <a:lstStyle/>
          <a:p>
            <a:pPr rtl="1" algn="ctr" indent="0" marL="0">
              <a:lnSpc>
                <a:spcPct val="125000"/>
              </a:lnSpc>
              <a:buNone/>
            </a:pPr>
            <a:r>
              <a:rPr lang="en-US" sz="2800" b="1" dirty="0">
                <a:solidFill>
                  <a:srgbClr val="FFFFFF"/>
                </a:solidFill>
                <a:latin typeface="Arial" pitchFamily="34" charset="0"/>
                <a:ea typeface="Arial" pitchFamily="34" charset="-122"/>
                <a:cs typeface="Arial" pitchFamily="34" charset="-120"/>
              </a:rPr>
              <a:t>علاقة تطبيق معايير الجودة الشاملة في الإدارة الجامعية</a:t>
            </a:r>
            <a:endParaRPr lang="en-US" sz="2800" dirty="0"/>
          </a:p>
          <a:p>
            <a:pPr rtl="1" algn="ctr" indent="0" marL="0">
              <a:lnSpc>
                <a:spcPct val="125000"/>
              </a:lnSpc>
              <a:buNone/>
            </a:pPr>
            <a:r>
              <a:rPr lang="en-US" sz="2800" b="1" dirty="0">
                <a:solidFill>
                  <a:srgbClr val="FFFFFF"/>
                </a:solidFill>
                <a:latin typeface="Arial" pitchFamily="34" charset="0"/>
                <a:ea typeface="Arial" pitchFamily="34" charset="-122"/>
                <a:cs typeface="Arial" pitchFamily="34" charset="-120"/>
              </a:rPr>
              <a:t>بمستوى رضا الطالب عن الخدمات المقدمة</a:t>
            </a:r>
            <a:endParaRPr lang="en-US" sz="2800" dirty="0"/>
          </a:p>
        </p:txBody>
      </p:sp>
      <p:sp>
        <p:nvSpPr>
          <p:cNvPr id="6" name="Text 4"/>
          <p:cNvSpPr/>
          <p:nvPr/>
        </p:nvSpPr>
        <p:spPr>
          <a:xfrm>
            <a:off x="822960" y="3794760"/>
            <a:ext cx="10545775" cy="548640"/>
          </a:xfrm>
          <a:prstGeom prst="rect">
            <a:avLst/>
          </a:prstGeom>
          <a:noFill/>
          <a:ln/>
        </p:spPr>
        <p:txBody>
          <a:bodyPr wrap="square" rtlCol="0" anchor="ctr"/>
          <a:lstStyle/>
          <a:p>
            <a:pPr algn="ctr" indent="0" marL="0">
              <a:buNone/>
            </a:pPr>
            <a:r>
              <a:rPr lang="en-US" sz="1500" i="1" dirty="0">
                <a:solidFill>
                  <a:srgbClr val="C7CBD6"/>
                </a:solidFill>
                <a:latin typeface="Calibri" pitchFamily="34" charset="0"/>
                <a:ea typeface="Calibri" pitchFamily="34" charset="-122"/>
                <a:cs typeface="Calibri" pitchFamily="34" charset="-120"/>
              </a:rPr>
              <a:t>The Relationship Between TQM Standards in University Administration and Student Satisfaction</a:t>
            </a:r>
            <a:endParaRPr lang="en-US" sz="1500" dirty="0"/>
          </a:p>
        </p:txBody>
      </p:sp>
      <p:sp>
        <p:nvSpPr>
          <p:cNvPr id="7" name="Text 5"/>
          <p:cNvSpPr/>
          <p:nvPr/>
        </p:nvSpPr>
        <p:spPr>
          <a:xfrm>
            <a:off x="822960" y="4617720"/>
            <a:ext cx="10545775" cy="411480"/>
          </a:xfrm>
          <a:prstGeom prst="rect">
            <a:avLst/>
          </a:prstGeom>
          <a:noFill/>
          <a:ln/>
        </p:spPr>
        <p:txBody>
          <a:bodyPr wrap="square" rtlCol="0" anchor="ctr"/>
          <a:lstStyle/>
          <a:p>
            <a:pPr rtl="1" algn="ctr" indent="0" marL="0">
              <a:buNone/>
            </a:pPr>
            <a:r>
              <a:rPr lang="en-US" sz="1800" dirty="0">
                <a:solidFill>
                  <a:srgbClr val="FFFFFF"/>
                </a:solidFill>
                <a:latin typeface="Arial" pitchFamily="34" charset="0"/>
                <a:ea typeface="Arial" pitchFamily="34" charset="-122"/>
                <a:cs typeface="Arial" pitchFamily="34" charset="-120"/>
              </a:rPr>
              <a:t>إعداد: دعاء أدم محمد علي   —   الرقم الجامعي: 241000117</a:t>
            </a:r>
            <a:endParaRPr lang="en-US" sz="1800" dirty="0"/>
          </a:p>
        </p:txBody>
      </p:sp>
      <p:sp>
        <p:nvSpPr>
          <p:cNvPr id="8" name="Text 6"/>
          <p:cNvSpPr/>
          <p:nvPr/>
        </p:nvSpPr>
        <p:spPr>
          <a:xfrm>
            <a:off x="822960" y="5074920"/>
            <a:ext cx="10545775" cy="411480"/>
          </a:xfrm>
          <a:prstGeom prst="rect">
            <a:avLst/>
          </a:prstGeom>
          <a:noFill/>
          <a:ln/>
        </p:spPr>
        <p:txBody>
          <a:bodyPr wrap="square" rtlCol="0" anchor="ctr"/>
          <a:lstStyle/>
          <a:p>
            <a:pPr rtl="1" algn="ctr" indent="0" marL="0">
              <a:buNone/>
            </a:pPr>
            <a:r>
              <a:rPr lang="en-US" sz="1600" dirty="0">
                <a:solidFill>
                  <a:srgbClr val="C7CBD6"/>
                </a:solidFill>
                <a:latin typeface="Arial" pitchFamily="34" charset="0"/>
                <a:ea typeface="Arial" pitchFamily="34" charset="-122"/>
                <a:cs typeface="Arial" pitchFamily="34" charset="-120"/>
              </a:rPr>
              <a:t>مقرر: مقدمة في طرق البحث (MGM333)   —   تاريخ التقديم: 26/7/2026</a:t>
            </a:r>
            <a:endParaRPr lang="en-US" sz="16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FFFFFF"/>
        </a:solidFill>
      </p:bgPr>
    </p:bg>
    <p:spTree>
      <p:nvGrpSpPr>
        <p:cNvPr id="1" name=""/>
        <p:cNvGrpSpPr/>
        <p:nvPr/>
      </p:nvGrpSpPr>
      <p:grpSpPr>
        <a:xfrm>
          <a:off x="0" y="0"/>
          <a:ext cx="0" cy="0"/>
          <a:chOff x="0" y="0"/>
          <a:chExt cx="0" cy="0"/>
        </a:xfrm>
      </p:grpSpPr>
      <p:sp>
        <p:nvSpPr>
          <p:cNvPr id="2" name="Text 0"/>
          <p:cNvSpPr/>
          <p:nvPr/>
        </p:nvSpPr>
        <p:spPr>
          <a:xfrm>
            <a:off x="640080" y="457200"/>
            <a:ext cx="10911535" cy="365760"/>
          </a:xfrm>
          <a:prstGeom prst="rect">
            <a:avLst/>
          </a:prstGeom>
          <a:noFill/>
          <a:ln/>
        </p:spPr>
        <p:txBody>
          <a:bodyPr wrap="square" rtlCol="0" anchor="ctr"/>
          <a:lstStyle/>
          <a:p>
            <a:pPr rtl="1" algn="r" indent="0" marL="0">
              <a:buNone/>
            </a:pPr>
            <a:r>
              <a:rPr lang="en-US" sz="1400" b="1" dirty="0">
                <a:solidFill>
                  <a:srgbClr val="B8933A"/>
                </a:solidFill>
                <a:latin typeface="Arial" pitchFamily="34" charset="0"/>
                <a:ea typeface="Arial" pitchFamily="34" charset="-122"/>
                <a:cs typeface="Arial" pitchFamily="34" charset="-120"/>
              </a:rPr>
              <a:t>المقدمة والإطار النظري</a:t>
            </a:r>
            <a:endParaRPr lang="en-US" sz="1400" dirty="0"/>
          </a:p>
        </p:txBody>
      </p:sp>
      <p:sp>
        <p:nvSpPr>
          <p:cNvPr id="3" name="Text 1"/>
          <p:cNvSpPr/>
          <p:nvPr/>
        </p:nvSpPr>
        <p:spPr>
          <a:xfrm>
            <a:off x="640080" y="777240"/>
            <a:ext cx="10911535" cy="731520"/>
          </a:xfrm>
          <a:prstGeom prst="rect">
            <a:avLst/>
          </a:prstGeom>
          <a:noFill/>
          <a:ln/>
        </p:spPr>
        <p:txBody>
          <a:bodyPr wrap="square" rtlCol="0" anchor="ctr"/>
          <a:lstStyle/>
          <a:p>
            <a:pPr rtl="1" algn="r" indent="0" marL="0">
              <a:buNone/>
            </a:pPr>
            <a:r>
              <a:rPr lang="en-US" sz="3000" b="1" dirty="0">
                <a:solidFill>
                  <a:srgbClr val="1F2A44"/>
                </a:solidFill>
                <a:latin typeface="Arial" pitchFamily="34" charset="0"/>
                <a:ea typeface="Arial" pitchFamily="34" charset="-122"/>
                <a:cs typeface="Arial" pitchFamily="34" charset="-120"/>
              </a:rPr>
              <a:t>مشكلة البحث</a:t>
            </a:r>
            <a:endParaRPr lang="en-US" sz="3000" dirty="0"/>
          </a:p>
        </p:txBody>
      </p:sp>
      <p:sp>
        <p:nvSpPr>
          <p:cNvPr id="4" name="Shape 2"/>
          <p:cNvSpPr/>
          <p:nvPr/>
        </p:nvSpPr>
        <p:spPr>
          <a:xfrm>
            <a:off x="640080" y="1600200"/>
            <a:ext cx="10911535" cy="1371600"/>
          </a:xfrm>
          <a:prstGeom prst="rect">
            <a:avLst/>
          </a:prstGeom>
          <a:solidFill>
            <a:srgbClr val="F4F5F7"/>
          </a:solidFill>
          <a:ln w="12700">
            <a:solidFill>
              <a:srgbClr val="F4F5F7"/>
            </a:solidFill>
            <a:prstDash val="solid"/>
          </a:ln>
        </p:spPr>
      </p:sp>
      <p:sp>
        <p:nvSpPr>
          <p:cNvPr id="5" name="Text 3"/>
          <p:cNvSpPr/>
          <p:nvPr/>
        </p:nvSpPr>
        <p:spPr>
          <a:xfrm>
            <a:off x="914400" y="1737360"/>
            <a:ext cx="10362895" cy="1097280"/>
          </a:xfrm>
          <a:prstGeom prst="rect">
            <a:avLst/>
          </a:prstGeom>
          <a:noFill/>
          <a:ln/>
        </p:spPr>
        <p:txBody>
          <a:bodyPr wrap="square" rtlCol="0" anchor="ctr"/>
          <a:lstStyle/>
          <a:p>
            <a:pPr rtl="1" algn="r" indent="0" marL="0">
              <a:lnSpc>
                <a:spcPct val="120000"/>
              </a:lnSpc>
              <a:buNone/>
            </a:pPr>
            <a:r>
              <a:rPr lang="en-US" sz="1500" dirty="0">
                <a:solidFill>
                  <a:srgbClr val="1F2A44"/>
                </a:solidFill>
                <a:latin typeface="Arial" pitchFamily="34" charset="0"/>
                <a:ea typeface="Arial" pitchFamily="34" charset="-122"/>
                <a:cs typeface="Arial" pitchFamily="34" charset="-120"/>
              </a:rPr>
              <a:t>تُعّد إدارة الجودة الشاملة (TQM) من أبرز المفاهيم الإدارية الحديثة في مؤسسات التعليم العالي، إذ تسعى الجامعات لتطبيق معاييرها لتحسين أدائها المؤسسي. ومع تزايد التنافسية، أصبح رضا الطالب مؤشرًا جوهريًا لقياس جودة الخدمات.</a:t>
            </a:r>
            <a:endParaRPr lang="en-US" sz="1500" dirty="0"/>
          </a:p>
        </p:txBody>
      </p:sp>
      <p:sp>
        <p:nvSpPr>
          <p:cNvPr id="6" name="Text 4"/>
          <p:cNvSpPr/>
          <p:nvPr/>
        </p:nvSpPr>
        <p:spPr>
          <a:xfrm>
            <a:off x="822960" y="3246120"/>
            <a:ext cx="10545775" cy="411480"/>
          </a:xfrm>
          <a:prstGeom prst="rect">
            <a:avLst/>
          </a:prstGeom>
          <a:noFill/>
          <a:ln/>
        </p:spPr>
        <p:txBody>
          <a:bodyPr wrap="square" rtlCol="0" anchor="ctr"/>
          <a:lstStyle/>
          <a:p>
            <a:pPr rtl="1" algn="r" indent="0" marL="0">
              <a:buNone/>
            </a:pPr>
            <a:r>
              <a:rPr lang="en-US" sz="1700" b="1" dirty="0">
                <a:solidFill>
                  <a:srgbClr val="B8933A"/>
                </a:solidFill>
                <a:latin typeface="Arial" pitchFamily="34" charset="0"/>
                <a:ea typeface="Arial" pitchFamily="34" charset="-122"/>
                <a:cs typeface="Arial" pitchFamily="34" charset="-120"/>
              </a:rPr>
              <a:t>السؤال الجوهري:</a:t>
            </a:r>
            <a:endParaRPr lang="en-US" sz="1700" dirty="0"/>
          </a:p>
        </p:txBody>
      </p:sp>
      <p:sp>
        <p:nvSpPr>
          <p:cNvPr id="7" name="Text 5"/>
          <p:cNvSpPr/>
          <p:nvPr/>
        </p:nvSpPr>
        <p:spPr>
          <a:xfrm>
            <a:off x="822960" y="3703320"/>
            <a:ext cx="10545775" cy="1188720"/>
          </a:xfrm>
          <a:prstGeom prst="rect">
            <a:avLst/>
          </a:prstGeom>
          <a:noFill/>
          <a:ln/>
        </p:spPr>
        <p:txBody>
          <a:bodyPr wrap="square" rtlCol="0" anchor="ctr"/>
          <a:lstStyle/>
          <a:p>
            <a:pPr rtl="1" algn="r" indent="0" marL="0">
              <a:lnSpc>
                <a:spcPct val="130000"/>
              </a:lnSpc>
              <a:buNone/>
            </a:pPr>
            <a:r>
              <a:rPr lang="en-US" sz="2000" b="1" i="1" dirty="0">
                <a:solidFill>
                  <a:srgbClr val="1F2A44"/>
                </a:solidFill>
                <a:latin typeface="Arial" pitchFamily="34" charset="0"/>
                <a:ea typeface="Arial" pitchFamily="34" charset="-122"/>
                <a:cs typeface="Arial" pitchFamily="34" charset="-120"/>
              </a:rPr>
              <a:t>هل يُسهم تطبيق معايير الجودة الشاملة في الإدارة الجامعية فعليًا في رفع مستوى رضا الطالب عن الخدمات المقدمة له؟</a:t>
            </a:r>
            <a:endParaRPr lang="en-US" sz="2000" dirty="0"/>
          </a:p>
        </p:txBody>
      </p:sp>
      <p:sp>
        <p:nvSpPr>
          <p:cNvPr id="8" name="Text 6"/>
          <p:cNvSpPr/>
          <p:nvPr/>
        </p:nvSpPr>
        <p:spPr>
          <a:xfrm>
            <a:off x="11094415" y="6446520"/>
            <a:ext cx="914400" cy="274320"/>
          </a:xfrm>
          <a:prstGeom prst="rect">
            <a:avLst/>
          </a:prstGeom>
          <a:noFill/>
          <a:ln/>
        </p:spPr>
        <p:txBody>
          <a:bodyPr wrap="square" rtlCol="0" anchor="ctr"/>
          <a:lstStyle/>
          <a:p>
            <a:pPr algn="r" indent="0" marL="0">
              <a:buNone/>
            </a:pPr>
            <a:r>
              <a:rPr lang="en-US" sz="1000" dirty="0">
                <a:solidFill>
                  <a:srgbClr val="5A5F6B"/>
                </a:solidFill>
                <a:latin typeface="Calibri" pitchFamily="34" charset="0"/>
                <a:ea typeface="Calibri" pitchFamily="34" charset="-122"/>
                <a:cs typeface="Calibri" pitchFamily="34" charset="-120"/>
              </a:rPr>
              <a:t>2 / 10</a:t>
            </a:r>
            <a:endParaRPr lang="en-US" sz="10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FFFFFF"/>
        </a:solidFill>
      </p:bgPr>
    </p:bg>
    <p:spTree>
      <p:nvGrpSpPr>
        <p:cNvPr id="1" name=""/>
        <p:cNvGrpSpPr/>
        <p:nvPr/>
      </p:nvGrpSpPr>
      <p:grpSpPr>
        <a:xfrm>
          <a:off x="0" y="0"/>
          <a:ext cx="0" cy="0"/>
          <a:chOff x="0" y="0"/>
          <a:chExt cx="0" cy="0"/>
        </a:xfrm>
      </p:grpSpPr>
      <p:sp>
        <p:nvSpPr>
          <p:cNvPr id="2" name="Text 0"/>
          <p:cNvSpPr/>
          <p:nvPr/>
        </p:nvSpPr>
        <p:spPr>
          <a:xfrm>
            <a:off x="640080" y="457200"/>
            <a:ext cx="10911535" cy="365760"/>
          </a:xfrm>
          <a:prstGeom prst="rect">
            <a:avLst/>
          </a:prstGeom>
          <a:noFill/>
          <a:ln/>
        </p:spPr>
        <p:txBody>
          <a:bodyPr wrap="square" rtlCol="0" anchor="ctr"/>
          <a:lstStyle/>
          <a:p>
            <a:pPr rtl="1" algn="r" indent="0" marL="0">
              <a:buNone/>
            </a:pPr>
            <a:r>
              <a:rPr lang="en-US" sz="1400" b="1" dirty="0">
                <a:solidFill>
                  <a:srgbClr val="B8933A"/>
                </a:solidFill>
                <a:latin typeface="Arial" pitchFamily="34" charset="0"/>
                <a:ea typeface="Arial" pitchFamily="34" charset="-122"/>
                <a:cs typeface="Arial" pitchFamily="34" charset="-120"/>
              </a:rPr>
              <a:t>الإطار البحثي</a:t>
            </a:r>
            <a:endParaRPr lang="en-US" sz="1400" dirty="0"/>
          </a:p>
        </p:txBody>
      </p:sp>
      <p:sp>
        <p:nvSpPr>
          <p:cNvPr id="3" name="Text 1"/>
          <p:cNvSpPr/>
          <p:nvPr/>
        </p:nvSpPr>
        <p:spPr>
          <a:xfrm>
            <a:off x="640080" y="777240"/>
            <a:ext cx="10911535" cy="731520"/>
          </a:xfrm>
          <a:prstGeom prst="rect">
            <a:avLst/>
          </a:prstGeom>
          <a:noFill/>
          <a:ln/>
        </p:spPr>
        <p:txBody>
          <a:bodyPr wrap="square" rtlCol="0" anchor="ctr"/>
          <a:lstStyle/>
          <a:p>
            <a:pPr rtl="1" algn="r" indent="0" marL="0">
              <a:buNone/>
            </a:pPr>
            <a:r>
              <a:rPr lang="en-US" sz="3000" b="1" dirty="0">
                <a:solidFill>
                  <a:srgbClr val="1F2A44"/>
                </a:solidFill>
                <a:latin typeface="Arial" pitchFamily="34" charset="0"/>
                <a:ea typeface="Arial" pitchFamily="34" charset="-122"/>
                <a:cs typeface="Arial" pitchFamily="34" charset="-120"/>
              </a:rPr>
              <a:t>أسئلة البحث</a:t>
            </a:r>
            <a:endParaRPr lang="en-US" sz="3000" dirty="0"/>
          </a:p>
        </p:txBody>
      </p:sp>
      <p:sp>
        <p:nvSpPr>
          <p:cNvPr id="4" name="Text 2"/>
          <p:cNvSpPr/>
          <p:nvPr/>
        </p:nvSpPr>
        <p:spPr>
          <a:xfrm>
            <a:off x="822960" y="1828800"/>
            <a:ext cx="10545775" cy="4206240"/>
          </a:xfrm>
          <a:prstGeom prst="rect">
            <a:avLst/>
          </a:prstGeom>
          <a:noFill/>
          <a:ln/>
        </p:spPr>
        <p:txBody>
          <a:bodyPr wrap="square" lIns="0" tIns="0" rIns="0" bIns="0" rtlCol="0" anchor="t"/>
          <a:lstStyle/>
          <a:p>
            <a:pPr algn="r" marL="228600" indent="-228600">
              <a:spcAft>
                <a:spcPts val="2200"/>
              </a:spcAft>
              <a:buSzPct val="100000"/>
              <a:buChar char="▪"/>
            </a:pPr>
            <a:r>
              <a:rPr lang="en-US" sz="1800" dirty="0">
                <a:solidFill>
                  <a:srgbClr val="1F2A44"/>
                </a:solidFill>
                <a:latin typeface="Arial" pitchFamily="34" charset="0"/>
                <a:ea typeface="Arial" pitchFamily="34" charset="-122"/>
                <a:cs typeface="Arial" pitchFamily="34" charset="-120"/>
              </a:rPr>
              <a:t>ما مستوى تطبيق معايير الجودة الشاملة في الإدارة الجامعية من وجهة نظر الطالب؟</a:t>
            </a:r>
            <a:endParaRPr lang="en-US" sz="1800" dirty="0"/>
          </a:p>
          <a:p>
            <a:pPr algn="r" marL="228600" indent="-228600">
              <a:spcAft>
                <a:spcPts val="2200"/>
              </a:spcAft>
              <a:buSzPct val="100000"/>
              <a:buChar char="▪"/>
            </a:pPr>
            <a:r>
              <a:rPr lang="en-US" sz="1800" dirty="0">
                <a:solidFill>
                  <a:srgbClr val="1F2A44"/>
                </a:solidFill>
                <a:latin typeface="Arial" pitchFamily="34" charset="0"/>
                <a:ea typeface="Arial" pitchFamily="34" charset="-122"/>
                <a:cs typeface="Arial" pitchFamily="34" charset="-120"/>
              </a:rPr>
              <a:t>ما مستوى رضا الطالب عن الخدمات الجامعية المقدمة؟</a:t>
            </a:r>
            <a:endParaRPr lang="en-US" sz="1800" dirty="0"/>
          </a:p>
          <a:p>
            <a:pPr algn="r" marL="228600" indent="-228600">
              <a:spcAft>
                <a:spcPts val="2200"/>
              </a:spcAft>
              <a:buSzPct val="100000"/>
              <a:buChar char="▪"/>
            </a:pPr>
            <a:r>
              <a:rPr lang="en-US" sz="1800" dirty="0">
                <a:solidFill>
                  <a:srgbClr val="1F2A44"/>
                </a:solidFill>
                <a:latin typeface="Arial" pitchFamily="34" charset="0"/>
                <a:ea typeface="Arial" pitchFamily="34" charset="-122"/>
                <a:cs typeface="Arial" pitchFamily="34" charset="-120"/>
              </a:rPr>
              <a:t>هل توجد علاقة ذات دلالة إحصائية بين تطبيق معايير الجودة الشاملة ومستوى رضا الطالب؟</a:t>
            </a:r>
            <a:endParaRPr lang="en-US" sz="1800" dirty="0"/>
          </a:p>
          <a:p>
            <a:pPr algn="r" marL="228600" indent="-228600">
              <a:spcAft>
                <a:spcPts val="2200"/>
              </a:spcAft>
              <a:buSzPct val="100000"/>
              <a:buChar char="▪"/>
            </a:pPr>
            <a:r>
              <a:rPr lang="en-US" sz="1800" dirty="0">
                <a:solidFill>
                  <a:srgbClr val="1F2A44"/>
                </a:solidFill>
                <a:latin typeface="Arial" pitchFamily="34" charset="0"/>
                <a:ea typeface="Arial" pitchFamily="34" charset="-122"/>
                <a:cs typeface="Arial" pitchFamily="34" charset="-120"/>
              </a:rPr>
              <a:t>ما أكثر جوانب الجودة الشاملة تأثيرًا في تحقيق رضا الطالب؟</a:t>
            </a:r>
            <a:endParaRPr lang="en-US" sz="1800" dirty="0"/>
          </a:p>
        </p:txBody>
      </p:sp>
      <p:sp>
        <p:nvSpPr>
          <p:cNvPr id="5" name="Text 3"/>
          <p:cNvSpPr/>
          <p:nvPr/>
        </p:nvSpPr>
        <p:spPr>
          <a:xfrm>
            <a:off x="11094415" y="6446520"/>
            <a:ext cx="914400" cy="274320"/>
          </a:xfrm>
          <a:prstGeom prst="rect">
            <a:avLst/>
          </a:prstGeom>
          <a:noFill/>
          <a:ln/>
        </p:spPr>
        <p:txBody>
          <a:bodyPr wrap="square" rtlCol="0" anchor="ctr"/>
          <a:lstStyle/>
          <a:p>
            <a:pPr algn="r" indent="0" marL="0">
              <a:buNone/>
            </a:pPr>
            <a:r>
              <a:rPr lang="en-US" sz="1000" dirty="0">
                <a:solidFill>
                  <a:srgbClr val="5A5F6B"/>
                </a:solidFill>
                <a:latin typeface="Calibri" pitchFamily="34" charset="0"/>
                <a:ea typeface="Calibri" pitchFamily="34" charset="-122"/>
                <a:cs typeface="Calibri" pitchFamily="34" charset="-120"/>
              </a:rPr>
              <a:t>3 / 10</a:t>
            </a:r>
            <a:endParaRPr lang="en-US" sz="1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FFFFFF"/>
        </a:solidFill>
      </p:bgPr>
    </p:bg>
    <p:spTree>
      <p:nvGrpSpPr>
        <p:cNvPr id="1" name=""/>
        <p:cNvGrpSpPr/>
        <p:nvPr/>
      </p:nvGrpSpPr>
      <p:grpSpPr>
        <a:xfrm>
          <a:off x="0" y="0"/>
          <a:ext cx="0" cy="0"/>
          <a:chOff x="0" y="0"/>
          <a:chExt cx="0" cy="0"/>
        </a:xfrm>
      </p:grpSpPr>
      <p:sp>
        <p:nvSpPr>
          <p:cNvPr id="2" name="Text 0"/>
          <p:cNvSpPr/>
          <p:nvPr/>
        </p:nvSpPr>
        <p:spPr>
          <a:xfrm>
            <a:off x="640080" y="457200"/>
            <a:ext cx="10911535" cy="365760"/>
          </a:xfrm>
          <a:prstGeom prst="rect">
            <a:avLst/>
          </a:prstGeom>
          <a:noFill/>
          <a:ln/>
        </p:spPr>
        <p:txBody>
          <a:bodyPr wrap="square" rtlCol="0" anchor="ctr"/>
          <a:lstStyle/>
          <a:p>
            <a:pPr rtl="1" algn="r" indent="0" marL="0">
              <a:buNone/>
            </a:pPr>
            <a:r>
              <a:rPr lang="en-US" sz="1400" b="1" dirty="0">
                <a:solidFill>
                  <a:srgbClr val="B8933A"/>
                </a:solidFill>
                <a:latin typeface="Arial" pitchFamily="34" charset="0"/>
                <a:ea typeface="Arial" pitchFamily="34" charset="-122"/>
                <a:cs typeface="Arial" pitchFamily="34" charset="-120"/>
              </a:rPr>
              <a:t>الإطار البحثي</a:t>
            </a:r>
            <a:endParaRPr lang="en-US" sz="1400" dirty="0"/>
          </a:p>
        </p:txBody>
      </p:sp>
      <p:sp>
        <p:nvSpPr>
          <p:cNvPr id="3" name="Text 1"/>
          <p:cNvSpPr/>
          <p:nvPr/>
        </p:nvSpPr>
        <p:spPr>
          <a:xfrm>
            <a:off x="640080" y="777240"/>
            <a:ext cx="10911535" cy="731520"/>
          </a:xfrm>
          <a:prstGeom prst="rect">
            <a:avLst/>
          </a:prstGeom>
          <a:noFill/>
          <a:ln/>
        </p:spPr>
        <p:txBody>
          <a:bodyPr wrap="square" rtlCol="0" anchor="ctr"/>
          <a:lstStyle/>
          <a:p>
            <a:pPr rtl="1" algn="r" indent="0" marL="0">
              <a:buNone/>
            </a:pPr>
            <a:r>
              <a:rPr lang="en-US" sz="3000" b="1" dirty="0">
                <a:solidFill>
                  <a:srgbClr val="1F2A44"/>
                </a:solidFill>
                <a:latin typeface="Arial" pitchFamily="34" charset="0"/>
                <a:ea typeface="Arial" pitchFamily="34" charset="-122"/>
                <a:cs typeface="Arial" pitchFamily="34" charset="-120"/>
              </a:rPr>
              <a:t>أهداف البحث</a:t>
            </a:r>
            <a:endParaRPr lang="en-US" sz="3000" dirty="0"/>
          </a:p>
        </p:txBody>
      </p:sp>
      <p:sp>
        <p:nvSpPr>
          <p:cNvPr id="4" name="Shape 2"/>
          <p:cNvSpPr/>
          <p:nvPr/>
        </p:nvSpPr>
        <p:spPr>
          <a:xfrm>
            <a:off x="640080" y="1554480"/>
            <a:ext cx="10911535" cy="777240"/>
          </a:xfrm>
          <a:prstGeom prst="rect">
            <a:avLst/>
          </a:prstGeom>
          <a:solidFill>
            <a:srgbClr val="1F2A44"/>
          </a:solidFill>
          <a:ln/>
        </p:spPr>
      </p:sp>
      <p:sp>
        <p:nvSpPr>
          <p:cNvPr id="5" name="Text 3"/>
          <p:cNvSpPr/>
          <p:nvPr/>
        </p:nvSpPr>
        <p:spPr>
          <a:xfrm>
            <a:off x="868680" y="1600200"/>
            <a:ext cx="10454335" cy="685800"/>
          </a:xfrm>
          <a:prstGeom prst="rect">
            <a:avLst/>
          </a:prstGeom>
          <a:noFill/>
          <a:ln/>
        </p:spPr>
        <p:txBody>
          <a:bodyPr wrap="square" rtlCol="0" anchor="ctr"/>
          <a:lstStyle/>
          <a:p>
            <a:pPr rtl="1" algn="r" indent="0" marL="0">
              <a:buNone/>
            </a:pPr>
            <a:r>
              <a:rPr lang="en-US" sz="1500" b="1" dirty="0">
                <a:solidFill>
                  <a:srgbClr val="FFFFFF"/>
                </a:solidFill>
                <a:latin typeface="Arial" pitchFamily="34" charset="0"/>
                <a:ea typeface="Arial" pitchFamily="34" charset="-122"/>
                <a:cs typeface="Arial" pitchFamily="34" charset="-120"/>
              </a:rPr>
              <a:t>الهدف العام: الكشف عن طبيعة العلاقة بين تطبيق معايير الجودة الشاملة في الإدارة الجامعية ومستوى رضا الطالب</a:t>
            </a:r>
            <a:endParaRPr lang="en-US" sz="1500" dirty="0"/>
          </a:p>
        </p:txBody>
      </p:sp>
      <p:sp>
        <p:nvSpPr>
          <p:cNvPr id="6" name="Text 4"/>
          <p:cNvSpPr/>
          <p:nvPr/>
        </p:nvSpPr>
        <p:spPr>
          <a:xfrm>
            <a:off x="822960" y="2606040"/>
            <a:ext cx="10545775" cy="3383280"/>
          </a:xfrm>
          <a:prstGeom prst="rect">
            <a:avLst/>
          </a:prstGeom>
          <a:noFill/>
          <a:ln/>
        </p:spPr>
        <p:txBody>
          <a:bodyPr wrap="square" lIns="0" tIns="0" rIns="0" bIns="0" rtlCol="0" anchor="t"/>
          <a:lstStyle/>
          <a:p>
            <a:pPr algn="r" marL="228600" indent="-228600">
              <a:spcAft>
                <a:spcPts val="1300"/>
              </a:spcAft>
              <a:buSzPct val="100000"/>
              <a:buChar char="▪"/>
            </a:pPr>
            <a:r>
              <a:rPr lang="en-US" sz="1550" dirty="0">
                <a:solidFill>
                  <a:srgbClr val="1F2A44"/>
                </a:solidFill>
                <a:latin typeface="Arial" pitchFamily="34" charset="0"/>
                <a:ea typeface="Arial" pitchFamily="34" charset="-122"/>
                <a:cs typeface="Arial" pitchFamily="34" charset="-120"/>
              </a:rPr>
              <a:t>قياس مستوى تطبيق معايير الجودة الشاملة في الإدارة الجامعية</a:t>
            </a:r>
            <a:endParaRPr lang="en-US" sz="1550" dirty="0"/>
          </a:p>
          <a:p>
            <a:pPr algn="r" marL="228600" indent="-228600">
              <a:spcAft>
                <a:spcPts val="1300"/>
              </a:spcAft>
              <a:buSzPct val="100000"/>
              <a:buChar char="▪"/>
            </a:pPr>
            <a:r>
              <a:rPr lang="en-US" sz="1550" dirty="0">
                <a:solidFill>
                  <a:srgbClr val="1F2A44"/>
                </a:solidFill>
                <a:latin typeface="Arial" pitchFamily="34" charset="0"/>
                <a:ea typeface="Arial" pitchFamily="34" charset="-122"/>
                <a:cs typeface="Arial" pitchFamily="34" charset="-120"/>
              </a:rPr>
              <a:t>تحديد مستوى رضا الطالب عن الخدمات الأكاديمية والإدارية والمرافق</a:t>
            </a:r>
            <a:endParaRPr lang="en-US" sz="1550" dirty="0"/>
          </a:p>
          <a:p>
            <a:pPr algn="r" marL="228600" indent="-228600">
              <a:spcAft>
                <a:spcPts val="1300"/>
              </a:spcAft>
              <a:buSzPct val="100000"/>
              <a:buChar char="▪"/>
            </a:pPr>
            <a:r>
              <a:rPr lang="en-US" sz="1550" dirty="0">
                <a:solidFill>
                  <a:srgbClr val="1F2A44"/>
                </a:solidFill>
                <a:latin typeface="Arial" pitchFamily="34" charset="0"/>
                <a:ea typeface="Arial" pitchFamily="34" charset="-122"/>
                <a:cs typeface="Arial" pitchFamily="34" charset="-120"/>
              </a:rPr>
              <a:t>تحليل العلاقة الارتباطية بين تطبيق الجودة الشاملة ورضا الطالب</a:t>
            </a:r>
            <a:endParaRPr lang="en-US" sz="1550" dirty="0"/>
          </a:p>
          <a:p>
            <a:pPr algn="r" marL="228600" indent="-228600">
              <a:spcAft>
                <a:spcPts val="1300"/>
              </a:spcAft>
              <a:buSzPct val="100000"/>
              <a:buChar char="▪"/>
            </a:pPr>
            <a:r>
              <a:rPr lang="en-US" sz="1550" dirty="0">
                <a:solidFill>
                  <a:srgbClr val="1F2A44"/>
                </a:solidFill>
                <a:latin typeface="Arial" pitchFamily="34" charset="0"/>
                <a:ea typeface="Arial" pitchFamily="34" charset="-122"/>
                <a:cs typeface="Arial" pitchFamily="34" charset="-120"/>
              </a:rPr>
              <a:t>تحديد أبرز محاور الجودة المؤثرة في تحقيق رضا الطالب</a:t>
            </a:r>
            <a:endParaRPr lang="en-US" sz="1550" dirty="0"/>
          </a:p>
          <a:p>
            <a:pPr algn="r" marL="228600" indent="-228600">
              <a:spcAft>
                <a:spcPts val="1300"/>
              </a:spcAft>
              <a:buSzPct val="100000"/>
              <a:buChar char="▪"/>
            </a:pPr>
            <a:r>
              <a:rPr lang="en-US" sz="1550" dirty="0">
                <a:solidFill>
                  <a:srgbClr val="1F2A44"/>
                </a:solidFill>
                <a:latin typeface="Arial" pitchFamily="34" charset="0"/>
                <a:ea typeface="Arial" pitchFamily="34" charset="-122"/>
                <a:cs typeface="Arial" pitchFamily="34" charset="-120"/>
              </a:rPr>
              <a:t>تقديم توصيات عملية للإدارة الجامعية لتحسين مستوى الخدمات</a:t>
            </a:r>
            <a:endParaRPr lang="en-US" sz="1550" dirty="0"/>
          </a:p>
        </p:txBody>
      </p:sp>
      <p:sp>
        <p:nvSpPr>
          <p:cNvPr id="7" name="Text 5"/>
          <p:cNvSpPr/>
          <p:nvPr/>
        </p:nvSpPr>
        <p:spPr>
          <a:xfrm>
            <a:off x="11094415" y="6446520"/>
            <a:ext cx="914400" cy="274320"/>
          </a:xfrm>
          <a:prstGeom prst="rect">
            <a:avLst/>
          </a:prstGeom>
          <a:noFill/>
          <a:ln/>
        </p:spPr>
        <p:txBody>
          <a:bodyPr wrap="square" rtlCol="0" anchor="ctr"/>
          <a:lstStyle/>
          <a:p>
            <a:pPr algn="r" indent="0" marL="0">
              <a:buNone/>
            </a:pPr>
            <a:r>
              <a:rPr lang="en-US" sz="1000" dirty="0">
                <a:solidFill>
                  <a:srgbClr val="5A5F6B"/>
                </a:solidFill>
                <a:latin typeface="Calibri" pitchFamily="34" charset="0"/>
                <a:ea typeface="Calibri" pitchFamily="34" charset="-122"/>
                <a:cs typeface="Calibri" pitchFamily="34" charset="-120"/>
              </a:rPr>
              <a:t>4 / 10</a:t>
            </a:r>
            <a:endParaRPr lang="en-US" sz="10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FFFFFF"/>
        </a:solidFill>
      </p:bgPr>
    </p:bg>
    <p:spTree>
      <p:nvGrpSpPr>
        <p:cNvPr id="1" name=""/>
        <p:cNvGrpSpPr/>
        <p:nvPr/>
      </p:nvGrpSpPr>
      <p:grpSpPr>
        <a:xfrm>
          <a:off x="0" y="0"/>
          <a:ext cx="0" cy="0"/>
          <a:chOff x="0" y="0"/>
          <a:chExt cx="0" cy="0"/>
        </a:xfrm>
      </p:grpSpPr>
      <p:sp>
        <p:nvSpPr>
          <p:cNvPr id="2" name="Text 0"/>
          <p:cNvSpPr/>
          <p:nvPr/>
        </p:nvSpPr>
        <p:spPr>
          <a:xfrm>
            <a:off x="640080" y="457200"/>
            <a:ext cx="10911535" cy="365760"/>
          </a:xfrm>
          <a:prstGeom prst="rect">
            <a:avLst/>
          </a:prstGeom>
          <a:noFill/>
          <a:ln/>
        </p:spPr>
        <p:txBody>
          <a:bodyPr wrap="square" rtlCol="0" anchor="ctr"/>
          <a:lstStyle/>
          <a:p>
            <a:pPr rtl="1" algn="r" indent="0" marL="0">
              <a:buNone/>
            </a:pPr>
            <a:r>
              <a:rPr lang="en-US" sz="1400" b="1" dirty="0">
                <a:solidFill>
                  <a:srgbClr val="B8933A"/>
                </a:solidFill>
                <a:latin typeface="Arial" pitchFamily="34" charset="0"/>
                <a:ea typeface="Arial" pitchFamily="34" charset="-122"/>
                <a:cs typeface="Arial" pitchFamily="34" charset="-120"/>
              </a:rPr>
              <a:t>مراجعة الأدبيات</a:t>
            </a:r>
            <a:endParaRPr lang="en-US" sz="1400" dirty="0"/>
          </a:p>
        </p:txBody>
      </p:sp>
      <p:sp>
        <p:nvSpPr>
          <p:cNvPr id="3" name="Text 1"/>
          <p:cNvSpPr/>
          <p:nvPr/>
        </p:nvSpPr>
        <p:spPr>
          <a:xfrm>
            <a:off x="640080" y="777240"/>
            <a:ext cx="10911535" cy="731520"/>
          </a:xfrm>
          <a:prstGeom prst="rect">
            <a:avLst/>
          </a:prstGeom>
          <a:noFill/>
          <a:ln/>
        </p:spPr>
        <p:txBody>
          <a:bodyPr wrap="square" rtlCol="0" anchor="ctr"/>
          <a:lstStyle/>
          <a:p>
            <a:pPr rtl="1" algn="r" indent="0" marL="0">
              <a:buNone/>
            </a:pPr>
            <a:r>
              <a:rPr lang="en-US" sz="3000" b="1" dirty="0">
                <a:solidFill>
                  <a:srgbClr val="1F2A44"/>
                </a:solidFill>
                <a:latin typeface="Arial" pitchFamily="34" charset="0"/>
                <a:ea typeface="Arial" pitchFamily="34" charset="-122"/>
                <a:cs typeface="Arial" pitchFamily="34" charset="-120"/>
              </a:rPr>
              <a:t>الإطار النظري والدراسات السابقة</a:t>
            </a:r>
            <a:endParaRPr lang="en-US" sz="3000" dirty="0"/>
          </a:p>
        </p:txBody>
      </p:sp>
      <p:sp>
        <p:nvSpPr>
          <p:cNvPr id="4" name="Shape 2"/>
          <p:cNvSpPr/>
          <p:nvPr/>
        </p:nvSpPr>
        <p:spPr>
          <a:xfrm>
            <a:off x="640080" y="1828800"/>
            <a:ext cx="2453564" cy="3566160"/>
          </a:xfrm>
          <a:prstGeom prst="rect">
            <a:avLst/>
          </a:prstGeom>
          <a:solidFill>
            <a:srgbClr val="F4F5F7"/>
          </a:solidFill>
          <a:ln w="12700">
            <a:solidFill>
              <a:srgbClr val="F4F5F7"/>
            </a:solidFill>
            <a:prstDash val="solid"/>
          </a:ln>
        </p:spPr>
      </p:sp>
      <p:sp>
        <p:nvSpPr>
          <p:cNvPr id="5" name="Shape 3"/>
          <p:cNvSpPr/>
          <p:nvPr/>
        </p:nvSpPr>
        <p:spPr>
          <a:xfrm>
            <a:off x="640080" y="1828800"/>
            <a:ext cx="2453564" cy="822960"/>
          </a:xfrm>
          <a:prstGeom prst="rect">
            <a:avLst/>
          </a:prstGeom>
          <a:solidFill>
            <a:srgbClr val="1F2A44"/>
          </a:solidFill>
          <a:ln/>
        </p:spPr>
      </p:sp>
      <p:sp>
        <p:nvSpPr>
          <p:cNvPr id="6" name="Text 4"/>
          <p:cNvSpPr/>
          <p:nvPr/>
        </p:nvSpPr>
        <p:spPr>
          <a:xfrm>
            <a:off x="749808" y="1828800"/>
            <a:ext cx="2234108" cy="822960"/>
          </a:xfrm>
          <a:prstGeom prst="rect">
            <a:avLst/>
          </a:prstGeom>
          <a:noFill/>
          <a:ln/>
        </p:spPr>
        <p:txBody>
          <a:bodyPr wrap="square" rtlCol="0" anchor="ctr"/>
          <a:lstStyle/>
          <a:p>
            <a:pPr algn="ctr" indent="0" marL="0">
              <a:buNone/>
            </a:pPr>
            <a:r>
              <a:rPr lang="en-US" sz="1300" b="1" dirty="0">
                <a:solidFill>
                  <a:srgbClr val="FFFFFF"/>
                </a:solidFill>
                <a:latin typeface="Calibri" pitchFamily="34" charset="0"/>
                <a:ea typeface="Calibri" pitchFamily="34" charset="-122"/>
                <a:cs typeface="Calibri" pitchFamily="34" charset="-120"/>
              </a:rPr>
              <a:t>Sallis (2014)</a:t>
            </a:r>
            <a:endParaRPr lang="en-US" sz="1300" dirty="0"/>
          </a:p>
        </p:txBody>
      </p:sp>
      <p:sp>
        <p:nvSpPr>
          <p:cNvPr id="7" name="Text 5"/>
          <p:cNvSpPr/>
          <p:nvPr/>
        </p:nvSpPr>
        <p:spPr>
          <a:xfrm>
            <a:off x="777240" y="2788920"/>
            <a:ext cx="2179244" cy="2514600"/>
          </a:xfrm>
          <a:prstGeom prst="rect">
            <a:avLst/>
          </a:prstGeom>
          <a:noFill/>
          <a:ln/>
        </p:spPr>
        <p:txBody>
          <a:bodyPr wrap="square" rtlCol="0" anchor="t"/>
          <a:lstStyle/>
          <a:p>
            <a:pPr rtl="1" algn="r" indent="0" marL="0">
              <a:lnSpc>
                <a:spcPct val="125000"/>
              </a:lnSpc>
              <a:buNone/>
            </a:pPr>
            <a:r>
              <a:rPr lang="en-US" sz="1300" dirty="0">
                <a:solidFill>
                  <a:srgbClr val="1F2A44"/>
                </a:solidFill>
                <a:latin typeface="Arial" pitchFamily="34" charset="0"/>
                <a:ea typeface="Arial" pitchFamily="34" charset="-122"/>
                <a:cs typeface="Arial" pitchFamily="34" charset="-120"/>
              </a:rPr>
              <a:t>التزام القيادة العليا وتمكين العاملين أساس تطبيق TQM في الجامعات</a:t>
            </a:r>
            <a:endParaRPr lang="en-US" sz="1300" dirty="0"/>
          </a:p>
        </p:txBody>
      </p:sp>
      <p:sp>
        <p:nvSpPr>
          <p:cNvPr id="8" name="Shape 6"/>
          <p:cNvSpPr/>
          <p:nvPr/>
        </p:nvSpPr>
        <p:spPr>
          <a:xfrm>
            <a:off x="3459404" y="1828800"/>
            <a:ext cx="2453564" cy="3566160"/>
          </a:xfrm>
          <a:prstGeom prst="rect">
            <a:avLst/>
          </a:prstGeom>
          <a:solidFill>
            <a:srgbClr val="F4F5F7"/>
          </a:solidFill>
          <a:ln w="12700">
            <a:solidFill>
              <a:srgbClr val="F4F5F7"/>
            </a:solidFill>
            <a:prstDash val="solid"/>
          </a:ln>
        </p:spPr>
      </p:sp>
      <p:sp>
        <p:nvSpPr>
          <p:cNvPr id="9" name="Shape 7"/>
          <p:cNvSpPr/>
          <p:nvPr/>
        </p:nvSpPr>
        <p:spPr>
          <a:xfrm>
            <a:off x="3459404" y="1828800"/>
            <a:ext cx="2453564" cy="822960"/>
          </a:xfrm>
          <a:prstGeom prst="rect">
            <a:avLst/>
          </a:prstGeom>
          <a:solidFill>
            <a:srgbClr val="1F2A44"/>
          </a:solidFill>
          <a:ln/>
        </p:spPr>
      </p:sp>
      <p:sp>
        <p:nvSpPr>
          <p:cNvPr id="10" name="Text 8"/>
          <p:cNvSpPr/>
          <p:nvPr/>
        </p:nvSpPr>
        <p:spPr>
          <a:xfrm>
            <a:off x="3569132" y="1828800"/>
            <a:ext cx="2234108" cy="822960"/>
          </a:xfrm>
          <a:prstGeom prst="rect">
            <a:avLst/>
          </a:prstGeom>
          <a:noFill/>
          <a:ln/>
        </p:spPr>
        <p:txBody>
          <a:bodyPr wrap="square" rtlCol="0" anchor="ctr"/>
          <a:lstStyle/>
          <a:p>
            <a:pPr algn="ctr" indent="0" marL="0">
              <a:buNone/>
            </a:pPr>
            <a:r>
              <a:rPr lang="en-US" sz="1300" b="1" dirty="0">
                <a:solidFill>
                  <a:srgbClr val="FFFFFF"/>
                </a:solidFill>
                <a:latin typeface="Calibri" pitchFamily="34" charset="0"/>
                <a:ea typeface="Calibri" pitchFamily="34" charset="-122"/>
                <a:cs typeface="Calibri" pitchFamily="34" charset="-120"/>
              </a:rPr>
              <a:t>Elliott &amp; Shin (2002)</a:t>
            </a:r>
            <a:endParaRPr lang="en-US" sz="1300" dirty="0"/>
          </a:p>
        </p:txBody>
      </p:sp>
      <p:sp>
        <p:nvSpPr>
          <p:cNvPr id="11" name="Text 9"/>
          <p:cNvSpPr/>
          <p:nvPr/>
        </p:nvSpPr>
        <p:spPr>
          <a:xfrm>
            <a:off x="3596564" y="2788920"/>
            <a:ext cx="2179244" cy="2514600"/>
          </a:xfrm>
          <a:prstGeom prst="rect">
            <a:avLst/>
          </a:prstGeom>
          <a:noFill/>
          <a:ln/>
        </p:spPr>
        <p:txBody>
          <a:bodyPr wrap="square" rtlCol="0" anchor="t"/>
          <a:lstStyle/>
          <a:p>
            <a:pPr rtl="1" algn="r" indent="0" marL="0">
              <a:lnSpc>
                <a:spcPct val="125000"/>
              </a:lnSpc>
              <a:buNone/>
            </a:pPr>
            <a:r>
              <a:rPr lang="en-US" sz="1300" dirty="0">
                <a:solidFill>
                  <a:srgbClr val="1F2A44"/>
                </a:solidFill>
                <a:latin typeface="Arial" pitchFamily="34" charset="0"/>
                <a:ea typeface="Arial" pitchFamily="34" charset="-122"/>
                <a:cs typeface="Arial" pitchFamily="34" charset="-120"/>
              </a:rPr>
              <a:t>رضا الطالب مؤشر متعدد الأبعاد: تدريس، خدمات إدارية، مرافق</a:t>
            </a:r>
            <a:endParaRPr lang="en-US" sz="1300" dirty="0"/>
          </a:p>
        </p:txBody>
      </p:sp>
      <p:sp>
        <p:nvSpPr>
          <p:cNvPr id="12" name="Shape 10"/>
          <p:cNvSpPr/>
          <p:nvPr/>
        </p:nvSpPr>
        <p:spPr>
          <a:xfrm>
            <a:off x="6278728" y="1828800"/>
            <a:ext cx="2453564" cy="3566160"/>
          </a:xfrm>
          <a:prstGeom prst="rect">
            <a:avLst/>
          </a:prstGeom>
          <a:solidFill>
            <a:srgbClr val="F4F5F7"/>
          </a:solidFill>
          <a:ln w="12700">
            <a:solidFill>
              <a:srgbClr val="F4F5F7"/>
            </a:solidFill>
            <a:prstDash val="solid"/>
          </a:ln>
        </p:spPr>
      </p:sp>
      <p:sp>
        <p:nvSpPr>
          <p:cNvPr id="13" name="Shape 11"/>
          <p:cNvSpPr/>
          <p:nvPr/>
        </p:nvSpPr>
        <p:spPr>
          <a:xfrm>
            <a:off x="6278728" y="1828800"/>
            <a:ext cx="2453564" cy="822960"/>
          </a:xfrm>
          <a:prstGeom prst="rect">
            <a:avLst/>
          </a:prstGeom>
          <a:solidFill>
            <a:srgbClr val="1F2A44"/>
          </a:solidFill>
          <a:ln/>
        </p:spPr>
      </p:sp>
      <p:sp>
        <p:nvSpPr>
          <p:cNvPr id="14" name="Text 12"/>
          <p:cNvSpPr/>
          <p:nvPr/>
        </p:nvSpPr>
        <p:spPr>
          <a:xfrm>
            <a:off x="6388456" y="1828800"/>
            <a:ext cx="2234108" cy="822960"/>
          </a:xfrm>
          <a:prstGeom prst="rect">
            <a:avLst/>
          </a:prstGeom>
          <a:noFill/>
          <a:ln/>
        </p:spPr>
        <p:txBody>
          <a:bodyPr wrap="square" rtlCol="0" anchor="ctr"/>
          <a:lstStyle/>
          <a:p>
            <a:pPr algn="ctr" indent="0" marL="0">
              <a:buNone/>
            </a:pPr>
            <a:r>
              <a:rPr lang="en-US" sz="1300" b="1" dirty="0">
                <a:solidFill>
                  <a:srgbClr val="FFFFFF"/>
                </a:solidFill>
                <a:latin typeface="Calibri" pitchFamily="34" charset="0"/>
                <a:ea typeface="Calibri" pitchFamily="34" charset="-122"/>
                <a:cs typeface="Calibri" pitchFamily="34" charset="-120"/>
              </a:rPr>
              <a:t>Al-Alawi &amp; Al-Ali (2020)</a:t>
            </a:r>
            <a:endParaRPr lang="en-US" sz="1300" dirty="0"/>
          </a:p>
        </p:txBody>
      </p:sp>
      <p:sp>
        <p:nvSpPr>
          <p:cNvPr id="15" name="Text 13"/>
          <p:cNvSpPr/>
          <p:nvPr/>
        </p:nvSpPr>
        <p:spPr>
          <a:xfrm>
            <a:off x="6415888" y="2788920"/>
            <a:ext cx="2179244" cy="2514600"/>
          </a:xfrm>
          <a:prstGeom prst="rect">
            <a:avLst/>
          </a:prstGeom>
          <a:noFill/>
          <a:ln/>
        </p:spPr>
        <p:txBody>
          <a:bodyPr wrap="square" rtlCol="0" anchor="t"/>
          <a:lstStyle/>
          <a:p>
            <a:pPr rtl="1" algn="r" indent="0" marL="0">
              <a:lnSpc>
                <a:spcPct val="125000"/>
              </a:lnSpc>
              <a:buNone/>
            </a:pPr>
            <a:r>
              <a:rPr lang="en-US" sz="1300" dirty="0">
                <a:solidFill>
                  <a:srgbClr val="1F2A44"/>
                </a:solidFill>
                <a:latin typeface="Arial" pitchFamily="34" charset="0"/>
                <a:ea typeface="Arial" pitchFamily="34" charset="-122"/>
                <a:cs typeface="Arial" pitchFamily="34" charset="-120"/>
              </a:rPr>
              <a:t>علاقة إيجابية قوية بين TQM ورضا الطالب في الجامعات الخليجية</a:t>
            </a:r>
            <a:endParaRPr lang="en-US" sz="1300" dirty="0"/>
          </a:p>
        </p:txBody>
      </p:sp>
      <p:sp>
        <p:nvSpPr>
          <p:cNvPr id="16" name="Shape 14"/>
          <p:cNvSpPr/>
          <p:nvPr/>
        </p:nvSpPr>
        <p:spPr>
          <a:xfrm>
            <a:off x="9098051" y="1828800"/>
            <a:ext cx="2453564" cy="3566160"/>
          </a:xfrm>
          <a:prstGeom prst="rect">
            <a:avLst/>
          </a:prstGeom>
          <a:solidFill>
            <a:srgbClr val="F4F5F7"/>
          </a:solidFill>
          <a:ln w="12700">
            <a:solidFill>
              <a:srgbClr val="F4F5F7"/>
            </a:solidFill>
            <a:prstDash val="solid"/>
          </a:ln>
        </p:spPr>
      </p:sp>
      <p:sp>
        <p:nvSpPr>
          <p:cNvPr id="17" name="Shape 15"/>
          <p:cNvSpPr/>
          <p:nvPr/>
        </p:nvSpPr>
        <p:spPr>
          <a:xfrm>
            <a:off x="9098051" y="1828800"/>
            <a:ext cx="2453564" cy="822960"/>
          </a:xfrm>
          <a:prstGeom prst="rect">
            <a:avLst/>
          </a:prstGeom>
          <a:solidFill>
            <a:srgbClr val="1F2A44"/>
          </a:solidFill>
          <a:ln/>
        </p:spPr>
      </p:sp>
      <p:sp>
        <p:nvSpPr>
          <p:cNvPr id="18" name="Text 16"/>
          <p:cNvSpPr/>
          <p:nvPr/>
        </p:nvSpPr>
        <p:spPr>
          <a:xfrm>
            <a:off x="9207779" y="1828800"/>
            <a:ext cx="2234108" cy="822960"/>
          </a:xfrm>
          <a:prstGeom prst="rect">
            <a:avLst/>
          </a:prstGeom>
          <a:noFill/>
          <a:ln/>
        </p:spPr>
        <p:txBody>
          <a:bodyPr wrap="square" rtlCol="0" anchor="ctr"/>
          <a:lstStyle/>
          <a:p>
            <a:pPr algn="ctr" indent="0" marL="0">
              <a:buNone/>
            </a:pPr>
            <a:r>
              <a:rPr lang="en-US" sz="1300" b="1" dirty="0">
                <a:solidFill>
                  <a:srgbClr val="FFFFFF"/>
                </a:solidFill>
                <a:latin typeface="Calibri" pitchFamily="34" charset="0"/>
                <a:ea typeface="Calibri" pitchFamily="34" charset="-122"/>
                <a:cs typeface="Calibri" pitchFamily="34" charset="-120"/>
              </a:rPr>
              <a:t>Parasuraman et al. (1988)</a:t>
            </a:r>
            <a:endParaRPr lang="en-US" sz="1300" dirty="0"/>
          </a:p>
        </p:txBody>
      </p:sp>
      <p:sp>
        <p:nvSpPr>
          <p:cNvPr id="19" name="Text 17"/>
          <p:cNvSpPr/>
          <p:nvPr/>
        </p:nvSpPr>
        <p:spPr>
          <a:xfrm>
            <a:off x="9235211" y="2788920"/>
            <a:ext cx="2179244" cy="2514600"/>
          </a:xfrm>
          <a:prstGeom prst="rect">
            <a:avLst/>
          </a:prstGeom>
          <a:noFill/>
          <a:ln/>
        </p:spPr>
        <p:txBody>
          <a:bodyPr wrap="square" rtlCol="0" anchor="t"/>
          <a:lstStyle/>
          <a:p>
            <a:pPr rtl="1" algn="r" indent="0" marL="0">
              <a:lnSpc>
                <a:spcPct val="125000"/>
              </a:lnSpc>
              <a:buNone/>
            </a:pPr>
            <a:r>
              <a:rPr lang="en-US" sz="1300" dirty="0">
                <a:solidFill>
                  <a:srgbClr val="1F2A44"/>
                </a:solidFill>
                <a:latin typeface="Arial" pitchFamily="34" charset="0"/>
                <a:ea typeface="Arial" pitchFamily="34" charset="-122"/>
                <a:cs typeface="Arial" pitchFamily="34" charset="-120"/>
              </a:rPr>
              <a:t>نموذج SERVQUAL: خمسة أبعاد لقياس جودة الخدمة</a:t>
            </a:r>
            <a:endParaRPr lang="en-US" sz="1300" dirty="0"/>
          </a:p>
        </p:txBody>
      </p:sp>
      <p:sp>
        <p:nvSpPr>
          <p:cNvPr id="20" name="Text 18"/>
          <p:cNvSpPr/>
          <p:nvPr/>
        </p:nvSpPr>
        <p:spPr>
          <a:xfrm>
            <a:off x="11094415" y="6446520"/>
            <a:ext cx="914400" cy="274320"/>
          </a:xfrm>
          <a:prstGeom prst="rect">
            <a:avLst/>
          </a:prstGeom>
          <a:noFill/>
          <a:ln/>
        </p:spPr>
        <p:txBody>
          <a:bodyPr wrap="square" rtlCol="0" anchor="ctr"/>
          <a:lstStyle/>
          <a:p>
            <a:pPr algn="r" indent="0" marL="0">
              <a:buNone/>
            </a:pPr>
            <a:r>
              <a:rPr lang="en-US" sz="1000" dirty="0">
                <a:solidFill>
                  <a:srgbClr val="5A5F6B"/>
                </a:solidFill>
                <a:latin typeface="Calibri" pitchFamily="34" charset="0"/>
                <a:ea typeface="Calibri" pitchFamily="34" charset="-122"/>
                <a:cs typeface="Calibri" pitchFamily="34" charset="-120"/>
              </a:rPr>
              <a:t>5 / 10</a:t>
            </a:r>
            <a:endParaRPr lang="en-US" sz="10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rgbClr val="1F2A44"/>
        </a:solidFill>
      </p:bgPr>
    </p:bg>
    <p:spTree>
      <p:nvGrpSpPr>
        <p:cNvPr id="1" name=""/>
        <p:cNvGrpSpPr/>
        <p:nvPr/>
      </p:nvGrpSpPr>
      <p:grpSpPr>
        <a:xfrm>
          <a:off x="0" y="0"/>
          <a:ext cx="0" cy="0"/>
          <a:chOff x="0" y="0"/>
          <a:chExt cx="0" cy="0"/>
        </a:xfrm>
      </p:grpSpPr>
      <p:sp>
        <p:nvSpPr>
          <p:cNvPr id="2" name="Shape 0"/>
          <p:cNvSpPr/>
          <p:nvPr/>
        </p:nvSpPr>
        <p:spPr>
          <a:xfrm>
            <a:off x="0" y="0"/>
            <a:ext cx="12191695" cy="6858000"/>
          </a:xfrm>
          <a:prstGeom prst="rect">
            <a:avLst/>
          </a:prstGeom>
          <a:solidFill>
            <a:srgbClr val="1F2A44"/>
          </a:solidFill>
          <a:ln/>
        </p:spPr>
      </p:sp>
      <p:sp>
        <p:nvSpPr>
          <p:cNvPr id="3" name="Text 1"/>
          <p:cNvSpPr/>
          <p:nvPr/>
        </p:nvSpPr>
        <p:spPr>
          <a:xfrm>
            <a:off x="640080" y="1005840"/>
            <a:ext cx="10911535" cy="822960"/>
          </a:xfrm>
          <a:prstGeom prst="rect">
            <a:avLst/>
          </a:prstGeom>
          <a:noFill/>
          <a:ln/>
        </p:spPr>
        <p:txBody>
          <a:bodyPr wrap="square" rtlCol="0" anchor="ctr"/>
          <a:lstStyle/>
          <a:p>
            <a:pPr rtl="1" algn="ctr" indent="0" marL="0">
              <a:buNone/>
            </a:pPr>
            <a:r>
              <a:rPr lang="en-US" sz="3200" b="1" dirty="0">
                <a:solidFill>
                  <a:srgbClr val="B8933A"/>
                </a:solidFill>
                <a:latin typeface="Arial" pitchFamily="34" charset="0"/>
                <a:ea typeface="Arial" pitchFamily="34" charset="-122"/>
                <a:cs typeface="Arial" pitchFamily="34" charset="-120"/>
              </a:rPr>
              <a:t>الفجوة البحثية</a:t>
            </a:r>
            <a:endParaRPr lang="en-US" sz="3200" dirty="0"/>
          </a:p>
        </p:txBody>
      </p:sp>
      <p:sp>
        <p:nvSpPr>
          <p:cNvPr id="4" name="Text 2"/>
          <p:cNvSpPr/>
          <p:nvPr/>
        </p:nvSpPr>
        <p:spPr>
          <a:xfrm>
            <a:off x="1188720" y="2286000"/>
            <a:ext cx="9814255" cy="3200400"/>
          </a:xfrm>
          <a:prstGeom prst="rect">
            <a:avLst/>
          </a:prstGeom>
          <a:noFill/>
          <a:ln/>
        </p:spPr>
        <p:txBody>
          <a:bodyPr wrap="square" rtlCol="0" anchor="ctr"/>
          <a:lstStyle/>
          <a:p>
            <a:pPr rtl="1" algn="ctr" indent="0" marL="0">
              <a:lnSpc>
                <a:spcPct val="140000"/>
              </a:lnSpc>
              <a:buNone/>
            </a:pPr>
            <a:r>
              <a:rPr lang="en-US" sz="2000" dirty="0">
                <a:solidFill>
                  <a:srgbClr val="FFFFFF"/>
                </a:solidFill>
                <a:latin typeface="Arial" pitchFamily="34" charset="0"/>
                <a:ea typeface="Arial" pitchFamily="34" charset="-122"/>
                <a:cs typeface="Arial" pitchFamily="34" charset="-120"/>
              </a:rPr>
              <a:t>تبقى الدراسات المتعلقة بالسياق المؤسسي لجامعات جزر القمر شحيحة، رغم وفرة الدراسات العالمية حول الجودة الشاملة ورضا الطالب.</a:t>
            </a:r>
            <a:endParaRPr lang="en-US" sz="2000" dirty="0"/>
          </a:p>
          <a:p>
            <a:pPr rtl="1" algn="ctr" indent="0" marL="0">
              <a:lnSpc>
                <a:spcPct val="140000"/>
              </a:lnSpc>
              <a:buNone/>
            </a:pPr>
            <a:endParaRPr lang="en-US" sz="2000" dirty="0"/>
          </a:p>
          <a:p>
            <a:pPr rtl="1" algn="ctr" indent="0" marL="0">
              <a:lnSpc>
                <a:spcPct val="140000"/>
              </a:lnSpc>
              <a:buNone/>
            </a:pPr>
            <a:r>
              <a:rPr lang="en-US" sz="2000" dirty="0">
                <a:solidFill>
                  <a:srgbClr val="FFFFFF"/>
                </a:solidFill>
                <a:latin typeface="Arial" pitchFamily="34" charset="0"/>
                <a:ea typeface="Arial" pitchFamily="34" charset="-122"/>
                <a:cs typeface="Arial" pitchFamily="34" charset="-120"/>
              </a:rPr>
              <a:t>يسعى هذا البحث إلى سد هذه الفجوة من خلال دراسة تُطبَّق على جامعة ميد أوشن، تُجمع بياناتها عن بُعد عبر استبيان إلكتروني.</a:t>
            </a:r>
            <a:endParaRPr lang="en-US" sz="2000" dirty="0"/>
          </a:p>
        </p:txBody>
      </p:sp>
      <p:sp>
        <p:nvSpPr>
          <p:cNvPr id="5" name="Text 3"/>
          <p:cNvSpPr/>
          <p:nvPr/>
        </p:nvSpPr>
        <p:spPr>
          <a:xfrm>
            <a:off x="11094415" y="6446520"/>
            <a:ext cx="914400" cy="274320"/>
          </a:xfrm>
          <a:prstGeom prst="rect">
            <a:avLst/>
          </a:prstGeom>
          <a:noFill/>
          <a:ln/>
        </p:spPr>
        <p:txBody>
          <a:bodyPr wrap="square" rtlCol="0" anchor="ctr"/>
          <a:lstStyle/>
          <a:p>
            <a:pPr algn="r" indent="0" marL="0">
              <a:buNone/>
            </a:pPr>
            <a:r>
              <a:rPr lang="en-US" sz="1000" dirty="0">
                <a:solidFill>
                  <a:srgbClr val="5A5F6B"/>
                </a:solidFill>
                <a:latin typeface="Calibri" pitchFamily="34" charset="0"/>
                <a:ea typeface="Calibri" pitchFamily="34" charset="-122"/>
                <a:cs typeface="Calibri" pitchFamily="34" charset="-120"/>
              </a:rPr>
              <a:t>6 / 10</a:t>
            </a:r>
            <a:endParaRPr lang="en-US" sz="10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bg>
      <p:bgPr>
        <a:solidFill>
          <a:srgbClr val="FFFFFF"/>
        </a:solidFill>
      </p:bgPr>
    </p:bg>
    <p:spTree>
      <p:nvGrpSpPr>
        <p:cNvPr id="1" name=""/>
        <p:cNvGrpSpPr/>
        <p:nvPr/>
      </p:nvGrpSpPr>
      <p:grpSpPr>
        <a:xfrm>
          <a:off x="0" y="0"/>
          <a:ext cx="0" cy="0"/>
          <a:chOff x="0" y="0"/>
          <a:chExt cx="0" cy="0"/>
        </a:xfrm>
      </p:grpSpPr>
      <p:sp>
        <p:nvSpPr>
          <p:cNvPr id="2" name="Text 0"/>
          <p:cNvSpPr/>
          <p:nvPr/>
        </p:nvSpPr>
        <p:spPr>
          <a:xfrm>
            <a:off x="640080" y="457200"/>
            <a:ext cx="10911535" cy="365760"/>
          </a:xfrm>
          <a:prstGeom prst="rect">
            <a:avLst/>
          </a:prstGeom>
          <a:noFill/>
          <a:ln/>
        </p:spPr>
        <p:txBody>
          <a:bodyPr wrap="square" rtlCol="0" anchor="ctr"/>
          <a:lstStyle/>
          <a:p>
            <a:pPr rtl="1" algn="r" indent="0" marL="0">
              <a:buNone/>
            </a:pPr>
            <a:r>
              <a:rPr lang="en-US" sz="1400" b="1" dirty="0">
                <a:solidFill>
                  <a:srgbClr val="B8933A"/>
                </a:solidFill>
                <a:latin typeface="Arial" pitchFamily="34" charset="0"/>
                <a:ea typeface="Arial" pitchFamily="34" charset="-122"/>
                <a:cs typeface="Arial" pitchFamily="34" charset="-120"/>
              </a:rPr>
              <a:t>منهجية البحث</a:t>
            </a:r>
            <a:endParaRPr lang="en-US" sz="1400" dirty="0"/>
          </a:p>
        </p:txBody>
      </p:sp>
      <p:sp>
        <p:nvSpPr>
          <p:cNvPr id="3" name="Text 1"/>
          <p:cNvSpPr/>
          <p:nvPr/>
        </p:nvSpPr>
        <p:spPr>
          <a:xfrm>
            <a:off x="640080" y="777240"/>
            <a:ext cx="10911535" cy="731520"/>
          </a:xfrm>
          <a:prstGeom prst="rect">
            <a:avLst/>
          </a:prstGeom>
          <a:noFill/>
          <a:ln/>
        </p:spPr>
        <p:txBody>
          <a:bodyPr wrap="square" rtlCol="0" anchor="ctr"/>
          <a:lstStyle/>
          <a:p>
            <a:pPr rtl="1" algn="r" indent="0" marL="0">
              <a:buNone/>
            </a:pPr>
            <a:r>
              <a:rPr lang="en-US" sz="3000" b="1" dirty="0">
                <a:solidFill>
                  <a:srgbClr val="1F2A44"/>
                </a:solidFill>
                <a:latin typeface="Arial" pitchFamily="34" charset="0"/>
                <a:ea typeface="Arial" pitchFamily="34" charset="-122"/>
                <a:cs typeface="Arial" pitchFamily="34" charset="-120"/>
              </a:rPr>
              <a:t>المنهجية وأداة البحث</a:t>
            </a:r>
            <a:endParaRPr lang="en-US" sz="3000" dirty="0"/>
          </a:p>
        </p:txBody>
      </p:sp>
      <p:sp>
        <p:nvSpPr>
          <p:cNvPr id="4" name="Shape 2"/>
          <p:cNvSpPr/>
          <p:nvPr/>
        </p:nvSpPr>
        <p:spPr>
          <a:xfrm>
            <a:off x="640080" y="1737360"/>
            <a:ext cx="5227168" cy="4206240"/>
          </a:xfrm>
          <a:prstGeom prst="rect">
            <a:avLst/>
          </a:prstGeom>
          <a:solidFill>
            <a:srgbClr val="F4F5F7"/>
          </a:solidFill>
          <a:ln/>
        </p:spPr>
      </p:sp>
      <p:sp>
        <p:nvSpPr>
          <p:cNvPr id="5" name="Text 3"/>
          <p:cNvSpPr/>
          <p:nvPr/>
        </p:nvSpPr>
        <p:spPr>
          <a:xfrm>
            <a:off x="822960" y="1874520"/>
            <a:ext cx="4861408" cy="365760"/>
          </a:xfrm>
          <a:prstGeom prst="rect">
            <a:avLst/>
          </a:prstGeom>
          <a:noFill/>
          <a:ln/>
        </p:spPr>
        <p:txBody>
          <a:bodyPr wrap="square" rtlCol="0" anchor="ctr"/>
          <a:lstStyle/>
          <a:p>
            <a:pPr rtl="1" algn="r" indent="0" marL="0">
              <a:buNone/>
            </a:pPr>
            <a:r>
              <a:rPr lang="en-US" sz="1600" b="1" dirty="0">
                <a:solidFill>
                  <a:srgbClr val="1F2A44"/>
                </a:solidFill>
                <a:latin typeface="Arial" pitchFamily="34" charset="0"/>
                <a:ea typeface="Arial" pitchFamily="34" charset="-122"/>
                <a:cs typeface="Arial" pitchFamily="34" charset="-120"/>
              </a:rPr>
              <a:t>المنهج</a:t>
            </a:r>
            <a:endParaRPr lang="en-US" sz="1600" dirty="0"/>
          </a:p>
        </p:txBody>
      </p:sp>
      <p:sp>
        <p:nvSpPr>
          <p:cNvPr id="6" name="Text 4"/>
          <p:cNvSpPr/>
          <p:nvPr/>
        </p:nvSpPr>
        <p:spPr>
          <a:xfrm>
            <a:off x="822960" y="2286000"/>
            <a:ext cx="4861408" cy="1051560"/>
          </a:xfrm>
          <a:prstGeom prst="rect">
            <a:avLst/>
          </a:prstGeom>
          <a:noFill/>
          <a:ln/>
        </p:spPr>
        <p:txBody>
          <a:bodyPr wrap="square" rtlCol="0" anchor="ctr"/>
          <a:lstStyle/>
          <a:p>
            <a:pPr rtl="1" algn="r" indent="0" marL="0">
              <a:lnSpc>
                <a:spcPct val="120000"/>
              </a:lnSpc>
              <a:buNone/>
            </a:pPr>
            <a:r>
              <a:rPr lang="en-US" sz="1300" dirty="0">
                <a:solidFill>
                  <a:srgbClr val="1F2A44"/>
                </a:solidFill>
                <a:latin typeface="Arial" pitchFamily="34" charset="0"/>
                <a:ea typeface="Arial" pitchFamily="34" charset="-122"/>
                <a:cs typeface="Arial" pitchFamily="34" charset="-120"/>
              </a:rPr>
              <a:t>بحث كمّي (Quantitative) باستخدام أسلوب المسح الإلكتروني (Online Survey) — يُوزَّع عبر Google Forms نظرًا لتواجد الباحثة في السعودية</a:t>
            </a:r>
            <a:endParaRPr lang="en-US" sz="1300" dirty="0"/>
          </a:p>
        </p:txBody>
      </p:sp>
      <p:sp>
        <p:nvSpPr>
          <p:cNvPr id="7" name="Text 5"/>
          <p:cNvSpPr/>
          <p:nvPr/>
        </p:nvSpPr>
        <p:spPr>
          <a:xfrm>
            <a:off x="822960" y="3611880"/>
            <a:ext cx="4861408" cy="365760"/>
          </a:xfrm>
          <a:prstGeom prst="rect">
            <a:avLst/>
          </a:prstGeom>
          <a:noFill/>
          <a:ln/>
        </p:spPr>
        <p:txBody>
          <a:bodyPr wrap="square" rtlCol="0" anchor="ctr"/>
          <a:lstStyle/>
          <a:p>
            <a:pPr rtl="1" algn="r" indent="0" marL="0">
              <a:buNone/>
            </a:pPr>
            <a:r>
              <a:rPr lang="en-US" sz="1600" b="1" dirty="0">
                <a:solidFill>
                  <a:srgbClr val="1F2A44"/>
                </a:solidFill>
                <a:latin typeface="Arial" pitchFamily="34" charset="0"/>
                <a:ea typeface="Arial" pitchFamily="34" charset="-122"/>
                <a:cs typeface="Arial" pitchFamily="34" charset="-120"/>
              </a:rPr>
              <a:t>أسلوب التحليل</a:t>
            </a:r>
            <a:endParaRPr lang="en-US" sz="1600" dirty="0"/>
          </a:p>
        </p:txBody>
      </p:sp>
      <p:sp>
        <p:nvSpPr>
          <p:cNvPr id="8" name="Text 6"/>
          <p:cNvSpPr/>
          <p:nvPr/>
        </p:nvSpPr>
        <p:spPr>
          <a:xfrm>
            <a:off x="822960" y="4023360"/>
            <a:ext cx="4861408" cy="1188720"/>
          </a:xfrm>
          <a:prstGeom prst="rect">
            <a:avLst/>
          </a:prstGeom>
          <a:noFill/>
          <a:ln/>
        </p:spPr>
        <p:txBody>
          <a:bodyPr wrap="square" rtlCol="0" anchor="ctr"/>
          <a:lstStyle/>
          <a:p>
            <a:pPr rtl="1" algn="r" indent="0" marL="0">
              <a:lnSpc>
                <a:spcPct val="120000"/>
              </a:lnSpc>
              <a:buNone/>
            </a:pPr>
            <a:r>
              <a:rPr lang="en-US" sz="1400" dirty="0">
                <a:solidFill>
                  <a:srgbClr val="1F2A44"/>
                </a:solidFill>
                <a:latin typeface="Arial" pitchFamily="34" charset="0"/>
                <a:ea typeface="Arial" pitchFamily="34" charset="-122"/>
                <a:cs typeface="Arial" pitchFamily="34" charset="-120"/>
              </a:rPr>
              <a:t>برنامج SPSS: إحصاء وصفي، معامل ارتباط بيرسون، تحليل انحدار بسيط</a:t>
            </a:r>
            <a:endParaRPr lang="en-US" sz="1400" dirty="0"/>
          </a:p>
        </p:txBody>
      </p:sp>
      <p:sp>
        <p:nvSpPr>
          <p:cNvPr id="9" name="Shape 7"/>
          <p:cNvSpPr/>
          <p:nvPr/>
        </p:nvSpPr>
        <p:spPr>
          <a:xfrm>
            <a:off x="6324448" y="1737360"/>
            <a:ext cx="5227168" cy="4206240"/>
          </a:xfrm>
          <a:prstGeom prst="rect">
            <a:avLst/>
          </a:prstGeom>
          <a:solidFill>
            <a:srgbClr val="1F2A44"/>
          </a:solidFill>
          <a:ln/>
        </p:spPr>
      </p:sp>
      <p:sp>
        <p:nvSpPr>
          <p:cNvPr id="10" name="Text 8"/>
          <p:cNvSpPr/>
          <p:nvPr/>
        </p:nvSpPr>
        <p:spPr>
          <a:xfrm>
            <a:off x="6507328" y="1874520"/>
            <a:ext cx="4861408" cy="365760"/>
          </a:xfrm>
          <a:prstGeom prst="rect">
            <a:avLst/>
          </a:prstGeom>
          <a:noFill/>
          <a:ln/>
        </p:spPr>
        <p:txBody>
          <a:bodyPr wrap="square" rtlCol="0" anchor="ctr"/>
          <a:lstStyle/>
          <a:p>
            <a:pPr rtl="1" algn="r" indent="0" marL="0">
              <a:buNone/>
            </a:pPr>
            <a:r>
              <a:rPr lang="en-US" sz="1600" b="1" dirty="0">
                <a:solidFill>
                  <a:srgbClr val="B8933A"/>
                </a:solidFill>
                <a:latin typeface="Arial" pitchFamily="34" charset="0"/>
                <a:ea typeface="Arial" pitchFamily="34" charset="-122"/>
                <a:cs typeface="Arial" pitchFamily="34" charset="-120"/>
              </a:rPr>
              <a:t>أداة البحث: استبيان مغلق</a:t>
            </a:r>
            <a:endParaRPr lang="en-US" sz="1600" dirty="0"/>
          </a:p>
        </p:txBody>
      </p:sp>
      <p:sp>
        <p:nvSpPr>
          <p:cNvPr id="11" name="Text 9"/>
          <p:cNvSpPr/>
          <p:nvPr/>
        </p:nvSpPr>
        <p:spPr>
          <a:xfrm>
            <a:off x="6507328" y="2423160"/>
            <a:ext cx="4861408" cy="3291840"/>
          </a:xfrm>
          <a:prstGeom prst="rect">
            <a:avLst/>
          </a:prstGeom>
          <a:noFill/>
          <a:ln/>
        </p:spPr>
        <p:txBody>
          <a:bodyPr wrap="square" lIns="0" tIns="0" rIns="0" bIns="0" rtlCol="0" anchor="t"/>
          <a:lstStyle/>
          <a:p>
            <a:pPr algn="r" marL="228600" indent="-228600">
              <a:spcAft>
                <a:spcPts val="1600"/>
              </a:spcAft>
              <a:buSzPct val="100000"/>
              <a:buChar char="▪"/>
            </a:pPr>
            <a:r>
              <a:rPr lang="en-US" sz="1400" dirty="0">
                <a:solidFill>
                  <a:srgbClr val="FFFFFF"/>
                </a:solidFill>
                <a:latin typeface="Arial" pitchFamily="34" charset="0"/>
                <a:ea typeface="Arial" pitchFamily="34" charset="-122"/>
                <a:cs typeface="Arial" pitchFamily="34" charset="-120"/>
              </a:rPr>
              <a:t>المحور الأول: مستوى تطبيق الجودة الشاملة — 20 فقرة (ليكرت خماسي)</a:t>
            </a:r>
            <a:endParaRPr lang="en-US" sz="1400" dirty="0"/>
          </a:p>
          <a:p>
            <a:pPr algn="r" marL="228600" indent="-228600">
              <a:spcAft>
                <a:spcPts val="1600"/>
              </a:spcAft>
              <a:buSzPct val="100000"/>
              <a:buChar char="▪"/>
            </a:pPr>
            <a:r>
              <a:rPr lang="en-US" sz="1400" dirty="0">
                <a:solidFill>
                  <a:srgbClr val="FFFFFF"/>
                </a:solidFill>
                <a:latin typeface="Arial" pitchFamily="34" charset="0"/>
                <a:ea typeface="Arial" pitchFamily="34" charset="-122"/>
                <a:cs typeface="Arial" pitchFamily="34" charset="-120"/>
              </a:rPr>
              <a:t>المحور الثاني: مستوى رضا الطالب — 15 فقرة (ليكرت خماسي)</a:t>
            </a:r>
            <a:endParaRPr lang="en-US" sz="1400" dirty="0"/>
          </a:p>
        </p:txBody>
      </p:sp>
      <p:sp>
        <p:nvSpPr>
          <p:cNvPr id="12" name="Text 10"/>
          <p:cNvSpPr/>
          <p:nvPr/>
        </p:nvSpPr>
        <p:spPr>
          <a:xfrm>
            <a:off x="11094415" y="6446520"/>
            <a:ext cx="914400" cy="274320"/>
          </a:xfrm>
          <a:prstGeom prst="rect">
            <a:avLst/>
          </a:prstGeom>
          <a:noFill/>
          <a:ln/>
        </p:spPr>
        <p:txBody>
          <a:bodyPr wrap="square" rtlCol="0" anchor="ctr"/>
          <a:lstStyle/>
          <a:p>
            <a:pPr algn="r" indent="0" marL="0">
              <a:buNone/>
            </a:pPr>
            <a:r>
              <a:rPr lang="en-US" sz="1000" dirty="0">
                <a:solidFill>
                  <a:srgbClr val="5A5F6B"/>
                </a:solidFill>
                <a:latin typeface="Calibri" pitchFamily="34" charset="0"/>
                <a:ea typeface="Calibri" pitchFamily="34" charset="-122"/>
                <a:cs typeface="Calibri" pitchFamily="34" charset="-120"/>
              </a:rPr>
              <a:t>7 / 10</a:t>
            </a:r>
            <a:endParaRPr lang="en-US" sz="10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bg>
      <p:bgPr>
        <a:solidFill>
          <a:srgbClr val="FFFFFF"/>
        </a:solidFill>
      </p:bgPr>
    </p:bg>
    <p:spTree>
      <p:nvGrpSpPr>
        <p:cNvPr id="1" name=""/>
        <p:cNvGrpSpPr/>
        <p:nvPr/>
      </p:nvGrpSpPr>
      <p:grpSpPr>
        <a:xfrm>
          <a:off x="0" y="0"/>
          <a:ext cx="0" cy="0"/>
          <a:chOff x="0" y="0"/>
          <a:chExt cx="0" cy="0"/>
        </a:xfrm>
      </p:grpSpPr>
      <p:sp>
        <p:nvSpPr>
          <p:cNvPr id="2" name="Text 0"/>
          <p:cNvSpPr/>
          <p:nvPr/>
        </p:nvSpPr>
        <p:spPr>
          <a:xfrm>
            <a:off x="640080" y="457200"/>
            <a:ext cx="10911535" cy="365760"/>
          </a:xfrm>
          <a:prstGeom prst="rect">
            <a:avLst/>
          </a:prstGeom>
          <a:noFill/>
          <a:ln/>
        </p:spPr>
        <p:txBody>
          <a:bodyPr wrap="square" rtlCol="0" anchor="ctr"/>
          <a:lstStyle/>
          <a:p>
            <a:pPr rtl="1" algn="r" indent="0" marL="0">
              <a:buNone/>
            </a:pPr>
            <a:r>
              <a:rPr lang="en-US" sz="1400" b="1" dirty="0">
                <a:solidFill>
                  <a:srgbClr val="B8933A"/>
                </a:solidFill>
                <a:latin typeface="Arial" pitchFamily="34" charset="0"/>
                <a:ea typeface="Arial" pitchFamily="34" charset="-122"/>
                <a:cs typeface="Arial" pitchFamily="34" charset="-120"/>
              </a:rPr>
              <a:t>منهجية البحث</a:t>
            </a:r>
            <a:endParaRPr lang="en-US" sz="1400" dirty="0"/>
          </a:p>
        </p:txBody>
      </p:sp>
      <p:sp>
        <p:nvSpPr>
          <p:cNvPr id="3" name="Text 1"/>
          <p:cNvSpPr/>
          <p:nvPr/>
        </p:nvSpPr>
        <p:spPr>
          <a:xfrm>
            <a:off x="640080" y="777240"/>
            <a:ext cx="10911535" cy="731520"/>
          </a:xfrm>
          <a:prstGeom prst="rect">
            <a:avLst/>
          </a:prstGeom>
          <a:noFill/>
          <a:ln/>
        </p:spPr>
        <p:txBody>
          <a:bodyPr wrap="square" rtlCol="0" anchor="ctr"/>
          <a:lstStyle/>
          <a:p>
            <a:pPr rtl="1" algn="r" indent="0" marL="0">
              <a:buNone/>
            </a:pPr>
            <a:r>
              <a:rPr lang="en-US" sz="3000" b="1" dirty="0">
                <a:solidFill>
                  <a:srgbClr val="1F2A44"/>
                </a:solidFill>
                <a:latin typeface="Arial" pitchFamily="34" charset="0"/>
                <a:ea typeface="Arial" pitchFamily="34" charset="-122"/>
                <a:cs typeface="Arial" pitchFamily="34" charset="-120"/>
              </a:rPr>
              <a:t>العينة وحدود البحث</a:t>
            </a:r>
            <a:endParaRPr lang="en-US" sz="3000" dirty="0"/>
          </a:p>
        </p:txBody>
      </p:sp>
      <p:sp>
        <p:nvSpPr>
          <p:cNvPr id="4" name="Shape 2"/>
          <p:cNvSpPr/>
          <p:nvPr/>
        </p:nvSpPr>
        <p:spPr>
          <a:xfrm>
            <a:off x="640080" y="1783080"/>
            <a:ext cx="5272888" cy="1234440"/>
          </a:xfrm>
          <a:prstGeom prst="rect">
            <a:avLst/>
          </a:prstGeom>
          <a:solidFill>
            <a:srgbClr val="F4F5F7"/>
          </a:solidFill>
          <a:ln/>
        </p:spPr>
      </p:sp>
      <p:sp>
        <p:nvSpPr>
          <p:cNvPr id="5" name="Text 3"/>
          <p:cNvSpPr/>
          <p:nvPr/>
        </p:nvSpPr>
        <p:spPr>
          <a:xfrm>
            <a:off x="822960" y="1874520"/>
            <a:ext cx="4907128" cy="365760"/>
          </a:xfrm>
          <a:prstGeom prst="rect">
            <a:avLst/>
          </a:prstGeom>
          <a:noFill/>
          <a:ln/>
        </p:spPr>
        <p:txBody>
          <a:bodyPr wrap="square" rtlCol="0" anchor="ctr"/>
          <a:lstStyle/>
          <a:p>
            <a:pPr rtl="1" algn="r" indent="0" marL="0">
              <a:buNone/>
            </a:pPr>
            <a:r>
              <a:rPr lang="en-US" sz="1400" b="1" dirty="0">
                <a:solidFill>
                  <a:srgbClr val="B8933A"/>
                </a:solidFill>
                <a:latin typeface="Arial" pitchFamily="34" charset="0"/>
                <a:ea typeface="Arial" pitchFamily="34" charset="-122"/>
                <a:cs typeface="Arial" pitchFamily="34" charset="-120"/>
              </a:rPr>
              <a:t>مجتمع الدراسة</a:t>
            </a:r>
            <a:endParaRPr lang="en-US" sz="1400" dirty="0"/>
          </a:p>
        </p:txBody>
      </p:sp>
      <p:sp>
        <p:nvSpPr>
          <p:cNvPr id="6" name="Text 4"/>
          <p:cNvSpPr/>
          <p:nvPr/>
        </p:nvSpPr>
        <p:spPr>
          <a:xfrm>
            <a:off x="822960" y="2240280"/>
            <a:ext cx="4907128" cy="685800"/>
          </a:xfrm>
          <a:prstGeom prst="rect">
            <a:avLst/>
          </a:prstGeom>
          <a:noFill/>
          <a:ln/>
        </p:spPr>
        <p:txBody>
          <a:bodyPr wrap="square" rtlCol="0" anchor="t"/>
          <a:lstStyle/>
          <a:p>
            <a:pPr rtl="1" algn="r" indent="0" marL="0">
              <a:lnSpc>
                <a:spcPct val="115000"/>
              </a:lnSpc>
              <a:buNone/>
            </a:pPr>
            <a:r>
              <a:rPr lang="en-US" sz="1400" dirty="0">
                <a:solidFill>
                  <a:srgbClr val="1F2A44"/>
                </a:solidFill>
                <a:latin typeface="Arial" pitchFamily="34" charset="0"/>
                <a:ea typeface="Arial" pitchFamily="34" charset="-122"/>
                <a:cs typeface="Arial" pitchFamily="34" charset="-120"/>
              </a:rPr>
              <a:t>جميع طلاب جامعة ميد أوشن للعام 2025-2026</a:t>
            </a:r>
            <a:endParaRPr lang="en-US" sz="1400" dirty="0"/>
          </a:p>
        </p:txBody>
      </p:sp>
      <p:sp>
        <p:nvSpPr>
          <p:cNvPr id="7" name="Shape 5"/>
          <p:cNvSpPr/>
          <p:nvPr/>
        </p:nvSpPr>
        <p:spPr>
          <a:xfrm>
            <a:off x="6278728" y="1783080"/>
            <a:ext cx="5272888" cy="1234440"/>
          </a:xfrm>
          <a:prstGeom prst="rect">
            <a:avLst/>
          </a:prstGeom>
          <a:solidFill>
            <a:srgbClr val="F4F5F7"/>
          </a:solidFill>
          <a:ln/>
        </p:spPr>
      </p:sp>
      <p:sp>
        <p:nvSpPr>
          <p:cNvPr id="8" name="Text 6"/>
          <p:cNvSpPr/>
          <p:nvPr/>
        </p:nvSpPr>
        <p:spPr>
          <a:xfrm>
            <a:off x="6461608" y="1874520"/>
            <a:ext cx="4907128" cy="365760"/>
          </a:xfrm>
          <a:prstGeom prst="rect">
            <a:avLst/>
          </a:prstGeom>
          <a:noFill/>
          <a:ln/>
        </p:spPr>
        <p:txBody>
          <a:bodyPr wrap="square" rtlCol="0" anchor="ctr"/>
          <a:lstStyle/>
          <a:p>
            <a:pPr rtl="1" algn="r" indent="0" marL="0">
              <a:buNone/>
            </a:pPr>
            <a:r>
              <a:rPr lang="en-US" sz="1400" b="1" dirty="0">
                <a:solidFill>
                  <a:srgbClr val="B8933A"/>
                </a:solidFill>
                <a:latin typeface="Arial" pitchFamily="34" charset="0"/>
                <a:ea typeface="Arial" pitchFamily="34" charset="-122"/>
                <a:cs typeface="Arial" pitchFamily="34" charset="-120"/>
              </a:rPr>
              <a:t>نوع العينة</a:t>
            </a:r>
            <a:endParaRPr lang="en-US" sz="1400" dirty="0"/>
          </a:p>
        </p:txBody>
      </p:sp>
      <p:sp>
        <p:nvSpPr>
          <p:cNvPr id="9" name="Text 7"/>
          <p:cNvSpPr/>
          <p:nvPr/>
        </p:nvSpPr>
        <p:spPr>
          <a:xfrm>
            <a:off x="6461608" y="2240280"/>
            <a:ext cx="4907128" cy="685800"/>
          </a:xfrm>
          <a:prstGeom prst="rect">
            <a:avLst/>
          </a:prstGeom>
          <a:noFill/>
          <a:ln/>
        </p:spPr>
        <p:txBody>
          <a:bodyPr wrap="square" rtlCol="0" anchor="t"/>
          <a:lstStyle/>
          <a:p>
            <a:pPr rtl="1" algn="r" indent="0" marL="0">
              <a:lnSpc>
                <a:spcPct val="115000"/>
              </a:lnSpc>
              <a:buNone/>
            </a:pPr>
            <a:r>
              <a:rPr lang="en-US" sz="1400" dirty="0">
                <a:solidFill>
                  <a:srgbClr val="1F2A44"/>
                </a:solidFill>
                <a:latin typeface="Arial" pitchFamily="34" charset="0"/>
                <a:ea typeface="Arial" pitchFamily="34" charset="-122"/>
                <a:cs typeface="Arial" pitchFamily="34" charset="-120"/>
              </a:rPr>
              <a:t>عينة طبقية عشوائية (Stratified Random)</a:t>
            </a:r>
            <a:endParaRPr lang="en-US" sz="1400" dirty="0"/>
          </a:p>
        </p:txBody>
      </p:sp>
      <p:sp>
        <p:nvSpPr>
          <p:cNvPr id="10" name="Shape 8"/>
          <p:cNvSpPr/>
          <p:nvPr/>
        </p:nvSpPr>
        <p:spPr>
          <a:xfrm>
            <a:off x="640080" y="3200400"/>
            <a:ext cx="5272888" cy="1234440"/>
          </a:xfrm>
          <a:prstGeom prst="rect">
            <a:avLst/>
          </a:prstGeom>
          <a:solidFill>
            <a:srgbClr val="F4F5F7"/>
          </a:solidFill>
          <a:ln/>
        </p:spPr>
      </p:sp>
      <p:sp>
        <p:nvSpPr>
          <p:cNvPr id="11" name="Text 9"/>
          <p:cNvSpPr/>
          <p:nvPr/>
        </p:nvSpPr>
        <p:spPr>
          <a:xfrm>
            <a:off x="822960" y="3291840"/>
            <a:ext cx="4907128" cy="365760"/>
          </a:xfrm>
          <a:prstGeom prst="rect">
            <a:avLst/>
          </a:prstGeom>
          <a:noFill/>
          <a:ln/>
        </p:spPr>
        <p:txBody>
          <a:bodyPr wrap="square" rtlCol="0" anchor="ctr"/>
          <a:lstStyle/>
          <a:p>
            <a:pPr rtl="1" algn="r" indent="0" marL="0">
              <a:buNone/>
            </a:pPr>
            <a:r>
              <a:rPr lang="en-US" sz="1400" b="1" dirty="0">
                <a:solidFill>
                  <a:srgbClr val="B8933A"/>
                </a:solidFill>
                <a:latin typeface="Arial" pitchFamily="34" charset="0"/>
                <a:ea typeface="Arial" pitchFamily="34" charset="-122"/>
                <a:cs typeface="Arial" pitchFamily="34" charset="-120"/>
              </a:rPr>
              <a:t>الحجم التقديري</a:t>
            </a:r>
            <a:endParaRPr lang="en-US" sz="1400" dirty="0"/>
          </a:p>
        </p:txBody>
      </p:sp>
      <p:sp>
        <p:nvSpPr>
          <p:cNvPr id="12" name="Text 10"/>
          <p:cNvSpPr/>
          <p:nvPr/>
        </p:nvSpPr>
        <p:spPr>
          <a:xfrm>
            <a:off x="822960" y="3657600"/>
            <a:ext cx="4907128" cy="685800"/>
          </a:xfrm>
          <a:prstGeom prst="rect">
            <a:avLst/>
          </a:prstGeom>
          <a:noFill/>
          <a:ln/>
        </p:spPr>
        <p:txBody>
          <a:bodyPr wrap="square" rtlCol="0" anchor="t"/>
          <a:lstStyle/>
          <a:p>
            <a:pPr rtl="1" algn="r" indent="0" marL="0">
              <a:lnSpc>
                <a:spcPct val="115000"/>
              </a:lnSpc>
              <a:buNone/>
            </a:pPr>
            <a:r>
              <a:rPr lang="en-US" sz="1400" dirty="0">
                <a:solidFill>
                  <a:srgbClr val="1F2A44"/>
                </a:solidFill>
                <a:latin typeface="Arial" pitchFamily="34" charset="0"/>
                <a:ea typeface="Arial" pitchFamily="34" charset="-122"/>
                <a:cs typeface="Arial" pitchFamily="34" charset="-120"/>
              </a:rPr>
              <a:t>150 – 200 طالب وطالبة</a:t>
            </a:r>
            <a:endParaRPr lang="en-US" sz="1400" dirty="0"/>
          </a:p>
        </p:txBody>
      </p:sp>
      <p:sp>
        <p:nvSpPr>
          <p:cNvPr id="13" name="Shape 11"/>
          <p:cNvSpPr/>
          <p:nvPr/>
        </p:nvSpPr>
        <p:spPr>
          <a:xfrm>
            <a:off x="6278728" y="3200400"/>
            <a:ext cx="5272888" cy="1234440"/>
          </a:xfrm>
          <a:prstGeom prst="rect">
            <a:avLst/>
          </a:prstGeom>
          <a:solidFill>
            <a:srgbClr val="F4F5F7"/>
          </a:solidFill>
          <a:ln/>
        </p:spPr>
      </p:sp>
      <p:sp>
        <p:nvSpPr>
          <p:cNvPr id="14" name="Text 12"/>
          <p:cNvSpPr/>
          <p:nvPr/>
        </p:nvSpPr>
        <p:spPr>
          <a:xfrm>
            <a:off x="6461608" y="3291840"/>
            <a:ext cx="4907128" cy="365760"/>
          </a:xfrm>
          <a:prstGeom prst="rect">
            <a:avLst/>
          </a:prstGeom>
          <a:noFill/>
          <a:ln/>
        </p:spPr>
        <p:txBody>
          <a:bodyPr wrap="square" rtlCol="0" anchor="ctr"/>
          <a:lstStyle/>
          <a:p>
            <a:pPr rtl="1" algn="r" indent="0" marL="0">
              <a:buNone/>
            </a:pPr>
            <a:r>
              <a:rPr lang="en-US" sz="1400" b="1" dirty="0">
                <a:solidFill>
                  <a:srgbClr val="B8933A"/>
                </a:solidFill>
                <a:latin typeface="Arial" pitchFamily="34" charset="0"/>
                <a:ea typeface="Arial" pitchFamily="34" charset="-122"/>
                <a:cs typeface="Arial" pitchFamily="34" charset="-120"/>
              </a:rPr>
              <a:t>الحدود المكانية</a:t>
            </a:r>
            <a:endParaRPr lang="en-US" sz="1400" dirty="0"/>
          </a:p>
        </p:txBody>
      </p:sp>
      <p:sp>
        <p:nvSpPr>
          <p:cNvPr id="15" name="Text 13"/>
          <p:cNvSpPr/>
          <p:nvPr/>
        </p:nvSpPr>
        <p:spPr>
          <a:xfrm>
            <a:off x="6461608" y="3657600"/>
            <a:ext cx="4907128" cy="685800"/>
          </a:xfrm>
          <a:prstGeom prst="rect">
            <a:avLst/>
          </a:prstGeom>
          <a:noFill/>
          <a:ln/>
        </p:spPr>
        <p:txBody>
          <a:bodyPr wrap="square" rtlCol="0" anchor="t"/>
          <a:lstStyle/>
          <a:p>
            <a:pPr rtl="1" algn="r" indent="0" marL="0">
              <a:lnSpc>
                <a:spcPct val="115000"/>
              </a:lnSpc>
              <a:buNone/>
            </a:pPr>
            <a:r>
              <a:rPr lang="en-US" sz="1400" dirty="0">
                <a:solidFill>
                  <a:srgbClr val="1F2A44"/>
                </a:solidFill>
                <a:latin typeface="Arial" pitchFamily="34" charset="0"/>
                <a:ea typeface="Arial" pitchFamily="34" charset="-122"/>
                <a:cs typeface="Arial" pitchFamily="34" charset="-120"/>
              </a:rPr>
              <a:t>جامعة ميد أوشن – جزر القمر</a:t>
            </a:r>
            <a:endParaRPr lang="en-US" sz="1400" dirty="0"/>
          </a:p>
        </p:txBody>
      </p:sp>
      <p:sp>
        <p:nvSpPr>
          <p:cNvPr id="16" name="Shape 14"/>
          <p:cNvSpPr/>
          <p:nvPr/>
        </p:nvSpPr>
        <p:spPr>
          <a:xfrm>
            <a:off x="640080" y="4617720"/>
            <a:ext cx="5272888" cy="1234440"/>
          </a:xfrm>
          <a:prstGeom prst="rect">
            <a:avLst/>
          </a:prstGeom>
          <a:solidFill>
            <a:srgbClr val="F4F5F7"/>
          </a:solidFill>
          <a:ln/>
        </p:spPr>
      </p:sp>
      <p:sp>
        <p:nvSpPr>
          <p:cNvPr id="17" name="Text 15"/>
          <p:cNvSpPr/>
          <p:nvPr/>
        </p:nvSpPr>
        <p:spPr>
          <a:xfrm>
            <a:off x="822960" y="4709160"/>
            <a:ext cx="4907128" cy="365760"/>
          </a:xfrm>
          <a:prstGeom prst="rect">
            <a:avLst/>
          </a:prstGeom>
          <a:noFill/>
          <a:ln/>
        </p:spPr>
        <p:txBody>
          <a:bodyPr wrap="square" rtlCol="0" anchor="ctr"/>
          <a:lstStyle/>
          <a:p>
            <a:pPr rtl="1" algn="r" indent="0" marL="0">
              <a:buNone/>
            </a:pPr>
            <a:r>
              <a:rPr lang="en-US" sz="1400" b="1" dirty="0">
                <a:solidFill>
                  <a:srgbClr val="B8933A"/>
                </a:solidFill>
                <a:latin typeface="Arial" pitchFamily="34" charset="0"/>
                <a:ea typeface="Arial" pitchFamily="34" charset="-122"/>
                <a:cs typeface="Arial" pitchFamily="34" charset="-120"/>
              </a:rPr>
              <a:t>الحدود الزمنية</a:t>
            </a:r>
            <a:endParaRPr lang="en-US" sz="1400" dirty="0"/>
          </a:p>
        </p:txBody>
      </p:sp>
      <p:sp>
        <p:nvSpPr>
          <p:cNvPr id="18" name="Text 16"/>
          <p:cNvSpPr/>
          <p:nvPr/>
        </p:nvSpPr>
        <p:spPr>
          <a:xfrm>
            <a:off x="822960" y="5074920"/>
            <a:ext cx="4907128" cy="685800"/>
          </a:xfrm>
          <a:prstGeom prst="rect">
            <a:avLst/>
          </a:prstGeom>
          <a:noFill/>
          <a:ln/>
        </p:spPr>
        <p:txBody>
          <a:bodyPr wrap="square" rtlCol="0" anchor="t"/>
          <a:lstStyle/>
          <a:p>
            <a:pPr rtl="1" algn="r" indent="0" marL="0">
              <a:lnSpc>
                <a:spcPct val="115000"/>
              </a:lnSpc>
              <a:buNone/>
            </a:pPr>
            <a:r>
              <a:rPr lang="en-US" sz="1400" dirty="0">
                <a:solidFill>
                  <a:srgbClr val="1F2A44"/>
                </a:solidFill>
                <a:latin typeface="Arial" pitchFamily="34" charset="0"/>
                <a:ea typeface="Arial" pitchFamily="34" charset="-122"/>
                <a:cs typeface="Arial" pitchFamily="34" charset="-120"/>
              </a:rPr>
              <a:t>الفصل الدراسي الثاني 2026</a:t>
            </a:r>
            <a:endParaRPr lang="en-US" sz="1400" dirty="0"/>
          </a:p>
        </p:txBody>
      </p:sp>
      <p:sp>
        <p:nvSpPr>
          <p:cNvPr id="19" name="Shape 17"/>
          <p:cNvSpPr/>
          <p:nvPr/>
        </p:nvSpPr>
        <p:spPr>
          <a:xfrm>
            <a:off x="6278728" y="4617720"/>
            <a:ext cx="5272888" cy="1234440"/>
          </a:xfrm>
          <a:prstGeom prst="rect">
            <a:avLst/>
          </a:prstGeom>
          <a:solidFill>
            <a:srgbClr val="F4F5F7"/>
          </a:solidFill>
          <a:ln/>
        </p:spPr>
      </p:sp>
      <p:sp>
        <p:nvSpPr>
          <p:cNvPr id="20" name="Text 18"/>
          <p:cNvSpPr/>
          <p:nvPr/>
        </p:nvSpPr>
        <p:spPr>
          <a:xfrm>
            <a:off x="6461608" y="4709160"/>
            <a:ext cx="4907128" cy="365760"/>
          </a:xfrm>
          <a:prstGeom prst="rect">
            <a:avLst/>
          </a:prstGeom>
          <a:noFill/>
          <a:ln/>
        </p:spPr>
        <p:txBody>
          <a:bodyPr wrap="square" rtlCol="0" anchor="ctr"/>
          <a:lstStyle/>
          <a:p>
            <a:pPr rtl="1" algn="r" indent="0" marL="0">
              <a:buNone/>
            </a:pPr>
            <a:r>
              <a:rPr lang="en-US" sz="1400" b="1" dirty="0">
                <a:solidFill>
                  <a:srgbClr val="B8933A"/>
                </a:solidFill>
                <a:latin typeface="Arial" pitchFamily="34" charset="0"/>
                <a:ea typeface="Arial" pitchFamily="34" charset="-122"/>
                <a:cs typeface="Arial" pitchFamily="34" charset="-120"/>
              </a:rPr>
              <a:t>الحدود الموضوعية</a:t>
            </a:r>
            <a:endParaRPr lang="en-US" sz="1400" dirty="0"/>
          </a:p>
        </p:txBody>
      </p:sp>
      <p:sp>
        <p:nvSpPr>
          <p:cNvPr id="21" name="Text 19"/>
          <p:cNvSpPr/>
          <p:nvPr/>
        </p:nvSpPr>
        <p:spPr>
          <a:xfrm>
            <a:off x="6461608" y="5074920"/>
            <a:ext cx="4907128" cy="685800"/>
          </a:xfrm>
          <a:prstGeom prst="rect">
            <a:avLst/>
          </a:prstGeom>
          <a:noFill/>
          <a:ln/>
        </p:spPr>
        <p:txBody>
          <a:bodyPr wrap="square" rtlCol="0" anchor="t"/>
          <a:lstStyle/>
          <a:p>
            <a:pPr rtl="1" algn="r" indent="0" marL="0">
              <a:lnSpc>
                <a:spcPct val="115000"/>
              </a:lnSpc>
              <a:buNone/>
            </a:pPr>
            <a:r>
              <a:rPr lang="en-US" sz="1400" dirty="0">
                <a:solidFill>
                  <a:srgbClr val="1F2A44"/>
                </a:solidFill>
                <a:latin typeface="Arial" pitchFamily="34" charset="0"/>
                <a:ea typeface="Arial" pitchFamily="34" charset="-122"/>
                <a:cs typeface="Arial" pitchFamily="34" charset="-120"/>
              </a:rPr>
              <a:t>الخدمات الأكاديمية والإدارية والمرافق</a:t>
            </a:r>
            <a:endParaRPr lang="en-US" sz="1400" dirty="0"/>
          </a:p>
        </p:txBody>
      </p:sp>
      <p:sp>
        <p:nvSpPr>
          <p:cNvPr id="22" name="Text 20"/>
          <p:cNvSpPr/>
          <p:nvPr/>
        </p:nvSpPr>
        <p:spPr>
          <a:xfrm>
            <a:off x="11094415" y="6446520"/>
            <a:ext cx="914400" cy="274320"/>
          </a:xfrm>
          <a:prstGeom prst="rect">
            <a:avLst/>
          </a:prstGeom>
          <a:noFill/>
          <a:ln/>
        </p:spPr>
        <p:txBody>
          <a:bodyPr wrap="square" rtlCol="0" anchor="ctr"/>
          <a:lstStyle/>
          <a:p>
            <a:pPr algn="r" indent="0" marL="0">
              <a:buNone/>
            </a:pPr>
            <a:r>
              <a:rPr lang="en-US" sz="1000" dirty="0">
                <a:solidFill>
                  <a:srgbClr val="5A5F6B"/>
                </a:solidFill>
                <a:latin typeface="Calibri" pitchFamily="34" charset="0"/>
                <a:ea typeface="Calibri" pitchFamily="34" charset="-122"/>
                <a:cs typeface="Calibri" pitchFamily="34" charset="-120"/>
              </a:rPr>
              <a:t>8 / 10</a:t>
            </a:r>
            <a:endParaRPr lang="en-US" sz="10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bg>
      <p:bgPr>
        <a:solidFill>
          <a:srgbClr val="FFFFFF"/>
        </a:solidFill>
      </p:bgPr>
    </p:bg>
    <p:spTree>
      <p:nvGrpSpPr>
        <p:cNvPr id="1" name=""/>
        <p:cNvGrpSpPr/>
        <p:nvPr/>
      </p:nvGrpSpPr>
      <p:grpSpPr>
        <a:xfrm>
          <a:off x="0" y="0"/>
          <a:ext cx="0" cy="0"/>
          <a:chOff x="0" y="0"/>
          <a:chExt cx="0" cy="0"/>
        </a:xfrm>
      </p:grpSpPr>
      <p:sp>
        <p:nvSpPr>
          <p:cNvPr id="2" name="Text 0"/>
          <p:cNvSpPr/>
          <p:nvPr/>
        </p:nvSpPr>
        <p:spPr>
          <a:xfrm>
            <a:off x="640080" y="457200"/>
            <a:ext cx="10911535" cy="365760"/>
          </a:xfrm>
          <a:prstGeom prst="rect">
            <a:avLst/>
          </a:prstGeom>
          <a:noFill/>
          <a:ln/>
        </p:spPr>
        <p:txBody>
          <a:bodyPr wrap="square" rtlCol="0" anchor="ctr"/>
          <a:lstStyle/>
          <a:p>
            <a:pPr rtl="1" algn="r" indent="0" marL="0">
              <a:buNone/>
            </a:pPr>
            <a:r>
              <a:rPr lang="en-US" sz="1400" b="1" dirty="0">
                <a:solidFill>
                  <a:srgbClr val="B8933A"/>
                </a:solidFill>
                <a:latin typeface="Arial" pitchFamily="34" charset="0"/>
                <a:ea typeface="Arial" pitchFamily="34" charset="-122"/>
                <a:cs typeface="Arial" pitchFamily="34" charset="-120"/>
              </a:rPr>
              <a:t>الاعتبارات الأخلاقية والجدول الزمني</a:t>
            </a:r>
            <a:endParaRPr lang="en-US" sz="1400" dirty="0"/>
          </a:p>
        </p:txBody>
      </p:sp>
      <p:sp>
        <p:nvSpPr>
          <p:cNvPr id="3" name="Text 1"/>
          <p:cNvSpPr/>
          <p:nvPr/>
        </p:nvSpPr>
        <p:spPr>
          <a:xfrm>
            <a:off x="640080" y="777240"/>
            <a:ext cx="10911535" cy="731520"/>
          </a:xfrm>
          <a:prstGeom prst="rect">
            <a:avLst/>
          </a:prstGeom>
          <a:noFill/>
          <a:ln/>
        </p:spPr>
        <p:txBody>
          <a:bodyPr wrap="square" rtlCol="0" anchor="ctr"/>
          <a:lstStyle/>
          <a:p>
            <a:pPr rtl="1" algn="r" indent="0" marL="0">
              <a:buNone/>
            </a:pPr>
            <a:r>
              <a:rPr lang="en-US" sz="3000" b="1" dirty="0">
                <a:solidFill>
                  <a:srgbClr val="1F2A44"/>
                </a:solidFill>
                <a:latin typeface="Arial" pitchFamily="34" charset="0"/>
                <a:ea typeface="Arial" pitchFamily="34" charset="-122"/>
                <a:cs typeface="Arial" pitchFamily="34" charset="-120"/>
              </a:rPr>
              <a:t>الأخلاقيات والخطة الزمنية</a:t>
            </a:r>
            <a:endParaRPr lang="en-US" sz="3000" dirty="0"/>
          </a:p>
        </p:txBody>
      </p:sp>
      <p:sp>
        <p:nvSpPr>
          <p:cNvPr id="4" name="Text 2"/>
          <p:cNvSpPr/>
          <p:nvPr/>
        </p:nvSpPr>
        <p:spPr>
          <a:xfrm>
            <a:off x="640080" y="1691640"/>
            <a:ext cx="5227168" cy="365760"/>
          </a:xfrm>
          <a:prstGeom prst="rect">
            <a:avLst/>
          </a:prstGeom>
          <a:noFill/>
          <a:ln/>
        </p:spPr>
        <p:txBody>
          <a:bodyPr wrap="square" rtlCol="0" anchor="ctr"/>
          <a:lstStyle/>
          <a:p>
            <a:pPr rtl="1" algn="r" indent="0" marL="0">
              <a:buNone/>
            </a:pPr>
            <a:r>
              <a:rPr lang="en-US" sz="1600" b="1" dirty="0">
                <a:solidFill>
                  <a:srgbClr val="1F2A44"/>
                </a:solidFill>
                <a:latin typeface="Arial" pitchFamily="34" charset="0"/>
                <a:ea typeface="Arial" pitchFamily="34" charset="-122"/>
                <a:cs typeface="Arial" pitchFamily="34" charset="-120"/>
              </a:rPr>
              <a:t>الاعتبارات الأخلاقية</a:t>
            </a:r>
            <a:endParaRPr lang="en-US" sz="1600" dirty="0"/>
          </a:p>
        </p:txBody>
      </p:sp>
      <p:sp>
        <p:nvSpPr>
          <p:cNvPr id="5" name="Text 3"/>
          <p:cNvSpPr/>
          <p:nvPr/>
        </p:nvSpPr>
        <p:spPr>
          <a:xfrm>
            <a:off x="640080" y="2103120"/>
            <a:ext cx="5227168" cy="3200400"/>
          </a:xfrm>
          <a:prstGeom prst="rect">
            <a:avLst/>
          </a:prstGeom>
          <a:noFill/>
          <a:ln/>
        </p:spPr>
        <p:txBody>
          <a:bodyPr wrap="square" lIns="0" tIns="0" rIns="0" bIns="0" rtlCol="0" anchor="t"/>
          <a:lstStyle/>
          <a:p>
            <a:pPr algn="r" marL="228600" indent="-228600">
              <a:spcAft>
                <a:spcPts val="1400"/>
              </a:spcAft>
              <a:buSzPct val="100000"/>
              <a:buChar char="▪"/>
            </a:pPr>
            <a:r>
              <a:rPr lang="en-US" sz="1350" dirty="0">
                <a:solidFill>
                  <a:srgbClr val="1F2A44"/>
                </a:solidFill>
                <a:latin typeface="Arial" pitchFamily="34" charset="0"/>
                <a:ea typeface="Arial" pitchFamily="34" charset="-122"/>
                <a:cs typeface="Arial" pitchFamily="34" charset="-120"/>
              </a:rPr>
              <a:t>الموافقة المسبقة للمشاركين</a:t>
            </a:r>
            <a:endParaRPr lang="en-US" sz="1350" dirty="0"/>
          </a:p>
          <a:p>
            <a:pPr algn="r" marL="228600" indent="-228600">
              <a:spcAft>
                <a:spcPts val="1400"/>
              </a:spcAft>
              <a:buSzPct val="100000"/>
              <a:buChar char="▪"/>
            </a:pPr>
            <a:r>
              <a:rPr lang="en-US" sz="1350" dirty="0">
                <a:solidFill>
                  <a:srgbClr val="1F2A44"/>
                </a:solidFill>
                <a:latin typeface="Arial" pitchFamily="34" charset="0"/>
                <a:ea typeface="Arial" pitchFamily="34" charset="-122"/>
                <a:cs typeface="Arial" pitchFamily="34" charset="-120"/>
              </a:rPr>
              <a:t>السرية التامة للبيانات</a:t>
            </a:r>
            <a:endParaRPr lang="en-US" sz="1350" dirty="0"/>
          </a:p>
          <a:p>
            <a:pPr algn="r" marL="228600" indent="-228600">
              <a:spcAft>
                <a:spcPts val="1400"/>
              </a:spcAft>
              <a:buSzPct val="100000"/>
              <a:buChar char="▪"/>
            </a:pPr>
            <a:r>
              <a:rPr lang="en-US" sz="1350" dirty="0">
                <a:solidFill>
                  <a:srgbClr val="1F2A44"/>
                </a:solidFill>
                <a:latin typeface="Arial" pitchFamily="34" charset="0"/>
                <a:ea typeface="Arial" pitchFamily="34" charset="-122"/>
                <a:cs typeface="Arial" pitchFamily="34" charset="-120"/>
              </a:rPr>
              <a:t>المشاركة طوعية مع حق الانسحاب</a:t>
            </a:r>
            <a:endParaRPr lang="en-US" sz="1350" dirty="0"/>
          </a:p>
          <a:p>
            <a:pPr algn="r" marL="228600" indent="-228600">
              <a:spcAft>
                <a:spcPts val="1400"/>
              </a:spcAft>
              <a:buSzPct val="100000"/>
              <a:buChar char="▪"/>
            </a:pPr>
            <a:r>
              <a:rPr lang="en-US" sz="1350" dirty="0">
                <a:solidFill>
                  <a:srgbClr val="1F2A44"/>
                </a:solidFill>
                <a:latin typeface="Arial" pitchFamily="34" charset="0"/>
                <a:ea typeface="Arial" pitchFamily="34" charset="-122"/>
                <a:cs typeface="Arial" pitchFamily="34" charset="-120"/>
              </a:rPr>
              <a:t>الأمانة العلمية وتوثيق المصادر</a:t>
            </a:r>
            <a:endParaRPr lang="en-US" sz="1350" dirty="0"/>
          </a:p>
        </p:txBody>
      </p:sp>
      <p:sp>
        <p:nvSpPr>
          <p:cNvPr id="6" name="Text 4"/>
          <p:cNvSpPr/>
          <p:nvPr/>
        </p:nvSpPr>
        <p:spPr>
          <a:xfrm>
            <a:off x="6324448" y="1691640"/>
            <a:ext cx="5227168" cy="365760"/>
          </a:xfrm>
          <a:prstGeom prst="rect">
            <a:avLst/>
          </a:prstGeom>
          <a:noFill/>
          <a:ln/>
        </p:spPr>
        <p:txBody>
          <a:bodyPr wrap="square" rtlCol="0" anchor="ctr"/>
          <a:lstStyle/>
          <a:p>
            <a:pPr rtl="1" algn="r" indent="0" marL="0">
              <a:buNone/>
            </a:pPr>
            <a:r>
              <a:rPr lang="en-US" sz="1600" b="1" dirty="0">
                <a:solidFill>
                  <a:srgbClr val="1F2A44"/>
                </a:solidFill>
                <a:latin typeface="Arial" pitchFamily="34" charset="0"/>
                <a:ea typeface="Arial" pitchFamily="34" charset="-122"/>
                <a:cs typeface="Arial" pitchFamily="34" charset="-120"/>
              </a:rPr>
              <a:t>الجدول الزمني (6 أسابيع تقريبًا)</a:t>
            </a:r>
            <a:endParaRPr lang="en-US" sz="1600" dirty="0"/>
          </a:p>
        </p:txBody>
      </p:sp>
      <p:sp>
        <p:nvSpPr>
          <p:cNvPr id="7" name="Shape 5"/>
          <p:cNvSpPr/>
          <p:nvPr/>
        </p:nvSpPr>
        <p:spPr>
          <a:xfrm>
            <a:off x="6324448" y="2148840"/>
            <a:ext cx="5227168" cy="502920"/>
          </a:xfrm>
          <a:prstGeom prst="rect">
            <a:avLst/>
          </a:prstGeom>
          <a:solidFill>
            <a:srgbClr val="F4F5F7"/>
          </a:solidFill>
          <a:ln w="9525">
            <a:solidFill>
              <a:srgbClr val="F4F5F7"/>
            </a:solidFill>
            <a:prstDash val="solid"/>
          </a:ln>
        </p:spPr>
      </p:sp>
      <p:sp>
        <p:nvSpPr>
          <p:cNvPr id="8" name="Text 6"/>
          <p:cNvSpPr/>
          <p:nvPr/>
        </p:nvSpPr>
        <p:spPr>
          <a:xfrm>
            <a:off x="6461608" y="2148840"/>
            <a:ext cx="4952848" cy="502920"/>
          </a:xfrm>
          <a:prstGeom prst="rect">
            <a:avLst/>
          </a:prstGeom>
          <a:noFill/>
          <a:ln/>
        </p:spPr>
        <p:txBody>
          <a:bodyPr wrap="square" rtlCol="0" anchor="ctr"/>
          <a:lstStyle/>
          <a:p>
            <a:pPr rtl="1" algn="r" indent="0" marL="0">
              <a:buNone/>
            </a:pPr>
            <a:r>
              <a:rPr lang="en-US" sz="1300" dirty="0">
                <a:solidFill>
                  <a:srgbClr val="1F2A44"/>
                </a:solidFill>
                <a:latin typeface="Arial" pitchFamily="34" charset="0"/>
                <a:ea typeface="Arial" pitchFamily="34" charset="-122"/>
                <a:cs typeface="Arial" pitchFamily="34" charset="-120"/>
              </a:rPr>
              <a:t>التخطيط (أسبوعان)</a:t>
            </a:r>
            <a:endParaRPr lang="en-US" sz="1300" dirty="0"/>
          </a:p>
        </p:txBody>
      </p:sp>
      <p:sp>
        <p:nvSpPr>
          <p:cNvPr id="9" name="Shape 7"/>
          <p:cNvSpPr/>
          <p:nvPr/>
        </p:nvSpPr>
        <p:spPr>
          <a:xfrm>
            <a:off x="6324448" y="2807208"/>
            <a:ext cx="5227168" cy="502920"/>
          </a:xfrm>
          <a:prstGeom prst="rect">
            <a:avLst/>
          </a:prstGeom>
          <a:solidFill>
            <a:srgbClr val="FFFFFF"/>
          </a:solidFill>
          <a:ln w="9525">
            <a:solidFill>
              <a:srgbClr val="F4F5F7"/>
            </a:solidFill>
            <a:prstDash val="solid"/>
          </a:ln>
        </p:spPr>
      </p:sp>
      <p:sp>
        <p:nvSpPr>
          <p:cNvPr id="10" name="Text 8"/>
          <p:cNvSpPr/>
          <p:nvPr/>
        </p:nvSpPr>
        <p:spPr>
          <a:xfrm>
            <a:off x="6461608" y="2807208"/>
            <a:ext cx="4952848" cy="502920"/>
          </a:xfrm>
          <a:prstGeom prst="rect">
            <a:avLst/>
          </a:prstGeom>
          <a:noFill/>
          <a:ln/>
        </p:spPr>
        <p:txBody>
          <a:bodyPr wrap="square" rtlCol="0" anchor="ctr"/>
          <a:lstStyle/>
          <a:p>
            <a:pPr rtl="1" algn="r" indent="0" marL="0">
              <a:buNone/>
            </a:pPr>
            <a:r>
              <a:rPr lang="en-US" sz="1300" dirty="0">
                <a:solidFill>
                  <a:srgbClr val="1F2A44"/>
                </a:solidFill>
                <a:latin typeface="Arial" pitchFamily="34" charset="0"/>
                <a:ea typeface="Arial" pitchFamily="34" charset="-122"/>
                <a:cs typeface="Arial" pitchFamily="34" charset="-120"/>
              </a:rPr>
              <a:t>اختبار الأداة (أسبوع)</a:t>
            </a:r>
            <a:endParaRPr lang="en-US" sz="1300" dirty="0"/>
          </a:p>
        </p:txBody>
      </p:sp>
      <p:sp>
        <p:nvSpPr>
          <p:cNvPr id="11" name="Shape 9"/>
          <p:cNvSpPr/>
          <p:nvPr/>
        </p:nvSpPr>
        <p:spPr>
          <a:xfrm>
            <a:off x="6324448" y="3465576"/>
            <a:ext cx="5227168" cy="502920"/>
          </a:xfrm>
          <a:prstGeom prst="rect">
            <a:avLst/>
          </a:prstGeom>
          <a:solidFill>
            <a:srgbClr val="F4F5F7"/>
          </a:solidFill>
          <a:ln w="9525">
            <a:solidFill>
              <a:srgbClr val="F4F5F7"/>
            </a:solidFill>
            <a:prstDash val="solid"/>
          </a:ln>
        </p:spPr>
      </p:sp>
      <p:sp>
        <p:nvSpPr>
          <p:cNvPr id="12" name="Text 10"/>
          <p:cNvSpPr/>
          <p:nvPr/>
        </p:nvSpPr>
        <p:spPr>
          <a:xfrm>
            <a:off x="6461608" y="3465576"/>
            <a:ext cx="4952848" cy="502920"/>
          </a:xfrm>
          <a:prstGeom prst="rect">
            <a:avLst/>
          </a:prstGeom>
          <a:noFill/>
          <a:ln/>
        </p:spPr>
        <p:txBody>
          <a:bodyPr wrap="square" rtlCol="0" anchor="ctr"/>
          <a:lstStyle/>
          <a:p>
            <a:pPr rtl="1" algn="r" indent="0" marL="0">
              <a:buNone/>
            </a:pPr>
            <a:r>
              <a:rPr lang="en-US" sz="1300" dirty="0">
                <a:solidFill>
                  <a:srgbClr val="1F2A44"/>
                </a:solidFill>
                <a:latin typeface="Arial" pitchFamily="34" charset="0"/>
                <a:ea typeface="Arial" pitchFamily="34" charset="-122"/>
                <a:cs typeface="Arial" pitchFamily="34" charset="-120"/>
              </a:rPr>
              <a:t>جمع البيانات إلكترونيًا (شهر)</a:t>
            </a:r>
            <a:endParaRPr lang="en-US" sz="1300" dirty="0"/>
          </a:p>
        </p:txBody>
      </p:sp>
      <p:sp>
        <p:nvSpPr>
          <p:cNvPr id="13" name="Shape 11"/>
          <p:cNvSpPr/>
          <p:nvPr/>
        </p:nvSpPr>
        <p:spPr>
          <a:xfrm>
            <a:off x="6324448" y="4123944"/>
            <a:ext cx="5227168" cy="502920"/>
          </a:xfrm>
          <a:prstGeom prst="rect">
            <a:avLst/>
          </a:prstGeom>
          <a:solidFill>
            <a:srgbClr val="FFFFFF"/>
          </a:solidFill>
          <a:ln w="9525">
            <a:solidFill>
              <a:srgbClr val="F4F5F7"/>
            </a:solidFill>
            <a:prstDash val="solid"/>
          </a:ln>
        </p:spPr>
      </p:sp>
      <p:sp>
        <p:nvSpPr>
          <p:cNvPr id="14" name="Text 12"/>
          <p:cNvSpPr/>
          <p:nvPr/>
        </p:nvSpPr>
        <p:spPr>
          <a:xfrm>
            <a:off x="6461608" y="4123944"/>
            <a:ext cx="4952848" cy="502920"/>
          </a:xfrm>
          <a:prstGeom prst="rect">
            <a:avLst/>
          </a:prstGeom>
          <a:noFill/>
          <a:ln/>
        </p:spPr>
        <p:txBody>
          <a:bodyPr wrap="square" rtlCol="0" anchor="ctr"/>
          <a:lstStyle/>
          <a:p>
            <a:pPr rtl="1" algn="r" indent="0" marL="0">
              <a:buNone/>
            </a:pPr>
            <a:r>
              <a:rPr lang="en-US" sz="1300" dirty="0">
                <a:solidFill>
                  <a:srgbClr val="1F2A44"/>
                </a:solidFill>
                <a:latin typeface="Arial" pitchFamily="34" charset="0"/>
                <a:ea typeface="Arial" pitchFamily="34" charset="-122"/>
                <a:cs typeface="Arial" pitchFamily="34" charset="-120"/>
              </a:rPr>
              <a:t>التحليل (أسبوعان)</a:t>
            </a:r>
            <a:endParaRPr lang="en-US" sz="1300" dirty="0"/>
          </a:p>
        </p:txBody>
      </p:sp>
      <p:sp>
        <p:nvSpPr>
          <p:cNvPr id="15" name="Shape 13"/>
          <p:cNvSpPr/>
          <p:nvPr/>
        </p:nvSpPr>
        <p:spPr>
          <a:xfrm>
            <a:off x="6324448" y="4782312"/>
            <a:ext cx="5227168" cy="502920"/>
          </a:xfrm>
          <a:prstGeom prst="rect">
            <a:avLst/>
          </a:prstGeom>
          <a:solidFill>
            <a:srgbClr val="F4F5F7"/>
          </a:solidFill>
          <a:ln w="9525">
            <a:solidFill>
              <a:srgbClr val="F4F5F7"/>
            </a:solidFill>
            <a:prstDash val="solid"/>
          </a:ln>
        </p:spPr>
      </p:sp>
      <p:sp>
        <p:nvSpPr>
          <p:cNvPr id="16" name="Text 14"/>
          <p:cNvSpPr/>
          <p:nvPr/>
        </p:nvSpPr>
        <p:spPr>
          <a:xfrm>
            <a:off x="6461608" y="4782312"/>
            <a:ext cx="4952848" cy="502920"/>
          </a:xfrm>
          <a:prstGeom prst="rect">
            <a:avLst/>
          </a:prstGeom>
          <a:noFill/>
          <a:ln/>
        </p:spPr>
        <p:txBody>
          <a:bodyPr wrap="square" rtlCol="0" anchor="ctr"/>
          <a:lstStyle/>
          <a:p>
            <a:pPr rtl="1" algn="r" indent="0" marL="0">
              <a:buNone/>
            </a:pPr>
            <a:r>
              <a:rPr lang="en-US" sz="1300" dirty="0">
                <a:solidFill>
                  <a:srgbClr val="1F2A44"/>
                </a:solidFill>
                <a:latin typeface="Arial" pitchFamily="34" charset="0"/>
                <a:ea typeface="Arial" pitchFamily="34" charset="-122"/>
                <a:cs typeface="Arial" pitchFamily="34" charset="-120"/>
              </a:rPr>
              <a:t>الكتابة والتسليم (3 أسابيع)</a:t>
            </a:r>
            <a:endParaRPr lang="en-US" sz="1300" dirty="0"/>
          </a:p>
        </p:txBody>
      </p:sp>
      <p:sp>
        <p:nvSpPr>
          <p:cNvPr id="17" name="Text 15"/>
          <p:cNvSpPr/>
          <p:nvPr/>
        </p:nvSpPr>
        <p:spPr>
          <a:xfrm>
            <a:off x="11094415" y="6446520"/>
            <a:ext cx="914400" cy="274320"/>
          </a:xfrm>
          <a:prstGeom prst="rect">
            <a:avLst/>
          </a:prstGeom>
          <a:noFill/>
          <a:ln/>
        </p:spPr>
        <p:txBody>
          <a:bodyPr wrap="square" rtlCol="0" anchor="ctr"/>
          <a:lstStyle/>
          <a:p>
            <a:pPr algn="r" indent="0" marL="0">
              <a:buNone/>
            </a:pPr>
            <a:r>
              <a:rPr lang="en-US" sz="1000" dirty="0">
                <a:solidFill>
                  <a:srgbClr val="5A5F6B"/>
                </a:solidFill>
                <a:latin typeface="Calibri" pitchFamily="34" charset="0"/>
                <a:ea typeface="Calibri" pitchFamily="34" charset="-122"/>
                <a:cs typeface="Calibri" pitchFamily="34" charset="-120"/>
              </a:rPr>
              <a:t>9 / 10</a:t>
            </a:r>
            <a:endParaRPr lang="en-US" sz="10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bg>
      <p:bgPr>
        <a:solidFill>
          <a:srgbClr val="1F2A44"/>
        </a:solidFill>
      </p:bgPr>
    </p:bg>
    <p:spTree>
      <p:nvGrpSpPr>
        <p:cNvPr id="1" name=""/>
        <p:cNvGrpSpPr/>
        <p:nvPr/>
      </p:nvGrpSpPr>
      <p:grpSpPr>
        <a:xfrm>
          <a:off x="0" y="0"/>
          <a:ext cx="0" cy="0"/>
          <a:chOff x="0" y="0"/>
          <a:chExt cx="0" cy="0"/>
        </a:xfrm>
      </p:grpSpPr>
      <p:sp>
        <p:nvSpPr>
          <p:cNvPr id="2" name="Shape 0"/>
          <p:cNvSpPr/>
          <p:nvPr/>
        </p:nvSpPr>
        <p:spPr>
          <a:xfrm>
            <a:off x="0" y="0"/>
            <a:ext cx="12191695" cy="6858000"/>
          </a:xfrm>
          <a:prstGeom prst="rect">
            <a:avLst/>
          </a:prstGeom>
          <a:solidFill>
            <a:srgbClr val="1F2A44"/>
          </a:solidFill>
          <a:ln/>
        </p:spPr>
      </p:sp>
      <p:sp>
        <p:nvSpPr>
          <p:cNvPr id="3" name="Text 1"/>
          <p:cNvSpPr/>
          <p:nvPr/>
        </p:nvSpPr>
        <p:spPr>
          <a:xfrm>
            <a:off x="640080" y="640080"/>
            <a:ext cx="10911535" cy="640080"/>
          </a:xfrm>
          <a:prstGeom prst="rect">
            <a:avLst/>
          </a:prstGeom>
          <a:noFill/>
          <a:ln/>
        </p:spPr>
        <p:txBody>
          <a:bodyPr wrap="square" rtlCol="0" anchor="ctr"/>
          <a:lstStyle/>
          <a:p>
            <a:pPr rtl="1" algn="ctr" indent="0" marL="0">
              <a:buNone/>
            </a:pPr>
            <a:r>
              <a:rPr lang="en-US" sz="2800" b="1" dirty="0">
                <a:solidFill>
                  <a:srgbClr val="B8933A"/>
                </a:solidFill>
                <a:latin typeface="Arial" pitchFamily="34" charset="0"/>
                <a:ea typeface="Arial" pitchFamily="34" charset="-122"/>
                <a:cs typeface="Arial" pitchFamily="34" charset="-120"/>
              </a:rPr>
              <a:t>المراجع (APA)</a:t>
            </a:r>
            <a:endParaRPr lang="en-US" sz="2800" dirty="0"/>
          </a:p>
        </p:txBody>
      </p:sp>
      <p:sp>
        <p:nvSpPr>
          <p:cNvPr id="4" name="Text 2"/>
          <p:cNvSpPr/>
          <p:nvPr/>
        </p:nvSpPr>
        <p:spPr>
          <a:xfrm>
            <a:off x="914400" y="1554480"/>
            <a:ext cx="10362895" cy="4297680"/>
          </a:xfrm>
          <a:prstGeom prst="rect">
            <a:avLst/>
          </a:prstGeom>
          <a:noFill/>
          <a:ln/>
        </p:spPr>
        <p:txBody>
          <a:bodyPr wrap="square" lIns="0" tIns="0" rIns="0" bIns="0" rtlCol="0" anchor="t"/>
          <a:lstStyle/>
          <a:p>
            <a:pPr algn="l" indent="0" marL="0">
              <a:spcAft>
                <a:spcPts val="1400"/>
              </a:spcAft>
              <a:buNone/>
            </a:pPr>
            <a:r>
              <a:rPr lang="en-US" sz="1300" dirty="0">
                <a:solidFill>
                  <a:srgbClr val="FFFFFF"/>
                </a:solidFill>
                <a:latin typeface="Calibri" pitchFamily="34" charset="0"/>
                <a:ea typeface="Calibri" pitchFamily="34" charset="-122"/>
                <a:cs typeface="Calibri" pitchFamily="34" charset="-120"/>
              </a:rPr>
              <a:t>Al-Alawi, A., &amp; Al-Ali, M. (2020). TQM practices and student satisfaction in GCC universities. International Journal of Educational Management, 34(5), 845–860.</a:t>
            </a:r>
            <a:endParaRPr lang="en-US" sz="1300" dirty="0"/>
          </a:p>
          <a:p>
            <a:pPr algn="l" indent="0" marL="0">
              <a:spcAft>
                <a:spcPts val="1400"/>
              </a:spcAft>
              <a:buNone/>
            </a:pPr>
            <a:r>
              <a:rPr lang="en-US" sz="1300" dirty="0">
                <a:solidFill>
                  <a:srgbClr val="FFFFFF"/>
                </a:solidFill>
                <a:latin typeface="Calibri" pitchFamily="34" charset="0"/>
                <a:ea typeface="Calibri" pitchFamily="34" charset="-122"/>
                <a:cs typeface="Calibri" pitchFamily="34" charset="-120"/>
              </a:rPr>
              <a:t>Cheng, Y. C., &amp; Tam, W. M. (1997). Multi-models of quality in education. Quality Assurance in Education, 5(1), 22–31.</a:t>
            </a:r>
            <a:endParaRPr lang="en-US" sz="1300" dirty="0"/>
          </a:p>
          <a:p>
            <a:pPr algn="l" indent="0" marL="0">
              <a:spcAft>
                <a:spcPts val="1400"/>
              </a:spcAft>
              <a:buNone/>
            </a:pPr>
            <a:r>
              <a:rPr lang="en-US" sz="1300" dirty="0">
                <a:solidFill>
                  <a:srgbClr val="FFFFFF"/>
                </a:solidFill>
                <a:latin typeface="Calibri" pitchFamily="34" charset="0"/>
                <a:ea typeface="Calibri" pitchFamily="34" charset="-122"/>
                <a:cs typeface="Calibri" pitchFamily="34" charset="-120"/>
              </a:rPr>
              <a:t>Elliott, K. M., &amp; Shin, D. (2002). Student satisfaction: An alternative approach. Journal of Higher Education Policy and Management, 24(2), 197–209.</a:t>
            </a:r>
            <a:endParaRPr lang="en-US" sz="1300" dirty="0"/>
          </a:p>
          <a:p>
            <a:pPr algn="l" indent="0" marL="0">
              <a:spcAft>
                <a:spcPts val="1400"/>
              </a:spcAft>
              <a:buNone/>
            </a:pPr>
            <a:r>
              <a:rPr lang="en-US" sz="1300" dirty="0">
                <a:solidFill>
                  <a:srgbClr val="FFFFFF"/>
                </a:solidFill>
                <a:latin typeface="Calibri" pitchFamily="34" charset="0"/>
                <a:ea typeface="Calibri" pitchFamily="34" charset="-122"/>
                <a:cs typeface="Calibri" pitchFamily="34" charset="-120"/>
              </a:rPr>
              <a:t>Parasuraman, A., Zeithaml, V. A., &amp; Berry, L. L. (1988). SERVQUAL: A multiple-item scale for measuring consumer perceptions of service quality. Journal of Retailing, 64(1), 12–40.</a:t>
            </a:r>
            <a:endParaRPr lang="en-US" sz="1300" dirty="0"/>
          </a:p>
          <a:p>
            <a:pPr algn="l" indent="0" marL="0">
              <a:spcAft>
                <a:spcPts val="1400"/>
              </a:spcAft>
              <a:buNone/>
            </a:pPr>
            <a:r>
              <a:rPr lang="en-US" sz="1300" dirty="0">
                <a:solidFill>
                  <a:srgbClr val="FFFFFF"/>
                </a:solidFill>
                <a:latin typeface="Calibri" pitchFamily="34" charset="0"/>
                <a:ea typeface="Calibri" pitchFamily="34" charset="-122"/>
                <a:cs typeface="Calibri" pitchFamily="34" charset="-120"/>
              </a:rPr>
              <a:t>Sallis, E. (2014). Total Quality Management in Education (3rd ed.). Routledge.</a:t>
            </a:r>
            <a:endParaRPr lang="en-US" sz="1300" dirty="0"/>
          </a:p>
        </p:txBody>
      </p:sp>
      <p:sp>
        <p:nvSpPr>
          <p:cNvPr id="5" name="Text 3"/>
          <p:cNvSpPr/>
          <p:nvPr/>
        </p:nvSpPr>
        <p:spPr>
          <a:xfrm>
            <a:off x="640080" y="6035040"/>
            <a:ext cx="10911535" cy="457200"/>
          </a:xfrm>
          <a:prstGeom prst="rect">
            <a:avLst/>
          </a:prstGeom>
          <a:noFill/>
          <a:ln/>
        </p:spPr>
        <p:txBody>
          <a:bodyPr wrap="square" rtlCol="0" anchor="ctr"/>
          <a:lstStyle/>
          <a:p>
            <a:pPr rtl="1" algn="ctr" indent="0" marL="0">
              <a:buNone/>
            </a:pPr>
            <a:r>
              <a:rPr lang="en-US" sz="1400" dirty="0">
                <a:solidFill>
                  <a:srgbClr val="C7CBD6"/>
                </a:solidFill>
                <a:latin typeface="Arial" pitchFamily="34" charset="0"/>
                <a:ea typeface="Arial" pitchFamily="34" charset="-122"/>
                <a:cs typeface="Arial" pitchFamily="34" charset="-120"/>
              </a:rPr>
              <a:t>شكرًا لكم — دعاء أدم محمد علي</a:t>
            </a:r>
            <a:endParaRPr lang="en-US" sz="14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10</Slides>
  <Notes>10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10</vt:i4>
      </vt:variant>
    </vt:vector>
  </HeadingPairs>
  <TitlesOfParts>
    <vt:vector size="13" baseType="lpstr">
      <vt:lpstr>Arial</vt:lpstr>
      <vt:lpstr>Calibri</vt:lpstr>
      <vt:lpstr>Office Theme</vt:lpstr>
      <vt:lpstr>Slide 1</vt:lpstr>
      <vt:lpstr>Slide 2</vt:lpstr>
      <vt:lpstr>Slide 3</vt:lpstr>
      <vt:lpstr>Slide 4</vt:lpstr>
      <vt:lpstr>Slide 5</vt:lpstr>
      <vt:lpstr>Slide 6</vt:lpstr>
      <vt:lpstr>Slide 7</vt:lpstr>
      <vt:lpstr>Slide 8</vt:lpstr>
      <vt:lpstr>Slide 9</vt:lpstr>
      <vt:lpstr>Slide 10</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PptxGenJS</cp:lastModifiedBy>
  <cp:revision>1</cp:revision>
  <dcterms:created xsi:type="dcterms:W3CDTF">2026-07-26T21:19:53Z</dcterms:created>
  <dcterms:modified xsi:type="dcterms:W3CDTF">2026-07-26T21:19:53Z</dcterms:modified>
</cp:coreProperties>
</file>