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48" r:id="rId1"/>
  </p:sldMasterIdLst>
  <p:notesMasterIdLst>
    <p:notesMasterId r:id="rId3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</p:sldIdLst>
  <p:sldSz cx="12192000" cy="6858000"/>
  <p:notesSz cx="6858000" cy="9144000"/>
  <p:defaultTextStyle>
    <a:defPPr>
      <a:defRPr lang="ar-SA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014" autoAdjust="0"/>
    <p:restoredTop sz="94660"/>
  </p:normalViewPr>
  <p:slideViewPr>
    <p:cSldViewPr snapToGrid="0">
      <p:cViewPr varScale="1">
        <p:scale>
          <a:sx n="56" d="100"/>
          <a:sy n="56" d="100"/>
        </p:scale>
        <p:origin x="69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رأس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7BACFDED-30E6-4FBE-B090-4C9671F5AE85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4" name="عنصر نائب لصورة الشريحة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عنصر نائب للملاحظات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2D8CC046-C3BF-4EB9-9774-3A9CF2DF614B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82855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82004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852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3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107529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4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902687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5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678868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6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52805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7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777873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8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876147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9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31604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10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43633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11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317006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5828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9609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6774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4353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0709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6649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75528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3653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6248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00053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2841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36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138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1022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6960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06491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6282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0335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14272-DA18-421C-A54E-F50D65EB0F9D}" type="slidenum">
              <a:rPr lang="ar-SA" smtClean="0"/>
              <a:t>30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54545131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629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72830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2954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16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وان فرعي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ar-SA" smtClean="0"/>
              <a:t>انقر لتحرير نمط العنوان الثانوي الرئيسي</a:t>
            </a:r>
            <a:endParaRPr lang="ar-SA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43586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470661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 smtClean="0"/>
              <a:t>تحرير أنماط النص الرئيسي</a:t>
            </a:r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309770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ي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محتوى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325400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 smtClean="0"/>
              <a:t>تحرير أنماط النص الرئيسي</a:t>
            </a:r>
          </a:p>
        </p:txBody>
      </p:sp>
      <p:sp>
        <p:nvSpPr>
          <p:cNvPr id="4" name="عنصر نائب للمحتوى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5" name="عنصر نائب للنص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 smtClean="0"/>
              <a:t>تحرير أنماط النص الرئيسي</a:t>
            </a:r>
          </a:p>
        </p:txBody>
      </p:sp>
      <p:sp>
        <p:nvSpPr>
          <p:cNvPr id="6" name="عنصر نائب للمحتوى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7" name="عنصر نائب للتاريخ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8" name="عنصر نائب للتذييل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9" name="عنصر نائب لرقم الشريحة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827903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تاريخ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4" name="عنصر نائب للتذييل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5" name="عنصر نائب لرقم الشريحة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927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تاريخ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3" name="عنصر نائب للتذييل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674475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ذو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محتوى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نص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 smtClean="0"/>
              <a:t>تحرير أنماط النص الرئيسي</a:t>
            </a:r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9169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صورة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SA"/>
          </a:p>
        </p:txBody>
      </p:sp>
      <p:sp>
        <p:nvSpPr>
          <p:cNvPr id="4" name="عنصر نائب للنص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 smtClean="0"/>
              <a:t>تحرير أنماط النص الرئيسي</a:t>
            </a:r>
          </a:p>
        </p:txBody>
      </p:sp>
      <p:sp>
        <p:nvSpPr>
          <p:cNvPr id="5" name="عنصر نائب للتاريخ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6" name="عنصر نائب للتذييل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7" name="عنصر نائب لرقم الشريحة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969555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6209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عمودي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عنوان العمودي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01906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7724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39374338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11630569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42323519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13349399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31405104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19490924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/>
        </p:spPr>
      </p:sp>
    </p:spTree>
    <p:extLst>
      <p:ext uri="{BB962C8B-B14F-4D97-AF65-F5344CB8AC3E}">
        <p14:creationId xmlns:p14="http://schemas.microsoft.com/office/powerpoint/2010/main" val="3506022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عنوان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1" anchor="ctr">
            <a:normAutofit/>
          </a:bodyPr>
          <a:lstStyle/>
          <a:p>
            <a:r>
              <a:rPr lang="ar-SA" smtClean="0"/>
              <a:t>انقر لتحرير نمط العنوان الرئيسي</a:t>
            </a:r>
            <a:endParaRPr lang="ar-SA"/>
          </a:p>
        </p:txBody>
      </p:sp>
      <p:sp>
        <p:nvSpPr>
          <p:cNvPr id="3" name="عنصر نائب للنص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1">
            <a:normAutofit/>
          </a:bodyPr>
          <a:lstStyle/>
          <a:p>
            <a:pPr lvl="0"/>
            <a:r>
              <a:rPr lang="ar-SA" smtClean="0"/>
              <a:t>تحرير أنماط النص الرئيسي</a:t>
            </a:r>
          </a:p>
          <a:p>
            <a:pPr lvl="1"/>
            <a:r>
              <a:rPr lang="ar-SA" smtClean="0"/>
              <a:t>المستوى الثاني</a:t>
            </a:r>
          </a:p>
          <a:p>
            <a:pPr lvl="2"/>
            <a:r>
              <a:rPr lang="ar-SA" smtClean="0"/>
              <a:t>المستوى الثالث</a:t>
            </a:r>
          </a:p>
          <a:p>
            <a:pPr lvl="3"/>
            <a:r>
              <a:rPr lang="ar-SA" smtClean="0"/>
              <a:t>المستوى الرابع</a:t>
            </a:r>
          </a:p>
          <a:p>
            <a:pPr lvl="4"/>
            <a:r>
              <a:rPr lang="ar-SA" smtClean="0"/>
              <a:t>المستوى الخامس</a:t>
            </a:r>
            <a:endParaRPr lang="ar-SA"/>
          </a:p>
        </p:txBody>
      </p:sp>
      <p:sp>
        <p:nvSpPr>
          <p:cNvPr id="4" name="عنصر نائب للتاريخ 3"/>
          <p:cNvSpPr>
            <a:spLocks noGrp="1"/>
          </p:cNvSpPr>
          <p:nvPr>
            <p:ph type="dt" sz="half" idx="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FC96E-5A85-454E-82C3-D60414BEB4D1}" type="datetimeFigureOut">
              <a:rPr lang="ar-SA" smtClean="0"/>
              <a:t>15/10/46</a:t>
            </a:fld>
            <a:endParaRPr lang="ar-SA"/>
          </a:p>
        </p:txBody>
      </p:sp>
      <p:sp>
        <p:nvSpPr>
          <p:cNvPr id="5" name="عنصر نائب للتذييل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SA"/>
          </a:p>
        </p:txBody>
      </p:sp>
      <p:sp>
        <p:nvSpPr>
          <p:cNvPr id="6" name="عنصر نائب لرقم الشريحة 5"/>
          <p:cNvSpPr>
            <a:spLocks noGrp="1"/>
          </p:cNvSpPr>
          <p:nvPr>
            <p:ph type="sldNum" sz="quarter" idx="4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1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03019-855F-4A51-A728-6EB09B5D6039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983052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xStyles>
    <p:titleStyle>
      <a:lvl1pPr algn="r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SA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bsr.ia.ac.cn/english/Gait%20Databases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am.sanken.osaka-u.ac.jp/BiometricDB/GaitMVLP.html#:~:text=Introduction,for%20cross%2Dview%20gait%20recognitio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.sanken.osaka-u.ac.jp/BiometricDB/GaitMVLP.html" TargetMode="External"/><Relationship Id="rId7" Type="http://schemas.openxmlformats.org/officeDocument/2006/relationships/hyperlink" Target="https://cvlab.cse.msu.edu/frontal-view-gaitfvg-database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eb-archive.southampton.ac.uk/www.gait.ecs.soton.ac.uk/database/" TargetMode="External"/><Relationship Id="rId5" Type="http://schemas.openxmlformats.org/officeDocument/2006/relationships/hyperlink" Target="https://www.ce.cit.tum.de/mmk/verschiedenes/tum-gaid-database/" TargetMode="External"/><Relationship Id="rId4" Type="http://schemas.openxmlformats.org/officeDocument/2006/relationships/hyperlink" Target="http://www.am.sanken.osaka-u.ac.jp/BiometricDB/GaitLPAge.html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553" y="216939"/>
            <a:ext cx="1962150" cy="942975"/>
          </a:xfrm>
          <a:prstGeom prst="rect">
            <a:avLst/>
          </a:prstGeom>
        </p:spPr>
      </p:pic>
      <p:sp>
        <p:nvSpPr>
          <p:cNvPr id="5" name="مستطيل 4"/>
          <p:cNvSpPr/>
          <p:nvPr/>
        </p:nvSpPr>
        <p:spPr>
          <a:xfrm>
            <a:off x="3302758" y="1760823"/>
            <a:ext cx="7206019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Master Thesis Proposal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  <a:tabLst>
                <a:tab pos="1806575" algn="l"/>
                <a:tab pos="2133600" algn="l"/>
              </a:tabLs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Human Gait Recognition Using Deep Learning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Waleed Mohammed Rasheedy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Master’s Student, Master of Science in Artificial Intelligence Updated, College of Informatics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Midocean University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 Supervision of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Prof. Dr. Yasser Abdelhamid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ctr"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Associate Professor, College of Informatics</a:t>
            </a:r>
            <a:endParaRPr lang="en-US" sz="1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15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61491" y="1702253"/>
            <a:ext cx="6297018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Introduction</a:t>
            </a:r>
            <a:endParaRPr lang="en-US" sz="3708" dirty="0"/>
          </a:p>
        </p:txBody>
      </p:sp>
      <p:sp>
        <p:nvSpPr>
          <p:cNvPr id="4" name="Text 1"/>
          <p:cNvSpPr/>
          <p:nvPr/>
        </p:nvSpPr>
        <p:spPr>
          <a:xfrm>
            <a:off x="661491" y="2564858"/>
            <a:ext cx="6297018" cy="2976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 recognition is an emerging biometric method for human identification.</a:t>
            </a:r>
          </a:p>
          <a:p>
            <a:pPr marL="285750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Various approaches have been proposed, broadly classified into three categories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:</a:t>
            </a:r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Metaheuristic and Machine Learning-Based Methods.</a:t>
            </a:r>
            <a:endParaRPr lang="en-US" sz="1458" dirty="0"/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Attention Mechanisms and Spatiotemporal Deep Learning-Based Methods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</a:t>
            </a:r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Multi-View and Multi-Modality Gait Recognition.</a:t>
            </a:r>
            <a:endParaRPr lang="en-US" sz="1458" dirty="0"/>
          </a:p>
          <a:p>
            <a:pPr lvl="1" algn="l" rtl="0">
              <a:lnSpc>
                <a:spcPts val="2375"/>
              </a:lnSpc>
            </a:pPr>
            <a:endParaRPr lang="en-US" sz="1458" dirty="0"/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endParaRPr lang="en-US" sz="1458" dirty="0" smtClean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endParaRPr lang="en-US" sz="1458" dirty="0" smtClean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  <a:p>
            <a:pPr marL="742950" lvl="1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endParaRPr lang="en-US" sz="1458" dirty="0"/>
          </a:p>
        </p:txBody>
      </p:sp>
      <p:sp>
        <p:nvSpPr>
          <p:cNvPr id="5" name="Text 2"/>
          <p:cNvSpPr/>
          <p:nvPr/>
        </p:nvSpPr>
        <p:spPr>
          <a:xfrm>
            <a:off x="661491" y="5604868"/>
            <a:ext cx="6297018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endParaRPr lang="en-US" sz="1458" dirty="0"/>
          </a:p>
        </p:txBody>
      </p:sp>
      <p:sp>
        <p:nvSpPr>
          <p:cNvPr id="6" name="Text 3"/>
          <p:cNvSpPr/>
          <p:nvPr/>
        </p:nvSpPr>
        <p:spPr>
          <a:xfrm>
            <a:off x="485029" y="5943847"/>
            <a:ext cx="6297018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endParaRPr lang="en-US" sz="1458" dirty="0"/>
          </a:p>
        </p:txBody>
      </p:sp>
      <p:sp>
        <p:nvSpPr>
          <p:cNvPr id="7" name="Text 4"/>
          <p:cNvSpPr/>
          <p:nvPr/>
        </p:nvSpPr>
        <p:spPr>
          <a:xfrm>
            <a:off x="661491" y="5514932"/>
            <a:ext cx="6297018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endParaRPr lang="en-US" sz="1458" dirty="0"/>
          </a:p>
        </p:txBody>
      </p:sp>
      <p:pic>
        <p:nvPicPr>
          <p:cNvPr id="8" name="صورة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04285" y="0"/>
            <a:ext cx="42877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90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3034" y="1722386"/>
            <a:ext cx="5262828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Background 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677262" y="2816663"/>
            <a:ext cx="6297018" cy="14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Traditional Approaches in Gait Recognition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Deep Learning-Based Gait Recognition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Multi-View and Multi-Modality Approaches</a:t>
            </a:r>
          </a:p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endParaRPr lang="en-US" sz="1458" dirty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</p:txBody>
      </p:sp>
      <p:pic>
        <p:nvPicPr>
          <p:cNvPr id="5" name="صورة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33946" y="0"/>
            <a:ext cx="43580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736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68802" y="1053008"/>
            <a:ext cx="5776095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4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Background </a:t>
            </a:r>
            <a:r>
              <a:rPr lang="en-US" sz="4000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(cont...)</a:t>
            </a:r>
          </a:p>
          <a:p>
            <a:pPr algn="l" rtl="0">
              <a:lnSpc>
                <a:spcPts val="4625"/>
              </a:lnSpc>
            </a:pPr>
            <a:endParaRPr lang="en-US" sz="1500" dirty="0" smtClean="0">
              <a:solidFill>
                <a:srgbClr val="152D47"/>
              </a:solidFill>
              <a:latin typeface="Crimson Pro Semi Bold" pitchFamily="34" charset="0"/>
              <a:ea typeface="Crimson Pro Semi Bold" pitchFamily="34" charset="-122"/>
              <a:cs typeface="Crimson Pro Semi Bold" pitchFamily="34" charset="-120"/>
            </a:endParaRPr>
          </a:p>
          <a:p>
            <a:pPr algn="l" rtl="0">
              <a:lnSpc>
                <a:spcPts val="4625"/>
              </a:lnSpc>
            </a:pP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Traditional </a:t>
            </a: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Approaches in Gait Recognition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468801" y="3429000"/>
            <a:ext cx="7092583" cy="26399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Early gait recognition methods primarily relied on handcrafted features extracted from silhouettes, motion descriptors, and other manually designed representations. 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	These methods provided initial success, but they faced challenges due to variations in clothing, carrying conditions, and occlusions, which affected recognition accuracy</a:t>
            </a:r>
            <a:r>
              <a:rPr lang="en-US" sz="2000" spc="-29" dirty="0">
                <a:latin typeface="Heebo" panose="020B0604020202020204" charset="-79"/>
                <a:cs typeface="Heebo" panose="020B0604020202020204" charset="-79"/>
              </a:rPr>
              <a:t>.</a:t>
            </a:r>
          </a:p>
        </p:txBody>
      </p:sp>
      <p:pic>
        <p:nvPicPr>
          <p:cNvPr id="6" name="Google Shape;178;p37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18585" y="0"/>
            <a:ext cx="4173415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656024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6552" y="4073004"/>
            <a:ext cx="9888482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Deep Learning-Based Gait Recognition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306552" y="4972730"/>
            <a:ext cx="10632965" cy="1509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With deep learning, gait recognition has significantly improved through models.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Convolutional Neural Networks (CNNs), Bidirectional Long Short-Term Memory (BiLSTM), and attention mechanisms.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 These models automate feature extraction and enhance recognition accuracy by capturing spatial and temporal dependencies in gait sequences.</a:t>
            </a:r>
          </a:p>
        </p:txBody>
      </p:sp>
      <p:pic>
        <p:nvPicPr>
          <p:cNvPr id="5" name="Google Shape;262;p38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2312377"/>
          </a:xfrm>
          <a:prstGeom prst="rect">
            <a:avLst/>
          </a:prstGeom>
          <a:ln w="0">
            <a:noFill/>
          </a:ln>
        </p:spPr>
      </p:pic>
      <p:sp>
        <p:nvSpPr>
          <p:cNvPr id="6" name="Text 0"/>
          <p:cNvSpPr/>
          <p:nvPr/>
        </p:nvSpPr>
        <p:spPr>
          <a:xfrm>
            <a:off x="306552" y="3173279"/>
            <a:ext cx="5776095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4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Background </a:t>
            </a:r>
            <a:r>
              <a:rPr lang="en-US" sz="4000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(</a:t>
            </a:r>
            <a:r>
              <a:rPr lang="en-US" sz="4000" dirty="0" err="1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cont</a:t>
            </a:r>
            <a:r>
              <a:rPr lang="en-US" sz="4000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…)</a:t>
            </a:r>
          </a:p>
        </p:txBody>
      </p:sp>
    </p:spTree>
    <p:extLst>
      <p:ext uri="{BB962C8B-B14F-4D97-AF65-F5344CB8AC3E}">
        <p14:creationId xmlns:p14="http://schemas.microsoft.com/office/powerpoint/2010/main" val="4166884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7443" y="2124683"/>
            <a:ext cx="6108923" cy="13043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Multi-View and Multi-Modality Approaches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567443" y="3649003"/>
            <a:ext cx="6297018" cy="17732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Multi-view and multi-modality approaches have been introduced for challenging environments. 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These methods integrate information from different perspectives and sensor modalities (e.g., RGB, depth, and infrared) to enhance robustness against occlusions and environmental variations.</a:t>
            </a:r>
          </a:p>
        </p:txBody>
      </p:sp>
      <p:pic>
        <p:nvPicPr>
          <p:cNvPr id="8" name="Google Shape;178;p37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95492" y="0"/>
            <a:ext cx="4296508" cy="6858000"/>
          </a:xfrm>
          <a:prstGeom prst="rect">
            <a:avLst/>
          </a:prstGeom>
          <a:ln w="0">
            <a:noFill/>
          </a:ln>
        </p:spPr>
      </p:pic>
      <p:sp>
        <p:nvSpPr>
          <p:cNvPr id="4" name="مستطيل 3"/>
          <p:cNvSpPr/>
          <p:nvPr/>
        </p:nvSpPr>
        <p:spPr>
          <a:xfrm>
            <a:off x="567442" y="991325"/>
            <a:ext cx="5159589" cy="6822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 rtl="0">
              <a:lnSpc>
                <a:spcPts val="4625"/>
              </a:lnSpc>
            </a:pPr>
            <a:r>
              <a:rPr lang="en-US" sz="4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Background (cont</a:t>
            </a:r>
            <a:r>
              <a:rPr lang="en-US" sz="4000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...)</a:t>
            </a:r>
            <a:endParaRPr lang="en-US" sz="4000" dirty="0">
              <a:solidFill>
                <a:srgbClr val="152D47"/>
              </a:solidFill>
              <a:latin typeface="Crimson Pro Semi Bold" pitchFamily="34" charset="0"/>
              <a:ea typeface="Crimson Pro Semi Bold" pitchFamily="34" charset="-122"/>
              <a:cs typeface="Crimson Pro Semi Bold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00584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1" y="1745158"/>
            <a:ext cx="8863509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Motivation</a:t>
            </a:r>
          </a:p>
        </p:txBody>
      </p:sp>
      <p:sp>
        <p:nvSpPr>
          <p:cNvPr id="3" name="Text 1"/>
          <p:cNvSpPr/>
          <p:nvPr/>
        </p:nvSpPr>
        <p:spPr>
          <a:xfrm>
            <a:off x="661491" y="2755900"/>
            <a:ext cx="6297018" cy="2593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Researchers have previously worked on human gait recognition, utilizing models such as Vision Transformers (ViTs) and AutoML techniques. 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The motivation for this research stems from the need to improve the knowledge of readers and computer vision experts by providing the analysis of recent studies based on gait recognition. </a:t>
            </a:r>
          </a:p>
        </p:txBody>
      </p:sp>
      <p:pic>
        <p:nvPicPr>
          <p:cNvPr id="5" name="صورة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9792" y="0"/>
            <a:ext cx="41822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990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56388" y="571503"/>
            <a:ext cx="8863509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Research Questions 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556388" y="1232995"/>
            <a:ext cx="7145674" cy="2371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How can deep learning improve the robustness of gait recognition against variations in clothing, carrying conditions, speed, shadows, and lighting?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What impact do different hyperparameters (learning rate, epochs, optimizer) have on the performance of deep learning-based gait recognition models?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How can dataset enhancement techniques (e.g., data augmentation, synthetic data generation) improve gait recognition accuracy?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How do different deep learning architectures (e.g., ura, BiLSTM, Vision Transformers) compare in terms of recognition accuracy and computational efficiency?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How can gait recognition be optimized for real-world deployment, considering factors like occlusion, multiple viewpoints, and environmental changes?</a:t>
            </a:r>
          </a:p>
        </p:txBody>
      </p:sp>
      <p:pic>
        <p:nvPicPr>
          <p:cNvPr id="4" name="Google Shape;155;p30"/>
          <p:cNvPicPr/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29600" y="0"/>
            <a:ext cx="3962400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697123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1" y="1745158"/>
            <a:ext cx="8863509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Problem Definition</a:t>
            </a: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534492" y="2447925"/>
            <a:ext cx="6796475" cy="2371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Human gait recognition extracts features from an individual's walking style for authentication or recognition.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Applications include security, healthcare, and sports.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Various techniques have been developed for gait recognition.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Challenges in gait recognition: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View angle variations, Changes in clothing, Carrying objects,  Walking speed variations, Lighting conditions, Data biases and complexity</a:t>
            </a:r>
          </a:p>
        </p:txBody>
      </p:sp>
    </p:spTree>
    <p:extLst>
      <p:ext uri="{BB962C8B-B14F-4D97-AF65-F5344CB8AC3E}">
        <p14:creationId xmlns:p14="http://schemas.microsoft.com/office/powerpoint/2010/main" val="1440074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25518" y="705884"/>
            <a:ext cx="8863509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Publicly Available Datasets </a:t>
            </a:r>
            <a:endParaRPr lang="en-US" sz="3708" dirty="0"/>
          </a:p>
        </p:txBody>
      </p:sp>
      <p:graphicFrame>
        <p:nvGraphicFramePr>
          <p:cNvPr id="5" name="object 37"/>
          <p:cNvGraphicFramePr>
            <a:graphicFrameLocks noGrp="1"/>
          </p:cNvGraphicFramePr>
          <p:nvPr>
            <p:extLst/>
          </p:nvPr>
        </p:nvGraphicFramePr>
        <p:xfrm>
          <a:off x="525518" y="1821795"/>
          <a:ext cx="11105932" cy="4597868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9573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7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37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37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13768">
                  <a:extLst>
                    <a:ext uri="{9D8B030D-6E8A-4147-A177-3AD203B41FA5}">
                      <a16:colId xmlns:a16="http://schemas.microsoft.com/office/drawing/2014/main" val="531510208"/>
                    </a:ext>
                  </a:extLst>
                </a:gridCol>
              </a:tblGrid>
              <a:tr h="29607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Dataset Name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Link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Biomarker(s)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Size &amp; Samples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Limitations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7514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CASIA-A</a:t>
                      </a:r>
                      <a:endParaRPr lang="en-PK" sz="14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3"/>
                        </a:rPr>
                        <a:t>http://www.cbsr.ia.ac.cn/english/Gait%20Databases.asp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20 subjects, </a:t>
                      </a:r>
                      <a:r>
                        <a:rPr lang="en-US" sz="1200" b="1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3 views</a:t>
                      </a: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 (0°, 45°, 90°)</a:t>
                      </a:r>
                      <a:endParaRPr lang="en-PK" sz="12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Small dataset, treadmill-based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9218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</a:t>
                      </a:r>
                      <a:endParaRPr lang="en-PK" sz="14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3"/>
                        </a:rPr>
                        <a:t>http://www.cbsr.ia.ac.cn/english/Gait%20Databases.asp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Silhouettes, multi-view gait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124 subjects, </a:t>
                      </a:r>
                      <a:r>
                        <a:rPr lang="en-US" sz="1200" b="1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11 angles</a:t>
                      </a: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 (0°–180°)</a:t>
                      </a:r>
                      <a:endParaRPr lang="en-PK" sz="12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Limited real-world diversity, controlled environment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9218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CASIA-C</a:t>
                      </a:r>
                      <a:endParaRPr lang="en-PK" sz="14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3"/>
                        </a:rPr>
                        <a:t>http://www.cbsr.ia.ac.cn/english/Gait%20Databases.asp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Infrared silhouettes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153 subjects, </a:t>
                      </a: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outdoor setting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Occlusions make recognition difficult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5151112"/>
                  </a:ext>
                </a:extLst>
              </a:tr>
              <a:tr h="1405848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OU-ISIR Large Population</a:t>
                      </a:r>
                      <a:endParaRPr lang="en-PK" sz="14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4"/>
                        </a:rPr>
                        <a:t>http://www.am.sanken.osaka-u.ac.jp/BiometricDB/GaitMVLP.html#:~:text=Introduction,for%20cross%2Dview%20gait%20recognition</a:t>
                      </a: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Silhouettes, gait features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4,007 subjects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Limited pose variations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96646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579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84871" y="567828"/>
            <a:ext cx="8863509" cy="661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Publicly Available Datasets (</a:t>
            </a: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cont...) </a:t>
            </a:r>
            <a:endParaRPr lang="en-US" sz="3708" dirty="0"/>
          </a:p>
        </p:txBody>
      </p:sp>
      <p:graphicFrame>
        <p:nvGraphicFramePr>
          <p:cNvPr id="3" name="جدول 2"/>
          <p:cNvGraphicFramePr>
            <a:graphicFrameLocks noGrp="1"/>
          </p:cNvGraphicFramePr>
          <p:nvPr>
            <p:extLst/>
          </p:nvPr>
        </p:nvGraphicFramePr>
        <p:xfrm>
          <a:off x="284870" y="1699172"/>
          <a:ext cx="11145130" cy="5032807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964212">
                  <a:extLst>
                    <a:ext uri="{9D8B030D-6E8A-4147-A177-3AD203B41FA5}">
                      <a16:colId xmlns:a16="http://schemas.microsoft.com/office/drawing/2014/main" val="151732930"/>
                    </a:ext>
                  </a:extLst>
                </a:gridCol>
                <a:gridCol w="2074664">
                  <a:extLst>
                    <a:ext uri="{9D8B030D-6E8A-4147-A177-3AD203B41FA5}">
                      <a16:colId xmlns:a16="http://schemas.microsoft.com/office/drawing/2014/main" val="2976780681"/>
                    </a:ext>
                  </a:extLst>
                </a:gridCol>
                <a:gridCol w="2863798">
                  <a:extLst>
                    <a:ext uri="{9D8B030D-6E8A-4147-A177-3AD203B41FA5}">
                      <a16:colId xmlns:a16="http://schemas.microsoft.com/office/drawing/2014/main" val="2317391936"/>
                    </a:ext>
                  </a:extLst>
                </a:gridCol>
                <a:gridCol w="2121228">
                  <a:extLst>
                    <a:ext uri="{9D8B030D-6E8A-4147-A177-3AD203B41FA5}">
                      <a16:colId xmlns:a16="http://schemas.microsoft.com/office/drawing/2014/main" val="757609883"/>
                    </a:ext>
                  </a:extLst>
                </a:gridCol>
                <a:gridCol w="2121228">
                  <a:extLst>
                    <a:ext uri="{9D8B030D-6E8A-4147-A177-3AD203B41FA5}">
                      <a16:colId xmlns:a16="http://schemas.microsoft.com/office/drawing/2014/main" val="760389653"/>
                    </a:ext>
                  </a:extLst>
                </a:gridCol>
              </a:tblGrid>
              <a:tr h="850771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OU-ISIR Multi-view</a:t>
                      </a:r>
                      <a:endParaRPr lang="en-PK" sz="12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3"/>
                        </a:rPr>
                        <a:t>http://www.am.sanken.osaka-u.ac.jp/BiometricDB/GaitMVLP.html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 smtClean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Silhouettes, multi-view gait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10 views</a:t>
                      </a: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, indoor setting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Only side views are well-represented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271920"/>
                  </a:ext>
                </a:extLst>
              </a:tr>
              <a:tr h="1045509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OU-ISIR Age &amp; Gender</a:t>
                      </a:r>
                      <a:endParaRPr lang="en-PK" sz="12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4"/>
                        </a:rPr>
                        <a:t>http://www.am.sanken.osaka-u.ac.jp/BiometricDB/GaitLPAge.html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 smtClean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Silhouettes, age &amp; gender variations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1,615 subjects</a:t>
                      </a: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 (ages 2-87)</a:t>
                      </a:r>
                      <a:endParaRPr lang="en-PK" sz="12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No depth or RGB data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1422494"/>
                  </a:ext>
                </a:extLst>
              </a:tr>
              <a:tr h="1045509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TUM-GAID</a:t>
                      </a:r>
                      <a:endParaRPr lang="en-PK" sz="12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 dirty="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5"/>
                        </a:rPr>
                        <a:t>https://www.ce.cit.tum.de/mmk/verschiedenes/tum-gaid-database/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 smtClean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RGB, Depth, Silhouettes, Audio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305 subjects</a:t>
                      </a: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, 3 conditions (normal, backpack, coated)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Small dataset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146436"/>
                  </a:ext>
                </a:extLst>
              </a:tr>
              <a:tr h="1045509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SOTON Gait Database</a:t>
                      </a:r>
                      <a:endParaRPr lang="en-PK" sz="12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u="sng" kern="10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6"/>
                        </a:rPr>
                        <a:t>https://web-archive.southampton.ac.uk/www.gait.ecs.soton.ac.uk/database/</a:t>
                      </a:r>
                      <a:endParaRPr lang="en-PK" sz="12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200" kern="1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2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 smtClean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Silhouettes, multi-view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115 subjects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2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Outdated dataset, low diversity</a:t>
                      </a:r>
                      <a:endParaRPr lang="en-PK" sz="12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2311518"/>
                  </a:ext>
                </a:extLst>
              </a:tr>
              <a:tr h="1045509"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Florence 3D Gait (FVG)</a:t>
                      </a:r>
                      <a:endParaRPr lang="en-PK" sz="1400" b="1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u="sng" kern="100">
                          <a:solidFill>
                            <a:srgbClr val="0000FF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  <a:hlinkClick r:id="rId7"/>
                        </a:rPr>
                        <a:t>https://cvlab.cse.msu.edu/frontal-view-gaitfvg-database.html</a:t>
                      </a:r>
                      <a:endParaRPr lang="en-PK" sz="14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l" rtl="0">
                        <a:buNone/>
                      </a:pPr>
                      <a:r>
                        <a:rPr lang="en-US" sz="1400" kern="100">
                          <a:effectLst/>
                          <a:latin typeface="+mj-lt"/>
                          <a:ea typeface="Georgia" panose="02040502050405020303" pitchFamily="18" charset="0"/>
                          <a:cs typeface="Georgia" panose="02040502050405020303" pitchFamily="18" charset="0"/>
                        </a:rPr>
                        <a:t> </a:t>
                      </a:r>
                      <a:endParaRPr lang="en-PK" sz="1400" kern="1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kern="100" dirty="0" smtClean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RGB, Depth, 3D Skeletons</a:t>
                      </a:r>
                      <a:endParaRPr lang="en-PK" sz="14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b="1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180 subjects</a:t>
                      </a:r>
                      <a:r>
                        <a:rPr lang="en-US" sz="14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, indoor &amp; outdoor</a:t>
                      </a:r>
                      <a:endParaRPr lang="en-PK" sz="14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>
                        <a:buNone/>
                      </a:pPr>
                      <a:r>
                        <a:rPr lang="en-US" sz="1400" kern="1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Small sample size</a:t>
                      </a:r>
                      <a:endParaRPr lang="en-PK" sz="1400" kern="1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62728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2987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2" y="1663006"/>
            <a:ext cx="103955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Metaheuristic and Machine Learning-Based Methods</a:t>
            </a:r>
            <a:endParaRPr lang="en-US" sz="3708" dirty="0"/>
          </a:p>
        </p:txBody>
      </p:sp>
      <p:grpSp>
        <p:nvGrpSpPr>
          <p:cNvPr id="10" name="مجموعة 9"/>
          <p:cNvGrpSpPr/>
          <p:nvPr/>
        </p:nvGrpSpPr>
        <p:grpSpPr>
          <a:xfrm>
            <a:off x="7995742" y="2726135"/>
            <a:ext cx="3315097" cy="2291656"/>
            <a:chOff x="793790" y="3271361"/>
            <a:chExt cx="3978116" cy="2749987"/>
          </a:xfrm>
        </p:grpSpPr>
        <p:sp>
          <p:nvSpPr>
            <p:cNvPr id="3" name="Text 1"/>
            <p:cNvSpPr/>
            <p:nvPr/>
          </p:nvSpPr>
          <p:spPr>
            <a:xfrm>
              <a:off x="793790" y="3271361"/>
              <a:ext cx="3978116" cy="7086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l" rtl="0">
                <a:lnSpc>
                  <a:spcPts val="2292"/>
                </a:lnSpc>
              </a:pPr>
              <a:r>
                <a:rPr lang="en-US" sz="1833" dirty="0">
                  <a:solidFill>
                    <a:srgbClr val="152D47"/>
                  </a:solidFill>
                  <a:latin typeface="Crimson Pro Semi Bold" pitchFamily="34" charset="0"/>
                  <a:ea typeface="Crimson Pro Semi Bold" pitchFamily="34" charset="-122"/>
                  <a:cs typeface="Crimson Pro Semi Bold" pitchFamily="34" charset="-120"/>
                </a:rPr>
                <a:t>Deep Learning with EfficientNet &amp; CNN [3]</a:t>
              </a:r>
              <a:endParaRPr lang="en-US" sz="1833" dirty="0"/>
            </a:p>
          </p:txBody>
        </p:sp>
        <p:sp>
          <p:nvSpPr>
            <p:cNvPr id="4" name="Text 2"/>
            <p:cNvSpPr/>
            <p:nvPr/>
          </p:nvSpPr>
          <p:spPr>
            <a:xfrm>
              <a:off x="793790" y="4206835"/>
              <a:ext cx="3978116" cy="181451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l" rtl="0">
                <a:lnSpc>
                  <a:spcPts val="2375"/>
                </a:lnSpc>
              </a:pPr>
              <a:r>
                <a:rPr lang="en-US" sz="1458" dirty="0">
                  <a:solidFill>
                    <a:srgbClr val="4C4C4D"/>
                  </a:solidFill>
                  <a:latin typeface="Heebo" pitchFamily="34" charset="0"/>
                  <a:ea typeface="Heebo" pitchFamily="34" charset="-122"/>
                  <a:cs typeface="Heebo" pitchFamily="34" charset="-120"/>
                </a:rPr>
                <a:t>Utilized 92,596 images for feature extraction and classification.</a:t>
              </a:r>
            </a:p>
            <a:p>
              <a:pPr algn="l" rtl="0">
                <a:lnSpc>
                  <a:spcPts val="2375"/>
                </a:lnSpc>
              </a:pPr>
              <a:endPara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endParaRPr>
            </a:p>
          </p:txBody>
        </p:sp>
      </p:grpSp>
      <p:sp>
        <p:nvSpPr>
          <p:cNvPr id="5" name="Text 3"/>
          <p:cNvSpPr/>
          <p:nvPr/>
        </p:nvSpPr>
        <p:spPr>
          <a:xfrm>
            <a:off x="4444107" y="2726134"/>
            <a:ext cx="3315097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2292"/>
              </a:lnSpc>
            </a:pPr>
            <a:r>
              <a:rPr lang="en-US" sz="18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Metaheuristic-Based Feature Selection [2]</a:t>
            </a:r>
            <a:endParaRPr lang="en-US" sz="1833" dirty="0"/>
          </a:p>
        </p:txBody>
      </p:sp>
      <p:sp>
        <p:nvSpPr>
          <p:cNvPr id="6" name="Text 4"/>
          <p:cNvSpPr/>
          <p:nvPr/>
        </p:nvSpPr>
        <p:spPr>
          <a:xfrm>
            <a:off x="4444107" y="3505696"/>
            <a:ext cx="3315097" cy="15120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/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Optimization techniques to select the most relevant gait features for improved recognition accuracy.</a:t>
            </a:r>
          </a:p>
        </p:txBody>
      </p:sp>
      <p:grpSp>
        <p:nvGrpSpPr>
          <p:cNvPr id="9" name="مجموعة 8"/>
          <p:cNvGrpSpPr/>
          <p:nvPr/>
        </p:nvGrpSpPr>
        <p:grpSpPr>
          <a:xfrm>
            <a:off x="892472" y="2726134"/>
            <a:ext cx="3315097" cy="2583557"/>
            <a:chOff x="9872067" y="3271361"/>
            <a:chExt cx="3978116" cy="3100268"/>
          </a:xfrm>
        </p:grpSpPr>
        <p:sp>
          <p:nvSpPr>
            <p:cNvPr id="7" name="Text 5"/>
            <p:cNvSpPr/>
            <p:nvPr/>
          </p:nvSpPr>
          <p:spPr>
            <a:xfrm>
              <a:off x="9872067" y="3271361"/>
              <a:ext cx="2835235" cy="35433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algn="l" rtl="0">
                <a:lnSpc>
                  <a:spcPts val="2292"/>
                </a:lnSpc>
              </a:pPr>
              <a:r>
                <a:rPr lang="en-US" sz="1833" dirty="0">
                  <a:solidFill>
                    <a:srgbClr val="152D47"/>
                  </a:solidFill>
                  <a:latin typeface="Crimson Pro Semi Bold" pitchFamily="34" charset="0"/>
                  <a:ea typeface="Crimson Pro Semi Bold" pitchFamily="34" charset="-122"/>
                  <a:cs typeface="Crimson Pro Semi Bold" pitchFamily="34" charset="-120"/>
                </a:rPr>
                <a:t>Stacked-Gait </a:t>
              </a:r>
              <a:r>
                <a:rPr lang="en-US" sz="1833" dirty="0" smtClean="0">
                  <a:solidFill>
                    <a:srgbClr val="152D47"/>
                  </a:solidFill>
                  <a:latin typeface="Crimson Pro Semi Bold" pitchFamily="34" charset="0"/>
                  <a:ea typeface="Crimson Pro Semi Bold" pitchFamily="34" charset="-122"/>
                  <a:cs typeface="Crimson Pro Semi Bold" pitchFamily="34" charset="-120"/>
                </a:rPr>
                <a:t>[1]</a:t>
              </a:r>
              <a:endParaRPr lang="en-US" sz="1833" dirty="0"/>
            </a:p>
          </p:txBody>
        </p:sp>
        <p:sp>
          <p:nvSpPr>
            <p:cNvPr id="8" name="Text 6"/>
            <p:cNvSpPr/>
            <p:nvPr/>
          </p:nvSpPr>
          <p:spPr>
            <a:xfrm>
              <a:off x="9872067" y="4194214"/>
              <a:ext cx="3978116" cy="217741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algn="l" rtl="0"/>
              <a:r>
                <a:rPr lang="en-US" sz="1458" dirty="0">
                  <a:solidFill>
                    <a:srgbClr val="4C4C4D"/>
                  </a:solidFill>
                  <a:latin typeface="Heebo" pitchFamily="34" charset="0"/>
                  <a:ea typeface="Heebo" pitchFamily="34" charset="-122"/>
                  <a:cs typeface="Heebo" pitchFamily="34" charset="-120"/>
                </a:rPr>
                <a:t>Image preprocessing, autoencoder-based feature extraction, and machine learning for classification.</a:t>
              </a:r>
            </a:p>
          </p:txBody>
        </p:sp>
      </p:grpSp>
      <p:sp>
        <p:nvSpPr>
          <p:cNvPr id="11" name="مستطيل 10"/>
          <p:cNvSpPr/>
          <p:nvPr/>
        </p:nvSpPr>
        <p:spPr>
          <a:xfrm>
            <a:off x="560242" y="1135858"/>
            <a:ext cx="6096000" cy="3231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 rtl="0"/>
            <a:r>
              <a:rPr lang="en-US" sz="1500" b="1" dirty="0">
                <a:solidFill>
                  <a:srgbClr val="44536A"/>
                </a:solidFill>
                <a:latin typeface="Constantia"/>
                <a:cs typeface="Constantia"/>
              </a:rPr>
              <a:t>Previous Work</a:t>
            </a:r>
            <a:endParaRPr lang="ar-SA" sz="1500" dirty="0"/>
          </a:p>
        </p:txBody>
      </p:sp>
    </p:spTree>
    <p:extLst>
      <p:ext uri="{BB962C8B-B14F-4D97-AF65-F5344CB8AC3E}">
        <p14:creationId xmlns:p14="http://schemas.microsoft.com/office/powerpoint/2010/main" val="359902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5340" y="2015927"/>
            <a:ext cx="103955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Metaheuristic and Machine Learning-Based </a:t>
            </a:r>
            <a:endParaRPr lang="en-US" sz="3708" dirty="0" smtClean="0">
              <a:solidFill>
                <a:srgbClr val="152D47"/>
              </a:solidFill>
              <a:latin typeface="Crimson Pro Semi Bold" pitchFamily="34" charset="0"/>
              <a:ea typeface="Crimson Pro Semi Bold" pitchFamily="34" charset="-122"/>
              <a:cs typeface="Crimson Pro Semi Bold" pitchFamily="34" charset="-120"/>
            </a:endParaRPr>
          </a:p>
          <a:p>
            <a:pPr algn="l" rtl="0">
              <a:lnSpc>
                <a:spcPts val="4625"/>
              </a:lnSpc>
            </a:pP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Methods </a:t>
            </a:r>
            <a:r>
              <a:rPr lang="en-US" sz="4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(cont</a:t>
            </a:r>
            <a:r>
              <a:rPr lang="en-US" sz="4000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...)</a:t>
            </a:r>
            <a:endParaRPr lang="en-US" sz="4000" dirty="0"/>
          </a:p>
          <a:p>
            <a:pPr algn="l" rtl="0">
              <a:lnSpc>
                <a:spcPts val="4625"/>
              </a:lnSpc>
            </a:pPr>
            <a:endParaRPr lang="en-US" sz="3708" dirty="0"/>
          </a:p>
        </p:txBody>
      </p:sp>
      <p:graphicFrame>
        <p:nvGraphicFramePr>
          <p:cNvPr id="11" name="object 41">
            <a:extLst>
              <a:ext uri="{FF2B5EF4-FFF2-40B4-BE49-F238E27FC236}">
                <a16:creationId xmlns:a16="http://schemas.microsoft.com/office/drawing/2014/main" id="{BCEE686B-FBFB-738A-AFB9-32188D8744F7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55340" y="3288632"/>
          <a:ext cx="11103522" cy="3354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796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6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6017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36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13682">
                  <a:extLst>
                    <a:ext uri="{9D8B030D-6E8A-4147-A177-3AD203B41FA5}">
                      <a16:colId xmlns:a16="http://schemas.microsoft.com/office/drawing/2014/main" val="1318817295"/>
                    </a:ext>
                  </a:extLst>
                </a:gridCol>
              </a:tblGrid>
              <a:tr h="72149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References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Datatype</a:t>
                      </a:r>
                      <a:endParaRPr lang="en-PK" sz="140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Training Model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Accuracy</a:t>
                      </a:r>
                      <a:endParaRPr lang="en-PK" sz="140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Dataset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99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Mehmood et al. [1]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Image Sequence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Stacked Autoencoders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98.10%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883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Xu et al. [2]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Kinematics and kinetics data waveform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Machine Learning Models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99.81%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800 group gait data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386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Aman et al. [3]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Image Sequence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Deep Learning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97.12%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02178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672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7633" y="1660813"/>
            <a:ext cx="8536788" cy="13478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Metaheuristic and Machine </a:t>
            </a:r>
            <a:endParaRPr lang="en-US" sz="3708" dirty="0" smtClean="0">
              <a:solidFill>
                <a:srgbClr val="152D47"/>
              </a:solidFill>
              <a:latin typeface="Crimson Pro Semi Bold" pitchFamily="34" charset="0"/>
              <a:ea typeface="Crimson Pro Semi Bold" pitchFamily="34" charset="-122"/>
              <a:cs typeface="Crimson Pro Semi Bold" pitchFamily="34" charset="-120"/>
            </a:endParaRPr>
          </a:p>
          <a:p>
            <a:pPr algn="l" rtl="0">
              <a:lnSpc>
                <a:spcPts val="4625"/>
              </a:lnSpc>
            </a:pP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Learning-Based Methods </a:t>
            </a:r>
            <a:r>
              <a:rPr lang="en-US" sz="4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(cont..)</a:t>
            </a:r>
            <a:endParaRPr lang="en-US" sz="4000" dirty="0"/>
          </a:p>
          <a:p>
            <a:pPr algn="l" rtl="0">
              <a:lnSpc>
                <a:spcPts val="4625"/>
              </a:lnSpc>
            </a:pPr>
            <a:endParaRPr lang="en-US" sz="3708" dirty="0"/>
          </a:p>
        </p:txBody>
      </p:sp>
      <p:sp>
        <p:nvSpPr>
          <p:cNvPr id="3" name="Text 1"/>
          <p:cNvSpPr/>
          <p:nvPr/>
        </p:nvSpPr>
        <p:spPr>
          <a:xfrm>
            <a:off x="655340" y="3354278"/>
            <a:ext cx="2362696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2292"/>
              </a:lnSpc>
            </a:pPr>
            <a:r>
              <a:rPr lang="en-US" sz="18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Challenges Faced</a:t>
            </a:r>
            <a:endParaRPr lang="en-US" sz="1833" dirty="0"/>
          </a:p>
        </p:txBody>
      </p:sp>
      <p:sp>
        <p:nvSpPr>
          <p:cNvPr id="4" name="Text 2"/>
          <p:cNvSpPr/>
          <p:nvPr/>
        </p:nvSpPr>
        <p:spPr>
          <a:xfrm>
            <a:off x="655341" y="3838565"/>
            <a:ext cx="5203924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Relies on the quality of the input image [1]</a:t>
            </a:r>
            <a:endParaRPr lang="en-US" sz="1458" dirty="0"/>
          </a:p>
        </p:txBody>
      </p:sp>
      <p:sp>
        <p:nvSpPr>
          <p:cNvPr id="5" name="Text 3"/>
          <p:cNvSpPr/>
          <p:nvPr/>
        </p:nvSpPr>
        <p:spPr>
          <a:xfrm>
            <a:off x="655341" y="4207063"/>
            <a:ext cx="6724028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Faces the problem of computational cost and needs extensive hyperparameter selection [2]</a:t>
            </a:r>
            <a:endParaRPr lang="en-US" sz="1458" dirty="0"/>
          </a:p>
        </p:txBody>
      </p:sp>
      <p:sp>
        <p:nvSpPr>
          <p:cNvPr id="6" name="Text 4"/>
          <p:cNvSpPr/>
          <p:nvPr/>
        </p:nvSpPr>
        <p:spPr>
          <a:xfrm>
            <a:off x="655341" y="4811901"/>
            <a:ext cx="5203924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85739" indent="-285739" algn="l" rtl="0">
              <a:lnSpc>
                <a:spcPts val="2375"/>
              </a:lnSpc>
              <a:buSzPct val="10000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Dependent on large data for training [3]</a:t>
            </a:r>
            <a:endParaRPr lang="en-US" sz="1458" dirty="0"/>
          </a:p>
        </p:txBody>
      </p:sp>
    </p:spTree>
    <p:extLst>
      <p:ext uri="{BB962C8B-B14F-4D97-AF65-F5344CB8AC3E}">
        <p14:creationId xmlns:p14="http://schemas.microsoft.com/office/powerpoint/2010/main" val="129353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07119" y="1249869"/>
            <a:ext cx="6405761" cy="1084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250"/>
              </a:lnSpc>
            </a:pPr>
            <a:r>
              <a:rPr lang="en-US" sz="337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Metaheuristic and Machine Learning-Based Methods (cont..)</a:t>
            </a:r>
            <a:endParaRPr lang="en-US" sz="3375" dirty="0"/>
          </a:p>
        </p:txBody>
      </p:sp>
      <p:sp>
        <p:nvSpPr>
          <p:cNvPr id="4" name="Text 1"/>
          <p:cNvSpPr/>
          <p:nvPr/>
        </p:nvSpPr>
        <p:spPr>
          <a:xfrm>
            <a:off x="607119" y="2886968"/>
            <a:ext cx="4336852" cy="542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250"/>
              </a:lnSpc>
            </a:pPr>
            <a:r>
              <a:rPr lang="en-US" sz="3375" b="1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Improvements Made</a:t>
            </a:r>
            <a:endParaRPr lang="en-US" sz="3375" dirty="0"/>
          </a:p>
        </p:txBody>
      </p:sp>
      <p:sp>
        <p:nvSpPr>
          <p:cNvPr id="12" name="Text 9"/>
          <p:cNvSpPr/>
          <p:nvPr/>
        </p:nvSpPr>
        <p:spPr>
          <a:xfrm>
            <a:off x="168441" y="3429000"/>
            <a:ext cx="7283116" cy="2938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742950" lvl="1" indent="-285750" algn="l" rtl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ea typeface="Heebo"/>
                <a:cs typeface="Times New Roman" panose="02020603050405020304" pitchFamily="18" charset="0"/>
              </a:rPr>
              <a:t>Addresses the problem of the dimensionality of features [1].</a:t>
            </a:r>
          </a:p>
          <a:p>
            <a:pPr marL="742950" lvl="1" indent="-285750" algn="l" rtl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Times New Roman" panose="02020603050405020304" pitchFamily="18" charset="0"/>
                <a:ea typeface="Heebo"/>
                <a:cs typeface="Times New Roman" panose="02020603050405020304" pitchFamily="18" charset="0"/>
              </a:rPr>
              <a:t>The method offered improved results [2].</a:t>
            </a:r>
          </a:p>
          <a:p>
            <a:pPr marL="742950" lvl="1" indent="-285750" algn="l" rtl="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Times New Roman" panose="02020603050405020304" pitchFamily="18" charset="0"/>
                <a:ea typeface="Heebo"/>
                <a:cs typeface="Times New Roman" panose="02020603050405020304" pitchFamily="18" charset="0"/>
              </a:rPr>
              <a:t>The dense classification layer improves the feature discrimination [3].</a:t>
            </a:r>
            <a:endParaRPr lang="en-US" sz="1600" b="1" dirty="0">
              <a:latin typeface="Times New Roman" panose="02020603050405020304" pitchFamily="18" charset="0"/>
              <a:ea typeface="Heebo"/>
              <a:cs typeface="Times New Roman" panose="02020603050405020304" pitchFamily="18" charset="0"/>
            </a:endParaRPr>
          </a:p>
        </p:txBody>
      </p:sp>
      <p:pic>
        <p:nvPicPr>
          <p:cNvPr id="17" name="صورة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6169" y="0"/>
            <a:ext cx="41558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00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29248"/>
            <a:ext cx="4510454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176639" y="717154"/>
            <a:ext cx="6410722" cy="16195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4250"/>
              </a:lnSpc>
            </a:pPr>
            <a:r>
              <a:rPr lang="en-US" sz="337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Attention Mechanisms &amp; Spatiotemporal Deep Learning-Based Methods</a:t>
            </a:r>
            <a:endParaRPr lang="en-US" sz="3375" dirty="0"/>
          </a:p>
        </p:txBody>
      </p:sp>
      <p:sp>
        <p:nvSpPr>
          <p:cNvPr id="4" name="Shape 1"/>
          <p:cNvSpPr/>
          <p:nvPr/>
        </p:nvSpPr>
        <p:spPr>
          <a:xfrm>
            <a:off x="5176640" y="2595761"/>
            <a:ext cx="3119041" cy="2100659"/>
          </a:xfrm>
          <a:prstGeom prst="roundRect">
            <a:avLst>
              <a:gd name="adj" fmla="val 1234"/>
            </a:avLst>
          </a:prstGeom>
          <a:solidFill>
            <a:srgbClr val="F2EEEE"/>
          </a:solidFill>
          <a:ln/>
        </p:spPr>
      </p:sp>
      <p:sp>
        <p:nvSpPr>
          <p:cNvPr id="5" name="Text 2"/>
          <p:cNvSpPr/>
          <p:nvPr/>
        </p:nvSpPr>
        <p:spPr>
          <a:xfrm>
            <a:off x="5349380" y="2768500"/>
            <a:ext cx="2527294" cy="6326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b="1" dirty="0">
                <a:solidFill>
                  <a:srgbClr val="4C4C4D"/>
                </a:solidFill>
                <a:latin typeface="Times New Roman" panose="02020603050405020304" pitchFamily="18" charset="0"/>
                <a:ea typeface="Crimson Pro Semi Bold" pitchFamily="34" charset="-122"/>
                <a:cs typeface="Times New Roman" panose="02020603050405020304" pitchFamily="18" charset="0"/>
              </a:rPr>
              <a:t>Bi-LSTM with Attention </a:t>
            </a:r>
            <a:endParaRPr lang="en-US" b="1" dirty="0" smtClean="0">
              <a:solidFill>
                <a:srgbClr val="4C4C4D"/>
              </a:solidFill>
              <a:latin typeface="Times New Roman" panose="02020603050405020304" pitchFamily="18" charset="0"/>
              <a:ea typeface="Crimson Pro Semi Bold" pitchFamily="34" charset="-122"/>
              <a:cs typeface="Times New Roman" panose="02020603050405020304" pitchFamily="18" charset="0"/>
            </a:endParaRPr>
          </a:p>
          <a:p>
            <a:pPr algn="l">
              <a:lnSpc>
                <a:spcPts val="2125"/>
              </a:lnSpc>
            </a:pPr>
            <a:r>
              <a:rPr lang="en-US" b="1" dirty="0" smtClean="0">
                <a:solidFill>
                  <a:srgbClr val="4C4C4D"/>
                </a:solidFill>
                <a:latin typeface="Times New Roman" panose="02020603050405020304" pitchFamily="18" charset="0"/>
                <a:ea typeface="Crimson Pro Semi Bold" pitchFamily="34" charset="-122"/>
                <a:cs typeface="Times New Roman" panose="02020603050405020304" pitchFamily="18" charset="0"/>
              </a:rPr>
              <a:t>Mechanism[4]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5349380" y="3401118"/>
            <a:ext cx="2773561" cy="1122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Used sensor-based gait data to extract motion features.</a:t>
            </a:r>
          </a:p>
        </p:txBody>
      </p:sp>
      <p:sp>
        <p:nvSpPr>
          <p:cNvPr id="7" name="Shape 4"/>
          <p:cNvSpPr/>
          <p:nvPr/>
        </p:nvSpPr>
        <p:spPr>
          <a:xfrm>
            <a:off x="8468420" y="2595761"/>
            <a:ext cx="3119041" cy="2100659"/>
          </a:xfrm>
          <a:prstGeom prst="roundRect">
            <a:avLst>
              <a:gd name="adj" fmla="val 1234"/>
            </a:avLst>
          </a:prstGeom>
          <a:solidFill>
            <a:srgbClr val="F2EEEE"/>
          </a:solidFill>
          <a:ln/>
        </p:spPr>
      </p:sp>
      <p:sp>
        <p:nvSpPr>
          <p:cNvPr id="8" name="Text 5"/>
          <p:cNvSpPr/>
          <p:nvPr/>
        </p:nvSpPr>
        <p:spPr>
          <a:xfrm>
            <a:off x="8641159" y="2768500"/>
            <a:ext cx="2711450" cy="529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b="1" dirty="0">
                <a:solidFill>
                  <a:srgbClr val="4C4C4D"/>
                </a:solidFill>
                <a:latin typeface="Times New Roman" panose="02020603050405020304" pitchFamily="18" charset="0"/>
                <a:ea typeface="Crimson Pro Semi Bold" pitchFamily="34" charset="-122"/>
                <a:cs typeface="Times New Roman" panose="02020603050405020304" pitchFamily="18" charset="0"/>
              </a:rPr>
              <a:t>LFHEI Spatiotemporal </a:t>
            </a:r>
          </a:p>
          <a:p>
            <a:pPr algn="l">
              <a:lnSpc>
                <a:spcPts val="2125"/>
              </a:lnSpc>
            </a:pPr>
            <a:r>
              <a:rPr lang="en-US" b="1" dirty="0">
                <a:solidFill>
                  <a:srgbClr val="4C4C4D"/>
                </a:solidFill>
                <a:latin typeface="Times New Roman" panose="02020603050405020304" pitchFamily="18" charset="0"/>
                <a:ea typeface="Crimson Pro Semi Bold" pitchFamily="34" charset="-122"/>
                <a:cs typeface="Times New Roman" panose="02020603050405020304" pitchFamily="18" charset="0"/>
              </a:rPr>
              <a:t>Representation. [5]</a:t>
            </a:r>
          </a:p>
        </p:txBody>
      </p:sp>
      <p:sp>
        <p:nvSpPr>
          <p:cNvPr id="9" name="Text 6"/>
          <p:cNvSpPr/>
          <p:nvPr/>
        </p:nvSpPr>
        <p:spPr>
          <a:xfrm>
            <a:off x="8610103" y="3399752"/>
            <a:ext cx="2773561" cy="1226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Modeled dynamic body movements for robust gait recognition.</a:t>
            </a:r>
            <a:endParaRPr lang="en-US" sz="1333" dirty="0"/>
          </a:p>
        </p:txBody>
      </p:sp>
      <p:sp>
        <p:nvSpPr>
          <p:cNvPr id="10" name="Shape 7"/>
          <p:cNvSpPr/>
          <p:nvPr/>
        </p:nvSpPr>
        <p:spPr>
          <a:xfrm>
            <a:off x="5176639" y="4869160"/>
            <a:ext cx="6410722" cy="1271687"/>
          </a:xfrm>
          <a:prstGeom prst="roundRect">
            <a:avLst>
              <a:gd name="adj" fmla="val 2038"/>
            </a:avLst>
          </a:prstGeom>
          <a:solidFill>
            <a:srgbClr val="F2EEEE"/>
          </a:solidFill>
          <a:ln/>
        </p:spPr>
      </p:sp>
      <p:sp>
        <p:nvSpPr>
          <p:cNvPr id="11" name="Text 8"/>
          <p:cNvSpPr/>
          <p:nvPr/>
        </p:nvSpPr>
        <p:spPr>
          <a:xfrm>
            <a:off x="5349379" y="5041901"/>
            <a:ext cx="3822998" cy="269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b="1" dirty="0">
                <a:solidFill>
                  <a:srgbClr val="4C4C4D"/>
                </a:solidFill>
                <a:latin typeface="Times New Roman" panose="02020603050405020304" pitchFamily="18" charset="0"/>
                <a:ea typeface="Crimson Pro Semi Bold" pitchFamily="34" charset="-122"/>
                <a:cs typeface="Times New Roman" panose="02020603050405020304" pitchFamily="18" charset="0"/>
              </a:rPr>
              <a:t>DCNGait with Deformable Convolution [6]</a:t>
            </a:r>
          </a:p>
        </p:txBody>
      </p:sp>
      <p:sp>
        <p:nvSpPr>
          <p:cNvPr id="12" name="Text 9"/>
          <p:cNvSpPr/>
          <p:nvPr/>
        </p:nvSpPr>
        <p:spPr>
          <a:xfrm>
            <a:off x="5349379" y="5415459"/>
            <a:ext cx="6065243" cy="552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33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Enhances temporal dynamics using </a:t>
            </a:r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deformable</a:t>
            </a:r>
            <a:r>
              <a:rPr lang="en-US" sz="1333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 convolution layers. </a:t>
            </a:r>
            <a:endParaRPr lang="en-US" sz="1333" dirty="0"/>
          </a:p>
        </p:txBody>
      </p:sp>
    </p:spTree>
    <p:extLst>
      <p:ext uri="{BB962C8B-B14F-4D97-AF65-F5344CB8AC3E}">
        <p14:creationId xmlns:p14="http://schemas.microsoft.com/office/powerpoint/2010/main" val="324632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153289" y="438349"/>
            <a:ext cx="6909697" cy="14918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3875"/>
              </a:lnSpc>
            </a:pPr>
            <a:r>
              <a:rPr lang="en-US" sz="312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Attention Mechanisms &amp; Spatiotemporal Deep Learning-Based Methods (cont..)</a:t>
            </a:r>
            <a:endParaRPr lang="en-US" sz="3125" dirty="0"/>
          </a:p>
        </p:txBody>
      </p:sp>
      <p:graphicFrame>
        <p:nvGraphicFramePr>
          <p:cNvPr id="14" name="object 41">
            <a:extLst>
              <a:ext uri="{FF2B5EF4-FFF2-40B4-BE49-F238E27FC236}">
                <a16:creationId xmlns:a16="http://schemas.microsoft.com/office/drawing/2014/main" id="{DCCF00C7-DA06-C1B8-2367-168FC7910FB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53289" y="2133601"/>
          <a:ext cx="6616478" cy="4499572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835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46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76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95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9522">
                  <a:extLst>
                    <a:ext uri="{9D8B030D-6E8A-4147-A177-3AD203B41FA5}">
                      <a16:colId xmlns:a16="http://schemas.microsoft.com/office/drawing/2014/main" val="1318817295"/>
                    </a:ext>
                  </a:extLst>
                </a:gridCol>
              </a:tblGrid>
              <a:tr h="9094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References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Datatype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Training Model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Accuracy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Dataset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47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Zhan et al. [19]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sEMG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, GRF, and joint motion information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Bi-LSTM model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More than 90%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25 classes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48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Deng et al. [20]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Video data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Optical Flow and Deep Features 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95.0% on  CASIA-A and 89.9% CASIA-B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CASIA-A and CASIA-B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0719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Kim et al. [21]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Image Sequence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DCNGait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93.70%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</a:t>
                      </a:r>
                      <a:endParaRPr lang="en-PK" sz="1400" dirty="0">
                        <a:solidFill>
                          <a:schemeClr val="tx1"/>
                        </a:solidFill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0217893"/>
                  </a:ext>
                </a:extLst>
              </a:tr>
            </a:tbl>
          </a:graphicData>
        </a:graphic>
      </p:graphicFrame>
      <p:pic>
        <p:nvPicPr>
          <p:cNvPr id="17" name="Google Shape;415;p51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36169" y="0"/>
            <a:ext cx="4155831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150732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25154" y="0"/>
            <a:ext cx="4366846" cy="685800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645" y="3842524"/>
            <a:ext cx="437257" cy="43725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35645" y="4454704"/>
            <a:ext cx="1956991" cy="2733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Sensor Noise</a:t>
            </a:r>
            <a:endParaRPr lang="en-US" sz="1708" dirty="0"/>
          </a:p>
        </p:txBody>
      </p:sp>
      <p:sp>
        <p:nvSpPr>
          <p:cNvPr id="6" name="Text 2"/>
          <p:cNvSpPr/>
          <p:nvPr/>
        </p:nvSpPr>
        <p:spPr>
          <a:xfrm>
            <a:off x="635645" y="4832926"/>
            <a:ext cx="1956991" cy="8393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Struggled with sensor noise and inconsistent motion data [4].</a:t>
            </a:r>
            <a:endParaRPr lang="en-US" sz="1375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4970" y="3842524"/>
            <a:ext cx="437257" cy="43725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2854970" y="4454704"/>
            <a:ext cx="1956991" cy="2733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Sensitivity</a:t>
            </a:r>
            <a:endParaRPr lang="en-US" sz="1708" dirty="0"/>
          </a:p>
        </p:txBody>
      </p:sp>
      <p:sp>
        <p:nvSpPr>
          <p:cNvPr id="9" name="Text 4"/>
          <p:cNvSpPr/>
          <p:nvPr/>
        </p:nvSpPr>
        <p:spPr>
          <a:xfrm>
            <a:off x="2854970" y="4832926"/>
            <a:ext cx="1956991" cy="13989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Sensitive to clothing and occlusion variations and may lose subtle information of the data [5].</a:t>
            </a:r>
            <a:endParaRPr lang="en-US" sz="1375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4295" y="3842524"/>
            <a:ext cx="437257" cy="43725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5074295" y="4454704"/>
            <a:ext cx="1956991" cy="2733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Tuning</a:t>
            </a:r>
            <a:endParaRPr lang="en-US" sz="1708" dirty="0"/>
          </a:p>
        </p:txBody>
      </p:sp>
      <p:sp>
        <p:nvSpPr>
          <p:cNvPr id="12" name="Text 6"/>
          <p:cNvSpPr/>
          <p:nvPr/>
        </p:nvSpPr>
        <p:spPr>
          <a:xfrm>
            <a:off x="5074295" y="4832926"/>
            <a:ext cx="1956991" cy="8393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Requires careful tuning of spatial-temporal feature extraction [6].</a:t>
            </a:r>
            <a:endParaRPr lang="en-US" sz="1375" dirty="0"/>
          </a:p>
        </p:txBody>
      </p:sp>
      <p:pic>
        <p:nvPicPr>
          <p:cNvPr id="15" name="صورة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098" y="3792775"/>
            <a:ext cx="768350" cy="641350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470098" y="1225183"/>
            <a:ext cx="6410722" cy="16195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250"/>
              </a:lnSpc>
            </a:pPr>
            <a:r>
              <a:rPr lang="en-US" sz="337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Attention Mechanisms &amp; Spatiotemporal Deep Learning-Based Methods (cont..)</a:t>
            </a:r>
            <a:endParaRPr lang="en-US" sz="3375" dirty="0"/>
          </a:p>
        </p:txBody>
      </p:sp>
      <p:sp>
        <p:nvSpPr>
          <p:cNvPr id="17" name="Text 0"/>
          <p:cNvSpPr/>
          <p:nvPr/>
        </p:nvSpPr>
        <p:spPr>
          <a:xfrm>
            <a:off x="446633" y="2914550"/>
            <a:ext cx="6410722" cy="8084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250"/>
              </a:lnSpc>
            </a:pPr>
            <a:r>
              <a:rPr lang="en-US" sz="3000" dirty="0">
                <a:solidFill>
                  <a:srgbClr val="152D47"/>
                </a:solidFill>
                <a:latin typeface="Crimson Pro Semi Bold" pitchFamily="34" charset="0"/>
              </a:rPr>
              <a:t>Challenges Faced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70290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557014" y="717411"/>
            <a:ext cx="6505972" cy="14918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3875"/>
              </a:lnSpc>
            </a:pPr>
            <a:r>
              <a:rPr lang="en-US" sz="312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Attention Mechanisms &amp; Spatiotemporal Deep Learning-Based Methods (cont..)</a:t>
            </a:r>
            <a:endParaRPr lang="en-US" sz="3125" dirty="0"/>
          </a:p>
        </p:txBody>
      </p:sp>
      <p:sp>
        <p:nvSpPr>
          <p:cNvPr id="4" name="Text 1"/>
          <p:cNvSpPr/>
          <p:nvPr/>
        </p:nvSpPr>
        <p:spPr>
          <a:xfrm>
            <a:off x="204088" y="2359919"/>
            <a:ext cx="3978672" cy="4972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3875"/>
              </a:lnSpc>
            </a:pPr>
            <a:r>
              <a:rPr lang="en-US" sz="3125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Improvements Made</a:t>
            </a:r>
            <a:endParaRPr lang="en-US" sz="3125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015" y="2904927"/>
            <a:ext cx="795734" cy="117157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591469" y="3408165"/>
            <a:ext cx="5471518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000"/>
              </a:lnSpc>
            </a:pPr>
            <a:r>
              <a:rPr lang="en-US" sz="125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The attention mechanism helps to focus on the most relevant gait features, </a:t>
            </a:r>
            <a:r>
              <a:rPr lang="en-US" sz="1250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[4].</a:t>
            </a:r>
            <a:endParaRPr lang="en-US" sz="12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015" y="4076502"/>
            <a:ext cx="795734" cy="117157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591469" y="4579740"/>
            <a:ext cx="5471518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000"/>
              </a:lnSpc>
            </a:pPr>
            <a:r>
              <a:rPr lang="en-US" sz="125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The LFHEI descriptor enhances motion-based gait </a:t>
            </a:r>
            <a:r>
              <a:rPr lang="en-US" sz="1250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representation[5].</a:t>
            </a:r>
            <a:endParaRPr lang="en-US" sz="125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015" y="5248077"/>
            <a:ext cx="795734" cy="1171575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591469" y="5751315"/>
            <a:ext cx="5471518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000"/>
              </a:lnSpc>
            </a:pPr>
            <a:r>
              <a:rPr lang="en-US" sz="125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TD3D convolution improves gait feature </a:t>
            </a:r>
            <a:r>
              <a:rPr lang="en-US" sz="1250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adaptability[6].</a:t>
            </a:r>
            <a:endParaRPr lang="en-US" sz="1250" dirty="0"/>
          </a:p>
        </p:txBody>
      </p:sp>
      <p:pic>
        <p:nvPicPr>
          <p:cNvPr id="16" name="صورة 15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83363" y="0"/>
            <a:ext cx="48086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2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180707" y="596900"/>
            <a:ext cx="6402586" cy="10868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250"/>
              </a:lnSpc>
            </a:pPr>
            <a:r>
              <a:rPr lang="en-US" sz="3417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Multi-View and Multi-Modality Gait Recognition</a:t>
            </a:r>
            <a:endParaRPr lang="en-US" sz="3417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0707" y="1944588"/>
            <a:ext cx="434777" cy="434777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180707" y="2553196"/>
            <a:ext cx="1960265" cy="814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Attention-Based Multi-Recurrent Model [7]</a:t>
            </a:r>
            <a:endParaRPr lang="en-US" sz="1708" dirty="0"/>
          </a:p>
        </p:txBody>
      </p:sp>
      <p:sp>
        <p:nvSpPr>
          <p:cNvPr id="6" name="Text 2"/>
          <p:cNvSpPr/>
          <p:nvPr/>
        </p:nvSpPr>
        <p:spPr>
          <a:xfrm>
            <a:off x="5180707" y="3472458"/>
            <a:ext cx="1960265" cy="27820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33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Extracts key gait energy features with attention blocks and Bi-GRU. </a:t>
            </a:r>
            <a:endParaRPr lang="en-US" sz="1333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1818" y="1944588"/>
            <a:ext cx="434777" cy="434777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7401818" y="2553196"/>
            <a:ext cx="1960265" cy="54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GaitSet for Multi-View Analysis [8]</a:t>
            </a:r>
            <a:endParaRPr lang="en-US" sz="1708" dirty="0"/>
          </a:p>
        </p:txBody>
      </p:sp>
      <p:sp>
        <p:nvSpPr>
          <p:cNvPr id="9" name="Text 4"/>
          <p:cNvSpPr/>
          <p:nvPr/>
        </p:nvSpPr>
        <p:spPr>
          <a:xfrm>
            <a:off x="7401818" y="3200797"/>
            <a:ext cx="1960265" cy="25038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33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Integrates silhouette and gait energy images to improve recognition</a:t>
            </a:r>
            <a:r>
              <a:rPr lang="en-US" sz="1333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</a:t>
            </a:r>
            <a:endParaRPr lang="en-US" sz="1333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2929" y="1944588"/>
            <a:ext cx="434777" cy="43477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622929" y="2553196"/>
            <a:ext cx="1960265" cy="54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25"/>
              </a:lnSpc>
            </a:pPr>
            <a:r>
              <a:rPr lang="en-US" sz="1708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GaitTS for Indoor Gait Recognition [9]</a:t>
            </a:r>
            <a:endParaRPr lang="en-US" sz="1708" dirty="0"/>
          </a:p>
        </p:txBody>
      </p:sp>
      <p:sp>
        <p:nvSpPr>
          <p:cNvPr id="12" name="Text 6"/>
          <p:cNvSpPr/>
          <p:nvPr/>
        </p:nvSpPr>
        <p:spPr>
          <a:xfrm>
            <a:off x="9622929" y="3200797"/>
            <a:ext cx="1960265" cy="3060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167"/>
              </a:lnSpc>
            </a:pPr>
            <a:r>
              <a:rPr lang="en-US" sz="1333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Uses multi-scale spatiotemporal features to capture human movement. </a:t>
            </a:r>
            <a:endParaRPr lang="en-US" sz="1333" dirty="0"/>
          </a:p>
        </p:txBody>
      </p:sp>
    </p:spTree>
    <p:extLst>
      <p:ext uri="{BB962C8B-B14F-4D97-AF65-F5344CB8AC3E}">
        <p14:creationId xmlns:p14="http://schemas.microsoft.com/office/powerpoint/2010/main" val="83664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67591" y="1900519"/>
            <a:ext cx="11333648" cy="534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Multi-View and Multi-Modality Gait Recognition (count…)</a:t>
            </a:r>
            <a:endParaRPr lang="en-US" sz="3333" dirty="0"/>
          </a:p>
        </p:txBody>
      </p:sp>
      <p:graphicFrame>
        <p:nvGraphicFramePr>
          <p:cNvPr id="20" name="object 41">
            <a:extLst>
              <a:ext uri="{FF2B5EF4-FFF2-40B4-BE49-F238E27FC236}">
                <a16:creationId xmlns:a16="http://schemas.microsoft.com/office/drawing/2014/main" id="{109AF576-561E-4823-BED2-9B3FAABECC0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7591" y="2629297"/>
          <a:ext cx="11628575" cy="3944223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32253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8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575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1363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13632">
                  <a:extLst>
                    <a:ext uri="{9D8B030D-6E8A-4147-A177-3AD203B41FA5}">
                      <a16:colId xmlns:a16="http://schemas.microsoft.com/office/drawing/2014/main" val="1318817295"/>
                    </a:ext>
                  </a:extLst>
                </a:gridCol>
              </a:tblGrid>
              <a:tr h="75625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References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Datatype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Training Model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Accuracy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Dataset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4701423"/>
                  </a:ext>
                </a:extLst>
              </a:tr>
              <a:tr h="75625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Junaid et al. [22]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Video Data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Attention-based Deep Learning 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93.4%  and 97.4%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 and OULP 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659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Shi et al. [23]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Multi-Modal 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GaitSet Model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95.8%, 89.3%, and 72.5%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rgbClr val="4471C4"/>
                      </a:solidFill>
                      <a:prstDash val="solid"/>
                    </a:lnT>
                    <a:lnB w="28575">
                      <a:solidFill>
                        <a:srgbClr val="4471C4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512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Zhang et al. [24]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Image Sequence 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Attention based CNN model 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97.9% on NM, 95.4% on BG, and 85.7% on CL. 76.50% on occCASIA-B, 93.0% on CCPG. 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  <a:p>
                      <a:pPr algn="ctr">
                        <a:buNone/>
                      </a:pPr>
                      <a:r>
                        <a:rPr lang="en-US" sz="140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PK" sz="140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>
                      <a:solidFill>
                        <a:srgbClr val="4471C4"/>
                      </a:solidFill>
                      <a:prstDash val="soli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CASIA-B, </a:t>
                      </a:r>
                      <a:r>
                        <a:rPr lang="en-US" sz="1400" dirty="0" err="1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occCASIA</a:t>
                      </a:r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Georgia" panose="02040502050405020303" pitchFamily="18" charset="0"/>
                          <a:cs typeface="Times New Roman" panose="02020603050405020304" pitchFamily="18" charset="0"/>
                        </a:rPr>
                        <a:t>-B, CCPG-</a:t>
                      </a:r>
                      <a:endParaRPr lang="en-PK" sz="1400" dirty="0">
                        <a:effectLst/>
                        <a:latin typeface="+mj-lt"/>
                        <a:ea typeface="Georgia" panose="02040502050405020303" pitchFamily="18" charset="0"/>
                        <a:cs typeface="Georgia" panose="02040502050405020303" pitchFamily="18" charset="0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srgbClr val="4471C4"/>
                      </a:solidFill>
                      <a:prstDash val="solid"/>
                    </a:lnL>
                    <a:lnR w="12700">
                      <a:solidFill>
                        <a:srgbClr val="4471C4"/>
                      </a:solidFill>
                      <a:prstDash val="solid"/>
                    </a:lnR>
                    <a:lnT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4471C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317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"/>
          <p:cNvSpPr/>
          <p:nvPr/>
        </p:nvSpPr>
        <p:spPr>
          <a:xfrm>
            <a:off x="4137124" y="3891358"/>
            <a:ext cx="3508475" cy="2100659"/>
          </a:xfrm>
          <a:prstGeom prst="roundRect">
            <a:avLst>
              <a:gd name="adj" fmla="val 1234"/>
            </a:avLst>
          </a:prstGeom>
          <a:solidFill>
            <a:srgbClr val="F2EEEE"/>
          </a:solidFill>
          <a:ln/>
        </p:spPr>
      </p:sp>
      <p:sp>
        <p:nvSpPr>
          <p:cNvPr id="13" name="Shape 1"/>
          <p:cNvSpPr/>
          <p:nvPr/>
        </p:nvSpPr>
        <p:spPr>
          <a:xfrm>
            <a:off x="455117" y="3891357"/>
            <a:ext cx="3508475" cy="2100659"/>
          </a:xfrm>
          <a:prstGeom prst="roundRect">
            <a:avLst>
              <a:gd name="adj" fmla="val 1234"/>
            </a:avLst>
          </a:prstGeom>
          <a:solidFill>
            <a:srgbClr val="F2EEEE"/>
          </a:solidFill>
          <a:ln/>
        </p:spPr>
      </p:sp>
      <p:sp>
        <p:nvSpPr>
          <p:cNvPr id="11" name="Shape 1"/>
          <p:cNvSpPr/>
          <p:nvPr/>
        </p:nvSpPr>
        <p:spPr>
          <a:xfrm>
            <a:off x="7919739" y="3921125"/>
            <a:ext cx="3508475" cy="2100659"/>
          </a:xfrm>
          <a:prstGeom prst="roundRect">
            <a:avLst>
              <a:gd name="adj" fmla="val 1234"/>
            </a:avLst>
          </a:prstGeom>
          <a:solidFill>
            <a:srgbClr val="F2EEEE"/>
          </a:solidFill>
          <a:ln/>
        </p:spPr>
      </p:sp>
      <p:sp>
        <p:nvSpPr>
          <p:cNvPr id="2" name="Text 0"/>
          <p:cNvSpPr/>
          <p:nvPr/>
        </p:nvSpPr>
        <p:spPr>
          <a:xfrm>
            <a:off x="455117" y="2646512"/>
            <a:ext cx="11544378" cy="6733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Multi-View and Multi-Modality Gait Recognition (</a:t>
            </a:r>
            <a:r>
              <a:rPr lang="en-US" sz="3708" dirty="0" err="1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cont</a:t>
            </a: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…)</a:t>
            </a:r>
            <a:endParaRPr lang="en-US" sz="3708" dirty="0"/>
          </a:p>
        </p:txBody>
      </p:sp>
      <p:sp>
        <p:nvSpPr>
          <p:cNvPr id="5" name="Text 3"/>
          <p:cNvSpPr/>
          <p:nvPr/>
        </p:nvSpPr>
        <p:spPr>
          <a:xfrm>
            <a:off x="180977" y="4365120"/>
            <a:ext cx="3609086" cy="10891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lvl="1" algn="l" rtl="0"/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Faced the problem of performance issues due to improper temporal alignment [7]. </a:t>
            </a:r>
          </a:p>
        </p:txBody>
      </p:sp>
      <p:sp>
        <p:nvSpPr>
          <p:cNvPr id="7" name="Text 5"/>
          <p:cNvSpPr/>
          <p:nvPr/>
        </p:nvSpPr>
        <p:spPr>
          <a:xfrm>
            <a:off x="3972552" y="4380716"/>
            <a:ext cx="331509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lvl="1" algn="l" rtl="0"/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Faces the challenges of redundancy due to overlapping silhouettes [8].</a:t>
            </a:r>
          </a:p>
        </p:txBody>
      </p:sp>
      <p:sp>
        <p:nvSpPr>
          <p:cNvPr id="9" name="Text 7"/>
          <p:cNvSpPr/>
          <p:nvPr/>
        </p:nvSpPr>
        <p:spPr>
          <a:xfrm>
            <a:off x="8113117" y="4425080"/>
            <a:ext cx="331509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2375"/>
              </a:lnSpc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Struggle with the occlusion and missing frames.[9]</a:t>
            </a:r>
            <a:endParaRPr lang="en-US" sz="1458" dirty="0"/>
          </a:p>
        </p:txBody>
      </p:sp>
      <p:sp>
        <p:nvSpPr>
          <p:cNvPr id="10" name="Text 0"/>
          <p:cNvSpPr/>
          <p:nvPr/>
        </p:nvSpPr>
        <p:spPr>
          <a:xfrm>
            <a:off x="456657" y="3364655"/>
            <a:ext cx="10869018" cy="6733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0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Challenges Faced</a:t>
            </a:r>
            <a:endParaRPr lang="en-US" sz="3000" dirty="0"/>
          </a:p>
        </p:txBody>
      </p:sp>
      <p:pic>
        <p:nvPicPr>
          <p:cNvPr id="14" name="صورة 1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12192000" cy="2178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35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15303" y="-10537"/>
            <a:ext cx="4572000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9764" y="1362075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Multi-View and Multi-Modality Gait Recognition (count…)</a:t>
            </a:r>
            <a:endParaRPr lang="en-US" sz="3333" dirty="0"/>
          </a:p>
        </p:txBody>
      </p:sp>
      <p:sp>
        <p:nvSpPr>
          <p:cNvPr id="5" name="Shape 2"/>
          <p:cNvSpPr/>
          <p:nvPr/>
        </p:nvSpPr>
        <p:spPr>
          <a:xfrm>
            <a:off x="563612" y="3807804"/>
            <a:ext cx="382984" cy="382984"/>
          </a:xfrm>
          <a:prstGeom prst="roundRect">
            <a:avLst>
              <a:gd name="adj" fmla="val 6668"/>
            </a:avLst>
          </a:prstGeom>
          <a:solidFill>
            <a:srgbClr val="F2EEEE"/>
          </a:solidFill>
          <a:ln/>
        </p:spPr>
      </p:sp>
      <p:sp>
        <p:nvSpPr>
          <p:cNvPr id="6" name="Text 3"/>
          <p:cNvSpPr/>
          <p:nvPr/>
        </p:nvSpPr>
        <p:spPr>
          <a:xfrm>
            <a:off x="627459" y="3839702"/>
            <a:ext cx="255290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rtl="0">
              <a:lnSpc>
                <a:spcPts val="2000"/>
              </a:lnSpc>
            </a:pPr>
            <a:r>
              <a:rPr lang="en-US" sz="2000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116755" y="3807804"/>
            <a:ext cx="2576017" cy="8170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2125"/>
              </a:lnSpc>
            </a:pPr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Attention-based blocks have enhanced discriminative gait feature extraction[7].</a:t>
            </a:r>
            <a:endParaRPr lang="en-US" sz="1600" dirty="0">
              <a:cs typeface="+mj-cs"/>
            </a:endParaRPr>
          </a:p>
        </p:txBody>
      </p:sp>
      <p:sp>
        <p:nvSpPr>
          <p:cNvPr id="9" name="Shape 6"/>
          <p:cNvSpPr/>
          <p:nvPr/>
        </p:nvSpPr>
        <p:spPr>
          <a:xfrm>
            <a:off x="3862934" y="3807804"/>
            <a:ext cx="382984" cy="382984"/>
          </a:xfrm>
          <a:prstGeom prst="roundRect">
            <a:avLst>
              <a:gd name="adj" fmla="val 6668"/>
            </a:avLst>
          </a:prstGeom>
          <a:solidFill>
            <a:srgbClr val="F2EEEE"/>
          </a:solidFill>
          <a:ln/>
        </p:spPr>
      </p:sp>
      <p:sp>
        <p:nvSpPr>
          <p:cNvPr id="10" name="Text 7"/>
          <p:cNvSpPr/>
          <p:nvPr/>
        </p:nvSpPr>
        <p:spPr>
          <a:xfrm>
            <a:off x="3926780" y="3839702"/>
            <a:ext cx="255290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rtl="0">
              <a:lnSpc>
                <a:spcPts val="2000"/>
              </a:lnSpc>
            </a:pPr>
            <a:r>
              <a:rPr lang="en-US" sz="2000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4416080" y="3750355"/>
            <a:ext cx="2995373" cy="8170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2125"/>
              </a:lnSpc>
            </a:pPr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The Multi-modality approach improved recognition rates for diverse conditions[8].</a:t>
            </a:r>
          </a:p>
        </p:txBody>
      </p:sp>
      <p:sp>
        <p:nvSpPr>
          <p:cNvPr id="13" name="Shape 10"/>
          <p:cNvSpPr/>
          <p:nvPr/>
        </p:nvSpPr>
        <p:spPr>
          <a:xfrm>
            <a:off x="563612" y="5354624"/>
            <a:ext cx="382984" cy="382984"/>
          </a:xfrm>
          <a:prstGeom prst="roundRect">
            <a:avLst>
              <a:gd name="adj" fmla="val 6668"/>
            </a:avLst>
          </a:prstGeom>
          <a:solidFill>
            <a:srgbClr val="F2EEEE"/>
          </a:solidFill>
          <a:ln/>
        </p:spPr>
      </p:sp>
      <p:sp>
        <p:nvSpPr>
          <p:cNvPr id="14" name="Text 11"/>
          <p:cNvSpPr/>
          <p:nvPr/>
        </p:nvSpPr>
        <p:spPr>
          <a:xfrm>
            <a:off x="627459" y="5386522"/>
            <a:ext cx="255290" cy="3191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ctr" rtl="0">
              <a:lnSpc>
                <a:spcPts val="2000"/>
              </a:lnSpc>
            </a:pPr>
            <a:r>
              <a:rPr lang="en-US" sz="2000" dirty="0">
                <a:solidFill>
                  <a:srgbClr val="4C4C4D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3</a:t>
            </a:r>
            <a:endParaRPr lang="en-US" sz="2000" dirty="0"/>
          </a:p>
        </p:txBody>
      </p:sp>
      <p:sp>
        <p:nvSpPr>
          <p:cNvPr id="16" name="Text 13"/>
          <p:cNvSpPr/>
          <p:nvPr/>
        </p:nvSpPr>
        <p:spPr>
          <a:xfrm>
            <a:off x="1116757" y="5354624"/>
            <a:ext cx="5875238" cy="640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2125"/>
              </a:lnSpc>
            </a:pPr>
            <a:r>
              <a:rPr lang="en-US" sz="1600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The Multi-scale </a:t>
            </a:r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feature maps improve attention to different </a:t>
            </a:r>
            <a:endParaRPr lang="en-US" sz="1600" dirty="0" smtClean="0">
              <a:solidFill>
                <a:srgbClr val="4C4C4D"/>
              </a:solidFill>
              <a:latin typeface="Heebo" pitchFamily="34" charset="0"/>
              <a:ea typeface="Heebo" pitchFamily="34" charset="-122"/>
              <a:cs typeface="+mj-cs"/>
            </a:endParaRPr>
          </a:p>
          <a:p>
            <a:pPr algn="l" rtl="0">
              <a:lnSpc>
                <a:spcPts val="2125"/>
              </a:lnSpc>
            </a:pPr>
            <a:r>
              <a:rPr lang="en-US" sz="1600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body </a:t>
            </a:r>
            <a:r>
              <a:rPr lang="en-US" sz="16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+mj-cs"/>
              </a:rPr>
              <a:t>parts[9].</a:t>
            </a:r>
          </a:p>
        </p:txBody>
      </p:sp>
      <p:sp>
        <p:nvSpPr>
          <p:cNvPr id="18" name="مستطيل 17"/>
          <p:cNvSpPr/>
          <p:nvPr/>
        </p:nvSpPr>
        <p:spPr>
          <a:xfrm>
            <a:off x="223727" y="2915697"/>
            <a:ext cx="3074881" cy="5027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67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Improvement</a:t>
            </a:r>
            <a:r>
              <a:rPr lang="en-US" sz="1167" dirty="0"/>
              <a:t> </a:t>
            </a:r>
            <a:r>
              <a:rPr lang="en-US" sz="2667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Made</a:t>
            </a:r>
            <a:endParaRPr lang="ar-SA" sz="2667" dirty="0">
              <a:solidFill>
                <a:srgbClr val="152D47"/>
              </a:solidFill>
              <a:latin typeface="Crimson Pro Semi Bold" pitchFamily="34" charset="0"/>
              <a:ea typeface="Crimson Pro Semi Bold" pitchFamily="34" charset="-122"/>
              <a:cs typeface="Crimson Pro Semi Bold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2051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48759" y="1727617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State of the Art</a:t>
            </a:r>
          </a:p>
        </p:txBody>
      </p:sp>
      <p:sp>
        <p:nvSpPr>
          <p:cNvPr id="12" name="Text 9"/>
          <p:cNvSpPr/>
          <p:nvPr/>
        </p:nvSpPr>
        <p:spPr>
          <a:xfrm>
            <a:off x="298316" y="2460894"/>
            <a:ext cx="5990375" cy="1936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Recent advancements in gait recognition: Vision Transformers (ViTs)Self-supervised learningMulti-modal fusion techniques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Shift from CNNs to attention-based architectures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Pretrained models (BERT-inspired transformers, AutoML feature selectors) improve classification performance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 Pyramid Transformer (GaitPT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) [10]: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Hierarchical transformer based on skeleton pose estimationAchieved state-of-the-art results on CASIA-B and GREW</a:t>
            </a:r>
          </a:p>
        </p:txBody>
      </p:sp>
      <p:pic>
        <p:nvPicPr>
          <p:cNvPr id="22" name="Google Shape;167;p35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43800" y="0"/>
            <a:ext cx="4648200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95001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99764" y="1362075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State of the Art (Cont.)</a:t>
            </a:r>
          </a:p>
        </p:txBody>
      </p:sp>
      <p:sp>
        <p:nvSpPr>
          <p:cNvPr id="12" name="Text 9"/>
          <p:cNvSpPr/>
          <p:nvPr/>
        </p:nvSpPr>
        <p:spPr>
          <a:xfrm>
            <a:off x="587351" y="2058234"/>
            <a:ext cx="6492330" cy="2566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MCAT[11]: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Temporal features-based method using three adaptive scales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Improved results on CASIA-B, OU-MVLP, GREW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ViT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-based gait 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recognition[12]: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Uses gait energy images (GEI) divided into patches</a:t>
            </a:r>
          </a:p>
          <a:p>
            <a:pPr marL="742939" marR="371989" lvl="1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Achieved 99.93% (CASIA-B), 100% (OU-ISIR D), 99.51% (OU-LP)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Pretrained models 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[13] (BERT-inspired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transformers, AutoML feature selectors) improve classification performance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endParaRPr lang="en-US" sz="1458" dirty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</p:txBody>
      </p:sp>
      <p:pic>
        <p:nvPicPr>
          <p:cNvPr id="6" name="Google Shape;178;p37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63608" y="0"/>
            <a:ext cx="4428392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408622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99764" y="1972779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State of the Art (Cont.)</a:t>
            </a:r>
          </a:p>
        </p:txBody>
      </p:sp>
      <p:sp>
        <p:nvSpPr>
          <p:cNvPr id="12" name="Text 9"/>
          <p:cNvSpPr/>
          <p:nvPr/>
        </p:nvSpPr>
        <p:spPr>
          <a:xfrm>
            <a:off x="499764" y="3036801"/>
            <a:ext cx="6114619" cy="2566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 Pyramid Transformer (GaitPT): Hierarchical transformer based on skeleton pose estimation</a:t>
            </a:r>
          </a:p>
          <a:p>
            <a:pPr marL="742939" marR="371989" lvl="1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Achieved state-of-the-art results on CASIA-B and GREW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Comparative study </a:t>
            </a: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[14] on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biometric recognition systems: Examines environmental factors affecting gait recognition</a:t>
            </a:r>
          </a:p>
          <a:p>
            <a:pPr marL="742939" marR="371989" lvl="1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Reviews deep learning techniques for gait recognition</a:t>
            </a:r>
          </a:p>
        </p:txBody>
      </p:sp>
      <p:pic>
        <p:nvPicPr>
          <p:cNvPr id="6" name="Google Shape;164;p32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96553" y="0"/>
            <a:ext cx="4595447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88525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99764" y="3446627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State of the Art (Cont.)</a:t>
            </a:r>
          </a:p>
        </p:txBody>
      </p:sp>
      <p:sp>
        <p:nvSpPr>
          <p:cNvPr id="12" name="Text 9"/>
          <p:cNvSpPr/>
          <p:nvPr/>
        </p:nvSpPr>
        <p:spPr>
          <a:xfrm>
            <a:off x="587350" y="4142786"/>
            <a:ext cx="9455007" cy="2566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R="37198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Key Challenges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Limited publicly available datasets for multi-angle gait recognition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Issues related to occlusions, varying walking speeds, and clothing changes affecting model performance. 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Furthermore, the transformer-based models require significant computational resources, making real-time deployment challenging.</a:t>
            </a:r>
          </a:p>
        </p:txBody>
      </p:sp>
      <p:pic>
        <p:nvPicPr>
          <p:cNvPr id="5" name="Google Shape;257;p37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304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7620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54561" y="3256673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Research Objectives</a:t>
            </a:r>
          </a:p>
        </p:txBody>
      </p:sp>
      <p:sp>
        <p:nvSpPr>
          <p:cNvPr id="12" name="Text 9"/>
          <p:cNvSpPr/>
          <p:nvPr/>
        </p:nvSpPr>
        <p:spPr>
          <a:xfrm>
            <a:off x="254561" y="4049218"/>
            <a:ext cx="10509783" cy="2566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R="37198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The main objectives of this work are given as: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To design a deep learning model to address factors that affect the gait recognition method.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To select a publicly available dataset and conduct experiments on that dataset to improve the recognition rate.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To train the model after selecting hyperparameters after extensive experiments. These parameters include epochs, learning rate, optimizer, etc. 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To conduct a comparison of the proposed method with the recent gait recognition method to confirm the variability. </a:t>
            </a:r>
          </a:p>
        </p:txBody>
      </p:sp>
      <p:pic>
        <p:nvPicPr>
          <p:cNvPr id="6" name="Google Shape;183;p33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0" y="-1"/>
            <a:ext cx="12192000" cy="2977931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408375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99764" y="1362075"/>
            <a:ext cx="6428383" cy="10640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rtl="0">
              <a:lnSpc>
                <a:spcPts val="4167"/>
              </a:lnSpc>
            </a:pPr>
            <a:r>
              <a:rPr lang="en-US" sz="3333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Opportunities (Research Gaps)</a:t>
            </a:r>
          </a:p>
        </p:txBody>
      </p:sp>
      <p:sp>
        <p:nvSpPr>
          <p:cNvPr id="12" name="Text 9"/>
          <p:cNvSpPr/>
          <p:nvPr/>
        </p:nvSpPr>
        <p:spPr>
          <a:xfrm>
            <a:off x="587350" y="2058234"/>
            <a:ext cx="7041408" cy="25668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R="37198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Several research gaps present opportunities for contribution: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Enhancing generalization: Current models struggle with unseen gait variations; exploring domain adaptation techniques could improve robustness.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Multi-view fusion: Integrating multiple perspectives for improved recognition accuracy remains underexplored.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Lightweight architectures: Developing efficient models for real-time deployment can enhance practical usability.</a:t>
            </a:r>
          </a:p>
          <a:p>
            <a:pPr marL="285739" marR="371989" indent="-285739" algn="l" rtl="0">
              <a:lnSpc>
                <a:spcPts val="2375"/>
              </a:lnSpc>
              <a:spcBef>
                <a:spcPts val="862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19075" algn="l"/>
              </a:tabLst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Explainable AI (XAI) for gait recognition: Few studies have explored interpretability in gait biometrics, which could improve trust and adoption.</a:t>
            </a:r>
          </a:p>
        </p:txBody>
      </p:sp>
      <p:pic>
        <p:nvPicPr>
          <p:cNvPr id="6" name="Google Shape;178;p37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12015" y="0"/>
            <a:ext cx="3979984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363722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9B17C36C-C648-0A8D-5ACA-FEB84BD01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849" y="195897"/>
            <a:ext cx="8121650" cy="369332"/>
          </a:xfrm>
        </p:spPr>
        <p:txBody>
          <a:bodyPr>
            <a:normAutofit fontScale="90000"/>
          </a:bodyPr>
          <a:lstStyle/>
          <a:p>
            <a:r>
              <a:rPr lang="en-US" dirty="0"/>
              <a:t> </a:t>
            </a:r>
            <a:endParaRPr lang="en-PK" dirty="0"/>
          </a:p>
        </p:txBody>
      </p:sp>
      <p:sp>
        <p:nvSpPr>
          <p:cNvPr id="47" name="object 42">
            <a:extLst>
              <a:ext uri="{FF2B5EF4-FFF2-40B4-BE49-F238E27FC236}">
                <a16:creationId xmlns:a16="http://schemas.microsoft.com/office/drawing/2014/main" id="{6E4BDD73-858D-A15F-B6CE-2B88225B9B8A}"/>
              </a:ext>
            </a:extLst>
          </p:cNvPr>
          <p:cNvSpPr txBox="1">
            <a:spLocks/>
          </p:cNvSpPr>
          <p:nvPr/>
        </p:nvSpPr>
        <p:spPr>
          <a:xfrm>
            <a:off x="521112" y="849894"/>
            <a:ext cx="7095745" cy="516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ar-SA"/>
            </a:defPPr>
            <a:lvl1pPr algn="l" rtl="0">
              <a:lnSpc>
                <a:spcPts val="5000"/>
              </a:lnSpc>
              <a:defRPr sz="400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defRPr>
            </a:lvl1pPr>
          </a:lstStyle>
          <a:p>
            <a:r>
              <a:rPr lang="en-US" sz="3333" dirty="0"/>
              <a:t>Discussion and Analysis</a:t>
            </a:r>
          </a:p>
        </p:txBody>
      </p:sp>
      <p:sp>
        <p:nvSpPr>
          <p:cNvPr id="48" name="object 40">
            <a:extLst>
              <a:ext uri="{FF2B5EF4-FFF2-40B4-BE49-F238E27FC236}">
                <a16:creationId xmlns:a16="http://schemas.microsoft.com/office/drawing/2014/main" id="{548A5BF7-12EB-0ED4-E915-6BFC31E8D83D}"/>
              </a:ext>
            </a:extLst>
          </p:cNvPr>
          <p:cNvSpPr txBox="1"/>
          <p:nvPr/>
        </p:nvSpPr>
        <p:spPr>
          <a:xfrm>
            <a:off x="521112" y="1651152"/>
            <a:ext cx="6908463" cy="30010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ar-SA"/>
            </a:defPPr>
            <a:lvl1pPr marL="342900" marR="446405" indent="-342900" algn="l" rtl="0">
              <a:lnSpc>
                <a:spcPts val="2850"/>
              </a:lnSpc>
              <a:spcBef>
                <a:spcPts val="1035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82905" algn="l"/>
              </a:tabLst>
              <a:defRPr sz="175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defRPr>
            </a:lvl1pPr>
          </a:lstStyle>
          <a:p>
            <a:pPr marL="0" indent="0">
              <a:buNone/>
            </a:pPr>
            <a:r>
              <a:rPr lang="en-US" sz="1458" dirty="0"/>
              <a:t>Three main categories of gait recognition techniques:</a:t>
            </a:r>
          </a:p>
          <a:p>
            <a:r>
              <a:rPr lang="en-US" sz="1458" dirty="0"/>
              <a:t>Metaheuristic &amp; machine learning-based methods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Optimize feature selection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Struggle with computational efficiency and hyperparameter </a:t>
            </a:r>
            <a:r>
              <a:rPr lang="en-US" sz="1500" dirty="0" smtClean="0"/>
              <a:t>tuning</a:t>
            </a:r>
          </a:p>
          <a:p>
            <a:r>
              <a:rPr lang="en-US" sz="1458" dirty="0" smtClean="0"/>
              <a:t>Attention </a:t>
            </a:r>
            <a:r>
              <a:rPr lang="en-US" sz="1458" dirty="0"/>
              <a:t>mechanisms &amp; spatiotemporal deep learning models</a:t>
            </a:r>
          </a:p>
          <a:p>
            <a:pPr marL="619100" marR="350520" lvl="1" indent="-238115" algn="l" rtl="0">
              <a:lnSpc>
                <a:spcPct val="112400"/>
              </a:lnSpc>
              <a:spcBef>
                <a:spcPts val="114"/>
              </a:spcBef>
              <a:buFont typeface="Arial" panose="020B0604020202020204" pitchFamily="34" charset="0"/>
              <a:buChar char="•"/>
              <a:tabLst>
                <a:tab pos="385445" algn="l"/>
              </a:tabLs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 gait feature extraction</a:t>
            </a:r>
            <a:endParaRPr lang="en-US" sz="1500" dirty="0"/>
          </a:p>
          <a:p>
            <a:pPr marL="619100" marR="350520" lvl="1" indent="-238115" algn="l" rtl="0">
              <a:lnSpc>
                <a:spcPct val="112400"/>
              </a:lnSpc>
              <a:spcBef>
                <a:spcPts val="114"/>
              </a:spcBef>
              <a:buFont typeface="Arial" panose="020B0604020202020204" pitchFamily="34" charset="0"/>
              <a:buChar char="•"/>
              <a:tabLst>
                <a:tab pos="385445" algn="l"/>
              </a:tabLst>
            </a:pPr>
            <a:r>
              <a:rPr lang="en-US" sz="1500" dirty="0"/>
              <a:t>Sensitive to noise and require careful tuning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endParaRPr lang="en-US" sz="1500" dirty="0" smtClean="0"/>
          </a:p>
        </p:txBody>
      </p:sp>
      <p:sp>
        <p:nvSpPr>
          <p:cNvPr id="59" name="object 40">
            <a:extLst>
              <a:ext uri="{FF2B5EF4-FFF2-40B4-BE49-F238E27FC236}">
                <a16:creationId xmlns:a16="http://schemas.microsoft.com/office/drawing/2014/main" id="{A6FA49A9-EDF0-4F10-DD00-1FAC9BCBEC03}"/>
              </a:ext>
            </a:extLst>
          </p:cNvPr>
          <p:cNvSpPr txBox="1"/>
          <p:nvPr/>
        </p:nvSpPr>
        <p:spPr>
          <a:xfrm>
            <a:off x="521112" y="4206419"/>
            <a:ext cx="8639537" cy="19597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>
            <a:defPPr>
              <a:defRPr lang="ar-SA"/>
            </a:defPPr>
            <a:lvl1pPr marL="342900" marR="446405" indent="-342900" algn="l" rtl="0">
              <a:lnSpc>
                <a:spcPts val="2850"/>
              </a:lnSpc>
              <a:spcBef>
                <a:spcPts val="1035"/>
              </a:spcBef>
              <a:buClr>
                <a:srgbClr val="000000"/>
              </a:buClr>
              <a:buSzPct val="100000"/>
              <a:buFont typeface="Arial" panose="020B0604020202020204" pitchFamily="34" charset="0"/>
              <a:buChar char="•"/>
              <a:tabLst>
                <a:tab pos="382905" algn="l"/>
              </a:tabLst>
              <a:defRPr sz="175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defRPr>
            </a:lvl1pPr>
          </a:lstStyle>
          <a:p>
            <a:r>
              <a:rPr lang="en-US" sz="1458" dirty="0"/>
              <a:t>Multi-view &amp; multi-modality techniques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Improve recognition accuracy across conditions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Face issues with redundancy, occlusion, and missing frames</a:t>
            </a:r>
          </a:p>
          <a:p>
            <a:r>
              <a:rPr lang="en-US" sz="1458" dirty="0"/>
              <a:t>Challenges in practical applications: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Scalability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Efficiency</a:t>
            </a:r>
          </a:p>
          <a:p>
            <a:pPr marL="619100" lvl="1" indent="-238115" algn="l" rtl="0">
              <a:buFont typeface="Arial" panose="020B0604020202020204" pitchFamily="34" charset="0"/>
              <a:buChar char="•"/>
            </a:pPr>
            <a:r>
              <a:rPr lang="en-US" sz="1500" dirty="0"/>
              <a:t>Robustness to real-world variations</a:t>
            </a:r>
          </a:p>
        </p:txBody>
      </p:sp>
      <p:pic>
        <p:nvPicPr>
          <p:cNvPr id="61" name="Google Shape;240;p34"/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851" b="4851"/>
          <a:stretch/>
        </p:blipFill>
        <p:spPr>
          <a:xfrm>
            <a:off x="8308731" y="0"/>
            <a:ext cx="3883269" cy="6858000"/>
          </a:xfrm>
          <a:prstGeom prst="rect">
            <a:avLst/>
          </a:prstGeom>
          <a:ln w="0">
            <a:noFill/>
          </a:ln>
        </p:spPr>
      </p:pic>
    </p:spTree>
    <p:extLst>
      <p:ext uri="{BB962C8B-B14F-4D97-AF65-F5344CB8AC3E}">
        <p14:creationId xmlns:p14="http://schemas.microsoft.com/office/powerpoint/2010/main" val="55072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92" y="2109804"/>
            <a:ext cx="7616924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Conclusion</a:t>
            </a:r>
            <a:endParaRPr lang="en-US" sz="3708" dirty="0"/>
          </a:p>
        </p:txBody>
      </p:sp>
      <p:sp>
        <p:nvSpPr>
          <p:cNvPr id="4" name="Text 2"/>
          <p:cNvSpPr/>
          <p:nvPr/>
        </p:nvSpPr>
        <p:spPr>
          <a:xfrm>
            <a:off x="661492" y="2901903"/>
            <a:ext cx="6493287" cy="2504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Machine </a:t>
            </a: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learning and metaheuristic methods rely on optimized feature selection but struggle with variability.</a:t>
            </a:r>
          </a:p>
          <a:p>
            <a:pPr marL="285750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Deep learning has significantly improved feature extraction but needs more interpretability.</a:t>
            </a:r>
          </a:p>
          <a:p>
            <a:pPr marL="285750" indent="-285750" algn="l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sz="1458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Multi-view approaches address occlusion and viewpoint challenges but require more computational resources.</a:t>
            </a:r>
          </a:p>
          <a:p>
            <a:pPr algn="l" rtl="0">
              <a:lnSpc>
                <a:spcPts val="2375"/>
              </a:lnSpc>
            </a:pPr>
            <a:endParaRPr lang="en-US" sz="1458" dirty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</p:txBody>
      </p:sp>
      <p:pic>
        <p:nvPicPr>
          <p:cNvPr id="14" name="صورة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3265" y="0"/>
            <a:ext cx="45610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56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5432" y="2128783"/>
            <a:ext cx="4725492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625"/>
              </a:lnSpc>
            </a:pPr>
            <a:r>
              <a:rPr lang="en-US" sz="3708" dirty="0" smtClean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Future Directions</a:t>
            </a:r>
            <a:endParaRPr lang="en-US" sz="3708" dirty="0"/>
          </a:p>
        </p:txBody>
      </p:sp>
      <p:sp>
        <p:nvSpPr>
          <p:cNvPr id="8" name="Text 5"/>
          <p:cNvSpPr/>
          <p:nvPr/>
        </p:nvSpPr>
        <p:spPr>
          <a:xfrm>
            <a:off x="545432" y="2999874"/>
            <a:ext cx="6882063" cy="1700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Integration of Explainable AI (XAI) to improve model transparency.</a:t>
            </a:r>
          </a:p>
          <a:p>
            <a:pPr marL="285750" indent="-285750" algn="just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Combining traditional and deep learning methods for better generalization.</a:t>
            </a:r>
          </a:p>
          <a:p>
            <a:pPr marL="285750" indent="-285750" algn="just" rtl="0">
              <a:lnSpc>
                <a:spcPts val="2375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Addressing occlusion and covariate factors for real-world applications.</a:t>
            </a:r>
          </a:p>
        </p:txBody>
      </p:sp>
      <p:pic>
        <p:nvPicPr>
          <p:cNvPr id="16" name="Image 0" descr="preencoded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77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446" y="448115"/>
            <a:ext cx="6148090" cy="5576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375"/>
              </a:lnSpc>
            </a:pPr>
            <a:r>
              <a:rPr lang="en-US" sz="35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References </a:t>
            </a:r>
            <a:endParaRPr lang="en-US" sz="3500" dirty="0"/>
          </a:p>
        </p:txBody>
      </p:sp>
      <p:sp>
        <p:nvSpPr>
          <p:cNvPr id="5" name="Text 1"/>
          <p:cNvSpPr/>
          <p:nvPr/>
        </p:nvSpPr>
        <p:spPr>
          <a:xfrm>
            <a:off x="500109" y="1326566"/>
            <a:ext cx="11210628" cy="5122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[1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A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Mehmood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J. Amin, M. Sharif, S.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Kadry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and J. J. P. o. Kim, "Stacked-gait: A human gait recognition scheme based on stacked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autoencoders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," PLOS ONE, vol. 19, no. 10, p. e0310887, 2024. 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[2] D. Xu et al., "A new method proposed for realizing human gait pattern recognition: Inspirations for the application of sports and clinical gait analysis," Gait &amp; Posture, vol. 107, pp. 293-305, 2024.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[3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N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Aman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M. R. Islam, M. F.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Ahamed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and M. J. T. Ahsan, "Performance Evaluation of Various Deep Learning Models in Gait Recognition Using the CASIA-B Dataset," Technologies, vol. 12, no. 12, p. 264, 2024.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[4] H. Zhan, J. Kou, Y. Cao, Q.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Guo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J. Zhang, and Y. J. M. Shi, "Human Gait phases recognition based on multi-source data fusion and BILSTM attention neural network," Measurement,, vol. 238, p. 115396, 2024.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[5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M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Deng, Y. Zou, Z. Zeng, Y. Wang, X. Feng, and Y. J. E. A. o. A. I. Liu, "Human gait recognition based on frontal-view sequence using discriminative optical flow feature representations and learning," Engineering Applications of Artificial Intelligence, vol. 145, p. 110213, 2025.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[6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J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Kim, B. Kim, and H. J. I. A. Lee, "Temporally deformable convolution for gait recognition," IEEE Access, 2025.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[7] M. I.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Junaid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S.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Madarapu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S. J. S. Ari, Image, and V. Processing, "Human gait recognition using attention based convolutional network with sequential learning," Signal, Image and Video Processing, vol. 19, no. 1, pp. 1-8, 2025.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[8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X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Shi, W. Zhao, H. Pei, H.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Zhai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and Y. J. I. A. Gao, "Research on gait recognition based on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GaitSet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 and multimodal fusion," IEEE Access, 2025.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[9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] L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Zhang, Z. Men, W. J. S.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Xie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Image, and V. Processing, "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Gaitts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: indoor gait recognition with multi-scale temporal-spatial information aggregation," Signal, Image and Video Processing, vol. 19, no. 1, pp. 1-12, 2025.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endParaRPr lang="en-US" sz="1375" dirty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endParaRPr lang="en-US" sz="1375" dirty="0">
              <a:solidFill>
                <a:srgbClr val="4C4C4D"/>
              </a:solidFill>
              <a:latin typeface="Heebo" pitchFamily="34" charset="0"/>
              <a:ea typeface="Heebo" pitchFamily="34" charset="-122"/>
              <a:cs typeface="Heebo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4267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28446" y="448115"/>
            <a:ext cx="6148090" cy="5576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algn="l" rtl="0">
              <a:lnSpc>
                <a:spcPts val="4375"/>
              </a:lnSpc>
            </a:pPr>
            <a:r>
              <a:rPr lang="en-US" sz="3500" dirty="0">
                <a:solidFill>
                  <a:srgbClr val="152D47"/>
                </a:solidFill>
                <a:latin typeface="Crimson Pro Semi Bold" pitchFamily="34" charset="0"/>
                <a:ea typeface="Crimson Pro Semi Bold" pitchFamily="34" charset="-122"/>
                <a:cs typeface="Crimson Pro Semi Bold" pitchFamily="34" charset="-120"/>
              </a:rPr>
              <a:t>References </a:t>
            </a:r>
            <a:endParaRPr lang="en-US" sz="3500" dirty="0"/>
          </a:p>
        </p:txBody>
      </p:sp>
      <p:sp>
        <p:nvSpPr>
          <p:cNvPr id="5" name="Text 1"/>
          <p:cNvSpPr/>
          <p:nvPr/>
        </p:nvSpPr>
        <p:spPr>
          <a:xfrm>
            <a:off x="500109" y="1326566"/>
            <a:ext cx="11258754" cy="5122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[10] A.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Catruna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A.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Cosma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and E.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Radoi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"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Gaitpt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: Skeletons are all you need for gait recognition," in 2024 IEEE 18th International Conference on Automatic Face and Gesture Recognition (FG), 2024, pp. 1-10: IEEE.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11]D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Zhu et al., "Multi-scale Context-aware Network with Transformer for Gait Recognition," 2022.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12]J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N.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Mogan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C. P. Lee, K. M. Lim, and K. S. J. S.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Muthu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"Gait-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vit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: Gait recognition with vision transformer," Sensors, vol. 22, no. 19, p. 7362, 2022.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13]C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Fan, S.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Hou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Y. Huang, and S. J. a. p. a. Yu, "Exploring deep models for practical gait recognition," 2023.</a:t>
            </a:r>
          </a:p>
          <a:p>
            <a:pPr marL="285750" indent="-285750" algn="just" rtl="0">
              <a:lnSpc>
                <a:spcPts val="2208"/>
              </a:lnSpc>
              <a:buFont typeface="Arial" panose="020B0604020202020204" pitchFamily="34" charset="0"/>
              <a:buChar char="•"/>
            </a:pP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[</a:t>
            </a:r>
            <a:r>
              <a:rPr lang="en-US" sz="1375" dirty="0" smtClean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14]M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 I. Sharif, M. </a:t>
            </a:r>
            <a:r>
              <a:rPr lang="en-US" sz="1375" dirty="0" err="1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Mehmood</a:t>
            </a:r>
            <a:r>
              <a:rPr lang="en-US" sz="1375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, M. I. Sharif, and M. P. J. a. p. a. Uddin, "Human gait recognition using deep learning: A comprehensive review," 2023. Recognition (FG), 2024, pp. 1-10: IEEE.</a:t>
            </a:r>
          </a:p>
        </p:txBody>
      </p:sp>
    </p:spTree>
    <p:extLst>
      <p:ext uri="{BB962C8B-B14F-4D97-AF65-F5344CB8AC3E}">
        <p14:creationId xmlns:p14="http://schemas.microsoft.com/office/powerpoint/2010/main" val="411690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2705</Words>
  <Application>Microsoft Office PowerPoint</Application>
  <PresentationFormat>شاشة عريضة</PresentationFormat>
  <Paragraphs>349</Paragraphs>
  <Slides>34</Slides>
  <Notes>34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8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34</vt:i4>
      </vt:variant>
    </vt:vector>
  </HeadingPairs>
  <TitlesOfParts>
    <vt:vector size="43" baseType="lpstr">
      <vt:lpstr>Arial</vt:lpstr>
      <vt:lpstr>Calibri</vt:lpstr>
      <vt:lpstr>Calibri Light</vt:lpstr>
      <vt:lpstr>Constantia</vt:lpstr>
      <vt:lpstr>Crimson Pro Semi Bold</vt:lpstr>
      <vt:lpstr>Georgia</vt:lpstr>
      <vt:lpstr>Heebo</vt:lpstr>
      <vt:lpstr>Times New Roman</vt:lpstr>
      <vt:lpstr>نسق Office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 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Test</dc:creator>
  <cp:lastModifiedBy>Test </cp:lastModifiedBy>
  <cp:revision>1</cp:revision>
  <dcterms:created xsi:type="dcterms:W3CDTF">2025-04-13T17:53:42Z</dcterms:created>
  <dcterms:modified xsi:type="dcterms:W3CDTF">2025-04-13T17:53:52Z</dcterms:modified>
</cp:coreProperties>
</file>