
<file path=[Content_Types].xml><?xml version="1.0" encoding="utf-8"?>
<Types xmlns="http://schemas.openxmlformats.org/package/2006/content-types">
  <Default Extension="jfif" ContentType="image/jpeg"/>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8"/>
  </p:notesMasterIdLst>
  <p:sldIdLst>
    <p:sldId id="659" r:id="rId5"/>
    <p:sldId id="566" r:id="rId6"/>
    <p:sldId id="541" r:id="rId7"/>
    <p:sldId id="639" r:id="rId8"/>
    <p:sldId id="697" r:id="rId9"/>
    <p:sldId id="698" r:id="rId10"/>
    <p:sldId id="699" r:id="rId11"/>
    <p:sldId id="700" r:id="rId12"/>
    <p:sldId id="701" r:id="rId13"/>
    <p:sldId id="702" r:id="rId14"/>
    <p:sldId id="728" r:id="rId15"/>
    <p:sldId id="704" r:id="rId16"/>
    <p:sldId id="705" r:id="rId17"/>
    <p:sldId id="706" r:id="rId18"/>
    <p:sldId id="691" r:id="rId19"/>
    <p:sldId id="707" r:id="rId20"/>
    <p:sldId id="708" r:id="rId21"/>
    <p:sldId id="709" r:id="rId22"/>
    <p:sldId id="710" r:id="rId23"/>
    <p:sldId id="711" r:id="rId24"/>
    <p:sldId id="692" r:id="rId25"/>
    <p:sldId id="713" r:id="rId26"/>
    <p:sldId id="714" r:id="rId27"/>
    <p:sldId id="715" r:id="rId28"/>
    <p:sldId id="693" r:id="rId29"/>
    <p:sldId id="717" r:id="rId30"/>
    <p:sldId id="716" r:id="rId31"/>
    <p:sldId id="718" r:id="rId32"/>
    <p:sldId id="719" r:id="rId33"/>
    <p:sldId id="694" r:id="rId34"/>
    <p:sldId id="720" r:id="rId35"/>
    <p:sldId id="721" r:id="rId36"/>
    <p:sldId id="695" r:id="rId37"/>
    <p:sldId id="722" r:id="rId38"/>
    <p:sldId id="723" r:id="rId39"/>
    <p:sldId id="696" r:id="rId40"/>
    <p:sldId id="724" r:id="rId41"/>
    <p:sldId id="725" r:id="rId42"/>
    <p:sldId id="726" r:id="rId43"/>
    <p:sldId id="727" r:id="rId44"/>
    <p:sldId id="504" r:id="rId45"/>
    <p:sldId id="528" r:id="rId46"/>
    <p:sldId id="514"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59"/>
            <p14:sldId id="566"/>
            <p14:sldId id="541"/>
            <p14:sldId id="639"/>
            <p14:sldId id="697"/>
            <p14:sldId id="698"/>
            <p14:sldId id="699"/>
            <p14:sldId id="700"/>
            <p14:sldId id="701"/>
            <p14:sldId id="702"/>
            <p14:sldId id="728"/>
            <p14:sldId id="704"/>
            <p14:sldId id="705"/>
            <p14:sldId id="706"/>
            <p14:sldId id="691"/>
            <p14:sldId id="707"/>
            <p14:sldId id="708"/>
            <p14:sldId id="709"/>
            <p14:sldId id="710"/>
            <p14:sldId id="711"/>
            <p14:sldId id="692"/>
            <p14:sldId id="713"/>
            <p14:sldId id="714"/>
            <p14:sldId id="715"/>
            <p14:sldId id="693"/>
            <p14:sldId id="717"/>
            <p14:sldId id="716"/>
            <p14:sldId id="718"/>
            <p14:sldId id="719"/>
            <p14:sldId id="694"/>
            <p14:sldId id="720"/>
            <p14:sldId id="721"/>
            <p14:sldId id="695"/>
            <p14:sldId id="722"/>
            <p14:sldId id="723"/>
            <p14:sldId id="696"/>
            <p14:sldId id="724"/>
            <p14:sldId id="725"/>
            <p14:sldId id="726"/>
            <p14:sldId id="727"/>
            <p14:sldId id="504"/>
            <p14:sldId id="528"/>
            <p14:sldId id="514"/>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حساب Microsoft" initials="حساب" lastIdx="1" clrIdx="0">
    <p:extLst>
      <p:ext uri="{19B8F6BF-5375-455C-9EA6-DF929625EA0E}">
        <p15:presenceInfo xmlns:p15="http://schemas.microsoft.com/office/powerpoint/2012/main" userId="9e9e1fcf360738d2"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CFCFC"/>
    <a:srgbClr val="CC0000"/>
    <a:srgbClr val="FFD200"/>
    <a:srgbClr val="203E5F"/>
    <a:srgbClr val="F58221"/>
    <a:srgbClr val="000000"/>
    <a:srgbClr val="669BBC"/>
    <a:srgbClr val="2D3956"/>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43" autoAdjust="0"/>
    <p:restoredTop sz="94581" autoAdjust="0"/>
  </p:normalViewPr>
  <p:slideViewPr>
    <p:cSldViewPr snapToGrid="0">
      <p:cViewPr varScale="1">
        <p:scale>
          <a:sx n="79" d="100"/>
          <a:sy n="79" d="100"/>
        </p:scale>
        <p:origin x="850"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55"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commentAuthors" Target="commentAuthor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6-02-11T21:50:39.072"/>
    </inkml:context>
    <inkml:brush xml:id="br0">
      <inkml:brushProperty name="width" value="0.3" units="cm"/>
      <inkml:brushProperty name="height" value="0.6" units="cm"/>
      <inkml:brushProperty name="color" value="#FFFC00"/>
      <inkml:brushProperty name="tip" value="rectangle"/>
      <inkml:brushProperty name="rasterOp" value="maskPen"/>
      <inkml:brushProperty name="ignorePressure" value="1"/>
    </inkml:brush>
  </inkml:definitions>
  <inkml:trace contextRef="#ctx0" brushRef="#br0">1 45,'975'0,"-951"-2,-1 0,0-2,0 0,41-15,-44 12,-3 1</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6-02-11T21:50:39.375"/>
    </inkml:context>
    <inkml:brush xml:id="br0">
      <inkml:brushProperty name="width" value="0.3" units="cm"/>
      <inkml:brushProperty name="height" value="0.6" units="cm"/>
      <inkml:brushProperty name="color" value="#FFFC00"/>
      <inkml:brushProperty name="tip" value="rectangle"/>
      <inkml:brushProperty name="rasterOp" value="maskPen"/>
      <inkml:brushProperty name="ignorePressure" value="1"/>
    </inkml:brush>
  </inkml:definitions>
  <inkml:trace contextRef="#ctx0" brushRef="#br0">0 0,'0'0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6-02-11T21:50:43.411"/>
    </inkml:context>
    <inkml:brush xml:id="br0">
      <inkml:brushProperty name="width" value="0.3" units="cm"/>
      <inkml:brushProperty name="height" value="0.6" units="cm"/>
      <inkml:brushProperty name="color" value="#FFFC00"/>
      <inkml:brushProperty name="tip" value="rectangle"/>
      <inkml:brushProperty name="rasterOp" value="maskPen"/>
      <inkml:brushProperty name="ignorePressure" value="1"/>
    </inkml:brush>
  </inkml:definitions>
  <inkml:trace contextRef="#ctx0" brushRef="#br0">0 2,'163'-2,"179"4,-297 3,78 17,-81-12,86 7,-22-4,-3 1,12 0,-23-1,-78-12</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6-02-11T21:50:43.703"/>
    </inkml:context>
    <inkml:brush xml:id="br0">
      <inkml:brushProperty name="width" value="0.3" units="cm"/>
      <inkml:brushProperty name="height" value="0.6" units="cm"/>
      <inkml:brushProperty name="color" value="#FFFC00"/>
      <inkml:brushProperty name="tip" value="rectangle"/>
      <inkml:brushProperty name="rasterOp" value="maskPen"/>
      <inkml:brushProperty name="ignorePressure" value="1"/>
    </inkml:brush>
  </inkml:definitions>
  <inkml:trace contextRef="#ctx0" brushRef="#br0">39 11,'-4'0,"-7"0,-1-4,1-2</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6-02-11T21:50:44.727"/>
    </inkml:context>
    <inkml:brush xml:id="br0">
      <inkml:brushProperty name="width" value="0.3" units="cm"/>
      <inkml:brushProperty name="height" value="0.6" units="cm"/>
      <inkml:brushProperty name="color" value="#FFFC00"/>
      <inkml:brushProperty name="tip" value="rectangle"/>
      <inkml:brushProperty name="rasterOp" value="maskPen"/>
      <inkml:brushProperty name="ignorePressure" value="1"/>
    </inkml:brush>
  </inkml:definitions>
  <inkml:trace contextRef="#ctx0" brushRef="#br0">621 240,'-8'0,"-1"1,0-2,1 1,-1-1,0-1,1 0,-1 0,1 0,0-1,0 0,0-1,0 0,1 0,-1-1,-11-9,-43-33,-3 3,-81-41,139 81,-1 1,0 0,-16-5,24 8,0 0,0 1,0-1,0 0,0 0,0 0,0 0,0 0,0 0,0 1,0-1,0 0,0 0,0 0,0 0,0 0,0 0,0 0,0 1,0-1,0 0,0 0,0 0,0 0,-1 0,1 0,0 0,0 0,0 0,0 1,0-1,0 0,0 0,0 0,0 0,-1 0,1 0,0 0,0 0,0 0,0 0,0 0,0 0,-1 0,1 0,0 0,0 0,0 0,0 0,0 0,0 0,0 0,-1 0,1 0,0 0,0 0,0 0,0 0,0 0,0-1,0 1,0 0,-1 0,1 0,12 11,23 12,111 53,204 74,60 29,-377-162,32 16,100 67,-157-95,-2 1,1-1,0 1,10 13,-17-18,1 0,0 0,-1 0,1 0,-1-1,1 1,-1 0,0 0,1 0,-1 0,0 0,0 0,0 1,1-1,-1 0,0 0,0 0,-1 0,1 0,0 1,-1-1,0 0,0 0,1 1,-1-1,0 0,0-1,-1 1,1 0,0 0,0 0,0-1,0 1,-1 0,1-1,0 1,-1-1,1 0,0 1,-1-1,-1 0,-41 6,0-2,0-2,-65-6,31 1,-55 2,-89-3,190 1,0-1,0-2,1-2,0 0,-48-22,-145-78,208 99,16 9,-36-19,0-1,-39-31,67 45,0 0,1-1,0 0,0 0,0 0,1-1,0 0,0 0,1-1,0 1,1-1,0 0,0-1,1 1,-2-10,4 16,1 0,-1 1,1-1,0 0,0 1,0-1,0 1,0-1,1 0,-1 1,1-1,0 1,0-1,0 1,0-1,0 1,0-1,1 1,-1 0,1 0,0 0,-1 0,1 0,0 0,0 0,0 1,0-1,1 1,-1-1,0 1,1 0,-1 0,6-1,5-2,1 1,0 1,0 0,0 1,17 1,-19 0,227 4,-210-4</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2/12/2026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12032189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8554093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4926753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41695729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6144345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3FCD6E-F8A1-0D56-052A-6FF88919672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60FE3A-D8EC-7339-0279-904AD1B4CF6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B390262-34D9-E699-8097-D9505144DB2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EB9D78E-DC49-E768-D505-9353DCBD3B22}"/>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27880876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A51652-0BBB-2EFD-70BE-21D65104681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E429BCB-1F3B-5EE7-D91B-9422464BF1D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41131FC-BFB2-E94D-47F2-8B3414EBBAB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F30B0BB-0DBC-4D71-C209-B845A309B753}"/>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08791427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9ED3B8-586A-4B05-8966-2C4EB626339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9FE4240-DAA7-078A-2FFA-4BCD0628532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3562066-1E7D-F17B-DD54-C52973871EC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24A7135-FE06-7D91-A4D9-1329571066D6}"/>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77037234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9683A7-C051-9FAF-AA5C-5C43E9C2DE1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695D888-1864-0436-9EDE-C16598F7400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469C62C-14BF-1C2F-2CBF-AEACE3A9FD7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E0E81E2-7918-F11A-D025-7339508AA8A6}"/>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57358449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28BFC0-8289-51A2-9DF9-0FB5CD1EDA7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C0A954A-BC7C-99D9-BCA9-52246B7DE7F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4F25132-F1FF-2119-129E-755A640E63C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D56E71F-6936-9BFC-8E53-FDF7AA26835A}"/>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2984977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2EF5E1-6D93-503F-4AD8-C78B08B858D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2282F58-7E75-0A58-986C-A833FF0B141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BB4A912-3358-F3B5-578C-451E42AC5C9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4E5A6A4-2301-6D68-FC32-9EF5D4450DF3}"/>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0406786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32EF93-5E74-8139-74F7-8438FD4C0C9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178C04-B7E5-FDD4-0856-30504EA8191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D6F1C43-EF52-7131-89C0-9DC750F3D8A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A2CA1EC-BF39-BCA9-9796-17CF93FDD9EC}"/>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28885984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99F922-4C1F-0A6B-7C21-9E067CA6EFD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BC512E4-589A-68C0-A1D9-A3A6505C6BF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7FEAEBA-5D26-AC4D-8A57-B22F3C24ECC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E8A4174-2494-5A7D-6742-F7FB023DA5B4}"/>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73028206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0C7CB4-1234-AB50-EAE4-6CE787F13D5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ED98E89-AC05-033B-5BE8-3103B2B9260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6FD5FBF-212B-E60F-7A15-34FC9D2D68D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8E9819D-B10D-33FE-E23C-2A6F055FE44A}"/>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92333844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05225C-8FDD-CF8F-E53D-6196197EF95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FED410-7B9B-C23C-907B-0960D3E0D9E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2998571-7B9E-6B86-D1BA-DDBBDEC1921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AED6A2E-EFB6-637E-6740-239E33A1343A}"/>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412294043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F670EE-5A16-8578-25A2-2E458ECEE8A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F015859-38D4-DFFF-FFE9-FC24DFCA39A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26CF311-CD61-C727-83B3-554705DA5704}"/>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C8C6A9C-77C5-DD5D-AFF8-24CAA268A671}"/>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42391214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1B6CC2-E4F2-B615-FCF0-02FE81E1542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2793E95-086F-614D-28C8-5010BD75316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83E575B-103A-3035-42A1-1096964DEC2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CBC597F-8AFE-4607-34FF-B436DB047727}"/>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89754554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BFD538-A758-4622-A0AF-A1716F7173E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AB1CB1A-3361-8E59-C147-3063C941BEC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5039993-87FC-56C1-E0A7-49082A5151A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50F6F16-9B17-3007-41FF-35FF4D3F8438}"/>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78053680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02AB21-8156-A4C8-9216-AE03FBD7BE6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2B236CD-CB50-3E30-B4FF-0212D6D9598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8B7A835-25A6-74ED-4B11-4FD80CD5647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D9BEB58-64BF-F01E-2BC2-4D2B4B177F28}"/>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81697215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8965EA-AF10-9542-6F02-36D58E83A63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DB48A6E-5994-A739-6A22-CBE5B098EE6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D29BF45-7202-E4F1-BDBF-106A0EBCD52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0F86180-F720-450E-2E1B-C13E1B4DE616}"/>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428603291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2C6D21-73D7-2336-1042-EEB1DC08B62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9BAB5D3-90FE-5736-4269-5BBFB74D4DD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CCA2923-4279-E5A5-6AB0-0B1A529AFC8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66837DC-C30C-D30D-C517-80A28151CB69}"/>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14978540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C8BD71-3C10-8CE8-5E7E-C83E4EBF5A0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FA71FF4-55EC-B988-1BD0-D5F3419CA74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9C65DFE-67BE-7AAE-1D2C-C374CF497DEA}"/>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0A2587D0-830F-EB2B-3E13-22C98335FE67}"/>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43705942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568D76-D5A7-78BD-D547-DC0C7E6B4A5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6807B13-DC93-E585-D0A6-B73BBE3231A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9F31E03-72F1-A351-7D43-A159D5BEDF7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BF6C000-1227-94F9-9DFA-BFB748A0544E}"/>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415417158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425F4C-7110-3630-1889-DF616875CB0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4665E37-9FDB-9F77-CEF3-B930A204CC8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195558B-FAD7-A16B-54CA-60B2F301C54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FEF7779-460A-E0F6-EBB7-9F3406BA19D6}"/>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70426345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3831A9-8D2F-6B57-0D44-8595EC99025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8E352BD-ECA8-5E37-678B-50CA24426D9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EDC8DE9-74FF-BC4B-B23B-1F3F8B80DE7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B50BF72-573C-2408-2EB6-A9C605EB04AA}"/>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30621070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8E72C4-BB26-6588-EE01-9447760F10E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4C04D10-0C8D-C0EF-9F13-7147FED1B48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70A86A4-F41B-07DC-0C15-7C8CCD24EB7E}"/>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D70F0A9B-F3B8-F40B-8706-19088DEA97A6}"/>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80299329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A68E17-5363-51BB-CAB0-5151A33451B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633C2DA-A882-2CE3-C5F7-7B1CE6C7D3B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C4F4899-FD5E-90E3-87F9-A92B59725C5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156A2F6-ACEF-0FC8-43DB-F14ECE371EFF}"/>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418780916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9F1C8C-BAF5-0759-DF2C-E921A45A19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A9A15FD-DEBB-6A01-CFBC-7A9ED3F092F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38788E2-97F4-1052-B036-E82C3072727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07CA455-66EF-21C5-6494-C4988DE81F93}"/>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55832867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45F986-D046-906E-4022-B80C1FDFA1C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2D65170-C638-4D62-D8C4-C007F48BEA2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611705F-6043-7D79-0F6C-B693D783BD3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F7D2F68-C7A5-91F8-E890-852656B120FB}"/>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2085838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66D870-EA95-2258-939A-99323A65C74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08FC7CE-7AC6-37B1-8D49-77DAA63E992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09BB5C2-FF8E-27CA-F76F-9ADB51C4FC2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9D20C9A-4C0D-E350-A333-F271BDC5A93C}"/>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8160915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F4DDF3-30BA-3482-20E9-93B463B758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E5EAE82-7582-84EB-E6A8-3882231C786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853BD09-DF59-1E3F-5605-F6FA9744757E}"/>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D05ACDE-35FA-672B-F9C2-AB5C8597928D}"/>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233512946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B45549-BDB9-B788-7B73-E6F69910852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0FF5EBB-5AB2-8850-9B9E-A990F8EAF4A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F148A25-2C67-395F-AD63-71DABF7145D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7219A4E-AB33-E9FC-F9D1-9297EC0DBC39}"/>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63202536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D24625-BE6A-C97B-6049-1614139DD18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65350F1-646A-BAE6-4D0B-0C83430C677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091D623-BB99-D129-45F7-0D47DF1EA69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61FEA79-AC7E-9233-029B-26DB06E0C513}"/>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49129315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ED7120-C6C5-610D-D798-AF755CF8EBF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661F217-E85B-34B9-B1AA-E4C6B3B7E18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8CF739E-8CCF-D61B-5688-E7805F492D33}"/>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4B0BE03A-32F6-3F86-285A-84D4F6251ABD}"/>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410828695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10B115-1F6D-182D-9833-562608651E3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D4CB370-1425-A418-DFDA-79358C05AA9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7A320B7-4774-E7A5-0325-2252847CE0B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DF479DD-0E46-1531-2731-D8D3DFD5A5C4}"/>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946487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8876CC-335A-A8F3-AA42-70F102BE558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2796EFC-2C6B-EEC4-AF63-678D1438B72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8483D16-96D7-97F5-4F72-E65E449344B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8B25DDB-93FC-0DD1-7831-6BC341CBA3E1}"/>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15112804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C03B7F-2C75-B928-F850-67EDAACC84F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3E4685-A5CD-DFDF-8A63-DF5B334CE50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4467C46-A42F-3750-807F-FDE1354FC991}"/>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24BBC8F3-CB5A-67F4-3235-F5BC3A6436AE}"/>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1304559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A1BE11-15EB-A015-7CEE-29B615D4D0E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BDD049A-9E9D-F0FE-2DE5-57536AA8469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C476BFF-5548-BFC2-7D68-E5B8F036A1B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94F320A-B421-D8BA-6A84-7FA1182FA2BB}"/>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46627518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8A3B3C-9F62-8D34-09FE-71DF7785A6A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1FE708A-DF2B-BBEC-FFBE-9EB3B2B9D6F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F4A010C-4FAA-86D7-9281-EE7CE15602B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750DE71-592F-57BC-E50A-2F6A88B18441}"/>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74533649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5D38E2-9A4E-EA88-BA21-3FD62772BF5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9B0701F-FBE0-7681-F600-A6111823115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71FEC15-576B-CBFF-6CC4-5C54AEB10C4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C9CC2AE-E528-A9D6-B753-74F06EC96617}"/>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12113731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4C2090-7AA4-71A8-5980-80DBB10372A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03EB41D-232F-2316-416F-7E6D260B4FB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EDFC15A-5F4F-9B8D-8C01-0C69866AC7D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8A255C7-189C-4AB4-3A37-88343828CA86}"/>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34559775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3222403417"/>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41437546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2/12/2026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2/12/2026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2/12/2026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2/12/2026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2.xml"/><Relationship Id="rId4" Type="http://schemas.openxmlformats.org/officeDocument/2006/relationships/image" Target="../media/image4.jp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2.xml"/><Relationship Id="rId4" Type="http://schemas.openxmlformats.org/officeDocument/2006/relationships/image" Target="../media/image5.jpe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2.xml"/><Relationship Id="rId4" Type="http://schemas.openxmlformats.org/officeDocument/2006/relationships/image" Target="../media/image6.jp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2.xml"/><Relationship Id="rId6" Type="http://schemas.openxmlformats.org/officeDocument/2006/relationships/hyperlink" Target="https://www.dropbox.com/" TargetMode="External"/><Relationship Id="rId5" Type="http://schemas.openxmlformats.org/officeDocument/2006/relationships/image" Target="../media/image9.svg"/><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12.xml"/><Relationship Id="rId4" Type="http://schemas.openxmlformats.org/officeDocument/2006/relationships/image" Target="../media/image10.jp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12.xml"/><Relationship Id="rId5" Type="http://schemas.openxmlformats.org/officeDocument/2006/relationships/hyperlink" Target="https://www.linkedin.com/posts/developer-yogesh_casestudy-growth-dropbox-activity-7404818472729296896-I7iH/" TargetMode="External"/><Relationship Id="rId4" Type="http://schemas.openxmlformats.org/officeDocument/2006/relationships/image" Target="../media/image11.jp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12.xml"/><Relationship Id="rId5" Type="http://schemas.openxmlformats.org/officeDocument/2006/relationships/hyperlink" Target="https://cello.so/wp-content/uploads/2024/01/Frame-1000004142-1.png" TargetMode="External"/><Relationship Id="rId4" Type="http://schemas.openxmlformats.org/officeDocument/2006/relationships/image" Target="../media/image12.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12.xml"/><Relationship Id="rId4" Type="http://schemas.openxmlformats.org/officeDocument/2006/relationships/image" Target="../media/image13.jpe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12.xml"/><Relationship Id="rId4" Type="http://schemas.openxmlformats.org/officeDocument/2006/relationships/image" Target="../media/image15.jp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12.xml"/><Relationship Id="rId4" Type="http://schemas.openxmlformats.org/officeDocument/2006/relationships/image" Target="../media/image16.jpeg"/></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12.xml"/><Relationship Id="rId5" Type="http://schemas.openxmlformats.org/officeDocument/2006/relationships/image" Target="../media/image18.svg"/><Relationship Id="rId4" Type="http://schemas.openxmlformats.org/officeDocument/2006/relationships/image" Target="../media/image17.png"/></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6.xml"/><Relationship Id="rId1" Type="http://schemas.openxmlformats.org/officeDocument/2006/relationships/slideLayout" Target="../slideLayouts/slideLayout12.xml"/><Relationship Id="rId4" Type="http://schemas.openxmlformats.org/officeDocument/2006/relationships/image" Target="../media/image19.jpg"/></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7.xml"/><Relationship Id="rId1" Type="http://schemas.openxmlformats.org/officeDocument/2006/relationships/slideLayout" Target="../slideLayouts/slideLayout12.xml"/><Relationship Id="rId4" Type="http://schemas.openxmlformats.org/officeDocument/2006/relationships/image" Target="../media/image20.png"/></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8.xml"/><Relationship Id="rId1" Type="http://schemas.openxmlformats.org/officeDocument/2006/relationships/slideLayout" Target="../slideLayouts/slideLayout12.xml"/><Relationship Id="rId4" Type="http://schemas.openxmlformats.org/officeDocument/2006/relationships/image" Target="../media/image21.jpg"/></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9.xml"/><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1.xml"/><Relationship Id="rId1" Type="http://schemas.openxmlformats.org/officeDocument/2006/relationships/slideLayout" Target="../slideLayouts/slideLayout12.xml"/><Relationship Id="rId4" Type="http://schemas.openxmlformats.org/officeDocument/2006/relationships/image" Target="../media/image22.pn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2.xml"/><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4.xml"/><Relationship Id="rId1" Type="http://schemas.openxmlformats.org/officeDocument/2006/relationships/slideLayout" Target="../slideLayouts/slideLayout12.xml"/><Relationship Id="rId4" Type="http://schemas.openxmlformats.org/officeDocument/2006/relationships/image" Target="../media/image23.png"/></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5.xml"/><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6.xml"/><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7.xml"/><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8" Type="http://schemas.openxmlformats.org/officeDocument/2006/relationships/image" Target="../media/image26.png"/><Relationship Id="rId13" Type="http://schemas.openxmlformats.org/officeDocument/2006/relationships/customXml" Target="../ink/ink5.xml"/><Relationship Id="rId3" Type="http://schemas.openxmlformats.org/officeDocument/2006/relationships/image" Target="../media/image2.png"/><Relationship Id="rId7" Type="http://schemas.openxmlformats.org/officeDocument/2006/relationships/customXml" Target="../ink/ink2.xml"/><Relationship Id="rId12" Type="http://schemas.openxmlformats.org/officeDocument/2006/relationships/image" Target="../media/image28.png"/><Relationship Id="rId2" Type="http://schemas.openxmlformats.org/officeDocument/2006/relationships/notesSlide" Target="../notesSlides/notesSlide38.xml"/><Relationship Id="rId1" Type="http://schemas.openxmlformats.org/officeDocument/2006/relationships/slideLayout" Target="../slideLayouts/slideLayout12.xml"/><Relationship Id="rId6" Type="http://schemas.openxmlformats.org/officeDocument/2006/relationships/image" Target="../media/image25.png"/><Relationship Id="rId11" Type="http://schemas.openxmlformats.org/officeDocument/2006/relationships/customXml" Target="../ink/ink4.xml"/><Relationship Id="rId5" Type="http://schemas.openxmlformats.org/officeDocument/2006/relationships/customXml" Target="../ink/ink1.xml"/><Relationship Id="rId10" Type="http://schemas.openxmlformats.org/officeDocument/2006/relationships/image" Target="../media/image27.png"/><Relationship Id="rId4" Type="http://schemas.openxmlformats.org/officeDocument/2006/relationships/image" Target="../media/image24.jpeg"/><Relationship Id="rId9" Type="http://schemas.openxmlformats.org/officeDocument/2006/relationships/customXml" Target="../ink/ink3.xml"/><Relationship Id="rId14" Type="http://schemas.openxmlformats.org/officeDocument/2006/relationships/image" Target="../media/image29.png"/></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9.xml"/><Relationship Id="rId1" Type="http://schemas.openxmlformats.org/officeDocument/2006/relationships/slideLayout" Target="../slideLayouts/slideLayout12.xml"/><Relationship Id="rId5" Type="http://schemas.openxmlformats.org/officeDocument/2006/relationships/hyperlink" Target="https://www.researchgate.net/publication/278969352_Measuring_Emotional_Contagion_in_Social_Media" TargetMode="External"/><Relationship Id="rId4" Type="http://schemas.openxmlformats.org/officeDocument/2006/relationships/image" Target="../media/image30.png"/></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0.xml"/><Relationship Id="rId1" Type="http://schemas.openxmlformats.org/officeDocument/2006/relationships/slideLayout" Target="../slideLayouts/slideLayout12.xml"/><Relationship Id="rId4" Type="http://schemas.openxmlformats.org/officeDocument/2006/relationships/hyperlink" Target="https://www.continuousmile.com/behavior/emotional-contagion-feelings-go-viral/" TargetMode="External"/></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1.xml"/><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8" Type="http://schemas.openxmlformats.org/officeDocument/2006/relationships/hyperlink" Target="https://www.linkedin.com/posts/developer-yogesh_casestudy-growth-dropbox-activity-7404818472729296896-I7iH/" TargetMode="External"/><Relationship Id="rId3" Type="http://schemas.openxmlformats.org/officeDocument/2006/relationships/image" Target="../media/image2.png"/><Relationship Id="rId7" Type="http://schemas.openxmlformats.org/officeDocument/2006/relationships/hyperlink" Target="https://viral-loops.com/blog/dropbox-grew-3900-simple-referral-program/" TargetMode="External"/><Relationship Id="rId2" Type="http://schemas.openxmlformats.org/officeDocument/2006/relationships/notesSlide" Target="../notesSlides/notesSlide42.xml"/><Relationship Id="rId1" Type="http://schemas.openxmlformats.org/officeDocument/2006/relationships/slideLayout" Target="../slideLayouts/slideLayout12.xml"/><Relationship Id="rId6" Type="http://schemas.openxmlformats.org/officeDocument/2006/relationships/hyperlink" Target="https://medium.com/swlh/how-to-grow-your-startup-with-viral-loops-973c3d5b1ce5" TargetMode="External"/><Relationship Id="rId11" Type="http://schemas.openxmlformats.org/officeDocument/2006/relationships/hyperlink" Target="https://www.continuousmile.com/behavior/emotional-contagion-feelings-go-viral/" TargetMode="External"/><Relationship Id="rId5" Type="http://schemas.openxmlformats.org/officeDocument/2006/relationships/hyperlink" Target="https://doi.org/10.3389/fpsyg.2022.931835" TargetMode="External"/><Relationship Id="rId10" Type="http://schemas.openxmlformats.org/officeDocument/2006/relationships/hyperlink" Target="https://cello.so/wp-content/uploads/2024/01/Frame-1000004142-1.png" TargetMode="External"/><Relationship Id="rId4" Type="http://schemas.openxmlformats.org/officeDocument/2006/relationships/hyperlink" Target="https://doi.org/10.1371/journal.pone.0142390" TargetMode="External"/><Relationship Id="rId9" Type="http://schemas.openxmlformats.org/officeDocument/2006/relationships/hyperlink" Target="https://pmc.ncbi.nlm.nih.gov/articles/PMC9337870" TargetMode="External"/></Relationships>
</file>

<file path=ppt/slides/_rels/slide43.xml.rels><?xml version="1.0" encoding="UTF-8" standalone="yes"?>
<Relationships xmlns="http://schemas.openxmlformats.org/package/2006/relationships"><Relationship Id="rId2" Type="http://schemas.openxmlformats.org/officeDocument/2006/relationships/image" Target="../media/image31.jfif"/><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1" name="TextBox 29"/>
          <p:cNvSpPr txBox="1"/>
          <p:nvPr/>
        </p:nvSpPr>
        <p:spPr>
          <a:xfrm>
            <a:off x="7150826" y="4620663"/>
            <a:ext cx="5216525" cy="830997"/>
          </a:xfrm>
          <a:prstGeom prst="rect">
            <a:avLst/>
          </a:prstGeom>
          <a:noFill/>
        </p:spPr>
        <p:txBody>
          <a:bodyPr wrap="square" rtlCol="0">
            <a:spAutoFit/>
          </a:bodyPr>
          <a:lstStyle/>
          <a:p>
            <a:pPr algn="ctr"/>
            <a:r>
              <a:rPr lang="ar-AE" sz="2400" b="1" dirty="0">
                <a:solidFill>
                  <a:srgbClr val="00AEEF"/>
                </a:solidFill>
                <a:latin typeface="Alexandria" charset="0"/>
                <a:cs typeface="Alexandria" charset="0"/>
              </a:rPr>
              <a:t>إعداد </a:t>
            </a:r>
          </a:p>
          <a:p>
            <a:pPr algn="ctr"/>
            <a:r>
              <a:rPr lang="ar-AE" sz="2400" b="1" dirty="0">
                <a:solidFill>
                  <a:srgbClr val="00AEEF"/>
                </a:solidFill>
                <a:latin typeface="Alexandria" charset="0"/>
                <a:cs typeface="Alexandria" charset="0"/>
              </a:rPr>
              <a:t>د. محمد الغريب</a:t>
            </a:r>
          </a:p>
        </p:txBody>
      </p:sp>
      <p:sp>
        <p:nvSpPr>
          <p:cNvPr id="15" name="Oval 17"/>
          <p:cNvSpPr/>
          <p:nvPr/>
        </p:nvSpPr>
        <p:spPr>
          <a:xfrm>
            <a:off x="-777445" y="-616222"/>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3"/>
          <p:cNvSpPr/>
          <p:nvPr/>
        </p:nvSpPr>
        <p:spPr>
          <a:xfrm>
            <a:off x="-631531" y="-216172"/>
            <a:ext cx="7410450" cy="7410450"/>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Rounded Corners 33"/>
          <p:cNvSpPr/>
          <p:nvPr/>
        </p:nvSpPr>
        <p:spPr>
          <a:xfrm>
            <a:off x="9051234" y="593452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AE" sz="2800" b="1" dirty="0">
                <a:solidFill>
                  <a:schemeClr val="bg1"/>
                </a:solidFill>
                <a:latin typeface="Alexandria" charset="0"/>
                <a:cs typeface="Alexandria" charset="0"/>
              </a:rPr>
              <a:t>المحاضرة </a:t>
            </a:r>
            <a:r>
              <a:rPr lang="ar-SY" sz="2800" b="1" dirty="0">
                <a:solidFill>
                  <a:schemeClr val="bg1"/>
                </a:solidFill>
                <a:latin typeface="Alexandria" charset="0"/>
                <a:cs typeface="Alexandria" charset="0"/>
              </a:rPr>
              <a:t> الثانية</a:t>
            </a:r>
            <a:endParaRPr lang="en-US" sz="2800" b="1" dirty="0">
              <a:solidFill>
                <a:schemeClr val="bg1"/>
              </a:solidFill>
              <a:latin typeface="Alexandria" charset="0"/>
              <a:cs typeface="Alexandria" charset="0"/>
            </a:endParaRPr>
          </a:p>
        </p:txBody>
      </p:sp>
      <p:sp>
        <p:nvSpPr>
          <p:cNvPr id="2" name="مربع نص 1">
            <a:extLst>
              <a:ext uri="{FF2B5EF4-FFF2-40B4-BE49-F238E27FC236}">
                <a16:creationId xmlns:a16="http://schemas.microsoft.com/office/drawing/2014/main" id="{3945C01D-3EC6-73A4-E2FE-03D64B4FC45C}"/>
              </a:ext>
            </a:extLst>
          </p:cNvPr>
          <p:cNvSpPr txBox="1"/>
          <p:nvPr/>
        </p:nvSpPr>
        <p:spPr>
          <a:xfrm>
            <a:off x="6836650" y="1725100"/>
            <a:ext cx="5530701" cy="3164841"/>
          </a:xfrm>
          <a:prstGeom prst="rect">
            <a:avLst/>
          </a:prstGeom>
          <a:noFill/>
        </p:spPr>
        <p:txBody>
          <a:bodyPr wrap="square" rtlCol="0">
            <a:spAutoFit/>
          </a:bodyPr>
          <a:lstStyle/>
          <a:p>
            <a:pPr algn="ctr">
              <a:lnSpc>
                <a:spcPct val="150000"/>
              </a:lnSpc>
            </a:pPr>
            <a:r>
              <a:rPr lang="ar-SY" sz="3200" b="1" dirty="0">
                <a:solidFill>
                  <a:srgbClr val="00AEEF"/>
                </a:solidFill>
              </a:rPr>
              <a:t>الحضور الرقمي والتسويق الفيروسي</a:t>
            </a:r>
            <a:endParaRPr lang="ar-AE" sz="3200" b="1" dirty="0">
              <a:solidFill>
                <a:srgbClr val="00AEEF"/>
              </a:solidFill>
            </a:endParaRPr>
          </a:p>
          <a:p>
            <a:pPr algn="ctr">
              <a:lnSpc>
                <a:spcPct val="150000"/>
              </a:lnSpc>
            </a:pPr>
            <a:r>
              <a:rPr lang="en-US" sz="2800" b="1" dirty="0">
                <a:solidFill>
                  <a:srgbClr val="FF0000"/>
                </a:solidFill>
              </a:rPr>
              <a:t>Digital Presence and Viral Marketing</a:t>
            </a:r>
          </a:p>
          <a:p>
            <a:pPr algn="ctr">
              <a:lnSpc>
                <a:spcPct val="150000"/>
              </a:lnSpc>
            </a:pPr>
            <a:r>
              <a:rPr lang="en-US" sz="2000" b="1" dirty="0">
                <a:latin typeface="Alexandria" charset="0"/>
                <a:cs typeface="Alexandria" charset="0"/>
              </a:rPr>
              <a:t>MKT 336</a:t>
            </a:r>
            <a:endParaRPr lang="ar-AE" sz="2000" b="1" dirty="0">
              <a:latin typeface="Alexandria" charset="0"/>
              <a:cs typeface="Alexandria" charset="0"/>
            </a:endParaRPr>
          </a:p>
          <a:p>
            <a:pPr algn="ctr">
              <a:lnSpc>
                <a:spcPct val="150000"/>
              </a:lnSpc>
            </a:pPr>
            <a:endParaRPr lang="en-US" sz="2800" b="1" dirty="0">
              <a:solidFill>
                <a:srgbClr val="CC0000"/>
              </a:solidFill>
            </a:endParaRPr>
          </a:p>
        </p:txBody>
      </p:sp>
    </p:spTree>
    <p:extLst>
      <p:ext uri="{BB962C8B-B14F-4D97-AF65-F5344CB8AC3E}">
        <p14:creationId xmlns:p14="http://schemas.microsoft.com/office/powerpoint/2010/main" val="3914515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1" name="TextBox 29"/>
          <p:cNvSpPr txBox="1"/>
          <p:nvPr/>
        </p:nvSpPr>
        <p:spPr>
          <a:xfrm>
            <a:off x="7150826" y="3681505"/>
            <a:ext cx="5216525" cy="830997"/>
          </a:xfrm>
          <a:prstGeom prst="rect">
            <a:avLst/>
          </a:prstGeom>
          <a:noFill/>
        </p:spPr>
        <p:txBody>
          <a:bodyPr wrap="square" rtlCol="0">
            <a:spAutoFit/>
          </a:bodyPr>
          <a:lstStyle/>
          <a:p>
            <a:pPr algn="ctr"/>
            <a:r>
              <a:rPr lang="ar-AE" sz="2400" b="1" dirty="0">
                <a:solidFill>
                  <a:srgbClr val="00AEEF"/>
                </a:solidFill>
                <a:latin typeface="Alexandria" charset="0"/>
                <a:cs typeface="Alexandria" charset="0"/>
              </a:rPr>
              <a:t>إعداد </a:t>
            </a:r>
          </a:p>
          <a:p>
            <a:pPr algn="ctr"/>
            <a:r>
              <a:rPr lang="ar-AE" sz="2400" b="1" dirty="0">
                <a:solidFill>
                  <a:srgbClr val="00AEEF"/>
                </a:solidFill>
                <a:latin typeface="Alexandria" charset="0"/>
                <a:cs typeface="Alexandria" charset="0"/>
              </a:rPr>
              <a:t>د. محمد الغريب</a:t>
            </a:r>
          </a:p>
        </p:txBody>
      </p:sp>
      <p:sp>
        <p:nvSpPr>
          <p:cNvPr id="13" name="مربع نص 12"/>
          <p:cNvSpPr txBox="1"/>
          <p:nvPr/>
        </p:nvSpPr>
        <p:spPr>
          <a:xfrm>
            <a:off x="7150826" y="1471649"/>
            <a:ext cx="4835236" cy="2703176"/>
          </a:xfrm>
          <a:prstGeom prst="rect">
            <a:avLst/>
          </a:prstGeom>
          <a:noFill/>
        </p:spPr>
        <p:txBody>
          <a:bodyPr wrap="square" rtlCol="0">
            <a:spAutoFit/>
          </a:bodyPr>
          <a:lstStyle/>
          <a:p>
            <a:pPr algn="ctr">
              <a:lnSpc>
                <a:spcPct val="150000"/>
              </a:lnSpc>
            </a:pPr>
            <a:r>
              <a:rPr lang="ar-AE" sz="3200" b="1" dirty="0">
                <a:solidFill>
                  <a:srgbClr val="00AEEF"/>
                </a:solidFill>
              </a:rPr>
              <a:t>المحاضرة </a:t>
            </a:r>
            <a:r>
              <a:rPr lang="ar-SY" sz="3200" b="1" dirty="0">
                <a:solidFill>
                  <a:srgbClr val="00AEEF"/>
                </a:solidFill>
              </a:rPr>
              <a:t>الثانية</a:t>
            </a:r>
            <a:endParaRPr lang="ar-AE" sz="3200" b="1" dirty="0">
              <a:solidFill>
                <a:srgbClr val="00AEEF"/>
              </a:solidFill>
            </a:endParaRPr>
          </a:p>
          <a:p>
            <a:pPr algn="ctr">
              <a:lnSpc>
                <a:spcPct val="150000"/>
              </a:lnSpc>
            </a:pPr>
            <a:r>
              <a:rPr lang="ar-SY" sz="2800" b="1" dirty="0">
                <a:solidFill>
                  <a:srgbClr val="FF0000"/>
                </a:solidFill>
              </a:rPr>
              <a:t>خصائص التسويق الفيروسي </a:t>
            </a:r>
            <a:endParaRPr lang="en-US" sz="2800" b="1" dirty="0">
              <a:solidFill>
                <a:srgbClr val="FF0000"/>
              </a:solidFill>
            </a:endParaRPr>
          </a:p>
          <a:p>
            <a:pPr algn="ctr">
              <a:lnSpc>
                <a:spcPct val="150000"/>
              </a:lnSpc>
            </a:pPr>
            <a:r>
              <a:rPr lang="en-US" sz="2800" b="1" dirty="0">
                <a:solidFill>
                  <a:srgbClr val="FF0000"/>
                </a:solidFill>
              </a:rPr>
              <a:t>Viral Marketing Characteristics </a:t>
            </a:r>
            <a:endParaRPr lang="ar-AE" sz="2800" b="1" dirty="0">
              <a:solidFill>
                <a:srgbClr val="FF0000"/>
              </a:solidFill>
            </a:endParaRPr>
          </a:p>
          <a:p>
            <a:pPr algn="ctr">
              <a:lnSpc>
                <a:spcPct val="150000"/>
              </a:lnSpc>
            </a:pPr>
            <a:endParaRPr lang="en-US" sz="2800" b="1" dirty="0">
              <a:solidFill>
                <a:srgbClr val="CC0000"/>
              </a:solidFill>
            </a:endParaRPr>
          </a:p>
        </p:txBody>
      </p:sp>
      <p:sp>
        <p:nvSpPr>
          <p:cNvPr id="15" name="Oval 17"/>
          <p:cNvSpPr/>
          <p:nvPr/>
        </p:nvSpPr>
        <p:spPr>
          <a:xfrm>
            <a:off x="-777445" y="-616222"/>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3"/>
          <p:cNvSpPr/>
          <p:nvPr/>
        </p:nvSpPr>
        <p:spPr>
          <a:xfrm>
            <a:off x="-631531" y="-216172"/>
            <a:ext cx="7410450" cy="7410450"/>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Rounded Corners 33"/>
          <p:cNvSpPr/>
          <p:nvPr/>
        </p:nvSpPr>
        <p:spPr>
          <a:xfrm>
            <a:off x="9051234" y="593452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AE" sz="2800" b="1" dirty="0">
                <a:solidFill>
                  <a:schemeClr val="bg1"/>
                </a:solidFill>
                <a:latin typeface="Alexandria" charset="0"/>
                <a:cs typeface="Alexandria" charset="0"/>
              </a:rPr>
              <a:t>المحاضرة </a:t>
            </a:r>
            <a:r>
              <a:rPr lang="ar-SY" sz="2800" b="1" dirty="0">
                <a:solidFill>
                  <a:schemeClr val="bg1"/>
                </a:solidFill>
                <a:latin typeface="Alexandria" charset="0"/>
                <a:cs typeface="Alexandria" charset="0"/>
              </a:rPr>
              <a:t>الثانية</a:t>
            </a:r>
            <a:endParaRPr lang="en-US" sz="2800" b="1" dirty="0">
              <a:solidFill>
                <a:schemeClr val="bg1"/>
              </a:solidFill>
              <a:latin typeface="Alexandria" charset="0"/>
              <a:cs typeface="Alexandria" charset="0"/>
            </a:endParaRPr>
          </a:p>
        </p:txBody>
      </p:sp>
    </p:spTree>
    <p:extLst>
      <p:ext uri="{BB962C8B-B14F-4D97-AF65-F5344CB8AC3E}">
        <p14:creationId xmlns:p14="http://schemas.microsoft.com/office/powerpoint/2010/main" val="40670442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p:cNvSpPr/>
          <p:nvPr/>
        </p:nvSpPr>
        <p:spPr>
          <a:xfrm>
            <a:off x="354874" y="2047177"/>
            <a:ext cx="11482251" cy="3892731"/>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7576457" y="1348378"/>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AE" sz="3600" b="1" dirty="0"/>
              <a:t>مقدمة</a:t>
            </a:r>
            <a:endParaRPr lang="en-US" sz="3600" b="1" dirty="0"/>
          </a:p>
        </p:txBody>
      </p:sp>
      <p:sp>
        <p:nvSpPr>
          <p:cNvPr id="9" name="مربع نص 8"/>
          <p:cNvSpPr txBox="1"/>
          <p:nvPr/>
        </p:nvSpPr>
        <p:spPr>
          <a:xfrm>
            <a:off x="584921" y="2808757"/>
            <a:ext cx="10609788" cy="2568717"/>
          </a:xfrm>
          <a:prstGeom prst="rect">
            <a:avLst/>
          </a:prstGeom>
          <a:noFill/>
        </p:spPr>
        <p:txBody>
          <a:bodyPr wrap="square" rtlCol="0">
            <a:spAutoFit/>
          </a:bodyPr>
          <a:lstStyle/>
          <a:p>
            <a:pPr algn="just" rtl="1">
              <a:lnSpc>
                <a:spcPct val="150000"/>
              </a:lnSpc>
            </a:pPr>
            <a:r>
              <a:rPr lang="ar-SY" sz="2200" dirty="0"/>
              <a:t>يتميز التسويق الفيروسي بمجموعة من المزايا تجعل منه استراتيجية تسويقية فريدة وفعالة وتميزه عن بقية استراتيجيات وأدوات التسويق الرقمي، إن استعراض هذه المزايا وتوضيحها بالتفصيل يساعد على فهم آلية عمل التسويق الفيروسي، ويمّكن المسوقين من استخدام تكتيكات التسويق الفيروسي بمهارة أكبر. </a:t>
            </a:r>
          </a:p>
          <a:p>
            <a:pPr algn="just" rtl="1">
              <a:lnSpc>
                <a:spcPct val="150000"/>
              </a:lnSpc>
            </a:pPr>
            <a:r>
              <a:rPr lang="ar-SY" sz="2200" dirty="0"/>
              <a:t>سنقوم في هذه المحاضرة باستعراض مزايا التسويق الفيروسي مع وجود أمثلة توضيحية لشركات قامت بتنفيذ حملات التسويق الفيروسي بالاستناد على خاصية معينة من خصائص التسويق الفيروسي. </a:t>
            </a:r>
          </a:p>
        </p:txBody>
      </p:sp>
    </p:spTree>
    <p:extLst>
      <p:ext uri="{BB962C8B-B14F-4D97-AF65-F5344CB8AC3E}">
        <p14:creationId xmlns:p14="http://schemas.microsoft.com/office/powerpoint/2010/main" val="16323000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مستطيل 8">
            <a:extLst>
              <a:ext uri="{FF2B5EF4-FFF2-40B4-BE49-F238E27FC236}">
                <a16:creationId xmlns:a16="http://schemas.microsoft.com/office/drawing/2014/main" id="{9AE53F59-FBF1-48B9-807B-930F791BAF57}"/>
              </a:ext>
            </a:extLst>
          </p:cNvPr>
          <p:cNvSpPr/>
          <p:nvPr/>
        </p:nvSpPr>
        <p:spPr>
          <a:xfrm>
            <a:off x="23781" y="1948084"/>
            <a:ext cx="12192000" cy="3357844"/>
          </a:xfrm>
          <a:prstGeom prst="rect">
            <a:avLst/>
          </a:prstGeom>
          <a:solidFill>
            <a:srgbClr val="00AEEF"/>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2" name="مربع نص 11">
            <a:extLst>
              <a:ext uri="{FF2B5EF4-FFF2-40B4-BE49-F238E27FC236}">
                <a16:creationId xmlns:a16="http://schemas.microsoft.com/office/drawing/2014/main" id="{51F762BF-3B65-98F2-E04D-D8164F8E132A}"/>
              </a:ext>
            </a:extLst>
          </p:cNvPr>
          <p:cNvSpPr txBox="1"/>
          <p:nvPr/>
        </p:nvSpPr>
        <p:spPr>
          <a:xfrm>
            <a:off x="1274794" y="2661761"/>
            <a:ext cx="9642411" cy="1063433"/>
          </a:xfrm>
          <a:prstGeom prst="rect">
            <a:avLst/>
          </a:prstGeom>
          <a:noFill/>
        </p:spPr>
        <p:txBody>
          <a:bodyPr wrap="square" rtlCol="1">
            <a:spAutoFit/>
          </a:bodyPr>
          <a:lstStyle/>
          <a:p>
            <a:pPr lvl="0" algn="ctr" rtl="1">
              <a:lnSpc>
                <a:spcPct val="150000"/>
              </a:lnSpc>
            </a:pPr>
            <a:r>
              <a:rPr lang="ar-SY" sz="4800" dirty="0">
                <a:solidFill>
                  <a:schemeClr val="bg1"/>
                </a:solidFill>
              </a:rPr>
              <a:t>الخاصية الأولى: التكلفة المنخفضة والفعالة</a:t>
            </a:r>
            <a:endParaRPr lang="ar-SA" sz="4800" dirty="0">
              <a:solidFill>
                <a:schemeClr val="bg1"/>
              </a:solidFill>
            </a:endParaRPr>
          </a:p>
        </p:txBody>
      </p:sp>
    </p:spTree>
    <p:extLst>
      <p:ext uri="{BB962C8B-B14F-4D97-AF65-F5344CB8AC3E}">
        <p14:creationId xmlns:p14="http://schemas.microsoft.com/office/powerpoint/2010/main" val="41728043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24E530-2E6D-6B1B-C763-EEF6B1A3D7B3}"/>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DF23B3ED-3A39-573B-5A89-10280F0E28E7}"/>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76BB5857-4DB7-B67B-9C7B-90D828A393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A7921200-9C92-EF60-209E-ECCC2AE81697}"/>
              </a:ext>
            </a:extLst>
          </p:cNvPr>
          <p:cNvSpPr/>
          <p:nvPr/>
        </p:nvSpPr>
        <p:spPr>
          <a:xfrm>
            <a:off x="5864087" y="1479458"/>
            <a:ext cx="6327913" cy="5456138"/>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مربع نص 8">
            <a:extLst>
              <a:ext uri="{FF2B5EF4-FFF2-40B4-BE49-F238E27FC236}">
                <a16:creationId xmlns:a16="http://schemas.microsoft.com/office/drawing/2014/main" id="{1973A3BE-1AEA-F722-5C02-62548EDE4A24}"/>
              </a:ext>
            </a:extLst>
          </p:cNvPr>
          <p:cNvSpPr txBox="1"/>
          <p:nvPr/>
        </p:nvSpPr>
        <p:spPr>
          <a:xfrm>
            <a:off x="6179210" y="2082767"/>
            <a:ext cx="5697666" cy="4600042"/>
          </a:xfrm>
          <a:prstGeom prst="rect">
            <a:avLst/>
          </a:prstGeom>
          <a:noFill/>
        </p:spPr>
        <p:txBody>
          <a:bodyPr wrap="square" rtlCol="0">
            <a:spAutoFit/>
          </a:bodyPr>
          <a:lstStyle/>
          <a:p>
            <a:pPr algn="just" rtl="1">
              <a:lnSpc>
                <a:spcPct val="150000"/>
              </a:lnSpc>
            </a:pPr>
            <a:r>
              <a:rPr lang="ar-SY" sz="2200" dirty="0"/>
              <a:t>يعتبر التسويق الفيروسي أسلوب ذو تكلفة منخفضة وفعالة إذ أن التكاليف في التسويق الفيروسي تكون مرتكزة على إنتاج أو إخراج المنشور سواء كان فيديو أو صورة أو محتوى مكتوب، فقد يكون هناك تكلفة كبيرة لإنتاج الفيديوهات الإعلانية الاحترافية ولكنها تدفع لمرة واحدة، وأحياناً تكون التكلفة كبيرة عند استخدام أحد النجوم أو المشاهير في الإعلان أو الفيديو الإعلاني ولكن التكلفة في جميع الحالات تدفع لمرة واحدة وهي تكلفة الإنتاج أو الإخراج.</a:t>
            </a:r>
            <a:endParaRPr lang="en-US" sz="2200" dirty="0"/>
          </a:p>
          <a:p>
            <a:pPr algn="just" rtl="1">
              <a:lnSpc>
                <a:spcPct val="150000"/>
              </a:lnSpc>
            </a:pPr>
            <a:endParaRPr lang="ar-SY" sz="2200" dirty="0"/>
          </a:p>
        </p:txBody>
      </p:sp>
      <p:sp>
        <p:nvSpPr>
          <p:cNvPr id="2" name="مربع نص 1">
            <a:extLst>
              <a:ext uri="{FF2B5EF4-FFF2-40B4-BE49-F238E27FC236}">
                <a16:creationId xmlns:a16="http://schemas.microsoft.com/office/drawing/2014/main" id="{EF9BD9C0-59EB-537A-C9F3-2DE3F635C1C8}"/>
              </a:ext>
            </a:extLst>
          </p:cNvPr>
          <p:cNvSpPr txBox="1"/>
          <p:nvPr/>
        </p:nvSpPr>
        <p:spPr>
          <a:xfrm>
            <a:off x="3000115" y="175191"/>
            <a:ext cx="5444398" cy="584775"/>
          </a:xfrm>
          <a:prstGeom prst="rect">
            <a:avLst/>
          </a:prstGeom>
          <a:noFill/>
        </p:spPr>
        <p:txBody>
          <a:bodyPr wrap="square" rtlCol="0">
            <a:spAutoFit/>
          </a:bodyPr>
          <a:lstStyle/>
          <a:p>
            <a:pPr algn="ctr" rtl="1"/>
            <a:r>
              <a:rPr lang="ar-SY" sz="3200" b="1" dirty="0">
                <a:solidFill>
                  <a:srgbClr val="00AEEF"/>
                </a:solidFill>
              </a:rPr>
              <a:t>التكلفة المنخفضة والفعالة</a:t>
            </a:r>
            <a:endParaRPr lang="en-US" dirty="0">
              <a:solidFill>
                <a:schemeClr val="bg1"/>
              </a:solidFill>
            </a:endParaRPr>
          </a:p>
        </p:txBody>
      </p:sp>
      <p:pic>
        <p:nvPicPr>
          <p:cNvPr id="7" name="صورة 6">
            <a:extLst>
              <a:ext uri="{FF2B5EF4-FFF2-40B4-BE49-F238E27FC236}">
                <a16:creationId xmlns:a16="http://schemas.microsoft.com/office/drawing/2014/main" id="{E7C15564-8848-4943-8C06-095D8059E19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5141" y="1482160"/>
            <a:ext cx="5200649" cy="5200649"/>
          </a:xfrm>
          <a:prstGeom prst="rect">
            <a:avLst/>
          </a:prstGeom>
        </p:spPr>
      </p:pic>
    </p:spTree>
    <p:extLst>
      <p:ext uri="{BB962C8B-B14F-4D97-AF65-F5344CB8AC3E}">
        <p14:creationId xmlns:p14="http://schemas.microsoft.com/office/powerpoint/2010/main" val="10180600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7EA1ED-5857-2D2F-6EBE-0B5F26036627}"/>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6A2E5600-784D-12E4-3A7A-69AB674ACEAD}"/>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FF43D550-366A-4371-22F0-EBD981198E6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2E0CA136-3C72-FD10-7C35-2EC40869E3ED}"/>
              </a:ext>
            </a:extLst>
          </p:cNvPr>
          <p:cNvSpPr/>
          <p:nvPr/>
        </p:nvSpPr>
        <p:spPr>
          <a:xfrm>
            <a:off x="6377988" y="1666575"/>
            <a:ext cx="5814012" cy="5091590"/>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مربع نص 8">
            <a:extLst>
              <a:ext uri="{FF2B5EF4-FFF2-40B4-BE49-F238E27FC236}">
                <a16:creationId xmlns:a16="http://schemas.microsoft.com/office/drawing/2014/main" id="{FE547403-D509-D8CF-F24E-D804D05151D3}"/>
              </a:ext>
            </a:extLst>
          </p:cNvPr>
          <p:cNvSpPr txBox="1"/>
          <p:nvPr/>
        </p:nvSpPr>
        <p:spPr>
          <a:xfrm>
            <a:off x="6436161" y="2216646"/>
            <a:ext cx="5697666" cy="4092211"/>
          </a:xfrm>
          <a:prstGeom prst="rect">
            <a:avLst/>
          </a:prstGeom>
          <a:noFill/>
        </p:spPr>
        <p:txBody>
          <a:bodyPr wrap="square" rtlCol="0">
            <a:spAutoFit/>
          </a:bodyPr>
          <a:lstStyle/>
          <a:p>
            <a:pPr algn="just" rtl="1">
              <a:lnSpc>
                <a:spcPct val="150000"/>
              </a:lnSpc>
            </a:pPr>
            <a:r>
              <a:rPr lang="ar-SY" sz="2200" dirty="0"/>
              <a:t>لا يعتمد التسويق الفيروسي على الحملات الإعلانية المدفوعة أو على ترويج المنشورات في منصات التواصل الاجتماعي وإنما يعتمد على مشاركة المنشورات وانتشارها بسرعة بين المستخدمين دون القيام بالإنفاق الإعلاني الضخم، فبدلاً من أن تنفق العلامة التجارية مبالغ كبيرة على الحملات الإعلانية يقوم العملاء والمتابعين بمشاركة المنشورات والترويج لمنتجات العلامة التجارية بدلاً منها. </a:t>
            </a:r>
            <a:endParaRPr lang="en-US" sz="2200" dirty="0"/>
          </a:p>
          <a:p>
            <a:pPr algn="just" rtl="1">
              <a:lnSpc>
                <a:spcPct val="150000"/>
              </a:lnSpc>
            </a:pPr>
            <a:endParaRPr lang="ar-SY" sz="2200" dirty="0"/>
          </a:p>
        </p:txBody>
      </p:sp>
      <p:sp>
        <p:nvSpPr>
          <p:cNvPr id="2" name="مربع نص 1">
            <a:extLst>
              <a:ext uri="{FF2B5EF4-FFF2-40B4-BE49-F238E27FC236}">
                <a16:creationId xmlns:a16="http://schemas.microsoft.com/office/drawing/2014/main" id="{28787456-22A8-6E6F-7AA6-088D1128E272}"/>
              </a:ext>
            </a:extLst>
          </p:cNvPr>
          <p:cNvSpPr txBox="1"/>
          <p:nvPr/>
        </p:nvSpPr>
        <p:spPr>
          <a:xfrm>
            <a:off x="3000115" y="175191"/>
            <a:ext cx="5444398" cy="584775"/>
          </a:xfrm>
          <a:prstGeom prst="rect">
            <a:avLst/>
          </a:prstGeom>
          <a:noFill/>
        </p:spPr>
        <p:txBody>
          <a:bodyPr wrap="square" rtlCol="0">
            <a:spAutoFit/>
          </a:bodyPr>
          <a:lstStyle/>
          <a:p>
            <a:pPr algn="ctr" rtl="1"/>
            <a:r>
              <a:rPr lang="ar-SY" sz="3200" b="1" dirty="0">
                <a:solidFill>
                  <a:srgbClr val="00AEEF"/>
                </a:solidFill>
              </a:rPr>
              <a:t>التكلفة المنخفضة والفعالة</a:t>
            </a:r>
            <a:endParaRPr lang="en-US" dirty="0">
              <a:solidFill>
                <a:schemeClr val="bg1"/>
              </a:solidFill>
            </a:endParaRPr>
          </a:p>
        </p:txBody>
      </p:sp>
      <p:pic>
        <p:nvPicPr>
          <p:cNvPr id="4" name="صورة 3" descr="صورة تحتوي على نص, حاسوب محمول, الحاسوب, وسائط متعددة&#10;&#10;قد يكون المحتوى الذي تم إنشاؤه بواسطة الذكاء الاصطناعي غير صحيح.">
            <a:extLst>
              <a:ext uri="{FF2B5EF4-FFF2-40B4-BE49-F238E27FC236}">
                <a16:creationId xmlns:a16="http://schemas.microsoft.com/office/drawing/2014/main" id="{C81F5A82-2019-E6AA-D106-4F113D445771}"/>
              </a:ext>
            </a:extLst>
          </p:cNvPr>
          <p:cNvPicPr>
            <a:picLocks noChangeAspect="1"/>
          </p:cNvPicPr>
          <p:nvPr/>
        </p:nvPicPr>
        <p:blipFill>
          <a:blip r:embed="rId4">
            <a:extLst>
              <a:ext uri="{28A0092B-C50C-407E-A947-70E740481C1C}">
                <a14:useLocalDpi xmlns:a14="http://schemas.microsoft.com/office/drawing/2010/main" val="0"/>
              </a:ext>
            </a:extLst>
          </a:blip>
          <a:srcRect b="9808"/>
          <a:stretch>
            <a:fillRect/>
          </a:stretch>
        </p:blipFill>
        <p:spPr>
          <a:xfrm>
            <a:off x="391643" y="1977539"/>
            <a:ext cx="5216944" cy="4705270"/>
          </a:xfrm>
          <a:prstGeom prst="rect">
            <a:avLst/>
          </a:prstGeom>
        </p:spPr>
      </p:pic>
    </p:spTree>
    <p:extLst>
      <p:ext uri="{BB962C8B-B14F-4D97-AF65-F5344CB8AC3E}">
        <p14:creationId xmlns:p14="http://schemas.microsoft.com/office/powerpoint/2010/main" val="24836729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7C037D-4B68-EF91-26B1-ECCA363D825E}"/>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25CED8BE-E2A2-0FB8-93D1-BBA97F8C98CA}"/>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18C5F2D9-0923-DA46-3129-6B0E156E3C6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261BA4FA-24D9-AB2D-B433-E293AE3F2ADB}"/>
              </a:ext>
            </a:extLst>
          </p:cNvPr>
          <p:cNvSpPr/>
          <p:nvPr/>
        </p:nvSpPr>
        <p:spPr>
          <a:xfrm>
            <a:off x="6377988" y="1666575"/>
            <a:ext cx="5814012" cy="5091590"/>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مربع نص 8">
            <a:extLst>
              <a:ext uri="{FF2B5EF4-FFF2-40B4-BE49-F238E27FC236}">
                <a16:creationId xmlns:a16="http://schemas.microsoft.com/office/drawing/2014/main" id="{9A92ED3D-77EF-332C-C846-9B3C7C7ACD1B}"/>
              </a:ext>
            </a:extLst>
          </p:cNvPr>
          <p:cNvSpPr txBox="1"/>
          <p:nvPr/>
        </p:nvSpPr>
        <p:spPr>
          <a:xfrm>
            <a:off x="6436161" y="2216646"/>
            <a:ext cx="5697666" cy="3076548"/>
          </a:xfrm>
          <a:prstGeom prst="rect">
            <a:avLst/>
          </a:prstGeom>
          <a:noFill/>
        </p:spPr>
        <p:txBody>
          <a:bodyPr wrap="square" rtlCol="0">
            <a:spAutoFit/>
          </a:bodyPr>
          <a:lstStyle/>
          <a:p>
            <a:pPr algn="just" rtl="1">
              <a:lnSpc>
                <a:spcPct val="150000"/>
              </a:lnSpc>
            </a:pPr>
            <a:r>
              <a:rPr lang="ar-SY" sz="2200" dirty="0"/>
              <a:t>هناك أنواع من التسويق الفيروسي تعتمد على منح خصومات ولكن هذه الخصومات تعتبر تكلفة عند بيع المنتج فقط ولا يتم إهدار أي مبلغ مالي كما قد يحدث في الإعلان حيث يمكن أن تدفع الشركة مبلغ كبير على الإعلان دون أن تحصل على مبيعات كبيرة تغطي تكلفة الإعلان. </a:t>
            </a:r>
            <a:endParaRPr lang="en-US" sz="2200" dirty="0"/>
          </a:p>
          <a:p>
            <a:pPr algn="just" rtl="1">
              <a:lnSpc>
                <a:spcPct val="150000"/>
              </a:lnSpc>
            </a:pPr>
            <a:endParaRPr lang="ar-SY" sz="2200" dirty="0"/>
          </a:p>
        </p:txBody>
      </p:sp>
      <p:sp>
        <p:nvSpPr>
          <p:cNvPr id="2" name="مربع نص 1">
            <a:extLst>
              <a:ext uri="{FF2B5EF4-FFF2-40B4-BE49-F238E27FC236}">
                <a16:creationId xmlns:a16="http://schemas.microsoft.com/office/drawing/2014/main" id="{0BB58A5A-9F3E-6DE8-01AF-FF6C9D9504F3}"/>
              </a:ext>
            </a:extLst>
          </p:cNvPr>
          <p:cNvSpPr txBox="1"/>
          <p:nvPr/>
        </p:nvSpPr>
        <p:spPr>
          <a:xfrm>
            <a:off x="3000115" y="175191"/>
            <a:ext cx="5444398" cy="584775"/>
          </a:xfrm>
          <a:prstGeom prst="rect">
            <a:avLst/>
          </a:prstGeom>
          <a:noFill/>
        </p:spPr>
        <p:txBody>
          <a:bodyPr wrap="square" rtlCol="0">
            <a:spAutoFit/>
          </a:bodyPr>
          <a:lstStyle/>
          <a:p>
            <a:pPr algn="ctr" rtl="1"/>
            <a:r>
              <a:rPr lang="ar-SY" sz="3200" b="1" dirty="0">
                <a:solidFill>
                  <a:srgbClr val="00AEEF"/>
                </a:solidFill>
              </a:rPr>
              <a:t>التكلفة المنخفضة والفعالة</a:t>
            </a:r>
            <a:endParaRPr lang="en-US" dirty="0">
              <a:solidFill>
                <a:schemeClr val="bg1"/>
              </a:solidFill>
            </a:endParaRPr>
          </a:p>
        </p:txBody>
      </p:sp>
      <p:pic>
        <p:nvPicPr>
          <p:cNvPr id="4" name="صورة 3" descr="صورة تحتوي على قرمزي, نص, اللون الأحمر&#10;&#10;قد يكون المحتوى الذي تم إنشاؤه بواسطة الذكاء الاصطناعي غير صحيح.">
            <a:extLst>
              <a:ext uri="{FF2B5EF4-FFF2-40B4-BE49-F238E27FC236}">
                <a16:creationId xmlns:a16="http://schemas.microsoft.com/office/drawing/2014/main" id="{C3B20056-BC99-2D96-0345-379997CEFD5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5760" y="2216646"/>
            <a:ext cx="6010240" cy="4006827"/>
          </a:xfrm>
          <a:prstGeom prst="rect">
            <a:avLst/>
          </a:prstGeom>
        </p:spPr>
      </p:pic>
    </p:spTree>
    <p:extLst>
      <p:ext uri="{BB962C8B-B14F-4D97-AF65-F5344CB8AC3E}">
        <p14:creationId xmlns:p14="http://schemas.microsoft.com/office/powerpoint/2010/main" val="4262755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B363DE-FF20-BDBC-F18E-5F367E982D92}"/>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BC9E9EE3-5D95-F6F3-8F61-9ADB2C001124}"/>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8C17BBFB-4D2B-B57A-0BC1-E606AA82C8B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DD0CBA90-4D99-2099-DC53-6454338C3543}"/>
              </a:ext>
            </a:extLst>
          </p:cNvPr>
          <p:cNvSpPr/>
          <p:nvPr/>
        </p:nvSpPr>
        <p:spPr>
          <a:xfrm>
            <a:off x="6494332" y="1666575"/>
            <a:ext cx="5697667" cy="5091590"/>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مربع نص 8">
            <a:extLst>
              <a:ext uri="{FF2B5EF4-FFF2-40B4-BE49-F238E27FC236}">
                <a16:creationId xmlns:a16="http://schemas.microsoft.com/office/drawing/2014/main" id="{B3BD8703-298E-7DC7-38BD-435B1A15B57A}"/>
              </a:ext>
            </a:extLst>
          </p:cNvPr>
          <p:cNvSpPr txBox="1"/>
          <p:nvPr/>
        </p:nvSpPr>
        <p:spPr>
          <a:xfrm>
            <a:off x="6617938" y="2070731"/>
            <a:ext cx="5385157" cy="5107873"/>
          </a:xfrm>
          <a:prstGeom prst="rect">
            <a:avLst/>
          </a:prstGeom>
          <a:noFill/>
        </p:spPr>
        <p:txBody>
          <a:bodyPr wrap="square" rtlCol="0">
            <a:spAutoFit/>
          </a:bodyPr>
          <a:lstStyle/>
          <a:p>
            <a:pPr algn="just" rtl="1">
              <a:lnSpc>
                <a:spcPct val="150000"/>
              </a:lnSpc>
            </a:pPr>
            <a:r>
              <a:rPr lang="ar-SY" sz="2200" dirty="0"/>
              <a:t> كذلك فإن هناك أنواع من التسويق الفيروسي تعتمد على التسويق بالإحالة </a:t>
            </a:r>
            <a:r>
              <a:rPr lang="en-US" sz="2200" dirty="0"/>
              <a:t>Referral Marketing</a:t>
            </a:r>
            <a:r>
              <a:rPr lang="ar-SY" sz="2200" dirty="0"/>
              <a:t> حيث أن كل عميل يقوم بتوصية عميل آخر باستخدام المنتج أو التطبيق فإنه يحصل على مكافأة مثل منح كمية إضافية من المنتج أو يحصل على عمولة مدفوعة وفي كلا الحالتين فإن هذا الأسلوب فعال من حيث التكلفة حيث أن التكلفة لا يتم دفعها إلا في حال قيام العميل بشراء المنتج، وكذلك فإن التكلفة تكون أقل في حال قدمت الشركة منتجاتها كهدايا أو مكافآت للعميل الذي قام بالإحالة.</a:t>
            </a:r>
            <a:endParaRPr lang="en-US" sz="2200" dirty="0"/>
          </a:p>
          <a:p>
            <a:pPr algn="just" rtl="1">
              <a:lnSpc>
                <a:spcPct val="150000"/>
              </a:lnSpc>
            </a:pPr>
            <a:endParaRPr lang="ar-SY" sz="2200" dirty="0"/>
          </a:p>
        </p:txBody>
      </p:sp>
      <p:sp>
        <p:nvSpPr>
          <p:cNvPr id="2" name="مربع نص 1">
            <a:extLst>
              <a:ext uri="{FF2B5EF4-FFF2-40B4-BE49-F238E27FC236}">
                <a16:creationId xmlns:a16="http://schemas.microsoft.com/office/drawing/2014/main" id="{81653DAB-22E7-A666-09CE-D76EAC101CA5}"/>
              </a:ext>
            </a:extLst>
          </p:cNvPr>
          <p:cNvSpPr txBox="1"/>
          <p:nvPr/>
        </p:nvSpPr>
        <p:spPr>
          <a:xfrm>
            <a:off x="3000115" y="175191"/>
            <a:ext cx="5444398" cy="584775"/>
          </a:xfrm>
          <a:prstGeom prst="rect">
            <a:avLst/>
          </a:prstGeom>
          <a:noFill/>
        </p:spPr>
        <p:txBody>
          <a:bodyPr wrap="square" rtlCol="0">
            <a:spAutoFit/>
          </a:bodyPr>
          <a:lstStyle/>
          <a:p>
            <a:pPr algn="ctr" rtl="1"/>
            <a:r>
              <a:rPr lang="ar-SY" sz="3200" b="1" dirty="0">
                <a:solidFill>
                  <a:srgbClr val="00AEEF"/>
                </a:solidFill>
              </a:rPr>
              <a:t>التكلفة المنخفضة والفعالة</a:t>
            </a:r>
            <a:endParaRPr lang="en-US" dirty="0">
              <a:solidFill>
                <a:schemeClr val="bg1"/>
              </a:solidFill>
            </a:endParaRPr>
          </a:p>
        </p:txBody>
      </p:sp>
      <p:pic>
        <p:nvPicPr>
          <p:cNvPr id="7" name="صورة 6" descr="صورة تحتوي على رسوم متحركة, لقطة شاشة&#10;&#10;قد يكون المحتوى الذي تم إنشاؤه بواسطة الذكاء الاصطناعي غير صحيح.">
            <a:extLst>
              <a:ext uri="{FF2B5EF4-FFF2-40B4-BE49-F238E27FC236}">
                <a16:creationId xmlns:a16="http://schemas.microsoft.com/office/drawing/2014/main" id="{345E1620-99EB-4051-4106-28AB0FBB5B9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573124"/>
            <a:ext cx="6367163" cy="3664522"/>
          </a:xfrm>
          <a:prstGeom prst="rect">
            <a:avLst/>
          </a:prstGeom>
        </p:spPr>
      </p:pic>
    </p:spTree>
    <p:extLst>
      <p:ext uri="{BB962C8B-B14F-4D97-AF65-F5344CB8AC3E}">
        <p14:creationId xmlns:p14="http://schemas.microsoft.com/office/powerpoint/2010/main" val="6508487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97E15B-99D4-415C-5A34-1D94511DC767}"/>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FAAADFCC-8406-F0D9-A8D5-0B88D5CC11BF}"/>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AD08171E-6ABF-39CD-C2F6-C0DDB35C7F2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2" name="مربع نص 1">
            <a:extLst>
              <a:ext uri="{FF2B5EF4-FFF2-40B4-BE49-F238E27FC236}">
                <a16:creationId xmlns:a16="http://schemas.microsoft.com/office/drawing/2014/main" id="{43CDD21F-5512-A35A-7607-3DDE003437D7}"/>
              </a:ext>
            </a:extLst>
          </p:cNvPr>
          <p:cNvSpPr txBox="1"/>
          <p:nvPr/>
        </p:nvSpPr>
        <p:spPr>
          <a:xfrm>
            <a:off x="2920602" y="402240"/>
            <a:ext cx="5444398" cy="1077218"/>
          </a:xfrm>
          <a:prstGeom prst="rect">
            <a:avLst/>
          </a:prstGeom>
          <a:noFill/>
        </p:spPr>
        <p:txBody>
          <a:bodyPr wrap="square" rtlCol="0">
            <a:spAutoFit/>
          </a:bodyPr>
          <a:lstStyle/>
          <a:p>
            <a:pPr algn="ctr" rtl="1"/>
            <a:r>
              <a:rPr lang="ar-SY" sz="3200" b="1" dirty="0">
                <a:solidFill>
                  <a:srgbClr val="00AEEF"/>
                </a:solidFill>
              </a:rPr>
              <a:t>دراسة حالة </a:t>
            </a:r>
            <a:r>
              <a:rPr lang="en-US" sz="3200" b="1" dirty="0">
                <a:solidFill>
                  <a:srgbClr val="00AEEF"/>
                </a:solidFill>
              </a:rPr>
              <a:t>Dropbox</a:t>
            </a:r>
            <a:r>
              <a:rPr lang="ar-SY" sz="3200" b="1" dirty="0">
                <a:solidFill>
                  <a:srgbClr val="00AEEF"/>
                </a:solidFill>
              </a:rPr>
              <a:t> التكلفة المنخفضة للتسويق الفيروسي </a:t>
            </a:r>
            <a:endParaRPr lang="en-US" sz="3200" b="1" dirty="0">
              <a:solidFill>
                <a:srgbClr val="00AEEF"/>
              </a:solidFill>
            </a:endParaRPr>
          </a:p>
        </p:txBody>
      </p:sp>
      <p:pic>
        <p:nvPicPr>
          <p:cNvPr id="11" name="رسم 10">
            <a:extLst>
              <a:ext uri="{FF2B5EF4-FFF2-40B4-BE49-F238E27FC236}">
                <a16:creationId xmlns:a16="http://schemas.microsoft.com/office/drawing/2014/main" id="{B184F3C5-E79F-85F8-CA6D-4D3CBB802B9F}"/>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0" y="1479458"/>
            <a:ext cx="12192000" cy="4647590"/>
          </a:xfrm>
          <a:prstGeom prst="rect">
            <a:avLst/>
          </a:prstGeom>
        </p:spPr>
      </p:pic>
      <p:sp>
        <p:nvSpPr>
          <p:cNvPr id="13" name="مربع نص 12">
            <a:extLst>
              <a:ext uri="{FF2B5EF4-FFF2-40B4-BE49-F238E27FC236}">
                <a16:creationId xmlns:a16="http://schemas.microsoft.com/office/drawing/2014/main" id="{FCFB5174-5A36-EA61-8AB5-755D08C0C4EA}"/>
              </a:ext>
            </a:extLst>
          </p:cNvPr>
          <p:cNvSpPr txBox="1"/>
          <p:nvPr/>
        </p:nvSpPr>
        <p:spPr>
          <a:xfrm>
            <a:off x="3605419" y="5926993"/>
            <a:ext cx="6097656" cy="400110"/>
          </a:xfrm>
          <a:prstGeom prst="rect">
            <a:avLst/>
          </a:prstGeom>
          <a:noFill/>
        </p:spPr>
        <p:txBody>
          <a:bodyPr wrap="square">
            <a:spAutoFit/>
          </a:bodyPr>
          <a:lstStyle/>
          <a:p>
            <a:pPr algn="ctr"/>
            <a:r>
              <a:rPr lang="ar-SY" sz="2000" dirty="0">
                <a:hlinkClick r:id="rId6"/>
              </a:rPr>
              <a:t>https://www.dropbox.com</a:t>
            </a:r>
            <a:r>
              <a:rPr lang="ar-SY" sz="2000" dirty="0"/>
              <a:t> /</a:t>
            </a:r>
          </a:p>
        </p:txBody>
      </p:sp>
    </p:spTree>
    <p:extLst>
      <p:ext uri="{BB962C8B-B14F-4D97-AF65-F5344CB8AC3E}">
        <p14:creationId xmlns:p14="http://schemas.microsoft.com/office/powerpoint/2010/main" val="39451476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E724B1-5D51-C97F-994A-96F72ABF5BD1}"/>
            </a:ext>
          </a:extLst>
        </p:cNvPr>
        <p:cNvGrpSpPr/>
        <p:nvPr/>
      </p:nvGrpSpPr>
      <p:grpSpPr>
        <a:xfrm>
          <a:off x="0" y="0"/>
          <a:ext cx="0" cy="0"/>
          <a:chOff x="0" y="0"/>
          <a:chExt cx="0" cy="0"/>
        </a:xfrm>
      </p:grpSpPr>
      <p:sp>
        <p:nvSpPr>
          <p:cNvPr id="6" name="مستطيل 5">
            <a:extLst>
              <a:ext uri="{FF2B5EF4-FFF2-40B4-BE49-F238E27FC236}">
                <a16:creationId xmlns:a16="http://schemas.microsoft.com/office/drawing/2014/main" id="{A1181C17-B369-E090-65CC-AC6999850A08}"/>
              </a:ext>
            </a:extLst>
          </p:cNvPr>
          <p:cNvSpPr/>
          <p:nvPr/>
        </p:nvSpPr>
        <p:spPr>
          <a:xfrm>
            <a:off x="-29087" y="2808757"/>
            <a:ext cx="12192000" cy="3357844"/>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31" name="TextBox 30">
            <a:extLst>
              <a:ext uri="{FF2B5EF4-FFF2-40B4-BE49-F238E27FC236}">
                <a16:creationId xmlns:a16="http://schemas.microsoft.com/office/drawing/2014/main" id="{E82CF842-046C-3633-E315-50944181EDDE}"/>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C6B0E3A3-B34D-80FD-A71B-DB019BE61D3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9" name="مربع نص 8">
            <a:extLst>
              <a:ext uri="{FF2B5EF4-FFF2-40B4-BE49-F238E27FC236}">
                <a16:creationId xmlns:a16="http://schemas.microsoft.com/office/drawing/2014/main" id="{16C55101-4512-A002-261B-A07C708352F4}"/>
              </a:ext>
            </a:extLst>
          </p:cNvPr>
          <p:cNvSpPr txBox="1"/>
          <p:nvPr/>
        </p:nvSpPr>
        <p:spPr>
          <a:xfrm>
            <a:off x="29087" y="2895858"/>
            <a:ext cx="12133827" cy="4600042"/>
          </a:xfrm>
          <a:prstGeom prst="rect">
            <a:avLst/>
          </a:prstGeom>
          <a:noFill/>
        </p:spPr>
        <p:txBody>
          <a:bodyPr wrap="square" rtlCol="0">
            <a:spAutoFit/>
          </a:bodyPr>
          <a:lstStyle/>
          <a:p>
            <a:pPr algn="just" rtl="1">
              <a:lnSpc>
                <a:spcPct val="150000"/>
              </a:lnSpc>
            </a:pPr>
            <a:r>
              <a:rPr lang="ar-SY" sz="2200" dirty="0"/>
              <a:t>شركة التخزين </a:t>
            </a:r>
            <a:r>
              <a:rPr lang="ar-SY" sz="2200" dirty="0" err="1"/>
              <a:t>السحابي</a:t>
            </a:r>
            <a:r>
              <a:rPr lang="ar-SY" sz="2200" dirty="0"/>
              <a:t> </a:t>
            </a:r>
            <a:r>
              <a:rPr lang="en-US" sz="2200" dirty="0"/>
              <a:t>Dropbox</a:t>
            </a:r>
            <a:r>
              <a:rPr lang="ar-SY" sz="2200" dirty="0"/>
              <a:t> المعروفة اعتمدت على التسويق الفيروسي وتحديداً أسلوب التسويق بالإحالة </a:t>
            </a:r>
            <a:r>
              <a:rPr lang="en-US" sz="2200" dirty="0"/>
              <a:t>Referral Marketing</a:t>
            </a:r>
            <a:r>
              <a:rPr lang="ar-SY" sz="2200" dirty="0"/>
              <a:t> حيث قامت بإنشاء برنامج ذكي جداً للإحالة بدلاً من أن يقوم المستخدم بشراء مساحة تخزين كبيرة فهو يقوم بدعوة أصدقائه لاستخدام </a:t>
            </a:r>
            <a:r>
              <a:rPr lang="en-US" sz="2200" dirty="0"/>
              <a:t>Dropbox</a:t>
            </a:r>
            <a:r>
              <a:rPr lang="ar-SY" sz="2200" dirty="0"/>
              <a:t> ويحصل على مساحة تخزين إضافية.</a:t>
            </a:r>
          </a:p>
          <a:p>
            <a:pPr algn="just" rtl="1">
              <a:lnSpc>
                <a:spcPct val="150000"/>
              </a:lnSpc>
            </a:pPr>
            <a:r>
              <a:rPr lang="ar-SY" sz="2200" dirty="0"/>
              <a:t>ما فعلته دروب بوكس:</a:t>
            </a:r>
            <a:endParaRPr lang="en-US" sz="2200" dirty="0"/>
          </a:p>
          <a:p>
            <a:pPr algn="just" rtl="1">
              <a:lnSpc>
                <a:spcPct val="150000"/>
              </a:lnSpc>
            </a:pPr>
            <a:r>
              <a:rPr lang="ar-SY" sz="2200" dirty="0"/>
              <a:t>✅ طلبت من مستخدميها الحاليين دعوة أصدقائهم.</a:t>
            </a:r>
            <a:endParaRPr lang="en-US" sz="2200" dirty="0"/>
          </a:p>
          <a:p>
            <a:pPr algn="just" rtl="1">
              <a:lnSpc>
                <a:spcPct val="150000"/>
              </a:lnSpc>
            </a:pPr>
            <a:r>
              <a:rPr lang="ar-SY" sz="2200" dirty="0"/>
              <a:t>✅ جعلت الأمر بسيطًا: يحصل كل من العميل الجديد والعميل الذي قام بالإحالة على </a:t>
            </a:r>
            <a:r>
              <a:rPr lang="en-US" sz="2200" dirty="0"/>
              <a:t>500</a:t>
            </a:r>
            <a:r>
              <a:rPr lang="ar-SY" sz="2200" dirty="0"/>
              <a:t> ميغابايت من مساحة التخزين المجانية.</a:t>
            </a:r>
            <a:endParaRPr lang="en-US" sz="2200" dirty="0"/>
          </a:p>
          <a:p>
            <a:pPr algn="just" rtl="1">
              <a:lnSpc>
                <a:spcPct val="150000"/>
              </a:lnSpc>
            </a:pPr>
            <a:endParaRPr lang="ar-SY" sz="2200" dirty="0"/>
          </a:p>
          <a:p>
            <a:pPr algn="just" rtl="1">
              <a:lnSpc>
                <a:spcPct val="150000"/>
              </a:lnSpc>
            </a:pPr>
            <a:endParaRPr lang="en-US" sz="2200" dirty="0"/>
          </a:p>
          <a:p>
            <a:pPr algn="just" rtl="1">
              <a:lnSpc>
                <a:spcPct val="150000"/>
              </a:lnSpc>
            </a:pPr>
            <a:endParaRPr lang="ar-SY" sz="2200" dirty="0"/>
          </a:p>
        </p:txBody>
      </p:sp>
      <p:sp>
        <p:nvSpPr>
          <p:cNvPr id="2" name="مربع نص 1">
            <a:extLst>
              <a:ext uri="{FF2B5EF4-FFF2-40B4-BE49-F238E27FC236}">
                <a16:creationId xmlns:a16="http://schemas.microsoft.com/office/drawing/2014/main" id="{9E1E6E14-4C88-E663-FBF7-C7D88B61B88A}"/>
              </a:ext>
            </a:extLst>
          </p:cNvPr>
          <p:cNvSpPr txBox="1"/>
          <p:nvPr/>
        </p:nvSpPr>
        <p:spPr>
          <a:xfrm>
            <a:off x="2920602" y="402240"/>
            <a:ext cx="5444398" cy="1077218"/>
          </a:xfrm>
          <a:prstGeom prst="rect">
            <a:avLst/>
          </a:prstGeom>
          <a:noFill/>
        </p:spPr>
        <p:txBody>
          <a:bodyPr wrap="square" rtlCol="0">
            <a:spAutoFit/>
          </a:bodyPr>
          <a:lstStyle/>
          <a:p>
            <a:pPr algn="ctr" rtl="1"/>
            <a:r>
              <a:rPr lang="ar-SY" sz="3200" b="1" dirty="0">
                <a:solidFill>
                  <a:srgbClr val="00AEEF"/>
                </a:solidFill>
              </a:rPr>
              <a:t>دراسة حالة </a:t>
            </a:r>
            <a:r>
              <a:rPr lang="en-US" sz="3200" b="1" dirty="0">
                <a:solidFill>
                  <a:srgbClr val="00AEEF"/>
                </a:solidFill>
              </a:rPr>
              <a:t>Dropbox</a:t>
            </a:r>
            <a:r>
              <a:rPr lang="ar-SY" sz="3200" b="1" dirty="0">
                <a:solidFill>
                  <a:srgbClr val="00AEEF"/>
                </a:solidFill>
              </a:rPr>
              <a:t> التكلفة المنخفضة للتسويق الفيروسي </a:t>
            </a:r>
            <a:endParaRPr lang="en-US" sz="3200" b="1" dirty="0">
              <a:solidFill>
                <a:srgbClr val="00AEEF"/>
              </a:solidFill>
            </a:endParaRPr>
          </a:p>
        </p:txBody>
      </p:sp>
    </p:spTree>
    <p:extLst>
      <p:ext uri="{BB962C8B-B14F-4D97-AF65-F5344CB8AC3E}">
        <p14:creationId xmlns:p14="http://schemas.microsoft.com/office/powerpoint/2010/main" val="32565818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EC61CB-1200-2B85-311F-6E1B1E7C9A7F}"/>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E0C66308-AE7D-C7FE-450E-801DA97C557E}"/>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40C19BA1-F526-F187-64B7-6A119B810FE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2" name="مربع نص 1">
            <a:extLst>
              <a:ext uri="{FF2B5EF4-FFF2-40B4-BE49-F238E27FC236}">
                <a16:creationId xmlns:a16="http://schemas.microsoft.com/office/drawing/2014/main" id="{7E60C402-4D47-2AE0-7105-8668C7ACECB1}"/>
              </a:ext>
            </a:extLst>
          </p:cNvPr>
          <p:cNvSpPr txBox="1"/>
          <p:nvPr/>
        </p:nvSpPr>
        <p:spPr>
          <a:xfrm>
            <a:off x="2920602" y="402240"/>
            <a:ext cx="5444398" cy="1077218"/>
          </a:xfrm>
          <a:prstGeom prst="rect">
            <a:avLst/>
          </a:prstGeom>
          <a:noFill/>
        </p:spPr>
        <p:txBody>
          <a:bodyPr wrap="square" rtlCol="0">
            <a:spAutoFit/>
          </a:bodyPr>
          <a:lstStyle/>
          <a:p>
            <a:pPr algn="ctr" rtl="1"/>
            <a:r>
              <a:rPr lang="ar-SY" sz="3200" b="1" dirty="0">
                <a:solidFill>
                  <a:srgbClr val="00AEEF"/>
                </a:solidFill>
              </a:rPr>
              <a:t>دراسة حالة </a:t>
            </a:r>
            <a:r>
              <a:rPr lang="en-US" sz="3200" b="1" dirty="0">
                <a:solidFill>
                  <a:srgbClr val="00AEEF"/>
                </a:solidFill>
              </a:rPr>
              <a:t>Dropbox</a:t>
            </a:r>
            <a:r>
              <a:rPr lang="ar-SY" sz="3200" b="1" dirty="0">
                <a:solidFill>
                  <a:srgbClr val="00AEEF"/>
                </a:solidFill>
              </a:rPr>
              <a:t> التكلفة المنخفضة للتسويق الفيروسي </a:t>
            </a:r>
            <a:endParaRPr lang="en-US" sz="3200" b="1" dirty="0">
              <a:solidFill>
                <a:srgbClr val="00AEEF"/>
              </a:solidFill>
            </a:endParaRPr>
          </a:p>
        </p:txBody>
      </p:sp>
      <p:pic>
        <p:nvPicPr>
          <p:cNvPr id="4" name="صورة 3" descr="صورة تحتوي على نص, لقطة شاشة&#10;&#10;قد يكون المحتوى الذي تم إنشاؤه بواسطة الذكاء الاصطناعي غير صحيح.">
            <a:extLst>
              <a:ext uri="{FF2B5EF4-FFF2-40B4-BE49-F238E27FC236}">
                <a16:creationId xmlns:a16="http://schemas.microsoft.com/office/drawing/2014/main" id="{69CDB548-5B74-6866-0AC3-16C5E10D3A6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97813" y="1531730"/>
            <a:ext cx="9130748" cy="5326270"/>
          </a:xfrm>
          <a:prstGeom prst="rect">
            <a:avLst/>
          </a:prstGeom>
        </p:spPr>
      </p:pic>
    </p:spTree>
    <p:extLst>
      <p:ext uri="{BB962C8B-B14F-4D97-AF65-F5344CB8AC3E}">
        <p14:creationId xmlns:p14="http://schemas.microsoft.com/office/powerpoint/2010/main" val="18501777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94F2A4-90E0-B458-D961-7E20F8D40D58}"/>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F2EFDD66-5B08-601B-5F86-9C0284E46289}"/>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0C933FA5-707A-E416-A783-DB9D3E0E5E4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99F46B55-FC31-033B-AF52-E3FFCE5A987B}"/>
              </a:ext>
            </a:extLst>
          </p:cNvPr>
          <p:cNvSpPr/>
          <p:nvPr/>
        </p:nvSpPr>
        <p:spPr>
          <a:xfrm>
            <a:off x="6301410" y="1666574"/>
            <a:ext cx="5890590" cy="5191425"/>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مربع نص 8">
            <a:extLst>
              <a:ext uri="{FF2B5EF4-FFF2-40B4-BE49-F238E27FC236}">
                <a16:creationId xmlns:a16="http://schemas.microsoft.com/office/drawing/2014/main" id="{1DFC553F-5590-C89B-B55B-84F36B5FD4C5}"/>
              </a:ext>
            </a:extLst>
          </p:cNvPr>
          <p:cNvSpPr txBox="1"/>
          <p:nvPr/>
        </p:nvSpPr>
        <p:spPr>
          <a:xfrm>
            <a:off x="6436161" y="2216646"/>
            <a:ext cx="5697666" cy="4092211"/>
          </a:xfrm>
          <a:prstGeom prst="rect">
            <a:avLst/>
          </a:prstGeom>
          <a:noFill/>
        </p:spPr>
        <p:txBody>
          <a:bodyPr wrap="square" rtlCol="0">
            <a:spAutoFit/>
          </a:bodyPr>
          <a:lstStyle/>
          <a:p>
            <a:pPr algn="r" rtl="1">
              <a:lnSpc>
                <a:spcPct val="150000"/>
              </a:lnSpc>
            </a:pPr>
            <a:r>
              <a:rPr lang="ar-SY" sz="2200" dirty="0"/>
              <a:t> </a:t>
            </a:r>
            <a:endParaRPr lang="en-US" sz="2200" dirty="0"/>
          </a:p>
          <a:p>
            <a:pPr algn="r" rtl="1">
              <a:lnSpc>
                <a:spcPct val="150000"/>
              </a:lnSpc>
            </a:pPr>
            <a:r>
              <a:rPr lang="ar-SY" sz="2200" b="1" dirty="0"/>
              <a:t>النتائج:</a:t>
            </a:r>
            <a:endParaRPr lang="en-US" sz="2200" b="1" dirty="0"/>
          </a:p>
          <a:p>
            <a:pPr algn="r" rtl="1">
              <a:lnSpc>
                <a:spcPct val="150000"/>
              </a:lnSpc>
            </a:pPr>
            <a:r>
              <a:rPr lang="ar-SY" sz="2200" dirty="0"/>
              <a:t>📈 زيادة عدد المستخدمين من </a:t>
            </a:r>
            <a:r>
              <a:rPr lang="en-US" sz="2200" dirty="0"/>
              <a:t>100</a:t>
            </a:r>
            <a:r>
              <a:rPr lang="ar-SY" sz="2200" dirty="0"/>
              <a:t> ألف إلى </a:t>
            </a:r>
            <a:r>
              <a:rPr lang="en-US" sz="2200" dirty="0"/>
              <a:t>4</a:t>
            </a:r>
            <a:r>
              <a:rPr lang="ar-SY" sz="2200" dirty="0"/>
              <a:t> ملايين مستخدم في </a:t>
            </a:r>
            <a:r>
              <a:rPr lang="en-US" sz="2200" dirty="0"/>
              <a:t>15</a:t>
            </a:r>
            <a:r>
              <a:rPr lang="ar-SY" sz="2200" dirty="0"/>
              <a:t> شهرًا</a:t>
            </a:r>
            <a:endParaRPr lang="en-US" sz="2200" dirty="0"/>
          </a:p>
          <a:p>
            <a:pPr algn="r" rtl="1">
              <a:lnSpc>
                <a:spcPct val="150000"/>
              </a:lnSpc>
            </a:pPr>
            <a:r>
              <a:rPr lang="ar-SY" sz="2200" dirty="0"/>
              <a:t>📈 نمو بنسبة </a:t>
            </a:r>
            <a:r>
              <a:rPr lang="en-US" sz="2200" dirty="0"/>
              <a:t>3900</a:t>
            </a:r>
            <a:r>
              <a:rPr lang="ar-SY" sz="2200" dirty="0"/>
              <a:t>%</a:t>
            </a:r>
            <a:endParaRPr lang="en-US" sz="2200" dirty="0"/>
          </a:p>
          <a:p>
            <a:pPr algn="r" rtl="1">
              <a:lnSpc>
                <a:spcPct val="150000"/>
              </a:lnSpc>
            </a:pPr>
            <a:r>
              <a:rPr lang="ar-SY" sz="2200" dirty="0"/>
              <a:t>📈 </a:t>
            </a:r>
            <a:r>
              <a:rPr lang="en-US" sz="2200" dirty="0"/>
              <a:t>2.8</a:t>
            </a:r>
            <a:r>
              <a:rPr lang="ar-SY" sz="2200" dirty="0"/>
              <a:t> مليون إحالة</a:t>
            </a:r>
            <a:endParaRPr lang="en-US" sz="2200" dirty="0"/>
          </a:p>
          <a:p>
            <a:pPr algn="r" rtl="1">
              <a:lnSpc>
                <a:spcPct val="150000"/>
              </a:lnSpc>
            </a:pPr>
            <a:r>
              <a:rPr lang="ar-SY" sz="2200" dirty="0"/>
              <a:t>📈 انخفاض تكلفة اكتساب المستخدمين الجدد بنسبة </a:t>
            </a:r>
            <a:r>
              <a:rPr lang="en-US" sz="2200" dirty="0"/>
              <a:t>70</a:t>
            </a:r>
            <a:r>
              <a:rPr lang="ar-SY" sz="2200" dirty="0"/>
              <a:t>%</a:t>
            </a:r>
            <a:endParaRPr lang="en-US" sz="2200" dirty="0"/>
          </a:p>
          <a:p>
            <a:pPr algn="r" rtl="1">
              <a:lnSpc>
                <a:spcPct val="150000"/>
              </a:lnSpc>
            </a:pPr>
            <a:endParaRPr lang="ar-SY" sz="2200" dirty="0"/>
          </a:p>
        </p:txBody>
      </p:sp>
      <p:sp>
        <p:nvSpPr>
          <p:cNvPr id="2" name="مربع نص 1">
            <a:extLst>
              <a:ext uri="{FF2B5EF4-FFF2-40B4-BE49-F238E27FC236}">
                <a16:creationId xmlns:a16="http://schemas.microsoft.com/office/drawing/2014/main" id="{268F2EFD-7633-DD6C-5FD1-E7C27B65BA6F}"/>
              </a:ext>
            </a:extLst>
          </p:cNvPr>
          <p:cNvSpPr txBox="1"/>
          <p:nvPr/>
        </p:nvSpPr>
        <p:spPr>
          <a:xfrm>
            <a:off x="2920602" y="402240"/>
            <a:ext cx="5444398" cy="1077218"/>
          </a:xfrm>
          <a:prstGeom prst="rect">
            <a:avLst/>
          </a:prstGeom>
          <a:noFill/>
        </p:spPr>
        <p:txBody>
          <a:bodyPr wrap="square" rtlCol="0">
            <a:spAutoFit/>
          </a:bodyPr>
          <a:lstStyle/>
          <a:p>
            <a:pPr algn="ctr" rtl="1"/>
            <a:r>
              <a:rPr lang="ar-SY" sz="3200" b="1" dirty="0">
                <a:solidFill>
                  <a:srgbClr val="00AEEF"/>
                </a:solidFill>
              </a:rPr>
              <a:t>دراسة حالة </a:t>
            </a:r>
            <a:r>
              <a:rPr lang="en-US" sz="3200" b="1" dirty="0">
                <a:solidFill>
                  <a:srgbClr val="00AEEF"/>
                </a:solidFill>
              </a:rPr>
              <a:t>Dropbox</a:t>
            </a:r>
            <a:r>
              <a:rPr lang="ar-SY" sz="3200" b="1" dirty="0">
                <a:solidFill>
                  <a:srgbClr val="00AEEF"/>
                </a:solidFill>
              </a:rPr>
              <a:t> التكلفة المنخفضة للتسويق الفيروسي </a:t>
            </a:r>
            <a:endParaRPr lang="en-US" sz="3200" b="1" dirty="0">
              <a:solidFill>
                <a:srgbClr val="00AEEF"/>
              </a:solidFill>
            </a:endParaRPr>
          </a:p>
        </p:txBody>
      </p:sp>
      <p:pic>
        <p:nvPicPr>
          <p:cNvPr id="7" name="صورة 6" descr="صورة تحتوي على نص, الخط, لقطة شاشة, التصميم&#10;&#10;قد يكون المحتوى الذي تم إنشاؤه بواسطة الذكاء الاصطناعي غير صحيح.">
            <a:extLst>
              <a:ext uri="{FF2B5EF4-FFF2-40B4-BE49-F238E27FC236}">
                <a16:creationId xmlns:a16="http://schemas.microsoft.com/office/drawing/2014/main" id="{5147135C-F97D-F1AD-9758-C901BFB6A8CC}"/>
              </a:ext>
            </a:extLst>
          </p:cNvPr>
          <p:cNvPicPr>
            <a:picLocks noChangeAspect="1"/>
          </p:cNvPicPr>
          <p:nvPr/>
        </p:nvPicPr>
        <p:blipFill>
          <a:blip r:embed="rId4">
            <a:extLst>
              <a:ext uri="{28A0092B-C50C-407E-A947-70E740481C1C}">
                <a14:useLocalDpi xmlns:a14="http://schemas.microsoft.com/office/drawing/2010/main" val="0"/>
              </a:ext>
            </a:extLst>
          </a:blip>
          <a:srcRect l="3115" r="7541"/>
          <a:stretch>
            <a:fillRect/>
          </a:stretch>
        </p:blipFill>
        <p:spPr>
          <a:xfrm>
            <a:off x="58173" y="1880194"/>
            <a:ext cx="5890590" cy="3845999"/>
          </a:xfrm>
          <a:prstGeom prst="rect">
            <a:avLst/>
          </a:prstGeom>
        </p:spPr>
      </p:pic>
      <p:sp>
        <p:nvSpPr>
          <p:cNvPr id="4" name="مربع نص 3">
            <a:extLst>
              <a:ext uri="{FF2B5EF4-FFF2-40B4-BE49-F238E27FC236}">
                <a16:creationId xmlns:a16="http://schemas.microsoft.com/office/drawing/2014/main" id="{9A2EF145-984A-8CD5-4054-FE339BD65103}"/>
              </a:ext>
            </a:extLst>
          </p:cNvPr>
          <p:cNvSpPr txBox="1"/>
          <p:nvPr/>
        </p:nvSpPr>
        <p:spPr>
          <a:xfrm>
            <a:off x="0" y="5751977"/>
            <a:ext cx="6108970" cy="878574"/>
          </a:xfrm>
          <a:prstGeom prst="rect">
            <a:avLst/>
          </a:prstGeom>
          <a:noFill/>
        </p:spPr>
        <p:txBody>
          <a:bodyPr wrap="square">
            <a:spAutoFit/>
          </a:bodyPr>
          <a:lstStyle/>
          <a:p>
            <a:pPr rtl="1">
              <a:lnSpc>
                <a:spcPct val="150000"/>
              </a:lnSpc>
            </a:pPr>
            <a:r>
              <a:rPr lang="en-US" u="sng" dirty="0">
                <a:hlinkClick r:id="rId5"/>
              </a:rPr>
              <a:t>https://www.linkedin.com/posts/developer-yogesh_casestudy-growth-dropbox-activity-7404818472729296896-I7iH</a:t>
            </a:r>
            <a:r>
              <a:rPr lang="ar-SY" u="sng" dirty="0">
                <a:hlinkClick r:id="rId5"/>
              </a:rPr>
              <a:t>/</a:t>
            </a:r>
            <a:r>
              <a:rPr lang="en-US" dirty="0"/>
              <a:t> </a:t>
            </a:r>
          </a:p>
        </p:txBody>
      </p:sp>
    </p:spTree>
    <p:extLst>
      <p:ext uri="{BB962C8B-B14F-4D97-AF65-F5344CB8AC3E}">
        <p14:creationId xmlns:p14="http://schemas.microsoft.com/office/powerpoint/2010/main" val="140142195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0FD7E6-F203-1530-9F51-7889DB7611CC}"/>
            </a:ext>
          </a:extLst>
        </p:cNvPr>
        <p:cNvGrpSpPr/>
        <p:nvPr/>
      </p:nvGrpSpPr>
      <p:grpSpPr>
        <a:xfrm>
          <a:off x="0" y="0"/>
          <a:ext cx="0" cy="0"/>
          <a:chOff x="0" y="0"/>
          <a:chExt cx="0" cy="0"/>
        </a:xfrm>
      </p:grpSpPr>
      <p:sp>
        <p:nvSpPr>
          <p:cNvPr id="3" name="مستطيل 2">
            <a:extLst>
              <a:ext uri="{FF2B5EF4-FFF2-40B4-BE49-F238E27FC236}">
                <a16:creationId xmlns:a16="http://schemas.microsoft.com/office/drawing/2014/main" id="{6446FD22-7816-6CD0-F436-3FE674CFFF8A}"/>
              </a:ext>
            </a:extLst>
          </p:cNvPr>
          <p:cNvSpPr/>
          <p:nvPr/>
        </p:nvSpPr>
        <p:spPr>
          <a:xfrm>
            <a:off x="-29087" y="2808757"/>
            <a:ext cx="12192000" cy="3357844"/>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31" name="TextBox 30">
            <a:extLst>
              <a:ext uri="{FF2B5EF4-FFF2-40B4-BE49-F238E27FC236}">
                <a16:creationId xmlns:a16="http://schemas.microsoft.com/office/drawing/2014/main" id="{296F558B-B898-1EDF-5A82-68115DD0C93A}"/>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F3A7725D-5518-6F2B-25DF-0AD819C067D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9" name="مربع نص 8">
            <a:extLst>
              <a:ext uri="{FF2B5EF4-FFF2-40B4-BE49-F238E27FC236}">
                <a16:creationId xmlns:a16="http://schemas.microsoft.com/office/drawing/2014/main" id="{040A6F00-8978-E081-80D4-EF7D866EF152}"/>
              </a:ext>
            </a:extLst>
          </p:cNvPr>
          <p:cNvSpPr txBox="1"/>
          <p:nvPr/>
        </p:nvSpPr>
        <p:spPr>
          <a:xfrm>
            <a:off x="-563261" y="3011777"/>
            <a:ext cx="12412123" cy="2576859"/>
          </a:xfrm>
          <a:prstGeom prst="rect">
            <a:avLst/>
          </a:prstGeom>
          <a:noFill/>
        </p:spPr>
        <p:txBody>
          <a:bodyPr wrap="square" rtlCol="0">
            <a:spAutoFit/>
          </a:bodyPr>
          <a:lstStyle/>
          <a:p>
            <a:pPr algn="r" rtl="1">
              <a:lnSpc>
                <a:spcPct val="150000"/>
              </a:lnSpc>
            </a:pPr>
            <a:r>
              <a:rPr lang="ar-SY" sz="2200" b="1" dirty="0"/>
              <a:t>الدرس المستفاد من هذه الحالة:</a:t>
            </a:r>
            <a:endParaRPr lang="en-US" sz="2200" b="1" dirty="0"/>
          </a:p>
          <a:p>
            <a:pPr algn="r" rtl="1">
              <a:lnSpc>
                <a:spcPct val="150000"/>
              </a:lnSpc>
            </a:pPr>
            <a:r>
              <a:rPr lang="ar-SY" sz="2200" dirty="0"/>
              <a:t>-نمو المبيعات والمستخدمين ليس بالضرورة أن يتعلق بزيادة الإنفاق على الإعلان بل يتعلق بالاستراتيجية الذكية.</a:t>
            </a:r>
            <a:endParaRPr lang="en-US" sz="2200" dirty="0"/>
          </a:p>
          <a:p>
            <a:pPr algn="r" rtl="1">
              <a:lnSpc>
                <a:spcPct val="150000"/>
              </a:lnSpc>
            </a:pPr>
            <a:r>
              <a:rPr lang="ar-SY" sz="2200" dirty="0"/>
              <a:t>-أفضل وسيلة للنمو ليست ميزانيتك بل هم عملاؤك الراضون بحيث تحولهم إلى مسوقين يقومون بالترويج لمنتجاتك. </a:t>
            </a:r>
          </a:p>
          <a:p>
            <a:pPr algn="r" rtl="1">
              <a:lnSpc>
                <a:spcPct val="150000"/>
              </a:lnSpc>
            </a:pPr>
            <a:r>
              <a:rPr lang="ar-SY" sz="2200" dirty="0"/>
              <a:t>-كذلك من الضروري أن تمنح مكافأة للعميل نتيجة ترويجه لمنتجك ولتحفز العميل الجديد على الاستخدام يجب أيضاً أن تمنحه مكافأة </a:t>
            </a:r>
          </a:p>
          <a:p>
            <a:pPr algn="r" rtl="1">
              <a:lnSpc>
                <a:spcPct val="150000"/>
              </a:lnSpc>
            </a:pPr>
            <a:r>
              <a:rPr lang="ar-SY" sz="2200" dirty="0"/>
              <a:t>ليتحفز على تجربة المنتج وهذا ما قامت به دروب بوكس تحديداً.</a:t>
            </a:r>
            <a:endParaRPr lang="en-US" sz="2200" dirty="0"/>
          </a:p>
        </p:txBody>
      </p:sp>
      <p:sp>
        <p:nvSpPr>
          <p:cNvPr id="2" name="مربع نص 1">
            <a:extLst>
              <a:ext uri="{FF2B5EF4-FFF2-40B4-BE49-F238E27FC236}">
                <a16:creationId xmlns:a16="http://schemas.microsoft.com/office/drawing/2014/main" id="{BDFC3A58-17B2-5FA0-C687-D2D396902EC3}"/>
              </a:ext>
            </a:extLst>
          </p:cNvPr>
          <p:cNvSpPr txBox="1"/>
          <p:nvPr/>
        </p:nvSpPr>
        <p:spPr>
          <a:xfrm>
            <a:off x="2920602" y="402240"/>
            <a:ext cx="5444398" cy="1077218"/>
          </a:xfrm>
          <a:prstGeom prst="rect">
            <a:avLst/>
          </a:prstGeom>
          <a:noFill/>
        </p:spPr>
        <p:txBody>
          <a:bodyPr wrap="square" rtlCol="0">
            <a:spAutoFit/>
          </a:bodyPr>
          <a:lstStyle/>
          <a:p>
            <a:pPr algn="ctr" rtl="1"/>
            <a:r>
              <a:rPr lang="ar-SY" sz="3200" b="1" dirty="0">
                <a:solidFill>
                  <a:srgbClr val="00AEEF"/>
                </a:solidFill>
              </a:rPr>
              <a:t>دراسة حالة </a:t>
            </a:r>
            <a:r>
              <a:rPr lang="en-US" sz="3200" b="1" dirty="0">
                <a:solidFill>
                  <a:srgbClr val="00AEEF"/>
                </a:solidFill>
              </a:rPr>
              <a:t>Dropbox</a:t>
            </a:r>
            <a:r>
              <a:rPr lang="ar-SY" sz="3200" b="1" dirty="0">
                <a:solidFill>
                  <a:srgbClr val="00AEEF"/>
                </a:solidFill>
              </a:rPr>
              <a:t> التكلفة المنخفضة للتسويق الفيروسي </a:t>
            </a:r>
            <a:endParaRPr lang="en-US" sz="3200" b="1" dirty="0">
              <a:solidFill>
                <a:srgbClr val="00AEEF"/>
              </a:solidFill>
            </a:endParaRPr>
          </a:p>
        </p:txBody>
      </p:sp>
    </p:spTree>
    <p:extLst>
      <p:ext uri="{BB962C8B-B14F-4D97-AF65-F5344CB8AC3E}">
        <p14:creationId xmlns:p14="http://schemas.microsoft.com/office/powerpoint/2010/main" val="38036886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AE090D-CFEB-A1AB-276D-23468100D798}"/>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596DE787-E6C4-0EAE-FFDA-D6D76953A482}"/>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DC7BB24D-B451-7762-32EF-5126EB3A2A1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97D365E5-A28D-F9C6-9891-12A4F7A403FD}"/>
              </a:ext>
            </a:extLst>
          </p:cNvPr>
          <p:cNvSpPr/>
          <p:nvPr/>
        </p:nvSpPr>
        <p:spPr>
          <a:xfrm>
            <a:off x="6377988" y="1666575"/>
            <a:ext cx="5814012" cy="5091590"/>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مربع نص 8">
            <a:extLst>
              <a:ext uri="{FF2B5EF4-FFF2-40B4-BE49-F238E27FC236}">
                <a16:creationId xmlns:a16="http://schemas.microsoft.com/office/drawing/2014/main" id="{A3130765-A159-B49C-EEFB-3FC0822F99FD}"/>
              </a:ext>
            </a:extLst>
          </p:cNvPr>
          <p:cNvSpPr txBox="1"/>
          <p:nvPr/>
        </p:nvSpPr>
        <p:spPr>
          <a:xfrm>
            <a:off x="6436161" y="2216646"/>
            <a:ext cx="5697666" cy="4100353"/>
          </a:xfrm>
          <a:prstGeom prst="rect">
            <a:avLst/>
          </a:prstGeom>
          <a:noFill/>
        </p:spPr>
        <p:txBody>
          <a:bodyPr wrap="square" rtlCol="0">
            <a:spAutoFit/>
          </a:bodyPr>
          <a:lstStyle/>
          <a:p>
            <a:pPr algn="just" rtl="1">
              <a:lnSpc>
                <a:spcPct val="150000"/>
              </a:lnSpc>
            </a:pPr>
            <a:r>
              <a:rPr lang="ar-SY" sz="2200" dirty="0"/>
              <a:t>الحلقة الفيروسية لهذه الحملة: </a:t>
            </a:r>
            <a:endParaRPr lang="en-US" sz="2200" dirty="0"/>
          </a:p>
          <a:p>
            <a:pPr algn="just" rtl="1">
              <a:lnSpc>
                <a:spcPct val="150000"/>
              </a:lnSpc>
            </a:pPr>
            <a:r>
              <a:rPr lang="ar-SY" sz="2200" dirty="0"/>
              <a:t>تألفت هذه الحلقة الفيروسية من عدة عناصر أساسية: المكافأة الفورية: حصل المستخدمون الجدد على مكافأتهم فورًا، مما عزز التجربة الإيجابية. خطوات واضحة: تم تقديم دعوة الإحالة كخطوة منطقية تالية. تحسين التوقيت: جاءت دعوة إحالة الآخرين في الوقت الذي كان فيه المستخدمون الجدد أكثر حماسًا للمنتج. هيكل حوافز مزدوج: استفاد كل من </a:t>
            </a:r>
            <a:r>
              <a:rPr lang="ar-SY" sz="2200" dirty="0" err="1"/>
              <a:t>المُحيل</a:t>
            </a:r>
            <a:r>
              <a:rPr lang="ar-SY" sz="2200" dirty="0"/>
              <a:t> والمُحال إليه، مما خلق وضعًا مربحًا للطرفين.</a:t>
            </a:r>
            <a:endParaRPr lang="en-US" sz="2200" dirty="0"/>
          </a:p>
        </p:txBody>
      </p:sp>
      <p:sp>
        <p:nvSpPr>
          <p:cNvPr id="2" name="مربع نص 1">
            <a:extLst>
              <a:ext uri="{FF2B5EF4-FFF2-40B4-BE49-F238E27FC236}">
                <a16:creationId xmlns:a16="http://schemas.microsoft.com/office/drawing/2014/main" id="{C8AC41F9-215C-726A-E183-B4242E281D58}"/>
              </a:ext>
            </a:extLst>
          </p:cNvPr>
          <p:cNvSpPr txBox="1"/>
          <p:nvPr/>
        </p:nvSpPr>
        <p:spPr>
          <a:xfrm>
            <a:off x="2920602" y="402240"/>
            <a:ext cx="5444398" cy="1077218"/>
          </a:xfrm>
          <a:prstGeom prst="rect">
            <a:avLst/>
          </a:prstGeom>
          <a:noFill/>
        </p:spPr>
        <p:txBody>
          <a:bodyPr wrap="square" rtlCol="0">
            <a:spAutoFit/>
          </a:bodyPr>
          <a:lstStyle/>
          <a:p>
            <a:pPr algn="ctr" rtl="1"/>
            <a:r>
              <a:rPr lang="ar-SY" sz="3200" b="1" dirty="0">
                <a:solidFill>
                  <a:srgbClr val="00AEEF"/>
                </a:solidFill>
              </a:rPr>
              <a:t>دراسة حالة </a:t>
            </a:r>
            <a:r>
              <a:rPr lang="en-US" sz="3200" b="1" dirty="0">
                <a:solidFill>
                  <a:srgbClr val="00AEEF"/>
                </a:solidFill>
              </a:rPr>
              <a:t>Dropbox</a:t>
            </a:r>
            <a:r>
              <a:rPr lang="ar-SY" sz="3200" b="1" dirty="0">
                <a:solidFill>
                  <a:srgbClr val="00AEEF"/>
                </a:solidFill>
              </a:rPr>
              <a:t> التكلفة المنخفضة للتسويق الفيروسي </a:t>
            </a:r>
            <a:endParaRPr lang="en-US" sz="3200" b="1" dirty="0">
              <a:solidFill>
                <a:srgbClr val="00AEEF"/>
              </a:solidFill>
            </a:endParaRPr>
          </a:p>
        </p:txBody>
      </p:sp>
      <p:pic>
        <p:nvPicPr>
          <p:cNvPr id="7" name="صورة 6" descr="صورة تحتوي على نص, لقطة شاشة, دائرة, رسم بياني&#10;&#10;قد يكون المحتوى الذي تم إنشاؤه بواسطة الذكاء الاصطناعي غير صحيح.">
            <a:extLst>
              <a:ext uri="{FF2B5EF4-FFF2-40B4-BE49-F238E27FC236}">
                <a16:creationId xmlns:a16="http://schemas.microsoft.com/office/drawing/2014/main" id="{8AA873E8-6C1E-C837-B123-8BF1649C79DD}"/>
              </a:ext>
            </a:extLst>
          </p:cNvPr>
          <p:cNvPicPr>
            <a:picLocks noChangeAspect="1"/>
          </p:cNvPicPr>
          <p:nvPr/>
        </p:nvPicPr>
        <p:blipFill>
          <a:blip r:embed="rId4">
            <a:extLst>
              <a:ext uri="{28A0092B-C50C-407E-A947-70E740481C1C}">
                <a14:useLocalDpi xmlns:a14="http://schemas.microsoft.com/office/drawing/2010/main" val="0"/>
              </a:ext>
            </a:extLst>
          </a:blip>
          <a:srcRect l="22346" t="24711"/>
          <a:stretch>
            <a:fillRect/>
          </a:stretch>
        </p:blipFill>
        <p:spPr>
          <a:xfrm>
            <a:off x="0" y="1573588"/>
            <a:ext cx="6319815" cy="4541089"/>
          </a:xfrm>
          <a:prstGeom prst="rect">
            <a:avLst/>
          </a:prstGeom>
        </p:spPr>
      </p:pic>
      <p:sp>
        <p:nvSpPr>
          <p:cNvPr id="4" name="مربع نص 3">
            <a:extLst>
              <a:ext uri="{FF2B5EF4-FFF2-40B4-BE49-F238E27FC236}">
                <a16:creationId xmlns:a16="http://schemas.microsoft.com/office/drawing/2014/main" id="{A67D75E7-1C87-C636-28E3-461C6BBC68AD}"/>
              </a:ext>
            </a:extLst>
          </p:cNvPr>
          <p:cNvSpPr txBox="1"/>
          <p:nvPr/>
        </p:nvSpPr>
        <p:spPr>
          <a:xfrm>
            <a:off x="171935" y="6208808"/>
            <a:ext cx="6147880" cy="646331"/>
          </a:xfrm>
          <a:prstGeom prst="rect">
            <a:avLst/>
          </a:prstGeom>
          <a:noFill/>
        </p:spPr>
        <p:txBody>
          <a:bodyPr wrap="square">
            <a:spAutoFit/>
          </a:bodyPr>
          <a:lstStyle/>
          <a:p>
            <a:r>
              <a:rPr lang="en-US" dirty="0">
                <a:hlinkClick r:id="rId5"/>
              </a:rPr>
              <a:t>https://cello.so/wp-content/uploads/2024/01/Frame-1000004142-1.png</a:t>
            </a:r>
            <a:r>
              <a:rPr lang="en-US" dirty="0"/>
              <a:t> </a:t>
            </a:r>
            <a:endParaRPr lang="ar-SY" dirty="0"/>
          </a:p>
        </p:txBody>
      </p:sp>
    </p:spTree>
    <p:extLst>
      <p:ext uri="{BB962C8B-B14F-4D97-AF65-F5344CB8AC3E}">
        <p14:creationId xmlns:p14="http://schemas.microsoft.com/office/powerpoint/2010/main" val="355267860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22B1F1-4579-3119-D6CF-8F9363DAA344}"/>
            </a:ext>
          </a:extLst>
        </p:cNvPr>
        <p:cNvGrpSpPr/>
        <p:nvPr/>
      </p:nvGrpSpPr>
      <p:grpSpPr>
        <a:xfrm>
          <a:off x="0" y="0"/>
          <a:ext cx="0" cy="0"/>
          <a:chOff x="0" y="0"/>
          <a:chExt cx="0" cy="0"/>
        </a:xfrm>
      </p:grpSpPr>
      <p:sp>
        <p:nvSpPr>
          <p:cNvPr id="9" name="مستطيل 8">
            <a:extLst>
              <a:ext uri="{FF2B5EF4-FFF2-40B4-BE49-F238E27FC236}">
                <a16:creationId xmlns:a16="http://schemas.microsoft.com/office/drawing/2014/main" id="{5B7E12CD-AB13-8B6B-86AE-D0B33FE22F34}"/>
              </a:ext>
            </a:extLst>
          </p:cNvPr>
          <p:cNvSpPr/>
          <p:nvPr/>
        </p:nvSpPr>
        <p:spPr>
          <a:xfrm>
            <a:off x="0" y="1908327"/>
            <a:ext cx="12192000" cy="3357844"/>
          </a:xfrm>
          <a:prstGeom prst="rect">
            <a:avLst/>
          </a:prstGeom>
          <a:solidFill>
            <a:srgbClr val="00AEEF"/>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31" name="TextBox 30">
            <a:extLst>
              <a:ext uri="{FF2B5EF4-FFF2-40B4-BE49-F238E27FC236}">
                <a16:creationId xmlns:a16="http://schemas.microsoft.com/office/drawing/2014/main" id="{EEA76799-3784-759F-7DA5-4B409EF83500}"/>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32E335DA-F124-FF26-94CF-DE33EDC41D7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2" name="مربع نص 11">
            <a:extLst>
              <a:ext uri="{FF2B5EF4-FFF2-40B4-BE49-F238E27FC236}">
                <a16:creationId xmlns:a16="http://schemas.microsoft.com/office/drawing/2014/main" id="{331CEE8A-3A4A-9960-1794-5239044374BE}"/>
              </a:ext>
            </a:extLst>
          </p:cNvPr>
          <p:cNvSpPr txBox="1"/>
          <p:nvPr/>
        </p:nvSpPr>
        <p:spPr>
          <a:xfrm>
            <a:off x="283063" y="2578809"/>
            <a:ext cx="12192000" cy="2171428"/>
          </a:xfrm>
          <a:prstGeom prst="rect">
            <a:avLst/>
          </a:prstGeom>
          <a:noFill/>
        </p:spPr>
        <p:txBody>
          <a:bodyPr wrap="square" rtlCol="1">
            <a:spAutoFit/>
          </a:bodyPr>
          <a:lstStyle/>
          <a:p>
            <a:pPr algn="ctr" rtl="1">
              <a:lnSpc>
                <a:spcPct val="150000"/>
              </a:lnSpc>
            </a:pPr>
            <a:r>
              <a:rPr lang="ar-SY" sz="4800" dirty="0">
                <a:solidFill>
                  <a:schemeClr val="bg1"/>
                </a:solidFill>
              </a:rPr>
              <a:t>الخاصية الثانية: سرعة الانتشار الجماهيري الهائل</a:t>
            </a:r>
            <a:endParaRPr lang="en-US" sz="4800" dirty="0">
              <a:solidFill>
                <a:schemeClr val="bg1"/>
              </a:solidFill>
            </a:endParaRPr>
          </a:p>
          <a:p>
            <a:pPr lvl="0" algn="ctr" rtl="1">
              <a:lnSpc>
                <a:spcPct val="150000"/>
              </a:lnSpc>
            </a:pPr>
            <a:endParaRPr lang="ar-SA" sz="4800" dirty="0">
              <a:solidFill>
                <a:schemeClr val="bg1"/>
              </a:solidFill>
            </a:endParaRPr>
          </a:p>
        </p:txBody>
      </p:sp>
    </p:spTree>
    <p:extLst>
      <p:ext uri="{BB962C8B-B14F-4D97-AF65-F5344CB8AC3E}">
        <p14:creationId xmlns:p14="http://schemas.microsoft.com/office/powerpoint/2010/main" val="228065951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2718CC-B789-E52F-1544-D41D03FEA546}"/>
            </a:ext>
          </a:extLst>
        </p:cNvPr>
        <p:cNvGrpSpPr/>
        <p:nvPr/>
      </p:nvGrpSpPr>
      <p:grpSpPr>
        <a:xfrm>
          <a:off x="0" y="0"/>
          <a:ext cx="0" cy="0"/>
          <a:chOff x="0" y="0"/>
          <a:chExt cx="0" cy="0"/>
        </a:xfrm>
      </p:grpSpPr>
      <p:sp>
        <p:nvSpPr>
          <p:cNvPr id="3" name="مستطيل 2">
            <a:extLst>
              <a:ext uri="{FF2B5EF4-FFF2-40B4-BE49-F238E27FC236}">
                <a16:creationId xmlns:a16="http://schemas.microsoft.com/office/drawing/2014/main" id="{9447DD56-4ECF-8185-E96A-096A345DDEB4}"/>
              </a:ext>
            </a:extLst>
          </p:cNvPr>
          <p:cNvSpPr/>
          <p:nvPr/>
        </p:nvSpPr>
        <p:spPr>
          <a:xfrm>
            <a:off x="-29087" y="2808757"/>
            <a:ext cx="12192000" cy="3357844"/>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31" name="TextBox 30">
            <a:extLst>
              <a:ext uri="{FF2B5EF4-FFF2-40B4-BE49-F238E27FC236}">
                <a16:creationId xmlns:a16="http://schemas.microsoft.com/office/drawing/2014/main" id="{828F9E2A-79FD-C560-5391-AAF1B6754C9B}"/>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40BE2079-ED27-8D06-3691-4B85E8C67C1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9" name="مربع نص 8">
            <a:extLst>
              <a:ext uri="{FF2B5EF4-FFF2-40B4-BE49-F238E27FC236}">
                <a16:creationId xmlns:a16="http://schemas.microsoft.com/office/drawing/2014/main" id="{57AB8545-D78C-FC0B-26EE-D0222AC43BA6}"/>
              </a:ext>
            </a:extLst>
          </p:cNvPr>
          <p:cNvSpPr txBox="1"/>
          <p:nvPr/>
        </p:nvSpPr>
        <p:spPr>
          <a:xfrm>
            <a:off x="350449" y="3036373"/>
            <a:ext cx="11432928" cy="2576859"/>
          </a:xfrm>
          <a:prstGeom prst="rect">
            <a:avLst/>
          </a:prstGeom>
          <a:noFill/>
        </p:spPr>
        <p:txBody>
          <a:bodyPr wrap="square" rtlCol="0">
            <a:spAutoFit/>
          </a:bodyPr>
          <a:lstStyle/>
          <a:p>
            <a:pPr algn="just" rtl="1">
              <a:lnSpc>
                <a:spcPct val="150000"/>
              </a:lnSpc>
            </a:pPr>
            <a:r>
              <a:rPr lang="ar-SY" sz="2200" dirty="0"/>
              <a:t>كما نعلم أحد الأسباب لتسمية التسويق الفيروسي بهذا الاسم هو سرعة الانتشار الكبيرة للمحتوى بحيث يحاكي الفيروس الذي ينتشر بسرعة كبيرة بين الأشخاص. لذلك لا يكون المحتوى فيروسي إذا لم ينتشر بسرعة كبيرة بين الجمهور وخلال فترة قصيرة حيث ينتشر خلال ساعات أو أيام على أقصى تقدير، فالتسويق الفيروسي قائم على المشاركة للمحتوى الجديد وبمجرد أن يتقادم المحتوى فإن المشاركة له ستكون منخفضة على الرغم من استمرار مشاركة المنشورات الفيروسية لفترات طويلة من الزمن ولكن المعدلات الفيروسية العالية للمنشورات تكون في الفترة الأولى من نشر المحتوى </a:t>
            </a:r>
            <a:endParaRPr lang="en-US" sz="2200" dirty="0"/>
          </a:p>
        </p:txBody>
      </p:sp>
      <p:sp>
        <p:nvSpPr>
          <p:cNvPr id="2" name="مربع نص 1">
            <a:extLst>
              <a:ext uri="{FF2B5EF4-FFF2-40B4-BE49-F238E27FC236}">
                <a16:creationId xmlns:a16="http://schemas.microsoft.com/office/drawing/2014/main" id="{15557874-B213-B2EB-4840-3ECC98791FAE}"/>
              </a:ext>
            </a:extLst>
          </p:cNvPr>
          <p:cNvSpPr txBox="1"/>
          <p:nvPr/>
        </p:nvSpPr>
        <p:spPr>
          <a:xfrm>
            <a:off x="2920602" y="402240"/>
            <a:ext cx="5444398" cy="584775"/>
          </a:xfrm>
          <a:prstGeom prst="rect">
            <a:avLst/>
          </a:prstGeom>
          <a:noFill/>
        </p:spPr>
        <p:txBody>
          <a:bodyPr wrap="square" rtlCol="0">
            <a:spAutoFit/>
          </a:bodyPr>
          <a:lstStyle/>
          <a:p>
            <a:pPr algn="ctr" rtl="1"/>
            <a:r>
              <a:rPr lang="ar-SY" sz="3200" b="1" dirty="0">
                <a:solidFill>
                  <a:srgbClr val="00AEEF"/>
                </a:solidFill>
              </a:rPr>
              <a:t>سرعة الانتشار الجماهيري الهائل</a:t>
            </a:r>
            <a:endParaRPr lang="en-US" sz="3200" b="1" dirty="0">
              <a:solidFill>
                <a:srgbClr val="00AEEF"/>
              </a:solidFill>
            </a:endParaRPr>
          </a:p>
        </p:txBody>
      </p:sp>
    </p:spTree>
    <p:extLst>
      <p:ext uri="{BB962C8B-B14F-4D97-AF65-F5344CB8AC3E}">
        <p14:creationId xmlns:p14="http://schemas.microsoft.com/office/powerpoint/2010/main" val="161342545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7E767A-B874-E50B-BA46-0D152DDBCCEB}"/>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34452357-3A65-B8F0-23E2-901BF4D1582F}"/>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F6B9FEEE-FB15-299A-1009-1CAC56A7B06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1A2826BE-4874-C4DE-87FA-CF84E69B4A51}"/>
              </a:ext>
            </a:extLst>
          </p:cNvPr>
          <p:cNvSpPr/>
          <p:nvPr/>
        </p:nvSpPr>
        <p:spPr>
          <a:xfrm>
            <a:off x="6377988" y="1666575"/>
            <a:ext cx="5814012" cy="5091590"/>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مربع نص 8">
            <a:extLst>
              <a:ext uri="{FF2B5EF4-FFF2-40B4-BE49-F238E27FC236}">
                <a16:creationId xmlns:a16="http://schemas.microsoft.com/office/drawing/2014/main" id="{39D51B51-BE46-5256-7F1A-076A25791C97}"/>
              </a:ext>
            </a:extLst>
          </p:cNvPr>
          <p:cNvSpPr txBox="1"/>
          <p:nvPr/>
        </p:nvSpPr>
        <p:spPr>
          <a:xfrm>
            <a:off x="6436161" y="2216646"/>
            <a:ext cx="5697666" cy="4102533"/>
          </a:xfrm>
          <a:prstGeom prst="rect">
            <a:avLst/>
          </a:prstGeom>
          <a:noFill/>
        </p:spPr>
        <p:txBody>
          <a:bodyPr wrap="square" rtlCol="0">
            <a:spAutoFit/>
          </a:bodyPr>
          <a:lstStyle/>
          <a:p>
            <a:pPr algn="just" rtl="1">
              <a:lnSpc>
                <a:spcPct val="150000"/>
              </a:lnSpc>
            </a:pPr>
            <a:r>
              <a:rPr lang="ar-SY" sz="2200" dirty="0"/>
              <a:t>السبب في الانتشار السريع للتسويق الفيروسي أنه يعتمد على نشر المحتوى ومشاركته من قبل جمهور أولي (متابعي الصفحة أو متابعي المدونة أو مشتركي الرسائل الإخبارية في البريد الالكتروني) ثم تقوم الجماهير التي تتابع الجمهور الأولي أو التي وصلها المحتوى من خلال الجمهور الأولى بمشاركة المحتوى أو الدعوة لاستخدام المنتج لجمهور جديد وهكذا ينتشر المحتوى أو المنتج بسرعة هائلة </a:t>
            </a:r>
            <a:endParaRPr lang="en-US" sz="2200" dirty="0"/>
          </a:p>
          <a:p>
            <a:pPr algn="just" rtl="1">
              <a:lnSpc>
                <a:spcPct val="150000"/>
              </a:lnSpc>
            </a:pPr>
            <a:endParaRPr lang="en-US" sz="2200" dirty="0"/>
          </a:p>
        </p:txBody>
      </p:sp>
      <p:sp>
        <p:nvSpPr>
          <p:cNvPr id="2" name="مربع نص 1">
            <a:extLst>
              <a:ext uri="{FF2B5EF4-FFF2-40B4-BE49-F238E27FC236}">
                <a16:creationId xmlns:a16="http://schemas.microsoft.com/office/drawing/2014/main" id="{B0E93676-9D8E-FC1D-A954-0EAC6507769A}"/>
              </a:ext>
            </a:extLst>
          </p:cNvPr>
          <p:cNvSpPr txBox="1"/>
          <p:nvPr/>
        </p:nvSpPr>
        <p:spPr>
          <a:xfrm>
            <a:off x="2920602" y="402240"/>
            <a:ext cx="5444398" cy="584775"/>
          </a:xfrm>
          <a:prstGeom prst="rect">
            <a:avLst/>
          </a:prstGeom>
          <a:noFill/>
        </p:spPr>
        <p:txBody>
          <a:bodyPr wrap="square" rtlCol="0">
            <a:spAutoFit/>
          </a:bodyPr>
          <a:lstStyle/>
          <a:p>
            <a:pPr algn="ctr" rtl="1"/>
            <a:r>
              <a:rPr lang="ar-SY" sz="3200" b="1" dirty="0">
                <a:solidFill>
                  <a:srgbClr val="00AEEF"/>
                </a:solidFill>
              </a:rPr>
              <a:t>سرعة الانتشار الجماهيري الهائل</a:t>
            </a:r>
            <a:endParaRPr lang="en-US" sz="3200" b="1" dirty="0">
              <a:solidFill>
                <a:srgbClr val="00AEEF"/>
              </a:solidFill>
            </a:endParaRPr>
          </a:p>
        </p:txBody>
      </p:sp>
      <p:pic>
        <p:nvPicPr>
          <p:cNvPr id="4" name="صورة 3" descr="صورة تحتوي على خط يد, فن الطفل, رسم, التصميم&#10;&#10;قد يكون المحتوى الذي تم إنشاؤه بواسطة الذكاء الاصطناعي غير صحيح.">
            <a:extLst>
              <a:ext uri="{FF2B5EF4-FFF2-40B4-BE49-F238E27FC236}">
                <a16:creationId xmlns:a16="http://schemas.microsoft.com/office/drawing/2014/main" id="{DAA8E6EA-2604-B924-0515-6159E9D9357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197174"/>
            <a:ext cx="6042567" cy="4030392"/>
          </a:xfrm>
          <a:prstGeom prst="rect">
            <a:avLst/>
          </a:prstGeom>
        </p:spPr>
      </p:pic>
    </p:spTree>
    <p:extLst>
      <p:ext uri="{BB962C8B-B14F-4D97-AF65-F5344CB8AC3E}">
        <p14:creationId xmlns:p14="http://schemas.microsoft.com/office/powerpoint/2010/main" val="65350088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BAC1C-FEFC-30F3-BD5B-FB7B199718A9}"/>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2037E672-7CAA-EB7D-C498-59F846474B73}"/>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4FB96CB2-0ADC-12CE-5C51-7BB4C4F5AFD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69121B00-DB3B-2E9E-C08B-5C6CC56B7517}"/>
              </a:ext>
            </a:extLst>
          </p:cNvPr>
          <p:cNvSpPr/>
          <p:nvPr/>
        </p:nvSpPr>
        <p:spPr>
          <a:xfrm>
            <a:off x="6377988" y="1666575"/>
            <a:ext cx="5814012" cy="5091590"/>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مربع نص 8">
            <a:extLst>
              <a:ext uri="{FF2B5EF4-FFF2-40B4-BE49-F238E27FC236}">
                <a16:creationId xmlns:a16="http://schemas.microsoft.com/office/drawing/2014/main" id="{D8B89412-7527-1E36-40BD-A5221247C8B7}"/>
              </a:ext>
            </a:extLst>
          </p:cNvPr>
          <p:cNvSpPr txBox="1"/>
          <p:nvPr/>
        </p:nvSpPr>
        <p:spPr>
          <a:xfrm>
            <a:off x="6436161" y="2216646"/>
            <a:ext cx="5697666" cy="3594702"/>
          </a:xfrm>
          <a:prstGeom prst="rect">
            <a:avLst/>
          </a:prstGeom>
          <a:noFill/>
        </p:spPr>
        <p:txBody>
          <a:bodyPr wrap="square" rtlCol="0">
            <a:spAutoFit/>
          </a:bodyPr>
          <a:lstStyle/>
          <a:p>
            <a:pPr algn="just" rtl="1">
              <a:lnSpc>
                <a:spcPct val="150000"/>
              </a:lnSpc>
            </a:pPr>
            <a:r>
              <a:rPr lang="ar-SY" sz="2200" dirty="0"/>
              <a:t>خوارزميات مواقع التواصل الاجتماعي تفضّل المحتوى الجديد المنشور وتقترحه على المستخدمين وتنشطه بشكل كبير وبمجرد تقادم المحتوى يتم تجاهله من قبل </a:t>
            </a:r>
            <a:r>
              <a:rPr lang="ar-SY" sz="2200" dirty="0" err="1"/>
              <a:t>خوازرميات</a:t>
            </a:r>
            <a:r>
              <a:rPr lang="ar-SY" sz="2200" dirty="0"/>
              <a:t> مواقع التواصل الاجتماعي وتنخفض معدلات مشاهدته أما الانتشار الواسع للمحتوى الفيروسي يحفز الخوارزمية على نشر هذا المحتوى بشكل أكبر وإيصاله إلى جماهير جديدة. </a:t>
            </a:r>
            <a:endParaRPr lang="en-US" sz="2200" dirty="0"/>
          </a:p>
          <a:p>
            <a:pPr algn="just" rtl="1">
              <a:lnSpc>
                <a:spcPct val="150000"/>
              </a:lnSpc>
            </a:pPr>
            <a:endParaRPr lang="en-US" sz="2200" dirty="0"/>
          </a:p>
        </p:txBody>
      </p:sp>
      <p:sp>
        <p:nvSpPr>
          <p:cNvPr id="2" name="مربع نص 1">
            <a:extLst>
              <a:ext uri="{FF2B5EF4-FFF2-40B4-BE49-F238E27FC236}">
                <a16:creationId xmlns:a16="http://schemas.microsoft.com/office/drawing/2014/main" id="{13535F40-D60E-F9FE-A3BA-52AC03A2698D}"/>
              </a:ext>
            </a:extLst>
          </p:cNvPr>
          <p:cNvSpPr txBox="1"/>
          <p:nvPr/>
        </p:nvSpPr>
        <p:spPr>
          <a:xfrm>
            <a:off x="2920602" y="402240"/>
            <a:ext cx="5444398" cy="584775"/>
          </a:xfrm>
          <a:prstGeom prst="rect">
            <a:avLst/>
          </a:prstGeom>
          <a:noFill/>
        </p:spPr>
        <p:txBody>
          <a:bodyPr wrap="square" rtlCol="0">
            <a:spAutoFit/>
          </a:bodyPr>
          <a:lstStyle/>
          <a:p>
            <a:pPr algn="ctr" rtl="1"/>
            <a:r>
              <a:rPr lang="ar-SY" sz="3200" b="1" dirty="0">
                <a:solidFill>
                  <a:srgbClr val="00AEEF"/>
                </a:solidFill>
              </a:rPr>
              <a:t>سرعة الانتشار الجماهيري الهائل</a:t>
            </a:r>
            <a:endParaRPr lang="en-US" sz="3200" b="1" dirty="0">
              <a:solidFill>
                <a:srgbClr val="00AEEF"/>
              </a:solidFill>
            </a:endParaRPr>
          </a:p>
        </p:txBody>
      </p:sp>
      <p:pic>
        <p:nvPicPr>
          <p:cNvPr id="4" name="صورة 3">
            <a:extLst>
              <a:ext uri="{FF2B5EF4-FFF2-40B4-BE49-F238E27FC236}">
                <a16:creationId xmlns:a16="http://schemas.microsoft.com/office/drawing/2014/main" id="{12B43C35-0A26-BDF1-B33A-F68E62C08FE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173" y="2733262"/>
            <a:ext cx="6023347" cy="3388133"/>
          </a:xfrm>
          <a:prstGeom prst="rect">
            <a:avLst/>
          </a:prstGeom>
        </p:spPr>
      </p:pic>
    </p:spTree>
    <p:extLst>
      <p:ext uri="{BB962C8B-B14F-4D97-AF65-F5344CB8AC3E}">
        <p14:creationId xmlns:p14="http://schemas.microsoft.com/office/powerpoint/2010/main" val="166146553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A693A6-BC5A-C4AC-54C3-4F3A0C5C97E5}"/>
            </a:ext>
          </a:extLst>
        </p:cNvPr>
        <p:cNvGrpSpPr/>
        <p:nvPr/>
      </p:nvGrpSpPr>
      <p:grpSpPr>
        <a:xfrm>
          <a:off x="0" y="0"/>
          <a:ext cx="0" cy="0"/>
          <a:chOff x="0" y="0"/>
          <a:chExt cx="0" cy="0"/>
        </a:xfrm>
      </p:grpSpPr>
      <p:sp>
        <p:nvSpPr>
          <p:cNvPr id="3" name="مستطيل 2">
            <a:extLst>
              <a:ext uri="{FF2B5EF4-FFF2-40B4-BE49-F238E27FC236}">
                <a16:creationId xmlns:a16="http://schemas.microsoft.com/office/drawing/2014/main" id="{28B63DAC-29E3-3017-4D11-8B17C147FE23}"/>
              </a:ext>
            </a:extLst>
          </p:cNvPr>
          <p:cNvSpPr/>
          <p:nvPr/>
        </p:nvSpPr>
        <p:spPr>
          <a:xfrm>
            <a:off x="-29087" y="2808757"/>
            <a:ext cx="12192000" cy="3357844"/>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31" name="TextBox 30">
            <a:extLst>
              <a:ext uri="{FF2B5EF4-FFF2-40B4-BE49-F238E27FC236}">
                <a16:creationId xmlns:a16="http://schemas.microsoft.com/office/drawing/2014/main" id="{36D61499-0962-FCB9-9AB3-775362AE5676}"/>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BB2DEAC4-2A09-32A5-07ED-F2286E75449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9" name="مربع نص 8">
            <a:extLst>
              <a:ext uri="{FF2B5EF4-FFF2-40B4-BE49-F238E27FC236}">
                <a16:creationId xmlns:a16="http://schemas.microsoft.com/office/drawing/2014/main" id="{961F980C-5A67-D585-2DB4-AACC148C5698}"/>
              </a:ext>
            </a:extLst>
          </p:cNvPr>
          <p:cNvSpPr txBox="1"/>
          <p:nvPr/>
        </p:nvSpPr>
        <p:spPr>
          <a:xfrm>
            <a:off x="308113" y="3129426"/>
            <a:ext cx="11268393" cy="2579039"/>
          </a:xfrm>
          <a:prstGeom prst="rect">
            <a:avLst/>
          </a:prstGeom>
          <a:noFill/>
        </p:spPr>
        <p:txBody>
          <a:bodyPr wrap="square" rtlCol="0">
            <a:spAutoFit/>
          </a:bodyPr>
          <a:lstStyle/>
          <a:p>
            <a:pPr algn="just" rtl="1">
              <a:lnSpc>
                <a:spcPct val="150000"/>
              </a:lnSpc>
            </a:pPr>
            <a:r>
              <a:rPr lang="ar-SY" sz="2200" dirty="0"/>
              <a:t>محركات البحث تفضّل الصفحات الجديدة والمحدثة بشكل دائم وكلما ظهر تعليقات على الصفحة وزوار جدد لنفس الصفحة في الموقع الالكتروني كلما أصبحت هذه الصفحة محببة لعناكب محرك البحث </a:t>
            </a:r>
            <a:r>
              <a:rPr lang="en-US" sz="2200" dirty="0"/>
              <a:t>Google</a:t>
            </a:r>
            <a:r>
              <a:rPr lang="ar-SY" sz="2200" dirty="0"/>
              <a:t>، أيضا فإن نشر رابط صفحة معينة أو رابط مقال معين في مواقع كثيرة يحسن من سمعة الصفحة على محرك البحث وهذا جزء من تحسين محركات البحث خارج الصفحة </a:t>
            </a:r>
            <a:r>
              <a:rPr lang="en-US" sz="2200" dirty="0"/>
              <a:t>off Page SEO</a:t>
            </a:r>
            <a:r>
              <a:rPr lang="ar-SY" sz="2200" dirty="0"/>
              <a:t> وهذا يعتمد أيضاً على مشاركة محتوى الموقع الالكتروني في المواقع الالكترونية والمنصات الأخرى. </a:t>
            </a:r>
            <a:endParaRPr lang="en-US" sz="2200" dirty="0"/>
          </a:p>
          <a:p>
            <a:pPr algn="just" rtl="1">
              <a:lnSpc>
                <a:spcPct val="150000"/>
              </a:lnSpc>
            </a:pPr>
            <a:endParaRPr lang="en-US" sz="2200" dirty="0"/>
          </a:p>
        </p:txBody>
      </p:sp>
      <p:sp>
        <p:nvSpPr>
          <p:cNvPr id="2" name="مربع نص 1">
            <a:extLst>
              <a:ext uri="{FF2B5EF4-FFF2-40B4-BE49-F238E27FC236}">
                <a16:creationId xmlns:a16="http://schemas.microsoft.com/office/drawing/2014/main" id="{44F9D932-03E1-1030-967A-4BB396AF473F}"/>
              </a:ext>
            </a:extLst>
          </p:cNvPr>
          <p:cNvSpPr txBox="1"/>
          <p:nvPr/>
        </p:nvSpPr>
        <p:spPr>
          <a:xfrm>
            <a:off x="2920602" y="402240"/>
            <a:ext cx="5444398" cy="584775"/>
          </a:xfrm>
          <a:prstGeom prst="rect">
            <a:avLst/>
          </a:prstGeom>
          <a:noFill/>
        </p:spPr>
        <p:txBody>
          <a:bodyPr wrap="square" rtlCol="0">
            <a:spAutoFit/>
          </a:bodyPr>
          <a:lstStyle/>
          <a:p>
            <a:pPr algn="ctr" rtl="1"/>
            <a:r>
              <a:rPr lang="ar-SY" sz="3200" b="1" dirty="0">
                <a:solidFill>
                  <a:srgbClr val="00AEEF"/>
                </a:solidFill>
              </a:rPr>
              <a:t>سرعة الانتشار الجماهيري الهائل</a:t>
            </a:r>
            <a:endParaRPr lang="en-US" sz="3200" b="1" dirty="0">
              <a:solidFill>
                <a:srgbClr val="00AEEF"/>
              </a:solidFill>
            </a:endParaRPr>
          </a:p>
        </p:txBody>
      </p:sp>
    </p:spTree>
    <p:extLst>
      <p:ext uri="{BB962C8B-B14F-4D97-AF65-F5344CB8AC3E}">
        <p14:creationId xmlns:p14="http://schemas.microsoft.com/office/powerpoint/2010/main" val="300045497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4FEAD6-8195-86B8-F8A1-B5EED3B71585}"/>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A9E190CC-A41B-0178-F693-9756E0A08B70}"/>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BA0E9E13-FE48-9433-B98F-F3E40D5918A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B00929EF-CE00-F0BA-9D12-5FCD60099654}"/>
              </a:ext>
            </a:extLst>
          </p:cNvPr>
          <p:cNvSpPr/>
          <p:nvPr/>
        </p:nvSpPr>
        <p:spPr>
          <a:xfrm>
            <a:off x="6377988" y="1666575"/>
            <a:ext cx="5814012" cy="5091590"/>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مربع نص 8">
            <a:extLst>
              <a:ext uri="{FF2B5EF4-FFF2-40B4-BE49-F238E27FC236}">
                <a16:creationId xmlns:a16="http://schemas.microsoft.com/office/drawing/2014/main" id="{87F818EE-B688-BD77-923B-61499DAD0DF1}"/>
              </a:ext>
            </a:extLst>
          </p:cNvPr>
          <p:cNvSpPr txBox="1"/>
          <p:nvPr/>
        </p:nvSpPr>
        <p:spPr>
          <a:xfrm>
            <a:off x="6377988" y="2209879"/>
            <a:ext cx="5697666" cy="3594702"/>
          </a:xfrm>
          <a:prstGeom prst="rect">
            <a:avLst/>
          </a:prstGeom>
          <a:noFill/>
        </p:spPr>
        <p:txBody>
          <a:bodyPr wrap="square" rtlCol="0">
            <a:spAutoFit/>
          </a:bodyPr>
          <a:lstStyle/>
          <a:p>
            <a:pPr algn="just" rtl="1">
              <a:lnSpc>
                <a:spcPct val="150000"/>
              </a:lnSpc>
            </a:pPr>
            <a:r>
              <a:rPr lang="ar-SY" sz="2200" dirty="0"/>
              <a:t>قامت شركة </a:t>
            </a:r>
            <a:r>
              <a:rPr lang="en-US" sz="2200" dirty="0"/>
              <a:t>burger king</a:t>
            </a:r>
            <a:r>
              <a:rPr lang="ar-SY" sz="2200" dirty="0"/>
              <a:t> بابتكار شخصية كرتونيّة على هيئة دجاجة ووضعها على الموقع الالكتروني الرسمي، وتقوم هذه الدجاجة باستقبال زوار الموقع وإجراء محادثات معهم لتلبية طلباتهم، وقد نجحت هذه الحملة بالفعل حيث تم نشر الأمر على مواقع التواصل الاجتماعي مما ضاعف من عدد زوار الموقع وانعكس على زيادة المبيعات بشكل كبير.</a:t>
            </a:r>
            <a:endParaRPr lang="en-US" sz="2200" dirty="0"/>
          </a:p>
          <a:p>
            <a:pPr algn="just" rtl="1">
              <a:lnSpc>
                <a:spcPct val="150000"/>
              </a:lnSpc>
            </a:pPr>
            <a:endParaRPr lang="en-US" sz="2200" dirty="0"/>
          </a:p>
        </p:txBody>
      </p:sp>
      <p:sp>
        <p:nvSpPr>
          <p:cNvPr id="2" name="مربع نص 1">
            <a:extLst>
              <a:ext uri="{FF2B5EF4-FFF2-40B4-BE49-F238E27FC236}">
                <a16:creationId xmlns:a16="http://schemas.microsoft.com/office/drawing/2014/main" id="{FEAB23FC-A90D-21E8-BE8E-276E326DD64F}"/>
              </a:ext>
            </a:extLst>
          </p:cNvPr>
          <p:cNvSpPr txBox="1"/>
          <p:nvPr/>
        </p:nvSpPr>
        <p:spPr>
          <a:xfrm>
            <a:off x="2920602" y="402240"/>
            <a:ext cx="5444398" cy="1077218"/>
          </a:xfrm>
          <a:prstGeom prst="rect">
            <a:avLst/>
          </a:prstGeom>
          <a:noFill/>
        </p:spPr>
        <p:txBody>
          <a:bodyPr wrap="square" rtlCol="0">
            <a:spAutoFit/>
          </a:bodyPr>
          <a:lstStyle/>
          <a:p>
            <a:pPr algn="ctr" rtl="1"/>
            <a:r>
              <a:rPr lang="ar-SY" sz="3200" b="1" dirty="0">
                <a:solidFill>
                  <a:srgbClr val="00AEEF"/>
                </a:solidFill>
              </a:rPr>
              <a:t>دراسة حالة </a:t>
            </a:r>
            <a:r>
              <a:rPr lang="en-US" sz="3200" b="1" dirty="0">
                <a:solidFill>
                  <a:srgbClr val="00AEEF"/>
                </a:solidFill>
              </a:rPr>
              <a:t>Burger King</a:t>
            </a:r>
            <a:endParaRPr lang="ar-SY" sz="3200" b="1" dirty="0">
              <a:solidFill>
                <a:srgbClr val="00AEEF"/>
              </a:solidFill>
            </a:endParaRPr>
          </a:p>
          <a:p>
            <a:pPr algn="ctr" rtl="1"/>
            <a:r>
              <a:rPr lang="ar-SY" sz="3200" b="1" dirty="0">
                <a:solidFill>
                  <a:srgbClr val="00AEEF"/>
                </a:solidFill>
              </a:rPr>
              <a:t>سرعة الانتشار الجماهيري الهائل</a:t>
            </a:r>
            <a:endParaRPr lang="en-US" sz="3200" b="1" dirty="0">
              <a:solidFill>
                <a:srgbClr val="00AEEF"/>
              </a:solidFill>
            </a:endParaRPr>
          </a:p>
        </p:txBody>
      </p:sp>
      <p:pic>
        <p:nvPicPr>
          <p:cNvPr id="4" name="صورة 3" descr="صورة تحتوي على طعام سريع التحضير, طعام, وجبة خفيفة, كوب&#10;&#10;قد يكون المحتوى الذي تم إنشاؤه بواسطة الذكاء الاصطناعي غير صحيح.">
            <a:extLst>
              <a:ext uri="{FF2B5EF4-FFF2-40B4-BE49-F238E27FC236}">
                <a16:creationId xmlns:a16="http://schemas.microsoft.com/office/drawing/2014/main" id="{2E94A6FC-C74D-71AA-2C38-E62A6A9E35E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7096" y="2316480"/>
            <a:ext cx="5055705" cy="3791779"/>
          </a:xfrm>
          <a:prstGeom prst="rect">
            <a:avLst/>
          </a:prstGeom>
        </p:spPr>
      </p:pic>
      <p:sp>
        <p:nvSpPr>
          <p:cNvPr id="6" name="مربع نص 5">
            <a:extLst>
              <a:ext uri="{FF2B5EF4-FFF2-40B4-BE49-F238E27FC236}">
                <a16:creationId xmlns:a16="http://schemas.microsoft.com/office/drawing/2014/main" id="{E793AC0A-F611-6D17-DED8-4234F988B791}"/>
              </a:ext>
            </a:extLst>
          </p:cNvPr>
          <p:cNvSpPr txBox="1"/>
          <p:nvPr/>
        </p:nvSpPr>
        <p:spPr>
          <a:xfrm>
            <a:off x="-285229" y="6073247"/>
            <a:ext cx="6099242" cy="872034"/>
          </a:xfrm>
          <a:prstGeom prst="rect">
            <a:avLst/>
          </a:prstGeom>
          <a:noFill/>
        </p:spPr>
        <p:txBody>
          <a:bodyPr wrap="square">
            <a:spAutoFit/>
          </a:bodyPr>
          <a:lstStyle/>
          <a:p>
            <a:pPr algn="r" rtl="1">
              <a:lnSpc>
                <a:spcPct val="150000"/>
              </a:lnSpc>
            </a:pPr>
            <a:r>
              <a:rPr lang="ar-SY" dirty="0"/>
              <a:t>-دانية، عياشي 2022 التسويق الفيروسي، "أثر التسويق الفيروسي في سلوك المستهلك وفقاً لنموذج </a:t>
            </a:r>
            <a:r>
              <a:rPr lang="ar-SY" dirty="0" err="1"/>
              <a:t>آيدا</a:t>
            </a:r>
            <a:r>
              <a:rPr lang="ar-SY" dirty="0"/>
              <a:t>" "دراسة حالة"، رسالة ماجستير، جامعة حلب.</a:t>
            </a:r>
          </a:p>
        </p:txBody>
      </p:sp>
    </p:spTree>
    <p:extLst>
      <p:ext uri="{BB962C8B-B14F-4D97-AF65-F5344CB8AC3E}">
        <p14:creationId xmlns:p14="http://schemas.microsoft.com/office/powerpoint/2010/main" val="156602282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3344D1-0327-007F-4B33-22E11D0DBC23}"/>
            </a:ext>
          </a:extLst>
        </p:cNvPr>
        <p:cNvGrpSpPr/>
        <p:nvPr/>
      </p:nvGrpSpPr>
      <p:grpSpPr>
        <a:xfrm>
          <a:off x="0" y="0"/>
          <a:ext cx="0" cy="0"/>
          <a:chOff x="0" y="0"/>
          <a:chExt cx="0" cy="0"/>
        </a:xfrm>
      </p:grpSpPr>
      <p:sp>
        <p:nvSpPr>
          <p:cNvPr id="9" name="مستطيل 8">
            <a:extLst>
              <a:ext uri="{FF2B5EF4-FFF2-40B4-BE49-F238E27FC236}">
                <a16:creationId xmlns:a16="http://schemas.microsoft.com/office/drawing/2014/main" id="{2F3F323F-2A19-3BF3-F3DD-E95DAD1EFBE8}"/>
              </a:ext>
            </a:extLst>
          </p:cNvPr>
          <p:cNvSpPr/>
          <p:nvPr/>
        </p:nvSpPr>
        <p:spPr>
          <a:xfrm>
            <a:off x="23781" y="1948084"/>
            <a:ext cx="12192000" cy="3357844"/>
          </a:xfrm>
          <a:prstGeom prst="rect">
            <a:avLst/>
          </a:prstGeom>
          <a:solidFill>
            <a:srgbClr val="00AEEF"/>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31" name="TextBox 30">
            <a:extLst>
              <a:ext uri="{FF2B5EF4-FFF2-40B4-BE49-F238E27FC236}">
                <a16:creationId xmlns:a16="http://schemas.microsoft.com/office/drawing/2014/main" id="{56791AAB-74DF-E14F-7667-7B2AD9626804}"/>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A35928A5-02E9-BD87-A6CB-301DFD04EA2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2" name="مربع نص 11">
            <a:extLst>
              <a:ext uri="{FF2B5EF4-FFF2-40B4-BE49-F238E27FC236}">
                <a16:creationId xmlns:a16="http://schemas.microsoft.com/office/drawing/2014/main" id="{AFD389F1-731A-4C6C-B34B-36BD0D4CF30A}"/>
              </a:ext>
            </a:extLst>
          </p:cNvPr>
          <p:cNvSpPr txBox="1"/>
          <p:nvPr/>
        </p:nvSpPr>
        <p:spPr>
          <a:xfrm>
            <a:off x="1025249" y="2808757"/>
            <a:ext cx="10189063" cy="2171428"/>
          </a:xfrm>
          <a:prstGeom prst="rect">
            <a:avLst/>
          </a:prstGeom>
          <a:noFill/>
        </p:spPr>
        <p:txBody>
          <a:bodyPr wrap="square" rtlCol="1">
            <a:spAutoFit/>
          </a:bodyPr>
          <a:lstStyle/>
          <a:p>
            <a:pPr algn="ctr" rtl="1">
              <a:lnSpc>
                <a:spcPct val="150000"/>
              </a:lnSpc>
            </a:pPr>
            <a:r>
              <a:rPr lang="ar-SY" sz="4800" dirty="0">
                <a:solidFill>
                  <a:schemeClr val="bg1"/>
                </a:solidFill>
              </a:rPr>
              <a:t>الخاصية الثالثة: سهولة الاستخدام والمشاركة</a:t>
            </a:r>
            <a:endParaRPr lang="en-US" sz="4800" dirty="0">
              <a:solidFill>
                <a:schemeClr val="bg1"/>
              </a:solidFill>
            </a:endParaRPr>
          </a:p>
          <a:p>
            <a:pPr lvl="0" algn="ctr" rtl="1">
              <a:lnSpc>
                <a:spcPct val="150000"/>
              </a:lnSpc>
            </a:pPr>
            <a:endParaRPr lang="ar-SA" sz="4800" dirty="0">
              <a:solidFill>
                <a:schemeClr val="bg1"/>
              </a:solidFill>
            </a:endParaRPr>
          </a:p>
        </p:txBody>
      </p:sp>
    </p:spTree>
    <p:extLst>
      <p:ext uri="{BB962C8B-B14F-4D97-AF65-F5344CB8AC3E}">
        <p14:creationId xmlns:p14="http://schemas.microsoft.com/office/powerpoint/2010/main" val="278381857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5FC087-304D-E8A1-2074-F96EAA6C03C4}"/>
            </a:ext>
          </a:extLst>
        </p:cNvPr>
        <p:cNvGrpSpPr/>
        <p:nvPr/>
      </p:nvGrpSpPr>
      <p:grpSpPr>
        <a:xfrm>
          <a:off x="0" y="0"/>
          <a:ext cx="0" cy="0"/>
          <a:chOff x="0" y="0"/>
          <a:chExt cx="0" cy="0"/>
        </a:xfrm>
      </p:grpSpPr>
      <p:sp>
        <p:nvSpPr>
          <p:cNvPr id="3" name="مستطيل 2">
            <a:extLst>
              <a:ext uri="{FF2B5EF4-FFF2-40B4-BE49-F238E27FC236}">
                <a16:creationId xmlns:a16="http://schemas.microsoft.com/office/drawing/2014/main" id="{F254F8D8-3F7D-D3B9-B28C-C29E72545A71}"/>
              </a:ext>
            </a:extLst>
          </p:cNvPr>
          <p:cNvSpPr/>
          <p:nvPr/>
        </p:nvSpPr>
        <p:spPr>
          <a:xfrm>
            <a:off x="0" y="2868391"/>
            <a:ext cx="12192000" cy="3357844"/>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31" name="TextBox 30">
            <a:extLst>
              <a:ext uri="{FF2B5EF4-FFF2-40B4-BE49-F238E27FC236}">
                <a16:creationId xmlns:a16="http://schemas.microsoft.com/office/drawing/2014/main" id="{0B5D3699-40A9-CE32-3483-CF15C827336D}"/>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2B433840-3040-78A6-00C3-62355F58FF5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9" name="مربع نص 8">
            <a:extLst>
              <a:ext uri="{FF2B5EF4-FFF2-40B4-BE49-F238E27FC236}">
                <a16:creationId xmlns:a16="http://schemas.microsoft.com/office/drawing/2014/main" id="{1BBAED51-CBBE-53C8-72B8-2A5ED0112193}"/>
              </a:ext>
            </a:extLst>
          </p:cNvPr>
          <p:cNvSpPr txBox="1"/>
          <p:nvPr/>
        </p:nvSpPr>
        <p:spPr>
          <a:xfrm>
            <a:off x="59444" y="3429000"/>
            <a:ext cx="11946445" cy="2579039"/>
          </a:xfrm>
          <a:prstGeom prst="rect">
            <a:avLst/>
          </a:prstGeom>
          <a:noFill/>
        </p:spPr>
        <p:txBody>
          <a:bodyPr wrap="square" rtlCol="0">
            <a:spAutoFit/>
          </a:bodyPr>
          <a:lstStyle/>
          <a:p>
            <a:pPr algn="just" rtl="1">
              <a:lnSpc>
                <a:spcPct val="150000"/>
              </a:lnSpc>
            </a:pPr>
            <a:r>
              <a:rPr lang="ar-SY" sz="2200" dirty="0"/>
              <a:t>أحد أهم خصائص التسويق الفيروسي هي سهولة الاستخدام وسهولة مشاركة المحتوى ولذلك أهم أدوات التسويق الفيروسي هي مواقع التواصل الاجتماعي نتيجة سهولة مشاركة المحتوى، إذ أن مشاركة المحتوى على مواقع التواصل الاجتماعي لا يتطلب أي مجهود كل ما يتطلبه هو الضغط على زر واحد وهو زر المشاركة </a:t>
            </a:r>
            <a:r>
              <a:rPr lang="en-US" sz="2200" dirty="0"/>
              <a:t>Share</a:t>
            </a:r>
            <a:r>
              <a:rPr lang="ar-SY" sz="2200" dirty="0"/>
              <a:t>، وكذلك فإن التفاعل مع المنشور من خلال التعليق أو التفاعل بأحد أزرار التفاعل على المنشور تجعل المنشور فيروسيا وتساعد على نشره وكل هذه الأمور لا تتطلب سوى الضغط على زر واحد. </a:t>
            </a:r>
            <a:endParaRPr lang="en-US" sz="2200" dirty="0"/>
          </a:p>
          <a:p>
            <a:pPr algn="just" rtl="1">
              <a:lnSpc>
                <a:spcPct val="150000"/>
              </a:lnSpc>
            </a:pPr>
            <a:endParaRPr lang="en-US" sz="2200" dirty="0"/>
          </a:p>
        </p:txBody>
      </p:sp>
      <p:sp>
        <p:nvSpPr>
          <p:cNvPr id="2" name="مربع نص 1">
            <a:extLst>
              <a:ext uri="{FF2B5EF4-FFF2-40B4-BE49-F238E27FC236}">
                <a16:creationId xmlns:a16="http://schemas.microsoft.com/office/drawing/2014/main" id="{7CB93E86-D8B9-04BB-2743-920768E65EA6}"/>
              </a:ext>
            </a:extLst>
          </p:cNvPr>
          <p:cNvSpPr txBox="1"/>
          <p:nvPr/>
        </p:nvSpPr>
        <p:spPr>
          <a:xfrm>
            <a:off x="2920602" y="402240"/>
            <a:ext cx="5444398" cy="584775"/>
          </a:xfrm>
          <a:prstGeom prst="rect">
            <a:avLst/>
          </a:prstGeom>
          <a:noFill/>
        </p:spPr>
        <p:txBody>
          <a:bodyPr wrap="square" rtlCol="0">
            <a:spAutoFit/>
          </a:bodyPr>
          <a:lstStyle/>
          <a:p>
            <a:pPr algn="ctr" rtl="1"/>
            <a:r>
              <a:rPr lang="ar-SY" sz="3200" b="1" dirty="0">
                <a:solidFill>
                  <a:srgbClr val="00AEEF"/>
                </a:solidFill>
              </a:rPr>
              <a:t>سهولة الاستخدام والمشاركة</a:t>
            </a:r>
            <a:endParaRPr lang="en-US" sz="3200" b="1" dirty="0">
              <a:solidFill>
                <a:srgbClr val="00AEEF"/>
              </a:solidFill>
            </a:endParaRPr>
          </a:p>
        </p:txBody>
      </p:sp>
    </p:spTree>
    <p:extLst>
      <p:ext uri="{BB962C8B-B14F-4D97-AF65-F5344CB8AC3E}">
        <p14:creationId xmlns:p14="http://schemas.microsoft.com/office/powerpoint/2010/main" val="187919596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80C573-B280-D007-D57B-FCA4B16C79B3}"/>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967FBB7E-CF9E-4984-22FA-FCCDE70588D3}"/>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00822C05-98CA-1A16-8955-F13F6B952A7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16CD4659-C879-EBC7-000D-824378A50610}"/>
              </a:ext>
            </a:extLst>
          </p:cNvPr>
          <p:cNvSpPr/>
          <p:nvPr/>
        </p:nvSpPr>
        <p:spPr>
          <a:xfrm>
            <a:off x="5108133" y="2500557"/>
            <a:ext cx="6884504" cy="4031723"/>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مربع نص 8">
            <a:extLst>
              <a:ext uri="{FF2B5EF4-FFF2-40B4-BE49-F238E27FC236}">
                <a16:creationId xmlns:a16="http://schemas.microsoft.com/office/drawing/2014/main" id="{03C73A0B-F00A-ADE3-2971-AFEFDE59E37B}"/>
              </a:ext>
            </a:extLst>
          </p:cNvPr>
          <p:cNvSpPr txBox="1"/>
          <p:nvPr/>
        </p:nvSpPr>
        <p:spPr>
          <a:xfrm>
            <a:off x="5245819" y="2643636"/>
            <a:ext cx="6609132" cy="3592522"/>
          </a:xfrm>
          <a:prstGeom prst="rect">
            <a:avLst/>
          </a:prstGeom>
          <a:noFill/>
        </p:spPr>
        <p:txBody>
          <a:bodyPr wrap="square" rtlCol="0">
            <a:spAutoFit/>
          </a:bodyPr>
          <a:lstStyle/>
          <a:p>
            <a:pPr algn="just" rtl="1">
              <a:lnSpc>
                <a:spcPct val="150000"/>
              </a:lnSpc>
            </a:pPr>
            <a:r>
              <a:rPr lang="ar-SY" sz="2200" dirty="0"/>
              <a:t>كذلك فإن المشاركة عبر البريد الالكتروني لا تتطلب سوى إعادة توجيه الرسالة  </a:t>
            </a:r>
            <a:r>
              <a:rPr lang="en-US" sz="2200" dirty="0"/>
              <a:t>Forward</a:t>
            </a:r>
            <a:r>
              <a:rPr lang="ar-SY" sz="2200" dirty="0"/>
              <a:t> واختيار جهات الاتصال التي يريد المستخدم إعادة إرسال البريد الالكتروني لها، أيضا عند إنشاء مدونة أو محتوى موقع الكتروني من الضروري جدا توفير أزرار المشاركة على مواقع التواصل الاجتماعي والتي من خلالها يمكن النقر على زر واحد ليتم مشاركة المحتوى بسهولة، وكذلك من المهم وجود تطبيق واتس أب حيث أن المشاركة عبر واتس أب أكثر فاعلية من بقية الوسائل. </a:t>
            </a:r>
            <a:endParaRPr lang="en-US" sz="2200" dirty="0"/>
          </a:p>
        </p:txBody>
      </p:sp>
      <p:sp>
        <p:nvSpPr>
          <p:cNvPr id="2" name="مربع نص 1">
            <a:extLst>
              <a:ext uri="{FF2B5EF4-FFF2-40B4-BE49-F238E27FC236}">
                <a16:creationId xmlns:a16="http://schemas.microsoft.com/office/drawing/2014/main" id="{C74D6DDC-E55D-8A6B-1B79-05E9F9640019}"/>
              </a:ext>
            </a:extLst>
          </p:cNvPr>
          <p:cNvSpPr txBox="1"/>
          <p:nvPr/>
        </p:nvSpPr>
        <p:spPr>
          <a:xfrm>
            <a:off x="2920602" y="402240"/>
            <a:ext cx="5444398" cy="584775"/>
          </a:xfrm>
          <a:prstGeom prst="rect">
            <a:avLst/>
          </a:prstGeom>
          <a:noFill/>
        </p:spPr>
        <p:txBody>
          <a:bodyPr wrap="square" rtlCol="0">
            <a:spAutoFit/>
          </a:bodyPr>
          <a:lstStyle/>
          <a:p>
            <a:pPr algn="ctr" rtl="1"/>
            <a:r>
              <a:rPr lang="ar-SY" sz="3200" b="1" dirty="0">
                <a:solidFill>
                  <a:srgbClr val="00AEEF"/>
                </a:solidFill>
              </a:rPr>
              <a:t>سهولة الاستخدام والمشاركة</a:t>
            </a:r>
            <a:endParaRPr lang="en-US" sz="3200" b="1" dirty="0">
              <a:solidFill>
                <a:srgbClr val="00AEEF"/>
              </a:solidFill>
            </a:endParaRPr>
          </a:p>
        </p:txBody>
      </p:sp>
      <p:pic>
        <p:nvPicPr>
          <p:cNvPr id="7" name="صورة 6" descr="صورة تحتوي على رمز, التصميم&#10;&#10;قد يكون المحتوى الذي تم إنشاؤه بواسطة الذكاء الاصطناعي غير صحيح.">
            <a:extLst>
              <a:ext uri="{FF2B5EF4-FFF2-40B4-BE49-F238E27FC236}">
                <a16:creationId xmlns:a16="http://schemas.microsoft.com/office/drawing/2014/main" id="{C0AC8511-F967-A111-04FE-AEAAA6436AC6}"/>
              </a:ext>
            </a:extLst>
          </p:cNvPr>
          <p:cNvPicPr>
            <a:picLocks noChangeAspect="1"/>
          </p:cNvPicPr>
          <p:nvPr/>
        </p:nvPicPr>
        <p:blipFill>
          <a:blip r:embed="rId4">
            <a:extLst>
              <a:ext uri="{28A0092B-C50C-407E-A947-70E740481C1C}">
                <a14:useLocalDpi xmlns:a14="http://schemas.microsoft.com/office/drawing/2010/main" val="0"/>
              </a:ext>
            </a:extLst>
          </a:blip>
          <a:srcRect l="19696" r="17216" b="3796"/>
          <a:stretch>
            <a:fillRect/>
          </a:stretch>
        </p:blipFill>
        <p:spPr>
          <a:xfrm>
            <a:off x="110212" y="2500557"/>
            <a:ext cx="4860235" cy="3878679"/>
          </a:xfrm>
          <a:prstGeom prst="rect">
            <a:avLst/>
          </a:prstGeom>
        </p:spPr>
      </p:pic>
    </p:spTree>
    <p:extLst>
      <p:ext uri="{BB962C8B-B14F-4D97-AF65-F5344CB8AC3E}">
        <p14:creationId xmlns:p14="http://schemas.microsoft.com/office/powerpoint/2010/main" val="183958609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AFFB1B-70E3-8ABF-DBA6-521B5E1C0A0A}"/>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E307E28A-B9A2-13B6-C107-CC24307447D3}"/>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E601921B-3B74-B75A-F991-5DC98C3E0FD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8B4DB5ED-7FB7-A186-6C81-3342576C3F2B}"/>
              </a:ext>
            </a:extLst>
          </p:cNvPr>
          <p:cNvSpPr/>
          <p:nvPr/>
        </p:nvSpPr>
        <p:spPr>
          <a:xfrm>
            <a:off x="5774635" y="1726337"/>
            <a:ext cx="6417365" cy="4376416"/>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مربع نص 8">
            <a:extLst>
              <a:ext uri="{FF2B5EF4-FFF2-40B4-BE49-F238E27FC236}">
                <a16:creationId xmlns:a16="http://schemas.microsoft.com/office/drawing/2014/main" id="{2636B92A-CBB2-6620-7A21-B1F62EC782C2}"/>
              </a:ext>
            </a:extLst>
          </p:cNvPr>
          <p:cNvSpPr txBox="1"/>
          <p:nvPr/>
        </p:nvSpPr>
        <p:spPr>
          <a:xfrm>
            <a:off x="6308223" y="2159019"/>
            <a:ext cx="5697666" cy="3594702"/>
          </a:xfrm>
          <a:prstGeom prst="rect">
            <a:avLst/>
          </a:prstGeom>
          <a:noFill/>
        </p:spPr>
        <p:txBody>
          <a:bodyPr wrap="square" rtlCol="0">
            <a:spAutoFit/>
          </a:bodyPr>
          <a:lstStyle/>
          <a:p>
            <a:pPr algn="just" rtl="1">
              <a:lnSpc>
                <a:spcPct val="150000"/>
              </a:lnSpc>
            </a:pPr>
            <a:r>
              <a:rPr lang="ar-SY" sz="2200" dirty="0"/>
              <a:t>بالنسبة للمواقع الالكترونية والمدونات يجب أن تكون متوافقة مع جميع الأجهزة كالحواسيب والهواتف المحمولة حتى يسهل استخدامها من قبل أي شخص ولذلك يجب أن تتم برمجة المواقع الالكترونية والمدونات بحيث تتوافق مع مختلف الأجهزة مثل الحواسيب الشخصية والحواسيب اللوحية والهواتف المحمولة </a:t>
            </a:r>
            <a:endParaRPr lang="en-US" sz="2200" dirty="0"/>
          </a:p>
          <a:p>
            <a:pPr algn="just" rtl="1">
              <a:lnSpc>
                <a:spcPct val="150000"/>
              </a:lnSpc>
            </a:pPr>
            <a:endParaRPr lang="en-US" sz="2200" dirty="0"/>
          </a:p>
        </p:txBody>
      </p:sp>
      <p:sp>
        <p:nvSpPr>
          <p:cNvPr id="2" name="مربع نص 1">
            <a:extLst>
              <a:ext uri="{FF2B5EF4-FFF2-40B4-BE49-F238E27FC236}">
                <a16:creationId xmlns:a16="http://schemas.microsoft.com/office/drawing/2014/main" id="{18C3F2A8-F7F3-04A5-3FC8-2D6EC251D287}"/>
              </a:ext>
            </a:extLst>
          </p:cNvPr>
          <p:cNvSpPr txBox="1"/>
          <p:nvPr/>
        </p:nvSpPr>
        <p:spPr>
          <a:xfrm>
            <a:off x="2920602" y="402240"/>
            <a:ext cx="5444398" cy="584775"/>
          </a:xfrm>
          <a:prstGeom prst="rect">
            <a:avLst/>
          </a:prstGeom>
          <a:noFill/>
        </p:spPr>
        <p:txBody>
          <a:bodyPr wrap="square" rtlCol="0">
            <a:spAutoFit/>
          </a:bodyPr>
          <a:lstStyle/>
          <a:p>
            <a:pPr algn="ctr" rtl="1"/>
            <a:r>
              <a:rPr lang="ar-SY" sz="3200" b="1" dirty="0">
                <a:solidFill>
                  <a:srgbClr val="00AEEF"/>
                </a:solidFill>
              </a:rPr>
              <a:t>سهولة الاستخدام والمشاركة</a:t>
            </a:r>
            <a:endParaRPr lang="en-US" sz="3200" b="1" dirty="0">
              <a:solidFill>
                <a:srgbClr val="00AEEF"/>
              </a:solidFill>
            </a:endParaRPr>
          </a:p>
        </p:txBody>
      </p:sp>
      <p:pic>
        <p:nvPicPr>
          <p:cNvPr id="4" name="رسم 3">
            <a:extLst>
              <a:ext uri="{FF2B5EF4-FFF2-40B4-BE49-F238E27FC236}">
                <a16:creationId xmlns:a16="http://schemas.microsoft.com/office/drawing/2014/main" id="{D06A15B6-5A15-CDF2-08CA-A344E301AE6A}"/>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85515" y="1479458"/>
            <a:ext cx="4870174" cy="4870174"/>
          </a:xfrm>
          <a:prstGeom prst="rect">
            <a:avLst/>
          </a:prstGeom>
        </p:spPr>
      </p:pic>
    </p:spTree>
    <p:extLst>
      <p:ext uri="{BB962C8B-B14F-4D97-AF65-F5344CB8AC3E}">
        <p14:creationId xmlns:p14="http://schemas.microsoft.com/office/powerpoint/2010/main" val="98636987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6FB31C-E9F8-75C7-D03A-72FE3FFB8113}"/>
            </a:ext>
          </a:extLst>
        </p:cNvPr>
        <p:cNvGrpSpPr/>
        <p:nvPr/>
      </p:nvGrpSpPr>
      <p:grpSpPr>
        <a:xfrm>
          <a:off x="0" y="0"/>
          <a:ext cx="0" cy="0"/>
          <a:chOff x="0" y="0"/>
          <a:chExt cx="0" cy="0"/>
        </a:xfrm>
      </p:grpSpPr>
      <p:sp>
        <p:nvSpPr>
          <p:cNvPr id="9" name="مستطيل 8">
            <a:extLst>
              <a:ext uri="{FF2B5EF4-FFF2-40B4-BE49-F238E27FC236}">
                <a16:creationId xmlns:a16="http://schemas.microsoft.com/office/drawing/2014/main" id="{40D1325D-92F6-1305-6A65-9E0D23B5611E}"/>
              </a:ext>
            </a:extLst>
          </p:cNvPr>
          <p:cNvSpPr/>
          <p:nvPr/>
        </p:nvSpPr>
        <p:spPr>
          <a:xfrm>
            <a:off x="23781" y="1948084"/>
            <a:ext cx="12192000" cy="3357844"/>
          </a:xfrm>
          <a:prstGeom prst="rect">
            <a:avLst/>
          </a:prstGeom>
          <a:solidFill>
            <a:srgbClr val="00AEEF"/>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31" name="TextBox 30">
            <a:extLst>
              <a:ext uri="{FF2B5EF4-FFF2-40B4-BE49-F238E27FC236}">
                <a16:creationId xmlns:a16="http://schemas.microsoft.com/office/drawing/2014/main" id="{0A3AA13D-9563-E4B7-5D0F-7ADA97A921EE}"/>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787382DD-5F02-4C3B-DBC4-18ECE946394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2" name="مربع نص 11">
            <a:extLst>
              <a:ext uri="{FF2B5EF4-FFF2-40B4-BE49-F238E27FC236}">
                <a16:creationId xmlns:a16="http://schemas.microsoft.com/office/drawing/2014/main" id="{8C9B7DB4-844D-6B64-63BB-3EB0EF588AD4}"/>
              </a:ext>
            </a:extLst>
          </p:cNvPr>
          <p:cNvSpPr txBox="1"/>
          <p:nvPr/>
        </p:nvSpPr>
        <p:spPr>
          <a:xfrm>
            <a:off x="1571901" y="2808757"/>
            <a:ext cx="9095759" cy="1063433"/>
          </a:xfrm>
          <a:prstGeom prst="rect">
            <a:avLst/>
          </a:prstGeom>
          <a:noFill/>
        </p:spPr>
        <p:txBody>
          <a:bodyPr wrap="square" rtlCol="1">
            <a:spAutoFit/>
          </a:bodyPr>
          <a:lstStyle/>
          <a:p>
            <a:pPr lvl="0" algn="ctr" rtl="1">
              <a:lnSpc>
                <a:spcPct val="150000"/>
              </a:lnSpc>
            </a:pPr>
            <a:r>
              <a:rPr lang="ar-SY" sz="4800" dirty="0">
                <a:solidFill>
                  <a:schemeClr val="bg1"/>
                </a:solidFill>
              </a:rPr>
              <a:t>الخاصية الرابعة : خلق القيمة</a:t>
            </a:r>
            <a:endParaRPr lang="ar-SA" sz="4800" dirty="0">
              <a:solidFill>
                <a:schemeClr val="bg1"/>
              </a:solidFill>
            </a:endParaRPr>
          </a:p>
        </p:txBody>
      </p:sp>
    </p:spTree>
    <p:extLst>
      <p:ext uri="{BB962C8B-B14F-4D97-AF65-F5344CB8AC3E}">
        <p14:creationId xmlns:p14="http://schemas.microsoft.com/office/powerpoint/2010/main" val="98752840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28F4C4-916E-AE7C-BD5E-C42FBE9F2383}"/>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AC784958-3780-E73C-EAE4-B885A9EA12D7}"/>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2EFF2600-E471-AB3A-6F8D-F559F978222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48BDFC20-5CD3-56B4-352E-2B3579F63903}"/>
              </a:ext>
            </a:extLst>
          </p:cNvPr>
          <p:cNvSpPr/>
          <p:nvPr/>
        </p:nvSpPr>
        <p:spPr>
          <a:xfrm>
            <a:off x="6377988" y="1666575"/>
            <a:ext cx="5814012" cy="4789185"/>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مربع نص 8">
            <a:extLst>
              <a:ext uri="{FF2B5EF4-FFF2-40B4-BE49-F238E27FC236}">
                <a16:creationId xmlns:a16="http://schemas.microsoft.com/office/drawing/2014/main" id="{E20119A4-4302-1F73-2109-998792DC8480}"/>
              </a:ext>
            </a:extLst>
          </p:cNvPr>
          <p:cNvSpPr txBox="1"/>
          <p:nvPr/>
        </p:nvSpPr>
        <p:spPr>
          <a:xfrm>
            <a:off x="6436161" y="2159018"/>
            <a:ext cx="5697666" cy="4102533"/>
          </a:xfrm>
          <a:prstGeom prst="rect">
            <a:avLst/>
          </a:prstGeom>
          <a:noFill/>
        </p:spPr>
        <p:txBody>
          <a:bodyPr wrap="square" rtlCol="0">
            <a:spAutoFit/>
          </a:bodyPr>
          <a:lstStyle/>
          <a:p>
            <a:pPr algn="just" rtl="1">
              <a:lnSpc>
                <a:spcPct val="150000"/>
              </a:lnSpc>
            </a:pPr>
            <a:r>
              <a:rPr lang="ar-SY" sz="2200" dirty="0"/>
              <a:t>يجب أن يخلق المحتوى أو العرض التسويقي قيمة معينة لكي يقوم المستخدمين بمشاركة المحتوى هذه القيمة ربما تكون عرض سعري مميز يحفز العملاء على مشاركته مع أصدقائهم ليستفيدوا من هذا العرض أو ربما تكون القيمة منح مكافأة للمستخدم عندما يقوم بإحالة عميل جديد من خلاله كما تم ذكره في مثال دروب بوكس، وعلى هذا الأساس فإن التسويق الفيروسي يخلق قيمة للمستخدم تجعله يشارك المنشور.</a:t>
            </a:r>
            <a:endParaRPr lang="en-US" sz="2200" dirty="0"/>
          </a:p>
          <a:p>
            <a:pPr algn="just" rtl="1">
              <a:lnSpc>
                <a:spcPct val="150000"/>
              </a:lnSpc>
            </a:pPr>
            <a:endParaRPr lang="en-US" sz="2200" dirty="0"/>
          </a:p>
        </p:txBody>
      </p:sp>
      <p:sp>
        <p:nvSpPr>
          <p:cNvPr id="2" name="مربع نص 1">
            <a:extLst>
              <a:ext uri="{FF2B5EF4-FFF2-40B4-BE49-F238E27FC236}">
                <a16:creationId xmlns:a16="http://schemas.microsoft.com/office/drawing/2014/main" id="{65A6023B-EC26-3D71-DDBD-F57C6B604385}"/>
              </a:ext>
            </a:extLst>
          </p:cNvPr>
          <p:cNvSpPr txBox="1"/>
          <p:nvPr/>
        </p:nvSpPr>
        <p:spPr>
          <a:xfrm>
            <a:off x="2920602" y="402240"/>
            <a:ext cx="5444398" cy="584775"/>
          </a:xfrm>
          <a:prstGeom prst="rect">
            <a:avLst/>
          </a:prstGeom>
          <a:noFill/>
        </p:spPr>
        <p:txBody>
          <a:bodyPr wrap="square" rtlCol="0">
            <a:spAutoFit/>
          </a:bodyPr>
          <a:lstStyle/>
          <a:p>
            <a:pPr algn="ctr" rtl="1"/>
            <a:r>
              <a:rPr lang="ar-SY" sz="3200" b="1" dirty="0">
                <a:solidFill>
                  <a:srgbClr val="00AEEF"/>
                </a:solidFill>
              </a:rPr>
              <a:t>خلق القيمة</a:t>
            </a:r>
            <a:endParaRPr lang="en-US" sz="3200" b="1" dirty="0">
              <a:solidFill>
                <a:srgbClr val="00AEEF"/>
              </a:solidFill>
            </a:endParaRPr>
          </a:p>
        </p:txBody>
      </p:sp>
      <p:pic>
        <p:nvPicPr>
          <p:cNvPr id="4" name="صورة 3" descr="صورة تحتوي على نص, لقطة شاشة, الرسومات, تصميم الجرافيك&#10;&#10;قد يكون المحتوى الذي تم إنشاؤه بواسطة الذكاء الاصطناعي غير صحيح.">
            <a:extLst>
              <a:ext uri="{FF2B5EF4-FFF2-40B4-BE49-F238E27FC236}">
                <a16:creationId xmlns:a16="http://schemas.microsoft.com/office/drawing/2014/main" id="{5694BE52-1832-ABEF-07B0-46195AC64C1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2343766"/>
            <a:ext cx="6172200" cy="3381498"/>
          </a:xfrm>
          <a:prstGeom prst="rect">
            <a:avLst/>
          </a:prstGeom>
        </p:spPr>
      </p:pic>
    </p:spTree>
    <p:extLst>
      <p:ext uri="{BB962C8B-B14F-4D97-AF65-F5344CB8AC3E}">
        <p14:creationId xmlns:p14="http://schemas.microsoft.com/office/powerpoint/2010/main" val="414928312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EFC377-A6D2-7B68-C492-81710FFCE02B}"/>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AA2F3616-3AC1-CB62-8199-8056099D9F96}"/>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8F5E6A53-C72E-C462-CA88-33391DD3F47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D375C0A1-818E-E968-CA7B-52B45974D874}"/>
              </a:ext>
            </a:extLst>
          </p:cNvPr>
          <p:cNvSpPr/>
          <p:nvPr/>
        </p:nvSpPr>
        <p:spPr>
          <a:xfrm>
            <a:off x="6261642" y="2482302"/>
            <a:ext cx="5814012" cy="2974999"/>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مربع نص 8">
            <a:extLst>
              <a:ext uri="{FF2B5EF4-FFF2-40B4-BE49-F238E27FC236}">
                <a16:creationId xmlns:a16="http://schemas.microsoft.com/office/drawing/2014/main" id="{3E0183AB-47C2-CEF0-49B9-7BB286049D0B}"/>
              </a:ext>
            </a:extLst>
          </p:cNvPr>
          <p:cNvSpPr txBox="1"/>
          <p:nvPr/>
        </p:nvSpPr>
        <p:spPr>
          <a:xfrm>
            <a:off x="6377988" y="2934197"/>
            <a:ext cx="5697666" cy="2071208"/>
          </a:xfrm>
          <a:prstGeom prst="rect">
            <a:avLst/>
          </a:prstGeom>
          <a:noFill/>
        </p:spPr>
        <p:txBody>
          <a:bodyPr wrap="square" rtlCol="0">
            <a:spAutoFit/>
          </a:bodyPr>
          <a:lstStyle/>
          <a:p>
            <a:pPr algn="just" rtl="1">
              <a:lnSpc>
                <a:spcPct val="150000"/>
              </a:lnSpc>
            </a:pPr>
            <a:r>
              <a:rPr lang="ar-SY" sz="2200" dirty="0"/>
              <a:t>ربما تكون القيمة فيديو إبداعي يحقق قيمة إبداعية للمستخدم ويرغب في مشاركة الإعلان الإبداعي والمختلف مع أصدقائه حتى يشاهدوا جمال الإعلان والإبداع الذي يحتويه.</a:t>
            </a:r>
            <a:endParaRPr lang="en-US" sz="2200" dirty="0"/>
          </a:p>
          <a:p>
            <a:pPr algn="just" rtl="1">
              <a:lnSpc>
                <a:spcPct val="150000"/>
              </a:lnSpc>
            </a:pPr>
            <a:endParaRPr lang="en-US" sz="2200" dirty="0"/>
          </a:p>
        </p:txBody>
      </p:sp>
      <p:sp>
        <p:nvSpPr>
          <p:cNvPr id="2" name="مربع نص 1">
            <a:extLst>
              <a:ext uri="{FF2B5EF4-FFF2-40B4-BE49-F238E27FC236}">
                <a16:creationId xmlns:a16="http://schemas.microsoft.com/office/drawing/2014/main" id="{7BF8E3CC-E29C-853E-A9D1-33F62BCB806E}"/>
              </a:ext>
            </a:extLst>
          </p:cNvPr>
          <p:cNvSpPr txBox="1"/>
          <p:nvPr/>
        </p:nvSpPr>
        <p:spPr>
          <a:xfrm>
            <a:off x="2920602" y="402240"/>
            <a:ext cx="5444398" cy="584775"/>
          </a:xfrm>
          <a:prstGeom prst="rect">
            <a:avLst/>
          </a:prstGeom>
          <a:noFill/>
        </p:spPr>
        <p:txBody>
          <a:bodyPr wrap="square" rtlCol="0">
            <a:spAutoFit/>
          </a:bodyPr>
          <a:lstStyle/>
          <a:p>
            <a:pPr algn="ctr" rtl="1"/>
            <a:r>
              <a:rPr lang="ar-SY" sz="3200" b="1" dirty="0">
                <a:solidFill>
                  <a:srgbClr val="00AEEF"/>
                </a:solidFill>
              </a:rPr>
              <a:t>خلق القيمة</a:t>
            </a:r>
            <a:endParaRPr lang="en-US" sz="3200" b="1" dirty="0">
              <a:solidFill>
                <a:srgbClr val="00AEEF"/>
              </a:solidFill>
            </a:endParaRPr>
          </a:p>
        </p:txBody>
      </p:sp>
      <p:pic>
        <p:nvPicPr>
          <p:cNvPr id="4" name="صورة 3">
            <a:extLst>
              <a:ext uri="{FF2B5EF4-FFF2-40B4-BE49-F238E27FC236}">
                <a16:creationId xmlns:a16="http://schemas.microsoft.com/office/drawing/2014/main" id="{6A3E847D-05FB-39BC-FA3A-E5D735CAF0A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6713" y="1482701"/>
            <a:ext cx="3876057" cy="5285532"/>
          </a:xfrm>
          <a:prstGeom prst="rect">
            <a:avLst/>
          </a:prstGeom>
        </p:spPr>
      </p:pic>
    </p:spTree>
    <p:extLst>
      <p:ext uri="{BB962C8B-B14F-4D97-AF65-F5344CB8AC3E}">
        <p14:creationId xmlns:p14="http://schemas.microsoft.com/office/powerpoint/2010/main" val="17383568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F273C1-B7F2-4907-7718-299B0C9FB436}"/>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DE4298CA-1430-0264-5EF7-4F008CA24F66}"/>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25A2FE76-40F6-88BB-D019-D3417EB5032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29A7B66F-B63C-DE25-7BBE-5E0A98DCAD4B}"/>
              </a:ext>
            </a:extLst>
          </p:cNvPr>
          <p:cNvSpPr/>
          <p:nvPr/>
        </p:nvSpPr>
        <p:spPr>
          <a:xfrm>
            <a:off x="6377988" y="1666574"/>
            <a:ext cx="5814012" cy="4445991"/>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مربع نص 8">
            <a:extLst>
              <a:ext uri="{FF2B5EF4-FFF2-40B4-BE49-F238E27FC236}">
                <a16:creationId xmlns:a16="http://schemas.microsoft.com/office/drawing/2014/main" id="{21B56B0D-B7CA-68F6-9DE1-4956FB9D8024}"/>
              </a:ext>
            </a:extLst>
          </p:cNvPr>
          <p:cNvSpPr txBox="1"/>
          <p:nvPr/>
        </p:nvSpPr>
        <p:spPr>
          <a:xfrm>
            <a:off x="6377988" y="2092218"/>
            <a:ext cx="5697666" cy="3594702"/>
          </a:xfrm>
          <a:prstGeom prst="rect">
            <a:avLst/>
          </a:prstGeom>
          <a:noFill/>
        </p:spPr>
        <p:txBody>
          <a:bodyPr wrap="square" rtlCol="0">
            <a:spAutoFit/>
          </a:bodyPr>
          <a:lstStyle/>
          <a:p>
            <a:pPr algn="just" rtl="1">
              <a:lnSpc>
                <a:spcPct val="150000"/>
              </a:lnSpc>
            </a:pPr>
            <a:r>
              <a:rPr lang="ar-SY" sz="2200" dirty="0"/>
              <a:t>قد تكون القيمة خلق حالة من التسلية والضحك عند مشاهدة المنشورات المضحكة والمسلية فعندما يشاهد المستخدم المنشورات المضحكة والتي تحتوي على فكاهة معينة يرغب بمشاركتها مع أصدقائها على الشبكات الاجتماعية لينشر الفكاهة ويجعلهم يشعرون بالتسلية وتحسين المزاج بعد مشاهدتهم للمقطع المضحك.</a:t>
            </a:r>
            <a:endParaRPr lang="en-US" sz="2200" dirty="0"/>
          </a:p>
          <a:p>
            <a:pPr algn="just" rtl="1">
              <a:lnSpc>
                <a:spcPct val="150000"/>
              </a:lnSpc>
            </a:pPr>
            <a:endParaRPr lang="en-US" sz="2200" dirty="0"/>
          </a:p>
        </p:txBody>
      </p:sp>
      <p:sp>
        <p:nvSpPr>
          <p:cNvPr id="2" name="مربع نص 1">
            <a:extLst>
              <a:ext uri="{FF2B5EF4-FFF2-40B4-BE49-F238E27FC236}">
                <a16:creationId xmlns:a16="http://schemas.microsoft.com/office/drawing/2014/main" id="{EB69B95A-9E90-DBA8-CCC5-2C8010B3484D}"/>
              </a:ext>
            </a:extLst>
          </p:cNvPr>
          <p:cNvSpPr txBox="1"/>
          <p:nvPr/>
        </p:nvSpPr>
        <p:spPr>
          <a:xfrm>
            <a:off x="2920602" y="402240"/>
            <a:ext cx="5444398" cy="584775"/>
          </a:xfrm>
          <a:prstGeom prst="rect">
            <a:avLst/>
          </a:prstGeom>
          <a:noFill/>
        </p:spPr>
        <p:txBody>
          <a:bodyPr wrap="square" rtlCol="0">
            <a:spAutoFit/>
          </a:bodyPr>
          <a:lstStyle/>
          <a:p>
            <a:pPr algn="ctr" rtl="1"/>
            <a:r>
              <a:rPr lang="ar-SY" sz="3200" b="1" dirty="0">
                <a:solidFill>
                  <a:srgbClr val="00AEEF"/>
                </a:solidFill>
              </a:rPr>
              <a:t>خلق القيمة</a:t>
            </a:r>
            <a:endParaRPr lang="en-US" sz="3200" b="1" dirty="0">
              <a:solidFill>
                <a:srgbClr val="00AEEF"/>
              </a:solidFill>
            </a:endParaRPr>
          </a:p>
        </p:txBody>
      </p:sp>
      <p:pic>
        <p:nvPicPr>
          <p:cNvPr id="4" name="صورة 3">
            <a:extLst>
              <a:ext uri="{FF2B5EF4-FFF2-40B4-BE49-F238E27FC236}">
                <a16:creationId xmlns:a16="http://schemas.microsoft.com/office/drawing/2014/main" id="{46D12014-9803-0978-0BBD-DB832468EA2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6469" y="1104903"/>
            <a:ext cx="4155244" cy="5569332"/>
          </a:xfrm>
          <a:prstGeom prst="rect">
            <a:avLst/>
          </a:prstGeom>
        </p:spPr>
      </p:pic>
    </p:spTree>
    <p:extLst>
      <p:ext uri="{BB962C8B-B14F-4D97-AF65-F5344CB8AC3E}">
        <p14:creationId xmlns:p14="http://schemas.microsoft.com/office/powerpoint/2010/main" val="82261988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3D210E-4ED1-CA85-A90D-D749E47A7F7D}"/>
            </a:ext>
          </a:extLst>
        </p:cNvPr>
        <p:cNvGrpSpPr/>
        <p:nvPr/>
      </p:nvGrpSpPr>
      <p:grpSpPr>
        <a:xfrm>
          <a:off x="0" y="0"/>
          <a:ext cx="0" cy="0"/>
          <a:chOff x="0" y="0"/>
          <a:chExt cx="0" cy="0"/>
        </a:xfrm>
      </p:grpSpPr>
      <p:sp>
        <p:nvSpPr>
          <p:cNvPr id="3" name="مستطيل 2">
            <a:extLst>
              <a:ext uri="{FF2B5EF4-FFF2-40B4-BE49-F238E27FC236}">
                <a16:creationId xmlns:a16="http://schemas.microsoft.com/office/drawing/2014/main" id="{5162CBDE-1BEB-81CD-7033-0A7FA12F3FDE}"/>
              </a:ext>
            </a:extLst>
          </p:cNvPr>
          <p:cNvSpPr/>
          <p:nvPr/>
        </p:nvSpPr>
        <p:spPr>
          <a:xfrm>
            <a:off x="0" y="2868391"/>
            <a:ext cx="12192000" cy="3357844"/>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31" name="TextBox 30">
            <a:extLst>
              <a:ext uri="{FF2B5EF4-FFF2-40B4-BE49-F238E27FC236}">
                <a16:creationId xmlns:a16="http://schemas.microsoft.com/office/drawing/2014/main" id="{BA9F0163-0427-357F-4598-6F5A355A98B3}"/>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56A161CA-116B-4932-1130-C2C09ADFD3C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9" name="مربع نص 8">
            <a:extLst>
              <a:ext uri="{FF2B5EF4-FFF2-40B4-BE49-F238E27FC236}">
                <a16:creationId xmlns:a16="http://schemas.microsoft.com/office/drawing/2014/main" id="{D45308EB-9827-4F45-CDD8-2F2644D4777B}"/>
              </a:ext>
            </a:extLst>
          </p:cNvPr>
          <p:cNvSpPr txBox="1"/>
          <p:nvPr/>
        </p:nvSpPr>
        <p:spPr>
          <a:xfrm>
            <a:off x="395007" y="3021716"/>
            <a:ext cx="11401985" cy="2579039"/>
          </a:xfrm>
          <a:prstGeom prst="rect">
            <a:avLst/>
          </a:prstGeom>
          <a:noFill/>
        </p:spPr>
        <p:txBody>
          <a:bodyPr wrap="square" rtlCol="0">
            <a:spAutoFit/>
          </a:bodyPr>
          <a:lstStyle/>
          <a:p>
            <a:pPr algn="just" rtl="1">
              <a:lnSpc>
                <a:spcPct val="150000"/>
              </a:lnSpc>
            </a:pPr>
            <a:r>
              <a:rPr lang="ar-SY" sz="2200" dirty="0"/>
              <a:t>أيضا ربما تكون القيمة معلومة علمية أو نصيحة أو تثقيف للعميل في مجال عمل العلامة التجارية على سبيل المثال منشور لعلامة تجارية متخصصة بالسيارات يتحدث هذا المنشور عن كيفية الاعتناء بطلاء السيارة وعدم تعريضه للضرر بحيث تتم المحافظة عليه لأطول فترة ممكنة، هذه المعلومات القيّمة تخلق لدى المستخدم الرغبة بمشاركتها ليساعد أصدقائه ومعارفه على تملك هذه المعلومات القيمة والتي ستساعدهم في الحفاظ على طلاء السيارة.</a:t>
            </a:r>
            <a:endParaRPr lang="en-US" sz="2200" dirty="0"/>
          </a:p>
          <a:p>
            <a:pPr algn="just" rtl="1">
              <a:lnSpc>
                <a:spcPct val="150000"/>
              </a:lnSpc>
            </a:pPr>
            <a:endParaRPr lang="en-US" sz="2200" dirty="0"/>
          </a:p>
        </p:txBody>
      </p:sp>
      <p:sp>
        <p:nvSpPr>
          <p:cNvPr id="2" name="مربع نص 1">
            <a:extLst>
              <a:ext uri="{FF2B5EF4-FFF2-40B4-BE49-F238E27FC236}">
                <a16:creationId xmlns:a16="http://schemas.microsoft.com/office/drawing/2014/main" id="{39CBC21B-8326-3D4D-A6D4-18A075E04DCF}"/>
              </a:ext>
            </a:extLst>
          </p:cNvPr>
          <p:cNvSpPr txBox="1"/>
          <p:nvPr/>
        </p:nvSpPr>
        <p:spPr>
          <a:xfrm>
            <a:off x="2920602" y="402240"/>
            <a:ext cx="5444398" cy="584775"/>
          </a:xfrm>
          <a:prstGeom prst="rect">
            <a:avLst/>
          </a:prstGeom>
          <a:noFill/>
        </p:spPr>
        <p:txBody>
          <a:bodyPr wrap="square" rtlCol="0">
            <a:spAutoFit/>
          </a:bodyPr>
          <a:lstStyle/>
          <a:p>
            <a:pPr algn="ctr" rtl="1"/>
            <a:r>
              <a:rPr lang="ar-SY" sz="3200" b="1" dirty="0">
                <a:solidFill>
                  <a:srgbClr val="00AEEF"/>
                </a:solidFill>
              </a:rPr>
              <a:t>خلق القيمة</a:t>
            </a:r>
            <a:endParaRPr lang="en-US" sz="3200" b="1" dirty="0">
              <a:solidFill>
                <a:srgbClr val="00AEEF"/>
              </a:solidFill>
            </a:endParaRPr>
          </a:p>
        </p:txBody>
      </p:sp>
    </p:spTree>
    <p:extLst>
      <p:ext uri="{BB962C8B-B14F-4D97-AF65-F5344CB8AC3E}">
        <p14:creationId xmlns:p14="http://schemas.microsoft.com/office/powerpoint/2010/main" val="398998591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EE6681-8665-1CDE-E95E-CCD542396652}"/>
            </a:ext>
          </a:extLst>
        </p:cNvPr>
        <p:cNvGrpSpPr/>
        <p:nvPr/>
      </p:nvGrpSpPr>
      <p:grpSpPr>
        <a:xfrm>
          <a:off x="0" y="0"/>
          <a:ext cx="0" cy="0"/>
          <a:chOff x="0" y="0"/>
          <a:chExt cx="0" cy="0"/>
        </a:xfrm>
      </p:grpSpPr>
      <p:sp>
        <p:nvSpPr>
          <p:cNvPr id="9" name="مستطيل 8">
            <a:extLst>
              <a:ext uri="{FF2B5EF4-FFF2-40B4-BE49-F238E27FC236}">
                <a16:creationId xmlns:a16="http://schemas.microsoft.com/office/drawing/2014/main" id="{ADAFA206-A0B7-D6E6-A425-D887A965226C}"/>
              </a:ext>
            </a:extLst>
          </p:cNvPr>
          <p:cNvSpPr/>
          <p:nvPr/>
        </p:nvSpPr>
        <p:spPr>
          <a:xfrm>
            <a:off x="0" y="1948084"/>
            <a:ext cx="12192000" cy="3357844"/>
          </a:xfrm>
          <a:prstGeom prst="rect">
            <a:avLst/>
          </a:prstGeom>
          <a:solidFill>
            <a:srgbClr val="00AEEF"/>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31" name="TextBox 30">
            <a:extLst>
              <a:ext uri="{FF2B5EF4-FFF2-40B4-BE49-F238E27FC236}">
                <a16:creationId xmlns:a16="http://schemas.microsoft.com/office/drawing/2014/main" id="{78B111DF-A087-0C4D-6FB0-DB411C3B35CD}"/>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4783AEAE-1782-24A1-CEAC-9B3E1C972A9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2" name="مربع نص 11">
            <a:extLst>
              <a:ext uri="{FF2B5EF4-FFF2-40B4-BE49-F238E27FC236}">
                <a16:creationId xmlns:a16="http://schemas.microsoft.com/office/drawing/2014/main" id="{567DE6C9-B0EE-47F5-06AB-0D052DF33BBB}"/>
              </a:ext>
            </a:extLst>
          </p:cNvPr>
          <p:cNvSpPr txBox="1"/>
          <p:nvPr/>
        </p:nvSpPr>
        <p:spPr>
          <a:xfrm>
            <a:off x="858400" y="2897283"/>
            <a:ext cx="10288455" cy="1063433"/>
          </a:xfrm>
          <a:prstGeom prst="rect">
            <a:avLst/>
          </a:prstGeom>
          <a:noFill/>
        </p:spPr>
        <p:txBody>
          <a:bodyPr wrap="square" rtlCol="1">
            <a:spAutoFit/>
          </a:bodyPr>
          <a:lstStyle/>
          <a:p>
            <a:pPr lvl="0" algn="ctr" rtl="1">
              <a:lnSpc>
                <a:spcPct val="150000"/>
              </a:lnSpc>
            </a:pPr>
            <a:r>
              <a:rPr lang="ar-SY" sz="4800" dirty="0">
                <a:solidFill>
                  <a:schemeClr val="bg1"/>
                </a:solidFill>
              </a:rPr>
              <a:t>الخاصة الخامسة: خلق متعة المشاركة</a:t>
            </a:r>
            <a:endParaRPr lang="ar-SA" sz="4800" dirty="0">
              <a:solidFill>
                <a:schemeClr val="bg1"/>
              </a:solidFill>
            </a:endParaRPr>
          </a:p>
        </p:txBody>
      </p:sp>
    </p:spTree>
    <p:extLst>
      <p:ext uri="{BB962C8B-B14F-4D97-AF65-F5344CB8AC3E}">
        <p14:creationId xmlns:p14="http://schemas.microsoft.com/office/powerpoint/2010/main" val="85921492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E2E670-423E-29AC-507A-9AD8A5FBB251}"/>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931EB725-DD68-F880-D69B-55E3C82C4449}"/>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7597DD3E-71C9-F7E7-B6FC-44C3E7294FD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9D33AA94-D70E-D653-81ED-CF4494E9B733}"/>
              </a:ext>
            </a:extLst>
          </p:cNvPr>
          <p:cNvSpPr/>
          <p:nvPr/>
        </p:nvSpPr>
        <p:spPr>
          <a:xfrm>
            <a:off x="6377988" y="1666575"/>
            <a:ext cx="5814012" cy="5091590"/>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مربع نص 8">
            <a:extLst>
              <a:ext uri="{FF2B5EF4-FFF2-40B4-BE49-F238E27FC236}">
                <a16:creationId xmlns:a16="http://schemas.microsoft.com/office/drawing/2014/main" id="{3CF1C1A5-BE1E-DA61-B1DD-394390DA9D3D}"/>
              </a:ext>
            </a:extLst>
          </p:cNvPr>
          <p:cNvSpPr txBox="1"/>
          <p:nvPr/>
        </p:nvSpPr>
        <p:spPr>
          <a:xfrm>
            <a:off x="6377988" y="2337922"/>
            <a:ext cx="5697666" cy="3594702"/>
          </a:xfrm>
          <a:prstGeom prst="rect">
            <a:avLst/>
          </a:prstGeom>
          <a:noFill/>
        </p:spPr>
        <p:txBody>
          <a:bodyPr wrap="square" rtlCol="0">
            <a:spAutoFit/>
          </a:bodyPr>
          <a:lstStyle/>
          <a:p>
            <a:pPr algn="just" rtl="1">
              <a:lnSpc>
                <a:spcPct val="150000"/>
              </a:lnSpc>
            </a:pPr>
            <a:r>
              <a:rPr lang="ar-AE" sz="2200" dirty="0"/>
              <a:t>التسويق الفيروسي ممتع</a:t>
            </a:r>
            <a:r>
              <a:rPr lang="ar-SY" sz="2200" dirty="0"/>
              <a:t> للمستخدمين</a:t>
            </a:r>
            <a:r>
              <a:rPr lang="ar-AE" sz="2200" dirty="0"/>
              <a:t> يعني أن المستخدم يشعر بالمتعة عند مشاركة المنشور فوجود القيمة التي يتضمنها المنشور تجعل المستخدم يستمتع عند مشاركة هذه القيمة مع الآخرين، وبشكل عام فإن الطبيعة الإنسانية تميل إلى الشعور بالسعادة والمتعة عند مساعدة الآخرين، ونقل القيمة ومشاركتها مع الآخرين تعزز المتعة </a:t>
            </a:r>
            <a:endParaRPr lang="en-US" sz="2200" dirty="0"/>
          </a:p>
          <a:p>
            <a:pPr algn="just" rtl="1">
              <a:lnSpc>
                <a:spcPct val="150000"/>
              </a:lnSpc>
            </a:pPr>
            <a:endParaRPr lang="en-US" sz="2200" dirty="0"/>
          </a:p>
        </p:txBody>
      </p:sp>
      <p:sp>
        <p:nvSpPr>
          <p:cNvPr id="2" name="مربع نص 1">
            <a:extLst>
              <a:ext uri="{FF2B5EF4-FFF2-40B4-BE49-F238E27FC236}">
                <a16:creationId xmlns:a16="http://schemas.microsoft.com/office/drawing/2014/main" id="{DE4D4D74-D512-81D3-3CEC-3D74657C5868}"/>
              </a:ext>
            </a:extLst>
          </p:cNvPr>
          <p:cNvSpPr txBox="1"/>
          <p:nvPr/>
        </p:nvSpPr>
        <p:spPr>
          <a:xfrm>
            <a:off x="2920602" y="402240"/>
            <a:ext cx="5444398" cy="584775"/>
          </a:xfrm>
          <a:prstGeom prst="rect">
            <a:avLst/>
          </a:prstGeom>
          <a:noFill/>
        </p:spPr>
        <p:txBody>
          <a:bodyPr wrap="square" rtlCol="0">
            <a:spAutoFit/>
          </a:bodyPr>
          <a:lstStyle/>
          <a:p>
            <a:pPr algn="ctr" rtl="1"/>
            <a:r>
              <a:rPr lang="ar-SY" sz="3200" b="1" dirty="0">
                <a:solidFill>
                  <a:srgbClr val="00AEEF"/>
                </a:solidFill>
              </a:rPr>
              <a:t>خلق متعة المشاركة</a:t>
            </a:r>
            <a:endParaRPr lang="en-US" sz="3200" b="1" dirty="0">
              <a:solidFill>
                <a:srgbClr val="00AEEF"/>
              </a:solidFill>
            </a:endParaRPr>
          </a:p>
        </p:txBody>
      </p:sp>
      <p:pic>
        <p:nvPicPr>
          <p:cNvPr id="4" name="صورة 3" descr="صورة تحتوي على تنفيذ الكتابة, خط يد, اللوازم المكتبية, أدوات مكتبية&#10;&#10;قد يكون المحتوى الذي تم إنشاؤه بواسطة الذكاء الاصطناعي غير صحيح.">
            <a:extLst>
              <a:ext uri="{FF2B5EF4-FFF2-40B4-BE49-F238E27FC236}">
                <a16:creationId xmlns:a16="http://schemas.microsoft.com/office/drawing/2014/main" id="{4E0B9373-B87C-A584-80E0-4D6E9B615F1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653748"/>
            <a:ext cx="6350629" cy="3196483"/>
          </a:xfrm>
          <a:prstGeom prst="rect">
            <a:avLst/>
          </a:prstGeom>
        </p:spPr>
      </p:pic>
    </p:spTree>
    <p:extLst>
      <p:ext uri="{BB962C8B-B14F-4D97-AF65-F5344CB8AC3E}">
        <p14:creationId xmlns:p14="http://schemas.microsoft.com/office/powerpoint/2010/main" val="94169297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D790EB-BE34-4FAA-005D-3ABEDAEB5863}"/>
            </a:ext>
          </a:extLst>
        </p:cNvPr>
        <p:cNvGrpSpPr/>
        <p:nvPr/>
      </p:nvGrpSpPr>
      <p:grpSpPr>
        <a:xfrm>
          <a:off x="0" y="0"/>
          <a:ext cx="0" cy="0"/>
          <a:chOff x="0" y="0"/>
          <a:chExt cx="0" cy="0"/>
        </a:xfrm>
      </p:grpSpPr>
      <p:sp>
        <p:nvSpPr>
          <p:cNvPr id="3" name="مستطيل 2">
            <a:extLst>
              <a:ext uri="{FF2B5EF4-FFF2-40B4-BE49-F238E27FC236}">
                <a16:creationId xmlns:a16="http://schemas.microsoft.com/office/drawing/2014/main" id="{9C3571BA-E3DB-590A-A1CE-E92A065928E1}"/>
              </a:ext>
            </a:extLst>
          </p:cNvPr>
          <p:cNvSpPr/>
          <p:nvPr/>
        </p:nvSpPr>
        <p:spPr>
          <a:xfrm>
            <a:off x="0" y="2838574"/>
            <a:ext cx="12192000" cy="3357844"/>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31" name="TextBox 30">
            <a:extLst>
              <a:ext uri="{FF2B5EF4-FFF2-40B4-BE49-F238E27FC236}">
                <a16:creationId xmlns:a16="http://schemas.microsoft.com/office/drawing/2014/main" id="{DD54B534-ED48-3162-16D0-48C80A19036C}"/>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63B2DCCB-4155-7F4F-8D02-7FF63B97E42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9" name="مربع نص 8">
            <a:extLst>
              <a:ext uri="{FF2B5EF4-FFF2-40B4-BE49-F238E27FC236}">
                <a16:creationId xmlns:a16="http://schemas.microsoft.com/office/drawing/2014/main" id="{98E881E4-543B-3F70-96BC-FD8B1FDE2EA1}"/>
              </a:ext>
            </a:extLst>
          </p:cNvPr>
          <p:cNvSpPr txBox="1"/>
          <p:nvPr/>
        </p:nvSpPr>
        <p:spPr>
          <a:xfrm>
            <a:off x="321560" y="3193478"/>
            <a:ext cx="11548880" cy="2579039"/>
          </a:xfrm>
          <a:prstGeom prst="rect">
            <a:avLst/>
          </a:prstGeom>
          <a:noFill/>
        </p:spPr>
        <p:txBody>
          <a:bodyPr wrap="square" rtlCol="0">
            <a:spAutoFit/>
          </a:bodyPr>
          <a:lstStyle/>
          <a:p>
            <a:pPr algn="just" rtl="1">
              <a:lnSpc>
                <a:spcPct val="150000"/>
              </a:lnSpc>
            </a:pPr>
            <a:r>
              <a:rPr lang="ar-AE" sz="2200" dirty="0"/>
              <a:t>أيضاً مشاركة المنشورات تخلق المتعة للمستخدم بسبب أن المنشورات تعبر عن شخصيته وميوله فقيام أحد أساتذة الجامعات بمشاركة منشور علمي قيّم على صفحته الاجتماعية من صفحة مركز أبحاث علمية</a:t>
            </a:r>
            <a:r>
              <a:rPr lang="ar-SY" sz="2200" dirty="0"/>
              <a:t>،</a:t>
            </a:r>
            <a:r>
              <a:rPr lang="ar-AE" sz="2200" dirty="0"/>
              <a:t> تجعله يستمتع كونها تتناسب مع ميوله العلمية والبحثية، كذلك فإن سيدة تهتم بالموضة وقيامها بمشاركة منشور يتحدث عن كيفية الظهور بمظهر متميز يعزز الثقة بنفسها ويجعلها تشعر بالمتعة لأنه يعكس البريستيج والصورة الذهنية الذاتية الخاصة بهذه السيدة. </a:t>
            </a:r>
            <a:endParaRPr lang="en-US" sz="2200" dirty="0"/>
          </a:p>
          <a:p>
            <a:pPr algn="just" rtl="1">
              <a:lnSpc>
                <a:spcPct val="150000"/>
              </a:lnSpc>
            </a:pPr>
            <a:endParaRPr lang="en-US" sz="2200" dirty="0"/>
          </a:p>
        </p:txBody>
      </p:sp>
      <p:sp>
        <p:nvSpPr>
          <p:cNvPr id="2" name="مربع نص 1">
            <a:extLst>
              <a:ext uri="{FF2B5EF4-FFF2-40B4-BE49-F238E27FC236}">
                <a16:creationId xmlns:a16="http://schemas.microsoft.com/office/drawing/2014/main" id="{7701A325-16C2-6284-F9F5-FDDDA5C5B773}"/>
              </a:ext>
            </a:extLst>
          </p:cNvPr>
          <p:cNvSpPr txBox="1"/>
          <p:nvPr/>
        </p:nvSpPr>
        <p:spPr>
          <a:xfrm>
            <a:off x="2900724" y="500708"/>
            <a:ext cx="5444398" cy="584775"/>
          </a:xfrm>
          <a:prstGeom prst="rect">
            <a:avLst/>
          </a:prstGeom>
          <a:noFill/>
        </p:spPr>
        <p:txBody>
          <a:bodyPr wrap="square" rtlCol="0">
            <a:spAutoFit/>
          </a:bodyPr>
          <a:lstStyle/>
          <a:p>
            <a:pPr algn="ctr" rtl="1"/>
            <a:r>
              <a:rPr lang="ar-SY" sz="3200" b="1" dirty="0">
                <a:solidFill>
                  <a:srgbClr val="00AEEF"/>
                </a:solidFill>
              </a:rPr>
              <a:t>خلق متعة المشاركة</a:t>
            </a:r>
            <a:endParaRPr lang="en-US" sz="3200" b="1" dirty="0">
              <a:solidFill>
                <a:srgbClr val="00AEEF"/>
              </a:solidFill>
            </a:endParaRPr>
          </a:p>
        </p:txBody>
      </p:sp>
    </p:spTree>
    <p:extLst>
      <p:ext uri="{BB962C8B-B14F-4D97-AF65-F5344CB8AC3E}">
        <p14:creationId xmlns:p14="http://schemas.microsoft.com/office/powerpoint/2010/main" val="280405221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59CD57-75A2-5357-F68B-A7DB212B54ED}"/>
            </a:ext>
          </a:extLst>
        </p:cNvPr>
        <p:cNvGrpSpPr/>
        <p:nvPr/>
      </p:nvGrpSpPr>
      <p:grpSpPr>
        <a:xfrm>
          <a:off x="0" y="0"/>
          <a:ext cx="0" cy="0"/>
          <a:chOff x="0" y="0"/>
          <a:chExt cx="0" cy="0"/>
        </a:xfrm>
      </p:grpSpPr>
      <p:sp>
        <p:nvSpPr>
          <p:cNvPr id="9" name="مستطيل 8">
            <a:extLst>
              <a:ext uri="{FF2B5EF4-FFF2-40B4-BE49-F238E27FC236}">
                <a16:creationId xmlns:a16="http://schemas.microsoft.com/office/drawing/2014/main" id="{2CF2F479-30AB-6E6E-B297-8CF84C6BFE3B}"/>
              </a:ext>
            </a:extLst>
          </p:cNvPr>
          <p:cNvSpPr/>
          <p:nvPr/>
        </p:nvSpPr>
        <p:spPr>
          <a:xfrm>
            <a:off x="23781" y="1948084"/>
            <a:ext cx="12192000" cy="3357844"/>
          </a:xfrm>
          <a:prstGeom prst="rect">
            <a:avLst/>
          </a:prstGeom>
          <a:solidFill>
            <a:srgbClr val="00AEEF"/>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31" name="TextBox 30">
            <a:extLst>
              <a:ext uri="{FF2B5EF4-FFF2-40B4-BE49-F238E27FC236}">
                <a16:creationId xmlns:a16="http://schemas.microsoft.com/office/drawing/2014/main" id="{B6C28300-208F-0C4C-6759-051F2A9AD9F0}"/>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AC9BE693-45A0-E153-9652-2F70624ED2D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2" name="مربع نص 11">
            <a:extLst>
              <a:ext uri="{FF2B5EF4-FFF2-40B4-BE49-F238E27FC236}">
                <a16:creationId xmlns:a16="http://schemas.microsoft.com/office/drawing/2014/main" id="{D445BE0B-669F-6E76-5C60-559B69A843BA}"/>
              </a:ext>
            </a:extLst>
          </p:cNvPr>
          <p:cNvSpPr txBox="1"/>
          <p:nvPr/>
        </p:nvSpPr>
        <p:spPr>
          <a:xfrm>
            <a:off x="1508288" y="2897283"/>
            <a:ext cx="9135515" cy="1063433"/>
          </a:xfrm>
          <a:prstGeom prst="rect">
            <a:avLst/>
          </a:prstGeom>
          <a:noFill/>
        </p:spPr>
        <p:txBody>
          <a:bodyPr wrap="square" rtlCol="1">
            <a:spAutoFit/>
          </a:bodyPr>
          <a:lstStyle/>
          <a:p>
            <a:pPr lvl="0" algn="ctr" rtl="1">
              <a:lnSpc>
                <a:spcPct val="150000"/>
              </a:lnSpc>
            </a:pPr>
            <a:r>
              <a:rPr lang="ar-SY" sz="4800" dirty="0">
                <a:solidFill>
                  <a:schemeClr val="bg1"/>
                </a:solidFill>
              </a:rPr>
              <a:t>الخاصية السادسة: الاعتماد على الويب</a:t>
            </a:r>
            <a:endParaRPr lang="ar-SA" sz="4800" dirty="0">
              <a:solidFill>
                <a:schemeClr val="bg1"/>
              </a:solidFill>
            </a:endParaRPr>
          </a:p>
        </p:txBody>
      </p:sp>
    </p:spTree>
    <p:extLst>
      <p:ext uri="{BB962C8B-B14F-4D97-AF65-F5344CB8AC3E}">
        <p14:creationId xmlns:p14="http://schemas.microsoft.com/office/powerpoint/2010/main" val="57794876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DBC78C-C530-5948-E0D5-11CC1CB5B876}"/>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EAA53BF4-FC13-F602-DF9B-E87AAB5F3627}"/>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735FAD61-64A3-002D-65E2-2014253B050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77E50BA0-6125-D520-B9A7-CAF1E76DE3B6}"/>
              </a:ext>
            </a:extLst>
          </p:cNvPr>
          <p:cNvSpPr/>
          <p:nvPr/>
        </p:nvSpPr>
        <p:spPr>
          <a:xfrm>
            <a:off x="5993296" y="1666575"/>
            <a:ext cx="6198704" cy="5091590"/>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مربع نص 8">
            <a:extLst>
              <a:ext uri="{FF2B5EF4-FFF2-40B4-BE49-F238E27FC236}">
                <a16:creationId xmlns:a16="http://schemas.microsoft.com/office/drawing/2014/main" id="{6EB44AD8-7C93-7623-A20D-B08BA4499C1E}"/>
              </a:ext>
            </a:extLst>
          </p:cNvPr>
          <p:cNvSpPr txBox="1"/>
          <p:nvPr/>
        </p:nvSpPr>
        <p:spPr>
          <a:xfrm>
            <a:off x="6377988" y="2353345"/>
            <a:ext cx="5697666" cy="4102533"/>
          </a:xfrm>
          <a:prstGeom prst="rect">
            <a:avLst/>
          </a:prstGeom>
          <a:noFill/>
        </p:spPr>
        <p:txBody>
          <a:bodyPr wrap="square" rtlCol="0">
            <a:spAutoFit/>
          </a:bodyPr>
          <a:lstStyle/>
          <a:p>
            <a:pPr algn="just" rtl="1">
              <a:lnSpc>
                <a:spcPct val="150000"/>
              </a:lnSpc>
            </a:pPr>
            <a:r>
              <a:rPr lang="ar-AE" sz="2200" dirty="0"/>
              <a:t>أن ما يميز التسويق الفيروسي عن غيره من الأساليب التسويقية الأخرى كالكلام المتناقل </a:t>
            </a:r>
            <a:r>
              <a:rPr lang="en-US" sz="2200" dirty="0"/>
              <a:t>Word of Mouth</a:t>
            </a:r>
            <a:r>
              <a:rPr lang="ar-SY" sz="2200" dirty="0"/>
              <a:t> هو أن التسويق الفيروسي يتم حصراً عبر الويب أو باستخدام الإنترنت ولذلك ينتشر بسرعة هائلة كونه يعتمد على المشاركات عبر الإنترنت بين المستخدمين ما يجعله ينتشر بسرعة هائلة جداً لا يمكن أن تنتشر في حالة الكلام المتناقل التقليدي والذي يتم في أرض الواقع </a:t>
            </a:r>
            <a:endParaRPr lang="en-US" sz="2200" dirty="0"/>
          </a:p>
          <a:p>
            <a:pPr algn="just" rtl="1">
              <a:lnSpc>
                <a:spcPct val="150000"/>
              </a:lnSpc>
            </a:pPr>
            <a:endParaRPr lang="en-US" sz="2200" dirty="0"/>
          </a:p>
        </p:txBody>
      </p:sp>
      <p:sp>
        <p:nvSpPr>
          <p:cNvPr id="2" name="مربع نص 1">
            <a:extLst>
              <a:ext uri="{FF2B5EF4-FFF2-40B4-BE49-F238E27FC236}">
                <a16:creationId xmlns:a16="http://schemas.microsoft.com/office/drawing/2014/main" id="{1D7F247D-DEE8-B0D1-040E-CBF8191E25C6}"/>
              </a:ext>
            </a:extLst>
          </p:cNvPr>
          <p:cNvSpPr txBox="1"/>
          <p:nvPr/>
        </p:nvSpPr>
        <p:spPr>
          <a:xfrm>
            <a:off x="3373801" y="207913"/>
            <a:ext cx="5444398" cy="584775"/>
          </a:xfrm>
          <a:prstGeom prst="rect">
            <a:avLst/>
          </a:prstGeom>
          <a:noFill/>
        </p:spPr>
        <p:txBody>
          <a:bodyPr wrap="square" rtlCol="0">
            <a:spAutoFit/>
          </a:bodyPr>
          <a:lstStyle/>
          <a:p>
            <a:pPr algn="ctr" rtl="1"/>
            <a:r>
              <a:rPr lang="ar-SY" sz="3200" b="1" dirty="0">
                <a:solidFill>
                  <a:srgbClr val="00AEEF"/>
                </a:solidFill>
              </a:rPr>
              <a:t>الاعتماد على الويب</a:t>
            </a:r>
            <a:endParaRPr lang="en-US" sz="3200" b="1" dirty="0">
              <a:solidFill>
                <a:srgbClr val="00AEEF"/>
              </a:solidFill>
            </a:endParaRPr>
          </a:p>
        </p:txBody>
      </p:sp>
      <p:pic>
        <p:nvPicPr>
          <p:cNvPr id="4" name="صورة 3">
            <a:extLst>
              <a:ext uri="{FF2B5EF4-FFF2-40B4-BE49-F238E27FC236}">
                <a16:creationId xmlns:a16="http://schemas.microsoft.com/office/drawing/2014/main" id="{90E9A29C-F4C5-F2E9-2DC8-85342DB4B6B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322762"/>
            <a:ext cx="5665304" cy="3774509"/>
          </a:xfrm>
          <a:prstGeom prst="rect">
            <a:avLst/>
          </a:prstGeom>
        </p:spPr>
      </p:pic>
    </p:spTree>
    <p:extLst>
      <p:ext uri="{BB962C8B-B14F-4D97-AF65-F5344CB8AC3E}">
        <p14:creationId xmlns:p14="http://schemas.microsoft.com/office/powerpoint/2010/main" val="19998755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1C85C2-CCA5-81F3-C621-1F7F32A130BC}"/>
            </a:ext>
          </a:extLst>
        </p:cNvPr>
        <p:cNvGrpSpPr/>
        <p:nvPr/>
      </p:nvGrpSpPr>
      <p:grpSpPr>
        <a:xfrm>
          <a:off x="0" y="0"/>
          <a:ext cx="0" cy="0"/>
          <a:chOff x="0" y="0"/>
          <a:chExt cx="0" cy="0"/>
        </a:xfrm>
      </p:grpSpPr>
      <p:sp>
        <p:nvSpPr>
          <p:cNvPr id="3" name="مستطيل 2">
            <a:extLst>
              <a:ext uri="{FF2B5EF4-FFF2-40B4-BE49-F238E27FC236}">
                <a16:creationId xmlns:a16="http://schemas.microsoft.com/office/drawing/2014/main" id="{098A80E8-A772-6E48-0479-37838F99166F}"/>
              </a:ext>
            </a:extLst>
          </p:cNvPr>
          <p:cNvSpPr/>
          <p:nvPr/>
        </p:nvSpPr>
        <p:spPr>
          <a:xfrm>
            <a:off x="0" y="2838573"/>
            <a:ext cx="12192000" cy="3357844"/>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31" name="TextBox 30">
            <a:extLst>
              <a:ext uri="{FF2B5EF4-FFF2-40B4-BE49-F238E27FC236}">
                <a16:creationId xmlns:a16="http://schemas.microsoft.com/office/drawing/2014/main" id="{D1597299-1490-439E-04D8-2F13CB599417}"/>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CC499E9B-461E-A2A6-5AFE-80DA03ED28A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9" name="مربع نص 8">
            <a:extLst>
              <a:ext uri="{FF2B5EF4-FFF2-40B4-BE49-F238E27FC236}">
                <a16:creationId xmlns:a16="http://schemas.microsoft.com/office/drawing/2014/main" id="{2FEA2BB3-DD8C-B8B0-B845-E4A53577EBDF}"/>
              </a:ext>
            </a:extLst>
          </p:cNvPr>
          <p:cNvSpPr txBox="1"/>
          <p:nvPr/>
        </p:nvSpPr>
        <p:spPr>
          <a:xfrm>
            <a:off x="307922" y="2974060"/>
            <a:ext cx="11697967" cy="3086871"/>
          </a:xfrm>
          <a:prstGeom prst="rect">
            <a:avLst/>
          </a:prstGeom>
          <a:noFill/>
        </p:spPr>
        <p:txBody>
          <a:bodyPr wrap="square" rtlCol="0">
            <a:spAutoFit/>
          </a:bodyPr>
          <a:lstStyle/>
          <a:p>
            <a:pPr algn="just" rtl="1">
              <a:lnSpc>
                <a:spcPct val="150000"/>
              </a:lnSpc>
            </a:pPr>
            <a:r>
              <a:rPr lang="ar-SY" sz="2200" dirty="0"/>
              <a:t>أيضاً التسويق الفيروسي لا يتم عبر وسائل الإعلان التقليدية مثل التلفزيون والراديو والصحف لأن هذه الوسائل هي باتجاه واحد وليست باتجاهين مثل أدوات الويب </a:t>
            </a:r>
            <a:r>
              <a:rPr lang="en-US" sz="2200" dirty="0"/>
              <a:t>2</a:t>
            </a:r>
            <a:r>
              <a:rPr lang="ar-SY" sz="2200" dirty="0"/>
              <a:t> كوسائل التواصل الاجتماعي والتي تتيح الرد على المنشورات ومشاركتها بين المستخدمين والتفاعل مع هذه المنشورات، بينما من المستحيل أن يتم مشاركة البرامج التلفزيونية والإذاعية فهي محدودة العرض وتبث حصرا عن طريق القناة او الإذاعة الخاصة بها، كذلك لا يمكن طباعة عدد أكبر من الصحف فهناك عدد معين من الصحف يتم طباعتها أيضاً من خلال إدارة الصحيفة المصدرة للصحيفة حصراً، ولا يقوم قراء الصحف بطباعة الصحف. </a:t>
            </a:r>
            <a:endParaRPr lang="en-US" sz="2200" dirty="0"/>
          </a:p>
          <a:p>
            <a:pPr algn="just" rtl="1">
              <a:lnSpc>
                <a:spcPct val="150000"/>
              </a:lnSpc>
            </a:pPr>
            <a:endParaRPr lang="en-US" sz="2200" dirty="0"/>
          </a:p>
        </p:txBody>
      </p:sp>
      <p:sp>
        <p:nvSpPr>
          <p:cNvPr id="2" name="مربع نص 1">
            <a:extLst>
              <a:ext uri="{FF2B5EF4-FFF2-40B4-BE49-F238E27FC236}">
                <a16:creationId xmlns:a16="http://schemas.microsoft.com/office/drawing/2014/main" id="{8E759FC9-1689-50DE-E556-7B566B8AFF79}"/>
              </a:ext>
            </a:extLst>
          </p:cNvPr>
          <p:cNvSpPr txBox="1"/>
          <p:nvPr/>
        </p:nvSpPr>
        <p:spPr>
          <a:xfrm>
            <a:off x="3373801" y="207913"/>
            <a:ext cx="5444398" cy="584775"/>
          </a:xfrm>
          <a:prstGeom prst="rect">
            <a:avLst/>
          </a:prstGeom>
          <a:noFill/>
        </p:spPr>
        <p:txBody>
          <a:bodyPr wrap="square" rtlCol="0">
            <a:spAutoFit/>
          </a:bodyPr>
          <a:lstStyle/>
          <a:p>
            <a:pPr algn="ctr" rtl="1"/>
            <a:r>
              <a:rPr lang="ar-SY" sz="3200" b="1" dirty="0">
                <a:solidFill>
                  <a:srgbClr val="00AEEF"/>
                </a:solidFill>
              </a:rPr>
              <a:t>الاعتماد على الويب</a:t>
            </a:r>
            <a:endParaRPr lang="en-US" sz="3200" b="1" dirty="0">
              <a:solidFill>
                <a:srgbClr val="00AEEF"/>
              </a:solidFill>
            </a:endParaRPr>
          </a:p>
        </p:txBody>
      </p:sp>
    </p:spTree>
    <p:extLst>
      <p:ext uri="{BB962C8B-B14F-4D97-AF65-F5344CB8AC3E}">
        <p14:creationId xmlns:p14="http://schemas.microsoft.com/office/powerpoint/2010/main" val="48633664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0D7D5A-D443-1E16-C5F1-06C03F741784}"/>
            </a:ext>
          </a:extLst>
        </p:cNvPr>
        <p:cNvGrpSpPr/>
        <p:nvPr/>
      </p:nvGrpSpPr>
      <p:grpSpPr>
        <a:xfrm>
          <a:off x="0" y="0"/>
          <a:ext cx="0" cy="0"/>
          <a:chOff x="0" y="0"/>
          <a:chExt cx="0" cy="0"/>
        </a:xfrm>
      </p:grpSpPr>
      <p:sp>
        <p:nvSpPr>
          <p:cNvPr id="9" name="مستطيل 8">
            <a:extLst>
              <a:ext uri="{FF2B5EF4-FFF2-40B4-BE49-F238E27FC236}">
                <a16:creationId xmlns:a16="http://schemas.microsoft.com/office/drawing/2014/main" id="{B3277083-4431-5C55-2640-527AF95FF5D7}"/>
              </a:ext>
            </a:extLst>
          </p:cNvPr>
          <p:cNvSpPr/>
          <p:nvPr/>
        </p:nvSpPr>
        <p:spPr>
          <a:xfrm>
            <a:off x="23781" y="1948084"/>
            <a:ext cx="12192000" cy="3357844"/>
          </a:xfrm>
          <a:prstGeom prst="rect">
            <a:avLst/>
          </a:prstGeom>
          <a:solidFill>
            <a:srgbClr val="00AEEF"/>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31" name="TextBox 30">
            <a:extLst>
              <a:ext uri="{FF2B5EF4-FFF2-40B4-BE49-F238E27FC236}">
                <a16:creationId xmlns:a16="http://schemas.microsoft.com/office/drawing/2014/main" id="{66C1F482-6C9C-D5A4-F1D1-72CFE2AA5588}"/>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26003187-C002-B6C6-D361-996137B6BF1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2" name="مربع نص 11">
            <a:extLst>
              <a:ext uri="{FF2B5EF4-FFF2-40B4-BE49-F238E27FC236}">
                <a16:creationId xmlns:a16="http://schemas.microsoft.com/office/drawing/2014/main" id="{A741B91C-B30C-9C8E-D99E-E0471EABCE2C}"/>
              </a:ext>
            </a:extLst>
          </p:cNvPr>
          <p:cNvSpPr txBox="1"/>
          <p:nvPr/>
        </p:nvSpPr>
        <p:spPr>
          <a:xfrm>
            <a:off x="1040158" y="2990568"/>
            <a:ext cx="10159246" cy="1063433"/>
          </a:xfrm>
          <a:prstGeom prst="rect">
            <a:avLst/>
          </a:prstGeom>
          <a:noFill/>
        </p:spPr>
        <p:txBody>
          <a:bodyPr wrap="square" rtlCol="1">
            <a:spAutoFit/>
          </a:bodyPr>
          <a:lstStyle/>
          <a:p>
            <a:pPr lvl="0" algn="ctr" rtl="1">
              <a:lnSpc>
                <a:spcPct val="150000"/>
              </a:lnSpc>
            </a:pPr>
            <a:r>
              <a:rPr lang="ar-SY" sz="4800" dirty="0">
                <a:solidFill>
                  <a:schemeClr val="bg1"/>
                </a:solidFill>
              </a:rPr>
              <a:t>الخاصية السابعة: إثارة العواطف</a:t>
            </a:r>
            <a:endParaRPr lang="ar-SA" sz="4800" dirty="0">
              <a:solidFill>
                <a:schemeClr val="bg1"/>
              </a:solidFill>
            </a:endParaRPr>
          </a:p>
        </p:txBody>
      </p:sp>
    </p:spTree>
    <p:extLst>
      <p:ext uri="{BB962C8B-B14F-4D97-AF65-F5344CB8AC3E}">
        <p14:creationId xmlns:p14="http://schemas.microsoft.com/office/powerpoint/2010/main" val="163769906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CC5650-B0A1-B674-F450-5C90D3DC7F1C}"/>
            </a:ext>
          </a:extLst>
        </p:cNvPr>
        <p:cNvGrpSpPr/>
        <p:nvPr/>
      </p:nvGrpSpPr>
      <p:grpSpPr>
        <a:xfrm>
          <a:off x="0" y="0"/>
          <a:ext cx="0" cy="0"/>
          <a:chOff x="0" y="0"/>
          <a:chExt cx="0" cy="0"/>
        </a:xfrm>
      </p:grpSpPr>
      <p:sp>
        <p:nvSpPr>
          <p:cNvPr id="3" name="مستطيل 2">
            <a:extLst>
              <a:ext uri="{FF2B5EF4-FFF2-40B4-BE49-F238E27FC236}">
                <a16:creationId xmlns:a16="http://schemas.microsoft.com/office/drawing/2014/main" id="{C89126C7-20AC-11C4-4DE7-298102E28267}"/>
              </a:ext>
            </a:extLst>
          </p:cNvPr>
          <p:cNvSpPr/>
          <p:nvPr/>
        </p:nvSpPr>
        <p:spPr>
          <a:xfrm>
            <a:off x="0" y="2868391"/>
            <a:ext cx="12192000" cy="3357844"/>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31" name="TextBox 30">
            <a:extLst>
              <a:ext uri="{FF2B5EF4-FFF2-40B4-BE49-F238E27FC236}">
                <a16:creationId xmlns:a16="http://schemas.microsoft.com/office/drawing/2014/main" id="{7ADE1C31-2956-05F1-E4B2-359AFAC669D9}"/>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10EC3962-F3EE-1627-09DB-F909621A579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9" name="مربع نص 8">
            <a:extLst>
              <a:ext uri="{FF2B5EF4-FFF2-40B4-BE49-F238E27FC236}">
                <a16:creationId xmlns:a16="http://schemas.microsoft.com/office/drawing/2014/main" id="{9A12E7BD-B755-9EE9-9167-38532A60F784}"/>
              </a:ext>
            </a:extLst>
          </p:cNvPr>
          <p:cNvSpPr txBox="1"/>
          <p:nvPr/>
        </p:nvSpPr>
        <p:spPr>
          <a:xfrm>
            <a:off x="356347" y="2868391"/>
            <a:ext cx="11479306" cy="3594702"/>
          </a:xfrm>
          <a:prstGeom prst="rect">
            <a:avLst/>
          </a:prstGeom>
          <a:noFill/>
        </p:spPr>
        <p:txBody>
          <a:bodyPr wrap="square" rtlCol="0">
            <a:spAutoFit/>
          </a:bodyPr>
          <a:lstStyle/>
          <a:p>
            <a:pPr algn="just" rtl="1">
              <a:lnSpc>
                <a:spcPct val="150000"/>
              </a:lnSpc>
            </a:pPr>
            <a:r>
              <a:rPr lang="ar-SY" sz="2200" dirty="0"/>
              <a:t>تثير المنشورات التي تحتوي على قيمة معينة العواطف لدى المستخدم سواء كانت القيمة معلومات أو عرض سعري أو فكاهة أو مكافأة، حيث قد يتم إثارة عاطفة الخوف لدى العميل عند مشاركة معلومات تحذيرية للمستهلكين كجزء من سياسة المحتوى للعلامة التجارية لتثقيف العميل على سبيل المثال علامة تجارية لمعجون الأسنان تنشر فيديو لكيفية تغلغل البكتيريا في الأسنان وتسوس الأسنان مع وجود معلومات مهمة للعناية بالأسنان هذه المعلومات تجعل المستخدم يشعر بالخوف من عدم الاستماع لهذه النصائح ويشاركها مع أصدقائه ومعارفه لتحذيرهم وخوفاً عليهم من الأضرار في حالة عدم الاستماع للنصائح التي تعرضها العلامة التجارية لمعجون الأسنان. </a:t>
            </a:r>
            <a:endParaRPr lang="en-US" sz="2200" dirty="0"/>
          </a:p>
          <a:p>
            <a:pPr algn="just" rtl="1">
              <a:lnSpc>
                <a:spcPct val="150000"/>
              </a:lnSpc>
            </a:pPr>
            <a:endParaRPr lang="en-US" sz="2200" dirty="0"/>
          </a:p>
        </p:txBody>
      </p:sp>
      <p:sp>
        <p:nvSpPr>
          <p:cNvPr id="2" name="مربع نص 1">
            <a:extLst>
              <a:ext uri="{FF2B5EF4-FFF2-40B4-BE49-F238E27FC236}">
                <a16:creationId xmlns:a16="http://schemas.microsoft.com/office/drawing/2014/main" id="{3287D19B-1C8A-C6FC-FD04-FFF6D2BB99BD}"/>
              </a:ext>
            </a:extLst>
          </p:cNvPr>
          <p:cNvSpPr txBox="1"/>
          <p:nvPr/>
        </p:nvSpPr>
        <p:spPr>
          <a:xfrm>
            <a:off x="3373801" y="207913"/>
            <a:ext cx="5444398" cy="584775"/>
          </a:xfrm>
          <a:prstGeom prst="rect">
            <a:avLst/>
          </a:prstGeom>
          <a:noFill/>
        </p:spPr>
        <p:txBody>
          <a:bodyPr wrap="square" rtlCol="0">
            <a:spAutoFit/>
          </a:bodyPr>
          <a:lstStyle/>
          <a:p>
            <a:pPr algn="ctr" rtl="1"/>
            <a:r>
              <a:rPr lang="ar-SY" sz="3200" b="1" dirty="0">
                <a:solidFill>
                  <a:srgbClr val="00AEEF"/>
                </a:solidFill>
              </a:rPr>
              <a:t>إثارة العواطف</a:t>
            </a:r>
            <a:endParaRPr lang="en-US" sz="3200" b="1" dirty="0">
              <a:solidFill>
                <a:srgbClr val="00AEEF"/>
              </a:solidFill>
            </a:endParaRPr>
          </a:p>
        </p:txBody>
      </p:sp>
    </p:spTree>
    <p:extLst>
      <p:ext uri="{BB962C8B-B14F-4D97-AF65-F5344CB8AC3E}">
        <p14:creationId xmlns:p14="http://schemas.microsoft.com/office/powerpoint/2010/main" val="150466157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2169B8-F7BD-358E-38AA-2A5789E45C32}"/>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4BB24215-F79D-AFED-4A6A-024C4B409CA5}"/>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D113E9DA-99CA-D7B8-4C09-848F53BA087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CE2DCFEF-58F9-A72A-6D11-21442D66F903}"/>
              </a:ext>
            </a:extLst>
          </p:cNvPr>
          <p:cNvSpPr/>
          <p:nvPr/>
        </p:nvSpPr>
        <p:spPr>
          <a:xfrm>
            <a:off x="6704532" y="1479458"/>
            <a:ext cx="5446254" cy="4694468"/>
          </a:xfrm>
          <a:prstGeom prst="roundRect">
            <a:avLst/>
          </a:prstGeom>
          <a:ln/>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
        <p:nvSpPr>
          <p:cNvPr id="9" name="مربع نص 8">
            <a:extLst>
              <a:ext uri="{FF2B5EF4-FFF2-40B4-BE49-F238E27FC236}">
                <a16:creationId xmlns:a16="http://schemas.microsoft.com/office/drawing/2014/main" id="{0A5CFB34-8B52-954D-C510-D2CE1B849ED2}"/>
              </a:ext>
            </a:extLst>
          </p:cNvPr>
          <p:cNvSpPr txBox="1"/>
          <p:nvPr/>
        </p:nvSpPr>
        <p:spPr>
          <a:xfrm>
            <a:off x="6913253" y="2166228"/>
            <a:ext cx="5028811" cy="3086871"/>
          </a:xfrm>
          <a:prstGeom prst="rect">
            <a:avLst/>
          </a:prstGeom>
          <a:noFill/>
        </p:spPr>
        <p:txBody>
          <a:bodyPr wrap="square" rtlCol="0">
            <a:spAutoFit/>
          </a:bodyPr>
          <a:lstStyle/>
          <a:p>
            <a:pPr algn="just" rtl="1">
              <a:lnSpc>
                <a:spcPct val="150000"/>
              </a:lnSpc>
            </a:pPr>
            <a:r>
              <a:rPr lang="ar-SY" sz="2200" dirty="0"/>
              <a:t>قد تثير المنشورات الفيروسية أيضا عاطفة الحب فإعلان يتضمن عناية أم لطفلها والمحافظة على مظهره ونظافته يحفز مشاعر الحب تجاه الطفل ويجعل المستخدم يشارك هذا الإعلان لينقل العواطف المحبة لأصدقائه ومعارفه</a:t>
            </a:r>
            <a:endParaRPr lang="en-US" sz="2200" dirty="0"/>
          </a:p>
          <a:p>
            <a:pPr algn="just" rtl="1">
              <a:lnSpc>
                <a:spcPct val="150000"/>
              </a:lnSpc>
            </a:pPr>
            <a:endParaRPr lang="en-US" sz="2200" dirty="0"/>
          </a:p>
        </p:txBody>
      </p:sp>
      <p:sp>
        <p:nvSpPr>
          <p:cNvPr id="2" name="مربع نص 1">
            <a:extLst>
              <a:ext uri="{FF2B5EF4-FFF2-40B4-BE49-F238E27FC236}">
                <a16:creationId xmlns:a16="http://schemas.microsoft.com/office/drawing/2014/main" id="{B38D31C5-B447-F172-0741-41AC037A6CED}"/>
              </a:ext>
            </a:extLst>
          </p:cNvPr>
          <p:cNvSpPr txBox="1"/>
          <p:nvPr/>
        </p:nvSpPr>
        <p:spPr>
          <a:xfrm>
            <a:off x="2807270" y="416802"/>
            <a:ext cx="5444398" cy="584775"/>
          </a:xfrm>
          <a:prstGeom prst="rect">
            <a:avLst/>
          </a:prstGeom>
          <a:noFill/>
        </p:spPr>
        <p:txBody>
          <a:bodyPr wrap="square" rtlCol="0">
            <a:spAutoFit/>
          </a:bodyPr>
          <a:lstStyle/>
          <a:p>
            <a:pPr algn="ctr" rtl="1"/>
            <a:r>
              <a:rPr lang="ar-SY" sz="3200" b="1" dirty="0">
                <a:solidFill>
                  <a:srgbClr val="00AEEF"/>
                </a:solidFill>
              </a:rPr>
              <a:t>إثارة العواطف</a:t>
            </a:r>
            <a:endParaRPr lang="en-US" sz="3200" b="1" dirty="0">
              <a:solidFill>
                <a:srgbClr val="00AEEF"/>
              </a:solidFill>
            </a:endParaRPr>
          </a:p>
        </p:txBody>
      </p:sp>
      <p:pic>
        <p:nvPicPr>
          <p:cNvPr id="4" name="صورة 3" descr="صورة تحتوي على تلبيس, نص, الوجه الإنساني, شخص&#10;&#10;قد يكون المحتوى الذي تم إنشاؤه بواسطة الذكاء الاصطناعي غير صحيح.">
            <a:extLst>
              <a:ext uri="{FF2B5EF4-FFF2-40B4-BE49-F238E27FC236}">
                <a16:creationId xmlns:a16="http://schemas.microsoft.com/office/drawing/2014/main" id="{1304837F-B27A-71D8-CD0D-9E1A6255D8C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401544"/>
            <a:ext cx="6464259" cy="4850296"/>
          </a:xfrm>
          <a:prstGeom prst="rect">
            <a:avLst/>
          </a:prstGeom>
        </p:spPr>
      </p:pic>
      <mc:AlternateContent xmlns:mc="http://schemas.openxmlformats.org/markup-compatibility/2006">
        <mc:Choice xmlns:p14="http://schemas.microsoft.com/office/powerpoint/2010/main" Requires="p14">
          <p:contentPart p14:bwMode="auto" r:id="rId5">
            <p14:nvContentPartPr>
              <p14:cNvPr id="3" name="حبر 2">
                <a:extLst>
                  <a:ext uri="{FF2B5EF4-FFF2-40B4-BE49-F238E27FC236}">
                    <a16:creationId xmlns:a16="http://schemas.microsoft.com/office/drawing/2014/main" id="{30654CFA-0AE7-365E-0C58-B7A8CBBEF445}"/>
                  </a:ext>
                </a:extLst>
              </p14:cNvPr>
              <p14:cNvContentPartPr/>
              <p14:nvPr/>
            </p14:nvContentPartPr>
            <p14:xfrm>
              <a:off x="4123884" y="3728765"/>
              <a:ext cx="421200" cy="16200"/>
            </p14:xfrm>
          </p:contentPart>
        </mc:Choice>
        <mc:Fallback>
          <p:pic>
            <p:nvPicPr>
              <p:cNvPr id="3" name="حبر 2">
                <a:extLst>
                  <a:ext uri="{FF2B5EF4-FFF2-40B4-BE49-F238E27FC236}">
                    <a16:creationId xmlns:a16="http://schemas.microsoft.com/office/drawing/2014/main" id="{30654CFA-0AE7-365E-0C58-B7A8CBBEF445}"/>
                  </a:ext>
                </a:extLst>
              </p:cNvPr>
              <p:cNvPicPr/>
              <p:nvPr/>
            </p:nvPicPr>
            <p:blipFill>
              <a:blip r:embed="rId6"/>
              <a:stretch>
                <a:fillRect/>
              </a:stretch>
            </p:blipFill>
            <p:spPr>
              <a:xfrm>
                <a:off x="4070244" y="3621125"/>
                <a:ext cx="528840" cy="231840"/>
              </a:xfrm>
              <a:prstGeom prst="rect">
                <a:avLst/>
              </a:prstGeom>
            </p:spPr>
          </p:pic>
        </mc:Fallback>
      </mc:AlternateContent>
      <mc:AlternateContent xmlns:mc="http://schemas.openxmlformats.org/markup-compatibility/2006">
        <mc:Choice xmlns:p14="http://schemas.microsoft.com/office/powerpoint/2010/main" Requires="p14">
          <p:contentPart p14:bwMode="auto" r:id="rId7">
            <p14:nvContentPartPr>
              <p14:cNvPr id="6" name="حبر 5">
                <a:extLst>
                  <a:ext uri="{FF2B5EF4-FFF2-40B4-BE49-F238E27FC236}">
                    <a16:creationId xmlns:a16="http://schemas.microsoft.com/office/drawing/2014/main" id="{286BC96D-DA54-97B6-8E1A-8008E0EC226C}"/>
                  </a:ext>
                </a:extLst>
              </p14:cNvPr>
              <p14:cNvContentPartPr/>
              <p14:nvPr/>
            </p14:nvContentPartPr>
            <p14:xfrm>
              <a:off x="4562004" y="3725525"/>
              <a:ext cx="360" cy="360"/>
            </p14:xfrm>
          </p:contentPart>
        </mc:Choice>
        <mc:Fallback>
          <p:pic>
            <p:nvPicPr>
              <p:cNvPr id="6" name="حبر 5">
                <a:extLst>
                  <a:ext uri="{FF2B5EF4-FFF2-40B4-BE49-F238E27FC236}">
                    <a16:creationId xmlns:a16="http://schemas.microsoft.com/office/drawing/2014/main" id="{286BC96D-DA54-97B6-8E1A-8008E0EC226C}"/>
                  </a:ext>
                </a:extLst>
              </p:cNvPr>
              <p:cNvPicPr/>
              <p:nvPr/>
            </p:nvPicPr>
            <p:blipFill>
              <a:blip r:embed="rId8"/>
              <a:stretch>
                <a:fillRect/>
              </a:stretch>
            </p:blipFill>
            <p:spPr>
              <a:xfrm>
                <a:off x="4508004" y="3617525"/>
                <a:ext cx="108000" cy="216000"/>
              </a:xfrm>
              <a:prstGeom prst="rect">
                <a:avLst/>
              </a:prstGeom>
            </p:spPr>
          </p:pic>
        </mc:Fallback>
      </mc:AlternateContent>
      <mc:AlternateContent xmlns:mc="http://schemas.openxmlformats.org/markup-compatibility/2006">
        <mc:Choice xmlns:p14="http://schemas.microsoft.com/office/powerpoint/2010/main" Requires="p14">
          <p:contentPart p14:bwMode="auto" r:id="rId9">
            <p14:nvContentPartPr>
              <p14:cNvPr id="8" name="حبر 7">
                <a:extLst>
                  <a:ext uri="{FF2B5EF4-FFF2-40B4-BE49-F238E27FC236}">
                    <a16:creationId xmlns:a16="http://schemas.microsoft.com/office/drawing/2014/main" id="{D9B6EDE0-A239-179E-D6D6-1392891D1277}"/>
                  </a:ext>
                </a:extLst>
              </p14:cNvPr>
              <p14:cNvContentPartPr/>
              <p14:nvPr/>
            </p14:nvContentPartPr>
            <p14:xfrm>
              <a:off x="4027044" y="3627605"/>
              <a:ext cx="458280" cy="40320"/>
            </p14:xfrm>
          </p:contentPart>
        </mc:Choice>
        <mc:Fallback>
          <p:pic>
            <p:nvPicPr>
              <p:cNvPr id="8" name="حبر 7">
                <a:extLst>
                  <a:ext uri="{FF2B5EF4-FFF2-40B4-BE49-F238E27FC236}">
                    <a16:creationId xmlns:a16="http://schemas.microsoft.com/office/drawing/2014/main" id="{D9B6EDE0-A239-179E-D6D6-1392891D1277}"/>
                  </a:ext>
                </a:extLst>
              </p:cNvPr>
              <p:cNvPicPr/>
              <p:nvPr/>
            </p:nvPicPr>
            <p:blipFill>
              <a:blip r:embed="rId10"/>
              <a:stretch>
                <a:fillRect/>
              </a:stretch>
            </p:blipFill>
            <p:spPr>
              <a:xfrm>
                <a:off x="3973044" y="3519605"/>
                <a:ext cx="565920" cy="255960"/>
              </a:xfrm>
              <a:prstGeom prst="rect">
                <a:avLst/>
              </a:prstGeom>
            </p:spPr>
          </p:pic>
        </mc:Fallback>
      </mc:AlternateContent>
      <mc:AlternateContent xmlns:mc="http://schemas.openxmlformats.org/markup-compatibility/2006">
        <mc:Choice xmlns:p14="http://schemas.microsoft.com/office/powerpoint/2010/main" Requires="p14">
          <p:contentPart p14:bwMode="auto" r:id="rId11">
            <p14:nvContentPartPr>
              <p14:cNvPr id="11" name="حبر 10">
                <a:extLst>
                  <a:ext uri="{FF2B5EF4-FFF2-40B4-BE49-F238E27FC236}">
                    <a16:creationId xmlns:a16="http://schemas.microsoft.com/office/drawing/2014/main" id="{C0AD9113-66A5-4BEA-AC02-FBDDDE5DA59A}"/>
                  </a:ext>
                </a:extLst>
              </p14:cNvPr>
              <p14:cNvContentPartPr/>
              <p14:nvPr/>
            </p14:nvContentPartPr>
            <p14:xfrm>
              <a:off x="4363284" y="3663245"/>
              <a:ext cx="14040" cy="4320"/>
            </p14:xfrm>
          </p:contentPart>
        </mc:Choice>
        <mc:Fallback>
          <p:pic>
            <p:nvPicPr>
              <p:cNvPr id="11" name="حبر 10">
                <a:extLst>
                  <a:ext uri="{FF2B5EF4-FFF2-40B4-BE49-F238E27FC236}">
                    <a16:creationId xmlns:a16="http://schemas.microsoft.com/office/drawing/2014/main" id="{C0AD9113-66A5-4BEA-AC02-FBDDDE5DA59A}"/>
                  </a:ext>
                </a:extLst>
              </p:cNvPr>
              <p:cNvPicPr/>
              <p:nvPr/>
            </p:nvPicPr>
            <p:blipFill>
              <a:blip r:embed="rId12"/>
              <a:stretch>
                <a:fillRect/>
              </a:stretch>
            </p:blipFill>
            <p:spPr>
              <a:xfrm>
                <a:off x="4309644" y="3555605"/>
                <a:ext cx="121680" cy="219960"/>
              </a:xfrm>
              <a:prstGeom prst="rect">
                <a:avLst/>
              </a:prstGeom>
            </p:spPr>
          </p:pic>
        </mc:Fallback>
      </mc:AlternateContent>
      <mc:AlternateContent xmlns:mc="http://schemas.openxmlformats.org/markup-compatibility/2006">
        <mc:Choice xmlns:p14="http://schemas.microsoft.com/office/powerpoint/2010/main" Requires="p14">
          <p:contentPart p14:bwMode="auto" r:id="rId13">
            <p14:nvContentPartPr>
              <p14:cNvPr id="12" name="حبر 11">
                <a:extLst>
                  <a:ext uri="{FF2B5EF4-FFF2-40B4-BE49-F238E27FC236}">
                    <a16:creationId xmlns:a16="http://schemas.microsoft.com/office/drawing/2014/main" id="{E2B6D7D0-35DC-97B8-2063-1F07C2160555}"/>
                  </a:ext>
                </a:extLst>
              </p14:cNvPr>
              <p14:cNvContentPartPr/>
              <p14:nvPr/>
            </p14:nvContentPartPr>
            <p14:xfrm>
              <a:off x="4133964" y="3522485"/>
              <a:ext cx="511200" cy="245520"/>
            </p14:xfrm>
          </p:contentPart>
        </mc:Choice>
        <mc:Fallback>
          <p:pic>
            <p:nvPicPr>
              <p:cNvPr id="12" name="حبر 11">
                <a:extLst>
                  <a:ext uri="{FF2B5EF4-FFF2-40B4-BE49-F238E27FC236}">
                    <a16:creationId xmlns:a16="http://schemas.microsoft.com/office/drawing/2014/main" id="{E2B6D7D0-35DC-97B8-2063-1F07C2160555}"/>
                  </a:ext>
                </a:extLst>
              </p:cNvPr>
              <p:cNvPicPr/>
              <p:nvPr/>
            </p:nvPicPr>
            <p:blipFill>
              <a:blip r:embed="rId14"/>
              <a:stretch>
                <a:fillRect/>
              </a:stretch>
            </p:blipFill>
            <p:spPr>
              <a:xfrm>
                <a:off x="4080324" y="3414485"/>
                <a:ext cx="618840" cy="461160"/>
              </a:xfrm>
              <a:prstGeom prst="rect">
                <a:avLst/>
              </a:prstGeom>
            </p:spPr>
          </p:pic>
        </mc:Fallback>
      </mc:AlternateContent>
      <p:sp>
        <p:nvSpPr>
          <p:cNvPr id="18" name="مستطيل 17">
            <a:extLst>
              <a:ext uri="{FF2B5EF4-FFF2-40B4-BE49-F238E27FC236}">
                <a16:creationId xmlns:a16="http://schemas.microsoft.com/office/drawing/2014/main" id="{6C55E2B4-CC04-F3CD-9C23-FF1B95610E18}"/>
              </a:ext>
            </a:extLst>
          </p:cNvPr>
          <p:cNvSpPr/>
          <p:nvPr/>
        </p:nvSpPr>
        <p:spPr>
          <a:xfrm>
            <a:off x="4027044" y="3522485"/>
            <a:ext cx="720054" cy="533949"/>
          </a:xfrm>
          <a:prstGeom prst="rect">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SY"/>
          </a:p>
        </p:txBody>
      </p:sp>
    </p:spTree>
    <p:extLst>
      <p:ext uri="{BB962C8B-B14F-4D97-AF65-F5344CB8AC3E}">
        <p14:creationId xmlns:p14="http://schemas.microsoft.com/office/powerpoint/2010/main" val="363901341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98F1F7-CC04-F533-D67C-56415369989B}"/>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FAF5CC92-0CF1-3B68-C4D5-4C5E8CF97C02}"/>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35A51D71-1D80-7158-2291-99A7A152F00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3A0A8514-255F-0E62-FFB8-4F0C32558352}"/>
              </a:ext>
            </a:extLst>
          </p:cNvPr>
          <p:cNvSpPr/>
          <p:nvPr/>
        </p:nvSpPr>
        <p:spPr>
          <a:xfrm>
            <a:off x="6377988" y="1666575"/>
            <a:ext cx="5814012" cy="3926829"/>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مربع نص 8">
            <a:extLst>
              <a:ext uri="{FF2B5EF4-FFF2-40B4-BE49-F238E27FC236}">
                <a16:creationId xmlns:a16="http://schemas.microsoft.com/office/drawing/2014/main" id="{8E3C4BDE-411D-A94D-106F-CAB6368B3897}"/>
              </a:ext>
            </a:extLst>
          </p:cNvPr>
          <p:cNvSpPr txBox="1"/>
          <p:nvPr/>
        </p:nvSpPr>
        <p:spPr>
          <a:xfrm>
            <a:off x="6561867" y="2236524"/>
            <a:ext cx="5446254" cy="3640868"/>
          </a:xfrm>
          <a:prstGeom prst="rect">
            <a:avLst/>
          </a:prstGeom>
          <a:noFill/>
        </p:spPr>
        <p:txBody>
          <a:bodyPr wrap="square" rtlCol="0">
            <a:spAutoFit/>
          </a:bodyPr>
          <a:lstStyle/>
          <a:p>
            <a:pPr algn="just" rtl="1">
              <a:lnSpc>
                <a:spcPct val="150000"/>
              </a:lnSpc>
            </a:pPr>
            <a:r>
              <a:rPr lang="ar-SY" sz="2200" dirty="0"/>
              <a:t>بشكل عام أثبتت الدراسات العلمية أن المشاعر عبر منصات التواصل الاجتماعية معدية مثل دراسة                            (</a:t>
            </a:r>
            <a:r>
              <a:rPr lang="en-US" sz="2400" dirty="0"/>
              <a:t>(Ferrara et al., 2015</a:t>
            </a:r>
            <a:r>
              <a:rPr lang="ar-SY" sz="2200" dirty="0"/>
              <a:t> وأن مشاركة المنشورات الإيجابية تنقل العواطف الإيجابية لدى المستخدمين فهناك الكثير من المستخدمين قد يرغبون بنقل السعادة أو الشعور بالفرح لأصدقائهم وذلك يقومون بمشاركة المنشورات </a:t>
            </a:r>
            <a:endParaRPr lang="en-US" sz="2200" dirty="0"/>
          </a:p>
          <a:p>
            <a:pPr algn="just" rtl="1">
              <a:lnSpc>
                <a:spcPct val="150000"/>
              </a:lnSpc>
            </a:pPr>
            <a:endParaRPr lang="en-US" sz="2200" dirty="0"/>
          </a:p>
        </p:txBody>
      </p:sp>
      <p:sp>
        <p:nvSpPr>
          <p:cNvPr id="2" name="مربع نص 1">
            <a:extLst>
              <a:ext uri="{FF2B5EF4-FFF2-40B4-BE49-F238E27FC236}">
                <a16:creationId xmlns:a16="http://schemas.microsoft.com/office/drawing/2014/main" id="{4DFDD91B-0157-AEAD-44ED-F3C3B6810075}"/>
              </a:ext>
            </a:extLst>
          </p:cNvPr>
          <p:cNvSpPr txBox="1"/>
          <p:nvPr/>
        </p:nvSpPr>
        <p:spPr>
          <a:xfrm>
            <a:off x="3373801" y="207913"/>
            <a:ext cx="5444398" cy="584775"/>
          </a:xfrm>
          <a:prstGeom prst="rect">
            <a:avLst/>
          </a:prstGeom>
          <a:noFill/>
        </p:spPr>
        <p:txBody>
          <a:bodyPr wrap="square" rtlCol="0">
            <a:spAutoFit/>
          </a:bodyPr>
          <a:lstStyle/>
          <a:p>
            <a:pPr algn="ctr" rtl="1"/>
            <a:r>
              <a:rPr lang="ar-SY" sz="3200" b="1" dirty="0">
                <a:solidFill>
                  <a:srgbClr val="00AEEF"/>
                </a:solidFill>
              </a:rPr>
              <a:t>إثارة العواطف</a:t>
            </a:r>
            <a:endParaRPr lang="en-US" sz="3200" b="1" dirty="0">
              <a:solidFill>
                <a:srgbClr val="00AEEF"/>
              </a:solidFill>
            </a:endParaRPr>
          </a:p>
        </p:txBody>
      </p:sp>
      <p:pic>
        <p:nvPicPr>
          <p:cNvPr id="4" name="صورة 3" descr="صورة تحتوي على قصاصة فنية, رسم, توضيح, فن&#10;&#10;قد يكون المحتوى الذي تم إنشاؤه بواسطة الذكاء الاصطناعي غير صحيح.">
            <a:extLst>
              <a:ext uri="{FF2B5EF4-FFF2-40B4-BE49-F238E27FC236}">
                <a16:creationId xmlns:a16="http://schemas.microsoft.com/office/drawing/2014/main" id="{8D607CEC-A2C3-F5A4-A649-E3D6EA5BD7C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33173" y="1470275"/>
            <a:ext cx="3973337" cy="4791377"/>
          </a:xfrm>
          <a:prstGeom prst="rect">
            <a:avLst/>
          </a:prstGeom>
        </p:spPr>
      </p:pic>
      <p:sp>
        <p:nvSpPr>
          <p:cNvPr id="6" name="مربع نص 5">
            <a:extLst>
              <a:ext uri="{FF2B5EF4-FFF2-40B4-BE49-F238E27FC236}">
                <a16:creationId xmlns:a16="http://schemas.microsoft.com/office/drawing/2014/main" id="{79DF8331-71B8-418B-F93B-06A8A95543F0}"/>
              </a:ext>
            </a:extLst>
          </p:cNvPr>
          <p:cNvSpPr txBox="1"/>
          <p:nvPr/>
        </p:nvSpPr>
        <p:spPr>
          <a:xfrm>
            <a:off x="5906647" y="5722155"/>
            <a:ext cx="6099242" cy="646331"/>
          </a:xfrm>
          <a:prstGeom prst="rect">
            <a:avLst/>
          </a:prstGeom>
          <a:noFill/>
        </p:spPr>
        <p:txBody>
          <a:bodyPr wrap="square">
            <a:spAutoFit/>
          </a:bodyPr>
          <a:lstStyle/>
          <a:p>
            <a:r>
              <a:rPr lang="ar-SY" dirty="0">
                <a:hlinkClick r:id="rId5"/>
              </a:rPr>
              <a:t>https://www.researchgate.net/publication/278969352_Measuring_Emotional_Contagion_in_Social_Media</a:t>
            </a:r>
            <a:r>
              <a:rPr lang="ar-SY" dirty="0"/>
              <a:t> </a:t>
            </a:r>
          </a:p>
        </p:txBody>
      </p:sp>
    </p:spTree>
    <p:extLst>
      <p:ext uri="{BB962C8B-B14F-4D97-AF65-F5344CB8AC3E}">
        <p14:creationId xmlns:p14="http://schemas.microsoft.com/office/powerpoint/2010/main" val="210847892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2B001A-A0A2-18D1-1F12-8D5EBDC736B7}"/>
            </a:ext>
          </a:extLst>
        </p:cNvPr>
        <p:cNvGrpSpPr/>
        <p:nvPr/>
      </p:nvGrpSpPr>
      <p:grpSpPr>
        <a:xfrm>
          <a:off x="0" y="0"/>
          <a:ext cx="0" cy="0"/>
          <a:chOff x="0" y="0"/>
          <a:chExt cx="0" cy="0"/>
        </a:xfrm>
      </p:grpSpPr>
      <p:sp>
        <p:nvSpPr>
          <p:cNvPr id="4" name="مستطيل 3">
            <a:extLst>
              <a:ext uri="{FF2B5EF4-FFF2-40B4-BE49-F238E27FC236}">
                <a16:creationId xmlns:a16="http://schemas.microsoft.com/office/drawing/2014/main" id="{A94B5D8E-4315-6A9D-92FC-321FABB7FD3E}"/>
              </a:ext>
            </a:extLst>
          </p:cNvPr>
          <p:cNvSpPr/>
          <p:nvPr/>
        </p:nvSpPr>
        <p:spPr>
          <a:xfrm>
            <a:off x="0" y="2868391"/>
            <a:ext cx="12192000" cy="3357844"/>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31" name="TextBox 30">
            <a:extLst>
              <a:ext uri="{FF2B5EF4-FFF2-40B4-BE49-F238E27FC236}">
                <a16:creationId xmlns:a16="http://schemas.microsoft.com/office/drawing/2014/main" id="{84F8033F-F356-7D62-97F1-F91DEFC4FB23}"/>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73295648-81E6-4279-F902-29D99C7BAE0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9" name="مربع نص 8">
            <a:extLst>
              <a:ext uri="{FF2B5EF4-FFF2-40B4-BE49-F238E27FC236}">
                <a16:creationId xmlns:a16="http://schemas.microsoft.com/office/drawing/2014/main" id="{13AAF674-B51F-57FB-FE1F-8751443F3CE5}"/>
              </a:ext>
            </a:extLst>
          </p:cNvPr>
          <p:cNvSpPr txBox="1"/>
          <p:nvPr/>
        </p:nvSpPr>
        <p:spPr>
          <a:xfrm>
            <a:off x="266894" y="3003877"/>
            <a:ext cx="11658211" cy="3086871"/>
          </a:xfrm>
          <a:prstGeom prst="rect">
            <a:avLst/>
          </a:prstGeom>
          <a:noFill/>
        </p:spPr>
        <p:txBody>
          <a:bodyPr wrap="square" rtlCol="0">
            <a:spAutoFit/>
          </a:bodyPr>
          <a:lstStyle/>
          <a:p>
            <a:pPr algn="just" rtl="1">
              <a:lnSpc>
                <a:spcPct val="150000"/>
              </a:lnSpc>
            </a:pPr>
            <a:r>
              <a:rPr lang="ar-SY" sz="2200" dirty="0"/>
              <a:t>على سبيل المثال دراسة (</a:t>
            </a:r>
            <a:r>
              <a:rPr lang="en-US" sz="2200" dirty="0"/>
              <a:t>Lu&amp; Hong, 2022</a:t>
            </a:r>
            <a:r>
              <a:rPr lang="ar-SY" sz="2200" dirty="0"/>
              <a:t>) استكشفت أن المشاعر السلبية على مواقع التواصل الاجتماعي في فترة كورونا انتشرت بشكل كبير، حيث قام عدد كبير من المستخدمين بمشاركة المنشورات السلبية نتيجة إجراءات الاحتراز الصحي أو تعرضهم للمرض أو توقف أعمالهم التجارية وهذا ما جعلهم يشاركون المنشورات السلبية وجعلت العدوى العاطفية تنتقل بسرعة بين المستخدمين ووصت الدراسة برفع مستوى الوعي العام بالمشاعر السلبية، وتعزيز إعادة بناء الصحة النفسية العامة والتعافي منها في ظل جائحة كورونا.</a:t>
            </a:r>
            <a:endParaRPr lang="en-US" sz="2200" dirty="0"/>
          </a:p>
          <a:p>
            <a:pPr algn="just" rtl="1">
              <a:lnSpc>
                <a:spcPct val="150000"/>
              </a:lnSpc>
            </a:pPr>
            <a:endParaRPr lang="en-US" sz="2200" dirty="0"/>
          </a:p>
        </p:txBody>
      </p:sp>
      <p:sp>
        <p:nvSpPr>
          <p:cNvPr id="2" name="مربع نص 1">
            <a:extLst>
              <a:ext uri="{FF2B5EF4-FFF2-40B4-BE49-F238E27FC236}">
                <a16:creationId xmlns:a16="http://schemas.microsoft.com/office/drawing/2014/main" id="{DA8EFA7D-21BF-A83C-7258-3A101AA00D0A}"/>
              </a:ext>
            </a:extLst>
          </p:cNvPr>
          <p:cNvSpPr txBox="1"/>
          <p:nvPr/>
        </p:nvSpPr>
        <p:spPr>
          <a:xfrm>
            <a:off x="3025932" y="251038"/>
            <a:ext cx="5444398" cy="1077218"/>
          </a:xfrm>
          <a:prstGeom prst="rect">
            <a:avLst/>
          </a:prstGeom>
          <a:noFill/>
        </p:spPr>
        <p:txBody>
          <a:bodyPr wrap="square" rtlCol="0">
            <a:spAutoFit/>
          </a:bodyPr>
          <a:lstStyle/>
          <a:p>
            <a:pPr algn="ctr" rtl="1"/>
            <a:r>
              <a:rPr lang="ar-SY" sz="3200" b="1" dirty="0">
                <a:solidFill>
                  <a:srgbClr val="00AEEF"/>
                </a:solidFill>
              </a:rPr>
              <a:t>إثارة العواطف</a:t>
            </a:r>
          </a:p>
          <a:p>
            <a:pPr algn="ctr" rtl="1"/>
            <a:r>
              <a:rPr lang="ar-SY" sz="3200" b="1" dirty="0">
                <a:solidFill>
                  <a:srgbClr val="00AEEF"/>
                </a:solidFill>
              </a:rPr>
              <a:t>دراسة (</a:t>
            </a:r>
            <a:r>
              <a:rPr lang="en-US" sz="3200" b="1" dirty="0">
                <a:solidFill>
                  <a:srgbClr val="00AEEF"/>
                </a:solidFill>
              </a:rPr>
              <a:t>Lu&amp; Hong, 2022</a:t>
            </a:r>
            <a:r>
              <a:rPr lang="ar-SY" sz="3200" b="1" dirty="0">
                <a:solidFill>
                  <a:srgbClr val="00AEEF"/>
                </a:solidFill>
              </a:rPr>
              <a:t>) </a:t>
            </a:r>
            <a:endParaRPr lang="en-US" sz="3200" b="1" dirty="0">
              <a:solidFill>
                <a:srgbClr val="00AEEF"/>
              </a:solidFill>
            </a:endParaRPr>
          </a:p>
        </p:txBody>
      </p:sp>
      <p:sp>
        <p:nvSpPr>
          <p:cNvPr id="5" name="مربع نص 4">
            <a:extLst>
              <a:ext uri="{FF2B5EF4-FFF2-40B4-BE49-F238E27FC236}">
                <a16:creationId xmlns:a16="http://schemas.microsoft.com/office/drawing/2014/main" id="{BC322A2D-030E-384C-0BED-765D5FE1FB2A}"/>
              </a:ext>
            </a:extLst>
          </p:cNvPr>
          <p:cNvSpPr txBox="1"/>
          <p:nvPr/>
        </p:nvSpPr>
        <p:spPr>
          <a:xfrm>
            <a:off x="1614790" y="5461185"/>
            <a:ext cx="8542605" cy="464871"/>
          </a:xfrm>
          <a:prstGeom prst="rect">
            <a:avLst/>
          </a:prstGeom>
          <a:noFill/>
        </p:spPr>
        <p:txBody>
          <a:bodyPr wrap="square">
            <a:spAutoFit/>
          </a:bodyPr>
          <a:lstStyle/>
          <a:p>
            <a:pPr rtl="1">
              <a:lnSpc>
                <a:spcPct val="150000"/>
              </a:lnSpc>
            </a:pPr>
            <a:r>
              <a:rPr lang="en-US" dirty="0">
                <a:hlinkClick r:id="rId4"/>
              </a:rPr>
              <a:t>https://www.continuousmile.com/behavior/emotional-contagion-feelings-go-viral/</a:t>
            </a:r>
            <a:r>
              <a:rPr lang="en-US" dirty="0"/>
              <a:t> </a:t>
            </a:r>
          </a:p>
        </p:txBody>
      </p:sp>
    </p:spTree>
    <p:extLst>
      <p:ext uri="{BB962C8B-B14F-4D97-AF65-F5344CB8AC3E}">
        <p14:creationId xmlns:p14="http://schemas.microsoft.com/office/powerpoint/2010/main" val="251451407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4" name="مربع نص 3"/>
          <p:cNvSpPr txBox="1"/>
          <p:nvPr/>
        </p:nvSpPr>
        <p:spPr>
          <a:xfrm>
            <a:off x="3041145" y="819128"/>
            <a:ext cx="5129199" cy="861774"/>
          </a:xfrm>
          <a:prstGeom prst="rect">
            <a:avLst/>
          </a:prstGeom>
          <a:noFill/>
        </p:spPr>
        <p:txBody>
          <a:bodyPr wrap="square" rtlCol="0">
            <a:spAutoFit/>
          </a:bodyPr>
          <a:lstStyle/>
          <a:p>
            <a:pPr algn="ctr"/>
            <a:r>
              <a:rPr lang="ar-AE" sz="3200" b="1" dirty="0">
                <a:solidFill>
                  <a:srgbClr val="00AEEF"/>
                </a:solidFill>
              </a:rPr>
              <a:t>المصادر والمراجع</a:t>
            </a:r>
            <a:endParaRPr lang="en-US" sz="3200" dirty="0">
              <a:solidFill>
                <a:srgbClr val="00AEEF"/>
              </a:solidFill>
            </a:endParaRPr>
          </a:p>
          <a:p>
            <a:endParaRPr lang="en-US" dirty="0"/>
          </a:p>
        </p:txBody>
      </p:sp>
      <p:sp>
        <p:nvSpPr>
          <p:cNvPr id="6" name="مستطيل مستدير الزوايا 5"/>
          <p:cNvSpPr/>
          <p:nvPr/>
        </p:nvSpPr>
        <p:spPr>
          <a:xfrm>
            <a:off x="673669" y="1479458"/>
            <a:ext cx="10306594" cy="5486400"/>
          </a:xfrm>
          <a:prstGeom prst="roundRect">
            <a:avLst/>
          </a:prstGeom>
          <a:ln>
            <a:solidFill>
              <a:srgbClr val="00AEEF"/>
            </a:solidFill>
          </a:ln>
        </p:spPr>
        <p:style>
          <a:lnRef idx="2">
            <a:schemeClr val="accent6"/>
          </a:lnRef>
          <a:fillRef idx="1">
            <a:schemeClr val="lt1"/>
          </a:fillRef>
          <a:effectRef idx="0">
            <a:schemeClr val="accent6"/>
          </a:effectRef>
          <a:fontRef idx="minor">
            <a:schemeClr val="dk1"/>
          </a:fontRef>
        </p:style>
        <p:txBody>
          <a:bodyPr rtlCol="0" anchor="ctr"/>
          <a:lstStyle/>
          <a:p>
            <a:pPr algn="r" rtl="1">
              <a:lnSpc>
                <a:spcPct val="150000"/>
              </a:lnSpc>
            </a:pPr>
            <a:r>
              <a:rPr lang="en-US" dirty="0"/>
              <a:t>1</a:t>
            </a:r>
            <a:r>
              <a:rPr lang="ar-SY" dirty="0"/>
              <a:t>-الغريب، محمد (</a:t>
            </a:r>
            <a:r>
              <a:rPr lang="en-US" dirty="0"/>
              <a:t>2013</a:t>
            </a:r>
            <a:r>
              <a:rPr lang="ar-SY" dirty="0"/>
              <a:t>) دور محددات الكلام المتناقل السلبي على تحول الزبائن بين مزودي الخدمات التعليمية /دراسة ميدانية في مدينة حلب/، رسالة ماجستير، جامعة حلب.</a:t>
            </a:r>
            <a:endParaRPr lang="en-US" dirty="0"/>
          </a:p>
          <a:p>
            <a:pPr algn="r" rtl="1">
              <a:lnSpc>
                <a:spcPct val="150000"/>
              </a:lnSpc>
            </a:pPr>
            <a:r>
              <a:rPr lang="en-US" dirty="0"/>
              <a:t>2</a:t>
            </a:r>
            <a:r>
              <a:rPr lang="ar-SY" dirty="0"/>
              <a:t>-دانية، عياشي 2022 التسويق الفيروسي، "أثر التسويق الفيروسي في سلوك المستهلك وفقاً لنموذج </a:t>
            </a:r>
            <a:r>
              <a:rPr lang="ar-SY" dirty="0" err="1"/>
              <a:t>آيدا</a:t>
            </a:r>
            <a:r>
              <a:rPr lang="ar-SY" dirty="0"/>
              <a:t>" "دراسة حالة"، رسالة ماجستير، جامعة حلب.</a:t>
            </a:r>
          </a:p>
          <a:p>
            <a:pPr algn="l">
              <a:lnSpc>
                <a:spcPct val="150000"/>
              </a:lnSpc>
            </a:pPr>
            <a:r>
              <a:rPr lang="en-US" dirty="0"/>
              <a:t>3</a:t>
            </a:r>
            <a:r>
              <a:rPr lang="ar-SY" dirty="0"/>
              <a:t>-</a:t>
            </a:r>
            <a:r>
              <a:rPr lang="en-US" dirty="0"/>
              <a:t> The New Rules of Marketing &amp; PR: How to Use Content Marketing, AI, Social Media, Podcasting, Video, and Newsjacking to Reach Buyers Directly 9th Edition, David Meerman Scott(2024).​</a:t>
            </a:r>
          </a:p>
          <a:p>
            <a:pPr>
              <a:lnSpc>
                <a:spcPct val="150000"/>
              </a:lnSpc>
            </a:pPr>
            <a:r>
              <a:rPr lang="en-US" dirty="0"/>
              <a:t>4</a:t>
            </a:r>
            <a:r>
              <a:rPr lang="ar-SY" dirty="0"/>
              <a:t>-</a:t>
            </a:r>
            <a:r>
              <a:rPr lang="en-US" dirty="0"/>
              <a:t>Contagious: Why Things Catch On Paperback, Jonah Berger (2016) ​</a:t>
            </a:r>
          </a:p>
          <a:p>
            <a:pPr>
              <a:lnSpc>
                <a:spcPct val="150000"/>
              </a:lnSpc>
            </a:pPr>
            <a:r>
              <a:rPr lang="en-US" dirty="0"/>
              <a:t>5- The Guide To Going Viral: The Art and Science of Succeeding on Social Media, Brendan Kane(2024).  </a:t>
            </a:r>
          </a:p>
        </p:txBody>
      </p:sp>
    </p:spTree>
    <p:extLst>
      <p:ext uri="{BB962C8B-B14F-4D97-AF65-F5344CB8AC3E}">
        <p14:creationId xmlns:p14="http://schemas.microsoft.com/office/powerpoint/2010/main" val="303626733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4" name="مربع نص 3"/>
          <p:cNvSpPr txBox="1"/>
          <p:nvPr/>
        </p:nvSpPr>
        <p:spPr>
          <a:xfrm>
            <a:off x="3015019" y="358760"/>
            <a:ext cx="5129199" cy="861774"/>
          </a:xfrm>
          <a:prstGeom prst="rect">
            <a:avLst/>
          </a:prstGeom>
          <a:noFill/>
        </p:spPr>
        <p:txBody>
          <a:bodyPr wrap="square" rtlCol="0">
            <a:spAutoFit/>
          </a:bodyPr>
          <a:lstStyle/>
          <a:p>
            <a:pPr algn="ctr"/>
            <a:r>
              <a:rPr lang="ar-AE" sz="3200" b="1" dirty="0">
                <a:solidFill>
                  <a:srgbClr val="00AEEF"/>
                </a:solidFill>
              </a:rPr>
              <a:t>المصادر والمراجع</a:t>
            </a:r>
            <a:endParaRPr lang="en-US" sz="3200" dirty="0">
              <a:solidFill>
                <a:srgbClr val="00AEEF"/>
              </a:solidFill>
            </a:endParaRPr>
          </a:p>
          <a:p>
            <a:endParaRPr lang="en-US" dirty="0"/>
          </a:p>
        </p:txBody>
      </p:sp>
      <p:sp>
        <p:nvSpPr>
          <p:cNvPr id="6" name="مستطيل مستدير الزوايا 5"/>
          <p:cNvSpPr/>
          <p:nvPr/>
        </p:nvSpPr>
        <p:spPr>
          <a:xfrm>
            <a:off x="0" y="1398800"/>
            <a:ext cx="9653451" cy="4981155"/>
          </a:xfrm>
          <a:prstGeom prst="roundRect">
            <a:avLst/>
          </a:prstGeom>
          <a:ln>
            <a:solidFill>
              <a:srgbClr val="00AEEF"/>
            </a:solidFill>
          </a:ln>
        </p:spPr>
        <p:style>
          <a:lnRef idx="2">
            <a:schemeClr val="accent6"/>
          </a:lnRef>
          <a:fillRef idx="1">
            <a:schemeClr val="lt1"/>
          </a:fillRef>
          <a:effectRef idx="0">
            <a:schemeClr val="accent6"/>
          </a:effectRef>
          <a:fontRef idx="minor">
            <a:schemeClr val="dk1"/>
          </a:fontRef>
        </p:style>
        <p:txBody>
          <a:bodyPr rtlCol="0" anchor="ctr"/>
          <a:lstStyle/>
          <a:p>
            <a:endParaRPr lang="en-US" dirty="0"/>
          </a:p>
          <a:p>
            <a:endParaRPr lang="en-US" dirty="0"/>
          </a:p>
          <a:p>
            <a:r>
              <a:rPr lang="en-US" dirty="0"/>
              <a:t>6-Ferrara, E., &amp; Yang, </a:t>
            </a:r>
            <a:r>
              <a:rPr lang="en-US" dirty="0" err="1"/>
              <a:t>Zeyao</a:t>
            </a:r>
            <a:r>
              <a:rPr lang="en-US" dirty="0"/>
              <a:t>. (2015). Measuring Emotional Contagion in Social Media. PLOS ONE, 10(11), e0142390. </a:t>
            </a:r>
            <a:r>
              <a:rPr lang="en-US" dirty="0">
                <a:hlinkClick r:id="rId4">
                  <a:extLst>
                    <a:ext uri="{A12FA001-AC4F-418D-AE19-62706E023703}">
                      <ahyp:hlinkClr xmlns:ahyp="http://schemas.microsoft.com/office/drawing/2018/hyperlinkcolor" val="tx"/>
                    </a:ext>
                  </a:extLst>
                </a:hlinkClick>
              </a:rPr>
              <a:t>https://doi.org/10.1371/journal.pone.0142390</a:t>
            </a:r>
            <a:r>
              <a:rPr lang="en-US" dirty="0"/>
              <a:t> </a:t>
            </a:r>
          </a:p>
          <a:p>
            <a:r>
              <a:rPr lang="en-US" dirty="0"/>
              <a:t>7-Lu, D., &amp; Hong, D. (2022). Emotional Contagion: Research on the Influencing Factors of Social Media Users’ Negative Emotional Communication During the COVID-19 Pandemic. Frontiers in Psychology, 13. </a:t>
            </a:r>
            <a:r>
              <a:rPr lang="en-US" dirty="0">
                <a:hlinkClick r:id="rId5">
                  <a:extLst>
                    <a:ext uri="{A12FA001-AC4F-418D-AE19-62706E023703}">
                      <ahyp:hlinkClr xmlns:ahyp="http://schemas.microsoft.com/office/drawing/2018/hyperlinkcolor" val="tx"/>
                    </a:ext>
                  </a:extLst>
                </a:hlinkClick>
              </a:rPr>
              <a:t>https://doi.org/10.3389/fpsyg.2022.931835</a:t>
            </a:r>
            <a:r>
              <a:rPr lang="en-US" dirty="0"/>
              <a:t>  </a:t>
            </a:r>
            <a:endParaRPr lang="en-US" dirty="0">
              <a:hlinkClick r:id="rId6">
                <a:extLst>
                  <a:ext uri="{A12FA001-AC4F-418D-AE19-62706E023703}">
                    <ahyp:hlinkClr xmlns:ahyp="http://schemas.microsoft.com/office/drawing/2018/hyperlinkcolor" val="tx"/>
                  </a:ext>
                </a:extLst>
              </a:hlinkClick>
            </a:endParaRPr>
          </a:p>
          <a:p>
            <a:pPr rtl="1">
              <a:lnSpc>
                <a:spcPct val="150000"/>
              </a:lnSpc>
            </a:pPr>
            <a:r>
              <a:rPr lang="en-US" dirty="0">
                <a:hlinkClick r:id="rId6">
                  <a:extLst>
                    <a:ext uri="{A12FA001-AC4F-418D-AE19-62706E023703}">
                      <ahyp:hlinkClr xmlns:ahyp="http://schemas.microsoft.com/office/drawing/2018/hyperlinkcolor" val="tx"/>
                    </a:ext>
                  </a:extLst>
                </a:hlinkClick>
              </a:rPr>
              <a:t>8-</a:t>
            </a:r>
            <a:r>
              <a:rPr lang="en-US" dirty="0">
                <a:hlinkClick r:id="rId7">
                  <a:extLst>
                    <a:ext uri="{A12FA001-AC4F-418D-AE19-62706E023703}">
                      <ahyp:hlinkClr xmlns:ahyp="http://schemas.microsoft.com/office/drawing/2018/hyperlinkcolor" val="tx"/>
                    </a:ext>
                  </a:extLst>
                </a:hlinkClick>
              </a:rPr>
              <a:t>https://viral-loops.com/blog/dropbox-grew-3900-simple-referral-program</a:t>
            </a:r>
            <a:endParaRPr lang="en-US" dirty="0"/>
          </a:p>
          <a:p>
            <a:pPr rtl="1">
              <a:lnSpc>
                <a:spcPct val="150000"/>
              </a:lnSpc>
            </a:pPr>
            <a:r>
              <a:rPr lang="en-US" sz="2000" dirty="0"/>
              <a:t>9-</a:t>
            </a:r>
            <a:r>
              <a:rPr lang="en-US" u="sng" dirty="0">
                <a:hlinkClick r:id="rId8"/>
              </a:rPr>
              <a:t>https://www.linkedin.com/posts/developer-yogesh_casestudy-growth-dropbox-activity-7404818472729296896-I7iH</a:t>
            </a:r>
            <a:r>
              <a:rPr lang="ar-SY" u="sng" dirty="0">
                <a:hlinkClick r:id="rId8"/>
              </a:rPr>
              <a:t>/</a:t>
            </a:r>
            <a:r>
              <a:rPr lang="en-US" dirty="0"/>
              <a:t> </a:t>
            </a:r>
          </a:p>
          <a:p>
            <a:pPr rtl="1">
              <a:lnSpc>
                <a:spcPct val="150000"/>
              </a:lnSpc>
            </a:pPr>
            <a:r>
              <a:rPr lang="en-US" sz="2000" dirty="0"/>
              <a:t>10- </a:t>
            </a:r>
            <a:r>
              <a:rPr lang="en-US" u="sng" dirty="0">
                <a:hlinkClick r:id="rId9"/>
              </a:rPr>
              <a:t>https://pmc.ncbi.nlm.nih.gov/articles/PMC9337870</a:t>
            </a:r>
            <a:endParaRPr lang="ar-SY" u="sng" dirty="0"/>
          </a:p>
          <a:p>
            <a:pPr rtl="1">
              <a:lnSpc>
                <a:spcPct val="150000"/>
              </a:lnSpc>
            </a:pPr>
            <a:r>
              <a:rPr lang="en-US" dirty="0"/>
              <a:t>11- </a:t>
            </a:r>
            <a:r>
              <a:rPr lang="en-US" dirty="0">
                <a:hlinkClick r:id="rId10"/>
              </a:rPr>
              <a:t>https://cello.so/wp-content/uploads/2024/01/Frame-1000004142-1.png</a:t>
            </a:r>
            <a:r>
              <a:rPr lang="en-US" dirty="0"/>
              <a:t> </a:t>
            </a:r>
            <a:endParaRPr lang="ar-SY" dirty="0"/>
          </a:p>
          <a:p>
            <a:pPr rtl="1">
              <a:lnSpc>
                <a:spcPct val="150000"/>
              </a:lnSpc>
            </a:pPr>
            <a:r>
              <a:rPr lang="en-US" dirty="0">
                <a:hlinkClick r:id="rId11"/>
              </a:rPr>
              <a:t>12-https://www.continuousmile.com/behavior/emotional-contagion-feelings-go-viral</a:t>
            </a:r>
            <a:endParaRPr lang="ar-SY" dirty="0"/>
          </a:p>
          <a:p>
            <a:br>
              <a:rPr lang="en-US" dirty="0"/>
            </a:br>
            <a:endParaRPr lang="en-US" sz="2000" dirty="0"/>
          </a:p>
        </p:txBody>
      </p:sp>
    </p:spTree>
    <p:extLst>
      <p:ext uri="{BB962C8B-B14F-4D97-AF65-F5344CB8AC3E}">
        <p14:creationId xmlns:p14="http://schemas.microsoft.com/office/powerpoint/2010/main" val="33859870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صورة 3"/>
          <p:cNvPicPr>
            <a:picLocks noChangeAspect="1"/>
          </p:cNvPicPr>
          <p:nvPr/>
        </p:nvPicPr>
        <p:blipFill rotWithShape="1">
          <a:blip r:embed="rId2">
            <a:extLst>
              <a:ext uri="{28A0092B-C50C-407E-A947-70E740481C1C}">
                <a14:useLocalDpi xmlns:a14="http://schemas.microsoft.com/office/drawing/2010/main" val="0"/>
              </a:ext>
            </a:extLst>
          </a:blip>
          <a:srcRect l="3858" t="3762" r="3678" b="1792"/>
          <a:stretch/>
        </p:blipFill>
        <p:spPr>
          <a:xfrm>
            <a:off x="1" y="1"/>
            <a:ext cx="12174500" cy="6858000"/>
          </a:xfrm>
          <a:prstGeom prst="rect">
            <a:avLst/>
          </a:prstGeom>
        </p:spPr>
      </p:pic>
    </p:spTree>
    <p:extLst>
      <p:ext uri="{BB962C8B-B14F-4D97-AF65-F5344CB8AC3E}">
        <p14:creationId xmlns:p14="http://schemas.microsoft.com/office/powerpoint/2010/main" val="261034995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45A57B1-3A66-42A2-9E30-5D7D9803DAC9}"/>
</file>

<file path=customXml/itemProps2.xml><?xml version="1.0" encoding="utf-8"?>
<ds:datastoreItem xmlns:ds="http://schemas.openxmlformats.org/officeDocument/2006/customXml" ds:itemID="{ACC9A911-23AF-4D6B-960B-1A780C58D828}">
  <ds:schemaRefs>
    <ds:schemaRef ds:uri="d13aca44-ef33-4cf4-9980-7f0b00e6eeb9"/>
    <ds:schemaRef ds:uri="http://purl.org/dc/elements/1.1/"/>
    <ds:schemaRef ds:uri="http://purl.org/dc/dcmitype/"/>
    <ds:schemaRef ds:uri="http://schemas.microsoft.com/office/2006/documentManagement/types"/>
    <ds:schemaRef ds:uri="http://schemas.microsoft.com/office/2006/metadata/properties"/>
    <ds:schemaRef ds:uri="http://schemas.openxmlformats.org/package/2006/metadata/core-properties"/>
    <ds:schemaRef ds:uri="49100919-8a76-4266-be0c-7dc583902cb4"/>
    <ds:schemaRef ds:uri="http://schemas.microsoft.com/office/infopath/2007/PartnerControls"/>
    <ds:schemaRef ds:uri="http://www.w3.org/XML/1998/namespace"/>
    <ds:schemaRef ds:uri="http://purl.org/dc/terms/"/>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6910</TotalTime>
  <Words>2478</Words>
  <Application>Microsoft Office PowerPoint</Application>
  <PresentationFormat>شاشة عريضة</PresentationFormat>
  <Paragraphs>161</Paragraphs>
  <Slides>43</Slides>
  <Notes>42</Notes>
  <HiddenSlides>0</HiddenSlides>
  <MMClips>0</MMClips>
  <ScaleCrop>false</ScaleCrop>
  <HeadingPairs>
    <vt:vector size="6" baseType="variant">
      <vt:variant>
        <vt:lpstr>الخطوط المستخدمة</vt:lpstr>
      </vt:variant>
      <vt:variant>
        <vt:i4>4</vt:i4>
      </vt:variant>
      <vt:variant>
        <vt:lpstr>نسق</vt:lpstr>
      </vt:variant>
      <vt:variant>
        <vt:i4>1</vt:i4>
      </vt:variant>
      <vt:variant>
        <vt:lpstr>عناوين الشرائح</vt:lpstr>
      </vt:variant>
      <vt:variant>
        <vt:i4>43</vt:i4>
      </vt:variant>
    </vt:vector>
  </HeadingPairs>
  <TitlesOfParts>
    <vt:vector size="48" baseType="lpstr">
      <vt:lpstr>Alexandria</vt:lpstr>
      <vt:lpstr>Arial</vt:lpstr>
      <vt:lpstr>Calibri</vt:lpstr>
      <vt:lpstr>Calibri Light</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EXPERT</cp:lastModifiedBy>
  <cp:revision>344</cp:revision>
  <dcterms:created xsi:type="dcterms:W3CDTF">2023-04-29T09:08:00Z</dcterms:created>
  <dcterms:modified xsi:type="dcterms:W3CDTF">2026-02-11T21:53:11Z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