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sldIdLst>
    <p:sldId id="260" r:id="rId2"/>
    <p:sldId id="275" r:id="rId3"/>
    <p:sldId id="278" r:id="rId4"/>
    <p:sldId id="282" r:id="rId5"/>
    <p:sldId id="284" r:id="rId6"/>
    <p:sldId id="285" r:id="rId7"/>
    <p:sldId id="286" r:id="rId8"/>
    <p:sldId id="287" r:id="rId9"/>
    <p:sldId id="288" r:id="rId10"/>
    <p:sldId id="290" r:id="rId11"/>
    <p:sldId id="289" r:id="rId12"/>
    <p:sldId id="292" r:id="rId13"/>
    <p:sldId id="293" r:id="rId14"/>
    <p:sldId id="294" r:id="rId15"/>
    <p:sldId id="295" r:id="rId16"/>
    <p:sldId id="296" r:id="rId17"/>
    <p:sldId id="29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85" autoAdjust="0"/>
  </p:normalViewPr>
  <p:slideViewPr>
    <p:cSldViewPr snapToGrid="0">
      <p:cViewPr varScale="1">
        <p:scale>
          <a:sx n="64" d="100"/>
          <a:sy n="64" d="100"/>
        </p:scale>
        <p:origin x="7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Operational &amp; Strategic Risk Management</a:t>
            </a:r>
          </a:p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PMG630</a:t>
            </a:r>
            <a:endParaRPr lang="en-US" sz="32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 Zabel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B30E01-4963-4F53-980E-D170930DD0FE}"/>
              </a:ext>
            </a:extLst>
          </p:cNvPr>
          <p:cNvSpPr/>
          <p:nvPr/>
        </p:nvSpPr>
        <p:spPr>
          <a:xfrm>
            <a:off x="188247" y="1921704"/>
            <a:ext cx="11659196" cy="4601260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lIns="0" tIns="0" rIns="0" bIns="0">
            <a:spAutoFit/>
          </a:bodyPr>
          <a:lstStyle/>
          <a:p>
            <a:pPr marL="0" marR="0" lvl="2" indent="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الخبــــرات:</a:t>
            </a:r>
          </a:p>
          <a:p>
            <a:pPr marL="0" marR="0" lvl="2" indent="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درجة الدكتوراة في إدارة المخاطر – كليه الهندسه جامعه القاهره</a:t>
            </a:r>
          </a:p>
          <a:p>
            <a:pPr marL="0" marR="0" lvl="2" indent="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، مدير مخاطر محترف (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(RMP</a:t>
            </a: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, شهادة الأيزو 31000: 2018 محترف إدارة المخاطر و مدرب معتمد.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18 عاماً من الخبرة في إدارة المشاريع/ إدارة المخاطر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حاصل علي جائزه افضل تطبيق لاداره المخاطر بالقطاع العام (2021) بالمملكه العربيه السعوديه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اقليمي لاداره المخاطر بشركه إيكوم الامريكيه (اكبر شركه استشارات بالعالم)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اداره ضبط المشاريع – مكتب اداره مشروعات وزاره الشئون البلديه و القرويه و الاسكان  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إدارة المخاطر بمكتب إدارة المشاريع بوزارة المالية 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مخاطر  ومنسق مخاطر معتمد بمنطقة الشرق الأوسط وشمال أفريقيا و الهند بشركه وارلي بارسونز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خبير إدارة مخاطر بهيئه الأمم المتحدة منذ 2014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قام بنشر 11 ورقة بحثية في المؤتمرات الدولية/ المجلات العلمية </a:t>
            </a:r>
          </a:p>
          <a:p>
            <a:pPr marL="285750" marR="0" lvl="2" indent="-28575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777679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  <a:sym typeface="Arial" panose="020B0604020202020204" pitchFamily="34" charset="0"/>
              </a:rPr>
              <a:t>شارك بالعديد من المؤتمرات الدوليه بكرواتيا – اليابان – الولايات المتحده – سويسرا – فلندا </a:t>
            </a:r>
            <a:endParaRPr kumimoji="0" lang="ar" sz="2000" b="1" i="0" u="none" strike="noStrike" kern="0" cap="none" spc="0" normalizeH="0" baseline="0" noProof="0" dirty="0">
              <a:ln>
                <a:noFill/>
              </a:ln>
              <a:solidFill>
                <a:srgbClr val="777679"/>
              </a:solidFill>
              <a:effectLst/>
              <a:uLnTx/>
              <a:uFillTx/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56" y="1354393"/>
            <a:ext cx="2639797" cy="276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0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7" name="Picture 2" descr="جديد ] صور اسم اهلا وسهلا | Arabic calligraphy art, Arabic art, Balloon  illustration">
            <a:extLst>
              <a:ext uri="{FF2B5EF4-FFF2-40B4-BE49-F238E27FC236}">
                <a16:creationId xmlns:a16="http://schemas.microsoft.com/office/drawing/2014/main" id="{5ECB10DC-3100-1548-BA83-9CA7234430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84"/>
          <a:stretch/>
        </p:blipFill>
        <p:spPr bwMode="auto">
          <a:xfrm rot="272800">
            <a:off x="2920184" y="2096952"/>
            <a:ext cx="4923611" cy="286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483381-5D09-4F81-9A3B-F34ABB086CFF}"/>
              </a:ext>
            </a:extLst>
          </p:cNvPr>
          <p:cNvSpPr txBox="1"/>
          <p:nvPr/>
        </p:nvSpPr>
        <p:spPr>
          <a:xfrm>
            <a:off x="318051" y="1847334"/>
            <a:ext cx="1145834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Understand the fundamentals of operational risk management </a:t>
            </a:r>
          </a:p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Identify and discuss key operational issues in the government, non-profit, and private sectors; in particular risks involving the handling of, or decision-making around, information </a:t>
            </a:r>
          </a:p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Learn how to transform the fundamentals of operational risk into a cohesive operational risk management strategy </a:t>
            </a:r>
          </a:p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Understand the nature and role of governance in the management of operational risk </a:t>
            </a:r>
          </a:p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Understand the nature and application of operational risk appetite </a:t>
            </a:r>
          </a:p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Understand the nature and role of scenario analysis in the management of operational risk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314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 تكون </a:t>
            </a:r>
            <a:r>
              <a:rPr lang="ar-SA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 منهم أسبوعين للاختبار النهائي)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46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913" y="1805126"/>
            <a:ext cx="9482169" cy="4001847"/>
          </a:xfrm>
          <a:prstGeom prst="rect">
            <a:avLst/>
          </a:prstGeom>
        </p:spPr>
      </p:pic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12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تعتمد أوقات المحاضرات وحلقات النقاش علي 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توقيت مكة المكرمة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لجميع البرامج. </a:t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مدة المحاضرة المسجلة 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٧٠- ٩٠ دقيقة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ترفع علي منصة  </a:t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11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يوم السبت  </a:t>
            </a:r>
            <a:r>
              <a:rPr lang="ar-SA" sz="28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من كل أسبوع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تمام </a:t>
            </a:r>
            <a:r>
              <a:rPr lang="ar-SA" sz="2800" b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١٢ ظهراً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بتوقيت الرياض</a:t>
            </a: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b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حلقات النقاش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هي حلقات أسبوعية اختيارية للطالب وغرضها مناقشة ما تم طرحه في المحاضرة المسجلة لهذا الاسبوع. </a:t>
            </a:r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(يرجي مراجعة الموعد والمدة الزمنية لكل مقرر حسب الجدول)</a:t>
            </a:r>
            <a:b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حلقات النقاش اختيارية.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89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الأسبوع الأول </a:t>
            </a:r>
            <a:r>
              <a:rPr lang="ar-SA" sz="2800" b="1" dirty="0" smtClean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هو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أسبوع توجيهي</a:t>
            </a:r>
          </a:p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ويتم رفع كل ما يخص الفصل الدراسي علي صفحة المودل.</a:t>
            </a:r>
          </a:p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 </a:t>
            </a:r>
            <a:r>
              <a:rPr lang="ar-SA" sz="2800" b="1" dirty="0" err="1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إختبار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قصير به أسئلة عامة للطلاب من السهل حلها ويكون هذا الاختبار القصير بمثابة تدريب للطلاب علي التوقيت وعدد الأسئلة.</a:t>
            </a:r>
            <a: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370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4658514" y="1947129"/>
            <a:ext cx="7114845" cy="3665185"/>
          </a:xfrm>
          <a:prstGeom prst="rect">
            <a:avLst/>
          </a:prstGeom>
        </p:spPr>
      </p:pic>
      <p:pic>
        <p:nvPicPr>
          <p:cNvPr id="7" name="Picture 2" descr="Moodle: Online Learning with the World's Most Popular LMS">
            <a:extLst>
              <a:ext uri="{FF2B5EF4-FFF2-40B4-BE49-F238E27FC236}">
                <a16:creationId xmlns:a16="http://schemas.microsoft.com/office/drawing/2014/main" id="{777868B6-FEBB-F746-9487-86C690CF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60572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42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45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 Exam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235914" y="1490870"/>
            <a:ext cx="9790841" cy="425394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الاختبار القصير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إسبوعياً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في نفس موعد رفع المحاضرة يوم السبت من كل أسبوع في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تمام الساعة العاشرة مساء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ً 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يترك لمدة أسبوع ، ثم يغلق في يوم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الذي يليه تمام الساعة التاسعة مساءً.</a:t>
            </a:r>
            <a:b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الاختبار القصير </a:t>
            </a:r>
            <a:r>
              <a:rPr lang="en-US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 /Matching / true &amp; false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</a:p>
          <a:p>
            <a:pPr algn="ctr" rtl="1"/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تعد الإجابة علي الاختبار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بمثابة الحضور للطالب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b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 err="1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من 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٨ درجة / ٨ اسئلة. (بمجموع ٨٠درجة)</a:t>
            </a:r>
            <a:b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فترة السماحية للإختبار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٢٤ دقيقة</a:t>
            </a:r>
            <a:r>
              <a:rPr lang="ar-SA" sz="2400" b="1" dirty="0" smtClean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ar-SA" sz="24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60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FINAL Exam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878490" y="2231519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سيكون من خلال </a:t>
            </a:r>
            <a:r>
              <a:rPr lang="ar-SA" sz="3200" b="1" dirty="0" err="1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المودل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32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</a:t>
            </a:r>
            <a:r>
              <a:rPr lang="ar-SA" sz="3200" b="1" dirty="0" err="1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</a:t>
            </a: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/Matching / true &amp; false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  <a:endParaRPr lang="en-US" sz="32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من </a:t>
            </a:r>
            <a:r>
              <a:rPr lang="ar-SA" sz="32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٢٠ درجة.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88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49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378571" y="25216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 </a:t>
            </a:r>
            <a:r>
              <a:rPr lang="ar-SA" sz="36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6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 </a:t>
            </a:r>
            <a:r>
              <a:rPr lang="ar-SA" sz="36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30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pSp>
        <p:nvGrpSpPr>
          <p:cNvPr id="10" name="Google Shape;1410;p45"/>
          <p:cNvGrpSpPr/>
          <p:nvPr/>
        </p:nvGrpSpPr>
        <p:grpSpPr>
          <a:xfrm>
            <a:off x="813907" y="1171681"/>
            <a:ext cx="4454763" cy="4657744"/>
            <a:chOff x="729700" y="1034569"/>
            <a:chExt cx="3341072" cy="3493308"/>
          </a:xfrm>
        </p:grpSpPr>
        <p:sp>
          <p:nvSpPr>
            <p:cNvPr id="11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2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3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4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5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6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7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8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9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0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1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2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3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4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5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6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7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8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9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0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1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2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3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4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5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6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grpSp>
          <p:nvGrpSpPr>
            <p:cNvPr id="37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85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  <p:sp>
            <p:nvSpPr>
              <p:cNvPr id="86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  <p:sp>
            <p:nvSpPr>
              <p:cNvPr id="87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  <p:sp>
          <p:nvSpPr>
            <p:cNvPr id="38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9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0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1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2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3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4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5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6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7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8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9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0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1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2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3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4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5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6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7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8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9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0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1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2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3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4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5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6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7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8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9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0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1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2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3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4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5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6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7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8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9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0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1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2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3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4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sp>
        <p:nvSpPr>
          <p:cNvPr id="88" name="Google Shape;1488;p45"/>
          <p:cNvSpPr txBox="1">
            <a:spLocks/>
          </p:cNvSpPr>
          <p:nvPr/>
        </p:nvSpPr>
        <p:spPr>
          <a:xfrm>
            <a:off x="4672850" y="1276402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lvl="0" algn="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 kern="12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buSzPts val="1100"/>
              <a:buFont typeface="Anton"/>
              <a:buNone/>
              <a:tabLst/>
              <a:defRPr/>
            </a:pPr>
            <a: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  <a:t>We are AWESOME.</a:t>
            </a:r>
            <a:b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</a:br>
            <a: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  <a:t>We can do it!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tabLst/>
              <a:defRPr/>
            </a:pPr>
            <a:endParaRPr kumimoji="0" lang="en-US" sz="1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nton"/>
              <a:sym typeface="Anton"/>
            </a:endParaRPr>
          </a:p>
        </p:txBody>
      </p:sp>
      <p:sp>
        <p:nvSpPr>
          <p:cNvPr id="8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80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53" y="1759502"/>
            <a:ext cx="7571667" cy="4380650"/>
          </a:xfrm>
          <a:prstGeom prst="rect">
            <a:avLst/>
          </a:prstGeom>
        </p:spPr>
      </p:pic>
      <p:sp>
        <p:nvSpPr>
          <p:cNvPr id="90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 smtClean="0"/>
              <a:t>PMG630 </a:t>
            </a:r>
            <a:r>
              <a:rPr lang="en-US" dirty="0" smtClean="0"/>
              <a:t>- </a:t>
            </a:r>
            <a:r>
              <a:rPr lang="en-US" dirty="0"/>
              <a:t>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20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767</Words>
  <Application>Microsoft Office PowerPoint</Application>
  <PresentationFormat>Widescreen</PresentationFormat>
  <Paragraphs>103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AECOM Sans</vt:lpstr>
      <vt:lpstr>Anton</vt:lpstr>
      <vt:lpstr>Arial</vt:lpstr>
      <vt:lpstr>Calibri</vt:lpstr>
      <vt:lpstr>Catamaran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Learning Outcomes</vt:lpstr>
      <vt:lpstr>Orientation Day</vt:lpstr>
      <vt:lpstr>Orientation Day</vt:lpstr>
      <vt:lpstr>Orientation Day</vt:lpstr>
      <vt:lpstr>Orientation Day</vt:lpstr>
      <vt:lpstr>Orientation Day</vt:lpstr>
      <vt:lpstr>Orientation Day</vt:lpstr>
      <vt:lpstr>Orientation Day</vt:lpstr>
      <vt:lpstr>Short Exam</vt:lpstr>
      <vt:lpstr>FINAL Exam</vt:lpstr>
      <vt:lpstr>Orientation Day</vt:lpstr>
      <vt:lpstr>Orientation Day</vt:lpstr>
      <vt:lpstr>PowerPoint Presentation</vt:lpstr>
      <vt:lpstr>Orientation Day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Nael Y Zabel</cp:lastModifiedBy>
  <cp:revision>44</cp:revision>
  <dcterms:created xsi:type="dcterms:W3CDTF">2023-09-12T14:13:52Z</dcterms:created>
  <dcterms:modified xsi:type="dcterms:W3CDTF">2023-09-18T19:29:38Z</dcterms:modified>
</cp:coreProperties>
</file>