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92" r:id="rId3"/>
    <p:sldId id="261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728A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614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465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948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2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558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28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5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419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850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017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16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b="1" smtClean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9431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/>
          <a:lstStyle/>
          <a:p>
            <a:pPr algn="l"/>
            <a:r>
              <a:rPr lang="en-US" b="1" dirty="0" smtClean="0">
                <a:solidFill>
                  <a:schemeClr val="bg1"/>
                </a:solidFill>
                <a:latin typeface="+mn-lt"/>
              </a:rPr>
              <a:t>Introduction to economics  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Chapter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</a:rPr>
              <a:t>1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 smtClean="0">
                <a:solidFill>
                  <a:schemeClr val="bg1">
                    <a:lumMod val="95000"/>
                  </a:schemeClr>
                </a:solidFill>
              </a:rPr>
              <a:t>The challenge of economics 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US" sz="5400" b="1" cap="all" spc="200" dirty="0">
                <a:ea typeface="+mn-ea"/>
                <a:cs typeface="+mn-cs"/>
              </a:rPr>
              <a:t>The challenge of economics </a:t>
            </a:r>
            <a:endParaRPr lang="en-US" sz="5400" b="1" cap="all" spc="200" dirty="0">
              <a:ea typeface="+mn-ea"/>
              <a:cs typeface="+mn-cs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0" y="1845735"/>
            <a:ext cx="4938712" cy="3220899"/>
          </a:xfr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65760" y="1849607"/>
            <a:ext cx="5368834" cy="402336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L</a:t>
            </a:r>
            <a:r>
              <a:rPr lang="en-US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earning Outcomes</a:t>
            </a: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Economics and Opportunity Cost</a:t>
            </a:r>
            <a:endParaRPr lang="ar-JO" altLang="ar-JO" sz="24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Factors of Production</a:t>
            </a: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Scarcity</a:t>
            </a:r>
            <a:endParaRPr lang="ar-JO" altLang="ar-JO" sz="24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Three Basic Questions </a:t>
            </a:r>
            <a:endParaRPr lang="ar-JO" altLang="ar-JO" sz="24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Mixed </a:t>
            </a:r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Economies</a:t>
            </a:r>
            <a:endParaRPr lang="ar-JO" altLang="ar-JO" sz="24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Mixed </a:t>
            </a:r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Economies</a:t>
            </a:r>
          </a:p>
          <a:p>
            <a:pPr algn="ctr"/>
            <a:r>
              <a:rPr lang="en-US" altLang="ar-JO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Politics versus Economics</a:t>
            </a:r>
            <a:endParaRPr lang="en-US" sz="24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16287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ar-JO" b="1" dirty="0" smtClean="0">
                <a:solidFill>
                  <a:schemeClr val="tx1"/>
                </a:solidFill>
              </a:rPr>
              <a:t>Economics and Opportunity Cost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Economics</a:t>
            </a:r>
            <a:r>
              <a:rPr lang="en-US" altLang="ar-JO" sz="32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:</a:t>
            </a:r>
          </a:p>
          <a:p>
            <a:pPr algn="l" rtl="0">
              <a:buFont typeface="Wingdings" panose="05000000000000000000" pitchFamily="2" charset="2"/>
              <a:buChar char="§"/>
            </a:pPr>
            <a:r>
              <a:rPr lang="en-US" dirty="0" smtClean="0"/>
              <a:t>is </a:t>
            </a:r>
            <a:r>
              <a:rPr lang="en-US" dirty="0"/>
              <a:t>a social science concerned with the production, distribution, and consumption of goods and services. It studies how individuals, businesses, governments, and nations make choices about how to allocate resources</a:t>
            </a:r>
            <a:endParaRPr lang="en-US" altLang="ar-JO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32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Opportunity Cost:</a:t>
            </a:r>
          </a:p>
          <a:p>
            <a:pPr lvl="1" algn="l" rtl="0">
              <a:buFont typeface="Wingdings" panose="05000000000000000000" pitchFamily="2" charset="2"/>
              <a:buChar char="§"/>
            </a:pPr>
            <a:r>
              <a:rPr lang="en-US" altLang="ar-JO" sz="32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The </a:t>
            </a:r>
            <a:r>
              <a:rPr lang="en-US" altLang="ar-JO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most desired goods and services that are foregone in order to obtain something else.</a:t>
            </a:r>
          </a:p>
          <a:p>
            <a:pPr lvl="1" algn="l" rtl="0">
              <a:buFont typeface="Wingdings" panose="05000000000000000000" pitchFamily="2" charset="2"/>
              <a:buChar char="§"/>
            </a:pPr>
            <a:r>
              <a:rPr lang="en-US" altLang="ar-JO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The highest valued alternative that is sacrificed for the chosen alternative.</a:t>
            </a:r>
          </a:p>
          <a:p>
            <a:endParaRPr lang="ar-JO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53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ar-JO" dirty="0" smtClean="0">
                <a:solidFill>
                  <a:schemeClr val="tx1"/>
                </a:solidFill>
              </a:rPr>
              <a:t>Factors of Production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670560" y="1829352"/>
            <a:ext cx="6932023" cy="4022725"/>
          </a:xfrm>
        </p:spPr>
        <p:txBody>
          <a:bodyPr>
            <a:normAutofit/>
          </a:bodyPr>
          <a:lstStyle/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Resource inputs used to produce goods and services.</a:t>
            </a:r>
          </a:p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The four resources:</a:t>
            </a:r>
          </a:p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38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en-US" altLang="ar-JO" sz="3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Land, labor, capital, and entrepreneurship</a:t>
            </a:r>
          </a:p>
          <a:p>
            <a:pPr marL="0" indent="0" algn="l" rtl="0">
              <a:buNone/>
            </a:pPr>
            <a:endParaRPr lang="ar-JO" sz="36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032" name="Picture 8" descr="Factors of Production | Economics | tutor2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016" y="1907874"/>
            <a:ext cx="4612367" cy="345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22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ar-JO" b="1" dirty="0">
                <a:solidFill>
                  <a:schemeClr val="tx1"/>
                </a:solidFill>
              </a:rPr>
              <a:t>Scarcity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Lack of available resources to satisfy all desired uses of those resources.</a:t>
            </a:r>
          </a:p>
          <a:p>
            <a:pPr algn="l" rtl="0"/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Central problem of economics</a:t>
            </a:r>
            <a:endParaRPr lang="ar-JO" sz="36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862" y="286603"/>
            <a:ext cx="1632821" cy="14642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4122" y="2730354"/>
            <a:ext cx="4841558" cy="323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137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ar-JO" dirty="0">
                <a:solidFill>
                  <a:schemeClr val="tx1"/>
                </a:solidFill>
              </a:rPr>
              <a:t>Three Basic Questions 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4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WHAT to produce</a:t>
            </a:r>
          </a:p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4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HOW to produce</a:t>
            </a:r>
          </a:p>
          <a:p>
            <a:pPr algn="l" rtl="0">
              <a:buFont typeface="Wingdings" panose="05000000000000000000" pitchFamily="2" charset="2"/>
              <a:buChar char="§"/>
            </a:pPr>
            <a:r>
              <a:rPr lang="en-US" altLang="ar-JO" sz="4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FOR WHOM to produce</a:t>
            </a:r>
          </a:p>
          <a:p>
            <a:endParaRPr lang="ar-JO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1563" y="2114339"/>
            <a:ext cx="344805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90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dirty="0">
                <a:solidFill>
                  <a:schemeClr val="tx1"/>
                </a:solidFill>
              </a:rPr>
              <a:t>Question 1: </a:t>
            </a:r>
            <a:br>
              <a:rPr lang="en-US" altLang="ar-JO" dirty="0">
                <a:solidFill>
                  <a:schemeClr val="tx1"/>
                </a:solidFill>
              </a:rPr>
            </a:br>
            <a:r>
              <a:rPr lang="en-US" altLang="ar-JO" dirty="0">
                <a:solidFill>
                  <a:schemeClr val="tx1"/>
                </a:solidFill>
              </a:rPr>
              <a:t>WHAT to Produce</a:t>
            </a:r>
            <a:r>
              <a:rPr lang="en-US" altLang="ar-JO" dirty="0">
                <a:solidFill>
                  <a:schemeClr val="bg1"/>
                </a:solidFill>
              </a:rPr>
              <a:t>?</a:t>
            </a:r>
            <a:endParaRPr lang="ar-J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67988"/>
            <a:ext cx="11155680" cy="4001105"/>
          </a:xfrm>
        </p:spPr>
        <p:txBody>
          <a:bodyPr/>
          <a:lstStyle/>
          <a:p>
            <a:pPr algn="l" rtl="0"/>
            <a:r>
              <a:rPr lang="en-US" altLang="ar-JO" sz="36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-There </a:t>
            </a:r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aren’t enough resources in an economy to produce all the goods and services desired by society.</a:t>
            </a:r>
          </a:p>
          <a:p>
            <a:pPr algn="l" rtl="0"/>
            <a:r>
              <a:rPr lang="en-US" altLang="ar-JO" sz="36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-We </a:t>
            </a:r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have to decide </a:t>
            </a:r>
            <a:r>
              <a:rPr lang="en-US" altLang="ar-JO" sz="3600" i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what</a:t>
            </a:r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we want most.</a:t>
            </a:r>
          </a:p>
          <a:p>
            <a:pPr algn="l" rtl="0"/>
            <a:r>
              <a:rPr lang="en-US" altLang="ar-JO" sz="3600" dirty="0" smtClean="0">
                <a:latin typeface="Sakkal Majalla" panose="02000000000000000000" pitchFamily="2" charset="-78"/>
                <a:cs typeface="Sakkal Majalla" panose="02000000000000000000" pitchFamily="2" charset="-78"/>
              </a:rPr>
              <a:t>- We </a:t>
            </a:r>
            <a:r>
              <a:rPr lang="en-US" altLang="ar-JO" sz="36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have to sacrifice less-desired activities and goods.</a:t>
            </a:r>
          </a:p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154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4561" y="2021707"/>
            <a:ext cx="8961120" cy="38473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Production </a:t>
            </a:r>
            <a:r>
              <a:rPr lang="en-US" altLang="ar-JO" b="1" dirty="0" smtClean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Possibilities Curve</a:t>
            </a:r>
            <a:endParaRPr lang="ar-JO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JO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Depicts the alternative combinations of good and services than can be produced given the quality and quantity of the factors of production, including:</a:t>
            </a:r>
          </a:p>
          <a:p>
            <a:pPr lvl="1" algn="l" rtl="0">
              <a:buFont typeface="Wingdings" panose="05000000000000000000" pitchFamily="2" charset="2"/>
              <a:buChar char="v"/>
            </a:pPr>
            <a:r>
              <a:rPr lang="en-US" altLang="ar-JO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Land – including natural resources</a:t>
            </a:r>
          </a:p>
          <a:p>
            <a:pPr lvl="1" algn="l" rtl="0">
              <a:buFont typeface="Wingdings" panose="05000000000000000000" pitchFamily="2" charset="2"/>
              <a:buChar char="v"/>
            </a:pPr>
            <a:r>
              <a:rPr lang="en-US" altLang="ar-JO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Labor – number and skills of workers</a:t>
            </a:r>
          </a:p>
          <a:p>
            <a:pPr lvl="1" algn="l" rtl="0">
              <a:buFont typeface="Wingdings" panose="05000000000000000000" pitchFamily="2" charset="2"/>
              <a:buChar char="v"/>
            </a:pPr>
            <a:r>
              <a:rPr lang="en-US" altLang="ar-JO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Capital – machinery, buildings, networks</a:t>
            </a:r>
          </a:p>
          <a:p>
            <a:pPr lvl="1" algn="l" rtl="0">
              <a:buFont typeface="Wingdings" panose="05000000000000000000" pitchFamily="2" charset="2"/>
              <a:buChar char="v"/>
            </a:pPr>
            <a:r>
              <a:rPr lang="en-US" altLang="ar-JO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Entrepreneurship – skill in creating products, services, and processes</a:t>
            </a:r>
          </a:p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79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b="1" dirty="0">
                <a:solidFill>
                  <a:schemeClr val="tx1"/>
                </a:solidFill>
              </a:rPr>
              <a:t>The Choices </a:t>
            </a:r>
            <a:r>
              <a:rPr lang="en-US" altLang="ar-JO" b="1" dirty="0" smtClean="0">
                <a:solidFill>
                  <a:schemeClr val="tx1"/>
                </a:solidFill>
              </a:rPr>
              <a:t> Nations </a:t>
            </a:r>
            <a:r>
              <a:rPr lang="en-US" altLang="ar-JO" b="1" dirty="0">
                <a:solidFill>
                  <a:schemeClr val="tx1"/>
                </a:solidFill>
              </a:rPr>
              <a:t>Make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altLang="ar-JO" sz="4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A nation must choose what to do with its scarce resources during war or periods of military buildup.</a:t>
            </a:r>
          </a:p>
          <a:p>
            <a:pPr algn="l" rtl="0"/>
            <a:r>
              <a:rPr lang="en-US" altLang="ar-JO" sz="4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Produce military goods (“guns”) or consumer goods (“butter”)?</a:t>
            </a:r>
          </a:p>
          <a:p>
            <a:pPr algn="l" rtl="0"/>
            <a:r>
              <a:rPr lang="en-US" altLang="ar-JO" sz="40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Every time we increase missile production, house construction must be reduced.</a:t>
            </a:r>
          </a:p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35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ar-JO" b="1" dirty="0">
                <a:solidFill>
                  <a:schemeClr val="tx1"/>
                </a:solidFill>
              </a:rPr>
              <a:t> The Best Possible Mix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69545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There is only one best possible (optimal) mix of output at any given time.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first economic goal of any society is to produce that optimal mix of output—the optimal combination of goods and services.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6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Investment and </a:t>
            </a:r>
            <a:r>
              <a:rPr lang="en-US" altLang="ar-JO" sz="4400" b="1" kern="0" spc="0" dirty="0" smtClean="0">
                <a:solidFill>
                  <a:schemeClr val="tx1"/>
                </a:solidFill>
                <a:latin typeface="Arial"/>
              </a:rPr>
              <a:t>Economic </a:t>
            </a:r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Growth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273133"/>
            <a:ext cx="1632821" cy="1464227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Investment:</a:t>
            </a:r>
          </a:p>
          <a:p>
            <a:pPr marL="742950" marR="0" lvl="1" indent="-28575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Expenditures on (production of) new plant and equipment (capital) in a given time period, plus changes in inventories.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Economic growth:</a:t>
            </a:r>
          </a:p>
          <a:p>
            <a:pPr marL="742950" marR="0" lvl="1" indent="-28575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An increase in output (real GDP).</a:t>
            </a:r>
          </a:p>
          <a:p>
            <a:pPr marL="742950" marR="0" lvl="1" indent="-28575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An expansion of production possibilities outward.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8344" y="3296466"/>
            <a:ext cx="3993364" cy="224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40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690" y="2113665"/>
            <a:ext cx="5203568" cy="3487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809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b="1" dirty="0">
                <a:solidFill>
                  <a:schemeClr val="tx1"/>
                </a:solidFill>
              </a:rPr>
              <a:t>Question #2: </a:t>
            </a:r>
            <a:br>
              <a:rPr lang="en-US" altLang="ar-JO" b="1" dirty="0">
                <a:solidFill>
                  <a:schemeClr val="tx1"/>
                </a:solidFill>
              </a:rPr>
            </a:br>
            <a:r>
              <a:rPr lang="en-US" altLang="ar-JO" b="1" dirty="0">
                <a:solidFill>
                  <a:schemeClr val="tx1"/>
                </a:solidFill>
              </a:rPr>
              <a:t>HOW to Produce?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second economic goal for every society is to find an optimal method of producing goods and services.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7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Question #3: </a:t>
            </a:r>
            <a:b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</a:br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FOR WHOM to Produce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“FOR WHOM” question focuses on how an economy’s output is </a:t>
            </a:r>
            <a:r>
              <a:rPr kumimoji="0" lang="en-US" altLang="ar-JO" sz="32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distributed</a:t>
            </a: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across members of society.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0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FOR WHOM </a:t>
            </a:r>
            <a:r>
              <a:rPr lang="en-US" altLang="ar-JO" sz="4400" b="1" kern="0" spc="0" dirty="0" smtClean="0">
                <a:solidFill>
                  <a:schemeClr val="tx1"/>
                </a:solidFill>
                <a:latin typeface="Arial"/>
              </a:rPr>
              <a:t>to </a:t>
            </a:r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Produce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economic pie can be divided in several ways: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Distribution based on productive contributions.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Distribution based on need.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Some combination of productive contributions and need.</a:t>
            </a:r>
            <a:endParaRPr kumimoji="0" lang="en-US" altLang="ar-JO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722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Incentives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Distribution based on need rather than work effort may result in less work effort.</a:t>
            </a:r>
          </a:p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There is less output to distribute.</a:t>
            </a:r>
          </a:p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The size of the pie may get smaller</a:t>
            </a:r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8903" y="3208491"/>
            <a:ext cx="3988911" cy="266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51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Choice &amp; the </a:t>
            </a:r>
            <a:r>
              <a:rPr lang="en-US" altLang="ar-JO" sz="4400" b="1" kern="0" spc="0" dirty="0" smtClean="0">
                <a:solidFill>
                  <a:schemeClr val="tx1"/>
                </a:solidFill>
                <a:latin typeface="Arial"/>
              </a:rPr>
              <a:t>Political </a:t>
            </a:r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Process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There are conflicts and tradeoffs with every choice.</a:t>
            </a:r>
          </a:p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Many basic economic decisions are made through the political process</a:t>
            </a:r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4389" y="3291841"/>
            <a:ext cx="3468893" cy="22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147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The Market Mechanism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The use of market prices and sales to signal desired outputs (or resource allocations).</a:t>
            </a:r>
          </a:p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Market sales and prices send a signal to producers about what mix of output consumers want.</a:t>
            </a:r>
          </a:p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29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The Market Mechanism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i="1" kern="0" dirty="0">
                <a:solidFill>
                  <a:srgbClr val="000000"/>
                </a:solidFill>
                <a:latin typeface="Arial"/>
              </a:rPr>
              <a:t>Laissez faire</a:t>
            </a: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 is the doctrine of “leave it alone,” or nonintervention by government in the market mechanism.</a:t>
            </a:r>
          </a:p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Adam Smith’s </a:t>
            </a:r>
            <a:r>
              <a:rPr lang="en-US" altLang="ar-JO" sz="3200" i="1" kern="0" dirty="0">
                <a:solidFill>
                  <a:srgbClr val="000000"/>
                </a:solidFill>
                <a:latin typeface="Arial"/>
              </a:rPr>
              <a:t>The Wealth of Nations</a:t>
            </a: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 (1776) promoted </a:t>
            </a:r>
            <a:r>
              <a:rPr lang="en-US" altLang="ar-JO" sz="3200" i="1" kern="0" dirty="0">
                <a:solidFill>
                  <a:srgbClr val="000000"/>
                </a:solidFill>
                <a:latin typeface="Arial"/>
              </a:rPr>
              <a:t>laissez faire</a:t>
            </a:r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5773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Central Planning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The government decides what goods are produced, at what prices they are sold, and who gets them.</a:t>
            </a:r>
          </a:p>
          <a:p>
            <a:pPr marL="342900" lvl="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</a:pPr>
            <a:r>
              <a:rPr lang="en-US" altLang="ar-JO" sz="3200" kern="0" dirty="0">
                <a:solidFill>
                  <a:srgbClr val="000000"/>
                </a:solidFill>
                <a:latin typeface="Arial"/>
              </a:rPr>
              <a:t>This mechanism of choice is associated with Karl Marx.</a:t>
            </a:r>
          </a:p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7257" y="3383281"/>
            <a:ext cx="6714308" cy="259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9107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Mixed Economies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301931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Economies that use </a:t>
            </a:r>
            <a:r>
              <a:rPr kumimoji="0" lang="en-US" altLang="ar-JO" sz="32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both</a:t>
            </a: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market and non-market signals to allocate goods and resources.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This represents a combination of the other two systems.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Most nations today are mixed economies.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4744" y="4061551"/>
            <a:ext cx="3957229" cy="222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72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b="1" dirty="0">
                <a:solidFill>
                  <a:schemeClr val="tx1"/>
                </a:solidFill>
              </a:rPr>
              <a:t>Undesirable </a:t>
            </a:r>
            <a:r>
              <a:rPr lang="en-US" altLang="ar-JO" b="1" dirty="0" smtClean="0">
                <a:solidFill>
                  <a:schemeClr val="tx1"/>
                </a:solidFill>
              </a:rPr>
              <a:t>Choices </a:t>
            </a:r>
            <a:r>
              <a:rPr lang="en-US" altLang="ar-JO" b="1" dirty="0">
                <a:solidFill>
                  <a:schemeClr val="tx1"/>
                </a:solidFill>
              </a:rPr>
              <a:t>&amp; Failure</a:t>
            </a:r>
            <a:endParaRPr lang="ar-JO" b="1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Markets don’t always produce the “right” mix of output.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Market Failure: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–"/>
              <a:tabLst/>
              <a:defRPr/>
            </a:pPr>
            <a:r>
              <a:rPr kumimoji="0" lang="en-US" altLang="ar-JO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An imperfection in the market mechanism that prevents optimal outcomes.</a:t>
            </a:r>
            <a:endParaRPr kumimoji="0" lang="en-US" altLang="ar-JO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5728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The Wrong </a:t>
            </a:r>
            <a:r>
              <a:rPr lang="en-US" altLang="ar-JO" sz="4400" b="1" kern="0" spc="0" dirty="0" smtClean="0">
                <a:solidFill>
                  <a:schemeClr val="tx1"/>
                </a:solidFill>
                <a:latin typeface="Arial"/>
              </a:rPr>
              <a:t>Mix </a:t>
            </a:r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of Output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market might produce too much of some products and too little of other products.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market might fail to make full use of the economy’s production possibilities (the Great Depression of the 1930s and the Great Recession of 2008-09).</a:t>
            </a:r>
          </a:p>
        </p:txBody>
      </p:sp>
    </p:spTree>
    <p:extLst>
      <p:ext uri="{BB962C8B-B14F-4D97-AF65-F5344CB8AC3E}">
        <p14:creationId xmlns:p14="http://schemas.microsoft.com/office/powerpoint/2010/main" val="4139468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Externalities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Costs (or benefits) of a market activity borne by a third party.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difference between the social and private costs (or benefits) of a market activity.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995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Too Much Poverty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20574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Markets might fail to distribute goods and services in the best possible way.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Taxes and income transfers may be used to reslice the economic pie.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Great Recession of 2008-09 saw an increase in poverty through parts of the world, including the United States.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267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Government Failure</a:t>
            </a:r>
            <a:endParaRPr lang="ar-JO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Government intervention that fails to improve economic outcomes.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Government will </a:t>
            </a:r>
            <a:r>
              <a:rPr kumimoji="0" lang="en-US" altLang="ar-JO" sz="32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not</a:t>
            </a: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necessarily offer better answers to the WHAT, HOW, and FOR WHOM questions.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548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prstClr val="black"/>
                </a:solidFill>
                <a:latin typeface="Arial"/>
              </a:rPr>
              <a:t>Government Failure</a:t>
            </a:r>
            <a:endParaRPr lang="ar-J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22781" y="1845734"/>
            <a:ext cx="917050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Government intervention might worsen the mix of output.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It might even reduce the total amount of output through over-regulation.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There is </a:t>
            </a:r>
            <a:r>
              <a:rPr kumimoji="0" lang="en-US" altLang="ar-JO" sz="32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</a:t>
            </a: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guarantee that the visible hand of government will be any cleaner than the invisible hand of the marketplace.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8976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2</a:t>
            </a:r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17738"/>
            <a:ext cx="7696200" cy="425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76968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What Economics </a:t>
            </a:r>
            <a:r>
              <a:rPr lang="en-US" altLang="ar-JO" sz="4400" b="1" kern="0" spc="0" dirty="0" smtClean="0">
                <a:solidFill>
                  <a:schemeClr val="tx1"/>
                </a:solidFill>
                <a:latin typeface="Arial"/>
              </a:rPr>
              <a:t>Is </a:t>
            </a:r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All About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3999" y="1981200"/>
            <a:ext cx="938916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combination of market signals and government interventions forge better answers to the WHAT, HOW, and FOR WHOM questions.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first goal of economic theory is to help society find better answers to the three basic questions.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056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prstClr val="black"/>
                </a:solidFill>
                <a:latin typeface="Arial"/>
              </a:rPr>
              <a:t>What Economics Is All About</a:t>
            </a:r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second goal of economic theory is to </a:t>
            </a:r>
            <a:r>
              <a:rPr kumimoji="0" lang="en-US" altLang="ar-JO" sz="32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predict</a:t>
            </a: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how changes in government policy or market institutions will affect economic outcomes.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949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Macro versus Micro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Macroeconomics</a:t>
            </a: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is the study of aggregate economic behavior, of the economy as a whole.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Microeconomics</a:t>
            </a: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is the study of individual behavior in the economy, of the components or pieces of the larger economy.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66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Theory versus Reality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Reality is too complex to describe and explain in one course.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Economists focus on basic relationships and use these to predict economic events and formulate economic policies.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560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JO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6764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JO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Ceteris Paribus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524000" y="1981200"/>
            <a:ext cx="7620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assumption that nothing else is changing.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It is an important part of “thinking like an economist”.</a:t>
            </a:r>
            <a:endParaRPr kumimoji="0" lang="en-US" altLang="ar-JO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9825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JO" sz="4400" b="1" kern="0" spc="0" dirty="0">
                <a:solidFill>
                  <a:schemeClr val="tx1"/>
                </a:solidFill>
                <a:latin typeface="Arial"/>
              </a:rPr>
              <a:t>Politics versus </a:t>
            </a:r>
            <a:r>
              <a:rPr lang="en-US" altLang="ar-JO" sz="4400" b="1" kern="0" spc="0" dirty="0" smtClean="0">
                <a:solidFill>
                  <a:schemeClr val="tx1"/>
                </a:solidFill>
                <a:latin typeface="Arial"/>
              </a:rPr>
              <a:t>Economics</a:t>
            </a:r>
            <a:endParaRPr lang="ar-JO" dirty="0">
              <a:solidFill>
                <a:schemeClr val="tx1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273133"/>
            <a:ext cx="1632821" cy="1464227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92777" y="1752600"/>
            <a:ext cx="10489473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Economic theory can make significant contributions to policy formulation.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All policy decisions are ultimately a mix of politics and economic theory.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6B14C"/>
              </a:buClr>
              <a:buSzTx/>
              <a:buFontTx/>
              <a:buChar char="•"/>
              <a:tabLst/>
              <a:defRPr/>
            </a:pPr>
            <a:r>
              <a:rPr kumimoji="0" lang="en-US" altLang="ar-JO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President Obama has made it clear that he believes more government intervention and less market reliance is need to attain the right what, how, and for whom answers.</a:t>
            </a:r>
          </a:p>
        </p:txBody>
      </p:sp>
    </p:spTree>
    <p:extLst>
      <p:ext uri="{BB962C8B-B14F-4D97-AF65-F5344CB8AC3E}">
        <p14:creationId xmlns:p14="http://schemas.microsoft.com/office/powerpoint/2010/main" val="308965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58" y="1011981"/>
            <a:ext cx="6818243" cy="611423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6306" y="286603"/>
            <a:ext cx="10058400" cy="4023360"/>
          </a:xfrm>
        </p:spPr>
        <p:txBody>
          <a:bodyPr>
            <a:normAutofit/>
          </a:bodyPr>
          <a:lstStyle/>
          <a:p>
            <a:pPr algn="ctr"/>
            <a:r>
              <a:rPr lang="en-US" sz="7200" dirty="0" smtClean="0">
                <a:latin typeface="Bahnschrift SemiBold" panose="020B0502040204020203" pitchFamily="34" charset="0"/>
              </a:rPr>
              <a:t>End of chapter 1  </a:t>
            </a:r>
            <a:endParaRPr lang="ar-JO" sz="7200" dirty="0">
              <a:latin typeface="Bahnschrift SemiBol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7984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802</TotalTime>
  <Words>1138</Words>
  <Application>Microsoft Office PowerPoint</Application>
  <PresentationFormat>Widescreen</PresentationFormat>
  <Paragraphs>124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Bahnschrift SemiBold</vt:lpstr>
      <vt:lpstr>Calibri</vt:lpstr>
      <vt:lpstr>Calibri Light</vt:lpstr>
      <vt:lpstr>Sakkal Majalla</vt:lpstr>
      <vt:lpstr>Times New Roman</vt:lpstr>
      <vt:lpstr>Wingdings</vt:lpstr>
      <vt:lpstr>Retrospect</vt:lpstr>
      <vt:lpstr>Introduction to economics   Chapter 1</vt:lpstr>
      <vt:lpstr>The challenge of economics </vt:lpstr>
      <vt:lpstr>Economics and Opportunity Cost</vt:lpstr>
      <vt:lpstr>Factors of Production</vt:lpstr>
      <vt:lpstr>Scarcity</vt:lpstr>
      <vt:lpstr>Three Basic Questions </vt:lpstr>
      <vt:lpstr>Question 1:  WHAT to Produce?</vt:lpstr>
      <vt:lpstr>Production Possibilities Curve</vt:lpstr>
      <vt:lpstr>The Choices  Nations Make</vt:lpstr>
      <vt:lpstr> The Best Possible Mix</vt:lpstr>
      <vt:lpstr>Investment and Economic Growth</vt:lpstr>
      <vt:lpstr>PowerPoint Presentation</vt:lpstr>
      <vt:lpstr>Question #2:  HOW to Produce?</vt:lpstr>
      <vt:lpstr>Question #3:  FOR WHOM to Produce</vt:lpstr>
      <vt:lpstr>FOR WHOM to Produce</vt:lpstr>
      <vt:lpstr>Incentives</vt:lpstr>
      <vt:lpstr>Choice &amp; the Political Process</vt:lpstr>
      <vt:lpstr>The Market Mechanism</vt:lpstr>
      <vt:lpstr>The Market Mechanism</vt:lpstr>
      <vt:lpstr>Central Planning</vt:lpstr>
      <vt:lpstr>Mixed Economies</vt:lpstr>
      <vt:lpstr>Undesirable Choices &amp; Failure</vt:lpstr>
      <vt:lpstr>The Wrong Mix of Output</vt:lpstr>
      <vt:lpstr>Externalities</vt:lpstr>
      <vt:lpstr>Too Much Poverty</vt:lpstr>
      <vt:lpstr>Government Failure</vt:lpstr>
      <vt:lpstr>Government Failure</vt:lpstr>
      <vt:lpstr>Figure 2</vt:lpstr>
      <vt:lpstr>What Economics Is All About</vt:lpstr>
      <vt:lpstr>What Economics Is All About</vt:lpstr>
      <vt:lpstr>Macro versus Micro</vt:lpstr>
      <vt:lpstr>Theory versus Reality</vt:lpstr>
      <vt:lpstr>PowerPoint Presentation</vt:lpstr>
      <vt:lpstr>Politics versus Economics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NTC</cp:lastModifiedBy>
  <cp:revision>41</cp:revision>
  <dcterms:created xsi:type="dcterms:W3CDTF">2020-10-15T07:04:09Z</dcterms:created>
  <dcterms:modified xsi:type="dcterms:W3CDTF">2021-01-15T00:42:37Z</dcterms:modified>
</cp:coreProperties>
</file>