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sldIdLst>
    <p:sldId id="480" r:id="rId5"/>
    <p:sldId id="496" r:id="rId6"/>
    <p:sldId id="520" r:id="rId7"/>
    <p:sldId id="498" r:id="rId8"/>
    <p:sldId id="583" r:id="rId9"/>
    <p:sldId id="349" r:id="rId10"/>
    <p:sldId id="564" r:id="rId11"/>
    <p:sldId id="563" r:id="rId12"/>
    <p:sldId id="565" r:id="rId13"/>
    <p:sldId id="584" r:id="rId14"/>
    <p:sldId id="585" r:id="rId15"/>
    <p:sldId id="586" r:id="rId16"/>
    <p:sldId id="587" r:id="rId17"/>
    <p:sldId id="551" r:id="rId18"/>
    <p:sldId id="552" r:id="rId19"/>
    <p:sldId id="500" r:id="rId20"/>
    <p:sldId id="541" r:id="rId21"/>
    <p:sldId id="509" r:id="rId22"/>
    <p:sldId id="566" r:id="rId23"/>
    <p:sldId id="567" r:id="rId24"/>
    <p:sldId id="554" r:id="rId25"/>
    <p:sldId id="588" r:id="rId26"/>
    <p:sldId id="504" r:id="rId27"/>
    <p:sldId id="589" r:id="rId28"/>
    <p:sldId id="590" r:id="rId29"/>
    <p:sldId id="542" r:id="rId30"/>
    <p:sldId id="591" r:id="rId31"/>
    <p:sldId id="592" r:id="rId32"/>
    <p:sldId id="593" r:id="rId33"/>
    <p:sldId id="545" r:id="rId34"/>
    <p:sldId id="594" r:id="rId35"/>
    <p:sldId id="550" r:id="rId36"/>
    <p:sldId id="570" r:id="rId37"/>
    <p:sldId id="571" r:id="rId38"/>
    <p:sldId id="595" r:id="rId39"/>
    <p:sldId id="596" r:id="rId40"/>
    <p:sldId id="597" r:id="rId41"/>
    <p:sldId id="598" r:id="rId42"/>
    <p:sldId id="599" r:id="rId43"/>
    <p:sldId id="525" r:id="rId44"/>
    <p:sldId id="54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520"/>
            <p14:sldId id="498"/>
            <p14:sldId id="583"/>
            <p14:sldId id="349"/>
            <p14:sldId id="564"/>
            <p14:sldId id="563"/>
            <p14:sldId id="565"/>
            <p14:sldId id="584"/>
            <p14:sldId id="585"/>
            <p14:sldId id="586"/>
            <p14:sldId id="587"/>
            <p14:sldId id="551"/>
            <p14:sldId id="552"/>
            <p14:sldId id="500"/>
            <p14:sldId id="541"/>
            <p14:sldId id="509"/>
            <p14:sldId id="566"/>
            <p14:sldId id="567"/>
            <p14:sldId id="554"/>
            <p14:sldId id="588"/>
            <p14:sldId id="504"/>
            <p14:sldId id="589"/>
            <p14:sldId id="590"/>
            <p14:sldId id="542"/>
            <p14:sldId id="591"/>
            <p14:sldId id="592"/>
            <p14:sldId id="593"/>
            <p14:sldId id="545"/>
            <p14:sldId id="594"/>
            <p14:sldId id="550"/>
            <p14:sldId id="570"/>
            <p14:sldId id="571"/>
            <p14:sldId id="595"/>
            <p14:sldId id="596"/>
            <p14:sldId id="597"/>
            <p14:sldId id="598"/>
            <p14:sldId id="599"/>
            <p14:sldId id="525"/>
            <p14:sldId id="540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3713" autoAdjust="0"/>
  </p:normalViewPr>
  <p:slideViewPr>
    <p:cSldViewPr snapToGrid="0">
      <p:cViewPr varScale="1">
        <p:scale>
          <a:sx n="108" d="100"/>
          <a:sy n="108" d="100"/>
        </p:scale>
        <p:origin x="73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3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7433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4729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547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78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B2BA7C-0352-FC41-B516-5EF7C913D647}"/>
              </a:ext>
            </a:extLst>
          </p:cNvPr>
          <p:cNvSpPr/>
          <p:nvPr userDrawn="1"/>
        </p:nvSpPr>
        <p:spPr>
          <a:xfrm>
            <a:off x="9248215" y="6352143"/>
            <a:ext cx="19062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b="1" dirty="0" err="1"/>
              <a:t>midocean.edu.km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4177739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66217" y="2257984"/>
            <a:ext cx="57152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Statistical Foundations for Data Science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223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FNT633 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Machine Learning in Finance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By the end of this lecture, you will be able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Distinguish descriptive vs inferential statistics.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Compute and interpret common summary statistics.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 hypothesis tests and confidence intervals.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Visualize distributions, relationships, and outliers.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Apply stats in finance using Python.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452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What Is Statistics?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latin typeface="Alexandria" charset="0"/>
              </a:rPr>
              <a:t>Statistics is the science of collecting, organizing, analyzing, and interpreting data to make informed decisions under uncertainty.</a:t>
            </a:r>
          </a:p>
          <a:p>
            <a:r>
              <a:rPr lang="en-US" sz="2400" b="1" dirty="0">
                <a:latin typeface="Alexandria" charset="0"/>
              </a:rPr>
              <a:t>In finance:</a:t>
            </a:r>
            <a:br>
              <a:rPr lang="en-US" sz="2400" b="1" dirty="0">
                <a:latin typeface="Alexandria" charset="0"/>
              </a:rPr>
            </a:br>
            <a:r>
              <a:rPr lang="en-US" sz="2400" dirty="0">
                <a:latin typeface="Alexandria" charset="0"/>
              </a:rPr>
              <a:t>It helps quantify risk, estimate returns, and validate whether observed market patterns are real or random.</a:t>
            </a:r>
          </a:p>
          <a:p>
            <a:r>
              <a:rPr lang="en-US" sz="2400" b="1" dirty="0">
                <a:latin typeface="Alexandria" charset="0"/>
              </a:rPr>
              <a:t>Two main branches: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Descriptive statistics: Summarize and describe data (mean, variance, charts).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Inferential statistics: Make predictions or decisions about a larger population from a sample (confidence intervals, hypothesis tests).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1226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Why statistics matter in finance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Quantify Risk and Return</a:t>
            </a:r>
          </a:p>
          <a:p>
            <a:r>
              <a:rPr lang="en-US" sz="2000" dirty="0">
                <a:latin typeface="Alexandria" charset="0"/>
              </a:rPr>
              <a:t>Use mean, variance, and standard deviation to measure expected profit and volatility.</a:t>
            </a:r>
          </a:p>
          <a:p>
            <a:r>
              <a:rPr lang="en-US" sz="2000" dirty="0">
                <a:latin typeface="Alexandria" charset="0"/>
              </a:rPr>
              <a:t>Helps investors compare assets and decide the best risk-return trade-off.</a:t>
            </a:r>
          </a:p>
          <a:p>
            <a:r>
              <a:rPr lang="en-US" sz="2000" dirty="0">
                <a:latin typeface="Alexandria" charset="0"/>
              </a:rPr>
              <a:t>Tools: covariance, correlation, portfolio diversification.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Test Trading Hypotheses</a:t>
            </a:r>
          </a:p>
          <a:p>
            <a:r>
              <a:rPr lang="en-US" sz="2000" dirty="0">
                <a:latin typeface="Alexandria" charset="0"/>
              </a:rPr>
              <a:t>Apply hypothesis testing (t-test, ANOVA) to check if a trading rule or strategy truly improves returns.</a:t>
            </a:r>
          </a:p>
          <a:p>
            <a:r>
              <a:rPr lang="en-US" sz="2000" dirty="0">
                <a:latin typeface="Alexandria" charset="0"/>
              </a:rPr>
              <a:t>Distinguishes real patterns from random market noise.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Validate Models and Measure Uncertainty</a:t>
            </a:r>
          </a:p>
          <a:p>
            <a:r>
              <a:rPr lang="en-US" sz="2000" dirty="0">
                <a:latin typeface="Alexandria" charset="0"/>
              </a:rPr>
              <a:t>Use confidence intervals, R², and residual analysis to evaluate how reliable models are.</a:t>
            </a:r>
          </a:p>
          <a:p>
            <a:r>
              <a:rPr lang="en-US" sz="2000" dirty="0">
                <a:latin typeface="Alexandria" charset="0"/>
              </a:rPr>
              <a:t>Quantifies uncertainty and ensures model predictions are statistically sound.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5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823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Descriptive vs Inferential Statistics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95405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Descriptive Statistics: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Used to summarize and describe the main features of a dataset.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Focus on what the data shows directly.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Includes measures like mean, median, mode, variance, standard deviation, and visual tools such as histograms and boxplots.</a:t>
            </a:r>
          </a:p>
          <a:p>
            <a:r>
              <a:rPr lang="en-US" sz="2000" dirty="0">
                <a:latin typeface="Alexandria" charset="0"/>
              </a:rPr>
              <a:t>Example: “The average loan amount in our dataset is $25,000.”</a:t>
            </a:r>
          </a:p>
          <a:p>
            <a:r>
              <a:rPr lang="en-US" sz="2000" b="1" dirty="0">
                <a:latin typeface="Alexandria" charset="0"/>
              </a:rPr>
              <a:t>Inferential Statistics: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Used to make conclusions or predictions about a larger population based on a sample.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Involves probability theory and sampling to estimate or test hypotheses.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Includes confidence intervals, t-tests, and p-values.</a:t>
            </a:r>
          </a:p>
          <a:p>
            <a:r>
              <a:rPr lang="en-US" sz="2000" dirty="0">
                <a:latin typeface="Alexandria" charset="0"/>
              </a:rPr>
              <a:t>Example: “Based on a sample of loans, we estimate the average default rate in the entire bank portfolio.”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5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35403" y="393206"/>
            <a:ext cx="10503651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Example dataset </a:t>
            </a:r>
            <a:r>
              <a:rPr lang="en-US" sz="2800" dirty="0"/>
              <a:t>— </a:t>
            </a:r>
            <a:r>
              <a:rPr lang="en-US" sz="2800" b="1" dirty="0">
                <a:latin typeface="Alexandria" charset="0"/>
              </a:rPr>
              <a:t>create and inspect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#All missing or invalid values were cleaned in Lectures 2 &amp; 3.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import pandas as </a:t>
            </a:r>
            <a:r>
              <a:rPr lang="en-US" sz="2000" dirty="0" err="1">
                <a:latin typeface="Alexandria" charset="0"/>
              </a:rPr>
              <a:t>pd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data = {</a:t>
            </a:r>
          </a:p>
          <a:p>
            <a:r>
              <a:rPr lang="en-US" sz="2000" dirty="0">
                <a:latin typeface="Alexandria" charset="0"/>
              </a:rPr>
              <a:t>    "age": [25, 40, 30, 35, 28],</a:t>
            </a:r>
          </a:p>
          <a:p>
            <a:r>
              <a:rPr lang="en-US" sz="2000" dirty="0">
                <a:latin typeface="Alexandria" charset="0"/>
              </a:rPr>
              <a:t>    "salary": [50000, 60000, 55000, 52000, 45000],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": [20000, 25000, 22000, 18000, 30000],</a:t>
            </a:r>
          </a:p>
          <a:p>
            <a:r>
              <a:rPr lang="en-US" sz="2000" dirty="0">
                <a:latin typeface="Alexandria" charset="0"/>
              </a:rPr>
              <a:t>    "default": ["No", "Yes", "No", "No", "Yes"]</a:t>
            </a:r>
          </a:p>
          <a:p>
            <a:r>
              <a:rPr lang="en-US" sz="2000" dirty="0">
                <a:latin typeface="Alexandria" charset="0"/>
              </a:rPr>
              <a:t>}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(data)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df.info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df.describe</a:t>
            </a:r>
            <a:r>
              <a:rPr lang="en-US" sz="2000" dirty="0">
                <a:latin typeface="Alexandria" charset="0"/>
              </a:rPr>
              <a:t>().round(2)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03A9BC-B829-C443-BD5F-B8EFE1E59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837" y="1364098"/>
            <a:ext cx="3570844" cy="478453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86678" y="912421"/>
            <a:ext cx="10503651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Measures of central tendency (mean, median, mode)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</a:t>
            </a:r>
            <a:r>
              <a:rPr lang="en-US" sz="2000" dirty="0"/>
              <a:t>tells us what a “normal” or “average” observation looks like (The expected return).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print("Mean salary:",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['salary'].mean())</a:t>
            </a:r>
          </a:p>
          <a:p>
            <a:r>
              <a:rPr lang="en-US" sz="2000" dirty="0">
                <a:latin typeface="Alexandria" charset="0"/>
              </a:rPr>
              <a:t>print("Median salary:",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['salary'].median())</a:t>
            </a:r>
          </a:p>
          <a:p>
            <a:r>
              <a:rPr lang="en-US" sz="2000" dirty="0">
                <a:latin typeface="Alexandria" charset="0"/>
              </a:rPr>
              <a:t>print("Mode default:",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['default'].mode().</a:t>
            </a:r>
            <a:r>
              <a:rPr lang="en-US" sz="2000" dirty="0" err="1">
                <a:latin typeface="Alexandria" charset="0"/>
              </a:rPr>
              <a:t>tolist</a:t>
            </a:r>
            <a:r>
              <a:rPr lang="en-US" sz="2000" dirty="0">
                <a:latin typeface="Alexandria" charset="0"/>
              </a:rPr>
              <a:t>())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.mode() </a:t>
            </a:r>
            <a:r>
              <a:rPr lang="en-US" sz="2000" dirty="0">
                <a:latin typeface="Alexandria" charset="0"/>
              </a:rPr>
              <a:t>in pandas can return more than one value if several values occur with the same highest frequency.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.mode().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tolist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() </a:t>
            </a:r>
            <a:r>
              <a:rPr lang="en-US" sz="2000" dirty="0">
                <a:latin typeface="Alexandria" charset="0"/>
              </a:rPr>
              <a:t>simply converts that Series into a normal Python list so it’s easier to read or print.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8BE671-1CF0-F545-AC99-3374B80D85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984" y="3575793"/>
            <a:ext cx="3638042" cy="108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505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47278" y="452583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Measures of spread </a:t>
            </a:r>
            <a:r>
              <a:rPr lang="en-US" sz="2400" b="1" dirty="0">
                <a:latin typeface="Alexandria" charset="0"/>
              </a:rPr>
              <a:t>(variance, </a:t>
            </a:r>
            <a:r>
              <a:rPr lang="en-US" sz="2400" b="1" dirty="0" err="1">
                <a:latin typeface="Alexandria" charset="0"/>
              </a:rPr>
              <a:t>std</a:t>
            </a:r>
            <a:r>
              <a:rPr lang="en-US" sz="2400" b="1" dirty="0">
                <a:latin typeface="Alexandria" charset="0"/>
              </a:rPr>
              <a:t>, range, IQR)</a:t>
            </a:r>
          </a:p>
          <a:p>
            <a:endParaRPr lang="en-US" sz="24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#How far apart the data points are from the middle or from each other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print("Variance:",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</a:t>
            </a:r>
            <a:r>
              <a:rPr lang="en-US" sz="2400" dirty="0" err="1">
                <a:latin typeface="Alexandria" charset="0"/>
              </a:rPr>
              <a:t>var</a:t>
            </a:r>
            <a:r>
              <a:rPr lang="en-US" sz="2400" dirty="0">
                <a:latin typeface="Alexandria" charset="0"/>
              </a:rPr>
              <a:t>())</a:t>
            </a:r>
          </a:p>
          <a:p>
            <a:r>
              <a:rPr lang="en-US" sz="2400" dirty="0">
                <a:latin typeface="Alexandria" charset="0"/>
              </a:rPr>
              <a:t>print("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 dev:",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())</a:t>
            </a:r>
          </a:p>
          <a:p>
            <a:r>
              <a:rPr lang="en-US" sz="2400" dirty="0">
                <a:latin typeface="Alexandria" charset="0"/>
              </a:rPr>
              <a:t>print("Range:",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['salary'].max() -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['salary'].min())</a:t>
            </a:r>
          </a:p>
          <a:p>
            <a:r>
              <a:rPr lang="en-US" sz="2400" dirty="0">
                <a:latin typeface="Alexandria" charset="0"/>
              </a:rPr>
              <a:t>Q1, Q3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['salary'].quantile([0.25, 0.75])</a:t>
            </a:r>
          </a:p>
          <a:p>
            <a:r>
              <a:rPr lang="en-US" sz="2400" dirty="0">
                <a:latin typeface="Alexandria" charset="0"/>
              </a:rPr>
              <a:t>print("IQR:", Q3 - Q1)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Standard Deviation </a:t>
            </a:r>
            <a:r>
              <a:rPr lang="en-US" sz="2000" dirty="0">
                <a:latin typeface="Alexandria" charset="0"/>
              </a:rPr>
              <a:t>(≈ 5595): On average, salaries differ by about 5,595 from the mean. </a:t>
            </a:r>
          </a:p>
          <a:p>
            <a:r>
              <a:rPr lang="en-US" sz="2000" dirty="0">
                <a:latin typeface="Alexandria" charset="0"/>
              </a:rPr>
              <a:t>A large standard deviation → salaries are widely spread/high variation (High risk / volatility ).</a:t>
            </a:r>
          </a:p>
          <a:p>
            <a:r>
              <a:rPr lang="en-US" sz="2000" dirty="0">
                <a:latin typeface="Alexandria" charset="0"/>
              </a:rPr>
              <a:t>A small standard deviation → salaries are close to the average/ low variation (Stable / low risk 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Range</a:t>
            </a:r>
            <a:r>
              <a:rPr lang="en-US" sz="2000" dirty="0">
                <a:latin typeface="Alexandria" charset="0"/>
              </a:rPr>
              <a:t> (15,000): Difference between the highest and lowest salary — gives total spread.</a:t>
            </a:r>
          </a:p>
          <a:p>
            <a:r>
              <a:rPr lang="en-US" sz="2000" dirty="0">
                <a:latin typeface="Alexandria" charset="0"/>
              </a:rPr>
              <a:t>IQR (5,000): The middle 50% of salaries lie within a 5,000 range — helps ignore outliers and shows central spread.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72922B-83F2-0145-9AB9-B4CA51CEA4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229" y="2215980"/>
            <a:ext cx="3568700" cy="113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43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Shape of distribution (skewness)</a:t>
            </a:r>
            <a:endParaRPr lang="en-US" sz="20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scipy.stats</a:t>
            </a:r>
            <a:r>
              <a:rPr lang="en-US" sz="2400" dirty="0">
                <a:latin typeface="Alexandria" charset="0"/>
              </a:rPr>
              <a:t> import skew</a:t>
            </a:r>
          </a:p>
          <a:p>
            <a:r>
              <a:rPr lang="en-US" sz="2400" dirty="0">
                <a:latin typeface="Alexandria" charset="0"/>
              </a:rPr>
              <a:t>print("Skewness:", skew(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['salary’]))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Skewness measures how symmetrical or asymmetrical a distribution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Positive skew ( &gt; 0 ) → longer right tail → more high outliers (some customers have very large values, e.g., big loans or salaries).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Negative skew ( &lt; 0 ) → longer left tail → more low outliers (many small loans or low returns).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Zero skew → data are roughly symmetrical (balanced around the mean).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In finance: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Skewness helps identify direction of risk —</a:t>
            </a:r>
          </a:p>
          <a:p>
            <a:r>
              <a:rPr lang="en-US" sz="2000" dirty="0">
                <a:latin typeface="Alexandria" charset="0"/>
              </a:rPr>
              <a:t>Positive skew = small frequent losses, few large gains.</a:t>
            </a:r>
          </a:p>
          <a:p>
            <a:r>
              <a:rPr lang="en-US" sz="2000" dirty="0">
                <a:latin typeface="Alexandria" charset="0"/>
              </a:rPr>
              <a:t>Negative skew = small frequent gains, few large losses → riskier pattern.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01AAE8-9C9F-894A-91FA-F17CAE888A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9210" y="1917040"/>
            <a:ext cx="3276600" cy="48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633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Histogram + KDE 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sns.histplot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['salary'], </a:t>
            </a:r>
            <a:r>
              <a:rPr lang="en-US" sz="2400" dirty="0" err="1">
                <a:latin typeface="Alexandria" charset="0"/>
              </a:rPr>
              <a:t>kde</a:t>
            </a:r>
            <a:r>
              <a:rPr lang="en-US" sz="2400" dirty="0">
                <a:latin typeface="Alexandria" charset="0"/>
              </a:rPr>
              <a:t>=True)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Distribution")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salaries are fairly evenly distributed around the </a:t>
            </a:r>
          </a:p>
          <a:p>
            <a:r>
              <a:rPr lang="en-US" sz="2000" dirty="0">
                <a:latin typeface="Alexandria" charset="0"/>
              </a:rPr>
              <a:t>mean (~52,400)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KDE (Kernel Density Estimate) is a smooth curve that</a:t>
            </a:r>
          </a:p>
          <a:p>
            <a:r>
              <a:rPr lang="en-US" sz="2000" dirty="0">
                <a:latin typeface="Alexandria" charset="0"/>
              </a:rPr>
              <a:t>estimates the probability density of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 helps see the shape of the distribution more clearly </a:t>
            </a:r>
          </a:p>
          <a:p>
            <a:r>
              <a:rPr lang="en-US" sz="2000" dirty="0">
                <a:latin typeface="Alexandria" charset="0"/>
              </a:rPr>
              <a:t>than just the bars, e.g., peaks, symmetry, or multiple </a:t>
            </a:r>
          </a:p>
          <a:p>
            <a:r>
              <a:rPr lang="en-US" sz="2000" dirty="0">
                <a:latin typeface="Alexandria" charset="0"/>
              </a:rPr>
              <a:t>clusters.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95E4CD-6242-4C44-904A-38CD974E3F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943" y="1750903"/>
            <a:ext cx="4837218" cy="387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8426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Boxplot for outliers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sns.boxplot</a:t>
            </a:r>
            <a:r>
              <a:rPr lang="en-US" sz="2400" dirty="0">
                <a:latin typeface="Alexandria" charset="0"/>
              </a:rPr>
              <a:t>(y=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['salary'])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Boxplot")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Median, Q1–Q3 (interquartile range), whiskers, </a:t>
            </a:r>
          </a:p>
          <a:p>
            <a:r>
              <a:rPr lang="en-US" sz="2000" dirty="0">
                <a:latin typeface="Alexandria" charset="0"/>
              </a:rPr>
              <a:t>and outliers.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Median salary (~52,000) is central; salaries outside </a:t>
            </a:r>
          </a:p>
          <a:p>
            <a:r>
              <a:rPr lang="en-US" sz="2000" dirty="0">
                <a:latin typeface="Alexandria" charset="0"/>
              </a:rPr>
              <a:t>whiskers are rare/outliers. Helps detect extreme borrowers.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5C69283-3528-344B-AC8D-5DC719A0C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1118" y="2010228"/>
            <a:ext cx="4535072" cy="320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341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Correlation (Pearson)</a:t>
            </a:r>
          </a:p>
          <a:p>
            <a:endParaRPr lang="en-US" sz="2800" b="1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[['age', 'salary', 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']].</a:t>
            </a:r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()</a:t>
            </a:r>
          </a:p>
          <a:p>
            <a:r>
              <a:rPr lang="en-US" sz="2400" dirty="0" err="1">
                <a:latin typeface="Alexandria" charset="0"/>
              </a:rPr>
              <a:t>sns.heatmap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corr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annot</a:t>
            </a:r>
            <a:r>
              <a:rPr lang="en-US" sz="2400" dirty="0">
                <a:latin typeface="Alexandria" charset="0"/>
              </a:rPr>
              <a:t>=True, </a:t>
            </a:r>
            <a:r>
              <a:rPr lang="en-US" sz="2400" dirty="0" err="1">
                <a:latin typeface="Alexandria" charset="0"/>
              </a:rPr>
              <a:t>cmap</a:t>
            </a:r>
            <a:r>
              <a:rPr lang="en-US" sz="2400" dirty="0">
                <a:latin typeface="Alexandria" charset="0"/>
              </a:rPr>
              <a:t>='</a:t>
            </a:r>
            <a:r>
              <a:rPr lang="en-US" sz="2400" dirty="0" err="1">
                <a:latin typeface="Alexandria" charset="0"/>
              </a:rPr>
              <a:t>coolwarm</a:t>
            </a:r>
            <a:r>
              <a:rPr lang="en-US" sz="2400" dirty="0">
                <a:latin typeface="Alexandria" charset="0"/>
              </a:rPr>
              <a:t>')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("Correlation Matrix")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Pairwise linear relationships between numeric </a:t>
            </a:r>
          </a:p>
          <a:p>
            <a:r>
              <a:rPr lang="en-US" sz="2000" dirty="0">
                <a:latin typeface="Alexandria" charset="0"/>
              </a:rPr>
              <a:t>variables (age, salary, 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Positive correlation → as salary increases, loan amount </a:t>
            </a:r>
          </a:p>
          <a:p>
            <a:r>
              <a:rPr lang="en-US" sz="2000" dirty="0">
                <a:latin typeface="Alexandria" charset="0"/>
              </a:rPr>
              <a:t>tends to increase slightly.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Helps identify relationships for risk assessment.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EEF5F3-BFDD-AD46-AB2F-B1AB0C3C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4120" y="1717022"/>
            <a:ext cx="4751696" cy="392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14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920411" y="805543"/>
            <a:ext cx="10503651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Scatter plot &amp; linear relationship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sns.scatterplot</a:t>
            </a:r>
            <a:r>
              <a:rPr lang="en-US" sz="2400" dirty="0">
                <a:latin typeface="Alexandria" charset="0"/>
              </a:rPr>
              <a:t>(x='salary', y='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', hue='default', data=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("Salary vs Loan Amount")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Shows: Relationship between two numeric variables </a:t>
            </a:r>
          </a:p>
          <a:p>
            <a:r>
              <a:rPr lang="en-US" sz="2000" dirty="0">
                <a:latin typeface="Alexandria" charset="0"/>
              </a:rPr>
              <a:t>(e.g., salary vs </a:t>
            </a:r>
            <a:r>
              <a:rPr lang="en-US" sz="2000" dirty="0" err="1">
                <a:latin typeface="Alexandria" charset="0"/>
              </a:rPr>
              <a:t>loan_amount</a:t>
            </a:r>
            <a:r>
              <a:rPr lang="en-US" sz="2000" dirty="0">
                <a:latin typeface="Alexandria" charset="0"/>
              </a:rPr>
              <a:t>), colored by default status.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Higher salaries tend to take larger loans;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E7680E-B1E0-2649-BC42-E56FAE7C4A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4192" y="2055506"/>
            <a:ext cx="4646633" cy="358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728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81664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0467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Large datasets can be slow to inspect. Sampling lets you look at a few rows to understand structure, check for errors, or spot trends.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Quickly explore data, test methods, or estimate statistics without using the full dataset.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Sampling lets us quickly estimate portfolio risk, average loan amounts, or default rates without analyzing the entire dataset.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exandria" charset="0"/>
                <a:cs typeface="Alexandria" charset="0"/>
              </a:rPr>
              <a:t>Syntax</a:t>
            </a:r>
            <a:r>
              <a:rPr lang="en-US" sz="2400" dirty="0">
                <a:latin typeface="Alexandria" charset="0"/>
                <a:cs typeface="Alexandria" charset="0"/>
              </a:rPr>
              <a:t>: </a:t>
            </a:r>
            <a:r>
              <a:rPr lang="en-US" sz="2400" dirty="0" err="1">
                <a:latin typeface="Alexandria" charset="0"/>
                <a:cs typeface="Alexandria" charset="0"/>
              </a:rPr>
              <a:t>df.sample</a:t>
            </a:r>
            <a:r>
              <a:rPr lang="en-US" sz="2400" dirty="0">
                <a:latin typeface="Alexandria" charset="0"/>
                <a:cs typeface="Alexandria" charset="0"/>
              </a:rPr>
              <a:t>(n=k, </a:t>
            </a:r>
            <a:r>
              <a:rPr lang="en-US" sz="2400" dirty="0" err="1">
                <a:latin typeface="Alexandria" charset="0"/>
                <a:cs typeface="Alexandria" charset="0"/>
              </a:rPr>
              <a:t>random_state</a:t>
            </a:r>
            <a:r>
              <a:rPr lang="en-US" sz="2400" dirty="0">
                <a:latin typeface="Alexandria" charset="0"/>
                <a:cs typeface="Alexandria" charset="0"/>
              </a:rPr>
              <a:t>=...) 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	       pick </a:t>
            </a:r>
            <a:r>
              <a:rPr lang="en-US" sz="2400" b="1" dirty="0">
                <a:latin typeface="Alexandria" charset="0"/>
                <a:cs typeface="Alexandria" charset="0"/>
              </a:rPr>
              <a:t>k</a:t>
            </a:r>
            <a:r>
              <a:rPr lang="en-US" sz="2400" dirty="0">
                <a:latin typeface="Alexandria" charset="0"/>
                <a:cs typeface="Alexandria" charset="0"/>
              </a:rPr>
              <a:t> rows randomly.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Example: 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sample = </a:t>
            </a:r>
            <a:r>
              <a:rPr lang="en-US" sz="2400" dirty="0" err="1">
                <a:latin typeface="Alexandria" charset="0"/>
                <a:cs typeface="Alexandria" charset="0"/>
              </a:rPr>
              <a:t>df.sample</a:t>
            </a:r>
            <a:r>
              <a:rPr lang="en-US" sz="2400" dirty="0">
                <a:latin typeface="Alexandria" charset="0"/>
                <a:cs typeface="Alexandria" charset="0"/>
              </a:rPr>
              <a:t>(n=4, </a:t>
            </a:r>
            <a:r>
              <a:rPr lang="en-US" sz="2400" dirty="0" err="1">
                <a:latin typeface="Alexandria" charset="0"/>
                <a:cs typeface="Alexandria" charset="0"/>
              </a:rPr>
              <a:t>random_state</a:t>
            </a:r>
            <a:r>
              <a:rPr lang="en-US" sz="2400" dirty="0">
                <a:latin typeface="Alexandria" charset="0"/>
                <a:cs typeface="Alexandria" charset="0"/>
              </a:rPr>
              <a:t>=0) → randomly selects 4 borrowers for inspection.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2FC0725-2711-0540-BCBA-0F4C1B48FFC6}"/>
              </a:ext>
            </a:extLst>
          </p:cNvPr>
          <p:cNvSpPr txBox="1"/>
          <p:nvPr/>
        </p:nvSpPr>
        <p:spPr>
          <a:xfrm>
            <a:off x="2513149" y="1019069"/>
            <a:ext cx="5514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Sampling</a:t>
            </a:r>
          </a:p>
        </p:txBody>
      </p:sp>
    </p:spTree>
    <p:extLst>
      <p:ext uri="{BB962C8B-B14F-4D97-AF65-F5344CB8AC3E}">
        <p14:creationId xmlns:p14="http://schemas.microsoft.com/office/powerpoint/2010/main" val="4047410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0112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514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Inferential statistics overview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521984"/>
            <a:ext cx="10541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charset="0"/>
              </a:rPr>
              <a:t>Goal: Make conclusions about a population from a sample.</a:t>
            </a:r>
          </a:p>
          <a:p>
            <a:r>
              <a:rPr lang="en-US" sz="2400" b="1" dirty="0">
                <a:latin typeface="Alexandria" charset="0"/>
              </a:rPr>
              <a:t>Typical flow: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State H₀ (null hypothesis) — e.g., mean salary = 50,000.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Compute test statistic (t-value).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Compute p-value → probability of observing data if H₀ is true.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Decide → reject H₀ if p &lt; 0.05 (significant).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69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215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What are H₀ and H₁?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2396"/>
            <a:ext cx="1054100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lexandria" charset="0"/>
              </a:rPr>
              <a:t>H₀ (null hypothesis): </a:t>
            </a:r>
            <a:r>
              <a:rPr lang="en-US" sz="2000" dirty="0">
                <a:latin typeface="Alexandria" charset="0"/>
              </a:rPr>
              <a:t>There is no difference or effect — the situation is normal (benchmark holds)</a:t>
            </a:r>
          </a:p>
          <a:p>
            <a:r>
              <a:rPr lang="en-US" sz="2000" b="1" dirty="0">
                <a:latin typeface="Alexandria" charset="0"/>
              </a:rPr>
              <a:t>H₁ (alternative hypothesis): </a:t>
            </a:r>
            <a:r>
              <a:rPr lang="en-US" sz="2000" dirty="0">
                <a:latin typeface="Alexandria" charset="0"/>
              </a:rPr>
              <a:t>There is a difference or effect — something has changed (benchmark changes).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Coin Flip Example</a:t>
            </a:r>
          </a:p>
          <a:p>
            <a:r>
              <a:rPr lang="en-US" sz="2000" dirty="0">
                <a:latin typeface="Alexandria" charset="0"/>
              </a:rPr>
              <a:t>You suspect a coin might be biased (not fair).</a:t>
            </a:r>
          </a:p>
          <a:p>
            <a:r>
              <a:rPr lang="en-US" sz="2000" dirty="0">
                <a:latin typeface="Alexandria" charset="0"/>
              </a:rPr>
              <a:t>H₀ (Null Hypothesis): The coin is fair → Probability of heads = 0.5</a:t>
            </a:r>
          </a:p>
          <a:p>
            <a:r>
              <a:rPr lang="en-US" sz="2000" dirty="0">
                <a:latin typeface="Alexandria" charset="0"/>
              </a:rPr>
              <a:t>H₁ (Alternative Hypothesis): The coin is not fair → Probability of heads ≠ 0.5</a:t>
            </a:r>
          </a:p>
          <a:p>
            <a:r>
              <a:rPr lang="en-US" sz="2000" dirty="0">
                <a:latin typeface="Alexandria" charset="0"/>
              </a:rPr>
              <a:t>You flip the coin 20 times and get 17 heads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That’s much more than expected by chance.</a:t>
            </a:r>
          </a:p>
          <a:p>
            <a:r>
              <a:rPr lang="en-US" sz="2000" dirty="0">
                <a:latin typeface="Alexandria" charset="0"/>
              </a:rPr>
              <a:t>→ This gives evidence against H₀, so we reject H₀ and say the coin is likely biased.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One-Sample t-test </a:t>
            </a:r>
            <a:r>
              <a:rPr lang="en-US" sz="2400" b="1" dirty="0">
                <a:latin typeface="Alexandria" charset="0"/>
                <a:cs typeface="Alexandria" charset="0"/>
              </a:rPr>
              <a:t>(Compare to a benchmark)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6863"/>
            <a:ext cx="10541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Goal: Check if your sample mean differs from a known or expected value.</a:t>
            </a:r>
          </a:p>
          <a:p>
            <a:r>
              <a:rPr lang="en-US" sz="2000" dirty="0">
                <a:latin typeface="Alexandria" charset="0"/>
              </a:rPr>
              <a:t>Example: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An investor believes a stock’s average daily return = 1%.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You collect 30 days of returns and find an average of 1.4%.</a:t>
            </a:r>
          </a:p>
          <a:p>
            <a:r>
              <a:rPr lang="en-US" sz="2000" dirty="0">
                <a:latin typeface="Alexandria" charset="0"/>
              </a:rPr>
              <a:t>H₀: Mean return = 1%</a:t>
            </a:r>
          </a:p>
          <a:p>
            <a:r>
              <a:rPr lang="en-US" sz="2000" dirty="0">
                <a:latin typeface="Alexandria" charset="0"/>
              </a:rPr>
              <a:t>H₁: Mean return ≠ 1%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the p-value &lt; 0.05, we reject H₀ and conclude that the stock’s true average return is significantly different from 1% — meaning the stock is not performing as expected.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we fail to reject H₀, meaning the sample doesn’t provide enough evidence to say the average return differs from 1%.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Use when comparing one sample to a benchmark (expected mean).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23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46557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98799" y="640242"/>
            <a:ext cx="64245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Two-Sample t-test (Compare two groups)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21" y="6696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854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1758562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Goal: Check if two groups have different means.</a:t>
            </a:r>
          </a:p>
          <a:p>
            <a:r>
              <a:rPr lang="en-US" sz="2000" dirty="0">
                <a:latin typeface="Alexandria" charset="0"/>
              </a:rPr>
              <a:t>Example: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Compare loan amounts of customers who defaulted vs. didn’t default.</a:t>
            </a:r>
          </a:p>
          <a:p>
            <a:r>
              <a:rPr lang="en-US" sz="2000" dirty="0">
                <a:latin typeface="Alexandria" charset="0"/>
              </a:rPr>
              <a:t>H₀: Mean loan (default) = Mean loan (no default)</a:t>
            </a:r>
          </a:p>
          <a:p>
            <a:r>
              <a:rPr lang="en-US" sz="2000" dirty="0">
                <a:latin typeface="Alexandria" charset="0"/>
              </a:rPr>
              <a:t>H₁: Means are different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&lt; 0.05, → then we reject H₀, the loan amounts differ significantly between the two groups.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we fail to reject H₀, meaning there’s no significant difference between the two groups’ means.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>
                <a:latin typeface="Alexandria" charset="0"/>
              </a:rPr>
              <a:t>Use this when comparing two independent samples.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Paired t-test (</a:t>
            </a:r>
            <a:r>
              <a:rPr lang="en-US" sz="2000" dirty="0" err="1">
                <a:latin typeface="Alexandria" charset="0"/>
              </a:rPr>
              <a:t>ttest_rel</a:t>
            </a:r>
            <a:r>
              <a:rPr lang="en-US" sz="2000" dirty="0">
                <a:latin typeface="Alexandria" charset="0"/>
              </a:rPr>
              <a:t>) — Use when measurements are paired (before/after for same subjects).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Syntax: </a:t>
            </a:r>
            <a:r>
              <a:rPr lang="en-US" sz="2000" dirty="0" err="1">
                <a:latin typeface="Alexandria" charset="0"/>
              </a:rPr>
              <a:t>stats.ttest_rel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a,b</a:t>
            </a:r>
            <a:r>
              <a:rPr lang="en-US" sz="2000" dirty="0">
                <a:latin typeface="Alexandria" charset="0"/>
              </a:rPr>
              <a:t>) — paired t-test.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39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30405" y="552598"/>
            <a:ext cx="1050365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one-sample t-test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test if mean stock return differs from 1%</a:t>
            </a:r>
          </a:p>
          <a:p>
            <a:r>
              <a:rPr lang="en-US" sz="2400" dirty="0">
                <a:latin typeface="Alexandria" charset="0"/>
              </a:rPr>
              <a:t>returns = [0.8, 1.2, 1.0, 1.5, 0.7, 1.3, 0.9]</a:t>
            </a:r>
          </a:p>
          <a:p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 = stats.ttest_1samp(returns, 1.0)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print("t:", </a:t>
            </a:r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print("p:",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returns → our sample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1.0 → the population mean under H₀ (the expected value).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 → the test statistic value.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→ probability that such data would occur if H₀ were true.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&lt; 0.05 → Reject H₀ (the mean is significantly different).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942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two-sample t-test </a:t>
            </a:r>
            <a:r>
              <a:rPr lang="en-US" sz="2400" b="1" dirty="0">
                <a:latin typeface="Alexandria" charset="0"/>
              </a:rPr>
              <a:t>(comparing the means </a:t>
            </a:r>
          </a:p>
          <a:p>
            <a:r>
              <a:rPr lang="en-US" sz="2400" b="1" dirty="0">
                <a:latin typeface="Alexandria" charset="0"/>
              </a:rPr>
              <a:t>of two groups)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compare stock returns from two different companies</a:t>
            </a:r>
          </a:p>
          <a:p>
            <a:r>
              <a:rPr lang="en-US" sz="2400" dirty="0" err="1">
                <a:latin typeface="Alexandria" charset="0"/>
              </a:rPr>
              <a:t>company_A</a:t>
            </a:r>
            <a:r>
              <a:rPr lang="en-US" sz="2400" dirty="0">
                <a:latin typeface="Alexandria" charset="0"/>
              </a:rPr>
              <a:t> = [1.2, 1.0, 1.3, 1.1, 0.9, 1.4]</a:t>
            </a:r>
          </a:p>
          <a:p>
            <a:r>
              <a:rPr lang="en-US" sz="2400" dirty="0" err="1">
                <a:latin typeface="Alexandria" charset="0"/>
              </a:rPr>
              <a:t>company_B</a:t>
            </a:r>
            <a:r>
              <a:rPr lang="en-US" sz="2400" dirty="0">
                <a:latin typeface="Alexandria" charset="0"/>
              </a:rPr>
              <a:t> = [0.8, 0.9, 1.0, 0.7, 0.9, 1.1]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stats.ttest_ind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company_A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company_B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print("t:", </a:t>
            </a:r>
            <a:r>
              <a:rPr lang="en-US" sz="2400" dirty="0" err="1">
                <a:latin typeface="Alexandria" charset="0"/>
              </a:rPr>
              <a:t>t_stat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print("p:", </a:t>
            </a:r>
            <a:r>
              <a:rPr lang="en-US" sz="2400" dirty="0" err="1">
                <a:latin typeface="Alexandria" charset="0"/>
              </a:rPr>
              <a:t>p_value</a:t>
            </a:r>
            <a:r>
              <a:rPr lang="en-US" sz="2400" dirty="0">
                <a:latin typeface="Alexandria" charset="0"/>
              </a:rPr>
              <a:t>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H₀: The two companies have the same average return.</a:t>
            </a:r>
          </a:p>
          <a:p>
            <a:r>
              <a:rPr lang="en-US" sz="2000" dirty="0">
                <a:latin typeface="Alexandria" charset="0"/>
              </a:rPr>
              <a:t>H₁: The two companies have different average returns.</a:t>
            </a:r>
          </a:p>
          <a:p>
            <a:r>
              <a:rPr lang="en-US" sz="2000" dirty="0">
                <a:latin typeface="Alexandria" charset="0"/>
              </a:rPr>
              <a:t>If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&lt; 0.05 → Reject H₀ → their average returns are significantly different.</a:t>
            </a:r>
          </a:p>
        </p:txBody>
      </p:sp>
    </p:spTree>
    <p:extLst>
      <p:ext uri="{BB962C8B-B14F-4D97-AF65-F5344CB8AC3E}">
        <p14:creationId xmlns:p14="http://schemas.microsoft.com/office/powerpoint/2010/main" val="3031460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07795" y="1034418"/>
            <a:ext cx="6903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Confidence Intervals (t distribution)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124240"/>
            <a:ext cx="1054100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 confidence interval tells us where the real average is likely to be.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  <a:p>
            <a:r>
              <a:rPr lang="en-US" sz="2000" dirty="0">
                <a:latin typeface="Alexandria" charset="0"/>
                <a:cs typeface="Alexandria" charset="0"/>
              </a:rPr>
              <a:t>Example with our loan data: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We calculate the average loan amount from our sample.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The 95% confidence interval might be, say, $18,000 to $30,000.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This means: “We are pretty sure the true average loan for all customers is somewhere in this range.”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It’s basically a range around the sample mean that accounts for uncertainty.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  <a:cs typeface="Alexandria" charset="0"/>
              </a:rPr>
              <a:t>So instead of saying “the average loan is $22,000,” we say “it’s probably between $18,000 and $30,000.”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002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Confidence Intervals (t distribution)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after taking a sample from our loan dataset</a:t>
            </a:r>
          </a:p>
          <a:p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'].mean()</a:t>
            </a:r>
          </a:p>
          <a:p>
            <a:r>
              <a:rPr lang="en-US" sz="2400" dirty="0" err="1">
                <a:latin typeface="Alexandria" charset="0"/>
              </a:rPr>
              <a:t>se_loan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</a:t>
            </a:r>
            <a:r>
              <a:rPr lang="en-US" sz="2400" dirty="0" err="1">
                <a:latin typeface="Alexandria" charset="0"/>
              </a:rPr>
              <a:t>std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ddof</a:t>
            </a:r>
            <a:r>
              <a:rPr lang="en-US" sz="2400" dirty="0">
                <a:latin typeface="Alexandria" charset="0"/>
              </a:rPr>
              <a:t>=1) / </a:t>
            </a:r>
            <a:r>
              <a:rPr lang="en-US" sz="2400" dirty="0" err="1">
                <a:latin typeface="Alexandria" charset="0"/>
              </a:rPr>
              <a:t>np.sqrt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len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))</a:t>
            </a:r>
          </a:p>
          <a:p>
            <a:r>
              <a:rPr lang="en-US" sz="2400" dirty="0" err="1">
                <a:latin typeface="Alexandria" charset="0"/>
              </a:rPr>
              <a:t>ci_loan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stats.t.interval</a:t>
            </a:r>
            <a:r>
              <a:rPr lang="en-US" sz="2400" dirty="0">
                <a:latin typeface="Alexandria" charset="0"/>
              </a:rPr>
              <a:t>(0.95,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=</a:t>
            </a:r>
            <a:r>
              <a:rPr lang="en-US" sz="2400" dirty="0" err="1">
                <a:latin typeface="Alexandria" charset="0"/>
              </a:rPr>
              <a:t>len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)-1, </a:t>
            </a:r>
            <a:r>
              <a:rPr lang="en-US" sz="2400" dirty="0" err="1">
                <a:latin typeface="Alexandria" charset="0"/>
              </a:rPr>
              <a:t>loc</a:t>
            </a:r>
            <a:r>
              <a:rPr lang="en-US" sz="2400" dirty="0">
                <a:latin typeface="Alexandria" charset="0"/>
              </a:rPr>
              <a:t>=</a:t>
            </a:r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, scale=</a:t>
            </a:r>
            <a:r>
              <a:rPr lang="en-US" sz="2400" dirty="0" err="1">
                <a:latin typeface="Alexandria" charset="0"/>
              </a:rPr>
              <a:t>se_loan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mean_loan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ci_loan</a:t>
            </a:r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se_loan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 =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['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loan_amount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'].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std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ddof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=1) /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np.sqrt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len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)): </a:t>
            </a:r>
            <a:r>
              <a:rPr lang="en-US" sz="2400" dirty="0">
                <a:latin typeface="Alexandria" charset="0"/>
              </a:rPr>
              <a:t>Computes the standard error (SE):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400" dirty="0">
                <a:latin typeface="Alexandria" charset="0"/>
              </a:rPr>
              <a:t>SE measures how much the sample mean might vary if we took different samples.</a:t>
            </a:r>
          </a:p>
          <a:p>
            <a:pPr lvl="1"/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ci_loan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 =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stats.t.interval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(0.95,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len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df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)-1, 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loc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mean_loan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, scale=</a:t>
            </a:r>
            <a:r>
              <a:rPr lang="en-US" sz="2400" dirty="0" err="1">
                <a:solidFill>
                  <a:srgbClr val="00AEEF"/>
                </a:solidFill>
                <a:latin typeface="Alexandria" charset="0"/>
              </a:rPr>
              <a:t>se_loan</a:t>
            </a:r>
            <a:r>
              <a:rPr lang="en-US" sz="2400" dirty="0">
                <a:solidFill>
                  <a:srgbClr val="00AEEF"/>
                </a:solidFill>
                <a:latin typeface="Alexandria" charset="0"/>
              </a:rPr>
              <a:t>): </a:t>
            </a:r>
            <a:r>
              <a:rPr lang="en-US" sz="2400" dirty="0">
                <a:latin typeface="Alexandria" charset="0"/>
              </a:rPr>
              <a:t>Calculates the 95% confidence interval using the t-distribution.</a:t>
            </a:r>
          </a:p>
          <a:p>
            <a:endParaRPr lang="en-US" sz="24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976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037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Nonparametric idea: ranks &amp; medians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4"/>
            <a:ext cx="1054100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When data are not normal (for example, some people have very large loans or salaries that make the average misleading), we cannot use normal tests like the t-test.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  <a:cs typeface="Alexandria" charset="0"/>
              </a:rPr>
              <a:t>So instead, we use nonparametric methods such as: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1.Median → the middle value, not affected by extreme numbers.</a:t>
            </a:r>
          </a:p>
          <a:p>
            <a:r>
              <a:rPr lang="en-US" sz="2400" dirty="0">
                <a:latin typeface="Alexandria" charset="0"/>
                <a:cs typeface="Alexandria" charset="0"/>
              </a:rPr>
              <a:t>2.Rank-based tests (like the Mann-Whitney test) → compare two groups using their ranks (order), not the raw values.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9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Probability plots (normality check)</a:t>
            </a:r>
          </a:p>
          <a:p>
            <a:endParaRPr lang="en-US" sz="2000" b="1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stats.probplot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'], </a:t>
            </a:r>
            <a:r>
              <a:rPr lang="en-US" sz="2400" dirty="0" err="1">
                <a:latin typeface="Alexandria" charset="0"/>
              </a:rPr>
              <a:t>dist</a:t>
            </a:r>
            <a:r>
              <a:rPr lang="en-US" sz="2400" dirty="0">
                <a:latin typeface="Alexandria" charset="0"/>
              </a:rPr>
              <a:t>="norm", plot=</a:t>
            </a:r>
            <a:r>
              <a:rPr lang="en-US" sz="2400" dirty="0" err="1">
                <a:latin typeface="Alexandria" charset="0"/>
              </a:rPr>
              <a:t>plt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("QQ-Plot: Loan Amount")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stats.probplot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(x,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dist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, plot=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plt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):</a:t>
            </a:r>
            <a:r>
              <a:rPr lang="en-US" sz="2000" dirty="0">
                <a:latin typeface="Alexandria" charset="0"/>
              </a:rPr>
              <a:t> visually check if data</a:t>
            </a:r>
          </a:p>
          <a:p>
            <a:r>
              <a:rPr lang="en-US" sz="2000" dirty="0">
                <a:latin typeface="Alexandria" charset="0"/>
              </a:rPr>
              <a:t>follows a normal distribution.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 the visual, points close to the line → roughly normal </a:t>
            </a:r>
          </a:p>
          <a:p>
            <a:r>
              <a:rPr lang="en-US" sz="2000" dirty="0">
                <a:latin typeface="Alexandria" charset="0"/>
              </a:rPr>
              <a:t>distribution (Loan amount are approximately normally </a:t>
            </a:r>
          </a:p>
          <a:p>
            <a:r>
              <a:rPr lang="en-US" sz="2000" dirty="0">
                <a:latin typeface="Alexandria" charset="0"/>
              </a:rPr>
              <a:t>distributed).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Normality assumption matters for t-tests, </a:t>
            </a:r>
          </a:p>
          <a:p>
            <a:r>
              <a:rPr lang="en-US" sz="2000" dirty="0">
                <a:latin typeface="Alexandria" charset="0"/>
              </a:rPr>
              <a:t>confidence intervals, and risk models.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A040E2-5FE2-EA49-A473-60705A199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694" y="2120268"/>
            <a:ext cx="4838756" cy="3737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213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Nonparametric idea: ranks &amp; medians</a:t>
            </a: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#compares two independent groups to see if one tends to have higher values than the other — without assuming normal distribution.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scipy.stats</a:t>
            </a:r>
            <a:r>
              <a:rPr lang="en-US" sz="2400" dirty="0">
                <a:latin typeface="Alexandria" charset="0"/>
              </a:rPr>
              <a:t> import </a:t>
            </a:r>
            <a:r>
              <a:rPr lang="en-US" sz="2400" dirty="0" err="1">
                <a:latin typeface="Alexandria" charset="0"/>
              </a:rPr>
              <a:t>mannwhitneyu</a:t>
            </a:r>
            <a:endParaRPr lang="en-US" sz="24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group_yes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['default']=='Yes']['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</a:t>
            </a:r>
          </a:p>
          <a:p>
            <a:r>
              <a:rPr lang="en-US" sz="2400" dirty="0" err="1">
                <a:latin typeface="Alexandria" charset="0"/>
              </a:rPr>
              <a:t>group_no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['default']=='No']['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stat, p = </a:t>
            </a:r>
            <a:r>
              <a:rPr lang="en-US" sz="2400" dirty="0" err="1">
                <a:latin typeface="Alexandria" charset="0"/>
              </a:rPr>
              <a:t>mannwhitneyu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group_yes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group_no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>
                <a:latin typeface="Alexandria" charset="0"/>
              </a:rPr>
              <a:t>print(stat, p)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&lt; 0.05, the two groups have significantly different loan distributions.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p ≥ 0.05, there’s no significant difference between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07504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476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Bootstrapping (concept)</a:t>
            </a:r>
            <a:endParaRPr lang="en-US" sz="2800" b="1" dirty="0">
              <a:latin typeface="Alexandri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67240"/>
            <a:ext cx="105410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300" dirty="0">
                <a:latin typeface="Alexandria" charset="0"/>
              </a:rPr>
              <a:t>Bootstrapping means we take many random samples (with replacement) from our data to estimate how much results (like the mean or median) can vary.</a:t>
            </a:r>
          </a:p>
          <a:p>
            <a:r>
              <a:rPr lang="en-US" sz="2300" dirty="0">
                <a:latin typeface="Alexandria" charset="0"/>
              </a:rPr>
              <a:t>Why we use it: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Sometimes we don’t know the true theoretical distribution, Bootstrapping lets us approximate it using only our sample.</a:t>
            </a:r>
          </a:p>
          <a:p>
            <a:r>
              <a:rPr lang="en-US" sz="2300" dirty="0">
                <a:latin typeface="Alexandria" charset="0"/>
              </a:rPr>
              <a:t>Example:</a:t>
            </a:r>
            <a:br>
              <a:rPr lang="en-US" sz="2300" dirty="0">
                <a:latin typeface="Alexandria" charset="0"/>
              </a:rPr>
            </a:br>
            <a:r>
              <a:rPr lang="en-US" sz="2300" dirty="0">
                <a:latin typeface="Alexandria" charset="0"/>
              </a:rPr>
              <a:t>Imagine we have historical data of loan returns or portfolio returns.</a:t>
            </a:r>
            <a:br>
              <a:rPr lang="en-US" sz="2300" dirty="0">
                <a:latin typeface="Alexandria" charset="0"/>
              </a:rPr>
            </a:br>
            <a:r>
              <a:rPr lang="en-US" sz="2300" dirty="0">
                <a:latin typeface="Alexandria" charset="0"/>
              </a:rPr>
              <a:t>We can resample this data many times and calculate the average return each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From these averages, we can estimate a confidence interval — showing how uncertain or stable our expected return is.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3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Visual pairwise exploration: </a:t>
            </a:r>
            <a:r>
              <a:rPr lang="en-US" sz="2800" b="1" dirty="0" err="1">
                <a:latin typeface="Alexandria" charset="0"/>
              </a:rPr>
              <a:t>pairplot</a:t>
            </a:r>
            <a:endParaRPr lang="en-US" sz="2800" b="1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#Shows relationships between all numeric variables in a dataset 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sns.pairplot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[['age','salary','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’,</a:t>
            </a:r>
          </a:p>
          <a:p>
            <a:r>
              <a:rPr lang="en-US" sz="2400" dirty="0">
                <a:latin typeface="Alexandria" charset="0"/>
              </a:rPr>
              <a:t>’default']], hue='default')</a:t>
            </a:r>
          </a:p>
          <a:p>
            <a:r>
              <a:rPr lang="en-US" sz="2400" dirty="0" err="1">
                <a:latin typeface="Alexandria" charset="0"/>
              </a:rPr>
              <a:t>plt.suptitle</a:t>
            </a:r>
            <a:r>
              <a:rPr lang="en-US" sz="2400" dirty="0">
                <a:latin typeface="Alexandria" charset="0"/>
              </a:rPr>
              <a:t>("</a:t>
            </a:r>
            <a:r>
              <a:rPr lang="en-US" sz="2400" dirty="0" err="1">
                <a:latin typeface="Alexandria" charset="0"/>
              </a:rPr>
              <a:t>Pairplot</a:t>
            </a:r>
            <a:r>
              <a:rPr lang="en-US" sz="2400" dirty="0">
                <a:latin typeface="Alexandria" charset="0"/>
              </a:rPr>
              <a:t>: Loan Default vs </a:t>
            </a:r>
          </a:p>
          <a:p>
            <a:r>
              <a:rPr lang="en-US" sz="2400" dirty="0">
                <a:latin typeface="Alexandria" charset="0"/>
              </a:rPr>
              <a:t>Non-default", y=1.02)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the red points (default = Yes) appear in areas with higher </a:t>
            </a:r>
          </a:p>
          <a:p>
            <a:r>
              <a:rPr lang="en-US" sz="2000" dirty="0">
                <a:latin typeface="Alexandria" charset="0"/>
              </a:rPr>
              <a:t>loan amounts and lower salaries, it may suggest borrowers with</a:t>
            </a:r>
          </a:p>
          <a:p>
            <a:r>
              <a:rPr lang="en-US" sz="2000" dirty="0">
                <a:latin typeface="Alexandria" charset="0"/>
              </a:rPr>
              <a:t>lower income and larger loans are more likely to default.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blue points (default = No) clustering in moderate </a:t>
            </a:r>
          </a:p>
          <a:p>
            <a:r>
              <a:rPr lang="en-US" sz="2000" dirty="0">
                <a:latin typeface="Alexandria" charset="0"/>
              </a:rPr>
              <a:t>salary and smaller loan regions show more stable borrowers.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diagonal histograms show each variable’s distribution </a:t>
            </a:r>
          </a:p>
          <a:p>
            <a:r>
              <a:rPr lang="en-US" sz="2000" dirty="0">
                <a:latin typeface="Alexandria" charset="0"/>
              </a:rPr>
              <a:t>for both groups — for example, we might see that most defaults occur among customers with lower salaries.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97C33F-A7FA-624D-932F-CDC0D8002F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442" y="1491089"/>
            <a:ext cx="4482383" cy="4209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9402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Categorical Summaries: </a:t>
            </a:r>
            <a:r>
              <a:rPr lang="en-US" sz="2800" b="1" dirty="0" err="1">
                <a:latin typeface="Alexandria" charset="0"/>
              </a:rPr>
              <a:t>value_counts</a:t>
            </a:r>
            <a:r>
              <a:rPr lang="en-US" sz="2800" b="1" dirty="0">
                <a:latin typeface="Alexandria" charset="0"/>
              </a:rPr>
              <a:t>() </a:t>
            </a:r>
          </a:p>
          <a:p>
            <a:r>
              <a:rPr lang="en-US" sz="2800" b="1" dirty="0">
                <a:latin typeface="Alexandria" charset="0"/>
              </a:rPr>
              <a:t>and </a:t>
            </a:r>
            <a:r>
              <a:rPr lang="en-US" sz="2800" b="1" dirty="0" err="1">
                <a:latin typeface="Alexandria" charset="0"/>
              </a:rPr>
              <a:t>Barplot</a:t>
            </a:r>
            <a:endParaRPr lang="en-US" sz="2800" b="1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#quickly see how many customers defaulted vs. how many didn’t 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print(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['default'].</a:t>
            </a:r>
            <a:r>
              <a:rPr lang="en-US" sz="2400" dirty="0" err="1">
                <a:latin typeface="Alexandria" charset="0"/>
              </a:rPr>
              <a:t>value_counts</a:t>
            </a:r>
            <a:r>
              <a:rPr lang="en-US" sz="2400" dirty="0">
                <a:latin typeface="Alexandria" charset="0"/>
              </a:rPr>
              <a:t>())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sns.countplot</a:t>
            </a:r>
            <a:r>
              <a:rPr lang="en-US" sz="2400" dirty="0">
                <a:latin typeface="Alexandria" charset="0"/>
              </a:rPr>
              <a:t>(x='default', data=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("Default Counts")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This tells us whether the dataset is balanced or not.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If one bar is much taller (for example, many “No” and </a:t>
            </a:r>
          </a:p>
          <a:p>
            <a:r>
              <a:rPr lang="en-US" sz="2000" dirty="0">
                <a:latin typeface="Alexandria" charset="0"/>
              </a:rPr>
              <a:t>few “Yes”), it means the dataset is imbalanced — a common issue</a:t>
            </a:r>
          </a:p>
          <a:p>
            <a:r>
              <a:rPr lang="en-US" sz="2000" dirty="0">
                <a:latin typeface="Alexandria" charset="0"/>
              </a:rPr>
              <a:t>in loan prediction.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Such imbalance affects how well a model can learn to detect </a:t>
            </a:r>
          </a:p>
          <a:p>
            <a:r>
              <a:rPr lang="en-US" sz="2000" dirty="0">
                <a:latin typeface="Alexandria" charset="0"/>
              </a:rPr>
              <a:t>risky (defaulting) customers.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C10129-1537-0840-9DF0-794F3B9BD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9470" y="3128791"/>
            <a:ext cx="3678590" cy="29519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591696-8F18-E44A-B8BF-6CEFD87C7C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2774" y="2144816"/>
            <a:ext cx="2864409" cy="884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5870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Grouped statistics and Detecting outliers </a:t>
            </a:r>
          </a:p>
          <a:p>
            <a:r>
              <a:rPr lang="en-US" sz="2800" b="1" dirty="0">
                <a:latin typeface="Alexandria" charset="0"/>
              </a:rPr>
              <a:t>using z-score (multi-column) 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#Compare summary statistics across groups.</a:t>
            </a:r>
          </a:p>
          <a:p>
            <a:r>
              <a:rPr lang="en-US" sz="2400" dirty="0" err="1">
                <a:latin typeface="Alexandria" charset="0"/>
              </a:rPr>
              <a:t>df.groupby</a:t>
            </a:r>
            <a:r>
              <a:rPr lang="en-US" sz="2400" dirty="0">
                <a:latin typeface="Alexandria" charset="0"/>
              </a:rPr>
              <a:t>('default')['</a:t>
            </a:r>
            <a:r>
              <a:rPr lang="en-US" sz="2400" dirty="0" err="1">
                <a:latin typeface="Alexandria" charset="0"/>
              </a:rPr>
              <a:t>loan_amount</a:t>
            </a:r>
            <a:r>
              <a:rPr lang="en-US" sz="2400" dirty="0">
                <a:latin typeface="Alexandria" charset="0"/>
              </a:rPr>
              <a:t>'].</a:t>
            </a:r>
            <a:r>
              <a:rPr lang="en-US" sz="2400" dirty="0" err="1">
                <a:latin typeface="Alexandria" charset="0"/>
              </a:rPr>
              <a:t>agg</a:t>
            </a:r>
            <a:r>
              <a:rPr lang="en-US" sz="2400" dirty="0">
                <a:latin typeface="Alexandria" charset="0"/>
              </a:rPr>
              <a:t>(['</a:t>
            </a:r>
            <a:r>
              <a:rPr lang="en-US" sz="2400" dirty="0" err="1">
                <a:latin typeface="Alexandria" charset="0"/>
              </a:rPr>
              <a:t>mean','median','count</a:t>
            </a:r>
            <a:r>
              <a:rPr lang="en-US" sz="2400" dirty="0">
                <a:latin typeface="Alexandria" charset="0"/>
              </a:rPr>
              <a:t>']).round(2)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000" dirty="0"/>
              <a:t>Example: Are loans higher for defaulters vs non-defaulters? Helps detect </a:t>
            </a:r>
            <a:r>
              <a:rPr lang="en-US" sz="2000" b="1" dirty="0"/>
              <a:t>risk patterns</a:t>
            </a:r>
            <a:r>
              <a:rPr lang="en-US" sz="2000" dirty="0"/>
              <a:t>.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#Flag rows where any variable deviates &gt;3 standard deviations.</a:t>
            </a:r>
          </a:p>
          <a:p>
            <a:r>
              <a:rPr lang="en-US" sz="2400" dirty="0">
                <a:latin typeface="Alexandria" charset="0"/>
              </a:rPr>
              <a:t>z = </a:t>
            </a:r>
            <a:r>
              <a:rPr lang="en-US" sz="2400" dirty="0" err="1">
                <a:latin typeface="Alexandria" charset="0"/>
              </a:rPr>
              <a:t>np.abs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stats.zscore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[['loan_amount','</a:t>
            </a:r>
            <a:r>
              <a:rPr lang="en-US" sz="2400" dirty="0" err="1">
                <a:latin typeface="Alexandria" charset="0"/>
              </a:rPr>
              <a:t>interest_rate</a:t>
            </a:r>
            <a:r>
              <a:rPr lang="en-US" sz="2400" dirty="0">
                <a:latin typeface="Alexandria" charset="0"/>
              </a:rPr>
              <a:t>']]))</a:t>
            </a:r>
          </a:p>
          <a:p>
            <a:r>
              <a:rPr lang="en-US" sz="2400" dirty="0">
                <a:latin typeface="Alexandria" charset="0"/>
              </a:rPr>
              <a:t>outliers = (z &gt; 3).any(axis=1)</a:t>
            </a:r>
          </a:p>
          <a:p>
            <a:r>
              <a:rPr lang="en-US" sz="2400" dirty="0" err="1">
                <a:latin typeface="Alexandria" charset="0"/>
              </a:rPr>
              <a:t>df_out</a:t>
            </a:r>
            <a:r>
              <a:rPr lang="en-US" sz="2400" dirty="0">
                <a:latin typeface="Alexandria" charset="0"/>
              </a:rPr>
              <a:t> = 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[outliers]</a:t>
            </a:r>
          </a:p>
          <a:p>
            <a:r>
              <a:rPr lang="en-US" sz="2400" dirty="0" err="1">
                <a:latin typeface="Alexandria" charset="0"/>
              </a:rPr>
              <a:t>df_out</a:t>
            </a:r>
            <a:endParaRPr lang="en-US" sz="24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Detect unusually large loans, extreme returns, or abnormal interest rates that may affect analysis or indicate fraud.</a:t>
            </a:r>
          </a:p>
        </p:txBody>
      </p:sp>
    </p:spTree>
    <p:extLst>
      <p:ext uri="{BB962C8B-B14F-4D97-AF65-F5344CB8AC3E}">
        <p14:creationId xmlns:p14="http://schemas.microsoft.com/office/powerpoint/2010/main" val="18936698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5407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Rolling statistics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21641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1882478"/>
            <a:ext cx="10541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We take the average of a few values at a time (for example, every 10 points)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Then we move forward one step and take the next 10 values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This helps us smooth out the ups and downs in the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Example:</a:t>
            </a:r>
          </a:p>
          <a:p>
            <a:r>
              <a:rPr lang="en-US" sz="2200" dirty="0">
                <a:latin typeface="Alexandria" charset="0"/>
              </a:rPr>
              <a:t>Let’s say you have the loan amounts for 10 customers:</a:t>
            </a:r>
          </a:p>
          <a:p>
            <a:r>
              <a:rPr lang="en-US" sz="2200" dirty="0">
                <a:latin typeface="Alexandria" charset="0"/>
              </a:rPr>
              <a:t>If we use a rolling window = 3,</a:t>
            </a:r>
            <a:br>
              <a:rPr lang="en-US" sz="2200" dirty="0">
                <a:latin typeface="Alexandria" charset="0"/>
              </a:rPr>
            </a:br>
            <a:r>
              <a:rPr lang="en-US" sz="2200" dirty="0">
                <a:latin typeface="Alexandria" charset="0"/>
              </a:rPr>
              <a:t>that means we calculate the average of 3 loans at a time:</a:t>
            </a:r>
          </a:p>
          <a:p>
            <a:r>
              <a:rPr lang="en-US" sz="2200" dirty="0">
                <a:latin typeface="Alexandria" charset="0"/>
              </a:rPr>
              <a:t>First average = (10,000 + 12,000 + 9,000) / 3 = 10,333</a:t>
            </a:r>
          </a:p>
          <a:p>
            <a:r>
              <a:rPr lang="en-US" sz="2200" dirty="0">
                <a:latin typeface="Alexandria" charset="0"/>
              </a:rPr>
              <a:t>Next average = (12,000 + 9,000 + 11,000) / 3 = 10,666</a:t>
            </a:r>
          </a:p>
          <a:p>
            <a:r>
              <a:rPr lang="en-US" sz="2200" dirty="0">
                <a:latin typeface="Alexandria" charset="0"/>
              </a:rPr>
              <a:t>and so on...</a:t>
            </a:r>
          </a:p>
          <a:p>
            <a:r>
              <a:rPr lang="en-US" sz="2200" dirty="0">
                <a:latin typeface="Alexandria" charset="0"/>
              </a:rPr>
              <a:t>This way, the line of averages looks smoother — no sharp jumps.</a:t>
            </a:r>
          </a:p>
          <a:p>
            <a:endParaRPr lang="en-US" sz="24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57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06654" y="321766"/>
            <a:ext cx="1050365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Rolling statistics 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#We use rolling mean to see trends —for example, average loan demand or stock #price over time —without getting distracted by small daily changes.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s = </a:t>
            </a:r>
            <a:r>
              <a:rPr lang="en-US" sz="2400" dirty="0" err="1">
                <a:latin typeface="Alexandria" charset="0"/>
              </a:rPr>
              <a:t>pd.Series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np.random.randn</a:t>
            </a:r>
            <a:r>
              <a:rPr lang="en-US" sz="2400" dirty="0">
                <a:latin typeface="Alexandria" charset="0"/>
              </a:rPr>
              <a:t>(100)).</a:t>
            </a:r>
            <a:r>
              <a:rPr lang="en-US" sz="2400" dirty="0" err="1">
                <a:latin typeface="Alexandria" charset="0"/>
              </a:rPr>
              <a:t>cumsum</a:t>
            </a:r>
            <a:r>
              <a:rPr lang="en-US" sz="2400" dirty="0">
                <a:latin typeface="Alexandria" charset="0"/>
              </a:rPr>
              <a:t>()</a:t>
            </a:r>
          </a:p>
          <a:p>
            <a:r>
              <a:rPr lang="en-US" sz="2400" dirty="0" err="1">
                <a:latin typeface="Alexandria" charset="0"/>
              </a:rPr>
              <a:t>s.rolling</a:t>
            </a:r>
            <a:r>
              <a:rPr lang="en-US" sz="2400" dirty="0">
                <a:latin typeface="Alexandria" charset="0"/>
              </a:rPr>
              <a:t>(window=10).mean().plot(title='Rolling mean (window=10)')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pd.Series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np.random.randn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(100)).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cumsum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():</a:t>
            </a:r>
            <a:r>
              <a:rPr lang="en-US" sz="2000" dirty="0">
                <a:latin typeface="Alexandria" charset="0"/>
              </a:rPr>
              <a:t> creates fake data that goes</a:t>
            </a:r>
          </a:p>
          <a:p>
            <a:r>
              <a:rPr lang="en-US" sz="2000" dirty="0">
                <a:latin typeface="Alexandria" charset="0"/>
              </a:rPr>
              <a:t>up and down (like changing loan values over time).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.rolling(window=10):</a:t>
            </a:r>
            <a:r>
              <a:rPr lang="en-US" sz="2000" dirty="0">
                <a:latin typeface="Alexandria" charset="0"/>
              </a:rPr>
              <a:t> takes 10 values at a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.mean(): </a:t>
            </a:r>
            <a:r>
              <a:rPr lang="en-US" sz="2000" dirty="0">
                <a:latin typeface="Alexandria" charset="0"/>
              </a:rPr>
              <a:t>finds the average of those 10 values.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.plot()</a:t>
            </a:r>
            <a:r>
              <a:rPr lang="en-US" sz="2000" dirty="0">
                <a:latin typeface="Alexandria" charset="0"/>
              </a:rPr>
              <a:t>: draws a smooth line.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E7066A-5B5C-604F-A053-42ECA344D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52112" y="3419090"/>
            <a:ext cx="3166209" cy="253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688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57606" y="807134"/>
            <a:ext cx="54076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</a:rPr>
              <a:t>Real-world finance use case: Portfolio Risk Prediction.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lexandria" charset="0"/>
              </a:rPr>
              <a:t>This </a:t>
            </a:r>
            <a:r>
              <a:rPr lang="en-US" sz="2400" dirty="0" err="1"/>
              <a:t>Jupyter</a:t>
            </a:r>
            <a:r>
              <a:rPr lang="en-US" sz="2400" dirty="0"/>
              <a:t> </a:t>
            </a:r>
            <a:r>
              <a:rPr lang="en-US" sz="2400" dirty="0">
                <a:latin typeface="Alexandria" charset="0"/>
              </a:rPr>
              <a:t>notebook will: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Teach descriptive &amp; inferential statistics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Visualize relationships and distributions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Prepare data for regression/classification of portfolio risk (low, medium, high)</a:t>
            </a:r>
          </a:p>
          <a:p>
            <a:endParaRPr lang="en-US" sz="24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04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47277" y="682383"/>
            <a:ext cx="1050365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r>
              <a:rPr lang="en-US" sz="2400" dirty="0">
                <a:latin typeface="Alexandria" charset="0"/>
              </a:rPr>
              <a:t># ---------------------------------------------</a:t>
            </a:r>
          </a:p>
          <a:p>
            <a:r>
              <a:rPr lang="en-US" sz="2400" dirty="0">
                <a:latin typeface="Alexandria" charset="0"/>
              </a:rPr>
              <a:t># Application: Portfolio Risk Prediction</a:t>
            </a:r>
          </a:p>
          <a:p>
            <a:r>
              <a:rPr lang="en-US" sz="2400" dirty="0">
                <a:latin typeface="Alexandria" charset="0"/>
              </a:rPr>
              <a:t># ---------------------------------------------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# Importing essential libraries</a:t>
            </a:r>
          </a:p>
          <a:p>
            <a:r>
              <a:rPr lang="en-US" sz="2400" dirty="0">
                <a:latin typeface="Alexandria" charset="0"/>
              </a:rPr>
              <a:t>import pandas as </a:t>
            </a:r>
            <a:r>
              <a:rPr lang="en-US" sz="2400" dirty="0" err="1">
                <a:latin typeface="Alexandria" charset="0"/>
              </a:rPr>
              <a:t>pd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import </a:t>
            </a:r>
            <a:r>
              <a:rPr lang="en-US" sz="2400" dirty="0" err="1">
                <a:latin typeface="Alexandria" charset="0"/>
              </a:rPr>
              <a:t>numpy</a:t>
            </a:r>
            <a:r>
              <a:rPr lang="en-US" sz="2400" dirty="0">
                <a:latin typeface="Alexandria" charset="0"/>
              </a:rPr>
              <a:t> as np</a:t>
            </a:r>
          </a:p>
          <a:p>
            <a:r>
              <a:rPr lang="en-US" sz="2400" dirty="0">
                <a:latin typeface="Alexandria" charset="0"/>
              </a:rPr>
              <a:t>import seaborn as </a:t>
            </a:r>
            <a:r>
              <a:rPr lang="en-US" sz="2400" dirty="0" err="1">
                <a:latin typeface="Alexandria" charset="0"/>
              </a:rPr>
              <a:t>sns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import </a:t>
            </a:r>
            <a:r>
              <a:rPr lang="en-US" sz="2400" dirty="0" err="1">
                <a:latin typeface="Alexandria" charset="0"/>
              </a:rPr>
              <a:t>matplotlib.pyplot</a:t>
            </a:r>
            <a:r>
              <a:rPr lang="en-US" sz="2400" dirty="0">
                <a:latin typeface="Alexandria" charset="0"/>
              </a:rPr>
              <a:t> as </a:t>
            </a:r>
            <a:r>
              <a:rPr lang="en-US" sz="2400" dirty="0" err="1">
                <a:latin typeface="Alexandria" charset="0"/>
              </a:rPr>
              <a:t>plt</a:t>
            </a:r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%matplotlib inline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scipy</a:t>
            </a:r>
            <a:r>
              <a:rPr lang="en-US" sz="2400" dirty="0">
                <a:latin typeface="Alexandria" charset="0"/>
              </a:rPr>
              <a:t> import stats</a:t>
            </a:r>
          </a:p>
          <a:p>
            <a:r>
              <a:rPr lang="en-US" sz="2400" dirty="0">
                <a:latin typeface="Alexandria" charset="0"/>
              </a:rPr>
              <a:t>from </a:t>
            </a:r>
            <a:r>
              <a:rPr lang="en-US" sz="2400" dirty="0" err="1">
                <a:latin typeface="Alexandria" charset="0"/>
              </a:rPr>
              <a:t>sklearn.preprocessing</a:t>
            </a:r>
            <a:r>
              <a:rPr lang="en-US" sz="2400" dirty="0">
                <a:latin typeface="Alexandria" charset="0"/>
              </a:rPr>
              <a:t> import </a:t>
            </a:r>
            <a:r>
              <a:rPr lang="en-US" sz="2400" dirty="0" err="1">
                <a:latin typeface="Alexandria" charset="0"/>
              </a:rPr>
              <a:t>StandardScaler</a:t>
            </a:r>
            <a:r>
              <a:rPr lang="en-US" sz="2400" dirty="0">
                <a:latin typeface="Alexandria" charset="0"/>
              </a:rPr>
              <a:t>, </a:t>
            </a:r>
            <a:r>
              <a:rPr lang="en-US" sz="2400" dirty="0" err="1">
                <a:latin typeface="Alexandria" charset="0"/>
              </a:rPr>
              <a:t>MinMaxScaler</a:t>
            </a:r>
            <a:endParaRPr lang="en-US" sz="24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802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Create a small synthetic dataset for portfolio risk analysis</a:t>
            </a:r>
          </a:p>
          <a:p>
            <a:r>
              <a:rPr lang="en-US" sz="2000" dirty="0" err="1">
                <a:latin typeface="Alexandria" charset="0"/>
              </a:rPr>
              <a:t>np.random.seed</a:t>
            </a:r>
            <a:r>
              <a:rPr lang="en-US" sz="2000" dirty="0">
                <a:latin typeface="Alexandria" charset="0"/>
              </a:rPr>
              <a:t>(42)</a:t>
            </a:r>
          </a:p>
          <a:p>
            <a:r>
              <a:rPr lang="en-US" sz="2000" dirty="0">
                <a:latin typeface="Alexandria" charset="0"/>
              </a:rPr>
              <a:t>n = 150</a:t>
            </a:r>
          </a:p>
          <a:p>
            <a:r>
              <a:rPr lang="en-US" sz="2000" dirty="0">
                <a:latin typeface="Alexandria" charset="0"/>
              </a:rPr>
              <a:t>data = {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portfolio_id</a:t>
            </a:r>
            <a:r>
              <a:rPr lang="en-US" sz="2000" dirty="0">
                <a:latin typeface="Alexandria" charset="0"/>
              </a:rPr>
              <a:t>": range(1, n+1),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(0.08, 0.03, n),   # average annual return</a:t>
            </a:r>
          </a:p>
          <a:p>
            <a:r>
              <a:rPr lang="en-US" sz="2000" dirty="0">
                <a:latin typeface="Alexandria" charset="0"/>
              </a:rPr>
              <a:t>    "volatility":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(0.12, 0.04, n),   # 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 dev of returns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np.random.normal</a:t>
            </a:r>
            <a:r>
              <a:rPr lang="en-US" sz="2000" dirty="0">
                <a:latin typeface="Alexandria" charset="0"/>
              </a:rPr>
              <a:t>(0.8, 0.25, n),  # risk-adjusted return</a:t>
            </a:r>
          </a:p>
          <a:p>
            <a:r>
              <a:rPr lang="en-US" sz="2000" dirty="0">
                <a:latin typeface="Alexandria" charset="0"/>
              </a:rPr>
              <a:t>   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": </a:t>
            </a:r>
            <a:r>
              <a:rPr lang="en-US" sz="2000" dirty="0" err="1">
                <a:latin typeface="Alexandria" charset="0"/>
              </a:rPr>
              <a:t>np.random.randint</a:t>
            </a:r>
            <a:r>
              <a:rPr lang="en-US" sz="2000" dirty="0">
                <a:latin typeface="Alexandria" charset="0"/>
              </a:rPr>
              <a:t>(50000, 500000, n), # in USD</a:t>
            </a:r>
          </a:p>
          <a:p>
            <a:r>
              <a:rPr lang="en-US" sz="2000" dirty="0">
                <a:latin typeface="Alexandria" charset="0"/>
              </a:rPr>
              <a:t>}</a:t>
            </a: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(data)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Create a categorical target: risk level</a:t>
            </a: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 = </a:t>
            </a:r>
            <a:r>
              <a:rPr lang="en-US" sz="2000" dirty="0" err="1">
                <a:latin typeface="Alexandria" charset="0"/>
              </a:rPr>
              <a:t>pd.cut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["volatility"],</a:t>
            </a:r>
          </a:p>
          <a:p>
            <a:r>
              <a:rPr lang="en-US" sz="2000" dirty="0">
                <a:latin typeface="Alexandria" charset="0"/>
              </a:rPr>
              <a:t>                          bins=[0, 0.1, 0.15, 0.25],</a:t>
            </a:r>
          </a:p>
          <a:p>
            <a:r>
              <a:rPr lang="en-US" sz="2000" dirty="0">
                <a:latin typeface="Alexandria" charset="0"/>
              </a:rPr>
              <a:t>                          labels=["Low", "Medium", "High"])</a:t>
            </a:r>
          </a:p>
          <a:p>
            <a:r>
              <a:rPr lang="en-US" sz="2000" dirty="0" err="1">
                <a:latin typeface="Alexandria" charset="0"/>
              </a:rPr>
              <a:t>df.head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31730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Basic Info &amp; Summary Statistics</a:t>
            </a:r>
          </a:p>
          <a:p>
            <a:r>
              <a:rPr lang="en-US" sz="2000" dirty="0" err="1">
                <a:latin typeface="Alexandria" charset="0"/>
              </a:rPr>
              <a:t>df.info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df.describe</a:t>
            </a:r>
            <a:r>
              <a:rPr lang="en-US" sz="2000" dirty="0">
                <a:latin typeface="Alexandria" charset="0"/>
              </a:rPr>
              <a:t>().round(3)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Detect Missing Values &amp; Duplicates</a:t>
            </a:r>
          </a:p>
          <a:p>
            <a:r>
              <a:rPr lang="en-US" sz="2000" dirty="0">
                <a:latin typeface="Alexandria" charset="0"/>
              </a:rPr>
              <a:t>print("Missing values:\n", </a:t>
            </a:r>
            <a:r>
              <a:rPr lang="en-US" sz="2000" dirty="0" err="1">
                <a:latin typeface="Alexandria" charset="0"/>
              </a:rPr>
              <a:t>df.isnull</a:t>
            </a:r>
            <a:r>
              <a:rPr lang="en-US" sz="2000" dirty="0">
                <a:latin typeface="Alexandria" charset="0"/>
              </a:rPr>
              <a:t>().sum())</a:t>
            </a:r>
          </a:p>
          <a:p>
            <a:r>
              <a:rPr lang="en-US" sz="2000" dirty="0">
                <a:latin typeface="Alexandria" charset="0"/>
              </a:rPr>
              <a:t>print("\</a:t>
            </a:r>
            <a:r>
              <a:rPr lang="en-US" sz="2000" dirty="0" err="1">
                <a:latin typeface="Alexandria" charset="0"/>
              </a:rPr>
              <a:t>nDuplicated</a:t>
            </a:r>
            <a:r>
              <a:rPr lang="en-US" sz="2000" dirty="0">
                <a:latin typeface="Alexandria" charset="0"/>
              </a:rPr>
              <a:t> rows:", </a:t>
            </a:r>
            <a:r>
              <a:rPr lang="en-US" sz="2000" dirty="0" err="1">
                <a:latin typeface="Alexandria" charset="0"/>
              </a:rPr>
              <a:t>df.duplicated</a:t>
            </a:r>
            <a:r>
              <a:rPr lang="en-US" sz="2000" dirty="0">
                <a:latin typeface="Alexandria" charset="0"/>
              </a:rPr>
              <a:t>().sum())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Descriptive Statistics — Central Tendency &amp; Dispersion</a:t>
            </a:r>
          </a:p>
          <a:p>
            <a:r>
              <a:rPr lang="en-US" sz="2000" dirty="0">
                <a:latin typeface="Alexandria" charset="0"/>
              </a:rPr>
              <a:t>print("Mean return:",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"].mean().round(3))</a:t>
            </a:r>
          </a:p>
          <a:p>
            <a:r>
              <a:rPr lang="en-US" sz="2000" dirty="0">
                <a:latin typeface="Alexandria" charset="0"/>
              </a:rPr>
              <a:t>print("Median volatility:",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["volatility"].median().round(3))</a:t>
            </a:r>
          </a:p>
          <a:p>
            <a:r>
              <a:rPr lang="en-US" sz="2000" dirty="0">
                <a:latin typeface="Alexandria" charset="0"/>
              </a:rPr>
              <a:t>print("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 of Sharpe ratio:",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"].</a:t>
            </a:r>
            <a:r>
              <a:rPr lang="en-US" sz="2000" dirty="0" err="1">
                <a:latin typeface="Alexandria" charset="0"/>
              </a:rPr>
              <a:t>std</a:t>
            </a:r>
            <a:r>
              <a:rPr lang="en-US" sz="2000" dirty="0">
                <a:latin typeface="Alexandria" charset="0"/>
              </a:rPr>
              <a:t>().round(3))</a:t>
            </a:r>
          </a:p>
          <a:p>
            <a:r>
              <a:rPr lang="en-US" sz="2000" dirty="0">
                <a:latin typeface="Alexandria" charset="0"/>
              </a:rPr>
              <a:t>print("Range of investment:",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"].max() -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"].min())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93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Visualizing Distributions</a:t>
            </a:r>
          </a:p>
          <a:p>
            <a:r>
              <a:rPr lang="en-US" sz="2000" dirty="0">
                <a:latin typeface="Alexandria" charset="0"/>
              </a:rPr>
              <a:t>fig, axes = </a:t>
            </a:r>
            <a:r>
              <a:rPr lang="en-US" sz="2000" dirty="0" err="1">
                <a:latin typeface="Alexandria" charset="0"/>
              </a:rPr>
              <a:t>plt.subplots</a:t>
            </a:r>
            <a:r>
              <a:rPr lang="en-US" sz="2000" dirty="0">
                <a:latin typeface="Alexandria" charset="0"/>
              </a:rPr>
              <a:t>(1, 2, </a:t>
            </a:r>
            <a:r>
              <a:rPr lang="en-US" sz="2000" dirty="0" err="1">
                <a:latin typeface="Alexandria" charset="0"/>
              </a:rPr>
              <a:t>figsize</a:t>
            </a:r>
            <a:r>
              <a:rPr lang="en-US" sz="2000" dirty="0">
                <a:latin typeface="Alexandria" charset="0"/>
              </a:rPr>
              <a:t>=(12,5))</a:t>
            </a:r>
          </a:p>
          <a:p>
            <a:r>
              <a:rPr lang="en-US" sz="2000" dirty="0" err="1">
                <a:latin typeface="Alexandria" charset="0"/>
              </a:rPr>
              <a:t>sns.histplot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"], </a:t>
            </a:r>
            <a:r>
              <a:rPr lang="en-US" sz="2000" dirty="0" err="1">
                <a:latin typeface="Alexandria" charset="0"/>
              </a:rPr>
              <a:t>kde</a:t>
            </a:r>
            <a:r>
              <a:rPr lang="en-US" sz="2000" dirty="0">
                <a:latin typeface="Alexandria" charset="0"/>
              </a:rPr>
              <a:t>=True, ax=axes[0])</a:t>
            </a:r>
          </a:p>
          <a:p>
            <a:r>
              <a:rPr lang="en-US" sz="2000" dirty="0">
                <a:latin typeface="Alexandria" charset="0"/>
              </a:rPr>
              <a:t>axes[0].</a:t>
            </a:r>
            <a:r>
              <a:rPr lang="en-US" sz="2000" dirty="0" err="1">
                <a:latin typeface="Alexandria" charset="0"/>
              </a:rPr>
              <a:t>set_title</a:t>
            </a:r>
            <a:r>
              <a:rPr lang="en-US" sz="2000" dirty="0">
                <a:latin typeface="Alexandria" charset="0"/>
              </a:rPr>
              <a:t>("Average Return Distribution")</a:t>
            </a:r>
          </a:p>
          <a:p>
            <a:r>
              <a:rPr lang="en-US" sz="2000" dirty="0" err="1">
                <a:latin typeface="Alexandria" charset="0"/>
              </a:rPr>
              <a:t>sns.boxplot</a:t>
            </a:r>
            <a:r>
              <a:rPr lang="en-US" sz="2000" dirty="0">
                <a:latin typeface="Alexandria" charset="0"/>
              </a:rPr>
              <a:t>(y=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["volatility"], ax=axes[1])</a:t>
            </a:r>
          </a:p>
          <a:p>
            <a:r>
              <a:rPr lang="en-US" sz="2000" dirty="0">
                <a:latin typeface="Alexandria" charset="0"/>
              </a:rPr>
              <a:t>axes[1].</a:t>
            </a:r>
            <a:r>
              <a:rPr lang="en-US" sz="2000" dirty="0" err="1">
                <a:latin typeface="Alexandria" charset="0"/>
              </a:rPr>
              <a:t>set_title</a:t>
            </a:r>
            <a:r>
              <a:rPr lang="en-US" sz="2000" dirty="0">
                <a:latin typeface="Alexandria" charset="0"/>
              </a:rPr>
              <a:t>("Volatility Boxplot")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Correlation Analysis</a:t>
            </a:r>
          </a:p>
          <a:p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"]].</a:t>
            </a:r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 err="1">
                <a:latin typeface="Alexandria" charset="0"/>
              </a:rPr>
              <a:t>sns.heatmap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corr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annot</a:t>
            </a:r>
            <a:r>
              <a:rPr lang="en-US" sz="2000" dirty="0">
                <a:latin typeface="Alexandria" charset="0"/>
              </a:rPr>
              <a:t>=True, </a:t>
            </a:r>
            <a:r>
              <a:rPr lang="en-US" sz="2000" dirty="0" err="1">
                <a:latin typeface="Alexandria" charset="0"/>
              </a:rPr>
              <a:t>cmap</a:t>
            </a:r>
            <a:r>
              <a:rPr lang="en-US" sz="2000" dirty="0">
                <a:latin typeface="Alexandria" charset="0"/>
              </a:rPr>
              <a:t>="</a:t>
            </a:r>
            <a:r>
              <a:rPr lang="en-US" sz="2000" dirty="0" err="1">
                <a:latin typeface="Alexandria" charset="0"/>
              </a:rPr>
              <a:t>coolwarm</a:t>
            </a:r>
            <a:r>
              <a:rPr lang="en-US" sz="2000" dirty="0">
                <a:latin typeface="Alexandria" charset="0"/>
              </a:rPr>
              <a:t>", </a:t>
            </a:r>
            <a:r>
              <a:rPr lang="en-US" sz="2000" dirty="0" err="1">
                <a:latin typeface="Alexandria" charset="0"/>
              </a:rPr>
              <a:t>fmt</a:t>
            </a:r>
            <a:r>
              <a:rPr lang="en-US" sz="2000" dirty="0">
                <a:latin typeface="Alexandria" charset="0"/>
              </a:rPr>
              <a:t>=".2f")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("Correlation Matrix")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8659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Inferential Statistics — One-Sample t-Test</a:t>
            </a:r>
          </a:p>
          <a:p>
            <a:r>
              <a:rPr lang="en-US" sz="2000" dirty="0">
                <a:latin typeface="Alexandria" charset="0"/>
              </a:rPr>
              <a:t># Hypothesis: Is average portfolio return significantly greater than 0.07 (7%)?</a:t>
            </a:r>
          </a:p>
          <a:p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= stats.ttest_1samp(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"], 0.07)</a:t>
            </a:r>
          </a:p>
          <a:p>
            <a:r>
              <a:rPr lang="en-US" sz="2000" dirty="0">
                <a:latin typeface="Alexandria" charset="0"/>
              </a:rPr>
              <a:t>print(</a:t>
            </a:r>
            <a:r>
              <a:rPr lang="en-US" sz="2000" dirty="0" err="1">
                <a:latin typeface="Alexandria" charset="0"/>
              </a:rPr>
              <a:t>f"T</a:t>
            </a:r>
            <a:r>
              <a:rPr lang="en-US" sz="2000" dirty="0">
                <a:latin typeface="Alexandria" charset="0"/>
              </a:rPr>
              <a:t>-statistic: {t_stat:.3f}, P-value: {p_value:.4f}")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Group Analysis — Mean Return per Risk Level</a:t>
            </a:r>
          </a:p>
          <a:p>
            <a:r>
              <a:rPr lang="en-US" sz="2000" dirty="0" err="1">
                <a:latin typeface="Alexandria" charset="0"/>
              </a:rPr>
              <a:t>group_stats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df.groupby</a:t>
            </a:r>
            <a:r>
              <a:rPr lang="en-US" sz="2000" dirty="0">
                <a:latin typeface="Alexandria" charset="0"/>
              </a:rPr>
              <a:t>("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")[["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"]].mean().round(3)</a:t>
            </a:r>
          </a:p>
          <a:p>
            <a:r>
              <a:rPr lang="en-US" sz="2000" dirty="0" err="1">
                <a:latin typeface="Alexandria" charset="0"/>
              </a:rPr>
              <a:t>group_stats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#Visualize Group Differences</a:t>
            </a:r>
          </a:p>
          <a:p>
            <a:r>
              <a:rPr lang="en-US" sz="2000" dirty="0" err="1">
                <a:latin typeface="Alexandria" charset="0"/>
              </a:rPr>
              <a:t>sns.boxplot</a:t>
            </a:r>
            <a:r>
              <a:rPr lang="en-US" sz="2000" dirty="0">
                <a:latin typeface="Alexandria" charset="0"/>
              </a:rPr>
              <a:t>(x="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y="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data=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("Average Return by Risk Level")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sns.violinplot</a:t>
            </a:r>
            <a:r>
              <a:rPr lang="en-US" sz="2000" dirty="0">
                <a:latin typeface="Alexandria" charset="0"/>
              </a:rPr>
              <a:t>(x="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y="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data=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)</a:t>
            </a:r>
          </a:p>
          <a:p>
            <a:r>
              <a:rPr lang="en-US" sz="2000" dirty="0" err="1">
                <a:latin typeface="Alexandria" charset="0"/>
              </a:rPr>
              <a:t>plt.title</a:t>
            </a:r>
            <a:r>
              <a:rPr lang="en-US" sz="2000" dirty="0">
                <a:latin typeface="Alexandria" charset="0"/>
              </a:rPr>
              <a:t>("Sharpe Ratio by Risk Level")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10389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516649" y="203200"/>
            <a:ext cx="10503651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Two-Sample t-Test — Compare Two Risk Levels</a:t>
            </a:r>
          </a:p>
          <a:p>
            <a:r>
              <a:rPr lang="en-US" sz="2000" dirty="0">
                <a:latin typeface="Alexandria" charset="0"/>
              </a:rPr>
              <a:t># Checks if high-risk portfolios have significantly different average returns from low-risk ones.</a:t>
            </a:r>
          </a:p>
          <a:p>
            <a:r>
              <a:rPr lang="en-US" sz="2000" dirty="0">
                <a:latin typeface="Alexandria" charset="0"/>
              </a:rPr>
              <a:t>low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"]=="Low"]["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</a:t>
            </a:r>
          </a:p>
          <a:p>
            <a:r>
              <a:rPr lang="en-US" sz="2000" dirty="0">
                <a:latin typeface="Alexandria" charset="0"/>
              </a:rPr>
              <a:t>high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"]=="High"]["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"]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t_stat</a:t>
            </a:r>
            <a:r>
              <a:rPr lang="en-US" sz="2000" dirty="0">
                <a:latin typeface="Alexandria" charset="0"/>
              </a:rPr>
              <a:t>, </a:t>
            </a:r>
            <a:r>
              <a:rPr lang="en-US" sz="2000" dirty="0" err="1">
                <a:latin typeface="Alexandria" charset="0"/>
              </a:rPr>
              <a:t>p_value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stats.ttest_ind</a:t>
            </a:r>
            <a:r>
              <a:rPr lang="en-US" sz="2000" dirty="0">
                <a:latin typeface="Alexandria" charset="0"/>
              </a:rPr>
              <a:t>(low, high, </a:t>
            </a:r>
            <a:r>
              <a:rPr lang="en-US" sz="2000" dirty="0" err="1">
                <a:latin typeface="Alexandria" charset="0"/>
              </a:rPr>
              <a:t>equal_var</a:t>
            </a:r>
            <a:r>
              <a:rPr lang="en-US" sz="2000" dirty="0">
                <a:latin typeface="Alexandria" charset="0"/>
              </a:rPr>
              <a:t>=False)</a:t>
            </a:r>
          </a:p>
          <a:p>
            <a:r>
              <a:rPr lang="en-US" sz="2000" dirty="0">
                <a:latin typeface="Alexandria" charset="0"/>
              </a:rPr>
              <a:t>print(</a:t>
            </a:r>
            <a:r>
              <a:rPr lang="en-US" sz="2000" dirty="0" err="1">
                <a:latin typeface="Alexandria" charset="0"/>
              </a:rPr>
              <a:t>f"T</a:t>
            </a:r>
            <a:r>
              <a:rPr lang="en-US" sz="2000" dirty="0">
                <a:latin typeface="Alexandria" charset="0"/>
              </a:rPr>
              <a:t>-statistic: {t_stat:.3f}, P-value: {p_value:.4f}")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Detecting Outliers (Z-score method)</a:t>
            </a:r>
          </a:p>
          <a:p>
            <a:r>
              <a:rPr lang="en-US" sz="2000" dirty="0" err="1">
                <a:latin typeface="Alexandria" charset="0"/>
              </a:rPr>
              <a:t>z_scores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np.abs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stats.zscore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"]]))</a:t>
            </a:r>
          </a:p>
          <a:p>
            <a:r>
              <a:rPr lang="en-US" sz="2000" dirty="0">
                <a:latin typeface="Alexandria" charset="0"/>
              </a:rPr>
              <a:t>outliers = (</a:t>
            </a:r>
            <a:r>
              <a:rPr lang="en-US" sz="2000" dirty="0" err="1">
                <a:latin typeface="Alexandria" charset="0"/>
              </a:rPr>
              <a:t>z_scores</a:t>
            </a:r>
            <a:r>
              <a:rPr lang="en-US" sz="2000" dirty="0">
                <a:latin typeface="Alexandria" charset="0"/>
              </a:rPr>
              <a:t> &gt; 3).any(axis=1)</a:t>
            </a:r>
          </a:p>
          <a:p>
            <a:r>
              <a:rPr lang="en-US" sz="2000" dirty="0">
                <a:latin typeface="Alexandria" charset="0"/>
              </a:rPr>
              <a:t>print("Number of outliers:", </a:t>
            </a:r>
            <a:r>
              <a:rPr lang="en-US" sz="2000" dirty="0" err="1">
                <a:latin typeface="Alexandria" charset="0"/>
              </a:rPr>
              <a:t>outliers.sum</a:t>
            </a:r>
            <a:r>
              <a:rPr lang="en-US" sz="2000" dirty="0">
                <a:latin typeface="Alexandria" charset="0"/>
              </a:rPr>
              <a:t>())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[outliers].head()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#Handling Outliers (optional removal)</a:t>
            </a:r>
          </a:p>
          <a:p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[~outliers].</a:t>
            </a:r>
            <a:r>
              <a:rPr lang="en-US" sz="2000" dirty="0" err="1">
                <a:latin typeface="Alexandria" charset="0"/>
              </a:rPr>
              <a:t>reset_index</a:t>
            </a:r>
            <a:r>
              <a:rPr lang="en-US" sz="2000" dirty="0">
                <a:latin typeface="Alexandria" charset="0"/>
              </a:rPr>
              <a:t>(drop=True)</a:t>
            </a:r>
          </a:p>
          <a:p>
            <a:r>
              <a:rPr lang="en-US" sz="2000" dirty="0">
                <a:latin typeface="Alexandria" charset="0"/>
              </a:rPr>
              <a:t>print("Cleaned dataset shape:", </a:t>
            </a:r>
            <a:r>
              <a:rPr lang="en-US" sz="2000" dirty="0" err="1">
                <a:latin typeface="Alexandria" charset="0"/>
              </a:rPr>
              <a:t>df_clean.shape</a:t>
            </a:r>
            <a:r>
              <a:rPr lang="en-US" sz="2000" dirty="0">
                <a:latin typeface="Alexandria" charset="0"/>
              </a:rPr>
              <a:t>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31260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469148" y="452581"/>
            <a:ext cx="10503651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>
                <a:latin typeface="Alexandria" charset="0"/>
              </a:rPr>
              <a:t>Lab Activity: Statistical Foundations for Data Science</a:t>
            </a:r>
          </a:p>
          <a:p>
            <a:endParaRPr lang="en-US" sz="28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Scaling Numerical Features </a:t>
            </a:r>
          </a:p>
          <a:p>
            <a:r>
              <a:rPr lang="en-US" sz="2000" dirty="0">
                <a:latin typeface="Alexandria" charset="0"/>
              </a:rPr>
              <a:t>scaler = </a:t>
            </a:r>
            <a:r>
              <a:rPr lang="en-US" sz="2000" dirty="0" err="1">
                <a:latin typeface="Alexandria" charset="0"/>
              </a:rPr>
              <a:t>MinMaxScaler</a:t>
            </a:r>
            <a:r>
              <a:rPr lang="en-US" sz="2000" dirty="0">
                <a:latin typeface="Alexandria" charset="0"/>
              </a:rPr>
              <a:t>()</a:t>
            </a:r>
          </a:p>
          <a:p>
            <a:r>
              <a:rPr lang="en-US" sz="2000" dirty="0">
                <a:latin typeface="Alexandria" charset="0"/>
              </a:rPr>
              <a:t>scaled = </a:t>
            </a:r>
            <a:r>
              <a:rPr lang="en-US" sz="2000" dirty="0" err="1">
                <a:latin typeface="Alexandria" charset="0"/>
              </a:rPr>
              <a:t>scaler.fit_transform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"]])</a:t>
            </a:r>
          </a:p>
          <a:p>
            <a:r>
              <a:rPr lang="en-US" sz="2000" dirty="0" err="1">
                <a:latin typeface="Alexandria" charset="0"/>
              </a:rPr>
              <a:t>df_scaled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(scaled, columns=["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investment_amount</a:t>
            </a:r>
            <a:r>
              <a:rPr lang="en-US" sz="2000" dirty="0">
                <a:latin typeface="Alexandria" charset="0"/>
              </a:rPr>
              <a:t>"])</a:t>
            </a:r>
          </a:p>
          <a:p>
            <a:r>
              <a:rPr lang="en-US" sz="2000" dirty="0" err="1">
                <a:latin typeface="Alexandria" charset="0"/>
              </a:rPr>
              <a:t>df_scaled.head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Statistical Visualization Summary </a:t>
            </a:r>
          </a:p>
          <a:p>
            <a:r>
              <a:rPr lang="en-US" sz="2000" dirty="0" err="1">
                <a:latin typeface="Alexandria" charset="0"/>
              </a:rPr>
              <a:t>sns.pairplot</a:t>
            </a:r>
            <a:r>
              <a:rPr lang="en-US" sz="2000" dirty="0">
                <a:latin typeface="Alexandria" charset="0"/>
              </a:rPr>
              <a:t>(</a:t>
            </a:r>
            <a:r>
              <a:rPr lang="en-US" sz="2000" dirty="0" err="1">
                <a:latin typeface="Alexandria" charset="0"/>
              </a:rPr>
              <a:t>df_clean</a:t>
            </a:r>
            <a:r>
              <a:rPr lang="en-US" sz="2000" dirty="0">
                <a:latin typeface="Alexandria" charset="0"/>
              </a:rPr>
              <a:t>[["</a:t>
            </a:r>
            <a:r>
              <a:rPr lang="en-US" sz="2000" dirty="0" err="1">
                <a:latin typeface="Alexandria" charset="0"/>
              </a:rPr>
              <a:t>avg_return</a:t>
            </a:r>
            <a:r>
              <a:rPr lang="en-US" sz="2000" dirty="0">
                <a:latin typeface="Alexandria" charset="0"/>
              </a:rPr>
              <a:t>", "volatility", "</a:t>
            </a:r>
            <a:r>
              <a:rPr lang="en-US" sz="2000" dirty="0" err="1">
                <a:latin typeface="Alexandria" charset="0"/>
              </a:rPr>
              <a:t>sharpe_ratio</a:t>
            </a:r>
            <a:r>
              <a:rPr lang="en-US" sz="2000" dirty="0">
                <a:latin typeface="Alexandria" charset="0"/>
              </a:rPr>
              <a:t>", 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"]],</a:t>
            </a:r>
          </a:p>
          <a:p>
            <a:r>
              <a:rPr lang="en-US" sz="2000" dirty="0">
                <a:latin typeface="Alexandria" charset="0"/>
              </a:rPr>
              <a:t>             hue="</a:t>
            </a:r>
            <a:r>
              <a:rPr lang="en-US" sz="2000" dirty="0" err="1">
                <a:latin typeface="Alexandria" charset="0"/>
              </a:rPr>
              <a:t>risk_level</a:t>
            </a:r>
            <a:r>
              <a:rPr lang="en-US" sz="2000" dirty="0">
                <a:latin typeface="Alexandria" charset="0"/>
              </a:rPr>
              <a:t>", </a:t>
            </a:r>
            <a:r>
              <a:rPr lang="en-US" sz="2000" dirty="0" err="1">
                <a:latin typeface="Alexandria" charset="0"/>
              </a:rPr>
              <a:t>diag_kind</a:t>
            </a:r>
            <a:r>
              <a:rPr lang="en-US" sz="2000" dirty="0">
                <a:latin typeface="Alexandria" charset="0"/>
              </a:rPr>
              <a:t>="</a:t>
            </a:r>
            <a:r>
              <a:rPr lang="en-US" sz="2000" dirty="0" err="1">
                <a:latin typeface="Alexandria" charset="0"/>
              </a:rPr>
              <a:t>kde</a:t>
            </a:r>
            <a:r>
              <a:rPr lang="en-US" sz="2000" dirty="0">
                <a:latin typeface="Alexandria" charset="0"/>
              </a:rPr>
              <a:t>", corner=True)</a:t>
            </a:r>
          </a:p>
          <a:p>
            <a:r>
              <a:rPr lang="en-US" sz="2000" dirty="0" err="1">
                <a:latin typeface="Alexandria" charset="0"/>
              </a:rPr>
              <a:t>plt.suptitle</a:t>
            </a:r>
            <a:r>
              <a:rPr lang="en-US" sz="2000" dirty="0">
                <a:latin typeface="Alexandria" charset="0"/>
              </a:rPr>
              <a:t>("Pairwise Relationships among Portfolio Features", y=1.02)</a:t>
            </a:r>
          </a:p>
          <a:p>
            <a:r>
              <a:rPr lang="en-US" sz="2000" dirty="0" err="1">
                <a:latin typeface="Alexandria" charset="0"/>
              </a:rPr>
              <a:t>plt.show</a:t>
            </a:r>
            <a:r>
              <a:rPr lang="en-US" sz="20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2304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3919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Descriptive Statistics: Learned how to summarize financial data using mean, median, standard deviation, range, and percentiles.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Inferential Statistics: Applied hypothesis testing (t-tests) to draw conclusions about population data from samples.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Data Visualization: Used histograms, boxplots, violin plots, heatmaps, and </a:t>
            </a:r>
            <a:r>
              <a:rPr lang="en-US" sz="2000" dirty="0" err="1">
                <a:latin typeface="Alexandria" charset="0"/>
              </a:rPr>
              <a:t>pairplots</a:t>
            </a:r>
            <a:r>
              <a:rPr lang="en-US" sz="2000" dirty="0">
                <a:latin typeface="Alexandria" charset="0"/>
              </a:rPr>
              <a:t> to visually explore data distributions and relationships.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Outlier Detection: Identified unusual values using Z-scores and addressed them to ensure data 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Portfolio Risk Application: Applied all techniques to a real-world finance problem: predicting risk levels in investment portfolios.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4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43498"/>
            <a:ext cx="10541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lexandria" charset="0"/>
              </a:rPr>
              <a:t>Klaas</a:t>
            </a:r>
            <a:r>
              <a:rPr lang="en-US" sz="2400" dirty="0">
                <a:latin typeface="Alexandria" charset="0"/>
              </a:rPr>
              <a:t>, J. Machine Learning for Finance: Principles and Practice for Financial Insiders.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López de Prado, M. Advances in Financial Machine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SciPy, Seaborn, and </a:t>
            </a:r>
            <a:r>
              <a:rPr lang="en-US" sz="2400" dirty="0" err="1">
                <a:latin typeface="Alexandria" charset="0"/>
              </a:rPr>
              <a:t>scikit</a:t>
            </a:r>
            <a:r>
              <a:rPr lang="en-US" sz="2400" dirty="0">
                <a:latin typeface="Alexandria" charset="0"/>
              </a:rPr>
              <a:t>-learn documentation.</a:t>
            </a:r>
          </a:p>
          <a:p>
            <a:endParaRPr lang="en-US" sz="16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4FE4F35-B948-40DE-9EE8-59CAB090F0F4}"/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9756</TotalTime>
  <Words>4753</Words>
  <Application>Microsoft Macintosh PowerPoint</Application>
  <PresentationFormat>Widescreen</PresentationFormat>
  <Paragraphs>543</Paragraphs>
  <Slides>41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Alexandria</vt:lpstr>
      <vt:lpstr>Arial</vt:lpstr>
      <vt:lpstr>Calibri</vt:lpstr>
      <vt:lpstr>Calibri Light</vt:lpstr>
      <vt:lpstr>Courier New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Author</cp:lastModifiedBy>
  <cp:revision>269</cp:revision>
  <dcterms:created xsi:type="dcterms:W3CDTF">2023-04-29T09:08:00Z</dcterms:created>
  <dcterms:modified xsi:type="dcterms:W3CDTF">2026-02-22T19:34:11Z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