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7"/>
  </p:notesMasterIdLst>
  <p:sldIdLst>
    <p:sldId id="480" r:id="rId3"/>
    <p:sldId id="313" r:id="rId4"/>
    <p:sldId id="515" r:id="rId5"/>
    <p:sldId id="535" r:id="rId6"/>
    <p:sldId id="516" r:id="rId7"/>
    <p:sldId id="517" r:id="rId8"/>
    <p:sldId id="518" r:id="rId9"/>
    <p:sldId id="519" r:id="rId10"/>
    <p:sldId id="520" r:id="rId11"/>
    <p:sldId id="521" r:id="rId12"/>
    <p:sldId id="523" r:id="rId13"/>
    <p:sldId id="524" r:id="rId14"/>
    <p:sldId id="526" r:id="rId15"/>
    <p:sldId id="527" r:id="rId16"/>
    <p:sldId id="528" r:id="rId17"/>
    <p:sldId id="529" r:id="rId18"/>
    <p:sldId id="522" r:id="rId19"/>
    <p:sldId id="530" r:id="rId20"/>
    <p:sldId id="531" r:id="rId21"/>
    <p:sldId id="532" r:id="rId22"/>
    <p:sldId id="533" r:id="rId23"/>
    <p:sldId id="534" r:id="rId24"/>
    <p:sldId id="536" r:id="rId25"/>
    <p:sldId id="537" r:id="rId26"/>
    <p:sldId id="538" r:id="rId27"/>
    <p:sldId id="539" r:id="rId28"/>
    <p:sldId id="540" r:id="rId29"/>
    <p:sldId id="541" r:id="rId30"/>
    <p:sldId id="542" r:id="rId31"/>
    <p:sldId id="543" r:id="rId32"/>
    <p:sldId id="544" r:id="rId33"/>
    <p:sldId id="545" r:id="rId34"/>
    <p:sldId id="546" r:id="rId35"/>
    <p:sldId id="547" r:id="rId36"/>
    <p:sldId id="548" r:id="rId37"/>
    <p:sldId id="549" r:id="rId38"/>
    <p:sldId id="552" r:id="rId39"/>
    <p:sldId id="553" r:id="rId40"/>
    <p:sldId id="554" r:id="rId41"/>
    <p:sldId id="555" r:id="rId42"/>
    <p:sldId id="550" r:id="rId43"/>
    <p:sldId id="556" r:id="rId44"/>
    <p:sldId id="514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15"/>
            <p14:sldId id="535"/>
            <p14:sldId id="516"/>
            <p14:sldId id="517"/>
            <p14:sldId id="518"/>
            <p14:sldId id="519"/>
            <p14:sldId id="520"/>
            <p14:sldId id="521"/>
            <p14:sldId id="523"/>
            <p14:sldId id="524"/>
            <p14:sldId id="526"/>
            <p14:sldId id="527"/>
            <p14:sldId id="528"/>
            <p14:sldId id="529"/>
            <p14:sldId id="522"/>
            <p14:sldId id="530"/>
            <p14:sldId id="531"/>
            <p14:sldId id="532"/>
            <p14:sldId id="533"/>
            <p14:sldId id="534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2"/>
            <p14:sldId id="553"/>
            <p14:sldId id="554"/>
            <p14:sldId id="555"/>
            <p14:sldId id="550"/>
            <p14:sldId id="556"/>
            <p14:sldId id="5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0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8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795462"/>
          </a:xfrm>
        </p:spPr>
        <p:txBody>
          <a:bodyPr anchor="b"/>
          <a:lstStyle>
            <a:lvl1pPr>
              <a:defRPr sz="6000">
                <a:solidFill>
                  <a:srgbClr val="FAC74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6651"/>
            <a:ext cx="10515600" cy="196214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D86B2E-B702-4422-B277-3A08C7449694}" type="datetimeFigureOut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10/27/2023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82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“Click </a:t>
            </a:r>
            <a:r>
              <a:rPr lang="en-US" dirty="0"/>
              <a:t>to edit Master text </a:t>
            </a:r>
            <a:r>
              <a:rPr lang="en-US" dirty="0" smtClean="0"/>
              <a:t>styles”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customXml" Target="../ink/ink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013989" y="321454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81745" y="2455568"/>
            <a:ext cx="54243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25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382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Engineering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54"/>
    </mc:Choice>
    <mc:Fallback xmlns="">
      <p:transition spd="slow" advTm="2335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Coping with change.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Sources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How to reduce 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Prototyping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Incremental development and delivery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 smtClean="0"/>
              <a:t>Spiral model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106"/>
    </mc:Choice>
    <mc:Fallback xmlns="">
      <p:transition spd="slow" advTm="15110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Coping with change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8000" dirty="0" smtClean="0"/>
          </a:p>
          <a:p>
            <a:pPr marL="0" indent="0" algn="ctr">
              <a:buNone/>
            </a:pPr>
            <a:r>
              <a:rPr lang="en-US" sz="8000" b="1" dirty="0" smtClean="0"/>
              <a:t>Change</a:t>
            </a:r>
            <a:r>
              <a:rPr lang="en-US" sz="4400" dirty="0" smtClean="0"/>
              <a:t> </a:t>
            </a:r>
            <a:r>
              <a:rPr lang="en-US" sz="4400" dirty="0"/>
              <a:t>is </a:t>
            </a:r>
            <a:r>
              <a:rPr lang="en-US" sz="5400" b="1" dirty="0"/>
              <a:t>inevitable</a:t>
            </a:r>
            <a:r>
              <a:rPr lang="en-US" sz="4400" b="1" dirty="0"/>
              <a:t> </a:t>
            </a:r>
            <a:r>
              <a:rPr lang="en-US" sz="4400" dirty="0"/>
              <a:t>in all large software projects</a:t>
            </a:r>
            <a:r>
              <a:rPr lang="en-US" sz="4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64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Sources of </a:t>
            </a:r>
            <a:r>
              <a:rPr lang="en-US" sz="4000" dirty="0" smtClean="0"/>
              <a:t>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rgbClr val="FF0000"/>
                </a:solidFill>
              </a:rPr>
              <a:t>Business </a:t>
            </a:r>
            <a:r>
              <a:rPr lang="en-US" sz="4400" dirty="0">
                <a:solidFill>
                  <a:srgbClr val="FF0000"/>
                </a:solidFill>
              </a:rPr>
              <a:t>requirements </a:t>
            </a:r>
            <a:r>
              <a:rPr lang="en-US" sz="4000" dirty="0"/>
              <a:t>changes </a:t>
            </a:r>
          </a:p>
          <a:p>
            <a:r>
              <a:rPr lang="en-US" sz="4400" dirty="0">
                <a:solidFill>
                  <a:srgbClr val="FF0000"/>
                </a:solidFill>
              </a:rPr>
              <a:t>New technologies  </a:t>
            </a:r>
            <a:r>
              <a:rPr lang="en-US" sz="4000" dirty="0"/>
              <a:t>emerge which  open up new possibilities for improving implementations</a:t>
            </a:r>
          </a:p>
          <a:p>
            <a:r>
              <a:rPr lang="en-US" sz="4400" dirty="0">
                <a:solidFill>
                  <a:srgbClr val="FF0000"/>
                </a:solidFill>
              </a:rPr>
              <a:t>Changing</a:t>
            </a:r>
            <a:r>
              <a:rPr lang="en-US" sz="4400" dirty="0"/>
              <a:t> </a:t>
            </a:r>
            <a:r>
              <a:rPr lang="en-US" sz="4400" dirty="0">
                <a:solidFill>
                  <a:srgbClr val="FF0000"/>
                </a:solidFill>
              </a:rPr>
              <a:t>platforms</a:t>
            </a:r>
            <a:r>
              <a:rPr lang="en-US" sz="4400" dirty="0"/>
              <a:t> </a:t>
            </a:r>
            <a:r>
              <a:rPr lang="en-US" sz="4000" dirty="0"/>
              <a:t>require application changes</a:t>
            </a:r>
          </a:p>
          <a:p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909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 of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costs of change </a:t>
            </a:r>
          </a:p>
          <a:p>
            <a:pPr lvl="1"/>
            <a:r>
              <a:rPr lang="en-US" sz="3200" dirty="0"/>
              <a:t>cost of </a:t>
            </a:r>
            <a:r>
              <a:rPr lang="en-US" sz="3200" dirty="0">
                <a:solidFill>
                  <a:srgbClr val="FF0000"/>
                </a:solidFill>
              </a:rPr>
              <a:t>rework</a:t>
            </a:r>
            <a:r>
              <a:rPr lang="en-US" sz="3200" dirty="0"/>
              <a:t> (e.g., re-analyzing requirements) </a:t>
            </a:r>
          </a:p>
          <a:p>
            <a:pPr lvl="1"/>
            <a:r>
              <a:rPr lang="en-US" sz="3200" dirty="0"/>
              <a:t>costs of </a:t>
            </a:r>
            <a:r>
              <a:rPr lang="en-US" sz="3200" dirty="0">
                <a:solidFill>
                  <a:srgbClr val="FF0000"/>
                </a:solidFill>
              </a:rPr>
              <a:t>implementing</a:t>
            </a:r>
            <a:r>
              <a:rPr lang="en-US" sz="3200" dirty="0"/>
              <a:t> new functionality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0508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Reducing the costs of rework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Two ways to reduce cost of change</a:t>
            </a:r>
          </a:p>
          <a:p>
            <a:pPr lvl="1"/>
            <a:r>
              <a:rPr lang="en-US" sz="3200" dirty="0" smtClean="0"/>
              <a:t>Change avoidance</a:t>
            </a:r>
          </a:p>
          <a:p>
            <a:pPr lvl="1"/>
            <a:r>
              <a:rPr lang="en-US" sz="3200" dirty="0" smtClean="0"/>
              <a:t>Change tolerance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5060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avoidance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Change avoidance</a:t>
            </a:r>
            <a:r>
              <a:rPr lang="en-GB" sz="3600" dirty="0"/>
              <a:t>, </a:t>
            </a:r>
            <a:r>
              <a:rPr lang="en-GB" sz="3600" dirty="0" smtClean="0"/>
              <a:t>can be accomplished </a:t>
            </a:r>
            <a:r>
              <a:rPr lang="en-GB" sz="3200" dirty="0" smtClean="0"/>
              <a:t>by </a:t>
            </a:r>
            <a:r>
              <a:rPr lang="en-GB" sz="3200" dirty="0">
                <a:solidFill>
                  <a:srgbClr val="FF0000"/>
                </a:solidFill>
              </a:rPr>
              <a:t>anticipating</a:t>
            </a:r>
            <a:r>
              <a:rPr lang="en-GB" sz="3200" dirty="0"/>
              <a:t> possible </a:t>
            </a:r>
            <a:r>
              <a:rPr lang="en-GB" sz="3200" dirty="0" smtClean="0"/>
              <a:t>changes. </a:t>
            </a:r>
            <a:endParaRPr lang="en-GB" sz="3200" dirty="0"/>
          </a:p>
          <a:p>
            <a:pPr lvl="1"/>
            <a:r>
              <a:rPr lang="en-GB" sz="3200" dirty="0"/>
              <a:t>For example, a </a:t>
            </a:r>
            <a:r>
              <a:rPr lang="en-GB" sz="3200" dirty="0">
                <a:solidFill>
                  <a:srgbClr val="FF0000"/>
                </a:solidFill>
              </a:rPr>
              <a:t>prototype</a:t>
            </a:r>
            <a:r>
              <a:rPr lang="en-GB" sz="3200" dirty="0"/>
              <a:t> system may be developed to show some key features of the system to customers.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56713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tolerance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Change </a:t>
            </a:r>
            <a:r>
              <a:rPr lang="en-GB" sz="3600" b="1" dirty="0" smtClean="0"/>
              <a:t>tolerance</a:t>
            </a:r>
            <a:r>
              <a:rPr lang="en-GB" sz="3600" dirty="0" smtClean="0"/>
              <a:t> can be accomplished by making </a:t>
            </a:r>
            <a:r>
              <a:rPr lang="en-GB" sz="3600"/>
              <a:t>changes </a:t>
            </a:r>
            <a:r>
              <a:rPr lang="en-GB" sz="3600" smtClean="0"/>
              <a:t>accommodated </a:t>
            </a:r>
            <a:r>
              <a:rPr lang="en-GB" sz="3600" dirty="0"/>
              <a:t>at relatively </a:t>
            </a:r>
            <a:r>
              <a:rPr lang="en-GB" sz="3600" dirty="0">
                <a:solidFill>
                  <a:srgbClr val="FF0000"/>
                </a:solidFill>
              </a:rPr>
              <a:t>low cost</a:t>
            </a:r>
            <a:r>
              <a:rPr lang="en-GB" sz="3600" dirty="0"/>
              <a:t>.</a:t>
            </a:r>
          </a:p>
          <a:p>
            <a:pPr lvl="1"/>
            <a:r>
              <a:rPr lang="en-GB" sz="3200" dirty="0"/>
              <a:t>Using </a:t>
            </a:r>
            <a:r>
              <a:rPr lang="en-GB" sz="3200" dirty="0">
                <a:solidFill>
                  <a:srgbClr val="FF0000"/>
                </a:solidFill>
              </a:rPr>
              <a:t>incremental development</a:t>
            </a:r>
            <a:r>
              <a:rPr lang="en-GB" sz="3200" dirty="0"/>
              <a:t> approach</a:t>
            </a:r>
          </a:p>
          <a:p>
            <a:pPr lvl="1"/>
            <a:r>
              <a:rPr lang="en-GB" sz="3000" dirty="0" smtClean="0"/>
              <a:t>Proposed changes may be implemented in increments that have not yet been developed. </a:t>
            </a:r>
            <a:endParaRPr lang="en-US" sz="30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19702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Software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What is a prototype</a:t>
            </a:r>
            <a:r>
              <a:rPr lang="en-US" sz="4000" b="1" dirty="0" smtClean="0"/>
              <a:t>?</a:t>
            </a:r>
          </a:p>
          <a:p>
            <a:pPr lvl="1"/>
            <a:r>
              <a:rPr lang="en-US" sz="3600" dirty="0"/>
              <a:t>A prototype is an </a:t>
            </a:r>
            <a:r>
              <a:rPr lang="en-US" sz="3600" dirty="0">
                <a:solidFill>
                  <a:srgbClr val="FF0000"/>
                </a:solidFill>
              </a:rPr>
              <a:t>initial version </a:t>
            </a:r>
            <a:r>
              <a:rPr lang="en-US" sz="3600" dirty="0"/>
              <a:t>of a </a:t>
            </a:r>
            <a:r>
              <a:rPr lang="en-US" sz="3600" dirty="0" smtClean="0"/>
              <a:t>system.</a:t>
            </a:r>
          </a:p>
          <a:p>
            <a:pPr lvl="1"/>
            <a:r>
              <a:rPr lang="en-US" sz="3600" dirty="0" smtClean="0"/>
              <a:t>It is </a:t>
            </a:r>
            <a:r>
              <a:rPr lang="en-US" sz="3600" dirty="0"/>
              <a:t>used </a:t>
            </a:r>
            <a:r>
              <a:rPr lang="en-US" sz="3600" dirty="0" smtClean="0"/>
              <a:t>to:</a:t>
            </a:r>
          </a:p>
          <a:p>
            <a:pPr lvl="2"/>
            <a:r>
              <a:rPr lang="en-US" sz="3200" dirty="0" smtClean="0">
                <a:solidFill>
                  <a:srgbClr val="FF0000"/>
                </a:solidFill>
              </a:rPr>
              <a:t>Demonstrate concepts.</a:t>
            </a:r>
            <a:endParaRPr lang="en-US" sz="3200" dirty="0" smtClean="0"/>
          </a:p>
          <a:p>
            <a:pPr lvl="2"/>
            <a:r>
              <a:rPr lang="en-US" sz="3200" dirty="0" smtClean="0">
                <a:solidFill>
                  <a:srgbClr val="FF0000"/>
                </a:solidFill>
              </a:rPr>
              <a:t>Try out </a:t>
            </a:r>
            <a:r>
              <a:rPr lang="en-US" sz="3200" dirty="0">
                <a:solidFill>
                  <a:srgbClr val="FF0000"/>
                </a:solidFill>
              </a:rPr>
              <a:t>design options</a:t>
            </a:r>
            <a:r>
              <a:rPr lang="en-US" sz="3200" dirty="0"/>
              <a:t>.</a:t>
            </a:r>
          </a:p>
          <a:p>
            <a:pPr lvl="1"/>
            <a:endParaRPr lang="en-US" sz="36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25514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Software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How a </a:t>
            </a:r>
            <a:r>
              <a:rPr lang="en-US" sz="3600" dirty="0"/>
              <a:t>prototype can be </a:t>
            </a:r>
            <a:r>
              <a:rPr lang="en-US" sz="3600" dirty="0" smtClean="0"/>
              <a:t>used?</a:t>
            </a:r>
          </a:p>
          <a:p>
            <a:pPr lvl="1"/>
            <a:r>
              <a:rPr lang="en-US" sz="3200" dirty="0" smtClean="0"/>
              <a:t>Prototyping can be used for:</a:t>
            </a:r>
            <a:endParaRPr lang="en-US" sz="3200" dirty="0"/>
          </a:p>
          <a:p>
            <a:pPr lvl="1"/>
            <a:r>
              <a:rPr lang="en-US" sz="3200" dirty="0"/>
              <a:t>The </a:t>
            </a:r>
            <a:r>
              <a:rPr lang="en-US" sz="3200" b="1" dirty="0"/>
              <a:t>requirements engineering </a:t>
            </a:r>
            <a:r>
              <a:rPr lang="en-US" sz="3200" dirty="0"/>
              <a:t>process to help with </a:t>
            </a:r>
            <a:r>
              <a:rPr lang="en-US" sz="3200" dirty="0">
                <a:solidFill>
                  <a:srgbClr val="FF0000"/>
                </a:solidFill>
              </a:rPr>
              <a:t>requirements elicitation and validation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In </a:t>
            </a:r>
            <a:r>
              <a:rPr lang="en-US" sz="3200" b="1" dirty="0"/>
              <a:t>design processes </a:t>
            </a:r>
            <a:r>
              <a:rPr lang="en-US" sz="3200" dirty="0"/>
              <a:t>to </a:t>
            </a:r>
            <a:r>
              <a:rPr lang="en-US" sz="3200" dirty="0">
                <a:solidFill>
                  <a:srgbClr val="FF0000"/>
                </a:solidFill>
              </a:rPr>
              <a:t>explore options </a:t>
            </a:r>
            <a:r>
              <a:rPr lang="en-US" sz="3200" dirty="0"/>
              <a:t>and develop a </a:t>
            </a:r>
            <a:r>
              <a:rPr lang="en-US" sz="3200" dirty="0">
                <a:solidFill>
                  <a:srgbClr val="FF0000"/>
                </a:solidFill>
              </a:rPr>
              <a:t>User Interface design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In the </a:t>
            </a:r>
            <a:r>
              <a:rPr lang="en-US" sz="3200" b="1" dirty="0"/>
              <a:t>testing process </a:t>
            </a:r>
            <a:r>
              <a:rPr lang="en-US" sz="3200" dirty="0"/>
              <a:t>to run back-to-back tests.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81485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prototyping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Improved system </a:t>
            </a:r>
            <a:r>
              <a:rPr lang="en-US" sz="3600" dirty="0">
                <a:solidFill>
                  <a:srgbClr val="FF0000"/>
                </a:solidFill>
              </a:rPr>
              <a:t>usability</a:t>
            </a:r>
            <a:r>
              <a:rPr lang="en-US" sz="3600" dirty="0"/>
              <a:t>.</a:t>
            </a:r>
          </a:p>
          <a:p>
            <a:r>
              <a:rPr lang="en-US" sz="3600" dirty="0"/>
              <a:t>A </a:t>
            </a:r>
            <a:r>
              <a:rPr lang="en-US" sz="3600" dirty="0">
                <a:solidFill>
                  <a:srgbClr val="FF0000"/>
                </a:solidFill>
              </a:rPr>
              <a:t>closer match </a:t>
            </a:r>
            <a:r>
              <a:rPr lang="en-US" sz="3600" dirty="0"/>
              <a:t>to users’ real needs.</a:t>
            </a:r>
          </a:p>
          <a:p>
            <a:r>
              <a:rPr lang="en-US" sz="3600" dirty="0"/>
              <a:t>Improved </a:t>
            </a:r>
            <a:r>
              <a:rPr lang="en-US" sz="3600" dirty="0">
                <a:solidFill>
                  <a:srgbClr val="FF0000"/>
                </a:solidFill>
              </a:rPr>
              <a:t>design quality</a:t>
            </a:r>
            <a:r>
              <a:rPr lang="en-US" sz="3600" dirty="0"/>
              <a:t>.</a:t>
            </a:r>
          </a:p>
          <a:p>
            <a:r>
              <a:rPr lang="en-US" sz="3600" dirty="0"/>
              <a:t>Improved </a:t>
            </a:r>
            <a:r>
              <a:rPr lang="en-US" sz="3600" dirty="0">
                <a:solidFill>
                  <a:srgbClr val="FF0000"/>
                </a:solidFill>
              </a:rPr>
              <a:t>maintainability</a:t>
            </a:r>
            <a:r>
              <a:rPr lang="en-US" sz="3600" dirty="0"/>
              <a:t>.</a:t>
            </a:r>
          </a:p>
          <a:p>
            <a:r>
              <a:rPr lang="en-US" sz="3600" dirty="0"/>
              <a:t>Reduced </a:t>
            </a:r>
            <a:r>
              <a:rPr lang="en-US" sz="3600" dirty="0">
                <a:solidFill>
                  <a:srgbClr val="FF0000"/>
                </a:solidFill>
              </a:rPr>
              <a:t>development effort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59994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process of prototype development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52133"/>
            <a:ext cx="10546607" cy="309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51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 smtClean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4800" dirty="0" smtClean="0"/>
              <a:t>A prototype may </a:t>
            </a:r>
            <a:r>
              <a:rPr lang="en-US" sz="4800" dirty="0"/>
              <a:t>involve </a:t>
            </a:r>
            <a:r>
              <a:rPr lang="en-US" sz="6600" b="1" dirty="0"/>
              <a:t>leaving out </a:t>
            </a:r>
            <a:r>
              <a:rPr lang="en-US" sz="6600" b="1" dirty="0" smtClean="0"/>
              <a:t>functionality</a:t>
            </a:r>
            <a:endParaRPr lang="en-US" sz="4800" b="1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3484976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 smtClean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4800" dirty="0" smtClean="0"/>
              <a:t>Prototype </a:t>
            </a:r>
            <a:r>
              <a:rPr lang="en-US" sz="4800" dirty="0"/>
              <a:t>should </a:t>
            </a:r>
            <a:r>
              <a:rPr lang="en-US" sz="6000" b="1" dirty="0"/>
              <a:t>focus</a:t>
            </a:r>
            <a:r>
              <a:rPr lang="en-US" sz="4800" dirty="0"/>
              <a:t> on areas of the product that are </a:t>
            </a:r>
            <a:endParaRPr lang="en-US" sz="4800" dirty="0" smtClean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5400" b="1" dirty="0" smtClean="0"/>
              <a:t>not well-understood</a:t>
            </a:r>
            <a:endParaRPr lang="en-US" sz="5400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04236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endParaRPr lang="en-US" sz="4800" dirty="0" smtClean="0"/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sz="5400" b="1" dirty="0" smtClean="0"/>
              <a:t>Error </a:t>
            </a:r>
            <a:r>
              <a:rPr lang="en-US" sz="5400" b="1" dirty="0"/>
              <a:t>checking and recovery </a:t>
            </a:r>
            <a:r>
              <a:rPr lang="en-US" sz="6000" b="1" dirty="0"/>
              <a:t>may </a:t>
            </a:r>
            <a:r>
              <a:rPr lang="en-US" sz="7200" b="1" dirty="0"/>
              <a:t>not</a:t>
            </a:r>
            <a:r>
              <a:rPr lang="en-US" sz="6000" b="1" dirty="0"/>
              <a:t> </a:t>
            </a:r>
            <a:r>
              <a:rPr lang="en-US" sz="4800" b="1" dirty="0"/>
              <a:t>be included </a:t>
            </a:r>
            <a:r>
              <a:rPr lang="en-US" sz="4800" dirty="0"/>
              <a:t>in the </a:t>
            </a:r>
            <a:r>
              <a:rPr lang="en-US" sz="5400" dirty="0" smtClean="0"/>
              <a:t>prototype</a:t>
            </a:r>
            <a:endParaRPr lang="en-US" sz="4800" dirty="0"/>
          </a:p>
          <a:p>
            <a:pPr algn="ctr"/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895920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Prototype development features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Focus </a:t>
            </a:r>
            <a:r>
              <a:rPr lang="en-US" sz="4400" dirty="0"/>
              <a:t>on </a:t>
            </a:r>
            <a:r>
              <a:rPr lang="en-US" sz="6000" b="1" dirty="0"/>
              <a:t>functional</a:t>
            </a:r>
            <a:r>
              <a:rPr lang="en-US" sz="4400" b="1" dirty="0"/>
              <a:t> </a:t>
            </a:r>
            <a:r>
              <a:rPr lang="en-US" sz="4400" dirty="0"/>
              <a:t>rather than non-functional requirements such as reliability and security</a:t>
            </a:r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661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Should </a:t>
            </a:r>
            <a:r>
              <a:rPr lang="en-US" sz="4000" dirty="0"/>
              <a:t>we </a:t>
            </a:r>
            <a:r>
              <a:rPr lang="en-US" sz="4800" b="1" dirty="0"/>
              <a:t>use the prototype as a part of the real product</a:t>
            </a:r>
            <a:r>
              <a:rPr lang="en-US" sz="4000" dirty="0"/>
              <a:t>, or should we </a:t>
            </a:r>
            <a:r>
              <a:rPr lang="en-US" sz="5400" b="1" dirty="0"/>
              <a:t>throw it away</a:t>
            </a:r>
            <a:r>
              <a:rPr lang="en-US" sz="4000" dirty="0"/>
              <a:t>, and start building the system from the </a:t>
            </a:r>
            <a:r>
              <a:rPr lang="en-US" sz="4000" dirty="0" smtClean="0"/>
              <a:t>beginning</a:t>
            </a:r>
          </a:p>
          <a:p>
            <a:pPr marL="0" indent="0" algn="ctr">
              <a:buNone/>
            </a:pPr>
            <a:r>
              <a:rPr lang="en-US" sz="13700" dirty="0" smtClean="0"/>
              <a:t>?</a:t>
            </a:r>
            <a:endParaRPr lang="en-US" sz="13700" dirty="0"/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87950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Throw-away prototypes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Prototypes </a:t>
            </a:r>
            <a:r>
              <a:rPr lang="en-US" sz="5400" dirty="0">
                <a:solidFill>
                  <a:srgbClr val="FF0000"/>
                </a:solidFill>
              </a:rPr>
              <a:t>should be discarded </a:t>
            </a:r>
            <a:r>
              <a:rPr lang="en-US" sz="4000" dirty="0"/>
              <a:t>after development as they are </a:t>
            </a:r>
            <a:r>
              <a:rPr lang="en-US" sz="5400" dirty="0"/>
              <a:t>not a good basis</a:t>
            </a:r>
            <a:r>
              <a:rPr lang="en-US" sz="4000" dirty="0"/>
              <a:t> </a:t>
            </a:r>
            <a:r>
              <a:rPr lang="en-US" sz="5400" dirty="0"/>
              <a:t>for a production system</a:t>
            </a:r>
            <a:r>
              <a:rPr lang="en-US" sz="4000" dirty="0"/>
              <a:t>.</a:t>
            </a:r>
          </a:p>
          <a:p>
            <a:pPr algn="ctr"/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18889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Prototypes </a:t>
            </a:r>
            <a:r>
              <a:rPr lang="en-US" dirty="0"/>
              <a:t>should be </a:t>
            </a:r>
            <a:r>
              <a:rPr lang="en-US" dirty="0" smtClean="0"/>
              <a:t>discarded?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(1)</a:t>
            </a:r>
          </a:p>
          <a:p>
            <a:pPr marL="0" indent="0" algn="ctr">
              <a:buNone/>
            </a:pPr>
            <a:r>
              <a:rPr lang="en-US" sz="4400" b="1" dirty="0" smtClean="0"/>
              <a:t>It </a:t>
            </a:r>
            <a:r>
              <a:rPr lang="en-US" sz="4400" b="1" dirty="0"/>
              <a:t>may </a:t>
            </a:r>
            <a:r>
              <a:rPr lang="en-US" sz="6000" b="1" dirty="0"/>
              <a:t>be impossible to tune </a:t>
            </a:r>
            <a:r>
              <a:rPr lang="en-US" sz="4400" b="1" dirty="0"/>
              <a:t>the system to meet </a:t>
            </a:r>
            <a:r>
              <a:rPr lang="en-US" sz="4800" b="1" dirty="0"/>
              <a:t>non-functional</a:t>
            </a:r>
            <a:r>
              <a:rPr lang="en-US" sz="4400" b="1" dirty="0"/>
              <a:t> requirements;</a:t>
            </a:r>
          </a:p>
          <a:p>
            <a:pPr marL="0" indent="0" algn="ctr">
              <a:buNone/>
            </a:pP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759746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(2)</a:t>
            </a:r>
            <a:endParaRPr lang="en-US" sz="4400" b="1" dirty="0"/>
          </a:p>
          <a:p>
            <a:pPr marL="0" indent="0" algn="ctr">
              <a:buNone/>
            </a:pP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Prototypes </a:t>
            </a:r>
            <a:r>
              <a:rPr lang="en-US" sz="4400" dirty="0"/>
              <a:t>are normally </a:t>
            </a:r>
            <a:r>
              <a:rPr lang="en-US" sz="6600" dirty="0">
                <a:solidFill>
                  <a:srgbClr val="FF0000"/>
                </a:solidFill>
              </a:rPr>
              <a:t>undocumented</a:t>
            </a:r>
            <a:r>
              <a:rPr lang="en-US" sz="4400" dirty="0"/>
              <a:t>;</a:t>
            </a:r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719976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dirty="0" smtClean="0"/>
              <a:t>(3)</a:t>
            </a:r>
          </a:p>
          <a:p>
            <a:pPr marL="0" indent="0" algn="ctr">
              <a:buNone/>
            </a:pPr>
            <a:r>
              <a:rPr lang="en-US" sz="4800" dirty="0" smtClean="0"/>
              <a:t>The </a:t>
            </a:r>
            <a:r>
              <a:rPr lang="en-US" sz="4800" dirty="0"/>
              <a:t>prototype </a:t>
            </a:r>
            <a:r>
              <a:rPr lang="en-US" sz="6000" dirty="0">
                <a:solidFill>
                  <a:srgbClr val="FF0000"/>
                </a:solidFill>
              </a:rPr>
              <a:t>structure is usually degraded</a:t>
            </a:r>
            <a:r>
              <a:rPr lang="en-US" sz="4800" dirty="0">
                <a:solidFill>
                  <a:srgbClr val="FF0000"/>
                </a:solidFill>
              </a:rPr>
              <a:t> </a:t>
            </a:r>
            <a:r>
              <a:rPr lang="en-US" sz="4800" dirty="0"/>
              <a:t>through rapid change</a:t>
            </a:r>
            <a:r>
              <a:rPr lang="en-US" sz="4800" dirty="0" smtClean="0"/>
              <a:t>;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22909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Prototypes should be discarded?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(4)</a:t>
            </a:r>
          </a:p>
          <a:p>
            <a:pPr marL="0" indent="0" algn="ctr">
              <a:buNone/>
            </a:pPr>
            <a:r>
              <a:rPr lang="en-US" sz="4400" dirty="0" smtClean="0"/>
              <a:t>The </a:t>
            </a:r>
            <a:r>
              <a:rPr lang="en-US" sz="4400" dirty="0"/>
              <a:t>prototype probably will not meet normal </a:t>
            </a:r>
            <a:r>
              <a:rPr lang="en-US" sz="4400" b="1" dirty="0"/>
              <a:t>organizational</a:t>
            </a:r>
            <a:r>
              <a:rPr lang="en-US" sz="4400" dirty="0"/>
              <a:t> </a:t>
            </a:r>
            <a:r>
              <a:rPr lang="en-US" sz="6600" dirty="0">
                <a:solidFill>
                  <a:srgbClr val="FF0000"/>
                </a:solidFill>
              </a:rPr>
              <a:t>quality standards</a:t>
            </a:r>
            <a:r>
              <a:rPr lang="en-US" sz="6600" dirty="0"/>
              <a:t>.</a:t>
            </a:r>
            <a:endParaRPr lang="en-US" sz="4400" dirty="0"/>
          </a:p>
          <a:p>
            <a:pPr algn="ctr"/>
            <a:endParaRPr lang="en-US" sz="4400" dirty="0"/>
          </a:p>
          <a:p>
            <a:pPr algn="ctr"/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89125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GB" sz="3600" dirty="0" smtClean="0"/>
              <a:t>Rather </a:t>
            </a:r>
            <a:r>
              <a:rPr lang="en-GB" sz="3600" dirty="0"/>
              <a:t>than deliver the system as a single delivery, the development and delivery is broken down into </a:t>
            </a:r>
            <a:r>
              <a:rPr lang="en-GB" sz="4400" dirty="0">
                <a:solidFill>
                  <a:srgbClr val="FF0000"/>
                </a:solidFill>
              </a:rPr>
              <a:t>increments</a:t>
            </a:r>
            <a:r>
              <a:rPr lang="en-GB" sz="3600" dirty="0"/>
              <a:t> with </a:t>
            </a:r>
            <a:r>
              <a:rPr lang="en-GB" sz="3600" dirty="0">
                <a:solidFill>
                  <a:srgbClr val="FF0000"/>
                </a:solidFill>
              </a:rPr>
              <a:t>each increment delivering part of the required functionality</a:t>
            </a:r>
            <a:r>
              <a:rPr lang="en-GB" sz="3600" dirty="0"/>
              <a:t>.</a:t>
            </a:r>
          </a:p>
          <a:p>
            <a:pPr algn="ctr"/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69085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4000" dirty="0" smtClean="0"/>
          </a:p>
          <a:p>
            <a:pPr marL="0" indent="0" algn="ctr">
              <a:buNone/>
            </a:pPr>
            <a:r>
              <a:rPr lang="en-GB" sz="4000" dirty="0" smtClean="0"/>
              <a:t>User </a:t>
            </a:r>
            <a:r>
              <a:rPr lang="en-GB" sz="4000" dirty="0"/>
              <a:t>requirements are </a:t>
            </a:r>
            <a:r>
              <a:rPr lang="en-GB" sz="4800" dirty="0">
                <a:solidFill>
                  <a:srgbClr val="FF0000"/>
                </a:solidFill>
              </a:rPr>
              <a:t>prioritised</a:t>
            </a:r>
            <a:r>
              <a:rPr lang="en-GB" sz="4000" dirty="0">
                <a:solidFill>
                  <a:srgbClr val="FF0000"/>
                </a:solidFill>
              </a:rPr>
              <a:t> </a:t>
            </a:r>
            <a:r>
              <a:rPr lang="en-GB" sz="4000" dirty="0"/>
              <a:t>and the highest priority requirements are included in </a:t>
            </a:r>
            <a:r>
              <a:rPr lang="en-GB" sz="4800" dirty="0">
                <a:solidFill>
                  <a:srgbClr val="FF0000"/>
                </a:solidFill>
              </a:rPr>
              <a:t>early increments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062439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 smtClean="0"/>
          </a:p>
          <a:p>
            <a:pPr marL="0" indent="0" algn="ctr">
              <a:buNone/>
            </a:pPr>
            <a:r>
              <a:rPr lang="en-GB" sz="3600" dirty="0"/>
              <a:t>Once the development of an increment is started, the </a:t>
            </a:r>
            <a:r>
              <a:rPr lang="en-GB" sz="3600" dirty="0">
                <a:solidFill>
                  <a:srgbClr val="FF0000"/>
                </a:solidFill>
              </a:rPr>
              <a:t>requirements are </a:t>
            </a:r>
            <a:r>
              <a:rPr lang="en-GB" sz="4800" dirty="0">
                <a:solidFill>
                  <a:srgbClr val="FF0000"/>
                </a:solidFill>
              </a:rPr>
              <a:t>frozen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3600" dirty="0"/>
              <a:t>though requirements for later increments can continue to evolve.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894949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development and delivery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000" b="1" dirty="0"/>
              <a:t>Incremental development</a:t>
            </a:r>
          </a:p>
          <a:p>
            <a:pPr lvl="1"/>
            <a:r>
              <a:rPr lang="en-US" sz="3600" dirty="0"/>
              <a:t>Develop the system in </a:t>
            </a:r>
            <a:r>
              <a:rPr lang="en-US" sz="4000" dirty="0"/>
              <a:t>increments</a:t>
            </a:r>
            <a:r>
              <a:rPr lang="en-US" sz="3600" dirty="0"/>
              <a:t> and </a:t>
            </a:r>
            <a:r>
              <a:rPr lang="en-US" sz="4800" dirty="0">
                <a:solidFill>
                  <a:srgbClr val="FF0000"/>
                </a:solidFill>
              </a:rPr>
              <a:t>evaluate each increment </a:t>
            </a:r>
            <a:r>
              <a:rPr lang="en-US" sz="3600" dirty="0"/>
              <a:t>before proceeding to the development of the next increment;</a:t>
            </a:r>
          </a:p>
          <a:p>
            <a:pPr lvl="1"/>
            <a:r>
              <a:rPr lang="en-US" sz="3600" dirty="0"/>
              <a:t>Normal approach used in </a:t>
            </a:r>
            <a:r>
              <a:rPr lang="en-US" sz="4800" dirty="0">
                <a:solidFill>
                  <a:srgbClr val="FF0000"/>
                </a:solidFill>
              </a:rPr>
              <a:t>agile</a:t>
            </a:r>
            <a:r>
              <a:rPr lang="en-US" sz="3600" dirty="0"/>
              <a:t> methods;</a:t>
            </a:r>
          </a:p>
          <a:p>
            <a:pPr lvl="1"/>
            <a:r>
              <a:rPr lang="en-US" sz="3600" dirty="0"/>
              <a:t>Evaluation done by </a:t>
            </a:r>
            <a:r>
              <a:rPr lang="en-US" sz="4800" dirty="0">
                <a:solidFill>
                  <a:srgbClr val="FF0000"/>
                </a:solidFill>
              </a:rPr>
              <a:t>user/customer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89783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development and delivery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Incremental delivery</a:t>
            </a:r>
          </a:p>
          <a:p>
            <a:pPr lvl="1"/>
            <a:r>
              <a:rPr lang="en-US" sz="2800" dirty="0"/>
              <a:t>Deploy</a:t>
            </a:r>
            <a:r>
              <a:rPr lang="en-US" sz="3200" dirty="0"/>
              <a:t> an increment for use by </a:t>
            </a:r>
            <a:r>
              <a:rPr lang="en-US" sz="4400" dirty="0"/>
              <a:t>end-users</a:t>
            </a:r>
            <a:r>
              <a:rPr lang="en-US" sz="3200" dirty="0"/>
              <a:t>;</a:t>
            </a:r>
          </a:p>
          <a:p>
            <a:pPr lvl="1"/>
            <a:r>
              <a:rPr lang="en-US" sz="3200" dirty="0"/>
              <a:t>More </a:t>
            </a:r>
            <a:r>
              <a:rPr lang="en-US" sz="3600" b="1" dirty="0"/>
              <a:t>realistic</a:t>
            </a:r>
            <a:r>
              <a:rPr lang="en-US" sz="3200" b="1" dirty="0"/>
              <a:t> evaluation </a:t>
            </a:r>
            <a:r>
              <a:rPr lang="en-US" sz="3200" dirty="0"/>
              <a:t>about practical use of software;</a:t>
            </a:r>
          </a:p>
          <a:p>
            <a:pPr lvl="1"/>
            <a:r>
              <a:rPr lang="en-US" sz="3200" dirty="0"/>
              <a:t>But difficult to implement for </a:t>
            </a:r>
            <a:r>
              <a:rPr lang="en-US" sz="4000" b="1" dirty="0"/>
              <a:t>replacement systems </a:t>
            </a:r>
            <a:r>
              <a:rPr lang="en-US" sz="3200" dirty="0"/>
              <a:t>as </a:t>
            </a:r>
            <a:r>
              <a:rPr lang="en-US" sz="3200" dirty="0">
                <a:solidFill>
                  <a:srgbClr val="FF0000"/>
                </a:solidFill>
              </a:rPr>
              <a:t>increments have less functionality </a:t>
            </a:r>
            <a:r>
              <a:rPr lang="en-US" sz="3200" dirty="0"/>
              <a:t>than the system being replaced.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20110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17" y="1871874"/>
            <a:ext cx="11207102" cy="4446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8710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/>
              <a:t>(1)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5400" dirty="0">
                <a:solidFill>
                  <a:srgbClr val="FF0000"/>
                </a:solidFill>
              </a:rPr>
              <a:t>Customer</a:t>
            </a:r>
            <a:r>
              <a:rPr lang="en-GB" sz="4000" dirty="0"/>
              <a:t> </a:t>
            </a:r>
            <a:r>
              <a:rPr lang="en-GB" sz="5400" dirty="0">
                <a:solidFill>
                  <a:srgbClr val="FF0000"/>
                </a:solidFill>
              </a:rPr>
              <a:t>value</a:t>
            </a:r>
            <a:r>
              <a:rPr lang="en-GB" sz="4000" dirty="0"/>
              <a:t> can be </a:t>
            </a:r>
            <a:r>
              <a:rPr lang="en-GB" sz="5400" dirty="0">
                <a:solidFill>
                  <a:srgbClr val="FF0000"/>
                </a:solidFill>
              </a:rPr>
              <a:t>delivered</a:t>
            </a:r>
            <a:r>
              <a:rPr lang="en-GB" sz="4000" dirty="0"/>
              <a:t> with each increment so system functionality is available </a:t>
            </a:r>
            <a:r>
              <a:rPr lang="en-GB" sz="5400" dirty="0">
                <a:solidFill>
                  <a:srgbClr val="FF0000"/>
                </a:solidFill>
              </a:rPr>
              <a:t>earlier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16586224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/>
              <a:t>(2)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Early </a:t>
            </a:r>
            <a:r>
              <a:rPr lang="en-GB" sz="4400" dirty="0">
                <a:solidFill>
                  <a:srgbClr val="FF0000"/>
                </a:solidFill>
              </a:rPr>
              <a:t>increments act as a prototype </a:t>
            </a:r>
            <a:r>
              <a:rPr lang="en-GB" sz="4000" dirty="0"/>
              <a:t>to help </a:t>
            </a:r>
            <a:r>
              <a:rPr lang="en-GB" sz="4800" dirty="0">
                <a:solidFill>
                  <a:srgbClr val="FF0000"/>
                </a:solidFill>
              </a:rPr>
              <a:t>elicit</a:t>
            </a:r>
            <a:r>
              <a:rPr lang="en-GB" sz="4000" dirty="0"/>
              <a:t> requirements for later increments.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56747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/>
              <a:t>(3)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5400" dirty="0">
                <a:solidFill>
                  <a:srgbClr val="FF0000"/>
                </a:solidFill>
              </a:rPr>
              <a:t>Lower</a:t>
            </a:r>
            <a:r>
              <a:rPr lang="en-GB" sz="5400" dirty="0"/>
              <a:t> </a:t>
            </a:r>
            <a:r>
              <a:rPr lang="en-GB" sz="5400" dirty="0">
                <a:solidFill>
                  <a:srgbClr val="FF0000"/>
                </a:solidFill>
              </a:rPr>
              <a:t>risk</a:t>
            </a:r>
            <a:r>
              <a:rPr lang="en-GB" sz="5400" dirty="0"/>
              <a:t> </a:t>
            </a:r>
            <a:r>
              <a:rPr lang="en-GB" sz="4000" dirty="0"/>
              <a:t>of overall project </a:t>
            </a:r>
            <a:r>
              <a:rPr lang="en-GB" sz="5400" dirty="0">
                <a:solidFill>
                  <a:srgbClr val="FF0000"/>
                </a:solidFill>
              </a:rPr>
              <a:t>failure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429324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Incremental delivery 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smtClean="0"/>
              <a:t>(4)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The </a:t>
            </a:r>
            <a:r>
              <a:rPr lang="en-GB" sz="5400" dirty="0">
                <a:solidFill>
                  <a:srgbClr val="FF0000"/>
                </a:solidFill>
              </a:rPr>
              <a:t>highest priority </a:t>
            </a:r>
            <a:r>
              <a:rPr lang="en-GB" sz="4000" dirty="0"/>
              <a:t>system </a:t>
            </a:r>
            <a:r>
              <a:rPr lang="en-GB" sz="5400" dirty="0">
                <a:solidFill>
                  <a:srgbClr val="FF0000"/>
                </a:solidFill>
              </a:rPr>
              <a:t>services</a:t>
            </a:r>
            <a:r>
              <a:rPr lang="en-GB" sz="4000" dirty="0"/>
              <a:t> tend to receive the </a:t>
            </a:r>
            <a:r>
              <a:rPr lang="en-GB" sz="5400" dirty="0">
                <a:solidFill>
                  <a:srgbClr val="FF0000"/>
                </a:solidFill>
              </a:rPr>
              <a:t>most testing</a:t>
            </a:r>
            <a:r>
              <a:rPr lang="en-GB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2431885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delivery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000" dirty="0" smtClean="0"/>
              <a:t>(1)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GB" sz="4000" dirty="0"/>
              <a:t>Most systems require a </a:t>
            </a:r>
            <a:r>
              <a:rPr lang="en-GB" sz="4800" dirty="0">
                <a:solidFill>
                  <a:srgbClr val="FF0000"/>
                </a:solidFill>
              </a:rPr>
              <a:t>set of basic facilities </a:t>
            </a:r>
            <a:r>
              <a:rPr lang="en-GB" sz="4000" dirty="0"/>
              <a:t>that are used by different parts of the system</a:t>
            </a:r>
            <a:r>
              <a:rPr lang="en-GB" sz="4000" dirty="0" smtClean="0"/>
              <a:t>.</a:t>
            </a:r>
          </a:p>
          <a:p>
            <a:pPr marL="0" indent="0" algn="ctr">
              <a:buNone/>
            </a:pPr>
            <a:r>
              <a:rPr lang="en-GB" sz="4000" dirty="0"/>
              <a:t>As requirements are not defined in detail until an increment is to be implemented, </a:t>
            </a:r>
            <a:r>
              <a:rPr lang="en-GB" sz="4000" dirty="0">
                <a:solidFill>
                  <a:srgbClr val="FF0000"/>
                </a:solidFill>
              </a:rPr>
              <a:t>it can be hard to identify common facilities </a:t>
            </a:r>
            <a:r>
              <a:rPr lang="en-GB" sz="4000" dirty="0"/>
              <a:t>that are needed by all increments.</a:t>
            </a:r>
            <a:r>
              <a:rPr lang="en-GB" sz="4000" dirty="0" smtClean="0"/>
              <a:t> </a:t>
            </a:r>
            <a:endParaRPr lang="en-GB" sz="4000" dirty="0"/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876682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Incremental delivery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600" dirty="0" smtClean="0"/>
              <a:t>(2)</a:t>
            </a:r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GB" sz="3600" dirty="0"/>
              <a:t>The essence of iterative processes is that the </a:t>
            </a:r>
            <a:r>
              <a:rPr lang="en-GB" sz="4300" dirty="0">
                <a:solidFill>
                  <a:srgbClr val="FF0000"/>
                </a:solidFill>
              </a:rPr>
              <a:t>specification is developed in conjunction with the software</a:t>
            </a:r>
            <a:r>
              <a:rPr lang="en-GB" sz="3600" dirty="0"/>
              <a:t>. </a:t>
            </a:r>
          </a:p>
          <a:p>
            <a:pPr marL="0" indent="0" algn="ctr">
              <a:buNone/>
            </a:pPr>
            <a:r>
              <a:rPr lang="en-GB" sz="3600" dirty="0"/>
              <a:t>This conflicts with the </a:t>
            </a:r>
            <a:r>
              <a:rPr lang="en-GB" sz="4400" b="1" dirty="0">
                <a:solidFill>
                  <a:srgbClr val="FF0000"/>
                </a:solidFill>
              </a:rPr>
              <a:t>procurement model</a:t>
            </a:r>
            <a:r>
              <a:rPr lang="en-GB" sz="3600" dirty="0"/>
              <a:t>, where the complete system specification is part of the system </a:t>
            </a:r>
            <a:r>
              <a:rPr lang="en-GB" sz="3600" b="1" dirty="0"/>
              <a:t>development </a:t>
            </a:r>
            <a:r>
              <a:rPr lang="en-GB" sz="4300" b="1" dirty="0">
                <a:solidFill>
                  <a:srgbClr val="FF0000"/>
                </a:solidFill>
              </a:rPr>
              <a:t>contract</a:t>
            </a:r>
            <a:r>
              <a:rPr lang="en-GB" sz="3600" dirty="0"/>
              <a:t>. 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222771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Boehm’s spiral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b="1" dirty="0"/>
              <a:t>Process is represented as a </a:t>
            </a:r>
            <a:r>
              <a:rPr lang="en-GB" sz="4000" b="1" dirty="0">
                <a:solidFill>
                  <a:srgbClr val="FF0000"/>
                </a:solidFill>
              </a:rPr>
              <a:t>spiral</a:t>
            </a:r>
            <a:r>
              <a:rPr lang="en-GB" sz="3200" b="1" dirty="0"/>
              <a:t> </a:t>
            </a:r>
            <a:r>
              <a:rPr lang="en-GB" sz="3200" dirty="0"/>
              <a:t>rather than as a sequence of activities with backtracking.. </a:t>
            </a:r>
          </a:p>
          <a:p>
            <a:r>
              <a:rPr lang="en-GB" sz="3200" dirty="0"/>
              <a:t>No fixed phases such as specification or design </a:t>
            </a:r>
          </a:p>
          <a:p>
            <a:pPr lvl="1"/>
            <a:r>
              <a:rPr lang="en-GB" sz="2800" dirty="0"/>
              <a:t>loops in the spiral are chosen depending on what is required.</a:t>
            </a:r>
          </a:p>
          <a:p>
            <a:r>
              <a:rPr lang="en-GB" sz="4000" b="1" dirty="0">
                <a:solidFill>
                  <a:srgbClr val="FF0000"/>
                </a:solidFill>
              </a:rPr>
              <a:t>Risks</a:t>
            </a:r>
            <a:r>
              <a:rPr lang="en-GB" sz="3200" b="1" dirty="0"/>
              <a:t> are explicitly assessed </a:t>
            </a:r>
            <a:r>
              <a:rPr lang="en-GB" sz="3200" dirty="0"/>
              <a:t>and resolved throughout the process.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73815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658888" cy="566528"/>
          </a:xfrm>
        </p:spPr>
        <p:txBody>
          <a:bodyPr/>
          <a:lstStyle/>
          <a:p>
            <a:r>
              <a:rPr lang="en-GB" dirty="0"/>
              <a:t>Boehm’s spiral model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84" y="931654"/>
            <a:ext cx="8344841" cy="583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34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Objective setting</a:t>
            </a:r>
          </a:p>
          <a:p>
            <a:pPr lvl="1"/>
            <a:r>
              <a:rPr lang="en-GB" sz="3600" dirty="0"/>
              <a:t>Specific objectives for the phase are identified.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12078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Risk assessment and reduction</a:t>
            </a:r>
          </a:p>
          <a:p>
            <a:pPr lvl="1"/>
            <a:r>
              <a:rPr lang="en-GB" sz="4800" dirty="0">
                <a:solidFill>
                  <a:srgbClr val="FF0000"/>
                </a:solidFill>
              </a:rPr>
              <a:t>Risks</a:t>
            </a:r>
            <a:r>
              <a:rPr lang="en-GB" sz="3600" dirty="0"/>
              <a:t> are </a:t>
            </a:r>
            <a:r>
              <a:rPr lang="en-GB" sz="4800" dirty="0">
                <a:solidFill>
                  <a:srgbClr val="FF0000"/>
                </a:solidFill>
              </a:rPr>
              <a:t>identified</a:t>
            </a:r>
            <a:r>
              <a:rPr lang="en-GB" sz="3600" dirty="0"/>
              <a:t> and assessed and </a:t>
            </a:r>
          </a:p>
          <a:p>
            <a:pPr lvl="1"/>
            <a:r>
              <a:rPr lang="en-GB" sz="3600" dirty="0"/>
              <a:t>Activities put in place to </a:t>
            </a:r>
            <a:r>
              <a:rPr lang="en-GB" sz="4800" dirty="0">
                <a:solidFill>
                  <a:srgbClr val="FF0000"/>
                </a:solidFill>
              </a:rPr>
              <a:t>reduce</a:t>
            </a:r>
            <a:r>
              <a:rPr lang="en-GB" sz="3600" dirty="0"/>
              <a:t> the key risks.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194027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Development and Validation</a:t>
            </a:r>
          </a:p>
          <a:p>
            <a:pPr lvl="1"/>
            <a:r>
              <a:rPr lang="en-GB" sz="3600" dirty="0"/>
              <a:t>A development model for the system is chosen  which can be </a:t>
            </a:r>
            <a:r>
              <a:rPr lang="en-GB" sz="4800" dirty="0">
                <a:solidFill>
                  <a:srgbClr val="FF0000"/>
                </a:solidFill>
              </a:rPr>
              <a:t>any of the generic models</a:t>
            </a:r>
            <a:r>
              <a:rPr lang="en-GB" sz="4800" dirty="0" smtClean="0">
                <a:solidFill>
                  <a:srgbClr val="FF0000"/>
                </a:solidFill>
              </a:rPr>
              <a:t>.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2974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Spiral model sectors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Planning</a:t>
            </a:r>
          </a:p>
          <a:p>
            <a:pPr lvl="1"/>
            <a:r>
              <a:rPr lang="en-GB" sz="3600" dirty="0"/>
              <a:t>The </a:t>
            </a:r>
            <a:r>
              <a:rPr lang="en-GB" sz="4800" dirty="0">
                <a:solidFill>
                  <a:srgbClr val="FF0000"/>
                </a:solidFill>
              </a:rPr>
              <a:t>project</a:t>
            </a:r>
            <a:r>
              <a:rPr lang="en-GB" sz="3600" dirty="0"/>
              <a:t> is </a:t>
            </a:r>
            <a:r>
              <a:rPr lang="en-GB" sz="4800" dirty="0">
                <a:solidFill>
                  <a:srgbClr val="FF0000"/>
                </a:solidFill>
              </a:rPr>
              <a:t>reviewed</a:t>
            </a:r>
            <a:r>
              <a:rPr lang="en-GB" sz="3600" dirty="0"/>
              <a:t> and the </a:t>
            </a:r>
            <a:r>
              <a:rPr lang="en-GB" sz="4800" dirty="0">
                <a:solidFill>
                  <a:srgbClr val="FF0000"/>
                </a:solidFill>
              </a:rPr>
              <a:t>next phase</a:t>
            </a:r>
            <a:r>
              <a:rPr lang="en-GB" sz="3600" dirty="0"/>
              <a:t> of the spiral is </a:t>
            </a:r>
            <a:r>
              <a:rPr lang="en-GB" sz="4800" dirty="0">
                <a:solidFill>
                  <a:srgbClr val="FF0000"/>
                </a:solidFill>
              </a:rPr>
              <a:t>planned</a:t>
            </a:r>
            <a:r>
              <a:rPr lang="en-GB" sz="3600" dirty="0"/>
              <a:t>.</a:t>
            </a:r>
          </a:p>
          <a:p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953600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4355"/>
            <a:ext cx="8658888" cy="601033"/>
          </a:xfrm>
        </p:spPr>
        <p:txBody>
          <a:bodyPr/>
          <a:lstStyle/>
          <a:p>
            <a:r>
              <a:rPr lang="en-US" dirty="0"/>
              <a:t>Examples of risks</a:t>
            </a:r>
          </a:p>
        </p:txBody>
      </p:sp>
      <p:pic>
        <p:nvPicPr>
          <p:cNvPr id="4" name="Content Placeholder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04" y="1362974"/>
            <a:ext cx="11611154" cy="549502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48516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Spiral model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Spiral model has been very influential in helping people think about </a:t>
            </a:r>
            <a:r>
              <a:rPr lang="en-US" sz="3600" b="1" dirty="0"/>
              <a:t>iteration in software processes</a:t>
            </a:r>
            <a:r>
              <a:rPr lang="en-US" sz="3600" dirty="0"/>
              <a:t>. </a:t>
            </a:r>
          </a:p>
          <a:p>
            <a:r>
              <a:rPr lang="en-US" sz="3600" dirty="0" smtClean="0"/>
              <a:t>introducing </a:t>
            </a:r>
            <a:r>
              <a:rPr lang="en-US" sz="3600" dirty="0"/>
              <a:t>the </a:t>
            </a:r>
            <a:r>
              <a:rPr lang="en-US" sz="3600" b="1" dirty="0"/>
              <a:t>risk-driven</a:t>
            </a:r>
            <a:r>
              <a:rPr lang="en-US" sz="3600" dirty="0"/>
              <a:t> approach to development.</a:t>
            </a:r>
          </a:p>
          <a:p>
            <a:r>
              <a:rPr lang="en-US" sz="3600" dirty="0" smtClean="0"/>
              <a:t>But </a:t>
            </a:r>
            <a:r>
              <a:rPr lang="en-US" sz="3600" dirty="0"/>
              <a:t>the model is rarely used as published for practical software development.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257160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 smtClean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Coping with change.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Sources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How to reduce cost of change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Prototyping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Incremental development and delivery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3200" b="1" dirty="0"/>
              <a:t>Spiral model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32"/>
    </mc:Choice>
    <mc:Fallback xmlns="">
      <p:transition spd="slow" advTm="17632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7"/>
    </mc:Choice>
    <mc:Fallback xmlns="">
      <p:transition spd="slow" advTm="8477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2561</TotalTime>
  <Words>992</Words>
  <Application>Microsoft Office PowerPoint</Application>
  <PresentationFormat>Widescreen</PresentationFormat>
  <Paragraphs>176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1_Office Theme</vt:lpstr>
      <vt:lpstr>PowerPoint Presentation</vt:lpstr>
      <vt:lpstr>PowerPoint Presentation</vt:lpstr>
      <vt:lpstr>Coping with change</vt:lpstr>
      <vt:lpstr>Sources of change</vt:lpstr>
      <vt:lpstr>Cost of change</vt:lpstr>
      <vt:lpstr>Reducing the costs of rework</vt:lpstr>
      <vt:lpstr>Change avoidance</vt:lpstr>
      <vt:lpstr>Change tolerance </vt:lpstr>
      <vt:lpstr>Software prototyping</vt:lpstr>
      <vt:lpstr>Software prototyping</vt:lpstr>
      <vt:lpstr>Benefits of prototyping</vt:lpstr>
      <vt:lpstr>The process of prototype development</vt:lpstr>
      <vt:lpstr>Prototype development features </vt:lpstr>
      <vt:lpstr>Prototype development features </vt:lpstr>
      <vt:lpstr>Prototype development features </vt:lpstr>
      <vt:lpstr>Prototype development features </vt:lpstr>
      <vt:lpstr>Question?</vt:lpstr>
      <vt:lpstr>Throw-away prototypes</vt:lpstr>
      <vt:lpstr>Why Prototypes should be discarded?</vt:lpstr>
      <vt:lpstr>Why Prototypes should be discarded?</vt:lpstr>
      <vt:lpstr>Why Prototypes should be discarded?</vt:lpstr>
      <vt:lpstr>Why Prototypes should be discarded?</vt:lpstr>
      <vt:lpstr>Incremental delivery</vt:lpstr>
      <vt:lpstr>Incremental delivery</vt:lpstr>
      <vt:lpstr>Incremental delivery</vt:lpstr>
      <vt:lpstr>Incremental development and delivery</vt:lpstr>
      <vt:lpstr>Incremental development and delivery</vt:lpstr>
      <vt:lpstr>Incremental delivery </vt:lpstr>
      <vt:lpstr>Incremental delivery advantages</vt:lpstr>
      <vt:lpstr>Incremental delivery advantages</vt:lpstr>
      <vt:lpstr>Incremental delivery advantages</vt:lpstr>
      <vt:lpstr>Incremental delivery advantages</vt:lpstr>
      <vt:lpstr>Incremental delivery problems</vt:lpstr>
      <vt:lpstr>Incremental delivery problems</vt:lpstr>
      <vt:lpstr>Boehm’s spiral model</vt:lpstr>
      <vt:lpstr>Boehm’s spiral model</vt:lpstr>
      <vt:lpstr>Spiral model sectors</vt:lpstr>
      <vt:lpstr>Spiral model sectors</vt:lpstr>
      <vt:lpstr>Spiral model sectors</vt:lpstr>
      <vt:lpstr>Spiral model sectors</vt:lpstr>
      <vt:lpstr>Examples of risks</vt:lpstr>
      <vt:lpstr>Spiral model usage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160</cp:revision>
  <dcterms:created xsi:type="dcterms:W3CDTF">2023-04-29T09:08:23Z</dcterms:created>
  <dcterms:modified xsi:type="dcterms:W3CDTF">2023-10-27T05:43:36Z</dcterms:modified>
</cp:coreProperties>
</file>