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8"/>
  </p:notesMasterIdLst>
  <p:sldIdLst>
    <p:sldId id="480" r:id="rId2"/>
    <p:sldId id="482" r:id="rId3"/>
    <p:sldId id="764" r:id="rId4"/>
    <p:sldId id="765" r:id="rId5"/>
    <p:sldId id="483" r:id="rId6"/>
    <p:sldId id="610" r:id="rId7"/>
    <p:sldId id="485" r:id="rId8"/>
    <p:sldId id="669" r:id="rId9"/>
    <p:sldId id="766" r:id="rId10"/>
    <p:sldId id="609" r:id="rId11"/>
    <p:sldId id="611" r:id="rId12"/>
    <p:sldId id="767" r:id="rId13"/>
    <p:sldId id="768" r:id="rId14"/>
    <p:sldId id="769" r:id="rId15"/>
    <p:sldId id="770" r:id="rId16"/>
    <p:sldId id="612" r:id="rId17"/>
    <p:sldId id="771" r:id="rId18"/>
    <p:sldId id="613" r:id="rId19"/>
    <p:sldId id="772" r:id="rId20"/>
    <p:sldId id="773" r:id="rId21"/>
    <p:sldId id="491" r:id="rId22"/>
    <p:sldId id="774" r:id="rId23"/>
    <p:sldId id="775" r:id="rId24"/>
    <p:sldId id="776" r:id="rId25"/>
    <p:sldId id="616" r:id="rId26"/>
    <p:sldId id="777" r:id="rId27"/>
    <p:sldId id="674" r:id="rId28"/>
    <p:sldId id="778" r:id="rId29"/>
    <p:sldId id="779" r:id="rId30"/>
    <p:sldId id="780" r:id="rId31"/>
    <p:sldId id="781" r:id="rId32"/>
    <p:sldId id="782" r:id="rId33"/>
    <p:sldId id="783" r:id="rId34"/>
    <p:sldId id="784" r:id="rId35"/>
    <p:sldId id="785" r:id="rId36"/>
    <p:sldId id="786" r:id="rId37"/>
    <p:sldId id="787" r:id="rId38"/>
    <p:sldId id="788" r:id="rId39"/>
    <p:sldId id="790" r:id="rId40"/>
    <p:sldId id="789" r:id="rId41"/>
    <p:sldId id="791" r:id="rId42"/>
    <p:sldId id="792" r:id="rId43"/>
    <p:sldId id="793" r:id="rId44"/>
    <p:sldId id="794" r:id="rId45"/>
    <p:sldId id="795" r:id="rId46"/>
    <p:sldId id="796" r:id="rId47"/>
    <p:sldId id="797" r:id="rId48"/>
    <p:sldId id="798" r:id="rId49"/>
    <p:sldId id="799" r:id="rId50"/>
    <p:sldId id="800" r:id="rId51"/>
    <p:sldId id="801" r:id="rId52"/>
    <p:sldId id="802" r:id="rId53"/>
    <p:sldId id="803" r:id="rId54"/>
    <p:sldId id="804" r:id="rId55"/>
    <p:sldId id="805" r:id="rId56"/>
    <p:sldId id="806" r:id="rId57"/>
    <p:sldId id="807" r:id="rId58"/>
    <p:sldId id="808" r:id="rId59"/>
    <p:sldId id="809" r:id="rId60"/>
    <p:sldId id="810" r:id="rId61"/>
    <p:sldId id="811" r:id="rId62"/>
    <p:sldId id="812" r:id="rId63"/>
    <p:sldId id="813" r:id="rId64"/>
    <p:sldId id="814" r:id="rId65"/>
    <p:sldId id="815" r:id="rId66"/>
    <p:sldId id="816" r:id="rId67"/>
    <p:sldId id="817" r:id="rId68"/>
    <p:sldId id="819" r:id="rId69"/>
    <p:sldId id="820" r:id="rId70"/>
    <p:sldId id="821" r:id="rId71"/>
    <p:sldId id="822" r:id="rId72"/>
    <p:sldId id="823" r:id="rId73"/>
    <p:sldId id="825" r:id="rId74"/>
    <p:sldId id="827" r:id="rId75"/>
    <p:sldId id="828" r:id="rId76"/>
    <p:sldId id="349" r:id="rId7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2"/>
            <p14:sldId id="764"/>
            <p14:sldId id="765"/>
            <p14:sldId id="483"/>
            <p14:sldId id="610"/>
            <p14:sldId id="485"/>
            <p14:sldId id="669"/>
            <p14:sldId id="766"/>
            <p14:sldId id="609"/>
            <p14:sldId id="611"/>
            <p14:sldId id="767"/>
            <p14:sldId id="768"/>
            <p14:sldId id="769"/>
            <p14:sldId id="770"/>
            <p14:sldId id="612"/>
            <p14:sldId id="771"/>
            <p14:sldId id="613"/>
            <p14:sldId id="772"/>
            <p14:sldId id="773"/>
            <p14:sldId id="491"/>
            <p14:sldId id="774"/>
            <p14:sldId id="775"/>
            <p14:sldId id="776"/>
            <p14:sldId id="616"/>
            <p14:sldId id="777"/>
            <p14:sldId id="674"/>
            <p14:sldId id="778"/>
            <p14:sldId id="779"/>
            <p14:sldId id="780"/>
            <p14:sldId id="781"/>
            <p14:sldId id="782"/>
            <p14:sldId id="783"/>
            <p14:sldId id="784"/>
            <p14:sldId id="785"/>
            <p14:sldId id="786"/>
            <p14:sldId id="787"/>
            <p14:sldId id="788"/>
            <p14:sldId id="790"/>
            <p14:sldId id="789"/>
            <p14:sldId id="791"/>
            <p14:sldId id="792"/>
            <p14:sldId id="793"/>
            <p14:sldId id="794"/>
            <p14:sldId id="795"/>
            <p14:sldId id="796"/>
            <p14:sldId id="797"/>
            <p14:sldId id="798"/>
            <p14:sldId id="799"/>
            <p14:sldId id="800"/>
            <p14:sldId id="801"/>
            <p14:sldId id="802"/>
            <p14:sldId id="803"/>
            <p14:sldId id="804"/>
            <p14:sldId id="805"/>
            <p14:sldId id="806"/>
            <p14:sldId id="807"/>
            <p14:sldId id="808"/>
            <p14:sldId id="809"/>
            <p14:sldId id="810"/>
            <p14:sldId id="811"/>
            <p14:sldId id="812"/>
            <p14:sldId id="813"/>
            <p14:sldId id="814"/>
            <p14:sldId id="815"/>
            <p14:sldId id="816"/>
            <p14:sldId id="817"/>
            <p14:sldId id="819"/>
            <p14:sldId id="820"/>
            <p14:sldId id="821"/>
            <p14:sldId id="822"/>
            <p14:sldId id="823"/>
            <p14:sldId id="825"/>
            <p14:sldId id="827"/>
            <p14:sldId id="828"/>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4" d="100"/>
          <a:sy n="64" d="100"/>
        </p:scale>
        <p:origin x="9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notesMaster" Target="notesMasters/notesMaster1.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dirty="0"/>
          </a:p>
        </p:txBody>
      </p:sp>
    </p:spTree>
    <p:extLst>
      <p:ext uri="{BB962C8B-B14F-4D97-AF65-F5344CB8AC3E}">
        <p14:creationId xmlns:p14="http://schemas.microsoft.com/office/powerpoint/2010/main" val="3602927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dirty="0"/>
          </a:p>
        </p:txBody>
      </p:sp>
    </p:spTree>
    <p:extLst>
      <p:ext uri="{BB962C8B-B14F-4D97-AF65-F5344CB8AC3E}">
        <p14:creationId xmlns:p14="http://schemas.microsoft.com/office/powerpoint/2010/main" val="2595126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dirty="0"/>
          </a:p>
        </p:txBody>
      </p:sp>
    </p:spTree>
    <p:extLst>
      <p:ext uri="{BB962C8B-B14F-4D97-AF65-F5344CB8AC3E}">
        <p14:creationId xmlns:p14="http://schemas.microsoft.com/office/powerpoint/2010/main" val="4277993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dirty="0"/>
          </a:p>
        </p:txBody>
      </p:sp>
    </p:spTree>
    <p:extLst>
      <p:ext uri="{BB962C8B-B14F-4D97-AF65-F5344CB8AC3E}">
        <p14:creationId xmlns:p14="http://schemas.microsoft.com/office/powerpoint/2010/main" val="19351174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dirty="0"/>
          </a:p>
        </p:txBody>
      </p:sp>
    </p:spTree>
    <p:extLst>
      <p:ext uri="{BB962C8B-B14F-4D97-AF65-F5344CB8AC3E}">
        <p14:creationId xmlns:p14="http://schemas.microsoft.com/office/powerpoint/2010/main" val="841570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dirty="0"/>
          </a:p>
        </p:txBody>
      </p:sp>
    </p:spTree>
    <p:extLst>
      <p:ext uri="{BB962C8B-B14F-4D97-AF65-F5344CB8AC3E}">
        <p14:creationId xmlns:p14="http://schemas.microsoft.com/office/powerpoint/2010/main" val="325766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dirty="0"/>
          </a:p>
        </p:txBody>
      </p:sp>
    </p:spTree>
    <p:extLst>
      <p:ext uri="{BB962C8B-B14F-4D97-AF65-F5344CB8AC3E}">
        <p14:creationId xmlns:p14="http://schemas.microsoft.com/office/powerpoint/2010/main" val="4285376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dirty="0"/>
          </a:p>
        </p:txBody>
      </p:sp>
    </p:spTree>
    <p:extLst>
      <p:ext uri="{BB962C8B-B14F-4D97-AF65-F5344CB8AC3E}">
        <p14:creationId xmlns:p14="http://schemas.microsoft.com/office/powerpoint/2010/main" val="3249192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dirty="0"/>
          </a:p>
        </p:txBody>
      </p:sp>
    </p:spTree>
    <p:extLst>
      <p:ext uri="{BB962C8B-B14F-4D97-AF65-F5344CB8AC3E}">
        <p14:creationId xmlns:p14="http://schemas.microsoft.com/office/powerpoint/2010/main" val="37034926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dirty="0"/>
          </a:p>
        </p:txBody>
      </p:sp>
    </p:spTree>
    <p:extLst>
      <p:ext uri="{BB962C8B-B14F-4D97-AF65-F5344CB8AC3E}">
        <p14:creationId xmlns:p14="http://schemas.microsoft.com/office/powerpoint/2010/main" val="15155598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dirty="0"/>
          </a:p>
        </p:txBody>
      </p:sp>
    </p:spTree>
    <p:extLst>
      <p:ext uri="{BB962C8B-B14F-4D97-AF65-F5344CB8AC3E}">
        <p14:creationId xmlns:p14="http://schemas.microsoft.com/office/powerpoint/2010/main" val="1815817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dirty="0"/>
          </a:p>
        </p:txBody>
      </p:sp>
    </p:spTree>
    <p:extLst>
      <p:ext uri="{BB962C8B-B14F-4D97-AF65-F5344CB8AC3E}">
        <p14:creationId xmlns:p14="http://schemas.microsoft.com/office/powerpoint/2010/main" val="34111112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dirty="0"/>
          </a:p>
        </p:txBody>
      </p:sp>
    </p:spTree>
    <p:extLst>
      <p:ext uri="{BB962C8B-B14F-4D97-AF65-F5344CB8AC3E}">
        <p14:creationId xmlns:p14="http://schemas.microsoft.com/office/powerpoint/2010/main" val="6761860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dirty="0"/>
          </a:p>
        </p:txBody>
      </p:sp>
    </p:spTree>
    <p:extLst>
      <p:ext uri="{BB962C8B-B14F-4D97-AF65-F5344CB8AC3E}">
        <p14:creationId xmlns:p14="http://schemas.microsoft.com/office/powerpoint/2010/main" val="2104824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dirty="0"/>
          </a:p>
        </p:txBody>
      </p:sp>
    </p:spTree>
    <p:extLst>
      <p:ext uri="{BB962C8B-B14F-4D97-AF65-F5344CB8AC3E}">
        <p14:creationId xmlns:p14="http://schemas.microsoft.com/office/powerpoint/2010/main" val="41065303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dirty="0"/>
          </a:p>
        </p:txBody>
      </p:sp>
    </p:spTree>
    <p:extLst>
      <p:ext uri="{BB962C8B-B14F-4D97-AF65-F5344CB8AC3E}">
        <p14:creationId xmlns:p14="http://schemas.microsoft.com/office/powerpoint/2010/main" val="23891949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dirty="0"/>
          </a:p>
        </p:txBody>
      </p:sp>
    </p:spTree>
    <p:extLst>
      <p:ext uri="{BB962C8B-B14F-4D97-AF65-F5344CB8AC3E}">
        <p14:creationId xmlns:p14="http://schemas.microsoft.com/office/powerpoint/2010/main" val="2303833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dirty="0"/>
          </a:p>
        </p:txBody>
      </p:sp>
    </p:spTree>
    <p:extLst>
      <p:ext uri="{BB962C8B-B14F-4D97-AF65-F5344CB8AC3E}">
        <p14:creationId xmlns:p14="http://schemas.microsoft.com/office/powerpoint/2010/main" val="13820293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dirty="0"/>
          </a:p>
        </p:txBody>
      </p:sp>
    </p:spTree>
    <p:extLst>
      <p:ext uri="{BB962C8B-B14F-4D97-AF65-F5344CB8AC3E}">
        <p14:creationId xmlns:p14="http://schemas.microsoft.com/office/powerpoint/2010/main" val="39422208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dirty="0"/>
          </a:p>
        </p:txBody>
      </p:sp>
    </p:spTree>
    <p:extLst>
      <p:ext uri="{BB962C8B-B14F-4D97-AF65-F5344CB8AC3E}">
        <p14:creationId xmlns:p14="http://schemas.microsoft.com/office/powerpoint/2010/main" val="29270690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dirty="0"/>
          </a:p>
        </p:txBody>
      </p:sp>
    </p:spTree>
    <p:extLst>
      <p:ext uri="{BB962C8B-B14F-4D97-AF65-F5344CB8AC3E}">
        <p14:creationId xmlns:p14="http://schemas.microsoft.com/office/powerpoint/2010/main" val="18926407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dirty="0"/>
          </a:p>
        </p:txBody>
      </p:sp>
    </p:spTree>
    <p:extLst>
      <p:ext uri="{BB962C8B-B14F-4D97-AF65-F5344CB8AC3E}">
        <p14:creationId xmlns:p14="http://schemas.microsoft.com/office/powerpoint/2010/main" val="42469681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dirty="0"/>
          </a:p>
        </p:txBody>
      </p:sp>
    </p:spTree>
    <p:extLst>
      <p:ext uri="{BB962C8B-B14F-4D97-AF65-F5344CB8AC3E}">
        <p14:creationId xmlns:p14="http://schemas.microsoft.com/office/powerpoint/2010/main" val="14771295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50</a:t>
            </a:fld>
            <a:endParaRPr lang="en-US" dirty="0"/>
          </a:p>
        </p:txBody>
      </p:sp>
    </p:spTree>
    <p:extLst>
      <p:ext uri="{BB962C8B-B14F-4D97-AF65-F5344CB8AC3E}">
        <p14:creationId xmlns:p14="http://schemas.microsoft.com/office/powerpoint/2010/main" val="5133279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55</a:t>
            </a:fld>
            <a:endParaRPr lang="en-US" dirty="0"/>
          </a:p>
        </p:txBody>
      </p:sp>
    </p:spTree>
    <p:extLst>
      <p:ext uri="{BB962C8B-B14F-4D97-AF65-F5344CB8AC3E}">
        <p14:creationId xmlns:p14="http://schemas.microsoft.com/office/powerpoint/2010/main" val="8418604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56</a:t>
            </a:fld>
            <a:endParaRPr lang="en-US" dirty="0"/>
          </a:p>
        </p:txBody>
      </p:sp>
    </p:spTree>
    <p:extLst>
      <p:ext uri="{BB962C8B-B14F-4D97-AF65-F5344CB8AC3E}">
        <p14:creationId xmlns:p14="http://schemas.microsoft.com/office/powerpoint/2010/main" val="23850616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59</a:t>
            </a:fld>
            <a:endParaRPr lang="en-US" dirty="0"/>
          </a:p>
        </p:txBody>
      </p:sp>
    </p:spTree>
    <p:extLst>
      <p:ext uri="{BB962C8B-B14F-4D97-AF65-F5344CB8AC3E}">
        <p14:creationId xmlns:p14="http://schemas.microsoft.com/office/powerpoint/2010/main" val="13320015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63</a:t>
            </a:fld>
            <a:endParaRPr lang="en-US" dirty="0"/>
          </a:p>
        </p:txBody>
      </p:sp>
    </p:spTree>
    <p:extLst>
      <p:ext uri="{BB962C8B-B14F-4D97-AF65-F5344CB8AC3E}">
        <p14:creationId xmlns:p14="http://schemas.microsoft.com/office/powerpoint/2010/main" val="4110022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64</a:t>
            </a:fld>
            <a:endParaRPr lang="en-US" dirty="0"/>
          </a:p>
        </p:txBody>
      </p:sp>
    </p:spTree>
    <p:extLst>
      <p:ext uri="{BB962C8B-B14F-4D97-AF65-F5344CB8AC3E}">
        <p14:creationId xmlns:p14="http://schemas.microsoft.com/office/powerpoint/2010/main" val="34556997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65</a:t>
            </a:fld>
            <a:endParaRPr lang="en-US" dirty="0"/>
          </a:p>
        </p:txBody>
      </p:sp>
    </p:spTree>
    <p:extLst>
      <p:ext uri="{BB962C8B-B14F-4D97-AF65-F5344CB8AC3E}">
        <p14:creationId xmlns:p14="http://schemas.microsoft.com/office/powerpoint/2010/main" val="22409443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67</a:t>
            </a:fld>
            <a:endParaRPr lang="en-US" dirty="0"/>
          </a:p>
        </p:txBody>
      </p:sp>
    </p:spTree>
    <p:extLst>
      <p:ext uri="{BB962C8B-B14F-4D97-AF65-F5344CB8AC3E}">
        <p14:creationId xmlns:p14="http://schemas.microsoft.com/office/powerpoint/2010/main" val="40552301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68</a:t>
            </a:fld>
            <a:endParaRPr lang="en-US" dirty="0"/>
          </a:p>
        </p:txBody>
      </p:sp>
    </p:spTree>
    <p:extLst>
      <p:ext uri="{BB962C8B-B14F-4D97-AF65-F5344CB8AC3E}">
        <p14:creationId xmlns:p14="http://schemas.microsoft.com/office/powerpoint/2010/main" val="27322613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69</a:t>
            </a:fld>
            <a:endParaRPr lang="en-US" dirty="0"/>
          </a:p>
        </p:txBody>
      </p:sp>
    </p:spTree>
    <p:extLst>
      <p:ext uri="{BB962C8B-B14F-4D97-AF65-F5344CB8AC3E}">
        <p14:creationId xmlns:p14="http://schemas.microsoft.com/office/powerpoint/2010/main" val="27445363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70</a:t>
            </a:fld>
            <a:endParaRPr lang="en-US" dirty="0"/>
          </a:p>
        </p:txBody>
      </p:sp>
    </p:spTree>
    <p:extLst>
      <p:ext uri="{BB962C8B-B14F-4D97-AF65-F5344CB8AC3E}">
        <p14:creationId xmlns:p14="http://schemas.microsoft.com/office/powerpoint/2010/main" val="8820887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71</a:t>
            </a:fld>
            <a:endParaRPr lang="en-US" dirty="0"/>
          </a:p>
        </p:txBody>
      </p:sp>
    </p:spTree>
    <p:extLst>
      <p:ext uri="{BB962C8B-B14F-4D97-AF65-F5344CB8AC3E}">
        <p14:creationId xmlns:p14="http://schemas.microsoft.com/office/powerpoint/2010/main" val="69850022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75</a:t>
            </a:fld>
            <a:endParaRPr lang="en-US" dirty="0"/>
          </a:p>
        </p:txBody>
      </p:sp>
    </p:spTree>
    <p:extLst>
      <p:ext uri="{BB962C8B-B14F-4D97-AF65-F5344CB8AC3E}">
        <p14:creationId xmlns:p14="http://schemas.microsoft.com/office/powerpoint/2010/main" val="1660079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76</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92120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11.emf"/></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20.emf"/></Relationships>
</file>

<file path=ppt/slides/_rels/slide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image" Target="../media/image27.emf"/></Relationships>
</file>

<file path=ppt/slides/_rels/slide6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5.xml"/><Relationship Id="rId1" Type="http://schemas.openxmlformats.org/officeDocument/2006/relationships/slideLayout" Target="../slideLayouts/slideLayout13.xml"/><Relationship Id="rId4" Type="http://schemas.openxmlformats.org/officeDocument/2006/relationships/image" Target="../media/image28.emf"/></Relationships>
</file>

<file path=ppt/slides/_rels/slide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8" Type="http://schemas.openxmlformats.org/officeDocument/2006/relationships/image" Target="../media/image36.jpg"/><Relationship Id="rId3" Type="http://schemas.openxmlformats.org/officeDocument/2006/relationships/image" Target="../media/image32.png"/><Relationship Id="rId7" Type="http://schemas.openxmlformats.org/officeDocument/2006/relationships/image" Target="../media/image2.png"/><Relationship Id="rId2" Type="http://schemas.openxmlformats.org/officeDocument/2006/relationships/notesSlide" Target="../notesSlides/notesSlide38.xml"/><Relationship Id="rId1" Type="http://schemas.openxmlformats.org/officeDocument/2006/relationships/slideLayout" Target="../slideLayouts/slideLayout14.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830997"/>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Associate Professor: Ahmed Rageh Ismail</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7</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912703" cy="1015663"/>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ENT 636</a:t>
            </a:r>
          </a:p>
          <a:p>
            <a:r>
              <a:rPr lang="en-US" sz="2000" dirty="0">
                <a:solidFill>
                  <a:schemeClr val="bg1"/>
                </a:solidFill>
                <a:latin typeface="Times New Roman" panose="02020603050405020304" pitchFamily="18" charset="0"/>
                <a:cs typeface="Times New Roman" panose="02020603050405020304" pitchFamily="18" charset="0"/>
              </a:rPr>
              <a:t>Research Project</a:t>
            </a:r>
          </a:p>
          <a:p>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156339" y="2130162"/>
            <a:ext cx="7411003"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Collecting primary data using</a:t>
            </a:r>
          </a:p>
          <a:p>
            <a:r>
              <a:rPr lang="en-US" sz="4400" b="1" dirty="0">
                <a:solidFill>
                  <a:srgbClr val="00B0F0"/>
                </a:solidFill>
                <a:latin typeface="Times New Roman" panose="02020603050405020304" pitchFamily="18" charset="0"/>
                <a:cs typeface="Times New Roman" panose="02020603050405020304" pitchFamily="18" charset="0"/>
              </a:rPr>
              <a:t>questionnaires</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Learning outcomes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14050" y="2141974"/>
            <a:ext cx="10541000" cy="3693319"/>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By the end of this chapter you should: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understand the advantages and disadvantages of questionnaires as a data collection method;</a:t>
            </a:r>
          </a:p>
          <a:p>
            <a:r>
              <a:rPr lang="en-US" sz="2400" dirty="0">
                <a:solidFill>
                  <a:srgbClr val="2D3956"/>
                </a:solidFill>
                <a:latin typeface="Times New Roman" panose="02020603050405020304" pitchFamily="18" charset="0"/>
                <a:cs typeface="Times New Roman" panose="02020603050405020304" pitchFamily="18" charset="0"/>
              </a:rPr>
              <a:t>• be aware of a range of self-completed and researcher-completed questionnaires;</a:t>
            </a:r>
          </a:p>
          <a:p>
            <a:r>
              <a:rPr lang="en-US" sz="2400" dirty="0">
                <a:solidFill>
                  <a:srgbClr val="2D3956"/>
                </a:solidFill>
                <a:latin typeface="Times New Roman" panose="02020603050405020304" pitchFamily="18" charset="0"/>
                <a:cs typeface="Times New Roman" panose="02020603050405020304" pitchFamily="18" charset="0"/>
              </a:rPr>
              <a:t>• be able to design, pilot and deliver a questionnaire to answer research questions and to meet objectives;</a:t>
            </a:r>
          </a:p>
          <a:p>
            <a:r>
              <a:rPr lang="en-US" sz="2400" dirty="0">
                <a:solidFill>
                  <a:srgbClr val="2D3956"/>
                </a:solidFill>
                <a:latin typeface="Times New Roman" panose="02020603050405020304" pitchFamily="18" charset="0"/>
                <a:cs typeface="Times New Roman" panose="02020603050405020304" pitchFamily="18" charset="0"/>
              </a:rPr>
              <a:t>• be able to take appropriate action to enhance response rates and to</a:t>
            </a:r>
          </a:p>
          <a:p>
            <a:r>
              <a:rPr lang="en-US" sz="2400" dirty="0">
                <a:solidFill>
                  <a:srgbClr val="2D3956"/>
                </a:solidFill>
                <a:latin typeface="Times New Roman" panose="02020603050405020304" pitchFamily="18" charset="0"/>
                <a:cs typeface="Times New Roman" panose="02020603050405020304" pitchFamily="18" charset="0"/>
              </a:rPr>
              <a:t>ensure the validity and reliability of the data collected;</a:t>
            </a: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097244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922208A-50C6-65BD-0448-DC32C62FCD17}"/>
              </a:ext>
            </a:extLst>
          </p:cNvPr>
          <p:cNvPicPr>
            <a:picLocks noChangeAspect="1"/>
          </p:cNvPicPr>
          <p:nvPr/>
        </p:nvPicPr>
        <p:blipFill>
          <a:blip r:embed="rId2"/>
          <a:stretch>
            <a:fillRect/>
          </a:stretch>
        </p:blipFill>
        <p:spPr>
          <a:xfrm>
            <a:off x="2113613" y="50121"/>
            <a:ext cx="8064709" cy="6769828"/>
          </a:xfrm>
          <a:prstGeom prst="rect">
            <a:avLst/>
          </a:prstGeom>
        </p:spPr>
      </p:pic>
    </p:spTree>
    <p:extLst>
      <p:ext uri="{BB962C8B-B14F-4D97-AF65-F5344CB8AC3E}">
        <p14:creationId xmlns:p14="http://schemas.microsoft.com/office/powerpoint/2010/main" val="2351901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556C1D8-BB9C-5024-561A-703AEECD27E2}"/>
              </a:ext>
            </a:extLst>
          </p:cNvPr>
          <p:cNvPicPr>
            <a:picLocks noChangeAspect="1"/>
          </p:cNvPicPr>
          <p:nvPr/>
        </p:nvPicPr>
        <p:blipFill>
          <a:blip r:embed="rId2"/>
          <a:stretch>
            <a:fillRect/>
          </a:stretch>
        </p:blipFill>
        <p:spPr>
          <a:xfrm>
            <a:off x="2098623" y="61777"/>
            <a:ext cx="8124670" cy="6713777"/>
          </a:xfrm>
          <a:prstGeom prst="rect">
            <a:avLst/>
          </a:prstGeom>
        </p:spPr>
      </p:pic>
    </p:spTree>
    <p:extLst>
      <p:ext uri="{BB962C8B-B14F-4D97-AF65-F5344CB8AC3E}">
        <p14:creationId xmlns:p14="http://schemas.microsoft.com/office/powerpoint/2010/main" val="2208512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Introduction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125385"/>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Perhaps not surprisingly, the questionnaire is one of the most widely used data collection methods within the survey strategy. Because each person (respondent) is asked to respond to the same set of questions, it provides an efficient way of collecting responses from a large sample prior to quantitative analysis.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before you decide to use a questionnaire we should like to include a note of caution. Many authors argue that it is far harder to produce a good questionnaire than you might think. You need to ensure that it will collect the precise data that you require to answer your research question(s) and achieve your objectives. This is of paramount importance because, like an airline, you are unlikely to have more than one opportunity to collect the data.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582379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Introduction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021731"/>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design of your questionnaire will affect the response rate and the reliability and validity of the data you collect. These, along with response rates, can be</a:t>
            </a:r>
          </a:p>
          <a:p>
            <a:r>
              <a:rPr lang="en-US" sz="2400" dirty="0">
                <a:solidFill>
                  <a:srgbClr val="2D3956"/>
                </a:solidFill>
                <a:latin typeface="Times New Roman" panose="02020603050405020304" pitchFamily="18" charset="0"/>
                <a:cs typeface="Times New Roman" panose="02020603050405020304" pitchFamily="18" charset="0"/>
              </a:rPr>
              <a:t>maximized by: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careful design of individual questions;</a:t>
            </a:r>
          </a:p>
          <a:p>
            <a:r>
              <a:rPr lang="en-US" sz="2400" dirty="0">
                <a:solidFill>
                  <a:srgbClr val="2D3956"/>
                </a:solidFill>
                <a:latin typeface="Times New Roman" panose="02020603050405020304" pitchFamily="18" charset="0"/>
                <a:cs typeface="Times New Roman" panose="02020603050405020304" pitchFamily="18" charset="0"/>
              </a:rPr>
              <a:t>• clear and pleasing visual presentation;</a:t>
            </a:r>
          </a:p>
          <a:p>
            <a:r>
              <a:rPr lang="en-US" sz="2400" dirty="0">
                <a:solidFill>
                  <a:srgbClr val="2D3956"/>
                </a:solidFill>
                <a:latin typeface="Times New Roman" panose="02020603050405020304" pitchFamily="18" charset="0"/>
                <a:cs typeface="Times New Roman" panose="02020603050405020304" pitchFamily="18" charset="0"/>
              </a:rPr>
              <a:t>• lucid explanation of the purpose;</a:t>
            </a:r>
          </a:p>
          <a:p>
            <a:r>
              <a:rPr lang="en-US" sz="2400" dirty="0">
                <a:solidFill>
                  <a:srgbClr val="2D3956"/>
                </a:solidFill>
                <a:latin typeface="Times New Roman" panose="02020603050405020304" pitchFamily="18" charset="0"/>
                <a:cs typeface="Times New Roman" panose="02020603050405020304" pitchFamily="18" charset="0"/>
              </a:rPr>
              <a:t>• pilot testing;</a:t>
            </a:r>
          </a:p>
          <a:p>
            <a:r>
              <a:rPr lang="en-US" sz="2400" dirty="0">
                <a:solidFill>
                  <a:srgbClr val="2D3956"/>
                </a:solidFill>
                <a:latin typeface="Times New Roman" panose="02020603050405020304" pitchFamily="18" charset="0"/>
                <a:cs typeface="Times New Roman" panose="02020603050405020304" pitchFamily="18" charset="0"/>
              </a:rPr>
              <a:t>• carefully and appropriately planned and executed delivery, and return of completed questionnaires.</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021765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An overview of questionnaires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4090" y="2336844"/>
            <a:ext cx="10541000" cy="2677656"/>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Questionnaires tend to be used for descriptive or explanatory research.</a:t>
            </a:r>
          </a:p>
          <a:p>
            <a:r>
              <a:rPr lang="en-US" sz="2400" dirty="0">
                <a:solidFill>
                  <a:srgbClr val="2D3956"/>
                </a:solidFill>
                <a:latin typeface="Times New Roman" panose="02020603050405020304" pitchFamily="18" charset="0"/>
                <a:cs typeface="Times New Roman" panose="02020603050405020304" pitchFamily="18" charset="0"/>
              </a:rPr>
              <a:t>Descriptive research, such as that undertaken using attitude and opinion questionnaires and questionnaires of organizational practices, will enable you to identify and describe the variability in different phenomena.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contrast, explanatory research will enable you to examine and explain relationships between variables, in particular cause-and-effect relationships.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11781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Questionnaire modes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1754326"/>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39100" y="2246904"/>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design of a questionnaire differs according to whether it is completed by the respondent or a researcher and how it is delivered, returned or collected.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Self-completed questionnaires are usually completed by the respondents and are often referred to as surveys.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Responses to researcher-completed questionnaires (also known as interviewer-completed questionnaires) are recorded by the researcher or a research assistant on the basis of each respondent’s answers.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7043779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1B82D0-FCAD-DE24-D614-6B42C4370743}"/>
              </a:ext>
            </a:extLst>
          </p:cNvPr>
          <p:cNvPicPr>
            <a:picLocks noChangeAspect="1"/>
          </p:cNvPicPr>
          <p:nvPr/>
        </p:nvPicPr>
        <p:blipFill>
          <a:blip r:embed="rId2"/>
          <a:stretch>
            <a:fillRect/>
          </a:stretch>
        </p:blipFill>
        <p:spPr>
          <a:xfrm>
            <a:off x="1511938" y="1143750"/>
            <a:ext cx="9168124" cy="4570500"/>
          </a:xfrm>
          <a:prstGeom prst="rect">
            <a:avLst/>
          </a:prstGeom>
        </p:spPr>
      </p:pic>
    </p:spTree>
    <p:extLst>
      <p:ext uri="{BB962C8B-B14F-4D97-AF65-F5344CB8AC3E}">
        <p14:creationId xmlns:p14="http://schemas.microsoft.com/office/powerpoint/2010/main" val="1614456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6165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The choice of questionnaire mode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020209"/>
            <a:ext cx="10812720" cy="4524315"/>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Your choice of questionnaire mode will be influenced by a variety of factors related to</a:t>
            </a:r>
          </a:p>
          <a:p>
            <a:r>
              <a:rPr lang="en-US" sz="2400" dirty="0">
                <a:solidFill>
                  <a:srgbClr val="2D3956"/>
                </a:solidFill>
                <a:latin typeface="Times New Roman" panose="02020603050405020304" pitchFamily="18" charset="0"/>
                <a:cs typeface="Times New Roman" panose="02020603050405020304" pitchFamily="18" charset="0"/>
              </a:rPr>
              <a:t>your research question(s) and objectives, and in particular the: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characteristics of the respondents from whom you wish to collect data;</a:t>
            </a:r>
          </a:p>
          <a:p>
            <a:r>
              <a:rPr lang="en-US" sz="2400" dirty="0">
                <a:solidFill>
                  <a:srgbClr val="2D3956"/>
                </a:solidFill>
                <a:latin typeface="Times New Roman" panose="02020603050405020304" pitchFamily="18" charset="0"/>
                <a:cs typeface="Times New Roman" panose="02020603050405020304" pitchFamily="18" charset="0"/>
              </a:rPr>
              <a:t>• importance of reaching a particular person as respondent;</a:t>
            </a:r>
          </a:p>
          <a:p>
            <a:r>
              <a:rPr lang="en-US" sz="2400" dirty="0">
                <a:solidFill>
                  <a:srgbClr val="2D3956"/>
                </a:solidFill>
                <a:latin typeface="Times New Roman" panose="02020603050405020304" pitchFamily="18" charset="0"/>
                <a:cs typeface="Times New Roman" panose="02020603050405020304" pitchFamily="18" charset="0"/>
              </a:rPr>
              <a:t>• importance of respondents' answers not being contaminated or distorted;</a:t>
            </a:r>
          </a:p>
          <a:p>
            <a:r>
              <a:rPr lang="en-US" sz="2400" dirty="0">
                <a:solidFill>
                  <a:srgbClr val="2D3956"/>
                </a:solidFill>
                <a:latin typeface="Times New Roman" panose="02020603050405020304" pitchFamily="18" charset="0"/>
                <a:cs typeface="Times New Roman" panose="02020603050405020304" pitchFamily="18" charset="0"/>
              </a:rPr>
              <a:t>• size of sample you require for your analysis, taking into account the likely response</a:t>
            </a:r>
          </a:p>
          <a:p>
            <a:r>
              <a:rPr lang="en-US" sz="2400" dirty="0">
                <a:solidFill>
                  <a:srgbClr val="2D3956"/>
                </a:solidFill>
                <a:latin typeface="Times New Roman" panose="02020603050405020304" pitchFamily="18" charset="0"/>
                <a:cs typeface="Times New Roman" panose="02020603050405020304" pitchFamily="18" charset="0"/>
              </a:rPr>
              <a:t>rate;</a:t>
            </a:r>
          </a:p>
          <a:p>
            <a:r>
              <a:rPr lang="en-US" sz="2400" dirty="0">
                <a:solidFill>
                  <a:srgbClr val="2D3956"/>
                </a:solidFill>
                <a:latin typeface="Times New Roman" panose="02020603050405020304" pitchFamily="18" charset="0"/>
                <a:cs typeface="Times New Roman" panose="02020603050405020304" pitchFamily="18" charset="0"/>
              </a:rPr>
              <a:t>• types of question you need to ask to collect your data;</a:t>
            </a:r>
          </a:p>
          <a:p>
            <a:r>
              <a:rPr lang="en-US" sz="2400" dirty="0">
                <a:solidFill>
                  <a:srgbClr val="2D3956"/>
                </a:solidFill>
                <a:latin typeface="Times New Roman" panose="02020603050405020304" pitchFamily="18" charset="0"/>
                <a:cs typeface="Times New Roman" panose="02020603050405020304" pitchFamily="18" charset="0"/>
              </a:rPr>
              <a:t>• number of questions you need to ask to collect your data.</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323714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The choice of questionnaire mode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01396"/>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Any contamination of respondents' answers will reduce your data's reliability. Sometimes, if they have insufficient knowledge or experience, they may</a:t>
            </a:r>
          </a:p>
          <a:p>
            <a:r>
              <a:rPr lang="en-US" sz="2400" dirty="0">
                <a:solidFill>
                  <a:srgbClr val="2D3956"/>
                </a:solidFill>
                <a:latin typeface="Times New Roman" panose="02020603050405020304" pitchFamily="18" charset="0"/>
                <a:cs typeface="Times New Roman" panose="02020603050405020304" pitchFamily="18" charset="0"/>
              </a:rPr>
              <a:t>deliberately guess at the answer, a tendency known as </a:t>
            </a:r>
            <a:r>
              <a:rPr lang="en-US" sz="2400" b="1" dirty="0">
                <a:solidFill>
                  <a:srgbClr val="2D3956"/>
                </a:solidFill>
                <a:latin typeface="Times New Roman" panose="02020603050405020304" pitchFamily="18" charset="0"/>
                <a:cs typeface="Times New Roman" panose="02020603050405020304" pitchFamily="18" charset="0"/>
              </a:rPr>
              <a:t>uninformed response</a:t>
            </a:r>
            <a:r>
              <a:rPr lang="en-US" sz="2400" dirty="0">
                <a:solidFill>
                  <a:srgbClr val="2D3956"/>
                </a:solidFill>
                <a:latin typeface="Times New Roman" panose="02020603050405020304" pitchFamily="18" charset="0"/>
                <a:cs typeface="Times New Roman" panose="02020603050405020304" pitchFamily="18" charset="0"/>
              </a:rPr>
              <a:t>. This is</a:t>
            </a:r>
          </a:p>
          <a:p>
            <a:r>
              <a:rPr lang="en-US" sz="2400" dirty="0">
                <a:solidFill>
                  <a:srgbClr val="2D3956"/>
                </a:solidFill>
                <a:latin typeface="Times New Roman" panose="02020603050405020304" pitchFamily="18" charset="0"/>
                <a:cs typeface="Times New Roman" panose="02020603050405020304" pitchFamily="18" charset="0"/>
              </a:rPr>
              <a:t>particularly likely when the questionnaire has been incentivized.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Respondents to self-completed questionnaires are relatively unlikely to answer to please you or because they believe certain responses are more </a:t>
            </a:r>
            <a:r>
              <a:rPr lang="en-US" sz="2400" b="1" dirty="0">
                <a:solidFill>
                  <a:srgbClr val="2D3956"/>
                </a:solidFill>
                <a:latin typeface="Times New Roman" panose="02020603050405020304" pitchFamily="18" charset="0"/>
                <a:cs typeface="Times New Roman" panose="02020603050405020304" pitchFamily="18" charset="0"/>
              </a:rPr>
              <a:t>socially desirable</a:t>
            </a:r>
            <a:r>
              <a:rPr lang="en-US" sz="2400" dirty="0">
                <a:solidFill>
                  <a:srgbClr val="2D3956"/>
                </a:solidFill>
                <a:latin typeface="Times New Roman" panose="02020603050405020304" pitchFamily="18" charset="0"/>
                <a:cs typeface="Times New Roman" panose="02020603050405020304" pitchFamily="18" charset="0"/>
              </a:rPr>
              <a:t>.</a:t>
            </a:r>
          </a:p>
          <a:p>
            <a:r>
              <a:rPr lang="en-US" sz="2400" dirty="0">
                <a:solidFill>
                  <a:srgbClr val="2D3956"/>
                </a:solidFill>
                <a:latin typeface="Times New Roman" panose="02020603050405020304" pitchFamily="18" charset="0"/>
                <a:cs typeface="Times New Roman" panose="02020603050405020304" pitchFamily="18" charset="0"/>
              </a:rPr>
              <a:t>They may, however, discuss their answers with others, thereby contaminating their</a:t>
            </a:r>
          </a:p>
          <a:p>
            <a:r>
              <a:rPr lang="en-US" sz="2400" dirty="0">
                <a:solidFill>
                  <a:srgbClr val="2D3956"/>
                </a:solidFill>
                <a:latin typeface="Times New Roman" panose="02020603050405020304" pitchFamily="18" charset="0"/>
                <a:cs typeface="Times New Roman" panose="02020603050405020304" pitchFamily="18" charset="0"/>
              </a:rPr>
              <a:t>response.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00233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The choice of questionnaire mode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01396"/>
            <a:ext cx="10541000" cy="3046988"/>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Respondents to telephone and face-to-face questionnaires are more likely to</a:t>
            </a:r>
          </a:p>
          <a:p>
            <a:r>
              <a:rPr lang="en-US" sz="2400" dirty="0">
                <a:solidFill>
                  <a:srgbClr val="2D3956"/>
                </a:solidFill>
                <a:latin typeface="Times New Roman" panose="02020603050405020304" pitchFamily="18" charset="0"/>
                <a:cs typeface="Times New Roman" panose="02020603050405020304" pitchFamily="18" charset="0"/>
              </a:rPr>
              <a:t>answer to please due to their contact with you, although the impact of this can be minimized by good interviewing technique.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Responses can also be contaminated or distorted when recorded. In extreme instances, research assistants may invent responses. For this reason, random checks of research assistants are often made by survey organizations. When writing your project report you will be expected to state your response rate.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315293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The choice of questionnaire mode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01396"/>
            <a:ext cx="10541000" cy="4431983"/>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When doing this you need to be careful not to make unsubstantiated claims if comparing with other questionnaires' response rates. While such comparisons</a:t>
            </a:r>
          </a:p>
          <a:p>
            <a:r>
              <a:rPr lang="en-US" sz="2400" dirty="0">
                <a:solidFill>
                  <a:srgbClr val="2D3956"/>
                </a:solidFill>
                <a:latin typeface="Times New Roman" panose="02020603050405020304" pitchFamily="18" charset="0"/>
                <a:cs typeface="Times New Roman" panose="02020603050405020304" pitchFamily="18" charset="0"/>
              </a:rPr>
              <a:t>place your response rate in context, a higher than normal response rate does not</a:t>
            </a:r>
          </a:p>
          <a:p>
            <a:r>
              <a:rPr lang="en-US" sz="2400" dirty="0">
                <a:solidFill>
                  <a:srgbClr val="2D3956"/>
                </a:solidFill>
                <a:latin typeface="Times New Roman" panose="02020603050405020304" pitchFamily="18" charset="0"/>
                <a:cs typeface="Times New Roman" panose="02020603050405020304" pitchFamily="18" charset="0"/>
              </a:rPr>
              <a:t>prove that your findings are unbiased. Similarly, a lower than normal response rate does not necessarily mean that responses are biased.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type of questionnaire you choose will affect the number of people who respond. Researcher-completed questionnaires will usually have a higher response rate than self-completed questionnaires. The size of your sample and the way in which it is selected will have implications for the confidence you can have in your data</a:t>
            </a:r>
          </a:p>
          <a:p>
            <a:r>
              <a:rPr lang="en-US" sz="2400" dirty="0">
                <a:solidFill>
                  <a:srgbClr val="2D3956"/>
                </a:solidFill>
                <a:latin typeface="Times New Roman" panose="02020603050405020304" pitchFamily="18" charset="0"/>
                <a:cs typeface="Times New Roman" panose="02020603050405020304" pitchFamily="18" charset="0"/>
              </a:rPr>
              <a:t>and the extent to which you can generalize.</a:t>
            </a: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071697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The choice of questionnaire mode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01396"/>
            <a:ext cx="10541000" cy="3693319"/>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Longer questionnaires are best presented face-to-face. In addition, they can include</a:t>
            </a:r>
          </a:p>
          <a:p>
            <a:r>
              <a:rPr lang="en-US" sz="2400" dirty="0">
                <a:solidFill>
                  <a:srgbClr val="2D3956"/>
                </a:solidFill>
                <a:latin typeface="Times New Roman" panose="02020603050405020304" pitchFamily="18" charset="0"/>
                <a:cs typeface="Times New Roman" panose="02020603050405020304" pitchFamily="18" charset="0"/>
              </a:rPr>
              <a:t>more complicated questions than telephone questionnaires or self-completed questionnaires.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presence of a researcher (or the use of Cloud based survey design, data collection and analysis software such as Qualtrics Research core™ and SurveyMonkey ™) means that it is also easier to route different subgroups of respondents to answer different questions using a filter question. </a:t>
            </a: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781875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The choice of questionnaire mode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01396"/>
            <a:ext cx="10541000" cy="3046988"/>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suitability of different types of question also differs between methods.</a:t>
            </a:r>
          </a:p>
          <a:p>
            <a:r>
              <a:rPr lang="en-US" sz="2400" dirty="0">
                <a:solidFill>
                  <a:srgbClr val="2D3956"/>
                </a:solidFill>
                <a:latin typeface="Times New Roman" panose="02020603050405020304" pitchFamily="18" charset="0"/>
                <a:cs typeface="Times New Roman" panose="02020603050405020304" pitchFamily="18" charset="0"/>
              </a:rPr>
              <a:t>Your choice of questionnaire will also be affected by the resources you have available, and in particular the: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time available to complete the data collection;</a:t>
            </a:r>
          </a:p>
          <a:p>
            <a:r>
              <a:rPr lang="en-US" sz="2400" dirty="0">
                <a:solidFill>
                  <a:srgbClr val="2D3956"/>
                </a:solidFill>
                <a:latin typeface="Times New Roman" panose="02020603050405020304" pitchFamily="18" charset="0"/>
                <a:cs typeface="Times New Roman" panose="02020603050405020304" pitchFamily="18" charset="0"/>
              </a:rPr>
              <a:t>• financial implications of data collection and entry;</a:t>
            </a:r>
          </a:p>
          <a:p>
            <a:r>
              <a:rPr lang="en-US" sz="2400" dirty="0">
                <a:solidFill>
                  <a:srgbClr val="2D3956"/>
                </a:solidFill>
                <a:latin typeface="Times New Roman" panose="02020603050405020304" pitchFamily="18" charset="0"/>
                <a:cs typeface="Times New Roman" panose="02020603050405020304" pitchFamily="18" charset="0"/>
              </a:rPr>
              <a:t>• availability of research assistants and field workers to assist;</a:t>
            </a:r>
          </a:p>
          <a:p>
            <a:r>
              <a:rPr lang="en-US" sz="2400" dirty="0">
                <a:solidFill>
                  <a:srgbClr val="2D3956"/>
                </a:solidFill>
                <a:latin typeface="Times New Roman" panose="02020603050405020304" pitchFamily="18" charset="0"/>
                <a:cs typeface="Times New Roman" panose="02020603050405020304" pitchFamily="18" charset="0"/>
              </a:rPr>
              <a:t>• cloud based survey design, data collection and analysis software.</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109749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what data need to be collected</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4803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For most entrepreneurship and innovation research, the data you collect using questionnaires will be used for either descriptive or explanatory purposes. For questions where the main purpose is to describe the population's characteristics either at a fixed time or at a series of points over time to enable comparisons, you will normally need to deliver your questionnaire to a sample.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sample needs to be as representative and accurate as possible where it will be used to generalize about a population. You will also probably need to relate your findings to earlier research. It is therefore important that you select the appropriate characteristics to answer your research question(s) and to address your objectives.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520992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what data need to be collected</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4803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You will need to have:</a:t>
            </a:r>
          </a:p>
          <a:p>
            <a:r>
              <a:rPr lang="en-US" sz="2400" dirty="0">
                <a:solidFill>
                  <a:srgbClr val="2D3956"/>
                </a:solidFill>
                <a:latin typeface="Times New Roman" panose="02020603050405020304" pitchFamily="18" charset="0"/>
                <a:cs typeface="Times New Roman" panose="02020603050405020304" pitchFamily="18" charset="0"/>
              </a:rPr>
              <a:t>• reviewed the literature carefully;</a:t>
            </a:r>
          </a:p>
          <a:p>
            <a:r>
              <a:rPr lang="en-US" sz="2400" dirty="0">
                <a:solidFill>
                  <a:srgbClr val="2D3956"/>
                </a:solidFill>
                <a:latin typeface="Times New Roman" panose="02020603050405020304" pitchFamily="18" charset="0"/>
                <a:cs typeface="Times New Roman" panose="02020603050405020304" pitchFamily="18" charset="0"/>
              </a:rPr>
              <a:t>• discussed your ideas with your supervisor.</a:t>
            </a:r>
          </a:p>
          <a:p>
            <a:r>
              <a:rPr lang="en-US" sz="2400" dirty="0">
                <a:solidFill>
                  <a:srgbClr val="2D3956"/>
                </a:solidFill>
                <a:latin typeface="Times New Roman" panose="02020603050405020304" pitchFamily="18" charset="0"/>
                <a:cs typeface="Times New Roman" panose="02020603050405020304" pitchFamily="18" charset="0"/>
              </a:rPr>
              <a:t>For research involving organizations, it is essential to understand the organizational</a:t>
            </a:r>
          </a:p>
          <a:p>
            <a:r>
              <a:rPr lang="en-US" sz="2400" dirty="0">
                <a:solidFill>
                  <a:srgbClr val="2D3956"/>
                </a:solidFill>
                <a:latin typeface="Times New Roman" panose="02020603050405020304" pitchFamily="18" charset="0"/>
                <a:cs typeface="Times New Roman" panose="02020603050405020304" pitchFamily="18" charset="0"/>
              </a:rPr>
              <a:t>context in which we are undertaking the research. Similarly, for international or cross-cultural research it is important to have an understanding of the countries and cultures in which you are undertaking the research. Without this it is easy to make mistakes, such as using the wrong terminology or language, and to collect useless data. For many research projects an understanding of relevant organizations can be achieved through browsing company websites, observation and in-depth and semi-structured interviews.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154931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1A96377-A7EB-689B-267F-04DD527E6BA1}"/>
              </a:ext>
            </a:extLst>
          </p:cNvPr>
          <p:cNvPicPr>
            <a:picLocks noChangeAspect="1"/>
          </p:cNvPicPr>
          <p:nvPr/>
        </p:nvPicPr>
        <p:blipFill>
          <a:blip r:embed="rId2"/>
          <a:stretch>
            <a:fillRect/>
          </a:stretch>
        </p:blipFill>
        <p:spPr>
          <a:xfrm>
            <a:off x="509078" y="1675151"/>
            <a:ext cx="11173843" cy="3507698"/>
          </a:xfrm>
          <a:prstGeom prst="rect">
            <a:avLst/>
          </a:prstGeom>
        </p:spPr>
      </p:pic>
    </p:spTree>
    <p:extLst>
      <p:ext uri="{BB962C8B-B14F-4D97-AF65-F5344CB8AC3E}">
        <p14:creationId xmlns:p14="http://schemas.microsoft.com/office/powerpoint/2010/main" val="25401368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what data need to be collected</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48039"/>
            <a:ext cx="10541000" cy="2677656"/>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Explanatory research is usually deductive, using data to test a theory or theories. This means that, in addition to those issues raised for descriptive research, you need to define the theories you wish to test as relationships between variables prior to designing your questionnaire.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 will need to have reviewed the literature carefully, discussed your ideas widely and conceptualized your own research clearly prior to designing your questionnaire.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6980242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Deciding what data need to be collected</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4803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 particular, you need to be clear about which relationships you think are likely to exist between variables: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a </a:t>
            </a:r>
            <a:r>
              <a:rPr lang="en-US" sz="2400" b="1" dirty="0">
                <a:solidFill>
                  <a:srgbClr val="2D3956"/>
                </a:solidFill>
                <a:latin typeface="Times New Roman" panose="02020603050405020304" pitchFamily="18" charset="0"/>
                <a:cs typeface="Times New Roman" panose="02020603050405020304" pitchFamily="18" charset="0"/>
              </a:rPr>
              <a:t>dependent variable </a:t>
            </a:r>
            <a:r>
              <a:rPr lang="en-US" sz="2400" dirty="0">
                <a:solidFill>
                  <a:srgbClr val="2D3956"/>
                </a:solidFill>
                <a:latin typeface="Times New Roman" panose="02020603050405020304" pitchFamily="18" charset="0"/>
                <a:cs typeface="Times New Roman" panose="02020603050405020304" pitchFamily="18" charset="0"/>
              </a:rPr>
              <a:t>that changes in response to changes in other variables;</a:t>
            </a:r>
          </a:p>
          <a:p>
            <a:r>
              <a:rPr lang="en-US" sz="2400" dirty="0">
                <a:solidFill>
                  <a:srgbClr val="2D3956"/>
                </a:solidFill>
                <a:latin typeface="Times New Roman" panose="02020603050405020304" pitchFamily="18" charset="0"/>
                <a:cs typeface="Times New Roman" panose="02020603050405020304" pitchFamily="18" charset="0"/>
              </a:rPr>
              <a:t>• an </a:t>
            </a:r>
            <a:r>
              <a:rPr lang="en-US" sz="2400" b="1" dirty="0">
                <a:solidFill>
                  <a:srgbClr val="2D3956"/>
                </a:solidFill>
                <a:latin typeface="Times New Roman" panose="02020603050405020304" pitchFamily="18" charset="0"/>
                <a:cs typeface="Times New Roman" panose="02020603050405020304" pitchFamily="18" charset="0"/>
              </a:rPr>
              <a:t>independent variable </a:t>
            </a:r>
            <a:r>
              <a:rPr lang="en-US" sz="2400" dirty="0">
                <a:solidFill>
                  <a:srgbClr val="2D3956"/>
                </a:solidFill>
                <a:latin typeface="Times New Roman" panose="02020603050405020304" pitchFamily="18" charset="0"/>
                <a:cs typeface="Times New Roman" panose="02020603050405020304" pitchFamily="18" charset="0"/>
              </a:rPr>
              <a:t>that causes changes in a dependent variable;</a:t>
            </a:r>
          </a:p>
          <a:p>
            <a:r>
              <a:rPr lang="en-US" sz="2400" dirty="0">
                <a:solidFill>
                  <a:srgbClr val="2D3956"/>
                </a:solidFill>
                <a:latin typeface="Times New Roman" panose="02020603050405020304" pitchFamily="18" charset="0"/>
                <a:cs typeface="Times New Roman" panose="02020603050405020304" pitchFamily="18" charset="0"/>
              </a:rPr>
              <a:t>• a </a:t>
            </a:r>
            <a:r>
              <a:rPr lang="en-US" sz="2400" b="1" dirty="0">
                <a:solidFill>
                  <a:srgbClr val="2D3956"/>
                </a:solidFill>
                <a:latin typeface="Times New Roman" panose="02020603050405020304" pitchFamily="18" charset="0"/>
                <a:cs typeface="Times New Roman" panose="02020603050405020304" pitchFamily="18" charset="0"/>
              </a:rPr>
              <a:t>mediating</a:t>
            </a:r>
            <a:r>
              <a:rPr lang="en-US" sz="2400" dirty="0">
                <a:solidFill>
                  <a:srgbClr val="2D3956"/>
                </a:solidFill>
                <a:latin typeface="Times New Roman" panose="02020603050405020304" pitchFamily="18" charset="0"/>
                <a:cs typeface="Times New Roman" panose="02020603050405020304" pitchFamily="18" charset="0"/>
              </a:rPr>
              <a:t> variable that transmits the effect of an independent variable to a dependent variable;</a:t>
            </a:r>
          </a:p>
          <a:p>
            <a:r>
              <a:rPr lang="en-US" sz="2400" dirty="0">
                <a:solidFill>
                  <a:srgbClr val="2D3956"/>
                </a:solidFill>
                <a:latin typeface="Times New Roman" panose="02020603050405020304" pitchFamily="18" charset="0"/>
                <a:cs typeface="Times New Roman" panose="02020603050405020304" pitchFamily="18" charset="0"/>
              </a:rPr>
              <a:t>• a </a:t>
            </a:r>
            <a:r>
              <a:rPr lang="en-US" sz="2400" b="1" dirty="0">
                <a:solidFill>
                  <a:srgbClr val="2D3956"/>
                </a:solidFill>
                <a:latin typeface="Times New Roman" panose="02020603050405020304" pitchFamily="18" charset="0"/>
                <a:cs typeface="Times New Roman" panose="02020603050405020304" pitchFamily="18" charset="0"/>
              </a:rPr>
              <a:t>moderating</a:t>
            </a:r>
            <a:r>
              <a:rPr lang="en-US" sz="2400" dirty="0">
                <a:solidFill>
                  <a:srgbClr val="2D3956"/>
                </a:solidFill>
                <a:latin typeface="Times New Roman" panose="02020603050405020304" pitchFamily="18" charset="0"/>
                <a:cs typeface="Times New Roman" panose="02020603050405020304" pitchFamily="18" charset="0"/>
              </a:rPr>
              <a:t> variable that affects the relationship between an independent variable and a dependent variable.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326669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data variable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257075"/>
            <a:ext cx="1072903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Data variable that can be collected through questionnaires are:</a:t>
            </a:r>
          </a:p>
          <a:p>
            <a:r>
              <a:rPr lang="en-US" sz="2400" dirty="0">
                <a:solidFill>
                  <a:srgbClr val="2D3956"/>
                </a:solidFill>
                <a:latin typeface="Times New Roman" panose="02020603050405020304" pitchFamily="18" charset="0"/>
                <a:cs typeface="Times New Roman" panose="02020603050405020304" pitchFamily="18" charset="0"/>
              </a:rPr>
              <a:t>• factual or demographic;</a:t>
            </a:r>
          </a:p>
          <a:p>
            <a:r>
              <a:rPr lang="en-US" sz="2400" dirty="0">
                <a:solidFill>
                  <a:srgbClr val="2D3956"/>
                </a:solidFill>
                <a:latin typeface="Times New Roman" panose="02020603050405020304" pitchFamily="18" charset="0"/>
                <a:cs typeface="Times New Roman" panose="02020603050405020304" pitchFamily="18" charset="0"/>
              </a:rPr>
              <a:t>• attitudes and opinions;</a:t>
            </a:r>
          </a:p>
          <a:p>
            <a:r>
              <a:rPr lang="en-US" sz="2400" dirty="0">
                <a:solidFill>
                  <a:srgbClr val="2D3956"/>
                </a:solidFill>
                <a:latin typeface="Times New Roman" panose="02020603050405020304" pitchFamily="18" charset="0"/>
                <a:cs typeface="Times New Roman" panose="02020603050405020304" pitchFamily="18" charset="0"/>
              </a:rPr>
              <a:t>• behaviors and events.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These distinctions are important as they relate to the ease of obtaining accurate data</a:t>
            </a:r>
          </a:p>
          <a:p>
            <a:r>
              <a:rPr lang="en-US" sz="2400" dirty="0">
                <a:solidFill>
                  <a:srgbClr val="2D3956"/>
                </a:solidFill>
                <a:latin typeface="Times New Roman" panose="02020603050405020304" pitchFamily="18" charset="0"/>
                <a:cs typeface="Times New Roman" panose="02020603050405020304" pitchFamily="18" charset="0"/>
              </a:rPr>
              <a:t>and influence the way your questions are worded. </a:t>
            </a:r>
            <a:r>
              <a:rPr lang="en-US" sz="2400" b="1" dirty="0">
                <a:solidFill>
                  <a:srgbClr val="2D3956"/>
                </a:solidFill>
                <a:latin typeface="Times New Roman" panose="02020603050405020304" pitchFamily="18" charset="0"/>
                <a:cs typeface="Times New Roman" panose="02020603050405020304" pitchFamily="18" charset="0"/>
              </a:rPr>
              <a:t>Factual</a:t>
            </a:r>
            <a:r>
              <a:rPr lang="en-US" sz="2400" dirty="0">
                <a:solidFill>
                  <a:srgbClr val="2D3956"/>
                </a:solidFill>
                <a:latin typeface="Times New Roman" panose="02020603050405020304" pitchFamily="18" charset="0"/>
                <a:cs typeface="Times New Roman" panose="02020603050405020304" pitchFamily="18" charset="0"/>
              </a:rPr>
              <a:t> and </a:t>
            </a:r>
            <a:r>
              <a:rPr lang="en-US" sz="2400" b="1" dirty="0">
                <a:solidFill>
                  <a:srgbClr val="2D3956"/>
                </a:solidFill>
                <a:latin typeface="Times New Roman" panose="02020603050405020304" pitchFamily="18" charset="0"/>
                <a:cs typeface="Times New Roman" panose="02020603050405020304" pitchFamily="18" charset="0"/>
              </a:rPr>
              <a:t>demographic</a:t>
            </a:r>
          </a:p>
          <a:p>
            <a:r>
              <a:rPr lang="en-US" sz="2400" dirty="0">
                <a:solidFill>
                  <a:srgbClr val="2D3956"/>
                </a:solidFill>
                <a:latin typeface="Times New Roman" panose="02020603050405020304" pitchFamily="18" charset="0"/>
                <a:cs typeface="Times New Roman" panose="02020603050405020304" pitchFamily="18" charset="0"/>
              </a:rPr>
              <a:t>variables contain data that are readily available to the respondent and are likely, assuming the respondent is willing to disclose, to be accurate.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585139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6345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data variable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2245"/>
            <a:ext cx="1072903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These variables include characteristics such as age, gender, marital status, education, occupation and income. They are used to explore how attitudes and opinions, and behaviors and events, differ, as well as to check that the data collected are representative of the total population.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Attitude</a:t>
            </a:r>
            <a:r>
              <a:rPr lang="en-US" sz="2400" dirty="0">
                <a:solidFill>
                  <a:srgbClr val="2D3956"/>
                </a:solidFill>
                <a:latin typeface="Times New Roman" panose="02020603050405020304" pitchFamily="18" charset="0"/>
                <a:cs typeface="Times New Roman" panose="02020603050405020304" pitchFamily="18" charset="0"/>
              </a:rPr>
              <a:t> and opinion variables contain data that respondents may have needed to think about before answering. They are likely to be influenced by the context in which the question was asked; recording how respondents feel about something or what they think or believe is true or false. </a:t>
            </a:r>
            <a:r>
              <a:rPr lang="en-US" sz="2400" b="1" dirty="0">
                <a:solidFill>
                  <a:srgbClr val="2D3956"/>
                </a:solidFill>
                <a:latin typeface="Times New Roman" panose="02020603050405020304" pitchFamily="18" charset="0"/>
                <a:cs typeface="Times New Roman" panose="02020603050405020304" pitchFamily="18" charset="0"/>
              </a:rPr>
              <a:t>Behavior</a:t>
            </a:r>
            <a:r>
              <a:rPr lang="en-US" sz="2400" dirty="0">
                <a:solidFill>
                  <a:srgbClr val="2D3956"/>
                </a:solidFill>
                <a:latin typeface="Times New Roman" panose="02020603050405020304" pitchFamily="18" charset="0"/>
                <a:cs typeface="Times New Roman" panose="02020603050405020304" pitchFamily="18" charset="0"/>
              </a:rPr>
              <a:t> and event variables are also likely to be influenced by context. They contain data about what people did (behaviors) or what happened (events) in the past, is happening now, or will happen in the future</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8894742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DC1F040-D2C8-AD8E-870D-10663583DE90}"/>
              </a:ext>
            </a:extLst>
          </p:cNvPr>
          <p:cNvPicPr>
            <a:picLocks noChangeAspect="1"/>
          </p:cNvPicPr>
          <p:nvPr/>
        </p:nvPicPr>
        <p:blipFill>
          <a:blip r:embed="rId2"/>
          <a:stretch>
            <a:fillRect/>
          </a:stretch>
        </p:blipFill>
        <p:spPr>
          <a:xfrm>
            <a:off x="2143593" y="86393"/>
            <a:ext cx="7899817" cy="6680987"/>
          </a:xfrm>
          <a:prstGeom prst="rect">
            <a:avLst/>
          </a:prstGeom>
        </p:spPr>
      </p:pic>
    </p:spTree>
    <p:extLst>
      <p:ext uri="{BB962C8B-B14F-4D97-AF65-F5344CB8AC3E}">
        <p14:creationId xmlns:p14="http://schemas.microsoft.com/office/powerpoint/2010/main" val="13015001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E112E60-ED6A-3987-ED4F-21CE4222E256}"/>
              </a:ext>
            </a:extLst>
          </p:cNvPr>
          <p:cNvPicPr>
            <a:picLocks noChangeAspect="1"/>
          </p:cNvPicPr>
          <p:nvPr/>
        </p:nvPicPr>
        <p:blipFill>
          <a:blip r:embed="rId2"/>
          <a:stretch>
            <a:fillRect/>
          </a:stretch>
        </p:blipFill>
        <p:spPr>
          <a:xfrm>
            <a:off x="955804" y="779489"/>
            <a:ext cx="10672996" cy="5501390"/>
          </a:xfrm>
          <a:prstGeom prst="rect">
            <a:avLst/>
          </a:prstGeom>
        </p:spPr>
      </p:pic>
    </p:spTree>
    <p:extLst>
      <p:ext uri="{BB962C8B-B14F-4D97-AF65-F5344CB8AC3E}">
        <p14:creationId xmlns:p14="http://schemas.microsoft.com/office/powerpoint/2010/main" val="27971658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Questionnaire validity and reliability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046988"/>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internal validity and reliability of the data you collect and the response rate you</a:t>
            </a:r>
          </a:p>
          <a:p>
            <a:r>
              <a:rPr lang="en-US" sz="2400" dirty="0">
                <a:solidFill>
                  <a:srgbClr val="2D3956"/>
                </a:solidFill>
                <a:latin typeface="Times New Roman" panose="02020603050405020304" pitchFamily="18" charset="0"/>
                <a:cs typeface="Times New Roman" panose="02020603050405020304" pitchFamily="18" charset="0"/>
              </a:rPr>
              <a:t>achieve depend, to a large extent, on the design of your questions, the structure of your questionnaire and the rigor of your pilot testing.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valid questionnaire will enable accurate data that actually measure the concepts you are interested in to be collected, while one that is reliable will mean that these data are collected consistently. Even if everyone understands a questionnaire they may interpret it in different ways due to three forms of miscomprehension: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612885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Questionnaire validity and reliability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83196"/>
            <a:ext cx="1072903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 instructional, where instructions such as ‘please rank the following in order of importance, ranking the most important 1, the next 2 and so on’ are not followed; the</a:t>
            </a:r>
          </a:p>
          <a:p>
            <a:r>
              <a:rPr lang="en-US" sz="2400" dirty="0">
                <a:solidFill>
                  <a:srgbClr val="2D3956"/>
                </a:solidFill>
                <a:latin typeface="Times New Roman" panose="02020603050405020304" pitchFamily="18" charset="0"/>
                <a:cs typeface="Times New Roman" panose="02020603050405020304" pitchFamily="18" charset="0"/>
              </a:rPr>
              <a:t>respondent doing something else such as ranking all as 1;</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sentinel, where the respondent enriches or depletes the syntax of a question; for example, a respondent answers a question about ‘management’ as her or his ‘line manager’;</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lexical, where the respondent deploys a different meaning to a word to that intended</a:t>
            </a:r>
          </a:p>
          <a:p>
            <a:r>
              <a:rPr lang="en-US" sz="2400" dirty="0">
                <a:solidFill>
                  <a:srgbClr val="2D3956"/>
                </a:solidFill>
                <a:latin typeface="Times New Roman" panose="02020603050405020304" pitchFamily="18" charset="0"/>
                <a:cs typeface="Times New Roman" panose="02020603050405020304" pitchFamily="18" charset="0"/>
              </a:rPr>
              <a:t>by the researcher; for example, where the word ‘satisfied’ in a question is intended to</a:t>
            </a:r>
          </a:p>
          <a:p>
            <a:r>
              <a:rPr lang="en-US" sz="2400" dirty="0">
                <a:solidFill>
                  <a:srgbClr val="2D3956"/>
                </a:solidFill>
                <a:latin typeface="Times New Roman" panose="02020603050405020304" pitchFamily="18" charset="0"/>
                <a:cs typeface="Times New Roman" panose="02020603050405020304" pitchFamily="18" charset="0"/>
              </a:rPr>
              <a:t>refer to obligations being fulfilled, but is interpreted as gratification.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507772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Establishing validity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785652"/>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Internal validity </a:t>
            </a:r>
            <a:r>
              <a:rPr lang="en-US" sz="2400" dirty="0">
                <a:solidFill>
                  <a:srgbClr val="2D3956"/>
                </a:solidFill>
                <a:latin typeface="Times New Roman" panose="02020603050405020304" pitchFamily="18" charset="0"/>
                <a:cs typeface="Times New Roman" panose="02020603050405020304" pitchFamily="18" charset="0"/>
              </a:rPr>
              <a:t>in relation to questionnaires refers to the ability of your questionnaire to measure what you intend it to measure. It is sometimes termed measurement validity as it refers to concerns that what you find with your questionnaire actually represents the reality of what you are measuring.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presents you with a problem as, if you actually knew the reality of what you were measuring, there would be no point in designing your questionnaire and using it to collect data! Researchers get around this problem by looking for other relevant evidence that supports the answers found using the questionnaire, relevance being</a:t>
            </a:r>
          </a:p>
          <a:p>
            <a:r>
              <a:rPr lang="en-US" sz="2400" dirty="0">
                <a:solidFill>
                  <a:srgbClr val="2D3956"/>
                </a:solidFill>
                <a:latin typeface="Times New Roman" panose="02020603050405020304" pitchFamily="18" charset="0"/>
                <a:cs typeface="Times New Roman" panose="02020603050405020304" pitchFamily="18" charset="0"/>
              </a:rPr>
              <a:t>determined by the nature of their research question and their own judgement.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530377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Establishing validity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785652"/>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Criterion-related validity</a:t>
            </a:r>
            <a:r>
              <a:rPr lang="en-US" sz="2400" dirty="0">
                <a:solidFill>
                  <a:srgbClr val="2D3956"/>
                </a:solidFill>
                <a:latin typeface="Times New Roman" panose="02020603050405020304" pitchFamily="18" charset="0"/>
                <a:cs typeface="Times New Roman" panose="02020603050405020304" pitchFamily="18" charset="0"/>
              </a:rPr>
              <a:t>, sometimes known as predictive validity, is concerned with the ability of the measures (questions) to make accurate predictions. This means that if you are using the data collected by questions within your questionnaire to predict customers’ future buying behaviors then a test of these questions' criterion-related validity will be the extent to which the responses actually predict these customers' buying behaviors.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assessing criterion-related validity, you will be comparing the data from your questionnaire with that specified in the criterion in some way. Often this is undertaken using statistical analysis such as correlation.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213085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Establishing validity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416320"/>
          </a:xfrm>
          <a:prstGeom prst="rect">
            <a:avLst/>
          </a:prstGeom>
          <a:noFill/>
        </p:spPr>
        <p:txBody>
          <a:bodyPr wrap="square" rtlCol="0">
            <a:spAutoFit/>
          </a:bodyPr>
          <a:lstStyle/>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Construct</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validity</a:t>
            </a:r>
            <a:r>
              <a:rPr lang="en-US" sz="2400" dirty="0">
                <a:solidFill>
                  <a:srgbClr val="2D3956"/>
                </a:solidFill>
                <a:latin typeface="Times New Roman" panose="02020603050405020304" pitchFamily="18" charset="0"/>
                <a:cs typeface="Times New Roman" panose="02020603050405020304" pitchFamily="18" charset="0"/>
              </a:rPr>
              <a:t> refers to the extent to which a set of questions (known individually as scale items) actually measures the presence of the construct</a:t>
            </a:r>
          </a:p>
          <a:p>
            <a:r>
              <a:rPr lang="en-US" sz="2400" dirty="0">
                <a:solidFill>
                  <a:srgbClr val="2D3956"/>
                </a:solidFill>
                <a:latin typeface="Times New Roman" panose="02020603050405020304" pitchFamily="18" charset="0"/>
                <a:cs typeface="Times New Roman" panose="02020603050405020304" pitchFamily="18" charset="0"/>
              </a:rPr>
              <a:t>you intended them to measure.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It is therefore dependent upon lexical and sentinel miscomprehension for each scale item being minimized. The term is normally used when referring to constructs such as attitude scales, customer loyalty and the like and can be thought of as answering the question: ‘How well can I generalize from this set of questions to the construct?’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855046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Establishing validity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Because validation of such constructs against existing data is difficult, other</a:t>
            </a:r>
          </a:p>
          <a:p>
            <a:r>
              <a:rPr lang="en-US" sz="2400" dirty="0">
                <a:solidFill>
                  <a:srgbClr val="2D3956"/>
                </a:solidFill>
                <a:latin typeface="Times New Roman" panose="02020603050405020304" pitchFamily="18" charset="0"/>
                <a:cs typeface="Times New Roman" panose="02020603050405020304" pitchFamily="18" charset="0"/>
              </a:rPr>
              <a:t>methods are used. Where different scales are used to measure the same construct, the overlap (or correlation) between these scales is known as </a:t>
            </a:r>
            <a:r>
              <a:rPr lang="en-US" sz="2400" b="1" dirty="0">
                <a:solidFill>
                  <a:srgbClr val="2D3956"/>
                </a:solidFill>
                <a:latin typeface="Times New Roman" panose="02020603050405020304" pitchFamily="18" charset="0"/>
                <a:cs typeface="Times New Roman" panose="02020603050405020304" pitchFamily="18" charset="0"/>
              </a:rPr>
              <a:t>convergent</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validity</a:t>
            </a:r>
            <a:r>
              <a:rPr lang="en-US" sz="2400" dirty="0">
                <a:solidFill>
                  <a:srgbClr val="2D3956"/>
                </a:solidFill>
                <a:latin typeface="Times New Roman" panose="02020603050405020304" pitchFamily="18" charset="0"/>
                <a:cs typeface="Times New Roman" panose="02020603050405020304" pitchFamily="18" charset="0"/>
              </a:rPr>
              <a: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contrast, where different scales are used to measure theoretically distinct constructs, an absence of overlap (or correlation) between the scales means they are distinctive and have </a:t>
            </a:r>
            <a:r>
              <a:rPr lang="en-US" sz="2400" b="1" dirty="0">
                <a:solidFill>
                  <a:srgbClr val="2D3956"/>
                </a:solidFill>
                <a:latin typeface="Times New Roman" panose="02020603050405020304" pitchFamily="18" charset="0"/>
                <a:cs typeface="Times New Roman" panose="02020603050405020304" pitchFamily="18" charset="0"/>
              </a:rPr>
              <a:t>discriminant</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validity</a:t>
            </a:r>
            <a:r>
              <a:rPr lang="en-US" sz="2400" dirty="0">
                <a:solidFill>
                  <a:srgbClr val="2D3956"/>
                </a:solidFill>
                <a:latin typeface="Times New Roman" panose="02020603050405020304" pitchFamily="18" charset="0"/>
                <a:cs typeface="Times New Roman" panose="02020603050405020304" pitchFamily="18" charset="0"/>
              </a:rPr>
              <a:t>.</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935882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Testing for reliability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Reliability is therefore concerned with the robustness of your questionnaire and, in particular, whether or not it will produce consistent findings at different times and under different conditions, such as with different samples or, in the case of a researcher-completed questionnaire, with different research assistants or field workers.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Alternatively, respondents may answer inconsistently due to instructional miscomprehension. Between five and nine per cent of respondents do not read instructions that accompany a questionnaire, this being due to familiarity with the task of completing questionnaires.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295652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Testing for reliability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046988"/>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Three common approaches to assessing reliability, in addition to comparing the data collected with other data from a variety of sources. Although the analysis for each of these is undertaken after data collection, they need to be considered at the questionnaire design stage. They are: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test re-test;</a:t>
            </a:r>
          </a:p>
          <a:p>
            <a:r>
              <a:rPr lang="en-US" sz="2400" dirty="0">
                <a:solidFill>
                  <a:srgbClr val="2D3956"/>
                </a:solidFill>
                <a:latin typeface="Times New Roman" panose="02020603050405020304" pitchFamily="18" charset="0"/>
                <a:cs typeface="Times New Roman" panose="02020603050405020304" pitchFamily="18" charset="0"/>
              </a:rPr>
              <a:t>• internal consistency;</a:t>
            </a:r>
          </a:p>
          <a:p>
            <a:r>
              <a:rPr lang="en-US" sz="2400" dirty="0">
                <a:solidFill>
                  <a:srgbClr val="2D3956"/>
                </a:solidFill>
                <a:latin typeface="Times New Roman" panose="02020603050405020304" pitchFamily="18" charset="0"/>
                <a:cs typeface="Times New Roman" panose="02020603050405020304" pitchFamily="18" charset="0"/>
              </a:rPr>
              <a:t>• alternative form.</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113940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Testing for reliability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785652"/>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Test re-test </a:t>
            </a:r>
            <a:r>
              <a:rPr lang="en-US" sz="2400" dirty="0">
                <a:solidFill>
                  <a:srgbClr val="2D3956"/>
                </a:solidFill>
                <a:latin typeface="Times New Roman" panose="02020603050405020304" pitchFamily="18" charset="0"/>
                <a:cs typeface="Times New Roman" panose="02020603050405020304" pitchFamily="18" charset="0"/>
              </a:rPr>
              <a:t>estimates of reliability are obtained by correlating data collected with those from the same questionnaire collected under as near equivalent conditions as possible.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questionnaire therefore needs to be delivered and completed twice by respondents. This may create problems, as it is often difficult to persuade respondents to answer the same questionnaire twice. In addition, the longer the time interval between the two questionnaires, the lower the likelihood that respondents will answer the same way. We therefore recommend that you use this method only as a supplement to other methods.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521566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Testing for reliability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785652"/>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Test re-test </a:t>
            </a:r>
            <a:r>
              <a:rPr lang="en-US" sz="2400" dirty="0">
                <a:solidFill>
                  <a:srgbClr val="2D3956"/>
                </a:solidFill>
                <a:latin typeface="Times New Roman" panose="02020603050405020304" pitchFamily="18" charset="0"/>
                <a:cs typeface="Times New Roman" panose="02020603050405020304" pitchFamily="18" charset="0"/>
              </a:rPr>
              <a:t>estimates of reliability are obtained by correlating data collected with those from the same questionnaire collected under as near equivalent conditions as possible.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questionnaire therefore needs to be delivered and completed twice by respondents. This may create problems, as it is often difficult to persuade respondents to answer the same questionnaire twice. In addition, the longer the time interval between the two questionnaires, the lower the likelihood that respondents will answer the same way. We therefore recommend that you use this method only as a supplement to other methods.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052089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Testing for reliability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Internal</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consistency</a:t>
            </a:r>
            <a:r>
              <a:rPr lang="en-US" sz="2400" dirty="0">
                <a:solidFill>
                  <a:srgbClr val="2D3956"/>
                </a:solidFill>
                <a:latin typeface="Times New Roman" panose="02020603050405020304" pitchFamily="18" charset="0"/>
                <a:cs typeface="Times New Roman" panose="02020603050405020304" pitchFamily="18" charset="0"/>
              </a:rPr>
              <a:t> involves correlating the responses to questions in the questionnaire with each other. However, it is nearly always only used to measure the consistency of responses across a subgroup of the questions.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There are a variety of methods for calculating internal consistency, of which one of the most frequently used is </a:t>
            </a:r>
            <a:r>
              <a:rPr lang="en-US" sz="2400" b="1" dirty="0">
                <a:solidFill>
                  <a:srgbClr val="2D3956"/>
                </a:solidFill>
                <a:latin typeface="Times New Roman" panose="02020603050405020304" pitchFamily="18" charset="0"/>
                <a:cs typeface="Times New Roman" panose="02020603050405020304" pitchFamily="18" charset="0"/>
              </a:rPr>
              <a:t>Cronbach's</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alpha</a:t>
            </a:r>
            <a:r>
              <a:rPr lang="en-US" sz="2400" dirty="0">
                <a:solidFill>
                  <a:srgbClr val="2D3956"/>
                </a:solidFill>
                <a:latin typeface="Times New Roman" panose="02020603050405020304" pitchFamily="18" charset="0"/>
                <a:cs typeface="Times New Roman" panose="02020603050405020304" pitchFamily="18" charset="0"/>
              </a:rPr>
              <a:t>. This statistic is usually used to measure the consistency of responses to a sub-set of questions (scale items) that are combined as a scale to measure a particular concept. It consists of an alpha coefficient with a value between 0 and 1. Values of 0.7 or above indicate that the questions combined in the scale internally consistent in their measurement.</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850658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Testing for reliability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final approach to testing for reliability outlined by is ‘</a:t>
            </a:r>
            <a:r>
              <a:rPr lang="en-US" sz="2400" b="1" dirty="0">
                <a:solidFill>
                  <a:srgbClr val="2D3956"/>
                </a:solidFill>
                <a:latin typeface="Times New Roman" panose="02020603050405020304" pitchFamily="18" charset="0"/>
                <a:cs typeface="Times New Roman" panose="02020603050405020304" pitchFamily="18" charset="0"/>
              </a:rPr>
              <a:t>alternative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form</a:t>
            </a:r>
            <a:r>
              <a:rPr lang="en-US" sz="2400" dirty="0">
                <a:solidFill>
                  <a:srgbClr val="2D3956"/>
                </a:solidFill>
                <a:latin typeface="Times New Roman" panose="02020603050405020304" pitchFamily="18" charset="0"/>
                <a:cs typeface="Times New Roman" panose="02020603050405020304" pitchFamily="18" charset="0"/>
              </a:rPr>
              <a:t>’. This offers some sense of the reliability within your questionnaire through comparing</a:t>
            </a:r>
          </a:p>
          <a:p>
            <a:r>
              <a:rPr lang="en-US" sz="2400" dirty="0">
                <a:solidFill>
                  <a:srgbClr val="2D3956"/>
                </a:solidFill>
                <a:latin typeface="Times New Roman" panose="02020603050405020304" pitchFamily="18" charset="0"/>
                <a:cs typeface="Times New Roman" panose="02020603050405020304" pitchFamily="18" charset="0"/>
              </a:rPr>
              <a:t>responses to alternative forms of the same question or groups of questions. Where</a:t>
            </a:r>
          </a:p>
          <a:p>
            <a:r>
              <a:rPr lang="en-US" sz="2400" dirty="0">
                <a:solidFill>
                  <a:srgbClr val="2D3956"/>
                </a:solidFill>
                <a:latin typeface="Times New Roman" panose="02020603050405020304" pitchFamily="18" charset="0"/>
                <a:cs typeface="Times New Roman" panose="02020603050405020304" pitchFamily="18" charset="0"/>
              </a:rPr>
              <a:t>questions are included for this purpose, usually in longer questionnaires, they are often called ‘</a:t>
            </a:r>
            <a:r>
              <a:rPr lang="en-US" sz="2400" b="1" dirty="0">
                <a:solidFill>
                  <a:srgbClr val="2D3956"/>
                </a:solidFill>
                <a:latin typeface="Times New Roman" panose="02020603050405020304" pitchFamily="18" charset="0"/>
                <a:cs typeface="Times New Roman" panose="02020603050405020304" pitchFamily="18" charset="0"/>
              </a:rPr>
              <a:t>check</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questions</a:t>
            </a:r>
            <a:r>
              <a:rPr lang="en-US" sz="2400" dirty="0">
                <a:solidFill>
                  <a:srgbClr val="2D3956"/>
                </a:solidFill>
                <a:latin typeface="Times New Roman" panose="02020603050405020304" pitchFamily="18" charset="0"/>
                <a:cs typeface="Times New Roman" panose="02020603050405020304" pitchFamily="18" charset="0"/>
              </a:rPr>
              <a:t>’. However, it is often difficult to ensure that these questions are substantially equivalent. Respondents may suffer from fatigue owing to the need to increase the length of the questionnaire, and they may spot the similar question and just refer back to their previous answer! It is therefore advisable to use check questions sparingly.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3700170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Designing individual questions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230832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design of each question should be determined by the data you need to collect. When designing individual questions researchers do one of three things: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adopt questions used in other questionnaires;</a:t>
            </a:r>
          </a:p>
          <a:p>
            <a:r>
              <a:rPr lang="en-US" sz="2400" dirty="0">
                <a:solidFill>
                  <a:srgbClr val="2D3956"/>
                </a:solidFill>
                <a:latin typeface="Times New Roman" panose="02020603050405020304" pitchFamily="18" charset="0"/>
                <a:cs typeface="Times New Roman" panose="02020603050405020304" pitchFamily="18" charset="0"/>
              </a:rPr>
              <a:t>• adapt questions used in other questionnaires;</a:t>
            </a:r>
          </a:p>
          <a:p>
            <a:r>
              <a:rPr lang="en-US" sz="2400" dirty="0">
                <a:solidFill>
                  <a:srgbClr val="2D3956"/>
                </a:solidFill>
                <a:latin typeface="Times New Roman" panose="02020603050405020304" pitchFamily="18" charset="0"/>
                <a:cs typeface="Times New Roman" panose="02020603050405020304" pitchFamily="18" charset="0"/>
              </a:rPr>
              <a:t>• develop their own questions.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1516115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question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Initially, you need only consider the type, wording and length of individual questions</a:t>
            </a:r>
          </a:p>
          <a:p>
            <a:r>
              <a:rPr lang="en-US" sz="2400" dirty="0">
                <a:solidFill>
                  <a:srgbClr val="2D3956"/>
                </a:solidFill>
                <a:latin typeface="Times New Roman" panose="02020603050405020304" pitchFamily="18" charset="0"/>
                <a:cs typeface="Times New Roman" panose="02020603050405020304" pitchFamily="18" charset="0"/>
              </a:rPr>
              <a:t>rather than the order in which they will appear on the form. Clear wording of questions using terms that will be familiar to, and understood by, respondents can improve the validity of the questionnaire. Shorter questions are easier to understand than longer ones and questions should, ideally, be no longer than 20 words, excluding possible answers.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Most types of questionnaire include a combination of </a:t>
            </a:r>
            <a:r>
              <a:rPr lang="en-US" sz="2400" b="1" dirty="0">
                <a:solidFill>
                  <a:srgbClr val="2D3956"/>
                </a:solidFill>
                <a:latin typeface="Times New Roman" panose="02020603050405020304" pitchFamily="18" charset="0"/>
                <a:cs typeface="Times New Roman" panose="02020603050405020304" pitchFamily="18" charset="0"/>
              </a:rPr>
              <a:t>open</a:t>
            </a:r>
            <a:r>
              <a:rPr lang="en-US" sz="2400" dirty="0">
                <a:solidFill>
                  <a:srgbClr val="2D3956"/>
                </a:solidFill>
                <a:latin typeface="Times New Roman" panose="02020603050405020304" pitchFamily="18" charset="0"/>
                <a:cs typeface="Times New Roman" panose="02020603050405020304" pitchFamily="18" charset="0"/>
              </a:rPr>
              <a:t> and </a:t>
            </a:r>
            <a:r>
              <a:rPr lang="en-US" sz="2400" b="1" dirty="0">
                <a:solidFill>
                  <a:srgbClr val="2D3956"/>
                </a:solidFill>
                <a:latin typeface="Times New Roman" panose="02020603050405020304" pitchFamily="18" charset="0"/>
                <a:cs typeface="Times New Roman" panose="02020603050405020304" pitchFamily="18" charset="0"/>
              </a:rPr>
              <a:t>closed</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questions</a:t>
            </a:r>
            <a:r>
              <a:rPr lang="en-US" sz="2400" dirty="0">
                <a:solidFill>
                  <a:srgbClr val="2D3956"/>
                </a:solidFill>
                <a:latin typeface="Times New Roman" panose="02020603050405020304" pitchFamily="18" charset="0"/>
                <a:cs typeface="Times New Roman" panose="02020603050405020304" pitchFamily="18" charset="0"/>
              </a:rPr>
              <a:t>. Open questions, sometimes referred to as open-ended questions, allow respondents to give answers in their own way.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716315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EFA5ABB-8977-21DC-572B-90805DD3BBAF}"/>
              </a:ext>
            </a:extLst>
          </p:cNvPr>
          <p:cNvPicPr>
            <a:picLocks noChangeAspect="1"/>
          </p:cNvPicPr>
          <p:nvPr/>
        </p:nvPicPr>
        <p:blipFill>
          <a:blip r:embed="rId2"/>
          <a:stretch>
            <a:fillRect/>
          </a:stretch>
        </p:blipFill>
        <p:spPr>
          <a:xfrm>
            <a:off x="1496245" y="2369030"/>
            <a:ext cx="9476555" cy="2119940"/>
          </a:xfrm>
          <a:prstGeom prst="rect">
            <a:avLst/>
          </a:prstGeom>
        </p:spPr>
      </p:pic>
    </p:spTree>
    <p:extLst>
      <p:ext uri="{BB962C8B-B14F-4D97-AF65-F5344CB8AC3E}">
        <p14:creationId xmlns:p14="http://schemas.microsoft.com/office/powerpoint/2010/main" val="11024558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question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Closed questions, sometimes referred to as closed-ended questions or forced-choice questions, provide two or more alternative answers from which the respondent is instructed to choose.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Closed questions are usually quicker and easier to answer, as they require minimal writing. Responses are also easier to compare as they have been predetermined.</a:t>
            </a:r>
          </a:p>
          <a:p>
            <a:r>
              <a:rPr lang="en-US" sz="2400" dirty="0">
                <a:solidFill>
                  <a:srgbClr val="2D3956"/>
                </a:solidFill>
                <a:latin typeface="Times New Roman" panose="02020603050405020304" pitchFamily="18" charset="0"/>
                <a:cs typeface="Times New Roman" panose="02020603050405020304" pitchFamily="18" charset="0"/>
              </a:rPr>
              <a:t>However, if these predetermined responses are misunderstood by respondents</a:t>
            </a:r>
          </a:p>
          <a:p>
            <a:r>
              <a:rPr lang="en-US" sz="2400" dirty="0">
                <a:solidFill>
                  <a:srgbClr val="2D3956"/>
                </a:solidFill>
                <a:latin typeface="Times New Roman" panose="02020603050405020304" pitchFamily="18" charset="0"/>
                <a:cs typeface="Times New Roman" panose="02020603050405020304" pitchFamily="18" charset="0"/>
              </a:rPr>
              <a:t>then they will not be valid. </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261101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question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Six types of closed question are discussed:</a:t>
            </a:r>
          </a:p>
          <a:p>
            <a:r>
              <a:rPr lang="en-US" sz="2400" dirty="0">
                <a:solidFill>
                  <a:srgbClr val="2D3956"/>
                </a:solidFill>
                <a:latin typeface="Times New Roman" panose="02020603050405020304" pitchFamily="18" charset="0"/>
                <a:cs typeface="Times New Roman" panose="02020603050405020304" pitchFamily="18" charset="0"/>
              </a:rPr>
              <a:t>• list, where the respondent is offered a list of items, any of which may be selected;</a:t>
            </a:r>
          </a:p>
          <a:p>
            <a:r>
              <a:rPr lang="en-US" sz="2400" dirty="0">
                <a:solidFill>
                  <a:srgbClr val="2D3956"/>
                </a:solidFill>
                <a:latin typeface="Times New Roman" panose="02020603050405020304" pitchFamily="18" charset="0"/>
                <a:cs typeface="Times New Roman" panose="02020603050405020304" pitchFamily="18" charset="0"/>
              </a:rPr>
              <a:t>• category, where only one response can be selected from a given set of categories;</a:t>
            </a:r>
          </a:p>
          <a:p>
            <a:r>
              <a:rPr lang="en-US" sz="2400" dirty="0">
                <a:solidFill>
                  <a:srgbClr val="2D3956"/>
                </a:solidFill>
                <a:latin typeface="Times New Roman" panose="02020603050405020304" pitchFamily="18" charset="0"/>
                <a:cs typeface="Times New Roman" panose="02020603050405020304" pitchFamily="18" charset="0"/>
              </a:rPr>
              <a:t>• ranking, where the respondent is asked to place something in order;</a:t>
            </a:r>
          </a:p>
          <a:p>
            <a:r>
              <a:rPr lang="en-US" sz="2400" dirty="0">
                <a:solidFill>
                  <a:srgbClr val="2D3956"/>
                </a:solidFill>
                <a:latin typeface="Times New Roman" panose="02020603050405020304" pitchFamily="18" charset="0"/>
                <a:cs typeface="Times New Roman" panose="02020603050405020304" pitchFamily="18" charset="0"/>
              </a:rPr>
              <a:t>• rating, in which a rating device is used to record responses;</a:t>
            </a:r>
          </a:p>
          <a:p>
            <a:r>
              <a:rPr lang="en-US" sz="2400" dirty="0">
                <a:solidFill>
                  <a:srgbClr val="2D3956"/>
                </a:solidFill>
                <a:latin typeface="Times New Roman" panose="02020603050405020304" pitchFamily="18" charset="0"/>
                <a:cs typeface="Times New Roman" panose="02020603050405020304" pitchFamily="18" charset="0"/>
              </a:rPr>
              <a:t>• quantity, to which the response is a number giving the amount;</a:t>
            </a:r>
          </a:p>
          <a:p>
            <a:r>
              <a:rPr lang="en-US" sz="2400" dirty="0">
                <a:solidFill>
                  <a:srgbClr val="2D3956"/>
                </a:solidFill>
                <a:latin typeface="Times New Roman" panose="02020603050405020304" pitchFamily="18" charset="0"/>
                <a:cs typeface="Times New Roman" panose="02020603050405020304" pitchFamily="18" charset="0"/>
              </a:rPr>
              <a:t>• matrix, where responses to two or more questions can be recorded using the same grid.</a:t>
            </a:r>
          </a:p>
          <a:p>
            <a:r>
              <a:rPr lang="en-US" sz="2400" dirty="0">
                <a:solidFill>
                  <a:srgbClr val="2D3956"/>
                </a:solidFill>
                <a:latin typeface="Times New Roman" panose="02020603050405020304" pitchFamily="18" charset="0"/>
                <a:cs typeface="Times New Roman" panose="02020603050405020304" pitchFamily="18" charset="0"/>
              </a:rPr>
              <a:t>As well as:</a:t>
            </a:r>
          </a:p>
          <a:p>
            <a:r>
              <a:rPr lang="en-US" sz="2400" dirty="0">
                <a:solidFill>
                  <a:srgbClr val="2D3956"/>
                </a:solidFill>
                <a:latin typeface="Times New Roman" panose="02020603050405020304" pitchFamily="18" charset="0"/>
                <a:cs typeface="Times New Roman" panose="02020603050405020304" pitchFamily="18" charset="0"/>
              </a:rPr>
              <a:t>• creating scales to measure constructs by combining rating questions.</a:t>
            </a:r>
          </a:p>
          <a:p>
            <a:r>
              <a:rPr lang="en-US" sz="2400" dirty="0">
                <a:solidFill>
                  <a:srgbClr val="2D3956"/>
                </a:solidFill>
                <a:latin typeface="Times New Roman" panose="02020603050405020304" pitchFamily="18" charset="0"/>
                <a:cs typeface="Times New Roman" panose="02020603050405020304" pitchFamily="18" charset="0"/>
              </a:rPr>
              <a:t>Also issues associated with translating questions into other languages and pre-coding responses are discussed.</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414448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List questions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1569660"/>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List</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questions</a:t>
            </a:r>
            <a:r>
              <a:rPr lang="en-US" sz="2400" dirty="0">
                <a:solidFill>
                  <a:srgbClr val="2D3956"/>
                </a:solidFill>
                <a:latin typeface="Times New Roman" panose="02020603050405020304" pitchFamily="18" charset="0"/>
                <a:cs typeface="Times New Roman" panose="02020603050405020304" pitchFamily="18" charset="0"/>
              </a:rPr>
              <a:t> offer the respondent a list of responses from which she or he can</a:t>
            </a:r>
          </a:p>
          <a:p>
            <a:r>
              <a:rPr lang="en-US" sz="2400" dirty="0">
                <a:solidFill>
                  <a:srgbClr val="2D3956"/>
                </a:solidFill>
                <a:latin typeface="Times New Roman" panose="02020603050405020304" pitchFamily="18" charset="0"/>
                <a:cs typeface="Times New Roman" panose="02020603050405020304" pitchFamily="18" charset="0"/>
              </a:rPr>
              <a:t>choose either one or more responses. Such questions are useful when you need to be</a:t>
            </a:r>
          </a:p>
          <a:p>
            <a:r>
              <a:rPr lang="en-US" sz="2400" dirty="0">
                <a:solidFill>
                  <a:srgbClr val="2D3956"/>
                </a:solidFill>
                <a:latin typeface="Times New Roman" panose="02020603050405020304" pitchFamily="18" charset="0"/>
                <a:cs typeface="Times New Roman" panose="02020603050405020304" pitchFamily="18" charset="0"/>
              </a:rPr>
              <a:t>sure that the respondent has considered all possible responses. However, the list of</a:t>
            </a:r>
          </a:p>
          <a:p>
            <a:r>
              <a:rPr lang="en-US" sz="2400" dirty="0">
                <a:solidFill>
                  <a:srgbClr val="2D3956"/>
                </a:solidFill>
                <a:latin typeface="Times New Roman" panose="02020603050405020304" pitchFamily="18" charset="0"/>
                <a:cs typeface="Times New Roman" panose="02020603050405020304" pitchFamily="18" charset="0"/>
              </a:rPr>
              <a:t>responses must be defined clearly and be meaningful to the respondent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5D1105ED-C1B5-E3B2-7E4F-E16DBE593BD2}"/>
              </a:ext>
            </a:extLst>
          </p:cNvPr>
          <p:cNvPicPr>
            <a:picLocks noChangeAspect="1"/>
          </p:cNvPicPr>
          <p:nvPr/>
        </p:nvPicPr>
        <p:blipFill>
          <a:blip r:embed="rId4"/>
          <a:stretch>
            <a:fillRect/>
          </a:stretch>
        </p:blipFill>
        <p:spPr>
          <a:xfrm>
            <a:off x="4407108" y="3842284"/>
            <a:ext cx="3612629" cy="2287218"/>
          </a:xfrm>
          <a:prstGeom prst="rect">
            <a:avLst/>
          </a:prstGeom>
        </p:spPr>
      </p:pic>
    </p:spTree>
    <p:extLst>
      <p:ext uri="{BB962C8B-B14F-4D97-AF65-F5344CB8AC3E}">
        <p14:creationId xmlns:p14="http://schemas.microsoft.com/office/powerpoint/2010/main" val="35911625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Category questions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785652"/>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Category questions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contrast, category questions are designed so that each respondent's answer can fit only one category. Such questions are particularly useful if you need to collect data about behavior or attributes. The number of categories that you can include without affecting the accuracy of responses is dependent on the type of questionnaire. Self-completed questionnaires and telephone questionnaires should usually have no more than five response categories. Researcher-completed questionnaires can have more categories provided that a prompt card is used or, as in question 8, the researcher categorizes the responses.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8755465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9A806E8-1ECB-F2D2-B737-E4F2F3ADAB8A}"/>
              </a:ext>
            </a:extLst>
          </p:cNvPr>
          <p:cNvPicPr>
            <a:picLocks noChangeAspect="1"/>
          </p:cNvPicPr>
          <p:nvPr/>
        </p:nvPicPr>
        <p:blipFill>
          <a:blip r:embed="rId2"/>
          <a:stretch>
            <a:fillRect/>
          </a:stretch>
        </p:blipFill>
        <p:spPr>
          <a:xfrm>
            <a:off x="2854859" y="129012"/>
            <a:ext cx="6482281" cy="6599976"/>
          </a:xfrm>
          <a:prstGeom prst="rect">
            <a:avLst/>
          </a:prstGeom>
        </p:spPr>
      </p:pic>
    </p:spTree>
    <p:extLst>
      <p:ext uri="{BB962C8B-B14F-4D97-AF65-F5344CB8AC3E}">
        <p14:creationId xmlns:p14="http://schemas.microsoft.com/office/powerpoint/2010/main" val="12793646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B24A4C4-D5A4-8569-4A62-6093D3A5264C}"/>
              </a:ext>
            </a:extLst>
          </p:cNvPr>
          <p:cNvPicPr>
            <a:picLocks noChangeAspect="1"/>
          </p:cNvPicPr>
          <p:nvPr/>
        </p:nvPicPr>
        <p:blipFill>
          <a:blip r:embed="rId2"/>
          <a:stretch>
            <a:fillRect/>
          </a:stretch>
        </p:blipFill>
        <p:spPr>
          <a:xfrm>
            <a:off x="1035072" y="1813810"/>
            <a:ext cx="9675649" cy="3087974"/>
          </a:xfrm>
          <a:prstGeom prst="rect">
            <a:avLst/>
          </a:prstGeom>
        </p:spPr>
      </p:pic>
    </p:spTree>
    <p:extLst>
      <p:ext uri="{BB962C8B-B14F-4D97-AF65-F5344CB8AC3E}">
        <p14:creationId xmlns:p14="http://schemas.microsoft.com/office/powerpoint/2010/main" val="2934281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Ranking questions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156966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 </a:t>
            </a:r>
            <a:r>
              <a:rPr lang="en-US" sz="2400" b="1" dirty="0">
                <a:solidFill>
                  <a:srgbClr val="2D3956"/>
                </a:solidFill>
                <a:latin typeface="Times New Roman" panose="02020603050405020304" pitchFamily="18" charset="0"/>
                <a:cs typeface="Times New Roman" panose="02020603050405020304" pitchFamily="18" charset="0"/>
              </a:rPr>
              <a:t>ranking</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question</a:t>
            </a:r>
            <a:r>
              <a:rPr lang="en-US" sz="2400" dirty="0">
                <a:solidFill>
                  <a:srgbClr val="2D3956"/>
                </a:solidFill>
                <a:latin typeface="Times New Roman" panose="02020603050405020304" pitchFamily="18" charset="0"/>
                <a:cs typeface="Times New Roman" panose="02020603050405020304" pitchFamily="18" charset="0"/>
              </a:rPr>
              <a:t> asks the respondent to place things in rank order. This means that you can discover their relative importance to the respondent. In the next question, the respondents are asked their opinions about the relative importance of a series of features when choosing a mobile phone.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a:extLst>
              <a:ext uri="{FF2B5EF4-FFF2-40B4-BE49-F238E27FC236}">
                <a16:creationId xmlns:a16="http://schemas.microsoft.com/office/drawing/2014/main" id="{47F04934-0DD1-ECEA-ABC8-805FC80055C7}"/>
              </a:ext>
            </a:extLst>
          </p:cNvPr>
          <p:cNvPicPr>
            <a:picLocks noChangeAspect="1"/>
          </p:cNvPicPr>
          <p:nvPr/>
        </p:nvPicPr>
        <p:blipFill>
          <a:blip r:embed="rId4"/>
          <a:stretch>
            <a:fillRect/>
          </a:stretch>
        </p:blipFill>
        <p:spPr>
          <a:xfrm>
            <a:off x="1083345" y="3667337"/>
            <a:ext cx="9880590" cy="2923618"/>
          </a:xfrm>
          <a:prstGeom prst="rect">
            <a:avLst/>
          </a:prstGeom>
        </p:spPr>
      </p:pic>
    </p:spTree>
    <p:extLst>
      <p:ext uri="{BB962C8B-B14F-4D97-AF65-F5344CB8AC3E}">
        <p14:creationId xmlns:p14="http://schemas.microsoft.com/office/powerpoint/2010/main" val="30480082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Rating questions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Rating</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questions</a:t>
            </a:r>
            <a:r>
              <a:rPr lang="en-US" sz="2400" dirty="0">
                <a:solidFill>
                  <a:srgbClr val="2D3956"/>
                </a:solidFill>
                <a:latin typeface="Times New Roman" panose="02020603050405020304" pitchFamily="18" charset="0"/>
                <a:cs typeface="Times New Roman" panose="02020603050405020304" pitchFamily="18" charset="0"/>
              </a:rPr>
              <a:t> are often used to collect opinion data. They should not be confused</a:t>
            </a:r>
          </a:p>
          <a:p>
            <a:r>
              <a:rPr lang="en-US" sz="2400" dirty="0">
                <a:solidFill>
                  <a:srgbClr val="2D3956"/>
                </a:solidFill>
                <a:latin typeface="Times New Roman" panose="02020603050405020304" pitchFamily="18" charset="0"/>
                <a:cs typeface="Times New Roman" panose="02020603050405020304" pitchFamily="18" charset="0"/>
              </a:rPr>
              <a:t>with scales to measure concepts, which are a coherent set of questions or scale items that are regarded as indicators of a construct or concept.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Rating questions most frequently use the Likert-style rating in which the respondent is asked how strongly she or he agrees or disagrees with a statement or series of statements, usually on a four-, five-, six- or seven-point rating scale.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2160102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Rating questions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Possible responses to rating questions should be presented in a straight line (such as in</a:t>
            </a:r>
          </a:p>
          <a:p>
            <a:r>
              <a:rPr lang="en-US" sz="2400" dirty="0">
                <a:solidFill>
                  <a:srgbClr val="2D3956"/>
                </a:solidFill>
                <a:latin typeface="Times New Roman" panose="02020603050405020304" pitchFamily="18" charset="0"/>
                <a:cs typeface="Times New Roman" panose="02020603050405020304" pitchFamily="18" charset="0"/>
              </a:rPr>
              <a:t>question 10) rather than in multiple lines or columns, as this is how respondents are</a:t>
            </a:r>
          </a:p>
          <a:p>
            <a:r>
              <a:rPr lang="en-US" sz="2400" dirty="0">
                <a:solidFill>
                  <a:srgbClr val="2D3956"/>
                </a:solidFill>
                <a:latin typeface="Times New Roman" panose="02020603050405020304" pitchFamily="18" charset="0"/>
                <a:cs typeface="Times New Roman" panose="02020603050405020304" pitchFamily="18" charset="0"/>
              </a:rPr>
              <a:t>most likely to process the data.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you intend to use a series of statements, you should keep the same order of response categories to avoid confusing respondents. You should include both positive and negative statements so as to ensure that the respondent reads each one carefully and thinks about which box to tick.</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1996333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6A1875A-2FAB-A57C-5E49-412BDE104E36}"/>
              </a:ext>
            </a:extLst>
          </p:cNvPr>
          <p:cNvPicPr>
            <a:picLocks noChangeAspect="1"/>
          </p:cNvPicPr>
          <p:nvPr/>
        </p:nvPicPr>
        <p:blipFill>
          <a:blip r:embed="rId2"/>
          <a:stretch>
            <a:fillRect/>
          </a:stretch>
        </p:blipFill>
        <p:spPr>
          <a:xfrm>
            <a:off x="1320478" y="1139160"/>
            <a:ext cx="9551044" cy="4579680"/>
          </a:xfrm>
          <a:prstGeom prst="rect">
            <a:avLst/>
          </a:prstGeom>
        </p:spPr>
      </p:pic>
    </p:spTree>
    <p:extLst>
      <p:ext uri="{BB962C8B-B14F-4D97-AF65-F5344CB8AC3E}">
        <p14:creationId xmlns:p14="http://schemas.microsoft.com/office/powerpoint/2010/main" val="19656601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Rating questions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Another variation is </a:t>
            </a:r>
            <a:r>
              <a:rPr lang="en-US" sz="2400" b="1" dirty="0">
                <a:solidFill>
                  <a:srgbClr val="2D3956"/>
                </a:solidFill>
                <a:latin typeface="Times New Roman" panose="02020603050405020304" pitchFamily="18" charset="0"/>
                <a:cs typeface="Times New Roman" panose="02020603050405020304" pitchFamily="18" charset="0"/>
              </a:rPr>
              <a:t>the semantic differential rating question</a:t>
            </a:r>
            <a:r>
              <a:rPr lang="en-US" sz="2400" dirty="0">
                <a:solidFill>
                  <a:srgbClr val="2D3956"/>
                </a:solidFill>
                <a:latin typeface="Times New Roman" panose="02020603050405020304" pitchFamily="18" charset="0"/>
                <a:cs typeface="Times New Roman" panose="02020603050405020304" pitchFamily="18" charset="0"/>
              </a:rPr>
              <a:t>. These are often used</a:t>
            </a:r>
          </a:p>
          <a:p>
            <a:r>
              <a:rPr lang="en-US" sz="2400" dirty="0">
                <a:solidFill>
                  <a:srgbClr val="2D3956"/>
                </a:solidFill>
                <a:latin typeface="Times New Roman" panose="02020603050405020304" pitchFamily="18" charset="0"/>
                <a:cs typeface="Times New Roman" panose="02020603050405020304" pitchFamily="18" charset="0"/>
              </a:rPr>
              <a:t>in consumer research to determine underlying attitudes. The respondent is asked to rate a single object or idea on a series of bipolar rating scales. Each bipolar scale is described by a pair of opposite adjectives, designed to anchor respondents' attitudes.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these rating scales, you should vary the position of positive and negative adjectives from left to right to reduce the tendency to read only the adjective on the left.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8590234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8E2FD9-5CF0-4F40-78D5-19A7CCDE42B4}"/>
              </a:ext>
            </a:extLst>
          </p:cNvPr>
          <p:cNvPicPr>
            <a:picLocks noChangeAspect="1"/>
          </p:cNvPicPr>
          <p:nvPr/>
        </p:nvPicPr>
        <p:blipFill>
          <a:blip r:embed="rId2"/>
          <a:stretch>
            <a:fillRect/>
          </a:stretch>
        </p:blipFill>
        <p:spPr>
          <a:xfrm>
            <a:off x="676214" y="1888761"/>
            <a:ext cx="10918696" cy="3102963"/>
          </a:xfrm>
          <a:prstGeom prst="rect">
            <a:avLst/>
          </a:prstGeom>
        </p:spPr>
      </p:pic>
    </p:spTree>
    <p:extLst>
      <p:ext uri="{BB962C8B-B14F-4D97-AF65-F5344CB8AC3E}">
        <p14:creationId xmlns:p14="http://schemas.microsoft.com/office/powerpoint/2010/main" val="20181819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5C4CAC9-0E19-6AFE-AF66-0F3D2D340F8F}"/>
              </a:ext>
            </a:extLst>
          </p:cNvPr>
          <p:cNvPicPr>
            <a:picLocks noChangeAspect="1"/>
          </p:cNvPicPr>
          <p:nvPr/>
        </p:nvPicPr>
        <p:blipFill>
          <a:blip r:embed="rId2"/>
          <a:stretch>
            <a:fillRect/>
          </a:stretch>
        </p:blipFill>
        <p:spPr>
          <a:xfrm>
            <a:off x="1909892" y="1773158"/>
            <a:ext cx="8372215" cy="2630671"/>
          </a:xfrm>
          <a:prstGeom prst="rect">
            <a:avLst/>
          </a:prstGeom>
        </p:spPr>
      </p:pic>
    </p:spTree>
    <p:extLst>
      <p:ext uri="{BB962C8B-B14F-4D97-AF65-F5344CB8AC3E}">
        <p14:creationId xmlns:p14="http://schemas.microsoft.com/office/powerpoint/2010/main" val="5324680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0D4BCCB-9CA1-7785-3AE6-35CC70FBBCA7}"/>
              </a:ext>
            </a:extLst>
          </p:cNvPr>
          <p:cNvPicPr>
            <a:picLocks noChangeAspect="1"/>
          </p:cNvPicPr>
          <p:nvPr/>
        </p:nvPicPr>
        <p:blipFill>
          <a:blip r:embed="rId2"/>
          <a:stretch>
            <a:fillRect/>
          </a:stretch>
        </p:blipFill>
        <p:spPr>
          <a:xfrm>
            <a:off x="2128603" y="240438"/>
            <a:ext cx="7870253" cy="6325254"/>
          </a:xfrm>
          <a:prstGeom prst="rect">
            <a:avLst/>
          </a:prstGeom>
        </p:spPr>
      </p:pic>
    </p:spTree>
    <p:extLst>
      <p:ext uri="{BB962C8B-B14F-4D97-AF65-F5344CB8AC3E}">
        <p14:creationId xmlns:p14="http://schemas.microsoft.com/office/powerpoint/2010/main" val="39276819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B52C28-CC55-A23C-1D88-452F0CA70EEB}"/>
              </a:ext>
            </a:extLst>
          </p:cNvPr>
          <p:cNvPicPr>
            <a:picLocks noChangeAspect="1"/>
          </p:cNvPicPr>
          <p:nvPr/>
        </p:nvPicPr>
        <p:blipFill>
          <a:blip r:embed="rId2"/>
          <a:stretch>
            <a:fillRect/>
          </a:stretch>
        </p:blipFill>
        <p:spPr>
          <a:xfrm>
            <a:off x="2113615" y="755006"/>
            <a:ext cx="8101877" cy="5630804"/>
          </a:xfrm>
          <a:prstGeom prst="rect">
            <a:avLst/>
          </a:prstGeom>
        </p:spPr>
      </p:pic>
    </p:spTree>
    <p:extLst>
      <p:ext uri="{BB962C8B-B14F-4D97-AF65-F5344CB8AC3E}">
        <p14:creationId xmlns:p14="http://schemas.microsoft.com/office/powerpoint/2010/main" val="354233502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Quantity questions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response to a quantity question is a number, which gives a factual amount of a</a:t>
            </a:r>
          </a:p>
          <a:p>
            <a:r>
              <a:rPr lang="en-US" sz="2400" dirty="0">
                <a:solidFill>
                  <a:srgbClr val="2D3956"/>
                </a:solidFill>
                <a:latin typeface="Times New Roman" panose="02020603050405020304" pitchFamily="18" charset="0"/>
                <a:cs typeface="Times New Roman" panose="02020603050405020304" pitchFamily="18" charset="0"/>
              </a:rPr>
              <a:t>characteristic. For this reason, such questions tend to be used to collect </a:t>
            </a:r>
            <a:r>
              <a:rPr lang="en-US" sz="2400" dirty="0" err="1">
                <a:solidFill>
                  <a:srgbClr val="2D3956"/>
                </a:solidFill>
                <a:latin typeface="Times New Roman" panose="02020603050405020304" pitchFamily="18" charset="0"/>
                <a:cs typeface="Times New Roman" panose="02020603050405020304" pitchFamily="18" charset="0"/>
              </a:rPr>
              <a:t>behaviour</a:t>
            </a:r>
            <a:r>
              <a:rPr lang="en-US" sz="2400" dirty="0">
                <a:solidFill>
                  <a:srgbClr val="2D3956"/>
                </a:solidFill>
                <a:latin typeface="Times New Roman" panose="02020603050405020304" pitchFamily="18" charset="0"/>
                <a:cs typeface="Times New Roman" panose="02020603050405020304" pitchFamily="18" charset="0"/>
              </a:rPr>
              <a:t> or</a:t>
            </a:r>
          </a:p>
          <a:p>
            <a:r>
              <a:rPr lang="en-US" sz="2400" dirty="0">
                <a:solidFill>
                  <a:srgbClr val="2D3956"/>
                </a:solidFill>
                <a:latin typeface="Times New Roman" panose="02020603050405020304" pitchFamily="18" charset="0"/>
                <a:cs typeface="Times New Roman" panose="02020603050405020304" pitchFamily="18" charset="0"/>
              </a:rPr>
              <a:t>attribute data. A common quantity question, which collects attribute data, is:</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Because the response to this question data is coded by the respondent, the question</a:t>
            </a:r>
          </a:p>
          <a:p>
            <a:r>
              <a:rPr lang="en-US" sz="2400" dirty="0">
                <a:solidFill>
                  <a:srgbClr val="2D3956"/>
                </a:solidFill>
                <a:latin typeface="Times New Roman" panose="02020603050405020304" pitchFamily="18" charset="0"/>
                <a:cs typeface="Times New Roman" panose="02020603050405020304" pitchFamily="18" charset="0"/>
              </a:rPr>
              <a:t>can also be termed a self-coded question.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E72590B8-BB18-E12F-93B3-F45B77D2241C}"/>
              </a:ext>
            </a:extLst>
          </p:cNvPr>
          <p:cNvPicPr>
            <a:picLocks noChangeAspect="1"/>
          </p:cNvPicPr>
          <p:nvPr/>
        </p:nvPicPr>
        <p:blipFill>
          <a:blip r:embed="rId4"/>
          <a:stretch>
            <a:fillRect/>
          </a:stretch>
        </p:blipFill>
        <p:spPr>
          <a:xfrm>
            <a:off x="3534841" y="3996251"/>
            <a:ext cx="5383264" cy="1145375"/>
          </a:xfrm>
          <a:prstGeom prst="rect">
            <a:avLst/>
          </a:prstGeom>
        </p:spPr>
      </p:pic>
    </p:spTree>
    <p:extLst>
      <p:ext uri="{BB962C8B-B14F-4D97-AF65-F5344CB8AC3E}">
        <p14:creationId xmlns:p14="http://schemas.microsoft.com/office/powerpoint/2010/main" val="8429356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Matrix questions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046988"/>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 </a:t>
            </a:r>
            <a:r>
              <a:rPr lang="en-US" sz="2400" b="1" dirty="0">
                <a:solidFill>
                  <a:srgbClr val="2D3956"/>
                </a:solidFill>
                <a:latin typeface="Times New Roman" panose="02020603050405020304" pitchFamily="18" charset="0"/>
                <a:cs typeface="Times New Roman" panose="02020603050405020304" pitchFamily="18" charset="0"/>
              </a:rPr>
              <a:t>matrix</a:t>
            </a:r>
            <a:r>
              <a:rPr lang="en-US" sz="2400" dirty="0">
                <a:solidFill>
                  <a:srgbClr val="2D3956"/>
                </a:solidFill>
                <a:latin typeface="Times New Roman" panose="02020603050405020304" pitchFamily="18" charset="0"/>
                <a:cs typeface="Times New Roman" panose="02020603050405020304" pitchFamily="18" charset="0"/>
              </a:rPr>
              <a:t> or </a:t>
            </a:r>
            <a:r>
              <a:rPr lang="en-US" sz="2400" b="1" dirty="0">
                <a:solidFill>
                  <a:srgbClr val="2D3956"/>
                </a:solidFill>
                <a:latin typeface="Times New Roman" panose="02020603050405020304" pitchFamily="18" charset="0"/>
                <a:cs typeface="Times New Roman" panose="02020603050405020304" pitchFamily="18" charset="0"/>
              </a:rPr>
              <a:t>grid</a:t>
            </a:r>
            <a:r>
              <a:rPr lang="en-US" sz="2400" dirty="0">
                <a:solidFill>
                  <a:srgbClr val="2D3956"/>
                </a:solidFill>
                <a:latin typeface="Times New Roman" panose="02020603050405020304" pitchFamily="18" charset="0"/>
                <a:cs typeface="Times New Roman" panose="02020603050405020304" pitchFamily="18" charset="0"/>
              </a:rPr>
              <a:t> of questions enables you to record the responses to two or more similar questions at the same time.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As shown in the example below, the appropriate response to each question is then recorded in the cell where the row and column meet. Although using a matrix saves space, it is suggested that respondents may have difficulties comprehending these designs and that they are a barrier to response.</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106938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93A32EA-42AD-DCD7-14F7-E68A3B45581B}"/>
              </a:ext>
            </a:extLst>
          </p:cNvPr>
          <p:cNvPicPr>
            <a:picLocks noChangeAspect="1"/>
          </p:cNvPicPr>
          <p:nvPr/>
        </p:nvPicPr>
        <p:blipFill>
          <a:blip r:embed="rId2"/>
          <a:stretch>
            <a:fillRect/>
          </a:stretch>
        </p:blipFill>
        <p:spPr>
          <a:xfrm>
            <a:off x="1219200" y="1304925"/>
            <a:ext cx="9753600" cy="4248150"/>
          </a:xfrm>
          <a:prstGeom prst="rect">
            <a:avLst/>
          </a:prstGeom>
        </p:spPr>
      </p:pic>
    </p:spTree>
    <p:extLst>
      <p:ext uri="{BB962C8B-B14F-4D97-AF65-F5344CB8AC3E}">
        <p14:creationId xmlns:p14="http://schemas.microsoft.com/office/powerpoint/2010/main" val="75434194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1475586-8CFA-25CB-5C98-501D4EA87F52}"/>
              </a:ext>
            </a:extLst>
          </p:cNvPr>
          <p:cNvPicPr>
            <a:picLocks noChangeAspect="1"/>
          </p:cNvPicPr>
          <p:nvPr/>
        </p:nvPicPr>
        <p:blipFill>
          <a:blip r:embed="rId2"/>
          <a:stretch>
            <a:fillRect/>
          </a:stretch>
        </p:blipFill>
        <p:spPr>
          <a:xfrm>
            <a:off x="1133023" y="1229193"/>
            <a:ext cx="10382516" cy="4601981"/>
          </a:xfrm>
          <a:prstGeom prst="rect">
            <a:avLst/>
          </a:prstGeom>
        </p:spPr>
      </p:pic>
    </p:spTree>
    <p:extLst>
      <p:ext uri="{BB962C8B-B14F-4D97-AF65-F5344CB8AC3E}">
        <p14:creationId xmlns:p14="http://schemas.microsoft.com/office/powerpoint/2010/main" val="3003287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Question wording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046988"/>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wording of each question will need careful consideration to ensure that the responses are valid – that is, measure what you think they do. Your questions will need to be checked within the context for which they were written rather than in abstract to ensure they are not misread and that they do not privilege a particular answer.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Given this, the checklist below should help you to avoid the most obvious problems associated with wording that threatens the validity of responses.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114362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F6863F-43E3-7FB7-77EE-2100F81867DF}"/>
              </a:ext>
            </a:extLst>
          </p:cNvPr>
          <p:cNvPicPr>
            <a:picLocks noChangeAspect="1"/>
          </p:cNvPicPr>
          <p:nvPr/>
        </p:nvPicPr>
        <p:blipFill>
          <a:blip r:embed="rId2"/>
          <a:stretch>
            <a:fillRect/>
          </a:stretch>
        </p:blipFill>
        <p:spPr>
          <a:xfrm>
            <a:off x="936660" y="1064301"/>
            <a:ext cx="10171506" cy="4661941"/>
          </a:xfrm>
          <a:prstGeom prst="rect">
            <a:avLst/>
          </a:prstGeom>
        </p:spPr>
      </p:pic>
    </p:spTree>
    <p:extLst>
      <p:ext uri="{BB962C8B-B14F-4D97-AF65-F5344CB8AC3E}">
        <p14:creationId xmlns:p14="http://schemas.microsoft.com/office/powerpoint/2010/main" val="105995466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347BD2-78EA-C882-6B25-9C60E60CA2CC}"/>
              </a:ext>
            </a:extLst>
          </p:cNvPr>
          <p:cNvPicPr>
            <a:picLocks noChangeAspect="1"/>
          </p:cNvPicPr>
          <p:nvPr/>
        </p:nvPicPr>
        <p:blipFill>
          <a:blip r:embed="rId2"/>
          <a:stretch>
            <a:fillRect/>
          </a:stretch>
        </p:blipFill>
        <p:spPr>
          <a:xfrm>
            <a:off x="1861180" y="259112"/>
            <a:ext cx="8469640" cy="6339775"/>
          </a:xfrm>
          <a:prstGeom prst="rect">
            <a:avLst/>
          </a:prstGeom>
        </p:spPr>
      </p:pic>
    </p:spTree>
    <p:extLst>
      <p:ext uri="{BB962C8B-B14F-4D97-AF65-F5344CB8AC3E}">
        <p14:creationId xmlns:p14="http://schemas.microsoft.com/office/powerpoint/2010/main" val="315544563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7DFFE5-5D76-1E0E-A056-CFAD31A66AFD}"/>
              </a:ext>
            </a:extLst>
          </p:cNvPr>
          <p:cNvPicPr>
            <a:picLocks noChangeAspect="1"/>
          </p:cNvPicPr>
          <p:nvPr/>
        </p:nvPicPr>
        <p:blipFill>
          <a:blip r:embed="rId2"/>
          <a:stretch>
            <a:fillRect/>
          </a:stretch>
        </p:blipFill>
        <p:spPr>
          <a:xfrm>
            <a:off x="701939" y="1562724"/>
            <a:ext cx="11147885" cy="3732551"/>
          </a:xfrm>
          <a:prstGeom prst="rect">
            <a:avLst/>
          </a:prstGeom>
        </p:spPr>
      </p:pic>
    </p:spTree>
    <p:extLst>
      <p:ext uri="{BB962C8B-B14F-4D97-AF65-F5344CB8AC3E}">
        <p14:creationId xmlns:p14="http://schemas.microsoft.com/office/powerpoint/2010/main" val="18914954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76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Translating questions into other languages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Translating questions and associated instructions into another language requires care if your translated or target questionnaire is to be decoded and answered by respondents in the way you intended. For international research this is extremely important if the questions are to have the same meaning to all respondents.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this reason, it is suggested that when translating the source questionnaire attention should be paid to:</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lexical meaning – the precise meaning of individual words (e.g. the French word </a:t>
            </a:r>
            <a:r>
              <a:rPr lang="en-US" sz="2400" dirty="0" err="1">
                <a:solidFill>
                  <a:srgbClr val="2D3956"/>
                </a:solidFill>
                <a:latin typeface="Times New Roman" panose="02020603050405020304" pitchFamily="18" charset="0"/>
                <a:cs typeface="Times New Roman" panose="02020603050405020304" pitchFamily="18" charset="0"/>
              </a:rPr>
              <a:t>chaud</a:t>
            </a:r>
            <a:r>
              <a:rPr lang="en-US" sz="2400" dirty="0">
                <a:solidFill>
                  <a:srgbClr val="2D3956"/>
                </a:solidFill>
                <a:latin typeface="Times New Roman" panose="02020603050405020304" pitchFamily="18" charset="0"/>
                <a:cs typeface="Times New Roman" panose="02020603050405020304" pitchFamily="18" charset="0"/>
              </a:rPr>
              <a:t> can be translated into two concepts in English and German, ‘warm’ and ‘hot’);</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404605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8936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Translating questions into other languages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33296"/>
            <a:ext cx="10729030"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 idiomatic meaning – the meanings of a group of words that are natural to a native</a:t>
            </a:r>
          </a:p>
          <a:p>
            <a:r>
              <a:rPr lang="en-US" sz="2400" dirty="0">
                <a:solidFill>
                  <a:srgbClr val="2D3956"/>
                </a:solidFill>
                <a:latin typeface="Times New Roman" panose="02020603050405020304" pitchFamily="18" charset="0"/>
                <a:cs typeface="Times New Roman" panose="02020603050405020304" pitchFamily="18" charset="0"/>
              </a:rPr>
              <a:t>speaker and not deducible from those of the individual words (e.g. the English expression for informal communication, ‘grapevine’, has a similar idiomatic meaning as the German expression </a:t>
            </a:r>
            <a:r>
              <a:rPr lang="en-US" sz="2400" dirty="0" err="1">
                <a:solidFill>
                  <a:srgbClr val="2D3956"/>
                </a:solidFill>
                <a:latin typeface="Times New Roman" panose="02020603050405020304" pitchFamily="18" charset="0"/>
                <a:cs typeface="Times New Roman" panose="02020603050405020304" pitchFamily="18" charset="0"/>
              </a:rPr>
              <a:t>Mundpropaganda</a:t>
            </a:r>
            <a:r>
              <a:rPr lang="en-US" sz="2400" dirty="0">
                <a:solidFill>
                  <a:srgbClr val="2D3956"/>
                </a:solidFill>
                <a:latin typeface="Times New Roman" panose="02020603050405020304" pitchFamily="18" charset="0"/>
                <a:cs typeface="Times New Roman" panose="02020603050405020304" pitchFamily="18" charset="0"/>
              </a:rPr>
              <a:t>, meaning literally ‘mouth propaganda’);</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experiential meaning – the equivalence of meanings of words and sentences for people in their everyday experiences (e.g. terms that are familiar in the source questionnaire’s context such as ‘dual career household’ may be unfamiliar in the target questionnaire’s context);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grammar and syntax – the correct use of language, including the ordering of words</a:t>
            </a:r>
          </a:p>
          <a:p>
            <a:r>
              <a:rPr lang="en-US" sz="2400" dirty="0">
                <a:solidFill>
                  <a:srgbClr val="2D3956"/>
                </a:solidFill>
                <a:latin typeface="Times New Roman" panose="02020603050405020304" pitchFamily="18" charset="0"/>
                <a:cs typeface="Times New Roman" panose="02020603050405020304" pitchFamily="18" charset="0"/>
              </a:rPr>
              <a:t>and phrases to create well-formed sentences (e.g. in Japanese the ordering is quite different from English or Dutch, as verbs are at the end of sentences).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417219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8936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Translating questions into other languages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33296"/>
            <a:ext cx="1072903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number of techniques for translating your source questionnaire. These, along with their advantages and disadvantages, are summarized in the table below. In this table, the </a:t>
            </a:r>
            <a:r>
              <a:rPr lang="en-US" sz="2400" b="1" dirty="0">
                <a:solidFill>
                  <a:srgbClr val="2D3956"/>
                </a:solidFill>
                <a:latin typeface="Times New Roman" panose="02020603050405020304" pitchFamily="18" charset="0"/>
                <a:cs typeface="Times New Roman" panose="02020603050405020304" pitchFamily="18" charset="0"/>
              </a:rPr>
              <a:t>source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questionnaire</a:t>
            </a:r>
            <a:r>
              <a:rPr lang="en-US" sz="2400" dirty="0">
                <a:solidFill>
                  <a:srgbClr val="2D3956"/>
                </a:solidFill>
                <a:latin typeface="Times New Roman" panose="02020603050405020304" pitchFamily="18" charset="0"/>
                <a:cs typeface="Times New Roman" panose="02020603050405020304" pitchFamily="18" charset="0"/>
              </a:rPr>
              <a:t> is the questionnaire that is to be translated, and the </a:t>
            </a:r>
            <a:r>
              <a:rPr lang="en-US" sz="2400" b="1" dirty="0">
                <a:solidFill>
                  <a:srgbClr val="2D3956"/>
                </a:solidFill>
                <a:latin typeface="Times New Roman" panose="02020603050405020304" pitchFamily="18" charset="0"/>
                <a:cs typeface="Times New Roman" panose="02020603050405020304" pitchFamily="18" charset="0"/>
              </a:rPr>
              <a:t>target</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questionnaire</a:t>
            </a:r>
            <a:r>
              <a:rPr lang="en-US" sz="2400" dirty="0">
                <a:solidFill>
                  <a:srgbClr val="2D3956"/>
                </a:solidFill>
                <a:latin typeface="Times New Roman" panose="02020603050405020304" pitchFamily="18" charset="0"/>
                <a:cs typeface="Times New Roman" panose="02020603050405020304" pitchFamily="18" charset="0"/>
              </a:rPr>
              <a:t> is the translated questionnaire.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When writing your final project report, remember to include a copy of both the source and the target questionnaire as appendices. This will allow readers familiar with both languages to check that equivalent questions in both questionnaires have the same meaning.</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1348207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B8E4079-2489-7999-E6E7-73052AFC98AE}"/>
              </a:ext>
            </a:extLst>
          </p:cNvPr>
          <p:cNvPicPr>
            <a:picLocks noChangeAspect="1"/>
          </p:cNvPicPr>
          <p:nvPr/>
        </p:nvPicPr>
        <p:blipFill>
          <a:blip r:embed="rId2"/>
          <a:stretch>
            <a:fillRect/>
          </a:stretch>
        </p:blipFill>
        <p:spPr>
          <a:xfrm>
            <a:off x="1214775" y="974361"/>
            <a:ext cx="9687926" cy="4871803"/>
          </a:xfrm>
          <a:prstGeom prst="rect">
            <a:avLst/>
          </a:prstGeom>
        </p:spPr>
      </p:pic>
    </p:spTree>
    <p:extLst>
      <p:ext uri="{BB962C8B-B14F-4D97-AF65-F5344CB8AC3E}">
        <p14:creationId xmlns:p14="http://schemas.microsoft.com/office/powerpoint/2010/main" val="156614540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8936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Coding question responses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84545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843356"/>
            <a:ext cx="10729030"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As you will be analyzing your data by computer, question responses will need to be coded prior to entry. If you are using a cloud-based survey tool, this will be done automatically.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selected response to each closed question will either be given a numeric code or the selected answer recorded. For open questions the text entered by the respondent should be recorded verbatim. Responses will be automatically saved and can subsequently be exported as a data file in a variety of formats such as Excel™, IBM SPSS Statistics compatible or a comma-delimited file.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paper-based questionnaires you will need to allocate the codes yourself. For numerical responses, actual numbers can be used as codes. For other responses, you will need to design a coding scheme.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968565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8936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Coding question responses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33296"/>
            <a:ext cx="10729030" cy="193899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most closed questions codes are given to each response category. If you are using</a:t>
            </a:r>
          </a:p>
          <a:p>
            <a:r>
              <a:rPr lang="en-US" sz="2400" dirty="0">
                <a:solidFill>
                  <a:srgbClr val="2D3956"/>
                </a:solidFill>
                <a:latin typeface="Times New Roman" panose="02020603050405020304" pitchFamily="18" charset="0"/>
                <a:cs typeface="Times New Roman" panose="02020603050405020304" pitchFamily="18" charset="0"/>
              </a:rPr>
              <a:t>a paper questionnaire, these can be printed on the questionnaire, thereby pre-coding the question and removing the need to code after data collection. Two ways of doing this are illustrated by questions below, which collect data on the respondents' opinions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C35D76CB-98E5-57B2-0EF9-5AC2524C14AC}"/>
              </a:ext>
            </a:extLst>
          </p:cNvPr>
          <p:cNvPicPr>
            <a:picLocks noChangeAspect="1"/>
          </p:cNvPicPr>
          <p:nvPr/>
        </p:nvPicPr>
        <p:blipFill>
          <a:blip r:embed="rId4"/>
          <a:stretch>
            <a:fillRect/>
          </a:stretch>
        </p:blipFill>
        <p:spPr>
          <a:xfrm>
            <a:off x="1644536" y="4290514"/>
            <a:ext cx="8728312" cy="1439565"/>
          </a:xfrm>
          <a:prstGeom prst="rect">
            <a:avLst/>
          </a:prstGeom>
        </p:spPr>
      </p:pic>
    </p:spTree>
    <p:extLst>
      <p:ext uri="{BB962C8B-B14F-4D97-AF65-F5344CB8AC3E}">
        <p14:creationId xmlns:p14="http://schemas.microsoft.com/office/powerpoint/2010/main" val="30455431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8936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Constructing the questionnaire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33296"/>
            <a:ext cx="1072903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order and flow of questions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When constructing your questionnaire, it is a good idea to spend time considering the</a:t>
            </a:r>
          </a:p>
          <a:p>
            <a:r>
              <a:rPr lang="en-US" sz="2400" dirty="0">
                <a:solidFill>
                  <a:srgbClr val="2D3956"/>
                </a:solidFill>
                <a:latin typeface="Times New Roman" panose="02020603050405020304" pitchFamily="18" charset="0"/>
                <a:cs typeface="Times New Roman" panose="02020603050405020304" pitchFamily="18" charset="0"/>
              </a:rPr>
              <a:t>order and flow of your questions. These should be logical to the respondent (and</a:t>
            </a:r>
          </a:p>
          <a:p>
            <a:r>
              <a:rPr lang="en-US" sz="2400" dirty="0">
                <a:solidFill>
                  <a:srgbClr val="2D3956"/>
                </a:solidFill>
                <a:latin typeface="Times New Roman" panose="02020603050405020304" pitchFamily="18" charset="0"/>
                <a:cs typeface="Times New Roman" panose="02020603050405020304" pitchFamily="18" charset="0"/>
              </a:rPr>
              <a:t>researcher). They should take account of possible bias caused by the ordering of the questions. For example, a question asking a respondent to list the possible benefits of a new shopping center could, if preceding a question about whether the respondent supports the proposed new shopping center, bias respondents' answers in favor of the proposal.</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370619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8936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Constructing the questionnaire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33296"/>
            <a:ext cx="10729030" cy="230832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To assist the flow of the questions it may be necessary to include filter questions. These identify those respondents for whom the following question or questions are not applicable, so they can skip those questions. You should beware of using more than two or three filter questions in paper-based self-completed questionnaires, as respondents tend to find having to skip questions annoying.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6AAE6485-DCC2-826F-479F-26B803D4BE39}"/>
              </a:ext>
            </a:extLst>
          </p:cNvPr>
          <p:cNvPicPr>
            <a:picLocks noChangeAspect="1"/>
          </p:cNvPicPr>
          <p:nvPr/>
        </p:nvPicPr>
        <p:blipFill>
          <a:blip r:embed="rId4"/>
          <a:stretch>
            <a:fillRect/>
          </a:stretch>
        </p:blipFill>
        <p:spPr>
          <a:xfrm>
            <a:off x="1505382" y="4599363"/>
            <a:ext cx="8808938" cy="1144469"/>
          </a:xfrm>
          <a:prstGeom prst="rect">
            <a:avLst/>
          </a:prstGeom>
        </p:spPr>
      </p:pic>
    </p:spTree>
    <p:extLst>
      <p:ext uri="{BB962C8B-B14F-4D97-AF65-F5344CB8AC3E}">
        <p14:creationId xmlns:p14="http://schemas.microsoft.com/office/powerpoint/2010/main" val="13291464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4"/>
            <a:ext cx="10812720" cy="48936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Constructing the questionnaire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02468" y="1930935"/>
            <a:ext cx="1072903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visual presentation of the questionnaire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Visual presentation is important for researcher-completed, Internet and other self-completed questionnaires. Researcher-completed questionnaires should be designed to make reading questions and filling in responses easy.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visual presentation of Internet and other self-completed questionnaires should, in addition, be attractive to encourage the respondent to fill it in and to return it, while not appearing too long.</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900305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3ABD6D-CD0B-DEBB-F6D8-F7CBF2CCDEA2}"/>
              </a:ext>
            </a:extLst>
          </p:cNvPr>
          <p:cNvPicPr>
            <a:picLocks noChangeAspect="1"/>
          </p:cNvPicPr>
          <p:nvPr/>
        </p:nvPicPr>
        <p:blipFill>
          <a:blip r:embed="rId2"/>
          <a:stretch>
            <a:fillRect/>
          </a:stretch>
        </p:blipFill>
        <p:spPr>
          <a:xfrm>
            <a:off x="2113613" y="533697"/>
            <a:ext cx="8094689" cy="5885058"/>
          </a:xfrm>
          <a:prstGeom prst="rect">
            <a:avLst/>
          </a:prstGeom>
        </p:spPr>
      </p:pic>
    </p:spTree>
    <p:extLst>
      <p:ext uri="{BB962C8B-B14F-4D97-AF65-F5344CB8AC3E}">
        <p14:creationId xmlns:p14="http://schemas.microsoft.com/office/powerpoint/2010/main" val="165514516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7A36C5C-4495-9E59-1B3D-44C55677A36E}"/>
              </a:ext>
            </a:extLst>
          </p:cNvPr>
          <p:cNvPicPr>
            <a:picLocks noChangeAspect="1"/>
          </p:cNvPicPr>
          <p:nvPr/>
        </p:nvPicPr>
        <p:blipFill>
          <a:blip r:embed="rId2"/>
          <a:stretch>
            <a:fillRect/>
          </a:stretch>
        </p:blipFill>
        <p:spPr>
          <a:xfrm>
            <a:off x="2368447" y="0"/>
            <a:ext cx="7465102" cy="6858000"/>
          </a:xfrm>
          <a:prstGeom prst="rect">
            <a:avLst/>
          </a:prstGeom>
        </p:spPr>
      </p:pic>
    </p:spTree>
    <p:extLst>
      <p:ext uri="{BB962C8B-B14F-4D97-AF65-F5344CB8AC3E}">
        <p14:creationId xmlns:p14="http://schemas.microsoft.com/office/powerpoint/2010/main" val="363845829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2D5743-A58D-FE83-75FA-2FD5D221F425}"/>
              </a:ext>
            </a:extLst>
          </p:cNvPr>
          <p:cNvPicPr>
            <a:picLocks noChangeAspect="1"/>
          </p:cNvPicPr>
          <p:nvPr/>
        </p:nvPicPr>
        <p:blipFill>
          <a:blip r:embed="rId2"/>
          <a:stretch>
            <a:fillRect/>
          </a:stretch>
        </p:blipFill>
        <p:spPr>
          <a:xfrm>
            <a:off x="707014" y="1259173"/>
            <a:ext cx="10777971" cy="4601981"/>
          </a:xfrm>
          <a:prstGeom prst="rect">
            <a:avLst/>
          </a:prstGeom>
        </p:spPr>
      </p:pic>
    </p:spTree>
    <p:extLst>
      <p:ext uri="{BB962C8B-B14F-4D97-AF65-F5344CB8AC3E}">
        <p14:creationId xmlns:p14="http://schemas.microsoft.com/office/powerpoint/2010/main" val="87674213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535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Pilot testing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02468" y="1930935"/>
            <a:ext cx="10729030"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Prior to using your questionnaire to collect data it should be pilot tested with respondents who are similar to those who will actually complete it. The purpose of the pilot test is to refine the questionnaire so that respondents will have no problems in answering the questions and there will be no problems in recording the data.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addition, it will enable you to obtain some assessment of the questions' validity and the likely reliability of the data that will be collected both for individual questions and, where appropriate, scales comprising a number of questions. Preliminary analysis using the pilot test data can be undertaken to ensure that the data collected will enable your investigative questions to be answered.</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683932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4375</TotalTime>
  <Words>5401</Words>
  <Application>Microsoft Office PowerPoint</Application>
  <PresentationFormat>Widescreen</PresentationFormat>
  <Paragraphs>500</Paragraphs>
  <Slides>76</Slides>
  <Notes>38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76</vt:i4>
      </vt:variant>
    </vt:vector>
  </HeadingPairs>
  <TitlesOfParts>
    <vt:vector size="81"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Ahmed  Rageh</cp:lastModifiedBy>
  <cp:revision>350</cp:revision>
  <dcterms:created xsi:type="dcterms:W3CDTF">2023-04-29T09:08:23Z</dcterms:created>
  <dcterms:modified xsi:type="dcterms:W3CDTF">2023-11-15T12:11:07Z</dcterms:modified>
</cp:coreProperties>
</file>