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480" r:id="rId2"/>
    <p:sldId id="303" r:id="rId3"/>
    <p:sldId id="548" r:id="rId4"/>
    <p:sldId id="720" r:id="rId5"/>
    <p:sldId id="721" r:id="rId6"/>
    <p:sldId id="722" r:id="rId7"/>
    <p:sldId id="724" r:id="rId8"/>
    <p:sldId id="726" r:id="rId9"/>
    <p:sldId id="725" r:id="rId10"/>
    <p:sldId id="727" r:id="rId11"/>
    <p:sldId id="738" r:id="rId12"/>
    <p:sldId id="723" r:id="rId13"/>
    <p:sldId id="732" r:id="rId14"/>
    <p:sldId id="733" r:id="rId15"/>
    <p:sldId id="734" r:id="rId16"/>
    <p:sldId id="735" r:id="rId17"/>
    <p:sldId id="736" r:id="rId18"/>
    <p:sldId id="737" r:id="rId19"/>
    <p:sldId id="730" r:id="rId20"/>
    <p:sldId id="729" r:id="rId21"/>
    <p:sldId id="739" r:id="rId22"/>
    <p:sldId id="741" r:id="rId23"/>
    <p:sldId id="742" r:id="rId24"/>
    <p:sldId id="743" r:id="rId25"/>
    <p:sldId id="744" r:id="rId26"/>
    <p:sldId id="745" r:id="rId27"/>
    <p:sldId id="746" r:id="rId28"/>
    <p:sldId id="747" r:id="rId29"/>
    <p:sldId id="748" r:id="rId30"/>
    <p:sldId id="749" r:id="rId31"/>
    <p:sldId id="750" r:id="rId32"/>
    <p:sldId id="751" r:id="rId33"/>
    <p:sldId id="752" r:id="rId34"/>
    <p:sldId id="753" r:id="rId35"/>
    <p:sldId id="754" r:id="rId36"/>
    <p:sldId id="755" r:id="rId37"/>
    <p:sldId id="756" r:id="rId38"/>
    <p:sldId id="757" r:id="rId39"/>
    <p:sldId id="758" r:id="rId40"/>
    <p:sldId id="759" r:id="rId41"/>
    <p:sldId id="760" r:id="rId42"/>
    <p:sldId id="762" r:id="rId43"/>
    <p:sldId id="763" r:id="rId44"/>
    <p:sldId id="764" r:id="rId45"/>
    <p:sldId id="761" r:id="rId46"/>
    <p:sldId id="765" r:id="rId47"/>
    <p:sldId id="766" r:id="rId48"/>
    <p:sldId id="767" r:id="rId49"/>
    <p:sldId id="768" r:id="rId50"/>
    <p:sldId id="769" r:id="rId51"/>
    <p:sldId id="770" r:id="rId52"/>
    <p:sldId id="771" r:id="rId53"/>
    <p:sldId id="772" r:id="rId54"/>
    <p:sldId id="773" r:id="rId55"/>
    <p:sldId id="774" r:id="rId56"/>
    <p:sldId id="349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48"/>
            <p14:sldId id="720"/>
            <p14:sldId id="721"/>
            <p14:sldId id="722"/>
            <p14:sldId id="724"/>
            <p14:sldId id="726"/>
            <p14:sldId id="725"/>
            <p14:sldId id="727"/>
            <p14:sldId id="738"/>
            <p14:sldId id="723"/>
            <p14:sldId id="732"/>
            <p14:sldId id="733"/>
            <p14:sldId id="734"/>
            <p14:sldId id="735"/>
            <p14:sldId id="736"/>
            <p14:sldId id="737"/>
            <p14:sldId id="730"/>
            <p14:sldId id="729"/>
            <p14:sldId id="739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62"/>
            <p14:sldId id="763"/>
            <p14:sldId id="764"/>
            <p14:sldId id="761"/>
            <p14:sldId id="765"/>
            <p14:sldId id="766"/>
            <p14:sldId id="767"/>
            <p14:sldId id="768"/>
            <p14:sldId id="769"/>
            <p14:sldId id="770"/>
            <p14:sldId id="771"/>
            <p14:sldId id="772"/>
            <p14:sldId id="773"/>
            <p14:sldId id="77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3F3"/>
    <a:srgbClr val="F2F2F2"/>
    <a:srgbClr val="78D3E8"/>
    <a:srgbClr val="4472C4"/>
    <a:srgbClr val="2F528F"/>
    <a:srgbClr val="F3A9EC"/>
    <a:srgbClr val="2D3956"/>
    <a:srgbClr val="852F4A"/>
    <a:srgbClr val="000000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5628" autoAdjust="0"/>
  </p:normalViewPr>
  <p:slideViewPr>
    <p:cSldViewPr snapToGrid="0">
      <p:cViewPr>
        <p:scale>
          <a:sx n="50" d="100"/>
          <a:sy n="50" d="100"/>
        </p:scale>
        <p:origin x="1188" y="24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30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13" Type="http://schemas.openxmlformats.org/officeDocument/2006/relationships/image" Target="../media/image43.wmf"/><Relationship Id="rId3" Type="http://schemas.openxmlformats.org/officeDocument/2006/relationships/image" Target="../media/image33.wmf"/><Relationship Id="rId7" Type="http://schemas.openxmlformats.org/officeDocument/2006/relationships/image" Target="../media/image37.wmf"/><Relationship Id="rId12" Type="http://schemas.openxmlformats.org/officeDocument/2006/relationships/image" Target="../media/image42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11" Type="http://schemas.openxmlformats.org/officeDocument/2006/relationships/image" Target="../media/image41.wmf"/><Relationship Id="rId5" Type="http://schemas.openxmlformats.org/officeDocument/2006/relationships/image" Target="../media/image35.wmf"/><Relationship Id="rId10" Type="http://schemas.openxmlformats.org/officeDocument/2006/relationships/image" Target="../media/image40.wmf"/><Relationship Id="rId4" Type="http://schemas.openxmlformats.org/officeDocument/2006/relationships/image" Target="../media/image34.wmf"/><Relationship Id="rId9" Type="http://schemas.openxmlformats.org/officeDocument/2006/relationships/image" Target="../media/image39.wmf"/><Relationship Id="rId14" Type="http://schemas.openxmlformats.org/officeDocument/2006/relationships/image" Target="../media/image4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319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30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720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5894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1000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0614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2651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aseline="0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5609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3201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7354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7034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6329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5876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2463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3894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8271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344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31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3948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6359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0094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6035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97147-CBFF-4170-AB1D-AF06B766AA18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57373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97147-CBFF-4170-AB1D-AF06B766AA18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498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4067" y="365125"/>
            <a:ext cx="8889732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4442" y="365125"/>
            <a:ext cx="8899357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167" y="228600"/>
            <a:ext cx="11387667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02168" y="1600200"/>
            <a:ext cx="5592233" cy="44989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1" y="1600200"/>
            <a:ext cx="5592233" cy="44989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C324E-C280-41FE-BEFA-935983AC5C07}" type="datetime1">
              <a:rPr lang="en-US"/>
              <a:pPr>
                <a:defRPr/>
              </a:pPr>
              <a:t>3/25/2024</a:t>
            </a:fld>
            <a:endParaRPr lang="en-US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764552-6650-4DA3-B003-6458E5726C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5893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  <p:sldLayoutId id="2147483668" r:id="rId1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B.SELVAPRIYA,%20M.,%20Dr.B.RAGHU,%20Scholar,%20R.,%20&amp;%20Supervisor%20(2015).%20PSEUDOCOLOR%20PROCESSING%20OF%20GRAPHICAL%20IMAGES%20USING%20MULTICOLOR%20PERCEPTIONS.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1.png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30.wmf"/><Relationship Id="rId4" Type="http://schemas.openxmlformats.org/officeDocument/2006/relationships/image" Target="../media/image27.wmf"/><Relationship Id="rId9" Type="http://schemas.openxmlformats.org/officeDocument/2006/relationships/oleObject" Target="../embeddings/oleObject5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oleObject" Target="../embeddings/oleObject11.bin"/><Relationship Id="rId18" Type="http://schemas.openxmlformats.org/officeDocument/2006/relationships/image" Target="../media/image38.wmf"/><Relationship Id="rId26" Type="http://schemas.openxmlformats.org/officeDocument/2006/relationships/image" Target="../media/image42.wmf"/><Relationship Id="rId3" Type="http://schemas.openxmlformats.org/officeDocument/2006/relationships/oleObject" Target="../embeddings/oleObject6.bin"/><Relationship Id="rId21" Type="http://schemas.openxmlformats.org/officeDocument/2006/relationships/oleObject" Target="../embeddings/oleObject15.bin"/><Relationship Id="rId7" Type="http://schemas.openxmlformats.org/officeDocument/2006/relationships/oleObject" Target="../embeddings/oleObject8.bin"/><Relationship Id="rId12" Type="http://schemas.openxmlformats.org/officeDocument/2006/relationships/image" Target="../media/image35.wmf"/><Relationship Id="rId17" Type="http://schemas.openxmlformats.org/officeDocument/2006/relationships/oleObject" Target="../embeddings/oleObject13.bin"/><Relationship Id="rId25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7.wmf"/><Relationship Id="rId20" Type="http://schemas.openxmlformats.org/officeDocument/2006/relationships/image" Target="../media/image39.wmf"/><Relationship Id="rId29" Type="http://schemas.openxmlformats.org/officeDocument/2006/relationships/oleObject" Target="../embeddings/oleObject19.bin"/><Relationship Id="rId1" Type="http://schemas.openxmlformats.org/officeDocument/2006/relationships/vmlDrawing" Target="../drawings/vmlDrawing3.vml"/><Relationship Id="rId6" Type="http://schemas.openxmlformats.org/officeDocument/2006/relationships/image" Target="../media/image32.wmf"/><Relationship Id="rId11" Type="http://schemas.openxmlformats.org/officeDocument/2006/relationships/oleObject" Target="../embeddings/oleObject10.bin"/><Relationship Id="rId24" Type="http://schemas.openxmlformats.org/officeDocument/2006/relationships/image" Target="../media/image41.wmf"/><Relationship Id="rId5" Type="http://schemas.openxmlformats.org/officeDocument/2006/relationships/oleObject" Target="../embeddings/oleObject7.bin"/><Relationship Id="rId15" Type="http://schemas.openxmlformats.org/officeDocument/2006/relationships/oleObject" Target="../embeddings/oleObject12.bin"/><Relationship Id="rId23" Type="http://schemas.openxmlformats.org/officeDocument/2006/relationships/oleObject" Target="../embeddings/oleObject16.bin"/><Relationship Id="rId28" Type="http://schemas.openxmlformats.org/officeDocument/2006/relationships/image" Target="../media/image43.wmf"/><Relationship Id="rId10" Type="http://schemas.openxmlformats.org/officeDocument/2006/relationships/image" Target="../media/image34.wmf"/><Relationship Id="rId19" Type="http://schemas.openxmlformats.org/officeDocument/2006/relationships/oleObject" Target="../embeddings/oleObject14.bin"/><Relationship Id="rId4" Type="http://schemas.openxmlformats.org/officeDocument/2006/relationships/image" Target="../media/image31.wmf"/><Relationship Id="rId9" Type="http://schemas.openxmlformats.org/officeDocument/2006/relationships/oleObject" Target="../embeddings/oleObject9.bin"/><Relationship Id="rId14" Type="http://schemas.openxmlformats.org/officeDocument/2006/relationships/image" Target="../media/image36.wmf"/><Relationship Id="rId22" Type="http://schemas.openxmlformats.org/officeDocument/2006/relationships/image" Target="../media/image40.wmf"/><Relationship Id="rId27" Type="http://schemas.openxmlformats.org/officeDocument/2006/relationships/oleObject" Target="../embeddings/oleObject18.bin"/><Relationship Id="rId30" Type="http://schemas.openxmlformats.org/officeDocument/2006/relationships/image" Target="../media/image44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slideLayout" Target="../slideLayouts/slideLayout7.xml"/><Relationship Id="rId7" Type="http://schemas.openxmlformats.org/officeDocument/2006/relationships/oleObject" Target="../embeddings/oleObject20.bin"/><Relationship Id="rId2" Type="http://schemas.openxmlformats.org/officeDocument/2006/relationships/vmlDrawing" Target="../drawings/vmlDrawing4.v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7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48.w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5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3.bin"/><Relationship Id="rId5" Type="http://schemas.openxmlformats.org/officeDocument/2006/relationships/image" Target="../media/image56.wmf"/><Relationship Id="rId4" Type="http://schemas.openxmlformats.org/officeDocument/2006/relationships/oleObject" Target="../embeddings/oleObject22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notesSlide" Target="../notesSlides/notesSlide21.xml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58.wmf"/><Relationship Id="rId5" Type="http://schemas.openxmlformats.org/officeDocument/2006/relationships/oleObject" Target="../embeddings/oleObject24.bin"/><Relationship Id="rId10" Type="http://schemas.openxmlformats.org/officeDocument/2006/relationships/image" Target="../media/image60.wmf"/><Relationship Id="rId4" Type="http://schemas.openxmlformats.org/officeDocument/2006/relationships/image" Target="../media/image61.png"/><Relationship Id="rId9" Type="http://schemas.openxmlformats.org/officeDocument/2006/relationships/oleObject" Target="../embeddings/oleObject26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65.w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64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69.wmf"/><Relationship Id="rId4" Type="http://schemas.openxmlformats.org/officeDocument/2006/relationships/oleObject" Target="../embeddings/oleObject29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71.wm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7" Type="http://schemas.openxmlformats.org/officeDocument/2006/relationships/image" Target="../media/image7.sv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42426" y="1680806"/>
            <a:ext cx="465223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Vision,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Digital Image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24022" y="2801360"/>
            <a:ext cx="64812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</a:t>
            </a: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Processing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3846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954952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42106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23950"/>
            <a:ext cx="9936480" cy="431165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96000" y="826923"/>
            <a:ext cx="35477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Morphology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6610" y="5073707"/>
            <a:ext cx="52042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4472C4"/>
                </a:solidFill>
                <a:latin typeface="Arial" panose="020B0604020202020204" pitchFamily="34" charset="0"/>
              </a:rPr>
              <a:t>Chapter </a:t>
            </a:r>
            <a:r>
              <a:rPr lang="en-US" b="1" dirty="0" smtClean="0">
                <a:solidFill>
                  <a:srgbClr val="4472C4"/>
                </a:solidFill>
                <a:latin typeface="Arial" panose="020B0604020202020204" pitchFamily="34" charset="0"/>
              </a:rPr>
              <a:t>6:</a:t>
            </a:r>
            <a:endParaRPr lang="en-US" b="1" dirty="0" smtClean="0">
              <a:solidFill>
                <a:srgbClr val="4472C4"/>
              </a:solidFill>
              <a:latin typeface="Arial" panose="020B0604020202020204" pitchFamily="34" charset="0"/>
            </a:endParaRP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Gonzalez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, Rafael C. </a:t>
            </a:r>
            <a:r>
              <a:rPr lang="en-US" b="1" i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Digital image processing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. Pearson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education, India,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2009.</a:t>
            </a:r>
            <a:endParaRPr 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object 2"/>
          <p:cNvSpPr txBox="1">
            <a:spLocks/>
          </p:cNvSpPr>
          <p:nvPr/>
        </p:nvSpPr>
        <p:spPr>
          <a:xfrm>
            <a:off x="1846415" y="3533412"/>
            <a:ext cx="2774103" cy="13665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 cap="sq">
            <a:solidFill>
              <a:srgbClr val="404040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spc="-305" dirty="0" smtClean="0">
                <a:solidFill>
                  <a:srgbClr val="262626"/>
                </a:solidFill>
              </a:rPr>
              <a:t>Resources for this lecture</a:t>
            </a:r>
            <a:endParaRPr lang="en-US" sz="3600" b="1" spc="-305" dirty="0">
              <a:solidFill>
                <a:srgbClr val="2626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83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2138" y="365125"/>
            <a:ext cx="8981661" cy="1325563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Processing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1075126" cy="4351338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Motivations:</a:t>
            </a:r>
          </a:p>
          <a:p>
            <a:r>
              <a:rPr lang="en-US" dirty="0" smtClean="0"/>
              <a:t>Color </a:t>
            </a:r>
            <a:r>
              <a:rPr lang="en-US" dirty="0"/>
              <a:t>is </a:t>
            </a:r>
            <a:r>
              <a:rPr lang="en-US" b="1" dirty="0">
                <a:solidFill>
                  <a:srgbClr val="FF0000"/>
                </a:solidFill>
              </a:rPr>
              <a:t>a powerful </a:t>
            </a:r>
            <a:r>
              <a:rPr lang="en-US" b="1" dirty="0" smtClean="0">
                <a:solidFill>
                  <a:srgbClr val="FF0000"/>
                </a:solidFill>
              </a:rPr>
              <a:t>descriptor </a:t>
            </a:r>
            <a:r>
              <a:rPr lang="en-US" dirty="0" smtClean="0"/>
              <a:t>that </a:t>
            </a:r>
            <a:r>
              <a:rPr lang="en-US" dirty="0"/>
              <a:t>often simplifies object identification and extraction from a scene.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A humans </a:t>
            </a:r>
            <a:r>
              <a:rPr lang="en-US" dirty="0"/>
              <a:t>can </a:t>
            </a:r>
            <a:r>
              <a:rPr lang="en-US" b="1" dirty="0" smtClean="0">
                <a:solidFill>
                  <a:srgbClr val="FF0000"/>
                </a:solidFill>
              </a:rPr>
              <a:t>discern thousands </a:t>
            </a:r>
            <a:r>
              <a:rPr lang="en-US" b="1" dirty="0">
                <a:solidFill>
                  <a:srgbClr val="FF0000"/>
                </a:solidFill>
              </a:rPr>
              <a:t>of color shades</a:t>
            </a:r>
            <a:r>
              <a:rPr lang="en-US" dirty="0"/>
              <a:t>, compared to only about two dozen shades of gray.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234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2138" y="365125"/>
            <a:ext cx="8981661" cy="1325563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Processing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6999514" cy="4351338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Areas: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r>
              <a:rPr lang="en-US" b="1" dirty="0" smtClean="0"/>
              <a:t>Pseudo-color processing</a:t>
            </a:r>
            <a:r>
              <a:rPr lang="en-US" i="1" dirty="0" smtClean="0"/>
              <a:t>:</a:t>
            </a:r>
          </a:p>
          <a:p>
            <a:pPr lvl="1"/>
            <a:r>
              <a:rPr lang="en-US" dirty="0" smtClean="0"/>
              <a:t>The process of assigning </a:t>
            </a:r>
            <a:r>
              <a:rPr lang="en-US" dirty="0"/>
              <a:t>color(s) to a </a:t>
            </a:r>
            <a:r>
              <a:rPr lang="en-US" dirty="0" smtClean="0"/>
              <a:t>particular grayscale </a:t>
            </a:r>
            <a:r>
              <a:rPr lang="en-US" dirty="0"/>
              <a:t>intensity or range of intensities.</a:t>
            </a:r>
            <a:endParaRPr lang="en-US" i="1" dirty="0" smtClean="0"/>
          </a:p>
          <a:p>
            <a:pPr lvl="1"/>
            <a:endParaRPr lang="en-US" dirty="0" smtClean="0"/>
          </a:p>
          <a:p>
            <a:r>
              <a:rPr lang="en-US" b="1" dirty="0" smtClean="0"/>
              <a:t>Full-color processing</a:t>
            </a:r>
            <a:r>
              <a:rPr lang="en-US" dirty="0" smtClean="0"/>
              <a:t>: </a:t>
            </a:r>
          </a:p>
          <a:p>
            <a:pPr lvl="1"/>
            <a:r>
              <a:rPr lang="en-US" dirty="0"/>
              <a:t>images typically are acquired using </a:t>
            </a:r>
            <a:r>
              <a:rPr lang="en-US" dirty="0" smtClean="0"/>
              <a:t>a full-color </a:t>
            </a:r>
            <a:r>
              <a:rPr lang="en-US" dirty="0"/>
              <a:t>sensor, such as a digital camera, or color scanner.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7714" y="2495006"/>
            <a:ext cx="4194401" cy="167730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37714" y="4172313"/>
            <a:ext cx="2779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Image source: </a:t>
            </a:r>
            <a:r>
              <a:rPr lang="en-US" dirty="0" smtClean="0">
                <a:hlinkClick r:id="rId4" action="ppaction://hlinkfile"/>
              </a:rPr>
              <a:t>Reseachgate</a:t>
            </a:r>
            <a:endParaRPr lang="en-US" dirty="0"/>
          </a:p>
        </p:txBody>
      </p:sp>
      <p:pic>
        <p:nvPicPr>
          <p:cNvPr id="49154" name="Picture 2" descr="File:Colorful nature (15805778315).jpg - Wikimedia Commons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714" y="4720192"/>
            <a:ext cx="2717999" cy="187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61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2138" y="365125"/>
            <a:ext cx="8981661" cy="1325563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Fundamentals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790699"/>
            <a:ext cx="11353800" cy="41830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3200" dirty="0" smtClean="0"/>
              <a:t>In </a:t>
            </a:r>
            <a:r>
              <a:rPr lang="en-US" altLang="en-US" sz="3200" b="1" dirty="0" smtClean="0"/>
              <a:t>1666, </a:t>
            </a:r>
            <a:r>
              <a:rPr lang="en-US" altLang="en-US" sz="3200" b="1" dirty="0"/>
              <a:t>Sir Isaac Newton</a:t>
            </a:r>
            <a:r>
              <a:rPr lang="en-US" altLang="en-US" sz="3200" dirty="0"/>
              <a:t>, 24 year old, discovered white light spectrum</a:t>
            </a:r>
            <a:r>
              <a:rPr lang="en-US" altLang="en-US" sz="3200" dirty="0" smtClean="0"/>
              <a:t>.</a:t>
            </a:r>
          </a:p>
          <a:p>
            <a:r>
              <a:rPr lang="en-US" dirty="0" smtClean="0"/>
              <a:t>The </a:t>
            </a:r>
            <a:r>
              <a:rPr lang="en-US" dirty="0"/>
              <a:t>emerging light is not white, but consists instead of a </a:t>
            </a:r>
            <a:r>
              <a:rPr lang="en-US" dirty="0" smtClean="0"/>
              <a:t>continuous spectrum </a:t>
            </a:r>
            <a:r>
              <a:rPr lang="en-US" dirty="0"/>
              <a:t>of colors ranging from violet at one end to red at the </a:t>
            </a:r>
            <a:r>
              <a:rPr lang="en-US" dirty="0" smtClean="0"/>
              <a:t>other (</a:t>
            </a:r>
            <a:r>
              <a:rPr lang="en-US" dirty="0"/>
              <a:t>violet, blue, </a:t>
            </a:r>
            <a:r>
              <a:rPr lang="en-US" dirty="0" smtClean="0"/>
              <a:t>green, yellow</a:t>
            </a:r>
            <a:r>
              <a:rPr lang="en-US" dirty="0"/>
              <a:t>, orange, and red.</a:t>
            </a:r>
            <a:r>
              <a:rPr lang="en-US" dirty="0" smtClean="0"/>
              <a:t>).</a:t>
            </a:r>
            <a:endParaRPr lang="en-US" altLang="en-US" sz="3200" dirty="0"/>
          </a:p>
          <a:p>
            <a:pPr lvl="1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2481" y="4279899"/>
            <a:ext cx="7421556" cy="2428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61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2138" y="365125"/>
            <a:ext cx="8981661" cy="1325563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Fundamentals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993899"/>
            <a:ext cx="11353800" cy="4183063"/>
          </a:xfrm>
        </p:spPr>
        <p:txBody>
          <a:bodyPr>
            <a:normAutofit/>
          </a:bodyPr>
          <a:lstStyle/>
          <a:p>
            <a:r>
              <a:rPr lang="en-US" dirty="0"/>
              <a:t>Basically, the colors that humans and some other animals perceive in an </a:t>
            </a:r>
            <a:r>
              <a:rPr lang="en-US" dirty="0" smtClean="0"/>
              <a:t>object are </a:t>
            </a:r>
            <a:r>
              <a:rPr lang="en-US" dirty="0"/>
              <a:t>determined by the nature of the light reflected from the object. 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300" y="3109622"/>
            <a:ext cx="5461000" cy="337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58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2138" y="365125"/>
            <a:ext cx="8981661" cy="1325563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Fundamentals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993899"/>
            <a:ext cx="11353800" cy="4183063"/>
          </a:xfrm>
        </p:spPr>
        <p:txBody>
          <a:bodyPr>
            <a:normAutofit/>
          </a:bodyPr>
          <a:lstStyle/>
          <a:p>
            <a:r>
              <a:rPr lang="en-US" dirty="0" smtClean="0"/>
              <a:t>Basically, </a:t>
            </a:r>
            <a:r>
              <a:rPr lang="en-US" altLang="en-US" dirty="0" smtClean="0">
                <a:solidFill>
                  <a:schemeClr val="accent2"/>
                </a:solidFill>
              </a:rPr>
              <a:t>visible </a:t>
            </a:r>
            <a:r>
              <a:rPr lang="en-US" altLang="en-US" dirty="0">
                <a:solidFill>
                  <a:schemeClr val="accent2"/>
                </a:solidFill>
              </a:rPr>
              <a:t>light wavelength: from around 400 to 700 nm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3252" name="Picture 4" descr="File:EM spectrum pt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475" y="2662236"/>
            <a:ext cx="7496175" cy="401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017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2138" y="365125"/>
            <a:ext cx="8981661" cy="1325563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Fundamentals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993899"/>
            <a:ext cx="11353800" cy="4183063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38200" y="5253632"/>
            <a:ext cx="115354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Ten-Roman"/>
              </a:rPr>
              <a:t>For example,</a:t>
            </a:r>
          </a:p>
          <a:p>
            <a:r>
              <a:rPr lang="en-US" dirty="0">
                <a:latin typeface="TimesTen-Roman"/>
              </a:rPr>
              <a:t>green objects reflect light with wavelengths primarily in the 500 to 570 nm </a:t>
            </a:r>
            <a:r>
              <a:rPr lang="en-US" dirty="0" smtClean="0">
                <a:latin typeface="TimesTen-Roman"/>
              </a:rPr>
              <a:t>range, while </a:t>
            </a:r>
            <a:r>
              <a:rPr lang="en-US" dirty="0">
                <a:latin typeface="TimesTen-Roman"/>
              </a:rPr>
              <a:t>absorbing most of the energy at other wavelengths.</a:t>
            </a:r>
            <a:endParaRPr lang="en-US" dirty="0"/>
          </a:p>
        </p:txBody>
      </p:sp>
      <p:pic>
        <p:nvPicPr>
          <p:cNvPr id="50178" name="Picture 2" descr="File:How Objects Gain Color.svg - Wikimedia Comm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984" y="1993898"/>
            <a:ext cx="4781353" cy="3581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5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2138" y="365125"/>
            <a:ext cx="8981661" cy="1325563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White Color Characteristics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15900" y="1993899"/>
            <a:ext cx="11366500" cy="4183063"/>
          </a:xfrm>
        </p:spPr>
        <p:txBody>
          <a:bodyPr>
            <a:normAutofit/>
          </a:bodyPr>
          <a:lstStyle/>
          <a:p>
            <a:r>
              <a:rPr lang="en-US" altLang="en-US" dirty="0"/>
              <a:t>1. For an achromatic (</a:t>
            </a:r>
            <a:r>
              <a:rPr lang="en-US" altLang="en-US" dirty="0" smtClean="0"/>
              <a:t>monochrome, gray scale) </a:t>
            </a:r>
            <a:r>
              <a:rPr lang="en-US" altLang="en-US" dirty="0"/>
              <a:t>light source, </a:t>
            </a:r>
          </a:p>
          <a:p>
            <a:pPr lvl="1"/>
            <a:r>
              <a:rPr lang="en-US" altLang="en-US" sz="2800" dirty="0"/>
              <a:t>there is only 1 attribute to describe the quality:</a:t>
            </a:r>
            <a:r>
              <a:rPr lang="en-US" altLang="en-US" sz="2800" dirty="0">
                <a:solidFill>
                  <a:srgbClr val="FF0000"/>
                </a:solidFill>
              </a:rPr>
              <a:t> </a:t>
            </a:r>
            <a:r>
              <a:rPr lang="en-US" altLang="en-US" sz="2800" dirty="0" smtClean="0">
                <a:solidFill>
                  <a:srgbClr val="FF0000"/>
                </a:solidFill>
              </a:rPr>
              <a:t>intensity (Brightness)</a:t>
            </a:r>
            <a:r>
              <a:rPr lang="en-US" altLang="en-US" sz="2800" dirty="0" smtClean="0"/>
              <a:t> </a:t>
            </a:r>
            <a:endParaRPr lang="en-US" altLang="en-US" dirty="0"/>
          </a:p>
          <a:p>
            <a:endParaRPr lang="en-US" altLang="en-US" dirty="0"/>
          </a:p>
          <a:p>
            <a:r>
              <a:rPr lang="en-US" altLang="en-US" dirty="0"/>
              <a:t>2. For a chromatic light </a:t>
            </a:r>
            <a:r>
              <a:rPr lang="en-US" altLang="en-US" dirty="0" smtClean="0"/>
              <a:t>source (</a:t>
            </a:r>
            <a:r>
              <a:rPr lang="en-US" altLang="en-US" dirty="0">
                <a:solidFill>
                  <a:schemeClr val="accent2"/>
                </a:solidFill>
              </a:rPr>
              <a:t>400 to 700 nm</a:t>
            </a:r>
            <a:r>
              <a:rPr lang="en-US" altLang="en-US" dirty="0" smtClean="0"/>
              <a:t>), </a:t>
            </a:r>
            <a:r>
              <a:rPr lang="en-US" altLang="en-US" dirty="0"/>
              <a:t>there are 3 attributes to describe </a:t>
            </a:r>
            <a:r>
              <a:rPr lang="en-US" altLang="en-US" dirty="0" smtClean="0"/>
              <a:t>the </a:t>
            </a:r>
            <a:r>
              <a:rPr lang="en-US" altLang="en-US" dirty="0"/>
              <a:t>quality: </a:t>
            </a:r>
          </a:p>
          <a:p>
            <a:pPr marL="635000" lvl="1" indent="-114300">
              <a:tabLst>
                <a:tab pos="635000" algn="l"/>
              </a:tabLst>
            </a:pPr>
            <a:r>
              <a:rPr lang="en-US" altLang="en-US" dirty="0"/>
              <a:t>   </a:t>
            </a:r>
            <a:r>
              <a:rPr lang="en-US" altLang="en-US" dirty="0" smtClean="0"/>
              <a:t> </a:t>
            </a:r>
            <a:r>
              <a:rPr lang="en-US" altLang="en-US" dirty="0" smtClean="0">
                <a:solidFill>
                  <a:srgbClr val="FF0000"/>
                </a:solidFill>
              </a:rPr>
              <a:t>Radiance</a:t>
            </a:r>
            <a:r>
              <a:rPr lang="en-US" altLang="en-US" dirty="0" smtClean="0"/>
              <a:t> </a:t>
            </a:r>
            <a:r>
              <a:rPr lang="en-US" altLang="en-US" dirty="0"/>
              <a:t>= total amount of energy flow from a light source (Watts)  </a:t>
            </a:r>
          </a:p>
          <a:p>
            <a:pPr marL="749300" lvl="1"/>
            <a:r>
              <a:rPr lang="en-US" altLang="en-US" dirty="0" smtClean="0"/>
              <a:t>  </a:t>
            </a:r>
            <a:r>
              <a:rPr lang="en-US" altLang="en-US" dirty="0" smtClean="0">
                <a:solidFill>
                  <a:srgbClr val="FF0000"/>
                </a:solidFill>
              </a:rPr>
              <a:t>Luminance</a:t>
            </a:r>
            <a:r>
              <a:rPr lang="en-US" altLang="en-US" dirty="0" smtClean="0"/>
              <a:t> </a:t>
            </a:r>
            <a:r>
              <a:rPr lang="en-US" altLang="en-US" dirty="0"/>
              <a:t>= amount of energy received by an observer (lumens)</a:t>
            </a:r>
          </a:p>
          <a:p>
            <a:pPr marL="749300" lvl="2"/>
            <a:r>
              <a:rPr lang="en-US" altLang="en-US" dirty="0"/>
              <a:t>  </a:t>
            </a:r>
            <a:r>
              <a:rPr lang="en-US" altLang="en-US" sz="2400" dirty="0" smtClean="0">
                <a:solidFill>
                  <a:srgbClr val="FF0000"/>
                </a:solidFill>
              </a:rPr>
              <a:t>Brightness </a:t>
            </a:r>
            <a:r>
              <a:rPr lang="en-US" altLang="en-US" dirty="0"/>
              <a:t>= </a:t>
            </a:r>
            <a:r>
              <a:rPr lang="en-US" altLang="en-US" sz="2400" dirty="0"/>
              <a:t>intensity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51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Models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401300" cy="4460875"/>
          </a:xfrm>
        </p:spPr>
        <p:txBody>
          <a:bodyPr>
            <a:normAutofit/>
          </a:bodyPr>
          <a:lstStyle/>
          <a:p>
            <a:r>
              <a:rPr lang="en-US" sz="3200" dirty="0"/>
              <a:t>The purpose of a </a:t>
            </a:r>
            <a:r>
              <a:rPr lang="en-US" sz="3200" i="1" dirty="0"/>
              <a:t>color model </a:t>
            </a:r>
            <a:r>
              <a:rPr lang="en-US" sz="3200" dirty="0"/>
              <a:t>(also called a </a:t>
            </a:r>
            <a:r>
              <a:rPr lang="en-US" sz="3200" i="1" dirty="0"/>
              <a:t>color space </a:t>
            </a:r>
            <a:r>
              <a:rPr lang="en-US" sz="3200" dirty="0"/>
              <a:t>or </a:t>
            </a:r>
            <a:r>
              <a:rPr lang="en-US" sz="3200" i="1" dirty="0"/>
              <a:t>color system</a:t>
            </a:r>
            <a:r>
              <a:rPr lang="en-US" sz="3200" dirty="0"/>
              <a:t>) is to facilitate </a:t>
            </a:r>
            <a:r>
              <a:rPr lang="en-US" sz="3200" dirty="0" smtClean="0"/>
              <a:t>the specification </a:t>
            </a:r>
            <a:r>
              <a:rPr lang="en-US" sz="3200" dirty="0"/>
              <a:t>of colors in some standard way</a:t>
            </a:r>
            <a:r>
              <a:rPr lang="en-US" sz="3200" dirty="0" smtClean="0"/>
              <a:t>.</a:t>
            </a:r>
          </a:p>
          <a:p>
            <a:r>
              <a:rPr lang="en-US" sz="3200" dirty="0" smtClean="0"/>
              <a:t>Colors’ models:</a:t>
            </a:r>
          </a:p>
          <a:p>
            <a:pPr lvl="1"/>
            <a:r>
              <a:rPr lang="en-US" sz="2800" b="1" dirty="0" smtClean="0"/>
              <a:t>Hardware oriented models</a:t>
            </a:r>
            <a:r>
              <a:rPr lang="en-US" sz="2800" dirty="0" smtClean="0"/>
              <a:t>:</a:t>
            </a:r>
          </a:p>
          <a:p>
            <a:pPr lvl="2"/>
            <a:r>
              <a:rPr lang="en-US" sz="2400" dirty="0" smtClean="0"/>
              <a:t>RGB (red, green, blue) </a:t>
            </a:r>
            <a:r>
              <a:rPr lang="en-AE" sz="2400" dirty="0" smtClean="0">
                <a:sym typeface="Wingdings" panose="05000000000000000000" pitchFamily="2" charset="2"/>
              </a:rPr>
              <a:t> for monitors and cameras</a:t>
            </a:r>
            <a:endParaRPr lang="en-US" sz="2400" dirty="0" smtClean="0"/>
          </a:p>
          <a:p>
            <a:pPr lvl="2"/>
            <a:r>
              <a:rPr lang="en-US" sz="2400" dirty="0" smtClean="0"/>
              <a:t>CMY  </a:t>
            </a:r>
            <a:r>
              <a:rPr lang="en-US" sz="2400" dirty="0"/>
              <a:t>(cyan, magenta, yellow</a:t>
            </a:r>
            <a:r>
              <a:rPr lang="en-US" sz="2400" dirty="0" smtClean="0"/>
              <a:t>) </a:t>
            </a:r>
            <a:r>
              <a:rPr lang="en-AE" sz="2400" dirty="0" smtClean="0">
                <a:sym typeface="Wingdings" panose="05000000000000000000" pitchFamily="2" charset="2"/>
              </a:rPr>
              <a:t> for printing</a:t>
            </a:r>
            <a:endParaRPr lang="en-US" sz="2400" dirty="0" smtClean="0"/>
          </a:p>
          <a:p>
            <a:pPr lvl="1"/>
            <a:r>
              <a:rPr lang="en-US" sz="2800" b="1" dirty="0" smtClean="0"/>
              <a:t>Image processing oriented models:</a:t>
            </a:r>
          </a:p>
          <a:p>
            <a:pPr lvl="2"/>
            <a:r>
              <a:rPr lang="en-US" sz="2400" dirty="0" smtClean="0"/>
              <a:t>HSI </a:t>
            </a:r>
            <a:r>
              <a:rPr lang="en-US" sz="2400" dirty="0"/>
              <a:t>(hue, </a:t>
            </a:r>
            <a:r>
              <a:rPr lang="en-US" sz="2400" dirty="0" smtClean="0"/>
              <a:t>saturation, intensity</a:t>
            </a:r>
            <a:r>
              <a:rPr lang="en-US" sz="2400" dirty="0"/>
              <a:t>)</a:t>
            </a:r>
            <a:r>
              <a:rPr lang="en-US" sz="2400" dirty="0"/>
              <a:t> </a:t>
            </a:r>
            <a:r>
              <a:rPr lang="en-AE" sz="2400" dirty="0">
                <a:sym typeface="Wingdings" panose="05000000000000000000" pitchFamily="2" charset="2"/>
              </a:rPr>
              <a:t> </a:t>
            </a:r>
            <a:r>
              <a:rPr lang="en-US" sz="2400" dirty="0"/>
              <a:t>it decouples the </a:t>
            </a:r>
            <a:r>
              <a:rPr lang="en-US" sz="2400" dirty="0"/>
              <a:t>color and </a:t>
            </a:r>
            <a:r>
              <a:rPr lang="en-US" sz="2400" dirty="0"/>
              <a:t>gray-scale information </a:t>
            </a:r>
            <a:r>
              <a:rPr lang="en-US" sz="2400" dirty="0"/>
              <a:t>in an image</a:t>
            </a:r>
          </a:p>
        </p:txBody>
      </p:sp>
    </p:spTree>
    <p:extLst>
      <p:ext uri="{BB962C8B-B14F-4D97-AF65-F5344CB8AC3E}">
        <p14:creationId xmlns:p14="http://schemas.microsoft.com/office/powerpoint/2010/main" val="7517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2138" y="365125"/>
            <a:ext cx="8981661" cy="1325563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RGB Model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3700" y="1470025"/>
            <a:ext cx="11518900" cy="4351338"/>
          </a:xfrm>
        </p:spPr>
        <p:txBody>
          <a:bodyPr>
            <a:noAutofit/>
          </a:bodyPr>
          <a:lstStyle/>
          <a:p>
            <a:r>
              <a:rPr lang="en-US" sz="2400" dirty="0" smtClean="0"/>
              <a:t>In </a:t>
            </a:r>
            <a:r>
              <a:rPr lang="en-US" sz="2400" dirty="0"/>
              <a:t>the RGB model, each color appears in its primary spectral components of </a:t>
            </a:r>
            <a:r>
              <a:rPr lang="en-US" sz="2400" dirty="0" smtClean="0"/>
              <a:t>red, green</a:t>
            </a:r>
            <a:r>
              <a:rPr lang="en-US" sz="2400" dirty="0"/>
              <a:t>, and blue</a:t>
            </a:r>
            <a:r>
              <a:rPr lang="en-US" sz="2400" dirty="0" smtClean="0"/>
              <a:t>.</a:t>
            </a:r>
          </a:p>
          <a:p>
            <a:r>
              <a:rPr lang="en-US" sz="2400" dirty="0"/>
              <a:t>The number of bits used to represent each pixel in RGB space is called </a:t>
            </a:r>
            <a:r>
              <a:rPr lang="en-US" sz="2400" dirty="0" smtClean="0"/>
              <a:t>the </a:t>
            </a:r>
            <a:r>
              <a:rPr lang="en-US" sz="2400" i="1" dirty="0" smtClean="0"/>
              <a:t>pixel </a:t>
            </a:r>
            <a:r>
              <a:rPr lang="en-US" sz="2400" i="1" dirty="0"/>
              <a:t>depth</a:t>
            </a:r>
            <a:r>
              <a:rPr lang="en-US" sz="2400" dirty="0"/>
              <a:t>. </a:t>
            </a:r>
            <a:endParaRPr lang="en-US" sz="2400" dirty="0" smtClean="0"/>
          </a:p>
          <a:p>
            <a:r>
              <a:rPr lang="en-US" sz="2400" dirty="0" smtClean="0"/>
              <a:t>An </a:t>
            </a:r>
            <a:r>
              <a:rPr lang="en-US" sz="2400" dirty="0"/>
              <a:t>RGB image in which each of the red, green, and blue </a:t>
            </a:r>
            <a:r>
              <a:rPr lang="en-US" sz="2400" dirty="0" smtClean="0"/>
              <a:t>images is </a:t>
            </a:r>
            <a:r>
              <a:rPr lang="en-US" sz="2400" dirty="0"/>
              <a:t>an 8-bit image. Under these conditions, each RGB </a:t>
            </a:r>
            <a:r>
              <a:rPr lang="en-US" sz="2400" i="1" dirty="0"/>
              <a:t>color pixel </a:t>
            </a:r>
            <a:r>
              <a:rPr lang="en-US" sz="2400" dirty="0"/>
              <a:t>[that is, a triplet </a:t>
            </a:r>
            <a:r>
              <a:rPr lang="en-US" sz="2400" dirty="0" smtClean="0"/>
              <a:t>of values </a:t>
            </a:r>
            <a:r>
              <a:rPr lang="en-US" sz="2400" dirty="0"/>
              <a:t>(R, G, B)] has a depth of 24 bits (3 image planes times the number of bits </a:t>
            </a:r>
            <a:r>
              <a:rPr lang="en-US" sz="2400" dirty="0" smtClean="0"/>
              <a:t>per plane</a:t>
            </a:r>
            <a:r>
              <a:rPr lang="en-US" sz="2400" dirty="0"/>
              <a:t>). </a:t>
            </a:r>
            <a:endParaRPr lang="en-US" sz="2400" dirty="0" smtClean="0"/>
          </a:p>
          <a:p>
            <a:r>
              <a:rPr lang="en-US" sz="2400" dirty="0" smtClean="0"/>
              <a:t>The </a:t>
            </a:r>
            <a:r>
              <a:rPr lang="en-US" sz="2400" dirty="0"/>
              <a:t>term </a:t>
            </a:r>
            <a:r>
              <a:rPr lang="en-US" sz="2400" i="1" dirty="0"/>
              <a:t>full-color </a:t>
            </a:r>
            <a:r>
              <a:rPr lang="en-US" sz="2400" dirty="0"/>
              <a:t>image is used often to denote a 24-bit RGB color image.</a:t>
            </a:r>
          </a:p>
          <a:p>
            <a:r>
              <a:rPr lang="en-US" sz="2400" dirty="0"/>
              <a:t>The total number of possible colors in a 24-bit RGB image is (2</a:t>
            </a:r>
            <a:r>
              <a:rPr lang="en-US" sz="2400" baseline="30000" dirty="0"/>
              <a:t>8</a:t>
            </a:r>
            <a:r>
              <a:rPr lang="en-US" sz="2400" dirty="0"/>
              <a:t> )</a:t>
            </a:r>
            <a:r>
              <a:rPr lang="en-US" sz="2400" baseline="30000" dirty="0"/>
              <a:t>3</a:t>
            </a:r>
            <a:r>
              <a:rPr lang="en-US" sz="2400" dirty="0"/>
              <a:t> = 16, 777, 216</a:t>
            </a:r>
            <a:r>
              <a:rPr lang="en-US" sz="2400" dirty="0" smtClean="0"/>
              <a:t>.</a:t>
            </a:r>
          </a:p>
          <a:p>
            <a:pPr marL="0" indent="0">
              <a:buNone/>
            </a:pPr>
            <a:r>
              <a:rPr lang="en-US" sz="2400" b="1" u="sng" dirty="0" smtClean="0"/>
              <a:t>Note : </a:t>
            </a:r>
          </a:p>
          <a:p>
            <a:pPr marL="0" indent="0">
              <a:buNone/>
            </a:pPr>
            <a:r>
              <a:rPr lang="en-US" sz="2400" dirty="0" smtClean="0"/>
              <a:t>Pixel depth (color depth): </a:t>
            </a:r>
            <a:r>
              <a:rPr lang="en-US" sz="2400" dirty="0"/>
              <a:t>refers to the number of bits used to represent the color of each pixel in an image. 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- </a:t>
            </a:r>
            <a:r>
              <a:rPr lang="en-US" sz="2400" dirty="0"/>
              <a:t>In a grayscale image, </a:t>
            </a:r>
            <a:r>
              <a:rPr lang="en-US" sz="2400" dirty="0" smtClean="0"/>
              <a:t>a </a:t>
            </a:r>
            <a:r>
              <a:rPr lang="en-US" sz="2400" dirty="0"/>
              <a:t>pixel depth of 8 bits represents 256 different shades of gray (</a:t>
            </a:r>
            <a:r>
              <a:rPr lang="en-US" sz="2400" dirty="0" smtClean="0"/>
              <a:t>2</a:t>
            </a:r>
            <a:r>
              <a:rPr lang="en-US" sz="2400" baseline="30000" dirty="0" smtClean="0"/>
              <a:t>8</a:t>
            </a:r>
            <a:r>
              <a:rPr lang="en-US" sz="2400" dirty="0" smtClean="0"/>
              <a:t> </a:t>
            </a:r>
            <a:r>
              <a:rPr lang="en-US" sz="2400" dirty="0"/>
              <a:t>= 256</a:t>
            </a:r>
            <a:r>
              <a:rPr lang="en-US" sz="2400" dirty="0" smtClean="0"/>
              <a:t>).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254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17"/>
          <a:stretch>
            <a:fillRect/>
          </a:stretch>
        </p:blipFill>
        <p:spPr bwMode="auto">
          <a:xfrm>
            <a:off x="3000375" y="1644366"/>
            <a:ext cx="4133850" cy="4426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7942264" y="6461126"/>
            <a:ext cx="27257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000"/>
              <a:t>(Images from Rafael C. Gonzalez and Richard E. </a:t>
            </a:r>
          </a:p>
          <a:p>
            <a:r>
              <a:rPr lang="en-US" altLang="en-US" sz="1000"/>
              <a:t>Wood, Digital Image Processing, 2</a:t>
            </a:r>
            <a:r>
              <a:rPr lang="en-US" altLang="en-US" sz="1000" baseline="30000"/>
              <a:t>nd</a:t>
            </a:r>
            <a:r>
              <a:rPr lang="en-US" altLang="en-US" sz="1000"/>
              <a:t> Edition.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2411411" y="234052"/>
            <a:ext cx="66548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3200" b="1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Gamut of Color Monitors and Printing Devices </a:t>
            </a:r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 flipH="1">
            <a:off x="4343399" y="2151348"/>
            <a:ext cx="2790825" cy="439452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7134225" y="1921289"/>
            <a:ext cx="159389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>
                <a:solidFill>
                  <a:schemeClr val="accent2"/>
                </a:solidFill>
              </a:rPr>
              <a:t>Color Monitors</a:t>
            </a:r>
          </a:p>
        </p:txBody>
      </p:sp>
      <p:sp>
        <p:nvSpPr>
          <p:cNvPr id="8203" name="Line 11"/>
          <p:cNvSpPr>
            <a:spLocks noChangeShapeType="1"/>
          </p:cNvSpPr>
          <p:nvPr/>
        </p:nvSpPr>
        <p:spPr bwMode="auto">
          <a:xfrm flipH="1">
            <a:off x="5715000" y="3275568"/>
            <a:ext cx="1790700" cy="686832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7164388" y="2975389"/>
            <a:ext cx="166577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>
                <a:solidFill>
                  <a:srgbClr val="FF0000"/>
                </a:solidFill>
              </a:rPr>
              <a:t>Printing devices</a:t>
            </a:r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 flipV="1">
            <a:off x="2628899" y="2290621"/>
            <a:ext cx="901700" cy="41567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614462" y="1966682"/>
            <a:ext cx="12511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 smtClean="0">
                <a:solidFill>
                  <a:schemeClr val="accent2"/>
                </a:solidFill>
              </a:rPr>
              <a:t>Human eye</a:t>
            </a:r>
            <a:endParaRPr lang="en-US" altLang="en-US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38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89"/>
          <a:stretch>
            <a:fillRect/>
          </a:stretch>
        </p:blipFill>
        <p:spPr bwMode="auto">
          <a:xfrm>
            <a:off x="1981200" y="1905000"/>
            <a:ext cx="5029200" cy="443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2425700" y="444501"/>
            <a:ext cx="473501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RGB Color Model 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5811130" y="1905000"/>
            <a:ext cx="610147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400" dirty="0"/>
              <a:t>Purpose of color models: to facilitate the specification of colors </a:t>
            </a:r>
            <a:r>
              <a:rPr lang="en-US" altLang="en-US" sz="2400" dirty="0" smtClean="0"/>
              <a:t>in some </a:t>
            </a:r>
            <a:r>
              <a:rPr lang="en-US" altLang="en-US" sz="2400" dirty="0"/>
              <a:t>standard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7761792" y="3556001"/>
            <a:ext cx="327450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400" dirty="0"/>
              <a:t>RGB color models:</a:t>
            </a:r>
          </a:p>
          <a:p>
            <a:pPr>
              <a:buFontTx/>
              <a:buChar char="-"/>
            </a:pPr>
            <a:r>
              <a:rPr lang="en-US" altLang="en-US" sz="2400" dirty="0"/>
              <a:t> based on </a:t>
            </a:r>
            <a:r>
              <a:rPr lang="en-US" altLang="en-US" sz="2400" dirty="0" smtClean="0"/>
              <a:t>Cartesian </a:t>
            </a:r>
            <a:endParaRPr lang="en-US" altLang="en-US" sz="2400" dirty="0"/>
          </a:p>
          <a:p>
            <a:r>
              <a:rPr lang="en-US" altLang="en-US" sz="2400" dirty="0"/>
              <a:t>  coordinate system</a:t>
            </a:r>
          </a:p>
        </p:txBody>
      </p:sp>
    </p:spTree>
    <p:extLst>
      <p:ext uri="{BB962C8B-B14F-4D97-AF65-F5344CB8AC3E}">
        <p14:creationId xmlns:p14="http://schemas.microsoft.com/office/powerpoint/2010/main" val="1815691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80" r="29544" b="12076"/>
          <a:stretch>
            <a:fillRect/>
          </a:stretch>
        </p:blipFill>
        <p:spPr bwMode="auto">
          <a:xfrm>
            <a:off x="2435392" y="1485900"/>
            <a:ext cx="3508207" cy="301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2521765" y="329357"/>
            <a:ext cx="448494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RGB Color Cube 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5943599" y="1809750"/>
            <a:ext cx="106311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R = 8 bits</a:t>
            </a:r>
          </a:p>
          <a:p>
            <a:r>
              <a:rPr lang="en-US" altLang="en-US" dirty="0"/>
              <a:t>G = 8 bits</a:t>
            </a:r>
          </a:p>
          <a:p>
            <a:r>
              <a:rPr lang="en-US" altLang="en-US" dirty="0"/>
              <a:t>B = 8 bits</a:t>
            </a:r>
          </a:p>
        </p:txBody>
      </p:sp>
      <p:sp>
        <p:nvSpPr>
          <p:cNvPr id="10248" name="AutoShape 8"/>
          <p:cNvSpPr>
            <a:spLocks/>
          </p:cNvSpPr>
          <p:nvPr/>
        </p:nvSpPr>
        <p:spPr bwMode="auto">
          <a:xfrm>
            <a:off x="7331074" y="1997075"/>
            <a:ext cx="228600" cy="838200"/>
          </a:xfrm>
          <a:prstGeom prst="rightBrace">
            <a:avLst>
              <a:gd name="adj1" fmla="val 30556"/>
              <a:gd name="adj2" fmla="val 50000"/>
            </a:avLst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7772400" y="1962151"/>
            <a:ext cx="197579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Color depth 24 bits</a:t>
            </a:r>
          </a:p>
          <a:p>
            <a:r>
              <a:rPr lang="en-US" altLang="en-US" dirty="0"/>
              <a:t>= 16777216 colors</a:t>
            </a:r>
          </a:p>
        </p:txBody>
      </p:sp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78" t="73428" r="6177"/>
          <a:stretch>
            <a:fillRect/>
          </a:stretch>
        </p:blipFill>
        <p:spPr bwMode="auto">
          <a:xfrm>
            <a:off x="1752600" y="4508501"/>
            <a:ext cx="5791200" cy="222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8458201" y="5257801"/>
            <a:ext cx="144815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Hidden faces </a:t>
            </a:r>
          </a:p>
          <a:p>
            <a:r>
              <a:rPr lang="en-US" altLang="en-US"/>
              <a:t>of the cube</a:t>
            </a:r>
          </a:p>
        </p:txBody>
      </p:sp>
      <p:sp>
        <p:nvSpPr>
          <p:cNvPr id="10252" name="AutoShape 12"/>
          <p:cNvSpPr>
            <a:spLocks noChangeArrowheads="1"/>
          </p:cNvSpPr>
          <p:nvPr/>
        </p:nvSpPr>
        <p:spPr bwMode="auto">
          <a:xfrm>
            <a:off x="7467600" y="5334000"/>
            <a:ext cx="914400" cy="685800"/>
          </a:xfrm>
          <a:prstGeom prst="leftArrow">
            <a:avLst>
              <a:gd name="adj1" fmla="val 50000"/>
              <a:gd name="adj2" fmla="val 33333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73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29" b="29872"/>
          <a:stretch>
            <a:fillRect/>
          </a:stretch>
        </p:blipFill>
        <p:spPr bwMode="auto">
          <a:xfrm>
            <a:off x="3138666" y="1638300"/>
            <a:ext cx="5852933" cy="4816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2425700" y="177801"/>
            <a:ext cx="6426183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RGB Color Model (cont.) 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5219099" y="2019300"/>
            <a:ext cx="1692066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Red fixed at 127</a:t>
            </a:r>
          </a:p>
        </p:txBody>
      </p:sp>
    </p:spTree>
    <p:extLst>
      <p:ext uri="{BB962C8B-B14F-4D97-AF65-F5344CB8AC3E}">
        <p14:creationId xmlns:p14="http://schemas.microsoft.com/office/powerpoint/2010/main" val="412705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596" y="2399984"/>
            <a:ext cx="6718300" cy="4300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2451100" y="301418"/>
            <a:ext cx="4463081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Safe RGB Colors 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758012" y="1594079"/>
            <a:ext cx="44743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dirty="0"/>
              <a:t>Safe RGB colors: a subset of RGB colors.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758012" y="1871078"/>
            <a:ext cx="55377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There are 216 colors common in most operating systems.</a:t>
            </a:r>
          </a:p>
        </p:txBody>
      </p:sp>
    </p:spTree>
    <p:extLst>
      <p:ext uri="{BB962C8B-B14F-4D97-AF65-F5344CB8AC3E}">
        <p14:creationId xmlns:p14="http://schemas.microsoft.com/office/powerpoint/2010/main" val="67396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11" r="30513" b="12558"/>
          <a:stretch>
            <a:fillRect/>
          </a:stretch>
        </p:blipFill>
        <p:spPr bwMode="auto">
          <a:xfrm>
            <a:off x="2384174" y="2692400"/>
            <a:ext cx="4016626" cy="360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384174" y="317361"/>
            <a:ext cx="554934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RGB Safe-color Cube </a:t>
            </a:r>
          </a:p>
        </p:txBody>
      </p:sp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800" y="1544637"/>
            <a:ext cx="7620000" cy="114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6689282" y="3150235"/>
            <a:ext cx="4855017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000" dirty="0"/>
              <a:t>     The RGB Cube is divided into</a:t>
            </a:r>
          </a:p>
          <a:p>
            <a:r>
              <a:rPr lang="en-US" altLang="en-US" sz="2000" dirty="0"/>
              <a:t>6 intervals on each axis to achieve</a:t>
            </a:r>
          </a:p>
          <a:p>
            <a:r>
              <a:rPr lang="en-US" altLang="en-US" sz="2000" dirty="0"/>
              <a:t>the total 6</a:t>
            </a:r>
            <a:r>
              <a:rPr lang="en-US" altLang="en-US" sz="2000" baseline="30000" dirty="0"/>
              <a:t>3 </a:t>
            </a:r>
            <a:r>
              <a:rPr lang="en-US" altLang="en-US" sz="2000" dirty="0"/>
              <a:t>= 216 common colors.</a:t>
            </a:r>
          </a:p>
          <a:p>
            <a:r>
              <a:rPr lang="en-US" altLang="en-US" sz="2000" dirty="0"/>
              <a:t>     </a:t>
            </a:r>
            <a:r>
              <a:rPr lang="en-US" altLang="en-US" sz="2000" dirty="0">
                <a:solidFill>
                  <a:srgbClr val="FF0000"/>
                </a:solidFill>
              </a:rPr>
              <a:t>However,  for 8 bit color </a:t>
            </a:r>
            <a:r>
              <a:rPr lang="en-US" altLang="en-US" sz="2000" dirty="0" smtClean="0">
                <a:solidFill>
                  <a:srgbClr val="FF0000"/>
                </a:solidFill>
              </a:rPr>
              <a:t>representation</a:t>
            </a:r>
            <a:r>
              <a:rPr lang="en-US" altLang="en-US" sz="2000" dirty="0">
                <a:solidFill>
                  <a:srgbClr val="FF0000"/>
                </a:solidFill>
              </a:rPr>
              <a:t>, there are the </a:t>
            </a:r>
            <a:r>
              <a:rPr lang="en-US" altLang="en-US" sz="2000" dirty="0" smtClean="0">
                <a:solidFill>
                  <a:srgbClr val="FF0000"/>
                </a:solidFill>
              </a:rPr>
              <a:t>total 256 </a:t>
            </a:r>
            <a:r>
              <a:rPr lang="en-US" altLang="en-US" sz="2000" dirty="0">
                <a:solidFill>
                  <a:srgbClr val="FF0000"/>
                </a:solidFill>
              </a:rPr>
              <a:t>colors. Therefore, the </a:t>
            </a:r>
            <a:r>
              <a:rPr lang="en-US" altLang="en-US" sz="2000" dirty="0" smtClean="0">
                <a:solidFill>
                  <a:srgbClr val="FF0000"/>
                </a:solidFill>
              </a:rPr>
              <a:t>remaining 40 </a:t>
            </a:r>
            <a:r>
              <a:rPr lang="en-US" altLang="en-US" sz="2000" dirty="0">
                <a:solidFill>
                  <a:srgbClr val="FF0000"/>
                </a:solidFill>
              </a:rPr>
              <a:t>colors are left to OS.</a:t>
            </a:r>
            <a:endParaRPr lang="th-TH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94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Primary </a:t>
            </a:r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Secondary Colors </a:t>
            </a:r>
            <a:endParaRPr lang="en-US" sz="3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purpose of a </a:t>
            </a:r>
            <a:r>
              <a:rPr lang="en-US" i="1" dirty="0"/>
              <a:t>color model </a:t>
            </a:r>
            <a:r>
              <a:rPr lang="en-US" dirty="0"/>
              <a:t>(also called a </a:t>
            </a:r>
            <a:r>
              <a:rPr lang="en-US" i="1" dirty="0"/>
              <a:t>color space </a:t>
            </a:r>
            <a:r>
              <a:rPr lang="en-US" dirty="0"/>
              <a:t>or </a:t>
            </a:r>
            <a:r>
              <a:rPr lang="en-US" i="1" dirty="0"/>
              <a:t>color system</a:t>
            </a:r>
            <a:r>
              <a:rPr lang="en-US" dirty="0"/>
              <a:t>) is to facilitate </a:t>
            </a:r>
            <a:r>
              <a:rPr lang="en-US" dirty="0" smtClean="0"/>
              <a:t>the specification </a:t>
            </a:r>
            <a:r>
              <a:rPr lang="en-US" dirty="0"/>
              <a:t>of colors in some standard way.</a:t>
            </a:r>
            <a:endParaRPr lang="en-US" dirty="0"/>
          </a:p>
        </p:txBody>
      </p:sp>
      <p:sp>
        <p:nvSpPr>
          <p:cNvPr id="4" name="Oval 1027"/>
          <p:cNvSpPr>
            <a:spLocks noChangeArrowheads="1"/>
          </p:cNvSpPr>
          <p:nvPr/>
        </p:nvSpPr>
        <p:spPr bwMode="auto">
          <a:xfrm>
            <a:off x="7163745" y="2755900"/>
            <a:ext cx="2743200" cy="27432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Oval 1028"/>
          <p:cNvSpPr>
            <a:spLocks noChangeArrowheads="1"/>
          </p:cNvSpPr>
          <p:nvPr/>
        </p:nvSpPr>
        <p:spPr bwMode="auto">
          <a:xfrm>
            <a:off x="6554145" y="3898900"/>
            <a:ext cx="2743200" cy="27432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Oval 1029"/>
          <p:cNvSpPr>
            <a:spLocks noChangeArrowheads="1"/>
          </p:cNvSpPr>
          <p:nvPr/>
        </p:nvSpPr>
        <p:spPr bwMode="auto">
          <a:xfrm>
            <a:off x="7849545" y="3898900"/>
            <a:ext cx="2743200" cy="27432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Text Box 1034"/>
          <p:cNvSpPr txBox="1">
            <a:spLocks noChangeArrowheads="1"/>
          </p:cNvSpPr>
          <p:nvPr/>
        </p:nvSpPr>
        <p:spPr bwMode="auto">
          <a:xfrm>
            <a:off x="8110289" y="2949576"/>
            <a:ext cx="91678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/>
              <a:t>Primary</a:t>
            </a:r>
          </a:p>
          <a:p>
            <a:pPr algn="ctr"/>
            <a:r>
              <a:rPr lang="en-US" altLang="en-US"/>
              <a:t>color</a:t>
            </a:r>
          </a:p>
        </p:txBody>
      </p:sp>
      <p:sp>
        <p:nvSpPr>
          <p:cNvPr id="8" name="Text Box 1035"/>
          <p:cNvSpPr txBox="1">
            <a:spLocks noChangeArrowheads="1"/>
          </p:cNvSpPr>
          <p:nvPr/>
        </p:nvSpPr>
        <p:spPr bwMode="auto">
          <a:xfrm>
            <a:off x="6630346" y="5118101"/>
            <a:ext cx="11652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/>
              <a:t>Primary</a:t>
            </a:r>
          </a:p>
          <a:p>
            <a:pPr algn="ctr"/>
            <a:r>
              <a:rPr lang="en-US" altLang="en-US"/>
              <a:t>color</a:t>
            </a:r>
          </a:p>
        </p:txBody>
      </p:sp>
      <p:sp>
        <p:nvSpPr>
          <p:cNvPr id="9" name="Text Box 1036"/>
          <p:cNvSpPr txBox="1">
            <a:spLocks noChangeArrowheads="1"/>
          </p:cNvSpPr>
          <p:nvPr/>
        </p:nvSpPr>
        <p:spPr bwMode="auto">
          <a:xfrm>
            <a:off x="9497764" y="5118101"/>
            <a:ext cx="91678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/>
              <a:t>Primary</a:t>
            </a:r>
          </a:p>
          <a:p>
            <a:pPr algn="ctr"/>
            <a:r>
              <a:rPr lang="en-US" altLang="en-US"/>
              <a:t>color</a:t>
            </a:r>
          </a:p>
        </p:txBody>
      </p:sp>
      <p:sp>
        <p:nvSpPr>
          <p:cNvPr id="10" name="Text Box 1037"/>
          <p:cNvSpPr txBox="1">
            <a:spLocks noChangeArrowheads="1"/>
          </p:cNvSpPr>
          <p:nvPr/>
        </p:nvSpPr>
        <p:spPr bwMode="auto">
          <a:xfrm>
            <a:off x="10190468" y="3482976"/>
            <a:ext cx="11633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/>
              <a:t>Secondary</a:t>
            </a:r>
          </a:p>
          <a:p>
            <a:pPr algn="ctr"/>
            <a:r>
              <a:rPr lang="en-US" altLang="en-US"/>
              <a:t>colors</a:t>
            </a:r>
          </a:p>
        </p:txBody>
      </p:sp>
      <p:sp>
        <p:nvSpPr>
          <p:cNvPr id="11" name="Line 1038"/>
          <p:cNvSpPr>
            <a:spLocks noChangeShapeType="1"/>
          </p:cNvSpPr>
          <p:nvPr/>
        </p:nvSpPr>
        <p:spPr bwMode="auto">
          <a:xfrm flipH="1">
            <a:off x="9297345" y="3975100"/>
            <a:ext cx="9144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" name="Line 1039"/>
          <p:cNvSpPr>
            <a:spLocks noChangeShapeType="1"/>
          </p:cNvSpPr>
          <p:nvPr/>
        </p:nvSpPr>
        <p:spPr bwMode="auto">
          <a:xfrm flipH="1">
            <a:off x="8535345" y="3975100"/>
            <a:ext cx="1676400" cy="190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" name="Line 1040"/>
          <p:cNvSpPr>
            <a:spLocks noChangeShapeType="1"/>
          </p:cNvSpPr>
          <p:nvPr/>
        </p:nvSpPr>
        <p:spPr bwMode="auto">
          <a:xfrm flipH="1">
            <a:off x="7620945" y="3975100"/>
            <a:ext cx="2590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3140208" y="5695434"/>
            <a:ext cx="33137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Primary and Secondary Colors </a:t>
            </a:r>
          </a:p>
        </p:txBody>
      </p:sp>
    </p:spTree>
    <p:extLst>
      <p:ext uri="{BB962C8B-B14F-4D97-AF65-F5344CB8AC3E}">
        <p14:creationId xmlns:p14="http://schemas.microsoft.com/office/powerpoint/2010/main" val="269852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1" r="21649" b="16785"/>
          <a:stretch>
            <a:fillRect/>
          </a:stretch>
        </p:blipFill>
        <p:spPr bwMode="auto">
          <a:xfrm>
            <a:off x="1524000" y="1536700"/>
            <a:ext cx="41148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6156326" y="1631236"/>
            <a:ext cx="304660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Additive primary colors: RGB</a:t>
            </a:r>
          </a:p>
          <a:p>
            <a:r>
              <a:rPr lang="en-US" altLang="en-US" dirty="0"/>
              <a:t>use in the case of light sources</a:t>
            </a:r>
          </a:p>
          <a:p>
            <a:r>
              <a:rPr lang="en-US" altLang="en-US" dirty="0"/>
              <a:t>such as color monitors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6248400" y="3918460"/>
            <a:ext cx="318875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Subtractive primary colors: CMY</a:t>
            </a:r>
          </a:p>
          <a:p>
            <a:r>
              <a:rPr lang="en-US" altLang="en-US" dirty="0"/>
              <a:t>use in the case of pigments in</a:t>
            </a:r>
          </a:p>
          <a:p>
            <a:r>
              <a:rPr lang="en-US" altLang="en-US" dirty="0"/>
              <a:t>printing devices 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6248400" y="2961561"/>
            <a:ext cx="303384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>
                <a:solidFill>
                  <a:schemeClr val="accent2"/>
                </a:solidFill>
              </a:rPr>
              <a:t>RGB add together to get white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6285881" y="5119558"/>
            <a:ext cx="317619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>
                <a:solidFill>
                  <a:srgbClr val="FF0000"/>
                </a:solidFill>
              </a:rPr>
              <a:t>White subtracted by CMY to get</a:t>
            </a:r>
          </a:p>
          <a:p>
            <a:r>
              <a:rPr lang="en-US" altLang="en-US" dirty="0">
                <a:solidFill>
                  <a:srgbClr val="FF0000"/>
                </a:solidFill>
              </a:rPr>
              <a:t>Black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464067" y="622300"/>
            <a:ext cx="8889732" cy="60194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Primary and Secondary Colors</a:t>
            </a:r>
            <a:endParaRPr lang="en-US" sz="3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61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2440199" y="665192"/>
            <a:ext cx="561160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CMY and CMYK Color Models </a:t>
            </a:r>
          </a:p>
        </p:txBody>
      </p:sp>
      <p:graphicFrame>
        <p:nvGraphicFramePr>
          <p:cNvPr id="6451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0520552"/>
              </p:ext>
            </p:extLst>
          </p:nvPr>
        </p:nvGraphicFramePr>
        <p:xfrm>
          <a:off x="4640263" y="4251325"/>
          <a:ext cx="218757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62" name="Equation" r:id="rId4" imgW="1091880" imgH="711000" progId="Equation.3">
                  <p:embed/>
                </p:oleObj>
              </mc:Choice>
              <mc:Fallback>
                <p:oleObj name="Equation" r:id="rId4" imgW="1091880" imgH="711000" progId="Equation.3">
                  <p:embed/>
                  <p:pic>
                    <p:nvPicPr>
                      <p:cNvPr id="645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0263" y="4251325"/>
                        <a:ext cx="2187575" cy="1425575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44" t="37549" r="21649" b="24904"/>
          <a:stretch>
            <a:fillRect/>
          </a:stretch>
        </p:blipFill>
        <p:spPr bwMode="auto">
          <a:xfrm>
            <a:off x="8051800" y="3095246"/>
            <a:ext cx="3811588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678117" y="1727200"/>
            <a:ext cx="7627683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400" b="1" dirty="0"/>
              <a:t>C </a:t>
            </a:r>
            <a:r>
              <a:rPr lang="en-US" altLang="en-US" sz="2400" b="1" dirty="0" smtClean="0"/>
              <a:t>   =   </a:t>
            </a:r>
            <a:r>
              <a:rPr lang="en-US" altLang="en-US" sz="2400" dirty="0" smtClean="0"/>
              <a:t>Cyan</a:t>
            </a:r>
            <a:r>
              <a:rPr lang="ar-EG" altLang="en-US" sz="2400" dirty="0" smtClean="0"/>
              <a:t> </a:t>
            </a:r>
            <a:r>
              <a:rPr lang="en-US" altLang="en-US" sz="2400" dirty="0" smtClean="0"/>
              <a:t> (G+B)</a:t>
            </a:r>
            <a:endParaRPr lang="en-US" altLang="en-US" sz="2400" dirty="0"/>
          </a:p>
          <a:p>
            <a:r>
              <a:rPr lang="en-US" altLang="en-US" sz="2400" b="1" dirty="0"/>
              <a:t>M </a:t>
            </a:r>
            <a:r>
              <a:rPr lang="en-US" altLang="en-US" sz="2400" b="1" dirty="0" smtClean="0"/>
              <a:t>  = </a:t>
            </a:r>
            <a:r>
              <a:rPr lang="en-US" altLang="en-US" sz="2400" dirty="0" smtClean="0"/>
              <a:t>Magenta (R+B)</a:t>
            </a:r>
            <a:endParaRPr lang="en-US" altLang="en-US" sz="2400" dirty="0"/>
          </a:p>
          <a:p>
            <a:r>
              <a:rPr lang="en-US" altLang="en-US" sz="2400" b="1" dirty="0"/>
              <a:t>Y </a:t>
            </a:r>
            <a:r>
              <a:rPr lang="en-US" altLang="en-US" sz="2400" b="1" dirty="0" smtClean="0"/>
              <a:t>    = </a:t>
            </a:r>
            <a:r>
              <a:rPr lang="en-US" altLang="en-US" sz="2400" dirty="0" smtClean="0"/>
              <a:t>Yellow(R+G)</a:t>
            </a:r>
            <a:endParaRPr lang="en-US" altLang="en-US" sz="2400" dirty="0"/>
          </a:p>
          <a:p>
            <a:r>
              <a:rPr lang="en-US" altLang="en-US" sz="2400" b="1" dirty="0" smtClean="0"/>
              <a:t>K     = </a:t>
            </a:r>
            <a:r>
              <a:rPr lang="en-US" altLang="en-US" sz="2400" dirty="0" smtClean="0"/>
              <a:t>Black (R+G+B) </a:t>
            </a:r>
            <a:r>
              <a:rPr lang="en-AE" altLang="en-US" sz="2400" dirty="0" smtClean="0">
                <a:sym typeface="Wingdings" panose="05000000000000000000" pitchFamily="2" charset="2"/>
              </a:rPr>
              <a:t> </a:t>
            </a:r>
            <a:r>
              <a:rPr lang="en-AE" altLang="en-US" sz="2400" dirty="0">
                <a:sym typeface="Wingdings" panose="05000000000000000000" pitchFamily="2" charset="2"/>
              </a:rPr>
              <a:t>Muddy </a:t>
            </a:r>
            <a:r>
              <a:rPr lang="en-US" sz="2400" dirty="0" smtClean="0"/>
              <a:t>brown instead </a:t>
            </a:r>
            <a:r>
              <a:rPr lang="en-US" sz="2400" dirty="0"/>
              <a:t>of black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343709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2476500" y="516841"/>
            <a:ext cx="379783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The HSI Color Model</a:t>
            </a:r>
            <a:endParaRPr lang="en-US" altLang="en-US" sz="3200" dirty="0">
              <a:solidFill>
                <a:srgbClr val="00B0F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6" name="Text Box 1029"/>
          <p:cNvSpPr txBox="1">
            <a:spLocks noChangeArrowheads="1"/>
          </p:cNvSpPr>
          <p:nvPr/>
        </p:nvSpPr>
        <p:spPr bwMode="auto">
          <a:xfrm>
            <a:off x="617537" y="1816388"/>
            <a:ext cx="7045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dirty="0"/>
              <a:t>RGB, CMY models are not good for human interpreting</a:t>
            </a:r>
          </a:p>
        </p:txBody>
      </p:sp>
      <p:sp>
        <p:nvSpPr>
          <p:cNvPr id="7" name="Text Box 1030"/>
          <p:cNvSpPr txBox="1">
            <a:spLocks noChangeArrowheads="1"/>
          </p:cNvSpPr>
          <p:nvPr/>
        </p:nvSpPr>
        <p:spPr bwMode="auto">
          <a:xfrm>
            <a:off x="617537" y="2527300"/>
            <a:ext cx="5160963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400" b="1" u="sng" dirty="0"/>
              <a:t>HSI Color model</a:t>
            </a:r>
            <a:r>
              <a:rPr lang="en-US" altLang="en-US" sz="2400" b="1" u="sng" dirty="0" smtClean="0"/>
              <a:t>:</a:t>
            </a:r>
          </a:p>
          <a:p>
            <a:endParaRPr lang="en-US" altLang="en-US" sz="2400" b="1" u="sng" dirty="0"/>
          </a:p>
          <a:p>
            <a:r>
              <a:rPr lang="en-US" altLang="en-US" sz="2400" b="1" dirty="0"/>
              <a:t>Hue</a:t>
            </a:r>
            <a:r>
              <a:rPr lang="en-US" altLang="en-US" sz="2400" dirty="0"/>
              <a:t>:	        Dominant color</a:t>
            </a:r>
          </a:p>
          <a:p>
            <a:endParaRPr lang="en-US" altLang="en-US" sz="2400" dirty="0"/>
          </a:p>
          <a:p>
            <a:r>
              <a:rPr lang="en-US" altLang="en-US" sz="2400" b="1" dirty="0"/>
              <a:t>Saturation</a:t>
            </a:r>
            <a:r>
              <a:rPr lang="en-US" altLang="en-US" sz="2400" dirty="0"/>
              <a:t>:  Relative purity (inversely proportional </a:t>
            </a:r>
            <a:r>
              <a:rPr lang="en-US" altLang="en-US" sz="2400" dirty="0" smtClean="0"/>
              <a:t>to </a:t>
            </a:r>
            <a:r>
              <a:rPr lang="en-US" altLang="en-US" sz="2400" dirty="0"/>
              <a:t>amount of white light added)</a:t>
            </a:r>
          </a:p>
          <a:p>
            <a:endParaRPr lang="en-US" altLang="en-US" sz="2400" dirty="0"/>
          </a:p>
          <a:p>
            <a:r>
              <a:rPr lang="en-US" altLang="en-US" sz="2400" b="1" dirty="0"/>
              <a:t>Intensity</a:t>
            </a:r>
            <a:r>
              <a:rPr lang="en-US" altLang="en-US" sz="2400" dirty="0"/>
              <a:t>:     Brightness</a:t>
            </a:r>
          </a:p>
        </p:txBody>
      </p:sp>
      <p:sp>
        <p:nvSpPr>
          <p:cNvPr id="8" name="AutoShape 1031"/>
          <p:cNvSpPr>
            <a:spLocks/>
          </p:cNvSpPr>
          <p:nvPr/>
        </p:nvSpPr>
        <p:spPr bwMode="auto">
          <a:xfrm>
            <a:off x="5663911" y="3466594"/>
            <a:ext cx="381000" cy="1295400"/>
          </a:xfrm>
          <a:prstGeom prst="rightBrace">
            <a:avLst>
              <a:gd name="adj1" fmla="val 28333"/>
              <a:gd name="adj2" fmla="val 50000"/>
            </a:avLst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Text Box 1032"/>
          <p:cNvSpPr txBox="1">
            <a:spLocks noChangeArrowheads="1"/>
          </p:cNvSpPr>
          <p:nvPr/>
        </p:nvSpPr>
        <p:spPr bwMode="auto">
          <a:xfrm>
            <a:off x="6044911" y="3703131"/>
            <a:ext cx="19685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Color carrying</a:t>
            </a:r>
          </a:p>
          <a:p>
            <a:r>
              <a:rPr lang="en-US" altLang="en-US" dirty="0"/>
              <a:t>information</a:t>
            </a:r>
          </a:p>
        </p:txBody>
      </p:sp>
      <p:pic>
        <p:nvPicPr>
          <p:cNvPr id="56324" name="Picture 4" descr="https://www.researchgate.net/profile/Dr-Kashmar/publication/335504961/figure/fig2/AS:797662513213440@1567188971571/Figure-12-HSI-Color-Space-Cone-49_W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273" y="2184688"/>
            <a:ext cx="4051301" cy="3895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957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3" r="48979" b="20183"/>
          <a:stretch>
            <a:fillRect/>
          </a:stretch>
        </p:blipFill>
        <p:spPr bwMode="auto">
          <a:xfrm>
            <a:off x="1676400" y="1600201"/>
            <a:ext cx="4419600" cy="411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364507" y="374788"/>
            <a:ext cx="652549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Relationship Between RGB and HSI Color Models </a:t>
            </a:r>
          </a:p>
        </p:txBody>
      </p:sp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48" t="50015"/>
          <a:stretch>
            <a:fillRect/>
          </a:stretch>
        </p:blipFill>
        <p:spPr bwMode="auto">
          <a:xfrm>
            <a:off x="6553200" y="1452006"/>
            <a:ext cx="3581400" cy="4216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6096000" y="1984613"/>
            <a:ext cx="1371600" cy="8382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3276600" y="5715000"/>
            <a:ext cx="57849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RGB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7781926" y="5791200"/>
            <a:ext cx="49244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HSI</a:t>
            </a:r>
          </a:p>
        </p:txBody>
      </p:sp>
      <p:sp>
        <p:nvSpPr>
          <p:cNvPr id="14346" name="AutoShape 10"/>
          <p:cNvSpPr>
            <a:spLocks noChangeArrowheads="1"/>
          </p:cNvSpPr>
          <p:nvPr/>
        </p:nvSpPr>
        <p:spPr bwMode="auto">
          <a:xfrm>
            <a:off x="5524500" y="3244850"/>
            <a:ext cx="1143000" cy="685800"/>
          </a:xfrm>
          <a:prstGeom prst="leftRightArrow">
            <a:avLst>
              <a:gd name="adj1" fmla="val 50000"/>
              <a:gd name="adj2" fmla="val 3333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51" name="Freeform 15"/>
          <p:cNvSpPr>
            <a:spLocks/>
          </p:cNvSpPr>
          <p:nvPr/>
        </p:nvSpPr>
        <p:spPr bwMode="auto">
          <a:xfrm>
            <a:off x="2506663" y="2857501"/>
            <a:ext cx="2590800" cy="1509713"/>
          </a:xfrm>
          <a:custGeom>
            <a:avLst/>
            <a:gdLst>
              <a:gd name="T0" fmla="*/ 0 w 1632"/>
              <a:gd name="T1" fmla="*/ 784 h 951"/>
              <a:gd name="T2" fmla="*/ 70 w 1632"/>
              <a:gd name="T3" fmla="*/ 163 h 951"/>
              <a:gd name="T4" fmla="*/ 858 w 1632"/>
              <a:gd name="T5" fmla="*/ 951 h 951"/>
              <a:gd name="T6" fmla="*/ 1632 w 1632"/>
              <a:gd name="T7" fmla="*/ 170 h 951"/>
              <a:gd name="T8" fmla="*/ 1565 w 1632"/>
              <a:gd name="T9" fmla="*/ 787 h 951"/>
              <a:gd name="T10" fmla="*/ 778 w 1632"/>
              <a:gd name="T11" fmla="*/ 0 h 951"/>
              <a:gd name="T12" fmla="*/ 0 w 1632"/>
              <a:gd name="T13" fmla="*/ 784 h 9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32" h="951">
                <a:moveTo>
                  <a:pt x="0" y="784"/>
                </a:moveTo>
                <a:lnTo>
                  <a:pt x="70" y="163"/>
                </a:lnTo>
                <a:lnTo>
                  <a:pt x="858" y="951"/>
                </a:lnTo>
                <a:lnTo>
                  <a:pt x="1632" y="170"/>
                </a:lnTo>
                <a:lnTo>
                  <a:pt x="1565" y="787"/>
                </a:lnTo>
                <a:lnTo>
                  <a:pt x="778" y="0"/>
                </a:lnTo>
                <a:lnTo>
                  <a:pt x="0" y="784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4" name="Line 18"/>
          <p:cNvSpPr>
            <a:spLocks noChangeShapeType="1"/>
          </p:cNvSpPr>
          <p:nvPr/>
        </p:nvSpPr>
        <p:spPr bwMode="auto">
          <a:xfrm flipV="1">
            <a:off x="3756025" y="1866900"/>
            <a:ext cx="107950" cy="3467100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5" name="Oval 19"/>
          <p:cNvSpPr>
            <a:spLocks noChangeArrowheads="1"/>
          </p:cNvSpPr>
          <p:nvPr/>
        </p:nvSpPr>
        <p:spPr bwMode="auto">
          <a:xfrm>
            <a:off x="6929439" y="3403600"/>
            <a:ext cx="2439987" cy="50165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56" name="Line 20"/>
          <p:cNvSpPr>
            <a:spLocks noChangeShapeType="1"/>
          </p:cNvSpPr>
          <p:nvPr/>
        </p:nvSpPr>
        <p:spPr bwMode="auto">
          <a:xfrm flipV="1">
            <a:off x="8140699" y="1866899"/>
            <a:ext cx="22225" cy="3551239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42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2441800" y="360075"/>
            <a:ext cx="61815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Hue and Saturation on Color Planes </a:t>
            </a:r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90"/>
          <a:stretch>
            <a:fillRect/>
          </a:stretch>
        </p:blipFill>
        <p:spPr bwMode="auto">
          <a:xfrm>
            <a:off x="1739900" y="2018705"/>
            <a:ext cx="70104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7896225" y="2568575"/>
            <a:ext cx="393017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1. A dot is the plane is an arbitrary color</a:t>
            </a:r>
          </a:p>
          <a:p>
            <a:r>
              <a:rPr lang="en-US" altLang="en-US" dirty="0"/>
              <a:t>2. Hue is an angle from a red axis.</a:t>
            </a:r>
          </a:p>
          <a:p>
            <a:r>
              <a:rPr lang="en-US" altLang="en-US" dirty="0"/>
              <a:t>3. Saturation is a distance to the point.</a:t>
            </a:r>
          </a:p>
        </p:txBody>
      </p:sp>
    </p:spTree>
    <p:extLst>
      <p:ext uri="{BB962C8B-B14F-4D97-AF65-F5344CB8AC3E}">
        <p14:creationId xmlns:p14="http://schemas.microsoft.com/office/powerpoint/2010/main" val="91504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15"/>
          <a:stretch>
            <a:fillRect/>
          </a:stretch>
        </p:blipFill>
        <p:spPr bwMode="auto">
          <a:xfrm>
            <a:off x="2041526" y="1675844"/>
            <a:ext cx="6400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371" name="Text Box 1027"/>
          <p:cNvSpPr txBox="1">
            <a:spLocks noChangeArrowheads="1"/>
          </p:cNvSpPr>
          <p:nvPr/>
        </p:nvSpPr>
        <p:spPr bwMode="auto">
          <a:xfrm>
            <a:off x="2463800" y="393701"/>
            <a:ext cx="434445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HSI Color Model (cont.) </a:t>
            </a:r>
          </a:p>
        </p:txBody>
      </p:sp>
      <p:sp>
        <p:nvSpPr>
          <p:cNvPr id="58372" name="Text Box 1028"/>
          <p:cNvSpPr txBox="1">
            <a:spLocks noChangeArrowheads="1"/>
          </p:cNvSpPr>
          <p:nvPr/>
        </p:nvSpPr>
        <p:spPr bwMode="auto">
          <a:xfrm>
            <a:off x="7326437" y="6201807"/>
            <a:ext cx="48655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Intensity is given by a position on the vertical axis.</a:t>
            </a:r>
          </a:p>
        </p:txBody>
      </p:sp>
    </p:spTree>
    <p:extLst>
      <p:ext uri="{BB962C8B-B14F-4D97-AF65-F5344CB8AC3E}">
        <p14:creationId xmlns:p14="http://schemas.microsoft.com/office/powerpoint/2010/main" val="954524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2374901" y="410082"/>
            <a:ext cx="636263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Converting Colors from RGB to HSI </a:t>
            </a:r>
          </a:p>
        </p:txBody>
      </p:sp>
      <p:graphicFrame>
        <p:nvGraphicFramePr>
          <p:cNvPr id="5939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79904"/>
              </p:ext>
            </p:extLst>
          </p:nvPr>
        </p:nvGraphicFramePr>
        <p:xfrm>
          <a:off x="542071" y="2349500"/>
          <a:ext cx="4198938" cy="91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870" name="Equation" r:id="rId3" imgW="2095200" imgH="457200" progId="Equation.3">
                  <p:embed/>
                </p:oleObj>
              </mc:Choice>
              <mc:Fallback>
                <p:oleObj name="Equation" r:id="rId3" imgW="2095200" imgH="457200" progId="Equation.3">
                  <p:embed/>
                  <p:pic>
                    <p:nvPicPr>
                      <p:cNvPr id="5939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071" y="2349500"/>
                        <a:ext cx="4198938" cy="915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39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4125729"/>
              </p:ext>
            </p:extLst>
          </p:nvPr>
        </p:nvGraphicFramePr>
        <p:xfrm>
          <a:off x="6154677" y="2043906"/>
          <a:ext cx="5165725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871" name="Equation" r:id="rId5" imgW="2577960" imgH="761760" progId="Equation.3">
                  <p:embed/>
                </p:oleObj>
              </mc:Choice>
              <mc:Fallback>
                <p:oleObj name="Equation" r:id="rId5" imgW="2577960" imgH="761760" progId="Equation.3">
                  <p:embed/>
                  <p:pic>
                    <p:nvPicPr>
                      <p:cNvPr id="5939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4677" y="2043906"/>
                        <a:ext cx="5165725" cy="1527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0723453"/>
              </p:ext>
            </p:extLst>
          </p:nvPr>
        </p:nvGraphicFramePr>
        <p:xfrm>
          <a:off x="1028701" y="4159250"/>
          <a:ext cx="2238375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872" name="Equation" r:id="rId7" imgW="1117440" imgH="393480" progId="Equation.3">
                  <p:embed/>
                </p:oleObj>
              </mc:Choice>
              <mc:Fallback>
                <p:oleObj name="Equation" r:id="rId7" imgW="1117440" imgH="393480" progId="Equation.3">
                  <p:embed/>
                  <p:pic>
                    <p:nvPicPr>
                      <p:cNvPr id="5940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8701" y="4159250"/>
                        <a:ext cx="2238375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171145"/>
              </p:ext>
            </p:extLst>
          </p:nvPr>
        </p:nvGraphicFramePr>
        <p:xfrm>
          <a:off x="1028701" y="5447506"/>
          <a:ext cx="2212975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873" name="Equation" r:id="rId9" imgW="1104840" imgH="393480" progId="Equation.3">
                  <p:embed/>
                </p:oleObj>
              </mc:Choice>
              <mc:Fallback>
                <p:oleObj name="Equation" r:id="rId9" imgW="1104840" imgH="393480" progId="Equation.3">
                  <p:embed/>
                  <p:pic>
                    <p:nvPicPr>
                      <p:cNvPr id="5940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8701" y="5447506"/>
                        <a:ext cx="2212975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726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2379664" y="648372"/>
            <a:ext cx="636263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Converting Colors from HSI to RGB </a:t>
            </a:r>
          </a:p>
        </p:txBody>
      </p:sp>
      <p:graphicFrame>
        <p:nvGraphicFramePr>
          <p:cNvPr id="6758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2754215"/>
              </p:ext>
            </p:extLst>
          </p:nvPr>
        </p:nvGraphicFramePr>
        <p:xfrm>
          <a:off x="449263" y="3413920"/>
          <a:ext cx="155257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18" name="Equation" r:id="rId3" imgW="774360" imgH="203040" progId="Equation.3">
                  <p:embed/>
                </p:oleObj>
              </mc:Choice>
              <mc:Fallback>
                <p:oleObj name="Equation" r:id="rId3" imgW="774360" imgH="203040" progId="Equation.3">
                  <p:embed/>
                  <p:pic>
                    <p:nvPicPr>
                      <p:cNvPr id="6758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263" y="3413920"/>
                        <a:ext cx="1552575" cy="406400"/>
                      </a:xfrm>
                      <a:prstGeom prst="rect">
                        <a:avLst/>
                      </a:prstGeom>
                      <a:solidFill>
                        <a:srgbClr val="FF99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8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8338570"/>
              </p:ext>
            </p:extLst>
          </p:nvPr>
        </p:nvGraphicFramePr>
        <p:xfrm>
          <a:off x="449263" y="2347121"/>
          <a:ext cx="3027363" cy="915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19" name="Equation" r:id="rId5" imgW="1511280" imgH="457200" progId="Equation.3">
                  <p:embed/>
                </p:oleObj>
              </mc:Choice>
              <mc:Fallback>
                <p:oleObj name="Equation" r:id="rId5" imgW="1511280" imgH="457200" progId="Equation.3">
                  <p:embed/>
                  <p:pic>
                    <p:nvPicPr>
                      <p:cNvPr id="6758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263" y="2347121"/>
                        <a:ext cx="3027363" cy="915987"/>
                      </a:xfrm>
                      <a:prstGeom prst="rect">
                        <a:avLst/>
                      </a:prstGeom>
                      <a:solidFill>
                        <a:srgbClr val="FF99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8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2216811"/>
              </p:ext>
            </p:extLst>
          </p:nvPr>
        </p:nvGraphicFramePr>
        <p:xfrm>
          <a:off x="449263" y="4023521"/>
          <a:ext cx="193357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20" name="Equation" r:id="rId7" imgW="965160" imgH="203040" progId="Equation.3">
                  <p:embed/>
                </p:oleObj>
              </mc:Choice>
              <mc:Fallback>
                <p:oleObj name="Equation" r:id="rId7" imgW="965160" imgH="203040" progId="Equation.3">
                  <p:embed/>
                  <p:pic>
                    <p:nvPicPr>
                      <p:cNvPr id="6758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263" y="4023521"/>
                        <a:ext cx="1933575" cy="407987"/>
                      </a:xfrm>
                      <a:prstGeom prst="rect">
                        <a:avLst/>
                      </a:prstGeom>
                      <a:solidFill>
                        <a:srgbClr val="FF99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267529" y="1652632"/>
            <a:ext cx="11485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RG sector:</a:t>
            </a:r>
          </a:p>
        </p:txBody>
      </p:sp>
      <p:graphicFrame>
        <p:nvGraphicFramePr>
          <p:cNvPr id="6759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3288585"/>
              </p:ext>
            </p:extLst>
          </p:nvPr>
        </p:nvGraphicFramePr>
        <p:xfrm>
          <a:off x="1416049" y="1661322"/>
          <a:ext cx="1550988" cy="357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21" name="Equation" r:id="rId9" imgW="774360" imgH="177480" progId="Equation.3">
                  <p:embed/>
                </p:oleObj>
              </mc:Choice>
              <mc:Fallback>
                <p:oleObj name="Equation" r:id="rId9" imgW="774360" imgH="177480" progId="Equation.3">
                  <p:embed/>
                  <p:pic>
                    <p:nvPicPr>
                      <p:cNvPr id="67592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6049" y="1661322"/>
                        <a:ext cx="1550988" cy="357187"/>
                      </a:xfrm>
                      <a:prstGeom prst="rect">
                        <a:avLst/>
                      </a:prstGeom>
                      <a:solidFill>
                        <a:srgbClr val="FF99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8072438" y="1529879"/>
            <a:ext cx="11506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GB sector:</a:t>
            </a:r>
          </a:p>
        </p:txBody>
      </p:sp>
      <p:graphicFrame>
        <p:nvGraphicFramePr>
          <p:cNvPr id="6759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7188190"/>
              </p:ext>
            </p:extLst>
          </p:nvPr>
        </p:nvGraphicFramePr>
        <p:xfrm>
          <a:off x="9459914" y="1606079"/>
          <a:ext cx="1855787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22" name="Equation" r:id="rId11" imgW="927000" imgH="177480" progId="Equation.3">
                  <p:embed/>
                </p:oleObj>
              </mc:Choice>
              <mc:Fallback>
                <p:oleObj name="Equation" r:id="rId11" imgW="927000" imgH="177480" progId="Equation.3">
                  <p:embed/>
                  <p:pic>
                    <p:nvPicPr>
                      <p:cNvPr id="67594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59914" y="1606079"/>
                        <a:ext cx="1855787" cy="357188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9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7551720"/>
              </p:ext>
            </p:extLst>
          </p:nvPr>
        </p:nvGraphicFramePr>
        <p:xfrm>
          <a:off x="8620126" y="2647479"/>
          <a:ext cx="155257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23" name="Equation" r:id="rId13" imgW="774360" imgH="203040" progId="Equation.3">
                  <p:embed/>
                </p:oleObj>
              </mc:Choice>
              <mc:Fallback>
                <p:oleObj name="Equation" r:id="rId13" imgW="774360" imgH="203040" progId="Equation.3">
                  <p:embed/>
                  <p:pic>
                    <p:nvPicPr>
                      <p:cNvPr id="67595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20126" y="2647479"/>
                        <a:ext cx="1552575" cy="40640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96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3204252"/>
              </p:ext>
            </p:extLst>
          </p:nvPr>
        </p:nvGraphicFramePr>
        <p:xfrm>
          <a:off x="8648701" y="3180879"/>
          <a:ext cx="3052763" cy="91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24" name="Equation" r:id="rId15" imgW="1523880" imgH="457200" progId="Equation.3">
                  <p:embed/>
                </p:oleObj>
              </mc:Choice>
              <mc:Fallback>
                <p:oleObj name="Equation" r:id="rId15" imgW="1523880" imgH="457200" progId="Equation.3">
                  <p:embed/>
                  <p:pic>
                    <p:nvPicPr>
                      <p:cNvPr id="67596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48701" y="3180879"/>
                        <a:ext cx="3052763" cy="915988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97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1535183"/>
              </p:ext>
            </p:extLst>
          </p:nvPr>
        </p:nvGraphicFramePr>
        <p:xfrm>
          <a:off x="8648701" y="4296893"/>
          <a:ext cx="193357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25" name="Equation" r:id="rId17" imgW="965160" imgH="203040" progId="Equation.3">
                  <p:embed/>
                </p:oleObj>
              </mc:Choice>
              <mc:Fallback>
                <p:oleObj name="Equation" r:id="rId17" imgW="965160" imgH="203040" progId="Equation.3">
                  <p:embed/>
                  <p:pic>
                    <p:nvPicPr>
                      <p:cNvPr id="67597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48701" y="4296893"/>
                        <a:ext cx="1933575" cy="407987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98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5539725"/>
              </p:ext>
            </p:extLst>
          </p:nvPr>
        </p:nvGraphicFramePr>
        <p:xfrm>
          <a:off x="4470402" y="5608402"/>
          <a:ext cx="157797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26" name="Equation" r:id="rId19" imgW="787320" imgH="203040" progId="Equation.3">
                  <p:embed/>
                </p:oleObj>
              </mc:Choice>
              <mc:Fallback>
                <p:oleObj name="Equation" r:id="rId19" imgW="787320" imgH="203040" progId="Equation.3">
                  <p:embed/>
                  <p:pic>
                    <p:nvPicPr>
                      <p:cNvPr id="67598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0402" y="5608402"/>
                        <a:ext cx="1577975" cy="406400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99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3407863"/>
              </p:ext>
            </p:extLst>
          </p:nvPr>
        </p:nvGraphicFramePr>
        <p:xfrm>
          <a:off x="4483102" y="4541603"/>
          <a:ext cx="3027363" cy="915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27" name="Equation" r:id="rId21" imgW="1511280" imgH="457200" progId="Equation.3">
                  <p:embed/>
                </p:oleObj>
              </mc:Choice>
              <mc:Fallback>
                <p:oleObj name="Equation" r:id="rId21" imgW="1511280" imgH="457200" progId="Equation.3">
                  <p:embed/>
                  <p:pic>
                    <p:nvPicPr>
                      <p:cNvPr id="67599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83102" y="4541603"/>
                        <a:ext cx="3027363" cy="915987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00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1143370"/>
              </p:ext>
            </p:extLst>
          </p:nvPr>
        </p:nvGraphicFramePr>
        <p:xfrm>
          <a:off x="4483102" y="6218003"/>
          <a:ext cx="193357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28" name="Equation" r:id="rId23" imgW="965160" imgH="203040" progId="Equation.3">
                  <p:embed/>
                </p:oleObj>
              </mc:Choice>
              <mc:Fallback>
                <p:oleObj name="Equation" r:id="rId23" imgW="965160" imgH="203040" progId="Equation.3">
                  <p:embed/>
                  <p:pic>
                    <p:nvPicPr>
                      <p:cNvPr id="6760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83102" y="6218003"/>
                        <a:ext cx="1933575" cy="407987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601" name="Text Box 17"/>
          <p:cNvSpPr txBox="1">
            <a:spLocks noChangeArrowheads="1"/>
          </p:cNvSpPr>
          <p:nvPr/>
        </p:nvSpPr>
        <p:spPr bwMode="auto">
          <a:xfrm>
            <a:off x="3933826" y="3501789"/>
            <a:ext cx="11297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BR sector:</a:t>
            </a:r>
          </a:p>
        </p:txBody>
      </p:sp>
      <p:graphicFrame>
        <p:nvGraphicFramePr>
          <p:cNvPr id="67602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5808823"/>
              </p:ext>
            </p:extLst>
          </p:nvPr>
        </p:nvGraphicFramePr>
        <p:xfrm>
          <a:off x="5327652" y="3560528"/>
          <a:ext cx="1882775" cy="357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29" name="Equation" r:id="rId25" imgW="939600" imgH="177480" progId="Equation.3">
                  <p:embed/>
                </p:oleObj>
              </mc:Choice>
              <mc:Fallback>
                <p:oleObj name="Equation" r:id="rId25" imgW="939600" imgH="177480" progId="Equation.3">
                  <p:embed/>
                  <p:pic>
                    <p:nvPicPr>
                      <p:cNvPr id="67602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27652" y="3560528"/>
                        <a:ext cx="1882775" cy="357187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03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995058"/>
              </p:ext>
            </p:extLst>
          </p:nvPr>
        </p:nvGraphicFramePr>
        <p:xfrm>
          <a:off x="8597901" y="2139479"/>
          <a:ext cx="1654175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30" name="Equation" r:id="rId27" imgW="825480" imgH="177480" progId="Equation.3">
                  <p:embed/>
                </p:oleObj>
              </mc:Choice>
              <mc:Fallback>
                <p:oleObj name="Equation" r:id="rId27" imgW="825480" imgH="177480" progId="Equation.3">
                  <p:embed/>
                  <p:pic>
                    <p:nvPicPr>
                      <p:cNvPr id="67603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97901" y="2139479"/>
                        <a:ext cx="1654175" cy="35560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604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7185354"/>
              </p:ext>
            </p:extLst>
          </p:nvPr>
        </p:nvGraphicFramePr>
        <p:xfrm>
          <a:off x="4467227" y="4035189"/>
          <a:ext cx="1679575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31" name="Equation" r:id="rId29" imgW="838080" imgH="177480" progId="Equation.3">
                  <p:embed/>
                </p:oleObj>
              </mc:Choice>
              <mc:Fallback>
                <p:oleObj name="Equation" r:id="rId29" imgW="838080" imgH="177480" progId="Equation.3">
                  <p:embed/>
                  <p:pic>
                    <p:nvPicPr>
                      <p:cNvPr id="67604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7227" y="4035189"/>
                        <a:ext cx="1679575" cy="355600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3547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2578100" y="622301"/>
            <a:ext cx="423224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Image Processing </a:t>
            </a:r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406401" y="2009776"/>
            <a:ext cx="11468099" cy="3662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400" dirty="0"/>
              <a:t>There are 2 types of color image processes</a:t>
            </a:r>
          </a:p>
          <a:p>
            <a:endParaRPr lang="en-US" altLang="en-US" sz="2400" dirty="0"/>
          </a:p>
          <a:p>
            <a:r>
              <a:rPr lang="en-US" alt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</a:t>
            </a:r>
            <a:r>
              <a:rPr lang="en-US" altLang="en-US" sz="3200" b="1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</a:t>
            </a:r>
            <a:r>
              <a:rPr lang="en-US" altLang="en-US" sz="3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Pseudocolor</a:t>
            </a:r>
            <a:r>
              <a:rPr lang="en-US" altLang="en-US" sz="3200" b="1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en-US" sz="2400" dirty="0"/>
              <a:t>image process: Assigning colors to gray </a:t>
            </a:r>
            <a:r>
              <a:rPr lang="en-US" altLang="en-US" sz="2400" dirty="0" smtClean="0"/>
              <a:t>values </a:t>
            </a:r>
            <a:r>
              <a:rPr lang="en-US" altLang="en-US" sz="2400" dirty="0"/>
              <a:t>based on a specific criterion. Gray scale images to be </a:t>
            </a:r>
            <a:r>
              <a:rPr lang="en-US" altLang="en-US" sz="2400" dirty="0" smtClean="0"/>
              <a:t>processed may </a:t>
            </a:r>
            <a:r>
              <a:rPr lang="en-US" altLang="en-US" sz="2400" dirty="0"/>
              <a:t>be a single image or multiple images such as multispectral images</a:t>
            </a:r>
          </a:p>
          <a:p>
            <a:endParaRPr lang="en-US" altLang="en-US" sz="2400" dirty="0">
              <a:solidFill>
                <a:srgbClr val="FF0000"/>
              </a:solidFill>
            </a:endParaRPr>
          </a:p>
          <a:p>
            <a:endParaRPr lang="en-US" altLang="en-US" sz="2400" dirty="0">
              <a:solidFill>
                <a:srgbClr val="FF0000"/>
              </a:solidFill>
            </a:endParaRPr>
          </a:p>
          <a:p>
            <a:r>
              <a:rPr lang="en-US" alt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</a:t>
            </a:r>
            <a:r>
              <a:rPr lang="en-US" altLang="en-US" sz="3200" b="1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Full color </a:t>
            </a:r>
            <a:r>
              <a:rPr lang="en-US" altLang="en-US" sz="2400" dirty="0"/>
              <a:t>image process: The process to manipulate </a:t>
            </a:r>
            <a:r>
              <a:rPr lang="en-US" altLang="en-US" sz="2400" dirty="0" smtClean="0"/>
              <a:t>real color </a:t>
            </a:r>
            <a:r>
              <a:rPr lang="en-US" altLang="en-US" sz="2400" dirty="0"/>
              <a:t>images such as color photographs. </a:t>
            </a:r>
            <a:endParaRPr lang="th-TH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9692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2362200" y="676113"/>
            <a:ext cx="558838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>
              <a:defRPr sz="320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altLang="en-US" dirty="0" err="1"/>
              <a:t>Pseudocolor</a:t>
            </a:r>
            <a:r>
              <a:rPr lang="en-US" altLang="en-US" dirty="0"/>
              <a:t> Image Processing  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568326" y="2555827"/>
            <a:ext cx="542103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>
                <a:solidFill>
                  <a:schemeClr val="accent2"/>
                </a:solidFill>
              </a:rPr>
              <a:t>Why we need to assign colors to gray scale image?</a:t>
            </a:r>
            <a:endParaRPr lang="th-TH" altLang="en-US" sz="2000" dirty="0">
              <a:solidFill>
                <a:schemeClr val="accent2"/>
              </a:solidFill>
            </a:endParaRP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1673226" y="2917553"/>
            <a:ext cx="816927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000" dirty="0"/>
              <a:t>Answer: </a:t>
            </a:r>
            <a:r>
              <a:rPr lang="en-US" altLang="en-US" sz="2000" dirty="0">
                <a:solidFill>
                  <a:srgbClr val="FF0000"/>
                </a:solidFill>
              </a:rPr>
              <a:t>Human can distinguish different colors better than different</a:t>
            </a:r>
          </a:p>
          <a:p>
            <a:r>
              <a:rPr lang="en-US" altLang="en-US" sz="2000" dirty="0">
                <a:solidFill>
                  <a:srgbClr val="FF0000"/>
                </a:solidFill>
              </a:rPr>
              <a:t>shades of gray.</a:t>
            </a:r>
            <a:endParaRPr lang="th-TH" altLang="en-US" sz="2000" dirty="0">
              <a:solidFill>
                <a:srgbClr val="FF0000"/>
              </a:solidFill>
            </a:endParaRP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568326" y="1674861"/>
            <a:ext cx="904557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i="1" dirty="0" err="1" smtClean="0"/>
              <a:t>Pseudocolor</a:t>
            </a:r>
            <a:r>
              <a:rPr lang="en-US" sz="2000" i="1" dirty="0" smtClean="0"/>
              <a:t> </a:t>
            </a:r>
            <a:r>
              <a:rPr lang="en-US" sz="2000" dirty="0"/>
              <a:t>(sometimes called </a:t>
            </a:r>
            <a:r>
              <a:rPr lang="en-US" sz="2000" i="1" dirty="0"/>
              <a:t>false color</a:t>
            </a:r>
            <a:r>
              <a:rPr lang="en-US" sz="2000" dirty="0"/>
              <a:t>) image processing consists of assigning</a:t>
            </a:r>
          </a:p>
          <a:p>
            <a:r>
              <a:rPr lang="en-US" sz="2000" dirty="0"/>
              <a:t>colors to gray values based on a specified criterion</a:t>
            </a:r>
            <a:endParaRPr lang="th-TH" altLang="en-US" sz="2400" dirty="0">
              <a:solidFill>
                <a:srgbClr val="009900"/>
              </a:solidFill>
            </a:endParaRPr>
          </a:p>
        </p:txBody>
      </p:sp>
      <p:pic>
        <p:nvPicPr>
          <p:cNvPr id="20490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46" t="50012"/>
          <a:stretch>
            <a:fillRect/>
          </a:stretch>
        </p:blipFill>
        <p:spPr bwMode="auto">
          <a:xfrm>
            <a:off x="6756400" y="3786454"/>
            <a:ext cx="3060700" cy="2612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46" b="49986"/>
          <a:stretch>
            <a:fillRect/>
          </a:stretch>
        </p:blipFill>
        <p:spPr bwMode="auto">
          <a:xfrm>
            <a:off x="2870200" y="3786678"/>
            <a:ext cx="3060700" cy="2614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461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2595700" y="685802"/>
            <a:ext cx="617989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Intensity Slicing or Density Slicing  </a:t>
            </a:r>
          </a:p>
        </p:txBody>
      </p:sp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2" r="12222" b="7986"/>
          <a:stretch>
            <a:fillRect/>
          </a:stretch>
        </p:blipFill>
        <p:spPr bwMode="auto">
          <a:xfrm>
            <a:off x="560861" y="2101850"/>
            <a:ext cx="4616450" cy="391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042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6879295"/>
              </p:ext>
            </p:extLst>
          </p:nvPr>
        </p:nvGraphicFramePr>
        <p:xfrm>
          <a:off x="4651375" y="1688306"/>
          <a:ext cx="4860925" cy="96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04" name="Equation" r:id="rId7" imgW="2425680" imgH="482400" progId="Equation.3">
                  <p:embed/>
                </p:oleObj>
              </mc:Choice>
              <mc:Fallback>
                <p:oleObj name="Equation" r:id="rId7" imgW="2425680" imgH="482400" progId="Equation.3">
                  <p:embed/>
                  <p:pic>
                    <p:nvPicPr>
                      <p:cNvPr id="6042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1375" y="1688306"/>
                        <a:ext cx="4860925" cy="966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1630364" y="533401"/>
            <a:ext cx="11128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Formula:</a:t>
            </a:r>
            <a:endParaRPr lang="th-TH" altLang="en-US" sz="2000"/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10061575" y="1764506"/>
            <a:ext cx="181331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i="1" dirty="0"/>
              <a:t>C</a:t>
            </a:r>
            <a:r>
              <a:rPr lang="en-US" altLang="en-US" sz="2000" i="1" baseline="-25000" dirty="0"/>
              <a:t>1</a:t>
            </a:r>
            <a:r>
              <a:rPr lang="en-US" altLang="en-US" sz="2000" dirty="0"/>
              <a:t> = Color No. 1</a:t>
            </a:r>
          </a:p>
          <a:p>
            <a:r>
              <a:rPr lang="en-US" altLang="en-US" sz="2000" i="1" dirty="0"/>
              <a:t>C</a:t>
            </a:r>
            <a:r>
              <a:rPr lang="en-US" altLang="en-US" sz="2000" i="1" baseline="-25000" dirty="0"/>
              <a:t>2</a:t>
            </a:r>
            <a:r>
              <a:rPr lang="en-US" altLang="en-US" sz="2000" dirty="0"/>
              <a:t> = Color No. 2</a:t>
            </a:r>
            <a:endParaRPr lang="th-TH" altLang="en-US" sz="2000" dirty="0"/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901700" y="3371791"/>
            <a:ext cx="3097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T</a:t>
            </a:r>
            <a:endParaRPr lang="th-TH" altLang="en-US" sz="2000" dirty="0"/>
          </a:p>
        </p:txBody>
      </p:sp>
      <p:sp>
        <p:nvSpPr>
          <p:cNvPr id="60425" name="Line 9"/>
          <p:cNvSpPr>
            <a:spLocks noChangeShapeType="1"/>
          </p:cNvSpPr>
          <p:nvPr/>
        </p:nvSpPr>
        <p:spPr bwMode="auto">
          <a:xfrm flipV="1">
            <a:off x="8674100" y="2933700"/>
            <a:ext cx="0" cy="28956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26" name="Line 10"/>
          <p:cNvSpPr>
            <a:spLocks noChangeShapeType="1"/>
          </p:cNvSpPr>
          <p:nvPr/>
        </p:nvSpPr>
        <p:spPr bwMode="auto">
          <a:xfrm>
            <a:off x="8674100" y="5829300"/>
            <a:ext cx="2819400" cy="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27" name="Text Box 11"/>
          <p:cNvSpPr txBox="1">
            <a:spLocks noChangeArrowheads="1"/>
          </p:cNvSpPr>
          <p:nvPr/>
        </p:nvSpPr>
        <p:spPr bwMode="auto">
          <a:xfrm>
            <a:off x="9512300" y="6134100"/>
            <a:ext cx="109004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Intensity</a:t>
            </a:r>
            <a:endParaRPr lang="th-TH" altLang="en-US" sz="2000"/>
          </a:p>
        </p:txBody>
      </p:sp>
      <p:sp>
        <p:nvSpPr>
          <p:cNvPr id="60428" name="Text Box 12"/>
          <p:cNvSpPr txBox="1">
            <a:spLocks noChangeArrowheads="1"/>
          </p:cNvSpPr>
          <p:nvPr/>
        </p:nvSpPr>
        <p:spPr bwMode="auto">
          <a:xfrm rot="16200000">
            <a:off x="8110538" y="3192463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Color</a:t>
            </a:r>
            <a:endParaRPr lang="th-TH" altLang="en-US" sz="2000"/>
          </a:p>
        </p:txBody>
      </p:sp>
      <p:sp>
        <p:nvSpPr>
          <p:cNvPr id="60432" name="Text Box 16"/>
          <p:cNvSpPr txBox="1">
            <a:spLocks noChangeArrowheads="1"/>
          </p:cNvSpPr>
          <p:nvPr/>
        </p:nvSpPr>
        <p:spPr bwMode="auto">
          <a:xfrm>
            <a:off x="8293100" y="4762500"/>
            <a:ext cx="4058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i="1"/>
              <a:t>C</a:t>
            </a:r>
            <a:r>
              <a:rPr lang="en-US" altLang="en-US" sz="2000" i="1" baseline="-25000"/>
              <a:t>1</a:t>
            </a:r>
            <a:endParaRPr lang="th-TH" altLang="en-US" sz="2000" i="1" baseline="-25000"/>
          </a:p>
        </p:txBody>
      </p:sp>
      <p:sp>
        <p:nvSpPr>
          <p:cNvPr id="60433" name="Text Box 17"/>
          <p:cNvSpPr txBox="1">
            <a:spLocks noChangeArrowheads="1"/>
          </p:cNvSpPr>
          <p:nvPr/>
        </p:nvSpPr>
        <p:spPr bwMode="auto">
          <a:xfrm>
            <a:off x="8313738" y="3848100"/>
            <a:ext cx="4058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i="1"/>
              <a:t>C</a:t>
            </a:r>
            <a:r>
              <a:rPr lang="en-US" altLang="en-US" sz="2000" i="1" baseline="-25000"/>
              <a:t>2</a:t>
            </a:r>
            <a:endParaRPr lang="th-TH" altLang="en-US" sz="2000" i="1" baseline="-25000"/>
          </a:p>
        </p:txBody>
      </p:sp>
      <p:sp>
        <p:nvSpPr>
          <p:cNvPr id="60435" name="Freeform 19"/>
          <p:cNvSpPr>
            <a:spLocks/>
          </p:cNvSpPr>
          <p:nvPr/>
        </p:nvSpPr>
        <p:spPr bwMode="auto">
          <a:xfrm>
            <a:off x="8674100" y="4076700"/>
            <a:ext cx="2667000" cy="914400"/>
          </a:xfrm>
          <a:custGeom>
            <a:avLst/>
            <a:gdLst>
              <a:gd name="T0" fmla="*/ 0 w 1680"/>
              <a:gd name="T1" fmla="*/ 576 h 576"/>
              <a:gd name="T2" fmla="*/ 864 w 1680"/>
              <a:gd name="T3" fmla="*/ 576 h 576"/>
              <a:gd name="T4" fmla="*/ 864 w 1680"/>
              <a:gd name="T5" fmla="*/ 0 h 576"/>
              <a:gd name="T6" fmla="*/ 1680 w 1680"/>
              <a:gd name="T7" fmla="*/ 0 h 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80" h="576">
                <a:moveTo>
                  <a:pt x="0" y="576"/>
                </a:moveTo>
                <a:lnTo>
                  <a:pt x="864" y="576"/>
                </a:lnTo>
                <a:lnTo>
                  <a:pt x="864" y="0"/>
                </a:lnTo>
                <a:lnTo>
                  <a:pt x="1680" y="0"/>
                </a:lnTo>
              </a:path>
            </a:pathLst>
          </a:cu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36" name="Line 20"/>
          <p:cNvSpPr>
            <a:spLocks noChangeShapeType="1"/>
          </p:cNvSpPr>
          <p:nvPr/>
        </p:nvSpPr>
        <p:spPr bwMode="auto">
          <a:xfrm>
            <a:off x="10045700" y="4991100"/>
            <a:ext cx="0" cy="838200"/>
          </a:xfrm>
          <a:prstGeom prst="line">
            <a:avLst/>
          </a:prstGeom>
          <a:noFill/>
          <a:ln w="19050">
            <a:solidFill>
              <a:schemeClr val="accent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437" name="Text Box 21"/>
          <p:cNvSpPr txBox="1">
            <a:spLocks noChangeArrowheads="1"/>
          </p:cNvSpPr>
          <p:nvPr/>
        </p:nvSpPr>
        <p:spPr bwMode="auto">
          <a:xfrm>
            <a:off x="9893300" y="5753100"/>
            <a:ext cx="3097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T</a:t>
            </a:r>
            <a:endParaRPr lang="th-TH" altLang="en-US" sz="2000"/>
          </a:p>
        </p:txBody>
      </p:sp>
      <p:sp>
        <p:nvSpPr>
          <p:cNvPr id="60438" name="Text Box 22"/>
          <p:cNvSpPr txBox="1">
            <a:spLocks noChangeArrowheads="1"/>
          </p:cNvSpPr>
          <p:nvPr/>
        </p:nvSpPr>
        <p:spPr bwMode="auto">
          <a:xfrm>
            <a:off x="8505825" y="5767388"/>
            <a:ext cx="31451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0</a:t>
            </a:r>
            <a:endParaRPr lang="th-TH" altLang="en-US" sz="2000"/>
          </a:p>
        </p:txBody>
      </p:sp>
      <p:sp>
        <p:nvSpPr>
          <p:cNvPr id="60439" name="Text Box 23"/>
          <p:cNvSpPr txBox="1">
            <a:spLocks noChangeArrowheads="1"/>
          </p:cNvSpPr>
          <p:nvPr/>
        </p:nvSpPr>
        <p:spPr bwMode="auto">
          <a:xfrm>
            <a:off x="11188700" y="5813425"/>
            <a:ext cx="50045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L-1</a:t>
            </a:r>
            <a:endParaRPr lang="th-TH" altLang="en-US" sz="2000"/>
          </a:p>
        </p:txBody>
      </p:sp>
      <p:sp>
        <p:nvSpPr>
          <p:cNvPr id="60440" name="Text Box 24"/>
          <p:cNvSpPr txBox="1">
            <a:spLocks noChangeArrowheads="1"/>
          </p:cNvSpPr>
          <p:nvPr/>
        </p:nvSpPr>
        <p:spPr bwMode="auto">
          <a:xfrm>
            <a:off x="560861" y="6015097"/>
            <a:ext cx="4616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>
                <a:solidFill>
                  <a:srgbClr val="FF0000"/>
                </a:solidFill>
              </a:rPr>
              <a:t>A gray scale image viewed as a 3D surface.</a:t>
            </a:r>
            <a:endParaRPr lang="th-TH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1463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44"/>
          <a:stretch>
            <a:fillRect/>
          </a:stretch>
        </p:blipFill>
        <p:spPr bwMode="auto">
          <a:xfrm>
            <a:off x="2098522" y="1549400"/>
            <a:ext cx="3006877" cy="5027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2501900" y="594054"/>
            <a:ext cx="45496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Intensity Slicing Example 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6097588" y="2423319"/>
            <a:ext cx="4130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An X-ray image of a weld with cracks </a:t>
            </a:r>
            <a:endParaRPr lang="th-TH" altLang="en-US" sz="2000" dirty="0"/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5638800" y="4724400"/>
            <a:ext cx="483427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After assigning a yellow color to pixels with</a:t>
            </a:r>
          </a:p>
          <a:p>
            <a:r>
              <a:rPr lang="en-US" altLang="en-US" sz="2000" dirty="0"/>
              <a:t>value 255 and a blue color to all other pixels.</a:t>
            </a:r>
            <a:endParaRPr lang="th-TH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20511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2585319" y="558513"/>
            <a:ext cx="504016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Multi Level Intensity Slicing </a:t>
            </a:r>
          </a:p>
        </p:txBody>
      </p:sp>
      <p:graphicFrame>
        <p:nvGraphicFramePr>
          <p:cNvPr id="6963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0295061"/>
              </p:ext>
            </p:extLst>
          </p:nvPr>
        </p:nvGraphicFramePr>
        <p:xfrm>
          <a:off x="2938665" y="1724819"/>
          <a:ext cx="4962525" cy="458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728" name="Equation" r:id="rId3" imgW="2476440" imgH="228600" progId="Equation.3">
                  <p:embed/>
                </p:oleObj>
              </mc:Choice>
              <mc:Fallback>
                <p:oleObj name="Equation" r:id="rId3" imgW="2476440" imgH="228600" progId="Equation.3">
                  <p:embed/>
                  <p:pic>
                    <p:nvPicPr>
                      <p:cNvPr id="6963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8665" y="1724819"/>
                        <a:ext cx="4962525" cy="458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8382000" y="1738312"/>
            <a:ext cx="23574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i="1" dirty="0" err="1"/>
              <a:t>C</a:t>
            </a:r>
            <a:r>
              <a:rPr lang="en-US" altLang="en-US" sz="2000" i="1" baseline="-25000" dirty="0" err="1"/>
              <a:t>k</a:t>
            </a:r>
            <a:r>
              <a:rPr lang="en-US" altLang="en-US" sz="2000" dirty="0"/>
              <a:t> = Color No. </a:t>
            </a:r>
            <a:r>
              <a:rPr lang="en-US" altLang="en-US" sz="2000" i="1" dirty="0"/>
              <a:t>k</a:t>
            </a:r>
          </a:p>
          <a:p>
            <a:r>
              <a:rPr lang="en-US" altLang="en-US" sz="2000" i="1" dirty="0" err="1"/>
              <a:t>l</a:t>
            </a:r>
            <a:r>
              <a:rPr lang="en-US" altLang="en-US" sz="2000" i="1" baseline="-25000" dirty="0" err="1"/>
              <a:t>k</a:t>
            </a:r>
            <a:r>
              <a:rPr lang="en-US" altLang="en-US" sz="2000" dirty="0"/>
              <a:t> = Threshold level </a:t>
            </a:r>
            <a:r>
              <a:rPr lang="en-US" altLang="en-US" sz="2000" i="1" dirty="0"/>
              <a:t>k</a:t>
            </a:r>
            <a:endParaRPr lang="th-TH" altLang="en-US" sz="2000" i="1" dirty="0"/>
          </a:p>
        </p:txBody>
      </p:sp>
      <p:sp>
        <p:nvSpPr>
          <p:cNvPr id="69637" name="Line 5"/>
          <p:cNvSpPr>
            <a:spLocks noChangeShapeType="1"/>
          </p:cNvSpPr>
          <p:nvPr/>
        </p:nvSpPr>
        <p:spPr bwMode="auto">
          <a:xfrm flipV="1">
            <a:off x="3276600" y="2603500"/>
            <a:ext cx="0" cy="34290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38" name="Line 6"/>
          <p:cNvSpPr>
            <a:spLocks noChangeShapeType="1"/>
          </p:cNvSpPr>
          <p:nvPr/>
        </p:nvSpPr>
        <p:spPr bwMode="auto">
          <a:xfrm>
            <a:off x="3276600" y="6032500"/>
            <a:ext cx="5562600" cy="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5561013" y="6413500"/>
            <a:ext cx="109004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Intensity</a:t>
            </a:r>
            <a:endParaRPr lang="th-TH" altLang="en-US" sz="2000"/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 rot="16200000">
            <a:off x="2560638" y="2633663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Color</a:t>
            </a:r>
            <a:endParaRPr lang="th-TH" altLang="en-US" sz="2000"/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2743201" y="5499101"/>
            <a:ext cx="436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 i="1"/>
              <a:t>C</a:t>
            </a:r>
            <a:r>
              <a:rPr lang="en-US" altLang="en-US" sz="2000" i="1" baseline="-25000"/>
              <a:t>1</a:t>
            </a:r>
            <a:endParaRPr lang="th-TH" altLang="en-US" sz="2000" i="1" baseline="-25000"/>
          </a:p>
        </p:txBody>
      </p:sp>
      <p:sp>
        <p:nvSpPr>
          <p:cNvPr id="69642" name="Text Box 10"/>
          <p:cNvSpPr txBox="1">
            <a:spLocks noChangeArrowheads="1"/>
          </p:cNvSpPr>
          <p:nvPr/>
        </p:nvSpPr>
        <p:spPr bwMode="auto">
          <a:xfrm>
            <a:off x="2743200" y="5178425"/>
            <a:ext cx="4058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i="1"/>
              <a:t>C</a:t>
            </a:r>
            <a:r>
              <a:rPr lang="en-US" altLang="en-US" sz="2000" i="1" baseline="-25000"/>
              <a:t>2</a:t>
            </a:r>
            <a:endParaRPr lang="th-TH" altLang="en-US" sz="2000" i="1" baseline="-25000"/>
          </a:p>
        </p:txBody>
      </p:sp>
      <p:sp>
        <p:nvSpPr>
          <p:cNvPr id="69646" name="Text Box 14"/>
          <p:cNvSpPr txBox="1">
            <a:spLocks noChangeArrowheads="1"/>
          </p:cNvSpPr>
          <p:nvPr/>
        </p:nvSpPr>
        <p:spPr bwMode="auto">
          <a:xfrm>
            <a:off x="3108325" y="5970588"/>
            <a:ext cx="31451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0</a:t>
            </a:r>
            <a:endParaRPr lang="th-TH" altLang="en-US" sz="2000"/>
          </a:p>
        </p:txBody>
      </p:sp>
      <p:sp>
        <p:nvSpPr>
          <p:cNvPr id="69647" name="Text Box 15"/>
          <p:cNvSpPr txBox="1">
            <a:spLocks noChangeArrowheads="1"/>
          </p:cNvSpPr>
          <p:nvPr/>
        </p:nvSpPr>
        <p:spPr bwMode="auto">
          <a:xfrm>
            <a:off x="8382000" y="6108700"/>
            <a:ext cx="50045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L-1</a:t>
            </a:r>
            <a:endParaRPr lang="th-TH" altLang="en-US" sz="2000"/>
          </a:p>
        </p:txBody>
      </p:sp>
      <p:sp>
        <p:nvSpPr>
          <p:cNvPr id="69648" name="Freeform 16"/>
          <p:cNvSpPr>
            <a:spLocks/>
          </p:cNvSpPr>
          <p:nvPr/>
        </p:nvSpPr>
        <p:spPr bwMode="auto">
          <a:xfrm>
            <a:off x="3276600" y="3289300"/>
            <a:ext cx="5562600" cy="2438400"/>
          </a:xfrm>
          <a:custGeom>
            <a:avLst/>
            <a:gdLst>
              <a:gd name="T0" fmla="*/ 0 w 3504"/>
              <a:gd name="T1" fmla="*/ 1536 h 1536"/>
              <a:gd name="T2" fmla="*/ 384 w 3504"/>
              <a:gd name="T3" fmla="*/ 1536 h 1536"/>
              <a:gd name="T4" fmla="*/ 384 w 3504"/>
              <a:gd name="T5" fmla="*/ 1344 h 1536"/>
              <a:gd name="T6" fmla="*/ 1056 w 3504"/>
              <a:gd name="T7" fmla="*/ 1344 h 1536"/>
              <a:gd name="T8" fmla="*/ 1056 w 3504"/>
              <a:gd name="T9" fmla="*/ 960 h 1536"/>
              <a:gd name="T10" fmla="*/ 1536 w 3504"/>
              <a:gd name="T11" fmla="*/ 960 h 1536"/>
              <a:gd name="T12" fmla="*/ 1536 w 3504"/>
              <a:gd name="T13" fmla="*/ 624 h 1536"/>
              <a:gd name="T14" fmla="*/ 2304 w 3504"/>
              <a:gd name="T15" fmla="*/ 624 h 1536"/>
              <a:gd name="T16" fmla="*/ 2304 w 3504"/>
              <a:gd name="T17" fmla="*/ 288 h 1536"/>
              <a:gd name="T18" fmla="*/ 2928 w 3504"/>
              <a:gd name="T19" fmla="*/ 288 h 1536"/>
              <a:gd name="T20" fmla="*/ 2928 w 3504"/>
              <a:gd name="T21" fmla="*/ 0 h 1536"/>
              <a:gd name="T22" fmla="*/ 3504 w 3504"/>
              <a:gd name="T23" fmla="*/ 0 h 1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504" h="1536">
                <a:moveTo>
                  <a:pt x="0" y="1536"/>
                </a:moveTo>
                <a:lnTo>
                  <a:pt x="384" y="1536"/>
                </a:lnTo>
                <a:lnTo>
                  <a:pt x="384" y="1344"/>
                </a:lnTo>
                <a:lnTo>
                  <a:pt x="1056" y="1344"/>
                </a:lnTo>
                <a:lnTo>
                  <a:pt x="1056" y="960"/>
                </a:lnTo>
                <a:lnTo>
                  <a:pt x="1536" y="960"/>
                </a:lnTo>
                <a:lnTo>
                  <a:pt x="1536" y="624"/>
                </a:lnTo>
                <a:lnTo>
                  <a:pt x="2304" y="624"/>
                </a:lnTo>
                <a:lnTo>
                  <a:pt x="2304" y="288"/>
                </a:lnTo>
                <a:lnTo>
                  <a:pt x="2928" y="288"/>
                </a:lnTo>
                <a:lnTo>
                  <a:pt x="2928" y="0"/>
                </a:lnTo>
                <a:lnTo>
                  <a:pt x="3504" y="0"/>
                </a:ln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49" name="Line 17"/>
          <p:cNvSpPr>
            <a:spLocks noChangeShapeType="1"/>
          </p:cNvSpPr>
          <p:nvPr/>
        </p:nvSpPr>
        <p:spPr bwMode="auto">
          <a:xfrm>
            <a:off x="3886200" y="57277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50" name="Line 18"/>
          <p:cNvSpPr>
            <a:spLocks noChangeShapeType="1"/>
          </p:cNvSpPr>
          <p:nvPr/>
        </p:nvSpPr>
        <p:spPr bwMode="auto">
          <a:xfrm>
            <a:off x="4953000" y="54229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51" name="Line 19"/>
          <p:cNvSpPr>
            <a:spLocks noChangeShapeType="1"/>
          </p:cNvSpPr>
          <p:nvPr/>
        </p:nvSpPr>
        <p:spPr bwMode="auto">
          <a:xfrm>
            <a:off x="5715000" y="4813300"/>
            <a:ext cx="0" cy="1219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52" name="Text Box 20"/>
          <p:cNvSpPr txBox="1">
            <a:spLocks noChangeArrowheads="1"/>
          </p:cNvSpPr>
          <p:nvPr/>
        </p:nvSpPr>
        <p:spPr bwMode="auto">
          <a:xfrm>
            <a:off x="3778250" y="5956301"/>
            <a:ext cx="336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i="1"/>
              <a:t>l</a:t>
            </a:r>
            <a:r>
              <a:rPr lang="en-US" altLang="en-US" sz="2000" i="1" baseline="-25000"/>
              <a:t>1</a:t>
            </a:r>
            <a:endParaRPr lang="th-TH" altLang="en-US" sz="2000" i="1" baseline="-25000"/>
          </a:p>
        </p:txBody>
      </p:sp>
      <p:sp>
        <p:nvSpPr>
          <p:cNvPr id="69653" name="Text Box 21"/>
          <p:cNvSpPr txBox="1">
            <a:spLocks noChangeArrowheads="1"/>
          </p:cNvSpPr>
          <p:nvPr/>
        </p:nvSpPr>
        <p:spPr bwMode="auto">
          <a:xfrm>
            <a:off x="4768850" y="5956301"/>
            <a:ext cx="336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i="1"/>
              <a:t>l</a:t>
            </a:r>
            <a:r>
              <a:rPr lang="en-US" altLang="en-US" sz="2000" i="1" baseline="-25000"/>
              <a:t>2</a:t>
            </a:r>
            <a:endParaRPr lang="th-TH" altLang="en-US" sz="2000" i="1" baseline="-25000"/>
          </a:p>
        </p:txBody>
      </p:sp>
      <p:sp>
        <p:nvSpPr>
          <p:cNvPr id="69654" name="Text Box 22"/>
          <p:cNvSpPr txBox="1">
            <a:spLocks noChangeArrowheads="1"/>
          </p:cNvSpPr>
          <p:nvPr/>
        </p:nvSpPr>
        <p:spPr bwMode="auto">
          <a:xfrm>
            <a:off x="5562600" y="5956301"/>
            <a:ext cx="336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i="1"/>
              <a:t>l</a:t>
            </a:r>
            <a:r>
              <a:rPr lang="en-US" altLang="en-US" sz="2000" i="1" baseline="-25000"/>
              <a:t>3</a:t>
            </a:r>
            <a:endParaRPr lang="th-TH" altLang="en-US" sz="2000" i="1" baseline="-25000"/>
          </a:p>
        </p:txBody>
      </p:sp>
      <p:sp>
        <p:nvSpPr>
          <p:cNvPr id="69655" name="Line 23"/>
          <p:cNvSpPr>
            <a:spLocks noChangeShapeType="1"/>
          </p:cNvSpPr>
          <p:nvPr/>
        </p:nvSpPr>
        <p:spPr bwMode="auto">
          <a:xfrm>
            <a:off x="7924800" y="37465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56" name="Text Box 24"/>
          <p:cNvSpPr txBox="1">
            <a:spLocks noChangeArrowheads="1"/>
          </p:cNvSpPr>
          <p:nvPr/>
        </p:nvSpPr>
        <p:spPr bwMode="auto">
          <a:xfrm>
            <a:off x="7772401" y="5956301"/>
            <a:ext cx="327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i="1"/>
              <a:t>l</a:t>
            </a:r>
            <a:r>
              <a:rPr lang="en-US" altLang="en-US" sz="2000" i="1" baseline="-25000"/>
              <a:t>k</a:t>
            </a:r>
            <a:endParaRPr lang="th-TH" altLang="en-US" sz="2000" i="1" baseline="-25000"/>
          </a:p>
        </p:txBody>
      </p:sp>
      <p:sp>
        <p:nvSpPr>
          <p:cNvPr id="69657" name="Line 25"/>
          <p:cNvSpPr>
            <a:spLocks noChangeShapeType="1"/>
          </p:cNvSpPr>
          <p:nvPr/>
        </p:nvSpPr>
        <p:spPr bwMode="auto">
          <a:xfrm>
            <a:off x="6934200" y="4279900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58" name="Text Box 26"/>
          <p:cNvSpPr txBox="1">
            <a:spLocks noChangeArrowheads="1"/>
          </p:cNvSpPr>
          <p:nvPr/>
        </p:nvSpPr>
        <p:spPr bwMode="auto">
          <a:xfrm>
            <a:off x="6759575" y="5956301"/>
            <a:ext cx="4651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i="1"/>
              <a:t>l</a:t>
            </a:r>
            <a:r>
              <a:rPr lang="en-US" altLang="en-US" sz="2000" i="1" baseline="-25000"/>
              <a:t>k-1</a:t>
            </a:r>
            <a:endParaRPr lang="th-TH" altLang="en-US" sz="2000" i="1" baseline="-25000"/>
          </a:p>
        </p:txBody>
      </p:sp>
      <p:sp>
        <p:nvSpPr>
          <p:cNvPr id="69659" name="Line 27"/>
          <p:cNvSpPr>
            <a:spLocks noChangeShapeType="1"/>
          </p:cNvSpPr>
          <p:nvPr/>
        </p:nvSpPr>
        <p:spPr bwMode="auto">
          <a:xfrm flipH="1">
            <a:off x="3276600" y="54229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60" name="Line 28"/>
          <p:cNvSpPr>
            <a:spLocks noChangeShapeType="1"/>
          </p:cNvSpPr>
          <p:nvPr/>
        </p:nvSpPr>
        <p:spPr bwMode="auto">
          <a:xfrm flipH="1">
            <a:off x="3276600" y="4813300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61" name="Line 29"/>
          <p:cNvSpPr>
            <a:spLocks noChangeShapeType="1"/>
          </p:cNvSpPr>
          <p:nvPr/>
        </p:nvSpPr>
        <p:spPr bwMode="auto">
          <a:xfrm flipH="1">
            <a:off x="3276600" y="4279900"/>
            <a:ext cx="2438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62" name="Line 30"/>
          <p:cNvSpPr>
            <a:spLocks noChangeShapeType="1"/>
          </p:cNvSpPr>
          <p:nvPr/>
        </p:nvSpPr>
        <p:spPr bwMode="auto">
          <a:xfrm flipH="1">
            <a:off x="3276600" y="3746500"/>
            <a:ext cx="3657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63" name="Line 31"/>
          <p:cNvSpPr>
            <a:spLocks noChangeShapeType="1"/>
          </p:cNvSpPr>
          <p:nvPr/>
        </p:nvSpPr>
        <p:spPr bwMode="auto">
          <a:xfrm flipH="1">
            <a:off x="3276600" y="3289300"/>
            <a:ext cx="4648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64" name="Text Box 32"/>
          <p:cNvSpPr txBox="1">
            <a:spLocks noChangeArrowheads="1"/>
          </p:cNvSpPr>
          <p:nvPr/>
        </p:nvSpPr>
        <p:spPr bwMode="auto">
          <a:xfrm>
            <a:off x="2743200" y="4568825"/>
            <a:ext cx="4058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i="1"/>
              <a:t>C</a:t>
            </a:r>
            <a:r>
              <a:rPr lang="en-US" altLang="en-US" sz="2000" i="1" baseline="-25000"/>
              <a:t>3</a:t>
            </a:r>
            <a:endParaRPr lang="th-TH" altLang="en-US" sz="2000" i="1" baseline="-25000"/>
          </a:p>
        </p:txBody>
      </p:sp>
      <p:sp>
        <p:nvSpPr>
          <p:cNvPr id="69666" name="Text Box 34"/>
          <p:cNvSpPr txBox="1">
            <a:spLocks noChangeArrowheads="1"/>
          </p:cNvSpPr>
          <p:nvPr/>
        </p:nvSpPr>
        <p:spPr bwMode="auto">
          <a:xfrm>
            <a:off x="2743200" y="4035425"/>
            <a:ext cx="53572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i="1"/>
              <a:t>C</a:t>
            </a:r>
            <a:r>
              <a:rPr lang="en-US" altLang="en-US" sz="2000" i="1" baseline="-25000"/>
              <a:t>k-1</a:t>
            </a:r>
            <a:endParaRPr lang="th-TH" altLang="en-US" sz="2000" i="1" baseline="-25000"/>
          </a:p>
        </p:txBody>
      </p:sp>
      <p:sp>
        <p:nvSpPr>
          <p:cNvPr id="69668" name="Text Box 36"/>
          <p:cNvSpPr txBox="1">
            <a:spLocks noChangeArrowheads="1"/>
          </p:cNvSpPr>
          <p:nvPr/>
        </p:nvSpPr>
        <p:spPr bwMode="auto">
          <a:xfrm>
            <a:off x="2743200" y="3502025"/>
            <a:ext cx="39626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i="1"/>
              <a:t>C</a:t>
            </a:r>
            <a:r>
              <a:rPr lang="en-US" altLang="en-US" sz="2000" i="1" baseline="-25000"/>
              <a:t>k</a:t>
            </a:r>
            <a:endParaRPr lang="th-TH" altLang="en-US" sz="2000" i="1" baseline="-25000"/>
          </a:p>
        </p:txBody>
      </p:sp>
    </p:spTree>
    <p:extLst>
      <p:ext uri="{BB962C8B-B14F-4D97-AF65-F5344CB8AC3E}">
        <p14:creationId xmlns:p14="http://schemas.microsoft.com/office/powerpoint/2010/main" val="284841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44"/>
          <a:stretch>
            <a:fillRect/>
          </a:stretch>
        </p:blipFill>
        <p:spPr bwMode="auto">
          <a:xfrm>
            <a:off x="2171700" y="1828800"/>
            <a:ext cx="7848600" cy="380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965325" y="623889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 sz="2000"/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2667001" y="5562601"/>
            <a:ext cx="31924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An X-ray image of the Picker</a:t>
            </a:r>
          </a:p>
          <a:p>
            <a:r>
              <a:rPr lang="en-US" altLang="en-US" sz="2000"/>
              <a:t>Thyroid Phantom.</a:t>
            </a:r>
            <a:endParaRPr lang="th-TH" altLang="en-US" sz="2000"/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6248400" y="5562601"/>
            <a:ext cx="35829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After density slicing into 8 colors</a:t>
            </a:r>
            <a:endParaRPr lang="th-TH" altLang="en-US" sz="2000"/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2585319" y="558513"/>
            <a:ext cx="504016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Multi Level Intensity Slicing </a:t>
            </a:r>
          </a:p>
        </p:txBody>
      </p:sp>
    </p:spTree>
    <p:extLst>
      <p:ext uri="{BB962C8B-B14F-4D97-AF65-F5344CB8AC3E}">
        <p14:creationId xmlns:p14="http://schemas.microsoft.com/office/powerpoint/2010/main" val="450253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46"/>
          <a:stretch>
            <a:fillRect/>
          </a:stretch>
        </p:blipFill>
        <p:spPr bwMode="auto">
          <a:xfrm>
            <a:off x="1762125" y="1676401"/>
            <a:ext cx="6883400" cy="467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87" name="AutoShape 11"/>
          <p:cNvSpPr>
            <a:spLocks noChangeArrowheads="1"/>
          </p:cNvSpPr>
          <p:nvPr/>
        </p:nvSpPr>
        <p:spPr bwMode="auto">
          <a:xfrm flipH="1">
            <a:off x="6409532" y="1934933"/>
            <a:ext cx="3505200" cy="914400"/>
          </a:xfrm>
          <a:prstGeom prst="homePlate">
            <a:avLst>
              <a:gd name="adj" fmla="val 3455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2603500" y="571501"/>
            <a:ext cx="409439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Coding Example 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9013032" y="2942374"/>
            <a:ext cx="26924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000" dirty="0" smtClean="0"/>
              <a:t>A </a:t>
            </a:r>
            <a:r>
              <a:rPr lang="en-US" altLang="en-US" sz="2000" dirty="0"/>
              <a:t>unique color is assigned </a:t>
            </a:r>
            <a:r>
              <a:rPr lang="en-US" altLang="en-US" sz="2000" dirty="0" smtClean="0"/>
              <a:t>to each </a:t>
            </a:r>
            <a:r>
              <a:rPr lang="en-US" altLang="en-US" sz="2000" dirty="0"/>
              <a:t>intensity value.</a:t>
            </a:r>
            <a:endParaRPr lang="th-TH" altLang="en-US" sz="2000" dirty="0"/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6758782" y="2011363"/>
            <a:ext cx="31559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Gray-scale image of average </a:t>
            </a:r>
          </a:p>
          <a:p>
            <a:r>
              <a:rPr lang="en-US" altLang="en-US" sz="2000" dirty="0"/>
              <a:t>monthly rainfall.</a:t>
            </a:r>
            <a:endParaRPr lang="th-TH" altLang="en-US" sz="2000" dirty="0"/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2603500" y="6172201"/>
            <a:ext cx="2114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Color coded image</a:t>
            </a:r>
            <a:endParaRPr lang="th-TH" altLang="en-US" sz="2000"/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8645525" y="4496031"/>
            <a:ext cx="762000" cy="701675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Color</a:t>
            </a:r>
          </a:p>
          <a:p>
            <a:r>
              <a:rPr lang="en-US" altLang="en-US" sz="2000"/>
              <a:t> map</a:t>
            </a:r>
            <a:endParaRPr lang="th-TH" altLang="en-US" sz="2000"/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6946901" y="6232526"/>
            <a:ext cx="24241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South America region</a:t>
            </a:r>
            <a:endParaRPr lang="th-TH" altLang="en-US" sz="2000"/>
          </a:p>
        </p:txBody>
      </p:sp>
    </p:spTree>
    <p:extLst>
      <p:ext uri="{BB962C8B-B14F-4D97-AF65-F5344CB8AC3E}">
        <p14:creationId xmlns:p14="http://schemas.microsoft.com/office/powerpoint/2010/main" val="354890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15"/>
          <a:stretch>
            <a:fillRect/>
          </a:stretch>
        </p:blipFill>
        <p:spPr bwMode="auto">
          <a:xfrm>
            <a:off x="1828800" y="2451100"/>
            <a:ext cx="754380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7942264" y="6461126"/>
            <a:ext cx="27257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000"/>
              <a:t>(Images from Rafael C. Gonzalez and Richard E. </a:t>
            </a:r>
          </a:p>
          <a:p>
            <a:r>
              <a:rPr lang="en-US" altLang="en-US" sz="1000"/>
              <a:t>Wood, Digital Image Processing, 2</a:t>
            </a:r>
            <a:r>
              <a:rPr lang="en-US" altLang="en-US" sz="1000" baseline="30000"/>
              <a:t>nd</a:t>
            </a:r>
            <a:r>
              <a:rPr lang="en-US" altLang="en-US" sz="1000"/>
              <a:t> Edition.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2463006" y="577909"/>
            <a:ext cx="623657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Gray Level to Color Transformation 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1889126" y="1855789"/>
            <a:ext cx="70913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Assigning colors to gray levels based on specific mapping functions</a:t>
            </a:r>
            <a:endParaRPr lang="th-TH" altLang="en-US" sz="2000"/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8139114" y="2740025"/>
            <a:ext cx="1963999" cy="40011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Red Frequencies </a:t>
            </a:r>
            <a:endParaRPr lang="th-TH" altLang="en-US" sz="2000" dirty="0"/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8139113" y="3898900"/>
            <a:ext cx="2144754" cy="400110"/>
          </a:xfrm>
          <a:prstGeom prst="rect">
            <a:avLst/>
          </a:prstGeom>
          <a:solidFill>
            <a:srgbClr val="66FF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Green Frequencies</a:t>
            </a:r>
            <a:endParaRPr lang="th-TH" altLang="en-US" sz="2000" dirty="0"/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8139114" y="5102225"/>
            <a:ext cx="1970411" cy="40011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>
                <a:solidFill>
                  <a:schemeClr val="bg1"/>
                </a:solidFill>
              </a:rPr>
              <a:t>Blue </a:t>
            </a:r>
            <a:r>
              <a:rPr lang="en-US" altLang="en-US" sz="2000" dirty="0"/>
              <a:t>Frequencies</a:t>
            </a:r>
            <a:endParaRPr lang="th-TH" altLang="en-US" sz="2000" dirty="0">
              <a:solidFill>
                <a:schemeClr val="bg1"/>
              </a:solidFill>
            </a:endParaRPr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1091875" y="3898900"/>
            <a:ext cx="1944688" cy="396875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Gray scale image</a:t>
            </a:r>
            <a:endParaRPr lang="th-TH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27418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4908014" y="5715000"/>
            <a:ext cx="23759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Old Movies Coloring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2349500" y="622301"/>
            <a:ext cx="623657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Gray Level to Color Transformation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4791" y="1854200"/>
            <a:ext cx="3036885" cy="36988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5140" y="1878263"/>
            <a:ext cx="2594378" cy="369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58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6"/>
          <a:stretch>
            <a:fillRect/>
          </a:stretch>
        </p:blipFill>
        <p:spPr bwMode="auto">
          <a:xfrm>
            <a:off x="6151506" y="3505198"/>
            <a:ext cx="5384898" cy="2827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2506662" y="517234"/>
            <a:ext cx="664957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Basics of Full-Color Image Processing 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1393714" y="1571786"/>
            <a:ext cx="951558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533400" indent="-533400"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1pPr>
            <a:lvl2pPr marL="990600" indent="-533400"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2pPr>
            <a:lvl3pPr marL="1447800" indent="-533400"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3pPr>
            <a:lvl4pPr marL="1905000" indent="-533400"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4pPr>
            <a:lvl5pPr marL="2362200" indent="-533400"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5pPr>
            <a:lvl6pPr marL="2819400" indent="-5334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6pPr>
            <a:lvl7pPr marL="3276600" indent="-5334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7pPr>
            <a:lvl8pPr marL="3733800" indent="-5334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8pPr>
            <a:lvl9pPr marL="4191000" indent="-5334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9pPr>
          </a:lstStyle>
          <a:p>
            <a:r>
              <a:rPr lang="en-US" altLang="en-US" sz="2400" dirty="0" smtClean="0"/>
              <a:t>The two methods</a:t>
            </a:r>
            <a:r>
              <a:rPr lang="en-US" altLang="en-US" sz="2400" dirty="0"/>
              <a:t>:</a:t>
            </a:r>
          </a:p>
          <a:p>
            <a:r>
              <a:rPr lang="en-US" altLang="en-US" sz="2400" dirty="0"/>
              <a:t>1. Per-color-component processing: process each component separately.</a:t>
            </a:r>
          </a:p>
          <a:p>
            <a:r>
              <a:rPr lang="en-US" altLang="en-US" sz="2400" dirty="0"/>
              <a:t>2. Vector processing: treat each pixel as a vector to be processed.</a:t>
            </a:r>
            <a:endParaRPr lang="th-TH" altLang="en-US" sz="2400" dirty="0"/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3429000" y="2858867"/>
            <a:ext cx="635969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Example of per-color-component processing: smoothing an image</a:t>
            </a:r>
          </a:p>
          <a:p>
            <a:r>
              <a:rPr lang="en-US" altLang="en-US" dirty="0"/>
              <a:t>By smoothing each RGB component separately.</a:t>
            </a:r>
            <a:endParaRPr lang="th-TH" altLang="en-US" dirty="0"/>
          </a:p>
        </p:txBody>
      </p:sp>
      <p:sp>
        <p:nvSpPr>
          <p:cNvPr id="31752" name="AutoShape 8"/>
          <p:cNvSpPr>
            <a:spLocks noChangeArrowheads="1"/>
          </p:cNvSpPr>
          <p:nvPr/>
        </p:nvSpPr>
        <p:spPr bwMode="auto">
          <a:xfrm rot="5400000">
            <a:off x="9761538" y="2953433"/>
            <a:ext cx="457200" cy="45720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27000" y="3903205"/>
            <a:ext cx="602450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Ten-Roman"/>
              </a:rPr>
              <a:t>In order for per-component-image and vector-based processing to be </a:t>
            </a:r>
            <a:r>
              <a:rPr lang="en-US" dirty="0" smtClean="0">
                <a:latin typeface="TimesTen-Roman"/>
              </a:rPr>
              <a:t>equivalent, two </a:t>
            </a:r>
            <a:r>
              <a:rPr lang="en-US" dirty="0">
                <a:latin typeface="TimesTen-Roman"/>
              </a:rPr>
              <a:t>conditions have to be satisfied: </a:t>
            </a:r>
            <a:endParaRPr lang="en-US" dirty="0" smtClean="0">
              <a:latin typeface="TimesTen-Roman"/>
            </a:endParaRPr>
          </a:p>
          <a:p>
            <a:r>
              <a:rPr lang="en-US" b="1" dirty="0" smtClean="0">
                <a:latin typeface="TimesTen-Roman"/>
              </a:rPr>
              <a:t>first</a:t>
            </a:r>
            <a:r>
              <a:rPr lang="en-US" b="1" dirty="0">
                <a:latin typeface="TimesTen-Roman"/>
              </a:rPr>
              <a:t>,</a:t>
            </a:r>
            <a:r>
              <a:rPr lang="en-US" dirty="0">
                <a:latin typeface="TimesTen-Roman"/>
              </a:rPr>
              <a:t> the process has to be applicable to both</a:t>
            </a:r>
          </a:p>
          <a:p>
            <a:r>
              <a:rPr lang="en-US" dirty="0">
                <a:latin typeface="TimesTen-Roman"/>
              </a:rPr>
              <a:t>vectors and scalars; </a:t>
            </a:r>
            <a:endParaRPr lang="en-US" dirty="0" smtClean="0">
              <a:latin typeface="TimesTen-Roman"/>
            </a:endParaRPr>
          </a:p>
          <a:p>
            <a:r>
              <a:rPr lang="en-US" b="1" dirty="0" smtClean="0">
                <a:latin typeface="TimesTen-Roman"/>
              </a:rPr>
              <a:t>second</a:t>
            </a:r>
            <a:r>
              <a:rPr lang="en-US" b="1" dirty="0">
                <a:latin typeface="TimesTen-Roman"/>
              </a:rPr>
              <a:t>,</a:t>
            </a:r>
            <a:r>
              <a:rPr lang="en-US" dirty="0">
                <a:latin typeface="TimesTen-Roman"/>
              </a:rPr>
              <a:t> the operation on each component of a vector (i.e., </a:t>
            </a:r>
            <a:r>
              <a:rPr lang="en-US" dirty="0" smtClean="0">
                <a:latin typeface="TimesTen-Roman"/>
              </a:rPr>
              <a:t>each voxel</a:t>
            </a:r>
            <a:r>
              <a:rPr lang="en-US" dirty="0">
                <a:latin typeface="TimesTen-Roman"/>
              </a:rPr>
              <a:t>) must be independent of the other components.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90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279" y="1625600"/>
            <a:ext cx="4466992" cy="497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2767639" y="562631"/>
            <a:ext cx="566516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Example: Full-Color Image and </a:t>
            </a:r>
            <a:r>
              <a:rPr lang="en-US" alt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Various </a:t>
            </a:r>
            <a:r>
              <a:rPr lang="en-US" alt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Space Components  </a:t>
            </a: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3375025" y="2132291"/>
            <a:ext cx="13080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Color image</a:t>
            </a:r>
            <a:endParaRPr lang="th-TH" altLang="en-US"/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6996375" y="3384511"/>
            <a:ext cx="195996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CMYK components</a:t>
            </a:r>
            <a:endParaRPr lang="th-TH" altLang="en-US" dirty="0"/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5778501" y="4521200"/>
            <a:ext cx="180074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RGB components</a:t>
            </a:r>
            <a:endParaRPr lang="th-TH" altLang="en-US"/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5821525" y="5689045"/>
            <a:ext cx="17147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HSI components</a:t>
            </a:r>
            <a:endParaRPr lang="th-TH" altLang="en-US" dirty="0"/>
          </a:p>
        </p:txBody>
      </p:sp>
    </p:spTree>
    <p:extLst>
      <p:ext uri="{BB962C8B-B14F-4D97-AF65-F5344CB8AC3E}">
        <p14:creationId xmlns:p14="http://schemas.microsoft.com/office/powerpoint/2010/main" val="152324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2050"/>
          <p:cNvSpPr txBox="1">
            <a:spLocks noChangeArrowheads="1"/>
          </p:cNvSpPr>
          <p:nvPr/>
        </p:nvSpPr>
        <p:spPr bwMode="auto">
          <a:xfrm>
            <a:off x="2512541" y="476232"/>
            <a:ext cx="385451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Transformation </a:t>
            </a:r>
          </a:p>
        </p:txBody>
      </p:sp>
      <p:sp>
        <p:nvSpPr>
          <p:cNvPr id="77827" name="Text Box 2051"/>
          <p:cNvSpPr txBox="1">
            <a:spLocks noChangeArrowheads="1"/>
          </p:cNvSpPr>
          <p:nvPr/>
        </p:nvSpPr>
        <p:spPr bwMode="auto">
          <a:xfrm>
            <a:off x="1981200" y="2112725"/>
            <a:ext cx="13928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Formulation:</a:t>
            </a:r>
            <a:endParaRPr lang="th-TH" altLang="en-US" dirty="0"/>
          </a:p>
        </p:txBody>
      </p:sp>
      <p:graphicFrame>
        <p:nvGraphicFramePr>
          <p:cNvPr id="77828" name="Object 20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7515578"/>
              </p:ext>
            </p:extLst>
          </p:nvPr>
        </p:nvGraphicFramePr>
        <p:xfrm>
          <a:off x="4914901" y="2055595"/>
          <a:ext cx="2519363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42" name="Equation" r:id="rId4" imgW="1257120" imgH="215640" progId="Equation.3">
                  <p:embed/>
                </p:oleObj>
              </mc:Choice>
              <mc:Fallback>
                <p:oleObj name="Equation" r:id="rId4" imgW="1257120" imgH="215640" progId="Equation.3">
                  <p:embed/>
                  <p:pic>
                    <p:nvPicPr>
                      <p:cNvPr id="77828" name="Object 20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4901" y="2055595"/>
                        <a:ext cx="2519363" cy="433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829" name="Text Box 2053"/>
          <p:cNvSpPr txBox="1">
            <a:spLocks noChangeArrowheads="1"/>
          </p:cNvSpPr>
          <p:nvPr/>
        </p:nvSpPr>
        <p:spPr bwMode="auto">
          <a:xfrm>
            <a:off x="1981200" y="2768889"/>
            <a:ext cx="90551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i="1"/>
              <a:t>f</a:t>
            </a:r>
            <a:r>
              <a:rPr lang="en-US" altLang="en-US"/>
              <a:t>(</a:t>
            </a:r>
            <a:r>
              <a:rPr lang="en-US" altLang="en-US" i="1"/>
              <a:t>x</a:t>
            </a:r>
            <a:r>
              <a:rPr lang="en-US" altLang="en-US"/>
              <a:t>,</a:t>
            </a:r>
            <a:r>
              <a:rPr lang="en-US" altLang="en-US" i="1"/>
              <a:t>y</a:t>
            </a:r>
            <a:r>
              <a:rPr lang="en-US" altLang="en-US"/>
              <a:t>) = input color image, </a:t>
            </a:r>
            <a:r>
              <a:rPr lang="en-US" altLang="en-US" i="1"/>
              <a:t>g</a:t>
            </a:r>
            <a:r>
              <a:rPr lang="en-US" altLang="en-US"/>
              <a:t>(</a:t>
            </a:r>
            <a:r>
              <a:rPr lang="en-US" altLang="en-US" i="1"/>
              <a:t>x</a:t>
            </a:r>
            <a:r>
              <a:rPr lang="en-US" altLang="en-US"/>
              <a:t>,</a:t>
            </a:r>
            <a:r>
              <a:rPr lang="en-US" altLang="en-US" i="1"/>
              <a:t>y</a:t>
            </a:r>
            <a:r>
              <a:rPr lang="en-US" altLang="en-US"/>
              <a:t>) = output color image</a:t>
            </a:r>
          </a:p>
          <a:p>
            <a:r>
              <a:rPr lang="en-US" altLang="en-US" i="1"/>
              <a:t>T</a:t>
            </a:r>
            <a:r>
              <a:rPr lang="en-US" altLang="en-US"/>
              <a:t> = operation on </a:t>
            </a:r>
            <a:r>
              <a:rPr lang="en-US" altLang="en-US" i="1"/>
              <a:t>f</a:t>
            </a:r>
            <a:r>
              <a:rPr lang="en-US" altLang="en-US"/>
              <a:t> </a:t>
            </a:r>
            <a:r>
              <a:rPr lang="en-US" altLang="en-US">
                <a:solidFill>
                  <a:schemeClr val="accent2"/>
                </a:solidFill>
              </a:rPr>
              <a:t>over a spatial neighborhood of (</a:t>
            </a:r>
            <a:r>
              <a:rPr lang="en-US" altLang="en-US" i="1">
                <a:solidFill>
                  <a:schemeClr val="accent2"/>
                </a:solidFill>
              </a:rPr>
              <a:t>x</a:t>
            </a:r>
            <a:r>
              <a:rPr lang="en-US" altLang="en-US">
                <a:solidFill>
                  <a:schemeClr val="accent2"/>
                </a:solidFill>
              </a:rPr>
              <a:t>,</a:t>
            </a:r>
            <a:r>
              <a:rPr lang="en-US" altLang="en-US" i="1">
                <a:solidFill>
                  <a:schemeClr val="accent2"/>
                </a:solidFill>
              </a:rPr>
              <a:t>y</a:t>
            </a:r>
            <a:r>
              <a:rPr lang="en-US" altLang="en-US">
                <a:solidFill>
                  <a:schemeClr val="accent2"/>
                </a:solidFill>
              </a:rPr>
              <a:t>)</a:t>
            </a:r>
            <a:endParaRPr lang="th-TH" altLang="en-US">
              <a:solidFill>
                <a:schemeClr val="accent2"/>
              </a:solidFill>
            </a:endParaRPr>
          </a:p>
        </p:txBody>
      </p:sp>
      <p:sp>
        <p:nvSpPr>
          <p:cNvPr id="77830" name="Text Box 2054"/>
          <p:cNvSpPr txBox="1">
            <a:spLocks noChangeArrowheads="1"/>
          </p:cNvSpPr>
          <p:nvPr/>
        </p:nvSpPr>
        <p:spPr bwMode="auto">
          <a:xfrm>
            <a:off x="1981201" y="3657601"/>
            <a:ext cx="60033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When </a:t>
            </a:r>
            <a:r>
              <a:rPr lang="en-US" altLang="en-US">
                <a:solidFill>
                  <a:schemeClr val="accent2"/>
                </a:solidFill>
              </a:rPr>
              <a:t>only data at one pixel is used</a:t>
            </a:r>
            <a:r>
              <a:rPr lang="en-US" altLang="en-US"/>
              <a:t> in the transformation, we </a:t>
            </a:r>
          </a:p>
          <a:p>
            <a:r>
              <a:rPr lang="en-US" altLang="en-US"/>
              <a:t>can express the transformation as:</a:t>
            </a:r>
            <a:endParaRPr lang="th-TH" altLang="en-US"/>
          </a:p>
        </p:txBody>
      </p:sp>
      <p:graphicFrame>
        <p:nvGraphicFramePr>
          <p:cNvPr id="77831" name="Object 205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7479718"/>
              </p:ext>
            </p:extLst>
          </p:nvPr>
        </p:nvGraphicFramePr>
        <p:xfrm>
          <a:off x="4914901" y="4746626"/>
          <a:ext cx="2239963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43" name="Equation" r:id="rId6" imgW="1117440" imgH="228600" progId="Equation.3">
                  <p:embed/>
                </p:oleObj>
              </mc:Choice>
              <mc:Fallback>
                <p:oleObj name="Equation" r:id="rId6" imgW="1117440" imgH="228600" progId="Equation.3">
                  <p:embed/>
                  <p:pic>
                    <p:nvPicPr>
                      <p:cNvPr id="77831" name="Object 20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4901" y="4746626"/>
                        <a:ext cx="2239963" cy="46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832" name="Text Box 2056"/>
          <p:cNvSpPr txBox="1">
            <a:spLocks noChangeArrowheads="1"/>
          </p:cNvSpPr>
          <p:nvPr/>
        </p:nvSpPr>
        <p:spPr bwMode="auto">
          <a:xfrm>
            <a:off x="7559675" y="4759325"/>
            <a:ext cx="124906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i="1"/>
              <a:t>i</a:t>
            </a:r>
            <a:r>
              <a:rPr lang="en-US" altLang="en-US"/>
              <a:t>= 1, 2, …, </a:t>
            </a:r>
            <a:r>
              <a:rPr lang="en-US" altLang="en-US" i="1"/>
              <a:t>n</a:t>
            </a:r>
            <a:endParaRPr lang="th-TH" altLang="en-US" i="1"/>
          </a:p>
        </p:txBody>
      </p:sp>
      <p:sp>
        <p:nvSpPr>
          <p:cNvPr id="77833" name="Text Box 2057"/>
          <p:cNvSpPr txBox="1">
            <a:spLocks noChangeArrowheads="1"/>
          </p:cNvSpPr>
          <p:nvPr/>
        </p:nvSpPr>
        <p:spPr bwMode="auto">
          <a:xfrm>
            <a:off x="1981200" y="5479276"/>
            <a:ext cx="392973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Where </a:t>
            </a:r>
            <a:r>
              <a:rPr lang="en-US" altLang="en-US" i="1" dirty="0" err="1"/>
              <a:t>r</a:t>
            </a:r>
            <a:r>
              <a:rPr lang="en-US" altLang="en-US" i="1" baseline="-25000" dirty="0" err="1"/>
              <a:t>i</a:t>
            </a:r>
            <a:r>
              <a:rPr lang="en-US" altLang="en-US" dirty="0"/>
              <a:t> = color component of </a:t>
            </a:r>
            <a:r>
              <a:rPr lang="en-US" altLang="en-US" i="1" dirty="0"/>
              <a:t>f</a:t>
            </a:r>
            <a:r>
              <a:rPr lang="en-US" altLang="en-US" dirty="0"/>
              <a:t>(</a:t>
            </a:r>
            <a:r>
              <a:rPr lang="en-US" altLang="en-US" i="1" dirty="0" err="1"/>
              <a:t>x</a:t>
            </a:r>
            <a:r>
              <a:rPr lang="en-US" altLang="en-US" dirty="0" err="1"/>
              <a:t>,</a:t>
            </a:r>
            <a:r>
              <a:rPr lang="en-US" altLang="en-US" i="1" dirty="0" err="1"/>
              <a:t>y</a:t>
            </a:r>
            <a:r>
              <a:rPr lang="en-US" altLang="en-US" dirty="0"/>
              <a:t>)</a:t>
            </a:r>
          </a:p>
          <a:p>
            <a:r>
              <a:rPr lang="en-US" altLang="en-US" dirty="0"/>
              <a:t>	</a:t>
            </a:r>
            <a:r>
              <a:rPr lang="en-US" altLang="en-US" i="1" dirty="0" err="1"/>
              <a:t>s</a:t>
            </a:r>
            <a:r>
              <a:rPr lang="en-US" altLang="en-US" i="1" baseline="-25000" dirty="0" err="1"/>
              <a:t>i</a:t>
            </a:r>
            <a:r>
              <a:rPr lang="en-US" altLang="en-US" dirty="0"/>
              <a:t> = color component of </a:t>
            </a:r>
            <a:r>
              <a:rPr lang="en-US" altLang="en-US" i="1" dirty="0"/>
              <a:t>g</a:t>
            </a:r>
            <a:r>
              <a:rPr lang="en-US" altLang="en-US" dirty="0"/>
              <a:t>(</a:t>
            </a:r>
            <a:r>
              <a:rPr lang="en-US" altLang="en-US" i="1" dirty="0" err="1"/>
              <a:t>x</a:t>
            </a:r>
            <a:r>
              <a:rPr lang="en-US" altLang="en-US" dirty="0" err="1"/>
              <a:t>,</a:t>
            </a:r>
            <a:r>
              <a:rPr lang="en-US" altLang="en-US" i="1" dirty="0" err="1"/>
              <a:t>y</a:t>
            </a:r>
            <a:r>
              <a:rPr lang="en-US" altLang="en-US" dirty="0"/>
              <a:t>) </a:t>
            </a:r>
            <a:endParaRPr lang="th-TH" altLang="en-US" dirty="0"/>
          </a:p>
        </p:txBody>
      </p:sp>
      <p:sp>
        <p:nvSpPr>
          <p:cNvPr id="77834" name="Text Box 2058"/>
          <p:cNvSpPr txBox="1">
            <a:spLocks noChangeArrowheads="1"/>
          </p:cNvSpPr>
          <p:nvPr/>
        </p:nvSpPr>
        <p:spPr bwMode="auto">
          <a:xfrm>
            <a:off x="1689166" y="1528525"/>
            <a:ext cx="329372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Use to </a:t>
            </a:r>
            <a:r>
              <a:rPr lang="en-US" altLang="en-US" dirty="0">
                <a:solidFill>
                  <a:srgbClr val="FF0000"/>
                </a:solidFill>
              </a:rPr>
              <a:t>transform colors to colors.</a:t>
            </a:r>
            <a:endParaRPr lang="th-TH" altLang="en-US" dirty="0">
              <a:solidFill>
                <a:srgbClr val="FF0000"/>
              </a:solidFill>
            </a:endParaRPr>
          </a:p>
        </p:txBody>
      </p:sp>
      <p:sp>
        <p:nvSpPr>
          <p:cNvPr id="77835" name="Text Box 2059"/>
          <p:cNvSpPr txBox="1">
            <a:spLocks noChangeArrowheads="1"/>
          </p:cNvSpPr>
          <p:nvPr/>
        </p:nvSpPr>
        <p:spPr bwMode="auto">
          <a:xfrm>
            <a:off x="6592231" y="5648037"/>
            <a:ext cx="22165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For RGB images, </a:t>
            </a:r>
            <a:r>
              <a:rPr lang="en-US" altLang="en-US" i="1" dirty="0"/>
              <a:t>n</a:t>
            </a:r>
            <a:r>
              <a:rPr lang="en-US" altLang="en-US" dirty="0"/>
              <a:t> = 3</a:t>
            </a:r>
            <a:endParaRPr lang="th-TH" altLang="en-US" dirty="0"/>
          </a:p>
        </p:txBody>
      </p:sp>
    </p:spTree>
    <p:extLst>
      <p:ext uri="{BB962C8B-B14F-4D97-AF65-F5344CB8AC3E}">
        <p14:creationId xmlns:p14="http://schemas.microsoft.com/office/powerpoint/2010/main" val="71519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18"/>
          <a:stretch>
            <a:fillRect/>
          </a:stretch>
        </p:blipFill>
        <p:spPr bwMode="auto">
          <a:xfrm>
            <a:off x="5959378" y="2222499"/>
            <a:ext cx="4687985" cy="3620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2511865" y="487294"/>
            <a:ext cx="552965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Example: Color Transformation </a:t>
            </a:r>
          </a:p>
        </p:txBody>
      </p:sp>
      <p:graphicFrame>
        <p:nvGraphicFramePr>
          <p:cNvPr id="3379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8737586"/>
              </p:ext>
            </p:extLst>
          </p:nvPr>
        </p:nvGraphicFramePr>
        <p:xfrm>
          <a:off x="2303286" y="2052638"/>
          <a:ext cx="2417763" cy="1376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34" name="Equation" r:id="rId5" imgW="1206360" imgH="685800" progId="Equation.3">
                  <p:embed/>
                </p:oleObj>
              </mc:Choice>
              <mc:Fallback>
                <p:oleObj name="Equation" r:id="rId5" imgW="1206360" imgH="685800" progId="Equation.3">
                  <p:embed/>
                  <p:pic>
                    <p:nvPicPr>
                      <p:cNvPr id="3379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3286" y="2052638"/>
                        <a:ext cx="2417763" cy="1376363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1617486" y="1595437"/>
            <a:ext cx="178875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Formula for RGB:</a:t>
            </a:r>
            <a:endParaRPr lang="th-TH" altLang="en-US" dirty="0"/>
          </a:p>
        </p:txBody>
      </p:sp>
      <p:graphicFrame>
        <p:nvGraphicFramePr>
          <p:cNvPr id="3380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9714491"/>
              </p:ext>
            </p:extLst>
          </p:nvPr>
        </p:nvGraphicFramePr>
        <p:xfrm>
          <a:off x="2387601" y="3886201"/>
          <a:ext cx="2339975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35" name="Equation" r:id="rId7" imgW="1168200" imgH="215640" progId="Equation.3">
                  <p:embed/>
                </p:oleObj>
              </mc:Choice>
              <mc:Fallback>
                <p:oleObj name="Equation" r:id="rId7" imgW="1168200" imgH="215640" progId="Equation.3">
                  <p:embed/>
                  <p:pic>
                    <p:nvPicPr>
                      <p:cNvPr id="3380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7601" y="3886201"/>
                        <a:ext cx="2339975" cy="433388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1617486" y="4578352"/>
            <a:ext cx="18103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Formula for CMY:</a:t>
            </a:r>
            <a:endParaRPr lang="th-TH" altLang="en-US" dirty="0"/>
          </a:p>
        </p:txBody>
      </p:sp>
      <p:graphicFrame>
        <p:nvGraphicFramePr>
          <p:cNvPr id="3380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2489526"/>
              </p:ext>
            </p:extLst>
          </p:nvPr>
        </p:nvGraphicFramePr>
        <p:xfrm>
          <a:off x="2122122" y="4966605"/>
          <a:ext cx="3562350" cy="1376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36" name="Equation" r:id="rId9" imgW="1777680" imgH="685800" progId="Equation.3">
                  <p:embed/>
                </p:oleObj>
              </mc:Choice>
              <mc:Fallback>
                <p:oleObj name="Equation" r:id="rId9" imgW="1777680" imgH="685800" progId="Equation.3">
                  <p:embed/>
                  <p:pic>
                    <p:nvPicPr>
                      <p:cNvPr id="33802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2122" y="4966605"/>
                        <a:ext cx="3562350" cy="1376362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1701800" y="3429001"/>
            <a:ext cx="170271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Formula for HSI:</a:t>
            </a:r>
            <a:endParaRPr lang="th-TH" altLang="en-US" dirty="0"/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6731001" y="6019802"/>
            <a:ext cx="289047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These 3 transformations give</a:t>
            </a:r>
          </a:p>
          <a:p>
            <a:r>
              <a:rPr lang="en-US" altLang="en-US"/>
              <a:t>the same results.</a:t>
            </a:r>
            <a:endParaRPr lang="th-TH" altLang="en-US"/>
          </a:p>
        </p:txBody>
      </p:sp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8915401" y="3937556"/>
            <a:ext cx="80182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i="1" dirty="0">
                <a:solidFill>
                  <a:srgbClr val="FFFF00"/>
                </a:solidFill>
              </a:rPr>
              <a:t>k</a:t>
            </a:r>
            <a:r>
              <a:rPr lang="en-US" altLang="en-US" dirty="0">
                <a:solidFill>
                  <a:srgbClr val="FFFF00"/>
                </a:solidFill>
              </a:rPr>
              <a:t> = 0.7</a:t>
            </a:r>
            <a:endParaRPr lang="th-TH" altLang="en-US" dirty="0">
              <a:solidFill>
                <a:srgbClr val="FFFF00"/>
              </a:solidFill>
            </a:endParaRPr>
          </a:p>
        </p:txBody>
      </p:sp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8574224" y="4800601"/>
            <a:ext cx="457200" cy="2444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1000" b="1">
                <a:solidFill>
                  <a:schemeClr val="bg1"/>
                </a:solidFill>
              </a:rPr>
              <a:t>I</a:t>
            </a:r>
            <a:endParaRPr lang="th-TH" altLang="en-US" sz="1000" b="1">
              <a:solidFill>
                <a:schemeClr val="bg1"/>
              </a:solidFill>
            </a:endParaRPr>
          </a:p>
        </p:txBody>
      </p:sp>
      <p:sp>
        <p:nvSpPr>
          <p:cNvPr id="33807" name="Text Box 15"/>
          <p:cNvSpPr txBox="1">
            <a:spLocks noChangeArrowheads="1"/>
          </p:cNvSpPr>
          <p:nvPr/>
        </p:nvSpPr>
        <p:spPr bwMode="auto">
          <a:xfrm>
            <a:off x="9717224" y="4800601"/>
            <a:ext cx="457200" cy="2444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1000" b="1" dirty="0">
                <a:solidFill>
                  <a:schemeClr val="bg1"/>
                </a:solidFill>
              </a:rPr>
              <a:t>H,S</a:t>
            </a:r>
            <a:endParaRPr lang="th-TH" altLang="en-US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42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607"/>
          <a:stretch>
            <a:fillRect/>
          </a:stretch>
        </p:blipFill>
        <p:spPr bwMode="auto">
          <a:xfrm>
            <a:off x="2859302" y="2794000"/>
            <a:ext cx="4151098" cy="3341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7942264" y="6461126"/>
            <a:ext cx="27257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000"/>
              <a:t>(Images from Rafael C. Gonzalez and Richard E. </a:t>
            </a:r>
          </a:p>
          <a:p>
            <a:r>
              <a:rPr lang="en-US" altLang="en-US" sz="1000"/>
              <a:t>Wood, Digital Image Processing, 2</a:t>
            </a:r>
            <a:r>
              <a:rPr lang="en-US" altLang="en-US" sz="1000" baseline="30000"/>
              <a:t>nd</a:t>
            </a:r>
            <a:r>
              <a:rPr lang="en-US" altLang="en-US" sz="1000"/>
              <a:t> Edition.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451100" y="508001"/>
            <a:ext cx="360547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>
              <a:defRPr sz="320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altLang="en-US" dirty="0"/>
              <a:t>Color Complements 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543024" y="1556305"/>
            <a:ext cx="958217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dirty="0"/>
              <a:t>     Color complement replaces each color with its opposite color in the</a:t>
            </a:r>
          </a:p>
          <a:p>
            <a:r>
              <a:rPr lang="en-US" altLang="en-US" dirty="0"/>
              <a:t>color circle of the Hue component. </a:t>
            </a:r>
            <a:r>
              <a:rPr lang="en-US" altLang="en-US" dirty="0">
                <a:solidFill>
                  <a:srgbClr val="FF0000"/>
                </a:solidFill>
              </a:rPr>
              <a:t>This operation is analogous </a:t>
            </a:r>
            <a:r>
              <a:rPr lang="en-US" altLang="en-US" dirty="0" smtClean="0">
                <a:solidFill>
                  <a:srgbClr val="FF0000"/>
                </a:solidFill>
              </a:rPr>
              <a:t>to </a:t>
            </a:r>
          </a:p>
          <a:p>
            <a:r>
              <a:rPr lang="en-US" altLang="en-US" dirty="0" smtClean="0">
                <a:solidFill>
                  <a:srgbClr val="FF0000"/>
                </a:solidFill>
              </a:rPr>
              <a:t>image </a:t>
            </a:r>
            <a:r>
              <a:rPr lang="en-US" altLang="en-US" dirty="0">
                <a:solidFill>
                  <a:srgbClr val="FF0000"/>
                </a:solidFill>
              </a:rPr>
              <a:t>negative in a gray scale image.</a:t>
            </a:r>
            <a:endParaRPr lang="th-TH" altLang="en-US" dirty="0">
              <a:solidFill>
                <a:srgbClr val="FF0000"/>
              </a:solidFill>
            </a:endParaRP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8191500" y="4343400"/>
            <a:ext cx="24988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Color </a:t>
            </a:r>
            <a:r>
              <a:rPr lang="en-US" altLang="en-US" dirty="0" smtClean="0"/>
              <a:t>circle (</a:t>
            </a:r>
            <a:r>
              <a:rPr lang="en-US" i="1" dirty="0"/>
              <a:t>color wheel</a:t>
            </a:r>
            <a:r>
              <a:rPr lang="en-US" dirty="0"/>
              <a:t>)</a:t>
            </a:r>
            <a:endParaRPr lang="th-TH" altLang="en-US" dirty="0"/>
          </a:p>
        </p:txBody>
      </p:sp>
      <p:sp>
        <p:nvSpPr>
          <p:cNvPr id="34824" name="AutoShape 8"/>
          <p:cNvSpPr>
            <a:spLocks noChangeArrowheads="1"/>
          </p:cNvSpPr>
          <p:nvPr/>
        </p:nvSpPr>
        <p:spPr bwMode="auto">
          <a:xfrm>
            <a:off x="7010400" y="4147066"/>
            <a:ext cx="990600" cy="762000"/>
          </a:xfrm>
          <a:prstGeom prst="leftArrow">
            <a:avLst>
              <a:gd name="adj1" fmla="val 50000"/>
              <a:gd name="adj2" fmla="val 32500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15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664" y="1784468"/>
            <a:ext cx="5308600" cy="4676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2298701" y="457201"/>
            <a:ext cx="763920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Complement Transformation Example </a:t>
            </a:r>
          </a:p>
        </p:txBody>
      </p:sp>
    </p:spTree>
    <p:extLst>
      <p:ext uri="{BB962C8B-B14F-4D97-AF65-F5344CB8AC3E}">
        <p14:creationId xmlns:p14="http://schemas.microsoft.com/office/powerpoint/2010/main" val="250800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1026"/>
          <p:cNvSpPr txBox="1">
            <a:spLocks noChangeArrowheads="1"/>
          </p:cNvSpPr>
          <p:nvPr/>
        </p:nvSpPr>
        <p:spPr bwMode="auto">
          <a:xfrm>
            <a:off x="2472731" y="480904"/>
            <a:ext cx="511928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Slicing Transformation </a:t>
            </a:r>
          </a:p>
        </p:txBody>
      </p:sp>
      <p:graphicFrame>
        <p:nvGraphicFramePr>
          <p:cNvPr id="78851" name="Object 10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9383329"/>
              </p:ext>
            </p:extLst>
          </p:nvPr>
        </p:nvGraphicFramePr>
        <p:xfrm>
          <a:off x="2819400" y="2971801"/>
          <a:ext cx="4425950" cy="1325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36" name="Equation" r:id="rId3" imgW="2209680" imgH="660240" progId="Equation.3">
                  <p:embed/>
                </p:oleObj>
              </mc:Choice>
              <mc:Fallback>
                <p:oleObj name="Equation" r:id="rId3" imgW="2209680" imgH="660240" progId="Equation.3">
                  <p:embed/>
                  <p:pic>
                    <p:nvPicPr>
                      <p:cNvPr id="78851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2971801"/>
                        <a:ext cx="4425950" cy="1325563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852" name="Text Box 1028"/>
          <p:cNvSpPr txBox="1">
            <a:spLocks noChangeArrowheads="1"/>
          </p:cNvSpPr>
          <p:nvPr/>
        </p:nvSpPr>
        <p:spPr bwMode="auto">
          <a:xfrm>
            <a:off x="1368424" y="1530817"/>
            <a:ext cx="1049337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dirty="0"/>
              <a:t>We can perform “slicing” in color space: </a:t>
            </a:r>
            <a:r>
              <a:rPr lang="en-US" altLang="en-US" dirty="0">
                <a:solidFill>
                  <a:srgbClr val="FF0000"/>
                </a:solidFill>
              </a:rPr>
              <a:t>if the color of each </a:t>
            </a:r>
            <a:r>
              <a:rPr lang="en-US" altLang="en-US" dirty="0" smtClean="0">
                <a:solidFill>
                  <a:srgbClr val="FF0000"/>
                </a:solidFill>
              </a:rPr>
              <a:t>pixel is </a:t>
            </a:r>
            <a:r>
              <a:rPr lang="en-US" altLang="en-US" dirty="0">
                <a:solidFill>
                  <a:srgbClr val="FF0000"/>
                </a:solidFill>
              </a:rPr>
              <a:t>far from a desired color more than </a:t>
            </a:r>
            <a:r>
              <a:rPr lang="en-US" altLang="en-US" dirty="0">
                <a:solidFill>
                  <a:srgbClr val="009900"/>
                </a:solidFill>
              </a:rPr>
              <a:t>threshold distance</a:t>
            </a:r>
            <a:r>
              <a:rPr lang="en-US" altLang="en-US" dirty="0">
                <a:solidFill>
                  <a:srgbClr val="FF0000"/>
                </a:solidFill>
              </a:rPr>
              <a:t>, we set that </a:t>
            </a:r>
            <a:r>
              <a:rPr lang="en-US" altLang="en-US" dirty="0" smtClean="0">
                <a:solidFill>
                  <a:srgbClr val="FF0000"/>
                </a:solidFill>
              </a:rPr>
              <a:t>color </a:t>
            </a:r>
            <a:r>
              <a:rPr lang="en-US" altLang="en-US" dirty="0">
                <a:solidFill>
                  <a:srgbClr val="FF0000"/>
                </a:solidFill>
              </a:rPr>
              <a:t>to some specific color such as gray</a:t>
            </a:r>
            <a:r>
              <a:rPr lang="en-US" altLang="en-US" dirty="0"/>
              <a:t>, </a:t>
            </a:r>
            <a:r>
              <a:rPr lang="en-US" altLang="en-US" dirty="0">
                <a:solidFill>
                  <a:schemeClr val="accent2"/>
                </a:solidFill>
              </a:rPr>
              <a:t>otherwise we keep the </a:t>
            </a:r>
          </a:p>
          <a:p>
            <a:r>
              <a:rPr lang="en-US" altLang="en-US" dirty="0">
                <a:solidFill>
                  <a:schemeClr val="accent2"/>
                </a:solidFill>
              </a:rPr>
              <a:t>original color unchanged. </a:t>
            </a:r>
            <a:endParaRPr lang="th-TH" altLang="en-US" dirty="0">
              <a:solidFill>
                <a:schemeClr val="accent2"/>
              </a:solidFill>
            </a:endParaRPr>
          </a:p>
        </p:txBody>
      </p:sp>
      <p:sp>
        <p:nvSpPr>
          <p:cNvPr id="78853" name="Text Box 1029"/>
          <p:cNvSpPr txBox="1">
            <a:spLocks noChangeArrowheads="1"/>
          </p:cNvSpPr>
          <p:nvPr/>
        </p:nvSpPr>
        <p:spPr bwMode="auto">
          <a:xfrm>
            <a:off x="6019800" y="6248400"/>
            <a:ext cx="124906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i="1"/>
              <a:t>i</a:t>
            </a:r>
            <a:r>
              <a:rPr lang="en-US" altLang="en-US"/>
              <a:t>= 1, 2, …, </a:t>
            </a:r>
            <a:r>
              <a:rPr lang="en-US" altLang="en-US" i="1"/>
              <a:t>n</a:t>
            </a:r>
            <a:endParaRPr lang="th-TH" altLang="en-US" i="1"/>
          </a:p>
        </p:txBody>
      </p:sp>
      <p:sp>
        <p:nvSpPr>
          <p:cNvPr id="78854" name="Text Box 1030"/>
          <p:cNvSpPr txBox="1">
            <a:spLocks noChangeArrowheads="1"/>
          </p:cNvSpPr>
          <p:nvPr/>
        </p:nvSpPr>
        <p:spPr bwMode="auto">
          <a:xfrm>
            <a:off x="1981200" y="4343400"/>
            <a:ext cx="38664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or</a:t>
            </a:r>
            <a:endParaRPr lang="th-TH" altLang="en-US"/>
          </a:p>
        </p:txBody>
      </p:sp>
      <p:graphicFrame>
        <p:nvGraphicFramePr>
          <p:cNvPr id="78855" name="Object 10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075929"/>
              </p:ext>
            </p:extLst>
          </p:nvPr>
        </p:nvGraphicFramePr>
        <p:xfrm>
          <a:off x="2819400" y="4953001"/>
          <a:ext cx="3917950" cy="1325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37" name="Equation" r:id="rId5" imgW="1955520" imgH="660240" progId="Equation.3">
                  <p:embed/>
                </p:oleObj>
              </mc:Choice>
              <mc:Fallback>
                <p:oleObj name="Equation" r:id="rId5" imgW="1955520" imgH="660240" progId="Equation.3">
                  <p:embed/>
                  <p:pic>
                    <p:nvPicPr>
                      <p:cNvPr id="78855" name="Object 10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4953001"/>
                        <a:ext cx="3917950" cy="1325563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856" name="AutoShape 1032"/>
          <p:cNvSpPr>
            <a:spLocks noChangeArrowheads="1"/>
          </p:cNvSpPr>
          <p:nvPr/>
        </p:nvSpPr>
        <p:spPr bwMode="auto">
          <a:xfrm>
            <a:off x="7391400" y="3200400"/>
            <a:ext cx="685800" cy="304800"/>
          </a:xfrm>
          <a:prstGeom prst="rightArrow">
            <a:avLst>
              <a:gd name="adj1" fmla="val 50000"/>
              <a:gd name="adj2" fmla="val 56250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857" name="Text Box 1033"/>
          <p:cNvSpPr txBox="1">
            <a:spLocks noChangeArrowheads="1"/>
          </p:cNvSpPr>
          <p:nvPr/>
        </p:nvSpPr>
        <p:spPr bwMode="auto">
          <a:xfrm>
            <a:off x="8137526" y="3089275"/>
            <a:ext cx="117884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Set to gray</a:t>
            </a:r>
            <a:endParaRPr lang="th-TH" altLang="en-US"/>
          </a:p>
        </p:txBody>
      </p:sp>
      <p:sp>
        <p:nvSpPr>
          <p:cNvPr id="78858" name="AutoShape 1034"/>
          <p:cNvSpPr>
            <a:spLocks noChangeArrowheads="1"/>
          </p:cNvSpPr>
          <p:nvPr/>
        </p:nvSpPr>
        <p:spPr bwMode="auto">
          <a:xfrm>
            <a:off x="7391400" y="3886200"/>
            <a:ext cx="685800" cy="304800"/>
          </a:xfrm>
          <a:prstGeom prst="rightArrow">
            <a:avLst>
              <a:gd name="adj1" fmla="val 50000"/>
              <a:gd name="adj2" fmla="val 5625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859" name="Text Box 1035"/>
          <p:cNvSpPr txBox="1">
            <a:spLocks noChangeArrowheads="1"/>
          </p:cNvSpPr>
          <p:nvPr/>
        </p:nvSpPr>
        <p:spPr bwMode="auto">
          <a:xfrm>
            <a:off x="8153400" y="3810001"/>
            <a:ext cx="177548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Keep the original</a:t>
            </a:r>
          </a:p>
          <a:p>
            <a:r>
              <a:rPr lang="en-US" altLang="en-US"/>
              <a:t>color</a:t>
            </a:r>
            <a:endParaRPr lang="th-TH" altLang="en-US"/>
          </a:p>
        </p:txBody>
      </p:sp>
      <p:sp>
        <p:nvSpPr>
          <p:cNvPr id="78860" name="AutoShape 1036"/>
          <p:cNvSpPr>
            <a:spLocks noChangeArrowheads="1"/>
          </p:cNvSpPr>
          <p:nvPr/>
        </p:nvSpPr>
        <p:spPr bwMode="auto">
          <a:xfrm>
            <a:off x="7391400" y="5121275"/>
            <a:ext cx="685800" cy="304800"/>
          </a:xfrm>
          <a:prstGeom prst="rightArrow">
            <a:avLst>
              <a:gd name="adj1" fmla="val 50000"/>
              <a:gd name="adj2" fmla="val 56250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861" name="Text Box 1037"/>
          <p:cNvSpPr txBox="1">
            <a:spLocks noChangeArrowheads="1"/>
          </p:cNvSpPr>
          <p:nvPr/>
        </p:nvSpPr>
        <p:spPr bwMode="auto">
          <a:xfrm>
            <a:off x="8137526" y="5010150"/>
            <a:ext cx="117884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Set to gray</a:t>
            </a:r>
            <a:endParaRPr lang="th-TH" altLang="en-US"/>
          </a:p>
        </p:txBody>
      </p:sp>
      <p:sp>
        <p:nvSpPr>
          <p:cNvPr id="78862" name="AutoShape 1038"/>
          <p:cNvSpPr>
            <a:spLocks noChangeArrowheads="1"/>
          </p:cNvSpPr>
          <p:nvPr/>
        </p:nvSpPr>
        <p:spPr bwMode="auto">
          <a:xfrm>
            <a:off x="7391400" y="5807075"/>
            <a:ext cx="685800" cy="304800"/>
          </a:xfrm>
          <a:prstGeom prst="rightArrow">
            <a:avLst>
              <a:gd name="adj1" fmla="val 50000"/>
              <a:gd name="adj2" fmla="val 5625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863" name="Text Box 1039"/>
          <p:cNvSpPr txBox="1">
            <a:spLocks noChangeArrowheads="1"/>
          </p:cNvSpPr>
          <p:nvPr/>
        </p:nvSpPr>
        <p:spPr bwMode="auto">
          <a:xfrm>
            <a:off x="8153400" y="5730876"/>
            <a:ext cx="177548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Keep the original</a:t>
            </a:r>
          </a:p>
          <a:p>
            <a:r>
              <a:rPr lang="en-US" altLang="en-US"/>
              <a:t>color</a:t>
            </a:r>
            <a:endParaRPr lang="th-TH" altLang="en-US"/>
          </a:p>
        </p:txBody>
      </p:sp>
      <p:sp>
        <p:nvSpPr>
          <p:cNvPr id="78864" name="Text Box 1040"/>
          <p:cNvSpPr txBox="1">
            <a:spLocks noChangeArrowheads="1"/>
          </p:cNvSpPr>
          <p:nvPr/>
        </p:nvSpPr>
        <p:spPr bwMode="auto">
          <a:xfrm>
            <a:off x="6037263" y="4267200"/>
            <a:ext cx="124906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i="1"/>
              <a:t>i</a:t>
            </a:r>
            <a:r>
              <a:rPr lang="en-US" altLang="en-US"/>
              <a:t>= 1, 2, …, </a:t>
            </a:r>
            <a:r>
              <a:rPr lang="en-US" altLang="en-US" i="1"/>
              <a:t>n</a:t>
            </a:r>
            <a:endParaRPr lang="th-TH" altLang="en-US" i="1"/>
          </a:p>
        </p:txBody>
      </p:sp>
    </p:spTree>
    <p:extLst>
      <p:ext uri="{BB962C8B-B14F-4D97-AF65-F5344CB8AC3E}">
        <p14:creationId xmlns:p14="http://schemas.microsoft.com/office/powerpoint/2010/main" val="15854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2033589"/>
            <a:ext cx="6400800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2599043" y="457201"/>
            <a:ext cx="66806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Slicing Transformation Example </a:t>
            </a:r>
          </a:p>
        </p:txBody>
      </p:sp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18" r="39774" b="36171"/>
          <a:stretch>
            <a:fillRect/>
          </a:stretch>
        </p:blipFill>
        <p:spPr bwMode="auto">
          <a:xfrm>
            <a:off x="1341743" y="2033589"/>
            <a:ext cx="2514600" cy="244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1828800" y="4741863"/>
            <a:ext cx="154048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Original image</a:t>
            </a:r>
            <a:endParaRPr lang="th-TH" altLang="en-US" dirty="0"/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7734300" y="1664257"/>
            <a:ext cx="181370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After color slicing</a:t>
            </a:r>
            <a:endParaRPr lang="th-TH" altLang="en-US" dirty="0"/>
          </a:p>
        </p:txBody>
      </p:sp>
    </p:spTree>
    <p:extLst>
      <p:ext uri="{BB962C8B-B14F-4D97-AF65-F5344CB8AC3E}">
        <p14:creationId xmlns:p14="http://schemas.microsoft.com/office/powerpoint/2010/main" val="306180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6" y="1453357"/>
            <a:ext cx="4754562" cy="5096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2362200" y="441722"/>
            <a:ext cx="479509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Tonal Correction Examples </a:t>
            </a: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7453314" y="1595379"/>
            <a:ext cx="4179886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dirty="0"/>
              <a:t>    In these examples, only </a:t>
            </a:r>
          </a:p>
          <a:p>
            <a:r>
              <a:rPr lang="en-US" altLang="en-US" dirty="0"/>
              <a:t>brightness and contrast are </a:t>
            </a:r>
          </a:p>
          <a:p>
            <a:r>
              <a:rPr lang="en-US" altLang="en-US" dirty="0"/>
              <a:t>adjusted while keeping color </a:t>
            </a:r>
          </a:p>
          <a:p>
            <a:r>
              <a:rPr lang="en-US" altLang="en-US" dirty="0"/>
              <a:t>unchanged. </a:t>
            </a:r>
          </a:p>
          <a:p>
            <a:r>
              <a:rPr lang="en-US" altLang="en-US" dirty="0"/>
              <a:t>	</a:t>
            </a:r>
            <a:r>
              <a:rPr lang="en-US" altLang="en-US" dirty="0">
                <a:solidFill>
                  <a:schemeClr val="accent2"/>
                </a:solidFill>
              </a:rPr>
              <a:t>This can be done by</a:t>
            </a:r>
          </a:p>
          <a:p>
            <a:r>
              <a:rPr lang="en-US" altLang="en-US" dirty="0">
                <a:solidFill>
                  <a:schemeClr val="accent2"/>
                </a:solidFill>
              </a:rPr>
              <a:t>using the same transformation</a:t>
            </a:r>
          </a:p>
          <a:p>
            <a:r>
              <a:rPr lang="en-US" altLang="en-US" dirty="0">
                <a:solidFill>
                  <a:schemeClr val="accent2"/>
                </a:solidFill>
              </a:rPr>
              <a:t>for all RGB components.</a:t>
            </a:r>
            <a:endParaRPr lang="th-TH" altLang="en-US" dirty="0">
              <a:solidFill>
                <a:schemeClr val="accent2"/>
              </a:solidFill>
            </a:endParaRPr>
          </a:p>
        </p:txBody>
      </p:sp>
      <p:sp>
        <p:nvSpPr>
          <p:cNvPr id="37896" name="Line 8"/>
          <p:cNvSpPr>
            <a:spLocks noChangeShapeType="1"/>
          </p:cNvSpPr>
          <p:nvPr/>
        </p:nvSpPr>
        <p:spPr bwMode="auto">
          <a:xfrm flipH="1" flipV="1">
            <a:off x="6477000" y="4419600"/>
            <a:ext cx="533400" cy="4572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7" name="Line 9"/>
          <p:cNvSpPr>
            <a:spLocks noChangeShapeType="1"/>
          </p:cNvSpPr>
          <p:nvPr/>
        </p:nvSpPr>
        <p:spPr bwMode="auto">
          <a:xfrm flipH="1">
            <a:off x="6477000" y="5105400"/>
            <a:ext cx="533400" cy="3810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7010400" y="4800600"/>
            <a:ext cx="27072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Power law transformations</a:t>
            </a:r>
            <a:endParaRPr lang="th-TH" altLang="en-US"/>
          </a:p>
        </p:txBody>
      </p:sp>
      <p:sp>
        <p:nvSpPr>
          <p:cNvPr id="37900" name="Line 12"/>
          <p:cNvSpPr>
            <a:spLocks noChangeShapeType="1"/>
          </p:cNvSpPr>
          <p:nvPr/>
        </p:nvSpPr>
        <p:spPr bwMode="auto">
          <a:xfrm flipH="1" flipV="1">
            <a:off x="6096000" y="2438400"/>
            <a:ext cx="990600" cy="17526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1" name="Text Box 13"/>
          <p:cNvSpPr txBox="1">
            <a:spLocks noChangeArrowheads="1"/>
          </p:cNvSpPr>
          <p:nvPr/>
        </p:nvSpPr>
        <p:spPr bwMode="auto">
          <a:xfrm>
            <a:off x="7010400" y="4114800"/>
            <a:ext cx="233076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Contrast enhancement</a:t>
            </a:r>
            <a:endParaRPr lang="th-TH" altLang="en-US"/>
          </a:p>
        </p:txBody>
      </p:sp>
      <p:sp>
        <p:nvSpPr>
          <p:cNvPr id="2" name="Rectangle 1"/>
          <p:cNvSpPr/>
          <p:nvPr/>
        </p:nvSpPr>
        <p:spPr>
          <a:xfrm>
            <a:off x="195262" y="1802368"/>
            <a:ext cx="1465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Ten-Roman"/>
              </a:rPr>
              <a:t>Flat (low contrast image)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53308" y="3289976"/>
            <a:ext cx="1256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Ten-Roman"/>
              </a:rPr>
              <a:t>light (high key</a:t>
            </a:r>
            <a:r>
              <a:rPr lang="en-US" dirty="0" smtClean="0">
                <a:latin typeface="TimesTen-Roman"/>
              </a:rPr>
              <a:t>) Image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95262" y="5105400"/>
            <a:ext cx="1256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Ten-Roman"/>
              </a:rPr>
              <a:t>dark (low key) color </a:t>
            </a:r>
            <a:r>
              <a:rPr lang="en-US" dirty="0" smtClean="0">
                <a:latin typeface="TimesTen-Roman"/>
              </a:rPr>
              <a:t>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64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769" y="1498600"/>
            <a:ext cx="3946757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2362201" y="406401"/>
            <a:ext cx="656942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Balancing Correction Examples 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5943601" y="2208316"/>
            <a:ext cx="558127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Color imbalance: </a:t>
            </a:r>
            <a:r>
              <a:rPr lang="en-US" altLang="en-US" dirty="0">
                <a:solidFill>
                  <a:schemeClr val="accent2"/>
                </a:solidFill>
              </a:rPr>
              <a:t>primary color components in white area</a:t>
            </a:r>
          </a:p>
          <a:p>
            <a:r>
              <a:rPr lang="en-US" altLang="en-US" dirty="0">
                <a:solidFill>
                  <a:schemeClr val="accent2"/>
                </a:solidFill>
              </a:rPr>
              <a:t>are not balance.</a:t>
            </a:r>
            <a:r>
              <a:rPr lang="en-US" altLang="en-US" dirty="0"/>
              <a:t> We can measure these components by </a:t>
            </a:r>
          </a:p>
          <a:p>
            <a:r>
              <a:rPr lang="en-US" altLang="en-US" dirty="0"/>
              <a:t>using a color spectrometer.</a:t>
            </a:r>
            <a:endParaRPr lang="th-TH" altLang="en-US" dirty="0"/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6858001" y="3841363"/>
            <a:ext cx="290085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Color balancing can be</a:t>
            </a:r>
          </a:p>
          <a:p>
            <a:r>
              <a:rPr lang="en-US" altLang="en-US" dirty="0"/>
              <a:t>performed by adjusting</a:t>
            </a:r>
          </a:p>
          <a:p>
            <a:r>
              <a:rPr lang="en-US" altLang="en-US" dirty="0"/>
              <a:t>color components separately</a:t>
            </a:r>
          </a:p>
          <a:p>
            <a:r>
              <a:rPr lang="en-US" altLang="en-US" dirty="0"/>
              <a:t>as seen in this slide.</a:t>
            </a:r>
            <a:endParaRPr lang="th-TH" altLang="en-US" dirty="0"/>
          </a:p>
        </p:txBody>
      </p:sp>
    </p:spTree>
    <p:extLst>
      <p:ext uri="{BB962C8B-B14F-4D97-AF65-F5344CB8AC3E}">
        <p14:creationId xmlns:p14="http://schemas.microsoft.com/office/powerpoint/2010/main" val="428914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2451101" y="444515"/>
            <a:ext cx="799129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Histogram Equalization of a Full-Color Image  </a:t>
            </a: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1392601" y="1672560"/>
            <a:ext cx="7144585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altLang="en-US" sz="2000" dirty="0"/>
              <a:t> Histogram equalization of a color image can be performed by </a:t>
            </a:r>
          </a:p>
          <a:p>
            <a:r>
              <a:rPr lang="en-US" altLang="en-US" sz="2000" dirty="0"/>
              <a:t>adjusting color intensity uniformly while leaving color unchanged.</a:t>
            </a:r>
          </a:p>
          <a:p>
            <a:endParaRPr lang="en-US" altLang="en-US" sz="2000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altLang="en-US" sz="2000" dirty="0"/>
              <a:t> The HSI model is suitable for histogram equalization where </a:t>
            </a:r>
            <a:r>
              <a:rPr lang="en-US" altLang="en-US" sz="2000" dirty="0">
                <a:solidFill>
                  <a:srgbClr val="FF0000"/>
                </a:solidFill>
              </a:rPr>
              <a:t>only </a:t>
            </a:r>
          </a:p>
          <a:p>
            <a:r>
              <a:rPr lang="en-US" altLang="en-US" sz="2000" dirty="0">
                <a:solidFill>
                  <a:srgbClr val="FF0000"/>
                </a:solidFill>
              </a:rPr>
              <a:t>Intensity (I) component is equalized</a:t>
            </a:r>
            <a:r>
              <a:rPr lang="en-US" altLang="en-US" sz="2000" dirty="0"/>
              <a:t>. </a:t>
            </a:r>
            <a:endParaRPr lang="th-TH" altLang="en-US" sz="2000" dirty="0"/>
          </a:p>
        </p:txBody>
      </p:sp>
      <p:graphicFrame>
        <p:nvGraphicFramePr>
          <p:cNvPr id="7987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8806301"/>
              </p:ext>
            </p:extLst>
          </p:nvPr>
        </p:nvGraphicFramePr>
        <p:xfrm>
          <a:off x="7967142" y="2959099"/>
          <a:ext cx="3217405" cy="22030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13" name="Equation" r:id="rId4" imgW="1333440" imgH="914400" progId="Equation.3">
                  <p:embed/>
                </p:oleObj>
              </mc:Choice>
              <mc:Fallback>
                <p:oleObj name="Equation" r:id="rId4" imgW="1333440" imgH="914400" progId="Equation.3">
                  <p:embed/>
                  <p:pic>
                    <p:nvPicPr>
                      <p:cNvPr id="7987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67142" y="2959099"/>
                        <a:ext cx="3217405" cy="2203073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1625600" y="5441285"/>
            <a:ext cx="774622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where </a:t>
            </a:r>
            <a:r>
              <a:rPr lang="en-US" altLang="en-US" sz="2000" i="1" dirty="0"/>
              <a:t>r</a:t>
            </a:r>
            <a:r>
              <a:rPr lang="en-US" altLang="en-US" sz="2000" dirty="0"/>
              <a:t> and </a:t>
            </a:r>
            <a:r>
              <a:rPr lang="en-US" altLang="en-US" sz="2000" i="1" dirty="0"/>
              <a:t>s</a:t>
            </a:r>
            <a:r>
              <a:rPr lang="en-US" altLang="en-US" sz="2000" dirty="0"/>
              <a:t> are intensity components of input and output color image.</a:t>
            </a:r>
            <a:endParaRPr lang="th-TH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29257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922962"/>
            <a:ext cx="5698514" cy="4584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2395630" y="489971"/>
            <a:ext cx="799129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Histogram Equalization of a Full-Color Image  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3079712" y="1922962"/>
            <a:ext cx="154048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>
                <a:solidFill>
                  <a:schemeClr val="bg1"/>
                </a:solidFill>
              </a:rPr>
              <a:t>Original image</a:t>
            </a:r>
            <a:endParaRPr lang="th-TH" altLang="en-US" dirty="0">
              <a:solidFill>
                <a:schemeClr val="bg1"/>
              </a:solidFill>
            </a:endParaRPr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2918322" y="4204169"/>
            <a:ext cx="17018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</a:rPr>
              <a:t>After histogram </a:t>
            </a:r>
          </a:p>
          <a:p>
            <a:pPr algn="ctr"/>
            <a:r>
              <a:rPr lang="en-US" altLang="en-US" dirty="0">
                <a:solidFill>
                  <a:schemeClr val="bg1"/>
                </a:solidFill>
              </a:rPr>
              <a:t>equalization</a:t>
            </a:r>
            <a:endParaRPr lang="th-TH" altLang="en-US" dirty="0">
              <a:solidFill>
                <a:schemeClr val="bg1"/>
              </a:solidFill>
            </a:endParaRP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5255483" y="4137524"/>
            <a:ext cx="227158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</a:rPr>
              <a:t>After increasing </a:t>
            </a:r>
          </a:p>
          <a:p>
            <a:pPr algn="ctr"/>
            <a:r>
              <a:rPr lang="en-US" altLang="en-US" dirty="0">
                <a:solidFill>
                  <a:schemeClr val="bg1"/>
                </a:solidFill>
              </a:rPr>
              <a:t>saturation component</a:t>
            </a:r>
            <a:endParaRPr lang="th-TH" altLang="en-US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56028" y="5213733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Ten-Roman"/>
              </a:rPr>
              <a:t>Normalized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43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2540001" y="508001"/>
            <a:ext cx="415049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Image Smoothing</a:t>
            </a:r>
          </a:p>
        </p:txBody>
      </p:sp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491332" y="1487488"/>
            <a:ext cx="258865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Two Methods</a:t>
            </a:r>
            <a:r>
              <a:rPr lang="en-US" alt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1380692" y="2010708"/>
            <a:ext cx="9719108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533400" indent="-533400"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1pPr>
            <a:lvl2pPr marL="990600" indent="-533400"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2pPr>
            <a:lvl3pPr marL="1447800" indent="-533400"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3pPr>
            <a:lvl4pPr marL="1905000" indent="-533400"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4pPr>
            <a:lvl5pPr marL="2362200" indent="-533400"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5pPr>
            <a:lvl6pPr marL="2819400" indent="-5334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6pPr>
            <a:lvl7pPr marL="3276600" indent="-5334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7pPr>
            <a:lvl8pPr marL="3733800" indent="-5334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8pPr>
            <a:lvl9pPr marL="4191000" indent="-5334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Angsana New" pitchFamily="18" charset="-120"/>
                <a:cs typeface="Angsana New" pitchFamily="18" charset="-120"/>
              </a:defRPr>
            </a:lvl9pPr>
          </a:lstStyle>
          <a:p>
            <a:pPr>
              <a:buFontTx/>
              <a:buAutoNum type="arabicPeriod"/>
            </a:pPr>
            <a:r>
              <a:rPr lang="en-US" altLang="en-US" sz="2400" dirty="0">
                <a:solidFill>
                  <a:schemeClr val="accent2"/>
                </a:solidFill>
              </a:rPr>
              <a:t>Per-color-plane method:</a:t>
            </a:r>
            <a:r>
              <a:rPr lang="en-US" altLang="en-US" sz="2400" dirty="0"/>
              <a:t> for RGB, CMY color models</a:t>
            </a:r>
          </a:p>
          <a:p>
            <a:r>
              <a:rPr lang="en-US" altLang="en-US" sz="2400" dirty="0"/>
              <a:t>	Smooth each color plane using moving averaging and </a:t>
            </a:r>
          </a:p>
          <a:p>
            <a:r>
              <a:rPr lang="en-US" altLang="en-US" sz="2400" dirty="0"/>
              <a:t>	the combine back to RGB</a:t>
            </a:r>
          </a:p>
          <a:p>
            <a:endParaRPr lang="en-US" altLang="en-US" sz="2400" dirty="0"/>
          </a:p>
          <a:p>
            <a:endParaRPr lang="en-US" altLang="en-US" sz="2400" dirty="0"/>
          </a:p>
          <a:p>
            <a:endParaRPr lang="en-US" altLang="en-US" sz="2400" dirty="0"/>
          </a:p>
          <a:p>
            <a:endParaRPr lang="en-US" altLang="en-US" sz="2400" dirty="0"/>
          </a:p>
          <a:p>
            <a:endParaRPr lang="en-US" altLang="en-US" sz="2400" dirty="0"/>
          </a:p>
          <a:p>
            <a:endParaRPr lang="en-US" altLang="en-US" sz="2400" dirty="0"/>
          </a:p>
          <a:p>
            <a:endParaRPr lang="en-US" altLang="en-US" sz="2400" dirty="0"/>
          </a:p>
          <a:p>
            <a:pPr>
              <a:buFontTx/>
              <a:buAutoNum type="arabicPeriod" startAt="2"/>
            </a:pPr>
            <a:r>
              <a:rPr lang="en-US" altLang="en-US" sz="2400" dirty="0">
                <a:solidFill>
                  <a:schemeClr val="accent2"/>
                </a:solidFill>
              </a:rPr>
              <a:t>Smooth only Intensity component</a:t>
            </a:r>
            <a:r>
              <a:rPr lang="en-US" altLang="en-US" sz="2400" dirty="0"/>
              <a:t> of a HSI image while leaving</a:t>
            </a:r>
          </a:p>
          <a:p>
            <a:r>
              <a:rPr lang="en-US" altLang="en-US" sz="2400" dirty="0"/>
              <a:t>H and S unmodified.</a:t>
            </a:r>
          </a:p>
        </p:txBody>
      </p:sp>
      <p:graphicFrame>
        <p:nvGraphicFramePr>
          <p:cNvPr id="7270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7523683"/>
              </p:ext>
            </p:extLst>
          </p:nvPr>
        </p:nvGraphicFramePr>
        <p:xfrm>
          <a:off x="7048500" y="2916888"/>
          <a:ext cx="4386264" cy="22556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32" name="Equation" r:id="rId3" imgW="2666880" imgH="1371600" progId="Equation.3">
                  <p:embed/>
                </p:oleObj>
              </mc:Choice>
              <mc:Fallback>
                <p:oleObj name="Equation" r:id="rId3" imgW="2666880" imgH="1371600" progId="Equation.3">
                  <p:embed/>
                  <p:pic>
                    <p:nvPicPr>
                      <p:cNvPr id="7270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8500" y="2916888"/>
                        <a:ext cx="4386264" cy="2255681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5283200" y="6228513"/>
            <a:ext cx="36490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b="1" dirty="0">
                <a:solidFill>
                  <a:srgbClr val="FF0000"/>
                </a:solidFill>
              </a:rPr>
              <a:t>Note: 2 methods are not equivalent.</a:t>
            </a:r>
          </a:p>
        </p:txBody>
      </p:sp>
    </p:spTree>
    <p:extLst>
      <p:ext uri="{BB962C8B-B14F-4D97-AF65-F5344CB8AC3E}">
        <p14:creationId xmlns:p14="http://schemas.microsoft.com/office/powerpoint/2010/main" val="36291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50"/>
          <a:stretch>
            <a:fillRect/>
          </a:stretch>
        </p:blipFill>
        <p:spPr bwMode="auto">
          <a:xfrm>
            <a:off x="4208376" y="1752600"/>
            <a:ext cx="4859424" cy="4781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2426948" y="519117"/>
            <a:ext cx="689644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Image Smoothing Example (cont.)</a:t>
            </a: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2763751" y="1855790"/>
            <a:ext cx="14446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Color image</a:t>
            </a:r>
            <a:endParaRPr lang="th-TH" altLang="en-US" sz="2000" dirty="0"/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8975726" y="1690689"/>
            <a:ext cx="593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Red</a:t>
            </a:r>
            <a:endParaRPr lang="th-TH" altLang="en-US" sz="2000"/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3074027" y="4797366"/>
            <a:ext cx="82407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Green</a:t>
            </a:r>
            <a:endParaRPr lang="th-TH" altLang="en-US" sz="2000" dirty="0"/>
          </a:p>
        </p:txBody>
      </p:sp>
      <p:sp>
        <p:nvSpPr>
          <p:cNvPr id="40969" name="Text Box 9"/>
          <p:cNvSpPr txBox="1">
            <a:spLocks noChangeArrowheads="1"/>
          </p:cNvSpPr>
          <p:nvPr/>
        </p:nvSpPr>
        <p:spPr bwMode="auto">
          <a:xfrm>
            <a:off x="8991601" y="4800601"/>
            <a:ext cx="663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Blue</a:t>
            </a:r>
            <a:endParaRPr lang="th-TH" altLang="en-US" sz="2000"/>
          </a:p>
        </p:txBody>
      </p:sp>
    </p:spTree>
    <p:extLst>
      <p:ext uri="{BB962C8B-B14F-4D97-AF65-F5344CB8AC3E}">
        <p14:creationId xmlns:p14="http://schemas.microsoft.com/office/powerpoint/2010/main" val="162967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961"/>
          <a:stretch>
            <a:fillRect/>
          </a:stretch>
        </p:blipFill>
        <p:spPr bwMode="auto">
          <a:xfrm>
            <a:off x="4358106" y="4526102"/>
            <a:ext cx="6309894" cy="2103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7942264" y="6461126"/>
            <a:ext cx="27257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000"/>
              <a:t>(Images from Rafael C. Gonzalez and Richard E. </a:t>
            </a:r>
          </a:p>
          <a:p>
            <a:r>
              <a:rPr lang="en-US" altLang="en-US" sz="1000"/>
              <a:t>Wood, Digital Image Processing, 2</a:t>
            </a:r>
            <a:r>
              <a:rPr lang="en-US" altLang="en-US" sz="1000" baseline="30000"/>
              <a:t>nd</a:t>
            </a:r>
            <a:r>
              <a:rPr lang="en-US" altLang="en-US" sz="1000"/>
              <a:t> Edition.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2472193" y="377974"/>
            <a:ext cx="689644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Image Smoothing Example (cont.)</a:t>
            </a: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2422525" y="5729289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 sz="2000">
              <a:solidFill>
                <a:schemeClr val="bg1"/>
              </a:solidFill>
            </a:endParaRPr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2819401" y="3733801"/>
            <a:ext cx="608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>
                <a:solidFill>
                  <a:schemeClr val="bg1"/>
                </a:solidFill>
              </a:rPr>
              <a:t>Hue</a:t>
            </a:r>
            <a:endParaRPr lang="th-TH" altLang="en-US" sz="2000">
              <a:solidFill>
                <a:schemeClr val="bg1"/>
              </a:solidFill>
            </a:endParaRP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8686800" y="3733800"/>
            <a:ext cx="109004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>
                <a:solidFill>
                  <a:schemeClr val="bg1"/>
                </a:solidFill>
              </a:rPr>
              <a:t>Intensity</a:t>
            </a:r>
            <a:endParaRPr lang="th-TH" altLang="en-US" sz="2000">
              <a:solidFill>
                <a:schemeClr val="bg1"/>
              </a:solidFill>
            </a:endParaRPr>
          </a:p>
        </p:txBody>
      </p:sp>
      <p:pic>
        <p:nvPicPr>
          <p:cNvPr id="4199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375" b="50488"/>
          <a:stretch>
            <a:fillRect/>
          </a:stretch>
        </p:blipFill>
        <p:spPr bwMode="auto">
          <a:xfrm>
            <a:off x="2169026" y="1984933"/>
            <a:ext cx="2085474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96" name="Text Box 12"/>
          <p:cNvSpPr txBox="1">
            <a:spLocks noChangeArrowheads="1"/>
          </p:cNvSpPr>
          <p:nvPr/>
        </p:nvSpPr>
        <p:spPr bwMode="auto">
          <a:xfrm>
            <a:off x="4412850" y="3000933"/>
            <a:ext cx="14446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Color image</a:t>
            </a:r>
            <a:endParaRPr lang="th-TH" altLang="en-US" sz="2000" dirty="0"/>
          </a:p>
        </p:txBody>
      </p:sp>
      <p:sp>
        <p:nvSpPr>
          <p:cNvPr id="41997" name="Text Box 13"/>
          <p:cNvSpPr txBox="1">
            <a:spLocks noChangeArrowheads="1"/>
          </p:cNvSpPr>
          <p:nvPr/>
        </p:nvSpPr>
        <p:spPr bwMode="auto">
          <a:xfrm>
            <a:off x="4800601" y="4063545"/>
            <a:ext cx="17422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HSI Components</a:t>
            </a:r>
            <a:endParaRPr lang="th-TH" altLang="en-US" dirty="0"/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4527150" y="4682670"/>
            <a:ext cx="608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>
                <a:solidFill>
                  <a:schemeClr val="bg1"/>
                </a:solidFill>
              </a:rPr>
              <a:t>Hue</a:t>
            </a:r>
            <a:endParaRPr lang="th-TH" altLang="en-US" sz="2000" dirty="0">
              <a:solidFill>
                <a:schemeClr val="bg1"/>
              </a:solidFill>
            </a:endParaRP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6881247" y="4644115"/>
            <a:ext cx="1225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>
                <a:solidFill>
                  <a:srgbClr val="FF0000"/>
                </a:solidFill>
              </a:rPr>
              <a:t>Saturation</a:t>
            </a:r>
            <a:endParaRPr lang="th-TH" altLang="en-US" sz="2000" dirty="0">
              <a:solidFill>
                <a:srgbClr val="FF0000"/>
              </a:solidFill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9241854" y="4564184"/>
            <a:ext cx="10699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>
                <a:solidFill>
                  <a:schemeClr val="bg1"/>
                </a:solidFill>
              </a:rPr>
              <a:t>Intensity</a:t>
            </a:r>
            <a:endParaRPr lang="th-TH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15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913" b="28549"/>
          <a:stretch>
            <a:fillRect/>
          </a:stretch>
        </p:blipFill>
        <p:spPr bwMode="auto">
          <a:xfrm>
            <a:off x="3594100" y="1630902"/>
            <a:ext cx="6921500" cy="3552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2565401" y="525140"/>
            <a:ext cx="689644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Image Smoothing Example (cont.)</a:t>
            </a:r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3324226" y="5183187"/>
            <a:ext cx="31654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Smooth all RGB components</a:t>
            </a:r>
            <a:endParaRPr lang="th-TH" altLang="en-US" sz="2000" dirty="0"/>
          </a:p>
        </p:txBody>
      </p:sp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7988301" y="5168899"/>
            <a:ext cx="35734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Smooth only I component of HSI</a:t>
            </a:r>
            <a:endParaRPr lang="th-TH" altLang="en-US" sz="2000"/>
          </a:p>
        </p:txBody>
      </p: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7972426" y="5640386"/>
            <a:ext cx="93865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>
                <a:solidFill>
                  <a:srgbClr val="FF0000"/>
                </a:solidFill>
              </a:rPr>
              <a:t>(faster)</a:t>
            </a:r>
            <a:endParaRPr lang="th-TH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856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8" grpId="0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57" b="30382"/>
          <a:stretch>
            <a:fillRect/>
          </a:stretch>
        </p:blipFill>
        <p:spPr bwMode="auto">
          <a:xfrm>
            <a:off x="2946400" y="1879600"/>
            <a:ext cx="4597400" cy="459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2463801" y="508001"/>
            <a:ext cx="689644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Image Smoothing Example (cont.)</a:t>
            </a: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7772401" y="2109789"/>
            <a:ext cx="249106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>
                <a:solidFill>
                  <a:srgbClr val="FF0000"/>
                </a:solidFill>
              </a:rPr>
              <a:t>Difference between </a:t>
            </a:r>
          </a:p>
          <a:p>
            <a:r>
              <a:rPr lang="en-US" altLang="en-US" dirty="0">
                <a:solidFill>
                  <a:srgbClr val="FF0000"/>
                </a:solidFill>
              </a:rPr>
              <a:t>smoothed results from 2</a:t>
            </a:r>
          </a:p>
          <a:p>
            <a:r>
              <a:rPr lang="en-US" altLang="en-US" dirty="0">
                <a:solidFill>
                  <a:srgbClr val="FF0000"/>
                </a:solidFill>
              </a:rPr>
              <a:t>methods in the previous</a:t>
            </a:r>
          </a:p>
          <a:p>
            <a:r>
              <a:rPr lang="en-US" altLang="en-US" dirty="0">
                <a:solidFill>
                  <a:srgbClr val="FF0000"/>
                </a:solidFill>
              </a:rPr>
              <a:t>slide.</a:t>
            </a:r>
          </a:p>
        </p:txBody>
      </p:sp>
    </p:spTree>
    <p:extLst>
      <p:ext uri="{BB962C8B-B14F-4D97-AF65-F5344CB8AC3E}">
        <p14:creationId xmlns:p14="http://schemas.microsoft.com/office/powerpoint/2010/main" val="115697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2514601" y="469901"/>
            <a:ext cx="42194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Image Sharpening</a:t>
            </a:r>
          </a:p>
        </p:txBody>
      </p:sp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1300797" y="1616075"/>
            <a:ext cx="562705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We can do in the same manner as color image smoothing:</a:t>
            </a:r>
          </a:p>
          <a:p>
            <a:pPr lvl="1"/>
            <a:r>
              <a:rPr lang="en-US" altLang="en-US" dirty="0"/>
              <a:t>1. Per-color-plane method for RGB,CMY images</a:t>
            </a:r>
          </a:p>
          <a:p>
            <a:pPr lvl="1"/>
            <a:r>
              <a:rPr lang="en-US" altLang="en-US" dirty="0"/>
              <a:t>2. Sharpening only I component of a HSI image</a:t>
            </a:r>
            <a:endParaRPr lang="th-TH" altLang="en-US" dirty="0"/>
          </a:p>
        </p:txBody>
      </p:sp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621" b="25270"/>
          <a:stretch>
            <a:fillRect/>
          </a:stretch>
        </p:blipFill>
        <p:spPr bwMode="auto">
          <a:xfrm>
            <a:off x="3492500" y="2709978"/>
            <a:ext cx="6870700" cy="3479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3349625" y="6203951"/>
            <a:ext cx="35321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Sharpening all RGB components</a:t>
            </a:r>
            <a:endParaRPr lang="th-TH" altLang="en-US" sz="2000" dirty="0"/>
          </a:p>
        </p:txBody>
      </p:sp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7578726" y="6189664"/>
            <a:ext cx="3940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Sharpening only I component of HSI</a:t>
            </a:r>
            <a:endParaRPr lang="th-TH" altLang="en-US" sz="2000"/>
          </a:p>
        </p:txBody>
      </p:sp>
    </p:spTree>
    <p:extLst>
      <p:ext uri="{BB962C8B-B14F-4D97-AF65-F5344CB8AC3E}">
        <p14:creationId xmlns:p14="http://schemas.microsoft.com/office/powerpoint/2010/main" val="357566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9" b="25270"/>
          <a:stretch>
            <a:fillRect/>
          </a:stretch>
        </p:blipFill>
        <p:spPr bwMode="auto">
          <a:xfrm>
            <a:off x="1524001" y="1524000"/>
            <a:ext cx="50292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2339764" y="381001"/>
            <a:ext cx="696536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Color Image Sharpening Example (cont.)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7221393" y="2071689"/>
            <a:ext cx="253595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>
                <a:solidFill>
                  <a:srgbClr val="FF0000"/>
                </a:solidFill>
              </a:rPr>
              <a:t>Difference between </a:t>
            </a:r>
          </a:p>
          <a:p>
            <a:r>
              <a:rPr lang="en-US" altLang="en-US">
                <a:solidFill>
                  <a:srgbClr val="FF0000"/>
                </a:solidFill>
              </a:rPr>
              <a:t>sharpened results from 2</a:t>
            </a:r>
          </a:p>
          <a:p>
            <a:r>
              <a:rPr lang="en-US" altLang="en-US">
                <a:solidFill>
                  <a:srgbClr val="FF0000"/>
                </a:solidFill>
              </a:rPr>
              <a:t>methods in the previous</a:t>
            </a:r>
          </a:p>
          <a:p>
            <a:r>
              <a:rPr lang="en-US" altLang="en-US">
                <a:solidFill>
                  <a:srgbClr val="FF0000"/>
                </a:solidFill>
              </a:rPr>
              <a:t>slide.</a:t>
            </a:r>
            <a:endParaRPr lang="th-TH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69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25986</TotalTime>
  <Words>2091</Words>
  <Application>Microsoft Office PowerPoint</Application>
  <PresentationFormat>Widescreen</PresentationFormat>
  <Paragraphs>386</Paragraphs>
  <Slides>56</Slides>
  <Notes>26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7" baseType="lpstr">
      <vt:lpstr>Angsana New</vt:lpstr>
      <vt:lpstr>Arial</vt:lpstr>
      <vt:lpstr>Calibri</vt:lpstr>
      <vt:lpstr>Calibri Light</vt:lpstr>
      <vt:lpstr>Cordia New</vt:lpstr>
      <vt:lpstr>Roboto Light</vt:lpstr>
      <vt:lpstr>Times New Roman</vt:lpstr>
      <vt:lpstr>TimesTen-Roman</vt:lpstr>
      <vt:lpstr>Wingdings</vt:lpstr>
      <vt:lpstr>Office Theme</vt:lpstr>
      <vt:lpstr>Microsoft Equation 3.0</vt:lpstr>
      <vt:lpstr>PowerPoint Presentation</vt:lpstr>
      <vt:lpstr>PowerPoint Presentation</vt:lpstr>
      <vt:lpstr>PowerPoint Presentation</vt:lpstr>
      <vt:lpstr>Color Image Processing</vt:lpstr>
      <vt:lpstr>Color Image Processing</vt:lpstr>
      <vt:lpstr>Color Fundamentals</vt:lpstr>
      <vt:lpstr>Color Fundamentals</vt:lpstr>
      <vt:lpstr>Color Fundamentals</vt:lpstr>
      <vt:lpstr>Color Fundamentals</vt:lpstr>
      <vt:lpstr>White Color Characteristics</vt:lpstr>
      <vt:lpstr>Color Models</vt:lpstr>
      <vt:lpstr>RGB Model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Primary and Secondary Colors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GoogleEltaweel</cp:lastModifiedBy>
  <cp:revision>929</cp:revision>
  <dcterms:created xsi:type="dcterms:W3CDTF">2023-04-29T09:08:23Z</dcterms:created>
  <dcterms:modified xsi:type="dcterms:W3CDTF">2024-03-28T23:38:36Z</dcterms:modified>
</cp:coreProperties>
</file>