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480" r:id="rId2"/>
    <p:sldId id="303" r:id="rId3"/>
    <p:sldId id="313" r:id="rId4"/>
    <p:sldId id="276" r:id="rId5"/>
    <p:sldId id="484" r:id="rId6"/>
    <p:sldId id="354" r:id="rId7"/>
    <p:sldId id="503" r:id="rId8"/>
    <p:sldId id="486" r:id="rId9"/>
    <p:sldId id="490" r:id="rId10"/>
    <p:sldId id="495" r:id="rId11"/>
    <p:sldId id="494" r:id="rId12"/>
    <p:sldId id="497" r:id="rId13"/>
    <p:sldId id="958" r:id="rId14"/>
    <p:sldId id="959" r:id="rId15"/>
    <p:sldId id="960" r:id="rId16"/>
    <p:sldId id="34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4"/>
            <p14:sldId id="354"/>
            <p14:sldId id="503"/>
            <p14:sldId id="486"/>
            <p14:sldId id="490"/>
            <p14:sldId id="495"/>
            <p14:sldId id="494"/>
            <p14:sldId id="497"/>
            <p14:sldId id="958"/>
            <p14:sldId id="959"/>
            <p14:sldId id="9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447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75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43751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66391" y="41047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266391" y="4905777"/>
            <a:ext cx="1876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67521" y="59789"/>
            <a:ext cx="2720620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312152" y="59789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20726" y="362498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57648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200400" y="2242066"/>
            <a:ext cx="91236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200" dirty="0"/>
          </a:p>
          <a:p>
            <a:pPr lvl="0"/>
            <a:endParaRPr lang="en-US" sz="3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1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7075" y="1219795"/>
            <a:ext cx="1185785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51446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1" y="1285192"/>
            <a:ext cx="11565864" cy="48412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28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in the subject line.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  <a:endParaRPr lang="en-US" sz="28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( 9-10 PM ) Every Week.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8714" y="1158004"/>
            <a:ext cx="3888886" cy="52650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55600" y="1398465"/>
            <a:ext cx="11525225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manufacturers, suppliers, transporters, warehouses, retailers, and customers.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  <a:endParaRPr lang="en-US" sz="28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E3554B-7E5B-1DF0-3229-B9901708E85F}"/>
              </a:ext>
            </a:extLst>
          </p:cNvPr>
          <p:cNvSpPr txBox="1"/>
          <p:nvPr/>
        </p:nvSpPr>
        <p:spPr>
          <a:xfrm>
            <a:off x="2988350" y="337379"/>
            <a:ext cx="704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336998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16100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493520"/>
            <a:ext cx="11737249" cy="46301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parties involved directly/indirectly in fulfilling customer needs/demands.</a:t>
            </a:r>
            <a:endParaRPr lang="en-US" sz="2800" dirty="0"/>
          </a:p>
          <a:p>
            <a:pPr marL="469900" marR="5080" lvl="0" indent="-2921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facilities, functions, activities, associated with  flow and transformation of goods and services from  raw materials to customer, as well as the associated  information flows.</a:t>
            </a:r>
            <a:endParaRPr lang="en-US" sz="2800" dirty="0"/>
          </a:p>
          <a:p>
            <a:pPr marL="584200" marR="5080" lvl="0" indent="-4064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715" lvl="0" indent="-457200">
              <a:spcBef>
                <a:spcPts val="670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  <a:endParaRPr lang="en-US" sz="28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34417" y="216604"/>
            <a:ext cx="7134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2176357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0187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1" y="1540205"/>
            <a:ext cx="11535384" cy="45641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how to build a strategic framework to analyze supply chains.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how to manage cross-functional drivers in a supply chain.</a:t>
            </a:r>
          </a:p>
          <a:p>
            <a:pPr marL="457200" lvl="0" indent="-457200" algn="just">
              <a:buClr>
                <a:srgbClr val="000000"/>
              </a:buClr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the designing process of the supply chain network. 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the planning and coordinating demand and supply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how to plan and manage inventories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the designing and planning of transportation networks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9059" y="32641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53706"/>
            <a:ext cx="4110206" cy="55739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280160"/>
            <a:ext cx="11480800" cy="49601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 Credit Hours.</a:t>
            </a: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Management-Strategy, Planning and Operation, Sixth Edition, Sunil Chopra and Peter Meindl,Pearson Education Limited.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5360" y="21660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1123" y="1051113"/>
            <a:ext cx="4117917" cy="5329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1" y="1505565"/>
            <a:ext cx="11606504" cy="47025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understand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important role of supply chains in today’s business and economy.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wide scope of functions and concepts in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components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drivers of good supply chain management to create a competitive advantage.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unique characteristics and issues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utilize the strategic framework concepts used in this text to achieve significant increases in performance.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6632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5749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5101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29089" cy="6169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41600" y="95615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Units of Course Contents</a:t>
            </a:r>
          </a:p>
        </p:txBody>
      </p:sp>
      <p:graphicFrame>
        <p:nvGraphicFramePr>
          <p:cNvPr id="10" name="Google Shape;202;p28"/>
          <p:cNvGraphicFramePr/>
          <p:nvPr>
            <p:extLst>
              <p:ext uri="{D42A27DB-BD31-4B8C-83A1-F6EECF244321}">
                <p14:modId xmlns:p14="http://schemas.microsoft.com/office/powerpoint/2010/main" val="416927833"/>
              </p:ext>
            </p:extLst>
          </p:nvPr>
        </p:nvGraphicFramePr>
        <p:xfrm>
          <a:off x="35280" y="696479"/>
          <a:ext cx="12121440" cy="63531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0272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71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842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2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</a:t>
                      </a:r>
                      <a:endParaRPr sz="22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We</a:t>
                      </a:r>
                      <a:r>
                        <a:rPr lang="en-US" sz="22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ks</a:t>
                      </a:r>
                      <a:endParaRPr sz="22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2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         Building a Strategic Framework to Analyze Supply Chains 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Understanding the Supply Chain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Supply Chain Performance: Achieving Strategic Fit and Scope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Supply Chain Drivers and Metrics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       Designing the Supply Chain Network 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Designing distribution network in the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</a:t>
                      </a:r>
                      <a:r>
                        <a:rPr lang="en-US" sz="16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Network design in the Supply Chain &amp;Designing Global Supply Chain Networks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III     Planning and Coordinating Demand and Supply in a Supply Chain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Demand forecasting in a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Coordination in a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IV     Designing and Planning Transportation Networks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8 -Transportation in a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       Managing Cross-Functional Drivers in a Supply Chain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9 -Sourcing decisions in a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10-Sustainability and the Supply Chain  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641B5-79C9-C516-E980-8A050AD10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9CEA71-806A-9991-CE55-82EC789C9A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689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B397C-1B43-0A80-F562-7BABA9650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A82ED6F-A232-AF39-DC21-5CB68C76D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02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284A3-250E-5DF4-FCC3-5F3D7496C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6E853DB-640E-187D-7699-1102E1324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851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50809" y="2455143"/>
            <a:ext cx="3801492" cy="22614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5A4608-BE14-4358-AC6C-0F230630DCBF}"/>
</file>

<file path=customXml/itemProps2.xml><?xml version="1.0" encoding="utf-8"?>
<ds:datastoreItem xmlns:ds="http://schemas.openxmlformats.org/officeDocument/2006/customXml" ds:itemID="{F372D0B2-ABE3-483A-B2D7-C95A69DCA998}"/>
</file>

<file path=customXml/itemProps3.xml><?xml version="1.0" encoding="utf-8"?>
<ds:datastoreItem xmlns:ds="http://schemas.openxmlformats.org/officeDocument/2006/customXml" ds:itemID="{EA21021D-F4F2-43F2-8C09-87E7F47A6E9B}"/>
</file>

<file path=docProps/app.xml><?xml version="1.0" encoding="utf-8"?>
<Properties xmlns="http://schemas.openxmlformats.org/officeDocument/2006/extended-properties" xmlns:vt="http://schemas.openxmlformats.org/officeDocument/2006/docPropsVTypes">
  <TotalTime>13522</TotalTime>
  <Words>737</Words>
  <Application>Microsoft Office PowerPoint</Application>
  <PresentationFormat>Widescreen</PresentationFormat>
  <Paragraphs>134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92</cp:revision>
  <dcterms:created xsi:type="dcterms:W3CDTF">2023-04-29T09:08:23Z</dcterms:created>
  <dcterms:modified xsi:type="dcterms:W3CDTF">2026-05-26T11:07:25Z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