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2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5"/>
  </p:notesMasterIdLst>
  <p:sldIdLst>
    <p:sldId id="480" r:id="rId3"/>
    <p:sldId id="303" r:id="rId4"/>
    <p:sldId id="313" r:id="rId5"/>
    <p:sldId id="260" r:id="rId6"/>
    <p:sldId id="587" r:id="rId7"/>
    <p:sldId id="582" r:id="rId8"/>
    <p:sldId id="584" r:id="rId9"/>
    <p:sldId id="586" r:id="rId10"/>
    <p:sldId id="261" r:id="rId11"/>
    <p:sldId id="568" r:id="rId12"/>
    <p:sldId id="570" r:id="rId13"/>
    <p:sldId id="572" r:id="rId14"/>
    <p:sldId id="588" r:id="rId15"/>
    <p:sldId id="263" r:id="rId16"/>
    <p:sldId id="264" r:id="rId17"/>
    <p:sldId id="285" r:id="rId18"/>
    <p:sldId id="265" r:id="rId19"/>
    <p:sldId id="266" r:id="rId20"/>
    <p:sldId id="267" r:id="rId21"/>
    <p:sldId id="268" r:id="rId22"/>
    <p:sldId id="589" r:id="rId23"/>
    <p:sldId id="270" r:id="rId24"/>
    <p:sldId id="590" r:id="rId25"/>
    <p:sldId id="272" r:id="rId26"/>
    <p:sldId id="273" r:id="rId27"/>
    <p:sldId id="274" r:id="rId28"/>
    <p:sldId id="275" r:id="rId29"/>
    <p:sldId id="286" r:id="rId30"/>
    <p:sldId id="276" r:id="rId31"/>
    <p:sldId id="277" r:id="rId32"/>
    <p:sldId id="278" r:id="rId33"/>
    <p:sldId id="279" r:id="rId34"/>
    <p:sldId id="591" r:id="rId35"/>
    <p:sldId id="281" r:id="rId36"/>
    <p:sldId id="592" r:id="rId37"/>
    <p:sldId id="283" r:id="rId38"/>
    <p:sldId id="593" r:id="rId39"/>
    <p:sldId id="576" r:id="rId40"/>
    <p:sldId id="578" r:id="rId41"/>
    <p:sldId id="566" r:id="rId42"/>
    <p:sldId id="499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60"/>
            <p14:sldId id="587"/>
            <p14:sldId id="582"/>
            <p14:sldId id="584"/>
            <p14:sldId id="586"/>
            <p14:sldId id="261"/>
            <p14:sldId id="568"/>
            <p14:sldId id="570"/>
            <p14:sldId id="572"/>
            <p14:sldId id="588"/>
            <p14:sldId id="263"/>
            <p14:sldId id="264"/>
            <p14:sldId id="285"/>
            <p14:sldId id="265"/>
            <p14:sldId id="266"/>
            <p14:sldId id="267"/>
            <p14:sldId id="268"/>
            <p14:sldId id="589"/>
            <p14:sldId id="270"/>
            <p14:sldId id="590"/>
            <p14:sldId id="272"/>
            <p14:sldId id="273"/>
            <p14:sldId id="274"/>
            <p14:sldId id="275"/>
            <p14:sldId id="286"/>
            <p14:sldId id="276"/>
            <p14:sldId id="277"/>
            <p14:sldId id="278"/>
            <p14:sldId id="279"/>
            <p14:sldId id="591"/>
            <p14:sldId id="281"/>
            <p14:sldId id="592"/>
            <p14:sldId id="283"/>
            <p14:sldId id="593"/>
            <p14:sldId id="576"/>
            <p14:sldId id="578"/>
            <p14:sldId id="566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50" Type="http://schemas.openxmlformats.org/officeDocument/2006/relationships/customXml" Target="../customXml/item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customXml" Target="../customXml/item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customXml" Target="../customXml/item2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73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334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750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496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057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71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4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0528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3718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6352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1453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60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304739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67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053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502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098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906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49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7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67297" y="174578"/>
            <a:ext cx="2721303" cy="1248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253999" y="-58058"/>
            <a:ext cx="7681303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059681" y="3429000"/>
            <a:ext cx="7028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Coordination in a Supply Chain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105475" y="4108877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7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105475" y="4825479"/>
            <a:ext cx="1839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210173" y="59789"/>
            <a:ext cx="4017626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5992212" flipV="1">
            <a:off x="-1767613" y="4378746"/>
            <a:ext cx="5573486" cy="230191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807453" y="82061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235200" y="2351174"/>
            <a:ext cx="10353040" cy="4123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supply chain coordination and the bullwhip effect, and their impact on supply chain performance.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obstacles to coordination in a supply chain.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managerial levers that help achieve coordination in a supply chain.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different forms of collaborative planning, forecasting, and replenishment that are possible in a supply chain.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charset="0"/>
                <a:ea typeface="+mn-ea"/>
                <a:cs typeface="Times New Roman"/>
              </a:rPr>
              <a:t>Benefits of AI for supply chain coordination.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7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133604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</a:rPr>
              <a:t>Lack of Supply Chain Coordination </a:t>
            </a:r>
            <a:br>
              <a:rPr lang="en-US" sz="3000" b="1" dirty="0">
                <a:solidFill>
                  <a:srgbClr val="00B0F0"/>
                </a:solidFill>
              </a:rPr>
            </a:br>
            <a:r>
              <a:rPr lang="en-US" sz="3000" b="1" dirty="0">
                <a:solidFill>
                  <a:srgbClr val="00B0F0"/>
                </a:solidFill>
              </a:rPr>
              <a:t>and the Bullwhip Effect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657" y="1910080"/>
            <a:ext cx="11717983" cy="47244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b="1" dirty="0">
                <a:solidFill>
                  <a:srgbClr val="00B0F0"/>
                </a:solidFill>
              </a:rPr>
              <a:t>Supply chain coordination </a:t>
            </a:r>
            <a:r>
              <a:rPr lang="en-US" dirty="0"/>
              <a:t>– all stages of the chain take actions that are aligned and increase total supply chain surplus</a:t>
            </a:r>
          </a:p>
          <a:p>
            <a:pPr>
              <a:lnSpc>
                <a:spcPct val="90000"/>
              </a:lnSpc>
            </a:pPr>
            <a:r>
              <a:rPr lang="en-US" dirty="0"/>
              <a:t>Requires that each stage share information and take into account the effects of its actions on the other stages</a:t>
            </a:r>
          </a:p>
          <a:p>
            <a:pPr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</a:pPr>
            <a:r>
              <a:rPr lang="en-US" b="1" dirty="0">
                <a:solidFill>
                  <a:srgbClr val="00B0F0"/>
                </a:solidFill>
              </a:rPr>
              <a:t>Lack of coordination results when</a:t>
            </a:r>
            <a:r>
              <a:rPr lang="en-US" dirty="0"/>
              <a:t>: </a:t>
            </a:r>
          </a:p>
          <a:p>
            <a:pPr lvl="1">
              <a:lnSpc>
                <a:spcPct val="90000"/>
              </a:lnSpc>
            </a:pPr>
            <a:r>
              <a:rPr lang="en-US" sz="2800" dirty="0"/>
              <a:t>Objectives of different stages conflict</a:t>
            </a:r>
          </a:p>
          <a:p>
            <a:pPr lvl="1">
              <a:lnSpc>
                <a:spcPct val="90000"/>
              </a:lnSpc>
            </a:pPr>
            <a:r>
              <a:rPr lang="en-US" sz="2800" dirty="0"/>
              <a:t>Information moving between stages is delayed or distorted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57DD3E6-04F8-9809-A799-F125C9A9B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26410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68B8B9F-A135-C195-2561-5D4DAF3EC52B}"/>
              </a:ext>
            </a:extLst>
          </p:cNvPr>
          <p:cNvSpPr/>
          <p:nvPr/>
        </p:nvSpPr>
        <p:spPr>
          <a:xfrm>
            <a:off x="11724640" y="1155862"/>
            <a:ext cx="1329383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436697"/>
      </p:ext>
    </p:extLst>
  </p:cSld>
  <p:clrMapOvr>
    <a:masterClrMapping/>
  </p:clrMapOvr>
  <p:transition spd="slow">
    <p:pull dir="l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2E612-95B5-136D-0758-D5AD4D423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AE7E5-6163-BB62-48BD-134333292B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122E97-8501-023D-4B4C-16046065B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5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AFDF10-2992-682A-F021-D215A05781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97864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3929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666EA3-8175-F602-931D-79579C0C13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>
            <a:extLst>
              <a:ext uri="{FF2B5EF4-FFF2-40B4-BE49-F238E27FC236}">
                <a16:creationId xmlns:a16="http://schemas.microsoft.com/office/drawing/2014/main" id="{1AADCAE7-FB28-54B9-B31B-65CB5742FC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</a:rPr>
              <a:t>Real-world examples of coordination in a supply chain across different companies and industries</a:t>
            </a:r>
          </a:p>
        </p:txBody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32D9357D-0947-42BE-5CD2-B92777996E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3029" y="745230"/>
            <a:ext cx="11915314" cy="4824828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Walmart</a:t>
            </a:r>
          </a:p>
          <a:p>
            <a:r>
              <a:rPr lang="en-US" sz="2600" b="1" dirty="0"/>
              <a:t>Coordination Strategy: Vendor-Managed Inventory (VMI)</a:t>
            </a:r>
          </a:p>
          <a:p>
            <a:r>
              <a:rPr lang="en-US" sz="2400" dirty="0"/>
              <a:t>Walmart shares real-time sales and inventory data with suppliers. </a:t>
            </a:r>
          </a:p>
          <a:p>
            <a:r>
              <a:rPr lang="en-US" sz="2400" dirty="0"/>
              <a:t>Suppliers monitor inventory levels and replenish products automatically. </a:t>
            </a:r>
          </a:p>
          <a:p>
            <a:r>
              <a:rPr lang="en-US" sz="2400" dirty="0"/>
              <a:t>This coordination reduces stockouts, lowers inventory costs, and improves product availability. </a:t>
            </a:r>
          </a:p>
          <a:p>
            <a:r>
              <a:rPr lang="en-US" sz="2400" b="1" dirty="0"/>
              <a:t>Example:</a:t>
            </a:r>
            <a:r>
              <a:rPr lang="en-US" sz="2400" dirty="0"/>
              <a:t> Procter &amp; Gamble receives Walmart's sales data and schedules production and deliveries accordingly.</a:t>
            </a:r>
          </a:p>
          <a:p>
            <a:r>
              <a:rPr lang="en-US" b="1" dirty="0">
                <a:solidFill>
                  <a:srgbClr val="00B0F0"/>
                </a:solidFill>
              </a:rPr>
              <a:t>Toyota</a:t>
            </a:r>
          </a:p>
          <a:p>
            <a:r>
              <a:rPr lang="en-US" sz="2600" b="1" dirty="0"/>
              <a:t>Coordination Strategy: Just-in-Time (JIT) Production</a:t>
            </a:r>
          </a:p>
          <a:p>
            <a:r>
              <a:rPr lang="en-US" sz="2400" dirty="0"/>
              <a:t>Toyota coordinates closely with suppliers to deliver parts exactly when needed. </a:t>
            </a:r>
          </a:p>
          <a:p>
            <a:r>
              <a:rPr lang="en-US" sz="2400" dirty="0"/>
              <a:t>Suppliers, manufacturers, and logistics providers work together using synchronized production schedules. </a:t>
            </a:r>
          </a:p>
          <a:p>
            <a:r>
              <a:rPr lang="en-US" sz="2400" dirty="0"/>
              <a:t>This minimizes inventory while maintaining smooth production.</a:t>
            </a:r>
          </a:p>
          <a:p>
            <a:pPr>
              <a:lnSpc>
                <a:spcPct val="90000"/>
              </a:lnSpc>
            </a:pPr>
            <a:endParaRPr lang="en-US" sz="2600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F0828BD8-2AE1-99B6-253E-48902D7497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-55559"/>
            <a:ext cx="1938983" cy="919160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34D06AC-E384-24F8-D480-DCE7FF27F94D}"/>
              </a:ext>
            </a:extLst>
          </p:cNvPr>
          <p:cNvSpPr/>
          <p:nvPr/>
        </p:nvSpPr>
        <p:spPr>
          <a:xfrm>
            <a:off x="11856720" y="1155862"/>
            <a:ext cx="140208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09149248"/>
      </p:ext>
    </p:extLst>
  </p:cSld>
  <p:clrMapOvr>
    <a:masterClrMapping/>
  </p:clrMapOvr>
  <p:transition spd="slow">
    <p:pull dir="l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CE13B6-2FD6-2BC0-5CAC-D79810E827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>
            <a:extLst>
              <a:ext uri="{FF2B5EF4-FFF2-40B4-BE49-F238E27FC236}">
                <a16:creationId xmlns:a16="http://schemas.microsoft.com/office/drawing/2014/main" id="{70013DC0-0988-9C00-286D-4322F4A80C0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</a:rPr>
              <a:t>Real-world examples of coordination in a supply chain across different companies and industries</a:t>
            </a:r>
          </a:p>
        </p:txBody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14BECBD2-AC66-A4A2-F256-56FC8676D7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3029" y="745230"/>
            <a:ext cx="11915314" cy="482482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Amazon</a:t>
            </a:r>
          </a:p>
          <a:p>
            <a:pPr>
              <a:buNone/>
            </a:pPr>
            <a:r>
              <a:rPr lang="en-US" sz="2600" b="1" dirty="0"/>
              <a:t>Coordination Strategy: AI and Real-Time Data Sharing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Amazon coordinates warehouses, suppliers, transportation providers, and delivery stations using AI.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Customer orders automatically trigger inventory updates, warehouse picking, and delivery planning.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This enables fast and reliable order fulfillment.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Zara</a:t>
            </a:r>
          </a:p>
          <a:p>
            <a:pPr>
              <a:buNone/>
            </a:pPr>
            <a:r>
              <a:rPr lang="en-US" sz="2600" b="1" dirty="0"/>
              <a:t>Coordination Strategy: Fast Fashion Supply Chain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Zara shares customer sales data with designers and manufacturers every day.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Production schedules are adjusted quickly based on demand.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Stores receive new products within days instead of months. </a:t>
            </a:r>
          </a:p>
          <a:p>
            <a:pPr>
              <a:buNone/>
            </a:pPr>
            <a:r>
              <a:rPr lang="en-US" sz="2600" dirty="0"/>
              <a:t>This close coordination allows Zara to respond rapidly to changing fashion trends.</a:t>
            </a:r>
          </a:p>
          <a:p>
            <a:pPr>
              <a:lnSpc>
                <a:spcPct val="90000"/>
              </a:lnSpc>
            </a:pPr>
            <a:endParaRPr lang="en-US" sz="2600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3C931284-DBD1-921A-8B9D-FC982CA6A5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-55560"/>
            <a:ext cx="1938983" cy="929319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4F6F4F6-465D-C450-B1DF-338572879E03}"/>
              </a:ext>
            </a:extLst>
          </p:cNvPr>
          <p:cNvSpPr/>
          <p:nvPr/>
        </p:nvSpPr>
        <p:spPr>
          <a:xfrm>
            <a:off x="11856720" y="1155862"/>
            <a:ext cx="140208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79042741"/>
      </p:ext>
    </p:extLst>
  </p:cSld>
  <p:clrMapOvr>
    <a:masterClrMapping/>
  </p:clrMapOvr>
  <p:transition spd="slow">
    <p:pull dir="l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202325-EDD4-FDAE-1B6C-545916A793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>
            <a:extLst>
              <a:ext uri="{FF2B5EF4-FFF2-40B4-BE49-F238E27FC236}">
                <a16:creationId xmlns:a16="http://schemas.microsoft.com/office/drawing/2014/main" id="{BE063CAF-A737-0033-B3E8-CDEF16DCDB4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</a:rPr>
              <a:t>Real-world examples of coordination in a supply chain across different companies and industries</a:t>
            </a:r>
          </a:p>
        </p:txBody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A206AAAE-72AD-6594-E8F2-077FE72DBF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3657" y="1016586"/>
            <a:ext cx="12058343" cy="482482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Dell Technologies</a:t>
            </a:r>
          </a:p>
          <a:p>
            <a:pPr>
              <a:buNone/>
            </a:pPr>
            <a:r>
              <a:rPr lang="en-US" sz="2600" b="1" dirty="0"/>
              <a:t>Coordination Strategy:</a:t>
            </a:r>
            <a:r>
              <a:rPr lang="en-US" sz="2600" dirty="0"/>
              <a:t> Build-to-Order Manufacturing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Customers place customized orders online.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Dell immediately coordinates with component suppliers to obtain the required parts.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Manufacturing begins only after the order is confirmed.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Logistics partners coordinate deliveries directly to customers.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Starbucks</a:t>
            </a:r>
          </a:p>
          <a:p>
            <a:pPr>
              <a:buNone/>
            </a:pPr>
            <a:r>
              <a:rPr lang="en-US" b="1" dirty="0"/>
              <a:t>Coordination Strategy:</a:t>
            </a:r>
            <a:r>
              <a:rPr lang="en-US" dirty="0"/>
              <a:t> Supplier Collaboration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Starbucks coordinates with coffee farmers, exporters, processors, and distribution centers.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Demand forecasts are shared throughout the supply chain.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600" dirty="0"/>
              <a:t>This helps maintain consistent quality and product availability worldwide.</a:t>
            </a:r>
          </a:p>
          <a:p>
            <a:pPr>
              <a:lnSpc>
                <a:spcPct val="90000"/>
              </a:lnSpc>
            </a:pPr>
            <a:endParaRPr lang="en-US" sz="2600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6F588B71-C530-2864-8654-89CA9732AB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-55560"/>
            <a:ext cx="1938983" cy="929319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D4F4B37-8323-1378-91E0-E02C43BA35D6}"/>
              </a:ext>
            </a:extLst>
          </p:cNvPr>
          <p:cNvSpPr/>
          <p:nvPr/>
        </p:nvSpPr>
        <p:spPr>
          <a:xfrm>
            <a:off x="11856720" y="1155862"/>
            <a:ext cx="140208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16774929"/>
      </p:ext>
    </p:extLst>
  </p:cSld>
  <p:clrMapOvr>
    <a:masterClrMapping/>
  </p:clrMapOvr>
  <p:transition spd="slow">
    <p:pull dir="l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726440" y="14050"/>
            <a:ext cx="10515600" cy="106918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Bullwhip Effect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8343" y="1211423"/>
            <a:ext cx="11915314" cy="4824828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2600" dirty="0"/>
              <a:t>The </a:t>
            </a:r>
            <a:r>
              <a:rPr lang="en-US" sz="2600" b="1" dirty="0">
                <a:solidFill>
                  <a:srgbClr val="00B0F0"/>
                </a:solidFill>
              </a:rPr>
              <a:t>Bullwhip Effect</a:t>
            </a:r>
            <a:r>
              <a:rPr lang="en-US" sz="2600" dirty="0">
                <a:solidFill>
                  <a:srgbClr val="00B0F0"/>
                </a:solidFill>
              </a:rPr>
              <a:t> </a:t>
            </a:r>
            <a:r>
              <a:rPr lang="en-US" sz="2600" dirty="0"/>
              <a:t>is a supply chain phenomenon in which </a:t>
            </a:r>
            <a:r>
              <a:rPr lang="en-US" sz="2600" b="1" dirty="0">
                <a:solidFill>
                  <a:srgbClr val="00B0F0"/>
                </a:solidFill>
              </a:rPr>
              <a:t>small changes </a:t>
            </a:r>
            <a:r>
              <a:rPr lang="en-US" sz="2600" b="1" dirty="0"/>
              <a:t>in customer demand at the retail level cause </a:t>
            </a:r>
            <a:r>
              <a:rPr lang="en-US" sz="2600" b="1" dirty="0">
                <a:solidFill>
                  <a:srgbClr val="00B0F0"/>
                </a:solidFill>
              </a:rPr>
              <a:t>increasingly larger fluctuations</a:t>
            </a:r>
            <a:r>
              <a:rPr lang="en-US" sz="2600" b="1" dirty="0"/>
              <a:t> in demand and inventory as you move upstream</a:t>
            </a:r>
            <a:r>
              <a:rPr lang="en-US" sz="2600" dirty="0"/>
              <a:t>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600" dirty="0"/>
              <a:t>   </a:t>
            </a:r>
            <a:r>
              <a:rPr lang="en-US" sz="2600" b="1" dirty="0"/>
              <a:t>(From  </a:t>
            </a:r>
            <a:r>
              <a:rPr lang="en-US" sz="2600" b="1" dirty="0">
                <a:solidFill>
                  <a:srgbClr val="00B0F0"/>
                </a:solidFill>
              </a:rPr>
              <a:t>retailer </a:t>
            </a:r>
            <a:r>
              <a:rPr lang="en-US" sz="2600" b="1" dirty="0"/>
              <a:t>→ </a:t>
            </a:r>
            <a:r>
              <a:rPr lang="en-US" sz="2600" b="1" dirty="0">
                <a:solidFill>
                  <a:srgbClr val="00B0F0"/>
                </a:solidFill>
              </a:rPr>
              <a:t>wholesaler</a:t>
            </a:r>
            <a:r>
              <a:rPr lang="en-US" sz="2600" b="1" dirty="0"/>
              <a:t> → </a:t>
            </a:r>
            <a:r>
              <a:rPr lang="en-US" sz="2600" b="1" dirty="0">
                <a:solidFill>
                  <a:srgbClr val="00B0F0"/>
                </a:solidFill>
              </a:rPr>
              <a:t>distributor</a:t>
            </a:r>
            <a:r>
              <a:rPr lang="en-US" sz="2600" b="1" dirty="0"/>
              <a:t> → </a:t>
            </a:r>
            <a:r>
              <a:rPr lang="en-US" sz="2600" b="1" dirty="0">
                <a:solidFill>
                  <a:srgbClr val="00B0F0"/>
                </a:solidFill>
              </a:rPr>
              <a:t>manufacturer </a:t>
            </a:r>
            <a:r>
              <a:rPr lang="en-US" sz="2600" b="1" dirty="0"/>
              <a:t>→ </a:t>
            </a:r>
            <a:r>
              <a:rPr lang="en-US" sz="2600" b="1" dirty="0">
                <a:solidFill>
                  <a:srgbClr val="00B0F0"/>
                </a:solidFill>
              </a:rPr>
              <a:t>supplier</a:t>
            </a:r>
            <a:r>
              <a:rPr lang="en-US" sz="2600" b="1" dirty="0"/>
              <a:t>).</a:t>
            </a:r>
          </a:p>
          <a:p>
            <a:pPr>
              <a:lnSpc>
                <a:spcPct val="90000"/>
              </a:lnSpc>
            </a:pPr>
            <a:r>
              <a:rPr lang="en-US" sz="2600" b="1" dirty="0">
                <a:solidFill>
                  <a:srgbClr val="00B0F0"/>
                </a:solidFill>
              </a:rPr>
              <a:t>The Bullwhip Effect </a:t>
            </a:r>
            <a:r>
              <a:rPr lang="en-US" sz="2600" dirty="0"/>
              <a:t>is the amplification of demand variability as orders move up the supply chain from customers to suppliers, leading to excessive inventory, stockouts, and increased costs.</a:t>
            </a:r>
          </a:p>
          <a:p>
            <a:pPr marR="0"/>
            <a:r>
              <a:rPr lang="en-US" sz="26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bullwhip effect moves a supply chain away from the efficient frontier by increasing cost and decreasing responsiveness.</a:t>
            </a:r>
            <a:endParaRPr lang="en-US" sz="26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>
              <a:lnSpc>
                <a:spcPct val="90000"/>
              </a:lnSpc>
            </a:pPr>
            <a:r>
              <a:rPr lang="en-US" sz="2600" dirty="0"/>
              <a:t>Fluctuations in orders increase as they move up the supply chain from retailers to wholesalers to manufacturers to suppliers </a:t>
            </a:r>
          </a:p>
          <a:p>
            <a:pPr>
              <a:lnSpc>
                <a:spcPct val="90000"/>
              </a:lnSpc>
            </a:pPr>
            <a:r>
              <a:rPr lang="en-US" sz="2600" dirty="0"/>
              <a:t>Distorts demand information within the supply chain</a:t>
            </a:r>
          </a:p>
          <a:p>
            <a:pPr>
              <a:lnSpc>
                <a:spcPct val="90000"/>
              </a:lnSpc>
            </a:pPr>
            <a:r>
              <a:rPr lang="en-US" sz="2600" dirty="0"/>
              <a:t>Results from a loss of supply chain coordination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6DEFDF76-7AD1-9583-4CB3-B2FCF68675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426663" cy="94099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78CDBA5-C55C-54D9-F91D-37F1D83C90E1}"/>
              </a:ext>
            </a:extLst>
          </p:cNvPr>
          <p:cNvSpPr/>
          <p:nvPr/>
        </p:nvSpPr>
        <p:spPr>
          <a:xfrm>
            <a:off x="11968480" y="1155862"/>
            <a:ext cx="9652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382524"/>
      </p:ext>
    </p:extLst>
  </p:cSld>
  <p:clrMapOvr>
    <a:masterClrMapping/>
  </p:clrMapOvr>
  <p:transition spd="slow">
    <p:pull dir="l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474D55-6545-FEC9-242D-668C533DFA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>
            <a:extLst>
              <a:ext uri="{FF2B5EF4-FFF2-40B4-BE49-F238E27FC236}">
                <a16:creationId xmlns:a16="http://schemas.microsoft.com/office/drawing/2014/main" id="{32C40F2F-5591-A260-510F-452CC452792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-35258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Bullwhip Effect</a:t>
            </a:r>
          </a:p>
        </p:txBody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E4712853-107D-F976-7047-AFC07B4163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69240" y="1080427"/>
            <a:ext cx="12212320" cy="351895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Example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dirty="0"/>
              <a:t>Imagine customers buy </a:t>
            </a:r>
            <a:r>
              <a:rPr lang="en-US" b="1" dirty="0"/>
              <a:t>100 bottles of water</a:t>
            </a:r>
            <a:r>
              <a:rPr lang="en-US" dirty="0"/>
              <a:t> this week instead of the usual </a:t>
            </a:r>
            <a:r>
              <a:rPr lang="en-US" b="1" dirty="0"/>
              <a:t>90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Retailer</a:t>
            </a:r>
            <a:r>
              <a:rPr lang="en-US" dirty="0"/>
              <a:t> orders </a:t>
            </a:r>
            <a:r>
              <a:rPr lang="en-US" b="1" dirty="0"/>
              <a:t>120 bottles</a:t>
            </a:r>
            <a:r>
              <a:rPr lang="en-US" dirty="0"/>
              <a:t> to avoid running out.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Wholesaler</a:t>
            </a:r>
            <a:r>
              <a:rPr lang="en-US" dirty="0"/>
              <a:t> interprets this as higher demand and orders </a:t>
            </a:r>
            <a:r>
              <a:rPr lang="en-US" b="1" dirty="0"/>
              <a:t>150 bottles</a:t>
            </a:r>
            <a:r>
              <a:rPr lang="en-US" dirty="0"/>
              <a:t>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Manufacturer</a:t>
            </a:r>
            <a:r>
              <a:rPr lang="en-US" dirty="0"/>
              <a:t> expects demand to continue rising and produces </a:t>
            </a:r>
            <a:r>
              <a:rPr lang="en-US" b="1" dirty="0"/>
              <a:t>200 bottles</a:t>
            </a:r>
            <a:r>
              <a:rPr lang="en-US" dirty="0"/>
              <a:t>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</a:rPr>
              <a:t>Supplier</a:t>
            </a:r>
            <a:r>
              <a:rPr lang="en-US" dirty="0"/>
              <a:t> purchases even more raw materials. 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dirty="0"/>
              <a:t>Although customer demand increased by only </a:t>
            </a:r>
            <a:r>
              <a:rPr lang="en-US" b="1" dirty="0"/>
              <a:t>10 bottles</a:t>
            </a:r>
            <a:r>
              <a:rPr lang="en-US" dirty="0"/>
              <a:t>, the production and ordering increased much more, creating excess inventory and higher costs.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Panic buying or shortage gaming.</a:t>
            </a:r>
          </a:p>
          <a:p>
            <a:pPr>
              <a:lnSpc>
                <a:spcPct val="90000"/>
              </a:lnSpc>
            </a:pPr>
            <a:endParaRPr lang="en-US" sz="2400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61FD33CA-86D7-2C76-445A-E9C8C2CECF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0" y="-21212"/>
            <a:ext cx="2184400" cy="1174694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ECCD38F-1151-ADC4-01E3-368FBD653DA0}"/>
              </a:ext>
            </a:extLst>
          </p:cNvPr>
          <p:cNvSpPr/>
          <p:nvPr/>
        </p:nvSpPr>
        <p:spPr>
          <a:xfrm>
            <a:off x="11704320" y="1080427"/>
            <a:ext cx="1264920" cy="534775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30872750"/>
      </p:ext>
    </p:extLst>
  </p:cSld>
  <p:clrMapOvr>
    <a:masterClrMapping/>
  </p:clrMapOvr>
  <p:transition spd="slow">
    <p:pull dir="l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1823C3-946D-9095-9836-E9CCBA3056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>
            <a:extLst>
              <a:ext uri="{FF2B5EF4-FFF2-40B4-BE49-F238E27FC236}">
                <a16:creationId xmlns:a16="http://schemas.microsoft.com/office/drawing/2014/main" id="{5FC3EF49-557B-F8F7-73B3-CAD0D2A13E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Bullwhip Effect</a:t>
            </a:r>
          </a:p>
        </p:txBody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8B4AEFA1-7B4C-5CBD-1B8C-D871B18E4D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2880" y="626329"/>
            <a:ext cx="12100560" cy="4757258"/>
          </a:xfrm>
        </p:spPr>
        <p:txBody>
          <a:bodyPr>
            <a:noAutofit/>
          </a:bodyPr>
          <a:lstStyle/>
          <a:p>
            <a:pPr>
              <a:buNone/>
            </a:pPr>
            <a:endParaRPr lang="en-US" sz="2500" dirty="0"/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Causes of the Bullwhip Effect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500" dirty="0"/>
              <a:t>Lack of communication and information sharing.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500" dirty="0"/>
              <a:t>Demand forecasting errors.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500" dirty="0"/>
              <a:t>Bulk ordering (order batching).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500" dirty="0"/>
              <a:t>Price fluctuations and promotions.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500" dirty="0"/>
              <a:t>Panic buying or shortage gaming.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Effects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500" dirty="0"/>
              <a:t>Excess inventory.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500" dirty="0"/>
              <a:t>Stock shortages.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500" dirty="0"/>
              <a:t>Increased warehousing costs.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500" dirty="0"/>
              <a:t>Higher transportation costs.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500" dirty="0"/>
              <a:t>Poor customer service and reduced profitability.</a:t>
            </a:r>
          </a:p>
          <a:p>
            <a:pPr>
              <a:lnSpc>
                <a:spcPct val="90000"/>
              </a:lnSpc>
            </a:pPr>
            <a:endParaRPr lang="en-US" sz="2400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522F73A-62E0-52EE-9ED9-14871AAA688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129062"/>
            <a:ext cx="2426663" cy="118570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8C6C0F7-57F8-EEB4-1575-D3797D34CD52}"/>
              </a:ext>
            </a:extLst>
          </p:cNvPr>
          <p:cNvSpPr/>
          <p:nvPr/>
        </p:nvSpPr>
        <p:spPr>
          <a:xfrm>
            <a:off x="11407140" y="883920"/>
            <a:ext cx="1752600" cy="534775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44726956"/>
      </p:ext>
    </p:extLst>
  </p:cSld>
  <p:clrMapOvr>
    <a:masterClrMapping/>
  </p:clrMapOvr>
  <p:transition spd="slow">
    <p:pull dir="l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6239AD-6E31-5543-BD07-470B5799CB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>
            <a:extLst>
              <a:ext uri="{FF2B5EF4-FFF2-40B4-BE49-F238E27FC236}">
                <a16:creationId xmlns:a16="http://schemas.microsoft.com/office/drawing/2014/main" id="{8FB90420-42C4-9D93-FE4D-2F6DBC78C2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-16970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Bullwhip Effect</a:t>
            </a:r>
          </a:p>
        </p:txBody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B5FF5521-8AD0-3C76-286F-D5BD725E85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3520" y="1338743"/>
            <a:ext cx="12222480" cy="4757258"/>
          </a:xfrm>
        </p:spPr>
        <p:txBody>
          <a:bodyPr>
            <a:noAutofit/>
          </a:bodyPr>
          <a:lstStyle/>
          <a:p>
            <a:pPr>
              <a:buNone/>
            </a:pPr>
            <a:endParaRPr lang="en-US" sz="2500" dirty="0"/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Ways to Reduce the Bullwhip Effect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Share real-time demand information across the supply chain.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Improve demand forecasting.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Reduce order batching by ordering more frequently.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Stabilize prices and avoid excessive promotions.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Strengthen collaboration among supply chain partners.</a:t>
            </a:r>
          </a:p>
          <a:p>
            <a:pPr>
              <a:lnSpc>
                <a:spcPct val="90000"/>
              </a:lnSpc>
            </a:pPr>
            <a:endParaRPr lang="en-US" sz="2400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F6CA17B-7B33-5B07-7446-AC2796CAC3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91440"/>
            <a:ext cx="2426663" cy="1137920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321D257-DA05-2FF2-676C-C16DF794B402}"/>
              </a:ext>
            </a:extLst>
          </p:cNvPr>
          <p:cNvSpPr/>
          <p:nvPr/>
        </p:nvSpPr>
        <p:spPr>
          <a:xfrm>
            <a:off x="11407140" y="883920"/>
            <a:ext cx="1752600" cy="534775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95916261"/>
      </p:ext>
    </p:extLst>
  </p:cSld>
  <p:clrMapOvr>
    <a:masterClrMapping/>
  </p:clrMapOvr>
  <p:transition spd="slow">
    <p:pull dir="l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3DF2-BB39-2DB0-6D89-1FAC7891F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6EC6D-BB58-77D4-C06E-2476D4EE26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C0545D-46B2-AF3D-E73E-1E184B822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13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A384F2F-41DE-AD5E-C5B8-5DCF4459DC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0056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32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1146503" y="-18272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The Effect on Performance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4137" y="1600200"/>
            <a:ext cx="11336983" cy="51181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Lack of coordination increases variability and hurts supply chain surplus</a:t>
            </a:r>
          </a:p>
          <a:p>
            <a:pPr>
              <a:lnSpc>
                <a:spcPct val="90000"/>
              </a:lnSpc>
            </a:pPr>
            <a:r>
              <a:rPr lang="en-US" b="1" dirty="0">
                <a:solidFill>
                  <a:srgbClr val="00B0F0"/>
                </a:solidFill>
              </a:rPr>
              <a:t>Impact on costs</a:t>
            </a:r>
          </a:p>
          <a:p>
            <a:pPr lvl="1">
              <a:lnSpc>
                <a:spcPct val="90000"/>
              </a:lnSpc>
            </a:pPr>
            <a:r>
              <a:rPr lang="en-US" sz="2800" dirty="0"/>
              <a:t>Manufacturing cost</a:t>
            </a:r>
          </a:p>
          <a:p>
            <a:pPr lvl="1">
              <a:lnSpc>
                <a:spcPct val="90000"/>
              </a:lnSpc>
            </a:pPr>
            <a:r>
              <a:rPr lang="en-US" sz="2800" dirty="0"/>
              <a:t>Inventory cost</a:t>
            </a:r>
          </a:p>
          <a:p>
            <a:pPr lvl="1">
              <a:lnSpc>
                <a:spcPct val="90000"/>
              </a:lnSpc>
            </a:pPr>
            <a:r>
              <a:rPr lang="en-US" sz="2800" dirty="0"/>
              <a:t>Replenishment lead time</a:t>
            </a:r>
          </a:p>
          <a:p>
            <a:pPr lvl="1">
              <a:lnSpc>
                <a:spcPct val="90000"/>
              </a:lnSpc>
            </a:pPr>
            <a:r>
              <a:rPr lang="en-US" sz="2800" dirty="0"/>
              <a:t>Transportation cost</a:t>
            </a:r>
          </a:p>
          <a:p>
            <a:pPr lvl="1">
              <a:lnSpc>
                <a:spcPct val="90000"/>
              </a:lnSpc>
            </a:pPr>
            <a:r>
              <a:rPr lang="en-US" sz="2800" dirty="0"/>
              <a:t>Labor cost for shipping and receiving</a:t>
            </a:r>
          </a:p>
          <a:p>
            <a:pPr lvl="1">
              <a:lnSpc>
                <a:spcPct val="90000"/>
              </a:lnSpc>
            </a:pPr>
            <a:r>
              <a:rPr lang="en-US" sz="2800" dirty="0"/>
              <a:t>Level of product availability</a:t>
            </a:r>
          </a:p>
          <a:p>
            <a:pPr lvl="1">
              <a:lnSpc>
                <a:spcPct val="90000"/>
              </a:lnSpc>
            </a:pPr>
            <a:r>
              <a:rPr lang="en-US" sz="2800" dirty="0"/>
              <a:t>Relationships across the supply chain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4F19BD5-7CF5-1AC1-342E-3D4370D424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64137" y="139698"/>
            <a:ext cx="237586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ABFB9D9-49E2-A1F2-EC27-E195DAECE5A4}"/>
              </a:ext>
            </a:extLst>
          </p:cNvPr>
          <p:cNvSpPr/>
          <p:nvPr/>
        </p:nvSpPr>
        <p:spPr>
          <a:xfrm>
            <a:off x="11501120" y="1155862"/>
            <a:ext cx="20506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6040694"/>
      </p:ext>
    </p:extLst>
  </p:cSld>
  <p:clrMapOvr>
    <a:masterClrMapping/>
  </p:clrMapOvr>
  <p:transition spd="slow">
    <p:pull dir="l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-18018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The Effect on Performance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615915"/>
              </p:ext>
            </p:extLst>
          </p:nvPr>
        </p:nvGraphicFramePr>
        <p:xfrm>
          <a:off x="133657" y="1306591"/>
          <a:ext cx="11489383" cy="49860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789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104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3254">
                <a:tc>
                  <a:txBody>
                    <a:bodyPr/>
                    <a:lstStyle/>
                    <a:p>
                      <a:r>
                        <a:rPr lang="en-US" sz="2400" b="1" kern="120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Performance Measure</a:t>
                      </a: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kern="120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Impact of the Lack of Coordination</a:t>
                      </a:r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3254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Manufacturing cost</a:t>
                      </a:r>
                      <a:endParaRPr lang="en-US" sz="2000" b="1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Increases</a:t>
                      </a:r>
                      <a:endParaRPr lang="en-US" sz="2000" b="1" dirty="0"/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3254"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Inventory cost</a:t>
                      </a:r>
                      <a:endParaRPr lang="en-US" sz="2000" b="1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Increases</a:t>
                      </a:r>
                      <a:endParaRPr lang="en-US" sz="2000" b="1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3254"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Replenishment lead time</a:t>
                      </a:r>
                      <a:endParaRPr lang="en-US" sz="2000" b="1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Increases</a:t>
                      </a:r>
                      <a:endParaRPr lang="en-US" sz="2000" b="1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3254"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Transportation cost</a:t>
                      </a:r>
                      <a:endParaRPr lang="en-US" sz="2000" b="1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Increases</a:t>
                      </a:r>
                      <a:endParaRPr lang="en-US" sz="2000" b="1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3254"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Shipping and receiving cost</a:t>
                      </a:r>
                      <a:endParaRPr lang="en-US" sz="2000" b="1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Increases</a:t>
                      </a:r>
                      <a:endParaRPr lang="en-US" sz="2000" b="1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23254"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Level of product availability</a:t>
                      </a:r>
                      <a:endParaRPr lang="en-US" sz="2000" b="1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Decreases</a:t>
                      </a:r>
                      <a:endParaRPr lang="en-US" sz="2000" b="1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3254">
                <a:tc>
                  <a:txBody>
                    <a:bodyPr/>
                    <a:lstStyle/>
                    <a:p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Profitability</a:t>
                      </a:r>
                      <a:endParaRPr lang="en-US" sz="2000" b="1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Decreases</a:t>
                      </a:r>
                      <a:endParaRPr lang="en-US" sz="2000" b="1" dirty="0"/>
                    </a:p>
                  </a:txBody>
                  <a:tcP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D911007D-AD70-563F-2D84-DC4A722C3B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386023" cy="1003141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4AA65CC-4BA6-30A0-CF22-434E74B69C8D}"/>
              </a:ext>
            </a:extLst>
          </p:cNvPr>
          <p:cNvSpPr/>
          <p:nvPr/>
        </p:nvSpPr>
        <p:spPr>
          <a:xfrm>
            <a:off x="11811000" y="1155862"/>
            <a:ext cx="17407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3740290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880" y="-1897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Key Point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360" y="1909007"/>
            <a:ext cx="10901680" cy="204441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lIns="288000" tIns="280800" rIns="288000" bIns="280800" rtlCol="0">
            <a:spAutoFit/>
          </a:bodyPr>
          <a:lstStyle/>
          <a:p>
            <a:r>
              <a:rPr lang="en-US" sz="3200" dirty="0"/>
              <a:t>The lack of coordination hurts both responsiveness and cost in a supply chain by making it more expensive to provide a given level of product availability.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9860445-BDDF-C7D1-05CD-E0E2D22494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325063" cy="1003141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2089F32-AFE2-1EB8-7439-4A743E7E519E}"/>
              </a:ext>
            </a:extLst>
          </p:cNvPr>
          <p:cNvSpPr/>
          <p:nvPr/>
        </p:nvSpPr>
        <p:spPr>
          <a:xfrm>
            <a:off x="11501120" y="1155862"/>
            <a:ext cx="20506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818401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xfrm>
            <a:off x="98552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</a:rPr>
              <a:t>Obstacles to Coordination </a:t>
            </a:r>
            <a:br>
              <a:rPr lang="en-US" sz="3000" b="1" dirty="0">
                <a:solidFill>
                  <a:srgbClr val="00B0F0"/>
                </a:solidFill>
              </a:rPr>
            </a:br>
            <a:r>
              <a:rPr lang="en-US" sz="30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5920" y="1838960"/>
            <a:ext cx="10922000" cy="4231640"/>
          </a:xfrm>
        </p:spPr>
        <p:txBody>
          <a:bodyPr/>
          <a:lstStyle/>
          <a:p>
            <a:r>
              <a:rPr lang="en-US" dirty="0"/>
              <a:t>Incentive Obstacles</a:t>
            </a:r>
          </a:p>
          <a:p>
            <a:r>
              <a:rPr lang="en-US" dirty="0"/>
              <a:t>Information Processing Obstacles</a:t>
            </a:r>
          </a:p>
          <a:p>
            <a:r>
              <a:rPr lang="en-US" dirty="0"/>
              <a:t>Operational Obstacles</a:t>
            </a:r>
          </a:p>
          <a:p>
            <a:r>
              <a:rPr lang="en-US" dirty="0"/>
              <a:t>Pricing Obstacles</a:t>
            </a:r>
          </a:p>
          <a:p>
            <a:r>
              <a:rPr lang="en-US" dirty="0"/>
              <a:t>Behavioral Obstacles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927BB072-40B4-F7EE-804D-F5A7F4F16B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34538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14AC3FB-D03C-7B59-314E-48A3EDE6938D}"/>
              </a:ext>
            </a:extLst>
          </p:cNvPr>
          <p:cNvSpPr/>
          <p:nvPr/>
        </p:nvSpPr>
        <p:spPr>
          <a:xfrm>
            <a:off x="11501120" y="1155862"/>
            <a:ext cx="20506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299940"/>
      </p:ext>
    </p:extLst>
  </p:cSld>
  <p:clrMapOvr>
    <a:masterClrMapping/>
  </p:clrMapOvr>
  <p:transition spd="slow">
    <p:pull dir="l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4109720" y="-974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Incentive Obstacles</a:t>
            </a: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657" y="1250126"/>
            <a:ext cx="11809423" cy="4656425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An incentive obstacle </a:t>
            </a:r>
            <a:r>
              <a:rPr lang="en-US" dirty="0"/>
              <a:t>occurs when each member of the supply chain (supplier, manufacturer, distributor, retailer, or salesperson) is rewarded based on its own performance rather than the performance of the entire supply chain.</a:t>
            </a:r>
          </a:p>
          <a:p>
            <a:endParaRPr lang="en-US" dirty="0"/>
          </a:p>
          <a:p>
            <a:r>
              <a:rPr lang="en-US" dirty="0"/>
              <a:t>Occur when incentives offered to different stages or participants in a supply chain lead to actions that increase variability and reduce total supply chain profits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Local optimization within functions or stages of a supply chain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Sales force incentives</a:t>
            </a:r>
          </a:p>
          <a:p>
            <a:endParaRPr lang="en-US" dirty="0"/>
          </a:p>
          <a:p>
            <a:r>
              <a:rPr lang="en-US" dirty="0"/>
              <a:t>As a result, each participant makes decisions that maximize its own benefit, even if those decisions harm the overall supply chain.</a:t>
            </a:r>
          </a:p>
          <a:p>
            <a:endParaRPr lang="en-US" dirty="0"/>
          </a:p>
          <a:p>
            <a:endParaRPr lang="en-US" dirty="0"/>
          </a:p>
          <a:p>
            <a:pPr lvl="1"/>
            <a:r>
              <a:rPr lang="en-US" sz="2800" dirty="0"/>
              <a:t>Local optimization within functions or stages of a supply chain</a:t>
            </a:r>
          </a:p>
          <a:p>
            <a:pPr lvl="1"/>
            <a:r>
              <a:rPr lang="en-US" sz="2800" dirty="0"/>
              <a:t>Sales force incentives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4FBD6A8C-C444-44EA-16E5-16D18BA909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375863" cy="1013622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A0ECCF1-968F-D32F-E06F-B6213ED76B5A}"/>
              </a:ext>
            </a:extLst>
          </p:cNvPr>
          <p:cNvSpPr/>
          <p:nvPr/>
        </p:nvSpPr>
        <p:spPr>
          <a:xfrm>
            <a:off x="11866880" y="1155862"/>
            <a:ext cx="131064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634089"/>
      </p:ext>
    </p:extLst>
  </p:cSld>
  <p:clrMapOvr>
    <a:masterClrMapping/>
  </p:clrMapOvr>
  <p:transition spd="slow">
    <p:pull dir="l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960" y="-97413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Information Processing Obstacles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657" y="1676400"/>
            <a:ext cx="11824663" cy="4114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When demand information is distorted as it moves between different stages of the supply chain, leading to increased variability in orders within the supply chain</a:t>
            </a:r>
          </a:p>
          <a:p>
            <a:pPr>
              <a:lnSpc>
                <a:spcPct val="90000"/>
              </a:lnSpc>
            </a:pPr>
            <a:endParaRPr lang="en-US" dirty="0"/>
          </a:p>
          <a:p>
            <a:pPr lvl="1"/>
            <a:r>
              <a:rPr lang="en-US" sz="2800" dirty="0"/>
              <a:t>Forecasting based on orders and not customer demand</a:t>
            </a:r>
          </a:p>
          <a:p>
            <a:pPr lvl="1"/>
            <a:r>
              <a:rPr lang="en-US" sz="2800" dirty="0"/>
              <a:t>Lack of information sharing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F8B00D7-30D1-8A76-0477-A40C668CFE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31490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2B28396-0877-BE96-93B1-95FD66E515C0}"/>
              </a:ext>
            </a:extLst>
          </p:cNvPr>
          <p:cNvSpPr/>
          <p:nvPr/>
        </p:nvSpPr>
        <p:spPr>
          <a:xfrm>
            <a:off x="11846560" y="1155862"/>
            <a:ext cx="170521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5990083"/>
      </p:ext>
    </p:extLst>
  </p:cSld>
  <p:clrMapOvr>
    <a:masterClrMapping/>
  </p:clrMapOvr>
  <p:transition spd="slow">
    <p:pull dir="l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xfrm>
            <a:off x="3838810" y="-18972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Operational Obstacles</a:t>
            </a:r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5600" y="1676400"/>
            <a:ext cx="10998200" cy="4114800"/>
          </a:xfrm>
        </p:spPr>
        <p:txBody>
          <a:bodyPr>
            <a:normAutofit/>
          </a:bodyPr>
          <a:lstStyle/>
          <a:p>
            <a:r>
              <a:rPr lang="en-US" dirty="0"/>
              <a:t>Occur when placing and filling orders lead to an increase in variability</a:t>
            </a:r>
          </a:p>
          <a:p>
            <a:endParaRPr lang="en-US" dirty="0"/>
          </a:p>
          <a:p>
            <a:pPr lvl="1"/>
            <a:r>
              <a:rPr lang="en-US" sz="2800" dirty="0"/>
              <a:t>Ordering in large lots</a:t>
            </a:r>
          </a:p>
          <a:p>
            <a:pPr lvl="1"/>
            <a:r>
              <a:rPr lang="en-US" sz="2800" dirty="0"/>
              <a:t>Large replenishment lead times</a:t>
            </a:r>
          </a:p>
          <a:p>
            <a:pPr lvl="1"/>
            <a:r>
              <a:rPr lang="en-US" sz="2800" dirty="0"/>
              <a:t>Rationing and shortage gaming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7B3F0713-74A4-C7E6-D928-4FCF477C9C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24378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404BCA0-A61F-9F09-C02D-7B2D62B0C2E8}"/>
              </a:ext>
            </a:extLst>
          </p:cNvPr>
          <p:cNvSpPr/>
          <p:nvPr/>
        </p:nvSpPr>
        <p:spPr>
          <a:xfrm>
            <a:off x="11501120" y="1155862"/>
            <a:ext cx="20506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6746431"/>
      </p:ext>
    </p:extLst>
  </p:cSld>
  <p:clrMapOvr>
    <a:masterClrMapping/>
  </p:clrMapOvr>
  <p:transition spd="slow">
    <p:pull dir="l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BC344-32E8-359E-EC2B-A73845658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ECA75C-5956-E296-9782-186EF50D35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84D386-02CA-4138-1CEC-2B41950E8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21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004C15-37BA-1C9B-67AB-A9DB1F0057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0898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4292600" y="-18972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Pricing Obstacles</a:t>
            </a: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240" y="1676400"/>
            <a:ext cx="10728960" cy="4114800"/>
          </a:xfrm>
        </p:spPr>
        <p:txBody>
          <a:bodyPr>
            <a:normAutofit/>
          </a:bodyPr>
          <a:lstStyle/>
          <a:p>
            <a:r>
              <a:rPr lang="en-US" dirty="0"/>
              <a:t>When pricing policies for a product lead to an increase in variability of orders placed</a:t>
            </a:r>
          </a:p>
          <a:p>
            <a:endParaRPr lang="en-US" dirty="0"/>
          </a:p>
          <a:p>
            <a:pPr lvl="1"/>
            <a:r>
              <a:rPr lang="en-US" sz="2800" dirty="0"/>
              <a:t>Lot-size based quantity decisions</a:t>
            </a:r>
          </a:p>
          <a:p>
            <a:pPr lvl="1"/>
            <a:r>
              <a:rPr lang="en-US" sz="2800" dirty="0"/>
              <a:t>Price fluctuations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65C2FB0-D6E9-77EA-034F-820756A4F2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4A865020-4AE8-423A-CBE3-7E901E47C3E3}"/>
              </a:ext>
            </a:extLst>
          </p:cNvPr>
          <p:cNvSpPr/>
          <p:nvPr/>
        </p:nvSpPr>
        <p:spPr>
          <a:xfrm>
            <a:off x="11501120" y="1155862"/>
            <a:ext cx="20506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3545323"/>
      </p:ext>
    </p:extLst>
  </p:cSld>
  <p:clrMapOvr>
    <a:masterClrMapping/>
  </p:clrMapOvr>
  <p:transition spd="slow">
    <p:pull dir="l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99D0B-1C6C-744A-5DD8-FE28F4064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20CA0A-54D6-0E5B-CB84-692DEF42F4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DDDE45-7196-1E1E-D7EC-8F314971AB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23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8DC1056-5B73-98EC-7FCE-7E248B7C34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7332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-18018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Behavioral Obstacles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057" y="1259840"/>
            <a:ext cx="12261543" cy="5726631"/>
          </a:xfrm>
        </p:spPr>
        <p:txBody>
          <a:bodyPr>
            <a:noAutofit/>
          </a:bodyPr>
          <a:lstStyle/>
          <a:p>
            <a:r>
              <a:rPr lang="en-US" sz="2600" b="1" dirty="0"/>
              <a:t>Problems in learning within organizations that contribute to information distortion</a:t>
            </a:r>
          </a:p>
          <a:p>
            <a:endParaRPr lang="en-US" b="1" dirty="0">
              <a:solidFill>
                <a:srgbClr val="00B0F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Each stage of the supply chain views its actions locally and is unable to see the impact of its actions on other stages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Different stages of the supply chain react to the current local situation rather than trying to identify the root causes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Different stages of the supply chain blame one another for the fluctuations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No stage of the supply chain learns from its actions over time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A lack of trust among supply chain partners causes them to be opportunistic at the expense of overall supply chain performance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CABF050-A418-2150-85A6-5FDE6E76D6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43817" y="111761"/>
            <a:ext cx="2518103" cy="873760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425041B-7563-9911-9ADD-76B42E3F2DDC}"/>
              </a:ext>
            </a:extLst>
          </p:cNvPr>
          <p:cNvSpPr/>
          <p:nvPr/>
        </p:nvSpPr>
        <p:spPr>
          <a:xfrm>
            <a:off x="12159943" y="1145381"/>
            <a:ext cx="1281737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2429241"/>
      </p:ext>
    </p:extLst>
  </p:cSld>
  <p:clrMapOvr>
    <a:masterClrMapping/>
  </p:clrMapOvr>
  <p:transition spd="slow">
    <p:pull dir="l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589280" y="-9144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</a:rPr>
              <a:t>Managerial Levers to </a:t>
            </a:r>
            <a:br>
              <a:rPr lang="en-US" sz="3000" b="1" dirty="0">
                <a:solidFill>
                  <a:srgbClr val="00B0F0"/>
                </a:solidFill>
              </a:rPr>
            </a:br>
            <a:r>
              <a:rPr lang="en-US" sz="3000" b="1" dirty="0">
                <a:solidFill>
                  <a:srgbClr val="00B0F0"/>
                </a:solidFill>
              </a:rPr>
              <a:t>Achieve Coordination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657" y="1727200"/>
            <a:ext cx="11255703" cy="4653280"/>
          </a:xfrm>
        </p:spPr>
        <p:txBody>
          <a:bodyPr>
            <a:normAutofit/>
          </a:bodyPr>
          <a:lstStyle/>
          <a:p>
            <a:r>
              <a:rPr lang="en-US" dirty="0"/>
              <a:t>Aligning goals and incentives</a:t>
            </a:r>
          </a:p>
          <a:p>
            <a:r>
              <a:rPr lang="en-US" dirty="0"/>
              <a:t>Improving information accuracy</a:t>
            </a:r>
          </a:p>
          <a:p>
            <a:r>
              <a:rPr lang="en-US" dirty="0"/>
              <a:t>Improving operational performance</a:t>
            </a:r>
          </a:p>
          <a:p>
            <a:r>
              <a:rPr lang="en-US" dirty="0"/>
              <a:t>Designing pricing strategies to stabilize orders</a:t>
            </a:r>
          </a:p>
          <a:p>
            <a:r>
              <a:rPr lang="en-US" dirty="0"/>
              <a:t>Building strategic partnerships and trust</a:t>
            </a:r>
          </a:p>
          <a:p>
            <a:r>
              <a:rPr lang="en-US" dirty="0"/>
              <a:t>Cooperation and trust within the supply chain help improve performance for a variety of reasons</a:t>
            </a:r>
          </a:p>
          <a:p>
            <a:r>
              <a:rPr lang="en-US" dirty="0"/>
              <a:t>Supply chain coordination improves if all stages of the chain take actions that are aligned and together increase total supply chain surplus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CD58F6B-9F7B-C8A9-17F9-FB947D9B4F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40634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25E097-901D-D19C-BF61-A5D97AFECA98}"/>
              </a:ext>
            </a:extLst>
          </p:cNvPr>
          <p:cNvSpPr/>
          <p:nvPr/>
        </p:nvSpPr>
        <p:spPr>
          <a:xfrm>
            <a:off x="11501120" y="1155862"/>
            <a:ext cx="20506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134008"/>
      </p:ext>
    </p:extLst>
  </p:cSld>
  <p:clrMapOvr>
    <a:masterClrMapping/>
  </p:clrMapOvr>
  <p:transition spd="slow">
    <p:pull dir="l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1381760" y="-974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Aligning Goals and Incentives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3360" y="1676400"/>
            <a:ext cx="11684000" cy="48260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Align goals and incentives so that every participant in supply chain activities works to maximize total supply chain profits</a:t>
            </a:r>
          </a:p>
          <a:p>
            <a:endParaRPr lang="en-US" dirty="0"/>
          </a:p>
          <a:p>
            <a:r>
              <a:rPr lang="en-US" dirty="0"/>
              <a:t>Align goals across the supply chain</a:t>
            </a:r>
          </a:p>
          <a:p>
            <a:r>
              <a:rPr lang="en-US" dirty="0"/>
              <a:t>Align incentives across functions</a:t>
            </a:r>
          </a:p>
          <a:p>
            <a:r>
              <a:rPr lang="en-US" dirty="0"/>
              <a:t>Pricing for coordination</a:t>
            </a:r>
          </a:p>
          <a:p>
            <a:r>
              <a:rPr lang="en-US" dirty="0"/>
              <a:t>Alter sales force incentives from sell-in (to the retailer) to sell-through (by the retailer)</a:t>
            </a:r>
          </a:p>
          <a:p>
            <a:pPr>
              <a:buFont typeface="Monotype Sorts" charset="0"/>
              <a:buNone/>
            </a:pPr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66A1C9E-7453-0C78-5FCD-81B36BBEF4AD}"/>
              </a:ext>
            </a:extLst>
          </p:cNvPr>
          <p:cNvSpPr/>
          <p:nvPr/>
        </p:nvSpPr>
        <p:spPr>
          <a:xfrm>
            <a:off x="11816080" y="1023782"/>
            <a:ext cx="1461463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DAEA185-2DC2-92B2-AE2F-2C2008B8F6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223463" cy="1003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300531"/>
      </p:ext>
    </p:extLst>
  </p:cSld>
  <p:clrMapOvr>
    <a:masterClrMapping/>
  </p:clrMapOvr>
  <p:transition spd="slow">
    <p:pull dir="lu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-974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Improving Information Visibility and Accuracy</a:t>
            </a:r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3520" y="1841500"/>
            <a:ext cx="11704320" cy="4622800"/>
          </a:xfrm>
        </p:spPr>
        <p:txBody>
          <a:bodyPr>
            <a:normAutofit/>
          </a:bodyPr>
          <a:lstStyle/>
          <a:p>
            <a:r>
              <a:rPr lang="en-US" dirty="0"/>
              <a:t>Sharing customer demand data</a:t>
            </a:r>
          </a:p>
          <a:p>
            <a:r>
              <a:rPr lang="en-US" dirty="0"/>
              <a:t>Implementing collaborative forecasting and planning</a:t>
            </a:r>
          </a:p>
          <a:p>
            <a:r>
              <a:rPr lang="en-US" dirty="0"/>
              <a:t>Designing single-stage control of replenishment</a:t>
            </a:r>
          </a:p>
          <a:p>
            <a:pPr lvl="1"/>
            <a:r>
              <a:rPr lang="en-US" sz="2800" dirty="0"/>
              <a:t>Continuous replenishment programs (CRP)</a:t>
            </a:r>
          </a:p>
          <a:p>
            <a:pPr lvl="1"/>
            <a:r>
              <a:rPr lang="en-US" sz="2800" dirty="0"/>
              <a:t>Vendor managed inventory (VMI)</a:t>
            </a:r>
          </a:p>
          <a:p>
            <a:pPr>
              <a:buFont typeface="Monotype Sorts" charset="0"/>
              <a:buNone/>
            </a:pPr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9680F1E-8597-953A-E4D2-B5D8ABBD191C}"/>
              </a:ext>
            </a:extLst>
          </p:cNvPr>
          <p:cNvSpPr/>
          <p:nvPr/>
        </p:nvSpPr>
        <p:spPr>
          <a:xfrm>
            <a:off x="11501120" y="1155862"/>
            <a:ext cx="20506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2718BD5-22A9-776A-2F57-11B7E17E97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071063" cy="1003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358046"/>
      </p:ext>
    </p:extLst>
  </p:cSld>
  <p:clrMapOvr>
    <a:masterClrMapping/>
  </p:clrMapOvr>
  <p:transition spd="slow">
    <p:pull dir="lu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" y="-5317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Key Point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9560" y="1614967"/>
            <a:ext cx="11313160" cy="366947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lIns="288000" tIns="280800" rIns="288000" bIns="280800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2800" b="1" dirty="0"/>
              <a:t>Demand planning </a:t>
            </a:r>
            <a:r>
              <a:rPr lang="en-US" sz="2800" dirty="0"/>
              <a:t>at each stage in a supply chain based on the stream of orders received from its down- stream stage results in a magnification of fluctuation in orders as one moves up the supply chain from the retailer to the manufacturer. </a:t>
            </a:r>
          </a:p>
          <a:p>
            <a:pPr>
              <a:lnSpc>
                <a:spcPct val="90000"/>
              </a:lnSpc>
            </a:pPr>
            <a:endParaRPr lang="en-US" sz="2800" dirty="0"/>
          </a:p>
          <a:p>
            <a:pPr>
              <a:lnSpc>
                <a:spcPct val="90000"/>
              </a:lnSpc>
            </a:pP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It is better for the entire supply chain to forecast based on end customer demand.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87D8303-4159-F895-A225-3C6E4488E5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FE8D1C0-4C43-557A-DAF7-C2126477E0E7}"/>
              </a:ext>
            </a:extLst>
          </p:cNvPr>
          <p:cNvSpPr/>
          <p:nvPr/>
        </p:nvSpPr>
        <p:spPr>
          <a:xfrm>
            <a:off x="11704320" y="1155862"/>
            <a:ext cx="164592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5281846"/>
      </p:ext>
    </p:extLst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2108200" y="142240"/>
            <a:ext cx="8763000" cy="11049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+mn-lt"/>
              </a:rPr>
              <a:t>Improving Operational Performance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7040" y="1879600"/>
            <a:ext cx="10932160" cy="4114800"/>
          </a:xfrm>
        </p:spPr>
        <p:txBody>
          <a:bodyPr>
            <a:normAutofit/>
          </a:bodyPr>
          <a:lstStyle/>
          <a:p>
            <a:r>
              <a:rPr lang="en-US" dirty="0"/>
              <a:t>Reducing replenishment lead time</a:t>
            </a:r>
            <a:endParaRPr lang="en-US" sz="2400" dirty="0"/>
          </a:p>
          <a:p>
            <a:r>
              <a:rPr lang="en-US" dirty="0"/>
              <a:t>Reducing lot sizes</a:t>
            </a:r>
            <a:endParaRPr lang="en-US" sz="2400" dirty="0"/>
          </a:p>
          <a:p>
            <a:r>
              <a:rPr lang="en-US" dirty="0"/>
              <a:t>Rationing based on past sales and sharing information to limit gaming</a:t>
            </a:r>
            <a:endParaRPr lang="en-US" sz="2400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DB91D118-6356-67F6-BAED-417A07123B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12694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5DA5023-6355-3318-1F7A-405CB709E676}"/>
              </a:ext>
            </a:extLst>
          </p:cNvPr>
          <p:cNvSpPr/>
          <p:nvPr/>
        </p:nvSpPr>
        <p:spPr>
          <a:xfrm>
            <a:off x="11501120" y="1155862"/>
            <a:ext cx="20506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587639"/>
      </p:ext>
    </p:extLst>
  </p:cSld>
  <p:clrMapOvr>
    <a:masterClrMapping/>
  </p:clrMapOvr>
  <p:transition spd="slow">
    <p:pull dir="l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-1897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</a:rPr>
              <a:t>Designing Pricing Strategies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to Stabilize Orders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3200" y="1722120"/>
            <a:ext cx="11785600" cy="48514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Encouraging retailers to order in smaller lots and reduce forward buying</a:t>
            </a:r>
          </a:p>
          <a:p>
            <a:endParaRPr lang="en-US" b="1" dirty="0"/>
          </a:p>
          <a:p>
            <a:pPr lvl="1"/>
            <a:r>
              <a:rPr lang="en-US" sz="2800" dirty="0"/>
              <a:t>Moving from lot size-based to volume-based quantity discounts </a:t>
            </a:r>
          </a:p>
          <a:p>
            <a:pPr lvl="1"/>
            <a:r>
              <a:rPr lang="en-US" sz="2800" dirty="0"/>
              <a:t>Stabilizing pricing</a:t>
            </a:r>
          </a:p>
          <a:p>
            <a:pPr lvl="1"/>
            <a:r>
              <a:rPr lang="en-US" sz="2800" dirty="0"/>
              <a:t>Building strategic partnerships and trust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3922516-F859-BCB8-8BD5-AED35D4F86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9138AA5-CFBF-448B-035F-3A3ACB7302C0}"/>
              </a:ext>
            </a:extLst>
          </p:cNvPr>
          <p:cNvSpPr/>
          <p:nvPr/>
        </p:nvSpPr>
        <p:spPr>
          <a:xfrm>
            <a:off x="11765280" y="1155862"/>
            <a:ext cx="15240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3431622"/>
      </p:ext>
    </p:extLst>
  </p:cSld>
  <p:clrMapOvr>
    <a:masterClrMapping/>
  </p:clrMapOvr>
  <p:transition spd="slow">
    <p:pull dir="l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>
          <a:xfrm>
            <a:off x="1164108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</a:rPr>
              <a:t>Continuous Replenishment and </a:t>
            </a:r>
            <a:br>
              <a:rPr lang="en-US" sz="3000" b="1" dirty="0">
                <a:solidFill>
                  <a:srgbClr val="00B0F0"/>
                </a:solidFill>
              </a:rPr>
            </a:br>
            <a:r>
              <a:rPr lang="en-US" sz="3000" b="1" dirty="0">
                <a:solidFill>
                  <a:srgbClr val="00B0F0"/>
                </a:solidFill>
              </a:rPr>
              <a:t>Vendor-Managed Inventories</a:t>
            </a:r>
          </a:p>
        </p:txBody>
      </p:sp>
      <p:sp>
        <p:nvSpPr>
          <p:cNvPr id="43011" name="Content Placeholder 2"/>
          <p:cNvSpPr>
            <a:spLocks noGrp="1"/>
          </p:cNvSpPr>
          <p:nvPr>
            <p:ph idx="1"/>
          </p:nvPr>
        </p:nvSpPr>
        <p:spPr>
          <a:xfrm>
            <a:off x="133657" y="1968501"/>
            <a:ext cx="12180263" cy="4525963"/>
          </a:xfrm>
        </p:spPr>
        <p:txBody>
          <a:bodyPr/>
          <a:lstStyle/>
          <a:p>
            <a:r>
              <a:rPr lang="en-US" dirty="0"/>
              <a:t>A single point of replenishment</a:t>
            </a:r>
          </a:p>
          <a:p>
            <a:r>
              <a:rPr lang="en-US" dirty="0"/>
              <a:t>CRP – wholesaler or manufacturer replenishes based on POS data</a:t>
            </a:r>
          </a:p>
          <a:p>
            <a:r>
              <a:rPr lang="en-US" dirty="0"/>
              <a:t>VMI – manufacturer or supplier is responsible for all decisions regarding inventory</a:t>
            </a:r>
          </a:p>
          <a:p>
            <a:r>
              <a:rPr lang="en-US" dirty="0"/>
              <a:t>Substitutes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FC72BED0-A3AB-F24A-DB48-1BA37A655B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06090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48CA5E5-5CBD-FC46-3107-66A3F9573BDF}"/>
              </a:ext>
            </a:extLst>
          </p:cNvPr>
          <p:cNvSpPr/>
          <p:nvPr/>
        </p:nvSpPr>
        <p:spPr>
          <a:xfrm>
            <a:off x="11501120" y="1155862"/>
            <a:ext cx="20506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7424360"/>
      </p:ext>
    </p:extLst>
  </p:cSld>
  <p:clrMapOvr>
    <a:masterClrMapping/>
  </p:clrMapOvr>
  <p:transition spd="slow">
    <p:pull dir="l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>
          <a:xfrm>
            <a:off x="1504468" y="-18972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</a:rPr>
              <a:t>Collaborative Planning, Forecasting, and </a:t>
            </a:r>
            <a:br>
              <a:rPr lang="en-US" sz="3000" b="1" dirty="0">
                <a:solidFill>
                  <a:srgbClr val="00B0F0"/>
                </a:solidFill>
              </a:rPr>
            </a:br>
            <a:r>
              <a:rPr lang="en-US" sz="3000" b="1" dirty="0">
                <a:solidFill>
                  <a:srgbClr val="00B0F0"/>
                </a:solidFill>
              </a:rPr>
              <a:t>Replenishment (CPFR)</a:t>
            </a:r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>
          <a:xfrm>
            <a:off x="133657" y="1854198"/>
            <a:ext cx="11367463" cy="4525963"/>
          </a:xfrm>
        </p:spPr>
        <p:txBody>
          <a:bodyPr>
            <a:normAutofit/>
          </a:bodyPr>
          <a:lstStyle/>
          <a:p>
            <a:r>
              <a:rPr lang="en-US" b="1" dirty="0"/>
              <a:t>Sellers and buyers in a supply chain may collaborate along any or all of the following</a:t>
            </a:r>
          </a:p>
          <a:p>
            <a:pPr marL="0" indent="0">
              <a:buNone/>
            </a:pPr>
            <a:endParaRPr lang="en-US" b="1" dirty="0"/>
          </a:p>
          <a:p>
            <a:pPr marL="971550" lvl="1" indent="-514350">
              <a:buFont typeface="+mj-lt"/>
              <a:buAutoNum type="arabicPeriod"/>
            </a:pPr>
            <a:r>
              <a:rPr lang="en-US" sz="2800" dirty="0"/>
              <a:t>Strategy and planning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dirty="0"/>
              <a:t>Demand and supply management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dirty="0"/>
              <a:t>Execution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2800" dirty="0"/>
              <a:t>Analysis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059ACB1B-3FAF-643B-3FE0-B9B494B8D5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7416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E8608FD-4DBF-9C72-CF8A-6F60DFD00569}"/>
              </a:ext>
            </a:extLst>
          </p:cNvPr>
          <p:cNvSpPr/>
          <p:nvPr/>
        </p:nvSpPr>
        <p:spPr>
          <a:xfrm>
            <a:off x="11501120" y="1155862"/>
            <a:ext cx="20506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011202"/>
      </p:ext>
    </p:extLst>
  </p:cSld>
  <p:clrMapOvr>
    <a:masterClrMapping/>
  </p:clrMapOvr>
  <p:transition spd="slow">
    <p:pull dir="lu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D5C01-118D-8059-843F-D97190764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AC11C2-7D70-2F76-D868-52FF319204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9D2279-77B5-5995-30BB-534AE959B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33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F14E10-0A56-6628-FF79-6A3C420FCE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0658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>
          <a:xfrm>
            <a:off x="985520" y="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>
                <a:solidFill>
                  <a:srgbClr val="00B0F0"/>
                </a:solidFill>
              </a:rPr>
              <a:t>Collaborative Planning, Forecasting,                      </a:t>
            </a:r>
            <a:br>
              <a:rPr lang="en-US" sz="3000" b="1" dirty="0">
                <a:solidFill>
                  <a:srgbClr val="00B0F0"/>
                </a:solidFill>
              </a:rPr>
            </a:br>
            <a:r>
              <a:rPr lang="en-US" sz="3000" b="1" dirty="0">
                <a:solidFill>
                  <a:srgbClr val="00B0F0"/>
                </a:solidFill>
              </a:rPr>
              <a:t>and Replenishment (CPFR)</a:t>
            </a:r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>
          <a:xfrm>
            <a:off x="436880" y="2006601"/>
            <a:ext cx="11267440" cy="3962400"/>
          </a:xfrm>
        </p:spPr>
        <p:txBody>
          <a:bodyPr>
            <a:normAutofit/>
          </a:bodyPr>
          <a:lstStyle/>
          <a:p>
            <a:r>
              <a:rPr lang="en-US" dirty="0"/>
              <a:t>Retail event collaboration</a:t>
            </a:r>
          </a:p>
          <a:p>
            <a:r>
              <a:rPr lang="en-US" dirty="0"/>
              <a:t>DC replenishment collaboration</a:t>
            </a:r>
          </a:p>
          <a:p>
            <a:r>
              <a:rPr lang="en-US" dirty="0"/>
              <a:t>Store replenishment collaboration</a:t>
            </a:r>
          </a:p>
          <a:p>
            <a:r>
              <a:rPr lang="en-US" dirty="0"/>
              <a:t>Collaborative assortment planning</a:t>
            </a:r>
          </a:p>
          <a:p>
            <a:r>
              <a:rPr lang="en-US" dirty="0"/>
              <a:t>Organizational and technology requirements for successful CPFR</a:t>
            </a:r>
          </a:p>
          <a:p>
            <a:r>
              <a:rPr lang="en-US" dirty="0"/>
              <a:t>Risks and hurdles for a CPFR implementation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9A0B2A6-B315-AAC6-8810-8D86BEA468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2336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ADBBDA8-8C3A-9A31-3EE5-2FD017DAD1E0}"/>
              </a:ext>
            </a:extLst>
          </p:cNvPr>
          <p:cNvSpPr/>
          <p:nvPr/>
        </p:nvSpPr>
        <p:spPr>
          <a:xfrm>
            <a:off x="11501120" y="1155862"/>
            <a:ext cx="20506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9422717"/>
      </p:ext>
    </p:extLst>
  </p:cSld>
  <p:clrMapOvr>
    <a:masterClrMapping/>
  </p:clrMapOvr>
  <p:transition spd="slow">
    <p:pull dir="l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BA6739-CFB4-DAAC-13FD-A2589685A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E05EA-3752-1554-6E9F-51F0943B31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CB27B5-5D9E-61DE-99B3-A317A4438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35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77123A-0A5B-9A07-A5DE-A21BBF0DA6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4649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2"/>
          <p:cNvSpPr>
            <a:spLocks noGrp="1" noChangeArrowheads="1"/>
          </p:cNvSpPr>
          <p:nvPr>
            <p:ph type="title"/>
          </p:nvPr>
        </p:nvSpPr>
        <p:spPr>
          <a:xfrm>
            <a:off x="1965960" y="91360"/>
            <a:ext cx="8686800" cy="11049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Achieving Coordination in Practice</a:t>
            </a:r>
          </a:p>
        </p:txBody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4480" y="1790700"/>
            <a:ext cx="11440160" cy="47879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Quantify the bullwhip effect</a:t>
            </a:r>
          </a:p>
          <a:p>
            <a:pPr>
              <a:lnSpc>
                <a:spcPct val="90000"/>
              </a:lnSpc>
            </a:pPr>
            <a:r>
              <a:rPr lang="en-US" dirty="0"/>
              <a:t>Get top management commitment for coordination</a:t>
            </a:r>
          </a:p>
          <a:p>
            <a:pPr>
              <a:lnSpc>
                <a:spcPct val="90000"/>
              </a:lnSpc>
            </a:pPr>
            <a:r>
              <a:rPr lang="en-US" dirty="0"/>
              <a:t>Devote resources to coordination</a:t>
            </a:r>
          </a:p>
          <a:p>
            <a:pPr>
              <a:lnSpc>
                <a:spcPct val="90000"/>
              </a:lnSpc>
            </a:pPr>
            <a:r>
              <a:rPr lang="en-US" dirty="0"/>
              <a:t>Focus on communication with other stages</a:t>
            </a:r>
          </a:p>
          <a:p>
            <a:pPr>
              <a:lnSpc>
                <a:spcPct val="90000"/>
              </a:lnSpc>
            </a:pPr>
            <a:r>
              <a:rPr lang="en-US" dirty="0"/>
              <a:t>Try to achieve coordination in the entire supply chain network</a:t>
            </a:r>
          </a:p>
          <a:p>
            <a:pPr>
              <a:lnSpc>
                <a:spcPct val="90000"/>
              </a:lnSpc>
            </a:pPr>
            <a:r>
              <a:rPr lang="en-US" dirty="0"/>
              <a:t>Use technology to improve connectivity in the supply chain</a:t>
            </a:r>
          </a:p>
          <a:p>
            <a:pPr>
              <a:lnSpc>
                <a:spcPct val="90000"/>
              </a:lnSpc>
            </a:pPr>
            <a:r>
              <a:rPr lang="en-US" dirty="0"/>
              <a:t>Share the benefits of coordination equitably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173C1F84-4F05-0D25-7D0D-D11FA51B1B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4368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33C8ABC-1A7E-F738-02B2-73C36DE5667E}"/>
              </a:ext>
            </a:extLst>
          </p:cNvPr>
          <p:cNvSpPr/>
          <p:nvPr/>
        </p:nvSpPr>
        <p:spPr>
          <a:xfrm>
            <a:off x="11501120" y="1155862"/>
            <a:ext cx="205065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3571911"/>
      </p:ext>
    </p:extLst>
  </p:cSld>
  <p:clrMapOvr>
    <a:masterClrMapping/>
  </p:clrMapOvr>
  <p:transition spd="slow">
    <p:pull dir="l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C2378-DF00-51A4-74D0-37AB6EB2E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3959C4-8E6A-E5A9-66AD-6DE0926A82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AF1148-FCEA-446E-68A6-B5459D54D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37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C65ED0-55C6-5653-4506-0F0A4BDD4B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6524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9213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E96A7F-36A3-6A60-6314-2BFADBEF50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2">
            <a:extLst>
              <a:ext uri="{FF2B5EF4-FFF2-40B4-BE49-F238E27FC236}">
                <a16:creationId xmlns:a16="http://schemas.microsoft.com/office/drawing/2014/main" id="{A6AFF0A3-31C0-85F7-1EA2-EEB7C8AD1B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46680" y="50962"/>
            <a:ext cx="8686800" cy="11049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Benefits of AI for Supply Chain Coordination</a:t>
            </a:r>
          </a:p>
        </p:txBody>
      </p:sp>
      <p:sp>
        <p:nvSpPr>
          <p:cNvPr id="46084" name="Rectangle 3">
            <a:extLst>
              <a:ext uri="{FF2B5EF4-FFF2-40B4-BE49-F238E27FC236}">
                <a16:creationId xmlns:a16="http://schemas.microsoft.com/office/drawing/2014/main" id="{F6BD9329-E28F-4692-B073-9D3A1C6F25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2217" y="1584960"/>
            <a:ext cx="12149783" cy="498348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2700" dirty="0"/>
              <a:t>Improves information sharing among supply chain partners. </a:t>
            </a:r>
          </a:p>
          <a:p>
            <a:pPr>
              <a:lnSpc>
                <a:spcPct val="90000"/>
              </a:lnSpc>
            </a:pPr>
            <a:r>
              <a:rPr lang="en-US" sz="2700" dirty="0"/>
              <a:t>Reduces the </a:t>
            </a:r>
            <a:r>
              <a:rPr lang="en-US" sz="2700" b="1" dirty="0">
                <a:solidFill>
                  <a:srgbClr val="00B0F0"/>
                </a:solidFill>
              </a:rPr>
              <a:t>Bullwhip Effect</a:t>
            </a:r>
            <a:r>
              <a:rPr lang="en-US" sz="2700" dirty="0">
                <a:solidFill>
                  <a:srgbClr val="00B0F0"/>
                </a:solidFill>
              </a:rPr>
              <a:t> </a:t>
            </a:r>
            <a:r>
              <a:rPr lang="en-US" sz="2700" dirty="0"/>
              <a:t>through better demand visibility. </a:t>
            </a:r>
          </a:p>
          <a:p>
            <a:pPr>
              <a:lnSpc>
                <a:spcPct val="90000"/>
              </a:lnSpc>
            </a:pPr>
            <a:r>
              <a:rPr lang="en-US" sz="2700" dirty="0"/>
              <a:t>Enhances collaboration between suppliers, manufacturers, distributors, and retailers. </a:t>
            </a:r>
          </a:p>
          <a:p>
            <a:pPr>
              <a:lnSpc>
                <a:spcPct val="90000"/>
              </a:lnSpc>
            </a:pPr>
            <a:r>
              <a:rPr lang="en-US" sz="2700" dirty="0"/>
              <a:t>Increases supply chain visibility and transparency. </a:t>
            </a:r>
          </a:p>
          <a:p>
            <a:pPr>
              <a:lnSpc>
                <a:spcPct val="90000"/>
              </a:lnSpc>
            </a:pPr>
            <a:r>
              <a:rPr lang="en-US" sz="2700" dirty="0"/>
              <a:t>Improves responsiveness to changes in demand. </a:t>
            </a:r>
          </a:p>
          <a:p>
            <a:pPr>
              <a:lnSpc>
                <a:spcPct val="90000"/>
              </a:lnSpc>
            </a:pPr>
            <a:r>
              <a:rPr lang="en-US" sz="2700" dirty="0"/>
              <a:t>Reduces inventory and operating costs. </a:t>
            </a:r>
          </a:p>
          <a:p>
            <a:pPr>
              <a:lnSpc>
                <a:spcPct val="90000"/>
              </a:lnSpc>
            </a:pPr>
            <a:r>
              <a:rPr lang="en-US" sz="2700" dirty="0"/>
              <a:t>Improves customer service and product availability. </a:t>
            </a:r>
          </a:p>
          <a:p>
            <a:pPr>
              <a:lnSpc>
                <a:spcPct val="90000"/>
              </a:lnSpc>
            </a:pPr>
            <a:r>
              <a:rPr lang="en-US" sz="2700" dirty="0"/>
              <a:t>Enables faster and more accurate decision-making.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22EE914B-1988-21DD-D2D1-F495EEBAAC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436823" cy="1003141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76995C0-CD62-1D7C-FEB0-2A385181E5F5}"/>
              </a:ext>
            </a:extLst>
          </p:cNvPr>
          <p:cNvSpPr/>
          <p:nvPr/>
        </p:nvSpPr>
        <p:spPr>
          <a:xfrm>
            <a:off x="11948160" y="1044102"/>
            <a:ext cx="1420823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5548115"/>
      </p:ext>
    </p:extLst>
  </p:cSld>
  <p:clrMapOvr>
    <a:masterClrMapping/>
  </p:clrMapOvr>
  <p:transition spd="slow">
    <p:pull dir="l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AAE3DD-C3D4-C6E4-97E8-63EFCF5D8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2">
            <a:extLst>
              <a:ext uri="{FF2B5EF4-FFF2-40B4-BE49-F238E27FC236}">
                <a16:creationId xmlns:a16="http://schemas.microsoft.com/office/drawing/2014/main" id="{CD84FAAE-51FC-F54A-35ED-F1A0CF97B7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46680" y="50962"/>
            <a:ext cx="8686800" cy="11049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Benefits of AI for Supply Chain Coordination</a:t>
            </a:r>
          </a:p>
        </p:txBody>
      </p:sp>
      <p:sp>
        <p:nvSpPr>
          <p:cNvPr id="46084" name="Rectangle 3">
            <a:extLst>
              <a:ext uri="{FF2B5EF4-FFF2-40B4-BE49-F238E27FC236}">
                <a16:creationId xmlns:a16="http://schemas.microsoft.com/office/drawing/2014/main" id="{B5767C4A-FC1C-403C-3D3C-3DB123DBBA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1623" y="871061"/>
            <a:ext cx="11856720" cy="5224939"/>
          </a:xfrm>
        </p:spPr>
        <p:txBody>
          <a:bodyPr>
            <a:noAutofit/>
          </a:bodyPr>
          <a:lstStyle/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/>
              <a:t>Example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A global retailer </a:t>
            </a:r>
            <a:r>
              <a:rPr lang="en-US" dirty="0"/>
              <a:t>uses </a:t>
            </a:r>
            <a:r>
              <a:rPr lang="en-US" b="1" dirty="0">
                <a:solidFill>
                  <a:srgbClr val="00B0F0"/>
                </a:solidFill>
              </a:rPr>
              <a:t>AI</a:t>
            </a:r>
            <a:r>
              <a:rPr lang="en-US" dirty="0"/>
              <a:t> to analyze sales data from all its stores in real time.</a:t>
            </a:r>
          </a:p>
          <a:p>
            <a:pPr>
              <a:buNone/>
            </a:pP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</a:t>
            </a:r>
            <a:r>
              <a:rPr lang="en-US" dirty="0">
                <a:solidFill>
                  <a:srgbClr val="00B0F0"/>
                </a:solidFill>
              </a:rPr>
              <a:t>AI</a:t>
            </a:r>
            <a:r>
              <a:rPr lang="en-US" dirty="0"/>
              <a:t> system predicts increased demand for a product.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Suppliers receive automatic notifications to increase raw material supply.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Manufacturers adjust production schedules.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Distribution centers prepare additional inventory.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Logistics providers optimize delivery routes.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Retail stores receive products before stockouts occur. </a:t>
            </a:r>
          </a:p>
          <a:p>
            <a:pPr>
              <a:buNone/>
            </a:pPr>
            <a:r>
              <a:rPr lang="en-US" dirty="0"/>
              <a:t>As a result, all supply chain members coordinate their activities based on the same </a:t>
            </a:r>
            <a:r>
              <a:rPr lang="en-US" dirty="0">
                <a:solidFill>
                  <a:srgbClr val="00B0F0"/>
                </a:solidFill>
              </a:rPr>
              <a:t>AI</a:t>
            </a:r>
            <a:r>
              <a:rPr lang="en-US" dirty="0"/>
              <a:t>-generated information, improving efficiency and customer satisfaction.</a:t>
            </a:r>
          </a:p>
          <a:p>
            <a:pPr>
              <a:lnSpc>
                <a:spcPct val="90000"/>
              </a:lnSpc>
            </a:pPr>
            <a:endParaRPr lang="en-US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8DA76C4A-F5DA-E71D-DA33-590449D163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657" y="142240"/>
            <a:ext cx="2436823" cy="1104900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E57EFCB-BF2F-FA4C-9B54-32C2AF34A32B}"/>
              </a:ext>
            </a:extLst>
          </p:cNvPr>
          <p:cNvSpPr/>
          <p:nvPr/>
        </p:nvSpPr>
        <p:spPr>
          <a:xfrm>
            <a:off x="11755120" y="762000"/>
            <a:ext cx="1371600" cy="55306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62517005"/>
      </p:ext>
    </p:extLst>
  </p:cSld>
  <p:clrMapOvr>
    <a:masterClrMapping/>
  </p:clrMapOvr>
  <p:transition spd="slow">
    <p:pull dir="lu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24055" y="-34121"/>
            <a:ext cx="3908682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5676661" flipV="1">
            <a:off x="-2257812" y="5343995"/>
            <a:ext cx="5573486" cy="2297383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437434" y="1119985"/>
            <a:ext cx="64584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790952" y="2639716"/>
            <a:ext cx="1020485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Describe supply chain coordination and the bullwhip effect, and their impact on supply chain performance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Identify obstacles to coordination in a supply chain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Discuss managerial levers that help achieve coordination in a supply chain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Understand the different forms of CPFR possible in a supply chain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Benefits of AI for supply chain coordination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68983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128422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64161" y="1574800"/>
            <a:ext cx="11616664" cy="46890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/>
              </a:rPr>
              <a:t> 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Chopra, S., &amp; Meindl, P. (2016). Global Edition. Pearson Education Limited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. Chapter 10.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Schwalbe, K. (2015). Information technology project management. Cengage Learning.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Supply Chain Council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70326" y="275036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941344" y="3257601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008E76F-0D2F-4662-A6D6-442CFA0C1315}"/>
</file>

<file path=customXml/itemProps2.xml><?xml version="1.0" encoding="utf-8"?>
<ds:datastoreItem xmlns:ds="http://schemas.openxmlformats.org/officeDocument/2006/customXml" ds:itemID="{11A0B017-682C-4041-A905-614F7397FBC7}"/>
</file>

<file path=customXml/itemProps3.xml><?xml version="1.0" encoding="utf-8"?>
<ds:datastoreItem xmlns:ds="http://schemas.openxmlformats.org/officeDocument/2006/customXml" ds:itemID="{8BEFD29F-4532-4B41-A753-7AF8AB6887A5}"/>
</file>

<file path=docProps/app.xml><?xml version="1.0" encoding="utf-8"?>
<Properties xmlns="http://schemas.openxmlformats.org/officeDocument/2006/extended-properties" xmlns:vt="http://schemas.openxmlformats.org/officeDocument/2006/docPropsVTypes">
  <TotalTime>10926</TotalTime>
  <Words>2007</Words>
  <Application>Microsoft Office PowerPoint</Application>
  <PresentationFormat>Widescreen</PresentationFormat>
  <Paragraphs>286</Paragraphs>
  <Slides>42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52" baseType="lpstr">
      <vt:lpstr>Arial</vt:lpstr>
      <vt:lpstr>Arial Black</vt:lpstr>
      <vt:lpstr>Calibri</vt:lpstr>
      <vt:lpstr>Calibri Light</vt:lpstr>
      <vt:lpstr>Monotype Sorts</vt:lpstr>
      <vt:lpstr>Palatino Linotype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Lack of Supply Chain Coordination  and the Bullwhip Effect</vt:lpstr>
      <vt:lpstr>PowerPoint Presentation</vt:lpstr>
      <vt:lpstr>Real-world examples of coordination in a supply chain across different companies and industries</vt:lpstr>
      <vt:lpstr>Real-world examples of coordination in a supply chain across different companies and industries</vt:lpstr>
      <vt:lpstr>Real-world examples of coordination in a supply chain across different companies and industries</vt:lpstr>
      <vt:lpstr>Bullwhip Effect</vt:lpstr>
      <vt:lpstr>Bullwhip Effect</vt:lpstr>
      <vt:lpstr>Bullwhip Effect</vt:lpstr>
      <vt:lpstr>Bullwhip Effect</vt:lpstr>
      <vt:lpstr>PowerPoint Presentation</vt:lpstr>
      <vt:lpstr>The Effect on Performance</vt:lpstr>
      <vt:lpstr>The Effect on Performance</vt:lpstr>
      <vt:lpstr>Key Point</vt:lpstr>
      <vt:lpstr>Obstacles to Coordination  in a Supply Chain</vt:lpstr>
      <vt:lpstr>Incentive Obstacles</vt:lpstr>
      <vt:lpstr>Information Processing Obstacles</vt:lpstr>
      <vt:lpstr>Operational Obstacles</vt:lpstr>
      <vt:lpstr>PowerPoint Presentation</vt:lpstr>
      <vt:lpstr>Pricing Obstacles</vt:lpstr>
      <vt:lpstr>PowerPoint Presentation</vt:lpstr>
      <vt:lpstr>Behavioral Obstacles</vt:lpstr>
      <vt:lpstr>Managerial Levers to  Achieve Coordination</vt:lpstr>
      <vt:lpstr>Aligning Goals and Incentives</vt:lpstr>
      <vt:lpstr>Improving Information Visibility and Accuracy</vt:lpstr>
      <vt:lpstr>Key Point</vt:lpstr>
      <vt:lpstr>Improving Operational Performance</vt:lpstr>
      <vt:lpstr>Designing Pricing Strategies to Stabilize Orders</vt:lpstr>
      <vt:lpstr>Continuous Replenishment and  Vendor-Managed Inventories</vt:lpstr>
      <vt:lpstr>Collaborative Planning, Forecasting, and  Replenishment (CPFR)</vt:lpstr>
      <vt:lpstr>PowerPoint Presentation</vt:lpstr>
      <vt:lpstr>Collaborative Planning, Forecasting,                       and Replenishment (CPFR)</vt:lpstr>
      <vt:lpstr>PowerPoint Presentation</vt:lpstr>
      <vt:lpstr>Achieving Coordination in Practice</vt:lpstr>
      <vt:lpstr>PowerPoint Presentation</vt:lpstr>
      <vt:lpstr>Benefits of AI for Supply Chain Coordination</vt:lpstr>
      <vt:lpstr>Benefits of AI for Supply Chain Coordination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Dr.Tarek Mohamed</cp:lastModifiedBy>
  <cp:revision>193</cp:revision>
  <dcterms:created xsi:type="dcterms:W3CDTF">2023-04-29T09:08:23Z</dcterms:created>
  <dcterms:modified xsi:type="dcterms:W3CDTF">2026-07-11T19:59:33Z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