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2" r:id="rId6"/>
  </p:sldMasterIdLst>
  <p:notesMasterIdLst>
    <p:notesMasterId r:id="rId49"/>
  </p:notesMasterIdLst>
  <p:sldIdLst>
    <p:sldId id="480" r:id="rId7"/>
    <p:sldId id="303" r:id="rId8"/>
    <p:sldId id="271" r:id="rId9"/>
    <p:sldId id="313" r:id="rId10"/>
    <p:sldId id="548" r:id="rId11"/>
    <p:sldId id="549" r:id="rId12"/>
    <p:sldId id="276" r:id="rId13"/>
    <p:sldId id="550" r:id="rId14"/>
    <p:sldId id="552" r:id="rId15"/>
    <p:sldId id="551" r:id="rId16"/>
    <p:sldId id="553" r:id="rId17"/>
    <p:sldId id="554" r:id="rId18"/>
    <p:sldId id="256" r:id="rId19"/>
    <p:sldId id="306" r:id="rId20"/>
    <p:sldId id="539" r:id="rId21"/>
    <p:sldId id="540" r:id="rId22"/>
    <p:sldId id="541" r:id="rId23"/>
    <p:sldId id="555" r:id="rId24"/>
    <p:sldId id="556" r:id="rId25"/>
    <p:sldId id="557" r:id="rId26"/>
    <p:sldId id="558" r:id="rId27"/>
    <p:sldId id="559" r:id="rId28"/>
    <p:sldId id="560" r:id="rId29"/>
    <p:sldId id="544" r:id="rId30"/>
    <p:sldId id="545" r:id="rId31"/>
    <p:sldId id="561" r:id="rId32"/>
    <p:sldId id="562" r:id="rId33"/>
    <p:sldId id="563" r:id="rId34"/>
    <p:sldId id="564" r:id="rId35"/>
    <p:sldId id="565" r:id="rId36"/>
    <p:sldId id="481" r:id="rId37"/>
    <p:sldId id="566" r:id="rId38"/>
    <p:sldId id="547" r:id="rId39"/>
    <p:sldId id="567" r:id="rId40"/>
    <p:sldId id="569" r:id="rId41"/>
    <p:sldId id="568" r:id="rId42"/>
    <p:sldId id="570" r:id="rId43"/>
    <p:sldId id="571" r:id="rId44"/>
    <p:sldId id="572" r:id="rId45"/>
    <p:sldId id="574" r:id="rId46"/>
    <p:sldId id="575"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8"/>
            <p14:sldId id="549"/>
            <p14:sldId id="276"/>
            <p14:sldId id="550"/>
            <p14:sldId id="552"/>
            <p14:sldId id="551"/>
            <p14:sldId id="553"/>
            <p14:sldId id="554"/>
            <p14:sldId id="256"/>
            <p14:sldId id="306"/>
            <p14:sldId id="539"/>
            <p14:sldId id="540"/>
            <p14:sldId id="541"/>
            <p14:sldId id="555"/>
            <p14:sldId id="556"/>
            <p14:sldId id="557"/>
            <p14:sldId id="558"/>
            <p14:sldId id="559"/>
            <p14:sldId id="560"/>
            <p14:sldId id="544"/>
            <p14:sldId id="545"/>
            <p14:sldId id="561"/>
            <p14:sldId id="562"/>
            <p14:sldId id="563"/>
            <p14:sldId id="564"/>
            <p14:sldId id="565"/>
            <p14:sldId id="481"/>
            <p14:sldId id="566"/>
            <p14:sldId id="547"/>
            <p14:sldId id="567"/>
            <p14:sldId id="569"/>
            <p14:sldId id="568"/>
          </p14:sldIdLst>
        </p14:section>
        <p14:section name="Untitled Section" id="{2F6AD2C2-46A9-4BC4-94FF-3A698A8E8EFB}">
          <p14:sldIdLst>
            <p14:sldId id="570"/>
            <p14:sldId id="571"/>
            <p14:sldId id="572"/>
            <p14:sldId id="574"/>
            <p14:sldId id="575"/>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65" d="100"/>
          <a:sy n="65" d="100"/>
        </p:scale>
        <p:origin x="91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8" Type="http://schemas.openxmlformats.org/officeDocument/2006/relationships/slide" Target="slides/slide2.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006BD1-16E8-8D67-85D7-57678F86639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890381-0529-EF8B-22FD-21020A7A0EE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1F9FB83-B4BC-73B8-EB73-95F9A30FF42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847E7A41-C34E-F453-4D58-142953713CB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606721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14B023-26AE-8B6B-146C-96238ADE23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F120A5-D318-D011-0EEA-7C2D8EAAF63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56CA5B-C36C-257D-754A-4B0DDD287C5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BE96157E-2457-C650-E715-9D3A5D6D41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87397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AD9D26-A034-D15F-0A5A-5F84ACAE08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F1A2FC5-D3C7-3EC0-F3CE-2A47B4329F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786794-B6F1-DA6A-349F-38024BE488D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DDD1679E-079B-C4F9-F474-B55A717A6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15025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43685-AC92-4A88-2D50-4CC6C94A98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FE939D-0D3C-FDD8-0E11-272ECCE916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DCC5BB-0BCF-38F5-27BA-617B6FAC4E0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BEEBD6F-4969-32AA-6564-2FCC08042B0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2626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65685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842087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17295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58257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5766158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68200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16143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3604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69472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62301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017926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298045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63432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44444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71906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207194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67480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792828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015657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244501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68907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76450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2558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182889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3447522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415727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5129062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29668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23367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33742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36408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02796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72094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18" Type="http://schemas.openxmlformats.org/officeDocument/2006/relationships/slideLayout" Target="../slideLayouts/slideLayout4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17" Type="http://schemas.openxmlformats.org/officeDocument/2006/relationships/slideLayout" Target="../slideLayouts/slideLayout46.xml"/><Relationship Id="rId2" Type="http://schemas.openxmlformats.org/officeDocument/2006/relationships/slideLayout" Target="../slideLayouts/slideLayout31.xml"/><Relationship Id="rId16" Type="http://schemas.openxmlformats.org/officeDocument/2006/relationships/slideLayout" Target="../slideLayouts/slideLayout45.xml"/><Relationship Id="rId20" Type="http://schemas.openxmlformats.org/officeDocument/2006/relationships/image" Target="../media/image1.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slideLayout" Target="../slideLayouts/slideLayout44.xml"/><Relationship Id="rId10" Type="http://schemas.openxmlformats.org/officeDocument/2006/relationships/slideLayout" Target="../slideLayouts/slideLayout39.xml"/><Relationship Id="rId19" Type="http://schemas.openxmlformats.org/officeDocument/2006/relationships/theme" Target="../theme/theme3.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472118"/>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6687384"/>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4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47.xml"/><Relationship Id="rId5" Type="http://schemas.openxmlformats.org/officeDocument/2006/relationships/image" Target="../media/image29.png"/><Relationship Id="rId4" Type="http://schemas.openxmlformats.org/officeDocument/2006/relationships/image" Target="../media/image28.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4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47.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6.jpeg"/><Relationship Id="rId1" Type="http://schemas.openxmlformats.org/officeDocument/2006/relationships/slideLayout" Target="../slideLayouts/slideLayout4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5.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242841" y="5325927"/>
            <a:ext cx="3181497" cy="954107"/>
          </a:xfrm>
          <a:prstGeom prst="rect">
            <a:avLst/>
          </a:prstGeom>
          <a:noFill/>
        </p:spPr>
        <p:txBody>
          <a:bodyPr wrap="square" rtlCol="0">
            <a:spAutoFit/>
          </a:bodyPr>
          <a:lstStyle/>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
        <p:nvSpPr>
          <p:cNvPr id="31" name="TextBox 30"/>
          <p:cNvSpPr txBox="1"/>
          <p:nvPr/>
        </p:nvSpPr>
        <p:spPr>
          <a:xfrm>
            <a:off x="104343" y="2133294"/>
            <a:ext cx="6096000" cy="738664"/>
          </a:xfrm>
          <a:prstGeom prst="rect">
            <a:avLst/>
          </a:prstGeom>
          <a:noFill/>
        </p:spPr>
        <p:txBody>
          <a:bodyPr wrap="square" rtlCol="0">
            <a:spAutoFit/>
          </a:bodyPr>
          <a:lstStyle/>
          <a:p>
            <a:r>
              <a:rPr lang="en-US" sz="4200" b="1" dirty="0">
                <a:solidFill>
                  <a:srgbClr val="00B0F0"/>
                </a:solidFill>
                <a:latin typeface="Alexandria" charset="0"/>
                <a:cs typeface="Alexandria" charset="0"/>
              </a:rPr>
              <a:t>Project Cost Management</a:t>
            </a:r>
          </a:p>
        </p:txBody>
      </p:sp>
      <p:sp>
        <p:nvSpPr>
          <p:cNvPr id="34" name="Rectangle: Rounded Corners 33"/>
          <p:cNvSpPr/>
          <p:nvPr/>
        </p:nvSpPr>
        <p:spPr>
          <a:xfrm>
            <a:off x="818038" y="3646383"/>
            <a:ext cx="4255713" cy="82777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2277870" y="2972153"/>
            <a:ext cx="11464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PMG 213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60" y="-380"/>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797"/>
    </mc:Choice>
    <mc:Fallback xmlns="">
      <p:transition spd="slow" advTm="417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840962" y="2785710"/>
            <a:ext cx="6247178"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Cost Management</a:t>
            </a:r>
          </a:p>
        </p:txBody>
      </p:sp>
      <p:sp>
        <p:nvSpPr>
          <p:cNvPr id="10" name="Rectangle: Rounded Corners 9"/>
          <p:cNvSpPr/>
          <p:nvPr/>
        </p:nvSpPr>
        <p:spPr>
          <a:xfrm>
            <a:off x="6513186" y="4095061"/>
            <a:ext cx="4060383"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 </a:t>
            </a:r>
          </a:p>
        </p:txBody>
      </p:sp>
      <p:sp>
        <p:nvSpPr>
          <p:cNvPr id="11" name="TextBox 10"/>
          <p:cNvSpPr txBox="1"/>
          <p:nvPr/>
        </p:nvSpPr>
        <p:spPr>
          <a:xfrm>
            <a:off x="8292310" y="3519926"/>
            <a:ext cx="1146468" cy="400110"/>
          </a:xfrm>
          <a:prstGeom prst="rect">
            <a:avLst/>
          </a:prstGeom>
          <a:noFill/>
        </p:spPr>
        <p:txBody>
          <a:bodyPr wrap="none" rtlCol="0">
            <a:spAutoFit/>
          </a:bodyPr>
          <a:lstStyle/>
          <a:p>
            <a:r>
              <a:rPr lang="en-US" sz="2000" dirty="0">
                <a:latin typeface="Alexandria" charset="0"/>
                <a:cs typeface="Alexandria" charset="0"/>
              </a:rPr>
              <a:t>PMG 213</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12"/>
    </mc:Choice>
    <mc:Fallback xmlns="">
      <p:transition spd="slow" advTm="1412"/>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2" name="TextBox 41"/>
          <p:cNvSpPr txBox="1"/>
          <p:nvPr/>
        </p:nvSpPr>
        <p:spPr>
          <a:xfrm>
            <a:off x="6171918" y="1354206"/>
            <a:ext cx="5228582" cy="523220"/>
          </a:xfrm>
          <a:prstGeom prst="rect">
            <a:avLst/>
          </a:prstGeom>
          <a:noFill/>
        </p:spPr>
        <p:txBody>
          <a:bodyPr wrap="square" rtlCol="0">
            <a:spAutoFit/>
          </a:bodyPr>
          <a:lstStyle/>
          <a:p>
            <a:pPr lvl="0" algn="ctr">
              <a:defRPr/>
            </a:pPr>
            <a:r>
              <a:rPr lang="en-US" sz="2800" b="1" kern="0" dirty="0">
                <a:solidFill>
                  <a:srgbClr val="00AEEF"/>
                </a:solidFill>
                <a:latin typeface="Alexandria"/>
                <a:cs typeface="Arial"/>
                <a:sym typeface="Arial"/>
              </a:rPr>
              <a:t>Financial Management Basis</a:t>
            </a:r>
            <a:endParaRPr kumimoji="0" lang="en-US" sz="2800" b="1" i="0" u="none" strike="noStrike" kern="1200" cap="none" spc="0" normalizeH="0" baseline="0" noProof="0" dirty="0">
              <a:ln>
                <a:noFill/>
              </a:ln>
              <a:solidFill>
                <a:srgbClr val="00AEEF"/>
              </a:solidFill>
              <a:effectLst/>
              <a:uLnTx/>
              <a:uFillTx/>
              <a:latin typeface="Alexandria"/>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5C0F8DF-5175-7056-D702-0089694F90AA}"/>
              </a:ext>
            </a:extLst>
          </p:cNvPr>
          <p:cNvSpPr txBox="1"/>
          <p:nvPr/>
        </p:nvSpPr>
        <p:spPr>
          <a:xfrm>
            <a:off x="1132460" y="1583728"/>
            <a:ext cx="5228583" cy="144655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Cost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Management</a:t>
            </a:r>
          </a:p>
        </p:txBody>
      </p:sp>
      <p:sp>
        <p:nvSpPr>
          <p:cNvPr id="10" name="TextBox 9">
            <a:extLst>
              <a:ext uri="{FF2B5EF4-FFF2-40B4-BE49-F238E27FC236}">
                <a16:creationId xmlns:a16="http://schemas.microsoft.com/office/drawing/2014/main" id="{BC69BB15-40EF-F1FD-1B93-3E09FD9A94CC}"/>
              </a:ext>
            </a:extLst>
          </p:cNvPr>
          <p:cNvSpPr txBox="1"/>
          <p:nvPr/>
        </p:nvSpPr>
        <p:spPr>
          <a:xfrm>
            <a:off x="1023730" y="3167390"/>
            <a:ext cx="8912915"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PMG 213</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a:p>
            <a:r>
              <a:rPr lang="en-US" sz="2800" b="1" dirty="0">
                <a:latin typeface="Alexandria" charset="0"/>
                <a:cs typeface="Alexandria" charset="0"/>
              </a:rPr>
              <a:t>Prepared by </a:t>
            </a:r>
          </a:p>
          <a:p>
            <a:r>
              <a:rPr lang="en-US" sz="2800" b="1" dirty="0">
                <a:latin typeface="Alexandria" charset="0"/>
                <a:cs typeface="Alexandria" charset="0"/>
              </a:rPr>
              <a:t>Dr. Rasha B. AL Jerd</a:t>
            </a:r>
          </a:p>
        </p:txBody>
      </p:sp>
    </p:spTree>
  </p:cSld>
  <p:clrMapOvr>
    <a:masterClrMapping/>
  </p:clrMapOvr>
  <mc:AlternateContent xmlns:mc="http://schemas.openxmlformats.org/markup-compatibility/2006" xmlns:p14="http://schemas.microsoft.com/office/powerpoint/2010/main">
    <mc:Choice Requires="p14">
      <p:transition spd="slow" p14:dur="2000" advTm="2781"/>
    </mc:Choice>
    <mc:Fallback xmlns="">
      <p:transition spd="slow" advTm="27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689259" y="1412953"/>
            <a:ext cx="6917722" cy="589072"/>
          </a:xfrm>
          <a:prstGeom prst="rect">
            <a:avLst/>
          </a:prstGeom>
          <a:noFill/>
        </p:spPr>
        <p:txBody>
          <a:bodyPr wrap="square" rtlCol="0">
            <a:spAutoFit/>
          </a:bodyPr>
          <a:lstStyle/>
          <a:p>
            <a:pPr lvl="0">
              <a:lnSpc>
                <a:spcPct val="150000"/>
              </a:lnSpc>
              <a:defRPr/>
            </a:pPr>
            <a:r>
              <a:rPr lang="en-US" sz="2400" dirty="0">
                <a:solidFill>
                  <a:srgbClr val="000000"/>
                </a:solidFill>
                <a:latin typeface="Alexandria"/>
              </a:rPr>
              <a:t>The following are the main branches of accounting:</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58086" y="2551300"/>
            <a:ext cx="8417320" cy="3847207"/>
          </a:xfrm>
          <a:prstGeom prst="rect">
            <a:avLst/>
          </a:prstGeom>
          <a:noFill/>
        </p:spPr>
        <p:txBody>
          <a:bodyPr wrap="square" rtlCol="0">
            <a:spAutoFit/>
          </a:bodyPr>
          <a:lstStyle/>
          <a:p>
            <a:pPr lvl="0" algn="just">
              <a:lnSpc>
                <a:spcPct val="150000"/>
              </a:lnSpc>
              <a:defRPr/>
            </a:pPr>
            <a:r>
              <a:rPr lang="en-US" sz="2400" b="1" dirty="0">
                <a:solidFill>
                  <a:srgbClr val="000000"/>
                </a:solidFill>
                <a:latin typeface="Alexandria"/>
              </a:rPr>
              <a:t>(a) Financial accounting:</a:t>
            </a:r>
            <a:endParaRPr lang="en-US" sz="2400" dirty="0">
              <a:solidFill>
                <a:srgbClr val="000000"/>
              </a:solidFill>
              <a:latin typeface="Alexandria"/>
            </a:endParaRPr>
          </a:p>
          <a:p>
            <a:pPr lvl="0" algn="just">
              <a:lnSpc>
                <a:spcPct val="150000"/>
              </a:lnSpc>
              <a:defRPr/>
            </a:pPr>
            <a:r>
              <a:rPr lang="en-US" sz="2400" dirty="0">
                <a:solidFill>
                  <a:srgbClr val="000000"/>
                </a:solidFill>
                <a:latin typeface="Alexandria"/>
              </a:rPr>
              <a:t>Financial Accounting is that branch of accounting which involves identifying, measuring, recording, classifying, summarizing the business transactions, i.e. it involves the steps from Identifying, Recording of transactions to Summarization, and communicating the financial data.</a:t>
            </a:r>
            <a:endParaRPr lang="en-US" dirty="0">
              <a:solidFill>
                <a:prstClr val="black"/>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0ACD99-A5F1-6E57-9DD1-A7DECAB5453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AF2D6218-BAB0-7CEF-64D5-C2961E49BD2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689A0A6D-8B80-DABA-71F3-8133B5418FC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221C4FD3-8183-F9AF-F706-16F0D2AE7D17}"/>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720CB4AE-626A-1D02-0C82-54918F1E7906}"/>
              </a:ext>
            </a:extLst>
          </p:cNvPr>
          <p:cNvSpPr txBox="1"/>
          <p:nvPr/>
        </p:nvSpPr>
        <p:spPr>
          <a:xfrm>
            <a:off x="4689259" y="1412953"/>
            <a:ext cx="6917722" cy="589072"/>
          </a:xfrm>
          <a:prstGeom prst="rect">
            <a:avLst/>
          </a:prstGeom>
          <a:noFill/>
        </p:spPr>
        <p:txBody>
          <a:bodyPr wrap="square" rtlCol="0">
            <a:spAutoFit/>
          </a:bodyPr>
          <a:lstStyle/>
          <a:p>
            <a:pPr lvl="0">
              <a:lnSpc>
                <a:spcPct val="150000"/>
              </a:lnSpc>
              <a:defRPr/>
            </a:pPr>
            <a:r>
              <a:rPr lang="en-US" sz="2400" dirty="0">
                <a:solidFill>
                  <a:srgbClr val="000000"/>
                </a:solidFill>
                <a:latin typeface="Alexandria"/>
              </a:rPr>
              <a:t>The following are the main branches of accounting:</a:t>
            </a:r>
          </a:p>
        </p:txBody>
      </p:sp>
      <p:sp>
        <p:nvSpPr>
          <p:cNvPr id="28" name="Rectangle 27">
            <a:extLst>
              <a:ext uri="{FF2B5EF4-FFF2-40B4-BE49-F238E27FC236}">
                <a16:creationId xmlns:a16="http://schemas.microsoft.com/office/drawing/2014/main" id="{43B3142D-95FD-FC6A-4748-70E6A7D9E9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226B1B0-8ABA-3302-29C0-5832CA906D1A}"/>
              </a:ext>
            </a:extLst>
          </p:cNvPr>
          <p:cNvSpPr txBox="1"/>
          <p:nvPr/>
        </p:nvSpPr>
        <p:spPr>
          <a:xfrm>
            <a:off x="3458086" y="2551300"/>
            <a:ext cx="8417320" cy="2739211"/>
          </a:xfrm>
          <a:prstGeom prst="rect">
            <a:avLst/>
          </a:prstGeom>
          <a:noFill/>
        </p:spPr>
        <p:txBody>
          <a:bodyPr wrap="square" rtlCol="0">
            <a:spAutoFit/>
          </a:bodyPr>
          <a:lstStyle/>
          <a:p>
            <a:pPr lvl="0">
              <a:lnSpc>
                <a:spcPct val="150000"/>
              </a:lnSpc>
              <a:defRPr/>
            </a:pPr>
            <a:r>
              <a:rPr lang="en-US" b="1" dirty="0">
                <a:solidFill>
                  <a:srgbClr val="000000"/>
                </a:solidFill>
                <a:latin typeface="Alexandria"/>
              </a:rPr>
              <a:t>(</a:t>
            </a:r>
            <a:r>
              <a:rPr lang="en-US" sz="2400" b="1" dirty="0">
                <a:solidFill>
                  <a:srgbClr val="000000"/>
                </a:solidFill>
                <a:latin typeface="Alexandria"/>
              </a:rPr>
              <a:t>b) Cost accounting:</a:t>
            </a:r>
            <a:endParaRPr lang="en-US" sz="2400" dirty="0">
              <a:solidFill>
                <a:srgbClr val="000000"/>
              </a:solidFill>
              <a:latin typeface="Alexandria"/>
            </a:endParaRPr>
          </a:p>
          <a:p>
            <a:pPr lvl="0">
              <a:lnSpc>
                <a:spcPct val="150000"/>
              </a:lnSpc>
              <a:defRPr/>
            </a:pPr>
            <a:r>
              <a:rPr lang="en-US" sz="2400" dirty="0">
                <a:solidFill>
                  <a:srgbClr val="000000"/>
                </a:solidFill>
                <a:latin typeface="Alexandria"/>
              </a:rPr>
              <a:t>Cost Accounting is that branch of accounting which is concerned with the process of ascertaining and controlling the cost of products or services.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08E49866-DADD-7A87-3003-B0DEA1576EC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 </a:t>
            </a:r>
          </a:p>
        </p:txBody>
      </p:sp>
      <p:pic>
        <p:nvPicPr>
          <p:cNvPr id="6" name="Graphic 21">
            <a:extLst>
              <a:ext uri="{FF2B5EF4-FFF2-40B4-BE49-F238E27FC236}">
                <a16:creationId xmlns:a16="http://schemas.microsoft.com/office/drawing/2014/main" id="{80FCBBF7-A62A-445B-9E98-A95DD0DE14F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66380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602A9-5501-99D8-1EA8-0C6AE01F2535}"/>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3BF4008-433C-B903-A528-E5AB8E375267}"/>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DDACA811-C383-2103-60F3-A1EA11A1F0B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5AEC05BF-F4D9-C950-C012-EBC5CFDDE28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3B0A414-495E-E43B-5CC6-00CAB1C7AE95}"/>
              </a:ext>
            </a:extLst>
          </p:cNvPr>
          <p:cNvSpPr txBox="1"/>
          <p:nvPr/>
        </p:nvSpPr>
        <p:spPr>
          <a:xfrm>
            <a:off x="4689259" y="1412953"/>
            <a:ext cx="6917722" cy="589072"/>
          </a:xfrm>
          <a:prstGeom prst="rect">
            <a:avLst/>
          </a:prstGeom>
          <a:noFill/>
        </p:spPr>
        <p:txBody>
          <a:bodyPr wrap="square" rtlCol="0">
            <a:spAutoFit/>
          </a:bodyPr>
          <a:lstStyle/>
          <a:p>
            <a:pPr lvl="0">
              <a:lnSpc>
                <a:spcPct val="150000"/>
              </a:lnSpc>
              <a:defRPr/>
            </a:pPr>
            <a:r>
              <a:rPr lang="en-US" sz="2400" dirty="0">
                <a:solidFill>
                  <a:srgbClr val="000000"/>
                </a:solidFill>
                <a:latin typeface="Alexandria"/>
              </a:rPr>
              <a:t>The following are the main branches of accounting:</a:t>
            </a:r>
          </a:p>
        </p:txBody>
      </p:sp>
      <p:sp>
        <p:nvSpPr>
          <p:cNvPr id="28" name="Rectangle 27">
            <a:extLst>
              <a:ext uri="{FF2B5EF4-FFF2-40B4-BE49-F238E27FC236}">
                <a16:creationId xmlns:a16="http://schemas.microsoft.com/office/drawing/2014/main" id="{38D7268C-4610-D899-BF4D-061B6DBF9FA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6345D56-0825-8CD1-3317-F4F2C562E7C6}"/>
              </a:ext>
            </a:extLst>
          </p:cNvPr>
          <p:cNvSpPr txBox="1"/>
          <p:nvPr/>
        </p:nvSpPr>
        <p:spPr>
          <a:xfrm>
            <a:off x="3458086" y="2551300"/>
            <a:ext cx="8417320" cy="3293209"/>
          </a:xfrm>
          <a:prstGeom prst="rect">
            <a:avLst/>
          </a:prstGeom>
          <a:noFill/>
        </p:spPr>
        <p:txBody>
          <a:bodyPr wrap="square" rtlCol="0">
            <a:spAutoFit/>
          </a:bodyPr>
          <a:lstStyle/>
          <a:p>
            <a:pPr lvl="0">
              <a:lnSpc>
                <a:spcPct val="150000"/>
              </a:lnSpc>
              <a:defRPr/>
            </a:pPr>
            <a:r>
              <a:rPr lang="en-US" sz="2400" b="1" dirty="0">
                <a:solidFill>
                  <a:srgbClr val="000000"/>
                </a:solidFill>
                <a:latin typeface="Alexandria"/>
              </a:rPr>
              <a:t>(c) Management accounting</a:t>
            </a:r>
            <a:endParaRPr lang="en-US" sz="2400" dirty="0">
              <a:solidFill>
                <a:srgbClr val="000000"/>
              </a:solidFill>
              <a:latin typeface="Alexandria"/>
            </a:endParaRPr>
          </a:p>
          <a:p>
            <a:pPr lvl="0">
              <a:lnSpc>
                <a:spcPct val="150000"/>
              </a:lnSpc>
              <a:defRPr/>
            </a:pPr>
            <a:r>
              <a:rPr lang="en-US" sz="2400" dirty="0">
                <a:solidFill>
                  <a:srgbClr val="000000"/>
                </a:solidFill>
                <a:latin typeface="Alexandria"/>
              </a:rPr>
              <a:t>Management accounting refers to that branch of accounting which is concerned with presenting the accounting information in such a way that helps the management in planning and controlling the operations of a business and in decision making.</a:t>
            </a:r>
            <a:endParaRPr lang="en-US" sz="2400" dirty="0">
              <a:solidFill>
                <a:prstClr val="black"/>
              </a:solidFill>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74D1EF0D-BCD0-F5A7-B625-DBB54A79961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solidFill>
                <a:latin typeface="Alexandria" charset="0"/>
                <a:cs typeface="Alexandria" charset="0"/>
              </a:rPr>
              <a:t>Lecture 1 </a:t>
            </a:r>
          </a:p>
        </p:txBody>
      </p:sp>
      <p:pic>
        <p:nvPicPr>
          <p:cNvPr id="6" name="Graphic 21">
            <a:extLst>
              <a:ext uri="{FF2B5EF4-FFF2-40B4-BE49-F238E27FC236}">
                <a16:creationId xmlns:a16="http://schemas.microsoft.com/office/drawing/2014/main" id="{38C8D2EF-EC09-6485-7F5E-92CFD428496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636306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50" y="1019069"/>
            <a:ext cx="6173650" cy="523220"/>
          </a:xfrm>
          <a:prstGeom prst="rect">
            <a:avLst/>
          </a:prstGeom>
          <a:noFill/>
        </p:spPr>
        <p:txBody>
          <a:bodyPr wrap="square" rtlCol="0">
            <a:spAutoFit/>
          </a:bodyPr>
          <a:lstStyle/>
          <a:p>
            <a:pPr lvl="0" algn="ctr">
              <a:defRPr/>
            </a:pPr>
            <a:r>
              <a:rPr lang="en-US" sz="2800" dirty="0">
                <a:solidFill>
                  <a:srgbClr val="00B0F0"/>
                </a:solidFill>
                <a:latin typeface="Alexandria"/>
              </a:rPr>
              <a:t>What is the accounting equation?</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p:cNvSpPr txBox="1"/>
          <p:nvPr/>
        </p:nvSpPr>
        <p:spPr>
          <a:xfrm>
            <a:off x="1214179" y="1231789"/>
            <a:ext cx="1132586" cy="307777"/>
          </a:xfrm>
          <a:prstGeom prst="rect">
            <a:avLst/>
          </a:prstGeom>
          <a:noFill/>
        </p:spPr>
        <p:txBody>
          <a:bodyPr wrap="square" rtlCol="0">
            <a:spAutoFit/>
          </a:bodyPr>
          <a:lstStyle/>
          <a:p>
            <a:pPr algn="ctr"/>
            <a:r>
              <a:rPr lang="en-US" sz="1400" b="1" dirty="0">
                <a:latin typeface="Alexandria" charset="0"/>
                <a:cs typeface="Alexandria" charset="0"/>
              </a:rPr>
              <a:t>Lecture 1 </a:t>
            </a:r>
          </a:p>
        </p:txBody>
      </p:sp>
      <p:sp>
        <p:nvSpPr>
          <p:cNvPr id="48" name="TextBox 47"/>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9CE56210-A473-1AA9-A4B4-BD1D655FD04B}"/>
              </a:ext>
            </a:extLst>
          </p:cNvPr>
          <p:cNvPicPr>
            <a:picLocks noChangeAspect="1"/>
          </p:cNvPicPr>
          <p:nvPr/>
        </p:nvPicPr>
        <p:blipFill>
          <a:blip r:embed="rId3"/>
          <a:stretch>
            <a:fillRect/>
          </a:stretch>
        </p:blipFill>
        <p:spPr>
          <a:xfrm>
            <a:off x="2671793" y="1882478"/>
            <a:ext cx="7976861" cy="385357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B08C3-922D-E986-1C4A-7759048336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FD598B-D701-F38C-9EFC-A3F67AB711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565E308-034C-AFD0-308E-0A320B9CC0F5}"/>
              </a:ext>
            </a:extLst>
          </p:cNvPr>
          <p:cNvSpPr txBox="1"/>
          <p:nvPr/>
        </p:nvSpPr>
        <p:spPr>
          <a:xfrm>
            <a:off x="942308" y="1035314"/>
            <a:ext cx="6173650" cy="523220"/>
          </a:xfrm>
          <a:prstGeom prst="rect">
            <a:avLst/>
          </a:prstGeom>
          <a:noFill/>
        </p:spPr>
        <p:txBody>
          <a:bodyPr wrap="square" rtlCol="0">
            <a:spAutoFit/>
          </a:bodyPr>
          <a:lstStyle/>
          <a:p>
            <a:pPr lvl="0" algn="ctr">
              <a:defRPr/>
            </a:pPr>
            <a:r>
              <a:rPr lang="en-US" sz="2800" dirty="0">
                <a:solidFill>
                  <a:srgbClr val="00B0F0"/>
                </a:solidFill>
                <a:latin typeface="Alexandria"/>
              </a:rPr>
              <a:t>What are the Assets?</a:t>
            </a:r>
          </a:p>
        </p:txBody>
      </p:sp>
      <p:sp>
        <p:nvSpPr>
          <p:cNvPr id="5" name="Rectangle 4">
            <a:extLst>
              <a:ext uri="{FF2B5EF4-FFF2-40B4-BE49-F238E27FC236}">
                <a16:creationId xmlns:a16="http://schemas.microsoft.com/office/drawing/2014/main" id="{3DB5A5FA-23FB-B28A-1FFB-D850B1E668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350766B-C5EA-BE97-5B4E-16FD851D9CFA}"/>
              </a:ext>
            </a:extLst>
          </p:cNvPr>
          <p:cNvSpPr txBox="1"/>
          <p:nvPr/>
        </p:nvSpPr>
        <p:spPr>
          <a:xfrm>
            <a:off x="1214179" y="1231789"/>
            <a:ext cx="1132586" cy="307777"/>
          </a:xfrm>
          <a:prstGeom prst="rect">
            <a:avLst/>
          </a:prstGeom>
          <a:noFill/>
        </p:spPr>
        <p:txBody>
          <a:bodyPr wrap="square" rtlCol="0">
            <a:spAutoFit/>
          </a:bodyPr>
          <a:lstStyle/>
          <a:p>
            <a:pPr algn="ctr"/>
            <a:r>
              <a:rPr lang="en-US" sz="1400" b="1" dirty="0">
                <a:latin typeface="Alexandria" charset="0"/>
                <a:cs typeface="Alexandria" charset="0"/>
              </a:rPr>
              <a:t>Lecture 1 </a:t>
            </a:r>
          </a:p>
        </p:txBody>
      </p:sp>
      <p:sp>
        <p:nvSpPr>
          <p:cNvPr id="48" name="TextBox 47">
            <a:extLst>
              <a:ext uri="{FF2B5EF4-FFF2-40B4-BE49-F238E27FC236}">
                <a16:creationId xmlns:a16="http://schemas.microsoft.com/office/drawing/2014/main" id="{835814DC-EC6E-F74D-1713-496060D52E89}"/>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08A2F7BB-E5FA-938C-5A0E-D3AB064C72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F5B4B83-C17A-CB38-7DE6-EDBDFE132457}"/>
              </a:ext>
            </a:extLst>
          </p:cNvPr>
          <p:cNvPicPr>
            <a:picLocks noChangeAspect="1"/>
          </p:cNvPicPr>
          <p:nvPr/>
        </p:nvPicPr>
        <p:blipFill>
          <a:blip r:embed="rId3"/>
          <a:srcRect l="21715" t="24636"/>
          <a:stretch>
            <a:fillRect/>
          </a:stretch>
        </p:blipFill>
        <p:spPr>
          <a:xfrm>
            <a:off x="1061884" y="2142840"/>
            <a:ext cx="10043651" cy="3029665"/>
          </a:xfrm>
          <a:prstGeom prst="rect">
            <a:avLst/>
          </a:prstGeom>
        </p:spPr>
      </p:pic>
    </p:spTree>
    <p:extLst>
      <p:ext uri="{BB962C8B-B14F-4D97-AF65-F5344CB8AC3E}">
        <p14:creationId xmlns:p14="http://schemas.microsoft.com/office/powerpoint/2010/main" val="1706143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8BAEC4-0FE3-7A1F-0FA7-5D4C9204931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C3E74F-208A-E764-09B0-3A640E3F86A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CA28E65D-AF41-DA35-592D-7DDBAD5C4FD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Alexandria" charset="0"/>
              </a:rPr>
              <a:t>Assets</a:t>
            </a:r>
            <a:r>
              <a:rPr kumimoji="0" lang="en-US" sz="1800" b="1" i="0" u="none" strike="noStrike" kern="1200" cap="none" spc="0" normalizeH="0" baseline="0" noProof="0" dirty="0">
                <a:ln>
                  <a:noFill/>
                </a:ln>
                <a:solidFill>
                  <a:prstClr val="white"/>
                </a:solidFill>
                <a:effectLst/>
                <a:uLnTx/>
                <a:uFillTx/>
                <a:latin typeface="Alexandria" charset="0"/>
                <a:ea typeface="+mn-ea"/>
                <a:cs typeface="Alexandria" charset="0"/>
              </a:rPr>
              <a:t> </a:t>
            </a:r>
          </a:p>
        </p:txBody>
      </p:sp>
      <p:sp>
        <p:nvSpPr>
          <p:cNvPr id="25" name="Rectangle: Rounded Corners 24">
            <a:extLst>
              <a:ext uri="{FF2B5EF4-FFF2-40B4-BE49-F238E27FC236}">
                <a16:creationId xmlns:a16="http://schemas.microsoft.com/office/drawing/2014/main" id="{B4CF5CC2-DE4A-0240-C755-7EF9CA7C4864}"/>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68DE23A-0574-178D-7977-3F1CC6AE38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391A826-5802-EE83-4C48-42C3570A502A}"/>
              </a:ext>
            </a:extLst>
          </p:cNvPr>
          <p:cNvPicPr>
            <a:picLocks noChangeAspect="1"/>
          </p:cNvPicPr>
          <p:nvPr/>
        </p:nvPicPr>
        <p:blipFill>
          <a:blip r:embed="rId3"/>
          <a:stretch>
            <a:fillRect/>
          </a:stretch>
        </p:blipFill>
        <p:spPr>
          <a:xfrm>
            <a:off x="1384967" y="1376451"/>
            <a:ext cx="8348967" cy="3894946"/>
          </a:xfrm>
          <a:prstGeom prst="rect">
            <a:avLst/>
          </a:prstGeom>
        </p:spPr>
      </p:pic>
    </p:spTree>
    <p:extLst>
      <p:ext uri="{BB962C8B-B14F-4D97-AF65-F5344CB8AC3E}">
        <p14:creationId xmlns:p14="http://schemas.microsoft.com/office/powerpoint/2010/main" val="3332254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5FD78-691F-44B3-0BB9-2EFE9A9CD4A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E9360C-1EB0-6227-E6BE-736024787CF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C8E260B-7F85-048D-A3F7-1E45130DAC74}"/>
              </a:ext>
            </a:extLst>
          </p:cNvPr>
          <p:cNvSpPr txBox="1"/>
          <p:nvPr/>
        </p:nvSpPr>
        <p:spPr>
          <a:xfrm>
            <a:off x="2513150" y="1019069"/>
            <a:ext cx="3105985" cy="523220"/>
          </a:xfrm>
          <a:prstGeom prst="rect">
            <a:avLst/>
          </a:prstGeom>
          <a:noFill/>
        </p:spPr>
        <p:txBody>
          <a:bodyPr wrap="square" rtlCol="0">
            <a:spAutoFit/>
          </a:bodyPr>
          <a:lstStyle/>
          <a:p>
            <a:pPr lvl="0" algn="ctr">
              <a:defRPr/>
            </a:pPr>
            <a:r>
              <a:rPr lang="en-US" sz="2800" dirty="0">
                <a:solidFill>
                  <a:srgbClr val="00B0F0"/>
                </a:solidFill>
                <a:latin typeface="Alexandria"/>
              </a:rPr>
              <a:t>What is a Liability?</a:t>
            </a:r>
          </a:p>
        </p:txBody>
      </p:sp>
      <p:sp>
        <p:nvSpPr>
          <p:cNvPr id="5" name="Rectangle 4">
            <a:extLst>
              <a:ext uri="{FF2B5EF4-FFF2-40B4-BE49-F238E27FC236}">
                <a16:creationId xmlns:a16="http://schemas.microsoft.com/office/drawing/2014/main" id="{7D00214A-9AB1-0F28-2306-60E9ED9E5A8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33BD775-EAAB-9F92-551C-DD9A2B8494B7}"/>
              </a:ext>
            </a:extLst>
          </p:cNvPr>
          <p:cNvSpPr txBox="1"/>
          <p:nvPr/>
        </p:nvSpPr>
        <p:spPr>
          <a:xfrm>
            <a:off x="1214179" y="1231789"/>
            <a:ext cx="1132586" cy="307777"/>
          </a:xfrm>
          <a:prstGeom prst="rect">
            <a:avLst/>
          </a:prstGeom>
          <a:noFill/>
        </p:spPr>
        <p:txBody>
          <a:bodyPr wrap="square" rtlCol="0">
            <a:spAutoFit/>
          </a:bodyPr>
          <a:lstStyle/>
          <a:p>
            <a:pPr algn="ctr"/>
            <a:r>
              <a:rPr lang="en-US" sz="1400" b="1" dirty="0">
                <a:latin typeface="Alexandria" charset="0"/>
                <a:cs typeface="Alexandria" charset="0"/>
              </a:rPr>
              <a:t>Lecture 1 </a:t>
            </a:r>
          </a:p>
        </p:txBody>
      </p:sp>
      <p:sp>
        <p:nvSpPr>
          <p:cNvPr id="48" name="TextBox 47">
            <a:extLst>
              <a:ext uri="{FF2B5EF4-FFF2-40B4-BE49-F238E27FC236}">
                <a16:creationId xmlns:a16="http://schemas.microsoft.com/office/drawing/2014/main" id="{58CC6D3B-C673-7176-2AA4-A9603124AFC2}"/>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28008530-8C3E-E3C6-B032-EF8AE79B0C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3EDDB9BD-0791-6846-82D6-6F5C32DB1235}"/>
              </a:ext>
            </a:extLst>
          </p:cNvPr>
          <p:cNvPicPr>
            <a:picLocks noChangeAspect="1"/>
          </p:cNvPicPr>
          <p:nvPr/>
        </p:nvPicPr>
        <p:blipFill>
          <a:blip r:embed="rId3"/>
          <a:stretch>
            <a:fillRect/>
          </a:stretch>
        </p:blipFill>
        <p:spPr>
          <a:xfrm>
            <a:off x="689640" y="2289665"/>
            <a:ext cx="10667999" cy="3345474"/>
          </a:xfrm>
          <a:prstGeom prst="rect">
            <a:avLst/>
          </a:prstGeom>
        </p:spPr>
      </p:pic>
    </p:spTree>
    <p:extLst>
      <p:ext uri="{BB962C8B-B14F-4D97-AF65-F5344CB8AC3E}">
        <p14:creationId xmlns:p14="http://schemas.microsoft.com/office/powerpoint/2010/main" val="229791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76A2F-1C9D-A6DB-E5DC-A7DDDA82392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19C2D16-B1C3-D56A-D274-052BB3BC83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2567713-4033-1E20-F931-CE4EC85E65C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Alexandria"/>
                <a:cs typeface="Alexandria" charset="0"/>
              </a:rPr>
              <a:t>The two types of</a:t>
            </a:r>
          </a:p>
          <a:p>
            <a:pPr lvl="0" algn="ctr"/>
            <a:r>
              <a:rPr lang="en-US" sz="3600" b="1" dirty="0">
                <a:solidFill>
                  <a:schemeClr val="tx1"/>
                </a:solidFill>
                <a:latin typeface="Alexandria"/>
              </a:rPr>
              <a:t>Liabilities</a:t>
            </a:r>
            <a:r>
              <a:rPr kumimoji="0" lang="en-US" sz="1800" b="1" i="0" u="none" strike="noStrike" kern="1200" cap="none" spc="0" normalizeH="0" baseline="0" noProof="0" dirty="0">
                <a:ln>
                  <a:noFill/>
                </a:ln>
                <a:solidFill>
                  <a:prstClr val="white"/>
                </a:solidFill>
                <a:effectLst/>
                <a:uLnTx/>
                <a:uFillTx/>
                <a:latin typeface="Alexandria"/>
                <a:cs typeface="Alexandria" charset="0"/>
              </a:rPr>
              <a:t> </a:t>
            </a:r>
          </a:p>
        </p:txBody>
      </p:sp>
      <p:sp>
        <p:nvSpPr>
          <p:cNvPr id="25" name="Rectangle: Rounded Corners 24">
            <a:extLst>
              <a:ext uri="{FF2B5EF4-FFF2-40B4-BE49-F238E27FC236}">
                <a16:creationId xmlns:a16="http://schemas.microsoft.com/office/drawing/2014/main" id="{4B0C0CF5-FBEB-D60F-6AD5-82BAA821F320}"/>
              </a:ext>
            </a:extLst>
          </p:cNvPr>
          <p:cNvSpPr/>
          <p:nvPr/>
        </p:nvSpPr>
        <p:spPr>
          <a:xfrm>
            <a:off x="1294133" y="1285191"/>
            <a:ext cx="9044486"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BB6E374-CBA5-5464-57CA-F5B98C969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B1D50809-D02B-657B-07A3-FDFD1066D8EC}"/>
              </a:ext>
            </a:extLst>
          </p:cNvPr>
          <p:cNvPicPr>
            <a:picLocks noChangeAspect="1"/>
          </p:cNvPicPr>
          <p:nvPr/>
        </p:nvPicPr>
        <p:blipFill>
          <a:blip r:embed="rId3"/>
          <a:srcRect l="17719" t="26873"/>
          <a:stretch>
            <a:fillRect/>
          </a:stretch>
        </p:blipFill>
        <p:spPr>
          <a:xfrm>
            <a:off x="1333001" y="1562095"/>
            <a:ext cx="8911750" cy="3740087"/>
          </a:xfrm>
          <a:prstGeom prst="rect">
            <a:avLst/>
          </a:prstGeom>
        </p:spPr>
      </p:pic>
    </p:spTree>
    <p:extLst>
      <p:ext uri="{BB962C8B-B14F-4D97-AF65-F5344CB8AC3E}">
        <p14:creationId xmlns:p14="http://schemas.microsoft.com/office/powerpoint/2010/main" val="23623845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EDA4A-63C5-9135-342A-02D3898AFB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064D2D-D583-3374-3085-322E9E25D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D26D032-8398-C976-0A20-239DDE8D6EF6}"/>
              </a:ext>
            </a:extLst>
          </p:cNvPr>
          <p:cNvSpPr txBox="1"/>
          <p:nvPr/>
        </p:nvSpPr>
        <p:spPr>
          <a:xfrm>
            <a:off x="2513150" y="1019069"/>
            <a:ext cx="617365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B0F0"/>
                </a:solidFill>
                <a:effectLst/>
                <a:uLnTx/>
                <a:uFillTx/>
                <a:latin typeface="Alexandria"/>
              </a:rPr>
              <a:t>What is the Equity?</a:t>
            </a:r>
          </a:p>
        </p:txBody>
      </p:sp>
      <p:sp>
        <p:nvSpPr>
          <p:cNvPr id="5" name="Rectangle 4">
            <a:extLst>
              <a:ext uri="{FF2B5EF4-FFF2-40B4-BE49-F238E27FC236}">
                <a16:creationId xmlns:a16="http://schemas.microsoft.com/office/drawing/2014/main" id="{00C48807-C48B-EBB2-9C1D-B97584E16D1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FDEE585C-1673-4A03-2E67-8308B9E1EB02}"/>
              </a:ext>
            </a:extLst>
          </p:cNvPr>
          <p:cNvSpPr txBox="1"/>
          <p:nvPr/>
        </p:nvSpPr>
        <p:spPr>
          <a:xfrm>
            <a:off x="1078243" y="1306115"/>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sp>
        <p:nvSpPr>
          <p:cNvPr id="48" name="TextBox 47">
            <a:extLst>
              <a:ext uri="{FF2B5EF4-FFF2-40B4-BE49-F238E27FC236}">
                <a16:creationId xmlns:a16="http://schemas.microsoft.com/office/drawing/2014/main" id="{7DE04B73-DE08-A4C0-B03E-3A908A6FB30B}"/>
              </a:ext>
            </a:extLst>
          </p:cNvPr>
          <p:cNvSpPr txBox="1"/>
          <p:nvPr/>
        </p:nvSpPr>
        <p:spPr>
          <a:xfrm>
            <a:off x="889000" y="2391844"/>
            <a:ext cx="10541000"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pic>
        <p:nvPicPr>
          <p:cNvPr id="7" name="Graphic 21">
            <a:extLst>
              <a:ext uri="{FF2B5EF4-FFF2-40B4-BE49-F238E27FC236}">
                <a16:creationId xmlns:a16="http://schemas.microsoft.com/office/drawing/2014/main" id="{23F1CE77-6CB7-C5C9-B079-B31E14AF76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D5926D01-9BD3-BD59-74C6-A68B2704C31D}"/>
              </a:ext>
            </a:extLst>
          </p:cNvPr>
          <p:cNvPicPr>
            <a:picLocks noChangeAspect="1"/>
          </p:cNvPicPr>
          <p:nvPr/>
        </p:nvPicPr>
        <p:blipFill>
          <a:blip r:embed="rId3"/>
          <a:srcRect l="14640" t="20354" r="8274"/>
          <a:stretch>
            <a:fillRect/>
          </a:stretch>
        </p:blipFill>
        <p:spPr>
          <a:xfrm>
            <a:off x="2513150" y="1768716"/>
            <a:ext cx="8789850" cy="4191326"/>
          </a:xfrm>
          <a:prstGeom prst="rect">
            <a:avLst/>
          </a:prstGeom>
        </p:spPr>
      </p:pic>
    </p:spTree>
    <p:extLst>
      <p:ext uri="{BB962C8B-B14F-4D97-AF65-F5344CB8AC3E}">
        <p14:creationId xmlns:p14="http://schemas.microsoft.com/office/powerpoint/2010/main" val="345642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a:rPr>
              <a:t>Equity</a:t>
            </a:r>
            <a:endParaRPr lang="en-US" sz="2800" b="1" dirty="0">
              <a:solidFill>
                <a:schemeClr val="tx1"/>
              </a:solidFill>
              <a:latin typeface="Alexandria"/>
              <a:cs typeface="Alexandria" charset="0"/>
            </a:endParaRPr>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1817CF7-51E4-AAC9-4ED5-48C179BD44E6}"/>
              </a:ext>
            </a:extLst>
          </p:cNvPr>
          <p:cNvPicPr>
            <a:picLocks noChangeAspect="1"/>
          </p:cNvPicPr>
          <p:nvPr/>
        </p:nvPicPr>
        <p:blipFill>
          <a:blip r:embed="rId3"/>
          <a:srcRect b="29899"/>
          <a:stretch>
            <a:fillRect/>
          </a:stretch>
        </p:blipFill>
        <p:spPr>
          <a:xfrm>
            <a:off x="1269347" y="1562095"/>
            <a:ext cx="9169179" cy="3572816"/>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4254691"/>
          </a:xfrm>
          <a:prstGeom prst="rect">
            <a:avLst/>
          </a:prstGeom>
        </p:spPr>
        <p:txBody>
          <a:bodyPr wrap="square">
            <a:spAutoFit/>
          </a:bodyPr>
          <a:lstStyle/>
          <a:p>
            <a:pPr marL="342900" lvl="0" indent="-342900" fontAlgn="base">
              <a:spcBef>
                <a:spcPct val="20000"/>
              </a:spcBef>
              <a:spcAft>
                <a:spcPct val="0"/>
              </a:spcAft>
              <a:buFont typeface="Wingdings" panose="05000000000000000000" pitchFamily="2" charset="2"/>
              <a:buChar char=""/>
              <a:defRPr/>
            </a:pPr>
            <a:r>
              <a:rPr lang="en-US" altLang="en-US" sz="2000" kern="0" dirty="0">
                <a:solidFill>
                  <a:srgbClr val="000000"/>
                </a:solidFill>
                <a:latin typeface="Alexandria"/>
                <a:cs typeface="Arial"/>
                <a:sym typeface="Arial"/>
              </a:rPr>
              <a:t>Balance Sheet</a:t>
            </a:r>
          </a:p>
          <a:p>
            <a:pPr marL="342900" lvl="0" indent="-342900" fontAlgn="base">
              <a:spcBef>
                <a:spcPct val="20000"/>
              </a:spcBef>
              <a:spcAft>
                <a:spcPct val="0"/>
              </a:spcAft>
              <a:buFont typeface="Wingdings" panose="05000000000000000000" pitchFamily="2" charset="2"/>
              <a:buChar char=""/>
              <a:defRPr/>
            </a:pPr>
            <a:r>
              <a:rPr lang="en-US" altLang="en-US" sz="2000" kern="0" dirty="0">
                <a:solidFill>
                  <a:srgbClr val="000000"/>
                </a:solidFill>
                <a:latin typeface="Alexandria"/>
                <a:cs typeface="Arial"/>
                <a:sym typeface="Arial"/>
              </a:rPr>
              <a:t>Income Statement</a:t>
            </a:r>
          </a:p>
          <a:p>
            <a:pPr marL="342900" lvl="0" indent="-342900" fontAlgn="base">
              <a:spcBef>
                <a:spcPct val="20000"/>
              </a:spcBef>
              <a:spcAft>
                <a:spcPct val="0"/>
              </a:spcAft>
              <a:buFont typeface="Wingdings" panose="05000000000000000000" pitchFamily="2" charset="2"/>
              <a:buChar char=""/>
              <a:defRPr/>
            </a:pPr>
            <a:r>
              <a:rPr lang="en-US" altLang="en-US" sz="2000" kern="0" dirty="0">
                <a:solidFill>
                  <a:srgbClr val="000000"/>
                </a:solidFill>
                <a:latin typeface="Alexandria"/>
                <a:cs typeface="Arial"/>
                <a:sym typeface="Arial"/>
              </a:rPr>
              <a:t> Statement of Retained Earnings</a:t>
            </a:r>
          </a:p>
          <a:p>
            <a:pPr marL="342900" lvl="0" indent="-342900" fontAlgn="base">
              <a:spcBef>
                <a:spcPct val="20000"/>
              </a:spcBef>
              <a:spcAft>
                <a:spcPct val="0"/>
              </a:spcAft>
              <a:buFont typeface="Wingdings" panose="05000000000000000000" pitchFamily="2" charset="2"/>
              <a:buChar char=""/>
              <a:defRPr/>
            </a:pPr>
            <a:r>
              <a:rPr lang="en-US" altLang="en-US" sz="2000" kern="0" dirty="0">
                <a:solidFill>
                  <a:srgbClr val="000000"/>
                </a:solidFill>
                <a:latin typeface="Alexandria"/>
                <a:cs typeface="Arial"/>
                <a:sym typeface="Arial"/>
              </a:rPr>
              <a:t>Statement of Cash Flows</a:t>
            </a:r>
          </a:p>
          <a:p>
            <a:pPr marL="342900" lvl="0" indent="-342900" fontAlgn="base">
              <a:spcBef>
                <a:spcPct val="20000"/>
              </a:spcBef>
              <a:spcAft>
                <a:spcPct val="0"/>
              </a:spcAft>
              <a:buFontTx/>
              <a:buChar char="•"/>
              <a:defRPr/>
            </a:pPr>
            <a:r>
              <a:rPr lang="en-US" altLang="en-US" sz="2000" dirty="0">
                <a:solidFill>
                  <a:prstClr val="black"/>
                </a:solidFill>
                <a:latin typeface="Alexandria"/>
              </a:rPr>
              <a:t>Primary financial statements answer basic questions including:</a:t>
            </a:r>
          </a:p>
          <a:p>
            <a:pPr marL="742950" lvl="1" indent="-285750" fontAlgn="base">
              <a:spcBef>
                <a:spcPct val="20000"/>
              </a:spcBef>
              <a:spcAft>
                <a:spcPct val="0"/>
              </a:spcAft>
              <a:buFontTx/>
              <a:buChar char="–"/>
              <a:defRPr/>
            </a:pPr>
            <a:r>
              <a:rPr lang="en-US" altLang="en-US" dirty="0">
                <a:solidFill>
                  <a:prstClr val="black"/>
                </a:solidFill>
                <a:latin typeface="Alexandria"/>
              </a:rPr>
              <a:t>What is the company’s current financial status?</a:t>
            </a:r>
          </a:p>
          <a:p>
            <a:pPr marL="742950" lvl="1" indent="-285750" fontAlgn="base">
              <a:spcBef>
                <a:spcPct val="20000"/>
              </a:spcBef>
              <a:spcAft>
                <a:spcPct val="0"/>
              </a:spcAft>
              <a:buFontTx/>
              <a:buChar char="–"/>
              <a:defRPr/>
            </a:pPr>
            <a:r>
              <a:rPr lang="en-US" altLang="en-US" dirty="0">
                <a:solidFill>
                  <a:prstClr val="black"/>
                </a:solidFill>
                <a:latin typeface="Alexandria"/>
              </a:rPr>
              <a:t>What was the company’s operating results for the period?</a:t>
            </a:r>
          </a:p>
          <a:p>
            <a:pPr marL="742950" lvl="1" indent="-285750" fontAlgn="base">
              <a:spcBef>
                <a:spcPct val="20000"/>
              </a:spcBef>
              <a:spcAft>
                <a:spcPct val="0"/>
              </a:spcAft>
              <a:buFontTx/>
              <a:buChar char="–"/>
              <a:defRPr/>
            </a:pPr>
            <a:r>
              <a:rPr lang="en-US" altLang="en-US" dirty="0">
                <a:solidFill>
                  <a:prstClr val="black"/>
                </a:solidFill>
                <a:latin typeface="Alexandria"/>
              </a:rPr>
              <a:t>How did the company obtain and use cash during the period?</a:t>
            </a:r>
          </a:p>
          <a:p>
            <a:pPr>
              <a:lnSpc>
                <a:spcPct val="120000"/>
              </a:lnSpc>
            </a:pPr>
            <a:endParaRPr lang="en-US" sz="1400" dirty="0">
              <a:latin typeface="Alexandria"/>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p:cNvSpPr txBox="1"/>
          <p:nvPr/>
        </p:nvSpPr>
        <p:spPr>
          <a:xfrm>
            <a:off x="5641526" y="3630287"/>
            <a:ext cx="1101356" cy="1009507"/>
          </a:xfrm>
          <a:prstGeom prst="rect">
            <a:avLst/>
          </a:prstGeom>
          <a:noFill/>
        </p:spPr>
        <p:txBody>
          <a:bodyPr wrap="square" rtlCol="0">
            <a:spAutoFit/>
          </a:bodyPr>
          <a:lstStyle/>
          <a:p>
            <a:pPr marL="342900" lvl="0" indent="-342900" algn="ctr" fontAlgn="base">
              <a:spcBef>
                <a:spcPct val="20000"/>
              </a:spcBef>
              <a:spcAft>
                <a:spcPct val="0"/>
              </a:spcAft>
              <a:defRPr/>
            </a:pPr>
            <a:r>
              <a:rPr lang="en-US" altLang="en-US" sz="1400" b="1" kern="0" dirty="0">
                <a:solidFill>
                  <a:srgbClr val="000000"/>
                </a:solidFill>
                <a:latin typeface="Alexandria"/>
                <a:cs typeface="Arial"/>
                <a:sym typeface="Arial"/>
              </a:rPr>
              <a:t>Basic</a:t>
            </a:r>
          </a:p>
          <a:p>
            <a:pPr marL="342900" lvl="0" indent="-342900" algn="ctr" fontAlgn="base">
              <a:spcBef>
                <a:spcPct val="20000"/>
              </a:spcBef>
              <a:spcAft>
                <a:spcPct val="0"/>
              </a:spcAft>
              <a:defRPr/>
            </a:pPr>
            <a:r>
              <a:rPr lang="en-US" altLang="en-US" sz="1400" b="1" kern="0" dirty="0">
                <a:solidFill>
                  <a:srgbClr val="000000"/>
                </a:solidFill>
                <a:latin typeface="Alexandria"/>
                <a:cs typeface="Arial"/>
                <a:sym typeface="Arial"/>
              </a:rPr>
              <a:t>financial</a:t>
            </a:r>
          </a:p>
          <a:p>
            <a:pPr marL="342900" lvl="0" indent="-342900" algn="ctr" fontAlgn="base">
              <a:spcBef>
                <a:spcPct val="20000"/>
              </a:spcBef>
              <a:spcAft>
                <a:spcPct val="0"/>
              </a:spcAft>
              <a:defRPr/>
            </a:pPr>
            <a:r>
              <a:rPr lang="en-US" altLang="en-US" sz="1400" b="1" kern="0" dirty="0">
                <a:solidFill>
                  <a:srgbClr val="000000"/>
                </a:solidFill>
                <a:latin typeface="Alexandria"/>
                <a:cs typeface="Arial"/>
                <a:sym typeface="Arial"/>
              </a:rPr>
              <a:t>statements</a:t>
            </a:r>
            <a:r>
              <a:rPr lang="en-US" altLang="en-US" sz="1400" kern="0" dirty="0">
                <a:solidFill>
                  <a:srgbClr val="000000"/>
                </a:solidFill>
                <a:latin typeface="Alexandria"/>
                <a:cs typeface="Arial"/>
                <a:sym typeface="Arial"/>
              </a:rPr>
              <a:t>:</a:t>
            </a:r>
          </a:p>
          <a:p>
            <a:pPr algn="ctr"/>
            <a:endParaRPr lang="en-US" sz="12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C5E665-16FF-1893-1973-84EBF7E88B7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42C741-2E9E-8B3A-4E00-D7BD8BF04D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5458E805-CCA7-E6EE-87E6-C40608D5AC2C}"/>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Balance sheet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5E325E47-FA63-735A-63F2-DF8AD56C9A2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AEE47E1C-52D7-E717-E474-65E367054501}"/>
              </a:ext>
            </a:extLst>
          </p:cNvPr>
          <p:cNvSpPr txBox="1"/>
          <p:nvPr/>
        </p:nvSpPr>
        <p:spPr>
          <a:xfrm>
            <a:off x="1297858" y="1468531"/>
            <a:ext cx="9228954" cy="3970318"/>
          </a:xfrm>
          <a:prstGeom prst="rect">
            <a:avLst/>
          </a:prstGeom>
          <a:noFill/>
        </p:spPr>
        <p:txBody>
          <a:bodyPr wrap="square" rtlCol="0">
            <a:spAutoFit/>
          </a:bodyPr>
          <a:lstStyle/>
          <a:p>
            <a:pPr lvl="0" fontAlgn="base">
              <a:lnSpc>
                <a:spcPct val="90000"/>
              </a:lnSpc>
              <a:spcBef>
                <a:spcPct val="20000"/>
              </a:spcBef>
              <a:spcAft>
                <a:spcPct val="30000"/>
              </a:spcAft>
              <a:defRPr/>
            </a:pPr>
            <a:r>
              <a:rPr lang="en-US" altLang="en-US" b="1" kern="0" dirty="0">
                <a:solidFill>
                  <a:srgbClr val="000000"/>
                </a:solidFill>
                <a:latin typeface="Alexandria"/>
                <a:cs typeface="Arial"/>
                <a:sym typeface="Arial"/>
              </a:rPr>
              <a:t>Balance sheet:</a:t>
            </a:r>
          </a:p>
          <a:p>
            <a:pPr marL="228600" lvl="0" indent="-228600" fontAlgn="base">
              <a:lnSpc>
                <a:spcPct val="90000"/>
              </a:lnSpc>
              <a:spcBef>
                <a:spcPct val="20000"/>
              </a:spcBef>
              <a:spcAft>
                <a:spcPct val="30000"/>
              </a:spcAft>
              <a:buFontTx/>
              <a:buChar char="•"/>
              <a:defRPr/>
            </a:pPr>
            <a:r>
              <a:rPr lang="en-US" altLang="en-US" kern="0" dirty="0">
                <a:solidFill>
                  <a:srgbClr val="000000"/>
                </a:solidFill>
                <a:latin typeface="Alexandria"/>
                <a:cs typeface="Arial"/>
                <a:sym typeface="Arial"/>
              </a:rPr>
              <a:t>Summary of the financial position of a company at </a:t>
            </a:r>
            <a:r>
              <a:rPr lang="en-US" altLang="en-US" u="sng" kern="0" dirty="0">
                <a:solidFill>
                  <a:srgbClr val="000000"/>
                </a:solidFill>
                <a:latin typeface="Alexandria"/>
                <a:cs typeface="Arial"/>
                <a:sym typeface="Arial"/>
              </a:rPr>
              <a:t>a particular date</a:t>
            </a:r>
          </a:p>
          <a:p>
            <a:pPr marL="228600" lvl="0" indent="-228600" fontAlgn="base">
              <a:lnSpc>
                <a:spcPct val="90000"/>
              </a:lnSpc>
              <a:spcBef>
                <a:spcPct val="20000"/>
              </a:spcBef>
              <a:spcAft>
                <a:spcPct val="30000"/>
              </a:spcAft>
              <a:buFontTx/>
              <a:buChar char="•"/>
              <a:defRPr/>
            </a:pPr>
            <a:r>
              <a:rPr lang="en-US" altLang="en-US" u="sng" kern="0" dirty="0">
                <a:solidFill>
                  <a:srgbClr val="000000"/>
                </a:solidFill>
                <a:latin typeface="Alexandria"/>
                <a:cs typeface="Arial"/>
                <a:sym typeface="Arial"/>
              </a:rPr>
              <a:t>Assets</a:t>
            </a:r>
            <a:r>
              <a:rPr lang="en-US" altLang="en-US" kern="0" dirty="0">
                <a:solidFill>
                  <a:srgbClr val="000000"/>
                </a:solidFill>
                <a:latin typeface="Alexandria"/>
                <a:cs typeface="Arial"/>
                <a:sym typeface="Arial"/>
              </a:rPr>
              <a:t>: cash, accounts </a:t>
            </a:r>
            <a:r>
              <a:rPr lang="en-US" altLang="en-US" kern="0" dirty="0">
                <a:solidFill>
                  <a:srgbClr val="4472C4">
                    <a:lumMod val="75000"/>
                  </a:srgbClr>
                </a:solidFill>
                <a:latin typeface="Alexandria"/>
                <a:cs typeface="Arial"/>
                <a:sym typeface="Arial"/>
              </a:rPr>
              <a:t>receivable</a:t>
            </a:r>
            <a:r>
              <a:rPr lang="en-US" altLang="en-US" kern="0" dirty="0">
                <a:solidFill>
                  <a:srgbClr val="000000"/>
                </a:solidFill>
                <a:latin typeface="Alexandria"/>
                <a:cs typeface="Arial"/>
                <a:sym typeface="Arial"/>
              </a:rPr>
              <a:t>, inventory, land, buildings, equipment and intangible items</a:t>
            </a:r>
          </a:p>
          <a:p>
            <a:pPr marL="228600" lvl="0" indent="-228600" fontAlgn="base">
              <a:lnSpc>
                <a:spcPct val="90000"/>
              </a:lnSpc>
              <a:spcBef>
                <a:spcPct val="20000"/>
              </a:spcBef>
              <a:spcAft>
                <a:spcPct val="30000"/>
              </a:spcAft>
              <a:buFontTx/>
              <a:buChar char="•"/>
              <a:defRPr/>
            </a:pPr>
            <a:r>
              <a:rPr lang="en-US" altLang="en-US" u="sng" kern="0" dirty="0">
                <a:solidFill>
                  <a:srgbClr val="000000"/>
                </a:solidFill>
                <a:latin typeface="Alexandria"/>
                <a:cs typeface="Arial"/>
                <a:sym typeface="Arial"/>
              </a:rPr>
              <a:t>Liabilities</a:t>
            </a:r>
            <a:r>
              <a:rPr lang="en-US" altLang="en-US" kern="0" dirty="0">
                <a:solidFill>
                  <a:srgbClr val="000000"/>
                </a:solidFill>
                <a:latin typeface="Alexandria"/>
                <a:cs typeface="Arial"/>
                <a:sym typeface="Arial"/>
              </a:rPr>
              <a:t>: accounts </a:t>
            </a:r>
            <a:r>
              <a:rPr lang="en-US" altLang="en-US" kern="0" dirty="0">
                <a:solidFill>
                  <a:srgbClr val="FF0000"/>
                </a:solidFill>
                <a:latin typeface="Alexandria"/>
                <a:cs typeface="Arial"/>
                <a:sym typeface="Arial"/>
              </a:rPr>
              <a:t>payable,</a:t>
            </a:r>
            <a:r>
              <a:rPr lang="en-US" altLang="en-US" kern="0" dirty="0">
                <a:solidFill>
                  <a:srgbClr val="000000"/>
                </a:solidFill>
                <a:latin typeface="Alexandria"/>
                <a:cs typeface="Arial"/>
                <a:sym typeface="Arial"/>
              </a:rPr>
              <a:t> notes payable and mortgages payable, loan.</a:t>
            </a:r>
          </a:p>
          <a:p>
            <a:pPr marL="228600" lvl="0" indent="-228600" fontAlgn="base">
              <a:lnSpc>
                <a:spcPct val="90000"/>
              </a:lnSpc>
              <a:spcBef>
                <a:spcPct val="20000"/>
              </a:spcBef>
              <a:spcAft>
                <a:spcPct val="30000"/>
              </a:spcAft>
              <a:buFontTx/>
              <a:buChar char="•"/>
              <a:defRPr/>
            </a:pPr>
            <a:r>
              <a:rPr lang="en-US" altLang="en-US" u="sng" kern="0" dirty="0">
                <a:solidFill>
                  <a:srgbClr val="000000"/>
                </a:solidFill>
                <a:latin typeface="Alexandria"/>
                <a:cs typeface="Arial"/>
                <a:sym typeface="Arial"/>
              </a:rPr>
              <a:t>Owners’ Equity</a:t>
            </a:r>
            <a:r>
              <a:rPr lang="en-US" altLang="en-US" kern="0" dirty="0">
                <a:solidFill>
                  <a:srgbClr val="000000"/>
                </a:solidFill>
                <a:latin typeface="Alexandria"/>
                <a:cs typeface="Arial"/>
                <a:sym typeface="Arial"/>
              </a:rPr>
              <a:t>: net assets after all obligations have been satisfied</a:t>
            </a:r>
          </a:p>
          <a:p>
            <a:pPr lvl="0" fontAlgn="base">
              <a:spcBef>
                <a:spcPct val="20000"/>
              </a:spcBef>
              <a:spcAft>
                <a:spcPct val="0"/>
              </a:spcAft>
              <a:defRPr/>
            </a:pPr>
            <a:r>
              <a:rPr lang="en-US" altLang="en-US" b="1" kern="0" dirty="0">
                <a:solidFill>
                  <a:srgbClr val="000000"/>
                </a:solidFill>
                <a:latin typeface="Alexandria"/>
                <a:cs typeface="Arial"/>
                <a:sym typeface="Arial"/>
              </a:rPr>
              <a:t>Balance Sheet answers these questions</a:t>
            </a:r>
            <a:r>
              <a:rPr lang="en-US" altLang="en-US" kern="0" dirty="0">
                <a:solidFill>
                  <a:srgbClr val="000000"/>
                </a:solidFill>
                <a:latin typeface="Alexandria"/>
                <a:cs typeface="Arial"/>
                <a:sym typeface="Arial"/>
              </a:rPr>
              <a:t>:</a:t>
            </a:r>
          </a:p>
          <a:p>
            <a:pPr marL="342900" lvl="0" indent="-342900" fontAlgn="base">
              <a:spcBef>
                <a:spcPct val="20000"/>
              </a:spcBef>
              <a:spcAft>
                <a:spcPct val="0"/>
              </a:spcAft>
              <a:buFontTx/>
              <a:buChar char="•"/>
              <a:defRPr/>
            </a:pPr>
            <a:r>
              <a:rPr lang="en-US" altLang="en-US" kern="0" dirty="0">
                <a:solidFill>
                  <a:srgbClr val="000000"/>
                </a:solidFill>
                <a:latin typeface="Alexandria"/>
                <a:cs typeface="Arial"/>
                <a:sym typeface="Arial"/>
              </a:rPr>
              <a:t>What are the resources of the company?</a:t>
            </a:r>
          </a:p>
          <a:p>
            <a:pPr marL="342900" lvl="0" indent="-342900" fontAlgn="base">
              <a:spcBef>
                <a:spcPct val="20000"/>
              </a:spcBef>
              <a:spcAft>
                <a:spcPct val="0"/>
              </a:spcAft>
              <a:buFontTx/>
              <a:buChar char="•"/>
              <a:defRPr/>
            </a:pPr>
            <a:r>
              <a:rPr lang="en-US" altLang="en-US" kern="0" dirty="0">
                <a:solidFill>
                  <a:srgbClr val="000000"/>
                </a:solidFill>
                <a:latin typeface="Alexandria"/>
                <a:cs typeface="Arial"/>
                <a:sym typeface="Arial"/>
              </a:rPr>
              <a:t>What are the company’s existing obligations?</a:t>
            </a:r>
          </a:p>
          <a:p>
            <a:pPr marL="342900" lvl="0" indent="-342900" fontAlgn="base">
              <a:spcBef>
                <a:spcPct val="20000"/>
              </a:spcBef>
              <a:spcAft>
                <a:spcPct val="0"/>
              </a:spcAft>
              <a:buFontTx/>
              <a:buChar char="•"/>
              <a:defRPr/>
            </a:pPr>
            <a:r>
              <a:rPr lang="en-US" altLang="en-US" kern="0" dirty="0">
                <a:solidFill>
                  <a:srgbClr val="000000"/>
                </a:solidFill>
                <a:latin typeface="Alexandria"/>
                <a:cs typeface="Arial"/>
                <a:sym typeface="Arial"/>
              </a:rPr>
              <a:t>What are the company’s net assets?</a:t>
            </a:r>
          </a:p>
          <a:p>
            <a:pPr marL="228600" lvl="0" indent="-228600" fontAlgn="base">
              <a:lnSpc>
                <a:spcPct val="90000"/>
              </a:lnSpc>
              <a:spcBef>
                <a:spcPct val="20000"/>
              </a:spcBef>
              <a:spcAft>
                <a:spcPct val="30000"/>
              </a:spcAft>
              <a:buFontTx/>
              <a:buChar char="•"/>
              <a:defRPr/>
            </a:pPr>
            <a:endParaRPr lang="en-US" altLang="en-US" kern="0" dirty="0">
              <a:solidFill>
                <a:srgbClr val="000000"/>
              </a:solidFill>
              <a:latin typeface="Alexandria"/>
              <a:cs typeface="Arial"/>
              <a:sym typeface="Arial"/>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a:cs typeface="Alexandria" charset="0"/>
            </a:endParaRPr>
          </a:p>
        </p:txBody>
      </p:sp>
      <p:pic>
        <p:nvPicPr>
          <p:cNvPr id="5" name="Graphic 21">
            <a:extLst>
              <a:ext uri="{FF2B5EF4-FFF2-40B4-BE49-F238E27FC236}">
                <a16:creationId xmlns:a16="http://schemas.microsoft.com/office/drawing/2014/main" id="{96EA1999-656A-6B3E-AB2C-18939DE8DC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36741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500B4-066C-C57E-4EB6-CF891E541A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DD28DC-C6F3-F70D-DF1D-4C1C291506A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7534C227-F4D3-7B69-65E0-E10E090CAE77}"/>
              </a:ext>
            </a:extLst>
          </p:cNvPr>
          <p:cNvSpPr/>
          <p:nvPr/>
        </p:nvSpPr>
        <p:spPr>
          <a:xfrm>
            <a:off x="9792930" y="952845"/>
            <a:ext cx="294340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b="1" dirty="0">
                <a:latin typeface="Alexandria" charset="0"/>
                <a:cs typeface="Alexandria" charset="0"/>
              </a:rPr>
              <a:t>Accounting Equation</a:t>
            </a:r>
          </a:p>
        </p:txBody>
      </p:sp>
      <p:sp>
        <p:nvSpPr>
          <p:cNvPr id="25" name="Rectangle: Rounded Corners 24">
            <a:extLst>
              <a:ext uri="{FF2B5EF4-FFF2-40B4-BE49-F238E27FC236}">
                <a16:creationId xmlns:a16="http://schemas.microsoft.com/office/drawing/2014/main" id="{C4CF68B4-FC13-DB90-4533-A9DE5356F825}"/>
              </a:ext>
            </a:extLst>
          </p:cNvPr>
          <p:cNvSpPr/>
          <p:nvPr/>
        </p:nvSpPr>
        <p:spPr>
          <a:xfrm>
            <a:off x="1181062" y="1285192"/>
            <a:ext cx="9024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50795AD-20B2-3683-0217-80FF04823E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FAF111F9-D442-AA68-D309-48D956264556}"/>
              </a:ext>
            </a:extLst>
          </p:cNvPr>
          <p:cNvPicPr>
            <a:picLocks noChangeAspect="1"/>
          </p:cNvPicPr>
          <p:nvPr/>
        </p:nvPicPr>
        <p:blipFill rotWithShape="1">
          <a:blip r:embed="rId3"/>
          <a:srcRect l="15930" t="11504" r="18808"/>
          <a:stretch>
            <a:fillRect/>
          </a:stretch>
        </p:blipFill>
        <p:spPr>
          <a:xfrm>
            <a:off x="1333001" y="1409562"/>
            <a:ext cx="8421329" cy="4038873"/>
          </a:xfrm>
          <a:prstGeom prst="rect">
            <a:avLst/>
          </a:prstGeom>
        </p:spPr>
      </p:pic>
    </p:spTree>
    <p:extLst>
      <p:ext uri="{BB962C8B-B14F-4D97-AF65-F5344CB8AC3E}">
        <p14:creationId xmlns:p14="http://schemas.microsoft.com/office/powerpoint/2010/main" val="32929380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A6A017-B3F1-8564-C67A-22BE57C374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048891-2F12-E22D-A9D4-B252646D06D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9A7DBD22-650A-7639-A60B-3D5B0639177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Balance sheet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41C0433F-14BC-2240-E9DA-39089DBC8B7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3DA4FA3-7B30-4D89-838A-CBED33074965}"/>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0260B30-9390-A91F-36FD-1FDA90604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31AD945-F491-728E-CBC3-D5DEC8949C83}"/>
              </a:ext>
            </a:extLst>
          </p:cNvPr>
          <p:cNvPicPr>
            <a:picLocks noChangeAspect="1"/>
          </p:cNvPicPr>
          <p:nvPr/>
        </p:nvPicPr>
        <p:blipFill>
          <a:blip r:embed="rId3"/>
          <a:stretch>
            <a:fillRect/>
          </a:stretch>
        </p:blipFill>
        <p:spPr>
          <a:xfrm>
            <a:off x="1333001" y="1368002"/>
            <a:ext cx="8437595" cy="4121993"/>
          </a:xfrm>
          <a:prstGeom prst="rect">
            <a:avLst/>
          </a:prstGeom>
        </p:spPr>
      </p:pic>
    </p:spTree>
    <p:extLst>
      <p:ext uri="{BB962C8B-B14F-4D97-AF65-F5344CB8AC3E}">
        <p14:creationId xmlns:p14="http://schemas.microsoft.com/office/powerpoint/2010/main" val="36101129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295801-0183-7817-88AC-29268458BB0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700AC8C-674D-CEA7-A2A2-3054C8DE8E7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BE54DDB-D415-0374-0B5C-9B5D6AAF75A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Balance sheet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3642D958-761B-79E3-4A1F-4096FEDA8716}"/>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30EF87E9-4B6D-170C-7655-40A2402DB36E}"/>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6544A29-568E-5DE4-F040-E22894889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12FD9B60-1B5C-D981-7926-D1A4C5A1293D}"/>
              </a:ext>
            </a:extLst>
          </p:cNvPr>
          <p:cNvPicPr>
            <a:picLocks noChangeAspect="1"/>
          </p:cNvPicPr>
          <p:nvPr/>
        </p:nvPicPr>
        <p:blipFill>
          <a:blip r:embed="rId3"/>
          <a:stretch>
            <a:fillRect/>
          </a:stretch>
        </p:blipFill>
        <p:spPr>
          <a:xfrm>
            <a:off x="1460090" y="1351547"/>
            <a:ext cx="8949926" cy="4175541"/>
          </a:xfrm>
          <a:prstGeom prst="rect">
            <a:avLst/>
          </a:prstGeom>
        </p:spPr>
      </p:pic>
    </p:spTree>
    <p:extLst>
      <p:ext uri="{BB962C8B-B14F-4D97-AF65-F5344CB8AC3E}">
        <p14:creationId xmlns:p14="http://schemas.microsoft.com/office/powerpoint/2010/main" val="23316039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DEB242-B90A-38BF-616A-9EB92861ABB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AF1F75-4B34-A210-2009-EBB2A4731F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AB383F35-07A1-77B8-1F82-7DFAA14A9801}"/>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Balance sheet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F4A61BE5-8CD3-69A4-04A2-21BEB8C25452}"/>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18FA656-E3E2-F6B9-EE53-61BC5BD9F8FA}"/>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5E9F6F77-7497-ADB1-C746-A1CD95EF6E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EBA686F-D7E6-4A9F-900A-7083AA18817B}"/>
              </a:ext>
            </a:extLst>
          </p:cNvPr>
          <p:cNvPicPr>
            <a:picLocks noChangeAspect="1"/>
          </p:cNvPicPr>
          <p:nvPr/>
        </p:nvPicPr>
        <p:blipFill>
          <a:blip r:embed="rId3"/>
          <a:stretch>
            <a:fillRect/>
          </a:stretch>
        </p:blipFill>
        <p:spPr>
          <a:xfrm>
            <a:off x="1246506" y="1488216"/>
            <a:ext cx="9098066" cy="4086659"/>
          </a:xfrm>
          <a:prstGeom prst="rect">
            <a:avLst/>
          </a:prstGeom>
        </p:spPr>
      </p:pic>
    </p:spTree>
    <p:extLst>
      <p:ext uri="{BB962C8B-B14F-4D97-AF65-F5344CB8AC3E}">
        <p14:creationId xmlns:p14="http://schemas.microsoft.com/office/powerpoint/2010/main" val="2758551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636B-E324-ED1F-63C2-4455066D17A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237C614-FD6A-DFFB-9A58-D908334743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16A8ED38-A387-1000-37E3-DA2589F8397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The</a:t>
            </a:r>
          </a:p>
          <a:p>
            <a:pPr algn="ctr"/>
            <a:r>
              <a:rPr lang="en-US" altLang="en-US" b="1" kern="0" dirty="0">
                <a:solidFill>
                  <a:srgbClr val="000000"/>
                </a:solidFill>
                <a:latin typeface="Alexandria"/>
                <a:cs typeface="Arial"/>
                <a:sym typeface="Arial"/>
              </a:rPr>
              <a:t> Income Statement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D204B69C-A55E-A7C5-9C1B-7D91381C0FC6}"/>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E1F19BD-2C48-A327-16DC-DCC0DCCACBE6}"/>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37C72F3-2D58-168C-A8AE-3B55FA172D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30E0EF39-FCCB-4E82-0DD4-00EF644CE1DE}"/>
              </a:ext>
            </a:extLst>
          </p:cNvPr>
          <p:cNvPicPr>
            <a:picLocks noChangeAspect="1"/>
          </p:cNvPicPr>
          <p:nvPr/>
        </p:nvPicPr>
        <p:blipFill>
          <a:blip r:embed="rId3"/>
          <a:stretch>
            <a:fillRect/>
          </a:stretch>
        </p:blipFill>
        <p:spPr>
          <a:xfrm>
            <a:off x="1390797" y="1413192"/>
            <a:ext cx="8549616" cy="4031613"/>
          </a:xfrm>
          <a:prstGeom prst="rect">
            <a:avLst/>
          </a:prstGeom>
        </p:spPr>
      </p:pic>
    </p:spTree>
    <p:extLst>
      <p:ext uri="{BB962C8B-B14F-4D97-AF65-F5344CB8AC3E}">
        <p14:creationId xmlns:p14="http://schemas.microsoft.com/office/powerpoint/2010/main" val="1562345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C27F60-E506-F652-3483-1E5A4FAC48B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C36B06-7AB1-0BA5-1875-185D8A9DED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3BEE83E9-F819-CF92-0BE7-8EBC579F974F}"/>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Times New Roman"/>
                <a:cs typeface="Arial"/>
                <a:sym typeface="Arial"/>
              </a:rPr>
              <a:t>The</a:t>
            </a:r>
          </a:p>
          <a:p>
            <a:pPr algn="ctr"/>
            <a:r>
              <a:rPr lang="en-US" altLang="en-US" b="1" kern="0" dirty="0">
                <a:solidFill>
                  <a:srgbClr val="000000"/>
                </a:solidFill>
                <a:latin typeface="Times New Roman"/>
                <a:cs typeface="Arial"/>
                <a:sym typeface="Arial"/>
              </a:rPr>
              <a:t> Income Statement</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E3C2EF6D-E6F3-5531-C7D4-6B034C85345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40A32744-057E-6E7D-A8D5-B50990C1D8B8}"/>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F8C2BC42-6430-828F-E340-C01AD2CEEA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DABA9305-4454-CEAD-88AB-93DD133A1796}"/>
              </a:ext>
            </a:extLst>
          </p:cNvPr>
          <p:cNvSpPr txBox="1"/>
          <p:nvPr/>
        </p:nvSpPr>
        <p:spPr>
          <a:xfrm>
            <a:off x="1537250" y="1894442"/>
            <a:ext cx="7840496" cy="172354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rPr>
              <a:t>What is the difference between Revenue and Income?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Net income or net profit (or loss)=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a:endParaRPr>
          </a:p>
          <a:p>
            <a:pPr marL="0" marR="0" lvl="0" indent="0"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rPr>
              <a:t>                                                    Sales revenue (revenue) - Expenses</a:t>
            </a:r>
          </a:p>
        </p:txBody>
      </p:sp>
    </p:spTree>
    <p:extLst>
      <p:ext uri="{BB962C8B-B14F-4D97-AF65-F5344CB8AC3E}">
        <p14:creationId xmlns:p14="http://schemas.microsoft.com/office/powerpoint/2010/main" val="20144061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F1A0EA-4277-48BE-B3DB-1B952C4D4A8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062E28-5751-34AB-3E3D-2FEDF477BC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2132B9A8-8099-A112-9087-B907735D0E78}"/>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Times New Roman"/>
                <a:cs typeface="Arial"/>
                <a:sym typeface="Arial"/>
              </a:rPr>
              <a:t>The</a:t>
            </a:r>
          </a:p>
          <a:p>
            <a:pPr algn="ctr"/>
            <a:r>
              <a:rPr lang="en-US" altLang="en-US" b="1" kern="0" dirty="0">
                <a:solidFill>
                  <a:srgbClr val="000000"/>
                </a:solidFill>
                <a:latin typeface="Times New Roman"/>
                <a:cs typeface="Arial"/>
                <a:sym typeface="Arial"/>
              </a:rPr>
              <a:t> Income Statement</a:t>
            </a:r>
            <a:endParaRPr lang="en-US" b="1" dirty="0">
              <a:latin typeface="Alexandria" charset="0"/>
              <a:cs typeface="Alexandria" charset="0"/>
            </a:endParaRPr>
          </a:p>
        </p:txBody>
      </p:sp>
      <p:sp>
        <p:nvSpPr>
          <p:cNvPr id="25" name="Rectangle: Rounded Corners 24">
            <a:extLst>
              <a:ext uri="{FF2B5EF4-FFF2-40B4-BE49-F238E27FC236}">
                <a16:creationId xmlns:a16="http://schemas.microsoft.com/office/drawing/2014/main" id="{EB52BE1C-9039-8476-BA8C-78AAC5E6B76D}"/>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E8DB32D0-621E-DA7F-C2F9-25B510C3C892}"/>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E4A91701-C364-CBB4-5486-A747E4D042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5CAB39C-01FB-D11F-B5C4-B4199DD66652}"/>
              </a:ext>
            </a:extLst>
          </p:cNvPr>
          <p:cNvSpPr txBox="1"/>
          <p:nvPr/>
        </p:nvSpPr>
        <p:spPr>
          <a:xfrm>
            <a:off x="1233150" y="1490298"/>
            <a:ext cx="8853010" cy="3711785"/>
          </a:xfrm>
          <a:prstGeom prst="rect">
            <a:avLst/>
          </a:prstGeom>
          <a:noFill/>
        </p:spPr>
        <p:txBody>
          <a:bodyPr wrap="square">
            <a:spAutoFit/>
          </a:bodyPr>
          <a:lstStyle/>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Alexandria"/>
              </a:rPr>
              <a:t>Income Statement:</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Alexandria"/>
              </a:rPr>
              <a:t>Revenues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Alexandria"/>
              </a:rPr>
              <a:t>Assets (cash or AR) created through business operations</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Alexandria"/>
              </a:rPr>
              <a:t>Expenses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Alexandria"/>
              </a:rPr>
              <a:t>Assets (cash or AP) consumed through business operations</a:t>
            </a:r>
          </a:p>
          <a:p>
            <a:pPr marL="342900" marR="0" lvl="0" indent="-342900" algn="l" defTabSz="914400" rtl="0" eaLnBrk="1" fontAlgn="base" latinLnBrk="0" hangingPunct="1">
              <a:lnSpc>
                <a:spcPct val="90000"/>
              </a:lnSpc>
              <a:spcBef>
                <a:spcPct val="20000"/>
              </a:spcBef>
              <a:spcAft>
                <a:spcPct val="0"/>
              </a:spcAft>
              <a:buClrTx/>
              <a:buSzTx/>
              <a:buFontTx/>
              <a:buNone/>
              <a:tabLst/>
              <a:defRPr/>
            </a:pPr>
            <a:r>
              <a:rPr kumimoji="0" lang="en-US" altLang="en-US" sz="2800" b="1" i="0" u="sng" strike="noStrike" kern="0" cap="none" spc="0" normalizeH="0" baseline="0" noProof="0" dirty="0">
                <a:ln>
                  <a:noFill/>
                </a:ln>
                <a:solidFill>
                  <a:srgbClr val="000000"/>
                </a:solidFill>
                <a:effectLst/>
                <a:uLnTx/>
                <a:uFillTx/>
                <a:latin typeface="Alexandria"/>
              </a:rPr>
              <a:t>Net Income or (Net Loss)</a:t>
            </a:r>
          </a:p>
          <a:p>
            <a:pPr marL="342900" marR="0" lvl="0" indent="-342900" algn="l" defTabSz="914400" rtl="0" eaLnBrk="1" fontAlgn="base" latinLnBrk="0" hangingPunct="1">
              <a:lnSpc>
                <a:spcPct val="90000"/>
              </a:lnSpc>
              <a:spcBef>
                <a:spcPct val="20000"/>
              </a:spcBef>
              <a:spcAft>
                <a:spcPct val="0"/>
              </a:spcAft>
              <a:buClrTx/>
              <a:buSzTx/>
              <a:buFontTx/>
              <a:buChar char="•"/>
              <a:tabLst/>
              <a:defRPr/>
            </a:pPr>
            <a:r>
              <a:rPr kumimoji="0" lang="en-US" altLang="en-US" sz="2800" b="0" i="0" u="none" strike="noStrike" kern="0" cap="none" spc="0" normalizeH="0" baseline="0" noProof="0" dirty="0">
                <a:ln>
                  <a:noFill/>
                </a:ln>
                <a:solidFill>
                  <a:srgbClr val="000000"/>
                </a:solidFill>
                <a:effectLst/>
                <a:uLnTx/>
                <a:uFillTx/>
                <a:latin typeface="Alexandria"/>
              </a:rPr>
              <a:t>Revenues - Expenses</a:t>
            </a:r>
          </a:p>
        </p:txBody>
      </p:sp>
    </p:spTree>
    <p:extLst>
      <p:ext uri="{BB962C8B-B14F-4D97-AF65-F5344CB8AC3E}">
        <p14:creationId xmlns:p14="http://schemas.microsoft.com/office/powerpoint/2010/main" val="3760017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0D5E5C-F982-BA78-9C93-3EFD4DCEB8F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17D5BC-8B31-D3CF-D46A-BA8CB02E25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3" name="Rectangle: Rounded Corners 22">
            <a:extLst>
              <a:ext uri="{FF2B5EF4-FFF2-40B4-BE49-F238E27FC236}">
                <a16:creationId xmlns:a16="http://schemas.microsoft.com/office/drawing/2014/main" id="{D88B6946-3637-0313-D8BB-F5B1A6B74CF3}"/>
              </a:ext>
            </a:extLst>
          </p:cNvPr>
          <p:cNvSpPr/>
          <p:nvPr/>
        </p:nvSpPr>
        <p:spPr>
          <a:xfrm>
            <a:off x="9733934" y="952845"/>
            <a:ext cx="300240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latin typeface="Alexandria" charset="0"/>
              <a:cs typeface="Alexandria" charset="0"/>
            </a:endParaRPr>
          </a:p>
          <a:p>
            <a:pPr algn="ctr"/>
            <a:r>
              <a:rPr lang="en-US" altLang="en-US" b="1" kern="0" dirty="0">
                <a:solidFill>
                  <a:srgbClr val="000000"/>
                </a:solidFill>
                <a:latin typeface="Alexandria"/>
                <a:cs typeface="Arial"/>
                <a:sym typeface="Arial"/>
              </a:rPr>
              <a:t>The</a:t>
            </a:r>
          </a:p>
          <a:p>
            <a:pPr algn="ctr"/>
            <a:r>
              <a:rPr lang="en-US" altLang="en-US" b="1" kern="0" dirty="0">
                <a:solidFill>
                  <a:srgbClr val="000000"/>
                </a:solidFill>
                <a:latin typeface="Alexandria"/>
                <a:cs typeface="Arial"/>
                <a:sym typeface="Arial"/>
              </a:rPr>
              <a:t> Income Statement</a:t>
            </a:r>
            <a:endParaRPr lang="en-US" b="1" dirty="0">
              <a:latin typeface="Alexandria"/>
              <a:cs typeface="Alexandria" charset="0"/>
            </a:endParaRPr>
          </a:p>
        </p:txBody>
      </p:sp>
      <p:sp>
        <p:nvSpPr>
          <p:cNvPr id="25" name="Rectangle: Rounded Corners 24">
            <a:extLst>
              <a:ext uri="{FF2B5EF4-FFF2-40B4-BE49-F238E27FC236}">
                <a16:creationId xmlns:a16="http://schemas.microsoft.com/office/drawing/2014/main" id="{70A5CA86-9A3F-BB38-A2E0-59EBDBEAFC8E}"/>
              </a:ext>
            </a:extLst>
          </p:cNvPr>
          <p:cNvSpPr/>
          <p:nvPr/>
        </p:nvSpPr>
        <p:spPr>
          <a:xfrm>
            <a:off x="1181062" y="1285192"/>
            <a:ext cx="901921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1441057E-6732-A77B-FB46-0B17E95D9CAE}"/>
              </a:ext>
            </a:extLst>
          </p:cNvPr>
          <p:cNvSpPr txBox="1"/>
          <p:nvPr/>
        </p:nvSpPr>
        <p:spPr>
          <a:xfrm>
            <a:off x="1181062" y="1351548"/>
            <a:ext cx="9228954" cy="838691"/>
          </a:xfrm>
          <a:prstGeom prst="rect">
            <a:avLst/>
          </a:prstGeom>
          <a:noFill/>
        </p:spPr>
        <p:txBody>
          <a:bodyPr wrap="square" rtlCol="0">
            <a:spAutoFit/>
          </a:bodyPr>
          <a:lstStyle/>
          <a:p>
            <a:pPr>
              <a:spcAft>
                <a:spcPts val="1500"/>
              </a:spcAft>
            </a:pPr>
            <a:endParaRPr lang="en-US" dirty="0">
              <a:solidFill>
                <a:srgbClr val="2E3A46"/>
              </a:solidFill>
              <a:latin typeface="Alexandria"/>
            </a:endParaRPr>
          </a:p>
          <a:p>
            <a:pPr marL="0" marR="0" lvl="0" indent="0" algn="l" defTabSz="914400" rtl="0" eaLnBrk="1" fontAlgn="auto" latinLnBrk="0" hangingPunct="1">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Alexandria" charset="0"/>
              <a:ea typeface="+mn-ea"/>
              <a:cs typeface="Alexandria" charset="0"/>
            </a:endParaRPr>
          </a:p>
        </p:txBody>
      </p:sp>
      <p:pic>
        <p:nvPicPr>
          <p:cNvPr id="5" name="Graphic 21">
            <a:extLst>
              <a:ext uri="{FF2B5EF4-FFF2-40B4-BE49-F238E27FC236}">
                <a16:creationId xmlns:a16="http://schemas.microsoft.com/office/drawing/2014/main" id="{BA29195E-AB4E-D947-B27C-57A55E0B35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DE85470-4FA8-E7DA-8294-1CA82B9D9FBF}"/>
              </a:ext>
            </a:extLst>
          </p:cNvPr>
          <p:cNvPicPr>
            <a:picLocks noChangeAspect="1"/>
          </p:cNvPicPr>
          <p:nvPr/>
        </p:nvPicPr>
        <p:blipFill>
          <a:blip r:embed="rId3"/>
          <a:srcRect l="16881" t="26235" r="12064"/>
          <a:stretch>
            <a:fillRect/>
          </a:stretch>
        </p:blipFill>
        <p:spPr>
          <a:xfrm>
            <a:off x="1533832" y="1314677"/>
            <a:ext cx="8200102" cy="4053736"/>
          </a:xfrm>
          <a:prstGeom prst="rect">
            <a:avLst/>
          </a:prstGeom>
        </p:spPr>
      </p:pic>
    </p:spTree>
    <p:extLst>
      <p:ext uri="{BB962C8B-B14F-4D97-AF65-F5344CB8AC3E}">
        <p14:creationId xmlns:p14="http://schemas.microsoft.com/office/powerpoint/2010/main" val="20221792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5A5F2-17D7-21C5-30D9-9EF6E3465E3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FD7F0F-CDFF-4813-E911-3856D67F67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EBA6647D-6FBA-D73D-A1A3-8DF1022C8C5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7D18AC2-EC66-F2F9-222F-F7F25DE3EF73}"/>
              </a:ext>
            </a:extLst>
          </p:cNvPr>
          <p:cNvSpPr txBox="1"/>
          <p:nvPr/>
        </p:nvSpPr>
        <p:spPr>
          <a:xfrm>
            <a:off x="1078243" y="1345306"/>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4CDE7FFD-744F-050C-F2C6-6A899E774B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9379DA86-BF93-A626-2081-28809B5F3D63}"/>
              </a:ext>
            </a:extLst>
          </p:cNvPr>
          <p:cNvPicPr>
            <a:picLocks noChangeAspect="1"/>
          </p:cNvPicPr>
          <p:nvPr/>
        </p:nvPicPr>
        <p:blipFill>
          <a:blip r:embed="rId3"/>
          <a:srcRect t="27823"/>
          <a:stretch>
            <a:fillRect/>
          </a:stretch>
        </p:blipFill>
        <p:spPr>
          <a:xfrm>
            <a:off x="2681610" y="2292388"/>
            <a:ext cx="8004742" cy="2612150"/>
          </a:xfrm>
          <a:prstGeom prst="rect">
            <a:avLst/>
          </a:prstGeom>
        </p:spPr>
      </p:pic>
      <p:sp>
        <p:nvSpPr>
          <p:cNvPr id="4" name="TextBox 3">
            <a:extLst>
              <a:ext uri="{FF2B5EF4-FFF2-40B4-BE49-F238E27FC236}">
                <a16:creationId xmlns:a16="http://schemas.microsoft.com/office/drawing/2014/main" id="{3E8EDF59-D5B9-9E0A-2193-65F23E38FC7F}"/>
              </a:ext>
            </a:extLst>
          </p:cNvPr>
          <p:cNvSpPr txBox="1"/>
          <p:nvPr/>
        </p:nvSpPr>
        <p:spPr>
          <a:xfrm>
            <a:off x="2513149" y="1019069"/>
            <a:ext cx="8341664" cy="523220"/>
          </a:xfrm>
          <a:prstGeom prst="rect">
            <a:avLst/>
          </a:prstGeom>
          <a:noFill/>
        </p:spPr>
        <p:txBody>
          <a:bodyPr wrap="square" rtlCol="0">
            <a:spAutoFit/>
          </a:bodyPr>
          <a:lstStyle/>
          <a:p>
            <a:pPr algn="just"/>
            <a:r>
              <a:rPr lang="en-US" sz="2800" b="1" dirty="0">
                <a:solidFill>
                  <a:srgbClr val="00B0F0"/>
                </a:solidFill>
                <a:latin typeface="Alexandria"/>
              </a:rPr>
              <a:t>What are the fundamental concepts and assumptions? </a:t>
            </a:r>
          </a:p>
        </p:txBody>
      </p:sp>
    </p:spTree>
    <p:extLst>
      <p:ext uri="{BB962C8B-B14F-4D97-AF65-F5344CB8AC3E}">
        <p14:creationId xmlns:p14="http://schemas.microsoft.com/office/powerpoint/2010/main" val="20728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2DA6F-7898-515E-5443-52F5031AD54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157F86-0E16-16B7-6814-D3A623F657F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6173539C-8F68-2B84-B802-84124DA2C49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422AE8F0-A524-84A0-2E38-E2BCF17BD63F}"/>
              </a:ext>
            </a:extLst>
          </p:cNvPr>
          <p:cNvSpPr txBox="1"/>
          <p:nvPr/>
        </p:nvSpPr>
        <p:spPr>
          <a:xfrm>
            <a:off x="1076632" y="1340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2B9B03FE-ABB9-F060-0EBA-F4BCBE5101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D5C74DD5-BD2A-3EED-673A-F3F1FEBC6CF4}"/>
              </a:ext>
            </a:extLst>
          </p:cNvPr>
          <p:cNvPicPr>
            <a:picLocks noChangeAspect="1"/>
          </p:cNvPicPr>
          <p:nvPr/>
        </p:nvPicPr>
        <p:blipFill>
          <a:blip r:embed="rId3"/>
          <a:srcRect t="13638"/>
          <a:stretch>
            <a:fillRect/>
          </a:stretch>
        </p:blipFill>
        <p:spPr>
          <a:xfrm>
            <a:off x="1076632" y="2292388"/>
            <a:ext cx="9940413" cy="3333823"/>
          </a:xfrm>
          <a:prstGeom prst="rect">
            <a:avLst/>
          </a:prstGeom>
        </p:spPr>
      </p:pic>
      <p:sp>
        <p:nvSpPr>
          <p:cNvPr id="4" name="TextBox 3">
            <a:extLst>
              <a:ext uri="{FF2B5EF4-FFF2-40B4-BE49-F238E27FC236}">
                <a16:creationId xmlns:a16="http://schemas.microsoft.com/office/drawing/2014/main" id="{3D1B3F64-11F0-20B4-1CE2-B65FD4C83378}"/>
              </a:ext>
            </a:extLst>
          </p:cNvPr>
          <p:cNvSpPr txBox="1"/>
          <p:nvPr/>
        </p:nvSpPr>
        <p:spPr>
          <a:xfrm>
            <a:off x="2513149" y="1019069"/>
            <a:ext cx="3710670" cy="523220"/>
          </a:xfrm>
          <a:prstGeom prst="rect">
            <a:avLst/>
          </a:prstGeom>
          <a:noFill/>
        </p:spPr>
        <p:txBody>
          <a:bodyPr wrap="square" rtlCol="0">
            <a:spAutoFit/>
          </a:bodyPr>
          <a:lstStyle/>
          <a:p>
            <a:pPr algn="just"/>
            <a:r>
              <a:rPr lang="en-US" sz="2800" b="1" dirty="0">
                <a:solidFill>
                  <a:srgbClr val="00B0F0"/>
                </a:solidFill>
                <a:latin typeface="Alexandria"/>
              </a:rPr>
              <a:t>Separate Entity concept</a:t>
            </a:r>
          </a:p>
        </p:txBody>
      </p:sp>
    </p:spTree>
    <p:extLst>
      <p:ext uri="{BB962C8B-B14F-4D97-AF65-F5344CB8AC3E}">
        <p14:creationId xmlns:p14="http://schemas.microsoft.com/office/powerpoint/2010/main" val="2235789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88D090-3249-28E8-E985-57A78A37B25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3253E1-DE86-C75C-2E92-5D0619F49BA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178706EC-F2CD-D2FB-0056-2762D3FCCD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FAF7BA8-C2A4-1F4B-BE0E-7DF3CF2AE9F1}"/>
              </a:ext>
            </a:extLst>
          </p:cNvPr>
          <p:cNvSpPr txBox="1"/>
          <p:nvPr/>
        </p:nvSpPr>
        <p:spPr>
          <a:xfrm>
            <a:off x="1078243" y="1323876"/>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90909EAE-11E0-7E1E-754B-E07B385120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574E520-ABA0-ED91-238C-D769815FCCFB}"/>
              </a:ext>
            </a:extLst>
          </p:cNvPr>
          <p:cNvSpPr txBox="1"/>
          <p:nvPr/>
        </p:nvSpPr>
        <p:spPr>
          <a:xfrm>
            <a:off x="2513149" y="1019069"/>
            <a:ext cx="3710670" cy="558743"/>
          </a:xfrm>
          <a:prstGeom prst="rect">
            <a:avLst/>
          </a:prstGeom>
          <a:noFill/>
        </p:spPr>
        <p:txBody>
          <a:bodyPr wrap="square" rtlCol="0">
            <a:spAutoFit/>
          </a:bodyPr>
          <a:lstStyle/>
          <a:p>
            <a:pPr lvl="0">
              <a:lnSpc>
                <a:spcPct val="115000"/>
              </a:lnSpc>
              <a:buClr>
                <a:srgbClr val="000000"/>
              </a:buClr>
              <a:buSzPts val="1100"/>
              <a:defRPr/>
            </a:pPr>
            <a:r>
              <a:rPr lang="en-US" altLang="en-US" sz="2800" b="1" kern="0" dirty="0">
                <a:solidFill>
                  <a:srgbClr val="00AEEF"/>
                </a:solidFill>
                <a:latin typeface="Alexandria"/>
              </a:rPr>
              <a:t>The Cost Principle</a:t>
            </a:r>
          </a:p>
        </p:txBody>
      </p:sp>
      <p:sp>
        <p:nvSpPr>
          <p:cNvPr id="6" name="TextBox 5">
            <a:extLst>
              <a:ext uri="{FF2B5EF4-FFF2-40B4-BE49-F238E27FC236}">
                <a16:creationId xmlns:a16="http://schemas.microsoft.com/office/drawing/2014/main" id="{E9B71C7E-C21A-D988-18A2-891C75A11718}"/>
              </a:ext>
            </a:extLst>
          </p:cNvPr>
          <p:cNvSpPr txBox="1"/>
          <p:nvPr/>
        </p:nvSpPr>
        <p:spPr>
          <a:xfrm>
            <a:off x="942308" y="2669880"/>
            <a:ext cx="9761661" cy="2086725"/>
          </a:xfrm>
          <a:prstGeom prst="rect">
            <a:avLst/>
          </a:prstGeom>
          <a:noFill/>
        </p:spPr>
        <p:txBody>
          <a:bodyPr wrap="square">
            <a:spAutoFit/>
          </a:bodyPr>
          <a:lstStyle/>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0" cap="none" spc="0" normalizeH="0" baseline="0" noProof="0" dirty="0">
                <a:ln>
                  <a:noFill/>
                </a:ln>
                <a:solidFill>
                  <a:srgbClr val="000000"/>
                </a:solidFill>
                <a:effectLst/>
                <a:uLnTx/>
                <a:uFillTx/>
                <a:latin typeface="Alexandria"/>
              </a:rPr>
              <a:t>All transactions are recorded at historical cost.</a:t>
            </a:r>
          </a:p>
          <a:p>
            <a:pPr marR="0" lvl="0" algn="l" defTabSz="914400" rtl="0" eaLnBrk="1" fontAlgn="base" latinLnBrk="0" hangingPunct="1">
              <a:lnSpc>
                <a:spcPct val="100000"/>
              </a:lnSpc>
              <a:spcBef>
                <a:spcPct val="20000"/>
              </a:spcBef>
              <a:spcAft>
                <a:spcPct val="0"/>
              </a:spcAft>
              <a:buClrTx/>
              <a:buSzTx/>
              <a:tabLst/>
              <a:defRPr/>
            </a:pPr>
            <a:endParaRPr kumimoji="0" lang="en-US" altLang="en-US" sz="2400" b="0" i="0" u="none" strike="noStrike" kern="0" cap="none" spc="0" normalizeH="0" baseline="0" noProof="0" dirty="0">
              <a:ln>
                <a:noFill/>
              </a:ln>
              <a:solidFill>
                <a:srgbClr val="000000"/>
              </a:solidFill>
              <a:effectLst/>
              <a:uLnTx/>
              <a:uFillTx/>
              <a:latin typeface="Alexandria"/>
            </a:endParaRPr>
          </a:p>
          <a:p>
            <a:pPr marL="342900" marR="0" lvl="0" indent="-342900" algn="l" defTabSz="914400" rtl="0" eaLnBrk="1" fontAlgn="base" latinLnBrk="0" hangingPunct="1">
              <a:lnSpc>
                <a:spcPct val="100000"/>
              </a:lnSpc>
              <a:spcBef>
                <a:spcPct val="20000"/>
              </a:spcBef>
              <a:spcAft>
                <a:spcPct val="0"/>
              </a:spcAft>
              <a:buClrTx/>
              <a:buSzTx/>
              <a:buFontTx/>
              <a:buChar char="•"/>
              <a:tabLst/>
              <a:defRPr/>
            </a:pPr>
            <a:r>
              <a:rPr kumimoji="0" lang="en-US" altLang="en-US" sz="2400" b="0" i="0" u="none" strike="noStrike" kern="0" cap="none" spc="0" normalizeH="0" baseline="0" noProof="0" dirty="0">
                <a:ln>
                  <a:noFill/>
                </a:ln>
                <a:solidFill>
                  <a:srgbClr val="000000"/>
                </a:solidFill>
                <a:effectLst/>
                <a:uLnTx/>
                <a:uFillTx/>
                <a:latin typeface="Alexandria"/>
              </a:rPr>
              <a:t>Historical cost is assumed to represent the fair market value of the item at the date of the transaction because it reflects the actual use of resources by independent parties.</a:t>
            </a:r>
          </a:p>
        </p:txBody>
      </p:sp>
    </p:spTree>
    <p:extLst>
      <p:ext uri="{BB962C8B-B14F-4D97-AF65-F5344CB8AC3E}">
        <p14:creationId xmlns:p14="http://schemas.microsoft.com/office/powerpoint/2010/main" val="18005165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3BB909-720B-1AEB-376D-B30EC4739E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A2D71B9-8CDB-1204-CDDB-5B3C094DE5E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D4D984D2-D111-AE8E-0B7A-44ADFB32706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CC67FA19-8B49-1565-D280-F8E2DD3F91A9}"/>
              </a:ext>
            </a:extLst>
          </p:cNvPr>
          <p:cNvSpPr txBox="1"/>
          <p:nvPr/>
        </p:nvSpPr>
        <p:spPr>
          <a:xfrm>
            <a:off x="1070170" y="1333825"/>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103652C8-EA7B-91E0-3B3B-6D3B93DB12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6D040346-3761-306B-0DD1-408F04F373CC}"/>
              </a:ext>
            </a:extLst>
          </p:cNvPr>
          <p:cNvSpPr txBox="1"/>
          <p:nvPr/>
        </p:nvSpPr>
        <p:spPr>
          <a:xfrm>
            <a:off x="2513148" y="1019069"/>
            <a:ext cx="6321135" cy="558743"/>
          </a:xfrm>
          <a:prstGeom prst="rect">
            <a:avLst/>
          </a:prstGeom>
          <a:noFill/>
        </p:spPr>
        <p:txBody>
          <a:bodyPr wrap="square" rtlCol="0">
            <a:spAutoFit/>
          </a:bodyPr>
          <a:lstStyle/>
          <a:p>
            <a:pPr lvl="0">
              <a:lnSpc>
                <a:spcPct val="115000"/>
              </a:lnSpc>
              <a:buClr>
                <a:srgbClr val="000000"/>
              </a:buClr>
              <a:buSzPts val="1100"/>
              <a:defRPr/>
            </a:pPr>
            <a:r>
              <a:rPr lang="en-US" altLang="en-US" sz="2800" b="1" kern="0" dirty="0">
                <a:solidFill>
                  <a:srgbClr val="00AEEF"/>
                </a:solidFill>
                <a:latin typeface="Alexandria"/>
              </a:rPr>
              <a:t>The Monetary Measurement Concept</a:t>
            </a:r>
          </a:p>
        </p:txBody>
      </p:sp>
      <p:pic>
        <p:nvPicPr>
          <p:cNvPr id="2" name="Picture 1">
            <a:extLst>
              <a:ext uri="{FF2B5EF4-FFF2-40B4-BE49-F238E27FC236}">
                <a16:creationId xmlns:a16="http://schemas.microsoft.com/office/drawing/2014/main" id="{D7B2637A-AC29-318F-E3BC-18F1D930F59C}"/>
              </a:ext>
            </a:extLst>
          </p:cNvPr>
          <p:cNvPicPr>
            <a:picLocks noChangeAspect="1"/>
          </p:cNvPicPr>
          <p:nvPr/>
        </p:nvPicPr>
        <p:blipFill>
          <a:blip r:embed="rId3"/>
          <a:srcRect t="28056"/>
          <a:stretch>
            <a:fillRect/>
          </a:stretch>
        </p:blipFill>
        <p:spPr>
          <a:xfrm>
            <a:off x="1780472" y="2448959"/>
            <a:ext cx="8516850" cy="2491814"/>
          </a:xfrm>
          <a:prstGeom prst="rect">
            <a:avLst/>
          </a:prstGeom>
        </p:spPr>
      </p:pic>
    </p:spTree>
    <p:extLst>
      <p:ext uri="{BB962C8B-B14F-4D97-AF65-F5344CB8AC3E}">
        <p14:creationId xmlns:p14="http://schemas.microsoft.com/office/powerpoint/2010/main" val="2374879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5E53FC-74B4-BD1B-5162-8326864C26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EB7725-CCFB-99B1-AC5B-D7FD7C1033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FC858661-6201-E907-A638-2168D7499A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A2A6484-0F86-8A7C-5055-A03730B66B80}"/>
              </a:ext>
            </a:extLst>
          </p:cNvPr>
          <p:cNvSpPr txBox="1"/>
          <p:nvPr/>
        </p:nvSpPr>
        <p:spPr>
          <a:xfrm>
            <a:off x="1070170" y="131855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F229C143-E232-DE1B-C10F-34B3C9D103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EA06BC7A-5B16-3A3C-E673-77FF20208A47}"/>
              </a:ext>
            </a:extLst>
          </p:cNvPr>
          <p:cNvSpPr txBox="1"/>
          <p:nvPr/>
        </p:nvSpPr>
        <p:spPr>
          <a:xfrm>
            <a:off x="2513148" y="1019069"/>
            <a:ext cx="6321135" cy="558743"/>
          </a:xfrm>
          <a:prstGeom prst="rect">
            <a:avLst/>
          </a:prstGeom>
          <a:noFill/>
        </p:spPr>
        <p:txBody>
          <a:bodyPr wrap="square" rtlCol="0">
            <a:spAutoFit/>
          </a:bodyPr>
          <a:lstStyle/>
          <a:p>
            <a:pPr lvl="0">
              <a:lnSpc>
                <a:spcPct val="115000"/>
              </a:lnSpc>
              <a:buClr>
                <a:srgbClr val="000000"/>
              </a:buClr>
              <a:buSzPts val="1100"/>
              <a:defRPr/>
            </a:pPr>
            <a:r>
              <a:rPr lang="en-US" altLang="en-US" sz="2800" b="1" kern="0" dirty="0">
                <a:solidFill>
                  <a:srgbClr val="00AEEF"/>
                </a:solidFill>
                <a:latin typeface="Alexandria"/>
              </a:rPr>
              <a:t>The Going Concern Assumption </a:t>
            </a:r>
          </a:p>
        </p:txBody>
      </p:sp>
      <p:pic>
        <p:nvPicPr>
          <p:cNvPr id="3" name="Picture 2">
            <a:extLst>
              <a:ext uri="{FF2B5EF4-FFF2-40B4-BE49-F238E27FC236}">
                <a16:creationId xmlns:a16="http://schemas.microsoft.com/office/drawing/2014/main" id="{8118CC12-C3F9-0E7A-9C9F-EB8E8718973A}"/>
              </a:ext>
            </a:extLst>
          </p:cNvPr>
          <p:cNvPicPr>
            <a:picLocks noChangeAspect="1"/>
          </p:cNvPicPr>
          <p:nvPr/>
        </p:nvPicPr>
        <p:blipFill>
          <a:blip r:embed="rId3"/>
          <a:srcRect l="4213" t="60347" b="1435"/>
          <a:stretch>
            <a:fillRect/>
          </a:stretch>
        </p:blipFill>
        <p:spPr>
          <a:xfrm>
            <a:off x="1519084" y="2713703"/>
            <a:ext cx="8708199" cy="715297"/>
          </a:xfrm>
          <a:prstGeom prst="rect">
            <a:avLst/>
          </a:prstGeom>
        </p:spPr>
      </p:pic>
    </p:spTree>
    <p:extLst>
      <p:ext uri="{BB962C8B-B14F-4D97-AF65-F5344CB8AC3E}">
        <p14:creationId xmlns:p14="http://schemas.microsoft.com/office/powerpoint/2010/main" val="1701278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F3735-C2FE-E75C-03E2-2A5CBB5B329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E5F650C-B604-5806-CDCC-623960DD6632}"/>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A4E405BE-C19E-3C9A-6A9C-693865BCB6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0BE5860-0C62-8377-7D25-A8AF55443685}"/>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B2685977-68F3-072B-E8E1-1B757FD63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D265439-0751-068B-386F-10D93980D848}"/>
              </a:ext>
            </a:extLst>
          </p:cNvPr>
          <p:cNvSpPr txBox="1"/>
          <p:nvPr/>
        </p:nvSpPr>
        <p:spPr>
          <a:xfrm>
            <a:off x="2513148" y="1019069"/>
            <a:ext cx="6321135" cy="558743"/>
          </a:xfrm>
          <a:prstGeom prst="rect">
            <a:avLst/>
          </a:prstGeom>
          <a:noFill/>
        </p:spPr>
        <p:txBody>
          <a:bodyPr wrap="square" rtlCol="0">
            <a:spAutoFit/>
          </a:bodyPr>
          <a:lstStyle/>
          <a:p>
            <a:pPr lvl="0">
              <a:lnSpc>
                <a:spcPct val="115000"/>
              </a:lnSpc>
              <a:buClr>
                <a:srgbClr val="000000"/>
              </a:buClr>
              <a:buSzPts val="1100"/>
              <a:defRPr/>
            </a:pPr>
            <a:r>
              <a:rPr lang="en-US" altLang="en-US" sz="2800" b="1" kern="0" dirty="0">
                <a:solidFill>
                  <a:srgbClr val="00AEEF"/>
                </a:solidFill>
                <a:latin typeface="Alexandria"/>
              </a:rPr>
              <a:t>The Time Period Concept</a:t>
            </a:r>
          </a:p>
        </p:txBody>
      </p:sp>
      <p:sp>
        <p:nvSpPr>
          <p:cNvPr id="6" name="TextBox 5">
            <a:extLst>
              <a:ext uri="{FF2B5EF4-FFF2-40B4-BE49-F238E27FC236}">
                <a16:creationId xmlns:a16="http://schemas.microsoft.com/office/drawing/2014/main" id="{1CE28975-FE4B-6037-CFFB-A9D35C6FF420}"/>
              </a:ext>
            </a:extLst>
          </p:cNvPr>
          <p:cNvSpPr txBox="1"/>
          <p:nvPr/>
        </p:nvSpPr>
        <p:spPr>
          <a:xfrm>
            <a:off x="1070170" y="2608166"/>
            <a:ext cx="10583238" cy="1384995"/>
          </a:xfrm>
          <a:prstGeom prst="rect">
            <a:avLst/>
          </a:prstGeom>
          <a:noFill/>
        </p:spPr>
        <p:txBody>
          <a:bodyPr wrap="square">
            <a:spAutoFit/>
          </a:bodyPr>
          <a:lstStyle/>
          <a:p>
            <a:pPr marL="0" marR="0" lvl="0" indent="0" algn="l" defTabSz="914400" rtl="0" eaLnBrk="0" fontAlgn="base" latinLnBrk="0" hangingPunct="0">
              <a:lnSpc>
                <a:spcPct val="100000"/>
              </a:lnSpc>
              <a:spcBef>
                <a:spcPct val="50000"/>
              </a:spcBef>
              <a:spcAft>
                <a:spcPct val="0"/>
              </a:spcAft>
              <a:buClrTx/>
              <a:buSzTx/>
              <a:buFont typeface="Arial"/>
              <a:buNone/>
              <a:tabLst/>
              <a:defRPr/>
            </a:pPr>
            <a:r>
              <a:rPr kumimoji="0" lang="en-US" sz="2800" b="0" i="0" u="none" strike="noStrike" kern="1200" cap="none" spc="0" normalizeH="0" baseline="0" noProof="0" dirty="0">
                <a:ln>
                  <a:noFill/>
                </a:ln>
                <a:solidFill>
                  <a:srgbClr val="000000"/>
                </a:solidFill>
                <a:effectLst/>
                <a:uLnTx/>
                <a:uFillTx/>
                <a:latin typeface="Alexandria"/>
                <a:cs typeface="Arial"/>
                <a:sym typeface="Arial"/>
              </a:rPr>
              <a:t>The life of a business is divided into distinct and relatively short time periods so the accounting information can be timely, generally 12 months or less.</a:t>
            </a:r>
          </a:p>
        </p:txBody>
      </p:sp>
    </p:spTree>
    <p:extLst>
      <p:ext uri="{BB962C8B-B14F-4D97-AF65-F5344CB8AC3E}">
        <p14:creationId xmlns:p14="http://schemas.microsoft.com/office/powerpoint/2010/main" val="329997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86EC7A-34D2-42A9-BED9-1FA71B3921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C61AE5-9C09-4CD3-3A9F-8E00B57A13F8}"/>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9BF2694-F0D1-215F-29AD-BC59871552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DC6D20D1-4C0D-88A7-E2DB-CB05593C5911}"/>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74F5E659-3C41-6F54-D22B-17CEFB13A8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A043465A-EC47-EB34-71CC-A316F8714E25}"/>
              </a:ext>
            </a:extLst>
          </p:cNvPr>
          <p:cNvPicPr>
            <a:picLocks noChangeAspect="1"/>
          </p:cNvPicPr>
          <p:nvPr/>
        </p:nvPicPr>
        <p:blipFill>
          <a:blip r:embed="rId3"/>
          <a:stretch>
            <a:fillRect/>
          </a:stretch>
        </p:blipFill>
        <p:spPr>
          <a:xfrm>
            <a:off x="2370699" y="1853062"/>
            <a:ext cx="8460721" cy="3947686"/>
          </a:xfrm>
          <a:prstGeom prst="rect">
            <a:avLst/>
          </a:prstGeom>
        </p:spPr>
      </p:pic>
    </p:spTree>
    <p:extLst>
      <p:ext uri="{BB962C8B-B14F-4D97-AF65-F5344CB8AC3E}">
        <p14:creationId xmlns:p14="http://schemas.microsoft.com/office/powerpoint/2010/main" val="205679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4F2946-3B16-DB4E-8EFD-A96E44368BA6}"/>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5497FEC-B863-5099-4928-14359E76F2C3}"/>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257A07C-D7F3-3D99-46DD-12C2D57CABA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0481E4BD-68F6-B675-629E-89096D528F4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C664D099-C1D0-220E-3563-950C8C18A5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B4FCD6A-70DE-C3F4-F281-21FF4DC3CFD0}"/>
              </a:ext>
            </a:extLst>
          </p:cNvPr>
          <p:cNvSpPr txBox="1"/>
          <p:nvPr/>
        </p:nvSpPr>
        <p:spPr>
          <a:xfrm>
            <a:off x="3400454" y="2532789"/>
            <a:ext cx="8788737" cy="3514808"/>
          </a:xfrm>
          <a:prstGeom prst="rect">
            <a:avLst/>
          </a:prstGeom>
          <a:noFill/>
        </p:spPr>
        <p:txBody>
          <a:bodyPr wrap="square" rtlCol="0">
            <a:spAutoFit/>
          </a:bodyPr>
          <a:lstStyle/>
          <a:p>
            <a:pPr lvl="0" fontAlgn="base">
              <a:spcBef>
                <a:spcPct val="20000"/>
              </a:spcBef>
              <a:spcAft>
                <a:spcPct val="0"/>
              </a:spcAft>
              <a:defRPr/>
            </a:pPr>
            <a:r>
              <a:rPr lang="en-US" altLang="en-US" sz="3600" b="1" kern="0" dirty="0">
                <a:solidFill>
                  <a:srgbClr val="000000"/>
                </a:solidFill>
                <a:latin typeface="Alexandria"/>
              </a:rPr>
              <a:t>Accrual Accounting</a:t>
            </a:r>
            <a:endParaRPr lang="en-US" altLang="en-US" sz="2400" kern="0" dirty="0">
              <a:solidFill>
                <a:srgbClr val="000000"/>
              </a:solidFill>
              <a:latin typeface="Alexandria"/>
            </a:endParaRPr>
          </a:p>
          <a:p>
            <a:pPr marL="342900" lvl="0" indent="-342900" fontAlgn="base">
              <a:spcBef>
                <a:spcPct val="20000"/>
              </a:spcBef>
              <a:spcAft>
                <a:spcPct val="0"/>
              </a:spcAft>
              <a:buFontTx/>
              <a:buChar char="•"/>
              <a:defRPr/>
            </a:pPr>
            <a:r>
              <a:rPr lang="en-US" altLang="en-US" sz="2400" kern="0" dirty="0">
                <a:solidFill>
                  <a:srgbClr val="000000"/>
                </a:solidFill>
                <a:latin typeface="Alexandria"/>
              </a:rPr>
              <a:t>A system of accounting in which revenues and expenses are recorded as they are earned and incurred, not necessarily when cash is received or paid.</a:t>
            </a:r>
          </a:p>
          <a:p>
            <a:pPr marL="342900" lvl="0" indent="-342900" fontAlgn="base">
              <a:spcBef>
                <a:spcPct val="20000"/>
              </a:spcBef>
              <a:spcAft>
                <a:spcPct val="0"/>
              </a:spcAft>
              <a:buFontTx/>
              <a:buChar char="•"/>
              <a:defRPr/>
            </a:pPr>
            <a:r>
              <a:rPr lang="en-US" altLang="en-US" sz="2400" kern="0" dirty="0">
                <a:solidFill>
                  <a:srgbClr val="000000"/>
                </a:solidFill>
                <a:latin typeface="Alexandria"/>
              </a:rPr>
              <a:t>Provides a more accurate picture of a company’s profitability.</a:t>
            </a:r>
          </a:p>
          <a:p>
            <a:pPr marL="342900" lvl="0" indent="-342900" fontAlgn="base">
              <a:spcBef>
                <a:spcPct val="20000"/>
              </a:spcBef>
              <a:spcAft>
                <a:spcPct val="0"/>
              </a:spcAft>
              <a:buFontTx/>
              <a:buChar char="•"/>
              <a:defRPr/>
            </a:pPr>
            <a:r>
              <a:rPr lang="en-US" altLang="en-US" sz="2400" kern="0" dirty="0">
                <a:solidFill>
                  <a:srgbClr val="000000"/>
                </a:solidFill>
                <a:latin typeface="Alexandria"/>
              </a:rPr>
              <a:t>Statement users can make more informed judgments concerning the company’s earnings potential.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CA45C4C3-3D94-1A82-1E16-59A7CE918C75}"/>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1400" b="1" dirty="0">
                <a:solidFill>
                  <a:prstClr val="black"/>
                </a:solidFill>
                <a:latin typeface="Alexandria" charset="0"/>
                <a:cs typeface="Alexandria" charset="0"/>
              </a:rPr>
              <a:t>Lecture 1 </a:t>
            </a:r>
          </a:p>
        </p:txBody>
      </p:sp>
      <p:pic>
        <p:nvPicPr>
          <p:cNvPr id="6" name="Graphic 21">
            <a:extLst>
              <a:ext uri="{FF2B5EF4-FFF2-40B4-BE49-F238E27FC236}">
                <a16:creationId xmlns:a16="http://schemas.microsoft.com/office/drawing/2014/main" id="{CC9EFDA5-4724-F2F5-1C94-4187BC3159E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333754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7B0BD3-5A3D-7465-4410-EC798EA2158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08C3ADD-734C-CB52-F181-CE5ED9AD8BB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55AC8800-E001-06C1-9E0F-650566C2408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86FE86FA-B520-F92F-F7FD-0729D13FAD2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8ECCE8AC-9A05-ACB8-76DB-B69D0ED0E52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EED7045-0DF4-5551-4CA6-2F09FAB243EC}"/>
              </a:ext>
            </a:extLst>
          </p:cNvPr>
          <p:cNvSpPr txBox="1"/>
          <p:nvPr/>
        </p:nvSpPr>
        <p:spPr>
          <a:xfrm>
            <a:off x="3400454" y="2532789"/>
            <a:ext cx="8788737" cy="3250121"/>
          </a:xfrm>
          <a:prstGeom prst="rect">
            <a:avLst/>
          </a:prstGeom>
          <a:noFill/>
        </p:spPr>
        <p:txBody>
          <a:bodyPr wrap="square" rtlCol="0">
            <a:spAutoFit/>
          </a:bodyPr>
          <a:lstStyle/>
          <a:p>
            <a:pPr lvl="0" fontAlgn="base">
              <a:spcBef>
                <a:spcPct val="20000"/>
              </a:spcBef>
              <a:spcAft>
                <a:spcPct val="0"/>
              </a:spcAft>
              <a:defRPr/>
            </a:pPr>
            <a:r>
              <a:rPr lang="en-US" altLang="en-US" sz="4400" b="1" kern="0" dirty="0">
                <a:solidFill>
                  <a:srgbClr val="000000"/>
                </a:solidFill>
                <a:latin typeface="Alexandria"/>
              </a:rPr>
              <a:t>Cash-Basis Accounting</a:t>
            </a:r>
            <a:endParaRPr lang="en-US" altLang="en-US" sz="3200" kern="0" dirty="0">
              <a:solidFill>
                <a:srgbClr val="000000"/>
              </a:solidFill>
              <a:latin typeface="Alexandria"/>
            </a:endParaRPr>
          </a:p>
          <a:p>
            <a:pPr marL="342900" lvl="0" indent="-342900" fontAlgn="base">
              <a:spcBef>
                <a:spcPct val="20000"/>
              </a:spcBef>
              <a:spcAft>
                <a:spcPct val="0"/>
              </a:spcAft>
              <a:buFontTx/>
              <a:buChar char="•"/>
              <a:defRPr/>
            </a:pPr>
            <a:r>
              <a:rPr lang="en-US" altLang="en-US" sz="3200" kern="0" dirty="0">
                <a:solidFill>
                  <a:srgbClr val="000000"/>
                </a:solidFill>
                <a:latin typeface="Alexandria"/>
              </a:rPr>
              <a:t>Revenues and expenses are recognized only when cash is received or payments are made.</a:t>
            </a:r>
          </a:p>
          <a:p>
            <a:pPr marL="342900" lvl="0" indent="-342900" fontAlgn="base">
              <a:spcBef>
                <a:spcPct val="20000"/>
              </a:spcBef>
              <a:spcAft>
                <a:spcPct val="0"/>
              </a:spcAft>
              <a:buFontTx/>
              <a:buChar char="•"/>
              <a:defRPr/>
            </a:pPr>
            <a:r>
              <a:rPr lang="en-US" altLang="en-US" sz="3200" kern="0" dirty="0">
                <a:solidFill>
                  <a:srgbClr val="000000"/>
                </a:solidFill>
                <a:latin typeface="Alexandria"/>
              </a:rPr>
              <a:t>Mainly used by small businesses.</a:t>
            </a:r>
          </a:p>
          <a:p>
            <a:pPr marL="342900" lvl="0" indent="-342900" fontAlgn="base">
              <a:spcBef>
                <a:spcPct val="20000"/>
              </a:spcBef>
              <a:spcAft>
                <a:spcPct val="0"/>
              </a:spcAft>
              <a:buFontTx/>
              <a:buChar char="•"/>
              <a:defRPr/>
            </a:pPr>
            <a:r>
              <a:rPr lang="en-US" altLang="en-US" sz="3200" kern="0" dirty="0">
                <a:solidFill>
                  <a:srgbClr val="000000"/>
                </a:solidFill>
                <a:latin typeface="Alexandria"/>
              </a:rPr>
              <a:t>Not an accurate picture of true profitability.</a:t>
            </a:r>
            <a:endParaRPr kumimoji="0" lang="en-US" sz="1200" b="0" i="0" u="none" strike="noStrike" kern="1200" cap="none" spc="0" normalizeH="0" baseline="0" noProof="0" dirty="0">
              <a:ln>
                <a:noFill/>
              </a:ln>
              <a:solidFill>
                <a:prstClr val="black"/>
              </a:solidFill>
              <a:effectLst/>
              <a:uLnTx/>
              <a:uFillTx/>
              <a:latin typeface="Alexandri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2" name="Rectangle 31">
            <a:extLst>
              <a:ext uri="{FF2B5EF4-FFF2-40B4-BE49-F238E27FC236}">
                <a16:creationId xmlns:a16="http://schemas.microsoft.com/office/drawing/2014/main" id="{E5D09108-DCFB-E166-CC42-1DFEB8EA85C8}"/>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1400" b="1" dirty="0">
                <a:solidFill>
                  <a:prstClr val="black"/>
                </a:solidFill>
                <a:latin typeface="Alexandria" charset="0"/>
                <a:cs typeface="Alexandria" charset="0"/>
              </a:rPr>
              <a:t>Lecture 1 </a:t>
            </a:r>
          </a:p>
        </p:txBody>
      </p:sp>
      <p:pic>
        <p:nvPicPr>
          <p:cNvPr id="6" name="Graphic 21">
            <a:extLst>
              <a:ext uri="{FF2B5EF4-FFF2-40B4-BE49-F238E27FC236}">
                <a16:creationId xmlns:a16="http://schemas.microsoft.com/office/drawing/2014/main" id="{18A596EC-5A4F-3393-E682-2D898489D98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40720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69865" y="1237549"/>
            <a:ext cx="4222539" cy="641394"/>
          </a:xfrm>
          <a:prstGeom prst="rect">
            <a:avLst/>
          </a:prstGeom>
        </p:spPr>
        <p:txBody>
          <a:bodyPr wrap="square">
            <a:spAutoFit/>
          </a:bodyPr>
          <a:lstStyle/>
          <a:p>
            <a:pPr lvl="0">
              <a:defRPr/>
            </a:pPr>
            <a:endParaRPr lang="en-US" sz="2000" b="1" dirty="0">
              <a:solidFill>
                <a:srgbClr val="2D3956"/>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p:cNvSpPr txBox="1"/>
          <p:nvPr/>
        </p:nvSpPr>
        <p:spPr>
          <a:xfrm>
            <a:off x="5641526" y="3853013"/>
            <a:ext cx="1210266" cy="307777"/>
          </a:xfrm>
          <a:prstGeom prst="rect">
            <a:avLst/>
          </a:prstGeom>
          <a:noFill/>
        </p:spPr>
        <p:txBody>
          <a:bodyPr wrap="square" rtlCol="0">
            <a:spAutoFit/>
          </a:bodyPr>
          <a:lstStyle/>
          <a:p>
            <a:pPr lvl="0" algn="ctr">
              <a:defRPr/>
            </a:pPr>
            <a:r>
              <a:rPr lang="en-US" sz="1400" b="1" dirty="0">
                <a:solidFill>
                  <a:prstClr val="black"/>
                </a:solidFill>
                <a:latin typeface="Alexandria" charset="0"/>
                <a:cs typeface="Alexandria" charset="0"/>
              </a:rPr>
              <a:t>    Lecture  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E5BC328-D19C-D253-72B5-CF031392238C}"/>
              </a:ext>
            </a:extLst>
          </p:cNvPr>
          <p:cNvPicPr>
            <a:picLocks noChangeAspect="1"/>
          </p:cNvPicPr>
          <p:nvPr/>
        </p:nvPicPr>
        <p:blipFill>
          <a:blip r:embed="rId4"/>
          <a:stretch>
            <a:fillRect/>
          </a:stretch>
        </p:blipFill>
        <p:spPr>
          <a:xfrm>
            <a:off x="1133854" y="1413311"/>
            <a:ext cx="4603630" cy="640135"/>
          </a:xfrm>
          <a:prstGeom prst="rect">
            <a:avLst/>
          </a:prstGeom>
        </p:spPr>
      </p:pic>
      <p:pic>
        <p:nvPicPr>
          <p:cNvPr id="4" name="Picture 3">
            <a:extLst>
              <a:ext uri="{FF2B5EF4-FFF2-40B4-BE49-F238E27FC236}">
                <a16:creationId xmlns:a16="http://schemas.microsoft.com/office/drawing/2014/main" id="{227BF4F9-4257-B92E-873C-2B35A6F487E2}"/>
              </a:ext>
            </a:extLst>
          </p:cNvPr>
          <p:cNvPicPr>
            <a:picLocks noChangeAspect="1"/>
          </p:cNvPicPr>
          <p:nvPr/>
        </p:nvPicPr>
        <p:blipFill>
          <a:blip r:embed="rId5"/>
          <a:stretch>
            <a:fillRect/>
          </a:stretch>
        </p:blipFill>
        <p:spPr>
          <a:xfrm>
            <a:off x="1198364" y="2085210"/>
            <a:ext cx="4665024" cy="3727031"/>
          </a:xfrm>
          <a:prstGeom prst="rect">
            <a:avLst/>
          </a:prstGeom>
        </p:spPr>
      </p:pic>
    </p:spTree>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B50AE0-4C1C-2D2F-23D6-CA2A97A64C81}"/>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762B1F8-FF90-FCA1-8594-2651EDC2A77A}"/>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1EA990C6-99F1-50C3-1204-7AD6E746957D}"/>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EC4070CE-65B1-A2F2-BF59-A2BF32638849}"/>
              </a:ext>
            </a:extLst>
          </p:cNvPr>
          <p:cNvSpPr/>
          <p:nvPr/>
        </p:nvSpPr>
        <p:spPr>
          <a:xfrm>
            <a:off x="1269865" y="1237549"/>
            <a:ext cx="4222539" cy="641394"/>
          </a:xfrm>
          <a:prstGeom prst="rect">
            <a:avLst/>
          </a:prstGeom>
        </p:spPr>
        <p:txBody>
          <a:bodyPr wrap="square">
            <a:spAutoFit/>
          </a:bodyPr>
          <a:lstStyle/>
          <a:p>
            <a:pPr lvl="0">
              <a:defRPr/>
            </a:pPr>
            <a:endParaRPr lang="en-US" sz="2000" b="1" dirty="0">
              <a:solidFill>
                <a:srgbClr val="2D3956"/>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8" name="Rectangle 17">
            <a:extLst>
              <a:ext uri="{FF2B5EF4-FFF2-40B4-BE49-F238E27FC236}">
                <a16:creationId xmlns:a16="http://schemas.microsoft.com/office/drawing/2014/main" id="{CA9EF0C3-DD32-5135-78DE-710DE9161FE7}"/>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A06F7C36-9695-BDDF-40DF-FF05245A5DCA}"/>
              </a:ext>
            </a:extLst>
          </p:cNvPr>
          <p:cNvSpPr txBox="1"/>
          <p:nvPr/>
        </p:nvSpPr>
        <p:spPr>
          <a:xfrm>
            <a:off x="5530196" y="3827264"/>
            <a:ext cx="1210266" cy="307777"/>
          </a:xfrm>
          <a:prstGeom prst="rect">
            <a:avLst/>
          </a:prstGeom>
          <a:noFill/>
        </p:spPr>
        <p:txBody>
          <a:bodyPr wrap="square" rtlCol="0">
            <a:spAutoFit/>
          </a:bodyPr>
          <a:lstStyle/>
          <a:p>
            <a:pPr lvl="0" algn="ctr">
              <a:defRPr/>
            </a:pPr>
            <a:r>
              <a:rPr lang="en-US" sz="1400" b="1" dirty="0">
                <a:solidFill>
                  <a:prstClr val="black"/>
                </a:solidFill>
                <a:latin typeface="Alexandria" charset="0"/>
                <a:cs typeface="Alexandria" charset="0"/>
              </a:rPr>
              <a:t>    Lecture  1</a:t>
            </a:r>
          </a:p>
        </p:txBody>
      </p:sp>
      <p:sp>
        <p:nvSpPr>
          <p:cNvPr id="29" name="Rectangle 28">
            <a:extLst>
              <a:ext uri="{FF2B5EF4-FFF2-40B4-BE49-F238E27FC236}">
                <a16:creationId xmlns:a16="http://schemas.microsoft.com/office/drawing/2014/main" id="{06045F7E-49E9-C193-9B76-F8F598BF26B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D4E05DDF-0264-7314-10C1-71A98B110C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7D986DD3-F612-FEB6-4EE2-A08FB3E82DAF}"/>
              </a:ext>
            </a:extLst>
          </p:cNvPr>
          <p:cNvSpPr txBox="1"/>
          <p:nvPr/>
        </p:nvSpPr>
        <p:spPr>
          <a:xfrm>
            <a:off x="1127299" y="1397680"/>
            <a:ext cx="4786804" cy="3970318"/>
          </a:xfrm>
          <a:prstGeom prst="rect">
            <a:avLst/>
          </a:prstGeom>
          <a:noFill/>
        </p:spPr>
        <p:txBody>
          <a:bodyPr wrap="square">
            <a:spAutoFit/>
          </a:body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n-US" sz="1800" b="0" i="0" u="none" strike="noStrike" kern="1200" cap="none" spc="-5" normalizeH="0" baseline="0" noProof="0" dirty="0">
                <a:ln>
                  <a:noFill/>
                </a:ln>
                <a:solidFill>
                  <a:srgbClr val="813587"/>
                </a:solidFill>
                <a:effectLst/>
                <a:uLnTx/>
                <a:uFillTx/>
                <a:latin typeface="Alexandria"/>
                <a:cs typeface="Roboto"/>
              </a:rPr>
              <a:t>Explain the Users </a:t>
            </a:r>
            <a:r>
              <a:rPr kumimoji="0" lang="en-US" sz="1800" b="0" i="0" u="none" strike="noStrike" kern="1200" cap="none" spc="0" normalizeH="0" baseline="0" noProof="0" dirty="0">
                <a:ln>
                  <a:noFill/>
                </a:ln>
                <a:solidFill>
                  <a:srgbClr val="813587"/>
                </a:solidFill>
                <a:effectLst/>
                <a:uLnTx/>
                <a:uFillTx/>
                <a:latin typeface="Alexandria"/>
                <a:cs typeface="Roboto"/>
              </a:rPr>
              <a:t>of </a:t>
            </a:r>
            <a:r>
              <a:rPr kumimoji="0" lang="en-US" sz="1800" b="0" i="0" u="none" strike="noStrike" kern="1200" cap="none" spc="-5" normalizeH="0" baseline="0" noProof="0" dirty="0">
                <a:ln>
                  <a:noFill/>
                </a:ln>
                <a:solidFill>
                  <a:srgbClr val="813587"/>
                </a:solidFill>
                <a:effectLst/>
                <a:uLnTx/>
                <a:uFillTx/>
                <a:latin typeface="Alexandria"/>
                <a:cs typeface="Roboto"/>
              </a:rPr>
              <a:t>Accounting</a:t>
            </a:r>
            <a:r>
              <a:rPr kumimoji="0" lang="en-US" sz="1800" b="0" i="0" u="none" strike="noStrike" kern="1200" cap="none" spc="-20" normalizeH="0" baseline="0" noProof="0" dirty="0">
                <a:ln>
                  <a:noFill/>
                </a:ln>
                <a:solidFill>
                  <a:srgbClr val="813587"/>
                </a:solidFill>
                <a:effectLst/>
                <a:uLnTx/>
                <a:uFillTx/>
                <a:latin typeface="Alexandria"/>
                <a:cs typeface="Roboto"/>
              </a:rPr>
              <a:t> </a:t>
            </a:r>
            <a:r>
              <a:rPr kumimoji="0" lang="en-US" sz="1800" b="0" i="0" u="none" strike="noStrike" kern="1200" cap="none" spc="0" normalizeH="0" baseline="0" noProof="0" dirty="0">
                <a:ln>
                  <a:noFill/>
                </a:ln>
                <a:solidFill>
                  <a:srgbClr val="813587"/>
                </a:solidFill>
                <a:effectLst/>
                <a:uLnTx/>
                <a:uFillTx/>
                <a:latin typeface="Alexandria"/>
                <a:cs typeface="Roboto"/>
              </a:rPr>
              <a:t>Information:</a:t>
            </a:r>
            <a:endParaRPr kumimoji="0" lang="en-US" sz="1800" b="0" i="0" u="none" strike="noStrike" kern="1200" cap="none" spc="0" normalizeH="0" baseline="0" noProof="0" dirty="0">
              <a:ln>
                <a:noFill/>
              </a:ln>
              <a:solidFill>
                <a:prstClr val="black"/>
              </a:solidFill>
              <a:effectLst/>
              <a:uLnTx/>
              <a:uFillTx/>
              <a:latin typeface="Alexandria"/>
              <a:cs typeface="Roboto"/>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5" normalizeH="0" baseline="0" noProof="0" dirty="0">
                <a:ln>
                  <a:noFill/>
                </a:ln>
                <a:solidFill>
                  <a:srgbClr val="333333"/>
                </a:solidFill>
                <a:effectLst/>
                <a:uLnTx/>
                <a:uFillTx/>
                <a:latin typeface="Alexandria"/>
                <a:cs typeface="Roboto"/>
              </a:rPr>
              <a:t>Users </a:t>
            </a:r>
            <a:r>
              <a:rPr kumimoji="0" lang="en-US" sz="1800" b="0" i="0" u="none" strike="noStrike" kern="1200" cap="none" spc="0" normalizeH="0" baseline="0" noProof="0" dirty="0">
                <a:ln>
                  <a:noFill/>
                </a:ln>
                <a:solidFill>
                  <a:srgbClr val="333333"/>
                </a:solidFill>
                <a:effectLst/>
                <a:uLnTx/>
                <a:uFillTx/>
                <a:latin typeface="Alexandria"/>
                <a:cs typeface="Roboto"/>
              </a:rPr>
              <a:t>may be </a:t>
            </a:r>
            <a:r>
              <a:rPr kumimoji="0" lang="en-US" sz="1800" b="0" i="0" u="none" strike="noStrike" kern="1200" cap="none" spc="-5" normalizeH="0" baseline="0" noProof="0" dirty="0">
                <a:ln>
                  <a:noFill/>
                </a:ln>
                <a:solidFill>
                  <a:srgbClr val="333333"/>
                </a:solidFill>
                <a:effectLst/>
                <a:uLnTx/>
                <a:uFillTx/>
                <a:latin typeface="Alexandria"/>
                <a:cs typeface="Roboto"/>
              </a:rPr>
              <a:t>categorized into internal users </a:t>
            </a:r>
            <a:r>
              <a:rPr kumimoji="0" lang="en-US" sz="1800" b="0" i="0" u="none" strike="noStrike" kern="1200" cap="none" spc="0" normalizeH="0" baseline="0" noProof="0" dirty="0">
                <a:ln>
                  <a:noFill/>
                </a:ln>
                <a:solidFill>
                  <a:srgbClr val="333333"/>
                </a:solidFill>
                <a:effectLst/>
                <a:uLnTx/>
                <a:uFillTx/>
                <a:latin typeface="Alexandria"/>
                <a:cs typeface="Roboto"/>
              </a:rPr>
              <a:t>and </a:t>
            </a:r>
            <a:r>
              <a:rPr kumimoji="0" lang="en-US" sz="1800" b="0" i="0" u="none" strike="noStrike" kern="1200" cap="none" spc="-5" normalizeH="0" baseline="0" noProof="0" dirty="0">
                <a:ln>
                  <a:noFill/>
                </a:ln>
                <a:solidFill>
                  <a:srgbClr val="333333"/>
                </a:solidFill>
                <a:effectLst/>
                <a:uLnTx/>
                <a:uFillTx/>
                <a:latin typeface="Alexandria"/>
                <a:cs typeface="Roboto"/>
              </a:rPr>
              <a:t>external</a:t>
            </a:r>
            <a:r>
              <a:rPr kumimoji="0" lang="en-US" sz="1800" b="0" i="0" u="none" strike="noStrike" kern="1200" cap="none" spc="-75" normalizeH="0" baseline="0" noProof="0" dirty="0">
                <a:ln>
                  <a:noFill/>
                </a:ln>
                <a:solidFill>
                  <a:srgbClr val="333333"/>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users.</a:t>
            </a:r>
            <a:endParaRPr kumimoji="0" lang="en-US" sz="1800" b="0" i="0" u="none" strike="noStrike" kern="1200" cap="none" spc="0" normalizeH="0" baseline="0" noProof="0" dirty="0">
              <a:ln>
                <a:noFill/>
              </a:ln>
              <a:solidFill>
                <a:prstClr val="black"/>
              </a:solidFill>
              <a:effectLst/>
              <a:uLnTx/>
              <a:uFillTx/>
              <a:latin typeface="Alexandria"/>
              <a:cs typeface="Roboto"/>
            </a:endParaRPr>
          </a:p>
          <a:p>
            <a:pPr marL="527050" marR="0" lvl="0" indent="-514350" algn="l" defTabSz="914400" rtl="0" eaLnBrk="1" fontAlgn="auto" latinLnBrk="0" hangingPunct="1">
              <a:lnSpc>
                <a:spcPct val="100000"/>
              </a:lnSpc>
              <a:spcBef>
                <a:spcPts val="0"/>
              </a:spcBef>
              <a:spcAft>
                <a:spcPts val="0"/>
              </a:spcAft>
              <a:buClrTx/>
              <a:buSzTx/>
              <a:buFontTx/>
              <a:buAutoNum type="alphaUcParenBoth"/>
              <a:tabLst/>
              <a:defRPr/>
            </a:pPr>
            <a:r>
              <a:rPr kumimoji="0" lang="en-US" sz="1800" b="1" i="0" u="none" strike="noStrike" kern="1200" cap="none" spc="0" normalizeH="0" baseline="0" noProof="0" dirty="0">
                <a:ln>
                  <a:noFill/>
                </a:ln>
                <a:solidFill>
                  <a:srgbClr val="ED7D31">
                    <a:lumMod val="50000"/>
                  </a:srgbClr>
                </a:solidFill>
                <a:effectLst/>
                <a:uLnTx/>
                <a:uFillTx/>
                <a:latin typeface="Alexandria"/>
                <a:cs typeface="Roboto"/>
              </a:rPr>
              <a:t>Internal</a:t>
            </a:r>
            <a:r>
              <a:rPr kumimoji="0" lang="en-US" sz="1800" b="1" i="0" u="none" strike="noStrike" kern="1200" cap="none" spc="-25" normalizeH="0" baseline="0" noProof="0" dirty="0">
                <a:ln>
                  <a:noFill/>
                </a:ln>
                <a:solidFill>
                  <a:srgbClr val="ED7D31">
                    <a:lumMod val="50000"/>
                  </a:srgbClr>
                </a:solidFill>
                <a:effectLst/>
                <a:uLnTx/>
                <a:uFillTx/>
                <a:latin typeface="Alexandria"/>
                <a:cs typeface="Roboto"/>
              </a:rPr>
              <a:t> </a:t>
            </a:r>
            <a:r>
              <a:rPr kumimoji="0" lang="en-US" sz="1800" b="1" i="0" u="none" strike="noStrike" kern="1200" cap="none" spc="-5" normalizeH="0" baseline="0" noProof="0" dirty="0">
                <a:ln>
                  <a:noFill/>
                </a:ln>
                <a:solidFill>
                  <a:srgbClr val="ED7D31">
                    <a:lumMod val="50000"/>
                  </a:srgbClr>
                </a:solidFill>
                <a:effectLst/>
                <a:uLnTx/>
                <a:uFillTx/>
                <a:latin typeface="Alexandria"/>
                <a:cs typeface="Roboto"/>
              </a:rPr>
              <a:t>Users</a:t>
            </a:r>
          </a:p>
          <a:p>
            <a:pPr marL="12700" marR="5080"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1800" b="1" i="0" u="none" strike="noStrike" kern="1200" cap="none" spc="-5" normalizeH="0" baseline="0" noProof="0" dirty="0">
                <a:ln>
                  <a:noFill/>
                </a:ln>
                <a:solidFill>
                  <a:srgbClr val="333333"/>
                </a:solidFill>
                <a:effectLst/>
                <a:uLnTx/>
                <a:uFillTx/>
                <a:latin typeface="Alexandria"/>
                <a:cs typeface="Roboto"/>
              </a:rPr>
              <a:t>Owners</a:t>
            </a:r>
            <a:r>
              <a:rPr kumimoji="0" lang="en-US" sz="1800" b="0" i="0" u="none" strike="noStrike" kern="1200" cap="none" spc="-5" normalizeH="0" baseline="0" noProof="0" dirty="0">
                <a:ln>
                  <a:noFill/>
                </a:ln>
                <a:solidFill>
                  <a:srgbClr val="333333"/>
                </a:solidFill>
                <a:effectLst/>
                <a:uLnTx/>
                <a:uFillTx/>
                <a:latin typeface="Alexandria"/>
                <a:cs typeface="Roboto"/>
              </a:rPr>
              <a:t>: </a:t>
            </a:r>
            <a:r>
              <a:rPr kumimoji="0" lang="en-US" sz="1800" b="0" i="0" u="none" strike="noStrike" kern="1200" cap="none" spc="0" normalizeH="0" baseline="0" noProof="0" dirty="0">
                <a:ln>
                  <a:noFill/>
                </a:ln>
                <a:solidFill>
                  <a:srgbClr val="333333"/>
                </a:solidFill>
                <a:effectLst/>
                <a:uLnTx/>
                <a:uFillTx/>
                <a:latin typeface="Alexandria"/>
                <a:cs typeface="Roboto"/>
              </a:rPr>
              <a:t>Owners </a:t>
            </a:r>
            <a:r>
              <a:rPr kumimoji="0" lang="en-US" sz="1800" b="0" i="0" u="none" strike="noStrike" kern="1200" cap="none" spc="-5" normalizeH="0" baseline="0" noProof="0" dirty="0">
                <a:ln>
                  <a:noFill/>
                </a:ln>
                <a:solidFill>
                  <a:srgbClr val="333333"/>
                </a:solidFill>
                <a:effectLst/>
                <a:uLnTx/>
                <a:uFillTx/>
                <a:latin typeface="Alexandria"/>
                <a:cs typeface="Roboto"/>
              </a:rPr>
              <a:t>contribute </a:t>
            </a:r>
            <a:r>
              <a:rPr kumimoji="0" lang="en-US" sz="1800" b="0" i="0" u="none" strike="noStrike" kern="1200" cap="none" spc="0" normalizeH="0" baseline="0" noProof="0" dirty="0">
                <a:ln>
                  <a:noFill/>
                </a:ln>
                <a:solidFill>
                  <a:srgbClr val="333333"/>
                </a:solidFill>
                <a:effectLst/>
                <a:uLnTx/>
                <a:uFillTx/>
                <a:latin typeface="Alexandria"/>
                <a:cs typeface="Roboto"/>
              </a:rPr>
              <a:t>capital </a:t>
            </a:r>
            <a:r>
              <a:rPr kumimoji="0" lang="en-US" sz="1800" b="0" i="0" u="none" strike="noStrike" kern="1200" cap="none" spc="-5" normalizeH="0" baseline="0" noProof="0" dirty="0">
                <a:ln>
                  <a:noFill/>
                </a:ln>
                <a:solidFill>
                  <a:srgbClr val="333333"/>
                </a:solidFill>
                <a:effectLst/>
                <a:uLnTx/>
                <a:uFillTx/>
                <a:latin typeface="Alexandria"/>
                <a:cs typeface="Roboto"/>
              </a:rPr>
              <a:t>in the business </a:t>
            </a:r>
            <a:r>
              <a:rPr kumimoji="0" lang="en-US" sz="1800" b="0" i="0" u="none" strike="noStrike" kern="1200" cap="none" spc="0" normalizeH="0" baseline="0" noProof="0" dirty="0">
                <a:ln>
                  <a:noFill/>
                </a:ln>
                <a:solidFill>
                  <a:srgbClr val="333333"/>
                </a:solidFill>
                <a:effectLst/>
                <a:uLnTx/>
                <a:uFillTx/>
                <a:latin typeface="Alexandria"/>
                <a:cs typeface="Roboto"/>
              </a:rPr>
              <a:t>and </a:t>
            </a:r>
            <a:r>
              <a:rPr kumimoji="0" lang="en-US" sz="1800" b="0" i="0" u="none" strike="noStrike" kern="1200" cap="none" spc="-5" normalizeH="0" baseline="0" noProof="0" dirty="0">
                <a:ln>
                  <a:noFill/>
                </a:ln>
                <a:solidFill>
                  <a:srgbClr val="333333"/>
                </a:solidFill>
                <a:effectLst/>
                <a:uLnTx/>
                <a:uFillTx/>
                <a:latin typeface="Alexandria"/>
                <a:cs typeface="Roboto"/>
              </a:rPr>
              <a:t>thus they </a:t>
            </a:r>
            <a:r>
              <a:rPr kumimoji="0" lang="en-US" sz="1800" b="0" i="0" u="none" strike="noStrike" kern="1200" cap="none" spc="0" normalizeH="0" baseline="0" noProof="0" dirty="0">
                <a:ln>
                  <a:noFill/>
                </a:ln>
                <a:solidFill>
                  <a:srgbClr val="333333"/>
                </a:solidFill>
                <a:effectLst/>
                <a:uLnTx/>
                <a:uFillTx/>
                <a:latin typeface="Alexandria"/>
                <a:cs typeface="Roboto"/>
              </a:rPr>
              <a:t>are </a:t>
            </a:r>
            <a:r>
              <a:rPr kumimoji="0" lang="en-US" sz="1800" b="0" i="0" u="none" strike="noStrike" kern="1200" cap="none" spc="-5" normalizeH="0" baseline="0" noProof="0" dirty="0">
                <a:ln>
                  <a:noFill/>
                </a:ln>
                <a:solidFill>
                  <a:srgbClr val="333333"/>
                </a:solidFill>
                <a:effectLst/>
                <a:uLnTx/>
                <a:uFillTx/>
                <a:latin typeface="Alexandria"/>
                <a:cs typeface="Roboto"/>
              </a:rPr>
              <a:t>exposed  to maximum risk. </a:t>
            </a:r>
            <a:r>
              <a:rPr kumimoji="0" lang="en-US" sz="1800" b="0" i="0" u="none" strike="noStrike" kern="1200" cap="none" spc="0" normalizeH="0" baseline="0" noProof="0" dirty="0">
                <a:ln>
                  <a:noFill/>
                </a:ln>
                <a:solidFill>
                  <a:srgbClr val="333333"/>
                </a:solidFill>
                <a:effectLst/>
                <a:uLnTx/>
                <a:uFillTx/>
                <a:latin typeface="Alexandria"/>
                <a:cs typeface="Roboto"/>
              </a:rPr>
              <a:t>So, </a:t>
            </a:r>
            <a:r>
              <a:rPr kumimoji="0" lang="en-US" sz="1800" b="0" i="0" u="none" strike="noStrike" kern="1200" cap="none" spc="-5" normalizeH="0" baseline="0" noProof="0" dirty="0">
                <a:ln>
                  <a:noFill/>
                </a:ln>
                <a:solidFill>
                  <a:srgbClr val="333333"/>
                </a:solidFill>
                <a:effectLst/>
                <a:uLnTx/>
                <a:uFillTx/>
                <a:latin typeface="Alexandria"/>
                <a:cs typeface="Roboto"/>
              </a:rPr>
              <a:t>they </a:t>
            </a:r>
            <a:r>
              <a:rPr kumimoji="0" lang="en-US" sz="1800" b="0" i="0" u="none" strike="noStrike" kern="1200" cap="none" spc="0" normalizeH="0" baseline="0" noProof="0" dirty="0">
                <a:ln>
                  <a:noFill/>
                </a:ln>
                <a:solidFill>
                  <a:srgbClr val="333333"/>
                </a:solidFill>
                <a:effectLst/>
                <a:uLnTx/>
                <a:uFillTx/>
                <a:latin typeface="Alexandria"/>
                <a:cs typeface="Roboto"/>
              </a:rPr>
              <a:t>are always </a:t>
            </a:r>
            <a:r>
              <a:rPr kumimoji="0" lang="en-US" sz="1800" b="0" i="0" u="none" strike="noStrike" kern="1200" cap="none" spc="-5" normalizeH="0" baseline="0" noProof="0" dirty="0">
                <a:ln>
                  <a:noFill/>
                </a:ln>
                <a:solidFill>
                  <a:srgbClr val="333333"/>
                </a:solidFill>
                <a:effectLst/>
                <a:uLnTx/>
                <a:uFillTx/>
                <a:latin typeface="Alexandria"/>
                <a:cs typeface="Roboto"/>
              </a:rPr>
              <a:t>interested in the safety </a:t>
            </a:r>
            <a:r>
              <a:rPr kumimoji="0" lang="en-US" sz="1800" b="0" i="0" u="none" strike="noStrike" kern="1200" cap="none" spc="0" normalizeH="0" baseline="0" noProof="0" dirty="0">
                <a:ln>
                  <a:noFill/>
                </a:ln>
                <a:solidFill>
                  <a:srgbClr val="333333"/>
                </a:solidFill>
                <a:effectLst/>
                <a:uLnTx/>
                <a:uFillTx/>
                <a:latin typeface="Alexandria"/>
                <a:cs typeface="Roboto"/>
              </a:rPr>
              <a:t>of </a:t>
            </a:r>
            <a:r>
              <a:rPr kumimoji="0" lang="en-US" sz="1800" b="0" i="0" u="none" strike="noStrike" kern="1200" cap="none" spc="-5" normalizeH="0" baseline="0" noProof="0" dirty="0">
                <a:ln>
                  <a:noFill/>
                </a:ln>
                <a:solidFill>
                  <a:srgbClr val="333333"/>
                </a:solidFill>
                <a:effectLst/>
                <a:uLnTx/>
                <a:uFillTx/>
                <a:latin typeface="Alexandria"/>
                <a:cs typeface="Roboto"/>
              </a:rPr>
              <a:t>their</a:t>
            </a:r>
            <a:r>
              <a:rPr kumimoji="0" lang="en-US" sz="1800" b="0" i="0" u="none" strike="noStrike" kern="1200" cap="none" spc="-75" normalizeH="0" baseline="0" noProof="0" dirty="0">
                <a:ln>
                  <a:noFill/>
                </a:ln>
                <a:solidFill>
                  <a:srgbClr val="333333"/>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capital.</a:t>
            </a:r>
            <a:endParaRPr kumimoji="0" lang="en-US" sz="1800" b="0" i="0" u="none" strike="noStrike" kern="1200" cap="none" spc="0" normalizeH="0" baseline="0" noProof="0" dirty="0">
              <a:ln>
                <a:noFill/>
              </a:ln>
              <a:solidFill>
                <a:prstClr val="black"/>
              </a:solidFill>
              <a:effectLst/>
              <a:uLnTx/>
              <a:uFillTx/>
              <a:latin typeface="Alexandria"/>
              <a:cs typeface="Roboto"/>
            </a:endParaRPr>
          </a:p>
          <a:p>
            <a:pPr marL="12700" marR="435609" lvl="0" indent="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1800" b="1" i="0" u="none" strike="noStrike" kern="1200" cap="none" spc="-5" normalizeH="0" baseline="0" noProof="0" dirty="0">
                <a:ln>
                  <a:noFill/>
                </a:ln>
                <a:solidFill>
                  <a:srgbClr val="333333"/>
                </a:solidFill>
                <a:effectLst/>
                <a:uLnTx/>
                <a:uFillTx/>
                <a:latin typeface="Alexandria"/>
                <a:cs typeface="Roboto"/>
              </a:rPr>
              <a:t>Management</a:t>
            </a:r>
            <a:r>
              <a:rPr kumimoji="0" lang="en-US" sz="1800" b="0" i="0" u="none" strike="noStrike" kern="1200" cap="none" spc="-5" normalizeH="0" baseline="0" noProof="0" dirty="0">
                <a:ln>
                  <a:noFill/>
                </a:ln>
                <a:solidFill>
                  <a:srgbClr val="333333"/>
                </a:solidFill>
                <a:effectLst/>
                <a:uLnTx/>
                <a:uFillTx/>
                <a:latin typeface="Alexandria"/>
                <a:cs typeface="Roboto"/>
              </a:rPr>
              <a:t>: Accounting information is used </a:t>
            </a:r>
            <a:r>
              <a:rPr kumimoji="0" lang="en-US" sz="1800" b="0" i="0" u="none" strike="noStrike" kern="1200" cap="none" spc="0" normalizeH="0" baseline="0" noProof="0" dirty="0">
                <a:ln>
                  <a:noFill/>
                </a:ln>
                <a:solidFill>
                  <a:srgbClr val="333333"/>
                </a:solidFill>
                <a:effectLst/>
                <a:uLnTx/>
                <a:uFillTx/>
                <a:latin typeface="Alexandria"/>
                <a:cs typeface="Roboto"/>
              </a:rPr>
              <a:t>by </a:t>
            </a:r>
            <a:r>
              <a:rPr kumimoji="0" lang="en-US" sz="1800" b="0" i="0" u="none" strike="noStrike" kern="1200" cap="none" spc="-5" normalizeH="0" baseline="0" noProof="0" dirty="0">
                <a:ln>
                  <a:noFill/>
                </a:ln>
                <a:solidFill>
                  <a:srgbClr val="333333"/>
                </a:solidFill>
                <a:effectLst/>
                <a:uLnTx/>
                <a:uFillTx/>
                <a:latin typeface="Alexandria"/>
                <a:cs typeface="Roboto"/>
              </a:rPr>
              <a:t>management </a:t>
            </a:r>
            <a:r>
              <a:rPr kumimoji="0" lang="en-US" sz="1800" b="0" i="0" u="none" strike="noStrike" kern="1200" cap="none" spc="0" normalizeH="0" baseline="0" noProof="0" dirty="0">
                <a:ln>
                  <a:noFill/>
                </a:ln>
                <a:solidFill>
                  <a:srgbClr val="333333"/>
                </a:solidFill>
                <a:effectLst/>
                <a:uLnTx/>
                <a:uFillTx/>
                <a:latin typeface="Alexandria"/>
                <a:cs typeface="Roboto"/>
              </a:rPr>
              <a:t>for </a:t>
            </a:r>
            <a:r>
              <a:rPr kumimoji="0" lang="en-US" sz="1800" b="0" i="0" u="none" strike="noStrike" kern="1200" cap="none" spc="-5" normalizeH="0" baseline="0" noProof="0" dirty="0">
                <a:ln>
                  <a:noFill/>
                </a:ln>
                <a:solidFill>
                  <a:srgbClr val="333333"/>
                </a:solidFill>
                <a:effectLst/>
                <a:uLnTx/>
                <a:uFillTx/>
                <a:latin typeface="Alexandria"/>
                <a:cs typeface="Roboto"/>
              </a:rPr>
              <a:t>taking  </a:t>
            </a:r>
            <a:r>
              <a:rPr kumimoji="0" lang="en-US" sz="1800" b="0" i="0" u="none" strike="noStrike" kern="1200" cap="none" spc="0" normalizeH="0" baseline="0" noProof="0" dirty="0">
                <a:ln>
                  <a:noFill/>
                </a:ln>
                <a:solidFill>
                  <a:srgbClr val="333333"/>
                </a:solidFill>
                <a:effectLst/>
                <a:uLnTx/>
                <a:uFillTx/>
                <a:latin typeface="Alexandria"/>
                <a:cs typeface="Roboto"/>
              </a:rPr>
              <a:t>various</a:t>
            </a:r>
            <a:r>
              <a:rPr kumimoji="0" lang="en-US" sz="1800" b="0" i="0" u="none" strike="noStrike" kern="1200" cap="none" spc="-30" normalizeH="0" baseline="0" noProof="0" dirty="0">
                <a:ln>
                  <a:noFill/>
                </a:ln>
                <a:solidFill>
                  <a:srgbClr val="333333"/>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decisions.</a:t>
            </a:r>
            <a:endParaRPr kumimoji="0" lang="en-US" sz="1800" b="0" i="0" u="none" strike="noStrike" kern="1200" cap="none" spc="0" normalizeH="0" baseline="0" noProof="0" dirty="0">
              <a:ln>
                <a:noFill/>
              </a:ln>
              <a:solidFill>
                <a:prstClr val="black"/>
              </a:solidFill>
              <a:effectLst/>
              <a:uLnTx/>
              <a:uFillTx/>
              <a:latin typeface="Alexandria"/>
              <a:cs typeface="Roboto"/>
            </a:endParaRPr>
          </a:p>
          <a:p>
            <a:pPr marL="93345" marR="0" lvl="0" indent="-81280" algn="l" defTabSz="914400" rtl="0" eaLnBrk="1" fontAlgn="auto" latinLnBrk="0" hangingPunct="1">
              <a:lnSpc>
                <a:spcPct val="100000"/>
              </a:lnSpc>
              <a:spcBef>
                <a:spcPts val="0"/>
              </a:spcBef>
              <a:spcAft>
                <a:spcPts val="0"/>
              </a:spcAft>
              <a:buClrTx/>
              <a:buSzPct val="94444"/>
              <a:buFont typeface="Arial"/>
              <a:buChar char="•"/>
              <a:tabLst>
                <a:tab pos="93980" algn="l"/>
              </a:tabLst>
              <a:defRPr/>
            </a:pPr>
            <a:r>
              <a:rPr kumimoji="0" lang="en-US" sz="1800" b="1" i="0" u="none" strike="noStrike" kern="1200" cap="none" spc="-5" normalizeH="0" baseline="0" noProof="0" dirty="0">
                <a:ln>
                  <a:noFill/>
                </a:ln>
                <a:solidFill>
                  <a:srgbClr val="333333"/>
                </a:solidFill>
                <a:effectLst/>
                <a:uLnTx/>
                <a:uFillTx/>
                <a:latin typeface="Alexandria"/>
                <a:cs typeface="Roboto"/>
              </a:rPr>
              <a:t>Employees</a:t>
            </a:r>
            <a:r>
              <a:rPr kumimoji="0" lang="en-US" sz="1800" b="0" i="0" u="none" strike="noStrike" kern="1200" cap="none" spc="-5" normalizeH="0" baseline="0" noProof="0" dirty="0">
                <a:ln>
                  <a:noFill/>
                </a:ln>
                <a:solidFill>
                  <a:srgbClr val="333333"/>
                </a:solidFill>
                <a:effectLst/>
                <a:uLnTx/>
                <a:uFillTx/>
                <a:latin typeface="Alexandria"/>
                <a:cs typeface="Roboto"/>
              </a:rPr>
              <a:t>: Employees </a:t>
            </a:r>
            <a:r>
              <a:rPr kumimoji="0" lang="en-US" sz="1800" b="0" i="0" u="none" strike="noStrike" kern="1200" cap="none" spc="0" normalizeH="0" baseline="0" noProof="0" dirty="0">
                <a:ln>
                  <a:noFill/>
                </a:ln>
                <a:solidFill>
                  <a:srgbClr val="333333"/>
                </a:solidFill>
                <a:effectLst/>
                <a:uLnTx/>
                <a:uFillTx/>
                <a:latin typeface="Alexandria"/>
                <a:cs typeface="Roboto"/>
              </a:rPr>
              <a:t>are </a:t>
            </a:r>
            <a:r>
              <a:rPr kumimoji="0" lang="en-US" sz="1800" b="0" i="0" u="none" strike="noStrike" kern="1200" cap="none" spc="-5" normalizeH="0" baseline="0" noProof="0" dirty="0">
                <a:ln>
                  <a:noFill/>
                </a:ln>
                <a:solidFill>
                  <a:srgbClr val="333333"/>
                </a:solidFill>
                <a:effectLst/>
                <a:uLnTx/>
                <a:uFillTx/>
                <a:latin typeface="Alexandria"/>
                <a:cs typeface="Roboto"/>
              </a:rPr>
              <a:t>interested in the financial statements to</a:t>
            </a:r>
            <a:r>
              <a:rPr kumimoji="0" lang="en-US" sz="1800" b="0" i="0" u="none" strike="noStrike" kern="1200" cap="none" spc="-65" normalizeH="0" baseline="0" noProof="0" dirty="0">
                <a:ln>
                  <a:noFill/>
                </a:ln>
                <a:solidFill>
                  <a:srgbClr val="333333"/>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assess</a:t>
            </a:r>
            <a:r>
              <a:rPr kumimoji="0" lang="en-US" sz="1800" b="0" i="0" u="none" strike="noStrike" kern="1200" cap="none" spc="0" normalizeH="0" baseline="0" noProof="0" dirty="0">
                <a:ln>
                  <a:noFill/>
                </a:ln>
                <a:solidFill>
                  <a:prstClr val="black"/>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the ability </a:t>
            </a:r>
            <a:r>
              <a:rPr kumimoji="0" lang="en-US" sz="1800" b="0" i="0" u="none" strike="noStrike" kern="1200" cap="none" spc="0" normalizeH="0" baseline="0" noProof="0" dirty="0">
                <a:ln>
                  <a:noFill/>
                </a:ln>
                <a:solidFill>
                  <a:srgbClr val="333333"/>
                </a:solidFill>
                <a:effectLst/>
                <a:uLnTx/>
                <a:uFillTx/>
                <a:latin typeface="Alexandria"/>
                <a:cs typeface="Roboto"/>
              </a:rPr>
              <a:t>of </a:t>
            </a:r>
            <a:r>
              <a:rPr kumimoji="0" lang="en-US" sz="1800" b="0" i="0" u="none" strike="noStrike" kern="1200" cap="none" spc="-5" normalizeH="0" baseline="0" noProof="0" dirty="0">
                <a:ln>
                  <a:noFill/>
                </a:ln>
                <a:solidFill>
                  <a:srgbClr val="333333"/>
                </a:solidFill>
                <a:effectLst/>
                <a:uLnTx/>
                <a:uFillTx/>
                <a:latin typeface="Alexandria"/>
                <a:cs typeface="Roboto"/>
              </a:rPr>
              <a:t>the business to </a:t>
            </a:r>
            <a:r>
              <a:rPr kumimoji="0" lang="en-US" sz="1800" b="0" i="0" u="none" strike="noStrike" kern="1200" cap="none" spc="0" normalizeH="0" baseline="0" noProof="0" dirty="0">
                <a:ln>
                  <a:noFill/>
                </a:ln>
                <a:solidFill>
                  <a:srgbClr val="333333"/>
                </a:solidFill>
                <a:effectLst/>
                <a:uLnTx/>
                <a:uFillTx/>
                <a:latin typeface="Alexandria"/>
                <a:cs typeface="Roboto"/>
              </a:rPr>
              <a:t>pay higher wages and</a:t>
            </a:r>
            <a:r>
              <a:rPr kumimoji="0" lang="en-US" sz="1800" b="0" i="0" u="none" strike="noStrike" kern="1200" cap="none" spc="-45" normalizeH="0" baseline="0" noProof="0" dirty="0">
                <a:ln>
                  <a:noFill/>
                </a:ln>
                <a:solidFill>
                  <a:srgbClr val="333333"/>
                </a:solidFill>
                <a:effectLst/>
                <a:uLnTx/>
                <a:uFillTx/>
                <a:latin typeface="Alexandria"/>
                <a:cs typeface="Roboto"/>
              </a:rPr>
              <a:t> </a:t>
            </a:r>
            <a:r>
              <a:rPr kumimoji="0" lang="en-US" sz="1800" b="0" i="0" u="none" strike="noStrike" kern="1200" cap="none" spc="-5" normalizeH="0" baseline="0" noProof="0" dirty="0">
                <a:ln>
                  <a:noFill/>
                </a:ln>
                <a:solidFill>
                  <a:srgbClr val="333333"/>
                </a:solidFill>
                <a:effectLst/>
                <a:uLnTx/>
                <a:uFillTx/>
                <a:latin typeface="Alexandria"/>
                <a:cs typeface="Roboto"/>
              </a:rPr>
              <a:t>bonuses.</a:t>
            </a:r>
            <a:endParaRPr kumimoji="0" lang="en-US" sz="1800" b="0" i="0" u="none" strike="noStrike" kern="1200" cap="none" spc="0" normalizeH="0" baseline="0" noProof="0" dirty="0">
              <a:ln>
                <a:noFill/>
              </a:ln>
              <a:solidFill>
                <a:prstClr val="black"/>
              </a:solidFill>
              <a:effectLst/>
              <a:uLnTx/>
              <a:uFillTx/>
              <a:latin typeface="Alexandria"/>
              <a:cs typeface="Roboto"/>
            </a:endParaRPr>
          </a:p>
        </p:txBody>
      </p:sp>
    </p:spTree>
    <p:extLst>
      <p:ext uri="{BB962C8B-B14F-4D97-AF65-F5344CB8AC3E}">
        <p14:creationId xmlns:p14="http://schemas.microsoft.com/office/powerpoint/2010/main" val="3320615872"/>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B9965-3E5C-5C31-F4B8-0DA4C33624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72D2FFA8-3A0E-E83A-8DF6-0F6C9799FC55}"/>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2FD99F8C-AE2D-0872-90EA-6325FAD4FFAE}"/>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CF166C98-C5C2-6147-F675-FCFD907DE7DD}"/>
              </a:ext>
            </a:extLst>
          </p:cNvPr>
          <p:cNvSpPr/>
          <p:nvPr/>
        </p:nvSpPr>
        <p:spPr>
          <a:xfrm>
            <a:off x="1269865" y="1237549"/>
            <a:ext cx="4222539" cy="641394"/>
          </a:xfrm>
          <a:prstGeom prst="rect">
            <a:avLst/>
          </a:prstGeom>
        </p:spPr>
        <p:txBody>
          <a:bodyPr wrap="square">
            <a:spAutoFit/>
          </a:bodyPr>
          <a:lstStyle/>
          <a:p>
            <a:pPr lvl="0">
              <a:defRPr/>
            </a:pPr>
            <a:endParaRPr lang="en-US" sz="2000" b="1" dirty="0">
              <a:solidFill>
                <a:srgbClr val="2D3956"/>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8" name="Rectangle 17">
            <a:extLst>
              <a:ext uri="{FF2B5EF4-FFF2-40B4-BE49-F238E27FC236}">
                <a16:creationId xmlns:a16="http://schemas.microsoft.com/office/drawing/2014/main" id="{08741789-1D29-710D-21C7-113CE3F101BF}"/>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7429AEC6-B596-E479-0A7D-B8E76349D059}"/>
              </a:ext>
            </a:extLst>
          </p:cNvPr>
          <p:cNvSpPr txBox="1"/>
          <p:nvPr/>
        </p:nvSpPr>
        <p:spPr>
          <a:xfrm>
            <a:off x="5497424" y="3845361"/>
            <a:ext cx="1210266" cy="307777"/>
          </a:xfrm>
          <a:prstGeom prst="rect">
            <a:avLst/>
          </a:prstGeom>
          <a:noFill/>
        </p:spPr>
        <p:txBody>
          <a:bodyPr wrap="square" rtlCol="0">
            <a:spAutoFit/>
          </a:bodyPr>
          <a:lstStyle/>
          <a:p>
            <a:pPr lvl="0" algn="ctr">
              <a:defRPr/>
            </a:pPr>
            <a:r>
              <a:rPr lang="en-US" sz="1400" b="1" dirty="0">
                <a:solidFill>
                  <a:prstClr val="black"/>
                </a:solidFill>
                <a:latin typeface="Alexandria" charset="0"/>
                <a:cs typeface="Alexandria" charset="0"/>
              </a:rPr>
              <a:t>    Lecture  1</a:t>
            </a:r>
          </a:p>
        </p:txBody>
      </p:sp>
      <p:sp>
        <p:nvSpPr>
          <p:cNvPr id="29" name="Rectangle 28">
            <a:extLst>
              <a:ext uri="{FF2B5EF4-FFF2-40B4-BE49-F238E27FC236}">
                <a16:creationId xmlns:a16="http://schemas.microsoft.com/office/drawing/2014/main" id="{56780BAB-AB9B-69DA-0D89-06DCF6D6F7F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0D0BB3CA-C121-933B-02B5-97CBE14F34E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65D12EF5-9CE1-DF1E-4B5A-7503997D8855}"/>
              </a:ext>
            </a:extLst>
          </p:cNvPr>
          <p:cNvSpPr txBox="1"/>
          <p:nvPr/>
        </p:nvSpPr>
        <p:spPr>
          <a:xfrm>
            <a:off x="1133853" y="1397680"/>
            <a:ext cx="4780250" cy="3970318"/>
          </a:xfrm>
          <a:prstGeom prst="rect">
            <a:avLst/>
          </a:prstGeom>
          <a:noFill/>
        </p:spPr>
        <p:txBody>
          <a:bodyPr wrap="square">
            <a:spAutoFit/>
          </a:bodyPr>
          <a:lstStyle/>
          <a:p>
            <a:pPr marL="12700" lvl="0">
              <a:defRPr/>
            </a:pPr>
            <a:r>
              <a:rPr lang="en-US" spc="-5" dirty="0">
                <a:solidFill>
                  <a:srgbClr val="333333"/>
                </a:solidFill>
                <a:latin typeface="Alexandria"/>
                <a:cs typeface="Roboto"/>
              </a:rPr>
              <a:t>(B) </a:t>
            </a:r>
            <a:r>
              <a:rPr lang="en-US" b="1" spc="-5" dirty="0">
                <a:solidFill>
                  <a:srgbClr val="ED7D31">
                    <a:lumMod val="75000"/>
                  </a:srgbClr>
                </a:solidFill>
                <a:latin typeface="Alexandria"/>
                <a:cs typeface="Roboto"/>
              </a:rPr>
              <a:t>External Users</a:t>
            </a:r>
            <a:endParaRPr lang="en-US" b="1" dirty="0">
              <a:solidFill>
                <a:srgbClr val="ED7D31">
                  <a:lumMod val="75000"/>
                </a:srgbClr>
              </a:solidFill>
              <a:latin typeface="Alexandria"/>
              <a:cs typeface="Roboto"/>
            </a:endParaRPr>
          </a:p>
          <a:p>
            <a:pPr marL="12700" marR="106045" lvl="0">
              <a:buSzPct val="94444"/>
              <a:buFont typeface="Arial"/>
              <a:buChar char="•"/>
              <a:tabLst>
                <a:tab pos="93980" algn="l"/>
              </a:tabLst>
              <a:defRPr/>
            </a:pPr>
            <a:r>
              <a:rPr lang="en-US" b="1" spc="-5" dirty="0">
                <a:solidFill>
                  <a:srgbClr val="333333"/>
                </a:solidFill>
                <a:latin typeface="Alexandria"/>
                <a:cs typeface="Roboto"/>
              </a:rPr>
              <a:t>Banks and financial institutions: </a:t>
            </a:r>
            <a:r>
              <a:rPr lang="en-US" spc="-5" dirty="0">
                <a:solidFill>
                  <a:srgbClr val="333333"/>
                </a:solidFill>
                <a:latin typeface="Alexandria"/>
                <a:cs typeface="Roboto"/>
              </a:rPr>
              <a:t>Banks </a:t>
            </a:r>
            <a:r>
              <a:rPr lang="en-US" dirty="0">
                <a:solidFill>
                  <a:srgbClr val="333333"/>
                </a:solidFill>
                <a:latin typeface="Alexandria"/>
                <a:cs typeface="Roboto"/>
              </a:rPr>
              <a:t>and </a:t>
            </a:r>
            <a:r>
              <a:rPr lang="en-US" spc="-5" dirty="0">
                <a:solidFill>
                  <a:srgbClr val="333333"/>
                </a:solidFill>
                <a:latin typeface="Alexandria"/>
                <a:cs typeface="Roboto"/>
              </a:rPr>
              <a:t>Financial Institutions provide loans to  business. </a:t>
            </a:r>
            <a:r>
              <a:rPr lang="en-US" dirty="0">
                <a:solidFill>
                  <a:srgbClr val="333333"/>
                </a:solidFill>
                <a:latin typeface="Alexandria"/>
                <a:cs typeface="Roboto"/>
              </a:rPr>
              <a:t>So, </a:t>
            </a:r>
            <a:r>
              <a:rPr lang="en-US" spc="-5" dirty="0">
                <a:solidFill>
                  <a:srgbClr val="333333"/>
                </a:solidFill>
                <a:latin typeface="Alexandria"/>
                <a:cs typeface="Roboto"/>
              </a:rPr>
              <a:t>they </a:t>
            </a:r>
            <a:r>
              <a:rPr lang="en-US" dirty="0">
                <a:solidFill>
                  <a:srgbClr val="333333"/>
                </a:solidFill>
                <a:latin typeface="Alexandria"/>
                <a:cs typeface="Roboto"/>
              </a:rPr>
              <a:t>are </a:t>
            </a:r>
            <a:r>
              <a:rPr lang="en-US" spc="-5" dirty="0">
                <a:solidFill>
                  <a:srgbClr val="333333"/>
                </a:solidFill>
                <a:latin typeface="Alexandria"/>
                <a:cs typeface="Roboto"/>
              </a:rPr>
              <a:t>interested in financial information to ensure the safety </a:t>
            </a:r>
            <a:r>
              <a:rPr lang="en-US" dirty="0">
                <a:solidFill>
                  <a:srgbClr val="333333"/>
                </a:solidFill>
                <a:latin typeface="Alexandria"/>
                <a:cs typeface="Roboto"/>
              </a:rPr>
              <a:t>and  recovery of </a:t>
            </a:r>
            <a:r>
              <a:rPr lang="en-US" spc="-5" dirty="0">
                <a:solidFill>
                  <a:srgbClr val="333333"/>
                </a:solidFill>
                <a:latin typeface="Alexandria"/>
                <a:cs typeface="Roboto"/>
              </a:rPr>
              <a:t>the</a:t>
            </a:r>
            <a:r>
              <a:rPr lang="en-US" spc="-55" dirty="0">
                <a:solidFill>
                  <a:srgbClr val="333333"/>
                </a:solidFill>
                <a:latin typeface="Alexandria"/>
                <a:cs typeface="Roboto"/>
              </a:rPr>
              <a:t> </a:t>
            </a:r>
            <a:r>
              <a:rPr lang="en-US" spc="-5" dirty="0">
                <a:solidFill>
                  <a:srgbClr val="333333"/>
                </a:solidFill>
                <a:latin typeface="Alexandria"/>
                <a:cs typeface="Roboto"/>
              </a:rPr>
              <a:t>loan.</a:t>
            </a:r>
          </a:p>
          <a:p>
            <a:pPr marL="12700" marR="106045" lvl="0">
              <a:buSzPct val="94444"/>
              <a:tabLst>
                <a:tab pos="93980" algn="l"/>
              </a:tabLst>
              <a:defRPr/>
            </a:pPr>
            <a:endParaRPr lang="en-US" dirty="0">
              <a:solidFill>
                <a:prstClr val="black"/>
              </a:solidFill>
              <a:latin typeface="Alexandria"/>
              <a:cs typeface="Roboto"/>
            </a:endParaRPr>
          </a:p>
          <a:p>
            <a:pPr marL="12700" marR="270510" lvl="0">
              <a:buSzPct val="94444"/>
              <a:buFont typeface="Arial"/>
              <a:buChar char="•"/>
              <a:tabLst>
                <a:tab pos="93980" algn="l"/>
              </a:tabLst>
              <a:defRPr/>
            </a:pPr>
            <a:r>
              <a:rPr lang="en-US" b="1" spc="-5" dirty="0">
                <a:solidFill>
                  <a:srgbClr val="333333"/>
                </a:solidFill>
                <a:latin typeface="Alexandria"/>
                <a:cs typeface="Roboto"/>
              </a:rPr>
              <a:t>Investors: </a:t>
            </a:r>
            <a:r>
              <a:rPr lang="en-US" spc="-5" dirty="0">
                <a:solidFill>
                  <a:srgbClr val="333333"/>
                </a:solidFill>
                <a:latin typeface="Alexandria"/>
                <a:cs typeface="Roboto"/>
              </a:rPr>
              <a:t>Investors </a:t>
            </a:r>
            <a:r>
              <a:rPr lang="en-US" dirty="0">
                <a:solidFill>
                  <a:srgbClr val="333333"/>
                </a:solidFill>
                <a:latin typeface="Alexandria"/>
                <a:cs typeface="Roboto"/>
              </a:rPr>
              <a:t>are </a:t>
            </a:r>
            <a:r>
              <a:rPr lang="en-US" spc="-5" dirty="0">
                <a:solidFill>
                  <a:srgbClr val="333333"/>
                </a:solidFill>
                <a:latin typeface="Alexandria"/>
                <a:cs typeface="Roboto"/>
              </a:rPr>
              <a:t>interested to </a:t>
            </a:r>
            <a:r>
              <a:rPr lang="en-US" dirty="0">
                <a:solidFill>
                  <a:srgbClr val="333333"/>
                </a:solidFill>
                <a:latin typeface="Alexandria"/>
                <a:cs typeface="Roboto"/>
              </a:rPr>
              <a:t>know </a:t>
            </a:r>
            <a:r>
              <a:rPr lang="en-US" spc="-5" dirty="0">
                <a:solidFill>
                  <a:srgbClr val="333333"/>
                </a:solidFill>
                <a:latin typeface="Alexandria"/>
                <a:cs typeface="Roboto"/>
              </a:rPr>
              <a:t>the earning capacity </a:t>
            </a:r>
            <a:r>
              <a:rPr lang="en-US" dirty="0">
                <a:solidFill>
                  <a:srgbClr val="333333"/>
                </a:solidFill>
                <a:latin typeface="Alexandria"/>
                <a:cs typeface="Roboto"/>
              </a:rPr>
              <a:t>of </a:t>
            </a:r>
            <a:r>
              <a:rPr lang="en-US" spc="-5" dirty="0">
                <a:solidFill>
                  <a:srgbClr val="333333"/>
                </a:solidFill>
                <a:latin typeface="Alexandria"/>
                <a:cs typeface="Roboto"/>
              </a:rPr>
              <a:t>business </a:t>
            </a:r>
            <a:r>
              <a:rPr lang="en-US" dirty="0">
                <a:solidFill>
                  <a:srgbClr val="333333"/>
                </a:solidFill>
                <a:latin typeface="Alexandria"/>
                <a:cs typeface="Roboto"/>
              </a:rPr>
              <a:t>and  </a:t>
            </a:r>
            <a:r>
              <a:rPr lang="en-US" spc="-5" dirty="0">
                <a:solidFill>
                  <a:srgbClr val="333333"/>
                </a:solidFill>
                <a:latin typeface="Alexandria"/>
                <a:cs typeface="Roboto"/>
              </a:rPr>
              <a:t>safety </a:t>
            </a:r>
            <a:r>
              <a:rPr lang="en-US" dirty="0">
                <a:solidFill>
                  <a:srgbClr val="333333"/>
                </a:solidFill>
                <a:latin typeface="Alexandria"/>
                <a:cs typeface="Roboto"/>
              </a:rPr>
              <a:t>of </a:t>
            </a:r>
            <a:r>
              <a:rPr lang="en-US" spc="-5" dirty="0">
                <a:solidFill>
                  <a:srgbClr val="333333"/>
                </a:solidFill>
                <a:latin typeface="Alexandria"/>
                <a:cs typeface="Roboto"/>
              </a:rPr>
              <a:t>the</a:t>
            </a:r>
            <a:r>
              <a:rPr lang="en-US" spc="-25" dirty="0">
                <a:solidFill>
                  <a:srgbClr val="333333"/>
                </a:solidFill>
                <a:latin typeface="Alexandria"/>
                <a:cs typeface="Roboto"/>
              </a:rPr>
              <a:t> </a:t>
            </a:r>
            <a:r>
              <a:rPr lang="en-US" spc="-5" dirty="0">
                <a:solidFill>
                  <a:srgbClr val="333333"/>
                </a:solidFill>
                <a:latin typeface="Alexandria"/>
                <a:cs typeface="Roboto"/>
              </a:rPr>
              <a:t>investment.</a:t>
            </a:r>
          </a:p>
          <a:p>
            <a:pPr marL="12700" marR="270510" lvl="0">
              <a:buSzPct val="94444"/>
              <a:buFont typeface="Arial"/>
              <a:buChar char="•"/>
              <a:tabLst>
                <a:tab pos="93980" algn="l"/>
              </a:tabLst>
              <a:defRPr/>
            </a:pPr>
            <a:endParaRPr lang="en-US" dirty="0">
              <a:solidFill>
                <a:prstClr val="black"/>
              </a:solidFill>
              <a:latin typeface="Alexandria"/>
              <a:cs typeface="Roboto"/>
            </a:endParaRPr>
          </a:p>
          <a:p>
            <a:pPr marL="12700" marR="933450" lvl="0">
              <a:spcBef>
                <a:spcPts val="5"/>
              </a:spcBef>
              <a:buSzPct val="94444"/>
              <a:buFont typeface="Arial"/>
              <a:buChar char="•"/>
              <a:tabLst>
                <a:tab pos="93980" algn="l"/>
              </a:tabLst>
              <a:defRPr/>
            </a:pPr>
            <a:r>
              <a:rPr lang="en-US" b="1" spc="-5" dirty="0">
                <a:solidFill>
                  <a:srgbClr val="333333"/>
                </a:solidFill>
                <a:latin typeface="Alexandria"/>
                <a:cs typeface="Roboto"/>
              </a:rPr>
              <a:t>Creditors: </a:t>
            </a:r>
            <a:r>
              <a:rPr lang="en-US" dirty="0">
                <a:solidFill>
                  <a:srgbClr val="333333"/>
                </a:solidFill>
                <a:latin typeface="Alexandria"/>
                <a:cs typeface="Roboto"/>
              </a:rPr>
              <a:t>Creditors </a:t>
            </a:r>
            <a:r>
              <a:rPr lang="en-US" spc="-5" dirty="0">
                <a:solidFill>
                  <a:srgbClr val="333333"/>
                </a:solidFill>
                <a:latin typeface="Alexandria"/>
                <a:cs typeface="Roboto"/>
              </a:rPr>
              <a:t>provide the </a:t>
            </a:r>
            <a:r>
              <a:rPr lang="en-US" dirty="0">
                <a:solidFill>
                  <a:srgbClr val="333333"/>
                </a:solidFill>
                <a:latin typeface="Alexandria"/>
                <a:cs typeface="Roboto"/>
              </a:rPr>
              <a:t>goods </a:t>
            </a:r>
            <a:r>
              <a:rPr lang="en-US" spc="-5" dirty="0">
                <a:solidFill>
                  <a:srgbClr val="333333"/>
                </a:solidFill>
                <a:latin typeface="Alexandria"/>
                <a:cs typeface="Roboto"/>
              </a:rPr>
              <a:t>on credit. </a:t>
            </a:r>
            <a:r>
              <a:rPr lang="en-US" dirty="0">
                <a:solidFill>
                  <a:srgbClr val="333333"/>
                </a:solidFill>
                <a:latin typeface="Alexandria"/>
                <a:cs typeface="Roboto"/>
              </a:rPr>
              <a:t>So </a:t>
            </a:r>
            <a:r>
              <a:rPr lang="en-US" spc="-5" dirty="0">
                <a:solidFill>
                  <a:srgbClr val="333333"/>
                </a:solidFill>
                <a:latin typeface="Alexandria"/>
                <a:cs typeface="Roboto"/>
              </a:rPr>
              <a:t>they </a:t>
            </a:r>
            <a:r>
              <a:rPr lang="en-US" dirty="0">
                <a:solidFill>
                  <a:srgbClr val="333333"/>
                </a:solidFill>
                <a:latin typeface="Alexandria"/>
                <a:cs typeface="Roboto"/>
              </a:rPr>
              <a:t>need </a:t>
            </a:r>
            <a:r>
              <a:rPr lang="en-US" spc="-5" dirty="0">
                <a:solidFill>
                  <a:srgbClr val="333333"/>
                </a:solidFill>
                <a:latin typeface="Alexandria"/>
                <a:cs typeface="Roboto"/>
              </a:rPr>
              <a:t>accounting  information to ascertain the financial soundness </a:t>
            </a:r>
            <a:r>
              <a:rPr lang="en-US" dirty="0">
                <a:solidFill>
                  <a:srgbClr val="333333"/>
                </a:solidFill>
                <a:latin typeface="Alexandria"/>
                <a:cs typeface="Roboto"/>
              </a:rPr>
              <a:t>of </a:t>
            </a:r>
            <a:r>
              <a:rPr lang="en-US" spc="-5" dirty="0">
                <a:solidFill>
                  <a:srgbClr val="333333"/>
                </a:solidFill>
                <a:latin typeface="Alexandria"/>
                <a:cs typeface="Roboto"/>
              </a:rPr>
              <a:t>the</a:t>
            </a:r>
            <a:r>
              <a:rPr lang="en-US" spc="-50" dirty="0">
                <a:solidFill>
                  <a:srgbClr val="333333"/>
                </a:solidFill>
                <a:latin typeface="Alexandria"/>
                <a:cs typeface="Roboto"/>
              </a:rPr>
              <a:t> </a:t>
            </a:r>
            <a:r>
              <a:rPr lang="en-US" spc="-5" dirty="0">
                <a:solidFill>
                  <a:srgbClr val="333333"/>
                </a:solidFill>
                <a:latin typeface="Alexandria"/>
                <a:cs typeface="Roboto"/>
              </a:rPr>
              <a:t>firm.</a:t>
            </a:r>
            <a:endParaRPr lang="en-US" dirty="0">
              <a:solidFill>
                <a:prstClr val="black"/>
              </a:solidFill>
              <a:latin typeface="Alexandria"/>
            </a:endParaRPr>
          </a:p>
        </p:txBody>
      </p:sp>
    </p:spTree>
    <p:extLst>
      <p:ext uri="{BB962C8B-B14F-4D97-AF65-F5344CB8AC3E}">
        <p14:creationId xmlns:p14="http://schemas.microsoft.com/office/powerpoint/2010/main" val="3153738039"/>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06E14-FD19-B738-8DCD-9B7C90625877}"/>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B894F09C-A376-3C5A-788A-64A96B7274A1}"/>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89C8701-95AA-6218-86B0-36B28631AAA7}"/>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a16="http://schemas.microsoft.com/office/drawing/2014/main" id="{483070FA-4E1D-61D2-732E-BF9785028240}"/>
              </a:ext>
            </a:extLst>
          </p:cNvPr>
          <p:cNvSpPr/>
          <p:nvPr/>
        </p:nvSpPr>
        <p:spPr>
          <a:xfrm>
            <a:off x="1269865" y="1237549"/>
            <a:ext cx="4222539" cy="641394"/>
          </a:xfrm>
          <a:prstGeom prst="rect">
            <a:avLst/>
          </a:prstGeom>
        </p:spPr>
        <p:txBody>
          <a:bodyPr wrap="square">
            <a:spAutoFit/>
          </a:bodyPr>
          <a:lstStyle/>
          <a:p>
            <a:pPr lvl="0">
              <a:defRPr/>
            </a:pPr>
            <a:endParaRPr lang="en-US" sz="2000" b="1" dirty="0">
              <a:solidFill>
                <a:srgbClr val="2D3956"/>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8" name="Rectangle 17">
            <a:extLst>
              <a:ext uri="{FF2B5EF4-FFF2-40B4-BE49-F238E27FC236}">
                <a16:creationId xmlns:a16="http://schemas.microsoft.com/office/drawing/2014/main" id="{C20E14B1-B366-2693-D2A5-02D0C3EAEF3B}"/>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F9BDCD57-D4A4-5996-2156-8E1EA656A2FB}"/>
              </a:ext>
            </a:extLst>
          </p:cNvPr>
          <p:cNvSpPr txBox="1"/>
          <p:nvPr/>
        </p:nvSpPr>
        <p:spPr>
          <a:xfrm>
            <a:off x="5530196" y="3845361"/>
            <a:ext cx="1210266" cy="307777"/>
          </a:xfrm>
          <a:prstGeom prst="rect">
            <a:avLst/>
          </a:prstGeom>
          <a:noFill/>
        </p:spPr>
        <p:txBody>
          <a:bodyPr wrap="square" rtlCol="0">
            <a:spAutoFit/>
          </a:bodyPr>
          <a:lstStyle/>
          <a:p>
            <a:pPr lvl="0" algn="ctr">
              <a:defRPr/>
            </a:pPr>
            <a:r>
              <a:rPr lang="en-US" sz="1400" b="1" dirty="0">
                <a:solidFill>
                  <a:prstClr val="black"/>
                </a:solidFill>
                <a:latin typeface="Alexandria" charset="0"/>
                <a:cs typeface="Alexandria" charset="0"/>
              </a:rPr>
              <a:t>    Lecture  1</a:t>
            </a:r>
          </a:p>
        </p:txBody>
      </p:sp>
      <p:sp>
        <p:nvSpPr>
          <p:cNvPr id="29" name="Rectangle 28">
            <a:extLst>
              <a:ext uri="{FF2B5EF4-FFF2-40B4-BE49-F238E27FC236}">
                <a16:creationId xmlns:a16="http://schemas.microsoft.com/office/drawing/2014/main" id="{53248F4E-EA98-C443-D21B-487D2A4935D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EB833ED7-F02E-5FFB-6005-0743EE5172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F7760BE7-C0AE-E27B-1BAB-0A654AC2F3DD}"/>
              </a:ext>
            </a:extLst>
          </p:cNvPr>
          <p:cNvSpPr txBox="1"/>
          <p:nvPr/>
        </p:nvSpPr>
        <p:spPr>
          <a:xfrm>
            <a:off x="1133853" y="1397680"/>
            <a:ext cx="4780249" cy="3416320"/>
          </a:xfrm>
          <a:prstGeom prst="rect">
            <a:avLst/>
          </a:prstGeom>
          <a:noFill/>
        </p:spPr>
        <p:txBody>
          <a:bodyPr wrap="square">
            <a:spAutoFit/>
          </a:bodyPr>
          <a:lstStyle/>
          <a:p>
            <a:pPr marL="12700" lvl="0">
              <a:defRPr/>
            </a:pPr>
            <a:r>
              <a:rPr lang="en-US" spc="-5" dirty="0">
                <a:solidFill>
                  <a:srgbClr val="333333"/>
                </a:solidFill>
                <a:latin typeface="Roboto"/>
                <a:cs typeface="Roboto"/>
              </a:rPr>
              <a:t>(</a:t>
            </a:r>
            <a:r>
              <a:rPr lang="en-US" spc="-5" dirty="0">
                <a:solidFill>
                  <a:srgbClr val="333333"/>
                </a:solidFill>
                <a:latin typeface="Alexandria"/>
                <a:cs typeface="Roboto"/>
              </a:rPr>
              <a:t>B) </a:t>
            </a:r>
            <a:r>
              <a:rPr lang="en-US" b="1" spc="-5" dirty="0">
                <a:solidFill>
                  <a:srgbClr val="ED7D31">
                    <a:lumMod val="75000"/>
                  </a:srgbClr>
                </a:solidFill>
                <a:latin typeface="Alexandria"/>
                <a:cs typeface="Roboto"/>
              </a:rPr>
              <a:t>External Users</a:t>
            </a:r>
          </a:p>
          <a:p>
            <a:pPr marL="12700" lvl="0">
              <a:defRPr/>
            </a:pPr>
            <a:endParaRPr lang="en-US" b="1" dirty="0">
              <a:solidFill>
                <a:srgbClr val="ED7D31">
                  <a:lumMod val="75000"/>
                </a:srgbClr>
              </a:solidFill>
              <a:latin typeface="Alexandria"/>
              <a:cs typeface="Roboto"/>
            </a:endParaRPr>
          </a:p>
          <a:p>
            <a:pPr marL="12700" marR="460375" lvl="0">
              <a:buSzPct val="94444"/>
              <a:buFont typeface="Arial"/>
              <a:buChar char="•"/>
              <a:tabLst>
                <a:tab pos="93980" algn="l"/>
              </a:tabLst>
              <a:defRPr/>
            </a:pPr>
            <a:r>
              <a:rPr lang="en-US" b="1" dirty="0">
                <a:solidFill>
                  <a:srgbClr val="333333"/>
                </a:solidFill>
                <a:latin typeface="Alexandria"/>
                <a:cs typeface="Roboto"/>
              </a:rPr>
              <a:t>Government: </a:t>
            </a:r>
            <a:r>
              <a:rPr lang="en-US" dirty="0">
                <a:solidFill>
                  <a:srgbClr val="333333"/>
                </a:solidFill>
                <a:latin typeface="Alexandria"/>
                <a:cs typeface="Roboto"/>
              </a:rPr>
              <a:t>The government needs </a:t>
            </a:r>
            <a:r>
              <a:rPr lang="en-US" spc="-5" dirty="0">
                <a:solidFill>
                  <a:srgbClr val="333333"/>
                </a:solidFill>
                <a:latin typeface="Alexandria"/>
                <a:cs typeface="Roboto"/>
              </a:rPr>
              <a:t>accounting information to assess the tax  liability </a:t>
            </a:r>
            <a:r>
              <a:rPr lang="en-US" dirty="0">
                <a:solidFill>
                  <a:srgbClr val="333333"/>
                </a:solidFill>
                <a:latin typeface="Alexandria"/>
                <a:cs typeface="Roboto"/>
              </a:rPr>
              <a:t>of </a:t>
            </a:r>
            <a:r>
              <a:rPr lang="en-US" spc="-5" dirty="0">
                <a:solidFill>
                  <a:srgbClr val="333333"/>
                </a:solidFill>
                <a:latin typeface="Alexandria"/>
                <a:cs typeface="Roboto"/>
              </a:rPr>
              <a:t>the business</a:t>
            </a:r>
            <a:r>
              <a:rPr lang="en-US" spc="5" dirty="0">
                <a:solidFill>
                  <a:srgbClr val="333333"/>
                </a:solidFill>
                <a:latin typeface="Alexandria"/>
                <a:cs typeface="Roboto"/>
              </a:rPr>
              <a:t> </a:t>
            </a:r>
            <a:r>
              <a:rPr lang="en-US" spc="-5" dirty="0">
                <a:solidFill>
                  <a:srgbClr val="333333"/>
                </a:solidFill>
                <a:latin typeface="Alexandria"/>
                <a:cs typeface="Roboto"/>
              </a:rPr>
              <a:t>entity.</a:t>
            </a:r>
          </a:p>
          <a:p>
            <a:pPr marL="12700" marR="460375" lvl="0">
              <a:buSzPct val="94444"/>
              <a:tabLst>
                <a:tab pos="93980" algn="l"/>
              </a:tabLst>
              <a:defRPr/>
            </a:pPr>
            <a:endParaRPr lang="en-US" dirty="0">
              <a:solidFill>
                <a:prstClr val="black"/>
              </a:solidFill>
              <a:latin typeface="Alexandria"/>
              <a:cs typeface="Roboto"/>
            </a:endParaRPr>
          </a:p>
          <a:p>
            <a:pPr marL="93345" lvl="0" indent="-81280">
              <a:buSzPct val="94444"/>
              <a:buFont typeface="Arial"/>
              <a:buChar char="•"/>
              <a:tabLst>
                <a:tab pos="93980" algn="l"/>
              </a:tabLst>
              <a:defRPr/>
            </a:pPr>
            <a:r>
              <a:rPr lang="en-US" b="1" spc="-5" dirty="0">
                <a:solidFill>
                  <a:srgbClr val="333333"/>
                </a:solidFill>
                <a:latin typeface="Alexandria"/>
                <a:cs typeface="Roboto"/>
              </a:rPr>
              <a:t>Researchers: </a:t>
            </a:r>
            <a:r>
              <a:rPr lang="en-US" spc="-5" dirty="0">
                <a:solidFill>
                  <a:srgbClr val="333333"/>
                </a:solidFill>
                <a:latin typeface="Alexandria"/>
                <a:cs typeface="Roboto"/>
              </a:rPr>
              <a:t>Researchers use accounting information in their </a:t>
            </a:r>
            <a:r>
              <a:rPr lang="en-US" dirty="0">
                <a:solidFill>
                  <a:srgbClr val="333333"/>
                </a:solidFill>
                <a:latin typeface="Alexandria"/>
                <a:cs typeface="Roboto"/>
              </a:rPr>
              <a:t>research </a:t>
            </a:r>
            <a:r>
              <a:rPr lang="en-US" spc="-5" dirty="0">
                <a:solidFill>
                  <a:srgbClr val="333333"/>
                </a:solidFill>
                <a:latin typeface="Alexandria"/>
                <a:cs typeface="Roboto"/>
              </a:rPr>
              <a:t>work.</a:t>
            </a:r>
          </a:p>
          <a:p>
            <a:pPr marL="12065" lvl="0">
              <a:buSzPct val="94444"/>
              <a:tabLst>
                <a:tab pos="93980" algn="l"/>
              </a:tabLst>
              <a:defRPr/>
            </a:pPr>
            <a:endParaRPr lang="en-US" dirty="0">
              <a:solidFill>
                <a:prstClr val="black"/>
              </a:solidFill>
              <a:latin typeface="Alexandria"/>
              <a:cs typeface="Roboto"/>
            </a:endParaRPr>
          </a:p>
          <a:p>
            <a:pPr marL="93345" lvl="0" indent="-81280">
              <a:buSzPct val="94444"/>
              <a:buFont typeface="Arial"/>
              <a:buChar char="•"/>
              <a:tabLst>
                <a:tab pos="93980" algn="l"/>
              </a:tabLst>
              <a:defRPr/>
            </a:pPr>
            <a:r>
              <a:rPr lang="en-US" b="1" spc="-5" dirty="0">
                <a:solidFill>
                  <a:srgbClr val="333333"/>
                </a:solidFill>
                <a:latin typeface="Alexandria"/>
                <a:cs typeface="Roboto"/>
              </a:rPr>
              <a:t>Consumers: </a:t>
            </a:r>
            <a:r>
              <a:rPr lang="en-US" dirty="0">
                <a:solidFill>
                  <a:srgbClr val="333333"/>
                </a:solidFill>
                <a:latin typeface="Alexandria"/>
                <a:cs typeface="Roboto"/>
              </a:rPr>
              <a:t>They </a:t>
            </a:r>
            <a:r>
              <a:rPr lang="en-US" spc="-5" dirty="0">
                <a:solidFill>
                  <a:srgbClr val="333333"/>
                </a:solidFill>
                <a:latin typeface="Alexandria"/>
                <a:cs typeface="Roboto"/>
              </a:rPr>
              <a:t>require accounting information </a:t>
            </a:r>
            <a:r>
              <a:rPr lang="en-US" dirty="0">
                <a:solidFill>
                  <a:srgbClr val="333333"/>
                </a:solidFill>
                <a:latin typeface="Alexandria"/>
                <a:cs typeface="Roboto"/>
              </a:rPr>
              <a:t>for </a:t>
            </a:r>
            <a:r>
              <a:rPr lang="en-US" spc="-5" dirty="0">
                <a:solidFill>
                  <a:srgbClr val="333333"/>
                </a:solidFill>
                <a:latin typeface="Alexandria"/>
                <a:cs typeface="Roboto"/>
              </a:rPr>
              <a:t>establishing </a:t>
            </a:r>
            <a:r>
              <a:rPr lang="en-US" dirty="0">
                <a:solidFill>
                  <a:srgbClr val="333333"/>
                </a:solidFill>
                <a:latin typeface="Alexandria"/>
                <a:cs typeface="Roboto"/>
              </a:rPr>
              <a:t>good</a:t>
            </a:r>
            <a:r>
              <a:rPr lang="en-US" spc="10" dirty="0">
                <a:solidFill>
                  <a:srgbClr val="333333"/>
                </a:solidFill>
                <a:latin typeface="Alexandria"/>
                <a:cs typeface="Roboto"/>
              </a:rPr>
              <a:t> </a:t>
            </a:r>
            <a:r>
              <a:rPr lang="en-US" spc="-5" dirty="0">
                <a:solidFill>
                  <a:srgbClr val="333333"/>
                </a:solidFill>
                <a:latin typeface="Alexandria"/>
                <a:cs typeface="Roboto"/>
              </a:rPr>
              <a:t>accounting</a:t>
            </a:r>
            <a:r>
              <a:rPr lang="en-US" dirty="0">
                <a:solidFill>
                  <a:prstClr val="black"/>
                </a:solidFill>
                <a:latin typeface="Alexandria"/>
                <a:cs typeface="Roboto"/>
              </a:rPr>
              <a:t> </a:t>
            </a:r>
            <a:r>
              <a:rPr lang="en-US" spc="-5" dirty="0">
                <a:solidFill>
                  <a:srgbClr val="333333"/>
                </a:solidFill>
                <a:latin typeface="Alexandria"/>
                <a:cs typeface="Roboto"/>
              </a:rPr>
              <a:t>control, which will </a:t>
            </a:r>
            <a:r>
              <a:rPr lang="en-US" dirty="0">
                <a:solidFill>
                  <a:srgbClr val="333333"/>
                </a:solidFill>
                <a:latin typeface="Alexandria"/>
                <a:cs typeface="Roboto"/>
              </a:rPr>
              <a:t>reduce </a:t>
            </a:r>
            <a:r>
              <a:rPr lang="en-US" spc="-5" dirty="0">
                <a:solidFill>
                  <a:srgbClr val="333333"/>
                </a:solidFill>
                <a:latin typeface="Alexandria"/>
                <a:cs typeface="Roboto"/>
              </a:rPr>
              <a:t>the cost </a:t>
            </a:r>
            <a:r>
              <a:rPr lang="en-US" dirty="0">
                <a:solidFill>
                  <a:srgbClr val="333333"/>
                </a:solidFill>
                <a:latin typeface="Alexandria"/>
                <a:cs typeface="Roboto"/>
              </a:rPr>
              <a:t>of</a:t>
            </a:r>
            <a:r>
              <a:rPr lang="en-US" spc="-75" dirty="0">
                <a:solidFill>
                  <a:srgbClr val="333333"/>
                </a:solidFill>
                <a:latin typeface="Alexandria"/>
                <a:cs typeface="Roboto"/>
              </a:rPr>
              <a:t> </a:t>
            </a:r>
            <a:r>
              <a:rPr lang="en-US" spc="-5" dirty="0">
                <a:solidFill>
                  <a:srgbClr val="333333"/>
                </a:solidFill>
                <a:latin typeface="Alexandria"/>
                <a:cs typeface="Roboto"/>
              </a:rPr>
              <a:t>production</a:t>
            </a:r>
            <a:endParaRPr lang="en-US" dirty="0">
              <a:solidFill>
                <a:prstClr val="black"/>
              </a:solidFill>
              <a:latin typeface="Alexandria"/>
            </a:endParaRPr>
          </a:p>
        </p:txBody>
      </p:sp>
    </p:spTree>
    <p:extLst>
      <p:ext uri="{BB962C8B-B14F-4D97-AF65-F5344CB8AC3E}">
        <p14:creationId xmlns:p14="http://schemas.microsoft.com/office/powerpoint/2010/main" val="353057178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01A2A-F889-C6E4-4851-78319E93FF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FE48A90-D9FD-8F62-C6CB-73DBB0F7D8ED}"/>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C1C9B995-C56A-BCF0-76D1-0A7AC5DA127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4C3FD4D-84C9-C6D2-72C9-EF22208BBCCC}"/>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3DF89407-18A5-1CF8-A47A-C30C40EEB0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AB845809-E27F-3840-F603-E96CBD1621BE}"/>
              </a:ext>
            </a:extLst>
          </p:cNvPr>
          <p:cNvSpPr txBox="1"/>
          <p:nvPr/>
        </p:nvSpPr>
        <p:spPr>
          <a:xfrm>
            <a:off x="2513148" y="1019069"/>
            <a:ext cx="8989212" cy="523220"/>
          </a:xfrm>
          <a:prstGeom prst="rect">
            <a:avLst/>
          </a:prstGeom>
          <a:noFill/>
        </p:spPr>
        <p:txBody>
          <a:bodyPr wrap="square" rtlCol="0">
            <a:spAutoFit/>
          </a:bodyPr>
          <a:lstStyle/>
          <a:p>
            <a:r>
              <a:rPr lang="en-US" sz="2800" dirty="0"/>
              <a:t>Match each term below with its correct definition in Part 2.</a:t>
            </a:r>
          </a:p>
        </p:txBody>
      </p:sp>
      <p:sp>
        <p:nvSpPr>
          <p:cNvPr id="6" name="TextBox 5">
            <a:extLst>
              <a:ext uri="{FF2B5EF4-FFF2-40B4-BE49-F238E27FC236}">
                <a16:creationId xmlns:a16="http://schemas.microsoft.com/office/drawing/2014/main" id="{E06CF4CB-328B-89AE-DF2B-8D269EF86CC2}"/>
              </a:ext>
            </a:extLst>
          </p:cNvPr>
          <p:cNvSpPr txBox="1"/>
          <p:nvPr/>
        </p:nvSpPr>
        <p:spPr>
          <a:xfrm>
            <a:off x="1103882" y="2403481"/>
            <a:ext cx="3187899" cy="2308324"/>
          </a:xfrm>
          <a:prstGeom prst="rect">
            <a:avLst/>
          </a:prstGeom>
          <a:noFill/>
        </p:spPr>
        <p:txBody>
          <a:bodyPr wrap="square">
            <a:spAutoFit/>
          </a:bodyPr>
          <a:lstStyle/>
          <a:p>
            <a:r>
              <a:rPr lang="en-US" b="1" dirty="0"/>
              <a:t>1-Asset            </a:t>
            </a:r>
            <a:endParaRPr lang="en-US" dirty="0"/>
          </a:p>
          <a:p>
            <a:r>
              <a:rPr lang="en-US" b="1" dirty="0"/>
              <a:t>2-Liability</a:t>
            </a:r>
            <a:endParaRPr lang="en-US" dirty="0"/>
          </a:p>
          <a:p>
            <a:r>
              <a:rPr lang="en-US" b="1" dirty="0"/>
              <a:t>3-Owner's Equity</a:t>
            </a:r>
            <a:endParaRPr lang="en-US" dirty="0"/>
          </a:p>
          <a:p>
            <a:r>
              <a:rPr lang="en-US" b="1" dirty="0"/>
              <a:t>4-Accrual Accounting</a:t>
            </a:r>
            <a:endParaRPr lang="en-US" dirty="0"/>
          </a:p>
          <a:p>
            <a:r>
              <a:rPr lang="en-US" b="1" dirty="0"/>
              <a:t>5-Cash-Basis Accounting</a:t>
            </a:r>
            <a:endParaRPr lang="en-US" dirty="0"/>
          </a:p>
          <a:p>
            <a:r>
              <a:rPr lang="en-US" b="1" dirty="0"/>
              <a:t>6-Matching Principle</a:t>
            </a:r>
            <a:endParaRPr lang="en-US" dirty="0"/>
          </a:p>
          <a:p>
            <a:r>
              <a:rPr lang="en-US" b="1" dirty="0"/>
              <a:t>7-Going Concern Assumption</a:t>
            </a:r>
            <a:endParaRPr lang="en-US" dirty="0"/>
          </a:p>
          <a:p>
            <a:r>
              <a:rPr lang="en-US" b="1" dirty="0"/>
              <a:t>8-Separate Entity Concept</a:t>
            </a:r>
            <a:endParaRPr kumimoji="0" lang="en-US" sz="2800" b="0" i="0" u="none" strike="noStrike" kern="1200" cap="none" spc="0" normalizeH="0" baseline="0" noProof="0" dirty="0">
              <a:ln>
                <a:noFill/>
              </a:ln>
              <a:solidFill>
                <a:srgbClr val="000000"/>
              </a:solidFill>
              <a:effectLst/>
              <a:uLnTx/>
              <a:uFillTx/>
              <a:latin typeface="Alexandria"/>
              <a:cs typeface="Arial"/>
              <a:sym typeface="Arial"/>
            </a:endParaRPr>
          </a:p>
        </p:txBody>
      </p:sp>
      <p:sp>
        <p:nvSpPr>
          <p:cNvPr id="2" name="TextBox 1">
            <a:extLst>
              <a:ext uri="{FF2B5EF4-FFF2-40B4-BE49-F238E27FC236}">
                <a16:creationId xmlns:a16="http://schemas.microsoft.com/office/drawing/2014/main" id="{85876D69-5F59-EE51-90DA-2BDD1ABF3B4B}"/>
              </a:ext>
            </a:extLst>
          </p:cNvPr>
          <p:cNvSpPr txBox="1"/>
          <p:nvPr/>
        </p:nvSpPr>
        <p:spPr>
          <a:xfrm>
            <a:off x="4813068" y="1641699"/>
            <a:ext cx="6817153" cy="4724370"/>
          </a:xfrm>
          <a:prstGeom prst="rect">
            <a:avLst/>
          </a:prstGeom>
          <a:noFill/>
        </p:spPr>
        <p:txBody>
          <a:bodyPr wrap="square">
            <a:spAutoFit/>
          </a:bodyPr>
          <a:lstStyle/>
          <a:p>
            <a:r>
              <a:rPr lang="en-US" altLang="en-US" sz="1600" dirty="0">
                <a:latin typeface="Google Sans"/>
              </a:rPr>
              <a:t>A. Records revenues and expenses only when cash is actually received or paid out.</a:t>
            </a:r>
          </a:p>
          <a:p>
            <a:pPr lvl="0" eaLnBrk="0" fontAlgn="base" hangingPunct="0">
              <a:spcBef>
                <a:spcPct val="0"/>
              </a:spcBef>
              <a:spcAft>
                <a:spcPct val="0"/>
              </a:spcAft>
            </a:pPr>
            <a:r>
              <a:rPr lang="en-US" altLang="en-US" sz="1600" b="1" dirty="0">
                <a:latin typeface="Google Sans"/>
              </a:rPr>
              <a:t>B.</a:t>
            </a:r>
            <a:r>
              <a:rPr lang="en-US" altLang="en-US" sz="1600" dirty="0">
                <a:latin typeface="Google Sans"/>
              </a:rPr>
              <a:t> The assumption that a business will continue to operate fluidly for the foreseeable future.</a:t>
            </a:r>
          </a:p>
          <a:p>
            <a:pPr lvl="0" eaLnBrk="0" fontAlgn="base" hangingPunct="0">
              <a:spcBef>
                <a:spcPct val="0"/>
              </a:spcBef>
              <a:spcAft>
                <a:spcPct val="0"/>
              </a:spcAft>
            </a:pPr>
            <a:r>
              <a:rPr lang="en-US" altLang="en-US" sz="1600" b="1" dirty="0">
                <a:latin typeface="Google Sans"/>
              </a:rPr>
              <a:t>C.</a:t>
            </a:r>
            <a:r>
              <a:rPr lang="en-US" altLang="en-US" sz="1600" dirty="0">
                <a:latin typeface="Google Sans"/>
              </a:rPr>
              <a:t> Present obligations of a business arising from past events that require future settlement.</a:t>
            </a:r>
          </a:p>
          <a:p>
            <a:pPr lvl="0" eaLnBrk="0" fontAlgn="base" hangingPunct="0">
              <a:spcBef>
                <a:spcPct val="0"/>
              </a:spcBef>
              <a:spcAft>
                <a:spcPct val="0"/>
              </a:spcAft>
            </a:pPr>
            <a:r>
              <a:rPr lang="en-US" altLang="en-US" sz="1600" b="1" dirty="0">
                <a:latin typeface="Google Sans"/>
              </a:rPr>
              <a:t>D.</a:t>
            </a:r>
            <a:r>
              <a:rPr lang="en-US" altLang="en-US" sz="1600" dirty="0">
                <a:latin typeface="Google Sans"/>
              </a:rPr>
              <a:t> Requires expenses to be recognized in the same reporting period as the related revenues they helped generate.</a:t>
            </a:r>
          </a:p>
          <a:p>
            <a:pPr lvl="0" eaLnBrk="0" fontAlgn="base" hangingPunct="0">
              <a:spcBef>
                <a:spcPct val="0"/>
              </a:spcBef>
              <a:spcAft>
                <a:spcPct val="0"/>
              </a:spcAft>
            </a:pPr>
            <a:r>
              <a:rPr lang="en-US" altLang="en-US" sz="1600" b="1" dirty="0">
                <a:latin typeface="Google Sans"/>
              </a:rPr>
              <a:t>E.</a:t>
            </a:r>
            <a:r>
              <a:rPr lang="en-US" altLang="en-US" sz="1600" dirty="0">
                <a:latin typeface="Google Sans"/>
              </a:rPr>
              <a:t> The owner's remaining financial interest or claim on the net assets of the business.</a:t>
            </a:r>
          </a:p>
          <a:p>
            <a:pPr lvl="0" eaLnBrk="0" fontAlgn="base" hangingPunct="0">
              <a:spcBef>
                <a:spcPct val="0"/>
              </a:spcBef>
              <a:spcAft>
                <a:spcPct val="0"/>
              </a:spcAft>
            </a:pPr>
            <a:r>
              <a:rPr lang="en-US" altLang="en-US" sz="1600" b="1" dirty="0">
                <a:latin typeface="Google Sans"/>
              </a:rPr>
              <a:t>F.</a:t>
            </a:r>
            <a:r>
              <a:rPr lang="en-US" altLang="en-US" sz="1600" dirty="0">
                <a:latin typeface="Google Sans"/>
              </a:rPr>
              <a:t> Records revenues when earned and expenses when incurred, regardless of cash flow timing.</a:t>
            </a:r>
          </a:p>
          <a:p>
            <a:pPr lvl="0" eaLnBrk="0" fontAlgn="base" hangingPunct="0">
              <a:spcBef>
                <a:spcPct val="0"/>
              </a:spcBef>
              <a:spcAft>
                <a:spcPct val="0"/>
              </a:spcAft>
            </a:pPr>
            <a:r>
              <a:rPr lang="en-US" altLang="en-US" sz="1600" b="1" dirty="0">
                <a:latin typeface="Google Sans"/>
              </a:rPr>
              <a:t>G.</a:t>
            </a:r>
            <a:r>
              <a:rPr lang="en-US" altLang="en-US" sz="1600" dirty="0">
                <a:latin typeface="Google Sans"/>
              </a:rPr>
              <a:t> Items of value owned or controlled by an entity that bring future economic benefits.</a:t>
            </a:r>
          </a:p>
          <a:p>
            <a:pPr lvl="0" eaLnBrk="0" fontAlgn="base" hangingPunct="0">
              <a:spcBef>
                <a:spcPct val="0"/>
              </a:spcBef>
              <a:spcAft>
                <a:spcPct val="0"/>
              </a:spcAft>
            </a:pPr>
            <a:r>
              <a:rPr lang="en-US" altLang="en-US" sz="1600" b="1" dirty="0">
                <a:latin typeface="Google Sans"/>
              </a:rPr>
              <a:t>H.</a:t>
            </a:r>
            <a:r>
              <a:rPr lang="en-US" altLang="en-US" sz="1600" dirty="0">
                <a:latin typeface="Google Sans"/>
              </a:rPr>
              <a:t> The principle that a business unit must be kept completely distinct from the personal activities of its owners.</a:t>
            </a:r>
            <a:r>
              <a:rPr lang="en-US" altLang="en-US" sz="1400" dirty="0"/>
              <a:t> </a:t>
            </a:r>
            <a:endParaRPr lang="en-US" altLang="en-US" sz="2400" dirty="0">
              <a:latin typeface="Arial" panose="020B0604020202020204" pitchFamily="34" charset="0"/>
            </a:endParaRPr>
          </a:p>
          <a:p>
            <a:pPr marL="514350" indent="-514350">
              <a:buAutoNum type="alphaUcPeriod"/>
            </a:pPr>
            <a:endParaRPr lang="en-US" altLang="en-US" sz="1600" dirty="0">
              <a:latin typeface="Google Sans"/>
            </a:endParaRPr>
          </a:p>
          <a:p>
            <a:pPr marL="0" marR="0" lvl="0" indent="0" algn="l" defTabSz="914400" rtl="0" eaLnBrk="0" fontAlgn="base" latinLnBrk="0" hangingPunct="0">
              <a:lnSpc>
                <a:spcPct val="100000"/>
              </a:lnSpc>
              <a:spcBef>
                <a:spcPct val="50000"/>
              </a:spcBef>
              <a:spcAft>
                <a:spcPct val="0"/>
              </a:spcAft>
              <a:buClrTx/>
              <a:buSzTx/>
              <a:buFont typeface="Arial"/>
              <a:buNone/>
              <a:tabLst/>
              <a:defRPr/>
            </a:pPr>
            <a:endParaRPr kumimoji="0" lang="en-US" sz="1600" b="0" i="0" u="none" strike="noStrike" kern="1200" cap="none" spc="0" normalizeH="0" baseline="0" noProof="0" dirty="0">
              <a:ln>
                <a:noFill/>
              </a:ln>
              <a:solidFill>
                <a:srgbClr val="000000"/>
              </a:solidFill>
              <a:effectLst/>
              <a:uLnTx/>
              <a:uFillTx/>
              <a:latin typeface="Alexandria"/>
              <a:cs typeface="Arial"/>
              <a:sym typeface="Arial"/>
            </a:endParaRPr>
          </a:p>
        </p:txBody>
      </p:sp>
    </p:spTree>
    <p:extLst>
      <p:ext uri="{BB962C8B-B14F-4D97-AF65-F5344CB8AC3E}">
        <p14:creationId xmlns:p14="http://schemas.microsoft.com/office/powerpoint/2010/main" val="21016010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DAF13F-3C9A-3775-6F14-475BC4605D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4DB7334-7B12-C947-9EA3-99732FA12E70}"/>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7126F4DB-DE26-A14C-15EC-CA06CE9B18C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9D4436E-EC9A-E431-0BD8-7837603D36D2}"/>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A924A9CC-8E28-7927-FDB9-B7D55B0816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8D319F9-34BB-3D37-B73E-993F92FB25B0}"/>
              </a:ext>
            </a:extLst>
          </p:cNvPr>
          <p:cNvSpPr txBox="1"/>
          <p:nvPr/>
        </p:nvSpPr>
        <p:spPr>
          <a:xfrm>
            <a:off x="2513148" y="1019069"/>
            <a:ext cx="8989212" cy="523220"/>
          </a:xfrm>
          <a:prstGeom prst="rect">
            <a:avLst/>
          </a:prstGeom>
          <a:noFill/>
        </p:spPr>
        <p:txBody>
          <a:bodyPr wrap="square" rtlCol="0">
            <a:spAutoFit/>
          </a:bodyPr>
          <a:lstStyle/>
          <a:p>
            <a:r>
              <a:rPr lang="en-US" sz="2800" dirty="0"/>
              <a:t>Match each term below with its correct definition in Part 2.</a:t>
            </a:r>
          </a:p>
        </p:txBody>
      </p:sp>
      <p:sp>
        <p:nvSpPr>
          <p:cNvPr id="2" name="TextBox 1">
            <a:extLst>
              <a:ext uri="{FF2B5EF4-FFF2-40B4-BE49-F238E27FC236}">
                <a16:creationId xmlns:a16="http://schemas.microsoft.com/office/drawing/2014/main" id="{40D2030C-58C8-8685-9102-8F305C35AD20}"/>
              </a:ext>
            </a:extLst>
          </p:cNvPr>
          <p:cNvSpPr txBox="1"/>
          <p:nvPr/>
        </p:nvSpPr>
        <p:spPr>
          <a:xfrm>
            <a:off x="4875212" y="2534243"/>
            <a:ext cx="1879549" cy="258532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Answer Key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1 — G</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2 — C</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3 — E</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4 — F</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5 — A</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6 — D</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7 — B</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mn-ea"/>
                <a:cs typeface="+mn-cs"/>
              </a:rPr>
              <a:t>8 — H</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550784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A1D00-660D-513F-8256-55565BB532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F1A92D-BFCA-06AD-41AD-66957140E90B}"/>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35CB38E3-87A0-FFA7-6B57-9B4BC136DAD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647316CD-3AAB-77E9-51E0-1DDF250670FD}"/>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73A9128E-8FB1-6B55-6AC0-D73FEC6C42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99430FD-853E-4E23-0549-94803261EBF7}"/>
              </a:ext>
            </a:extLst>
          </p:cNvPr>
          <p:cNvSpPr txBox="1"/>
          <p:nvPr/>
        </p:nvSpPr>
        <p:spPr>
          <a:xfrm>
            <a:off x="2513148" y="1019069"/>
            <a:ext cx="8989212" cy="523220"/>
          </a:xfrm>
          <a:prstGeom prst="rect">
            <a:avLst/>
          </a:prstGeom>
          <a:noFill/>
        </p:spPr>
        <p:txBody>
          <a:bodyPr wrap="square" rtlCol="0">
            <a:spAutoFit/>
          </a:bodyPr>
          <a:lstStyle/>
          <a:p>
            <a:r>
              <a:rPr lang="en-US" sz="2800" dirty="0"/>
              <a:t>Problem 1: The Accounting Equation</a:t>
            </a:r>
          </a:p>
        </p:txBody>
      </p:sp>
      <p:sp>
        <p:nvSpPr>
          <p:cNvPr id="2" name="TextBox 1">
            <a:extLst>
              <a:ext uri="{FF2B5EF4-FFF2-40B4-BE49-F238E27FC236}">
                <a16:creationId xmlns:a16="http://schemas.microsoft.com/office/drawing/2014/main" id="{F025100B-C94B-5183-57F3-5EAFCB901710}"/>
              </a:ext>
            </a:extLst>
          </p:cNvPr>
          <p:cNvSpPr txBox="1"/>
          <p:nvPr/>
        </p:nvSpPr>
        <p:spPr>
          <a:xfrm>
            <a:off x="1006239" y="2240969"/>
            <a:ext cx="10179522" cy="3139321"/>
          </a:xfrm>
          <a:prstGeom prst="rect">
            <a:avLst/>
          </a:prstGeom>
          <a:noFill/>
        </p:spPr>
        <p:txBody>
          <a:bodyPr wrap="square">
            <a:spAutoFit/>
          </a:bodyPr>
          <a:lstStyle/>
          <a:p>
            <a:r>
              <a:rPr lang="en-US" dirty="0"/>
              <a:t>At the beginning of the year, Alpha Trading had total assets of $150,000 and total liabilities of $60,000. During the year, assets increased by $40,000 and liabilities decreased by $10,000.</a:t>
            </a:r>
            <a:endParaRPr lang="en-US" b="1" dirty="0"/>
          </a:p>
          <a:p>
            <a:r>
              <a:rPr lang="en-US" b="1" dirty="0"/>
              <a:t>Questions:</a:t>
            </a:r>
            <a:endParaRPr lang="en-US" dirty="0"/>
          </a:p>
          <a:p>
            <a:pPr lvl="1"/>
            <a:r>
              <a:rPr lang="en-US" dirty="0"/>
              <a:t>What was the Owner's Equity at the beginning of the year?</a:t>
            </a:r>
          </a:p>
          <a:p>
            <a:pPr lvl="1"/>
            <a:r>
              <a:rPr lang="en-US" dirty="0"/>
              <a:t>What was the Owner's Equity at the end of the year?</a:t>
            </a:r>
          </a:p>
          <a:p>
            <a:r>
              <a:rPr lang="en-US" b="1" dirty="0"/>
              <a:t>Solution:</a:t>
            </a:r>
            <a:endParaRPr lang="en-US" dirty="0"/>
          </a:p>
          <a:p>
            <a:pPr lvl="1"/>
            <a:r>
              <a:rPr lang="en-US" b="1" dirty="0"/>
              <a:t>Beginning Equity:</a:t>
            </a:r>
            <a:r>
              <a:rPr lang="en-US" dirty="0"/>
              <a:t> {Assets} - {Liabilities} = $150,000 - $60,000 = {\$90,000}\)</a:t>
            </a:r>
          </a:p>
          <a:p>
            <a:pPr lvl="1"/>
            <a:r>
              <a:rPr lang="en-US" b="1" dirty="0"/>
              <a:t>Ending Equity:</a:t>
            </a:r>
            <a:endParaRPr lang="en-US" dirty="0"/>
          </a:p>
          <a:p>
            <a:pPr lvl="2"/>
            <a:r>
              <a:rPr lang="en-US" dirty="0"/>
              <a:t>Ending Assets = $150,000 + $40,000 = $190,000</a:t>
            </a:r>
          </a:p>
          <a:p>
            <a:pPr lvl="2"/>
            <a:r>
              <a:rPr lang="en-US" dirty="0"/>
              <a:t>Ending Liabilities = $60,000 - $10,000 = $50,000</a:t>
            </a:r>
          </a:p>
          <a:p>
            <a:pPr lvl="2"/>
            <a:r>
              <a:rPr lang="en-US" dirty="0"/>
              <a:t>Ending Equity = $190,000 - $50,000 = $140,000</a:t>
            </a:r>
          </a:p>
        </p:txBody>
      </p:sp>
    </p:spTree>
    <p:extLst>
      <p:ext uri="{BB962C8B-B14F-4D97-AF65-F5344CB8AC3E}">
        <p14:creationId xmlns:p14="http://schemas.microsoft.com/office/powerpoint/2010/main" val="15446430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4FB25-E738-CEC9-6A07-DDE729A308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7A7E79E-B55C-9A03-DE74-AE5B88E294C2}"/>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Part 2: Definitions</a:t>
            </a:r>
          </a:p>
          <a:p>
            <a:r>
              <a:rPr lang="en-US" b="1" dirty="0"/>
              <a:t>A.</a:t>
            </a:r>
            <a:r>
              <a:rPr lang="en-US" dirty="0"/>
              <a:t> Records revenues and expenses only when cash is actually received or paid out.</a:t>
            </a:r>
          </a:p>
          <a:p>
            <a:r>
              <a:rPr lang="en-US" b="1" dirty="0"/>
              <a:t>B.</a:t>
            </a:r>
            <a:r>
              <a:rPr lang="en-US" dirty="0"/>
              <a:t> The assumption that a business will continue to operate fluidly for the foreseeable future.</a:t>
            </a:r>
          </a:p>
          <a:p>
            <a:r>
              <a:rPr lang="en-US" b="1" dirty="0"/>
              <a:t>C.</a:t>
            </a:r>
            <a:r>
              <a:rPr lang="en-US" dirty="0"/>
              <a:t> Present obligations of a business arising from past events that require future settlement.</a:t>
            </a:r>
          </a:p>
          <a:p>
            <a:r>
              <a:rPr lang="en-US" b="1" dirty="0"/>
              <a:t>D.</a:t>
            </a:r>
            <a:r>
              <a:rPr lang="en-US" dirty="0"/>
              <a:t> Requires expenses to be recognized in the same reporting period as the related revenues they helped generate.</a:t>
            </a:r>
          </a:p>
          <a:p>
            <a:r>
              <a:rPr lang="en-US" b="1" dirty="0"/>
              <a:t>E.</a:t>
            </a:r>
            <a:r>
              <a:rPr lang="en-US" dirty="0"/>
              <a:t> The owner's remaining financial interest or claim on the net assets of the business.</a:t>
            </a:r>
          </a:p>
          <a:p>
            <a:r>
              <a:rPr lang="en-US" b="1" dirty="0"/>
              <a:t>F.</a:t>
            </a:r>
            <a:r>
              <a:rPr lang="en-US" dirty="0"/>
              <a:t> Records revenues when earned and expenses when incurred, regardless of cash flow timing.</a:t>
            </a:r>
          </a:p>
          <a:p>
            <a:r>
              <a:rPr lang="en-US" b="1" dirty="0"/>
              <a:t>G.</a:t>
            </a:r>
            <a:r>
              <a:rPr lang="en-US" dirty="0"/>
              <a:t> Items of value owned or controlled by an entity that bring future economic benefits.</a:t>
            </a:r>
          </a:p>
          <a:p>
            <a:r>
              <a:rPr lang="en-US" b="1" dirty="0"/>
              <a:t>H.</a:t>
            </a:r>
            <a:r>
              <a:rPr lang="en-US" dirty="0"/>
              <a:t> The principle that a business unit must be kept completely distinct from the personal activities of its owners.</a:t>
            </a:r>
          </a:p>
        </p:txBody>
      </p:sp>
      <p:sp>
        <p:nvSpPr>
          <p:cNvPr id="5" name="Rectangle 4">
            <a:extLst>
              <a:ext uri="{FF2B5EF4-FFF2-40B4-BE49-F238E27FC236}">
                <a16:creationId xmlns:a16="http://schemas.microsoft.com/office/drawing/2014/main" id="{D490D49A-4569-5AE2-45AF-43A50C3931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BA290F76-1596-0A3E-9C18-6517A7B5EEB2}"/>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8CA8158A-C8BE-D58A-4B77-78B46A9341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B8BC8ACD-16CE-A59E-FDC4-274E7FFDABA3}"/>
              </a:ext>
            </a:extLst>
          </p:cNvPr>
          <p:cNvSpPr txBox="1"/>
          <p:nvPr/>
        </p:nvSpPr>
        <p:spPr>
          <a:xfrm>
            <a:off x="2513148" y="1019069"/>
            <a:ext cx="8989212" cy="523220"/>
          </a:xfrm>
          <a:prstGeom prst="rect">
            <a:avLst/>
          </a:prstGeom>
          <a:noFill/>
        </p:spPr>
        <p:txBody>
          <a:bodyPr wrap="square" rtlCol="0">
            <a:spAutoFit/>
          </a:bodyPr>
          <a:lstStyle/>
          <a:p>
            <a:r>
              <a:rPr lang="en-US" sz="2800" b="1" dirty="0"/>
              <a:t>Problem 2: Net Income Calculation (Income Statement)</a:t>
            </a:r>
          </a:p>
        </p:txBody>
      </p:sp>
      <p:sp>
        <p:nvSpPr>
          <p:cNvPr id="2" name="TextBox 1">
            <a:extLst>
              <a:ext uri="{FF2B5EF4-FFF2-40B4-BE49-F238E27FC236}">
                <a16:creationId xmlns:a16="http://schemas.microsoft.com/office/drawing/2014/main" id="{B2B50040-0595-3B1D-6CAA-EBC34353A0F1}"/>
              </a:ext>
            </a:extLst>
          </p:cNvPr>
          <p:cNvSpPr txBox="1"/>
          <p:nvPr/>
        </p:nvSpPr>
        <p:spPr>
          <a:xfrm>
            <a:off x="1070170" y="2248592"/>
            <a:ext cx="9574299" cy="3139321"/>
          </a:xfrm>
          <a:prstGeom prst="rect">
            <a:avLst/>
          </a:prstGeom>
          <a:noFill/>
        </p:spPr>
        <p:txBody>
          <a:bodyPr wrap="square">
            <a:spAutoFit/>
          </a:bodyPr>
          <a:lstStyle/>
          <a:p>
            <a:r>
              <a:rPr lang="en-US" dirty="0"/>
              <a:t>Vertex Consulting reported the following transactions for the month of May:</a:t>
            </a:r>
          </a:p>
          <a:p>
            <a:pPr lvl="1"/>
            <a:r>
              <a:rPr lang="en-US" dirty="0"/>
              <a:t>Cash sales to customers: $35,000</a:t>
            </a:r>
          </a:p>
          <a:p>
            <a:pPr lvl="1"/>
            <a:r>
              <a:rPr lang="en-US" dirty="0"/>
              <a:t>Credit sales (invoiced to customers, unpaid): $15,000</a:t>
            </a:r>
          </a:p>
          <a:p>
            <a:pPr lvl="1"/>
            <a:r>
              <a:rPr lang="en-US" dirty="0"/>
              <a:t>Rent paid in cash: $5,000</a:t>
            </a:r>
          </a:p>
          <a:p>
            <a:pPr lvl="1"/>
            <a:r>
              <a:rPr lang="en-US" dirty="0"/>
              <a:t>Utility bills received (unpaid): $2,000</a:t>
            </a:r>
          </a:p>
          <a:p>
            <a:r>
              <a:rPr lang="en-US" b="1" dirty="0"/>
              <a:t>Question:</a:t>
            </a:r>
            <a:r>
              <a:rPr lang="en-US" dirty="0"/>
              <a:t> Calculate the Net Income for May using </a:t>
            </a:r>
            <a:r>
              <a:rPr lang="en-US" b="1" dirty="0"/>
              <a:t>Accrual-Basis Accounting</a:t>
            </a:r>
            <a:r>
              <a:rPr lang="en-US" dirty="0"/>
              <a:t>.</a:t>
            </a:r>
          </a:p>
          <a:p>
            <a:r>
              <a:rPr lang="en-US" b="1" dirty="0"/>
              <a:t>Solution:</a:t>
            </a:r>
            <a:endParaRPr lang="en-US" dirty="0"/>
          </a:p>
          <a:p>
            <a:pPr lvl="1"/>
            <a:r>
              <a:rPr lang="en-US" b="1" dirty="0"/>
              <a:t>Total Revenues (Earned):</a:t>
            </a:r>
            <a:r>
              <a:rPr lang="en-US" dirty="0"/>
              <a:t> Cash Sales ($35,000) + Credit Sales ($15,000) = $50,000</a:t>
            </a:r>
          </a:p>
          <a:p>
            <a:pPr lvl="1"/>
            <a:r>
              <a:rPr lang="en-US" b="1" dirty="0"/>
              <a:t>Total Expenses (Incurred):</a:t>
            </a:r>
            <a:r>
              <a:rPr lang="en-US" dirty="0"/>
              <a:t> Paid Rent ($5,000) + Unpaid Utilities ($2,000) = $7,000</a:t>
            </a:r>
          </a:p>
          <a:p>
            <a:pPr lvl="1"/>
            <a:r>
              <a:rPr lang="en-US" b="1" dirty="0"/>
              <a:t>Net Income:</a:t>
            </a:r>
            <a:r>
              <a:rPr lang="en-US" dirty="0"/>
              <a:t> {Revenues} - {Expenses} = $50,000 - $7,000 = $43,000</a:t>
            </a:r>
          </a:p>
          <a:p>
            <a:pPr lvl="2"/>
            <a:endParaRPr lang="en-US" dirty="0"/>
          </a:p>
        </p:txBody>
      </p:sp>
    </p:spTree>
    <p:extLst>
      <p:ext uri="{BB962C8B-B14F-4D97-AF65-F5344CB8AC3E}">
        <p14:creationId xmlns:p14="http://schemas.microsoft.com/office/powerpoint/2010/main" val="3588675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89282-E357-D776-CE42-F7F489DA40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3471CE-584D-622B-25FC-E875AB1D71BD}"/>
              </a:ext>
            </a:extLst>
          </p:cNvPr>
          <p:cNvSpPr/>
          <p:nvPr/>
        </p:nvSpPr>
        <p:spPr>
          <a:xfrm>
            <a:off x="689640" y="164169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900"/>
              </a:spcBef>
              <a:spcAft>
                <a:spcPts val="900"/>
              </a:spcAft>
              <a:buFont typeface="Arial" panose="020B0604020202020204" pitchFamily="34" charset="0"/>
              <a:buChar char="•"/>
            </a:pPr>
            <a:r>
              <a:rPr lang="en-US" b="1" u="none" strike="noStrike">
                <a:effectLst/>
                <a:latin typeface="Google Sans"/>
              </a:rPr>
              <a:t>Solution:</a:t>
            </a:r>
            <a:endParaRPr lang="en-US" b="0" u="none" strike="noStrike">
              <a:effectLst/>
              <a:latin typeface="Google Sans"/>
            </a:endParaRPr>
          </a:p>
          <a:p>
            <a:pPr marL="742950" lvl="1" indent="-285750">
              <a:spcBef>
                <a:spcPts val="900"/>
              </a:spcBef>
              <a:spcAft>
                <a:spcPts val="900"/>
              </a:spcAft>
              <a:buFont typeface="Arial" panose="020B0604020202020204" pitchFamily="34" charset="0"/>
              <a:buChar char="•"/>
            </a:pPr>
            <a:r>
              <a:rPr lang="en-US" b="1" u="none" strike="noStrike">
                <a:effectLst/>
                <a:latin typeface="Google Sans"/>
              </a:rPr>
              <a:t>Cash Basis:</a:t>
            </a:r>
            <a:r>
              <a:rPr lang="en-US" b="0" u="none" strike="noStrike">
                <a:effectLst/>
                <a:latin typeface="Google Sans"/>
              </a:rPr>
              <a:t> \(\text{Cash Received} - \text{Cash Paid} = \$8,000 - \$3,500 = \mathbf{\$4,500}\)</a:t>
            </a:r>
          </a:p>
          <a:p>
            <a:pPr marL="742950" lvl="1" indent="-285750">
              <a:spcBef>
                <a:spcPts val="900"/>
              </a:spcBef>
              <a:spcAft>
                <a:spcPts val="900"/>
              </a:spcAft>
              <a:buFont typeface="Arial" panose="020B0604020202020204" pitchFamily="34" charset="0"/>
              <a:buChar char="•"/>
            </a:pPr>
            <a:r>
              <a:rPr lang="en-US" b="1" u="none" strike="noStrike">
                <a:effectLst/>
                <a:latin typeface="Google Sans"/>
              </a:rPr>
              <a:t>Accrual Basis:</a:t>
            </a:r>
            <a:r>
              <a:rPr lang="en-US" b="0" u="none" strike="noStrike">
                <a:effectLst/>
                <a:latin typeface="Google Sans"/>
              </a:rPr>
              <a:t> \(\text{Revenues Earned} - \text{Expenses Incurred} = \$12,000 - \$5,000 = \mathbf{\$7,000}\)</a:t>
            </a:r>
          </a:p>
          <a:p>
            <a:pPr>
              <a:buNone/>
            </a:pPr>
            <a:br>
              <a:rPr lang="en-US"/>
            </a:br>
            <a:endParaRPr lang="en-US"/>
          </a:p>
        </p:txBody>
      </p:sp>
      <p:sp>
        <p:nvSpPr>
          <p:cNvPr id="5" name="Rectangle 4">
            <a:extLst>
              <a:ext uri="{FF2B5EF4-FFF2-40B4-BE49-F238E27FC236}">
                <a16:creationId xmlns:a16="http://schemas.microsoft.com/office/drawing/2014/main" id="{E825A023-9AD1-5D83-7B38-42BCB890B6B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EFC7166B-9B13-CFB4-8CD5-235BBA54D1C7}"/>
              </a:ext>
            </a:extLst>
          </p:cNvPr>
          <p:cNvSpPr txBox="1"/>
          <p:nvPr/>
        </p:nvSpPr>
        <p:spPr>
          <a:xfrm>
            <a:off x="1070170" y="1339614"/>
            <a:ext cx="1132586"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Lecture 1 </a:t>
            </a:r>
          </a:p>
        </p:txBody>
      </p:sp>
      <p:pic>
        <p:nvPicPr>
          <p:cNvPr id="7" name="Graphic 21">
            <a:extLst>
              <a:ext uri="{FF2B5EF4-FFF2-40B4-BE49-F238E27FC236}">
                <a16:creationId xmlns:a16="http://schemas.microsoft.com/office/drawing/2014/main" id="{07CEE5EC-756B-539E-F829-5656E22DD7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2960DE9-6359-2790-950D-57070EBCBECB}"/>
              </a:ext>
            </a:extLst>
          </p:cNvPr>
          <p:cNvSpPr txBox="1"/>
          <p:nvPr/>
        </p:nvSpPr>
        <p:spPr>
          <a:xfrm>
            <a:off x="2513148" y="1019069"/>
            <a:ext cx="8989212" cy="523220"/>
          </a:xfrm>
          <a:prstGeom prst="rect">
            <a:avLst/>
          </a:prstGeom>
          <a:noFill/>
        </p:spPr>
        <p:txBody>
          <a:bodyPr wrap="square" rtlCol="0">
            <a:spAutoFit/>
          </a:bodyPr>
          <a:lstStyle/>
          <a:p>
            <a:r>
              <a:rPr lang="en-US" sz="2800" b="1" dirty="0"/>
              <a:t>Problem </a:t>
            </a:r>
            <a:r>
              <a:rPr lang="en-US" sz="2800" dirty="0"/>
              <a:t>3: Accrual vs. Cash Basis Profitability</a:t>
            </a:r>
            <a:endParaRPr lang="en-US" sz="2800" b="1" dirty="0"/>
          </a:p>
        </p:txBody>
      </p:sp>
      <p:sp>
        <p:nvSpPr>
          <p:cNvPr id="72" name="Rectangle 65">
            <a:extLst>
              <a:ext uri="{FF2B5EF4-FFF2-40B4-BE49-F238E27FC236}">
                <a16:creationId xmlns:a16="http://schemas.microsoft.com/office/drawing/2014/main" id="{86629D33-72C4-4A34-7BCF-36D944F81772}"/>
              </a:ext>
            </a:extLst>
          </p:cNvPr>
          <p:cNvSpPr>
            <a:spLocks noChangeArrowheads="1"/>
          </p:cNvSpPr>
          <p:nvPr/>
        </p:nvSpPr>
        <p:spPr bwMode="auto">
          <a:xfrm>
            <a:off x="942308" y="2628789"/>
            <a:ext cx="9570720" cy="2708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0" i="0" u="none" strike="noStrike" cap="none" normalizeH="0" baseline="0" dirty="0">
                <a:ln>
                  <a:noFill/>
                </a:ln>
                <a:solidFill>
                  <a:schemeClr val="tx1"/>
                </a:solidFill>
                <a:effectLst/>
                <a:latin typeface="Google Sans"/>
              </a:rPr>
              <a:t>A service company performed $12,000 worth of work. They collected $8,000 in cash from customers and will collect the remaining $4,000 next month. They also incurred $5,000 in operating expenses, but have only paid $3,500 of that total in cash so far.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400" b="1" i="0" u="none" strike="noStrike" cap="none" normalizeH="0" baseline="0" dirty="0">
                <a:ln>
                  <a:noFill/>
                </a:ln>
                <a:solidFill>
                  <a:schemeClr val="tx1"/>
                </a:solidFill>
                <a:effectLst/>
                <a:latin typeface="Google Sans"/>
              </a:rPr>
              <a:t>Question:</a:t>
            </a:r>
            <a:r>
              <a:rPr kumimoji="0" lang="en-US" altLang="en-US" sz="1400" b="0" i="0" u="none" strike="noStrike" cap="none" normalizeH="0" baseline="0" dirty="0">
                <a:ln>
                  <a:noFill/>
                </a:ln>
                <a:solidFill>
                  <a:schemeClr val="tx1"/>
                </a:solidFill>
                <a:effectLst/>
                <a:latin typeface="Google Sans"/>
              </a:rPr>
              <a:t> What is the net profit under (1) Cash-Basis and (2) Accrual-Basis accounting?</a:t>
            </a:r>
            <a:r>
              <a:rPr kumimoji="0" lang="en-US" altLang="en-US" sz="1200" b="0" i="0" u="none" strike="noStrike" cap="none" normalizeH="0" baseline="0" dirty="0">
                <a:ln>
                  <a:noFill/>
                </a:ln>
                <a:solidFill>
                  <a:schemeClr val="tx1"/>
                </a:solidFill>
                <a:effectLst/>
              </a:rPr>
              <a:t> </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200"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200" b="0" i="0" u="none" strike="noStrike" cap="none" normalizeH="0" baseline="0" dirty="0">
              <a:ln>
                <a:noFill/>
              </a:ln>
              <a:solidFill>
                <a:schemeClr val="tx1"/>
              </a:solidFill>
              <a:effectLst/>
              <a:latin typeface="Arial" panose="020B0604020202020204" pitchFamily="34" charset="0"/>
            </a:endParaRPr>
          </a:p>
          <a:p>
            <a:r>
              <a:rPr lang="en-US" b="1" dirty="0"/>
              <a:t>Solution:</a:t>
            </a:r>
            <a:endParaRPr lang="en-US" dirty="0"/>
          </a:p>
          <a:p>
            <a:pPr lvl="1"/>
            <a:r>
              <a:rPr lang="en-US" b="1" dirty="0"/>
              <a:t>Cash Basis:</a:t>
            </a:r>
            <a:r>
              <a:rPr lang="en-US" dirty="0"/>
              <a:t> {Cash Received} - \Cash Paid= \$8,000 - \$3,500 = \$4,500}\)</a:t>
            </a:r>
          </a:p>
          <a:p>
            <a:pPr lvl="1"/>
            <a:r>
              <a:rPr lang="en-US" b="1" dirty="0"/>
              <a:t>Accrual Basis:</a:t>
            </a:r>
            <a:r>
              <a:rPr lang="en-US" dirty="0"/>
              <a:t> {Revenues Earned} - {Expenses Incurred} = \$12,000 - \$5,000 = \$7,000\</a:t>
            </a:r>
          </a:p>
          <a:p>
            <a:br>
              <a:rPr lang="en-US" dirty="0"/>
            </a:br>
            <a:endParaRPr lang="en-US" dirty="0"/>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20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660306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537"/>
    </mc:Choice>
    <mc:Fallback xmlns="">
      <p:transition spd="slow" advTm="353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F5B478ED-13C3-49FF-9070-4515A12B4296}"/>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www.w3.org/2000/xmlns/"/>
    <ds:schemaRef ds:uri="aca13214-df29-4e3c-a050-857c0bf7bd8e"/>
    <ds:schemaRef ds:uri="http://schemas.microsoft.com/office/infopath/2007/PartnerControls"/>
    <ds:schemaRef ds:uri="688354b5-287c-4cda-825e-1d7935aea40e"/>
    <ds:schemaRef ds:uri="http://www.w3.org/2001/XMLSchema-instance"/>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749</TotalTime>
  <Words>2127</Words>
  <Application>Microsoft Office PowerPoint</Application>
  <PresentationFormat>Widescreen</PresentationFormat>
  <Paragraphs>262</Paragraphs>
  <Slides>42</Slides>
  <Notes>7</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42</vt:i4>
      </vt:variant>
    </vt:vector>
  </HeadingPairs>
  <TitlesOfParts>
    <vt:vector size="54" baseType="lpstr">
      <vt:lpstr>Alexandria</vt:lpstr>
      <vt:lpstr>Arial</vt:lpstr>
      <vt:lpstr>Calibri</vt:lpstr>
      <vt:lpstr>Calibri Light</vt:lpstr>
      <vt:lpstr>Google Sans</vt:lpstr>
      <vt:lpstr>Roboto</vt:lpstr>
      <vt:lpstr>Roboto Light</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rasha aljerd</cp:lastModifiedBy>
  <cp:revision>72</cp:revision>
  <dcterms:created xsi:type="dcterms:W3CDTF">2023-04-29T09:08:00Z</dcterms:created>
  <dcterms:modified xsi:type="dcterms:W3CDTF">2026-06-01T11:20:47Z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