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1pPr>
    <a:lvl2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2pPr>
    <a:lvl3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3pPr>
    <a:lvl4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4pPr>
    <a:lvl5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5pPr>
    <a:lvl6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6pPr>
    <a:lvl7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7pPr>
    <a:lvl8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8pPr>
    <a:lvl9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wholeTbl>
    <a:band2H>
      <a:tcTxStyle b="def" i="def"/>
      <a:tcStyle>
        <a:tcBdr/>
        <a:fill>
          <a:solidFill>
            <a:srgbClr val="FFFFFF"/>
          </a:solidFill>
        </a:fill>
      </a:tcStyle>
    </a:band2H>
    <a:firstCo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Col>
    <a:lastRow>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b="def" i="def"/>
      <a:tcStyle>
        <a:tcBdr/>
        <a:fill>
          <a:solidFill>
            <a:srgbClr val="E8ECF4"/>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b="def" i="def"/>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b="def" i="def"/>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51" name="Shape 151"/>
          <p:cNvSpPr/>
          <p:nvPr>
            <p:ph type="sldImg"/>
          </p:nvPr>
        </p:nvSpPr>
        <p:spPr>
          <a:xfrm>
            <a:off x="1143000" y="685800"/>
            <a:ext cx="4572000" cy="3429000"/>
          </a:xfrm>
          <a:prstGeom prst="rect">
            <a:avLst/>
          </a:prstGeom>
        </p:spPr>
        <p:txBody>
          <a:bodyPr/>
          <a:lstStyle/>
          <a:p>
            <a:pPr/>
          </a:p>
        </p:txBody>
      </p:sp>
      <p:sp>
        <p:nvSpPr>
          <p:cNvPr id="152" name="Shape 152"/>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algn="r" defTabSz="1828800" latinLnBrk="0">
      <a:defRPr sz="2400">
        <a:latin typeface="+mj-lt"/>
        <a:ea typeface="+mj-ea"/>
        <a:cs typeface="+mj-cs"/>
        <a:sym typeface="Calibri"/>
      </a:defRPr>
    </a:lvl1pPr>
    <a:lvl2pPr indent="228600" algn="r" defTabSz="1828800" latinLnBrk="0">
      <a:defRPr sz="2400">
        <a:latin typeface="+mj-lt"/>
        <a:ea typeface="+mj-ea"/>
        <a:cs typeface="+mj-cs"/>
        <a:sym typeface="Calibri"/>
      </a:defRPr>
    </a:lvl2pPr>
    <a:lvl3pPr indent="457200" algn="r" defTabSz="1828800" latinLnBrk="0">
      <a:defRPr sz="2400">
        <a:latin typeface="+mj-lt"/>
        <a:ea typeface="+mj-ea"/>
        <a:cs typeface="+mj-cs"/>
        <a:sym typeface="Calibri"/>
      </a:defRPr>
    </a:lvl3pPr>
    <a:lvl4pPr indent="685800" algn="r" defTabSz="1828800" latinLnBrk="0">
      <a:defRPr sz="2400">
        <a:latin typeface="+mj-lt"/>
        <a:ea typeface="+mj-ea"/>
        <a:cs typeface="+mj-cs"/>
        <a:sym typeface="Calibri"/>
      </a:defRPr>
    </a:lvl4pPr>
    <a:lvl5pPr indent="914400" algn="r" defTabSz="1828800" latinLnBrk="0">
      <a:defRPr sz="2400">
        <a:latin typeface="+mj-lt"/>
        <a:ea typeface="+mj-ea"/>
        <a:cs typeface="+mj-cs"/>
        <a:sym typeface="Calibri"/>
      </a:defRPr>
    </a:lvl5pPr>
    <a:lvl6pPr indent="1143000" algn="r" defTabSz="1828800" latinLnBrk="0">
      <a:defRPr sz="2400">
        <a:latin typeface="+mj-lt"/>
        <a:ea typeface="+mj-ea"/>
        <a:cs typeface="+mj-cs"/>
        <a:sym typeface="Calibri"/>
      </a:defRPr>
    </a:lvl6pPr>
    <a:lvl7pPr indent="1371600" algn="r" defTabSz="1828800" latinLnBrk="0">
      <a:defRPr sz="2400">
        <a:latin typeface="+mj-lt"/>
        <a:ea typeface="+mj-ea"/>
        <a:cs typeface="+mj-cs"/>
        <a:sym typeface="Calibri"/>
      </a:defRPr>
    </a:lvl7pPr>
    <a:lvl8pPr indent="1600200" algn="r" defTabSz="1828800" latinLnBrk="0">
      <a:defRPr sz="2400">
        <a:latin typeface="+mj-lt"/>
        <a:ea typeface="+mj-ea"/>
        <a:cs typeface="+mj-cs"/>
        <a:sym typeface="Calibri"/>
      </a:defRPr>
    </a:lvl8pPr>
    <a:lvl9pPr indent="1828800" algn="r" defTabSz="1828800" latinLnBrk="0">
      <a:defRPr sz="24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2.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شريحة عنوان">
    <p:spTree>
      <p:nvGrpSpPr>
        <p:cNvPr id="1" name=""/>
        <p:cNvGrpSpPr/>
        <p:nvPr/>
      </p:nvGrpSpPr>
      <p:grpSpPr>
        <a:xfrm>
          <a:off x="0" y="0"/>
          <a:ext cx="0" cy="0"/>
          <a:chOff x="0" y="0"/>
          <a:chExt cx="0" cy="0"/>
        </a:xfrm>
      </p:grpSpPr>
      <p:sp>
        <p:nvSpPr>
          <p:cNvPr id="11" name="Title Text"/>
          <p:cNvSpPr txBox="1"/>
          <p:nvPr>
            <p:ph type="title"/>
          </p:nvPr>
        </p:nvSpPr>
        <p:spPr>
          <a:xfrm>
            <a:off x="4419600" y="4260850"/>
            <a:ext cx="15544800" cy="2940050"/>
          </a:xfrm>
          <a:prstGeom prst="rect">
            <a:avLst/>
          </a:prstGeom>
        </p:spPr>
        <p:txBody>
          <a:bodyPr/>
          <a:lstStyle/>
          <a:p>
            <a:pPr/>
            <a:r>
              <a:t>Title Text</a:t>
            </a:r>
          </a:p>
        </p:txBody>
      </p:sp>
      <p:sp>
        <p:nvSpPr>
          <p:cNvPr id="12" name="Body Level One…"/>
          <p:cNvSpPr txBox="1"/>
          <p:nvPr>
            <p:ph type="body" sz="quarter" idx="1"/>
          </p:nvPr>
        </p:nvSpPr>
        <p:spPr>
          <a:xfrm>
            <a:off x="5791200" y="7772400"/>
            <a:ext cx="12801600" cy="3505200"/>
          </a:xfrm>
          <a:prstGeom prst="rect">
            <a:avLst/>
          </a:prstGeom>
        </p:spPr>
        <p:txBody>
          <a:bodyPr/>
          <a:lstStyle>
            <a:lvl1pPr marL="0" indent="0" algn="ctr">
              <a:buSzTx/>
              <a:buFontTx/>
              <a:buNone/>
              <a:defRPr>
                <a:solidFill>
                  <a:srgbClr val="888888"/>
                </a:solidFill>
              </a:defRPr>
            </a:lvl1pPr>
            <a:lvl2pPr marL="0" indent="0" algn="ctr">
              <a:buSzTx/>
              <a:buFontTx/>
              <a:buNone/>
              <a:defRPr>
                <a:solidFill>
                  <a:srgbClr val="888888"/>
                </a:solidFill>
              </a:defRPr>
            </a:lvl2pPr>
            <a:lvl3pPr marL="0" indent="0" algn="ctr">
              <a:buSzTx/>
              <a:buFontTx/>
              <a:buNone/>
              <a:defRPr>
                <a:solidFill>
                  <a:srgbClr val="888888"/>
                </a:solidFill>
              </a:defRPr>
            </a:lvl3pPr>
            <a:lvl4pPr marL="0" indent="0" algn="ctr">
              <a:buSzTx/>
              <a:buFontTx/>
              <a:buNone/>
              <a:defRPr>
                <a:solidFill>
                  <a:srgbClr val="888888"/>
                </a:solidFill>
              </a:defRPr>
            </a:lvl4pPr>
            <a:lvl5pPr marL="0" indent="0" algn="ctr">
              <a:buSzTx/>
              <a:buFontTx/>
              <a:buNone/>
              <a:defRPr>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ومحتوى">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المقطع">
    <p:spTree>
      <p:nvGrpSpPr>
        <p:cNvPr id="1" name=""/>
        <p:cNvGrpSpPr/>
        <p:nvPr/>
      </p:nvGrpSpPr>
      <p:grpSpPr>
        <a:xfrm>
          <a:off x="0" y="0"/>
          <a:ext cx="0" cy="0"/>
          <a:chOff x="0" y="0"/>
          <a:chExt cx="0" cy="0"/>
        </a:xfrm>
      </p:grpSpPr>
      <p:sp>
        <p:nvSpPr>
          <p:cNvPr id="29" name="Title Text"/>
          <p:cNvSpPr txBox="1"/>
          <p:nvPr>
            <p:ph type="title"/>
          </p:nvPr>
        </p:nvSpPr>
        <p:spPr>
          <a:xfrm>
            <a:off x="4492625" y="8813800"/>
            <a:ext cx="15544802" cy="2724150"/>
          </a:xfrm>
          <a:prstGeom prst="rect">
            <a:avLst/>
          </a:prstGeom>
        </p:spPr>
        <p:txBody>
          <a:bodyPr anchor="t"/>
          <a:lstStyle>
            <a:lvl1pPr algn="r">
              <a:defRPr b="1" cap="all" sz="8000"/>
            </a:lvl1pPr>
          </a:lstStyle>
          <a:p>
            <a:pPr/>
            <a:r>
              <a:t>Title Text</a:t>
            </a:r>
          </a:p>
        </p:txBody>
      </p:sp>
      <p:sp>
        <p:nvSpPr>
          <p:cNvPr id="30" name="Body Level One…"/>
          <p:cNvSpPr txBox="1"/>
          <p:nvPr>
            <p:ph type="body" sz="quarter" idx="1"/>
          </p:nvPr>
        </p:nvSpPr>
        <p:spPr>
          <a:xfrm>
            <a:off x="4492625" y="5813426"/>
            <a:ext cx="15544802" cy="3000376"/>
          </a:xfrm>
          <a:prstGeom prst="rect">
            <a:avLst/>
          </a:prstGeom>
        </p:spPr>
        <p:txBody>
          <a:bodyPr anchor="b"/>
          <a:lstStyle>
            <a:lvl1pPr marL="0" indent="0">
              <a:spcBef>
                <a:spcPts val="900"/>
              </a:spcBef>
              <a:buSzTx/>
              <a:buFontTx/>
              <a:buNone/>
              <a:defRPr sz="4000">
                <a:solidFill>
                  <a:srgbClr val="888888"/>
                </a:solidFill>
              </a:defRPr>
            </a:lvl1pPr>
            <a:lvl2pPr marL="0" indent="0">
              <a:spcBef>
                <a:spcPts val="900"/>
              </a:spcBef>
              <a:buSzTx/>
              <a:buFontTx/>
              <a:buNone/>
              <a:defRPr sz="4000">
                <a:solidFill>
                  <a:srgbClr val="888888"/>
                </a:solidFill>
              </a:defRPr>
            </a:lvl2pPr>
            <a:lvl3pPr marL="0" indent="0">
              <a:spcBef>
                <a:spcPts val="900"/>
              </a:spcBef>
              <a:buSzTx/>
              <a:buFontTx/>
              <a:buNone/>
              <a:defRPr sz="4000">
                <a:solidFill>
                  <a:srgbClr val="888888"/>
                </a:solidFill>
              </a:defRPr>
            </a:lvl3pPr>
            <a:lvl4pPr marL="0" indent="0">
              <a:spcBef>
                <a:spcPts val="900"/>
              </a:spcBef>
              <a:buSzTx/>
              <a:buFontTx/>
              <a:buNone/>
              <a:defRPr sz="4000">
                <a:solidFill>
                  <a:srgbClr val="888888"/>
                </a:solidFill>
              </a:defRPr>
            </a:lvl4pPr>
            <a:lvl5pPr marL="0" indent="0">
              <a:spcBef>
                <a:spcPts val="900"/>
              </a:spcBef>
              <a:buSzTx/>
              <a:buFontTx/>
              <a:buNone/>
              <a:defRPr sz="40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حتويين">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3962400" y="3200400"/>
            <a:ext cx="8077200" cy="9051926"/>
          </a:xfrm>
          <a:prstGeom prst="rect">
            <a:avLst/>
          </a:prstGeom>
        </p:spPr>
        <p:txBody>
          <a:bodyPr/>
          <a:lstStyle>
            <a:lvl1pPr>
              <a:spcBef>
                <a:spcPts val="1300"/>
              </a:spcBef>
              <a:defRPr sz="5600"/>
            </a:lvl1pPr>
            <a:lvl2pPr marL="1123950" indent="-666750">
              <a:spcBef>
                <a:spcPts val="1300"/>
              </a:spcBef>
              <a:defRPr sz="5600"/>
            </a:lvl2pPr>
            <a:lvl3pPr marL="1554478" indent="-640078">
              <a:spcBef>
                <a:spcPts val="1300"/>
              </a:spcBef>
              <a:defRPr sz="5600"/>
            </a:lvl3pPr>
            <a:lvl4pPr marL="2082800" indent="-711200">
              <a:spcBef>
                <a:spcPts val="1300"/>
              </a:spcBef>
              <a:defRPr sz="5600"/>
            </a:lvl4pPr>
            <a:lvl5pPr marL="2540000" indent="-711200">
              <a:spcBef>
                <a:spcPts val="1300"/>
              </a:spcBef>
              <a:defRPr sz="5600"/>
            </a:lvl5p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قارنة">
    <p:spTree>
      <p:nvGrpSpPr>
        <p:cNvPr id="1" name=""/>
        <p:cNvGrpSpPr/>
        <p:nvPr/>
      </p:nvGrpSpPr>
      <p:grpSpPr>
        <a:xfrm>
          <a:off x="0" y="0"/>
          <a:ext cx="0" cy="0"/>
          <a:chOff x="0" y="0"/>
          <a:chExt cx="0" cy="0"/>
        </a:xfrm>
      </p:grpSpPr>
      <p:sp>
        <p:nvSpPr>
          <p:cNvPr id="47" name="Title Text"/>
          <p:cNvSpPr txBox="1"/>
          <p:nvPr>
            <p:ph type="title"/>
          </p:nvPr>
        </p:nvSpPr>
        <p:spPr>
          <a:prstGeom prst="rect">
            <a:avLst/>
          </a:prstGeom>
        </p:spPr>
        <p:txBody>
          <a:bodyPr/>
          <a:lstStyle/>
          <a:p>
            <a:pPr/>
            <a:r>
              <a:t>Title Text</a:t>
            </a:r>
          </a:p>
        </p:txBody>
      </p:sp>
      <p:sp>
        <p:nvSpPr>
          <p:cNvPr id="48" name="Body Level One…"/>
          <p:cNvSpPr txBox="1"/>
          <p:nvPr>
            <p:ph type="body" sz="quarter" idx="1"/>
          </p:nvPr>
        </p:nvSpPr>
        <p:spPr>
          <a:xfrm>
            <a:off x="3962400" y="3070225"/>
            <a:ext cx="8080376" cy="1279525"/>
          </a:xfrm>
          <a:prstGeom prst="rect">
            <a:avLst/>
          </a:prstGeom>
        </p:spPr>
        <p:txBody>
          <a:bodyPr anchor="b"/>
          <a:lstStyle>
            <a:lvl1pPr marL="0" indent="0">
              <a:spcBef>
                <a:spcPts val="1100"/>
              </a:spcBef>
              <a:buSzTx/>
              <a:buFontTx/>
              <a:buNone/>
              <a:defRPr b="1" sz="4800"/>
            </a:lvl1pPr>
            <a:lvl2pPr marL="0" indent="0">
              <a:spcBef>
                <a:spcPts val="1100"/>
              </a:spcBef>
              <a:buSzTx/>
              <a:buFontTx/>
              <a:buNone/>
              <a:defRPr b="1" sz="4800"/>
            </a:lvl2pPr>
            <a:lvl3pPr marL="0" indent="0">
              <a:spcBef>
                <a:spcPts val="1100"/>
              </a:spcBef>
              <a:buSzTx/>
              <a:buFontTx/>
              <a:buNone/>
              <a:defRPr b="1" sz="4800"/>
            </a:lvl3pPr>
            <a:lvl4pPr marL="0" indent="0">
              <a:spcBef>
                <a:spcPts val="1100"/>
              </a:spcBef>
              <a:buSzTx/>
              <a:buFontTx/>
              <a:buNone/>
              <a:defRPr b="1" sz="4800"/>
            </a:lvl4pPr>
            <a:lvl5pPr marL="0" indent="0">
              <a:spcBef>
                <a:spcPts val="1100"/>
              </a:spcBef>
              <a:buSzTx/>
              <a:buFontTx/>
              <a:buNone/>
              <a:defRPr b="1" sz="4800"/>
            </a:lvl5pPr>
          </a:lstStyle>
          <a:p>
            <a:pPr/>
            <a:r>
              <a:t>Body Level One</a:t>
            </a:r>
          </a:p>
          <a:p>
            <a:pPr lvl="1"/>
            <a:r>
              <a:t>Body Level Two</a:t>
            </a:r>
          </a:p>
          <a:p>
            <a:pPr lvl="2"/>
            <a:r>
              <a:t>Body Level Three</a:t>
            </a:r>
          </a:p>
          <a:p>
            <a:pPr lvl="3"/>
            <a:r>
              <a:t>Body Level Four</a:t>
            </a:r>
          </a:p>
          <a:p>
            <a:pPr lvl="4"/>
            <a:r>
              <a:t>Body Level Five</a:t>
            </a:r>
          </a:p>
        </p:txBody>
      </p:sp>
      <p:sp>
        <p:nvSpPr>
          <p:cNvPr id="49" name="عنصر نائب للنص 4"/>
          <p:cNvSpPr/>
          <p:nvPr>
            <p:ph type="body" sz="quarter" idx="21"/>
          </p:nvPr>
        </p:nvSpPr>
        <p:spPr>
          <a:xfrm>
            <a:off x="12338050" y="3070225"/>
            <a:ext cx="8083550" cy="1279525"/>
          </a:xfrm>
          <a:prstGeom prst="rect">
            <a:avLst/>
          </a:prstGeom>
        </p:spPr>
        <p:txBody>
          <a:bodyPr anchor="b"/>
          <a:lstStyle/>
          <a:p>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فقط">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فارغ">
    <p:spTree>
      <p:nvGrpSpPr>
        <p:cNvPr id="1" name=""/>
        <p:cNvGrpSpPr/>
        <p:nvPr/>
      </p:nvGrpSpPr>
      <p:grpSpPr>
        <a:xfrm>
          <a:off x="0" y="0"/>
          <a:ext cx="0" cy="0"/>
          <a:chOff x="0" y="0"/>
          <a:chExt cx="0" cy="0"/>
        </a:xfrm>
      </p:grpSpPr>
      <p:pic>
        <p:nvPicPr>
          <p:cNvPr id="65" name="Google Shape;125;p4" descr="Google Shape;125;p4"/>
          <p:cNvPicPr>
            <a:picLocks noChangeAspect="1"/>
          </p:cNvPicPr>
          <p:nvPr/>
        </p:nvPicPr>
        <p:blipFill>
          <a:blip r:embed="rId2">
            <a:extLst/>
          </a:blip>
          <a:stretch>
            <a:fillRect/>
          </a:stretch>
        </p:blipFill>
        <p:spPr>
          <a:xfrm>
            <a:off x="-216074" y="0"/>
            <a:ext cx="19066205" cy="3220400"/>
          </a:xfrm>
          <a:prstGeom prst="rect">
            <a:avLst/>
          </a:prstGeom>
          <a:ln w="12700">
            <a:miter lim="400000"/>
          </a:ln>
        </p:spPr>
      </p:pic>
      <p:pic>
        <p:nvPicPr>
          <p:cNvPr id="66" name="Google Shape;121;p4" descr="Google Shape;121;p4"/>
          <p:cNvPicPr>
            <a:picLocks noChangeAspect="1"/>
          </p:cNvPicPr>
          <p:nvPr/>
        </p:nvPicPr>
        <p:blipFill>
          <a:blip r:embed="rId3">
            <a:extLst/>
          </a:blip>
          <a:stretch>
            <a:fillRect/>
          </a:stretch>
        </p:blipFill>
        <p:spPr>
          <a:xfrm>
            <a:off x="1303480" y="11017956"/>
            <a:ext cx="2444851" cy="2192415"/>
          </a:xfrm>
          <a:prstGeom prst="rect">
            <a:avLst/>
          </a:prstGeom>
          <a:ln w="12700">
            <a:miter lim="400000"/>
          </a:ln>
        </p:spPr>
      </p:pic>
      <p:pic>
        <p:nvPicPr>
          <p:cNvPr id="67" name="Google Shape;122;p4" descr="Google Shape;122;p4"/>
          <p:cNvPicPr>
            <a:picLocks noChangeAspect="1"/>
          </p:cNvPicPr>
          <p:nvPr/>
        </p:nvPicPr>
        <p:blipFill>
          <a:blip r:embed="rId4">
            <a:extLst/>
          </a:blip>
          <a:stretch>
            <a:fillRect/>
          </a:stretch>
        </p:blipFill>
        <p:spPr>
          <a:xfrm>
            <a:off x="4881576" y="11898486"/>
            <a:ext cx="19804458" cy="409678"/>
          </a:xfrm>
          <a:prstGeom prst="rect">
            <a:avLst/>
          </a:prstGeom>
          <a:ln w="12700">
            <a:miter lim="400000"/>
          </a:ln>
        </p:spPr>
      </p:pic>
      <p:pic>
        <p:nvPicPr>
          <p:cNvPr id="68" name="Google Shape;123;p4" descr="Google Shape;123;p4"/>
          <p:cNvPicPr>
            <a:picLocks noChangeAspect="1"/>
          </p:cNvPicPr>
          <p:nvPr/>
        </p:nvPicPr>
        <p:blipFill>
          <a:blip r:embed="rId5">
            <a:extLst/>
          </a:blip>
          <a:stretch>
            <a:fillRect/>
          </a:stretch>
        </p:blipFill>
        <p:spPr>
          <a:xfrm>
            <a:off x="-216074" y="4409644"/>
            <a:ext cx="477302" cy="5419069"/>
          </a:xfrm>
          <a:prstGeom prst="rect">
            <a:avLst/>
          </a:prstGeom>
          <a:ln w="12700">
            <a:miter lim="400000"/>
          </a:ln>
        </p:spPr>
      </p:pic>
      <p:pic>
        <p:nvPicPr>
          <p:cNvPr id="69" name="Google Shape;124;p4" descr="Google Shape;124;p4"/>
          <p:cNvPicPr>
            <a:picLocks noChangeAspect="1"/>
          </p:cNvPicPr>
          <p:nvPr/>
        </p:nvPicPr>
        <p:blipFill>
          <a:blip r:embed="rId5">
            <a:extLst/>
          </a:blip>
          <a:stretch>
            <a:fillRect/>
          </a:stretch>
        </p:blipFill>
        <p:spPr>
          <a:xfrm>
            <a:off x="24145349" y="4409644"/>
            <a:ext cx="477302" cy="5419069"/>
          </a:xfrm>
          <a:prstGeom prst="rect">
            <a:avLst/>
          </a:prstGeom>
          <a:ln w="12700">
            <a:miter lim="400000"/>
          </a:ln>
        </p:spPr>
      </p:pic>
      <p:sp>
        <p:nvSpPr>
          <p:cNvPr id="70" name="Google Shape;127;p4"/>
          <p:cNvSpPr txBox="1"/>
          <p:nvPr/>
        </p:nvSpPr>
        <p:spPr>
          <a:xfrm>
            <a:off x="693184" y="473447"/>
            <a:ext cx="2958781"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ctr">
              <a:defRPr sz="5600">
                <a:solidFill>
                  <a:srgbClr val="FFFFFF"/>
                </a:solidFill>
                <a:latin typeface="Tajawal Medium"/>
                <a:ea typeface="Tajawal Medium"/>
                <a:cs typeface="Tajawal Medium"/>
                <a:sym typeface="Tajawal Medium"/>
              </a:defRPr>
            </a:pPr>
            <a:r>
              <a:t>Chapter</a:t>
            </a:r>
          </a:p>
          <a:p>
            <a:pPr algn="ctr">
              <a:defRPr sz="5600">
                <a:solidFill>
                  <a:srgbClr val="FFFFFF"/>
                </a:solidFill>
                <a:latin typeface="Tajawal Medium"/>
                <a:ea typeface="Tajawal Medium"/>
                <a:cs typeface="Tajawal Medium"/>
                <a:sym typeface="Tajawal Medium"/>
              </a:defRPr>
            </a:pPr>
            <a:r>
              <a:t>05</a:t>
            </a:r>
          </a:p>
        </p:txBody>
      </p:sp>
      <p:sp>
        <p:nvSpPr>
          <p:cNvPr id="71" name="Lecturer: Dr. Sahar ALBOSAILY"/>
          <p:cNvSpPr txBox="1"/>
          <p:nvPr/>
        </p:nvSpPr>
        <p:spPr>
          <a:xfrm>
            <a:off x="4957182" y="12904605"/>
            <a:ext cx="52219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72" name="MTH 112 Lecture 09 PPt."/>
          <p:cNvSpPr txBox="1"/>
          <p:nvPr/>
        </p:nvSpPr>
        <p:spPr>
          <a:xfrm>
            <a:off x="18703129" y="12904605"/>
            <a:ext cx="40853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MTH 112 Lecture 09 PPt.</a:t>
            </a:r>
          </a:p>
        </p:txBody>
      </p:sp>
      <p:sp>
        <p:nvSpPr>
          <p:cNvPr id="73" name="Resource Book: T. Bradley and P., Patton, Essential Mathematics for Economics and Business, 2nd Ed. John Willey &amp; Sons, Ltd, 2002"/>
          <p:cNvSpPr txBox="1"/>
          <p:nvPr/>
        </p:nvSpPr>
        <p:spPr>
          <a:xfrm>
            <a:off x="4962684" y="12343234"/>
            <a:ext cx="18280375" cy="526302"/>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p>
            <a:pPr>
              <a:defRPr sz="2700">
                <a:solidFill>
                  <a:schemeClr val="accent1">
                    <a:satOff val="-4409"/>
                    <a:lumOff val="-10509"/>
                  </a:schemeClr>
                </a:solidFill>
              </a:defRPr>
            </a:pPr>
            <a:r>
              <a:t>Resource Book: T. Bradley and P., Patton, </a:t>
            </a:r>
            <a:r>
              <a:rPr i="1"/>
              <a:t>Essential Mathematics for Economics and Business,</a:t>
            </a:r>
            <a:r>
              <a:t> 2nd Ed. John Willey &amp; Sons, Ltd, 2002</a:t>
            </a:r>
          </a:p>
        </p:txBody>
      </p:sp>
      <p:sp>
        <p:nvSpPr>
          <p:cNvPr id="74" name="Slide Number"/>
          <p:cNvSpPr txBox="1"/>
          <p:nvPr>
            <p:ph type="sldNum" sz="quarter" idx="2"/>
          </p:nvPr>
        </p:nvSpPr>
        <p:spPr>
          <a:xfrm>
            <a:off x="22636253" y="12943847"/>
            <a:ext cx="556041" cy="536197"/>
          </a:xfrm>
          <a:prstGeom prst="rect">
            <a:avLst/>
          </a:prstGeom>
        </p:spPr>
        <p:txBody>
          <a:bodyPr/>
          <a:lstStyle>
            <a:lvl1pPr>
              <a:defRPr sz="2800">
                <a:solidFill>
                  <a:schemeClr val="accent1"/>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حتوى ذو تسمية توضيحية">
    <p:spTree>
      <p:nvGrpSpPr>
        <p:cNvPr id="1" name=""/>
        <p:cNvGrpSpPr/>
        <p:nvPr/>
      </p:nvGrpSpPr>
      <p:grpSpPr>
        <a:xfrm>
          <a:off x="0" y="0"/>
          <a:ext cx="0" cy="0"/>
          <a:chOff x="0" y="0"/>
          <a:chExt cx="0" cy="0"/>
        </a:xfrm>
      </p:grpSpPr>
      <p:sp>
        <p:nvSpPr>
          <p:cNvPr id="81" name="Title Text"/>
          <p:cNvSpPr txBox="1"/>
          <p:nvPr>
            <p:ph type="title"/>
          </p:nvPr>
        </p:nvSpPr>
        <p:spPr>
          <a:xfrm>
            <a:off x="3962400" y="546100"/>
            <a:ext cx="6016627" cy="2324100"/>
          </a:xfrm>
          <a:prstGeom prst="rect">
            <a:avLst/>
          </a:prstGeom>
        </p:spPr>
        <p:txBody>
          <a:bodyPr anchor="b"/>
          <a:lstStyle>
            <a:lvl1pPr algn="r">
              <a:defRPr b="1" sz="4000"/>
            </a:lvl1pPr>
          </a:lstStyle>
          <a:p>
            <a:pPr/>
            <a:r>
              <a:t>Title Text</a:t>
            </a:r>
          </a:p>
        </p:txBody>
      </p:sp>
      <p:sp>
        <p:nvSpPr>
          <p:cNvPr id="82" name="Body Level One…"/>
          <p:cNvSpPr txBox="1"/>
          <p:nvPr>
            <p:ph type="body" sz="half" idx="1"/>
          </p:nvPr>
        </p:nvSpPr>
        <p:spPr>
          <a:xfrm>
            <a:off x="10198100" y="546100"/>
            <a:ext cx="10223500" cy="11706226"/>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83" name="عنصر نائب للنص 3"/>
          <p:cNvSpPr/>
          <p:nvPr>
            <p:ph type="body" sz="quarter" idx="21"/>
          </p:nvPr>
        </p:nvSpPr>
        <p:spPr>
          <a:xfrm>
            <a:off x="3962400" y="2870200"/>
            <a:ext cx="6016627" cy="9382126"/>
          </a:xfrm>
          <a:prstGeom prst="rect">
            <a:avLst/>
          </a:prstGeom>
        </p:spPr>
        <p:txBody>
          <a:bodyPr/>
          <a:lstStyle/>
          <a:p>
            <a:pPr/>
          </a:p>
        </p:txBody>
      </p:sp>
      <p:sp>
        <p:nvSpPr>
          <p:cNvPr id="8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صورة ذو تسمية توضيحية">
    <p:spTree>
      <p:nvGrpSpPr>
        <p:cNvPr id="1" name=""/>
        <p:cNvGrpSpPr/>
        <p:nvPr/>
      </p:nvGrpSpPr>
      <p:grpSpPr>
        <a:xfrm>
          <a:off x="0" y="0"/>
          <a:ext cx="0" cy="0"/>
          <a:chOff x="0" y="0"/>
          <a:chExt cx="0" cy="0"/>
        </a:xfrm>
      </p:grpSpPr>
      <p:sp>
        <p:nvSpPr>
          <p:cNvPr id="91" name="Title Text"/>
          <p:cNvSpPr txBox="1"/>
          <p:nvPr>
            <p:ph type="title"/>
          </p:nvPr>
        </p:nvSpPr>
        <p:spPr>
          <a:xfrm>
            <a:off x="6632575" y="9601200"/>
            <a:ext cx="10972802" cy="1133476"/>
          </a:xfrm>
          <a:prstGeom prst="rect">
            <a:avLst/>
          </a:prstGeom>
        </p:spPr>
        <p:txBody>
          <a:bodyPr anchor="b"/>
          <a:lstStyle>
            <a:lvl1pPr algn="r">
              <a:defRPr b="1" sz="4000"/>
            </a:lvl1pPr>
          </a:lstStyle>
          <a:p>
            <a:pPr/>
            <a:r>
              <a:t>Title Text</a:t>
            </a:r>
          </a:p>
        </p:txBody>
      </p:sp>
      <p:sp>
        <p:nvSpPr>
          <p:cNvPr id="92" name="عنصر نائب للصورة 2"/>
          <p:cNvSpPr/>
          <p:nvPr>
            <p:ph type="pic" sz="half" idx="21"/>
          </p:nvPr>
        </p:nvSpPr>
        <p:spPr>
          <a:xfrm>
            <a:off x="6632575" y="1225550"/>
            <a:ext cx="10972802" cy="8229600"/>
          </a:xfrm>
          <a:prstGeom prst="rect">
            <a:avLst/>
          </a:prstGeom>
        </p:spPr>
        <p:txBody>
          <a:bodyPr lIns="91439" tIns="45719" rIns="91439" bIns="45719">
            <a:noAutofit/>
          </a:bodyPr>
          <a:lstStyle/>
          <a:p>
            <a:pPr/>
          </a:p>
        </p:txBody>
      </p:sp>
      <p:sp>
        <p:nvSpPr>
          <p:cNvPr id="93" name="Body Level One…"/>
          <p:cNvSpPr txBox="1"/>
          <p:nvPr>
            <p:ph type="body" sz="quarter" idx="1"/>
          </p:nvPr>
        </p:nvSpPr>
        <p:spPr>
          <a:xfrm>
            <a:off x="6632575" y="10734675"/>
            <a:ext cx="10972802" cy="1609725"/>
          </a:xfrm>
          <a:prstGeom prst="rect">
            <a:avLst/>
          </a:prstGeom>
        </p:spPr>
        <p:txBody>
          <a:bodyPr/>
          <a:lstStyle>
            <a:lvl1pPr marL="0" indent="0">
              <a:spcBef>
                <a:spcPts val="600"/>
              </a:spcBef>
              <a:buSzTx/>
              <a:buFontTx/>
              <a:buNone/>
              <a:defRPr sz="2800"/>
            </a:lvl1pPr>
            <a:lvl2pPr marL="0" indent="0">
              <a:spcBef>
                <a:spcPts val="600"/>
              </a:spcBef>
              <a:buSzTx/>
              <a:buFontTx/>
              <a:buNone/>
              <a:defRPr sz="2800"/>
            </a:lvl2pPr>
            <a:lvl3pPr marL="0" indent="0">
              <a:spcBef>
                <a:spcPts val="600"/>
              </a:spcBef>
              <a:buSzTx/>
              <a:buFontTx/>
              <a:buNone/>
              <a:defRPr sz="2800"/>
            </a:lvl3pPr>
            <a:lvl4pPr marL="0" indent="0">
              <a:spcBef>
                <a:spcPts val="600"/>
              </a:spcBef>
              <a:buSzTx/>
              <a:buFontTx/>
              <a:buNone/>
              <a:defRPr sz="2800"/>
            </a:lvl4pPr>
            <a:lvl5pPr marL="0" indent="0">
              <a:spcBef>
                <a:spcPts val="600"/>
              </a:spcBef>
              <a:buSzTx/>
              <a:buFontTx/>
              <a:buNone/>
              <a:defRPr sz="2800"/>
            </a:lvl5pPr>
          </a:lstStyle>
          <a:p>
            <a:pPr/>
            <a:r>
              <a:t>Body Level One</a:t>
            </a:r>
          </a:p>
          <a:p>
            <a:pPr lvl="1"/>
            <a:r>
              <a:t>Body Level Two</a:t>
            </a:r>
          </a:p>
          <a:p>
            <a:pPr lvl="2"/>
            <a:r>
              <a:t>Body Level Three</a:t>
            </a:r>
          </a:p>
          <a:p>
            <a:pPr lvl="3"/>
            <a:r>
              <a:t>Body Level Four</a:t>
            </a:r>
          </a:p>
          <a:p>
            <a:pPr lvl="4"/>
            <a:r>
              <a:t>Body Level Five</a:t>
            </a:r>
          </a:p>
        </p:txBody>
      </p:sp>
      <p:sp>
        <p:nvSpPr>
          <p:cNvPr id="9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copy">
    <p:bg>
      <p:bgPr>
        <a:gradFill flip="none" rotWithShape="1">
          <a:gsLst>
            <a:gs pos="0">
              <a:schemeClr val="accent1">
                <a:hueOff val="418253"/>
                <a:satOff val="54545"/>
                <a:lumOff val="42493"/>
              </a:schemeClr>
            </a:gs>
            <a:gs pos="93789">
              <a:srgbClr val="C4D9FF"/>
            </a:gs>
            <a:gs pos="100000">
              <a:schemeClr val="accent1">
                <a:hueOff val="357503"/>
                <a:satOff val="54545"/>
                <a:lumOff val="29273"/>
              </a:schemeClr>
            </a:gs>
          </a:gsLst>
          <a:path path="circle">
            <a:fillToRect l="50000" t="50000" r="50000" b="50000"/>
          </a:path>
        </a:gradFill>
      </p:bgPr>
    </p:bg>
    <p:spTree>
      <p:nvGrpSpPr>
        <p:cNvPr id="1" name=""/>
        <p:cNvGrpSpPr/>
        <p:nvPr/>
      </p:nvGrpSpPr>
      <p:grpSpPr>
        <a:xfrm>
          <a:off x="0" y="0"/>
          <a:ext cx="0" cy="0"/>
          <a:chOff x="0" y="0"/>
          <a:chExt cx="0" cy="0"/>
        </a:xfrm>
      </p:grpSpPr>
      <p:sp>
        <p:nvSpPr>
          <p:cNvPr id="101" name="مربع نص 1"/>
          <p:cNvSpPr txBox="1"/>
          <p:nvPr/>
        </p:nvSpPr>
        <p:spPr>
          <a:xfrm>
            <a:off x="4709429" y="756016"/>
            <a:ext cx="4333716" cy="614679"/>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spAutoFit/>
          </a:bodyPr>
          <a:lstStyle>
            <a:lvl1pPr algn="l">
              <a:defRPr sz="2800">
                <a:solidFill>
                  <a:schemeClr val="accent1">
                    <a:satOff val="-4409"/>
                    <a:lumOff val="-10509"/>
                  </a:schemeClr>
                </a:solidFill>
                <a:latin typeface="Book Antiqua"/>
                <a:ea typeface="Book Antiqua"/>
                <a:cs typeface="Book Antiqua"/>
                <a:sym typeface="Book Antiqua"/>
              </a:defRPr>
            </a:lvl1pPr>
          </a:lstStyle>
          <a:p>
            <a:pPr/>
            <a:r>
              <a:t>MTH112 Lecture 1: pp. </a:t>
            </a:r>
          </a:p>
        </p:txBody>
      </p:sp>
      <p:sp>
        <p:nvSpPr>
          <p:cNvPr id="102" name="Body Level One…"/>
          <p:cNvSpPr txBox="1"/>
          <p:nvPr>
            <p:ph type="body" idx="1"/>
          </p:nvPr>
        </p:nvSpPr>
        <p:spPr>
          <a:xfrm>
            <a:off x="3904227" y="1778000"/>
            <a:ext cx="16575545" cy="10160000"/>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03" name="Lecturer: Dr. Sahar ALBOSAILY"/>
          <p:cNvSpPr txBox="1"/>
          <p:nvPr/>
        </p:nvSpPr>
        <p:spPr>
          <a:xfrm>
            <a:off x="18658449" y="12876100"/>
            <a:ext cx="5221902" cy="614679"/>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104" name="Slide Number"/>
          <p:cNvSpPr txBox="1"/>
          <p:nvPr>
            <p:ph type="sldNum" sz="quarter" idx="2"/>
          </p:nvPr>
        </p:nvSpPr>
        <p:spPr>
          <a:xfrm>
            <a:off x="8342053" y="794118"/>
            <a:ext cx="551179" cy="614679"/>
          </a:xfrm>
          <a:prstGeom prst="rect">
            <a:avLst/>
          </a:prstGeom>
        </p:spPr>
        <p:txBody>
          <a:bodyPr/>
          <a:lstStyle>
            <a:lvl1pPr algn="r">
              <a:defRPr b="1" sz="2800">
                <a:solidFill>
                  <a:schemeClr val="accent1">
                    <a:satOff val="-4409"/>
                    <a:lumOff val="-10509"/>
                  </a:schemeClr>
                </a:solidFill>
                <a:latin typeface="Book Antiqua"/>
                <a:ea typeface="Book Antiqua"/>
                <a:cs typeface="Book Antiqua"/>
                <a:sym typeface="Book Antiqua"/>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p:spTree>
      <p:nvGrpSpPr>
        <p:cNvPr id="1" name=""/>
        <p:cNvGrpSpPr/>
        <p:nvPr/>
      </p:nvGrpSpPr>
      <p:grpSpPr>
        <a:xfrm>
          <a:off x="0" y="0"/>
          <a:ext cx="0" cy="0"/>
          <a:chOff x="0" y="0"/>
          <a:chExt cx="0" cy="0"/>
        </a:xfrm>
      </p:grpSpPr>
      <p:sp>
        <p:nvSpPr>
          <p:cNvPr id="111" name="Title Text"/>
          <p:cNvSpPr txBox="1"/>
          <p:nvPr>
            <p:ph type="title"/>
          </p:nvPr>
        </p:nvSpPr>
        <p:spPr>
          <a:xfrm>
            <a:off x="3048000" y="2244725"/>
            <a:ext cx="18288000" cy="4775202"/>
          </a:xfrm>
          <a:prstGeom prst="rect">
            <a:avLst/>
          </a:prstGeom>
        </p:spPr>
        <p:txBody>
          <a:bodyPr lIns="91398" tIns="91398" rIns="91398" bIns="91398" anchor="b"/>
          <a:lstStyle>
            <a:lvl1pPr>
              <a:lnSpc>
                <a:spcPct val="90000"/>
              </a:lnSpc>
              <a:defRPr sz="12000"/>
            </a:lvl1pPr>
          </a:lstStyle>
          <a:p>
            <a:pPr/>
            <a:r>
              <a:t>Title Text</a:t>
            </a:r>
          </a:p>
        </p:txBody>
      </p:sp>
      <p:sp>
        <p:nvSpPr>
          <p:cNvPr id="112" name="Body Level One…"/>
          <p:cNvSpPr txBox="1"/>
          <p:nvPr>
            <p:ph type="body" sz="quarter" idx="1"/>
          </p:nvPr>
        </p:nvSpPr>
        <p:spPr>
          <a:xfrm>
            <a:off x="3048000" y="7204075"/>
            <a:ext cx="18288000" cy="3311525"/>
          </a:xfrm>
          <a:prstGeom prst="rect">
            <a:avLst/>
          </a:prstGeom>
        </p:spPr>
        <p:txBody>
          <a:bodyPr lIns="91398" tIns="91398" rIns="91398" bIns="91398"/>
          <a:lstStyle>
            <a:lvl1pPr marL="762000" indent="-711200" algn="ctr">
              <a:lnSpc>
                <a:spcPct val="90000"/>
              </a:lnSpc>
              <a:spcBef>
                <a:spcPts val="2000"/>
              </a:spcBef>
              <a:buSzTx/>
              <a:buFontTx/>
              <a:buNone/>
              <a:defRPr sz="4800"/>
            </a:lvl1pPr>
            <a:lvl2pPr marL="762000" indent="-228600" algn="ctr">
              <a:lnSpc>
                <a:spcPct val="90000"/>
              </a:lnSpc>
              <a:spcBef>
                <a:spcPts val="2000"/>
              </a:spcBef>
              <a:buSzTx/>
              <a:buFontTx/>
              <a:buNone/>
              <a:defRPr sz="4800"/>
            </a:lvl2pPr>
            <a:lvl3pPr marL="762000" indent="50800" algn="ctr">
              <a:lnSpc>
                <a:spcPct val="90000"/>
              </a:lnSpc>
              <a:spcBef>
                <a:spcPts val="2000"/>
              </a:spcBef>
              <a:buSzTx/>
              <a:buFontTx/>
              <a:buNone/>
              <a:defRPr sz="4800"/>
            </a:lvl3pPr>
            <a:lvl4pPr marL="762000" indent="50800" algn="ctr">
              <a:lnSpc>
                <a:spcPct val="90000"/>
              </a:lnSpc>
              <a:spcBef>
                <a:spcPts val="2000"/>
              </a:spcBef>
              <a:buSzTx/>
              <a:buFontTx/>
              <a:buNone/>
              <a:defRPr sz="4800"/>
            </a:lvl4pPr>
            <a:lvl5pPr marL="762000" indent="50800" algn="ctr">
              <a:lnSpc>
                <a:spcPct val="90000"/>
              </a:lnSpc>
              <a:spcBef>
                <a:spcPts val="2000"/>
              </a:spcBef>
              <a:buSzTx/>
              <a:buFontTx/>
              <a:buNone/>
              <a:defRPr sz="4800"/>
            </a:lvl5pPr>
          </a:lstStyle>
          <a:p>
            <a:pPr/>
            <a:r>
              <a:t>Body Level One</a:t>
            </a:r>
          </a:p>
          <a:p>
            <a:pPr lvl="1"/>
            <a:r>
              <a:t>Body Level Two</a:t>
            </a:r>
          </a:p>
          <a:p>
            <a:pPr lvl="2"/>
            <a:r>
              <a:t>Body Level Three</a:t>
            </a:r>
          </a:p>
          <a:p>
            <a:pPr lvl="3"/>
            <a:r>
              <a:t>Body Level Four</a:t>
            </a:r>
          </a:p>
          <a:p>
            <a:pPr lvl="4"/>
            <a:r>
              <a:t>Body Level Five</a:t>
            </a:r>
          </a:p>
        </p:txBody>
      </p:sp>
      <p:sp>
        <p:nvSpPr>
          <p:cNvPr id="113" name="Slide Number"/>
          <p:cNvSpPr txBox="1"/>
          <p:nvPr>
            <p:ph type="sldNum" sz="quarter" idx="2"/>
          </p:nvPr>
        </p:nvSpPr>
        <p:spPr>
          <a:xfrm>
            <a:off x="22203134" y="12835911"/>
            <a:ext cx="504467" cy="483828"/>
          </a:xfrm>
          <a:prstGeom prst="rect">
            <a:avLst/>
          </a:prstGeom>
        </p:spPr>
        <p:txBody>
          <a:bodyPr lIns="91398" tIns="91398" rIns="91398" bIns="91398"/>
          <a:lstStyle>
            <a:lvl1pPr algn="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فارغ">
    <p:spTree>
      <p:nvGrpSpPr>
        <p:cNvPr id="1" name=""/>
        <p:cNvGrpSpPr/>
        <p:nvPr/>
      </p:nvGrpSpPr>
      <p:grpSpPr>
        <a:xfrm>
          <a:off x="0" y="0"/>
          <a:ext cx="0" cy="0"/>
          <a:chOff x="0" y="0"/>
          <a:chExt cx="0" cy="0"/>
        </a:xfrm>
      </p:grpSpPr>
      <p:pic>
        <p:nvPicPr>
          <p:cNvPr id="120" name="Google Shape;125;p4" descr="Google Shape;125;p4"/>
          <p:cNvPicPr>
            <a:picLocks noChangeAspect="1"/>
          </p:cNvPicPr>
          <p:nvPr/>
        </p:nvPicPr>
        <p:blipFill>
          <a:blip r:embed="rId2">
            <a:extLst/>
          </a:blip>
          <a:stretch>
            <a:fillRect/>
          </a:stretch>
        </p:blipFill>
        <p:spPr>
          <a:xfrm>
            <a:off x="-216074" y="0"/>
            <a:ext cx="19066205" cy="3220400"/>
          </a:xfrm>
          <a:prstGeom prst="rect">
            <a:avLst/>
          </a:prstGeom>
          <a:ln w="12700">
            <a:miter lim="400000"/>
          </a:ln>
        </p:spPr>
      </p:pic>
      <p:pic>
        <p:nvPicPr>
          <p:cNvPr id="121" name="Google Shape;122;p4" descr="Google Shape;122;p4"/>
          <p:cNvPicPr>
            <a:picLocks noChangeAspect="1"/>
          </p:cNvPicPr>
          <p:nvPr/>
        </p:nvPicPr>
        <p:blipFill>
          <a:blip r:embed="rId3">
            <a:extLst/>
          </a:blip>
          <a:stretch>
            <a:fillRect/>
          </a:stretch>
        </p:blipFill>
        <p:spPr>
          <a:xfrm>
            <a:off x="4881576" y="11898486"/>
            <a:ext cx="19804458" cy="409678"/>
          </a:xfrm>
          <a:prstGeom prst="rect">
            <a:avLst/>
          </a:prstGeom>
          <a:ln w="12700">
            <a:miter lim="400000"/>
          </a:ln>
        </p:spPr>
      </p:pic>
      <p:pic>
        <p:nvPicPr>
          <p:cNvPr id="122" name="Google Shape;123;p4" descr="Google Shape;123;p4"/>
          <p:cNvPicPr>
            <a:picLocks noChangeAspect="1"/>
          </p:cNvPicPr>
          <p:nvPr/>
        </p:nvPicPr>
        <p:blipFill>
          <a:blip r:embed="rId4">
            <a:extLst/>
          </a:blip>
          <a:stretch>
            <a:fillRect/>
          </a:stretch>
        </p:blipFill>
        <p:spPr>
          <a:xfrm>
            <a:off x="-216074" y="4409644"/>
            <a:ext cx="477302" cy="5419069"/>
          </a:xfrm>
          <a:prstGeom prst="rect">
            <a:avLst/>
          </a:prstGeom>
          <a:ln w="12700">
            <a:miter lim="400000"/>
          </a:ln>
        </p:spPr>
      </p:pic>
      <p:pic>
        <p:nvPicPr>
          <p:cNvPr id="123" name="Google Shape;124;p4" descr="Google Shape;124;p4"/>
          <p:cNvPicPr>
            <a:picLocks noChangeAspect="1"/>
          </p:cNvPicPr>
          <p:nvPr/>
        </p:nvPicPr>
        <p:blipFill>
          <a:blip r:embed="rId4">
            <a:extLst/>
          </a:blip>
          <a:stretch>
            <a:fillRect/>
          </a:stretch>
        </p:blipFill>
        <p:spPr>
          <a:xfrm>
            <a:off x="24145349" y="4409644"/>
            <a:ext cx="477302" cy="5419069"/>
          </a:xfrm>
          <a:prstGeom prst="rect">
            <a:avLst/>
          </a:prstGeom>
          <a:ln w="12700">
            <a:miter lim="400000"/>
          </a:ln>
        </p:spPr>
      </p:pic>
      <p:sp>
        <p:nvSpPr>
          <p:cNvPr id="124" name="Google Shape;127;p4"/>
          <p:cNvSpPr txBox="1"/>
          <p:nvPr/>
        </p:nvSpPr>
        <p:spPr>
          <a:xfrm>
            <a:off x="693184" y="473447"/>
            <a:ext cx="2958781"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ctr">
              <a:defRPr sz="5600">
                <a:solidFill>
                  <a:srgbClr val="FFFFFF"/>
                </a:solidFill>
                <a:latin typeface="Tajawal Medium"/>
                <a:ea typeface="Tajawal Medium"/>
                <a:cs typeface="Tajawal Medium"/>
                <a:sym typeface="Tajawal Medium"/>
              </a:defRPr>
            </a:pPr>
            <a:r>
              <a:t>Chapter</a:t>
            </a:r>
          </a:p>
          <a:p>
            <a:pPr algn="ctr">
              <a:defRPr sz="5600">
                <a:solidFill>
                  <a:srgbClr val="FFFFFF"/>
                </a:solidFill>
                <a:latin typeface="Tajawal Medium"/>
                <a:ea typeface="Tajawal Medium"/>
                <a:cs typeface="Tajawal Medium"/>
                <a:sym typeface="Tajawal Medium"/>
              </a:defRPr>
            </a:pPr>
            <a:r>
              <a:t>03</a:t>
            </a:r>
          </a:p>
        </p:txBody>
      </p:sp>
      <p:sp>
        <p:nvSpPr>
          <p:cNvPr id="125" name="Lecturer: Dr. Sahar ALBOSAILY"/>
          <p:cNvSpPr txBox="1"/>
          <p:nvPr/>
        </p:nvSpPr>
        <p:spPr>
          <a:xfrm>
            <a:off x="4957182" y="12904605"/>
            <a:ext cx="52219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126" name="MTH 112 Lecture 06 PPt."/>
          <p:cNvSpPr txBox="1"/>
          <p:nvPr/>
        </p:nvSpPr>
        <p:spPr>
          <a:xfrm>
            <a:off x="18703129" y="12904605"/>
            <a:ext cx="40853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MTH 112 Lecture 06 PPt.</a:t>
            </a:r>
          </a:p>
        </p:txBody>
      </p:sp>
      <p:sp>
        <p:nvSpPr>
          <p:cNvPr id="127" name="Resource Book: T. Bradley and P., Patton, Essential Mathematics for Economics and Business, 2nd Ed. John Willey &amp; Sons, Ltd, 2002"/>
          <p:cNvSpPr txBox="1"/>
          <p:nvPr/>
        </p:nvSpPr>
        <p:spPr>
          <a:xfrm>
            <a:off x="4962684" y="12343234"/>
            <a:ext cx="18280375" cy="526302"/>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p>
            <a:pPr>
              <a:defRPr sz="2700">
                <a:solidFill>
                  <a:schemeClr val="accent1">
                    <a:satOff val="-4409"/>
                    <a:lumOff val="-10509"/>
                  </a:schemeClr>
                </a:solidFill>
              </a:defRPr>
            </a:pPr>
            <a:r>
              <a:t>Resource Book: T. Bradley and P., Patton, </a:t>
            </a:r>
            <a:r>
              <a:rPr i="1"/>
              <a:t>Essential Mathematics for Economics and Business,</a:t>
            </a:r>
            <a:r>
              <a:t> 2nd Ed. John Willey &amp; Sons, Ltd, 2002</a:t>
            </a:r>
          </a:p>
        </p:txBody>
      </p:sp>
      <p:sp>
        <p:nvSpPr>
          <p:cNvPr id="128" name="Slide Number"/>
          <p:cNvSpPr txBox="1"/>
          <p:nvPr>
            <p:ph type="sldNum" sz="quarter" idx="2"/>
          </p:nvPr>
        </p:nvSpPr>
        <p:spPr>
          <a:xfrm>
            <a:off x="22665777" y="12943847"/>
            <a:ext cx="556041" cy="536197"/>
          </a:xfrm>
          <a:prstGeom prst="rect">
            <a:avLst/>
          </a:prstGeom>
        </p:spPr>
        <p:txBody>
          <a:bodyPr/>
          <a:lstStyle>
            <a:lvl1pPr>
              <a:defRPr sz="2800">
                <a:solidFill>
                  <a:schemeClr val="accent1"/>
                </a:solidFill>
              </a:defRPr>
            </a:lvl1pPr>
          </a:lstStyle>
          <a:p>
            <a:pPr/>
            <a:fld id="{86CB4B4D-7CA3-9044-876B-883B54F8677D}" type="slidenum"/>
          </a:p>
        </p:txBody>
      </p:sp>
      <p:pic>
        <p:nvPicPr>
          <p:cNvPr id="129" name="Google Shape;121;p4" descr="Google Shape;121;p4"/>
          <p:cNvPicPr>
            <a:picLocks noChangeAspect="1"/>
          </p:cNvPicPr>
          <p:nvPr/>
        </p:nvPicPr>
        <p:blipFill>
          <a:blip r:embed="rId5">
            <a:extLst/>
          </a:blip>
          <a:stretch>
            <a:fillRect/>
          </a:stretch>
        </p:blipFill>
        <p:spPr>
          <a:xfrm>
            <a:off x="1303480" y="11017956"/>
            <a:ext cx="2444851" cy="2192415"/>
          </a:xfrm>
          <a:prstGeom prst="rect">
            <a:avLst/>
          </a:prstGeom>
          <a:ln w="12700">
            <a:miter lim="400000"/>
          </a:ln>
        </p:spPr>
      </p:pic>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فارغ">
    <p:spTree>
      <p:nvGrpSpPr>
        <p:cNvPr id="1" name=""/>
        <p:cNvGrpSpPr/>
        <p:nvPr/>
      </p:nvGrpSpPr>
      <p:grpSpPr>
        <a:xfrm>
          <a:off x="0" y="0"/>
          <a:ext cx="0" cy="0"/>
          <a:chOff x="0" y="0"/>
          <a:chExt cx="0" cy="0"/>
        </a:xfrm>
      </p:grpSpPr>
      <p:pic>
        <p:nvPicPr>
          <p:cNvPr id="136" name="Google Shape;125;p4" descr="Google Shape;125;p4"/>
          <p:cNvPicPr>
            <a:picLocks noChangeAspect="1"/>
          </p:cNvPicPr>
          <p:nvPr/>
        </p:nvPicPr>
        <p:blipFill>
          <a:blip r:embed="rId2">
            <a:extLst/>
          </a:blip>
          <a:stretch>
            <a:fillRect/>
          </a:stretch>
        </p:blipFill>
        <p:spPr>
          <a:xfrm>
            <a:off x="-216074" y="0"/>
            <a:ext cx="19066205" cy="3220400"/>
          </a:xfrm>
          <a:prstGeom prst="rect">
            <a:avLst/>
          </a:prstGeom>
          <a:ln w="12700">
            <a:miter lim="400000"/>
          </a:ln>
        </p:spPr>
      </p:pic>
      <p:pic>
        <p:nvPicPr>
          <p:cNvPr id="137" name="Google Shape;121;p4" descr="Google Shape;121;p4"/>
          <p:cNvPicPr>
            <a:picLocks noChangeAspect="1"/>
          </p:cNvPicPr>
          <p:nvPr/>
        </p:nvPicPr>
        <p:blipFill>
          <a:blip r:embed="rId3">
            <a:extLst/>
          </a:blip>
          <a:stretch>
            <a:fillRect/>
          </a:stretch>
        </p:blipFill>
        <p:spPr>
          <a:xfrm>
            <a:off x="1303480" y="11017956"/>
            <a:ext cx="2444851" cy="2192415"/>
          </a:xfrm>
          <a:prstGeom prst="rect">
            <a:avLst/>
          </a:prstGeom>
          <a:ln w="12700">
            <a:miter lim="400000"/>
          </a:ln>
        </p:spPr>
      </p:pic>
      <p:pic>
        <p:nvPicPr>
          <p:cNvPr id="138" name="Google Shape;122;p4" descr="Google Shape;122;p4"/>
          <p:cNvPicPr>
            <a:picLocks noChangeAspect="1"/>
          </p:cNvPicPr>
          <p:nvPr/>
        </p:nvPicPr>
        <p:blipFill>
          <a:blip r:embed="rId4">
            <a:extLst/>
          </a:blip>
          <a:stretch>
            <a:fillRect/>
          </a:stretch>
        </p:blipFill>
        <p:spPr>
          <a:xfrm>
            <a:off x="4881576" y="11898486"/>
            <a:ext cx="19804458" cy="409678"/>
          </a:xfrm>
          <a:prstGeom prst="rect">
            <a:avLst/>
          </a:prstGeom>
          <a:ln w="12700">
            <a:miter lim="400000"/>
          </a:ln>
        </p:spPr>
      </p:pic>
      <p:pic>
        <p:nvPicPr>
          <p:cNvPr id="139" name="Google Shape;123;p4" descr="Google Shape;123;p4"/>
          <p:cNvPicPr>
            <a:picLocks noChangeAspect="1"/>
          </p:cNvPicPr>
          <p:nvPr/>
        </p:nvPicPr>
        <p:blipFill>
          <a:blip r:embed="rId5">
            <a:extLst/>
          </a:blip>
          <a:stretch>
            <a:fillRect/>
          </a:stretch>
        </p:blipFill>
        <p:spPr>
          <a:xfrm>
            <a:off x="-216074" y="4409644"/>
            <a:ext cx="477302" cy="5419069"/>
          </a:xfrm>
          <a:prstGeom prst="rect">
            <a:avLst/>
          </a:prstGeom>
          <a:ln w="12700">
            <a:miter lim="400000"/>
          </a:ln>
        </p:spPr>
      </p:pic>
      <p:pic>
        <p:nvPicPr>
          <p:cNvPr id="140" name="Google Shape;124;p4" descr="Google Shape;124;p4"/>
          <p:cNvPicPr>
            <a:picLocks noChangeAspect="1"/>
          </p:cNvPicPr>
          <p:nvPr/>
        </p:nvPicPr>
        <p:blipFill>
          <a:blip r:embed="rId5">
            <a:extLst/>
          </a:blip>
          <a:stretch>
            <a:fillRect/>
          </a:stretch>
        </p:blipFill>
        <p:spPr>
          <a:xfrm>
            <a:off x="24145349" y="4409644"/>
            <a:ext cx="477302" cy="5419069"/>
          </a:xfrm>
          <a:prstGeom prst="rect">
            <a:avLst/>
          </a:prstGeom>
          <a:ln w="12700">
            <a:miter lim="400000"/>
          </a:ln>
        </p:spPr>
      </p:pic>
      <p:sp>
        <p:nvSpPr>
          <p:cNvPr id="141" name="Google Shape;127;p4"/>
          <p:cNvSpPr txBox="1"/>
          <p:nvPr/>
        </p:nvSpPr>
        <p:spPr>
          <a:xfrm>
            <a:off x="693184" y="473447"/>
            <a:ext cx="2958781"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ctr">
              <a:defRPr sz="5600">
                <a:solidFill>
                  <a:srgbClr val="FFFFFF"/>
                </a:solidFill>
                <a:latin typeface="Tajawal Medium"/>
                <a:ea typeface="Tajawal Medium"/>
                <a:cs typeface="Tajawal Medium"/>
                <a:sym typeface="Tajawal Medium"/>
              </a:defRPr>
            </a:pPr>
            <a:r>
              <a:t>Chapter</a:t>
            </a:r>
          </a:p>
          <a:p>
            <a:pPr algn="ctr">
              <a:defRPr sz="5600">
                <a:solidFill>
                  <a:srgbClr val="FFFFFF"/>
                </a:solidFill>
                <a:latin typeface="Tajawal Medium"/>
                <a:ea typeface="Tajawal Medium"/>
                <a:cs typeface="Tajawal Medium"/>
                <a:sym typeface="Tajawal Medium"/>
              </a:defRPr>
            </a:pPr>
            <a:r>
              <a:t>05</a:t>
            </a:r>
          </a:p>
        </p:txBody>
      </p:sp>
      <p:sp>
        <p:nvSpPr>
          <p:cNvPr id="142" name="Lecturer: Dr. Sahar ALBOSAILY"/>
          <p:cNvSpPr txBox="1"/>
          <p:nvPr/>
        </p:nvSpPr>
        <p:spPr>
          <a:xfrm>
            <a:off x="4957182" y="12904605"/>
            <a:ext cx="52219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143" name="MTH 112 Lecture 08 PPt."/>
          <p:cNvSpPr txBox="1"/>
          <p:nvPr/>
        </p:nvSpPr>
        <p:spPr>
          <a:xfrm>
            <a:off x="18703129" y="12904605"/>
            <a:ext cx="40853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MTH 112 Lecture 08 PPt.</a:t>
            </a:r>
          </a:p>
        </p:txBody>
      </p:sp>
      <p:sp>
        <p:nvSpPr>
          <p:cNvPr id="144" name="Resource Book: T. Bradley and P., Patton, Essential Mathematics for Economics and Business, 2nd Ed. John Willey &amp; Sons, Ltd, 2002"/>
          <p:cNvSpPr txBox="1"/>
          <p:nvPr/>
        </p:nvSpPr>
        <p:spPr>
          <a:xfrm>
            <a:off x="4962684" y="12343234"/>
            <a:ext cx="18280375" cy="526302"/>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p>
            <a:pPr>
              <a:defRPr sz="2700">
                <a:solidFill>
                  <a:schemeClr val="accent1">
                    <a:satOff val="-4409"/>
                    <a:lumOff val="-10509"/>
                  </a:schemeClr>
                </a:solidFill>
              </a:defRPr>
            </a:pPr>
            <a:r>
              <a:t>Resource Book: T. Bradley and P., Patton, </a:t>
            </a:r>
            <a:r>
              <a:rPr i="1"/>
              <a:t>Essential Mathematics for Economics and Business,</a:t>
            </a:r>
            <a:r>
              <a:t> 2nd Ed. John Willey &amp; Sons, Ltd, 2002</a:t>
            </a:r>
          </a:p>
        </p:txBody>
      </p:sp>
      <p:sp>
        <p:nvSpPr>
          <p:cNvPr id="145" name="Slide Number"/>
          <p:cNvSpPr txBox="1"/>
          <p:nvPr>
            <p:ph type="sldNum" sz="quarter" idx="2"/>
          </p:nvPr>
        </p:nvSpPr>
        <p:spPr>
          <a:xfrm>
            <a:off x="22636253" y="12943847"/>
            <a:ext cx="556041" cy="536197"/>
          </a:xfrm>
          <a:prstGeom prst="rect">
            <a:avLst/>
          </a:prstGeom>
        </p:spPr>
        <p:txBody>
          <a:bodyPr/>
          <a:lstStyle>
            <a:lvl1pPr>
              <a:defRPr sz="2800">
                <a:solidFill>
                  <a:schemeClr val="accent1"/>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3962400" y="549276"/>
            <a:ext cx="16459200" cy="2286001"/>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nchor="ctr">
            <a:normAutofit fontScale="100000" lnSpcReduction="0"/>
          </a:bodyPr>
          <a:lstStyle/>
          <a:p>
            <a:pPr/>
            <a:r>
              <a:t>Title Text</a:t>
            </a:r>
          </a:p>
        </p:txBody>
      </p:sp>
      <p:sp>
        <p:nvSpPr>
          <p:cNvPr id="3" name="Body Level One…"/>
          <p:cNvSpPr txBox="1"/>
          <p:nvPr>
            <p:ph type="body" idx="1"/>
          </p:nvPr>
        </p:nvSpPr>
        <p:spPr>
          <a:xfrm>
            <a:off x="3962400" y="3200400"/>
            <a:ext cx="16459200" cy="9051926"/>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3962400" y="12835871"/>
            <a:ext cx="504546" cy="483908"/>
          </a:xfrm>
          <a:prstGeom prst="rect">
            <a:avLst/>
          </a:prstGeom>
          <a:ln w="12700">
            <a:miter lim="400000"/>
          </a:ln>
        </p:spPr>
        <p:txBody>
          <a:bodyPr wrap="none" lIns="91438" tIns="91438" rIns="91438" bIns="91438" anchor="ctr">
            <a:spAutoFit/>
          </a:bodyPr>
          <a:lstStyle>
            <a:lvl1pPr algn="l">
              <a:defRPr sz="24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transition xmlns:p14="http://schemas.microsoft.com/office/powerpoint/2010/main" spd="med" advClick="1"/>
  <p:txStyles>
    <p:titleStyle>
      <a:lvl1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1pPr>
      <a:lvl2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2pPr>
      <a:lvl3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3pPr>
      <a:lvl4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4pPr>
      <a:lvl5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5pPr>
      <a:lvl6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6pPr>
      <a:lvl7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7pPr>
      <a:lvl8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8pPr>
      <a:lvl9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9pPr>
    </p:titleStyle>
    <p:bodyStyle>
      <a:lvl1pPr marL="685800" marR="0" indent="-68580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1pPr>
      <a:lvl2pPr marL="1110342" marR="0" indent="-653142"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2pPr>
      <a:lvl3pPr marL="1524000" marR="0" indent="-60960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3pPr>
      <a:lvl4pPr marL="2103120" marR="0" indent="-731519"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4pPr>
      <a:lvl5pPr marL="25603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5pPr>
      <a:lvl6pPr marL="30175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6pPr>
      <a:lvl7pPr marL="34747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7pPr>
      <a:lvl8pPr marL="39319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8pPr>
      <a:lvl9pPr marL="43891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9pPr>
    </p:bodyStyle>
    <p:otherStyle>
      <a:lvl1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1pPr>
      <a:lvl2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2pPr>
      <a:lvl3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3pPr>
      <a:lvl4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4pPr>
      <a:lvl5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5pPr>
      <a:lvl6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6pPr>
      <a:lvl7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7pPr>
      <a:lvl8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8pPr>
      <a:lvl9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tif"/></Relationships>

</file>

<file path=ppt/slides/_rels/slide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tif"/></Relationships>

</file>

<file path=ppt/slides/_rels/slide3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tif"/><Relationship Id="rId3" Type="http://schemas.openxmlformats.org/officeDocument/2006/relationships/image" Target="../media/image4.tif"/></Relationships>

</file>

<file path=ppt/slides/_rels/slide3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tif"/><Relationship Id="rId3" Type="http://schemas.openxmlformats.org/officeDocument/2006/relationships/image" Target="../media/image6.tif"/></Relationships>

</file>

<file path=ppt/slides/_rels/slide3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tif"/></Relationships>

</file>

<file path=ppt/slides/_rels/slide3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tif"/></Relationships>

</file>

<file path=ppt/slides/_rels/slide3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tif"/></Relationships>

</file>

<file path=ppt/slides/_rels/slide40.xml.rels><?xml version="1.0" encoding="UTF-8"?>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4" name="Google Shape;108;p3" descr="Google Shape;108;p3"/>
          <p:cNvPicPr>
            <a:picLocks noChangeAspect="1"/>
          </p:cNvPicPr>
          <p:nvPr/>
        </p:nvPicPr>
        <p:blipFill>
          <a:blip r:embed="rId2">
            <a:extLst/>
          </a:blip>
          <a:stretch>
            <a:fillRect/>
          </a:stretch>
        </p:blipFill>
        <p:spPr>
          <a:xfrm>
            <a:off x="-143930" y="-235807"/>
            <a:ext cx="24671861" cy="14187614"/>
          </a:xfrm>
          <a:prstGeom prst="rect">
            <a:avLst/>
          </a:prstGeom>
          <a:ln w="12700">
            <a:miter lim="400000"/>
          </a:ln>
        </p:spPr>
      </p:pic>
      <p:sp>
        <p:nvSpPr>
          <p:cNvPr id="155" name="Google Shape;109;p3"/>
          <p:cNvSpPr/>
          <p:nvPr/>
        </p:nvSpPr>
        <p:spPr>
          <a:xfrm rot="10800000">
            <a:off x="-312704" y="-270574"/>
            <a:ext cx="25009409" cy="14257149"/>
          </a:xfrm>
          <a:prstGeom prst="rect">
            <a:avLst/>
          </a:prstGeom>
          <a:gradFill>
            <a:gsLst>
              <a:gs pos="0">
                <a:srgbClr val="F6F9FC">
                  <a:alpha val="26666"/>
                </a:srgbClr>
              </a:gs>
              <a:gs pos="100000">
                <a:srgbClr val="FF9518">
                  <a:alpha val="38823"/>
                </a:srgbClr>
              </a:gs>
            </a:gsLst>
            <a:lin ang="5400000"/>
          </a:gradFill>
          <a:ln w="12700">
            <a:miter lim="400000"/>
          </a:ln>
        </p:spPr>
        <p:txBody>
          <a:bodyPr lIns="91438" tIns="91438" rIns="91438" bIns="91438" anchor="ctr"/>
          <a:lstStyle/>
          <a:p>
            <a:pPr algn="ctr">
              <a:defRPr>
                <a:solidFill>
                  <a:srgbClr val="FFFFFF"/>
                </a:solidFill>
              </a:defRPr>
            </a:pPr>
          </a:p>
        </p:txBody>
      </p:sp>
      <p:pic>
        <p:nvPicPr>
          <p:cNvPr id="156" name="Google Shape;110;p3" descr="Google Shape;110;p3"/>
          <p:cNvPicPr>
            <a:picLocks noChangeAspect="1"/>
          </p:cNvPicPr>
          <p:nvPr/>
        </p:nvPicPr>
        <p:blipFill>
          <a:blip r:embed="rId3">
            <a:extLst/>
          </a:blip>
          <a:stretch>
            <a:fillRect/>
          </a:stretch>
        </p:blipFill>
        <p:spPr>
          <a:xfrm>
            <a:off x="9744502" y="-788821"/>
            <a:ext cx="11442305" cy="13127339"/>
          </a:xfrm>
          <a:prstGeom prst="rect">
            <a:avLst/>
          </a:prstGeom>
          <a:ln w="12700">
            <a:miter lim="400000"/>
          </a:ln>
        </p:spPr>
      </p:pic>
      <p:pic>
        <p:nvPicPr>
          <p:cNvPr id="157" name="Google Shape;111;p3" descr="Google Shape;111;p3"/>
          <p:cNvPicPr>
            <a:picLocks noChangeAspect="1"/>
          </p:cNvPicPr>
          <p:nvPr/>
        </p:nvPicPr>
        <p:blipFill>
          <a:blip r:embed="rId4">
            <a:extLst/>
          </a:blip>
          <a:stretch>
            <a:fillRect/>
          </a:stretch>
        </p:blipFill>
        <p:spPr>
          <a:xfrm>
            <a:off x="4470400" y="1830178"/>
            <a:ext cx="13428902" cy="3944672"/>
          </a:xfrm>
          <a:prstGeom prst="rect">
            <a:avLst/>
          </a:prstGeom>
          <a:ln w="12700">
            <a:miter lim="400000"/>
          </a:ln>
        </p:spPr>
      </p:pic>
      <p:pic>
        <p:nvPicPr>
          <p:cNvPr id="158" name="Google Shape;112;p3" descr="Google Shape;112;p3"/>
          <p:cNvPicPr>
            <a:picLocks noChangeAspect="1"/>
          </p:cNvPicPr>
          <p:nvPr/>
        </p:nvPicPr>
        <p:blipFill>
          <a:blip r:embed="rId5">
            <a:extLst/>
          </a:blip>
          <a:stretch>
            <a:fillRect/>
          </a:stretch>
        </p:blipFill>
        <p:spPr>
          <a:xfrm>
            <a:off x="-278523" y="-203204"/>
            <a:ext cx="8338789" cy="14274086"/>
          </a:xfrm>
          <a:prstGeom prst="rect">
            <a:avLst/>
          </a:prstGeom>
          <a:ln w="12700">
            <a:miter lim="400000"/>
          </a:ln>
        </p:spPr>
      </p:pic>
      <p:sp>
        <p:nvSpPr>
          <p:cNvPr id="159" name="Google Shape;113;p3"/>
          <p:cNvSpPr txBox="1"/>
          <p:nvPr/>
        </p:nvSpPr>
        <p:spPr>
          <a:xfrm>
            <a:off x="5344601" y="2434765"/>
            <a:ext cx="12654608" cy="27100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400">
                <a:solidFill>
                  <a:srgbClr val="FFFFFF"/>
                </a:solidFill>
                <a:latin typeface="Tajawal Medium"/>
                <a:ea typeface="Tajawal Medium"/>
                <a:cs typeface="Tajawal Medium"/>
                <a:sym typeface="Tajawal Medium"/>
              </a:defRPr>
            </a:pPr>
            <a:r>
              <a:t>Financial mathematics</a:t>
            </a:r>
          </a:p>
          <a:p>
            <a:pPr algn="l">
              <a:defRPr sz="5600">
                <a:solidFill>
                  <a:srgbClr val="24A9E1"/>
                </a:solidFill>
                <a:latin typeface="Tajawal Medium"/>
                <a:ea typeface="Tajawal Medium"/>
                <a:cs typeface="Tajawal Medium"/>
                <a:sym typeface="Tajawal Medium"/>
              </a:defRPr>
            </a:pPr>
            <a:r>
              <a:t>Prepared by Dr. Sahar ALBOSAILY</a:t>
            </a:r>
          </a:p>
          <a:p>
            <a:pPr algn="l">
              <a:defRPr sz="5600">
                <a:solidFill>
                  <a:srgbClr val="FF9518"/>
                </a:solidFill>
                <a:latin typeface="Tajawal Medium"/>
                <a:ea typeface="Tajawal Medium"/>
                <a:cs typeface="Tajawal Medium"/>
                <a:sym typeface="Tajawal Medium"/>
              </a:defRPr>
            </a:pPr>
            <a:r>
              <a:t>Lecture 09</a:t>
            </a:r>
          </a:p>
        </p:txBody>
      </p:sp>
      <p:pic>
        <p:nvPicPr>
          <p:cNvPr id="160" name="Google Shape;114;p3" descr="Google Shape;114;p3"/>
          <p:cNvPicPr>
            <a:picLocks noChangeAspect="1"/>
          </p:cNvPicPr>
          <p:nvPr/>
        </p:nvPicPr>
        <p:blipFill>
          <a:blip r:embed="rId6">
            <a:extLst/>
          </a:blip>
          <a:stretch>
            <a:fillRect/>
          </a:stretch>
        </p:blipFill>
        <p:spPr>
          <a:xfrm>
            <a:off x="1303480" y="9868854"/>
            <a:ext cx="3398952" cy="3048002"/>
          </a:xfrm>
          <a:prstGeom prst="rect">
            <a:avLst/>
          </a:prstGeom>
          <a:ln w="12700">
            <a:miter lim="400000"/>
          </a:ln>
        </p:spPr>
      </p:pic>
      <p:pic>
        <p:nvPicPr>
          <p:cNvPr id="161" name="Google Shape;115;p3" descr="Google Shape;115;p3"/>
          <p:cNvPicPr>
            <a:picLocks noChangeAspect="1"/>
          </p:cNvPicPr>
          <p:nvPr/>
        </p:nvPicPr>
        <p:blipFill>
          <a:blip r:embed="rId7">
            <a:extLst/>
          </a:blip>
          <a:stretch>
            <a:fillRect/>
          </a:stretch>
        </p:blipFill>
        <p:spPr>
          <a:xfrm rot="10800000">
            <a:off x="7224886" y="10568375"/>
            <a:ext cx="11764804" cy="2069336"/>
          </a:xfrm>
          <a:prstGeom prst="rect">
            <a:avLst/>
          </a:prstGeom>
          <a:ln w="12700">
            <a:miter lim="400000"/>
          </a:ln>
        </p:spPr>
      </p:pic>
      <p:sp>
        <p:nvSpPr>
          <p:cNvPr id="162" name="Google Shape;116;p3"/>
          <p:cNvSpPr txBox="1"/>
          <p:nvPr/>
        </p:nvSpPr>
        <p:spPr>
          <a:xfrm>
            <a:off x="8440204" y="10636108"/>
            <a:ext cx="9334170"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MTH 112</a:t>
            </a:r>
          </a:p>
          <a:p>
            <a:pPr algn="l">
              <a:defRPr sz="5600">
                <a:solidFill>
                  <a:srgbClr val="FFFFFF"/>
                </a:solidFill>
                <a:latin typeface="Tajawal Medium"/>
                <a:ea typeface="Tajawal Medium"/>
                <a:cs typeface="Tajawal Medium"/>
                <a:sym typeface="Tajawal Medium"/>
              </a:defRPr>
            </a:pPr>
            <a:r>
              <a:t>Business Mathematics</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4"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5" name="Google Shape;128;p4"/>
          <p:cNvSpPr txBox="1"/>
          <p:nvPr/>
        </p:nvSpPr>
        <p:spPr>
          <a:xfrm>
            <a:off x="2298073" y="4451436"/>
            <a:ext cx="18754392" cy="3729227"/>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lnSpc>
                <a:spcPct val="130500"/>
              </a:lnSpc>
              <a:defRPr b="1">
                <a:solidFill>
                  <a:srgbClr val="182C6A"/>
                </a:solidFill>
                <a:latin typeface="Tajawal Medium"/>
                <a:ea typeface="Tajawal Medium"/>
                <a:cs typeface="Tajawal Medium"/>
                <a:sym typeface="Tajawal Medium"/>
              </a:defRPr>
            </a:pPr>
            <a:r>
              <a:t>At the end of this section you should be familiar with: </a:t>
            </a:r>
          </a:p>
          <a:p>
            <a:pPr marL="360947" indent="-360947" algn="l">
              <a:lnSpc>
                <a:spcPct val="133800"/>
              </a:lnSpc>
              <a:spcBef>
                <a:spcPts val="600"/>
              </a:spcBef>
              <a:buSzPct val="100000"/>
              <a:buChar char="•"/>
              <a:defRPr>
                <a:solidFill>
                  <a:srgbClr val="0A1F61"/>
                </a:solidFill>
                <a:latin typeface="Tajawal Medium"/>
                <a:ea typeface="Tajawal Medium"/>
                <a:cs typeface="Tajawal Medium"/>
                <a:sym typeface="Tajawal Medium"/>
              </a:defRPr>
            </a:pPr>
            <a:r>
              <a:t> Using the net present value as an investment appraisal technique</a:t>
            </a:r>
          </a:p>
          <a:p>
            <a:pPr marL="541337" indent="-541337" algn="l">
              <a:lnSpc>
                <a:spcPct val="133800"/>
              </a:lnSpc>
              <a:defRPr>
                <a:solidFill>
                  <a:srgbClr val="0A1F61"/>
                </a:solidFill>
                <a:latin typeface="Tajawal Medium"/>
                <a:ea typeface="Tajawal Medium"/>
                <a:cs typeface="Tajawal Medium"/>
                <a:sym typeface="Tajawal Medium"/>
              </a:defRPr>
            </a:pPr>
            <a:r>
              <a:t>•   Using the internal rate of return as an investment appraisal technique</a:t>
            </a:r>
          </a:p>
          <a:p>
            <a:pPr marL="360947" indent="-360947" algn="l">
              <a:lnSpc>
                <a:spcPct val="133800"/>
              </a:lnSpc>
              <a:buSzPct val="100000"/>
              <a:buChar char="•"/>
              <a:defRPr>
                <a:solidFill>
                  <a:srgbClr val="0A1F61"/>
                </a:solidFill>
                <a:latin typeface="Tajawal Medium"/>
                <a:ea typeface="Tajawal Medium"/>
                <a:cs typeface="Tajawal Medium"/>
                <a:sym typeface="Tajawal Medium"/>
              </a:defRPr>
            </a:pPr>
            <a:r>
              <a:t> Comparing the two techniques</a:t>
            </a:r>
            <a:r>
              <a:rPr>
                <a:solidFill>
                  <a:srgbClr val="000000"/>
                </a:solidFill>
                <a:latin typeface="Times New Roman"/>
                <a:ea typeface="Times New Roman"/>
                <a:cs typeface="Times New Roman"/>
                <a:sym typeface="Times New Roman"/>
              </a:rPr>
              <a:t>.</a:t>
            </a:r>
            <a:endParaRPr>
              <a:solidFill>
                <a:srgbClr val="000000"/>
              </a:solidFill>
              <a:latin typeface="Times New Roman"/>
              <a:ea typeface="Times New Roman"/>
              <a:cs typeface="Times New Roman"/>
              <a:sym typeface="Times New Roman"/>
            </a:endParaRPr>
          </a:p>
          <a:p>
            <a:pPr marL="360947" indent="-360947" algn="l">
              <a:lnSpc>
                <a:spcPct val="133800"/>
              </a:lnSpc>
              <a:buSzPct val="100000"/>
              <a:buChar char="•"/>
              <a:defRPr>
                <a:solidFill>
                  <a:srgbClr val="0A1F61"/>
                </a:solidFill>
                <a:latin typeface="Tajawal Medium"/>
                <a:ea typeface="Tajawal Medium"/>
                <a:cs typeface="Tajawal Medium"/>
                <a:sym typeface="Tajawal Medium"/>
              </a:defRPr>
            </a:pPr>
            <a:r>
              <a:rPr>
                <a:solidFill>
                  <a:srgbClr val="000000"/>
                </a:solidFill>
                <a:latin typeface="Times New Roman"/>
                <a:ea typeface="Times New Roman"/>
                <a:cs typeface="Times New Roman"/>
                <a:sym typeface="Times New Roman"/>
              </a:rPr>
              <a:t> </a:t>
            </a:r>
            <a:r>
              <a:t>Annuity</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8" name="Google Shape;128;p4"/>
          <p:cNvSpPr txBox="1"/>
          <p:nvPr/>
        </p:nvSpPr>
        <p:spPr>
          <a:xfrm>
            <a:off x="2298073" y="4451436"/>
            <a:ext cx="18754392" cy="4885546"/>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Net present value (NPV)</a:t>
            </a:r>
          </a:p>
          <a:p>
            <a:pPr algn="just">
              <a:lnSpc>
                <a:spcPct val="111300"/>
              </a:lnSpc>
              <a:defRPr>
                <a:solidFill>
                  <a:srgbClr val="0A1F61"/>
                </a:solidFill>
                <a:latin typeface="Tajawal Medium"/>
                <a:ea typeface="Tajawal Medium"/>
                <a:cs typeface="Tajawal Medium"/>
                <a:sym typeface="Tajawal Medium"/>
              </a:defRPr>
            </a:pPr>
            <a:endParaRPr b="1"/>
          </a:p>
          <a:p>
            <a:pPr algn="just">
              <a:lnSpc>
                <a:spcPct val="111300"/>
              </a:lnSpc>
              <a:defRPr>
                <a:solidFill>
                  <a:srgbClr val="0A1F61"/>
                </a:solidFill>
                <a:latin typeface="Tajawal Medium"/>
                <a:ea typeface="Tajawal Medium"/>
                <a:cs typeface="Tajawal Medium"/>
                <a:sym typeface="Tajawal Medium"/>
              </a:defRPr>
            </a:pPr>
            <a:r>
              <a:t>The net present value is the present value of several future sums discounted back to the present.</a:t>
            </a:r>
          </a:p>
          <a:p>
            <a:pPr algn="just">
              <a:lnSpc>
                <a:spcPct val="111300"/>
              </a:lnSpc>
              <a:defRPr>
                <a:solidFill>
                  <a:srgbClr val="0A1F61"/>
                </a:solidFill>
                <a:latin typeface="Tajawal Medium"/>
                <a:ea typeface="Tajawal Medium"/>
                <a:cs typeface="Tajawal Medium"/>
                <a:sym typeface="Tajawal Medium"/>
              </a:defRPr>
            </a:pPr>
            <a:r>
              <a:t>The net present value technique uses present values to appraise the profitability of investments undertaken by firms. </a:t>
            </a:r>
          </a:p>
          <a:p>
            <a:pPr algn="l">
              <a:spcBef>
                <a:spcPts val="200"/>
              </a:spcBef>
              <a:defRPr>
                <a:solidFill>
                  <a:srgbClr val="0A1F61"/>
                </a:solidFill>
                <a:latin typeface="Tajawal Medium"/>
                <a:ea typeface="Tajawal Medium"/>
                <a:cs typeface="Tajawal Medium"/>
                <a:sym typeface="Tajawal Medium"/>
              </a:defRPr>
            </a:pPr>
          </a:p>
        </p:txBody>
      </p:sp>
      <p:sp>
        <p:nvSpPr>
          <p:cNvPr id="169" name="Google Shape;126;p4"/>
          <p:cNvSpPr txBox="1"/>
          <p:nvPr/>
        </p:nvSpPr>
        <p:spPr>
          <a:xfrm>
            <a:off x="4709164" y="1167623"/>
            <a:ext cx="13366186" cy="9574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100">
                <a:solidFill>
                  <a:srgbClr val="FFFFFF"/>
                </a:solidFill>
                <a:latin typeface="Tajawal Medium"/>
                <a:ea typeface="Tajawal Medium"/>
                <a:cs typeface="Tajawal Medium"/>
                <a:sym typeface="Tajawal Medium"/>
              </a:defRPr>
            </a:lvl1pPr>
          </a:lstStyle>
          <a:p>
            <a:pPr/>
            <a:r>
              <a:t>Net Present Value and Internal Rate of return</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1"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2" name="Google Shape;128;p4"/>
          <p:cNvSpPr txBox="1"/>
          <p:nvPr/>
        </p:nvSpPr>
        <p:spPr>
          <a:xfrm>
            <a:off x="2298073" y="4451436"/>
            <a:ext cx="18754392" cy="3706237"/>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Net present value (NPV)</a:t>
            </a:r>
          </a:p>
          <a:p>
            <a:pPr algn="just">
              <a:lnSpc>
                <a:spcPct val="111300"/>
              </a:lnSpc>
              <a:defRPr>
                <a:solidFill>
                  <a:srgbClr val="0A1F61"/>
                </a:solidFill>
                <a:latin typeface="Tajawal Medium"/>
                <a:ea typeface="Tajawal Medium"/>
                <a:cs typeface="Tajawal Medium"/>
                <a:sym typeface="Tajawal Medium"/>
              </a:defRPr>
            </a:pPr>
            <a:endParaRPr b="1"/>
          </a:p>
          <a:p>
            <a:pPr algn="just">
              <a:lnSpc>
                <a:spcPct val="111300"/>
              </a:lnSpc>
              <a:defRPr>
                <a:solidFill>
                  <a:srgbClr val="0A1F61"/>
                </a:solidFill>
                <a:latin typeface="Tajawal Medium"/>
                <a:ea typeface="Tajawal Medium"/>
                <a:cs typeface="Tajawal Medium"/>
                <a:sym typeface="Tajawal Medium"/>
              </a:defRPr>
            </a:pPr>
            <a:r>
              <a:t>The problem confronting the project manager is whether the investment is worth while. The decision is made even more difficult since the returns associated with the project will be received in the future while the costs usually occur at present.</a:t>
            </a:r>
          </a:p>
        </p:txBody>
      </p:sp>
      <p:sp>
        <p:nvSpPr>
          <p:cNvPr id="173" name="Google Shape;126;p4"/>
          <p:cNvSpPr txBox="1"/>
          <p:nvPr/>
        </p:nvSpPr>
        <p:spPr>
          <a:xfrm>
            <a:off x="4709164" y="1167623"/>
            <a:ext cx="13366186" cy="9574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100">
                <a:solidFill>
                  <a:srgbClr val="FFFFFF"/>
                </a:solidFill>
                <a:latin typeface="Tajawal Medium"/>
                <a:ea typeface="Tajawal Medium"/>
                <a:cs typeface="Tajawal Medium"/>
                <a:sym typeface="Tajawal Medium"/>
              </a:defRPr>
            </a:lvl1pPr>
          </a:lstStyle>
          <a:p>
            <a:pPr/>
            <a:r>
              <a:t>Net Present Value and Internal Rate of return</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5"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6" name="Google Shape;128;p4"/>
          <p:cNvSpPr txBox="1"/>
          <p:nvPr/>
        </p:nvSpPr>
        <p:spPr>
          <a:xfrm>
            <a:off x="2298073" y="4451436"/>
            <a:ext cx="18754392" cy="7819246"/>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Net present value (NPV)</a:t>
            </a:r>
          </a:p>
          <a:p>
            <a:pPr algn="just">
              <a:lnSpc>
                <a:spcPct val="111300"/>
              </a:lnSpc>
              <a:defRPr>
                <a:solidFill>
                  <a:srgbClr val="0A1F61"/>
                </a:solidFill>
                <a:latin typeface="Tajawal Medium"/>
                <a:ea typeface="Tajawal Medium"/>
                <a:cs typeface="Tajawal Medium"/>
                <a:sym typeface="Tajawal Medium"/>
              </a:defRPr>
            </a:pPr>
            <a:endParaRPr b="1"/>
          </a:p>
          <a:p>
            <a:pPr algn="just">
              <a:lnSpc>
                <a:spcPct val="111300"/>
              </a:lnSpc>
              <a:defRPr>
                <a:solidFill>
                  <a:srgbClr val="0A1F61"/>
                </a:solidFill>
                <a:latin typeface="Tajawal Medium"/>
                <a:ea typeface="Tajawal Medium"/>
                <a:cs typeface="Tajawal Medium"/>
                <a:sym typeface="Tajawal Medium"/>
              </a:defRPr>
            </a:pPr>
            <a:r>
              <a:t>Therefore, </a:t>
            </a:r>
            <a:r>
              <a:t>to make an informed decision, the project manager needs to compare costs and returns, all brought back to present values. These present returns are then compared to present costs to estimate a net present value calculation on the project where</a:t>
            </a:r>
          </a:p>
          <a:p>
            <a:pPr algn="just">
              <a:lnSpc>
                <a:spcPct val="111300"/>
              </a:lnSpc>
              <a:defRPr>
                <a:solidFill>
                  <a:srgbClr val="0A1F61"/>
                </a:solidFill>
                <a:latin typeface="Tajawal Medium"/>
                <a:ea typeface="Tajawal Medium"/>
                <a:cs typeface="Tajawal Medium"/>
                <a:sym typeface="Tajawal Medium"/>
              </a:defRPr>
            </a:pPr>
          </a:p>
          <a:p>
            <a:pPr algn="l">
              <a:spcBef>
                <a:spcPts val="200"/>
              </a:spcBef>
              <a:defRPr>
                <a:solidFill>
                  <a:srgbClr val="0A1F61"/>
                </a:solidFill>
                <a:latin typeface="Tajawal Medium"/>
                <a:ea typeface="Tajawal Medium"/>
                <a:cs typeface="Tajawal Medium"/>
                <a:sym typeface="Tajawal Medium"/>
              </a:defRPr>
            </a:pPr>
            <a:r>
              <a:t>NPV = present value of cash inflows - the present value of cash outflows</a:t>
            </a:r>
          </a:p>
          <a:p>
            <a:pPr algn="l">
              <a:spcBef>
                <a:spcPts val="200"/>
              </a:spcBef>
              <a:defRPr b="1">
                <a:solidFill>
                  <a:srgbClr val="0A1F61"/>
                </a:solidFill>
                <a:latin typeface="Tajawal Medium"/>
                <a:ea typeface="Tajawal Medium"/>
                <a:cs typeface="Tajawal Medium"/>
                <a:sym typeface="Tajawal Medium"/>
              </a:defRPr>
            </a:pPr>
            <a:r>
              <a:t>A decision rule is</a:t>
            </a:r>
          </a:p>
          <a:p>
            <a:pPr algn="ctr">
              <a:lnSpc>
                <a:spcPct val="150000"/>
              </a:lnSpc>
              <a:spcBef>
                <a:spcPts val="600"/>
              </a:spcBef>
              <a:defRPr>
                <a:solidFill>
                  <a:srgbClr val="0A1F61"/>
                </a:solidFill>
                <a:latin typeface="Tajawal Medium"/>
                <a:ea typeface="Tajawal Medium"/>
                <a:cs typeface="Tajawal Medium"/>
                <a:sym typeface="Tajawal Medium"/>
              </a:defRPr>
            </a:pPr>
            <a:r>
              <a:t>NPV &gt; 0 Invest in the project </a:t>
            </a:r>
          </a:p>
          <a:p>
            <a:pPr algn="ctr">
              <a:lnSpc>
                <a:spcPct val="150000"/>
              </a:lnSpc>
              <a:spcBef>
                <a:spcPts val="600"/>
              </a:spcBef>
              <a:defRPr>
                <a:solidFill>
                  <a:srgbClr val="0A1F61"/>
                </a:solidFill>
                <a:latin typeface="Tajawal Medium"/>
                <a:ea typeface="Tajawal Medium"/>
                <a:cs typeface="Tajawal Medium"/>
                <a:sym typeface="Tajawal Medium"/>
              </a:defRPr>
            </a:pPr>
            <a:r>
              <a:t>NPV &lt; 0 Don’t invest in the project</a:t>
            </a:r>
          </a:p>
          <a:p>
            <a:pPr algn="l">
              <a:spcBef>
                <a:spcPts val="200"/>
              </a:spcBef>
              <a:defRPr>
                <a:solidFill>
                  <a:srgbClr val="0A1F61"/>
                </a:solidFill>
                <a:latin typeface="Tajawal Medium"/>
                <a:ea typeface="Tajawal Medium"/>
                <a:cs typeface="Tajawal Medium"/>
                <a:sym typeface="Tajawal Medium"/>
              </a:defRPr>
            </a:pPr>
          </a:p>
        </p:txBody>
      </p:sp>
      <p:sp>
        <p:nvSpPr>
          <p:cNvPr id="177" name="Google Shape;126;p4"/>
          <p:cNvSpPr txBox="1"/>
          <p:nvPr/>
        </p:nvSpPr>
        <p:spPr>
          <a:xfrm>
            <a:off x="4709164" y="1167623"/>
            <a:ext cx="13366186" cy="9574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100">
                <a:solidFill>
                  <a:srgbClr val="FFFFFF"/>
                </a:solidFill>
                <a:latin typeface="Tajawal Medium"/>
                <a:ea typeface="Tajawal Medium"/>
                <a:cs typeface="Tajawal Medium"/>
                <a:sym typeface="Tajawal Medium"/>
              </a:defRPr>
            </a:lvl1pPr>
          </a:lstStyle>
          <a:p>
            <a:pPr/>
            <a:r>
              <a:t>Net Present Value and Internal Rate of return</a:t>
            </a:r>
          </a:p>
        </p:txBody>
      </p:sp>
      <p:sp>
        <p:nvSpPr>
          <p:cNvPr id="178" name="TextBox 5"/>
          <p:cNvSpPr txBox="1"/>
          <p:nvPr/>
        </p:nvSpPr>
        <p:spPr>
          <a:xfrm>
            <a:off x="20967383" y="8246571"/>
            <a:ext cx="1359905" cy="637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spcBef>
                <a:spcPts val="200"/>
              </a:spcBef>
              <a:defRPr>
                <a:solidFill>
                  <a:srgbClr val="0A1F61"/>
                </a:solidFill>
                <a:latin typeface="Tajawal Medium"/>
                <a:ea typeface="Tajawal Medium"/>
                <a:cs typeface="Tajawal Medium"/>
                <a:sym typeface="Tajawal Medium"/>
              </a:defRPr>
            </a:lvl1pPr>
          </a:lstStyle>
          <a:p>
            <a:pPr/>
            <a:r>
              <a:t>(5.18)</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0"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1" name="Google Shape;128;p4"/>
          <p:cNvSpPr txBox="1"/>
          <p:nvPr/>
        </p:nvSpPr>
        <p:spPr>
          <a:xfrm>
            <a:off x="2298073" y="4451436"/>
            <a:ext cx="12478044" cy="5730667"/>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lnSpc>
                <a:spcPct val="126000"/>
              </a:lnSpc>
              <a:defRPr>
                <a:solidFill>
                  <a:srgbClr val="0A1F61"/>
                </a:solidFill>
                <a:latin typeface="Tajawal Medium"/>
                <a:ea typeface="Tajawal Medium"/>
                <a:cs typeface="Tajawal Medium"/>
                <a:sym typeface="Tajawal Medium"/>
              </a:defRPr>
            </a:pPr>
            <a:r>
              <a:rPr b="1"/>
              <a:t>Example</a:t>
            </a:r>
            <a:r>
              <a:t>:</a:t>
            </a:r>
          </a:p>
          <a:p>
            <a:pPr algn="just">
              <a:lnSpc>
                <a:spcPct val="126000"/>
              </a:lnSpc>
              <a:defRPr>
                <a:solidFill>
                  <a:srgbClr val="0A1F61"/>
                </a:solidFill>
                <a:latin typeface="Tajawal Medium"/>
                <a:ea typeface="Tajawal Medium"/>
                <a:cs typeface="Tajawal Medium"/>
                <a:sym typeface="Tajawal Medium"/>
              </a:defRPr>
            </a:pPr>
            <a:r>
              <a:t>Calculate the net present value of the investment project as outlined in Table 5.3 assuming 8% discount rate compounded annually.</a:t>
            </a:r>
          </a:p>
          <a:p>
            <a:pPr algn="just">
              <a:lnSpc>
                <a:spcPct val="128000"/>
              </a:lnSpc>
              <a:spcBef>
                <a:spcPts val="600"/>
              </a:spcBef>
              <a:defRPr b="1">
                <a:solidFill>
                  <a:srgbClr val="0A1F61"/>
                </a:solidFill>
                <a:latin typeface="Tajawal Medium"/>
                <a:ea typeface="Tajawal Medium"/>
                <a:cs typeface="Tajawal Medium"/>
                <a:sym typeface="Tajawal Medium"/>
              </a:defRPr>
            </a:pPr>
            <a:r>
              <a:t>Note: </a:t>
            </a:r>
          </a:p>
          <a:p>
            <a:pPr algn="just">
              <a:lnSpc>
                <a:spcPct val="128000"/>
              </a:lnSpc>
              <a:spcBef>
                <a:spcPts val="600"/>
              </a:spcBef>
              <a:defRPr>
                <a:solidFill>
                  <a:srgbClr val="0A1F61"/>
                </a:solidFill>
                <a:latin typeface="Tajawal Medium"/>
                <a:ea typeface="Tajawal Medium"/>
                <a:cs typeface="Tajawal Medium"/>
                <a:sym typeface="Tajawal Medium"/>
              </a:defRPr>
            </a:pPr>
            <a:r>
              <a:t>When future values are brought back to present values at a given rate of interest, the interest rate is referred to as the discount rate.</a:t>
            </a:r>
          </a:p>
        </p:txBody>
      </p:sp>
      <p:sp>
        <p:nvSpPr>
          <p:cNvPr id="182"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Example</a:t>
            </a:r>
          </a:p>
        </p:txBody>
      </p:sp>
      <p:pic>
        <p:nvPicPr>
          <p:cNvPr id="183" name="Image" descr="Image"/>
          <p:cNvPicPr>
            <a:picLocks noChangeAspect="1"/>
          </p:cNvPicPr>
          <p:nvPr/>
        </p:nvPicPr>
        <p:blipFill>
          <a:blip r:embed="rId2">
            <a:extLst/>
          </a:blip>
          <a:stretch>
            <a:fillRect/>
          </a:stretch>
        </p:blipFill>
        <p:spPr>
          <a:xfrm>
            <a:off x="14942912" y="5173639"/>
            <a:ext cx="7269475" cy="3752530"/>
          </a:xfrm>
          <a:prstGeom prst="rect">
            <a:avLst/>
          </a:prstGeom>
          <a:ln w="12700">
            <a:miter lim="400000"/>
          </a:ln>
        </p:spPr>
      </p:pic>
      <p:sp>
        <p:nvSpPr>
          <p:cNvPr id="184" name="Drawing"/>
          <p:cNvSpPr/>
          <p:nvPr/>
        </p:nvSpPr>
        <p:spPr>
          <a:xfrm>
            <a:off x="20227668" y="6956686"/>
            <a:ext cx="1340097" cy="515683"/>
          </a:xfrm>
          <a:custGeom>
            <a:avLst/>
            <a:gdLst/>
            <a:ahLst/>
            <a:cxnLst>
              <a:cxn ang="0">
                <a:pos x="wd2" y="hd2"/>
              </a:cxn>
              <a:cxn ang="5400000">
                <a:pos x="wd2" y="hd2"/>
              </a:cxn>
              <a:cxn ang="10800000">
                <a:pos x="wd2" y="hd2"/>
              </a:cxn>
              <a:cxn ang="16200000">
                <a:pos x="wd2" y="hd2"/>
              </a:cxn>
            </a:cxnLst>
            <a:rect l="0" t="0" r="r" b="b"/>
            <a:pathLst>
              <a:path w="21291" h="21465" fill="norm" stroke="1" extrusionOk="0">
                <a:moveTo>
                  <a:pt x="1478" y="17145"/>
                </a:moveTo>
                <a:cubicBezTo>
                  <a:pt x="2907" y="16857"/>
                  <a:pt x="4336" y="16569"/>
                  <a:pt x="6040" y="16425"/>
                </a:cubicBezTo>
                <a:cubicBezTo>
                  <a:pt x="7743" y="16281"/>
                  <a:pt x="9722" y="16281"/>
                  <a:pt x="11618" y="16137"/>
                </a:cubicBezTo>
                <a:cubicBezTo>
                  <a:pt x="13514" y="15993"/>
                  <a:pt x="15328" y="15705"/>
                  <a:pt x="16867" y="14985"/>
                </a:cubicBezTo>
                <a:cubicBezTo>
                  <a:pt x="18406" y="14265"/>
                  <a:pt x="19670" y="13113"/>
                  <a:pt x="20412" y="11889"/>
                </a:cubicBezTo>
                <a:cubicBezTo>
                  <a:pt x="21154" y="10665"/>
                  <a:pt x="21374" y="9369"/>
                  <a:pt x="21264" y="7929"/>
                </a:cubicBezTo>
                <a:cubicBezTo>
                  <a:pt x="21154" y="6489"/>
                  <a:pt x="20714" y="4905"/>
                  <a:pt x="19615" y="3537"/>
                </a:cubicBezTo>
                <a:cubicBezTo>
                  <a:pt x="18516" y="2169"/>
                  <a:pt x="16757" y="1017"/>
                  <a:pt x="14779" y="441"/>
                </a:cubicBezTo>
                <a:cubicBezTo>
                  <a:pt x="12800" y="-135"/>
                  <a:pt x="10601" y="-135"/>
                  <a:pt x="8678" y="369"/>
                </a:cubicBezTo>
                <a:cubicBezTo>
                  <a:pt x="6754" y="873"/>
                  <a:pt x="5105" y="1881"/>
                  <a:pt x="3704" y="3321"/>
                </a:cubicBezTo>
                <a:cubicBezTo>
                  <a:pt x="2302" y="4761"/>
                  <a:pt x="1148" y="6633"/>
                  <a:pt x="516" y="8433"/>
                </a:cubicBezTo>
                <a:cubicBezTo>
                  <a:pt x="-116" y="10233"/>
                  <a:pt x="-226" y="11961"/>
                  <a:pt x="516" y="13689"/>
                </a:cubicBezTo>
                <a:cubicBezTo>
                  <a:pt x="1258" y="15417"/>
                  <a:pt x="2852" y="17145"/>
                  <a:pt x="4583" y="18441"/>
                </a:cubicBezTo>
                <a:cubicBezTo>
                  <a:pt x="6314" y="19737"/>
                  <a:pt x="8183" y="20601"/>
                  <a:pt x="10052" y="21465"/>
                </a:cubicBezTo>
              </a:path>
            </a:pathLst>
          </a:custGeom>
          <a:ln w="88900" cap="rnd">
            <a:solidFill>
              <a:srgbClr val="FCD02F"/>
            </a:solidFill>
          </a:ln>
        </p:spPr>
        <p:txBody>
          <a:bodyPr lIns="45718" tIns="45718" rIns="45718" bIns="45718"/>
          <a:lstStyle/>
          <a:p>
            <a:pPr/>
          </a:p>
        </p:txBody>
      </p:sp>
      <p:sp>
        <p:nvSpPr>
          <p:cNvPr id="185" name="Drawing"/>
          <p:cNvSpPr/>
          <p:nvPr/>
        </p:nvSpPr>
        <p:spPr>
          <a:xfrm>
            <a:off x="14926940" y="7108255"/>
            <a:ext cx="1441394" cy="436762"/>
          </a:xfrm>
          <a:custGeom>
            <a:avLst/>
            <a:gdLst/>
            <a:ahLst/>
            <a:cxnLst>
              <a:cxn ang="0">
                <a:pos x="wd2" y="hd2"/>
              </a:cxn>
              <a:cxn ang="5400000">
                <a:pos x="wd2" y="hd2"/>
              </a:cxn>
              <a:cxn ang="10800000">
                <a:pos x="wd2" y="hd2"/>
              </a:cxn>
              <a:cxn ang="16200000">
                <a:pos x="wd2" y="hd2"/>
              </a:cxn>
            </a:cxnLst>
            <a:rect l="0" t="0" r="r" b="b"/>
            <a:pathLst>
              <a:path w="21326" h="21473" fill="norm" stroke="1" extrusionOk="0">
                <a:moveTo>
                  <a:pt x="3028" y="19942"/>
                </a:moveTo>
                <a:cubicBezTo>
                  <a:pt x="4461" y="19262"/>
                  <a:pt x="5894" y="18582"/>
                  <a:pt x="7455" y="18156"/>
                </a:cubicBezTo>
                <a:cubicBezTo>
                  <a:pt x="9016" y="17731"/>
                  <a:pt x="10705" y="17561"/>
                  <a:pt x="12343" y="17221"/>
                </a:cubicBezTo>
                <a:cubicBezTo>
                  <a:pt x="13981" y="16881"/>
                  <a:pt x="15568" y="16371"/>
                  <a:pt x="16899" y="15605"/>
                </a:cubicBezTo>
                <a:cubicBezTo>
                  <a:pt x="18230" y="14840"/>
                  <a:pt x="19304" y="13819"/>
                  <a:pt x="19995" y="12884"/>
                </a:cubicBezTo>
                <a:cubicBezTo>
                  <a:pt x="20686" y="11949"/>
                  <a:pt x="20994" y="11098"/>
                  <a:pt x="21173" y="10163"/>
                </a:cubicBezTo>
                <a:cubicBezTo>
                  <a:pt x="21352" y="9227"/>
                  <a:pt x="21403" y="8207"/>
                  <a:pt x="21173" y="7186"/>
                </a:cubicBezTo>
                <a:cubicBezTo>
                  <a:pt x="20942" y="6166"/>
                  <a:pt x="20430" y="5145"/>
                  <a:pt x="19202" y="4040"/>
                </a:cubicBezTo>
                <a:cubicBezTo>
                  <a:pt x="17974" y="2934"/>
                  <a:pt x="16029" y="1744"/>
                  <a:pt x="14135" y="979"/>
                </a:cubicBezTo>
                <a:cubicBezTo>
                  <a:pt x="12241" y="213"/>
                  <a:pt x="10398" y="-127"/>
                  <a:pt x="8658" y="43"/>
                </a:cubicBezTo>
                <a:cubicBezTo>
                  <a:pt x="6918" y="213"/>
                  <a:pt x="5280" y="893"/>
                  <a:pt x="3821" y="2594"/>
                </a:cubicBezTo>
                <a:cubicBezTo>
                  <a:pt x="2362" y="4295"/>
                  <a:pt x="1083" y="7016"/>
                  <a:pt x="443" y="9227"/>
                </a:cubicBezTo>
                <a:cubicBezTo>
                  <a:pt x="-197" y="11438"/>
                  <a:pt x="-197" y="13139"/>
                  <a:pt x="801" y="14925"/>
                </a:cubicBezTo>
                <a:cubicBezTo>
                  <a:pt x="1799" y="16711"/>
                  <a:pt x="3795" y="18582"/>
                  <a:pt x="5945" y="19687"/>
                </a:cubicBezTo>
                <a:cubicBezTo>
                  <a:pt x="8095" y="20793"/>
                  <a:pt x="10398" y="21133"/>
                  <a:pt x="12702" y="21473"/>
                </a:cubicBezTo>
              </a:path>
            </a:pathLst>
          </a:custGeom>
          <a:ln w="88900" cap="rnd">
            <a:solidFill>
              <a:srgbClr val="FCD02F"/>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7"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8" name="Google Shape;128;p4"/>
          <p:cNvSpPr txBox="1"/>
          <p:nvPr/>
        </p:nvSpPr>
        <p:spPr>
          <a:xfrm>
            <a:off x="2298073" y="4451436"/>
            <a:ext cx="18754392" cy="7323484"/>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a:solidFill>
                  <a:srgbClr val="0A1F61"/>
                </a:solidFill>
                <a:latin typeface="Tajawal Medium"/>
                <a:ea typeface="Tajawal Medium"/>
                <a:cs typeface="Tajawal Medium"/>
                <a:sym typeface="Tajawal Medium"/>
              </a:defRPr>
            </a:pPr>
            <a:r>
              <a:rPr b="1"/>
              <a:t>Solution</a:t>
            </a:r>
            <a:r>
              <a:t>:</a:t>
            </a:r>
          </a:p>
          <a:p>
            <a:pPr algn="l">
              <a:defRPr>
                <a:solidFill>
                  <a:srgbClr val="0A1F61"/>
                </a:solidFill>
                <a:latin typeface="Tajawal Medium"/>
                <a:ea typeface="Tajawal Medium"/>
                <a:cs typeface="Tajawal Medium"/>
                <a:sym typeface="Tajawal Medium"/>
              </a:defRPr>
            </a:pPr>
            <a:r>
              <a:t>The present value of the cash outflow is the initial outlay of £400 000. The present value of cash inflows is calculated by summing the present value of each cash inflow as follows:</a:t>
            </a:r>
          </a:p>
          <a:p>
            <a:pPr lvl="3" indent="1371600" algn="l">
              <a:defRPr>
                <a:solidFill>
                  <a:srgbClr val="0A1F61"/>
                </a:solidFill>
                <a:latin typeface="Tajawal Medium"/>
                <a:ea typeface="Tajawal Medium"/>
                <a:cs typeface="Tajawal Medium"/>
                <a:sym typeface="Tajawal Medium"/>
              </a:defRPr>
            </a:pPr>
          </a:p>
          <a:p>
            <a:pPr lvl="3" indent="1371600" algn="l">
              <a:defRPr>
                <a:solidFill>
                  <a:srgbClr val="0A1F61"/>
                </a:solidFill>
                <a:latin typeface="Tajawal Medium"/>
                <a:ea typeface="Tajawal Medium"/>
                <a:cs typeface="Tajawal Medium"/>
                <a:sym typeface="Tajawal Medium"/>
              </a:defRPr>
            </a:pPr>
            <a:r>
              <a:t>Present value of return in year 1: </a:t>
            </a:r>
            <a14:m>
              <m:oMath>
                <m:sSub>
                  <m:e>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𝑷</m:t>
                    </m:r>
                  </m:e>
                  <m:sub>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m:t>
                    </m:r>
                  </m:sub>
                </m:sSub>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𝟏</m:t>
                    </m:r>
                    <m:r>
                      <a:rPr xmlns:a="http://schemas.openxmlformats.org/drawingml/2006/main" sz="4350" i="1">
                        <a:solidFill>
                          <a:srgbClr val="0A1F61"/>
                        </a:solidFill>
                        <a:latin typeface="Cambria Math" panose="02040503050406030204" pitchFamily="18" charset="0"/>
                      </a:rPr>
                      <m:t>𝟐</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𝟎</m:t>
                    </m:r>
                  </m:num>
                  <m:den>
                    <m:sSup>
                      <m:e>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𝟏</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𝟖</m:t>
                        </m:r>
                        <m:r>
                          <a:rPr xmlns:a="http://schemas.openxmlformats.org/drawingml/2006/main" sz="4350" i="1">
                            <a:solidFill>
                              <a:srgbClr val="0A1F61"/>
                            </a:solidFill>
                            <a:latin typeface="Cambria Math" panose="02040503050406030204" pitchFamily="18" charset="0"/>
                          </a:rPr>
                          <m:t>)</m:t>
                        </m:r>
                      </m:e>
                      <m:sup>
                        <m:r>
                          <a:rPr xmlns:a="http://schemas.openxmlformats.org/drawingml/2006/main" sz="4350" i="1">
                            <a:solidFill>
                              <a:srgbClr val="0A1F61"/>
                            </a:solidFill>
                            <a:latin typeface="Cambria Math" panose="02040503050406030204" pitchFamily="18" charset="0"/>
                          </a:rPr>
                          <m:t>𝟏</m:t>
                        </m:r>
                      </m:sup>
                    </m:sSup>
                  </m:den>
                </m:f>
              </m:oMath>
            </a14:m>
            <a:r>
              <a:t> = 111 111</a:t>
            </a:r>
          </a:p>
          <a:p>
            <a:pPr lvl="3" indent="1371600" algn="l">
              <a:defRPr>
                <a:solidFill>
                  <a:srgbClr val="0A1F61"/>
                </a:solidFill>
                <a:latin typeface="Tajawal Medium"/>
                <a:ea typeface="Tajawal Medium"/>
                <a:cs typeface="Tajawal Medium"/>
                <a:sym typeface="Tajawal Medium"/>
              </a:defRPr>
            </a:pPr>
          </a:p>
          <a:p>
            <a:pPr lvl="3" indent="1371600" algn="l">
              <a:defRPr>
                <a:solidFill>
                  <a:srgbClr val="0A1F61"/>
                </a:solidFill>
                <a:latin typeface="Tajawal Medium"/>
                <a:ea typeface="Tajawal Medium"/>
                <a:cs typeface="Tajawal Medium"/>
                <a:sym typeface="Tajawal Medium"/>
              </a:defRPr>
            </a:pPr>
            <a:r>
              <a:t>Present value of return in year 2 : </a:t>
            </a:r>
            <a14:m>
              <m:oMath>
                <m:sSub>
                  <m:e>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𝑷</m:t>
                    </m:r>
                  </m:e>
                  <m:sub>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m:t>
                    </m:r>
                  </m:sub>
                </m:sSub>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𝟏</m:t>
                    </m:r>
                    <m:r>
                      <a:rPr xmlns:a="http://schemas.openxmlformats.org/drawingml/2006/main" sz="4350" i="1">
                        <a:solidFill>
                          <a:srgbClr val="0A1F61"/>
                        </a:solidFill>
                        <a:latin typeface="Cambria Math" panose="02040503050406030204" pitchFamily="18" charset="0"/>
                      </a:rPr>
                      <m:t>𝟑</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𝟎</m:t>
                    </m:r>
                  </m:num>
                  <m:den>
                    <m:sSup>
                      <m:e>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𝟏</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𝟖</m:t>
                        </m:r>
                        <m:r>
                          <a:rPr xmlns:a="http://schemas.openxmlformats.org/drawingml/2006/main" sz="4350" i="1">
                            <a:solidFill>
                              <a:srgbClr val="0A1F61"/>
                            </a:solidFill>
                            <a:latin typeface="Cambria Math" panose="02040503050406030204" pitchFamily="18" charset="0"/>
                          </a:rPr>
                          <m:t>)</m:t>
                        </m:r>
                      </m:e>
                      <m:sup>
                        <m:r>
                          <a:rPr xmlns:a="http://schemas.openxmlformats.org/drawingml/2006/main" sz="4350" i="1">
                            <a:solidFill>
                              <a:srgbClr val="0A1F61"/>
                            </a:solidFill>
                            <a:latin typeface="Cambria Math" panose="02040503050406030204" pitchFamily="18" charset="0"/>
                          </a:rPr>
                          <m:t>𝟐</m:t>
                        </m:r>
                      </m:sup>
                    </m:sSup>
                  </m:den>
                </m:f>
              </m:oMath>
            </a14:m>
            <a:r>
              <a:t> = 111 454</a:t>
            </a:r>
          </a:p>
          <a:p>
            <a:pPr lvl="3" indent="1371600" algn="l">
              <a:defRPr>
                <a:solidFill>
                  <a:srgbClr val="0A1F61"/>
                </a:solidFill>
                <a:latin typeface="Tajawal Medium"/>
                <a:ea typeface="Tajawal Medium"/>
                <a:cs typeface="Tajawal Medium"/>
                <a:sym typeface="Tajawal Medium"/>
              </a:defRPr>
            </a:pPr>
          </a:p>
          <a:p>
            <a:pPr lvl="3" indent="1371600" algn="l">
              <a:defRPr>
                <a:solidFill>
                  <a:srgbClr val="0A1F61"/>
                </a:solidFill>
                <a:latin typeface="Tajawal Medium"/>
                <a:ea typeface="Tajawal Medium"/>
                <a:cs typeface="Tajawal Medium"/>
                <a:sym typeface="Tajawal Medium"/>
              </a:defRPr>
            </a:pPr>
          </a:p>
        </p:txBody>
      </p:sp>
      <p:sp>
        <p:nvSpPr>
          <p:cNvPr id="189"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Solution (</a:t>
            </a:r>
            <a:r>
              <a:t> (3\1</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1"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2" name="Google Shape;128;p4"/>
          <p:cNvSpPr txBox="1"/>
          <p:nvPr/>
        </p:nvSpPr>
        <p:spPr>
          <a:xfrm>
            <a:off x="2298073" y="4451436"/>
            <a:ext cx="18754392" cy="5685184"/>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a:solidFill>
                  <a:srgbClr val="0A1F61"/>
                </a:solidFill>
                <a:latin typeface="Tajawal Medium"/>
                <a:ea typeface="Tajawal Medium"/>
                <a:cs typeface="Tajawal Medium"/>
                <a:sym typeface="Tajawal Medium"/>
              </a:defRPr>
            </a:pPr>
            <a:r>
              <a:rPr b="1"/>
              <a:t>Solution</a:t>
            </a:r>
            <a:r>
              <a:t>:</a:t>
            </a:r>
          </a:p>
          <a:p>
            <a:pPr lvl="3" indent="1371600" algn="l">
              <a:defRPr>
                <a:solidFill>
                  <a:srgbClr val="0A1F61"/>
                </a:solidFill>
                <a:latin typeface="Tajawal Medium"/>
                <a:ea typeface="Tajawal Medium"/>
                <a:cs typeface="Tajawal Medium"/>
                <a:sym typeface="Tajawal Medium"/>
              </a:defRPr>
            </a:pPr>
          </a:p>
          <a:p>
            <a:pPr lvl="3" indent="1371600" algn="l">
              <a:defRPr>
                <a:solidFill>
                  <a:srgbClr val="0A1F61"/>
                </a:solidFill>
                <a:latin typeface="Tajawal Medium"/>
                <a:ea typeface="Tajawal Medium"/>
                <a:cs typeface="Tajawal Medium"/>
                <a:sym typeface="Tajawal Medium"/>
              </a:defRPr>
            </a:pPr>
            <a:r>
              <a:t>Present value of return in year 3 : </a:t>
            </a:r>
            <a14:m>
              <m:oMath>
                <m:sSub>
                  <m:e>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𝑷</m:t>
                    </m:r>
                  </m:e>
                  <m:sub>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m:t>
                    </m:r>
                  </m:sub>
                </m:sSub>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𝟏</m:t>
                    </m:r>
                    <m:r>
                      <a:rPr xmlns:a="http://schemas.openxmlformats.org/drawingml/2006/main" sz="4350" i="1">
                        <a:solidFill>
                          <a:srgbClr val="0A1F61"/>
                        </a:solidFill>
                        <a:latin typeface="Cambria Math" panose="02040503050406030204" pitchFamily="18" charset="0"/>
                      </a:rPr>
                      <m:t>𝟒</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𝟎</m:t>
                    </m:r>
                  </m:num>
                  <m:den>
                    <m:sSup>
                      <m:e>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𝟏</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𝟖</m:t>
                        </m:r>
                        <m:r>
                          <a:rPr xmlns:a="http://schemas.openxmlformats.org/drawingml/2006/main" sz="4350" i="1">
                            <a:solidFill>
                              <a:srgbClr val="0A1F61"/>
                            </a:solidFill>
                            <a:latin typeface="Cambria Math" panose="02040503050406030204" pitchFamily="18" charset="0"/>
                          </a:rPr>
                          <m:t>)</m:t>
                        </m:r>
                      </m:e>
                      <m:sup>
                        <m:r>
                          <a:rPr xmlns:a="http://schemas.openxmlformats.org/drawingml/2006/main" sz="4350" i="1">
                            <a:solidFill>
                              <a:srgbClr val="0A1F61"/>
                            </a:solidFill>
                            <a:latin typeface="Cambria Math" panose="02040503050406030204" pitchFamily="18" charset="0"/>
                          </a:rPr>
                          <m:t>𝟑</m:t>
                        </m:r>
                      </m:sup>
                    </m:sSup>
                  </m:den>
                </m:f>
              </m:oMath>
            </a14:m>
            <a:r>
              <a:t> = 111 137</a:t>
            </a:r>
          </a:p>
          <a:p>
            <a:pPr lvl="3" indent="1371600" algn="l">
              <a:defRPr>
                <a:solidFill>
                  <a:srgbClr val="0A1F61"/>
                </a:solidFill>
                <a:latin typeface="Tajawal Medium"/>
                <a:ea typeface="Tajawal Medium"/>
                <a:cs typeface="Tajawal Medium"/>
                <a:sym typeface="Tajawal Medium"/>
              </a:defRPr>
            </a:pPr>
          </a:p>
          <a:p>
            <a:pPr lvl="3" indent="1371600" algn="l">
              <a:defRPr>
                <a:solidFill>
                  <a:srgbClr val="0A1F61"/>
                </a:solidFill>
                <a:latin typeface="Tajawal Medium"/>
                <a:ea typeface="Tajawal Medium"/>
                <a:cs typeface="Tajawal Medium"/>
                <a:sym typeface="Tajawal Medium"/>
              </a:defRPr>
            </a:pPr>
            <a:r>
              <a:t>Present value of return in year 4 : </a:t>
            </a:r>
            <a14:m>
              <m:oMath>
                <m:sSub>
                  <m:e>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𝑷</m:t>
                    </m:r>
                  </m:e>
                  <m:sub>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m:t>
                    </m:r>
                  </m:sub>
                </m:sSub>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𝟏</m:t>
                    </m:r>
                    <m:r>
                      <a:rPr xmlns:a="http://schemas.openxmlformats.org/drawingml/2006/main" sz="4350" i="1">
                        <a:solidFill>
                          <a:srgbClr val="0A1F61"/>
                        </a:solidFill>
                        <a:latin typeface="Cambria Math" panose="02040503050406030204" pitchFamily="18" charset="0"/>
                      </a:rPr>
                      <m:t>𝟓</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𝟎</m:t>
                    </m:r>
                  </m:num>
                  <m:den>
                    <m:sSup>
                      <m:e>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𝟏</m:t>
                        </m:r>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𝟎</m:t>
                        </m:r>
                        <m:r>
                          <a:rPr xmlns:a="http://schemas.openxmlformats.org/drawingml/2006/main" sz="4350" i="1">
                            <a:solidFill>
                              <a:srgbClr val="0A1F61"/>
                            </a:solidFill>
                            <a:latin typeface="Cambria Math" panose="02040503050406030204" pitchFamily="18" charset="0"/>
                          </a:rPr>
                          <m:t>𝟖</m:t>
                        </m:r>
                        <m:r>
                          <a:rPr xmlns:a="http://schemas.openxmlformats.org/drawingml/2006/main" sz="4350" i="1">
                            <a:solidFill>
                              <a:srgbClr val="0A1F61"/>
                            </a:solidFill>
                            <a:latin typeface="Cambria Math" panose="02040503050406030204" pitchFamily="18" charset="0"/>
                          </a:rPr>
                          <m:t>)</m:t>
                        </m:r>
                      </m:e>
                      <m:sup>
                        <m:r>
                          <a:rPr xmlns:a="http://schemas.openxmlformats.org/drawingml/2006/main" sz="4350" i="1">
                            <a:solidFill>
                              <a:srgbClr val="0A1F61"/>
                            </a:solidFill>
                            <a:latin typeface="Cambria Math" panose="02040503050406030204" pitchFamily="18" charset="0"/>
                          </a:rPr>
                          <m:t>𝟒</m:t>
                        </m:r>
                      </m:sup>
                    </m:sSup>
                  </m:den>
                </m:f>
              </m:oMath>
            </a14:m>
            <a:r>
              <a:t> = 110 254</a:t>
            </a:r>
          </a:p>
          <a:p>
            <a:pPr lvl="3" indent="1371600" algn="l">
              <a:defRPr>
                <a:solidFill>
                  <a:srgbClr val="0A1F61"/>
                </a:solidFill>
                <a:latin typeface="Tajawal Medium"/>
                <a:ea typeface="Tajawal Medium"/>
                <a:cs typeface="Tajawal Medium"/>
                <a:sym typeface="Tajawal Medium"/>
              </a:defRPr>
            </a:pPr>
          </a:p>
        </p:txBody>
      </p:sp>
      <p:sp>
        <p:nvSpPr>
          <p:cNvPr id="193"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Solution (</a:t>
            </a:r>
            <a:r>
              <a:t> (3\1</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5"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6" name="Google Shape;128;p4"/>
          <p:cNvSpPr txBox="1"/>
          <p:nvPr/>
        </p:nvSpPr>
        <p:spPr>
          <a:xfrm>
            <a:off x="2298073" y="4451436"/>
            <a:ext cx="18754392" cy="6058327"/>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a:solidFill>
                  <a:srgbClr val="0A1F61"/>
                </a:solidFill>
                <a:latin typeface="Tajawal Medium"/>
                <a:ea typeface="Tajawal Medium"/>
                <a:cs typeface="Tajawal Medium"/>
                <a:sym typeface="Tajawal Medium"/>
              </a:defRPr>
            </a:pPr>
            <a:r>
              <a:rPr b="1"/>
              <a:t>Solution:</a:t>
            </a:r>
            <a:endParaRPr b="1"/>
          </a:p>
          <a:p>
            <a:pPr algn="just">
              <a:defRPr>
                <a:solidFill>
                  <a:srgbClr val="0A1F61"/>
                </a:solidFill>
                <a:latin typeface="Tajawal Medium"/>
                <a:ea typeface="Tajawal Medium"/>
                <a:cs typeface="Tajawal Medium"/>
                <a:sym typeface="Tajawal Medium"/>
              </a:defRPr>
            </a:pPr>
            <a:endParaRPr b="1"/>
          </a:p>
          <a:p>
            <a:pPr algn="just">
              <a:defRPr>
                <a:solidFill>
                  <a:srgbClr val="0A1F61"/>
                </a:solidFill>
                <a:latin typeface="Tajawal Medium"/>
                <a:ea typeface="Tajawal Medium"/>
                <a:cs typeface="Tajawal Medium"/>
                <a:sym typeface="Tajawal Medium"/>
              </a:defRPr>
            </a:pPr>
            <a:r>
              <a:t>Total present value over the four years:</a:t>
            </a:r>
            <a:r>
              <a:t>       </a:t>
            </a:r>
            <a:r>
              <a:rPr b="1"/>
              <a:t> 443 956</a:t>
            </a:r>
            <a:endParaRPr b="1"/>
          </a:p>
          <a:p>
            <a:pPr algn="just">
              <a:defRPr>
                <a:solidFill>
                  <a:srgbClr val="0A1F61"/>
                </a:solidFill>
                <a:latin typeface="Tajawal Medium"/>
                <a:ea typeface="Tajawal Medium"/>
                <a:cs typeface="Tajawal Medium"/>
                <a:sym typeface="Tajawal Medium"/>
              </a:defRPr>
            </a:pPr>
            <a:r>
              <a:t>The net present value is then</a:t>
            </a:r>
          </a:p>
          <a:p>
            <a:pPr algn="just">
              <a:defRPr>
                <a:solidFill>
                  <a:srgbClr val="0A1F61"/>
                </a:solidFill>
                <a:latin typeface="Tajawal Medium"/>
                <a:ea typeface="Tajawal Medium"/>
                <a:cs typeface="Tajawal Medium"/>
                <a:sym typeface="Tajawal Medium"/>
              </a:defRPr>
            </a:pPr>
          </a:p>
          <a:p>
            <a:pPr algn="ctr">
              <a:spcBef>
                <a:spcPts val="400"/>
              </a:spcBef>
              <a:defRPr b="1">
                <a:solidFill>
                  <a:srgbClr val="0A1F61"/>
                </a:solidFill>
                <a:latin typeface="Tajawal Medium"/>
                <a:ea typeface="Tajawal Medium"/>
                <a:cs typeface="Tajawal Medium"/>
                <a:sym typeface="Tajawal Medium"/>
              </a:defRPr>
            </a:pPr>
            <a:r>
              <a:t>NPV = 443 956 - 400000 = 43 956</a:t>
            </a:r>
          </a:p>
          <a:p>
            <a:pPr algn="ctr">
              <a:spcBef>
                <a:spcPts val="400"/>
              </a:spcBef>
              <a:defRPr b="1">
                <a:solidFill>
                  <a:srgbClr val="0A1F61"/>
                </a:solidFill>
                <a:latin typeface="Tajawal Medium"/>
                <a:ea typeface="Tajawal Medium"/>
                <a:cs typeface="Tajawal Medium"/>
                <a:sym typeface="Tajawal Medium"/>
              </a:defRPr>
            </a:pPr>
          </a:p>
          <a:p>
            <a:pPr algn="just">
              <a:lnSpc>
                <a:spcPct val="124000"/>
              </a:lnSpc>
              <a:spcBef>
                <a:spcPts val="400"/>
              </a:spcBef>
              <a:defRPr>
                <a:solidFill>
                  <a:srgbClr val="0A1F61"/>
                </a:solidFill>
                <a:latin typeface="Tajawal Medium"/>
                <a:ea typeface="Tajawal Medium"/>
                <a:cs typeface="Tajawal Medium"/>
                <a:sym typeface="Tajawal Medium"/>
              </a:defRPr>
            </a:pPr>
            <a:r>
              <a:t>As the NPV is positive, the firm will invest in this project. Thus, the investment is cost effective at 8% discount rate compounded annually.</a:t>
            </a:r>
          </a:p>
        </p:txBody>
      </p:sp>
      <p:sp>
        <p:nvSpPr>
          <p:cNvPr id="197"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Solution </a:t>
            </a:r>
            <a:r>
              <a:t>)</a:t>
            </a:r>
            <a:r>
              <a:t>2</a:t>
            </a:r>
            <a:r>
              <a:t>\</a:t>
            </a:r>
            <a:r>
              <a:t>3)</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9"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0" name="Google Shape;128;p4"/>
          <p:cNvSpPr txBox="1"/>
          <p:nvPr/>
        </p:nvSpPr>
        <p:spPr>
          <a:xfrm>
            <a:off x="2298073" y="4451436"/>
            <a:ext cx="18754392" cy="2629327"/>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a:solidFill>
                  <a:srgbClr val="0A1F61"/>
                </a:solidFill>
                <a:latin typeface="Tajawal Medium"/>
                <a:ea typeface="Tajawal Medium"/>
                <a:cs typeface="Tajawal Medium"/>
                <a:sym typeface="Tajawal Medium"/>
              </a:defRPr>
            </a:pPr>
            <a:endParaRPr b="1"/>
          </a:p>
          <a:p>
            <a:pPr algn="just">
              <a:lnSpc>
                <a:spcPct val="124000"/>
              </a:lnSpc>
              <a:defRPr>
                <a:solidFill>
                  <a:srgbClr val="0A1F61"/>
                </a:solidFill>
                <a:latin typeface="Tajawal Medium"/>
                <a:ea typeface="Tajawal Medium"/>
                <a:cs typeface="Tajawal Medium"/>
                <a:sym typeface="Tajawal Medium"/>
              </a:defRPr>
            </a:pPr>
            <a:r>
              <a:t>The size of the NPV will become smaller when</a:t>
            </a:r>
          </a:p>
          <a:p>
            <a:pPr lvl="2" algn="just">
              <a:lnSpc>
                <a:spcPct val="124000"/>
              </a:lnSpc>
              <a:defRPr>
                <a:solidFill>
                  <a:srgbClr val="0A1F61"/>
                </a:solidFill>
                <a:latin typeface="Tajawal Medium"/>
                <a:ea typeface="Tajawal Medium"/>
                <a:cs typeface="Tajawal Medium"/>
                <a:sym typeface="Tajawal Medium"/>
              </a:defRPr>
            </a:pPr>
            <a:r>
              <a:t>(i)    The initial cost outlay increases</a:t>
            </a:r>
          </a:p>
          <a:p>
            <a:pPr lvl="2" algn="just">
              <a:lnSpc>
                <a:spcPct val="124000"/>
              </a:lnSpc>
              <a:defRPr>
                <a:solidFill>
                  <a:srgbClr val="0A1F61"/>
                </a:solidFill>
                <a:latin typeface="Tajawal Medium"/>
                <a:ea typeface="Tajawal Medium"/>
                <a:cs typeface="Tajawal Medium"/>
                <a:sym typeface="Tajawal Medium"/>
              </a:defRPr>
            </a:pPr>
            <a:r>
              <a:t>(ii)    The discount rate at which NPV is computed increases</a:t>
            </a:r>
          </a:p>
        </p:txBody>
      </p:sp>
      <p:sp>
        <p:nvSpPr>
          <p:cNvPr id="201"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NPV</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3"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4"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Internal rate of return (IRR)</a:t>
            </a:r>
          </a:p>
        </p:txBody>
      </p:sp>
      <p:sp>
        <p:nvSpPr>
          <p:cNvPr id="205" name="Google Shape;128;p4"/>
          <p:cNvSpPr txBox="1"/>
          <p:nvPr/>
        </p:nvSpPr>
        <p:spPr>
          <a:xfrm>
            <a:off x="2298073" y="4451436"/>
            <a:ext cx="18369289" cy="5097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Internal rate of return (IRR):</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In the previous section, the profitability of a project was assessed on the basis of the NPV calculated at a given rate of interest of 8%. The profitability changes as the interest rate changes. If the interest rate was 12.6555%, the NPV would be zero, while further increases in the interest rate, such as r = 15%, would result in negative NPVs. </a:t>
            </a:r>
          </a:p>
          <a:p>
            <a:pPr algn="just">
              <a:defRPr>
                <a:solidFill>
                  <a:srgbClr val="0A1F61"/>
                </a:solidFill>
                <a:latin typeface="Tajawal Medium"/>
                <a:ea typeface="Tajawal Medium"/>
                <a:cs typeface="Tajawal Medium"/>
                <a:sym typeface="Tajawal Medium"/>
              </a:defRPr>
            </a:pPr>
            <a:r>
              <a:t>Table 5.4 shows the calculation of the NPV for these three interest rates. </a:t>
            </a:r>
          </a:p>
          <a:p>
            <a:pPr algn="just">
              <a:defRPr>
                <a:solidFill>
                  <a:srgbClr val="0A1F61"/>
                </a:solidFill>
                <a:latin typeface="Tajawal Medium"/>
                <a:ea typeface="Tajawal Medium"/>
                <a:cs typeface="Tajawal Medium"/>
                <a:sym typeface="Tajawal Medium"/>
              </a:defRPr>
            </a:pPr>
          </a:p>
        </p:txBody>
      </p:sp>
      <p:sp>
        <p:nvSpPr>
          <p:cNvPr id="206" name="Drawing"/>
          <p:cNvSpPr/>
          <p:nvPr/>
        </p:nvSpPr>
        <p:spPr>
          <a:xfrm>
            <a:off x="19659573" y="6083458"/>
            <a:ext cx="969007" cy="133138"/>
          </a:xfrm>
          <a:custGeom>
            <a:avLst/>
            <a:gdLst/>
            <a:ahLst/>
            <a:cxnLst>
              <a:cxn ang="0">
                <a:pos x="wd2" y="hd2"/>
              </a:cxn>
              <a:cxn ang="5400000">
                <a:pos x="wd2" y="hd2"/>
              </a:cxn>
              <a:cxn ang="10800000">
                <a:pos x="wd2" y="hd2"/>
              </a:cxn>
              <a:cxn ang="16200000">
                <a:pos x="wd2" y="hd2"/>
              </a:cxn>
            </a:cxnLst>
            <a:rect l="0" t="0" r="r" b="b"/>
            <a:pathLst>
              <a:path w="21531" h="21315" fill="norm" stroke="1" extrusionOk="0">
                <a:moveTo>
                  <a:pt x="5466" y="21315"/>
                </a:moveTo>
                <a:cubicBezTo>
                  <a:pt x="4697" y="19100"/>
                  <a:pt x="3928" y="16884"/>
                  <a:pt x="3352" y="14946"/>
                </a:cubicBezTo>
                <a:cubicBezTo>
                  <a:pt x="2775" y="13007"/>
                  <a:pt x="2391" y="11346"/>
                  <a:pt x="2160" y="8853"/>
                </a:cubicBezTo>
                <a:cubicBezTo>
                  <a:pt x="1930" y="6361"/>
                  <a:pt x="1853" y="3038"/>
                  <a:pt x="2045" y="1377"/>
                </a:cubicBezTo>
                <a:cubicBezTo>
                  <a:pt x="2237" y="-285"/>
                  <a:pt x="2698" y="-285"/>
                  <a:pt x="4389" y="546"/>
                </a:cubicBezTo>
                <a:cubicBezTo>
                  <a:pt x="6080" y="1377"/>
                  <a:pt x="9001" y="3038"/>
                  <a:pt x="11884" y="3869"/>
                </a:cubicBezTo>
                <a:cubicBezTo>
                  <a:pt x="14767" y="4700"/>
                  <a:pt x="17611" y="4700"/>
                  <a:pt x="18149" y="4423"/>
                </a:cubicBezTo>
                <a:cubicBezTo>
                  <a:pt x="18687" y="4146"/>
                  <a:pt x="16919" y="3592"/>
                  <a:pt x="14651" y="3592"/>
                </a:cubicBezTo>
                <a:cubicBezTo>
                  <a:pt x="12384" y="3592"/>
                  <a:pt x="9616" y="4146"/>
                  <a:pt x="7233" y="4977"/>
                </a:cubicBezTo>
                <a:cubicBezTo>
                  <a:pt x="4851" y="5807"/>
                  <a:pt x="2852" y="6915"/>
                  <a:pt x="1622" y="7746"/>
                </a:cubicBezTo>
                <a:cubicBezTo>
                  <a:pt x="392" y="8577"/>
                  <a:pt x="-69" y="9130"/>
                  <a:pt x="8" y="10238"/>
                </a:cubicBezTo>
                <a:cubicBezTo>
                  <a:pt x="85" y="11346"/>
                  <a:pt x="700" y="13007"/>
                  <a:pt x="2429" y="13838"/>
                </a:cubicBezTo>
                <a:cubicBezTo>
                  <a:pt x="4159" y="14669"/>
                  <a:pt x="7003" y="14669"/>
                  <a:pt x="9924" y="14392"/>
                </a:cubicBezTo>
                <a:cubicBezTo>
                  <a:pt x="12845" y="14115"/>
                  <a:pt x="15843" y="13561"/>
                  <a:pt x="17611" y="13007"/>
                </a:cubicBezTo>
                <a:cubicBezTo>
                  <a:pt x="19379" y="12453"/>
                  <a:pt x="19917" y="11900"/>
                  <a:pt x="20455" y="11623"/>
                </a:cubicBezTo>
                <a:cubicBezTo>
                  <a:pt x="20993" y="11346"/>
                  <a:pt x="21531" y="11346"/>
                  <a:pt x="21531" y="11069"/>
                </a:cubicBezTo>
                <a:cubicBezTo>
                  <a:pt x="21531" y="10792"/>
                  <a:pt x="20993" y="10238"/>
                  <a:pt x="19110" y="10792"/>
                </a:cubicBezTo>
                <a:cubicBezTo>
                  <a:pt x="17226" y="11346"/>
                  <a:pt x="13998" y="13007"/>
                  <a:pt x="10769" y="14669"/>
                </a:cubicBezTo>
              </a:path>
            </a:pathLst>
          </a:custGeom>
          <a:ln w="88900" cap="rnd">
            <a:solidFill>
              <a:srgbClr val="FCD02F"/>
            </a:solidFill>
          </a:ln>
        </p:spPr>
        <p:txBody>
          <a:bodyPr lIns="45718" tIns="45718" rIns="45718" bIns="45718"/>
          <a:lstStyle/>
          <a:p>
            <a:pPr/>
          </a:p>
        </p:txBody>
      </p:sp>
      <p:grpSp>
        <p:nvGrpSpPr>
          <p:cNvPr id="210" name="Drawing"/>
          <p:cNvGrpSpPr/>
          <p:nvPr/>
        </p:nvGrpSpPr>
        <p:grpSpPr>
          <a:xfrm>
            <a:off x="9666116" y="6103299"/>
            <a:ext cx="2534861" cy="1820154"/>
            <a:chOff x="0" y="0"/>
            <a:chExt cx="2534859" cy="1820152"/>
          </a:xfrm>
        </p:grpSpPr>
        <p:sp>
          <p:nvSpPr>
            <p:cNvPr id="207" name="Line"/>
            <p:cNvSpPr/>
            <p:nvPr/>
          </p:nvSpPr>
          <p:spPr>
            <a:xfrm>
              <a:off x="770483" y="0"/>
              <a:ext cx="981524" cy="601076"/>
            </a:xfrm>
            <a:custGeom>
              <a:avLst/>
              <a:gdLst/>
              <a:ahLst/>
              <a:cxnLst>
                <a:cxn ang="0">
                  <a:pos x="wd2" y="hd2"/>
                </a:cxn>
                <a:cxn ang="5400000">
                  <a:pos x="wd2" y="hd2"/>
                </a:cxn>
                <a:cxn ang="10800000">
                  <a:pos x="wd2" y="hd2"/>
                </a:cxn>
                <a:cxn ang="16200000">
                  <a:pos x="wd2" y="hd2"/>
                </a:cxn>
              </a:cxnLst>
              <a:rect l="0" t="0" r="r" b="b"/>
              <a:pathLst>
                <a:path w="21279" h="21446" fill="norm" stroke="1" extrusionOk="0">
                  <a:moveTo>
                    <a:pt x="1886" y="20335"/>
                  </a:moveTo>
                  <a:cubicBezTo>
                    <a:pt x="2261" y="19595"/>
                    <a:pt x="2636" y="18854"/>
                    <a:pt x="3086" y="18607"/>
                  </a:cubicBezTo>
                  <a:cubicBezTo>
                    <a:pt x="3536" y="18360"/>
                    <a:pt x="4061" y="18607"/>
                    <a:pt x="5223" y="19163"/>
                  </a:cubicBezTo>
                  <a:cubicBezTo>
                    <a:pt x="6386" y="19718"/>
                    <a:pt x="8186" y="20582"/>
                    <a:pt x="10286" y="20582"/>
                  </a:cubicBezTo>
                  <a:cubicBezTo>
                    <a:pt x="12386" y="20582"/>
                    <a:pt x="14786" y="19718"/>
                    <a:pt x="16586" y="18484"/>
                  </a:cubicBezTo>
                  <a:cubicBezTo>
                    <a:pt x="18386" y="17249"/>
                    <a:pt x="19586" y="15645"/>
                    <a:pt x="20374" y="13670"/>
                  </a:cubicBezTo>
                  <a:cubicBezTo>
                    <a:pt x="21161" y="11695"/>
                    <a:pt x="21536" y="9350"/>
                    <a:pt x="21086" y="7313"/>
                  </a:cubicBezTo>
                  <a:cubicBezTo>
                    <a:pt x="20636" y="5277"/>
                    <a:pt x="19361" y="3549"/>
                    <a:pt x="17598" y="2315"/>
                  </a:cubicBezTo>
                  <a:cubicBezTo>
                    <a:pt x="15836" y="1080"/>
                    <a:pt x="13586" y="340"/>
                    <a:pt x="11298" y="93"/>
                  </a:cubicBezTo>
                  <a:cubicBezTo>
                    <a:pt x="9011" y="-154"/>
                    <a:pt x="6686" y="93"/>
                    <a:pt x="4961" y="833"/>
                  </a:cubicBezTo>
                  <a:cubicBezTo>
                    <a:pt x="3236" y="1574"/>
                    <a:pt x="2111" y="2808"/>
                    <a:pt x="1323" y="4907"/>
                  </a:cubicBezTo>
                  <a:cubicBezTo>
                    <a:pt x="536" y="7005"/>
                    <a:pt x="86" y="9967"/>
                    <a:pt x="11" y="12004"/>
                  </a:cubicBezTo>
                  <a:cubicBezTo>
                    <a:pt x="-64" y="14040"/>
                    <a:pt x="236" y="15151"/>
                    <a:pt x="1361" y="16324"/>
                  </a:cubicBezTo>
                  <a:cubicBezTo>
                    <a:pt x="2486" y="17496"/>
                    <a:pt x="4436" y="18731"/>
                    <a:pt x="6161" y="19409"/>
                  </a:cubicBezTo>
                  <a:cubicBezTo>
                    <a:pt x="7886" y="20088"/>
                    <a:pt x="9386" y="20212"/>
                    <a:pt x="10398" y="20459"/>
                  </a:cubicBezTo>
                  <a:cubicBezTo>
                    <a:pt x="11411" y="20705"/>
                    <a:pt x="11936" y="21076"/>
                    <a:pt x="12461" y="2144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8" name="Line"/>
            <p:cNvSpPr/>
            <p:nvPr/>
          </p:nvSpPr>
          <p:spPr>
            <a:xfrm>
              <a:off x="0" y="612923"/>
              <a:ext cx="2534860" cy="686958"/>
            </a:xfrm>
            <a:custGeom>
              <a:avLst/>
              <a:gdLst/>
              <a:ahLst/>
              <a:cxnLst>
                <a:cxn ang="0">
                  <a:pos x="wd2" y="hd2"/>
                </a:cxn>
                <a:cxn ang="5400000">
                  <a:pos x="wd2" y="hd2"/>
                </a:cxn>
                <a:cxn ang="10800000">
                  <a:pos x="wd2" y="hd2"/>
                </a:cxn>
                <a:cxn ang="16200000">
                  <a:pos x="wd2" y="hd2"/>
                </a:cxn>
              </a:cxnLst>
              <a:rect l="0" t="0" r="r" b="b"/>
              <a:pathLst>
                <a:path w="21504" h="21554" fill="norm" stroke="1" extrusionOk="0">
                  <a:moveTo>
                    <a:pt x="2872" y="16235"/>
                  </a:moveTo>
                  <a:cubicBezTo>
                    <a:pt x="3664" y="16887"/>
                    <a:pt x="4457" y="17538"/>
                    <a:pt x="5293" y="18081"/>
                  </a:cubicBezTo>
                  <a:cubicBezTo>
                    <a:pt x="6129" y="18623"/>
                    <a:pt x="7010" y="19058"/>
                    <a:pt x="7861" y="19546"/>
                  </a:cubicBezTo>
                  <a:cubicBezTo>
                    <a:pt x="8712" y="20034"/>
                    <a:pt x="9534" y="20577"/>
                    <a:pt x="10458" y="20957"/>
                  </a:cubicBezTo>
                  <a:cubicBezTo>
                    <a:pt x="11383" y="21337"/>
                    <a:pt x="12410" y="21554"/>
                    <a:pt x="13393" y="21554"/>
                  </a:cubicBezTo>
                  <a:cubicBezTo>
                    <a:pt x="14376" y="21554"/>
                    <a:pt x="15315" y="21337"/>
                    <a:pt x="16181" y="20957"/>
                  </a:cubicBezTo>
                  <a:cubicBezTo>
                    <a:pt x="17047" y="20577"/>
                    <a:pt x="17839" y="20034"/>
                    <a:pt x="18588" y="19220"/>
                  </a:cubicBezTo>
                  <a:cubicBezTo>
                    <a:pt x="19336" y="18406"/>
                    <a:pt x="20040" y="17321"/>
                    <a:pt x="20525" y="16290"/>
                  </a:cubicBezTo>
                  <a:cubicBezTo>
                    <a:pt x="21009" y="15259"/>
                    <a:pt x="21273" y="14282"/>
                    <a:pt x="21405" y="13468"/>
                  </a:cubicBezTo>
                  <a:cubicBezTo>
                    <a:pt x="21537" y="12653"/>
                    <a:pt x="21537" y="12002"/>
                    <a:pt x="21405" y="11297"/>
                  </a:cubicBezTo>
                  <a:cubicBezTo>
                    <a:pt x="21273" y="10591"/>
                    <a:pt x="21009" y="9831"/>
                    <a:pt x="20436" y="8692"/>
                  </a:cubicBezTo>
                  <a:cubicBezTo>
                    <a:pt x="19864" y="7552"/>
                    <a:pt x="18984" y="6032"/>
                    <a:pt x="18147" y="4893"/>
                  </a:cubicBezTo>
                  <a:cubicBezTo>
                    <a:pt x="17311" y="3753"/>
                    <a:pt x="16519" y="2993"/>
                    <a:pt x="15565" y="2233"/>
                  </a:cubicBezTo>
                  <a:cubicBezTo>
                    <a:pt x="14611" y="1474"/>
                    <a:pt x="13496" y="714"/>
                    <a:pt x="12439" y="334"/>
                  </a:cubicBezTo>
                  <a:cubicBezTo>
                    <a:pt x="11383" y="-46"/>
                    <a:pt x="10385" y="-46"/>
                    <a:pt x="9358" y="63"/>
                  </a:cubicBezTo>
                  <a:cubicBezTo>
                    <a:pt x="8330" y="171"/>
                    <a:pt x="7274" y="388"/>
                    <a:pt x="6247" y="768"/>
                  </a:cubicBezTo>
                  <a:cubicBezTo>
                    <a:pt x="5220" y="1148"/>
                    <a:pt x="4222" y="1691"/>
                    <a:pt x="3327" y="2342"/>
                  </a:cubicBezTo>
                  <a:cubicBezTo>
                    <a:pt x="2432" y="2993"/>
                    <a:pt x="1639" y="3753"/>
                    <a:pt x="1111" y="4513"/>
                  </a:cubicBezTo>
                  <a:cubicBezTo>
                    <a:pt x="583" y="5273"/>
                    <a:pt x="319" y="6032"/>
                    <a:pt x="157" y="7009"/>
                  </a:cubicBezTo>
                  <a:cubicBezTo>
                    <a:pt x="-4" y="7986"/>
                    <a:pt x="-63" y="9180"/>
                    <a:pt x="84" y="10754"/>
                  </a:cubicBezTo>
                  <a:cubicBezTo>
                    <a:pt x="230" y="12328"/>
                    <a:pt x="583" y="14282"/>
                    <a:pt x="1199" y="15584"/>
                  </a:cubicBezTo>
                  <a:cubicBezTo>
                    <a:pt x="1815" y="16887"/>
                    <a:pt x="2696" y="17538"/>
                    <a:pt x="3738" y="17864"/>
                  </a:cubicBezTo>
                  <a:cubicBezTo>
                    <a:pt x="4779" y="18189"/>
                    <a:pt x="5983" y="18189"/>
                    <a:pt x="7127" y="18135"/>
                  </a:cubicBezTo>
                  <a:cubicBezTo>
                    <a:pt x="8272" y="18081"/>
                    <a:pt x="9358" y="17972"/>
                    <a:pt x="10444" y="17809"/>
                  </a:cubicBezTo>
                  <a:cubicBezTo>
                    <a:pt x="11529" y="17646"/>
                    <a:pt x="12615" y="17429"/>
                    <a:pt x="13466" y="17267"/>
                  </a:cubicBezTo>
                  <a:cubicBezTo>
                    <a:pt x="14317" y="17104"/>
                    <a:pt x="14934" y="16995"/>
                    <a:pt x="15550" y="1688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9" name="Line"/>
            <p:cNvSpPr/>
            <p:nvPr/>
          </p:nvSpPr>
          <p:spPr>
            <a:xfrm>
              <a:off x="77367" y="1195001"/>
              <a:ext cx="2093177" cy="625152"/>
            </a:xfrm>
            <a:custGeom>
              <a:avLst/>
              <a:gdLst/>
              <a:ahLst/>
              <a:cxnLst>
                <a:cxn ang="0">
                  <a:pos x="wd2" y="hd2"/>
                </a:cxn>
                <a:cxn ang="5400000">
                  <a:pos x="wd2" y="hd2"/>
                </a:cxn>
                <a:cxn ang="10800000">
                  <a:pos x="wd2" y="hd2"/>
                </a:cxn>
                <a:cxn ang="16200000">
                  <a:pos x="wd2" y="hd2"/>
                </a:cxn>
              </a:cxnLst>
              <a:rect l="0" t="0" r="r" b="b"/>
              <a:pathLst>
                <a:path w="21460" h="21447" fill="norm" stroke="1" extrusionOk="0">
                  <a:moveTo>
                    <a:pt x="3210" y="17009"/>
                  </a:moveTo>
                  <a:cubicBezTo>
                    <a:pt x="3068" y="16653"/>
                    <a:pt x="2926" y="16297"/>
                    <a:pt x="2926" y="16356"/>
                  </a:cubicBezTo>
                  <a:cubicBezTo>
                    <a:pt x="2926" y="16416"/>
                    <a:pt x="3068" y="16890"/>
                    <a:pt x="3565" y="17662"/>
                  </a:cubicBezTo>
                  <a:cubicBezTo>
                    <a:pt x="4061" y="18433"/>
                    <a:pt x="4913" y="19501"/>
                    <a:pt x="6012" y="20213"/>
                  </a:cubicBezTo>
                  <a:cubicBezTo>
                    <a:pt x="7112" y="20926"/>
                    <a:pt x="8459" y="21282"/>
                    <a:pt x="9772" y="21400"/>
                  </a:cubicBezTo>
                  <a:cubicBezTo>
                    <a:pt x="11084" y="21519"/>
                    <a:pt x="12361" y="21400"/>
                    <a:pt x="13602" y="21163"/>
                  </a:cubicBezTo>
                  <a:cubicBezTo>
                    <a:pt x="14844" y="20926"/>
                    <a:pt x="16049" y="20570"/>
                    <a:pt x="17184" y="19917"/>
                  </a:cubicBezTo>
                  <a:cubicBezTo>
                    <a:pt x="18319" y="19264"/>
                    <a:pt x="19383" y="18315"/>
                    <a:pt x="20128" y="16890"/>
                  </a:cubicBezTo>
                  <a:cubicBezTo>
                    <a:pt x="20873" y="15466"/>
                    <a:pt x="21299" y="13567"/>
                    <a:pt x="21423" y="11728"/>
                  </a:cubicBezTo>
                  <a:cubicBezTo>
                    <a:pt x="21547" y="9888"/>
                    <a:pt x="21370" y="8108"/>
                    <a:pt x="20820" y="6506"/>
                  </a:cubicBezTo>
                  <a:cubicBezTo>
                    <a:pt x="20270" y="4904"/>
                    <a:pt x="19348" y="3479"/>
                    <a:pt x="18213" y="2411"/>
                  </a:cubicBezTo>
                  <a:cubicBezTo>
                    <a:pt x="17078" y="1343"/>
                    <a:pt x="15730" y="631"/>
                    <a:pt x="14418" y="275"/>
                  </a:cubicBezTo>
                  <a:cubicBezTo>
                    <a:pt x="13106" y="-81"/>
                    <a:pt x="11829" y="-81"/>
                    <a:pt x="10605" y="216"/>
                  </a:cubicBezTo>
                  <a:cubicBezTo>
                    <a:pt x="9381" y="512"/>
                    <a:pt x="8211" y="1106"/>
                    <a:pt x="7112" y="1996"/>
                  </a:cubicBezTo>
                  <a:cubicBezTo>
                    <a:pt x="6012" y="2886"/>
                    <a:pt x="4983" y="4073"/>
                    <a:pt x="3902" y="5497"/>
                  </a:cubicBezTo>
                  <a:cubicBezTo>
                    <a:pt x="2820" y="6921"/>
                    <a:pt x="1685" y="8583"/>
                    <a:pt x="1029" y="9651"/>
                  </a:cubicBezTo>
                  <a:cubicBezTo>
                    <a:pt x="373" y="10719"/>
                    <a:pt x="195" y="11194"/>
                    <a:pt x="89" y="11728"/>
                  </a:cubicBezTo>
                  <a:cubicBezTo>
                    <a:pt x="-18" y="12262"/>
                    <a:pt x="-53" y="12855"/>
                    <a:pt x="124" y="13627"/>
                  </a:cubicBezTo>
                  <a:cubicBezTo>
                    <a:pt x="302" y="14398"/>
                    <a:pt x="692" y="15348"/>
                    <a:pt x="1472" y="16297"/>
                  </a:cubicBezTo>
                  <a:cubicBezTo>
                    <a:pt x="2252" y="17246"/>
                    <a:pt x="3423" y="18196"/>
                    <a:pt x="4717" y="19027"/>
                  </a:cubicBezTo>
                  <a:cubicBezTo>
                    <a:pt x="6012" y="19857"/>
                    <a:pt x="7431" y="20570"/>
                    <a:pt x="8849" y="2128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2"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13" name="Google Shape;128;p4"/>
          <p:cNvSpPr txBox="1"/>
          <p:nvPr/>
        </p:nvSpPr>
        <p:spPr>
          <a:xfrm>
            <a:off x="2298073" y="4451436"/>
            <a:ext cx="18754392" cy="12749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a:solidFill>
                  <a:srgbClr val="0A1F61"/>
                </a:solidFill>
                <a:latin typeface="Tajawal Medium"/>
                <a:ea typeface="Tajawal Medium"/>
                <a:cs typeface="Tajawal Medium"/>
                <a:sym typeface="Tajawal Medium"/>
              </a:defRPr>
            </a:pPr>
            <a:endParaRPr b="1"/>
          </a:p>
        </p:txBody>
      </p:sp>
      <p:sp>
        <p:nvSpPr>
          <p:cNvPr id="214"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Solution </a:t>
            </a:r>
            <a:r>
              <a:t>)</a:t>
            </a:r>
            <a:r>
              <a:t>2</a:t>
            </a:r>
            <a:r>
              <a:t>\</a:t>
            </a:r>
            <a:r>
              <a:t>3)</a:t>
            </a:r>
          </a:p>
        </p:txBody>
      </p:sp>
      <p:pic>
        <p:nvPicPr>
          <p:cNvPr id="215" name="Google Shape;157;p7" descr="Google Shape;157;p7"/>
          <p:cNvPicPr>
            <a:picLocks noChangeAspect="1"/>
          </p:cNvPicPr>
          <p:nvPr/>
        </p:nvPicPr>
        <p:blipFill>
          <a:blip r:embed="rId2">
            <a:extLst/>
          </a:blip>
          <a:stretch>
            <a:fillRect/>
          </a:stretch>
        </p:blipFill>
        <p:spPr>
          <a:xfrm>
            <a:off x="1322422" y="4039543"/>
            <a:ext cx="21258268" cy="6465469"/>
          </a:xfrm>
          <a:prstGeom prst="rect">
            <a:avLst/>
          </a:prstGeom>
          <a:ln w="12700">
            <a:miter lim="400000"/>
          </a:ln>
        </p:spPr>
      </p:pic>
      <p:grpSp>
        <p:nvGrpSpPr>
          <p:cNvPr id="222" name="Drawing"/>
          <p:cNvGrpSpPr/>
          <p:nvPr/>
        </p:nvGrpSpPr>
        <p:grpSpPr>
          <a:xfrm>
            <a:off x="2725511" y="5455015"/>
            <a:ext cx="8057598" cy="4831408"/>
            <a:chOff x="0" y="0"/>
            <a:chExt cx="8057597" cy="4831407"/>
          </a:xfrm>
        </p:grpSpPr>
        <p:sp>
          <p:nvSpPr>
            <p:cNvPr id="216" name="Line"/>
            <p:cNvSpPr/>
            <p:nvPr/>
          </p:nvSpPr>
          <p:spPr>
            <a:xfrm>
              <a:off x="0" y="1801411"/>
              <a:ext cx="1054837" cy="2554540"/>
            </a:xfrm>
            <a:custGeom>
              <a:avLst/>
              <a:gdLst/>
              <a:ahLst/>
              <a:cxnLst>
                <a:cxn ang="0">
                  <a:pos x="wd2" y="hd2"/>
                </a:cxn>
                <a:cxn ang="5400000">
                  <a:pos x="wd2" y="hd2"/>
                </a:cxn>
                <a:cxn ang="10800000">
                  <a:pos x="wd2" y="hd2"/>
                </a:cxn>
                <a:cxn ang="16200000">
                  <a:pos x="wd2" y="hd2"/>
                </a:cxn>
              </a:cxnLst>
              <a:rect l="0" t="0" r="r" b="b"/>
              <a:pathLst>
                <a:path w="21453" h="21438" fill="norm" stroke="1" extrusionOk="0">
                  <a:moveTo>
                    <a:pt x="18444" y="1290"/>
                  </a:moveTo>
                  <a:cubicBezTo>
                    <a:pt x="16967" y="825"/>
                    <a:pt x="15489" y="360"/>
                    <a:pt x="14152" y="143"/>
                  </a:cubicBezTo>
                  <a:cubicBezTo>
                    <a:pt x="12816" y="-75"/>
                    <a:pt x="11619" y="-46"/>
                    <a:pt x="10177" y="244"/>
                  </a:cubicBezTo>
                  <a:cubicBezTo>
                    <a:pt x="8735" y="535"/>
                    <a:pt x="7046" y="1086"/>
                    <a:pt x="5604" y="1812"/>
                  </a:cubicBezTo>
                  <a:cubicBezTo>
                    <a:pt x="4161" y="2538"/>
                    <a:pt x="2965" y="3438"/>
                    <a:pt x="2086" y="4396"/>
                  </a:cubicBezTo>
                  <a:cubicBezTo>
                    <a:pt x="1206" y="5354"/>
                    <a:pt x="644" y="6370"/>
                    <a:pt x="327" y="7488"/>
                  </a:cubicBezTo>
                  <a:cubicBezTo>
                    <a:pt x="10" y="8606"/>
                    <a:pt x="-60" y="9825"/>
                    <a:pt x="46" y="10986"/>
                  </a:cubicBezTo>
                  <a:cubicBezTo>
                    <a:pt x="151" y="12148"/>
                    <a:pt x="433" y="13251"/>
                    <a:pt x="890" y="14340"/>
                  </a:cubicBezTo>
                  <a:cubicBezTo>
                    <a:pt x="1347" y="15428"/>
                    <a:pt x="1980" y="16502"/>
                    <a:pt x="2649" y="17475"/>
                  </a:cubicBezTo>
                  <a:cubicBezTo>
                    <a:pt x="3317" y="18448"/>
                    <a:pt x="4021" y="19319"/>
                    <a:pt x="4760" y="19957"/>
                  </a:cubicBezTo>
                  <a:cubicBezTo>
                    <a:pt x="5498" y="20596"/>
                    <a:pt x="6272" y="21002"/>
                    <a:pt x="7081" y="21235"/>
                  </a:cubicBezTo>
                  <a:cubicBezTo>
                    <a:pt x="7890" y="21467"/>
                    <a:pt x="8735" y="21525"/>
                    <a:pt x="9755" y="21278"/>
                  </a:cubicBezTo>
                  <a:cubicBezTo>
                    <a:pt x="10775" y="21031"/>
                    <a:pt x="11971" y="20480"/>
                    <a:pt x="13132" y="19812"/>
                  </a:cubicBezTo>
                  <a:cubicBezTo>
                    <a:pt x="14293" y="19144"/>
                    <a:pt x="15419" y="18360"/>
                    <a:pt x="16439" y="17519"/>
                  </a:cubicBezTo>
                  <a:cubicBezTo>
                    <a:pt x="17459" y="16677"/>
                    <a:pt x="18374" y="15777"/>
                    <a:pt x="19113" y="14819"/>
                  </a:cubicBezTo>
                  <a:cubicBezTo>
                    <a:pt x="19851" y="13860"/>
                    <a:pt x="20414" y="12844"/>
                    <a:pt x="20766" y="11843"/>
                  </a:cubicBezTo>
                  <a:cubicBezTo>
                    <a:pt x="21118" y="10841"/>
                    <a:pt x="21259" y="9854"/>
                    <a:pt x="21364" y="8780"/>
                  </a:cubicBezTo>
                  <a:cubicBezTo>
                    <a:pt x="21470" y="7706"/>
                    <a:pt x="21540" y="6544"/>
                    <a:pt x="21223" y="5485"/>
                  </a:cubicBezTo>
                  <a:cubicBezTo>
                    <a:pt x="20907" y="4425"/>
                    <a:pt x="20203" y="3467"/>
                    <a:pt x="18902" y="2712"/>
                  </a:cubicBezTo>
                  <a:cubicBezTo>
                    <a:pt x="17600" y="1957"/>
                    <a:pt x="15700" y="1406"/>
                    <a:pt x="14258" y="1086"/>
                  </a:cubicBezTo>
                  <a:cubicBezTo>
                    <a:pt x="12816" y="767"/>
                    <a:pt x="11831" y="680"/>
                    <a:pt x="10846" y="59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7" name="Line"/>
            <p:cNvSpPr/>
            <p:nvPr/>
          </p:nvSpPr>
          <p:spPr>
            <a:xfrm>
              <a:off x="1724787" y="1655266"/>
              <a:ext cx="1759901" cy="2721927"/>
            </a:xfrm>
            <a:custGeom>
              <a:avLst/>
              <a:gdLst/>
              <a:ahLst/>
              <a:cxnLst>
                <a:cxn ang="0">
                  <a:pos x="wd2" y="hd2"/>
                </a:cxn>
                <a:cxn ang="5400000">
                  <a:pos x="wd2" y="hd2"/>
                </a:cxn>
                <a:cxn ang="10800000">
                  <a:pos x="wd2" y="hd2"/>
                </a:cxn>
                <a:cxn ang="16200000">
                  <a:pos x="wd2" y="hd2"/>
                </a:cxn>
              </a:cxnLst>
              <a:rect l="0" t="0" r="r" b="b"/>
              <a:pathLst>
                <a:path w="21546" h="21513" fill="norm" stroke="1" extrusionOk="0">
                  <a:moveTo>
                    <a:pt x="6886" y="1467"/>
                  </a:moveTo>
                  <a:cubicBezTo>
                    <a:pt x="6377" y="1385"/>
                    <a:pt x="5869" y="1303"/>
                    <a:pt x="5234" y="1494"/>
                  </a:cubicBezTo>
                  <a:cubicBezTo>
                    <a:pt x="4598" y="1686"/>
                    <a:pt x="3836" y="2151"/>
                    <a:pt x="3158" y="2711"/>
                  </a:cubicBezTo>
                  <a:cubicBezTo>
                    <a:pt x="2481" y="3272"/>
                    <a:pt x="1888" y="3928"/>
                    <a:pt x="1422" y="4721"/>
                  </a:cubicBezTo>
                  <a:cubicBezTo>
                    <a:pt x="956" y="5514"/>
                    <a:pt x="617" y="6443"/>
                    <a:pt x="384" y="7400"/>
                  </a:cubicBezTo>
                  <a:cubicBezTo>
                    <a:pt x="151" y="8357"/>
                    <a:pt x="24" y="9342"/>
                    <a:pt x="3" y="10394"/>
                  </a:cubicBezTo>
                  <a:cubicBezTo>
                    <a:pt x="-18" y="11447"/>
                    <a:pt x="67" y="12568"/>
                    <a:pt x="278" y="13675"/>
                  </a:cubicBezTo>
                  <a:cubicBezTo>
                    <a:pt x="490" y="14783"/>
                    <a:pt x="829" y="15876"/>
                    <a:pt x="1231" y="16861"/>
                  </a:cubicBezTo>
                  <a:cubicBezTo>
                    <a:pt x="1634" y="17845"/>
                    <a:pt x="2100" y="18720"/>
                    <a:pt x="2735" y="19444"/>
                  </a:cubicBezTo>
                  <a:cubicBezTo>
                    <a:pt x="3370" y="20169"/>
                    <a:pt x="4175" y="20743"/>
                    <a:pt x="5276" y="21085"/>
                  </a:cubicBezTo>
                  <a:cubicBezTo>
                    <a:pt x="6377" y="21427"/>
                    <a:pt x="7775" y="21536"/>
                    <a:pt x="8961" y="21509"/>
                  </a:cubicBezTo>
                  <a:cubicBezTo>
                    <a:pt x="10147" y="21481"/>
                    <a:pt x="11121" y="21317"/>
                    <a:pt x="12137" y="21017"/>
                  </a:cubicBezTo>
                  <a:cubicBezTo>
                    <a:pt x="13154" y="20716"/>
                    <a:pt x="14213" y="20278"/>
                    <a:pt x="15293" y="19800"/>
                  </a:cubicBezTo>
                  <a:cubicBezTo>
                    <a:pt x="16373" y="19321"/>
                    <a:pt x="17474" y="18802"/>
                    <a:pt x="18427" y="18132"/>
                  </a:cubicBezTo>
                  <a:cubicBezTo>
                    <a:pt x="19380" y="17462"/>
                    <a:pt x="20184" y="16642"/>
                    <a:pt x="20714" y="15753"/>
                  </a:cubicBezTo>
                  <a:cubicBezTo>
                    <a:pt x="21243" y="14865"/>
                    <a:pt x="21497" y="13908"/>
                    <a:pt x="21540" y="12910"/>
                  </a:cubicBezTo>
                  <a:cubicBezTo>
                    <a:pt x="21582" y="11912"/>
                    <a:pt x="21413" y="10873"/>
                    <a:pt x="21074" y="9929"/>
                  </a:cubicBezTo>
                  <a:cubicBezTo>
                    <a:pt x="20735" y="8986"/>
                    <a:pt x="20227" y="8139"/>
                    <a:pt x="19676" y="7291"/>
                  </a:cubicBezTo>
                  <a:cubicBezTo>
                    <a:pt x="19126" y="6443"/>
                    <a:pt x="18533" y="5596"/>
                    <a:pt x="17813" y="4734"/>
                  </a:cubicBezTo>
                  <a:cubicBezTo>
                    <a:pt x="17093" y="3873"/>
                    <a:pt x="16246" y="2998"/>
                    <a:pt x="15356" y="2342"/>
                  </a:cubicBezTo>
                  <a:cubicBezTo>
                    <a:pt x="14467" y="1686"/>
                    <a:pt x="13535" y="1248"/>
                    <a:pt x="12582" y="879"/>
                  </a:cubicBezTo>
                  <a:cubicBezTo>
                    <a:pt x="11629" y="510"/>
                    <a:pt x="10655" y="209"/>
                    <a:pt x="9744" y="73"/>
                  </a:cubicBezTo>
                  <a:cubicBezTo>
                    <a:pt x="8834" y="-64"/>
                    <a:pt x="7987" y="-37"/>
                    <a:pt x="6864" y="401"/>
                  </a:cubicBezTo>
                  <a:cubicBezTo>
                    <a:pt x="5742" y="838"/>
                    <a:pt x="4344" y="1686"/>
                    <a:pt x="3328" y="2397"/>
                  </a:cubicBezTo>
                  <a:cubicBezTo>
                    <a:pt x="2311" y="3108"/>
                    <a:pt x="1676" y="3682"/>
                    <a:pt x="1041" y="425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8" name="Line"/>
            <p:cNvSpPr/>
            <p:nvPr/>
          </p:nvSpPr>
          <p:spPr>
            <a:xfrm>
              <a:off x="4600808" y="-1"/>
              <a:ext cx="1040389" cy="872724"/>
            </a:xfrm>
            <a:custGeom>
              <a:avLst/>
              <a:gdLst/>
              <a:ahLst/>
              <a:cxnLst>
                <a:cxn ang="0">
                  <a:pos x="wd2" y="hd2"/>
                </a:cxn>
                <a:cxn ang="5400000">
                  <a:pos x="wd2" y="hd2"/>
                </a:cxn>
                <a:cxn ang="10800000">
                  <a:pos x="wd2" y="hd2"/>
                </a:cxn>
                <a:cxn ang="16200000">
                  <a:pos x="wd2" y="hd2"/>
                </a:cxn>
              </a:cxnLst>
              <a:rect l="0" t="0" r="r" b="b"/>
              <a:pathLst>
                <a:path w="21439" h="21369" fill="norm" stroke="1" extrusionOk="0">
                  <a:moveTo>
                    <a:pt x="6431" y="19410"/>
                  </a:moveTo>
                  <a:cubicBezTo>
                    <a:pt x="7857" y="20257"/>
                    <a:pt x="9283" y="21104"/>
                    <a:pt x="10816" y="21316"/>
                  </a:cubicBezTo>
                  <a:cubicBezTo>
                    <a:pt x="12348" y="21528"/>
                    <a:pt x="13988" y="21104"/>
                    <a:pt x="15592" y="20088"/>
                  </a:cubicBezTo>
                  <a:cubicBezTo>
                    <a:pt x="17196" y="19072"/>
                    <a:pt x="18764" y="17462"/>
                    <a:pt x="19833" y="15810"/>
                  </a:cubicBezTo>
                  <a:cubicBezTo>
                    <a:pt x="20903" y="14159"/>
                    <a:pt x="21473" y="12464"/>
                    <a:pt x="21437" y="10855"/>
                  </a:cubicBezTo>
                  <a:cubicBezTo>
                    <a:pt x="21402" y="9246"/>
                    <a:pt x="20760" y="7721"/>
                    <a:pt x="19620" y="6027"/>
                  </a:cubicBezTo>
                  <a:cubicBezTo>
                    <a:pt x="18479" y="4333"/>
                    <a:pt x="16839" y="2469"/>
                    <a:pt x="15200" y="1368"/>
                  </a:cubicBezTo>
                  <a:cubicBezTo>
                    <a:pt x="13560" y="267"/>
                    <a:pt x="11921" y="-72"/>
                    <a:pt x="10103" y="13"/>
                  </a:cubicBezTo>
                  <a:cubicBezTo>
                    <a:pt x="8285" y="97"/>
                    <a:pt x="6289" y="606"/>
                    <a:pt x="4649" y="1664"/>
                  </a:cubicBezTo>
                  <a:cubicBezTo>
                    <a:pt x="3010" y="2723"/>
                    <a:pt x="1726" y="4333"/>
                    <a:pt x="942" y="6112"/>
                  </a:cubicBezTo>
                  <a:cubicBezTo>
                    <a:pt x="158" y="7890"/>
                    <a:pt x="-127" y="9839"/>
                    <a:pt x="51" y="11872"/>
                  </a:cubicBezTo>
                  <a:cubicBezTo>
                    <a:pt x="229" y="13904"/>
                    <a:pt x="871" y="16022"/>
                    <a:pt x="1869" y="17547"/>
                  </a:cubicBezTo>
                  <a:cubicBezTo>
                    <a:pt x="2867" y="19072"/>
                    <a:pt x="4222" y="20003"/>
                    <a:pt x="5683" y="20384"/>
                  </a:cubicBezTo>
                  <a:cubicBezTo>
                    <a:pt x="7144" y="20766"/>
                    <a:pt x="8713" y="20596"/>
                    <a:pt x="10602" y="19622"/>
                  </a:cubicBezTo>
                  <a:cubicBezTo>
                    <a:pt x="12491" y="18648"/>
                    <a:pt x="14701" y="16869"/>
                    <a:pt x="16911" y="1509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9" name="Line"/>
            <p:cNvSpPr/>
            <p:nvPr/>
          </p:nvSpPr>
          <p:spPr>
            <a:xfrm>
              <a:off x="6855280" y="3988463"/>
              <a:ext cx="984309" cy="699086"/>
            </a:xfrm>
            <a:custGeom>
              <a:avLst/>
              <a:gdLst/>
              <a:ahLst/>
              <a:cxnLst>
                <a:cxn ang="0">
                  <a:pos x="wd2" y="hd2"/>
                </a:cxn>
                <a:cxn ang="5400000">
                  <a:pos x="wd2" y="hd2"/>
                </a:cxn>
                <a:cxn ang="10800000">
                  <a:pos x="wd2" y="hd2"/>
                </a:cxn>
                <a:cxn ang="16200000">
                  <a:pos x="wd2" y="hd2"/>
                </a:cxn>
              </a:cxnLst>
              <a:rect l="0" t="0" r="r" b="b"/>
              <a:pathLst>
                <a:path w="21564" h="21189" fill="norm" stroke="1" extrusionOk="0">
                  <a:moveTo>
                    <a:pt x="12697" y="17638"/>
                  </a:moveTo>
                  <a:cubicBezTo>
                    <a:pt x="13682" y="17324"/>
                    <a:pt x="14667" y="17009"/>
                    <a:pt x="15956" y="15698"/>
                  </a:cubicBezTo>
                  <a:cubicBezTo>
                    <a:pt x="17244" y="14388"/>
                    <a:pt x="18836" y="12081"/>
                    <a:pt x="19783" y="10194"/>
                  </a:cubicBezTo>
                  <a:cubicBezTo>
                    <a:pt x="20730" y="8306"/>
                    <a:pt x="21033" y="6838"/>
                    <a:pt x="20882" y="5580"/>
                  </a:cubicBezTo>
                  <a:cubicBezTo>
                    <a:pt x="20730" y="4322"/>
                    <a:pt x="20124" y="3273"/>
                    <a:pt x="18760" y="2277"/>
                  </a:cubicBezTo>
                  <a:cubicBezTo>
                    <a:pt x="17396" y="1281"/>
                    <a:pt x="15273" y="337"/>
                    <a:pt x="13076" y="75"/>
                  </a:cubicBezTo>
                  <a:cubicBezTo>
                    <a:pt x="10878" y="-187"/>
                    <a:pt x="8604" y="232"/>
                    <a:pt x="6596" y="1333"/>
                  </a:cubicBezTo>
                  <a:cubicBezTo>
                    <a:pt x="4587" y="2434"/>
                    <a:pt x="2844" y="4217"/>
                    <a:pt x="1707" y="5947"/>
                  </a:cubicBezTo>
                  <a:cubicBezTo>
                    <a:pt x="570" y="7677"/>
                    <a:pt x="40" y="9355"/>
                    <a:pt x="2" y="11452"/>
                  </a:cubicBezTo>
                  <a:cubicBezTo>
                    <a:pt x="-36" y="13549"/>
                    <a:pt x="419" y="16065"/>
                    <a:pt x="1442" y="17848"/>
                  </a:cubicBezTo>
                  <a:cubicBezTo>
                    <a:pt x="2465" y="19630"/>
                    <a:pt x="4057" y="20679"/>
                    <a:pt x="6103" y="21046"/>
                  </a:cubicBezTo>
                  <a:cubicBezTo>
                    <a:pt x="8149" y="21413"/>
                    <a:pt x="10650" y="21098"/>
                    <a:pt x="13303" y="19788"/>
                  </a:cubicBezTo>
                  <a:cubicBezTo>
                    <a:pt x="15956" y="18477"/>
                    <a:pt x="18760" y="16170"/>
                    <a:pt x="21564" y="1386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0" name="Line"/>
            <p:cNvSpPr/>
            <p:nvPr/>
          </p:nvSpPr>
          <p:spPr>
            <a:xfrm>
              <a:off x="5172366" y="917254"/>
              <a:ext cx="1" cy="31136"/>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221" name="Line"/>
            <p:cNvSpPr/>
            <p:nvPr/>
          </p:nvSpPr>
          <p:spPr>
            <a:xfrm>
              <a:off x="6749579" y="3866212"/>
              <a:ext cx="1308019" cy="965196"/>
            </a:xfrm>
            <a:custGeom>
              <a:avLst/>
              <a:gdLst/>
              <a:ahLst/>
              <a:cxnLst>
                <a:cxn ang="0">
                  <a:pos x="wd2" y="hd2"/>
                </a:cxn>
                <a:cxn ang="5400000">
                  <a:pos x="wd2" y="hd2"/>
                </a:cxn>
                <a:cxn ang="10800000">
                  <a:pos x="wd2" y="hd2"/>
                </a:cxn>
                <a:cxn ang="16200000">
                  <a:pos x="wd2" y="hd2"/>
                </a:cxn>
              </a:cxnLst>
              <a:rect l="0" t="0" r="r" b="b"/>
              <a:pathLst>
                <a:path w="21380" h="21220" fill="norm" stroke="1" extrusionOk="0">
                  <a:moveTo>
                    <a:pt x="15950" y="21186"/>
                  </a:moveTo>
                  <a:cubicBezTo>
                    <a:pt x="16798" y="19741"/>
                    <a:pt x="17646" y="18296"/>
                    <a:pt x="18382" y="16470"/>
                  </a:cubicBezTo>
                  <a:cubicBezTo>
                    <a:pt x="19117" y="14645"/>
                    <a:pt x="19739" y="12439"/>
                    <a:pt x="19965" y="10196"/>
                  </a:cubicBezTo>
                  <a:cubicBezTo>
                    <a:pt x="20191" y="7952"/>
                    <a:pt x="20021" y="5670"/>
                    <a:pt x="19484" y="4035"/>
                  </a:cubicBezTo>
                  <a:cubicBezTo>
                    <a:pt x="18947" y="2400"/>
                    <a:pt x="18042" y="1411"/>
                    <a:pt x="16685" y="765"/>
                  </a:cubicBezTo>
                  <a:cubicBezTo>
                    <a:pt x="15328" y="118"/>
                    <a:pt x="13519" y="-186"/>
                    <a:pt x="11738" y="118"/>
                  </a:cubicBezTo>
                  <a:cubicBezTo>
                    <a:pt x="9956" y="422"/>
                    <a:pt x="8204" y="1335"/>
                    <a:pt x="6846" y="2476"/>
                  </a:cubicBezTo>
                  <a:cubicBezTo>
                    <a:pt x="5489" y="3617"/>
                    <a:pt x="4528" y="4986"/>
                    <a:pt x="3963" y="6355"/>
                  </a:cubicBezTo>
                  <a:cubicBezTo>
                    <a:pt x="3397" y="7724"/>
                    <a:pt x="3228" y="9093"/>
                    <a:pt x="3312" y="10386"/>
                  </a:cubicBezTo>
                  <a:cubicBezTo>
                    <a:pt x="3397" y="11679"/>
                    <a:pt x="3736" y="12896"/>
                    <a:pt x="4585" y="14379"/>
                  </a:cubicBezTo>
                  <a:cubicBezTo>
                    <a:pt x="5433" y="15862"/>
                    <a:pt x="6790" y="17611"/>
                    <a:pt x="8458" y="18638"/>
                  </a:cubicBezTo>
                  <a:cubicBezTo>
                    <a:pt x="10126" y="19665"/>
                    <a:pt x="12105" y="19969"/>
                    <a:pt x="13943" y="19437"/>
                  </a:cubicBezTo>
                  <a:cubicBezTo>
                    <a:pt x="15780" y="18904"/>
                    <a:pt x="17477" y="17535"/>
                    <a:pt x="18749" y="16090"/>
                  </a:cubicBezTo>
                  <a:cubicBezTo>
                    <a:pt x="20021" y="14645"/>
                    <a:pt x="20869" y="13124"/>
                    <a:pt x="21209" y="11527"/>
                  </a:cubicBezTo>
                  <a:cubicBezTo>
                    <a:pt x="21548" y="9929"/>
                    <a:pt x="21378" y="8256"/>
                    <a:pt x="20728" y="6621"/>
                  </a:cubicBezTo>
                  <a:cubicBezTo>
                    <a:pt x="20078" y="4986"/>
                    <a:pt x="18947" y="3389"/>
                    <a:pt x="17477" y="2324"/>
                  </a:cubicBezTo>
                  <a:cubicBezTo>
                    <a:pt x="16007" y="1259"/>
                    <a:pt x="14197" y="727"/>
                    <a:pt x="12246" y="727"/>
                  </a:cubicBezTo>
                  <a:cubicBezTo>
                    <a:pt x="10296" y="727"/>
                    <a:pt x="8203" y="1259"/>
                    <a:pt x="6338" y="2172"/>
                  </a:cubicBezTo>
                  <a:cubicBezTo>
                    <a:pt x="4472" y="3084"/>
                    <a:pt x="2832" y="4377"/>
                    <a:pt x="1729" y="6051"/>
                  </a:cubicBezTo>
                  <a:cubicBezTo>
                    <a:pt x="627" y="7724"/>
                    <a:pt x="61" y="9777"/>
                    <a:pt x="5" y="11945"/>
                  </a:cubicBezTo>
                  <a:cubicBezTo>
                    <a:pt x="-52" y="14113"/>
                    <a:pt x="400" y="16394"/>
                    <a:pt x="1446" y="18029"/>
                  </a:cubicBezTo>
                  <a:cubicBezTo>
                    <a:pt x="2493" y="19665"/>
                    <a:pt x="4132" y="20653"/>
                    <a:pt x="6083" y="21034"/>
                  </a:cubicBezTo>
                  <a:cubicBezTo>
                    <a:pt x="8034" y="21414"/>
                    <a:pt x="10296" y="21186"/>
                    <a:pt x="12133" y="20577"/>
                  </a:cubicBezTo>
                  <a:cubicBezTo>
                    <a:pt x="13971" y="19969"/>
                    <a:pt x="15385" y="18980"/>
                    <a:pt x="16374" y="17725"/>
                  </a:cubicBezTo>
                  <a:cubicBezTo>
                    <a:pt x="17364" y="16470"/>
                    <a:pt x="17929" y="14949"/>
                    <a:pt x="18071" y="13048"/>
                  </a:cubicBezTo>
                  <a:cubicBezTo>
                    <a:pt x="18212" y="11146"/>
                    <a:pt x="17929" y="8865"/>
                    <a:pt x="17222" y="7001"/>
                  </a:cubicBezTo>
                  <a:cubicBezTo>
                    <a:pt x="16516" y="5138"/>
                    <a:pt x="15385" y="3693"/>
                    <a:pt x="13971" y="2856"/>
                  </a:cubicBezTo>
                  <a:cubicBezTo>
                    <a:pt x="12557" y="2020"/>
                    <a:pt x="10861" y="1791"/>
                    <a:pt x="9136" y="2172"/>
                  </a:cubicBezTo>
                  <a:cubicBezTo>
                    <a:pt x="7412" y="2552"/>
                    <a:pt x="5659" y="3541"/>
                    <a:pt x="4330" y="4606"/>
                  </a:cubicBezTo>
                  <a:cubicBezTo>
                    <a:pt x="3001" y="5670"/>
                    <a:pt x="2097" y="6811"/>
                    <a:pt x="1503" y="8294"/>
                  </a:cubicBezTo>
                  <a:cubicBezTo>
                    <a:pt x="909" y="9777"/>
                    <a:pt x="627" y="11603"/>
                    <a:pt x="740" y="13238"/>
                  </a:cubicBezTo>
                  <a:cubicBezTo>
                    <a:pt x="853" y="14873"/>
                    <a:pt x="1362" y="16318"/>
                    <a:pt x="2266" y="17497"/>
                  </a:cubicBezTo>
                  <a:cubicBezTo>
                    <a:pt x="3171" y="18676"/>
                    <a:pt x="4472" y="19589"/>
                    <a:pt x="6027" y="19817"/>
                  </a:cubicBezTo>
                  <a:cubicBezTo>
                    <a:pt x="7582" y="20045"/>
                    <a:pt x="9391" y="19589"/>
                    <a:pt x="10974" y="18524"/>
                  </a:cubicBezTo>
                  <a:cubicBezTo>
                    <a:pt x="12557" y="17459"/>
                    <a:pt x="13914" y="15786"/>
                    <a:pt x="15272" y="1411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227" name="Drawing"/>
          <p:cNvGrpSpPr/>
          <p:nvPr/>
        </p:nvGrpSpPr>
        <p:grpSpPr>
          <a:xfrm>
            <a:off x="11338194" y="5292892"/>
            <a:ext cx="2259716" cy="2003046"/>
            <a:chOff x="0" y="0"/>
            <a:chExt cx="2259714" cy="2003044"/>
          </a:xfrm>
        </p:grpSpPr>
        <p:sp>
          <p:nvSpPr>
            <p:cNvPr id="223" name="Line"/>
            <p:cNvSpPr/>
            <p:nvPr/>
          </p:nvSpPr>
          <p:spPr>
            <a:xfrm>
              <a:off x="0" y="0"/>
              <a:ext cx="2259715" cy="975595"/>
            </a:xfrm>
            <a:custGeom>
              <a:avLst/>
              <a:gdLst/>
              <a:ahLst/>
              <a:cxnLst>
                <a:cxn ang="0">
                  <a:pos x="wd2" y="hd2"/>
                </a:cxn>
                <a:cxn ang="5400000">
                  <a:pos x="wd2" y="hd2"/>
                </a:cxn>
                <a:cxn ang="10800000">
                  <a:pos x="wd2" y="hd2"/>
                </a:cxn>
                <a:cxn ang="16200000">
                  <a:pos x="wd2" y="hd2"/>
                </a:cxn>
              </a:cxnLst>
              <a:rect l="0" t="0" r="r" b="b"/>
              <a:pathLst>
                <a:path w="21475" h="21524" fill="norm" stroke="1" extrusionOk="0">
                  <a:moveTo>
                    <a:pt x="3403" y="20150"/>
                  </a:moveTo>
                  <a:cubicBezTo>
                    <a:pt x="4488" y="20226"/>
                    <a:pt x="5573" y="20303"/>
                    <a:pt x="6724" y="20417"/>
                  </a:cubicBezTo>
                  <a:cubicBezTo>
                    <a:pt x="7874" y="20532"/>
                    <a:pt x="9091" y="20684"/>
                    <a:pt x="10274" y="20761"/>
                  </a:cubicBezTo>
                  <a:cubicBezTo>
                    <a:pt x="11458" y="20837"/>
                    <a:pt x="12609" y="20837"/>
                    <a:pt x="13726" y="20608"/>
                  </a:cubicBezTo>
                  <a:cubicBezTo>
                    <a:pt x="14844" y="20379"/>
                    <a:pt x="15929" y="19921"/>
                    <a:pt x="16998" y="19005"/>
                  </a:cubicBezTo>
                  <a:cubicBezTo>
                    <a:pt x="18066" y="18089"/>
                    <a:pt x="19118" y="16716"/>
                    <a:pt x="19907" y="14960"/>
                  </a:cubicBezTo>
                  <a:cubicBezTo>
                    <a:pt x="20696" y="13205"/>
                    <a:pt x="21222" y="11067"/>
                    <a:pt x="21403" y="9236"/>
                  </a:cubicBezTo>
                  <a:cubicBezTo>
                    <a:pt x="21584" y="7404"/>
                    <a:pt x="21420" y="5877"/>
                    <a:pt x="20943" y="4542"/>
                  </a:cubicBezTo>
                  <a:cubicBezTo>
                    <a:pt x="20466" y="3206"/>
                    <a:pt x="19677" y="2061"/>
                    <a:pt x="18789" y="1298"/>
                  </a:cubicBezTo>
                  <a:cubicBezTo>
                    <a:pt x="17902" y="535"/>
                    <a:pt x="16916" y="153"/>
                    <a:pt x="15748" y="38"/>
                  </a:cubicBezTo>
                  <a:cubicBezTo>
                    <a:pt x="14581" y="-76"/>
                    <a:pt x="13233" y="77"/>
                    <a:pt x="12017" y="306"/>
                  </a:cubicBezTo>
                  <a:cubicBezTo>
                    <a:pt x="10800" y="535"/>
                    <a:pt x="9716" y="840"/>
                    <a:pt x="8663" y="1260"/>
                  </a:cubicBezTo>
                  <a:cubicBezTo>
                    <a:pt x="7611" y="1679"/>
                    <a:pt x="6592" y="2214"/>
                    <a:pt x="5491" y="2977"/>
                  </a:cubicBezTo>
                  <a:cubicBezTo>
                    <a:pt x="4389" y="3740"/>
                    <a:pt x="3206" y="4732"/>
                    <a:pt x="2351" y="5763"/>
                  </a:cubicBezTo>
                  <a:cubicBezTo>
                    <a:pt x="1496" y="6793"/>
                    <a:pt x="970" y="7862"/>
                    <a:pt x="592" y="9083"/>
                  </a:cubicBezTo>
                  <a:cubicBezTo>
                    <a:pt x="214" y="10304"/>
                    <a:pt x="-16" y="11678"/>
                    <a:pt x="0" y="13014"/>
                  </a:cubicBezTo>
                  <a:cubicBezTo>
                    <a:pt x="17" y="14349"/>
                    <a:pt x="280" y="15647"/>
                    <a:pt x="839" y="16754"/>
                  </a:cubicBezTo>
                  <a:cubicBezTo>
                    <a:pt x="1398" y="17860"/>
                    <a:pt x="2252" y="18776"/>
                    <a:pt x="3288" y="19501"/>
                  </a:cubicBezTo>
                  <a:cubicBezTo>
                    <a:pt x="4324" y="20226"/>
                    <a:pt x="5540" y="20761"/>
                    <a:pt x="6625" y="21066"/>
                  </a:cubicBezTo>
                  <a:cubicBezTo>
                    <a:pt x="7710" y="21371"/>
                    <a:pt x="8663" y="21448"/>
                    <a:pt x="9617" y="2152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4" name="Line"/>
            <p:cNvSpPr/>
            <p:nvPr/>
          </p:nvSpPr>
          <p:spPr>
            <a:xfrm>
              <a:off x="1145040" y="1845373"/>
              <a:ext cx="1041526" cy="157672"/>
            </a:xfrm>
            <a:custGeom>
              <a:avLst/>
              <a:gdLst/>
              <a:ahLst/>
              <a:cxnLst>
                <a:cxn ang="0">
                  <a:pos x="wd2" y="hd2"/>
                </a:cxn>
                <a:cxn ang="5400000">
                  <a:pos x="wd2" y="hd2"/>
                </a:cxn>
                <a:cxn ang="10800000">
                  <a:pos x="wd2" y="hd2"/>
                </a:cxn>
                <a:cxn ang="16200000">
                  <a:pos x="wd2" y="hd2"/>
                </a:cxn>
              </a:cxnLst>
              <a:rect l="0" t="0" r="r" b="b"/>
              <a:pathLst>
                <a:path w="21533" h="21401" fill="norm" stroke="1" extrusionOk="0">
                  <a:moveTo>
                    <a:pt x="3257" y="3088"/>
                  </a:moveTo>
                  <a:cubicBezTo>
                    <a:pt x="2971" y="1679"/>
                    <a:pt x="2685" y="271"/>
                    <a:pt x="2792" y="36"/>
                  </a:cubicBezTo>
                  <a:cubicBezTo>
                    <a:pt x="2899" y="-199"/>
                    <a:pt x="3400" y="740"/>
                    <a:pt x="4866" y="1914"/>
                  </a:cubicBezTo>
                  <a:cubicBezTo>
                    <a:pt x="6333" y="3088"/>
                    <a:pt x="8764" y="4497"/>
                    <a:pt x="11125" y="5671"/>
                  </a:cubicBezTo>
                  <a:cubicBezTo>
                    <a:pt x="13485" y="6844"/>
                    <a:pt x="15774" y="7784"/>
                    <a:pt x="17311" y="8488"/>
                  </a:cubicBezTo>
                  <a:cubicBezTo>
                    <a:pt x="18849" y="9192"/>
                    <a:pt x="19636" y="9662"/>
                    <a:pt x="20280" y="10601"/>
                  </a:cubicBezTo>
                  <a:cubicBezTo>
                    <a:pt x="20923" y="11540"/>
                    <a:pt x="21424" y="12949"/>
                    <a:pt x="21495" y="13653"/>
                  </a:cubicBezTo>
                  <a:cubicBezTo>
                    <a:pt x="21567" y="14358"/>
                    <a:pt x="21209" y="14358"/>
                    <a:pt x="19779" y="13653"/>
                  </a:cubicBezTo>
                  <a:cubicBezTo>
                    <a:pt x="18348" y="12949"/>
                    <a:pt x="15845" y="11540"/>
                    <a:pt x="13235" y="9897"/>
                  </a:cubicBezTo>
                  <a:cubicBezTo>
                    <a:pt x="10624" y="8253"/>
                    <a:pt x="7906" y="6375"/>
                    <a:pt x="6118" y="5201"/>
                  </a:cubicBezTo>
                  <a:cubicBezTo>
                    <a:pt x="4330" y="4027"/>
                    <a:pt x="3472" y="3558"/>
                    <a:pt x="2864" y="3323"/>
                  </a:cubicBezTo>
                  <a:cubicBezTo>
                    <a:pt x="2256" y="3088"/>
                    <a:pt x="1898" y="3088"/>
                    <a:pt x="2077" y="3558"/>
                  </a:cubicBezTo>
                  <a:cubicBezTo>
                    <a:pt x="2256" y="4027"/>
                    <a:pt x="2971" y="4966"/>
                    <a:pt x="4580" y="5905"/>
                  </a:cubicBezTo>
                  <a:cubicBezTo>
                    <a:pt x="6190" y="6844"/>
                    <a:pt x="8693" y="7784"/>
                    <a:pt x="11339" y="8488"/>
                  </a:cubicBezTo>
                  <a:cubicBezTo>
                    <a:pt x="13986" y="9192"/>
                    <a:pt x="16775" y="9662"/>
                    <a:pt x="18384" y="9897"/>
                  </a:cubicBezTo>
                  <a:cubicBezTo>
                    <a:pt x="19994" y="10131"/>
                    <a:pt x="20423" y="10131"/>
                    <a:pt x="20816" y="10131"/>
                  </a:cubicBezTo>
                  <a:cubicBezTo>
                    <a:pt x="21209" y="10131"/>
                    <a:pt x="21567" y="10131"/>
                    <a:pt x="21531" y="10366"/>
                  </a:cubicBezTo>
                  <a:cubicBezTo>
                    <a:pt x="21495" y="10601"/>
                    <a:pt x="21066" y="11071"/>
                    <a:pt x="19493" y="11540"/>
                  </a:cubicBezTo>
                  <a:cubicBezTo>
                    <a:pt x="17919" y="12010"/>
                    <a:pt x="15201" y="12479"/>
                    <a:pt x="12519" y="12714"/>
                  </a:cubicBezTo>
                  <a:cubicBezTo>
                    <a:pt x="9837" y="12949"/>
                    <a:pt x="7191" y="12949"/>
                    <a:pt x="5224" y="12714"/>
                  </a:cubicBezTo>
                  <a:cubicBezTo>
                    <a:pt x="3257" y="12479"/>
                    <a:pt x="1970" y="12010"/>
                    <a:pt x="1147" y="12010"/>
                  </a:cubicBezTo>
                  <a:cubicBezTo>
                    <a:pt x="325" y="12010"/>
                    <a:pt x="-33" y="12479"/>
                    <a:pt x="3" y="13418"/>
                  </a:cubicBezTo>
                  <a:cubicBezTo>
                    <a:pt x="39" y="14358"/>
                    <a:pt x="468" y="15766"/>
                    <a:pt x="1755" y="16940"/>
                  </a:cubicBezTo>
                  <a:cubicBezTo>
                    <a:pt x="3043" y="18114"/>
                    <a:pt x="5188" y="19053"/>
                    <a:pt x="7620" y="19288"/>
                  </a:cubicBezTo>
                  <a:cubicBezTo>
                    <a:pt x="10052" y="19523"/>
                    <a:pt x="12770" y="19053"/>
                    <a:pt x="14844" y="18584"/>
                  </a:cubicBezTo>
                  <a:cubicBezTo>
                    <a:pt x="16918" y="18114"/>
                    <a:pt x="18348" y="17645"/>
                    <a:pt x="19242" y="17410"/>
                  </a:cubicBezTo>
                  <a:cubicBezTo>
                    <a:pt x="20137" y="17175"/>
                    <a:pt x="20494" y="17175"/>
                    <a:pt x="20494" y="17175"/>
                  </a:cubicBezTo>
                  <a:cubicBezTo>
                    <a:pt x="20494" y="17175"/>
                    <a:pt x="20137" y="17175"/>
                    <a:pt x="18456" y="17175"/>
                  </a:cubicBezTo>
                  <a:cubicBezTo>
                    <a:pt x="16775" y="17175"/>
                    <a:pt x="13771" y="17175"/>
                    <a:pt x="11089" y="16940"/>
                  </a:cubicBezTo>
                  <a:cubicBezTo>
                    <a:pt x="8407" y="16705"/>
                    <a:pt x="6046" y="16236"/>
                    <a:pt x="4437" y="15766"/>
                  </a:cubicBezTo>
                  <a:cubicBezTo>
                    <a:pt x="2828" y="15297"/>
                    <a:pt x="1970" y="14827"/>
                    <a:pt x="1719" y="14592"/>
                  </a:cubicBezTo>
                  <a:cubicBezTo>
                    <a:pt x="1469" y="14358"/>
                    <a:pt x="1827" y="14358"/>
                    <a:pt x="3329" y="13418"/>
                  </a:cubicBezTo>
                  <a:cubicBezTo>
                    <a:pt x="4831" y="12479"/>
                    <a:pt x="7477" y="10601"/>
                    <a:pt x="9980" y="8958"/>
                  </a:cubicBezTo>
                  <a:cubicBezTo>
                    <a:pt x="12484" y="7314"/>
                    <a:pt x="14844" y="5905"/>
                    <a:pt x="16882" y="4966"/>
                  </a:cubicBezTo>
                  <a:cubicBezTo>
                    <a:pt x="18921" y="4027"/>
                    <a:pt x="20637" y="3558"/>
                    <a:pt x="20315" y="3792"/>
                  </a:cubicBezTo>
                  <a:cubicBezTo>
                    <a:pt x="19994" y="4027"/>
                    <a:pt x="17633" y="4966"/>
                    <a:pt x="15237" y="5671"/>
                  </a:cubicBezTo>
                  <a:cubicBezTo>
                    <a:pt x="12841" y="6375"/>
                    <a:pt x="10409" y="6844"/>
                    <a:pt x="8979" y="7079"/>
                  </a:cubicBezTo>
                  <a:cubicBezTo>
                    <a:pt x="7548" y="7314"/>
                    <a:pt x="7119" y="7314"/>
                    <a:pt x="6690" y="7549"/>
                  </a:cubicBezTo>
                  <a:cubicBezTo>
                    <a:pt x="6261" y="7784"/>
                    <a:pt x="5832" y="8253"/>
                    <a:pt x="5832" y="8958"/>
                  </a:cubicBezTo>
                  <a:cubicBezTo>
                    <a:pt x="5832" y="9662"/>
                    <a:pt x="6261" y="10601"/>
                    <a:pt x="7835" y="11305"/>
                  </a:cubicBezTo>
                  <a:cubicBezTo>
                    <a:pt x="9408" y="12010"/>
                    <a:pt x="12126" y="12479"/>
                    <a:pt x="14057" y="12244"/>
                  </a:cubicBezTo>
                  <a:cubicBezTo>
                    <a:pt x="15988" y="12010"/>
                    <a:pt x="17133" y="11071"/>
                    <a:pt x="17884" y="10601"/>
                  </a:cubicBezTo>
                  <a:cubicBezTo>
                    <a:pt x="18635" y="10131"/>
                    <a:pt x="18992" y="10131"/>
                    <a:pt x="18885" y="10366"/>
                  </a:cubicBezTo>
                  <a:cubicBezTo>
                    <a:pt x="18778" y="10601"/>
                    <a:pt x="18205" y="11071"/>
                    <a:pt x="16990" y="12949"/>
                  </a:cubicBezTo>
                  <a:cubicBezTo>
                    <a:pt x="15774" y="14827"/>
                    <a:pt x="13914" y="18114"/>
                    <a:pt x="12054" y="2140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5" name="Line"/>
            <p:cNvSpPr/>
            <p:nvPr/>
          </p:nvSpPr>
          <p:spPr>
            <a:xfrm>
              <a:off x="461920" y="819919"/>
              <a:ext cx="863249" cy="87784"/>
            </a:xfrm>
            <a:custGeom>
              <a:avLst/>
              <a:gdLst/>
              <a:ahLst/>
              <a:cxnLst>
                <a:cxn ang="0">
                  <a:pos x="wd2" y="hd2"/>
                </a:cxn>
                <a:cxn ang="5400000">
                  <a:pos x="wd2" y="hd2"/>
                </a:cxn>
                <a:cxn ang="10800000">
                  <a:pos x="wd2" y="hd2"/>
                </a:cxn>
                <a:cxn ang="16200000">
                  <a:pos x="wd2" y="hd2"/>
                </a:cxn>
              </a:cxnLst>
              <a:rect l="0" t="0" r="r" b="b"/>
              <a:pathLst>
                <a:path w="21560" h="21081" fill="norm" stroke="1" extrusionOk="0">
                  <a:moveTo>
                    <a:pt x="0" y="0"/>
                  </a:moveTo>
                  <a:cubicBezTo>
                    <a:pt x="2246" y="2492"/>
                    <a:pt x="4493" y="4985"/>
                    <a:pt x="6782" y="8308"/>
                  </a:cubicBezTo>
                  <a:cubicBezTo>
                    <a:pt x="9072" y="11631"/>
                    <a:pt x="11405" y="15785"/>
                    <a:pt x="13003" y="18277"/>
                  </a:cubicBezTo>
                  <a:cubicBezTo>
                    <a:pt x="14602" y="20769"/>
                    <a:pt x="15466" y="21600"/>
                    <a:pt x="16070" y="20769"/>
                  </a:cubicBezTo>
                  <a:cubicBezTo>
                    <a:pt x="16675" y="19938"/>
                    <a:pt x="17021" y="17446"/>
                    <a:pt x="16762" y="15369"/>
                  </a:cubicBezTo>
                  <a:cubicBezTo>
                    <a:pt x="16502" y="13292"/>
                    <a:pt x="15638" y="11631"/>
                    <a:pt x="13608" y="10800"/>
                  </a:cubicBezTo>
                  <a:cubicBezTo>
                    <a:pt x="11578" y="9969"/>
                    <a:pt x="8381" y="9969"/>
                    <a:pt x="6566" y="9969"/>
                  </a:cubicBezTo>
                  <a:cubicBezTo>
                    <a:pt x="4752" y="9969"/>
                    <a:pt x="4320" y="9969"/>
                    <a:pt x="4363" y="10385"/>
                  </a:cubicBezTo>
                  <a:cubicBezTo>
                    <a:pt x="4406" y="10800"/>
                    <a:pt x="4925" y="11631"/>
                    <a:pt x="6566" y="11631"/>
                  </a:cubicBezTo>
                  <a:cubicBezTo>
                    <a:pt x="8208" y="11631"/>
                    <a:pt x="10973" y="10800"/>
                    <a:pt x="12614" y="9969"/>
                  </a:cubicBezTo>
                  <a:cubicBezTo>
                    <a:pt x="14256" y="9138"/>
                    <a:pt x="14774" y="8308"/>
                    <a:pt x="15379" y="7477"/>
                  </a:cubicBezTo>
                  <a:cubicBezTo>
                    <a:pt x="15984" y="6646"/>
                    <a:pt x="16675" y="5815"/>
                    <a:pt x="16718" y="4569"/>
                  </a:cubicBezTo>
                  <a:cubicBezTo>
                    <a:pt x="16762" y="3323"/>
                    <a:pt x="16157" y="1662"/>
                    <a:pt x="14861" y="831"/>
                  </a:cubicBezTo>
                  <a:cubicBezTo>
                    <a:pt x="13565" y="0"/>
                    <a:pt x="11578" y="0"/>
                    <a:pt x="10238" y="831"/>
                  </a:cubicBezTo>
                  <a:cubicBezTo>
                    <a:pt x="8899" y="1662"/>
                    <a:pt x="8208" y="3323"/>
                    <a:pt x="8122" y="4569"/>
                  </a:cubicBezTo>
                  <a:cubicBezTo>
                    <a:pt x="8035" y="5815"/>
                    <a:pt x="8554" y="6646"/>
                    <a:pt x="10195" y="7062"/>
                  </a:cubicBezTo>
                  <a:cubicBezTo>
                    <a:pt x="11837" y="7477"/>
                    <a:pt x="14602" y="7477"/>
                    <a:pt x="16502" y="7062"/>
                  </a:cubicBezTo>
                  <a:cubicBezTo>
                    <a:pt x="18403" y="6646"/>
                    <a:pt x="19440" y="5815"/>
                    <a:pt x="20218" y="4985"/>
                  </a:cubicBezTo>
                  <a:cubicBezTo>
                    <a:pt x="20995" y="4154"/>
                    <a:pt x="21514" y="3323"/>
                    <a:pt x="21557" y="2492"/>
                  </a:cubicBezTo>
                  <a:cubicBezTo>
                    <a:pt x="21600" y="1662"/>
                    <a:pt x="21168" y="831"/>
                    <a:pt x="20736" y="415"/>
                  </a:cubicBezTo>
                  <a:cubicBezTo>
                    <a:pt x="20304" y="0"/>
                    <a:pt x="19872" y="0"/>
                    <a:pt x="19310" y="0"/>
                  </a:cubicBezTo>
                  <a:cubicBezTo>
                    <a:pt x="18749" y="0"/>
                    <a:pt x="18058" y="0"/>
                    <a:pt x="18058" y="831"/>
                  </a:cubicBezTo>
                  <a:cubicBezTo>
                    <a:pt x="18058" y="1662"/>
                    <a:pt x="18749" y="3323"/>
                    <a:pt x="19440" y="498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6" name="Line"/>
            <p:cNvSpPr/>
            <p:nvPr/>
          </p:nvSpPr>
          <p:spPr>
            <a:xfrm>
              <a:off x="410029" y="732136"/>
              <a:ext cx="1440952" cy="243459"/>
            </a:xfrm>
            <a:custGeom>
              <a:avLst/>
              <a:gdLst/>
              <a:ahLst/>
              <a:cxnLst>
                <a:cxn ang="0">
                  <a:pos x="wd2" y="hd2"/>
                </a:cxn>
                <a:cxn ang="5400000">
                  <a:pos x="wd2" y="hd2"/>
                </a:cxn>
                <a:cxn ang="10800000">
                  <a:pos x="wd2" y="hd2"/>
                </a:cxn>
                <a:cxn ang="16200000">
                  <a:pos x="wd2" y="hd2"/>
                </a:cxn>
              </a:cxnLst>
              <a:rect l="0" t="0" r="r" b="b"/>
              <a:pathLst>
                <a:path w="21576" h="21410" fill="norm" stroke="1" extrusionOk="0">
                  <a:moveTo>
                    <a:pt x="0" y="18672"/>
                  </a:moveTo>
                  <a:cubicBezTo>
                    <a:pt x="1761" y="16238"/>
                    <a:pt x="3522" y="13804"/>
                    <a:pt x="5154" y="12131"/>
                  </a:cubicBezTo>
                  <a:cubicBezTo>
                    <a:pt x="6786" y="10458"/>
                    <a:pt x="8288" y="9545"/>
                    <a:pt x="9635" y="9241"/>
                  </a:cubicBezTo>
                  <a:cubicBezTo>
                    <a:pt x="10981" y="8937"/>
                    <a:pt x="12173" y="9241"/>
                    <a:pt x="13027" y="9545"/>
                  </a:cubicBezTo>
                  <a:cubicBezTo>
                    <a:pt x="13882" y="9849"/>
                    <a:pt x="14400" y="10154"/>
                    <a:pt x="14478" y="10458"/>
                  </a:cubicBezTo>
                  <a:cubicBezTo>
                    <a:pt x="14555" y="10762"/>
                    <a:pt x="14193" y="11066"/>
                    <a:pt x="12950" y="11218"/>
                  </a:cubicBezTo>
                  <a:cubicBezTo>
                    <a:pt x="11706" y="11371"/>
                    <a:pt x="9583" y="11371"/>
                    <a:pt x="7433" y="11371"/>
                  </a:cubicBezTo>
                  <a:cubicBezTo>
                    <a:pt x="5283" y="11371"/>
                    <a:pt x="3108" y="11371"/>
                    <a:pt x="2124" y="11218"/>
                  </a:cubicBezTo>
                  <a:cubicBezTo>
                    <a:pt x="1140" y="11066"/>
                    <a:pt x="1347" y="10762"/>
                    <a:pt x="2460" y="10610"/>
                  </a:cubicBezTo>
                  <a:cubicBezTo>
                    <a:pt x="3574" y="10458"/>
                    <a:pt x="5594" y="10458"/>
                    <a:pt x="7770" y="10458"/>
                  </a:cubicBezTo>
                  <a:cubicBezTo>
                    <a:pt x="9945" y="10458"/>
                    <a:pt x="12276" y="10458"/>
                    <a:pt x="14322" y="10306"/>
                  </a:cubicBezTo>
                  <a:cubicBezTo>
                    <a:pt x="16368" y="10154"/>
                    <a:pt x="18130" y="9849"/>
                    <a:pt x="19165" y="9697"/>
                  </a:cubicBezTo>
                  <a:cubicBezTo>
                    <a:pt x="20201" y="9545"/>
                    <a:pt x="20512" y="9545"/>
                    <a:pt x="20849" y="9241"/>
                  </a:cubicBezTo>
                  <a:cubicBezTo>
                    <a:pt x="21186" y="8937"/>
                    <a:pt x="21548" y="8328"/>
                    <a:pt x="21574" y="7568"/>
                  </a:cubicBezTo>
                  <a:cubicBezTo>
                    <a:pt x="21600" y="6807"/>
                    <a:pt x="21289" y="5895"/>
                    <a:pt x="20227" y="4678"/>
                  </a:cubicBezTo>
                  <a:cubicBezTo>
                    <a:pt x="19165" y="3461"/>
                    <a:pt x="17353" y="1940"/>
                    <a:pt x="15410" y="1027"/>
                  </a:cubicBezTo>
                  <a:cubicBezTo>
                    <a:pt x="13468" y="114"/>
                    <a:pt x="11396" y="-190"/>
                    <a:pt x="9583" y="114"/>
                  </a:cubicBezTo>
                  <a:cubicBezTo>
                    <a:pt x="7770" y="418"/>
                    <a:pt x="6216" y="1331"/>
                    <a:pt x="4740" y="2548"/>
                  </a:cubicBezTo>
                  <a:cubicBezTo>
                    <a:pt x="3263" y="3765"/>
                    <a:pt x="1865" y="5286"/>
                    <a:pt x="1062" y="6503"/>
                  </a:cubicBezTo>
                  <a:cubicBezTo>
                    <a:pt x="259" y="7720"/>
                    <a:pt x="52" y="8633"/>
                    <a:pt x="78" y="9393"/>
                  </a:cubicBezTo>
                  <a:cubicBezTo>
                    <a:pt x="104" y="10154"/>
                    <a:pt x="363" y="10762"/>
                    <a:pt x="1554" y="11371"/>
                  </a:cubicBezTo>
                  <a:cubicBezTo>
                    <a:pt x="2745" y="11979"/>
                    <a:pt x="4869" y="12587"/>
                    <a:pt x="6967" y="12740"/>
                  </a:cubicBezTo>
                  <a:cubicBezTo>
                    <a:pt x="9065" y="12892"/>
                    <a:pt x="11137" y="12587"/>
                    <a:pt x="12846" y="11979"/>
                  </a:cubicBezTo>
                  <a:cubicBezTo>
                    <a:pt x="14555" y="11371"/>
                    <a:pt x="15902" y="10458"/>
                    <a:pt x="16964" y="9697"/>
                  </a:cubicBezTo>
                  <a:cubicBezTo>
                    <a:pt x="18026" y="8937"/>
                    <a:pt x="18803" y="8328"/>
                    <a:pt x="18958" y="8024"/>
                  </a:cubicBezTo>
                  <a:cubicBezTo>
                    <a:pt x="19114" y="7720"/>
                    <a:pt x="18647" y="7720"/>
                    <a:pt x="17534" y="8024"/>
                  </a:cubicBezTo>
                  <a:cubicBezTo>
                    <a:pt x="16420" y="8328"/>
                    <a:pt x="14659" y="8937"/>
                    <a:pt x="13053" y="9697"/>
                  </a:cubicBezTo>
                  <a:cubicBezTo>
                    <a:pt x="11447" y="10458"/>
                    <a:pt x="9997" y="11371"/>
                    <a:pt x="8314" y="12587"/>
                  </a:cubicBezTo>
                  <a:cubicBezTo>
                    <a:pt x="6630" y="13804"/>
                    <a:pt x="4714" y="15325"/>
                    <a:pt x="3445" y="16847"/>
                  </a:cubicBezTo>
                  <a:cubicBezTo>
                    <a:pt x="2176" y="18368"/>
                    <a:pt x="1554" y="19889"/>
                    <a:pt x="932" y="2141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230" name="Drawing"/>
          <p:cNvGrpSpPr/>
          <p:nvPr/>
        </p:nvGrpSpPr>
        <p:grpSpPr>
          <a:xfrm>
            <a:off x="18356582" y="5261881"/>
            <a:ext cx="1354854" cy="1071463"/>
            <a:chOff x="0" y="0"/>
            <a:chExt cx="1354853" cy="1071462"/>
          </a:xfrm>
        </p:grpSpPr>
        <p:sp>
          <p:nvSpPr>
            <p:cNvPr id="228" name="Line"/>
            <p:cNvSpPr/>
            <p:nvPr/>
          </p:nvSpPr>
          <p:spPr>
            <a:xfrm>
              <a:off x="0" y="-1"/>
              <a:ext cx="1338207" cy="1071463"/>
            </a:xfrm>
            <a:custGeom>
              <a:avLst/>
              <a:gdLst/>
              <a:ahLst/>
              <a:cxnLst>
                <a:cxn ang="0">
                  <a:pos x="wd2" y="hd2"/>
                </a:cxn>
                <a:cxn ang="5400000">
                  <a:pos x="wd2" y="hd2"/>
                </a:cxn>
                <a:cxn ang="10800000">
                  <a:pos x="wd2" y="hd2"/>
                </a:cxn>
                <a:cxn ang="16200000">
                  <a:pos x="wd2" y="hd2"/>
                </a:cxn>
              </a:cxnLst>
              <a:rect l="0" t="0" r="r" b="b"/>
              <a:pathLst>
                <a:path w="21315" h="21306" fill="norm" stroke="1" extrusionOk="0">
                  <a:moveTo>
                    <a:pt x="2852" y="20016"/>
                  </a:moveTo>
                  <a:cubicBezTo>
                    <a:pt x="4394" y="20016"/>
                    <a:pt x="5937" y="20016"/>
                    <a:pt x="7728" y="19707"/>
                  </a:cubicBezTo>
                  <a:cubicBezTo>
                    <a:pt x="9519" y="19397"/>
                    <a:pt x="11558" y="18778"/>
                    <a:pt x="13376" y="18022"/>
                  </a:cubicBezTo>
                  <a:cubicBezTo>
                    <a:pt x="15194" y="17265"/>
                    <a:pt x="16792" y="16371"/>
                    <a:pt x="18087" y="15236"/>
                  </a:cubicBezTo>
                  <a:cubicBezTo>
                    <a:pt x="19382" y="14100"/>
                    <a:pt x="20374" y="12725"/>
                    <a:pt x="20897" y="11211"/>
                  </a:cubicBezTo>
                  <a:cubicBezTo>
                    <a:pt x="21421" y="9698"/>
                    <a:pt x="21476" y="8047"/>
                    <a:pt x="20925" y="6430"/>
                  </a:cubicBezTo>
                  <a:cubicBezTo>
                    <a:pt x="20374" y="4814"/>
                    <a:pt x="19217" y="3232"/>
                    <a:pt x="17867" y="2097"/>
                  </a:cubicBezTo>
                  <a:cubicBezTo>
                    <a:pt x="16517" y="962"/>
                    <a:pt x="14974" y="274"/>
                    <a:pt x="13183" y="67"/>
                  </a:cubicBezTo>
                  <a:cubicBezTo>
                    <a:pt x="11392" y="-139"/>
                    <a:pt x="9354" y="136"/>
                    <a:pt x="7563" y="824"/>
                  </a:cubicBezTo>
                  <a:cubicBezTo>
                    <a:pt x="5772" y="1512"/>
                    <a:pt x="4229" y="2613"/>
                    <a:pt x="2989" y="4057"/>
                  </a:cubicBezTo>
                  <a:cubicBezTo>
                    <a:pt x="1749" y="5502"/>
                    <a:pt x="813" y="7290"/>
                    <a:pt x="344" y="8976"/>
                  </a:cubicBezTo>
                  <a:cubicBezTo>
                    <a:pt x="-124" y="10661"/>
                    <a:pt x="-124" y="12243"/>
                    <a:pt x="399" y="13929"/>
                  </a:cubicBezTo>
                  <a:cubicBezTo>
                    <a:pt x="923" y="15614"/>
                    <a:pt x="1970" y="17402"/>
                    <a:pt x="3485" y="18709"/>
                  </a:cubicBezTo>
                  <a:cubicBezTo>
                    <a:pt x="5000" y="20016"/>
                    <a:pt x="6984" y="20842"/>
                    <a:pt x="9271" y="21151"/>
                  </a:cubicBezTo>
                  <a:cubicBezTo>
                    <a:pt x="11558" y="21461"/>
                    <a:pt x="14147" y="21255"/>
                    <a:pt x="15883" y="20979"/>
                  </a:cubicBezTo>
                  <a:cubicBezTo>
                    <a:pt x="17619" y="20704"/>
                    <a:pt x="18500" y="20360"/>
                    <a:pt x="19382" y="2001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9" name="Line"/>
            <p:cNvSpPr/>
            <p:nvPr/>
          </p:nvSpPr>
          <p:spPr>
            <a:xfrm>
              <a:off x="63083" y="4645"/>
              <a:ext cx="1291771" cy="1061052"/>
            </a:xfrm>
            <a:custGeom>
              <a:avLst/>
              <a:gdLst/>
              <a:ahLst/>
              <a:cxnLst>
                <a:cxn ang="0">
                  <a:pos x="wd2" y="hd2"/>
                </a:cxn>
                <a:cxn ang="5400000">
                  <a:pos x="wd2" y="hd2"/>
                </a:cxn>
                <a:cxn ang="10800000">
                  <a:pos x="wd2" y="hd2"/>
                </a:cxn>
                <a:cxn ang="16200000">
                  <a:pos x="wd2" y="hd2"/>
                </a:cxn>
              </a:cxnLst>
              <a:rect l="0" t="0" r="r" b="b"/>
              <a:pathLst>
                <a:path w="21394" h="21302" fill="norm" stroke="1" extrusionOk="0">
                  <a:moveTo>
                    <a:pt x="3639" y="19075"/>
                  </a:moveTo>
                  <a:cubicBezTo>
                    <a:pt x="4613" y="19769"/>
                    <a:pt x="5587" y="20464"/>
                    <a:pt x="6962" y="20880"/>
                  </a:cubicBezTo>
                  <a:cubicBezTo>
                    <a:pt x="8337" y="21297"/>
                    <a:pt x="10113" y="21436"/>
                    <a:pt x="11718" y="21158"/>
                  </a:cubicBezTo>
                  <a:cubicBezTo>
                    <a:pt x="13322" y="20880"/>
                    <a:pt x="14754" y="20186"/>
                    <a:pt x="16101" y="19109"/>
                  </a:cubicBezTo>
                  <a:cubicBezTo>
                    <a:pt x="17447" y="18033"/>
                    <a:pt x="18708" y="16574"/>
                    <a:pt x="19624" y="14838"/>
                  </a:cubicBezTo>
                  <a:cubicBezTo>
                    <a:pt x="20541" y="13102"/>
                    <a:pt x="21114" y="11087"/>
                    <a:pt x="21314" y="9490"/>
                  </a:cubicBezTo>
                  <a:cubicBezTo>
                    <a:pt x="21515" y="7893"/>
                    <a:pt x="21343" y="6712"/>
                    <a:pt x="20713" y="5601"/>
                  </a:cubicBezTo>
                  <a:cubicBezTo>
                    <a:pt x="20083" y="4489"/>
                    <a:pt x="18994" y="3448"/>
                    <a:pt x="17734" y="2475"/>
                  </a:cubicBezTo>
                  <a:cubicBezTo>
                    <a:pt x="16473" y="1503"/>
                    <a:pt x="15041" y="600"/>
                    <a:pt x="13551" y="218"/>
                  </a:cubicBezTo>
                  <a:cubicBezTo>
                    <a:pt x="12061" y="-164"/>
                    <a:pt x="10514" y="-25"/>
                    <a:pt x="8882" y="496"/>
                  </a:cubicBezTo>
                  <a:cubicBezTo>
                    <a:pt x="7249" y="1017"/>
                    <a:pt x="5530" y="1920"/>
                    <a:pt x="4212" y="2753"/>
                  </a:cubicBezTo>
                  <a:cubicBezTo>
                    <a:pt x="2894" y="3586"/>
                    <a:pt x="1978" y="4350"/>
                    <a:pt x="1319" y="5496"/>
                  </a:cubicBezTo>
                  <a:cubicBezTo>
                    <a:pt x="660" y="6642"/>
                    <a:pt x="259" y="8170"/>
                    <a:pt x="87" y="9872"/>
                  </a:cubicBezTo>
                  <a:cubicBezTo>
                    <a:pt x="-85" y="11574"/>
                    <a:pt x="-28" y="13449"/>
                    <a:pt x="488" y="15046"/>
                  </a:cubicBezTo>
                  <a:cubicBezTo>
                    <a:pt x="1004" y="16644"/>
                    <a:pt x="1978" y="17963"/>
                    <a:pt x="3123" y="19005"/>
                  </a:cubicBezTo>
                  <a:cubicBezTo>
                    <a:pt x="4269" y="20047"/>
                    <a:pt x="5587" y="20811"/>
                    <a:pt x="7134" y="20985"/>
                  </a:cubicBezTo>
                  <a:cubicBezTo>
                    <a:pt x="8681" y="21158"/>
                    <a:pt x="10457" y="20741"/>
                    <a:pt x="11660" y="20325"/>
                  </a:cubicBezTo>
                  <a:cubicBezTo>
                    <a:pt x="12864" y="19908"/>
                    <a:pt x="13494" y="19491"/>
                    <a:pt x="14124" y="1907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233" name="Drawing"/>
          <p:cNvGrpSpPr/>
          <p:nvPr/>
        </p:nvGrpSpPr>
        <p:grpSpPr>
          <a:xfrm>
            <a:off x="15628550" y="9372407"/>
            <a:ext cx="933104" cy="842343"/>
            <a:chOff x="0" y="0"/>
            <a:chExt cx="933103" cy="842342"/>
          </a:xfrm>
        </p:grpSpPr>
        <p:sp>
          <p:nvSpPr>
            <p:cNvPr id="231" name="Line"/>
            <p:cNvSpPr/>
            <p:nvPr/>
          </p:nvSpPr>
          <p:spPr>
            <a:xfrm>
              <a:off x="167269" y="62487"/>
              <a:ext cx="752725" cy="639450"/>
            </a:xfrm>
            <a:custGeom>
              <a:avLst/>
              <a:gdLst/>
              <a:ahLst/>
              <a:cxnLst>
                <a:cxn ang="0">
                  <a:pos x="wd2" y="hd2"/>
                </a:cxn>
                <a:cxn ang="5400000">
                  <a:pos x="wd2" y="hd2"/>
                </a:cxn>
                <a:cxn ang="10800000">
                  <a:pos x="wd2" y="hd2"/>
                </a:cxn>
                <a:cxn ang="16200000">
                  <a:pos x="wd2" y="hd2"/>
                </a:cxn>
              </a:cxnLst>
              <a:rect l="0" t="0" r="r" b="b"/>
              <a:pathLst>
                <a:path w="21363" h="21237" fill="norm" stroke="1" extrusionOk="0">
                  <a:moveTo>
                    <a:pt x="15904" y="7204"/>
                  </a:moveTo>
                  <a:cubicBezTo>
                    <a:pt x="15904" y="6055"/>
                    <a:pt x="15904" y="4906"/>
                    <a:pt x="15462" y="3987"/>
                  </a:cubicBezTo>
                  <a:cubicBezTo>
                    <a:pt x="15020" y="3068"/>
                    <a:pt x="14136" y="2379"/>
                    <a:pt x="12860" y="1804"/>
                  </a:cubicBezTo>
                  <a:cubicBezTo>
                    <a:pt x="11584" y="1230"/>
                    <a:pt x="9915" y="770"/>
                    <a:pt x="8196" y="828"/>
                  </a:cubicBezTo>
                  <a:cubicBezTo>
                    <a:pt x="6478" y="885"/>
                    <a:pt x="4711" y="1459"/>
                    <a:pt x="3385" y="2666"/>
                  </a:cubicBezTo>
                  <a:cubicBezTo>
                    <a:pt x="2060" y="3872"/>
                    <a:pt x="1176" y="5711"/>
                    <a:pt x="636" y="7721"/>
                  </a:cubicBezTo>
                  <a:cubicBezTo>
                    <a:pt x="96" y="9732"/>
                    <a:pt x="-100" y="11915"/>
                    <a:pt x="47" y="13753"/>
                  </a:cubicBezTo>
                  <a:cubicBezTo>
                    <a:pt x="195" y="15591"/>
                    <a:pt x="685" y="17085"/>
                    <a:pt x="1569" y="18349"/>
                  </a:cubicBezTo>
                  <a:cubicBezTo>
                    <a:pt x="2453" y="19613"/>
                    <a:pt x="3729" y="20647"/>
                    <a:pt x="5398" y="21049"/>
                  </a:cubicBezTo>
                  <a:cubicBezTo>
                    <a:pt x="7067" y="21451"/>
                    <a:pt x="9129" y="21221"/>
                    <a:pt x="11191" y="20245"/>
                  </a:cubicBezTo>
                  <a:cubicBezTo>
                    <a:pt x="13253" y="19268"/>
                    <a:pt x="15315" y="17545"/>
                    <a:pt x="16935" y="16051"/>
                  </a:cubicBezTo>
                  <a:cubicBezTo>
                    <a:pt x="18555" y="14557"/>
                    <a:pt x="19733" y="13294"/>
                    <a:pt x="20469" y="11685"/>
                  </a:cubicBezTo>
                  <a:cubicBezTo>
                    <a:pt x="21205" y="10077"/>
                    <a:pt x="21500" y="8123"/>
                    <a:pt x="21304" y="6170"/>
                  </a:cubicBezTo>
                  <a:cubicBezTo>
                    <a:pt x="21107" y="4217"/>
                    <a:pt x="20420" y="2264"/>
                    <a:pt x="19095" y="1172"/>
                  </a:cubicBezTo>
                  <a:cubicBezTo>
                    <a:pt x="17769" y="81"/>
                    <a:pt x="15805" y="-149"/>
                    <a:pt x="14284" y="81"/>
                  </a:cubicBezTo>
                  <a:cubicBezTo>
                    <a:pt x="12762" y="311"/>
                    <a:pt x="11682" y="1000"/>
                    <a:pt x="10602" y="168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2" name="Line"/>
            <p:cNvSpPr/>
            <p:nvPr/>
          </p:nvSpPr>
          <p:spPr>
            <a:xfrm>
              <a:off x="0" y="0"/>
              <a:ext cx="933104" cy="842343"/>
            </a:xfrm>
            <a:custGeom>
              <a:avLst/>
              <a:gdLst/>
              <a:ahLst/>
              <a:cxnLst>
                <a:cxn ang="0">
                  <a:pos x="wd2" y="hd2"/>
                </a:cxn>
                <a:cxn ang="5400000">
                  <a:pos x="wd2" y="hd2"/>
                </a:cxn>
                <a:cxn ang="10800000">
                  <a:pos x="wd2" y="hd2"/>
                </a:cxn>
                <a:cxn ang="16200000">
                  <a:pos x="wd2" y="hd2"/>
                </a:cxn>
              </a:cxnLst>
              <a:rect l="0" t="0" r="r" b="b"/>
              <a:pathLst>
                <a:path w="21420" h="21122" fill="norm" stroke="1" extrusionOk="0">
                  <a:moveTo>
                    <a:pt x="17894" y="5444"/>
                  </a:moveTo>
                  <a:cubicBezTo>
                    <a:pt x="17577" y="4577"/>
                    <a:pt x="17259" y="3709"/>
                    <a:pt x="16981" y="3102"/>
                  </a:cubicBezTo>
                  <a:cubicBezTo>
                    <a:pt x="16703" y="2495"/>
                    <a:pt x="16465" y="2148"/>
                    <a:pt x="15631" y="1888"/>
                  </a:cubicBezTo>
                  <a:cubicBezTo>
                    <a:pt x="14797" y="1627"/>
                    <a:pt x="13368" y="1454"/>
                    <a:pt x="11700" y="1584"/>
                  </a:cubicBezTo>
                  <a:cubicBezTo>
                    <a:pt x="10033" y="1714"/>
                    <a:pt x="8127" y="2148"/>
                    <a:pt x="6459" y="2972"/>
                  </a:cubicBezTo>
                  <a:cubicBezTo>
                    <a:pt x="4792" y="3796"/>
                    <a:pt x="3362" y="5011"/>
                    <a:pt x="2211" y="6529"/>
                  </a:cubicBezTo>
                  <a:cubicBezTo>
                    <a:pt x="1059" y="8047"/>
                    <a:pt x="186" y="9868"/>
                    <a:pt x="27" y="11603"/>
                  </a:cubicBezTo>
                  <a:cubicBezTo>
                    <a:pt x="-132" y="13338"/>
                    <a:pt x="424" y="14986"/>
                    <a:pt x="1655" y="16505"/>
                  </a:cubicBezTo>
                  <a:cubicBezTo>
                    <a:pt x="2886" y="18023"/>
                    <a:pt x="4792" y="19411"/>
                    <a:pt x="6737" y="20235"/>
                  </a:cubicBezTo>
                  <a:cubicBezTo>
                    <a:pt x="8683" y="21059"/>
                    <a:pt x="10668" y="21319"/>
                    <a:pt x="12336" y="20972"/>
                  </a:cubicBezTo>
                  <a:cubicBezTo>
                    <a:pt x="14003" y="20625"/>
                    <a:pt x="15353" y="19671"/>
                    <a:pt x="16822" y="17936"/>
                  </a:cubicBezTo>
                  <a:cubicBezTo>
                    <a:pt x="18292" y="16201"/>
                    <a:pt x="19880" y="13685"/>
                    <a:pt x="20674" y="11430"/>
                  </a:cubicBezTo>
                  <a:cubicBezTo>
                    <a:pt x="21468" y="9174"/>
                    <a:pt x="21468" y="7179"/>
                    <a:pt x="20674" y="5358"/>
                  </a:cubicBezTo>
                  <a:cubicBezTo>
                    <a:pt x="19880" y="3536"/>
                    <a:pt x="18292" y="1888"/>
                    <a:pt x="16624" y="933"/>
                  </a:cubicBezTo>
                  <a:cubicBezTo>
                    <a:pt x="14956" y="-21"/>
                    <a:pt x="13209" y="-281"/>
                    <a:pt x="11303" y="326"/>
                  </a:cubicBezTo>
                  <a:cubicBezTo>
                    <a:pt x="9397" y="933"/>
                    <a:pt x="7333" y="2408"/>
                    <a:pt x="5864" y="4273"/>
                  </a:cubicBezTo>
                  <a:cubicBezTo>
                    <a:pt x="4394" y="6138"/>
                    <a:pt x="3521" y="8394"/>
                    <a:pt x="3203" y="10259"/>
                  </a:cubicBezTo>
                  <a:cubicBezTo>
                    <a:pt x="2886" y="12124"/>
                    <a:pt x="3124" y="13599"/>
                    <a:pt x="4037" y="14900"/>
                  </a:cubicBezTo>
                  <a:cubicBezTo>
                    <a:pt x="4950" y="16201"/>
                    <a:pt x="6539" y="17329"/>
                    <a:pt x="8524" y="17979"/>
                  </a:cubicBezTo>
                  <a:cubicBezTo>
                    <a:pt x="10509" y="18630"/>
                    <a:pt x="12892" y="18803"/>
                    <a:pt x="14837" y="18283"/>
                  </a:cubicBezTo>
                  <a:cubicBezTo>
                    <a:pt x="16783" y="17762"/>
                    <a:pt x="18292" y="16548"/>
                    <a:pt x="19165" y="14770"/>
                  </a:cubicBezTo>
                  <a:cubicBezTo>
                    <a:pt x="20039" y="12991"/>
                    <a:pt x="20277" y="10649"/>
                    <a:pt x="20158" y="8437"/>
                  </a:cubicBezTo>
                  <a:cubicBezTo>
                    <a:pt x="20039" y="6225"/>
                    <a:pt x="19562" y="4143"/>
                    <a:pt x="18768" y="2799"/>
                  </a:cubicBezTo>
                  <a:cubicBezTo>
                    <a:pt x="17974" y="1454"/>
                    <a:pt x="16862" y="847"/>
                    <a:pt x="15115" y="760"/>
                  </a:cubicBezTo>
                  <a:cubicBezTo>
                    <a:pt x="13368" y="673"/>
                    <a:pt x="10986" y="1107"/>
                    <a:pt x="8921" y="1888"/>
                  </a:cubicBezTo>
                  <a:cubicBezTo>
                    <a:pt x="6856" y="2668"/>
                    <a:pt x="5109" y="3796"/>
                    <a:pt x="3958" y="5488"/>
                  </a:cubicBezTo>
                  <a:cubicBezTo>
                    <a:pt x="2806" y="7179"/>
                    <a:pt x="2250" y="9435"/>
                    <a:pt x="2171" y="11386"/>
                  </a:cubicBezTo>
                  <a:cubicBezTo>
                    <a:pt x="2092" y="13338"/>
                    <a:pt x="2489" y="14986"/>
                    <a:pt x="3839" y="16331"/>
                  </a:cubicBezTo>
                  <a:cubicBezTo>
                    <a:pt x="5189" y="17676"/>
                    <a:pt x="7492" y="18717"/>
                    <a:pt x="9675" y="19150"/>
                  </a:cubicBezTo>
                  <a:cubicBezTo>
                    <a:pt x="11859" y="19584"/>
                    <a:pt x="13924" y="19411"/>
                    <a:pt x="15631" y="18586"/>
                  </a:cubicBezTo>
                  <a:cubicBezTo>
                    <a:pt x="17339" y="17762"/>
                    <a:pt x="18689" y="16288"/>
                    <a:pt x="19602" y="14249"/>
                  </a:cubicBezTo>
                  <a:cubicBezTo>
                    <a:pt x="20515" y="12211"/>
                    <a:pt x="20992" y="9608"/>
                    <a:pt x="21230" y="7483"/>
                  </a:cubicBezTo>
                  <a:cubicBezTo>
                    <a:pt x="21468" y="5358"/>
                    <a:pt x="21468" y="3709"/>
                    <a:pt x="21309" y="2712"/>
                  </a:cubicBezTo>
                  <a:cubicBezTo>
                    <a:pt x="21150" y="1714"/>
                    <a:pt x="20833" y="1367"/>
                    <a:pt x="19999" y="1237"/>
                  </a:cubicBezTo>
                  <a:cubicBezTo>
                    <a:pt x="19165" y="1107"/>
                    <a:pt x="17815" y="1194"/>
                    <a:pt x="16227" y="1714"/>
                  </a:cubicBezTo>
                  <a:cubicBezTo>
                    <a:pt x="14639" y="2235"/>
                    <a:pt x="12812" y="3189"/>
                    <a:pt x="10986" y="414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237" name="Drawing"/>
          <p:cNvGrpSpPr/>
          <p:nvPr/>
        </p:nvGrpSpPr>
        <p:grpSpPr>
          <a:xfrm>
            <a:off x="20358746" y="9350839"/>
            <a:ext cx="1603035" cy="1040639"/>
            <a:chOff x="0" y="0"/>
            <a:chExt cx="1603034" cy="1040638"/>
          </a:xfrm>
        </p:grpSpPr>
        <p:sp>
          <p:nvSpPr>
            <p:cNvPr id="234" name="Line"/>
            <p:cNvSpPr/>
            <p:nvPr/>
          </p:nvSpPr>
          <p:spPr>
            <a:xfrm>
              <a:off x="0" y="93404"/>
              <a:ext cx="1603035" cy="873819"/>
            </a:xfrm>
            <a:custGeom>
              <a:avLst/>
              <a:gdLst/>
              <a:ahLst/>
              <a:cxnLst>
                <a:cxn ang="0">
                  <a:pos x="wd2" y="hd2"/>
                </a:cxn>
                <a:cxn ang="5400000">
                  <a:pos x="wd2" y="hd2"/>
                </a:cxn>
                <a:cxn ang="10800000">
                  <a:pos x="wd2" y="hd2"/>
                </a:cxn>
                <a:cxn ang="16200000">
                  <a:pos x="wd2" y="hd2"/>
                </a:cxn>
              </a:cxnLst>
              <a:rect l="0" t="0" r="r" b="b"/>
              <a:pathLst>
                <a:path w="21387" h="21480" fill="norm" stroke="1" extrusionOk="0">
                  <a:moveTo>
                    <a:pt x="15831" y="9439"/>
                  </a:moveTo>
                  <a:cubicBezTo>
                    <a:pt x="15738" y="8504"/>
                    <a:pt x="15646" y="7569"/>
                    <a:pt x="15415" y="6846"/>
                  </a:cubicBezTo>
                  <a:cubicBezTo>
                    <a:pt x="15185" y="6123"/>
                    <a:pt x="14815" y="5613"/>
                    <a:pt x="14146" y="4890"/>
                  </a:cubicBezTo>
                  <a:cubicBezTo>
                    <a:pt x="13477" y="4167"/>
                    <a:pt x="12508" y="3232"/>
                    <a:pt x="11608" y="2551"/>
                  </a:cubicBezTo>
                  <a:cubicBezTo>
                    <a:pt x="10708" y="1871"/>
                    <a:pt x="9877" y="1446"/>
                    <a:pt x="8908" y="1191"/>
                  </a:cubicBezTo>
                  <a:cubicBezTo>
                    <a:pt x="7938" y="935"/>
                    <a:pt x="6831" y="850"/>
                    <a:pt x="5815" y="1020"/>
                  </a:cubicBezTo>
                  <a:cubicBezTo>
                    <a:pt x="4800" y="1191"/>
                    <a:pt x="3877" y="1616"/>
                    <a:pt x="3000" y="2466"/>
                  </a:cubicBezTo>
                  <a:cubicBezTo>
                    <a:pt x="2123" y="3317"/>
                    <a:pt x="1292" y="4592"/>
                    <a:pt x="762" y="5995"/>
                  </a:cubicBezTo>
                  <a:cubicBezTo>
                    <a:pt x="231" y="7398"/>
                    <a:pt x="0" y="8929"/>
                    <a:pt x="0" y="10630"/>
                  </a:cubicBezTo>
                  <a:cubicBezTo>
                    <a:pt x="0" y="12331"/>
                    <a:pt x="231" y="14202"/>
                    <a:pt x="646" y="15775"/>
                  </a:cubicBezTo>
                  <a:cubicBezTo>
                    <a:pt x="1062" y="17348"/>
                    <a:pt x="1662" y="18624"/>
                    <a:pt x="2538" y="19517"/>
                  </a:cubicBezTo>
                  <a:cubicBezTo>
                    <a:pt x="3415" y="20409"/>
                    <a:pt x="4569" y="20920"/>
                    <a:pt x="5815" y="21217"/>
                  </a:cubicBezTo>
                  <a:cubicBezTo>
                    <a:pt x="7062" y="21515"/>
                    <a:pt x="8400" y="21600"/>
                    <a:pt x="9900" y="21260"/>
                  </a:cubicBezTo>
                  <a:cubicBezTo>
                    <a:pt x="11400" y="20920"/>
                    <a:pt x="13062" y="20154"/>
                    <a:pt x="14538" y="19091"/>
                  </a:cubicBezTo>
                  <a:cubicBezTo>
                    <a:pt x="16015" y="18028"/>
                    <a:pt x="17308" y="16668"/>
                    <a:pt x="18392" y="15009"/>
                  </a:cubicBezTo>
                  <a:cubicBezTo>
                    <a:pt x="19477" y="13351"/>
                    <a:pt x="20354" y="11395"/>
                    <a:pt x="20885" y="9652"/>
                  </a:cubicBezTo>
                  <a:cubicBezTo>
                    <a:pt x="21415" y="7909"/>
                    <a:pt x="21600" y="6378"/>
                    <a:pt x="21069" y="4805"/>
                  </a:cubicBezTo>
                  <a:cubicBezTo>
                    <a:pt x="20538" y="3232"/>
                    <a:pt x="19292" y="1616"/>
                    <a:pt x="18046"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5" name="Line"/>
            <p:cNvSpPr/>
            <p:nvPr/>
          </p:nvSpPr>
          <p:spPr>
            <a:xfrm>
              <a:off x="39350" y="0"/>
              <a:ext cx="1313493" cy="1040639"/>
            </a:xfrm>
            <a:custGeom>
              <a:avLst/>
              <a:gdLst/>
              <a:ahLst/>
              <a:cxnLst>
                <a:cxn ang="0">
                  <a:pos x="wd2" y="hd2"/>
                </a:cxn>
                <a:cxn ang="5400000">
                  <a:pos x="wd2" y="hd2"/>
                </a:cxn>
                <a:cxn ang="10800000">
                  <a:pos x="wd2" y="hd2"/>
                </a:cxn>
                <a:cxn ang="16200000">
                  <a:pos x="wd2" y="hd2"/>
                </a:cxn>
              </a:cxnLst>
              <a:rect l="0" t="0" r="r" b="b"/>
              <a:pathLst>
                <a:path w="21413" h="21515" fill="norm" stroke="1" extrusionOk="0">
                  <a:moveTo>
                    <a:pt x="14811" y="4291"/>
                  </a:moveTo>
                  <a:cubicBezTo>
                    <a:pt x="14529" y="3648"/>
                    <a:pt x="14247" y="3004"/>
                    <a:pt x="13542" y="2360"/>
                  </a:cubicBezTo>
                  <a:cubicBezTo>
                    <a:pt x="12837" y="1717"/>
                    <a:pt x="11709" y="1073"/>
                    <a:pt x="10637" y="644"/>
                  </a:cubicBezTo>
                  <a:cubicBezTo>
                    <a:pt x="9566" y="215"/>
                    <a:pt x="8551" y="0"/>
                    <a:pt x="7507" y="0"/>
                  </a:cubicBezTo>
                  <a:cubicBezTo>
                    <a:pt x="6464" y="0"/>
                    <a:pt x="5393" y="215"/>
                    <a:pt x="4434" y="608"/>
                  </a:cubicBezTo>
                  <a:cubicBezTo>
                    <a:pt x="3475" y="1001"/>
                    <a:pt x="2629" y="1574"/>
                    <a:pt x="1896" y="2539"/>
                  </a:cubicBezTo>
                  <a:cubicBezTo>
                    <a:pt x="1163" y="3505"/>
                    <a:pt x="542" y="4864"/>
                    <a:pt x="232" y="6330"/>
                  </a:cubicBezTo>
                  <a:cubicBezTo>
                    <a:pt x="-78" y="7796"/>
                    <a:pt x="-78" y="9370"/>
                    <a:pt x="232" y="11050"/>
                  </a:cubicBezTo>
                  <a:cubicBezTo>
                    <a:pt x="542" y="12731"/>
                    <a:pt x="1163" y="14519"/>
                    <a:pt x="2065" y="16093"/>
                  </a:cubicBezTo>
                  <a:cubicBezTo>
                    <a:pt x="2967" y="17666"/>
                    <a:pt x="4152" y="19025"/>
                    <a:pt x="5308" y="19955"/>
                  </a:cubicBezTo>
                  <a:cubicBezTo>
                    <a:pt x="6464" y="20885"/>
                    <a:pt x="7592" y="21385"/>
                    <a:pt x="8776" y="21493"/>
                  </a:cubicBezTo>
                  <a:cubicBezTo>
                    <a:pt x="9961" y="21600"/>
                    <a:pt x="11201" y="21314"/>
                    <a:pt x="12498" y="20777"/>
                  </a:cubicBezTo>
                  <a:cubicBezTo>
                    <a:pt x="13796" y="20241"/>
                    <a:pt x="15149" y="19454"/>
                    <a:pt x="16390" y="18525"/>
                  </a:cubicBezTo>
                  <a:cubicBezTo>
                    <a:pt x="17631" y="17595"/>
                    <a:pt x="18759" y="16522"/>
                    <a:pt x="19605" y="15377"/>
                  </a:cubicBezTo>
                  <a:cubicBezTo>
                    <a:pt x="20450" y="14233"/>
                    <a:pt x="21014" y="13017"/>
                    <a:pt x="21268" y="11551"/>
                  </a:cubicBezTo>
                  <a:cubicBezTo>
                    <a:pt x="21522" y="10085"/>
                    <a:pt x="21466" y="8368"/>
                    <a:pt x="20902" y="6866"/>
                  </a:cubicBezTo>
                  <a:cubicBezTo>
                    <a:pt x="20338" y="5364"/>
                    <a:pt x="19266" y="4077"/>
                    <a:pt x="18251" y="3075"/>
                  </a:cubicBezTo>
                  <a:cubicBezTo>
                    <a:pt x="17236" y="2074"/>
                    <a:pt x="16277" y="1359"/>
                    <a:pt x="15008" y="930"/>
                  </a:cubicBezTo>
                  <a:cubicBezTo>
                    <a:pt x="13739" y="501"/>
                    <a:pt x="12160" y="358"/>
                    <a:pt x="10581" y="21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6" name="Line"/>
            <p:cNvSpPr/>
            <p:nvPr/>
          </p:nvSpPr>
          <p:spPr>
            <a:xfrm>
              <a:off x="435444" y="934046"/>
              <a:ext cx="605845" cy="72649"/>
            </a:xfrm>
            <a:custGeom>
              <a:avLst/>
              <a:gdLst/>
              <a:ahLst/>
              <a:cxnLst>
                <a:cxn ang="0">
                  <a:pos x="wd2" y="hd2"/>
                </a:cxn>
                <a:cxn ang="5400000">
                  <a:pos x="wd2" y="hd2"/>
                </a:cxn>
                <a:cxn ang="10800000">
                  <a:pos x="wd2" y="hd2"/>
                </a:cxn>
                <a:cxn ang="16200000">
                  <a:pos x="wd2" y="hd2"/>
                </a:cxn>
              </a:cxnLst>
              <a:rect l="0" t="0" r="r" b="b"/>
              <a:pathLst>
                <a:path w="20784" h="21600" fill="norm" stroke="1" extrusionOk="0">
                  <a:moveTo>
                    <a:pt x="5118" y="21600"/>
                  </a:moveTo>
                  <a:cubicBezTo>
                    <a:pt x="4525" y="21600"/>
                    <a:pt x="3932" y="21600"/>
                    <a:pt x="3932" y="21600"/>
                  </a:cubicBezTo>
                  <a:cubicBezTo>
                    <a:pt x="3932" y="21600"/>
                    <a:pt x="4525" y="21600"/>
                    <a:pt x="6661" y="19029"/>
                  </a:cubicBezTo>
                  <a:cubicBezTo>
                    <a:pt x="8798" y="16457"/>
                    <a:pt x="12477" y="11314"/>
                    <a:pt x="15503" y="7200"/>
                  </a:cubicBezTo>
                  <a:cubicBezTo>
                    <a:pt x="18529" y="3086"/>
                    <a:pt x="20903" y="0"/>
                    <a:pt x="20013" y="0"/>
                  </a:cubicBezTo>
                  <a:cubicBezTo>
                    <a:pt x="19123" y="0"/>
                    <a:pt x="14969" y="3086"/>
                    <a:pt x="11171" y="6171"/>
                  </a:cubicBezTo>
                  <a:cubicBezTo>
                    <a:pt x="7373" y="9257"/>
                    <a:pt x="3932" y="12343"/>
                    <a:pt x="1914" y="13886"/>
                  </a:cubicBezTo>
                  <a:cubicBezTo>
                    <a:pt x="-104" y="15429"/>
                    <a:pt x="-697" y="15429"/>
                    <a:pt x="965" y="14400"/>
                  </a:cubicBezTo>
                  <a:cubicBezTo>
                    <a:pt x="2626" y="13371"/>
                    <a:pt x="6543" y="11314"/>
                    <a:pt x="9984" y="9257"/>
                  </a:cubicBezTo>
                  <a:cubicBezTo>
                    <a:pt x="13426" y="7200"/>
                    <a:pt x="16393" y="5143"/>
                    <a:pt x="18233" y="4114"/>
                  </a:cubicBezTo>
                  <a:cubicBezTo>
                    <a:pt x="20072" y="3086"/>
                    <a:pt x="20784" y="3086"/>
                    <a:pt x="20784" y="4114"/>
                  </a:cubicBezTo>
                  <a:cubicBezTo>
                    <a:pt x="20784" y="5143"/>
                    <a:pt x="20072" y="7200"/>
                    <a:pt x="18233" y="9257"/>
                  </a:cubicBezTo>
                  <a:cubicBezTo>
                    <a:pt x="16393" y="11314"/>
                    <a:pt x="13426" y="13371"/>
                    <a:pt x="11527" y="14400"/>
                  </a:cubicBezTo>
                  <a:cubicBezTo>
                    <a:pt x="9628" y="15429"/>
                    <a:pt x="8798" y="15429"/>
                    <a:pt x="8204" y="13371"/>
                  </a:cubicBezTo>
                  <a:cubicBezTo>
                    <a:pt x="7611" y="11314"/>
                    <a:pt x="7255" y="7200"/>
                    <a:pt x="6899" y="308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9"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40"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Internal rate of return (IRR)</a:t>
            </a:r>
          </a:p>
        </p:txBody>
      </p:sp>
      <p:sp>
        <p:nvSpPr>
          <p:cNvPr id="241" name="Google Shape;128;p4"/>
          <p:cNvSpPr txBox="1"/>
          <p:nvPr/>
        </p:nvSpPr>
        <p:spPr>
          <a:xfrm>
            <a:off x="2298073" y="4451436"/>
            <a:ext cx="18754392" cy="56437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Internal rate of return (IRR):</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The IRR is the interest rate for which the NPV is zero. A project is viable if the prevailing interest rate is less than the IRR, but not profitable if the prevailing interest rate is greater than the IRR. </a:t>
            </a:r>
          </a:p>
          <a:p>
            <a:pPr algn="just">
              <a:defRPr>
                <a:solidFill>
                  <a:srgbClr val="0A1F61"/>
                </a:solidFill>
                <a:latin typeface="Tajawal Medium"/>
                <a:ea typeface="Tajawal Medium"/>
                <a:cs typeface="Tajawal Medium"/>
                <a:sym typeface="Tajawal Medium"/>
              </a:defRPr>
            </a:pPr>
          </a:p>
          <a:p>
            <a:pPr algn="just">
              <a:defRPr b="1">
                <a:solidFill>
                  <a:srgbClr val="0A1F61"/>
                </a:solidFill>
                <a:latin typeface="Tajawal Medium"/>
                <a:ea typeface="Tajawal Medium"/>
                <a:cs typeface="Tajawal Medium"/>
                <a:sym typeface="Tajawal Medium"/>
              </a:defRPr>
            </a:pPr>
            <a:r>
              <a:t>The decision rule is :</a:t>
            </a:r>
          </a:p>
          <a:p>
            <a:pPr algn="just">
              <a:defRPr>
                <a:solidFill>
                  <a:srgbClr val="0A1F61"/>
                </a:solidFill>
                <a:latin typeface="Tajawal Medium"/>
                <a:ea typeface="Tajawal Medium"/>
                <a:cs typeface="Tajawal Medium"/>
                <a:sym typeface="Tajawal Medium"/>
              </a:defRPr>
            </a:pPr>
            <a:r>
              <a:t>Accept the project if the IRR is greater than the market rate of interest.</a:t>
            </a:r>
          </a:p>
          <a:p>
            <a:pPr algn="just">
              <a:defRPr>
                <a:solidFill>
                  <a:srgbClr val="0A1F61"/>
                </a:solidFill>
                <a:latin typeface="Tajawal Medium"/>
                <a:ea typeface="Tajawal Medium"/>
                <a:cs typeface="Tajawal Medium"/>
                <a:sym typeface="Tajawal Medium"/>
              </a:defRPr>
            </a:pPr>
          </a:p>
        </p:txBody>
      </p:sp>
      <p:grpSp>
        <p:nvGrpSpPr>
          <p:cNvPr id="245" name="Drawing"/>
          <p:cNvGrpSpPr/>
          <p:nvPr/>
        </p:nvGrpSpPr>
        <p:grpSpPr>
          <a:xfrm>
            <a:off x="11465611" y="5499592"/>
            <a:ext cx="2379317" cy="810409"/>
            <a:chOff x="0" y="0"/>
            <a:chExt cx="2379315" cy="810407"/>
          </a:xfrm>
        </p:grpSpPr>
        <p:sp>
          <p:nvSpPr>
            <p:cNvPr id="242" name="Line"/>
            <p:cNvSpPr/>
            <p:nvPr/>
          </p:nvSpPr>
          <p:spPr>
            <a:xfrm>
              <a:off x="116559" y="789650"/>
              <a:ext cx="7264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3" name="Line"/>
            <p:cNvSpPr/>
            <p:nvPr/>
          </p:nvSpPr>
          <p:spPr>
            <a:xfrm>
              <a:off x="-1" y="629748"/>
              <a:ext cx="578482" cy="108012"/>
            </a:xfrm>
            <a:custGeom>
              <a:avLst/>
              <a:gdLst/>
              <a:ahLst/>
              <a:cxnLst>
                <a:cxn ang="0">
                  <a:pos x="wd2" y="hd2"/>
                </a:cxn>
                <a:cxn ang="5400000">
                  <a:pos x="wd2" y="hd2"/>
                </a:cxn>
                <a:cxn ang="10800000">
                  <a:pos x="wd2" y="hd2"/>
                </a:cxn>
                <a:cxn ang="16200000">
                  <a:pos x="wd2" y="hd2"/>
                </a:cxn>
              </a:cxnLst>
              <a:rect l="0" t="0" r="r" b="b"/>
              <a:pathLst>
                <a:path w="20878" h="21075" fill="norm" stroke="1" extrusionOk="0">
                  <a:moveTo>
                    <a:pt x="1210" y="17025"/>
                  </a:moveTo>
                  <a:cubicBezTo>
                    <a:pt x="1085" y="12975"/>
                    <a:pt x="960" y="8925"/>
                    <a:pt x="1272" y="7238"/>
                  </a:cubicBezTo>
                  <a:cubicBezTo>
                    <a:pt x="1584" y="5550"/>
                    <a:pt x="2334" y="6225"/>
                    <a:pt x="4768" y="7238"/>
                  </a:cubicBezTo>
                  <a:cubicBezTo>
                    <a:pt x="7203" y="8250"/>
                    <a:pt x="11323" y="9600"/>
                    <a:pt x="14008" y="10275"/>
                  </a:cubicBezTo>
                  <a:cubicBezTo>
                    <a:pt x="16692" y="10950"/>
                    <a:pt x="17940" y="10950"/>
                    <a:pt x="18939" y="11625"/>
                  </a:cubicBezTo>
                  <a:cubicBezTo>
                    <a:pt x="19938" y="12300"/>
                    <a:pt x="20687" y="13650"/>
                    <a:pt x="20625" y="14325"/>
                  </a:cubicBezTo>
                  <a:cubicBezTo>
                    <a:pt x="20562" y="15000"/>
                    <a:pt x="19688" y="15000"/>
                    <a:pt x="17129" y="13650"/>
                  </a:cubicBezTo>
                  <a:cubicBezTo>
                    <a:pt x="14569" y="12300"/>
                    <a:pt x="10324" y="9600"/>
                    <a:pt x="7577" y="7238"/>
                  </a:cubicBezTo>
                  <a:cubicBezTo>
                    <a:pt x="4831" y="4875"/>
                    <a:pt x="3582" y="2850"/>
                    <a:pt x="2583" y="1500"/>
                  </a:cubicBezTo>
                  <a:cubicBezTo>
                    <a:pt x="1584" y="150"/>
                    <a:pt x="835" y="-525"/>
                    <a:pt x="773" y="488"/>
                  </a:cubicBezTo>
                  <a:cubicBezTo>
                    <a:pt x="710" y="1500"/>
                    <a:pt x="1335" y="4200"/>
                    <a:pt x="3208" y="6563"/>
                  </a:cubicBezTo>
                  <a:cubicBezTo>
                    <a:pt x="5080" y="8925"/>
                    <a:pt x="8202" y="10950"/>
                    <a:pt x="10075" y="11963"/>
                  </a:cubicBezTo>
                  <a:cubicBezTo>
                    <a:pt x="11947" y="12975"/>
                    <a:pt x="12572" y="12975"/>
                    <a:pt x="13695" y="12638"/>
                  </a:cubicBezTo>
                  <a:cubicBezTo>
                    <a:pt x="14819" y="12300"/>
                    <a:pt x="16442" y="11625"/>
                    <a:pt x="16879" y="11288"/>
                  </a:cubicBezTo>
                  <a:cubicBezTo>
                    <a:pt x="17316" y="10950"/>
                    <a:pt x="16567" y="10950"/>
                    <a:pt x="14320" y="11288"/>
                  </a:cubicBezTo>
                  <a:cubicBezTo>
                    <a:pt x="12072" y="11625"/>
                    <a:pt x="8327" y="12300"/>
                    <a:pt x="5143" y="12975"/>
                  </a:cubicBezTo>
                  <a:cubicBezTo>
                    <a:pt x="1959" y="13650"/>
                    <a:pt x="-663" y="14325"/>
                    <a:pt x="149" y="13988"/>
                  </a:cubicBezTo>
                  <a:cubicBezTo>
                    <a:pt x="960" y="13650"/>
                    <a:pt x="5205" y="12300"/>
                    <a:pt x="8951" y="11288"/>
                  </a:cubicBezTo>
                  <a:cubicBezTo>
                    <a:pt x="12697" y="10275"/>
                    <a:pt x="15943" y="9600"/>
                    <a:pt x="18003" y="8925"/>
                  </a:cubicBezTo>
                  <a:cubicBezTo>
                    <a:pt x="20063" y="8250"/>
                    <a:pt x="20937" y="7575"/>
                    <a:pt x="20875" y="7575"/>
                  </a:cubicBezTo>
                  <a:cubicBezTo>
                    <a:pt x="20812" y="7575"/>
                    <a:pt x="19813" y="8250"/>
                    <a:pt x="18939" y="8587"/>
                  </a:cubicBezTo>
                  <a:cubicBezTo>
                    <a:pt x="18065" y="8925"/>
                    <a:pt x="17316" y="8925"/>
                    <a:pt x="16567" y="9262"/>
                  </a:cubicBezTo>
                  <a:cubicBezTo>
                    <a:pt x="15818" y="9600"/>
                    <a:pt x="15069" y="10275"/>
                    <a:pt x="15069" y="12300"/>
                  </a:cubicBezTo>
                  <a:cubicBezTo>
                    <a:pt x="15069" y="14325"/>
                    <a:pt x="15818" y="17700"/>
                    <a:pt x="16567" y="2107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4" name="Line"/>
            <p:cNvSpPr/>
            <p:nvPr/>
          </p:nvSpPr>
          <p:spPr>
            <a:xfrm>
              <a:off x="1088659" y="0"/>
              <a:ext cx="1290657" cy="810408"/>
            </a:xfrm>
            <a:custGeom>
              <a:avLst/>
              <a:gdLst/>
              <a:ahLst/>
              <a:cxnLst>
                <a:cxn ang="0">
                  <a:pos x="wd2" y="hd2"/>
                </a:cxn>
                <a:cxn ang="5400000">
                  <a:pos x="wd2" y="hd2"/>
                </a:cxn>
                <a:cxn ang="10800000">
                  <a:pos x="wd2" y="hd2"/>
                </a:cxn>
                <a:cxn ang="16200000">
                  <a:pos x="wd2" y="hd2"/>
                </a:cxn>
              </a:cxnLst>
              <a:rect l="0" t="0" r="r" b="b"/>
              <a:pathLst>
                <a:path w="21432" h="21350" fill="norm" stroke="1" extrusionOk="0">
                  <a:moveTo>
                    <a:pt x="1091" y="21350"/>
                  </a:moveTo>
                  <a:cubicBezTo>
                    <a:pt x="1666" y="21077"/>
                    <a:pt x="2240" y="20803"/>
                    <a:pt x="3763" y="20666"/>
                  </a:cubicBezTo>
                  <a:cubicBezTo>
                    <a:pt x="5285" y="20530"/>
                    <a:pt x="7755" y="20530"/>
                    <a:pt x="10053" y="20393"/>
                  </a:cubicBezTo>
                  <a:cubicBezTo>
                    <a:pt x="12351" y="20256"/>
                    <a:pt x="14477" y="19983"/>
                    <a:pt x="16200" y="19391"/>
                  </a:cubicBezTo>
                  <a:cubicBezTo>
                    <a:pt x="17923" y="18798"/>
                    <a:pt x="19245" y="17887"/>
                    <a:pt x="20135" y="16383"/>
                  </a:cubicBezTo>
                  <a:cubicBezTo>
                    <a:pt x="21025" y="14879"/>
                    <a:pt x="21485" y="12783"/>
                    <a:pt x="21428" y="10504"/>
                  </a:cubicBezTo>
                  <a:cubicBezTo>
                    <a:pt x="21370" y="8226"/>
                    <a:pt x="20796" y="5765"/>
                    <a:pt x="19647" y="3897"/>
                  </a:cubicBezTo>
                  <a:cubicBezTo>
                    <a:pt x="18498" y="2028"/>
                    <a:pt x="16774" y="753"/>
                    <a:pt x="14850" y="251"/>
                  </a:cubicBezTo>
                  <a:cubicBezTo>
                    <a:pt x="12925" y="-250"/>
                    <a:pt x="10800" y="23"/>
                    <a:pt x="8732" y="844"/>
                  </a:cubicBezTo>
                  <a:cubicBezTo>
                    <a:pt x="6664" y="1664"/>
                    <a:pt x="4653" y="3031"/>
                    <a:pt x="3188" y="4626"/>
                  </a:cubicBezTo>
                  <a:cubicBezTo>
                    <a:pt x="1723" y="6221"/>
                    <a:pt x="804" y="8044"/>
                    <a:pt x="345" y="9684"/>
                  </a:cubicBezTo>
                  <a:cubicBezTo>
                    <a:pt x="-115" y="11325"/>
                    <a:pt x="-115" y="12783"/>
                    <a:pt x="345" y="14196"/>
                  </a:cubicBezTo>
                  <a:cubicBezTo>
                    <a:pt x="804" y="15608"/>
                    <a:pt x="1723" y="16975"/>
                    <a:pt x="3246" y="17932"/>
                  </a:cubicBezTo>
                  <a:cubicBezTo>
                    <a:pt x="4768" y="18889"/>
                    <a:pt x="6894" y="19436"/>
                    <a:pt x="9076" y="19664"/>
                  </a:cubicBezTo>
                  <a:cubicBezTo>
                    <a:pt x="11259" y="19892"/>
                    <a:pt x="13500" y="19801"/>
                    <a:pt x="14879" y="19709"/>
                  </a:cubicBezTo>
                  <a:cubicBezTo>
                    <a:pt x="16257" y="19618"/>
                    <a:pt x="16774" y="19527"/>
                    <a:pt x="17291" y="1943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7"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48"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just">
              <a:defRPr sz="5600">
                <a:solidFill>
                  <a:srgbClr val="FFFFFF"/>
                </a:solidFill>
                <a:latin typeface="Tajawal Medium"/>
                <a:ea typeface="Tajawal Medium"/>
                <a:cs typeface="Tajawal Medium"/>
                <a:sym typeface="Tajawal Medium"/>
              </a:defRPr>
            </a:lvl1pPr>
          </a:lstStyle>
          <a:p>
            <a:pPr/>
            <a:r>
              <a:t>To calculate the IRR for a given project: </a:t>
            </a:r>
          </a:p>
        </p:txBody>
      </p:sp>
      <p:sp>
        <p:nvSpPr>
          <p:cNvPr id="249" name="Google Shape;128;p4"/>
          <p:cNvSpPr txBox="1"/>
          <p:nvPr/>
        </p:nvSpPr>
        <p:spPr>
          <a:xfrm>
            <a:off x="2298073" y="4451436"/>
            <a:ext cx="18754392" cy="4940433"/>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a:solidFill>
                  <a:srgbClr val="0A1F61"/>
                </a:solidFill>
                <a:latin typeface="Tajawal Medium"/>
                <a:ea typeface="Tajawal Medium"/>
                <a:cs typeface="Tajawal Medium"/>
                <a:sym typeface="Tajawal Medium"/>
              </a:defRPr>
            </a:pPr>
            <a:r>
              <a:t>To calculate the IRR for a given project:</a:t>
            </a:r>
          </a:p>
          <a:p>
            <a:pPr marL="601578" indent="-601578" algn="just">
              <a:buSzPct val="100000"/>
              <a:buAutoNum type="alphaUcParenBoth" startAt="1"/>
              <a:defRPr>
                <a:solidFill>
                  <a:srgbClr val="0A1F61"/>
                </a:solidFill>
                <a:latin typeface="Tajawal Medium"/>
                <a:ea typeface="Tajawal Medium"/>
                <a:cs typeface="Tajawal Medium"/>
                <a:sym typeface="Tajawal Medium"/>
              </a:defRPr>
            </a:pPr>
            <a:r>
              <a:t> graphically,  </a:t>
            </a:r>
          </a:p>
          <a:p>
            <a:pPr marL="601578" indent="-601578" algn="just">
              <a:buSzPct val="100000"/>
              <a:buAutoNum type="alphaUcParenBoth" startAt="1"/>
              <a:defRPr>
                <a:solidFill>
                  <a:srgbClr val="0A1F61"/>
                </a:solidFill>
                <a:latin typeface="Tajawal Medium"/>
                <a:ea typeface="Tajawal Medium"/>
                <a:cs typeface="Tajawal Medium"/>
                <a:sym typeface="Tajawal Medium"/>
              </a:defRPr>
            </a:pPr>
            <a:r>
              <a:t> by calculation</a:t>
            </a:r>
          </a:p>
          <a:p>
            <a:pPr algn="just">
              <a:lnSpc>
                <a:spcPct val="111599"/>
              </a:lnSpc>
              <a:spcBef>
                <a:spcPts val="1000"/>
              </a:spcBef>
              <a:defRPr b="1" sz="3200">
                <a:latin typeface="Constantia"/>
                <a:ea typeface="Constantia"/>
                <a:cs typeface="Constantia"/>
                <a:sym typeface="Constantia"/>
              </a:defRPr>
            </a:pPr>
            <a:r>
              <a:t>(</a:t>
            </a:r>
            <a:r>
              <a:rPr>
                <a:solidFill>
                  <a:srgbClr val="0A1F61"/>
                </a:solidFill>
                <a:latin typeface="Tajawal Medium"/>
                <a:ea typeface="Tajawal Medium"/>
                <a:cs typeface="Tajawal Medium"/>
                <a:sym typeface="Tajawal Medium"/>
              </a:rPr>
              <a:t>A</a:t>
            </a:r>
            <a:r>
              <a:rPr sz="3600">
                <a:solidFill>
                  <a:srgbClr val="0A1F61"/>
                </a:solidFill>
                <a:latin typeface="Tajawal Medium"/>
                <a:ea typeface="Tajawal Medium"/>
                <a:cs typeface="Tajawal Medium"/>
                <a:sym typeface="Tajawal Medium"/>
              </a:rPr>
              <a:t>)  The graphical method: </a:t>
            </a:r>
            <a:r>
              <a:rPr b="0" sz="3600">
                <a:solidFill>
                  <a:srgbClr val="0A1F61"/>
                </a:solidFill>
                <a:latin typeface="Tajawal Medium"/>
                <a:ea typeface="Tajawal Medium"/>
                <a:cs typeface="Tajawal Medium"/>
                <a:sym typeface="Tajawal Medium"/>
              </a:rPr>
              <a:t>The NPV for several rates of interest is plotted against the interest rates, such that the NPVs range from positive to negative. Then, according to the definition given above, the IRR is the interest rate at which the NPV = 0. This is the point at which the curve crosses the horizontal axis.</a:t>
            </a:r>
            <a:endParaRPr>
              <a:solidFill>
                <a:srgbClr val="0A1F61"/>
              </a:solidFill>
              <a:latin typeface="Tajawal Medium"/>
              <a:ea typeface="Tajawal Medium"/>
              <a:cs typeface="Tajawal Medium"/>
              <a:sym typeface="Tajawal Medium"/>
            </a:endParaRP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1"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2"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just">
              <a:defRPr sz="5600">
                <a:solidFill>
                  <a:srgbClr val="FFFFFF"/>
                </a:solidFill>
                <a:latin typeface="Tajawal Medium"/>
                <a:ea typeface="Tajawal Medium"/>
                <a:cs typeface="Tajawal Medium"/>
                <a:sym typeface="Tajawal Medium"/>
              </a:defRPr>
            </a:lvl1pPr>
          </a:lstStyle>
          <a:p>
            <a:pPr/>
            <a:r>
              <a:t>To calculate the IRR for a given project: </a:t>
            </a:r>
          </a:p>
        </p:txBody>
      </p:sp>
      <p:sp>
        <p:nvSpPr>
          <p:cNvPr id="253" name="Google Shape;128;p4"/>
          <p:cNvSpPr txBox="1"/>
          <p:nvPr/>
        </p:nvSpPr>
        <p:spPr>
          <a:xfrm>
            <a:off x="2298073" y="4451436"/>
            <a:ext cx="18754392" cy="3662294"/>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To calculate the IRR for a given project:</a:t>
            </a:r>
          </a:p>
          <a:p>
            <a:pPr marL="601578" indent="-601578" algn="just">
              <a:buSzPct val="100000"/>
              <a:buAutoNum type="alphaUcParenBoth" startAt="1"/>
              <a:defRPr>
                <a:solidFill>
                  <a:srgbClr val="0A1F61"/>
                </a:solidFill>
                <a:latin typeface="Tajawal Medium"/>
                <a:ea typeface="Tajawal Medium"/>
                <a:cs typeface="Tajawal Medium"/>
                <a:sym typeface="Tajawal Medium"/>
              </a:defRPr>
            </a:pPr>
            <a:r>
              <a:t> graphically,  </a:t>
            </a:r>
          </a:p>
          <a:p>
            <a:pPr marL="601578" indent="-601578" algn="just">
              <a:buSzPct val="100000"/>
              <a:buAutoNum type="alphaUcParenBoth" startAt="1"/>
              <a:defRPr>
                <a:solidFill>
                  <a:srgbClr val="0A1F61"/>
                </a:solidFill>
                <a:latin typeface="Tajawal Medium"/>
                <a:ea typeface="Tajawal Medium"/>
                <a:cs typeface="Tajawal Medium"/>
                <a:sym typeface="Tajawal Medium"/>
              </a:defRPr>
            </a:pPr>
            <a:r>
              <a:t> by calculation</a:t>
            </a:r>
          </a:p>
          <a:p>
            <a:pPr marL="742950" indent="-742950" algn="just">
              <a:lnSpc>
                <a:spcPct val="111599"/>
              </a:lnSpc>
              <a:spcBef>
                <a:spcPts val="600"/>
              </a:spcBef>
              <a:buSzPct val="100000"/>
              <a:buAutoNum type="alphaUcParenBoth" startAt="2"/>
              <a:defRPr b="1">
                <a:solidFill>
                  <a:srgbClr val="0A1F61"/>
                </a:solidFill>
                <a:latin typeface="Tajawal Medium"/>
                <a:ea typeface="Tajawal Medium"/>
                <a:cs typeface="Tajawal Medium"/>
                <a:sym typeface="Tajawal Medium"/>
              </a:defRPr>
            </a:pPr>
            <a:r>
              <a:t>By calculation: </a:t>
            </a:r>
            <a:r>
              <a:rPr b="0"/>
              <a:t>As a follow-on from the graphical method described above, the point may be calculated at which the curve of NPV plotted against i crosses the horizontal axis.</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5"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6"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just">
              <a:defRPr sz="5600">
                <a:solidFill>
                  <a:srgbClr val="FFFFFF"/>
                </a:solidFill>
                <a:latin typeface="Tajawal Medium"/>
                <a:ea typeface="Tajawal Medium"/>
                <a:cs typeface="Tajawal Medium"/>
                <a:sym typeface="Tajawal Medium"/>
              </a:defRPr>
            </a:lvl1pPr>
          </a:lstStyle>
          <a:p>
            <a:pPr/>
            <a:r>
              <a:t>To calculate the IRR for a given project: </a:t>
            </a:r>
          </a:p>
        </p:txBody>
      </p:sp>
      <p:sp>
        <p:nvSpPr>
          <p:cNvPr id="257" name="Google Shape;128;p4"/>
          <p:cNvSpPr txBox="1"/>
          <p:nvPr/>
        </p:nvSpPr>
        <p:spPr>
          <a:xfrm>
            <a:off x="2298073" y="4451436"/>
            <a:ext cx="18754392" cy="7433992"/>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To calculate the IRR for a given project:</a:t>
            </a:r>
          </a:p>
          <a:p>
            <a:pPr marL="601578" indent="-601578" algn="just">
              <a:buSzPct val="100000"/>
              <a:buAutoNum type="alphaUcParenBoth" startAt="1"/>
              <a:defRPr>
                <a:solidFill>
                  <a:srgbClr val="0A1F61"/>
                </a:solidFill>
                <a:latin typeface="Tajawal Medium"/>
                <a:ea typeface="Tajawal Medium"/>
                <a:cs typeface="Tajawal Medium"/>
                <a:sym typeface="Tajawal Medium"/>
              </a:defRPr>
            </a:pPr>
            <a:r>
              <a:t> graphically,  </a:t>
            </a:r>
          </a:p>
          <a:p>
            <a:pPr marL="601578" indent="-601578" algn="just">
              <a:buSzPct val="100000"/>
              <a:buAutoNum type="alphaUcParenBoth" startAt="1"/>
              <a:defRPr>
                <a:solidFill>
                  <a:srgbClr val="0A1F61"/>
                </a:solidFill>
                <a:latin typeface="Tajawal Medium"/>
                <a:ea typeface="Tajawal Medium"/>
                <a:cs typeface="Tajawal Medium"/>
                <a:sym typeface="Tajawal Medium"/>
              </a:defRPr>
            </a:pPr>
            <a:r>
              <a:t> by calculation</a:t>
            </a:r>
          </a:p>
          <a:p>
            <a:pPr marL="742950" indent="-742950" algn="just">
              <a:lnSpc>
                <a:spcPct val="111599"/>
              </a:lnSpc>
              <a:spcBef>
                <a:spcPts val="600"/>
              </a:spcBef>
              <a:buSzPct val="100000"/>
              <a:buAutoNum type="alphaUcParenBoth" startAt="2"/>
              <a:defRPr b="1">
                <a:solidFill>
                  <a:srgbClr val="0A1F61"/>
                </a:solidFill>
                <a:latin typeface="Tajawal Medium"/>
                <a:ea typeface="Tajawal Medium"/>
                <a:cs typeface="Tajawal Medium"/>
                <a:sym typeface="Tajawal Medium"/>
              </a:defRPr>
            </a:pPr>
            <a:r>
              <a:t>By calculation: </a:t>
            </a:r>
            <a:r>
              <a:rPr b="0"/>
              <a:t>If two points on the curve are known, </a:t>
            </a:r>
            <a:endParaRPr b="0"/>
          </a:p>
          <a:p>
            <a:pPr algn="just">
              <a:lnSpc>
                <a:spcPct val="111599"/>
              </a:lnSpc>
              <a:spcBef>
                <a:spcPts val="600"/>
              </a:spcBef>
              <a:defRPr b="1">
                <a:solidFill>
                  <a:srgbClr val="0A1F61"/>
                </a:solidFill>
                <a:latin typeface="Tajawal Medium"/>
                <a:ea typeface="Tajawal Medium"/>
                <a:cs typeface="Tajawal Medium"/>
                <a:sym typeface="Tajawal Medium"/>
              </a:defRPr>
            </a:pPr>
            <a:r>
              <a:rPr b="0"/>
              <a:t>one above the axis (</a:t>
            </a:r>
            <a14:m>
              <m:oMath>
                <m:sSub>
                  <m:e>
                    <m:r>
                      <a:rPr xmlns:a="http://schemas.openxmlformats.org/drawingml/2006/main" sz="5150" i="1">
                        <a:solidFill>
                          <a:srgbClr val="0A1F61"/>
                        </a:solidFill>
                        <a:latin typeface="Cambria Math" panose="02040503050406030204" pitchFamily="18" charset="0"/>
                      </a:rPr>
                      <m:t>𝑖</m:t>
                    </m:r>
                  </m:e>
                  <m:sub>
                    <m:r>
                      <a:rPr xmlns:a="http://schemas.openxmlformats.org/drawingml/2006/main" sz="5150" i="1">
                        <a:solidFill>
                          <a:srgbClr val="0A1F61"/>
                        </a:solidFill>
                        <a:latin typeface="Cambria Math" panose="02040503050406030204" pitchFamily="18" charset="0"/>
                      </a:rPr>
                      <m:t>1</m:t>
                    </m:r>
                  </m:sub>
                </m:sSub>
              </m:oMath>
            </a14:m>
            <a:r>
              <a:rPr b="0"/>
              <a:t>, </a:t>
            </a:r>
            <a14:m>
              <m:oMath>
                <m:sSub>
                  <m:e>
                    <m:r>
                      <a:rPr xmlns:a="http://schemas.openxmlformats.org/drawingml/2006/main" sz="4550" i="1">
                        <a:solidFill>
                          <a:srgbClr val="0A1F61"/>
                        </a:solidFill>
                        <a:latin typeface="Cambria Math" panose="02040503050406030204" pitchFamily="18" charset="0"/>
                      </a:rPr>
                      <m:t>𝑁</m:t>
                    </m:r>
                    <m:r>
                      <a:rPr xmlns:a="http://schemas.openxmlformats.org/drawingml/2006/main" sz="4550" i="1">
                        <a:solidFill>
                          <a:srgbClr val="0A1F61"/>
                        </a:solidFill>
                        <a:latin typeface="Cambria Math" panose="02040503050406030204" pitchFamily="18" charset="0"/>
                      </a:rPr>
                      <m:t>𝑃</m:t>
                    </m:r>
                    <m:r>
                      <a:rPr xmlns:a="http://schemas.openxmlformats.org/drawingml/2006/main" sz="4550" i="1">
                        <a:solidFill>
                          <a:srgbClr val="0A1F61"/>
                        </a:solidFill>
                        <a:latin typeface="Cambria Math" panose="02040503050406030204" pitchFamily="18" charset="0"/>
                      </a:rPr>
                      <m:t>𝑉</m:t>
                    </m:r>
                  </m:e>
                  <m:sub>
                    <m:r>
                      <a:rPr xmlns:a="http://schemas.openxmlformats.org/drawingml/2006/main" sz="4550" i="1">
                        <a:solidFill>
                          <a:srgbClr val="0A1F61"/>
                        </a:solidFill>
                        <a:latin typeface="Cambria Math" panose="02040503050406030204" pitchFamily="18" charset="0"/>
                      </a:rPr>
                      <m:t>1</m:t>
                    </m:r>
                  </m:sub>
                </m:sSub>
              </m:oMath>
            </a14:m>
            <a:r>
              <a:rPr b="0"/>
              <a:t>) where the </a:t>
            </a:r>
            <a14:m>
              <m:oMath>
                <m:sSub>
                  <m:e>
                    <m:r>
                      <a:rPr xmlns:a="http://schemas.openxmlformats.org/drawingml/2006/main" sz="4550" i="1">
                        <a:solidFill>
                          <a:srgbClr val="0A1F61"/>
                        </a:solidFill>
                        <a:latin typeface="Cambria Math" panose="02040503050406030204" pitchFamily="18" charset="0"/>
                      </a:rPr>
                      <m:t>𝑁</m:t>
                    </m:r>
                    <m:r>
                      <a:rPr xmlns:a="http://schemas.openxmlformats.org/drawingml/2006/main" sz="4550" i="1">
                        <a:solidFill>
                          <a:srgbClr val="0A1F61"/>
                        </a:solidFill>
                        <a:latin typeface="Cambria Math" panose="02040503050406030204" pitchFamily="18" charset="0"/>
                      </a:rPr>
                      <m:t>𝑃</m:t>
                    </m:r>
                    <m:r>
                      <a:rPr xmlns:a="http://schemas.openxmlformats.org/drawingml/2006/main" sz="4550" i="1">
                        <a:solidFill>
                          <a:srgbClr val="0A1F61"/>
                        </a:solidFill>
                        <a:latin typeface="Cambria Math" panose="02040503050406030204" pitchFamily="18" charset="0"/>
                      </a:rPr>
                      <m:t>𝑉</m:t>
                    </m:r>
                  </m:e>
                  <m:sub>
                    <m:r>
                      <a:rPr xmlns:a="http://schemas.openxmlformats.org/drawingml/2006/main" sz="4550" i="1">
                        <a:solidFill>
                          <a:srgbClr val="0A1F61"/>
                        </a:solidFill>
                        <a:latin typeface="Cambria Math" panose="02040503050406030204" pitchFamily="18" charset="0"/>
                      </a:rPr>
                      <m:t>1</m:t>
                    </m:r>
                  </m:sub>
                </m:sSub>
              </m:oMath>
            </a14:m>
            <a:r>
              <a:rPr b="0"/>
              <a:t> &gt; 0 </a:t>
            </a:r>
            <a:endParaRPr b="0"/>
          </a:p>
          <a:p>
            <a:pPr algn="just">
              <a:lnSpc>
                <a:spcPct val="111599"/>
              </a:lnSpc>
              <a:spcBef>
                <a:spcPts val="600"/>
              </a:spcBef>
              <a:defRPr b="1">
                <a:solidFill>
                  <a:srgbClr val="0A1F61"/>
                </a:solidFill>
                <a:latin typeface="Tajawal Medium"/>
                <a:ea typeface="Tajawal Medium"/>
                <a:cs typeface="Tajawal Medium"/>
                <a:sym typeface="Tajawal Medium"/>
              </a:defRPr>
            </a:pPr>
            <a:r>
              <a:rPr b="0"/>
              <a:t>and the other below the axis (</a:t>
            </a:r>
            <a14:m>
              <m:oMath>
                <m:sSub>
                  <m:e>
                    <m:r>
                      <a:rPr xmlns:a="http://schemas.openxmlformats.org/drawingml/2006/main" sz="4900" i="1">
                        <a:solidFill>
                          <a:srgbClr val="0A1F61"/>
                        </a:solidFill>
                        <a:latin typeface="Cambria Math" panose="02040503050406030204" pitchFamily="18" charset="0"/>
                      </a:rPr>
                      <m:t>𝑖</m:t>
                    </m:r>
                  </m:e>
                  <m:sub>
                    <m:r>
                      <a:rPr xmlns:a="http://schemas.openxmlformats.org/drawingml/2006/main" sz="4900" i="1">
                        <a:solidFill>
                          <a:srgbClr val="0A1F61"/>
                        </a:solidFill>
                        <a:latin typeface="Cambria Math" panose="02040503050406030204" pitchFamily="18" charset="0"/>
                      </a:rPr>
                      <m:t>2</m:t>
                    </m:r>
                  </m:sub>
                </m:sSub>
              </m:oMath>
            </a14:m>
            <a:r>
              <a:rPr b="0"/>
              <a:t>, </a:t>
            </a:r>
            <a14:m>
              <m:oMath>
                <m:sSub>
                  <m:e>
                    <m:r>
                      <a:rPr xmlns:a="http://schemas.openxmlformats.org/drawingml/2006/main" sz="4450" i="1">
                        <a:solidFill>
                          <a:srgbClr val="0A1F61"/>
                        </a:solidFill>
                        <a:latin typeface="Cambria Math" panose="02040503050406030204" pitchFamily="18" charset="0"/>
                      </a:rPr>
                      <m:t>𝑁</m:t>
                    </m:r>
                    <m:r>
                      <a:rPr xmlns:a="http://schemas.openxmlformats.org/drawingml/2006/main" sz="4450" i="1">
                        <a:solidFill>
                          <a:srgbClr val="0A1F61"/>
                        </a:solidFill>
                        <a:latin typeface="Cambria Math" panose="02040503050406030204" pitchFamily="18" charset="0"/>
                      </a:rPr>
                      <m:t>𝑃</m:t>
                    </m:r>
                    <m:r>
                      <a:rPr xmlns:a="http://schemas.openxmlformats.org/drawingml/2006/main" sz="4450" i="1">
                        <a:solidFill>
                          <a:srgbClr val="0A1F61"/>
                        </a:solidFill>
                        <a:latin typeface="Cambria Math" panose="02040503050406030204" pitchFamily="18" charset="0"/>
                      </a:rPr>
                      <m:t>𝑉</m:t>
                    </m:r>
                  </m:e>
                  <m:sub>
                    <m:r>
                      <a:rPr xmlns:a="http://schemas.openxmlformats.org/drawingml/2006/main" sz="4450" i="1">
                        <a:solidFill>
                          <a:srgbClr val="0A1F61"/>
                        </a:solidFill>
                        <a:latin typeface="Cambria Math" panose="02040503050406030204" pitchFamily="18" charset="0"/>
                      </a:rPr>
                      <m:t>2</m:t>
                    </m:r>
                  </m:sub>
                </m:sSub>
              </m:oMath>
            </a14:m>
            <a:r>
              <a:rPr b="0"/>
              <a:t>) where the </a:t>
            </a:r>
            <a14:m>
              <m:oMath>
                <m:sSub>
                  <m:e>
                    <m:r>
                      <a:rPr xmlns:a="http://schemas.openxmlformats.org/drawingml/2006/main" sz="4450" i="1">
                        <a:solidFill>
                          <a:srgbClr val="0A1F61"/>
                        </a:solidFill>
                        <a:latin typeface="Cambria Math" panose="02040503050406030204" pitchFamily="18" charset="0"/>
                      </a:rPr>
                      <m:t>𝑁</m:t>
                    </m:r>
                    <m:r>
                      <a:rPr xmlns:a="http://schemas.openxmlformats.org/drawingml/2006/main" sz="4450" i="1">
                        <a:solidFill>
                          <a:srgbClr val="0A1F61"/>
                        </a:solidFill>
                        <a:latin typeface="Cambria Math" panose="02040503050406030204" pitchFamily="18" charset="0"/>
                      </a:rPr>
                      <m:t>𝑃</m:t>
                    </m:r>
                    <m:r>
                      <a:rPr xmlns:a="http://schemas.openxmlformats.org/drawingml/2006/main" sz="4450" i="1">
                        <a:solidFill>
                          <a:srgbClr val="0A1F61"/>
                        </a:solidFill>
                        <a:latin typeface="Cambria Math" panose="02040503050406030204" pitchFamily="18" charset="0"/>
                      </a:rPr>
                      <m:t>𝑉</m:t>
                    </m:r>
                  </m:e>
                  <m:sub>
                    <m:r>
                      <a:rPr xmlns:a="http://schemas.openxmlformats.org/drawingml/2006/main" sz="4450" i="1">
                        <a:solidFill>
                          <a:srgbClr val="0A1F61"/>
                        </a:solidFill>
                        <a:latin typeface="Cambria Math" panose="02040503050406030204" pitchFamily="18" charset="0"/>
                      </a:rPr>
                      <m:t>2</m:t>
                    </m:r>
                  </m:sub>
                </m:sSub>
              </m:oMath>
            </a14:m>
            <a:r>
              <a:rPr b="0"/>
              <a:t> &lt; 0, </a:t>
            </a:r>
            <a:endParaRPr b="0"/>
          </a:p>
          <a:p>
            <a:pPr algn="just">
              <a:lnSpc>
                <a:spcPct val="111599"/>
              </a:lnSpc>
              <a:spcBef>
                <a:spcPts val="600"/>
              </a:spcBef>
              <a:defRPr b="1">
                <a:solidFill>
                  <a:srgbClr val="0A1F61"/>
                </a:solidFill>
                <a:latin typeface="Tajawal Medium"/>
                <a:ea typeface="Tajawal Medium"/>
                <a:cs typeface="Tajawal Medium"/>
                <a:sym typeface="Tajawal Medium"/>
              </a:defRPr>
            </a:pPr>
            <a:r>
              <a:rPr b="0"/>
              <a:t>the IRR, which is the point of intersection with the horizontal axis, is given by the formula.</a:t>
            </a:r>
            <a:endParaRPr b="0"/>
          </a:p>
          <a:p>
            <a:pPr algn="ctr">
              <a:lnSpc>
                <a:spcPct val="111599"/>
              </a:lnSpc>
              <a:spcBef>
                <a:spcPts val="600"/>
              </a:spcBef>
              <a:defRPr>
                <a:solidFill>
                  <a:srgbClr val="0A1F61"/>
                </a:solidFill>
                <a:latin typeface="Tajawal Medium"/>
                <a:ea typeface="Tajawal Medium"/>
                <a:cs typeface="Tajawal Medium"/>
                <a:sym typeface="Tajawal Medium"/>
              </a:defRPr>
            </a:pPr>
            <a:r>
              <a:t>IRR = </a:t>
            </a:r>
            <a14:m>
              <m:oMath>
                <m:f>
                  <m:fPr>
                    <m:ctrlPr>
                      <a:rPr xmlns:a="http://schemas.openxmlformats.org/drawingml/2006/main" sz="4350" i="1">
                        <a:solidFill>
                          <a:srgbClr val="0A1F61"/>
                        </a:solidFill>
                        <a:latin typeface="Cambria Math" panose="02040503050406030204" pitchFamily="18" charset="0"/>
                      </a:rPr>
                    </m:ctrlPr>
                    <m:type m:val="bar"/>
                  </m:fPr>
                  <m:num>
                    <m:d>
                      <m:dPr>
                        <m:ctrlPr>
                          <a:rPr xmlns:a="http://schemas.openxmlformats.org/drawingml/2006/main" sz="4350" i="1">
                            <a:solidFill>
                              <a:srgbClr val="0A1F61"/>
                            </a:solidFill>
                            <a:latin typeface="Cambria Math" panose="02040503050406030204" pitchFamily="18" charset="0"/>
                          </a:rPr>
                        </m:ctrlPr>
                      </m:dPr>
                      <m:e>
                        <m:sSub>
                          <m:e>
                            <m:r>
                              <a:rPr xmlns:a="http://schemas.openxmlformats.org/drawingml/2006/main" sz="4350" i="1">
                                <a:solidFill>
                                  <a:srgbClr val="0A1F61"/>
                                </a:solidFill>
                                <a:latin typeface="Cambria Math" panose="02040503050406030204" pitchFamily="18" charset="0"/>
                              </a:rPr>
                              <m:t>𝑖</m:t>
                            </m:r>
                          </m:e>
                          <m:sub>
                            <m:r>
                              <a:rPr xmlns:a="http://schemas.openxmlformats.org/drawingml/2006/main" sz="4350" i="1">
                                <a:solidFill>
                                  <a:srgbClr val="0A1F61"/>
                                </a:solidFill>
                                <a:latin typeface="Cambria Math" panose="02040503050406030204" pitchFamily="18" charset="0"/>
                              </a:rPr>
                              <m:t>1</m:t>
                            </m:r>
                          </m:sub>
                        </m:sSub>
                        <m:r>
                          <a:rPr xmlns:a="http://schemas.openxmlformats.org/drawingml/2006/main" sz="4350" i="1">
                            <a:solidFill>
                              <a:srgbClr val="0A1F61"/>
                            </a:solidFill>
                            <a:latin typeface="Cambria Math" panose="02040503050406030204" pitchFamily="18" charset="0"/>
                          </a:rPr>
                          <m:t>×</m:t>
                        </m:r>
                        <m:sSub>
                          <m:e>
                            <m:r>
                              <a:rPr xmlns:a="http://schemas.openxmlformats.org/drawingml/2006/main" sz="4350" i="1">
                                <a:solidFill>
                                  <a:srgbClr val="0A1F61"/>
                                </a:solidFill>
                                <a:latin typeface="Cambria Math" panose="02040503050406030204" pitchFamily="18" charset="0"/>
                              </a:rPr>
                              <m:t>𝑁</m:t>
                            </m:r>
                            <m:r>
                              <a:rPr xmlns:a="http://schemas.openxmlformats.org/drawingml/2006/main" sz="4350" i="1">
                                <a:solidFill>
                                  <a:srgbClr val="0A1F61"/>
                                </a:solidFill>
                                <a:latin typeface="Cambria Math" panose="02040503050406030204" pitchFamily="18" charset="0"/>
                              </a:rPr>
                              <m:t>𝑃</m:t>
                            </m:r>
                            <m:r>
                              <a:rPr xmlns:a="http://schemas.openxmlformats.org/drawingml/2006/main" sz="4350" i="1">
                                <a:solidFill>
                                  <a:srgbClr val="0A1F61"/>
                                </a:solidFill>
                                <a:latin typeface="Cambria Math" panose="02040503050406030204" pitchFamily="18" charset="0"/>
                              </a:rPr>
                              <m:t>𝑉</m:t>
                            </m:r>
                          </m:e>
                          <m:sub>
                            <m:r>
                              <a:rPr xmlns:a="http://schemas.openxmlformats.org/drawingml/2006/main" sz="4350" i="1">
                                <a:solidFill>
                                  <a:srgbClr val="0A1F61"/>
                                </a:solidFill>
                                <a:latin typeface="Cambria Math" panose="02040503050406030204" pitchFamily="18" charset="0"/>
                              </a:rPr>
                              <m:t>2</m:t>
                            </m:r>
                          </m:sub>
                        </m:sSub>
                      </m:e>
                    </m:d>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sSub>
                      <m:e>
                        <m:r>
                          <a:rPr xmlns:a="http://schemas.openxmlformats.org/drawingml/2006/main" sz="4350" i="1">
                            <a:solidFill>
                              <a:srgbClr val="0A1F61"/>
                            </a:solidFill>
                            <a:latin typeface="Cambria Math" panose="02040503050406030204" pitchFamily="18" charset="0"/>
                          </a:rPr>
                          <m:t>𝑖</m:t>
                        </m:r>
                      </m:e>
                      <m:sub>
                        <m:r>
                          <a:rPr xmlns:a="http://schemas.openxmlformats.org/drawingml/2006/main" sz="4350" i="1">
                            <a:solidFill>
                              <a:srgbClr val="0A1F61"/>
                            </a:solidFill>
                            <a:latin typeface="Cambria Math" panose="02040503050406030204" pitchFamily="18" charset="0"/>
                          </a:rPr>
                          <m:t>2</m:t>
                        </m:r>
                      </m:sub>
                    </m:sSub>
                    <m:r>
                      <a:rPr xmlns:a="http://schemas.openxmlformats.org/drawingml/2006/main" sz="4350" i="1">
                        <a:solidFill>
                          <a:srgbClr val="0A1F61"/>
                        </a:solidFill>
                        <a:latin typeface="Cambria Math" panose="02040503050406030204" pitchFamily="18" charset="0"/>
                      </a:rPr>
                      <m:t>×</m:t>
                    </m:r>
                    <m:sSub>
                      <m:e>
                        <m:r>
                          <a:rPr xmlns:a="http://schemas.openxmlformats.org/drawingml/2006/main" sz="4350" i="1">
                            <a:solidFill>
                              <a:srgbClr val="0A1F61"/>
                            </a:solidFill>
                            <a:latin typeface="Cambria Math" panose="02040503050406030204" pitchFamily="18" charset="0"/>
                          </a:rPr>
                          <m:t>𝑁</m:t>
                        </m:r>
                        <m:r>
                          <a:rPr xmlns:a="http://schemas.openxmlformats.org/drawingml/2006/main" sz="4350" i="1">
                            <a:solidFill>
                              <a:srgbClr val="0A1F61"/>
                            </a:solidFill>
                            <a:latin typeface="Cambria Math" panose="02040503050406030204" pitchFamily="18" charset="0"/>
                          </a:rPr>
                          <m:t>𝑃</m:t>
                        </m:r>
                        <m:r>
                          <a:rPr xmlns:a="http://schemas.openxmlformats.org/drawingml/2006/main" sz="4350" i="1">
                            <a:solidFill>
                              <a:srgbClr val="0A1F61"/>
                            </a:solidFill>
                            <a:latin typeface="Cambria Math" panose="02040503050406030204" pitchFamily="18" charset="0"/>
                          </a:rPr>
                          <m:t>𝑉</m:t>
                        </m:r>
                      </m:e>
                      <m:sub>
                        <m:r>
                          <a:rPr xmlns:a="http://schemas.openxmlformats.org/drawingml/2006/main" sz="4350" i="1">
                            <a:solidFill>
                              <a:srgbClr val="0A1F61"/>
                            </a:solidFill>
                            <a:latin typeface="Cambria Math" panose="02040503050406030204" pitchFamily="18" charset="0"/>
                          </a:rPr>
                          <m:t>1</m:t>
                        </m:r>
                      </m:sub>
                    </m:sSub>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
                    </m:r>
                  </m:num>
                  <m:den>
                    <m:sSub>
                      <m:e>
                        <m:r>
                          <a:rPr xmlns:a="http://schemas.openxmlformats.org/drawingml/2006/main" sz="4350" i="1">
                            <a:solidFill>
                              <a:srgbClr val="0A1F61"/>
                            </a:solidFill>
                            <a:latin typeface="Cambria Math" panose="02040503050406030204" pitchFamily="18" charset="0"/>
                          </a:rPr>
                          <m:t>𝑁</m:t>
                        </m:r>
                        <m:r>
                          <a:rPr xmlns:a="http://schemas.openxmlformats.org/drawingml/2006/main" sz="4350" i="1">
                            <a:solidFill>
                              <a:srgbClr val="0A1F61"/>
                            </a:solidFill>
                            <a:latin typeface="Cambria Math" panose="02040503050406030204" pitchFamily="18" charset="0"/>
                          </a:rPr>
                          <m:t>𝑃</m:t>
                        </m:r>
                        <m:r>
                          <a:rPr xmlns:a="http://schemas.openxmlformats.org/drawingml/2006/main" sz="4350" i="1">
                            <a:solidFill>
                              <a:srgbClr val="0A1F61"/>
                            </a:solidFill>
                            <a:latin typeface="Cambria Math" panose="02040503050406030204" pitchFamily="18" charset="0"/>
                          </a:rPr>
                          <m:t>𝑉</m:t>
                        </m:r>
                      </m:e>
                      <m:sub>
                        <m:r>
                          <a:rPr xmlns:a="http://schemas.openxmlformats.org/drawingml/2006/main" sz="4350" i="1">
                            <a:solidFill>
                              <a:srgbClr val="0A1F61"/>
                            </a:solidFill>
                            <a:latin typeface="Cambria Math" panose="02040503050406030204" pitchFamily="18" charset="0"/>
                          </a:rPr>
                          <m:t>2</m:t>
                        </m:r>
                      </m:sub>
                    </m:sSub>
                    <m:r>
                      <a:rPr xmlns:a="http://schemas.openxmlformats.org/drawingml/2006/main" sz="4350" i="1">
                        <a:solidFill>
                          <a:srgbClr val="0A1F61"/>
                        </a:solidFill>
                        <a:latin typeface="Cambria Math" panose="02040503050406030204" pitchFamily="18" charset="0"/>
                      </a:rPr>
                      <m:t/>
                    </m:r>
                    <m:r>
                      <a:rPr xmlns:a="http://schemas.openxmlformats.org/drawingml/2006/main" sz="4350" i="1">
                        <a:solidFill>
                          <a:srgbClr val="0A1F61"/>
                        </a:solidFill>
                        <a:latin typeface="Cambria Math" panose="02040503050406030204" pitchFamily="18" charset="0"/>
                      </a:rPr>
                      <m:t>−</m:t>
                    </m:r>
                    <m:sSub>
                      <m:e>
                        <m:r>
                          <a:rPr xmlns:a="http://schemas.openxmlformats.org/drawingml/2006/main" sz="4350" i="1">
                            <a:solidFill>
                              <a:srgbClr val="0A1F61"/>
                            </a:solidFill>
                            <a:latin typeface="Cambria Math" panose="02040503050406030204" pitchFamily="18" charset="0"/>
                          </a:rPr>
                          <m:t>𝑁</m:t>
                        </m:r>
                        <m:r>
                          <a:rPr xmlns:a="http://schemas.openxmlformats.org/drawingml/2006/main" sz="4350" i="1">
                            <a:solidFill>
                              <a:srgbClr val="0A1F61"/>
                            </a:solidFill>
                            <a:latin typeface="Cambria Math" panose="02040503050406030204" pitchFamily="18" charset="0"/>
                          </a:rPr>
                          <m:t>𝑃</m:t>
                        </m:r>
                        <m:r>
                          <a:rPr xmlns:a="http://schemas.openxmlformats.org/drawingml/2006/main" sz="4350" i="1">
                            <a:solidFill>
                              <a:srgbClr val="0A1F61"/>
                            </a:solidFill>
                            <a:latin typeface="Cambria Math" panose="02040503050406030204" pitchFamily="18" charset="0"/>
                          </a:rPr>
                          <m:t>𝑉</m:t>
                        </m:r>
                      </m:e>
                      <m:sub>
                        <m:r>
                          <a:rPr xmlns:a="http://schemas.openxmlformats.org/drawingml/2006/main" sz="4350" i="1">
                            <a:solidFill>
                              <a:srgbClr val="0A1F61"/>
                            </a:solidFill>
                            <a:latin typeface="Cambria Math" panose="02040503050406030204" pitchFamily="18" charset="0"/>
                          </a:rPr>
                          <m:t>1</m:t>
                        </m:r>
                      </m:sub>
                    </m:sSub>
                  </m:den>
                </m:f>
              </m:oMath>
            </a14:m>
          </a:p>
        </p:txBody>
      </p:sp>
      <p:sp>
        <p:nvSpPr>
          <p:cNvPr id="258" name="TextBox 5"/>
          <p:cNvSpPr txBox="1"/>
          <p:nvPr/>
        </p:nvSpPr>
        <p:spPr>
          <a:xfrm>
            <a:off x="17449961" y="9954403"/>
            <a:ext cx="1359905" cy="637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spcBef>
                <a:spcPts val="200"/>
              </a:spcBef>
              <a:defRPr>
                <a:solidFill>
                  <a:srgbClr val="0A1F61"/>
                </a:solidFill>
                <a:latin typeface="Tajawal Medium"/>
                <a:ea typeface="Tajawal Medium"/>
                <a:cs typeface="Tajawal Medium"/>
                <a:sym typeface="Tajawal Medium"/>
              </a:defRPr>
            </a:lvl1pPr>
          </a:lstStyle>
          <a:p>
            <a:pPr/>
            <a:r>
              <a:t>(5.19)</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0"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61" name="Google Shape;128;p4"/>
          <p:cNvSpPr txBox="1"/>
          <p:nvPr/>
        </p:nvSpPr>
        <p:spPr>
          <a:xfrm>
            <a:off x="2298073" y="4451436"/>
            <a:ext cx="18754392" cy="5969184"/>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indent="317500" algn="just">
              <a:lnSpc>
                <a:spcPct val="126444"/>
              </a:lnSpc>
              <a:spcBef>
                <a:spcPts val="200"/>
              </a:spcBef>
              <a:defRPr>
                <a:solidFill>
                  <a:srgbClr val="0A1F61"/>
                </a:solidFill>
                <a:latin typeface="Tajawal Medium"/>
                <a:ea typeface="Tajawal Medium"/>
                <a:cs typeface="Tajawal Medium"/>
                <a:sym typeface="Tajawal Medium"/>
              </a:defRPr>
            </a:pPr>
            <a:r>
              <a:rPr b="1"/>
              <a:t>Example</a:t>
            </a:r>
            <a:r>
              <a:t>:A project involves an initial outlay of £550 000. The expected cash flow at the end of the next five years is given as</a:t>
            </a:r>
          </a:p>
          <a:p>
            <a:pPr indent="317500" algn="just">
              <a:lnSpc>
                <a:spcPct val="126444"/>
              </a:lnSpc>
              <a:spcBef>
                <a:spcPts val="200"/>
              </a:spcBef>
              <a:defRPr>
                <a:solidFill>
                  <a:srgbClr val="0A1F61"/>
                </a:solidFill>
                <a:latin typeface="Tajawal Medium"/>
                <a:ea typeface="Tajawal Medium"/>
                <a:cs typeface="Tajawal Medium"/>
                <a:sym typeface="Tajawal Medium"/>
              </a:defRPr>
            </a:pPr>
          </a:p>
          <a:p>
            <a:pPr indent="317500" algn="just">
              <a:lnSpc>
                <a:spcPct val="126444"/>
              </a:lnSpc>
              <a:spcBef>
                <a:spcPts val="200"/>
              </a:spcBef>
              <a:defRPr>
                <a:solidFill>
                  <a:srgbClr val="0A1F61"/>
                </a:solidFill>
                <a:latin typeface="Tajawal Medium"/>
                <a:ea typeface="Tajawal Medium"/>
                <a:cs typeface="Tajawal Medium"/>
                <a:sym typeface="Tajawal Medium"/>
              </a:defRPr>
            </a:pPr>
            <a:r>
              <a:t> </a:t>
            </a:r>
          </a:p>
          <a:p>
            <a:pPr indent="317500" algn="just">
              <a:lnSpc>
                <a:spcPct val="126444"/>
              </a:lnSpc>
              <a:spcBef>
                <a:spcPts val="200"/>
              </a:spcBef>
              <a:defRPr sz="1600">
                <a:solidFill>
                  <a:srgbClr val="0A1F61"/>
                </a:solidFill>
                <a:latin typeface="Tajawal Medium"/>
                <a:ea typeface="Tajawal Medium"/>
                <a:cs typeface="Tajawal Medium"/>
                <a:sym typeface="Tajawal Medium"/>
              </a:defRPr>
            </a:pPr>
          </a:p>
          <a:p>
            <a:pPr indent="317500" algn="just">
              <a:lnSpc>
                <a:spcPct val="126444"/>
              </a:lnSpc>
              <a:spcBef>
                <a:spcPts val="200"/>
              </a:spcBef>
              <a:defRPr b="1">
                <a:solidFill>
                  <a:srgbClr val="0A1F61"/>
                </a:solidFill>
                <a:latin typeface="Tajawal Medium"/>
                <a:ea typeface="Tajawal Medium"/>
                <a:cs typeface="Tajawal Medium"/>
                <a:sym typeface="Tajawal Medium"/>
              </a:defRPr>
            </a:pPr>
            <a:r>
              <a:t>Determine the IRR</a:t>
            </a:r>
          </a:p>
          <a:p>
            <a:pPr indent="317500" algn="just">
              <a:lnSpc>
                <a:spcPct val="126444"/>
              </a:lnSpc>
              <a:defRPr>
                <a:solidFill>
                  <a:srgbClr val="0A1F61"/>
                </a:solidFill>
                <a:latin typeface="Tajawal Medium"/>
                <a:ea typeface="Tajawal Medium"/>
                <a:cs typeface="Tajawal Medium"/>
                <a:sym typeface="Tajawal Medium"/>
              </a:defRPr>
            </a:pPr>
            <a:r>
              <a:t>(A)  Graphically by plotting the NPV against i for i = 0.05; 0.07; 0.09; 0.11; 0.13; 0.15; 0.17</a:t>
            </a:r>
          </a:p>
          <a:p>
            <a:pPr indent="317500" algn="just">
              <a:lnSpc>
                <a:spcPct val="126444"/>
              </a:lnSpc>
              <a:defRPr>
                <a:solidFill>
                  <a:srgbClr val="0A1F61"/>
                </a:solidFill>
                <a:latin typeface="Tajawal Medium"/>
                <a:ea typeface="Tajawal Medium"/>
                <a:cs typeface="Tajawal Medium"/>
                <a:sym typeface="Tajawal Medium"/>
              </a:defRPr>
            </a:pPr>
            <a:r>
              <a:t>(b) By calculation. Show that the value of the IRR is slightly different when calculated from different pairs of points.</a:t>
            </a:r>
          </a:p>
        </p:txBody>
      </p:sp>
      <p:sp>
        <p:nvSpPr>
          <p:cNvPr id="262"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Example</a:t>
            </a:r>
          </a:p>
        </p:txBody>
      </p:sp>
      <p:graphicFrame>
        <p:nvGraphicFramePr>
          <p:cNvPr id="263" name="Table 2"/>
          <p:cNvGraphicFramePr/>
          <p:nvPr/>
        </p:nvGraphicFramePr>
        <p:xfrm>
          <a:off x="3936408" y="6215596"/>
          <a:ext cx="16255998" cy="370841"/>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2709333"/>
                <a:gridCol w="2709333"/>
                <a:gridCol w="2709333"/>
                <a:gridCol w="2709333"/>
                <a:gridCol w="2709333"/>
                <a:gridCol w="2709333"/>
              </a:tblGrid>
              <a:tr h="50800">
                <a:tc>
                  <a:txBody>
                    <a:bodyPr/>
                    <a:lstStyle/>
                    <a:p>
                      <a:pPr algn="ctr">
                        <a:defRPr sz="1800"/>
                      </a:pPr>
                      <a:r>
                        <a:rPr b="1" sz="3600">
                          <a:solidFill>
                            <a:srgbClr val="0A1F61"/>
                          </a:solidFill>
                          <a:latin typeface="Tajawal Medium"/>
                          <a:ea typeface="Tajawal Medium"/>
                          <a:cs typeface="Tajawal Medium"/>
                          <a:sym typeface="Tajawal Medium"/>
                        </a:rPr>
                        <a:t>Year</a:t>
                      </a:r>
                    </a:p>
                  </a:txBody>
                  <a:tcPr marL="45720" marR="45720" marT="45720" marB="45720" anchor="t" anchorCtr="0" horzOverflow="overflow">
                    <a:lnL w="12700">
                      <a:miter lim="400000"/>
                    </a:lnL>
                    <a:lnR w="12700">
                      <a:miter lim="400000"/>
                    </a:lnR>
                    <a:lnT w="12700">
                      <a:miter lim="400000"/>
                    </a:lnT>
                    <a:lnB w="12700">
                      <a:miter lim="400000"/>
                    </a:lnB>
                    <a:solidFill>
                      <a:srgbClr val="E2F2FA"/>
                    </a:solidFill>
                  </a:tcPr>
                </a:tc>
                <a:tc>
                  <a:txBody>
                    <a:bodyPr/>
                    <a:lstStyle/>
                    <a:p>
                      <a:pPr algn="ctr">
                        <a:defRPr sz="1800"/>
                      </a:pPr>
                      <a:r>
                        <a:rPr b="1" sz="3600">
                          <a:solidFill>
                            <a:srgbClr val="0A1F61"/>
                          </a:solidFill>
                          <a:latin typeface="Tajawal Medium"/>
                          <a:ea typeface="Tajawal Medium"/>
                          <a:cs typeface="Tajawal Medium"/>
                          <a:sym typeface="Tajawal Medium"/>
                        </a:rPr>
                        <a:t>1</a:t>
                      </a:r>
                    </a:p>
                  </a:txBody>
                  <a:tcPr marL="45720" marR="45720" marT="45720" marB="45720" anchor="t" anchorCtr="0" horzOverflow="overflow">
                    <a:lnL w="12700">
                      <a:miter lim="400000"/>
                    </a:lnL>
                    <a:lnR w="12700">
                      <a:miter lim="400000"/>
                    </a:lnR>
                    <a:lnT w="12700">
                      <a:miter lim="400000"/>
                    </a:lnT>
                    <a:lnB w="12700">
                      <a:miter lim="400000"/>
                    </a:lnB>
                    <a:solidFill>
                      <a:srgbClr val="E2F2FA"/>
                    </a:solidFill>
                  </a:tcPr>
                </a:tc>
                <a:tc>
                  <a:txBody>
                    <a:bodyPr/>
                    <a:lstStyle/>
                    <a:p>
                      <a:pPr algn="ctr">
                        <a:defRPr sz="1800"/>
                      </a:pPr>
                      <a:r>
                        <a:rPr b="1" sz="3600">
                          <a:solidFill>
                            <a:srgbClr val="0A1F61"/>
                          </a:solidFill>
                          <a:latin typeface="Tajawal Medium"/>
                          <a:ea typeface="Tajawal Medium"/>
                          <a:cs typeface="Tajawal Medium"/>
                          <a:sym typeface="Tajawal Medium"/>
                        </a:rPr>
                        <a:t>2</a:t>
                      </a:r>
                    </a:p>
                  </a:txBody>
                  <a:tcPr marL="45720" marR="45720" marT="45720" marB="45720" anchor="t" anchorCtr="0" horzOverflow="overflow">
                    <a:lnL w="12700">
                      <a:miter lim="400000"/>
                    </a:lnL>
                    <a:lnR w="12700">
                      <a:miter lim="400000"/>
                    </a:lnR>
                    <a:lnT w="12700">
                      <a:miter lim="400000"/>
                    </a:lnT>
                    <a:lnB w="12700">
                      <a:miter lim="400000"/>
                    </a:lnB>
                    <a:solidFill>
                      <a:srgbClr val="E2F2FA"/>
                    </a:solidFill>
                  </a:tcPr>
                </a:tc>
                <a:tc>
                  <a:txBody>
                    <a:bodyPr/>
                    <a:lstStyle/>
                    <a:p>
                      <a:pPr algn="ctr">
                        <a:defRPr sz="1800"/>
                      </a:pPr>
                      <a:r>
                        <a:rPr b="1" sz="3600">
                          <a:solidFill>
                            <a:srgbClr val="0A1F61"/>
                          </a:solidFill>
                          <a:latin typeface="Tajawal Medium"/>
                          <a:ea typeface="Tajawal Medium"/>
                          <a:cs typeface="Tajawal Medium"/>
                          <a:sym typeface="Tajawal Medium"/>
                        </a:rPr>
                        <a:t>3</a:t>
                      </a:r>
                    </a:p>
                  </a:txBody>
                  <a:tcPr marL="45720" marR="45720" marT="45720" marB="45720" anchor="t" anchorCtr="0" horzOverflow="overflow">
                    <a:lnL w="12700">
                      <a:miter lim="400000"/>
                    </a:lnL>
                    <a:lnR w="12700">
                      <a:miter lim="400000"/>
                    </a:lnR>
                    <a:lnT w="12700">
                      <a:miter lim="400000"/>
                    </a:lnT>
                    <a:lnB w="12700">
                      <a:miter lim="400000"/>
                    </a:lnB>
                    <a:solidFill>
                      <a:srgbClr val="E2F2FA"/>
                    </a:solidFill>
                  </a:tcPr>
                </a:tc>
                <a:tc>
                  <a:txBody>
                    <a:bodyPr/>
                    <a:lstStyle/>
                    <a:p>
                      <a:pPr algn="ctr">
                        <a:defRPr sz="1800"/>
                      </a:pPr>
                      <a:r>
                        <a:rPr b="1" sz="3600">
                          <a:solidFill>
                            <a:srgbClr val="0A1F61"/>
                          </a:solidFill>
                          <a:latin typeface="Tajawal Medium"/>
                          <a:ea typeface="Tajawal Medium"/>
                          <a:cs typeface="Tajawal Medium"/>
                          <a:sym typeface="Tajawal Medium"/>
                        </a:rPr>
                        <a:t>4</a:t>
                      </a:r>
                    </a:p>
                  </a:txBody>
                  <a:tcPr marL="45720" marR="45720" marT="45720" marB="45720" anchor="t" anchorCtr="0" horzOverflow="overflow">
                    <a:lnL w="12700">
                      <a:miter lim="400000"/>
                    </a:lnL>
                    <a:lnR w="12700">
                      <a:miter lim="400000"/>
                    </a:lnR>
                    <a:lnT w="12700">
                      <a:miter lim="400000"/>
                    </a:lnT>
                    <a:lnB w="12700">
                      <a:miter lim="400000"/>
                    </a:lnB>
                    <a:solidFill>
                      <a:srgbClr val="E2F2FA"/>
                    </a:solidFill>
                  </a:tcPr>
                </a:tc>
                <a:tc>
                  <a:txBody>
                    <a:bodyPr/>
                    <a:lstStyle/>
                    <a:p>
                      <a:pPr algn="ctr">
                        <a:defRPr sz="1800"/>
                      </a:pPr>
                      <a:r>
                        <a:rPr b="1" sz="3600">
                          <a:solidFill>
                            <a:srgbClr val="0A1F61"/>
                          </a:solidFill>
                          <a:latin typeface="Tajawal Medium"/>
                          <a:ea typeface="Tajawal Medium"/>
                          <a:cs typeface="Tajawal Medium"/>
                          <a:sym typeface="Tajawal Medium"/>
                        </a:rPr>
                        <a:t>5</a:t>
                      </a:r>
                    </a:p>
                  </a:txBody>
                  <a:tcPr marL="45720" marR="45720" marT="45720" marB="45720" anchor="t" anchorCtr="0" horzOverflow="overflow">
                    <a:lnL w="12700">
                      <a:miter lim="400000"/>
                    </a:lnL>
                    <a:lnR w="12700">
                      <a:miter lim="400000"/>
                    </a:lnR>
                    <a:lnT w="12700">
                      <a:miter lim="400000"/>
                    </a:lnT>
                    <a:lnB w="12700">
                      <a:miter lim="400000"/>
                    </a:lnB>
                    <a:solidFill>
                      <a:srgbClr val="E2F2FA"/>
                    </a:solidFill>
                  </a:tcPr>
                </a:tc>
              </a:tr>
              <a:tr h="370840">
                <a:tc>
                  <a:txBody>
                    <a:bodyPr/>
                    <a:lstStyle/>
                    <a:p>
                      <a:pPr algn="ctr">
                        <a:defRPr sz="1800"/>
                      </a:pPr>
                      <a:r>
                        <a:rPr b="1" sz="3600">
                          <a:solidFill>
                            <a:srgbClr val="0A1F61"/>
                          </a:solidFill>
                          <a:latin typeface="Tajawal Medium"/>
                          <a:ea typeface="Tajawal Medium"/>
                          <a:cs typeface="Tajawal Medium"/>
                          <a:sym typeface="Tajawal Medium"/>
                        </a:rPr>
                        <a:t>Cash flow</a:t>
                      </a:r>
                    </a:p>
                  </a:txBody>
                  <a:tcPr marL="45720" marR="45720" marT="45720" marB="45720" anchor="t" anchorCtr="0" horzOverflow="overflow">
                    <a:lnL w="12700">
                      <a:miter lim="400000"/>
                    </a:lnL>
                    <a:lnR w="12700">
                      <a:miter lim="400000"/>
                    </a:lnR>
                    <a:lnT w="12700">
                      <a:miter lim="400000"/>
                    </a:lnT>
                    <a:lnB w="12700">
                      <a:miter lim="400000"/>
                    </a:lnB>
                    <a:solidFill>
                      <a:srgbClr val="E2F2FA"/>
                    </a:solidFill>
                  </a:tcPr>
                </a:tc>
                <a:tc>
                  <a:txBody>
                    <a:bodyPr/>
                    <a:lstStyle/>
                    <a:p>
                      <a:pPr algn="ctr">
                        <a:defRPr sz="1800"/>
                      </a:pPr>
                      <a:r>
                        <a:rPr sz="3600">
                          <a:solidFill>
                            <a:srgbClr val="0A1F61"/>
                          </a:solidFill>
                          <a:latin typeface="Tajawal Medium"/>
                          <a:ea typeface="Tajawal Medium"/>
                          <a:cs typeface="Tajawal Medium"/>
                          <a:sym typeface="Tajawal Medium"/>
                        </a:rPr>
                        <a:t>108 300</a:t>
                      </a:r>
                    </a:p>
                  </a:txBody>
                  <a:tcPr marL="45720" marR="45720" marT="45720" marB="45720" anchor="t" anchorCtr="0" horzOverflow="overflow">
                    <a:lnL w="12700">
                      <a:miter lim="400000"/>
                    </a:lnL>
                    <a:lnR w="12700">
                      <a:miter lim="400000"/>
                    </a:lnR>
                    <a:lnT w="12700">
                      <a:miter lim="400000"/>
                    </a:lnT>
                    <a:lnB w="12700">
                      <a:miter lim="400000"/>
                    </a:lnB>
                  </a:tcPr>
                </a:tc>
                <a:tc>
                  <a:txBody>
                    <a:bodyPr/>
                    <a:lstStyle/>
                    <a:p>
                      <a:pPr algn="ctr">
                        <a:defRPr sz="1800"/>
                      </a:pPr>
                      <a:r>
                        <a:rPr sz="3600">
                          <a:solidFill>
                            <a:srgbClr val="0A1F61"/>
                          </a:solidFill>
                          <a:latin typeface="Tajawal Medium"/>
                          <a:ea typeface="Tajawal Medium"/>
                          <a:cs typeface="Tajawal Medium"/>
                          <a:sym typeface="Tajawal Medium"/>
                        </a:rPr>
                        <a:t>130 500</a:t>
                      </a:r>
                    </a:p>
                  </a:txBody>
                  <a:tcPr marL="45720" marR="45720" marT="45720" marB="45720" anchor="t" anchorCtr="0" horzOverflow="overflow">
                    <a:lnL w="12700">
                      <a:miter lim="400000"/>
                    </a:lnL>
                    <a:lnR w="12700">
                      <a:miter lim="400000"/>
                    </a:lnR>
                    <a:lnT w="12700">
                      <a:miter lim="400000"/>
                    </a:lnT>
                    <a:lnB w="12700">
                      <a:miter lim="400000"/>
                    </a:lnB>
                  </a:tcPr>
                </a:tc>
                <a:tc>
                  <a:txBody>
                    <a:bodyPr/>
                    <a:lstStyle/>
                    <a:p>
                      <a:pPr algn="ctr">
                        <a:defRPr sz="1800"/>
                      </a:pPr>
                      <a:r>
                        <a:rPr sz="3600">
                          <a:solidFill>
                            <a:srgbClr val="0A1F61"/>
                          </a:solidFill>
                          <a:latin typeface="Tajawal Medium"/>
                          <a:ea typeface="Tajawal Medium"/>
                          <a:cs typeface="Tajawal Medium"/>
                          <a:sym typeface="Tajawal Medium"/>
                        </a:rPr>
                        <a:t>170 900</a:t>
                      </a:r>
                    </a:p>
                  </a:txBody>
                  <a:tcPr marL="45720" marR="45720" marT="45720" marB="45720" anchor="t" anchorCtr="0" horzOverflow="overflow">
                    <a:lnL w="12700">
                      <a:miter lim="400000"/>
                    </a:lnL>
                    <a:lnR w="12700">
                      <a:miter lim="400000"/>
                    </a:lnR>
                    <a:lnT w="12700">
                      <a:miter lim="400000"/>
                    </a:lnT>
                    <a:lnB w="12700">
                      <a:miter lim="400000"/>
                    </a:lnB>
                  </a:tcPr>
                </a:tc>
                <a:tc>
                  <a:txBody>
                    <a:bodyPr/>
                    <a:lstStyle/>
                    <a:p>
                      <a:pPr algn="ctr">
                        <a:defRPr sz="1800"/>
                      </a:pPr>
                      <a:r>
                        <a:rPr sz="3600">
                          <a:solidFill>
                            <a:srgbClr val="0A1F61"/>
                          </a:solidFill>
                          <a:latin typeface="Tajawal Medium"/>
                          <a:ea typeface="Tajawal Medium"/>
                          <a:cs typeface="Tajawal Medium"/>
                          <a:sym typeface="Tajawal Medium"/>
                        </a:rPr>
                        <a:t>200 000</a:t>
                      </a:r>
                    </a:p>
                  </a:txBody>
                  <a:tcPr marL="45720" marR="45720" marT="45720" marB="45720" anchor="t" anchorCtr="0" horzOverflow="overflow">
                    <a:lnL w="12700">
                      <a:miter lim="400000"/>
                    </a:lnL>
                    <a:lnR w="12700">
                      <a:miter lim="400000"/>
                    </a:lnR>
                    <a:lnT w="12700">
                      <a:miter lim="400000"/>
                    </a:lnT>
                    <a:lnB w="12700">
                      <a:miter lim="400000"/>
                    </a:lnB>
                  </a:tcPr>
                </a:tc>
                <a:tc>
                  <a:txBody>
                    <a:bodyPr/>
                    <a:lstStyle/>
                    <a:p>
                      <a:pPr algn="ctr">
                        <a:defRPr sz="1800"/>
                      </a:pPr>
                      <a:r>
                        <a:rPr sz="3600">
                          <a:solidFill>
                            <a:srgbClr val="0A1F61"/>
                          </a:solidFill>
                          <a:latin typeface="Tajawal Medium"/>
                          <a:ea typeface="Tajawal Medium"/>
                          <a:cs typeface="Tajawal Medium"/>
                          <a:sym typeface="Tajawal Medium"/>
                        </a:rPr>
                        <a:t>160 000</a:t>
                      </a:r>
                    </a:p>
                  </a:txBody>
                  <a:tcPr marL="45720" marR="45720" marT="45720" marB="45720" anchor="t" anchorCtr="0" horzOverflow="overflow">
                    <a:lnL w="12700">
                      <a:miter lim="400000"/>
                    </a:lnL>
                    <a:lnR w="12700">
                      <a:miter lim="400000"/>
                    </a:lnR>
                    <a:lnT w="12700">
                      <a:miter lim="400000"/>
                    </a:lnT>
                    <a:lnB w="12700">
                      <a:miter lim="400000"/>
                    </a:lnB>
                  </a:tcPr>
                </a:tc>
              </a:tr>
            </a:tbl>
          </a:graphicData>
        </a:graphic>
      </p:graphicFrame>
      <p:grpSp>
        <p:nvGrpSpPr>
          <p:cNvPr id="276" name="Drawing"/>
          <p:cNvGrpSpPr/>
          <p:nvPr/>
        </p:nvGrpSpPr>
        <p:grpSpPr>
          <a:xfrm>
            <a:off x="10056562" y="7558854"/>
            <a:ext cx="10710397" cy="1574042"/>
            <a:chOff x="0" y="0"/>
            <a:chExt cx="10710395" cy="1574040"/>
          </a:xfrm>
        </p:grpSpPr>
        <p:sp>
          <p:nvSpPr>
            <p:cNvPr id="264" name="Line"/>
            <p:cNvSpPr/>
            <p:nvPr/>
          </p:nvSpPr>
          <p:spPr>
            <a:xfrm>
              <a:off x="2305669" y="747110"/>
              <a:ext cx="513351" cy="748625"/>
            </a:xfrm>
            <a:custGeom>
              <a:avLst/>
              <a:gdLst/>
              <a:ahLst/>
              <a:cxnLst>
                <a:cxn ang="0">
                  <a:pos x="wd2" y="hd2"/>
                </a:cxn>
                <a:cxn ang="5400000">
                  <a:pos x="wd2" y="hd2"/>
                </a:cxn>
                <a:cxn ang="10800000">
                  <a:pos x="wd2" y="hd2"/>
                </a:cxn>
                <a:cxn ang="16200000">
                  <a:pos x="wd2" y="hd2"/>
                </a:cxn>
              </a:cxnLst>
              <a:rect l="0" t="0" r="r" b="b"/>
              <a:pathLst>
                <a:path w="21227" h="21247" fill="norm" stroke="1" extrusionOk="0">
                  <a:moveTo>
                    <a:pt x="15808" y="3734"/>
                  </a:moveTo>
                  <a:cubicBezTo>
                    <a:pt x="16094" y="3243"/>
                    <a:pt x="16380" y="2752"/>
                    <a:pt x="16595" y="2163"/>
                  </a:cubicBezTo>
                  <a:cubicBezTo>
                    <a:pt x="16810" y="1574"/>
                    <a:pt x="16953" y="887"/>
                    <a:pt x="16309" y="445"/>
                  </a:cubicBezTo>
                  <a:cubicBezTo>
                    <a:pt x="15665" y="3"/>
                    <a:pt x="14235" y="-193"/>
                    <a:pt x="12447" y="249"/>
                  </a:cubicBezTo>
                  <a:cubicBezTo>
                    <a:pt x="10659" y="691"/>
                    <a:pt x="8513" y="1771"/>
                    <a:pt x="6439" y="3342"/>
                  </a:cubicBezTo>
                  <a:cubicBezTo>
                    <a:pt x="4364" y="4912"/>
                    <a:pt x="2362" y="6974"/>
                    <a:pt x="1217" y="9380"/>
                  </a:cubicBezTo>
                  <a:cubicBezTo>
                    <a:pt x="73" y="11785"/>
                    <a:pt x="-213" y="14534"/>
                    <a:pt x="145" y="16498"/>
                  </a:cubicBezTo>
                  <a:cubicBezTo>
                    <a:pt x="502" y="18462"/>
                    <a:pt x="1504" y="19640"/>
                    <a:pt x="3578" y="20376"/>
                  </a:cubicBezTo>
                  <a:cubicBezTo>
                    <a:pt x="5652" y="21112"/>
                    <a:pt x="8799" y="21407"/>
                    <a:pt x="11588" y="21162"/>
                  </a:cubicBezTo>
                  <a:cubicBezTo>
                    <a:pt x="14378" y="20916"/>
                    <a:pt x="16810" y="20131"/>
                    <a:pt x="18455" y="18903"/>
                  </a:cubicBezTo>
                  <a:cubicBezTo>
                    <a:pt x="20100" y="17676"/>
                    <a:pt x="20958" y="16007"/>
                    <a:pt x="21172" y="13847"/>
                  </a:cubicBezTo>
                  <a:cubicBezTo>
                    <a:pt x="21387" y="11687"/>
                    <a:pt x="20958" y="9036"/>
                    <a:pt x="20028" y="6876"/>
                  </a:cubicBezTo>
                  <a:cubicBezTo>
                    <a:pt x="19098" y="4716"/>
                    <a:pt x="17668" y="3047"/>
                    <a:pt x="16452" y="1918"/>
                  </a:cubicBezTo>
                  <a:cubicBezTo>
                    <a:pt x="15236" y="789"/>
                    <a:pt x="14235" y="200"/>
                    <a:pt x="12304" y="543"/>
                  </a:cubicBezTo>
                  <a:cubicBezTo>
                    <a:pt x="10372" y="887"/>
                    <a:pt x="7511" y="2163"/>
                    <a:pt x="4651" y="344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65" name="Line"/>
            <p:cNvSpPr/>
            <p:nvPr/>
          </p:nvSpPr>
          <p:spPr>
            <a:xfrm>
              <a:off x="3372824" y="1397609"/>
              <a:ext cx="477523" cy="83028"/>
            </a:xfrm>
            <a:custGeom>
              <a:avLst/>
              <a:gdLst/>
              <a:ahLst/>
              <a:cxnLst>
                <a:cxn ang="0">
                  <a:pos x="wd2" y="hd2"/>
                </a:cxn>
                <a:cxn ang="5400000">
                  <a:pos x="wd2" y="hd2"/>
                </a:cxn>
                <a:cxn ang="10800000">
                  <a:pos x="wd2" y="hd2"/>
                </a:cxn>
                <a:cxn ang="16200000">
                  <a:pos x="wd2" y="hd2"/>
                </a:cxn>
              </a:cxnLst>
              <a:rect l="0" t="0" r="r" b="b"/>
              <a:pathLst>
                <a:path w="20705" h="21600" fill="norm" stroke="1" extrusionOk="0">
                  <a:moveTo>
                    <a:pt x="20705" y="0"/>
                  </a:moveTo>
                  <a:cubicBezTo>
                    <a:pt x="15605" y="4500"/>
                    <a:pt x="10505" y="9000"/>
                    <a:pt x="6380" y="12150"/>
                  </a:cubicBezTo>
                  <a:cubicBezTo>
                    <a:pt x="2255" y="15300"/>
                    <a:pt x="-895" y="17100"/>
                    <a:pt x="230" y="17100"/>
                  </a:cubicBezTo>
                  <a:cubicBezTo>
                    <a:pt x="1355" y="17100"/>
                    <a:pt x="6755" y="15300"/>
                    <a:pt x="11480" y="13500"/>
                  </a:cubicBezTo>
                  <a:cubicBezTo>
                    <a:pt x="16205" y="11700"/>
                    <a:pt x="20255" y="9900"/>
                    <a:pt x="19655" y="11250"/>
                  </a:cubicBezTo>
                  <a:cubicBezTo>
                    <a:pt x="19055" y="12600"/>
                    <a:pt x="13805" y="17100"/>
                    <a:pt x="8555"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66" name="Line"/>
            <p:cNvSpPr/>
            <p:nvPr/>
          </p:nvSpPr>
          <p:spPr>
            <a:xfrm>
              <a:off x="4443569" y="1450094"/>
              <a:ext cx="493038" cy="72056"/>
            </a:xfrm>
            <a:custGeom>
              <a:avLst/>
              <a:gdLst/>
              <a:ahLst/>
              <a:cxnLst>
                <a:cxn ang="0">
                  <a:pos x="wd2" y="hd2"/>
                </a:cxn>
                <a:cxn ang="5400000">
                  <a:pos x="wd2" y="hd2"/>
                </a:cxn>
                <a:cxn ang="10800000">
                  <a:pos x="wd2" y="hd2"/>
                </a:cxn>
                <a:cxn ang="16200000">
                  <a:pos x="wd2" y="hd2"/>
                </a:cxn>
              </a:cxnLst>
              <a:rect l="0" t="0" r="r" b="b"/>
              <a:pathLst>
                <a:path w="21527" h="21424" fill="norm" stroke="1" extrusionOk="0">
                  <a:moveTo>
                    <a:pt x="8537" y="21424"/>
                  </a:moveTo>
                  <a:cubicBezTo>
                    <a:pt x="7026" y="17310"/>
                    <a:pt x="5516" y="13195"/>
                    <a:pt x="4081" y="11138"/>
                  </a:cubicBezTo>
                  <a:cubicBezTo>
                    <a:pt x="2646" y="9081"/>
                    <a:pt x="1286" y="9081"/>
                    <a:pt x="984" y="8567"/>
                  </a:cubicBezTo>
                  <a:cubicBezTo>
                    <a:pt x="682" y="8053"/>
                    <a:pt x="1438" y="7024"/>
                    <a:pt x="4307" y="5995"/>
                  </a:cubicBezTo>
                  <a:cubicBezTo>
                    <a:pt x="7177" y="4967"/>
                    <a:pt x="12162" y="3938"/>
                    <a:pt x="15032" y="3424"/>
                  </a:cubicBezTo>
                  <a:cubicBezTo>
                    <a:pt x="17902" y="2910"/>
                    <a:pt x="18657" y="2910"/>
                    <a:pt x="19563" y="2395"/>
                  </a:cubicBezTo>
                  <a:cubicBezTo>
                    <a:pt x="20470" y="1881"/>
                    <a:pt x="21527" y="853"/>
                    <a:pt x="21527" y="338"/>
                  </a:cubicBezTo>
                  <a:cubicBezTo>
                    <a:pt x="21527" y="-176"/>
                    <a:pt x="20470" y="-176"/>
                    <a:pt x="17147" y="853"/>
                  </a:cubicBezTo>
                  <a:cubicBezTo>
                    <a:pt x="13824" y="1881"/>
                    <a:pt x="8235" y="3938"/>
                    <a:pt x="4761" y="5481"/>
                  </a:cubicBezTo>
                  <a:cubicBezTo>
                    <a:pt x="1286" y="7024"/>
                    <a:pt x="-73" y="8053"/>
                    <a:pt x="3" y="7538"/>
                  </a:cubicBezTo>
                  <a:cubicBezTo>
                    <a:pt x="78" y="7024"/>
                    <a:pt x="1589" y="4967"/>
                    <a:pt x="3099" y="291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67" name="Line"/>
            <p:cNvSpPr/>
            <p:nvPr/>
          </p:nvSpPr>
          <p:spPr>
            <a:xfrm>
              <a:off x="5739193" y="1449933"/>
              <a:ext cx="541517" cy="51460"/>
            </a:xfrm>
            <a:custGeom>
              <a:avLst/>
              <a:gdLst/>
              <a:ahLst/>
              <a:cxnLst>
                <a:cxn ang="0">
                  <a:pos x="wd2" y="hd2"/>
                </a:cxn>
                <a:cxn ang="5400000">
                  <a:pos x="wd2" y="hd2"/>
                </a:cxn>
                <a:cxn ang="10800000">
                  <a:pos x="wd2" y="hd2"/>
                </a:cxn>
                <a:cxn ang="16200000">
                  <a:pos x="wd2" y="hd2"/>
                </a:cxn>
              </a:cxnLst>
              <a:rect l="0" t="0" r="r" b="b"/>
              <a:pathLst>
                <a:path w="21536" h="21420" fill="norm" stroke="1" extrusionOk="0">
                  <a:moveTo>
                    <a:pt x="15684" y="21420"/>
                  </a:moveTo>
                  <a:cubicBezTo>
                    <a:pt x="10181" y="19980"/>
                    <a:pt x="4678" y="18540"/>
                    <a:pt x="2408" y="17820"/>
                  </a:cubicBezTo>
                  <a:cubicBezTo>
                    <a:pt x="138" y="17100"/>
                    <a:pt x="1101" y="17100"/>
                    <a:pt x="4196" y="15660"/>
                  </a:cubicBezTo>
                  <a:cubicBezTo>
                    <a:pt x="7292" y="14220"/>
                    <a:pt x="12520" y="11340"/>
                    <a:pt x="15478" y="9900"/>
                  </a:cubicBezTo>
                  <a:cubicBezTo>
                    <a:pt x="18436" y="8460"/>
                    <a:pt x="19124" y="8460"/>
                    <a:pt x="19880" y="7740"/>
                  </a:cubicBezTo>
                  <a:cubicBezTo>
                    <a:pt x="20637" y="7020"/>
                    <a:pt x="21462" y="5580"/>
                    <a:pt x="21531" y="4140"/>
                  </a:cubicBezTo>
                  <a:cubicBezTo>
                    <a:pt x="21600" y="2700"/>
                    <a:pt x="20912" y="1260"/>
                    <a:pt x="17885" y="540"/>
                  </a:cubicBezTo>
                  <a:cubicBezTo>
                    <a:pt x="14859" y="-180"/>
                    <a:pt x="9493" y="-180"/>
                    <a:pt x="6122" y="540"/>
                  </a:cubicBezTo>
                  <a:cubicBezTo>
                    <a:pt x="2752" y="1260"/>
                    <a:pt x="1376" y="2700"/>
                    <a:pt x="0" y="414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68" name="Line"/>
            <p:cNvSpPr/>
            <p:nvPr/>
          </p:nvSpPr>
          <p:spPr>
            <a:xfrm>
              <a:off x="6586754" y="1439122"/>
              <a:ext cx="742163" cy="10379"/>
            </a:xfrm>
            <a:custGeom>
              <a:avLst/>
              <a:gdLst/>
              <a:ahLst/>
              <a:cxnLst>
                <a:cxn ang="0">
                  <a:pos x="wd2" y="hd2"/>
                </a:cxn>
                <a:cxn ang="5400000">
                  <a:pos x="wd2" y="hd2"/>
                </a:cxn>
                <a:cxn ang="10800000">
                  <a:pos x="wd2" y="hd2"/>
                </a:cxn>
                <a:cxn ang="16200000">
                  <a:pos x="wd2" y="hd2"/>
                </a:cxn>
              </a:cxnLst>
              <a:rect l="0" t="0" r="r" b="b"/>
              <a:pathLst>
                <a:path w="21553" h="21600" fill="norm" stroke="1" extrusionOk="0">
                  <a:moveTo>
                    <a:pt x="5827" y="0"/>
                  </a:moveTo>
                  <a:cubicBezTo>
                    <a:pt x="9042" y="0"/>
                    <a:pt x="12257" y="0"/>
                    <a:pt x="14668" y="0"/>
                  </a:cubicBezTo>
                  <a:cubicBezTo>
                    <a:pt x="17079" y="0"/>
                    <a:pt x="18687" y="0"/>
                    <a:pt x="19792" y="3600"/>
                  </a:cubicBezTo>
                  <a:cubicBezTo>
                    <a:pt x="20897" y="7200"/>
                    <a:pt x="21500" y="14400"/>
                    <a:pt x="21550" y="18000"/>
                  </a:cubicBezTo>
                  <a:cubicBezTo>
                    <a:pt x="21600" y="21600"/>
                    <a:pt x="21098" y="21600"/>
                    <a:pt x="18837" y="21600"/>
                  </a:cubicBezTo>
                  <a:cubicBezTo>
                    <a:pt x="16577" y="21600"/>
                    <a:pt x="12558" y="21600"/>
                    <a:pt x="9293" y="18000"/>
                  </a:cubicBezTo>
                  <a:cubicBezTo>
                    <a:pt x="6028" y="14400"/>
                    <a:pt x="3516" y="7200"/>
                    <a:pt x="2009" y="3600"/>
                  </a:cubicBezTo>
                  <a:cubicBezTo>
                    <a:pt x="502" y="0"/>
                    <a:pt x="0" y="0"/>
                    <a:pt x="0" y="0"/>
                  </a:cubicBezTo>
                  <a:cubicBezTo>
                    <a:pt x="0" y="0"/>
                    <a:pt x="502" y="0"/>
                    <a:pt x="1155" y="3600"/>
                  </a:cubicBezTo>
                  <a:cubicBezTo>
                    <a:pt x="1808" y="7200"/>
                    <a:pt x="2612" y="14400"/>
                    <a:pt x="3416"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69" name="Line"/>
            <p:cNvSpPr/>
            <p:nvPr/>
          </p:nvSpPr>
          <p:spPr>
            <a:xfrm>
              <a:off x="7845987" y="1439122"/>
              <a:ext cx="747678" cy="27677"/>
            </a:xfrm>
            <a:custGeom>
              <a:avLst/>
              <a:gdLst/>
              <a:ahLst/>
              <a:cxnLst>
                <a:cxn ang="0">
                  <a:pos x="wd2" y="hd2"/>
                </a:cxn>
                <a:cxn ang="5400000">
                  <a:pos x="wd2" y="hd2"/>
                </a:cxn>
                <a:cxn ang="10800000">
                  <a:pos x="wd2" y="hd2"/>
                </a:cxn>
                <a:cxn ang="16200000">
                  <a:pos x="wd2" y="hd2"/>
                </a:cxn>
              </a:cxnLst>
              <a:rect l="0" t="0" r="r" b="b"/>
              <a:pathLst>
                <a:path w="21513" h="21600" fill="norm" stroke="1" extrusionOk="0">
                  <a:moveTo>
                    <a:pt x="4778" y="0"/>
                  </a:moveTo>
                  <a:cubicBezTo>
                    <a:pt x="9058" y="0"/>
                    <a:pt x="13338" y="0"/>
                    <a:pt x="15976" y="0"/>
                  </a:cubicBezTo>
                  <a:cubicBezTo>
                    <a:pt x="18614" y="0"/>
                    <a:pt x="19609" y="0"/>
                    <a:pt x="20356" y="1350"/>
                  </a:cubicBezTo>
                  <a:cubicBezTo>
                    <a:pt x="21102" y="2700"/>
                    <a:pt x="21600" y="5400"/>
                    <a:pt x="21500" y="8100"/>
                  </a:cubicBezTo>
                  <a:cubicBezTo>
                    <a:pt x="21401" y="10800"/>
                    <a:pt x="20704" y="13500"/>
                    <a:pt x="18216" y="16200"/>
                  </a:cubicBezTo>
                  <a:cubicBezTo>
                    <a:pt x="15727" y="18900"/>
                    <a:pt x="11447" y="21600"/>
                    <a:pt x="8112" y="21600"/>
                  </a:cubicBezTo>
                  <a:cubicBezTo>
                    <a:pt x="4778" y="21600"/>
                    <a:pt x="2389" y="18900"/>
                    <a:pt x="0" y="162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0" name="Line"/>
            <p:cNvSpPr/>
            <p:nvPr/>
          </p:nvSpPr>
          <p:spPr>
            <a:xfrm>
              <a:off x="9278191" y="1449500"/>
              <a:ext cx="394376"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358" y="14400"/>
                    <a:pt x="8716" y="7200"/>
                    <a:pt x="12316" y="3600"/>
                  </a:cubicBezTo>
                  <a:cubicBezTo>
                    <a:pt x="15916" y="0"/>
                    <a:pt x="18758" y="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1" name="Line"/>
            <p:cNvSpPr/>
            <p:nvPr/>
          </p:nvSpPr>
          <p:spPr>
            <a:xfrm>
              <a:off x="10232993" y="1439122"/>
              <a:ext cx="47740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322" y="18000"/>
                    <a:pt x="10643" y="14400"/>
                    <a:pt x="14243" y="10800"/>
                  </a:cubicBezTo>
                  <a:cubicBezTo>
                    <a:pt x="17843" y="7200"/>
                    <a:pt x="19722" y="36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2" name="Line"/>
            <p:cNvSpPr/>
            <p:nvPr/>
          </p:nvSpPr>
          <p:spPr>
            <a:xfrm>
              <a:off x="0" y="6918"/>
              <a:ext cx="1277484" cy="62271"/>
            </a:xfrm>
            <a:custGeom>
              <a:avLst/>
              <a:gdLst/>
              <a:ahLst/>
              <a:cxnLst>
                <a:cxn ang="0">
                  <a:pos x="wd2" y="hd2"/>
                </a:cxn>
                <a:cxn ang="5400000">
                  <a:pos x="wd2" y="hd2"/>
                </a:cxn>
                <a:cxn ang="10800000">
                  <a:pos x="wd2" y="hd2"/>
                </a:cxn>
                <a:cxn ang="16200000">
                  <a:pos x="wd2" y="hd2"/>
                </a:cxn>
              </a:cxnLst>
              <a:rect l="0" t="0" r="r" b="b"/>
              <a:pathLst>
                <a:path w="21500" h="21600" fill="norm" stroke="1" extrusionOk="0">
                  <a:moveTo>
                    <a:pt x="0" y="0"/>
                  </a:moveTo>
                  <a:cubicBezTo>
                    <a:pt x="1223" y="0"/>
                    <a:pt x="2445" y="0"/>
                    <a:pt x="3872" y="600"/>
                  </a:cubicBezTo>
                  <a:cubicBezTo>
                    <a:pt x="5298" y="1200"/>
                    <a:pt x="6928" y="2400"/>
                    <a:pt x="8355" y="4200"/>
                  </a:cubicBezTo>
                  <a:cubicBezTo>
                    <a:pt x="9781" y="6000"/>
                    <a:pt x="11004" y="8400"/>
                    <a:pt x="12663" y="9600"/>
                  </a:cubicBezTo>
                  <a:cubicBezTo>
                    <a:pt x="14322" y="10800"/>
                    <a:pt x="16418" y="10800"/>
                    <a:pt x="17757" y="10200"/>
                  </a:cubicBezTo>
                  <a:cubicBezTo>
                    <a:pt x="19096" y="9600"/>
                    <a:pt x="19679" y="8400"/>
                    <a:pt x="20232" y="7800"/>
                  </a:cubicBezTo>
                  <a:cubicBezTo>
                    <a:pt x="20785" y="7200"/>
                    <a:pt x="21309" y="7200"/>
                    <a:pt x="21454" y="9600"/>
                  </a:cubicBezTo>
                  <a:cubicBezTo>
                    <a:pt x="21600" y="12000"/>
                    <a:pt x="21367" y="16800"/>
                    <a:pt x="21134"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3" name="Line"/>
            <p:cNvSpPr/>
            <p:nvPr/>
          </p:nvSpPr>
          <p:spPr>
            <a:xfrm>
              <a:off x="2822895" y="0"/>
              <a:ext cx="985938" cy="276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5400"/>
                  </a:moveTo>
                  <a:cubicBezTo>
                    <a:pt x="1137" y="5400"/>
                    <a:pt x="2274" y="5400"/>
                    <a:pt x="3486" y="4050"/>
                  </a:cubicBezTo>
                  <a:cubicBezTo>
                    <a:pt x="4699" y="2700"/>
                    <a:pt x="5987" y="0"/>
                    <a:pt x="7389" y="0"/>
                  </a:cubicBezTo>
                  <a:cubicBezTo>
                    <a:pt x="8792" y="0"/>
                    <a:pt x="10307" y="2700"/>
                    <a:pt x="12013" y="5400"/>
                  </a:cubicBezTo>
                  <a:cubicBezTo>
                    <a:pt x="13718" y="8100"/>
                    <a:pt x="15613" y="10800"/>
                    <a:pt x="17242" y="13500"/>
                  </a:cubicBezTo>
                  <a:cubicBezTo>
                    <a:pt x="18872" y="16200"/>
                    <a:pt x="20236" y="189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4" name="Line"/>
            <p:cNvSpPr/>
            <p:nvPr/>
          </p:nvSpPr>
          <p:spPr>
            <a:xfrm>
              <a:off x="3570132" y="1397609"/>
              <a:ext cx="415132"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040" y="17280"/>
                    <a:pt x="10080" y="12960"/>
                    <a:pt x="13680" y="9360"/>
                  </a:cubicBezTo>
                  <a:cubicBezTo>
                    <a:pt x="17280" y="5760"/>
                    <a:pt x="19440" y="288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5" name="Line"/>
            <p:cNvSpPr/>
            <p:nvPr/>
          </p:nvSpPr>
          <p:spPr>
            <a:xfrm>
              <a:off x="4763634" y="1553283"/>
              <a:ext cx="22832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
        <p:nvSpPr>
          <p:cNvPr id="277" name="Drawing"/>
          <p:cNvSpPr/>
          <p:nvPr/>
        </p:nvSpPr>
        <p:spPr>
          <a:xfrm>
            <a:off x="12152977" y="5225009"/>
            <a:ext cx="2197818" cy="134303"/>
          </a:xfrm>
          <a:custGeom>
            <a:avLst/>
            <a:gdLst/>
            <a:ahLst/>
            <a:cxnLst>
              <a:cxn ang="0">
                <a:pos x="wd2" y="hd2"/>
              </a:cxn>
              <a:cxn ang="5400000">
                <a:pos x="wd2" y="hd2"/>
              </a:cxn>
              <a:cxn ang="10800000">
                <a:pos x="wd2" y="hd2"/>
              </a:cxn>
              <a:cxn ang="16200000">
                <a:pos x="wd2" y="hd2"/>
              </a:cxn>
            </a:cxnLst>
            <a:rect l="0" t="0" r="r" b="b"/>
            <a:pathLst>
              <a:path w="21543" h="20964" fill="norm" stroke="1" extrusionOk="0">
                <a:moveTo>
                  <a:pt x="0" y="10602"/>
                </a:moveTo>
                <a:cubicBezTo>
                  <a:pt x="68" y="7902"/>
                  <a:pt x="136" y="5202"/>
                  <a:pt x="254" y="3852"/>
                </a:cubicBezTo>
                <a:cubicBezTo>
                  <a:pt x="373" y="2502"/>
                  <a:pt x="543" y="2502"/>
                  <a:pt x="1000" y="3312"/>
                </a:cubicBezTo>
                <a:cubicBezTo>
                  <a:pt x="1458" y="4122"/>
                  <a:pt x="2204" y="5742"/>
                  <a:pt x="3170" y="7362"/>
                </a:cubicBezTo>
                <a:cubicBezTo>
                  <a:pt x="4137" y="8982"/>
                  <a:pt x="5324" y="10602"/>
                  <a:pt x="6544" y="12762"/>
                </a:cubicBezTo>
                <a:cubicBezTo>
                  <a:pt x="7765" y="14922"/>
                  <a:pt x="9020" y="17622"/>
                  <a:pt x="10274" y="19242"/>
                </a:cubicBezTo>
                <a:cubicBezTo>
                  <a:pt x="11529" y="20862"/>
                  <a:pt x="12784" y="21402"/>
                  <a:pt x="14038" y="20592"/>
                </a:cubicBezTo>
                <a:cubicBezTo>
                  <a:pt x="15293" y="19782"/>
                  <a:pt x="16548" y="17622"/>
                  <a:pt x="17616" y="16272"/>
                </a:cubicBezTo>
                <a:cubicBezTo>
                  <a:pt x="18684" y="14922"/>
                  <a:pt x="19565" y="14382"/>
                  <a:pt x="20108" y="14112"/>
                </a:cubicBezTo>
                <a:cubicBezTo>
                  <a:pt x="20651" y="13842"/>
                  <a:pt x="20854" y="13842"/>
                  <a:pt x="21091" y="14382"/>
                </a:cubicBezTo>
                <a:cubicBezTo>
                  <a:pt x="21329" y="14922"/>
                  <a:pt x="21600" y="16002"/>
                  <a:pt x="21532" y="16272"/>
                </a:cubicBezTo>
                <a:cubicBezTo>
                  <a:pt x="21464" y="16542"/>
                  <a:pt x="21057" y="16002"/>
                  <a:pt x="20193" y="15732"/>
                </a:cubicBezTo>
                <a:cubicBezTo>
                  <a:pt x="19328" y="15462"/>
                  <a:pt x="18006" y="15462"/>
                  <a:pt x="16802" y="16002"/>
                </a:cubicBezTo>
                <a:cubicBezTo>
                  <a:pt x="15598" y="16542"/>
                  <a:pt x="14513" y="17622"/>
                  <a:pt x="13360" y="17622"/>
                </a:cubicBezTo>
                <a:cubicBezTo>
                  <a:pt x="12207" y="17622"/>
                  <a:pt x="10987" y="16542"/>
                  <a:pt x="9749" y="14652"/>
                </a:cubicBezTo>
                <a:cubicBezTo>
                  <a:pt x="8511" y="12762"/>
                  <a:pt x="7257" y="10062"/>
                  <a:pt x="6104" y="7902"/>
                </a:cubicBezTo>
                <a:cubicBezTo>
                  <a:pt x="4951" y="5742"/>
                  <a:pt x="3900" y="4122"/>
                  <a:pt x="3289" y="3312"/>
                </a:cubicBezTo>
                <a:cubicBezTo>
                  <a:pt x="2679" y="2502"/>
                  <a:pt x="2509" y="2502"/>
                  <a:pt x="2272" y="1962"/>
                </a:cubicBezTo>
                <a:cubicBezTo>
                  <a:pt x="2035" y="1422"/>
                  <a:pt x="1729" y="342"/>
                  <a:pt x="1662" y="72"/>
                </a:cubicBezTo>
                <a:cubicBezTo>
                  <a:pt x="1594" y="-198"/>
                  <a:pt x="1763" y="342"/>
                  <a:pt x="1933" y="882"/>
                </a:cubicBezTo>
              </a:path>
            </a:pathLst>
          </a:custGeom>
          <a:ln w="88900" cap="rnd">
            <a:solidFill>
              <a:srgbClr val="FCD02F"/>
            </a:solidFill>
          </a:ln>
        </p:spPr>
        <p:txBody>
          <a:bodyPr lIns="45718" tIns="45718" rIns="45718" bIns="45718"/>
          <a:lstStyle/>
          <a:p>
            <a:pPr/>
          </a:p>
        </p:txBody>
      </p:sp>
      <p:sp>
        <p:nvSpPr>
          <p:cNvPr id="278" name="Drawing"/>
          <p:cNvSpPr/>
          <p:nvPr/>
        </p:nvSpPr>
        <p:spPr>
          <a:xfrm>
            <a:off x="7212911" y="7518620"/>
            <a:ext cx="1390693" cy="67910"/>
          </a:xfrm>
          <a:custGeom>
            <a:avLst/>
            <a:gdLst/>
            <a:ahLst/>
            <a:cxnLst>
              <a:cxn ang="0">
                <a:pos x="wd2" y="hd2"/>
              </a:cxn>
              <a:cxn ang="5400000">
                <a:pos x="wd2" y="hd2"/>
              </a:cxn>
              <a:cxn ang="10800000">
                <a:pos x="wd2" y="hd2"/>
              </a:cxn>
              <a:cxn ang="16200000">
                <a:pos x="wd2" y="hd2"/>
              </a:cxn>
            </a:cxnLst>
            <a:rect l="0" t="0" r="r" b="b"/>
            <a:pathLst>
              <a:path w="21600" h="21200" fill="norm" stroke="1" extrusionOk="0">
                <a:moveTo>
                  <a:pt x="0" y="5000"/>
                </a:moveTo>
                <a:cubicBezTo>
                  <a:pt x="1128" y="2840"/>
                  <a:pt x="2257" y="680"/>
                  <a:pt x="3707" y="140"/>
                </a:cubicBezTo>
                <a:cubicBezTo>
                  <a:pt x="5158" y="-400"/>
                  <a:pt x="6931" y="680"/>
                  <a:pt x="8651" y="2300"/>
                </a:cubicBezTo>
                <a:cubicBezTo>
                  <a:pt x="10370" y="3920"/>
                  <a:pt x="12036" y="6080"/>
                  <a:pt x="13621" y="7700"/>
                </a:cubicBezTo>
                <a:cubicBezTo>
                  <a:pt x="15206" y="9320"/>
                  <a:pt x="16710" y="10400"/>
                  <a:pt x="17893" y="10940"/>
                </a:cubicBezTo>
                <a:cubicBezTo>
                  <a:pt x="19075" y="11480"/>
                  <a:pt x="19934" y="11480"/>
                  <a:pt x="20499" y="13100"/>
                </a:cubicBezTo>
                <a:cubicBezTo>
                  <a:pt x="21063" y="14720"/>
                  <a:pt x="21331" y="17960"/>
                  <a:pt x="21600" y="21200"/>
                </a:cubicBezTo>
              </a:path>
            </a:pathLst>
          </a:custGeom>
          <a:ln w="88900" cap="rnd">
            <a:solidFill>
              <a:srgbClr val="FCD02F"/>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0"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1"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Solution </a:t>
            </a:r>
            <a:r>
              <a:t>)</a:t>
            </a:r>
            <a:r>
              <a:t>1</a:t>
            </a:r>
            <a:r>
              <a:t>\</a:t>
            </a:r>
            <a:r>
              <a:t>7)</a:t>
            </a:r>
          </a:p>
        </p:txBody>
      </p:sp>
      <p:sp>
        <p:nvSpPr>
          <p:cNvPr id="282" name="Google Shape;128;p4"/>
          <p:cNvSpPr txBox="1"/>
          <p:nvPr/>
        </p:nvSpPr>
        <p:spPr>
          <a:xfrm>
            <a:off x="1961188" y="4439125"/>
            <a:ext cx="18754392" cy="5649375"/>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indent="317500" algn="just">
              <a:lnSpc>
                <a:spcPct val="126444"/>
              </a:lnSpc>
              <a:spcBef>
                <a:spcPts val="800"/>
              </a:spcBef>
              <a:defRPr b="1">
                <a:solidFill>
                  <a:srgbClr val="0A1F61"/>
                </a:solidFill>
                <a:latin typeface="Tajawal Medium"/>
                <a:ea typeface="Tajawal Medium"/>
                <a:cs typeface="Tajawal Medium"/>
                <a:sym typeface="Tajawal Medium"/>
              </a:defRPr>
            </a:pPr>
            <a:r>
              <a:t>(A) Graphically: </a:t>
            </a:r>
            <a:r>
              <a:rPr b="0"/>
              <a:t>Excel is ideal at this point, since the calculation of NPVs requires the repeated use of formulae. For part (A), several NPVs are required to plot the curve of NPV against i. The formula which calculates the present value of the cash flow at discount rate i, expressed as a decimal, is entered into the appropriate cell as follows:</a:t>
            </a:r>
          </a:p>
          <a:p>
            <a:pPr indent="317500" algn="ctr">
              <a:lnSpc>
                <a:spcPct val="126444"/>
              </a:lnSpc>
              <a:defRPr>
                <a:solidFill>
                  <a:srgbClr val="0A1F61"/>
                </a:solidFill>
                <a:latin typeface="Tajawal Medium"/>
                <a:ea typeface="Tajawal Medium"/>
                <a:cs typeface="Tajawal Medium"/>
                <a:sym typeface="Tajawal Medium"/>
              </a:defRPr>
            </a:pPr>
            <a:r>
              <a:t>= (cash flow)*(</a:t>
            </a:r>
            <a14:m>
              <m:oMath>
                <m:sSup>
                  <m:e>
                    <m:r>
                      <m:rPr>
                        <m:nor/>
                      </m:rPr>
                      <a:rPr xmlns:a="http://schemas.openxmlformats.org/drawingml/2006/main" sz="3800" i="1">
                        <a:solidFill>
                          <a:srgbClr val="0A1F61"/>
                        </a:solidFill>
                        <a:latin typeface="Cambria Math" panose="02040503050406030204" pitchFamily="18" charset="0"/>
                      </a:rPr>
                      <m:t>1/(1+i)</m:t>
                    </m:r>
                  </m:e>
                  <m:sup>
                    <m:r>
                      <a:rPr xmlns:a="http://schemas.openxmlformats.org/drawingml/2006/main" sz="3800" i="1">
                        <a:solidFill>
                          <a:srgbClr val="0A1F61"/>
                        </a:solidFill>
                        <a:latin typeface="Cambria Math" panose="02040503050406030204" pitchFamily="18" charset="0"/>
                      </a:rPr>
                      <m:t>^</m:t>
                    </m:r>
                  </m:sup>
                </m:sSup>
              </m:oMath>
            </a14:m>
            <a:r>
              <a:t>t)</a:t>
            </a:r>
          </a:p>
          <a:p>
            <a:pPr indent="317500" algn="just">
              <a:lnSpc>
                <a:spcPct val="126444"/>
              </a:lnSpc>
              <a:spcBef>
                <a:spcPts val="200"/>
              </a:spcBef>
              <a:defRPr>
                <a:solidFill>
                  <a:srgbClr val="0A1F61"/>
                </a:solidFill>
                <a:latin typeface="Tajawal Medium"/>
                <a:ea typeface="Tajawal Medium"/>
                <a:cs typeface="Tajawal Medium"/>
                <a:sym typeface="Tajawal Medium"/>
              </a:defRPr>
            </a:pPr>
            <a:r>
              <a:t>Since the values of t are always in column A and cash flow in column B (Table 5.5), the addresses of these columns may be entered in the following formula at cell C2:</a:t>
            </a:r>
          </a:p>
          <a:p>
            <a:pPr indent="317500" algn="ctr">
              <a:lnSpc>
                <a:spcPct val="126444"/>
              </a:lnSpc>
              <a:defRPr>
                <a:solidFill>
                  <a:srgbClr val="0A1F61"/>
                </a:solidFill>
                <a:latin typeface="Tajawal Medium"/>
                <a:ea typeface="Tajawal Medium"/>
                <a:cs typeface="Tajawal Medium"/>
                <a:sym typeface="Tajawal Medium"/>
              </a:defRPr>
            </a:pPr>
            <a:r>
              <a:t>= ($B2)*(</a:t>
            </a:r>
            <a14:m>
              <m:oMath>
                <m:sSup>
                  <m:e>
                    <m:r>
                      <m:rPr>
                        <m:nor/>
                      </m:rPr>
                      <a:rPr xmlns:a="http://schemas.openxmlformats.org/drawingml/2006/main" sz="3800" i="1">
                        <a:solidFill>
                          <a:srgbClr val="0A1F61"/>
                        </a:solidFill>
                        <a:latin typeface="Cambria Math" panose="02040503050406030204" pitchFamily="18" charset="0"/>
                      </a:rPr>
                      <m:t>1/(1+i)</m:t>
                    </m:r>
                  </m:e>
                  <m:sup>
                    <m:r>
                      <a:rPr xmlns:a="http://schemas.openxmlformats.org/drawingml/2006/main" sz="3800" i="1">
                        <a:solidFill>
                          <a:srgbClr val="0A1F61"/>
                        </a:solidFill>
                        <a:latin typeface="Cambria Math" panose="02040503050406030204" pitchFamily="18" charset="0"/>
                      </a:rPr>
                      <m:t>^</m:t>
                    </m:r>
                  </m:sup>
                </m:sSup>
              </m:oMath>
            </a14:m>
            <a:r>
              <a:t>$A2)</a:t>
            </a:r>
          </a:p>
        </p:txBody>
      </p:sp>
      <p:sp>
        <p:nvSpPr>
          <p:cNvPr id="283" name="Drawing"/>
          <p:cNvSpPr/>
          <p:nvPr/>
        </p:nvSpPr>
        <p:spPr>
          <a:xfrm>
            <a:off x="4473042" y="6437999"/>
            <a:ext cx="1961918" cy="100324"/>
          </a:xfrm>
          <a:custGeom>
            <a:avLst/>
            <a:gdLst/>
            <a:ahLst/>
            <a:cxnLst>
              <a:cxn ang="0">
                <a:pos x="wd2" y="hd2"/>
              </a:cxn>
              <a:cxn ang="5400000">
                <a:pos x="wd2" y="hd2"/>
              </a:cxn>
              <a:cxn ang="10800000">
                <a:pos x="wd2" y="hd2"/>
              </a:cxn>
              <a:cxn ang="16200000">
                <a:pos x="wd2" y="hd2"/>
              </a:cxn>
            </a:cxnLst>
            <a:rect l="0" t="0" r="r" b="b"/>
            <a:pathLst>
              <a:path w="21567" h="21600" fill="norm" stroke="1" extrusionOk="0">
                <a:moveTo>
                  <a:pt x="0" y="21600"/>
                </a:moveTo>
                <a:cubicBezTo>
                  <a:pt x="1103" y="20855"/>
                  <a:pt x="2206" y="20110"/>
                  <a:pt x="3575" y="19738"/>
                </a:cubicBezTo>
                <a:cubicBezTo>
                  <a:pt x="4944" y="19365"/>
                  <a:pt x="6579" y="19365"/>
                  <a:pt x="8214" y="19365"/>
                </a:cubicBezTo>
                <a:cubicBezTo>
                  <a:pt x="9849" y="19365"/>
                  <a:pt x="11485" y="19365"/>
                  <a:pt x="12930" y="18621"/>
                </a:cubicBezTo>
                <a:cubicBezTo>
                  <a:pt x="14375" y="17876"/>
                  <a:pt x="15630" y="16386"/>
                  <a:pt x="16846" y="14524"/>
                </a:cubicBezTo>
                <a:cubicBezTo>
                  <a:pt x="18063" y="12662"/>
                  <a:pt x="19242" y="10428"/>
                  <a:pt x="20022" y="8193"/>
                </a:cubicBezTo>
                <a:cubicBezTo>
                  <a:pt x="20801" y="5959"/>
                  <a:pt x="21182" y="3724"/>
                  <a:pt x="21258" y="2235"/>
                </a:cubicBezTo>
                <a:cubicBezTo>
                  <a:pt x="21334" y="745"/>
                  <a:pt x="21106" y="0"/>
                  <a:pt x="20288" y="0"/>
                </a:cubicBezTo>
                <a:cubicBezTo>
                  <a:pt x="19470" y="0"/>
                  <a:pt x="18063" y="745"/>
                  <a:pt x="16656" y="1862"/>
                </a:cubicBezTo>
                <a:cubicBezTo>
                  <a:pt x="15249" y="2979"/>
                  <a:pt x="13842" y="4469"/>
                  <a:pt x="12435" y="5959"/>
                </a:cubicBezTo>
                <a:cubicBezTo>
                  <a:pt x="11028" y="7448"/>
                  <a:pt x="9621" y="8938"/>
                  <a:pt x="8233" y="9683"/>
                </a:cubicBezTo>
                <a:cubicBezTo>
                  <a:pt x="6845" y="10428"/>
                  <a:pt x="5476" y="10428"/>
                  <a:pt x="4677" y="10428"/>
                </a:cubicBezTo>
                <a:cubicBezTo>
                  <a:pt x="3879" y="10428"/>
                  <a:pt x="3651" y="10428"/>
                  <a:pt x="3651" y="10800"/>
                </a:cubicBezTo>
                <a:cubicBezTo>
                  <a:pt x="3651" y="11172"/>
                  <a:pt x="3879" y="11917"/>
                  <a:pt x="4735" y="12290"/>
                </a:cubicBezTo>
                <a:cubicBezTo>
                  <a:pt x="5590" y="12662"/>
                  <a:pt x="7073" y="12662"/>
                  <a:pt x="8575" y="13035"/>
                </a:cubicBezTo>
                <a:cubicBezTo>
                  <a:pt x="10077" y="13407"/>
                  <a:pt x="11599" y="14152"/>
                  <a:pt x="13120" y="14524"/>
                </a:cubicBezTo>
                <a:cubicBezTo>
                  <a:pt x="14641" y="14897"/>
                  <a:pt x="16162" y="14897"/>
                  <a:pt x="17512" y="14897"/>
                </a:cubicBezTo>
                <a:cubicBezTo>
                  <a:pt x="18862" y="14897"/>
                  <a:pt x="20041" y="14897"/>
                  <a:pt x="20725" y="14524"/>
                </a:cubicBezTo>
                <a:cubicBezTo>
                  <a:pt x="21410" y="14152"/>
                  <a:pt x="21600" y="13407"/>
                  <a:pt x="21562" y="12662"/>
                </a:cubicBezTo>
                <a:cubicBezTo>
                  <a:pt x="21524" y="11917"/>
                  <a:pt x="21258" y="11172"/>
                  <a:pt x="20440" y="10428"/>
                </a:cubicBezTo>
                <a:cubicBezTo>
                  <a:pt x="19623" y="9683"/>
                  <a:pt x="18254" y="8938"/>
                  <a:pt x="16808" y="8566"/>
                </a:cubicBezTo>
                <a:cubicBezTo>
                  <a:pt x="15363" y="8193"/>
                  <a:pt x="13842" y="8193"/>
                  <a:pt x="12492" y="8938"/>
                </a:cubicBezTo>
                <a:cubicBezTo>
                  <a:pt x="11142" y="9683"/>
                  <a:pt x="9963" y="11172"/>
                  <a:pt x="8785" y="12662"/>
                </a:cubicBezTo>
              </a:path>
            </a:pathLst>
          </a:custGeom>
          <a:ln w="88900" cap="rnd">
            <a:solidFill>
              <a:srgbClr val="FCD02F"/>
            </a:solidFill>
          </a:ln>
        </p:spPr>
        <p:txBody>
          <a:bodyPr lIns="45718" tIns="45718" rIns="45718" bIns="45718"/>
          <a:lstStyle/>
          <a:p>
            <a:pPr/>
          </a:p>
        </p:txBody>
      </p:sp>
      <p:grpSp>
        <p:nvGrpSpPr>
          <p:cNvPr id="301" name="Drawing"/>
          <p:cNvGrpSpPr/>
          <p:nvPr/>
        </p:nvGrpSpPr>
        <p:grpSpPr>
          <a:xfrm>
            <a:off x="19853669" y="6042861"/>
            <a:ext cx="3538997" cy="2072962"/>
            <a:chOff x="0" y="0"/>
            <a:chExt cx="3538996" cy="2072960"/>
          </a:xfrm>
        </p:grpSpPr>
        <p:sp>
          <p:nvSpPr>
            <p:cNvPr id="284" name="Line"/>
            <p:cNvSpPr/>
            <p:nvPr/>
          </p:nvSpPr>
          <p:spPr>
            <a:xfrm>
              <a:off x="0" y="573779"/>
              <a:ext cx="245185" cy="755725"/>
            </a:xfrm>
            <a:custGeom>
              <a:avLst/>
              <a:gdLst/>
              <a:ahLst/>
              <a:cxnLst>
                <a:cxn ang="0">
                  <a:pos x="wd2" y="hd2"/>
                </a:cxn>
                <a:cxn ang="5400000">
                  <a:pos x="wd2" y="hd2"/>
                </a:cxn>
                <a:cxn ang="10800000">
                  <a:pos x="wd2" y="hd2"/>
                </a:cxn>
                <a:cxn ang="16200000">
                  <a:pos x="wd2" y="hd2"/>
                </a:cxn>
              </a:cxnLst>
              <a:rect l="0" t="0" r="r" b="b"/>
              <a:pathLst>
                <a:path w="21262" h="21448" fill="norm" stroke="1" extrusionOk="0">
                  <a:moveTo>
                    <a:pt x="5400" y="5435"/>
                  </a:moveTo>
                  <a:cubicBezTo>
                    <a:pt x="5400" y="9166"/>
                    <a:pt x="5400" y="12897"/>
                    <a:pt x="5100" y="15253"/>
                  </a:cubicBezTo>
                  <a:cubicBezTo>
                    <a:pt x="4800" y="17610"/>
                    <a:pt x="4200" y="18592"/>
                    <a:pt x="3750" y="19524"/>
                  </a:cubicBezTo>
                  <a:cubicBezTo>
                    <a:pt x="3300" y="20457"/>
                    <a:pt x="3000" y="21341"/>
                    <a:pt x="2700" y="21439"/>
                  </a:cubicBezTo>
                  <a:cubicBezTo>
                    <a:pt x="2400" y="21537"/>
                    <a:pt x="2100" y="20850"/>
                    <a:pt x="1650" y="18984"/>
                  </a:cubicBezTo>
                  <a:cubicBezTo>
                    <a:pt x="1200" y="17119"/>
                    <a:pt x="600" y="14075"/>
                    <a:pt x="300" y="11081"/>
                  </a:cubicBezTo>
                  <a:cubicBezTo>
                    <a:pt x="0" y="8086"/>
                    <a:pt x="0" y="5141"/>
                    <a:pt x="0" y="3324"/>
                  </a:cubicBezTo>
                  <a:cubicBezTo>
                    <a:pt x="0" y="1508"/>
                    <a:pt x="0" y="821"/>
                    <a:pt x="900" y="428"/>
                  </a:cubicBezTo>
                  <a:cubicBezTo>
                    <a:pt x="1800" y="35"/>
                    <a:pt x="3600" y="-63"/>
                    <a:pt x="6300" y="35"/>
                  </a:cubicBezTo>
                  <a:cubicBezTo>
                    <a:pt x="9000" y="133"/>
                    <a:pt x="12600" y="428"/>
                    <a:pt x="15300" y="968"/>
                  </a:cubicBezTo>
                  <a:cubicBezTo>
                    <a:pt x="18000" y="1508"/>
                    <a:pt x="19800" y="2293"/>
                    <a:pt x="20700" y="3177"/>
                  </a:cubicBezTo>
                  <a:cubicBezTo>
                    <a:pt x="21600" y="4061"/>
                    <a:pt x="21600" y="5042"/>
                    <a:pt x="19350" y="6172"/>
                  </a:cubicBezTo>
                  <a:cubicBezTo>
                    <a:pt x="17100" y="7301"/>
                    <a:pt x="12600" y="8577"/>
                    <a:pt x="8100" y="985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5" name="Line"/>
            <p:cNvSpPr/>
            <p:nvPr/>
          </p:nvSpPr>
          <p:spPr>
            <a:xfrm>
              <a:off x="302755" y="1140842"/>
              <a:ext cx="182334" cy="198720"/>
            </a:xfrm>
            <a:custGeom>
              <a:avLst/>
              <a:gdLst/>
              <a:ahLst/>
              <a:cxnLst>
                <a:cxn ang="0">
                  <a:pos x="wd2" y="hd2"/>
                </a:cxn>
                <a:cxn ang="5400000">
                  <a:pos x="wd2" y="hd2"/>
                </a:cxn>
                <a:cxn ang="10800000">
                  <a:pos x="wd2" y="hd2"/>
                </a:cxn>
                <a:cxn ang="16200000">
                  <a:pos x="wd2" y="hd2"/>
                </a:cxn>
              </a:cxnLst>
              <a:rect l="0" t="0" r="r" b="b"/>
              <a:pathLst>
                <a:path w="20330" h="21392" fill="norm" stroke="1" extrusionOk="0">
                  <a:moveTo>
                    <a:pt x="14844" y="8730"/>
                  </a:moveTo>
                  <a:cubicBezTo>
                    <a:pt x="14844" y="6868"/>
                    <a:pt x="14844" y="5006"/>
                    <a:pt x="13301" y="3702"/>
                  </a:cubicBezTo>
                  <a:cubicBezTo>
                    <a:pt x="11758" y="2399"/>
                    <a:pt x="8672" y="1654"/>
                    <a:pt x="6358" y="2027"/>
                  </a:cubicBezTo>
                  <a:cubicBezTo>
                    <a:pt x="4044" y="2399"/>
                    <a:pt x="2501" y="3889"/>
                    <a:pt x="1344" y="6682"/>
                  </a:cubicBezTo>
                  <a:cubicBezTo>
                    <a:pt x="186" y="9475"/>
                    <a:pt x="-585" y="13571"/>
                    <a:pt x="572" y="16551"/>
                  </a:cubicBezTo>
                  <a:cubicBezTo>
                    <a:pt x="1729" y="19530"/>
                    <a:pt x="4815" y="21392"/>
                    <a:pt x="8287" y="21392"/>
                  </a:cubicBezTo>
                  <a:cubicBezTo>
                    <a:pt x="11758" y="21392"/>
                    <a:pt x="15615" y="19530"/>
                    <a:pt x="17929" y="16551"/>
                  </a:cubicBezTo>
                  <a:cubicBezTo>
                    <a:pt x="20244" y="13571"/>
                    <a:pt x="21015" y="9475"/>
                    <a:pt x="19665" y="6495"/>
                  </a:cubicBezTo>
                  <a:cubicBezTo>
                    <a:pt x="18315" y="3516"/>
                    <a:pt x="14844" y="1654"/>
                    <a:pt x="12144" y="723"/>
                  </a:cubicBezTo>
                  <a:cubicBezTo>
                    <a:pt x="9444" y="-208"/>
                    <a:pt x="7515" y="-208"/>
                    <a:pt x="5779" y="537"/>
                  </a:cubicBezTo>
                  <a:cubicBezTo>
                    <a:pt x="4044" y="1282"/>
                    <a:pt x="2501" y="2771"/>
                    <a:pt x="958" y="426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6" name="Line"/>
            <p:cNvSpPr/>
            <p:nvPr/>
          </p:nvSpPr>
          <p:spPr>
            <a:xfrm>
              <a:off x="716102" y="931348"/>
              <a:ext cx="280214"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7" name="Line"/>
            <p:cNvSpPr/>
            <p:nvPr/>
          </p:nvSpPr>
          <p:spPr>
            <a:xfrm>
              <a:off x="716102" y="1055888"/>
              <a:ext cx="332106"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075" y="17280"/>
                    <a:pt x="12150" y="12960"/>
                    <a:pt x="15750" y="9360"/>
                  </a:cubicBezTo>
                  <a:cubicBezTo>
                    <a:pt x="19350" y="5760"/>
                    <a:pt x="20475" y="288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8" name="Line"/>
            <p:cNvSpPr/>
            <p:nvPr/>
          </p:nvSpPr>
          <p:spPr>
            <a:xfrm>
              <a:off x="1670904" y="-1"/>
              <a:ext cx="290593" cy="751460"/>
            </a:xfrm>
            <a:custGeom>
              <a:avLst/>
              <a:gdLst/>
              <a:ahLst/>
              <a:cxnLst>
                <a:cxn ang="0">
                  <a:pos x="wd2" y="hd2"/>
                </a:cxn>
                <a:cxn ang="5400000">
                  <a:pos x="wd2" y="hd2"/>
                </a:cxn>
                <a:cxn ang="10800000">
                  <a:pos x="wd2" y="hd2"/>
                </a:cxn>
                <a:cxn ang="16200000">
                  <a:pos x="wd2" y="hd2"/>
                </a:cxn>
              </a:cxnLst>
              <a:rect l="0" t="0" r="r" b="b"/>
              <a:pathLst>
                <a:path w="21098" h="21523" fill="norm" stroke="1" extrusionOk="0">
                  <a:moveTo>
                    <a:pt x="0" y="4976"/>
                  </a:moveTo>
                  <a:cubicBezTo>
                    <a:pt x="251" y="4283"/>
                    <a:pt x="502" y="3589"/>
                    <a:pt x="754" y="3639"/>
                  </a:cubicBezTo>
                  <a:cubicBezTo>
                    <a:pt x="1005" y="3688"/>
                    <a:pt x="1256" y="4481"/>
                    <a:pt x="1381" y="6611"/>
                  </a:cubicBezTo>
                  <a:cubicBezTo>
                    <a:pt x="1507" y="8741"/>
                    <a:pt x="1507" y="12209"/>
                    <a:pt x="1507" y="14686"/>
                  </a:cubicBezTo>
                  <a:cubicBezTo>
                    <a:pt x="1507" y="17163"/>
                    <a:pt x="1507" y="18650"/>
                    <a:pt x="1507" y="19740"/>
                  </a:cubicBezTo>
                  <a:cubicBezTo>
                    <a:pt x="1507" y="20829"/>
                    <a:pt x="1507" y="21523"/>
                    <a:pt x="1507" y="21523"/>
                  </a:cubicBezTo>
                  <a:cubicBezTo>
                    <a:pt x="1507" y="21523"/>
                    <a:pt x="1507" y="20829"/>
                    <a:pt x="1507" y="18551"/>
                  </a:cubicBezTo>
                  <a:cubicBezTo>
                    <a:pt x="1507" y="16272"/>
                    <a:pt x="1507" y="12407"/>
                    <a:pt x="1507" y="9286"/>
                  </a:cubicBezTo>
                  <a:cubicBezTo>
                    <a:pt x="1507" y="6165"/>
                    <a:pt x="1507" y="3787"/>
                    <a:pt x="2135" y="2351"/>
                  </a:cubicBezTo>
                  <a:cubicBezTo>
                    <a:pt x="2763" y="914"/>
                    <a:pt x="4019" y="418"/>
                    <a:pt x="6153" y="171"/>
                  </a:cubicBezTo>
                  <a:cubicBezTo>
                    <a:pt x="8288" y="-77"/>
                    <a:pt x="11302" y="-77"/>
                    <a:pt x="13940" y="319"/>
                  </a:cubicBezTo>
                  <a:cubicBezTo>
                    <a:pt x="16577" y="716"/>
                    <a:pt x="18837" y="1508"/>
                    <a:pt x="20093" y="2152"/>
                  </a:cubicBezTo>
                  <a:cubicBezTo>
                    <a:pt x="21349" y="2796"/>
                    <a:pt x="21600" y="3292"/>
                    <a:pt x="19842" y="4233"/>
                  </a:cubicBezTo>
                  <a:cubicBezTo>
                    <a:pt x="18084" y="5174"/>
                    <a:pt x="14316" y="6562"/>
                    <a:pt x="11428" y="7651"/>
                  </a:cubicBezTo>
                  <a:cubicBezTo>
                    <a:pt x="8540" y="8741"/>
                    <a:pt x="6530" y="9534"/>
                    <a:pt x="4521" y="1032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9" name="Line"/>
            <p:cNvSpPr/>
            <p:nvPr/>
          </p:nvSpPr>
          <p:spPr>
            <a:xfrm>
              <a:off x="2092716" y="360542"/>
              <a:ext cx="169751" cy="283309"/>
            </a:xfrm>
            <a:custGeom>
              <a:avLst/>
              <a:gdLst/>
              <a:ahLst/>
              <a:cxnLst>
                <a:cxn ang="0">
                  <a:pos x="wd2" y="hd2"/>
                </a:cxn>
                <a:cxn ang="5400000">
                  <a:pos x="wd2" y="hd2"/>
                </a:cxn>
                <a:cxn ang="10800000">
                  <a:pos x="wd2" y="hd2"/>
                </a:cxn>
                <a:cxn ang="16200000">
                  <a:pos x="wd2" y="hd2"/>
                </a:cxn>
              </a:cxnLst>
              <a:rect l="0" t="0" r="r" b="b"/>
              <a:pathLst>
                <a:path w="21198" h="21312" fill="norm" stroke="1" extrusionOk="0">
                  <a:moveTo>
                    <a:pt x="462" y="0"/>
                  </a:moveTo>
                  <a:cubicBezTo>
                    <a:pt x="30" y="4945"/>
                    <a:pt x="-402" y="9889"/>
                    <a:pt x="678" y="13533"/>
                  </a:cubicBezTo>
                  <a:cubicBezTo>
                    <a:pt x="1758" y="17176"/>
                    <a:pt x="4350" y="19518"/>
                    <a:pt x="8022" y="20559"/>
                  </a:cubicBezTo>
                  <a:cubicBezTo>
                    <a:pt x="11694" y="21600"/>
                    <a:pt x="16446" y="21340"/>
                    <a:pt x="21198" y="2108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0" name="Line"/>
            <p:cNvSpPr/>
            <p:nvPr/>
          </p:nvSpPr>
          <p:spPr>
            <a:xfrm>
              <a:off x="2127549" y="433191"/>
              <a:ext cx="249080"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1" name="Line"/>
            <p:cNvSpPr/>
            <p:nvPr/>
          </p:nvSpPr>
          <p:spPr>
            <a:xfrm>
              <a:off x="1556743" y="723782"/>
              <a:ext cx="1930362" cy="269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626" y="19938"/>
                    <a:pt x="3252" y="18277"/>
                    <a:pt x="4877" y="16615"/>
                  </a:cubicBezTo>
                  <a:cubicBezTo>
                    <a:pt x="6503" y="14954"/>
                    <a:pt x="8129" y="13292"/>
                    <a:pt x="9755" y="11631"/>
                  </a:cubicBezTo>
                  <a:cubicBezTo>
                    <a:pt x="11381" y="9969"/>
                    <a:pt x="13006" y="8308"/>
                    <a:pt x="14555" y="6923"/>
                  </a:cubicBezTo>
                  <a:cubicBezTo>
                    <a:pt x="16103" y="5538"/>
                    <a:pt x="17574" y="4431"/>
                    <a:pt x="18735" y="3323"/>
                  </a:cubicBezTo>
                  <a:cubicBezTo>
                    <a:pt x="19897" y="2215"/>
                    <a:pt x="20748" y="1108"/>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2" name="Line"/>
            <p:cNvSpPr/>
            <p:nvPr/>
          </p:nvSpPr>
          <p:spPr>
            <a:xfrm>
              <a:off x="1909605" y="1336102"/>
              <a:ext cx="51893" cy="4981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760" y="5250"/>
                    <a:pt x="11520" y="10500"/>
                    <a:pt x="15120" y="14100"/>
                  </a:cubicBezTo>
                  <a:cubicBezTo>
                    <a:pt x="18720" y="17700"/>
                    <a:pt x="20160" y="1965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3" name="Line"/>
            <p:cNvSpPr/>
            <p:nvPr/>
          </p:nvSpPr>
          <p:spPr>
            <a:xfrm>
              <a:off x="2262466" y="1398372"/>
              <a:ext cx="35513" cy="394376"/>
            </a:xfrm>
            <a:custGeom>
              <a:avLst/>
              <a:gdLst/>
              <a:ahLst/>
              <a:cxnLst>
                <a:cxn ang="0">
                  <a:pos x="wd2" y="hd2"/>
                </a:cxn>
                <a:cxn ang="5400000">
                  <a:pos x="wd2" y="hd2"/>
                </a:cxn>
                <a:cxn ang="10800000">
                  <a:pos x="wd2" y="hd2"/>
                </a:cxn>
                <a:cxn ang="16200000">
                  <a:pos x="wd2" y="hd2"/>
                </a:cxn>
              </a:cxnLst>
              <a:rect l="0" t="0" r="r" b="b"/>
              <a:pathLst>
                <a:path w="20157" h="21600" fill="norm" stroke="1" extrusionOk="0">
                  <a:moveTo>
                    <a:pt x="0" y="0"/>
                  </a:moveTo>
                  <a:cubicBezTo>
                    <a:pt x="7854" y="5305"/>
                    <a:pt x="15709" y="10611"/>
                    <a:pt x="18654" y="14211"/>
                  </a:cubicBezTo>
                  <a:cubicBezTo>
                    <a:pt x="21600" y="17811"/>
                    <a:pt x="19637" y="19705"/>
                    <a:pt x="17673"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4" name="Line"/>
            <p:cNvSpPr/>
            <p:nvPr/>
          </p:nvSpPr>
          <p:spPr>
            <a:xfrm>
              <a:off x="2158683" y="1543667"/>
              <a:ext cx="269837" cy="103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492" y="18000"/>
                    <a:pt x="4985" y="14400"/>
                    <a:pt x="8585" y="10800"/>
                  </a:cubicBezTo>
                  <a:cubicBezTo>
                    <a:pt x="12185" y="7200"/>
                    <a:pt x="16892" y="36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5" name="Line"/>
            <p:cNvSpPr/>
            <p:nvPr/>
          </p:nvSpPr>
          <p:spPr>
            <a:xfrm>
              <a:off x="2572925" y="1439884"/>
              <a:ext cx="146187" cy="274594"/>
            </a:xfrm>
            <a:custGeom>
              <a:avLst/>
              <a:gdLst/>
              <a:ahLst/>
              <a:cxnLst>
                <a:cxn ang="0">
                  <a:pos x="wd2" y="hd2"/>
                </a:cxn>
                <a:cxn ang="5400000">
                  <a:pos x="wd2" y="hd2"/>
                </a:cxn>
                <a:cxn ang="10800000">
                  <a:pos x="wd2" y="hd2"/>
                </a:cxn>
                <a:cxn ang="16200000">
                  <a:pos x="wd2" y="hd2"/>
                </a:cxn>
              </a:cxnLst>
              <a:rect l="0" t="0" r="r" b="b"/>
              <a:pathLst>
                <a:path w="21227" h="21431" fill="norm" stroke="1" extrusionOk="0">
                  <a:moveTo>
                    <a:pt x="4650" y="0"/>
                  </a:moveTo>
                  <a:cubicBezTo>
                    <a:pt x="2641" y="5670"/>
                    <a:pt x="632" y="11340"/>
                    <a:pt x="129" y="14850"/>
                  </a:cubicBezTo>
                  <a:cubicBezTo>
                    <a:pt x="-373" y="18360"/>
                    <a:pt x="632" y="19710"/>
                    <a:pt x="2390" y="20520"/>
                  </a:cubicBezTo>
                  <a:cubicBezTo>
                    <a:pt x="4148" y="21330"/>
                    <a:pt x="6660" y="21600"/>
                    <a:pt x="9925" y="21330"/>
                  </a:cubicBezTo>
                  <a:cubicBezTo>
                    <a:pt x="13190" y="21060"/>
                    <a:pt x="17208" y="20250"/>
                    <a:pt x="21227" y="1944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6" name="Line"/>
            <p:cNvSpPr/>
            <p:nvPr/>
          </p:nvSpPr>
          <p:spPr>
            <a:xfrm>
              <a:off x="2739868" y="1346480"/>
              <a:ext cx="62272"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7" name="Line"/>
            <p:cNvSpPr/>
            <p:nvPr/>
          </p:nvSpPr>
          <p:spPr>
            <a:xfrm>
              <a:off x="2926677" y="1159671"/>
              <a:ext cx="179479" cy="664211"/>
            </a:xfrm>
            <a:custGeom>
              <a:avLst/>
              <a:gdLst/>
              <a:ahLst/>
              <a:cxnLst>
                <a:cxn ang="0">
                  <a:pos x="wd2" y="hd2"/>
                </a:cxn>
                <a:cxn ang="5400000">
                  <a:pos x="wd2" y="hd2"/>
                </a:cxn>
                <a:cxn ang="10800000">
                  <a:pos x="wd2" y="hd2"/>
                </a:cxn>
                <a:cxn ang="16200000">
                  <a:pos x="wd2" y="hd2"/>
                </a:cxn>
              </a:cxnLst>
              <a:rect l="0" t="0" r="r" b="b"/>
              <a:pathLst>
                <a:path w="20752" h="21600" fill="norm" stroke="1" extrusionOk="0">
                  <a:moveTo>
                    <a:pt x="2400" y="0"/>
                  </a:moveTo>
                  <a:cubicBezTo>
                    <a:pt x="8800" y="1913"/>
                    <a:pt x="15200" y="3825"/>
                    <a:pt x="18400" y="6300"/>
                  </a:cubicBezTo>
                  <a:cubicBezTo>
                    <a:pt x="21600" y="8775"/>
                    <a:pt x="21600" y="11813"/>
                    <a:pt x="18000" y="14456"/>
                  </a:cubicBezTo>
                  <a:cubicBezTo>
                    <a:pt x="14400" y="17100"/>
                    <a:pt x="7200" y="1935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8" name="Line"/>
            <p:cNvSpPr/>
            <p:nvPr/>
          </p:nvSpPr>
          <p:spPr>
            <a:xfrm>
              <a:off x="1549824" y="1346480"/>
              <a:ext cx="131460" cy="72648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4547" y="0"/>
                  </a:moveTo>
                  <a:cubicBezTo>
                    <a:pt x="2274" y="3086"/>
                    <a:pt x="0" y="6171"/>
                    <a:pt x="0" y="9360"/>
                  </a:cubicBezTo>
                  <a:cubicBezTo>
                    <a:pt x="0" y="12549"/>
                    <a:pt x="2274" y="15840"/>
                    <a:pt x="6253" y="17897"/>
                  </a:cubicBezTo>
                  <a:cubicBezTo>
                    <a:pt x="10232" y="19954"/>
                    <a:pt x="15916" y="20777"/>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99" name="Line"/>
            <p:cNvSpPr/>
            <p:nvPr/>
          </p:nvSpPr>
          <p:spPr>
            <a:xfrm>
              <a:off x="3269161" y="941727"/>
              <a:ext cx="166053" cy="324822"/>
            </a:xfrm>
            <a:custGeom>
              <a:avLst/>
              <a:gdLst/>
              <a:ahLst/>
              <a:cxnLst>
                <a:cxn ang="0">
                  <a:pos x="wd2" y="hd2"/>
                </a:cxn>
                <a:cxn ang="5400000">
                  <a:pos x="wd2" y="hd2"/>
                </a:cxn>
                <a:cxn ang="10800000">
                  <a:pos x="wd2" y="hd2"/>
                </a:cxn>
                <a:cxn ang="16200000">
                  <a:pos x="wd2" y="hd2"/>
                </a:cxn>
              </a:cxnLst>
              <a:rect l="0" t="0" r="r" b="b"/>
              <a:pathLst>
                <a:path w="21600" h="21349" fill="norm" stroke="1" extrusionOk="0">
                  <a:moveTo>
                    <a:pt x="0" y="0"/>
                  </a:moveTo>
                  <a:cubicBezTo>
                    <a:pt x="450" y="5229"/>
                    <a:pt x="900" y="10459"/>
                    <a:pt x="2700" y="14097"/>
                  </a:cubicBezTo>
                  <a:cubicBezTo>
                    <a:pt x="4500" y="17735"/>
                    <a:pt x="7650" y="19781"/>
                    <a:pt x="11025" y="20691"/>
                  </a:cubicBezTo>
                  <a:cubicBezTo>
                    <a:pt x="14400" y="21600"/>
                    <a:pt x="18000" y="21373"/>
                    <a:pt x="21600" y="2114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00" name="Line"/>
            <p:cNvSpPr/>
            <p:nvPr/>
          </p:nvSpPr>
          <p:spPr>
            <a:xfrm>
              <a:off x="3321053" y="1003996"/>
              <a:ext cx="217944"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3"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4"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Solution </a:t>
            </a:r>
            <a:r>
              <a:t>)</a:t>
            </a:r>
            <a:r>
              <a:t>2</a:t>
            </a:r>
            <a:r>
              <a:t>\</a:t>
            </a:r>
            <a:r>
              <a:t>7)</a:t>
            </a:r>
          </a:p>
        </p:txBody>
      </p:sp>
      <p:sp>
        <p:nvSpPr>
          <p:cNvPr id="305" name="Google Shape;128;p4"/>
          <p:cNvSpPr txBox="1"/>
          <p:nvPr/>
        </p:nvSpPr>
        <p:spPr>
          <a:xfrm>
            <a:off x="1961188" y="4439125"/>
            <a:ext cx="18754392" cy="715066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marL="177800" indent="127000" algn="l">
              <a:lnSpc>
                <a:spcPct val="126444"/>
              </a:lnSpc>
              <a:defRPr>
                <a:solidFill>
                  <a:srgbClr val="0A1F61"/>
                </a:solidFill>
                <a:latin typeface="Tajawal Medium"/>
                <a:ea typeface="Tajawal Medium"/>
                <a:cs typeface="Tajawal Medium"/>
                <a:sym typeface="Tajawal Medium"/>
              </a:defRPr>
            </a:pPr>
            <a:r>
              <a:t>•    Enter this formula in cell C2, with (1 + i) = 1.05. Then copy the formula down column C to calculate the present values for years 1 to 5. Point to cell C8. Then use the </a:t>
            </a:r>
            <a14:m>
              <m:oMath>
                <m:r>
                  <a:rPr xmlns:a="http://schemas.openxmlformats.org/drawingml/2006/main" sz="4100" i="1">
                    <a:solidFill>
                      <a:srgbClr val="0A1F61"/>
                    </a:solidFill>
                    <a:latin typeface="Cambria Math" panose="02040503050406030204" pitchFamily="18" charset="0"/>
                  </a:rPr>
                  <m:t>∑</m:t>
                </m:r>
                <m:r>
                  <m:rPr>
                    <m:nor/>
                  </m:rPr>
                  <a:rPr xmlns:a="http://schemas.openxmlformats.org/drawingml/2006/main" sz="4100" i="1">
                    <a:solidFill>
                      <a:srgbClr val="0A1F61"/>
                    </a:solidFill>
                    <a:latin typeface="Cambria Math" panose="02040503050406030204" pitchFamily="18" charset="0"/>
                  </a:rPr>
                  <m:t>button</m:t>
                </m:r>
              </m:oMath>
            </a14:m>
            <a:r>
              <a:t> to sum the contents of cells C2 to C7 to find the NPV.</a:t>
            </a:r>
          </a:p>
          <a:p>
            <a:pPr marL="177800" indent="127000" algn="l">
              <a:lnSpc>
                <a:spcPct val="126444"/>
              </a:lnSpc>
              <a:defRPr>
                <a:solidFill>
                  <a:srgbClr val="0A1F61"/>
                </a:solidFill>
                <a:latin typeface="Tajawal Medium"/>
                <a:ea typeface="Tajawal Medium"/>
                <a:cs typeface="Tajawal Medium"/>
                <a:sym typeface="Tajawal Medium"/>
              </a:defRPr>
            </a:pPr>
          </a:p>
          <a:p>
            <a:pPr marL="177800" indent="127000" algn="l">
              <a:lnSpc>
                <a:spcPct val="123666"/>
              </a:lnSpc>
              <a:defRPr>
                <a:solidFill>
                  <a:srgbClr val="0A1F61"/>
                </a:solidFill>
                <a:latin typeface="Tajawal Medium"/>
                <a:ea typeface="Tajawal Medium"/>
                <a:cs typeface="Tajawal Medium"/>
                <a:sym typeface="Tajawal Medium"/>
              </a:defRPr>
            </a:pPr>
            <a:r>
              <a:t>•    To calculate the NPV for each of the other discount rates, copy the formula in cell C2 across row 2. The $ sign in front of the A and B means that these references do not change.</a:t>
            </a:r>
          </a:p>
          <a:p>
            <a:pPr marL="177800" indent="127000" algn="l">
              <a:lnSpc>
                <a:spcPct val="123666"/>
              </a:lnSpc>
              <a:defRPr>
                <a:solidFill>
                  <a:srgbClr val="0A1F61"/>
                </a:solidFill>
                <a:latin typeface="Tajawal Medium"/>
                <a:ea typeface="Tajawal Medium"/>
                <a:cs typeface="Tajawal Medium"/>
                <a:sym typeface="Tajawal Medium"/>
              </a:defRPr>
            </a:pPr>
            <a:r>
              <a:t> However, since the discount rate is different for each column, this part of the formula must be changed. For example, in the 11 % column, replace (1 + i) by 1.11. </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7"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8"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Solution </a:t>
            </a:r>
            <a:r>
              <a:t>)</a:t>
            </a:r>
            <a:r>
              <a:t>4</a:t>
            </a:r>
            <a:r>
              <a:t>\</a:t>
            </a:r>
            <a:r>
              <a:t>7)</a:t>
            </a:r>
          </a:p>
        </p:txBody>
      </p:sp>
      <p:sp>
        <p:nvSpPr>
          <p:cNvPr id="309" name="Google Shape;128;p4"/>
          <p:cNvSpPr txBox="1"/>
          <p:nvPr/>
        </p:nvSpPr>
        <p:spPr>
          <a:xfrm>
            <a:off x="1961188" y="4481655"/>
            <a:ext cx="18754392" cy="512646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indent="208024" algn="just">
              <a:lnSpc>
                <a:spcPct val="115200"/>
              </a:lnSpc>
              <a:defRPr>
                <a:solidFill>
                  <a:srgbClr val="0A1F61"/>
                </a:solidFill>
                <a:latin typeface="Tajawal Medium"/>
                <a:ea typeface="Tajawal Medium"/>
                <a:cs typeface="Tajawal Medium"/>
                <a:sym typeface="Tajawal Medium"/>
              </a:defRPr>
            </a:pPr>
          </a:p>
          <a:p>
            <a:pPr indent="208024" algn="just">
              <a:lnSpc>
                <a:spcPct val="115200"/>
              </a:lnSpc>
              <a:defRPr>
                <a:solidFill>
                  <a:srgbClr val="0A1F61"/>
                </a:solidFill>
                <a:latin typeface="Tajawal Medium"/>
                <a:ea typeface="Tajawal Medium"/>
                <a:cs typeface="Tajawal Medium"/>
                <a:sym typeface="Tajawal Medium"/>
              </a:defRPr>
            </a:pPr>
            <a:r>
              <a:t>• Repeat the ‘copy down and sum' procedure described above for columns D, E. F. G, H and I in Table 5.5.</a:t>
            </a:r>
          </a:p>
          <a:p>
            <a:pPr indent="208024" algn="just">
              <a:lnSpc>
                <a:spcPct val="115200"/>
              </a:lnSpc>
              <a:defRPr>
                <a:solidFill>
                  <a:srgbClr val="0A1F61"/>
                </a:solidFill>
                <a:latin typeface="Tajawal Medium"/>
                <a:ea typeface="Tajawal Medium"/>
                <a:cs typeface="Tajawal Medium"/>
                <a:sym typeface="Tajawal Medium"/>
              </a:defRPr>
            </a:pPr>
          </a:p>
          <a:p>
            <a:pPr indent="127000" algn="just">
              <a:lnSpc>
                <a:spcPct val="113399"/>
              </a:lnSpc>
              <a:defRPr>
                <a:solidFill>
                  <a:srgbClr val="0A1F61"/>
                </a:solidFill>
                <a:latin typeface="Tajawal Medium"/>
                <a:ea typeface="Tajawal Medium"/>
                <a:cs typeface="Tajawal Medium"/>
                <a:sym typeface="Tajawal Medium"/>
              </a:defRPr>
            </a:pPr>
            <a:r>
              <a:t>The NPV for each discount rate is plotted in Figure 5.1. The IRR is the value of  i  at which this graph crosses the horizontal axis. </a:t>
            </a:r>
          </a:p>
          <a:p>
            <a:pPr indent="127000" algn="just">
              <a:lnSpc>
                <a:spcPct val="113399"/>
              </a:lnSpc>
              <a:defRPr>
                <a:solidFill>
                  <a:srgbClr val="0A1F61"/>
                </a:solidFill>
                <a:latin typeface="Tajawal Medium"/>
                <a:ea typeface="Tajawal Medium"/>
                <a:cs typeface="Tajawal Medium"/>
                <a:sym typeface="Tajawal Medium"/>
              </a:defRPr>
            </a:pPr>
            <a:r>
              <a:t>In Figure 5.1, this point is between i = 11% and 13%, but considerably closer to 11%. IRR</a:t>
            </a:r>
            <a14:m>
              <m:oMath>
                <m:r>
                  <a:rPr xmlns:a="http://schemas.openxmlformats.org/drawingml/2006/main" sz="7150" i="1">
                    <a:solidFill>
                      <a:srgbClr val="0A1F61"/>
                    </a:solidFill>
                    <a:latin typeface="Cambria Math" panose="02040503050406030204" pitchFamily="18" charset="0"/>
                  </a:rPr>
                  <m:t/>
                </m:r>
                <m:r>
                  <a:rPr xmlns:a="http://schemas.openxmlformats.org/drawingml/2006/main" sz="7150" i="1">
                    <a:solidFill>
                      <a:srgbClr val="0A1F61"/>
                    </a:solidFill>
                    <a:latin typeface="Cambria Math" panose="02040503050406030204" pitchFamily="18" charset="0"/>
                  </a:rPr>
                  <m:t>≅</m:t>
                </m:r>
              </m:oMath>
            </a14:m>
            <a:r>
              <a:t>11.45%.</a:t>
            </a:r>
          </a:p>
        </p:txBody>
      </p:sp>
      <p:grpSp>
        <p:nvGrpSpPr>
          <p:cNvPr id="313" name="Drawing"/>
          <p:cNvGrpSpPr/>
          <p:nvPr/>
        </p:nvGrpSpPr>
        <p:grpSpPr>
          <a:xfrm>
            <a:off x="2034151" y="8866621"/>
            <a:ext cx="1811669" cy="978917"/>
            <a:chOff x="0" y="0"/>
            <a:chExt cx="1811668" cy="978916"/>
          </a:xfrm>
        </p:grpSpPr>
        <p:sp>
          <p:nvSpPr>
            <p:cNvPr id="310" name="Line"/>
            <p:cNvSpPr/>
            <p:nvPr/>
          </p:nvSpPr>
          <p:spPr>
            <a:xfrm>
              <a:off x="591555" y="805945"/>
              <a:ext cx="1220114" cy="88676"/>
            </a:xfrm>
            <a:custGeom>
              <a:avLst/>
              <a:gdLst/>
              <a:ahLst/>
              <a:cxnLst>
                <a:cxn ang="0">
                  <a:pos x="wd2" y="hd2"/>
                </a:cxn>
                <a:cxn ang="5400000">
                  <a:pos x="wd2" y="hd2"/>
                </a:cxn>
                <a:cxn ang="10800000">
                  <a:pos x="wd2" y="hd2"/>
                </a:cxn>
                <a:cxn ang="16200000">
                  <a:pos x="wd2" y="hd2"/>
                </a:cxn>
              </a:cxnLst>
              <a:rect l="0" t="0" r="r" b="b"/>
              <a:pathLst>
                <a:path w="21280" h="21295" fill="norm" stroke="1" extrusionOk="0">
                  <a:moveTo>
                    <a:pt x="3258" y="2492"/>
                  </a:moveTo>
                  <a:cubicBezTo>
                    <a:pt x="2655" y="1662"/>
                    <a:pt x="2051" y="831"/>
                    <a:pt x="1478" y="415"/>
                  </a:cubicBezTo>
                  <a:cubicBezTo>
                    <a:pt x="905" y="0"/>
                    <a:pt x="362" y="0"/>
                    <a:pt x="272" y="0"/>
                  </a:cubicBezTo>
                  <a:cubicBezTo>
                    <a:pt x="181" y="0"/>
                    <a:pt x="543" y="0"/>
                    <a:pt x="1478" y="1246"/>
                  </a:cubicBezTo>
                  <a:cubicBezTo>
                    <a:pt x="2413" y="2492"/>
                    <a:pt x="3922" y="4985"/>
                    <a:pt x="5611" y="6646"/>
                  </a:cubicBezTo>
                  <a:cubicBezTo>
                    <a:pt x="7301" y="8308"/>
                    <a:pt x="9171" y="9138"/>
                    <a:pt x="11072" y="9554"/>
                  </a:cubicBezTo>
                  <a:cubicBezTo>
                    <a:pt x="12972" y="9969"/>
                    <a:pt x="14903" y="9969"/>
                    <a:pt x="14692" y="9969"/>
                  </a:cubicBezTo>
                  <a:cubicBezTo>
                    <a:pt x="14480" y="9969"/>
                    <a:pt x="12127" y="9969"/>
                    <a:pt x="9895" y="8723"/>
                  </a:cubicBezTo>
                  <a:cubicBezTo>
                    <a:pt x="7663" y="7477"/>
                    <a:pt x="5551" y="4985"/>
                    <a:pt x="4344" y="3323"/>
                  </a:cubicBezTo>
                  <a:cubicBezTo>
                    <a:pt x="3137" y="1662"/>
                    <a:pt x="2836" y="831"/>
                    <a:pt x="2534" y="415"/>
                  </a:cubicBezTo>
                  <a:cubicBezTo>
                    <a:pt x="2232" y="0"/>
                    <a:pt x="1931" y="0"/>
                    <a:pt x="1931" y="415"/>
                  </a:cubicBezTo>
                  <a:cubicBezTo>
                    <a:pt x="1931" y="831"/>
                    <a:pt x="2232" y="1662"/>
                    <a:pt x="3469" y="2492"/>
                  </a:cubicBezTo>
                  <a:cubicBezTo>
                    <a:pt x="4706" y="3323"/>
                    <a:pt x="6878" y="4154"/>
                    <a:pt x="8990" y="4154"/>
                  </a:cubicBezTo>
                  <a:cubicBezTo>
                    <a:pt x="11102" y="4154"/>
                    <a:pt x="13153" y="3323"/>
                    <a:pt x="15265" y="2492"/>
                  </a:cubicBezTo>
                  <a:cubicBezTo>
                    <a:pt x="17377" y="1662"/>
                    <a:pt x="19549" y="831"/>
                    <a:pt x="20574" y="831"/>
                  </a:cubicBezTo>
                  <a:cubicBezTo>
                    <a:pt x="21600" y="831"/>
                    <a:pt x="21479" y="1662"/>
                    <a:pt x="20393" y="3323"/>
                  </a:cubicBezTo>
                  <a:cubicBezTo>
                    <a:pt x="19307" y="4985"/>
                    <a:pt x="17256" y="7477"/>
                    <a:pt x="15174" y="9969"/>
                  </a:cubicBezTo>
                  <a:cubicBezTo>
                    <a:pt x="13093" y="12462"/>
                    <a:pt x="10981" y="14954"/>
                    <a:pt x="8899" y="17031"/>
                  </a:cubicBezTo>
                  <a:cubicBezTo>
                    <a:pt x="6818" y="19108"/>
                    <a:pt x="4766" y="20769"/>
                    <a:pt x="3288" y="21185"/>
                  </a:cubicBezTo>
                  <a:cubicBezTo>
                    <a:pt x="1810" y="21600"/>
                    <a:pt x="905" y="20769"/>
                    <a:pt x="0" y="1993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1" name="Line"/>
            <p:cNvSpPr/>
            <p:nvPr/>
          </p:nvSpPr>
          <p:spPr>
            <a:xfrm>
              <a:off x="0" y="-1"/>
              <a:ext cx="777545" cy="787663"/>
            </a:xfrm>
            <a:custGeom>
              <a:avLst/>
              <a:gdLst/>
              <a:ahLst/>
              <a:cxnLst>
                <a:cxn ang="0">
                  <a:pos x="wd2" y="hd2"/>
                </a:cxn>
                <a:cxn ang="5400000">
                  <a:pos x="wd2" y="hd2"/>
                </a:cxn>
                <a:cxn ang="10800000">
                  <a:pos x="wd2" y="hd2"/>
                </a:cxn>
                <a:cxn ang="16200000">
                  <a:pos x="wd2" y="hd2"/>
                </a:cxn>
              </a:cxnLst>
              <a:rect l="0" t="0" r="r" b="b"/>
              <a:pathLst>
                <a:path w="21387" h="21383" fill="norm" stroke="1" extrusionOk="0">
                  <a:moveTo>
                    <a:pt x="9706" y="21033"/>
                  </a:moveTo>
                  <a:cubicBezTo>
                    <a:pt x="10848" y="21221"/>
                    <a:pt x="11990" y="21409"/>
                    <a:pt x="13131" y="21221"/>
                  </a:cubicBezTo>
                  <a:cubicBezTo>
                    <a:pt x="14273" y="21033"/>
                    <a:pt x="15415" y="20470"/>
                    <a:pt x="16652" y="19531"/>
                  </a:cubicBezTo>
                  <a:cubicBezTo>
                    <a:pt x="17889" y="18592"/>
                    <a:pt x="19221" y="17277"/>
                    <a:pt x="20125" y="15633"/>
                  </a:cubicBezTo>
                  <a:cubicBezTo>
                    <a:pt x="21029" y="13990"/>
                    <a:pt x="21505" y="12018"/>
                    <a:pt x="21362" y="9905"/>
                  </a:cubicBezTo>
                  <a:cubicBezTo>
                    <a:pt x="21220" y="7792"/>
                    <a:pt x="20458" y="5538"/>
                    <a:pt x="19031" y="3847"/>
                  </a:cubicBezTo>
                  <a:cubicBezTo>
                    <a:pt x="17604" y="2157"/>
                    <a:pt x="15510" y="1030"/>
                    <a:pt x="13179" y="466"/>
                  </a:cubicBezTo>
                  <a:cubicBezTo>
                    <a:pt x="10848" y="-97"/>
                    <a:pt x="8279" y="-97"/>
                    <a:pt x="6375" y="185"/>
                  </a:cubicBezTo>
                  <a:cubicBezTo>
                    <a:pt x="4472" y="466"/>
                    <a:pt x="3235" y="1030"/>
                    <a:pt x="2331" y="1922"/>
                  </a:cubicBezTo>
                  <a:cubicBezTo>
                    <a:pt x="1427" y="2814"/>
                    <a:pt x="857" y="4035"/>
                    <a:pt x="476" y="5444"/>
                  </a:cubicBezTo>
                  <a:cubicBezTo>
                    <a:pt x="95" y="6853"/>
                    <a:pt x="-95" y="8449"/>
                    <a:pt x="48" y="10233"/>
                  </a:cubicBezTo>
                  <a:cubicBezTo>
                    <a:pt x="190" y="12018"/>
                    <a:pt x="666" y="13990"/>
                    <a:pt x="1475" y="15586"/>
                  </a:cubicBezTo>
                  <a:cubicBezTo>
                    <a:pt x="2284" y="17183"/>
                    <a:pt x="3426" y="18404"/>
                    <a:pt x="4758" y="19343"/>
                  </a:cubicBezTo>
                  <a:cubicBezTo>
                    <a:pt x="6090" y="20282"/>
                    <a:pt x="7612" y="20940"/>
                    <a:pt x="9373" y="21221"/>
                  </a:cubicBezTo>
                  <a:cubicBezTo>
                    <a:pt x="11133" y="21503"/>
                    <a:pt x="13131" y="21409"/>
                    <a:pt x="14701" y="20986"/>
                  </a:cubicBezTo>
                  <a:cubicBezTo>
                    <a:pt x="16272" y="20564"/>
                    <a:pt x="17413" y="19813"/>
                    <a:pt x="18365" y="19014"/>
                  </a:cubicBezTo>
                  <a:cubicBezTo>
                    <a:pt x="19316" y="18216"/>
                    <a:pt x="20078" y="17371"/>
                    <a:pt x="20553" y="16713"/>
                  </a:cubicBezTo>
                  <a:cubicBezTo>
                    <a:pt x="21029" y="16056"/>
                    <a:pt x="21220" y="15586"/>
                    <a:pt x="21220" y="15070"/>
                  </a:cubicBezTo>
                  <a:cubicBezTo>
                    <a:pt x="21220" y="14553"/>
                    <a:pt x="21029" y="13990"/>
                    <a:pt x="20839" y="1342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2" name="Line"/>
            <p:cNvSpPr/>
            <p:nvPr/>
          </p:nvSpPr>
          <p:spPr>
            <a:xfrm>
              <a:off x="639987" y="878593"/>
              <a:ext cx="1146917" cy="100324"/>
            </a:xfrm>
            <a:custGeom>
              <a:avLst/>
              <a:gdLst/>
              <a:ahLst/>
              <a:cxnLst>
                <a:cxn ang="0">
                  <a:pos x="wd2" y="hd2"/>
                </a:cxn>
                <a:cxn ang="5400000">
                  <a:pos x="wd2" y="hd2"/>
                </a:cxn>
                <a:cxn ang="10800000">
                  <a:pos x="wd2" y="hd2"/>
                </a:cxn>
                <a:cxn ang="16200000">
                  <a:pos x="wd2" y="hd2"/>
                </a:cxn>
              </a:cxnLst>
              <a:rect l="0" t="0" r="r" b="b"/>
              <a:pathLst>
                <a:path w="21570" h="21600" fill="norm" stroke="1" extrusionOk="0">
                  <a:moveTo>
                    <a:pt x="6896" y="15641"/>
                  </a:moveTo>
                  <a:cubicBezTo>
                    <a:pt x="9239" y="12662"/>
                    <a:pt x="11581" y="9683"/>
                    <a:pt x="13923" y="7821"/>
                  </a:cubicBezTo>
                  <a:cubicBezTo>
                    <a:pt x="16265" y="5959"/>
                    <a:pt x="18607" y="5214"/>
                    <a:pt x="19941" y="4841"/>
                  </a:cubicBezTo>
                  <a:cubicBezTo>
                    <a:pt x="21275" y="4469"/>
                    <a:pt x="21600" y="4469"/>
                    <a:pt x="21567" y="4096"/>
                  </a:cubicBezTo>
                  <a:cubicBezTo>
                    <a:pt x="21535" y="3724"/>
                    <a:pt x="21145" y="2979"/>
                    <a:pt x="19713" y="2607"/>
                  </a:cubicBezTo>
                  <a:cubicBezTo>
                    <a:pt x="18282" y="2235"/>
                    <a:pt x="15810" y="2235"/>
                    <a:pt x="13402" y="2235"/>
                  </a:cubicBezTo>
                  <a:cubicBezTo>
                    <a:pt x="10995" y="2235"/>
                    <a:pt x="8653" y="2235"/>
                    <a:pt x="7222" y="1862"/>
                  </a:cubicBezTo>
                  <a:cubicBezTo>
                    <a:pt x="5790" y="1490"/>
                    <a:pt x="5270" y="745"/>
                    <a:pt x="4847" y="372"/>
                  </a:cubicBezTo>
                  <a:cubicBezTo>
                    <a:pt x="4424" y="0"/>
                    <a:pt x="4099" y="0"/>
                    <a:pt x="4099" y="0"/>
                  </a:cubicBezTo>
                  <a:cubicBezTo>
                    <a:pt x="4099" y="0"/>
                    <a:pt x="4424" y="0"/>
                    <a:pt x="5888" y="372"/>
                  </a:cubicBezTo>
                  <a:cubicBezTo>
                    <a:pt x="7352" y="745"/>
                    <a:pt x="9954" y="1490"/>
                    <a:pt x="12264" y="1862"/>
                  </a:cubicBezTo>
                  <a:cubicBezTo>
                    <a:pt x="14573" y="2235"/>
                    <a:pt x="16590" y="2235"/>
                    <a:pt x="17892" y="2235"/>
                  </a:cubicBezTo>
                  <a:cubicBezTo>
                    <a:pt x="19193" y="2235"/>
                    <a:pt x="19778" y="2235"/>
                    <a:pt x="19843" y="2979"/>
                  </a:cubicBezTo>
                  <a:cubicBezTo>
                    <a:pt x="19908" y="3724"/>
                    <a:pt x="19453" y="5214"/>
                    <a:pt x="18022" y="7076"/>
                  </a:cubicBezTo>
                  <a:cubicBezTo>
                    <a:pt x="16590" y="8938"/>
                    <a:pt x="14183" y="11172"/>
                    <a:pt x="11776" y="13407"/>
                  </a:cubicBezTo>
                  <a:cubicBezTo>
                    <a:pt x="9369" y="15641"/>
                    <a:pt x="6961" y="17876"/>
                    <a:pt x="5107" y="18993"/>
                  </a:cubicBezTo>
                  <a:cubicBezTo>
                    <a:pt x="3253" y="20110"/>
                    <a:pt x="1952" y="20110"/>
                    <a:pt x="1139" y="20110"/>
                  </a:cubicBezTo>
                  <a:cubicBezTo>
                    <a:pt x="325" y="20110"/>
                    <a:pt x="0" y="20110"/>
                    <a:pt x="0" y="20483"/>
                  </a:cubicBezTo>
                  <a:cubicBezTo>
                    <a:pt x="0" y="20855"/>
                    <a:pt x="325" y="21600"/>
                    <a:pt x="1724" y="21600"/>
                  </a:cubicBezTo>
                  <a:cubicBezTo>
                    <a:pt x="3123" y="21600"/>
                    <a:pt x="5595" y="20855"/>
                    <a:pt x="8067" y="19366"/>
                  </a:cubicBezTo>
                  <a:cubicBezTo>
                    <a:pt x="10540" y="17876"/>
                    <a:pt x="13012" y="15641"/>
                    <a:pt x="14086" y="13779"/>
                  </a:cubicBezTo>
                  <a:cubicBezTo>
                    <a:pt x="15159" y="11917"/>
                    <a:pt x="14834" y="10428"/>
                    <a:pt x="14508" y="893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316" name="Drawing"/>
          <p:cNvGrpSpPr/>
          <p:nvPr/>
        </p:nvGrpSpPr>
        <p:grpSpPr>
          <a:xfrm>
            <a:off x="9697763" y="8935707"/>
            <a:ext cx="3544936" cy="176432"/>
            <a:chOff x="0" y="0"/>
            <a:chExt cx="3544935" cy="176430"/>
          </a:xfrm>
        </p:grpSpPr>
        <p:sp>
          <p:nvSpPr>
            <p:cNvPr id="314" name="Line"/>
            <p:cNvSpPr/>
            <p:nvPr/>
          </p:nvSpPr>
          <p:spPr>
            <a:xfrm>
              <a:off x="0" y="0"/>
              <a:ext cx="1292846" cy="103783"/>
            </a:xfrm>
            <a:custGeom>
              <a:avLst/>
              <a:gdLst/>
              <a:ahLst/>
              <a:cxnLst>
                <a:cxn ang="0">
                  <a:pos x="wd2" y="hd2"/>
                </a:cxn>
                <a:cxn ang="5400000">
                  <a:pos x="wd2" y="hd2"/>
                </a:cxn>
                <a:cxn ang="10800000">
                  <a:pos x="wd2" y="hd2"/>
                </a:cxn>
                <a:cxn ang="16200000">
                  <a:pos x="wd2" y="hd2"/>
                </a:cxn>
              </a:cxnLst>
              <a:rect l="0" t="0" r="r" b="b"/>
              <a:pathLst>
                <a:path w="21526" h="21600" fill="norm" stroke="1" extrusionOk="0">
                  <a:moveTo>
                    <a:pt x="1136" y="4320"/>
                  </a:moveTo>
                  <a:cubicBezTo>
                    <a:pt x="617" y="2880"/>
                    <a:pt x="99" y="1440"/>
                    <a:pt x="12" y="720"/>
                  </a:cubicBezTo>
                  <a:cubicBezTo>
                    <a:pt x="-74" y="0"/>
                    <a:pt x="272" y="0"/>
                    <a:pt x="1596" y="0"/>
                  </a:cubicBezTo>
                  <a:cubicBezTo>
                    <a:pt x="2921" y="0"/>
                    <a:pt x="5225" y="0"/>
                    <a:pt x="7241" y="360"/>
                  </a:cubicBezTo>
                  <a:cubicBezTo>
                    <a:pt x="9257" y="720"/>
                    <a:pt x="10985" y="1440"/>
                    <a:pt x="12915" y="2880"/>
                  </a:cubicBezTo>
                  <a:cubicBezTo>
                    <a:pt x="14844" y="4320"/>
                    <a:pt x="16976" y="6480"/>
                    <a:pt x="18329" y="7920"/>
                  </a:cubicBezTo>
                  <a:cubicBezTo>
                    <a:pt x="19683" y="9360"/>
                    <a:pt x="20259" y="10080"/>
                    <a:pt x="20662" y="12240"/>
                  </a:cubicBezTo>
                  <a:cubicBezTo>
                    <a:pt x="21065" y="14400"/>
                    <a:pt x="21296" y="18000"/>
                    <a:pt x="21526"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5" name="Line"/>
            <p:cNvSpPr/>
            <p:nvPr/>
          </p:nvSpPr>
          <p:spPr>
            <a:xfrm>
              <a:off x="2444835" y="150734"/>
              <a:ext cx="1100101" cy="25697"/>
            </a:xfrm>
            <a:custGeom>
              <a:avLst/>
              <a:gdLst/>
              <a:ahLst/>
              <a:cxnLst>
                <a:cxn ang="0">
                  <a:pos x="wd2" y="hd2"/>
                </a:cxn>
                <a:cxn ang="5400000">
                  <a:pos x="wd2" y="hd2"/>
                </a:cxn>
                <a:cxn ang="10800000">
                  <a:pos x="wd2" y="hd2"/>
                </a:cxn>
                <a:cxn ang="16200000">
                  <a:pos x="wd2" y="hd2"/>
                </a:cxn>
              </a:cxnLst>
              <a:rect l="0" t="0" r="r" b="b"/>
              <a:pathLst>
                <a:path w="21600" h="20055" fill="norm" stroke="1" extrusionOk="0">
                  <a:moveTo>
                    <a:pt x="0" y="20055"/>
                  </a:moveTo>
                  <a:cubicBezTo>
                    <a:pt x="1087" y="11955"/>
                    <a:pt x="2174" y="3855"/>
                    <a:pt x="4008" y="1155"/>
                  </a:cubicBezTo>
                  <a:cubicBezTo>
                    <a:pt x="5842" y="-1545"/>
                    <a:pt x="8423" y="1155"/>
                    <a:pt x="11106" y="2505"/>
                  </a:cubicBezTo>
                  <a:cubicBezTo>
                    <a:pt x="13789" y="3855"/>
                    <a:pt x="16574" y="3855"/>
                    <a:pt x="18340" y="3855"/>
                  </a:cubicBezTo>
                  <a:cubicBezTo>
                    <a:pt x="20106" y="3855"/>
                    <a:pt x="20853" y="3855"/>
                    <a:pt x="21600" y="385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8"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19"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Solution </a:t>
            </a:r>
            <a:r>
              <a:t>)</a:t>
            </a:r>
            <a:r>
              <a:t>3</a:t>
            </a:r>
            <a:r>
              <a:t>\</a:t>
            </a:r>
            <a:r>
              <a:t>7)</a:t>
            </a:r>
          </a:p>
        </p:txBody>
      </p:sp>
      <p:pic>
        <p:nvPicPr>
          <p:cNvPr id="320" name="Google Shape;173;p9" descr="Google Shape;173;p9"/>
          <p:cNvPicPr>
            <a:picLocks noChangeAspect="1"/>
          </p:cNvPicPr>
          <p:nvPr/>
        </p:nvPicPr>
        <p:blipFill>
          <a:blip r:embed="rId2">
            <a:extLst/>
          </a:blip>
          <a:srcRect l="2886" t="1036" r="5125" b="5625"/>
          <a:stretch>
            <a:fillRect/>
          </a:stretch>
        </p:blipFill>
        <p:spPr>
          <a:xfrm>
            <a:off x="3147237" y="3955310"/>
            <a:ext cx="15225824" cy="6826104"/>
          </a:xfrm>
          <a:prstGeom prst="rect">
            <a:avLst/>
          </a:prstGeom>
          <a:ln w="12700">
            <a:miter lim="400000"/>
          </a:ln>
        </p:spPr>
      </p:pic>
      <p:grpSp>
        <p:nvGrpSpPr>
          <p:cNvPr id="331" name="Drawing"/>
          <p:cNvGrpSpPr/>
          <p:nvPr/>
        </p:nvGrpSpPr>
        <p:grpSpPr>
          <a:xfrm>
            <a:off x="6180703" y="6227406"/>
            <a:ext cx="4766349" cy="1265720"/>
            <a:chOff x="0" y="0"/>
            <a:chExt cx="4766347" cy="1265718"/>
          </a:xfrm>
        </p:grpSpPr>
        <p:sp>
          <p:nvSpPr>
            <p:cNvPr id="321" name="Line"/>
            <p:cNvSpPr/>
            <p:nvPr/>
          </p:nvSpPr>
          <p:spPr>
            <a:xfrm>
              <a:off x="327277" y="1095889"/>
              <a:ext cx="663957" cy="24534"/>
            </a:xfrm>
            <a:custGeom>
              <a:avLst/>
              <a:gdLst/>
              <a:ahLst/>
              <a:cxnLst>
                <a:cxn ang="0">
                  <a:pos x="wd2" y="hd2"/>
                </a:cxn>
                <a:cxn ang="5400000">
                  <a:pos x="wd2" y="hd2"/>
                </a:cxn>
                <a:cxn ang="10800000">
                  <a:pos x="wd2" y="hd2"/>
                </a:cxn>
                <a:cxn ang="16200000">
                  <a:pos x="wd2" y="hd2"/>
                </a:cxn>
              </a:cxnLst>
              <a:rect l="0" t="0" r="r" b="b"/>
              <a:pathLst>
                <a:path w="21463" h="21600" fill="norm" stroke="1" extrusionOk="0">
                  <a:moveTo>
                    <a:pt x="981" y="21600"/>
                  </a:moveTo>
                  <a:cubicBezTo>
                    <a:pt x="422" y="18554"/>
                    <a:pt x="-137" y="15509"/>
                    <a:pt x="31" y="13986"/>
                  </a:cubicBezTo>
                  <a:cubicBezTo>
                    <a:pt x="198" y="12463"/>
                    <a:pt x="1093" y="12463"/>
                    <a:pt x="3330" y="13986"/>
                  </a:cubicBezTo>
                  <a:cubicBezTo>
                    <a:pt x="5566" y="15509"/>
                    <a:pt x="9145" y="18554"/>
                    <a:pt x="12667" y="15508"/>
                  </a:cubicBezTo>
                  <a:cubicBezTo>
                    <a:pt x="15687" y="12897"/>
                    <a:pt x="18666" y="5808"/>
                    <a:pt x="21463"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2" name="Line"/>
            <p:cNvSpPr/>
            <p:nvPr/>
          </p:nvSpPr>
          <p:spPr>
            <a:xfrm>
              <a:off x="1484925" y="496624"/>
              <a:ext cx="70105" cy="33216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20759" y="18088"/>
                    <a:pt x="19061" y="14332"/>
                    <a:pt x="17731" y="11432"/>
                  </a:cubicBezTo>
                  <a:cubicBezTo>
                    <a:pt x="16132" y="7945"/>
                    <a:pt x="15067" y="5696"/>
                    <a:pt x="12935" y="3896"/>
                  </a:cubicBezTo>
                  <a:cubicBezTo>
                    <a:pt x="10803" y="2096"/>
                    <a:pt x="7605" y="746"/>
                    <a:pt x="2276" y="184"/>
                  </a:cubicBezTo>
                  <a:cubicBezTo>
                    <a:pt x="1564" y="109"/>
                    <a:pt x="814" y="48"/>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3" name="Line"/>
            <p:cNvSpPr/>
            <p:nvPr/>
          </p:nvSpPr>
          <p:spPr>
            <a:xfrm>
              <a:off x="0" y="559536"/>
              <a:ext cx="597644" cy="596779"/>
            </a:xfrm>
            <a:custGeom>
              <a:avLst/>
              <a:gdLst/>
              <a:ahLst/>
              <a:cxnLst>
                <a:cxn ang="0">
                  <a:pos x="wd2" y="hd2"/>
                </a:cxn>
                <a:cxn ang="5400000">
                  <a:pos x="wd2" y="hd2"/>
                </a:cxn>
                <a:cxn ang="10800000">
                  <a:pos x="wd2" y="hd2"/>
                </a:cxn>
                <a:cxn ang="16200000">
                  <a:pos x="wd2" y="hd2"/>
                </a:cxn>
              </a:cxnLst>
              <a:rect l="0" t="0" r="r" b="b"/>
              <a:pathLst>
                <a:path w="21522" h="21522" fill="norm" stroke="1" extrusionOk="0">
                  <a:moveTo>
                    <a:pt x="21522" y="0"/>
                  </a:moveTo>
                  <a:cubicBezTo>
                    <a:pt x="18140" y="23"/>
                    <a:pt x="14782" y="37"/>
                    <a:pt x="12069" y="79"/>
                  </a:cubicBezTo>
                  <a:cubicBezTo>
                    <a:pt x="8020" y="141"/>
                    <a:pt x="5404" y="266"/>
                    <a:pt x="3784" y="328"/>
                  </a:cubicBezTo>
                  <a:cubicBezTo>
                    <a:pt x="2164" y="391"/>
                    <a:pt x="1542" y="391"/>
                    <a:pt x="1043" y="640"/>
                  </a:cubicBezTo>
                  <a:cubicBezTo>
                    <a:pt x="545" y="890"/>
                    <a:pt x="171" y="1389"/>
                    <a:pt x="47" y="2886"/>
                  </a:cubicBezTo>
                  <a:cubicBezTo>
                    <a:pt x="-78" y="4383"/>
                    <a:pt x="47" y="6878"/>
                    <a:pt x="420" y="9498"/>
                  </a:cubicBezTo>
                  <a:cubicBezTo>
                    <a:pt x="794" y="12118"/>
                    <a:pt x="1417" y="14863"/>
                    <a:pt x="1728" y="16547"/>
                  </a:cubicBezTo>
                  <a:cubicBezTo>
                    <a:pt x="2040" y="18231"/>
                    <a:pt x="2040" y="18855"/>
                    <a:pt x="2164" y="19479"/>
                  </a:cubicBezTo>
                  <a:cubicBezTo>
                    <a:pt x="2289" y="20103"/>
                    <a:pt x="2538" y="20727"/>
                    <a:pt x="2974" y="21101"/>
                  </a:cubicBezTo>
                  <a:cubicBezTo>
                    <a:pt x="3410" y="21475"/>
                    <a:pt x="4033" y="21600"/>
                    <a:pt x="4967" y="21475"/>
                  </a:cubicBezTo>
                  <a:cubicBezTo>
                    <a:pt x="5902" y="21350"/>
                    <a:pt x="7148" y="20976"/>
                    <a:pt x="8082" y="20664"/>
                  </a:cubicBezTo>
                  <a:cubicBezTo>
                    <a:pt x="9016" y="20352"/>
                    <a:pt x="9639" y="20103"/>
                    <a:pt x="10636" y="20165"/>
                  </a:cubicBezTo>
                  <a:cubicBezTo>
                    <a:pt x="11633" y="20228"/>
                    <a:pt x="13003" y="20602"/>
                    <a:pt x="14373" y="209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4" name="Line"/>
            <p:cNvSpPr/>
            <p:nvPr/>
          </p:nvSpPr>
          <p:spPr>
            <a:xfrm>
              <a:off x="980316" y="1095258"/>
              <a:ext cx="485621" cy="44274"/>
            </a:xfrm>
            <a:custGeom>
              <a:avLst/>
              <a:gdLst/>
              <a:ahLst/>
              <a:cxnLst>
                <a:cxn ang="0">
                  <a:pos x="wd2" y="hd2"/>
                </a:cxn>
                <a:cxn ang="5400000">
                  <a:pos x="wd2" y="hd2"/>
                </a:cxn>
                <a:cxn ang="10800000">
                  <a:pos x="wd2" y="hd2"/>
                </a:cxn>
                <a:cxn ang="16200000">
                  <a:pos x="wd2" y="hd2"/>
                </a:cxn>
              </a:cxnLst>
              <a:rect l="0" t="0" r="r" b="b"/>
              <a:pathLst>
                <a:path w="21600" h="20825" fill="norm" stroke="1" extrusionOk="0">
                  <a:moveTo>
                    <a:pt x="0" y="6955"/>
                  </a:moveTo>
                  <a:cubicBezTo>
                    <a:pt x="4001" y="11837"/>
                    <a:pt x="8001" y="16718"/>
                    <a:pt x="11156" y="19159"/>
                  </a:cubicBezTo>
                  <a:cubicBezTo>
                    <a:pt x="14310" y="21600"/>
                    <a:pt x="16618" y="21600"/>
                    <a:pt x="18388" y="17532"/>
                  </a:cubicBezTo>
                  <a:cubicBezTo>
                    <a:pt x="19779" y="14334"/>
                    <a:pt x="20837" y="8622"/>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5" name="Line"/>
            <p:cNvSpPr/>
            <p:nvPr/>
          </p:nvSpPr>
          <p:spPr>
            <a:xfrm>
              <a:off x="1494206" y="1150156"/>
              <a:ext cx="5025" cy="1155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6" name="Line"/>
            <p:cNvSpPr/>
            <p:nvPr/>
          </p:nvSpPr>
          <p:spPr>
            <a:xfrm>
              <a:off x="1421246" y="1125861"/>
              <a:ext cx="58715" cy="25697"/>
            </a:xfrm>
            <a:custGeom>
              <a:avLst/>
              <a:gdLst/>
              <a:ahLst/>
              <a:cxnLst>
                <a:cxn ang="0">
                  <a:pos x="wd2" y="hd2"/>
                </a:cxn>
                <a:cxn ang="5400000">
                  <a:pos x="wd2" y="hd2"/>
                </a:cxn>
                <a:cxn ang="10800000">
                  <a:pos x="wd2" y="hd2"/>
                </a:cxn>
                <a:cxn ang="16200000">
                  <a:pos x="wd2" y="hd2"/>
                </a:cxn>
              </a:cxnLst>
              <a:rect l="0" t="0" r="r" b="b"/>
              <a:pathLst>
                <a:path w="21033" h="20055" fill="norm" stroke="1" extrusionOk="0">
                  <a:moveTo>
                    <a:pt x="9347" y="20055"/>
                  </a:moveTo>
                  <a:cubicBezTo>
                    <a:pt x="4390" y="11955"/>
                    <a:pt x="-567" y="3855"/>
                    <a:pt x="53" y="1155"/>
                  </a:cubicBezTo>
                  <a:cubicBezTo>
                    <a:pt x="672" y="-1545"/>
                    <a:pt x="6869" y="1155"/>
                    <a:pt x="15543" y="2505"/>
                  </a:cubicBezTo>
                  <a:cubicBezTo>
                    <a:pt x="17281" y="2775"/>
                    <a:pt x="19117" y="2992"/>
                    <a:pt x="21033" y="31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7" name="Line"/>
            <p:cNvSpPr/>
            <p:nvPr/>
          </p:nvSpPr>
          <p:spPr>
            <a:xfrm>
              <a:off x="1478474" y="1151557"/>
              <a:ext cx="1" cy="31136"/>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328" name="Line"/>
            <p:cNvSpPr/>
            <p:nvPr/>
          </p:nvSpPr>
          <p:spPr>
            <a:xfrm>
              <a:off x="556703" y="22251"/>
              <a:ext cx="873339" cy="91478"/>
            </a:xfrm>
            <a:custGeom>
              <a:avLst/>
              <a:gdLst/>
              <a:ahLst/>
              <a:cxnLst>
                <a:cxn ang="0">
                  <a:pos x="wd2" y="hd2"/>
                </a:cxn>
                <a:cxn ang="5400000">
                  <a:pos x="wd2" y="hd2"/>
                </a:cxn>
                <a:cxn ang="10800000">
                  <a:pos x="wd2" y="hd2"/>
                </a:cxn>
                <a:cxn ang="16200000">
                  <a:pos x="wd2" y="hd2"/>
                </a:cxn>
              </a:cxnLst>
              <a:rect l="0" t="0" r="r" b="b"/>
              <a:pathLst>
                <a:path w="21468" h="21154" fill="norm" stroke="1" extrusionOk="0">
                  <a:moveTo>
                    <a:pt x="974" y="21154"/>
                  </a:moveTo>
                  <a:cubicBezTo>
                    <a:pt x="3355" y="18754"/>
                    <a:pt x="5736" y="16354"/>
                    <a:pt x="8372" y="13954"/>
                  </a:cubicBezTo>
                  <a:cubicBezTo>
                    <a:pt x="11008" y="11554"/>
                    <a:pt x="13900" y="9154"/>
                    <a:pt x="15983" y="7554"/>
                  </a:cubicBezTo>
                  <a:cubicBezTo>
                    <a:pt x="18066" y="5954"/>
                    <a:pt x="19342" y="5154"/>
                    <a:pt x="20192" y="4754"/>
                  </a:cubicBezTo>
                  <a:cubicBezTo>
                    <a:pt x="21043" y="4354"/>
                    <a:pt x="21468" y="4354"/>
                    <a:pt x="21468" y="4354"/>
                  </a:cubicBezTo>
                  <a:cubicBezTo>
                    <a:pt x="21468" y="4354"/>
                    <a:pt x="21043" y="4354"/>
                    <a:pt x="19342" y="5554"/>
                  </a:cubicBezTo>
                  <a:cubicBezTo>
                    <a:pt x="17641" y="6754"/>
                    <a:pt x="14665" y="9154"/>
                    <a:pt x="11561" y="10754"/>
                  </a:cubicBezTo>
                  <a:cubicBezTo>
                    <a:pt x="8457" y="12354"/>
                    <a:pt x="5225" y="13154"/>
                    <a:pt x="3397" y="13554"/>
                  </a:cubicBezTo>
                  <a:cubicBezTo>
                    <a:pt x="1569" y="13954"/>
                    <a:pt x="1144" y="13954"/>
                    <a:pt x="718" y="13554"/>
                  </a:cubicBezTo>
                  <a:cubicBezTo>
                    <a:pt x="293" y="13154"/>
                    <a:pt x="-132" y="12354"/>
                    <a:pt x="38" y="11554"/>
                  </a:cubicBezTo>
                  <a:cubicBezTo>
                    <a:pt x="208" y="10754"/>
                    <a:pt x="974" y="9954"/>
                    <a:pt x="2887" y="7954"/>
                  </a:cubicBezTo>
                  <a:cubicBezTo>
                    <a:pt x="4800" y="5954"/>
                    <a:pt x="7862" y="2754"/>
                    <a:pt x="9648" y="1154"/>
                  </a:cubicBezTo>
                  <a:cubicBezTo>
                    <a:pt x="11433" y="-446"/>
                    <a:pt x="11944" y="-446"/>
                    <a:pt x="12199" y="1554"/>
                  </a:cubicBezTo>
                  <a:cubicBezTo>
                    <a:pt x="12454" y="3554"/>
                    <a:pt x="12454" y="7554"/>
                    <a:pt x="12454" y="1155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29" name="Line"/>
            <p:cNvSpPr/>
            <p:nvPr/>
          </p:nvSpPr>
          <p:spPr>
            <a:xfrm>
              <a:off x="2132306" y="-1"/>
              <a:ext cx="1066700" cy="118106"/>
            </a:xfrm>
            <a:custGeom>
              <a:avLst/>
              <a:gdLst/>
              <a:ahLst/>
              <a:cxnLst>
                <a:cxn ang="0">
                  <a:pos x="wd2" y="hd2"/>
                </a:cxn>
                <a:cxn ang="5400000">
                  <a:pos x="wd2" y="hd2"/>
                </a:cxn>
                <a:cxn ang="10800000">
                  <a:pos x="wd2" y="hd2"/>
                </a:cxn>
                <a:cxn ang="16200000">
                  <a:pos x="wd2" y="hd2"/>
                </a:cxn>
              </a:cxnLst>
              <a:rect l="0" t="0" r="r" b="b"/>
              <a:pathLst>
                <a:path w="21279" h="21069" fill="norm" stroke="1" extrusionOk="0">
                  <a:moveTo>
                    <a:pt x="0" y="20289"/>
                  </a:moveTo>
                  <a:cubicBezTo>
                    <a:pt x="1587" y="19054"/>
                    <a:pt x="3174" y="17820"/>
                    <a:pt x="5348" y="16586"/>
                  </a:cubicBezTo>
                  <a:cubicBezTo>
                    <a:pt x="7522" y="15352"/>
                    <a:pt x="10282" y="14117"/>
                    <a:pt x="12801" y="14426"/>
                  </a:cubicBezTo>
                  <a:cubicBezTo>
                    <a:pt x="15320" y="14734"/>
                    <a:pt x="17597" y="16586"/>
                    <a:pt x="18909" y="17820"/>
                  </a:cubicBezTo>
                  <a:cubicBezTo>
                    <a:pt x="20220" y="19054"/>
                    <a:pt x="20565" y="19672"/>
                    <a:pt x="20910" y="20289"/>
                  </a:cubicBezTo>
                  <a:cubicBezTo>
                    <a:pt x="21255" y="20906"/>
                    <a:pt x="21600" y="21523"/>
                    <a:pt x="20737" y="20597"/>
                  </a:cubicBezTo>
                  <a:cubicBezTo>
                    <a:pt x="19875" y="19672"/>
                    <a:pt x="17804" y="17203"/>
                    <a:pt x="15700" y="14734"/>
                  </a:cubicBezTo>
                  <a:cubicBezTo>
                    <a:pt x="13595" y="12266"/>
                    <a:pt x="11456" y="9797"/>
                    <a:pt x="9523" y="7946"/>
                  </a:cubicBezTo>
                  <a:cubicBezTo>
                    <a:pt x="7591" y="6094"/>
                    <a:pt x="5866" y="4860"/>
                    <a:pt x="4831" y="3934"/>
                  </a:cubicBezTo>
                  <a:cubicBezTo>
                    <a:pt x="3796" y="3009"/>
                    <a:pt x="3450" y="2392"/>
                    <a:pt x="3519" y="2083"/>
                  </a:cubicBezTo>
                  <a:cubicBezTo>
                    <a:pt x="3588" y="1774"/>
                    <a:pt x="4072" y="1774"/>
                    <a:pt x="5590" y="1466"/>
                  </a:cubicBezTo>
                  <a:cubicBezTo>
                    <a:pt x="7108" y="1157"/>
                    <a:pt x="9661" y="540"/>
                    <a:pt x="11352" y="232"/>
                  </a:cubicBezTo>
                  <a:cubicBezTo>
                    <a:pt x="13043" y="-77"/>
                    <a:pt x="13871" y="-77"/>
                    <a:pt x="14630" y="232"/>
                  </a:cubicBezTo>
                  <a:cubicBezTo>
                    <a:pt x="15389" y="540"/>
                    <a:pt x="16079" y="1157"/>
                    <a:pt x="16252" y="1774"/>
                  </a:cubicBezTo>
                  <a:cubicBezTo>
                    <a:pt x="16424" y="2392"/>
                    <a:pt x="16079" y="3009"/>
                    <a:pt x="14665" y="3626"/>
                  </a:cubicBezTo>
                  <a:cubicBezTo>
                    <a:pt x="13250" y="4243"/>
                    <a:pt x="10765" y="4860"/>
                    <a:pt x="8557" y="5169"/>
                  </a:cubicBezTo>
                  <a:cubicBezTo>
                    <a:pt x="6349" y="5477"/>
                    <a:pt x="4417" y="5477"/>
                    <a:pt x="3278" y="5786"/>
                  </a:cubicBezTo>
                  <a:cubicBezTo>
                    <a:pt x="2139" y="6094"/>
                    <a:pt x="1794" y="6712"/>
                    <a:pt x="1967" y="7329"/>
                  </a:cubicBezTo>
                  <a:cubicBezTo>
                    <a:pt x="2139" y="7946"/>
                    <a:pt x="2829" y="8563"/>
                    <a:pt x="4417" y="8872"/>
                  </a:cubicBezTo>
                  <a:cubicBezTo>
                    <a:pt x="6004" y="9180"/>
                    <a:pt x="8488" y="9180"/>
                    <a:pt x="10627" y="8872"/>
                  </a:cubicBezTo>
                  <a:cubicBezTo>
                    <a:pt x="12767" y="8563"/>
                    <a:pt x="14561" y="7946"/>
                    <a:pt x="15631" y="7637"/>
                  </a:cubicBezTo>
                  <a:cubicBezTo>
                    <a:pt x="16700" y="7329"/>
                    <a:pt x="17045" y="7329"/>
                    <a:pt x="17011" y="7020"/>
                  </a:cubicBezTo>
                  <a:cubicBezTo>
                    <a:pt x="16976" y="6712"/>
                    <a:pt x="16562" y="6094"/>
                    <a:pt x="15251" y="6712"/>
                  </a:cubicBezTo>
                  <a:cubicBezTo>
                    <a:pt x="13940" y="7329"/>
                    <a:pt x="11732" y="9180"/>
                    <a:pt x="9523" y="1103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30" name="Line"/>
            <p:cNvSpPr/>
            <p:nvPr/>
          </p:nvSpPr>
          <p:spPr>
            <a:xfrm>
              <a:off x="4021155" y="34161"/>
              <a:ext cx="745193" cy="37623"/>
            </a:xfrm>
            <a:custGeom>
              <a:avLst/>
              <a:gdLst/>
              <a:ahLst/>
              <a:cxnLst>
                <a:cxn ang="0">
                  <a:pos x="wd2" y="hd2"/>
                </a:cxn>
                <a:cxn ang="5400000">
                  <a:pos x="wd2" y="hd2"/>
                </a:cxn>
                <a:cxn ang="10800000">
                  <a:pos x="wd2" y="hd2"/>
                </a:cxn>
                <a:cxn ang="16200000">
                  <a:pos x="wd2" y="hd2"/>
                </a:cxn>
              </a:cxnLst>
              <a:rect l="0" t="0" r="r" b="b"/>
              <a:pathLst>
                <a:path w="21442" h="21355" fill="norm" stroke="1" extrusionOk="0">
                  <a:moveTo>
                    <a:pt x="0" y="15709"/>
                  </a:moveTo>
                  <a:cubicBezTo>
                    <a:pt x="2389" y="15709"/>
                    <a:pt x="4778" y="15709"/>
                    <a:pt x="7764" y="13745"/>
                  </a:cubicBezTo>
                  <a:cubicBezTo>
                    <a:pt x="10750" y="11782"/>
                    <a:pt x="14334" y="7855"/>
                    <a:pt x="16374" y="5891"/>
                  </a:cubicBezTo>
                  <a:cubicBezTo>
                    <a:pt x="18415" y="3927"/>
                    <a:pt x="18912" y="3927"/>
                    <a:pt x="19609" y="2945"/>
                  </a:cubicBezTo>
                  <a:cubicBezTo>
                    <a:pt x="20306" y="1964"/>
                    <a:pt x="21202" y="0"/>
                    <a:pt x="21401" y="0"/>
                  </a:cubicBezTo>
                  <a:cubicBezTo>
                    <a:pt x="21600" y="0"/>
                    <a:pt x="21102" y="1964"/>
                    <a:pt x="19161" y="4909"/>
                  </a:cubicBezTo>
                  <a:cubicBezTo>
                    <a:pt x="17220" y="7855"/>
                    <a:pt x="13836" y="11782"/>
                    <a:pt x="10352" y="14727"/>
                  </a:cubicBezTo>
                  <a:cubicBezTo>
                    <a:pt x="6868" y="17673"/>
                    <a:pt x="3285" y="19636"/>
                    <a:pt x="1742" y="19636"/>
                  </a:cubicBezTo>
                  <a:cubicBezTo>
                    <a:pt x="199" y="19636"/>
                    <a:pt x="697" y="17673"/>
                    <a:pt x="2688" y="15709"/>
                  </a:cubicBezTo>
                  <a:cubicBezTo>
                    <a:pt x="4678" y="13745"/>
                    <a:pt x="8162" y="11782"/>
                    <a:pt x="10501" y="10800"/>
                  </a:cubicBezTo>
                  <a:cubicBezTo>
                    <a:pt x="12841" y="9818"/>
                    <a:pt x="14035" y="9818"/>
                    <a:pt x="14881" y="10800"/>
                  </a:cubicBezTo>
                  <a:cubicBezTo>
                    <a:pt x="15727" y="11782"/>
                    <a:pt x="16225" y="13745"/>
                    <a:pt x="16225" y="14727"/>
                  </a:cubicBezTo>
                  <a:cubicBezTo>
                    <a:pt x="16225" y="15709"/>
                    <a:pt x="15727" y="15709"/>
                    <a:pt x="13687" y="16691"/>
                  </a:cubicBezTo>
                  <a:cubicBezTo>
                    <a:pt x="11646" y="17673"/>
                    <a:pt x="8063" y="19636"/>
                    <a:pt x="7067" y="20618"/>
                  </a:cubicBezTo>
                  <a:cubicBezTo>
                    <a:pt x="6072" y="21600"/>
                    <a:pt x="7665" y="21600"/>
                    <a:pt x="8710" y="20618"/>
                  </a:cubicBezTo>
                  <a:cubicBezTo>
                    <a:pt x="9755" y="19636"/>
                    <a:pt x="10253" y="17673"/>
                    <a:pt x="10750" y="1570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351" name="Drawing"/>
          <p:cNvGrpSpPr/>
          <p:nvPr/>
        </p:nvGrpSpPr>
        <p:grpSpPr>
          <a:xfrm>
            <a:off x="19357057" y="1239787"/>
            <a:ext cx="3371398" cy="1832187"/>
            <a:chOff x="0" y="0"/>
            <a:chExt cx="3371397" cy="1832185"/>
          </a:xfrm>
        </p:grpSpPr>
        <p:sp>
          <p:nvSpPr>
            <p:cNvPr id="332" name="Line"/>
            <p:cNvSpPr/>
            <p:nvPr/>
          </p:nvSpPr>
          <p:spPr>
            <a:xfrm>
              <a:off x="19209" y="514142"/>
              <a:ext cx="114163" cy="73686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618" y="3245"/>
                    <a:pt x="5236" y="6490"/>
                    <a:pt x="7855" y="9583"/>
                  </a:cubicBezTo>
                  <a:cubicBezTo>
                    <a:pt x="10473" y="12676"/>
                    <a:pt x="13091" y="15617"/>
                    <a:pt x="15382" y="17594"/>
                  </a:cubicBezTo>
                  <a:cubicBezTo>
                    <a:pt x="17673" y="19572"/>
                    <a:pt x="19636" y="2058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3" name="Line"/>
            <p:cNvSpPr/>
            <p:nvPr/>
          </p:nvSpPr>
          <p:spPr>
            <a:xfrm>
              <a:off x="0" y="425318"/>
              <a:ext cx="270533" cy="402173"/>
            </a:xfrm>
            <a:custGeom>
              <a:avLst/>
              <a:gdLst/>
              <a:ahLst/>
              <a:cxnLst>
                <a:cxn ang="0">
                  <a:pos x="wd2" y="hd2"/>
                </a:cxn>
                <a:cxn ang="5400000">
                  <a:pos x="wd2" y="hd2"/>
                </a:cxn>
                <a:cxn ang="10800000">
                  <a:pos x="wd2" y="hd2"/>
                </a:cxn>
                <a:cxn ang="16200000">
                  <a:pos x="wd2" y="hd2"/>
                </a:cxn>
              </a:cxnLst>
              <a:rect l="0" t="0" r="r" b="b"/>
              <a:pathLst>
                <a:path w="20854" h="21102" fill="norm" stroke="1" extrusionOk="0">
                  <a:moveTo>
                    <a:pt x="2281" y="6838"/>
                  </a:moveTo>
                  <a:cubicBezTo>
                    <a:pt x="1214" y="5749"/>
                    <a:pt x="148" y="4660"/>
                    <a:pt x="14" y="3753"/>
                  </a:cubicBezTo>
                  <a:cubicBezTo>
                    <a:pt x="-119" y="2845"/>
                    <a:pt x="681" y="2119"/>
                    <a:pt x="2948" y="1302"/>
                  </a:cubicBezTo>
                  <a:cubicBezTo>
                    <a:pt x="5214" y="486"/>
                    <a:pt x="8948" y="-422"/>
                    <a:pt x="12414" y="213"/>
                  </a:cubicBezTo>
                  <a:cubicBezTo>
                    <a:pt x="15881" y="849"/>
                    <a:pt x="19081" y="3027"/>
                    <a:pt x="20281" y="5749"/>
                  </a:cubicBezTo>
                  <a:cubicBezTo>
                    <a:pt x="21481" y="8472"/>
                    <a:pt x="20681" y="11739"/>
                    <a:pt x="18948" y="14190"/>
                  </a:cubicBezTo>
                  <a:cubicBezTo>
                    <a:pt x="17214" y="16640"/>
                    <a:pt x="14548" y="18274"/>
                    <a:pt x="12414" y="19363"/>
                  </a:cubicBezTo>
                  <a:cubicBezTo>
                    <a:pt x="10281" y="20452"/>
                    <a:pt x="8681" y="20996"/>
                    <a:pt x="7748" y="21087"/>
                  </a:cubicBezTo>
                  <a:cubicBezTo>
                    <a:pt x="6814" y="21178"/>
                    <a:pt x="6548" y="20815"/>
                    <a:pt x="6281" y="204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4" name="Line"/>
            <p:cNvSpPr/>
            <p:nvPr/>
          </p:nvSpPr>
          <p:spPr>
            <a:xfrm>
              <a:off x="377114" y="1098786"/>
              <a:ext cx="234952" cy="221764"/>
            </a:xfrm>
            <a:custGeom>
              <a:avLst/>
              <a:gdLst/>
              <a:ahLst/>
              <a:cxnLst>
                <a:cxn ang="0">
                  <a:pos x="wd2" y="hd2"/>
                </a:cxn>
                <a:cxn ang="5400000">
                  <a:pos x="wd2" y="hd2"/>
                </a:cxn>
                <a:cxn ang="10800000">
                  <a:pos x="wd2" y="hd2"/>
                </a:cxn>
                <a:cxn ang="16200000">
                  <a:pos x="wd2" y="hd2"/>
                </a:cxn>
              </a:cxnLst>
              <a:rect l="0" t="0" r="r" b="b"/>
              <a:pathLst>
                <a:path w="20957" h="20979" fill="norm" stroke="1" extrusionOk="0">
                  <a:moveTo>
                    <a:pt x="9733" y="4582"/>
                  </a:moveTo>
                  <a:cubicBezTo>
                    <a:pt x="8808" y="3273"/>
                    <a:pt x="7882" y="1964"/>
                    <a:pt x="6648" y="1636"/>
                  </a:cubicBezTo>
                  <a:cubicBezTo>
                    <a:pt x="5413" y="1309"/>
                    <a:pt x="3870" y="1964"/>
                    <a:pt x="2482" y="3764"/>
                  </a:cubicBezTo>
                  <a:cubicBezTo>
                    <a:pt x="1093" y="5564"/>
                    <a:pt x="-141" y="8509"/>
                    <a:pt x="13" y="11455"/>
                  </a:cubicBezTo>
                  <a:cubicBezTo>
                    <a:pt x="168" y="14400"/>
                    <a:pt x="1710" y="17345"/>
                    <a:pt x="4025" y="19145"/>
                  </a:cubicBezTo>
                  <a:cubicBezTo>
                    <a:pt x="6339" y="20945"/>
                    <a:pt x="9425" y="21600"/>
                    <a:pt x="12510" y="20291"/>
                  </a:cubicBezTo>
                  <a:cubicBezTo>
                    <a:pt x="15596" y="18982"/>
                    <a:pt x="18682" y="15709"/>
                    <a:pt x="20070" y="12436"/>
                  </a:cubicBezTo>
                  <a:cubicBezTo>
                    <a:pt x="21459" y="9164"/>
                    <a:pt x="21150" y="5891"/>
                    <a:pt x="19608" y="3600"/>
                  </a:cubicBezTo>
                  <a:cubicBezTo>
                    <a:pt x="18065" y="1309"/>
                    <a:pt x="15288" y="0"/>
                    <a:pt x="12510" y="0"/>
                  </a:cubicBezTo>
                  <a:cubicBezTo>
                    <a:pt x="9733" y="0"/>
                    <a:pt x="6956" y="1309"/>
                    <a:pt x="4179" y="26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5" name="Line"/>
            <p:cNvSpPr/>
            <p:nvPr/>
          </p:nvSpPr>
          <p:spPr>
            <a:xfrm>
              <a:off x="776825" y="690573"/>
              <a:ext cx="207566"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6" name="Line"/>
            <p:cNvSpPr/>
            <p:nvPr/>
          </p:nvSpPr>
          <p:spPr>
            <a:xfrm>
              <a:off x="828716" y="794356"/>
              <a:ext cx="186810" cy="934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7" name="Line"/>
            <p:cNvSpPr/>
            <p:nvPr/>
          </p:nvSpPr>
          <p:spPr>
            <a:xfrm>
              <a:off x="1333377" y="-1"/>
              <a:ext cx="270252" cy="696929"/>
            </a:xfrm>
            <a:custGeom>
              <a:avLst/>
              <a:gdLst/>
              <a:ahLst/>
              <a:cxnLst>
                <a:cxn ang="0">
                  <a:pos x="wd2" y="hd2"/>
                </a:cxn>
                <a:cxn ang="5400000">
                  <a:pos x="wd2" y="hd2"/>
                </a:cxn>
                <a:cxn ang="10800000">
                  <a:pos x="wd2" y="hd2"/>
                </a:cxn>
                <a:cxn ang="16200000">
                  <a:pos x="wd2" y="hd2"/>
                </a:cxn>
              </a:cxnLst>
              <a:rect l="0" t="0" r="r" b="b"/>
              <a:pathLst>
                <a:path w="21359" h="21331" fill="norm" stroke="1" extrusionOk="0">
                  <a:moveTo>
                    <a:pt x="3587" y="2713"/>
                  </a:moveTo>
                  <a:cubicBezTo>
                    <a:pt x="4134" y="5148"/>
                    <a:pt x="4681" y="7584"/>
                    <a:pt x="6048" y="10178"/>
                  </a:cubicBezTo>
                  <a:cubicBezTo>
                    <a:pt x="7415" y="12772"/>
                    <a:pt x="9602" y="15525"/>
                    <a:pt x="10696" y="17484"/>
                  </a:cubicBezTo>
                  <a:cubicBezTo>
                    <a:pt x="11789" y="19442"/>
                    <a:pt x="11789" y="20607"/>
                    <a:pt x="11106" y="21084"/>
                  </a:cubicBezTo>
                  <a:cubicBezTo>
                    <a:pt x="10422" y="21560"/>
                    <a:pt x="9055" y="21348"/>
                    <a:pt x="7825" y="20448"/>
                  </a:cubicBezTo>
                  <a:cubicBezTo>
                    <a:pt x="6595" y="19548"/>
                    <a:pt x="5501" y="17960"/>
                    <a:pt x="4544" y="15578"/>
                  </a:cubicBezTo>
                  <a:cubicBezTo>
                    <a:pt x="3587" y="13195"/>
                    <a:pt x="2767" y="10019"/>
                    <a:pt x="2083" y="7636"/>
                  </a:cubicBezTo>
                  <a:cubicBezTo>
                    <a:pt x="1400" y="5254"/>
                    <a:pt x="853" y="3666"/>
                    <a:pt x="443" y="2554"/>
                  </a:cubicBezTo>
                  <a:cubicBezTo>
                    <a:pt x="32" y="1442"/>
                    <a:pt x="-241" y="807"/>
                    <a:pt x="306" y="436"/>
                  </a:cubicBezTo>
                  <a:cubicBezTo>
                    <a:pt x="853" y="66"/>
                    <a:pt x="2220" y="-40"/>
                    <a:pt x="5501" y="13"/>
                  </a:cubicBezTo>
                  <a:cubicBezTo>
                    <a:pt x="8782" y="66"/>
                    <a:pt x="13977" y="278"/>
                    <a:pt x="17121" y="595"/>
                  </a:cubicBezTo>
                  <a:cubicBezTo>
                    <a:pt x="20265" y="913"/>
                    <a:pt x="21359" y="1336"/>
                    <a:pt x="21359" y="2236"/>
                  </a:cubicBezTo>
                  <a:cubicBezTo>
                    <a:pt x="21359" y="3136"/>
                    <a:pt x="20265" y="4513"/>
                    <a:pt x="17941" y="6101"/>
                  </a:cubicBezTo>
                  <a:cubicBezTo>
                    <a:pt x="15617" y="7689"/>
                    <a:pt x="12063" y="9489"/>
                    <a:pt x="8508" y="112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8" name="Line"/>
            <p:cNvSpPr/>
            <p:nvPr/>
          </p:nvSpPr>
          <p:spPr>
            <a:xfrm>
              <a:off x="1762763" y="337712"/>
              <a:ext cx="249079" cy="275166"/>
            </a:xfrm>
            <a:custGeom>
              <a:avLst/>
              <a:gdLst/>
              <a:ahLst/>
              <a:cxnLst>
                <a:cxn ang="0">
                  <a:pos x="wd2" y="hd2"/>
                </a:cxn>
                <a:cxn ang="5400000">
                  <a:pos x="wd2" y="hd2"/>
                </a:cxn>
                <a:cxn ang="10800000">
                  <a:pos x="wd2" y="hd2"/>
                </a:cxn>
                <a:cxn ang="16200000">
                  <a:pos x="wd2" y="hd2"/>
                </a:cxn>
              </a:cxnLst>
              <a:rect l="0" t="0" r="r" b="b"/>
              <a:pathLst>
                <a:path w="21600" h="21476" fill="norm" stroke="1" extrusionOk="0">
                  <a:moveTo>
                    <a:pt x="0" y="0"/>
                  </a:moveTo>
                  <a:cubicBezTo>
                    <a:pt x="1500" y="6480"/>
                    <a:pt x="3000" y="12960"/>
                    <a:pt x="4200" y="16740"/>
                  </a:cubicBezTo>
                  <a:cubicBezTo>
                    <a:pt x="5400" y="20520"/>
                    <a:pt x="6300" y="21600"/>
                    <a:pt x="9150" y="21465"/>
                  </a:cubicBezTo>
                  <a:cubicBezTo>
                    <a:pt x="12000" y="21330"/>
                    <a:pt x="16800" y="19980"/>
                    <a:pt x="21600" y="186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9" name="Line"/>
            <p:cNvSpPr/>
            <p:nvPr/>
          </p:nvSpPr>
          <p:spPr>
            <a:xfrm>
              <a:off x="1854317" y="399981"/>
              <a:ext cx="126390" cy="72649"/>
            </a:xfrm>
            <a:custGeom>
              <a:avLst/>
              <a:gdLst/>
              <a:ahLst/>
              <a:cxnLst>
                <a:cxn ang="0">
                  <a:pos x="wd2" y="hd2"/>
                </a:cxn>
                <a:cxn ang="5400000">
                  <a:pos x="wd2" y="hd2"/>
                </a:cxn>
                <a:cxn ang="10800000">
                  <a:pos x="wd2" y="hd2"/>
                </a:cxn>
                <a:cxn ang="16200000">
                  <a:pos x="wd2" y="hd2"/>
                </a:cxn>
              </a:cxnLst>
              <a:rect l="0" t="0" r="r" b="b"/>
              <a:pathLst>
                <a:path w="21328" h="21600" fill="norm" stroke="1" extrusionOk="0">
                  <a:moveTo>
                    <a:pt x="5566" y="21600"/>
                  </a:moveTo>
                  <a:cubicBezTo>
                    <a:pt x="2647" y="21600"/>
                    <a:pt x="-272" y="21600"/>
                    <a:pt x="20" y="20057"/>
                  </a:cubicBezTo>
                  <a:cubicBezTo>
                    <a:pt x="312" y="18514"/>
                    <a:pt x="3815" y="15429"/>
                    <a:pt x="7901" y="11829"/>
                  </a:cubicBezTo>
                  <a:cubicBezTo>
                    <a:pt x="11988" y="8229"/>
                    <a:pt x="16658" y="4114"/>
                    <a:pt x="21328"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0" name="Line"/>
            <p:cNvSpPr/>
            <p:nvPr/>
          </p:nvSpPr>
          <p:spPr>
            <a:xfrm>
              <a:off x="1464988" y="327333"/>
              <a:ext cx="1906410" cy="697345"/>
            </a:xfrm>
            <a:custGeom>
              <a:avLst/>
              <a:gdLst/>
              <a:ahLst/>
              <a:cxnLst>
                <a:cxn ang="0">
                  <a:pos x="wd2" y="hd2"/>
                </a:cxn>
                <a:cxn ang="5400000">
                  <a:pos x="wd2" y="hd2"/>
                </a:cxn>
                <a:cxn ang="10800000">
                  <a:pos x="wd2" y="hd2"/>
                </a:cxn>
                <a:cxn ang="16200000">
                  <a:pos x="wd2" y="hd2"/>
                </a:cxn>
              </a:cxnLst>
              <a:rect l="0" t="0" r="r" b="b"/>
              <a:pathLst>
                <a:path w="21564" h="21555" fill="norm" stroke="1" extrusionOk="0">
                  <a:moveTo>
                    <a:pt x="668" y="21172"/>
                  </a:moveTo>
                  <a:cubicBezTo>
                    <a:pt x="316" y="21386"/>
                    <a:pt x="-36" y="21600"/>
                    <a:pt x="3" y="21547"/>
                  </a:cubicBezTo>
                  <a:cubicBezTo>
                    <a:pt x="42" y="21493"/>
                    <a:pt x="473" y="21172"/>
                    <a:pt x="1294" y="20317"/>
                  </a:cubicBezTo>
                  <a:cubicBezTo>
                    <a:pt x="2116" y="19461"/>
                    <a:pt x="3329" y="18071"/>
                    <a:pt x="4679" y="16574"/>
                  </a:cubicBezTo>
                  <a:cubicBezTo>
                    <a:pt x="6029" y="15077"/>
                    <a:pt x="7516" y="13473"/>
                    <a:pt x="9003" y="11923"/>
                  </a:cubicBezTo>
                  <a:cubicBezTo>
                    <a:pt x="10490" y="10372"/>
                    <a:pt x="11977" y="8875"/>
                    <a:pt x="13503" y="7539"/>
                  </a:cubicBezTo>
                  <a:cubicBezTo>
                    <a:pt x="15029" y="6202"/>
                    <a:pt x="16594" y="5026"/>
                    <a:pt x="17847" y="4063"/>
                  </a:cubicBezTo>
                  <a:cubicBezTo>
                    <a:pt x="19099" y="3101"/>
                    <a:pt x="20038" y="2352"/>
                    <a:pt x="20605" y="1711"/>
                  </a:cubicBezTo>
                  <a:cubicBezTo>
                    <a:pt x="21173" y="1069"/>
                    <a:pt x="21368" y="535"/>
                    <a:pt x="21564"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1" name="Line"/>
            <p:cNvSpPr/>
            <p:nvPr/>
          </p:nvSpPr>
          <p:spPr>
            <a:xfrm>
              <a:off x="1980706" y="1282136"/>
              <a:ext cx="186810"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000" y="4737"/>
                    <a:pt x="8000" y="9474"/>
                    <a:pt x="11600" y="13074"/>
                  </a:cubicBezTo>
                  <a:cubicBezTo>
                    <a:pt x="15200" y="16674"/>
                    <a:pt x="18400" y="1913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2" name="Line"/>
            <p:cNvSpPr/>
            <p:nvPr/>
          </p:nvSpPr>
          <p:spPr>
            <a:xfrm>
              <a:off x="2281677" y="1271758"/>
              <a:ext cx="103784" cy="2802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4800"/>
                    <a:pt x="14400" y="9600"/>
                    <a:pt x="18000" y="13200"/>
                  </a:cubicBezTo>
                  <a:cubicBezTo>
                    <a:pt x="21600" y="16800"/>
                    <a:pt x="21600" y="192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3" name="Line"/>
            <p:cNvSpPr/>
            <p:nvPr/>
          </p:nvSpPr>
          <p:spPr>
            <a:xfrm>
              <a:off x="2250542" y="1354784"/>
              <a:ext cx="207567" cy="1660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4" name="Line"/>
            <p:cNvSpPr/>
            <p:nvPr/>
          </p:nvSpPr>
          <p:spPr>
            <a:xfrm>
              <a:off x="2610084" y="1230244"/>
              <a:ext cx="190508" cy="173353"/>
            </a:xfrm>
            <a:custGeom>
              <a:avLst/>
              <a:gdLst/>
              <a:ahLst/>
              <a:cxnLst>
                <a:cxn ang="0">
                  <a:pos x="wd2" y="hd2"/>
                </a:cxn>
                <a:cxn ang="5400000">
                  <a:pos x="wd2" y="hd2"/>
                </a:cxn>
                <a:cxn ang="10800000">
                  <a:pos x="wd2" y="hd2"/>
                </a:cxn>
                <a:cxn ang="16200000">
                  <a:pos x="wd2" y="hd2"/>
                </a:cxn>
              </a:cxnLst>
              <a:rect l="0" t="0" r="r" b="b"/>
              <a:pathLst>
                <a:path w="21241" h="21223" fill="norm" stroke="1" extrusionOk="0">
                  <a:moveTo>
                    <a:pt x="412" y="0"/>
                  </a:moveTo>
                  <a:cubicBezTo>
                    <a:pt x="27" y="4659"/>
                    <a:pt x="-359" y="9318"/>
                    <a:pt x="605" y="13341"/>
                  </a:cubicBezTo>
                  <a:cubicBezTo>
                    <a:pt x="1570" y="17365"/>
                    <a:pt x="3884" y="20753"/>
                    <a:pt x="7548" y="21176"/>
                  </a:cubicBezTo>
                  <a:cubicBezTo>
                    <a:pt x="11212" y="21600"/>
                    <a:pt x="16227" y="19059"/>
                    <a:pt x="21241" y="165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5" name="Line"/>
            <p:cNvSpPr/>
            <p:nvPr/>
          </p:nvSpPr>
          <p:spPr>
            <a:xfrm>
              <a:off x="2707186" y="1053814"/>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6" name="Line"/>
            <p:cNvSpPr/>
            <p:nvPr/>
          </p:nvSpPr>
          <p:spPr>
            <a:xfrm>
              <a:off x="2800591" y="960409"/>
              <a:ext cx="213562" cy="477402"/>
            </a:xfrm>
            <a:custGeom>
              <a:avLst/>
              <a:gdLst/>
              <a:ahLst/>
              <a:cxnLst>
                <a:cxn ang="0">
                  <a:pos x="wd2" y="hd2"/>
                </a:cxn>
                <a:cxn ang="5400000">
                  <a:pos x="wd2" y="hd2"/>
                </a:cxn>
                <a:cxn ang="10800000">
                  <a:pos x="wd2" y="hd2"/>
                </a:cxn>
                <a:cxn ang="16200000">
                  <a:pos x="wd2" y="hd2"/>
                </a:cxn>
              </a:cxnLst>
              <a:rect l="0" t="0" r="r" b="b"/>
              <a:pathLst>
                <a:path w="21166" h="21600" fill="norm" stroke="1" extrusionOk="0">
                  <a:moveTo>
                    <a:pt x="0" y="0"/>
                  </a:moveTo>
                  <a:cubicBezTo>
                    <a:pt x="4800" y="783"/>
                    <a:pt x="9600" y="1565"/>
                    <a:pt x="13543" y="3209"/>
                  </a:cubicBezTo>
                  <a:cubicBezTo>
                    <a:pt x="17486" y="4852"/>
                    <a:pt x="20571" y="7357"/>
                    <a:pt x="21086" y="10565"/>
                  </a:cubicBezTo>
                  <a:cubicBezTo>
                    <a:pt x="21600" y="13774"/>
                    <a:pt x="19543" y="17687"/>
                    <a:pt x="1748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7" name="Line"/>
            <p:cNvSpPr/>
            <p:nvPr/>
          </p:nvSpPr>
          <p:spPr>
            <a:xfrm>
              <a:off x="1696812" y="1344406"/>
              <a:ext cx="366921" cy="487780"/>
            </a:xfrm>
            <a:custGeom>
              <a:avLst/>
              <a:gdLst/>
              <a:ahLst/>
              <a:cxnLst>
                <a:cxn ang="0">
                  <a:pos x="wd2" y="hd2"/>
                </a:cxn>
                <a:cxn ang="5400000">
                  <a:pos x="wd2" y="hd2"/>
                </a:cxn>
                <a:cxn ang="10800000">
                  <a:pos x="wd2" y="hd2"/>
                </a:cxn>
                <a:cxn ang="16200000">
                  <a:pos x="wd2" y="hd2"/>
                </a:cxn>
              </a:cxnLst>
              <a:rect l="0" t="0" r="r" b="b"/>
              <a:pathLst>
                <a:path w="21018" h="21600" fill="norm" stroke="1" extrusionOk="0">
                  <a:moveTo>
                    <a:pt x="2589" y="0"/>
                  </a:moveTo>
                  <a:cubicBezTo>
                    <a:pt x="1003" y="2604"/>
                    <a:pt x="-582" y="5209"/>
                    <a:pt x="211" y="8349"/>
                  </a:cubicBezTo>
                  <a:cubicBezTo>
                    <a:pt x="1003" y="11489"/>
                    <a:pt x="4174" y="15166"/>
                    <a:pt x="8038" y="17464"/>
                  </a:cubicBezTo>
                  <a:cubicBezTo>
                    <a:pt x="11902" y="19762"/>
                    <a:pt x="16460" y="20681"/>
                    <a:pt x="2101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8" name="Line"/>
            <p:cNvSpPr/>
            <p:nvPr/>
          </p:nvSpPr>
          <p:spPr>
            <a:xfrm>
              <a:off x="3039291" y="642521"/>
              <a:ext cx="217946" cy="141458"/>
            </a:xfrm>
            <a:custGeom>
              <a:avLst/>
              <a:gdLst/>
              <a:ahLst/>
              <a:cxnLst>
                <a:cxn ang="0">
                  <a:pos x="wd2" y="hd2"/>
                </a:cxn>
                <a:cxn ang="5400000">
                  <a:pos x="wd2" y="hd2"/>
                </a:cxn>
                <a:cxn ang="10800000">
                  <a:pos x="wd2" y="hd2"/>
                </a:cxn>
                <a:cxn ang="16200000">
                  <a:pos x="wd2" y="hd2"/>
                </a:cxn>
              </a:cxnLst>
              <a:rect l="0" t="0" r="r" b="b"/>
              <a:pathLst>
                <a:path w="21600" h="21029" fill="norm" stroke="1" extrusionOk="0">
                  <a:moveTo>
                    <a:pt x="0" y="21029"/>
                  </a:moveTo>
                  <a:cubicBezTo>
                    <a:pt x="1714" y="16400"/>
                    <a:pt x="3429" y="11772"/>
                    <a:pt x="4457" y="7915"/>
                  </a:cubicBezTo>
                  <a:cubicBezTo>
                    <a:pt x="5486" y="4058"/>
                    <a:pt x="5829" y="972"/>
                    <a:pt x="7029" y="200"/>
                  </a:cubicBezTo>
                  <a:cubicBezTo>
                    <a:pt x="8229" y="-571"/>
                    <a:pt x="10286" y="972"/>
                    <a:pt x="12857" y="3286"/>
                  </a:cubicBezTo>
                  <a:cubicBezTo>
                    <a:pt x="15429" y="5600"/>
                    <a:pt x="18514" y="8686"/>
                    <a:pt x="21600" y="117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9" name="Line"/>
            <p:cNvSpPr/>
            <p:nvPr/>
          </p:nvSpPr>
          <p:spPr>
            <a:xfrm>
              <a:off x="3080805" y="576412"/>
              <a:ext cx="197189" cy="321183"/>
            </a:xfrm>
            <a:custGeom>
              <a:avLst/>
              <a:gdLst/>
              <a:ahLst/>
              <a:cxnLst>
                <a:cxn ang="0">
                  <a:pos x="wd2" y="hd2"/>
                </a:cxn>
                <a:cxn ang="5400000">
                  <a:pos x="wd2" y="hd2"/>
                </a:cxn>
                <a:cxn ang="10800000">
                  <a:pos x="wd2" y="hd2"/>
                </a:cxn>
                <a:cxn ang="16200000">
                  <a:pos x="wd2" y="hd2"/>
                </a:cxn>
              </a:cxnLst>
              <a:rect l="0" t="0" r="r" b="b"/>
              <a:pathLst>
                <a:path w="21600" h="21109" fill="norm" stroke="1" extrusionOk="0">
                  <a:moveTo>
                    <a:pt x="0" y="0"/>
                  </a:moveTo>
                  <a:cubicBezTo>
                    <a:pt x="1895" y="5002"/>
                    <a:pt x="3789" y="10004"/>
                    <a:pt x="6063" y="13756"/>
                  </a:cubicBezTo>
                  <a:cubicBezTo>
                    <a:pt x="8337" y="17507"/>
                    <a:pt x="10989" y="20008"/>
                    <a:pt x="13642" y="20804"/>
                  </a:cubicBezTo>
                  <a:cubicBezTo>
                    <a:pt x="16295" y="21600"/>
                    <a:pt x="18947" y="20691"/>
                    <a:pt x="21600" y="197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0" name="Line"/>
            <p:cNvSpPr/>
            <p:nvPr/>
          </p:nvSpPr>
          <p:spPr>
            <a:xfrm>
              <a:off x="3070427" y="659439"/>
              <a:ext cx="217945" cy="114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388" name="Drawing"/>
          <p:cNvGrpSpPr/>
          <p:nvPr/>
        </p:nvGrpSpPr>
        <p:grpSpPr>
          <a:xfrm>
            <a:off x="18400708" y="5510872"/>
            <a:ext cx="5690132" cy="1930363"/>
            <a:chOff x="0" y="0"/>
            <a:chExt cx="5690130" cy="1930361"/>
          </a:xfrm>
        </p:grpSpPr>
        <p:sp>
          <p:nvSpPr>
            <p:cNvPr id="352" name="Line"/>
            <p:cNvSpPr/>
            <p:nvPr/>
          </p:nvSpPr>
          <p:spPr>
            <a:xfrm>
              <a:off x="20756" y="643453"/>
              <a:ext cx="238702"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3" name="Line"/>
            <p:cNvSpPr/>
            <p:nvPr/>
          </p:nvSpPr>
          <p:spPr>
            <a:xfrm>
              <a:off x="0" y="757614"/>
              <a:ext cx="269837"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4" name="Line"/>
            <p:cNvSpPr/>
            <p:nvPr/>
          </p:nvSpPr>
          <p:spPr>
            <a:xfrm>
              <a:off x="505785" y="300970"/>
              <a:ext cx="282966" cy="778372"/>
            </a:xfrm>
            <a:custGeom>
              <a:avLst/>
              <a:gdLst/>
              <a:ahLst/>
              <a:cxnLst>
                <a:cxn ang="0">
                  <a:pos x="wd2" y="hd2"/>
                </a:cxn>
                <a:cxn ang="5400000">
                  <a:pos x="wd2" y="hd2"/>
                </a:cxn>
                <a:cxn ang="10800000">
                  <a:pos x="wd2" y="hd2"/>
                </a:cxn>
                <a:cxn ang="16200000">
                  <a:pos x="wd2" y="hd2"/>
                </a:cxn>
              </a:cxnLst>
              <a:rect l="0" t="0" r="r" b="b"/>
              <a:pathLst>
                <a:path w="21286" h="21600" fill="norm" stroke="1" extrusionOk="0">
                  <a:moveTo>
                    <a:pt x="11917" y="0"/>
                  </a:moveTo>
                  <a:cubicBezTo>
                    <a:pt x="9315" y="1056"/>
                    <a:pt x="6713" y="2112"/>
                    <a:pt x="4500" y="4032"/>
                  </a:cubicBezTo>
                  <a:cubicBezTo>
                    <a:pt x="2288" y="5952"/>
                    <a:pt x="467" y="8736"/>
                    <a:pt x="76" y="11136"/>
                  </a:cubicBezTo>
                  <a:cubicBezTo>
                    <a:pt x="-314" y="13536"/>
                    <a:pt x="727" y="15552"/>
                    <a:pt x="4500" y="17232"/>
                  </a:cubicBezTo>
                  <a:cubicBezTo>
                    <a:pt x="8274" y="18912"/>
                    <a:pt x="14780" y="20256"/>
                    <a:pt x="2128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5" name="Line"/>
            <p:cNvSpPr/>
            <p:nvPr/>
          </p:nvSpPr>
          <p:spPr>
            <a:xfrm>
              <a:off x="788750" y="478941"/>
              <a:ext cx="318433" cy="420162"/>
            </a:xfrm>
            <a:custGeom>
              <a:avLst/>
              <a:gdLst/>
              <a:ahLst/>
              <a:cxnLst>
                <a:cxn ang="0">
                  <a:pos x="wd2" y="hd2"/>
                </a:cxn>
                <a:cxn ang="5400000">
                  <a:pos x="wd2" y="hd2"/>
                </a:cxn>
                <a:cxn ang="10800000">
                  <a:pos x="wd2" y="hd2"/>
                </a:cxn>
                <a:cxn ang="16200000">
                  <a:pos x="wd2" y="hd2"/>
                </a:cxn>
              </a:cxnLst>
              <a:rect l="0" t="0" r="r" b="b"/>
              <a:pathLst>
                <a:path w="21379" h="21328" fill="norm" stroke="1" extrusionOk="0">
                  <a:moveTo>
                    <a:pt x="18813" y="976"/>
                  </a:moveTo>
                  <a:cubicBezTo>
                    <a:pt x="17884" y="449"/>
                    <a:pt x="16955" y="-78"/>
                    <a:pt x="14632" y="10"/>
                  </a:cubicBezTo>
                  <a:cubicBezTo>
                    <a:pt x="12310" y="98"/>
                    <a:pt x="8594" y="800"/>
                    <a:pt x="6271" y="1415"/>
                  </a:cubicBezTo>
                  <a:cubicBezTo>
                    <a:pt x="3948" y="2029"/>
                    <a:pt x="3019" y="2556"/>
                    <a:pt x="2671" y="3259"/>
                  </a:cubicBezTo>
                  <a:cubicBezTo>
                    <a:pt x="2323" y="3961"/>
                    <a:pt x="2555" y="4839"/>
                    <a:pt x="5110" y="6068"/>
                  </a:cubicBezTo>
                  <a:cubicBezTo>
                    <a:pt x="7665" y="7298"/>
                    <a:pt x="12542" y="8878"/>
                    <a:pt x="15677" y="10020"/>
                  </a:cubicBezTo>
                  <a:cubicBezTo>
                    <a:pt x="18813" y="11161"/>
                    <a:pt x="20206" y="11863"/>
                    <a:pt x="20903" y="12654"/>
                  </a:cubicBezTo>
                  <a:cubicBezTo>
                    <a:pt x="21600" y="13444"/>
                    <a:pt x="21600" y="14322"/>
                    <a:pt x="20439" y="15376"/>
                  </a:cubicBezTo>
                  <a:cubicBezTo>
                    <a:pt x="19277" y="16429"/>
                    <a:pt x="16955" y="17659"/>
                    <a:pt x="13819" y="18800"/>
                  </a:cubicBezTo>
                  <a:cubicBezTo>
                    <a:pt x="10684" y="19942"/>
                    <a:pt x="6736" y="20995"/>
                    <a:pt x="4297" y="21259"/>
                  </a:cubicBezTo>
                  <a:cubicBezTo>
                    <a:pt x="1858" y="21522"/>
                    <a:pt x="929" y="20995"/>
                    <a:pt x="0" y="204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6" name="Line"/>
            <p:cNvSpPr/>
            <p:nvPr/>
          </p:nvSpPr>
          <p:spPr>
            <a:xfrm>
              <a:off x="944424" y="383996"/>
              <a:ext cx="31136" cy="60194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400" y="4841"/>
                    <a:pt x="4800" y="9683"/>
                    <a:pt x="8400" y="13283"/>
                  </a:cubicBezTo>
                  <a:cubicBezTo>
                    <a:pt x="12000" y="16883"/>
                    <a:pt x="16800" y="1924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7" name="Line"/>
            <p:cNvSpPr/>
            <p:nvPr/>
          </p:nvSpPr>
          <p:spPr>
            <a:xfrm>
              <a:off x="1068964" y="467023"/>
              <a:ext cx="31135" cy="4774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00" y="5165"/>
                    <a:pt x="9600" y="10330"/>
                    <a:pt x="13200" y="13930"/>
                  </a:cubicBezTo>
                  <a:cubicBezTo>
                    <a:pt x="16800" y="17530"/>
                    <a:pt x="19200" y="19565"/>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8" name="Line"/>
            <p:cNvSpPr/>
            <p:nvPr/>
          </p:nvSpPr>
          <p:spPr>
            <a:xfrm>
              <a:off x="1245395" y="426278"/>
              <a:ext cx="282064" cy="577184"/>
            </a:xfrm>
            <a:custGeom>
              <a:avLst/>
              <a:gdLst/>
              <a:ahLst/>
              <a:cxnLst>
                <a:cxn ang="0">
                  <a:pos x="wd2" y="hd2"/>
                </a:cxn>
                <a:cxn ang="5400000">
                  <a:pos x="wd2" y="hd2"/>
                </a:cxn>
                <a:cxn ang="10800000">
                  <a:pos x="wd2" y="hd2"/>
                </a:cxn>
                <a:cxn ang="16200000">
                  <a:pos x="wd2" y="hd2"/>
                </a:cxn>
              </a:cxnLst>
              <a:rect l="0" t="0" r="r" b="b"/>
              <a:pathLst>
                <a:path w="21477" h="21451" fill="norm" stroke="1" extrusionOk="0">
                  <a:moveTo>
                    <a:pt x="3951" y="1900"/>
                  </a:moveTo>
                  <a:cubicBezTo>
                    <a:pt x="4741" y="6142"/>
                    <a:pt x="5532" y="10385"/>
                    <a:pt x="6059" y="13150"/>
                  </a:cubicBezTo>
                  <a:cubicBezTo>
                    <a:pt x="6585" y="15914"/>
                    <a:pt x="6849" y="17200"/>
                    <a:pt x="6585" y="18100"/>
                  </a:cubicBezTo>
                  <a:cubicBezTo>
                    <a:pt x="6322" y="19000"/>
                    <a:pt x="5532" y="19514"/>
                    <a:pt x="4873" y="19321"/>
                  </a:cubicBezTo>
                  <a:cubicBezTo>
                    <a:pt x="4215" y="19128"/>
                    <a:pt x="3688" y="18228"/>
                    <a:pt x="3293" y="15657"/>
                  </a:cubicBezTo>
                  <a:cubicBezTo>
                    <a:pt x="2898" y="13085"/>
                    <a:pt x="2634" y="8842"/>
                    <a:pt x="3161" y="6014"/>
                  </a:cubicBezTo>
                  <a:cubicBezTo>
                    <a:pt x="3688" y="3185"/>
                    <a:pt x="5005" y="1771"/>
                    <a:pt x="6322" y="1000"/>
                  </a:cubicBezTo>
                  <a:cubicBezTo>
                    <a:pt x="7639" y="228"/>
                    <a:pt x="8956" y="100"/>
                    <a:pt x="10405" y="35"/>
                  </a:cubicBezTo>
                  <a:cubicBezTo>
                    <a:pt x="11854" y="-29"/>
                    <a:pt x="13434" y="-29"/>
                    <a:pt x="14751" y="228"/>
                  </a:cubicBezTo>
                  <a:cubicBezTo>
                    <a:pt x="16068" y="485"/>
                    <a:pt x="17122" y="1000"/>
                    <a:pt x="18307" y="1964"/>
                  </a:cubicBezTo>
                  <a:cubicBezTo>
                    <a:pt x="19493" y="2928"/>
                    <a:pt x="20810" y="4342"/>
                    <a:pt x="20546" y="5628"/>
                  </a:cubicBezTo>
                  <a:cubicBezTo>
                    <a:pt x="20283" y="6914"/>
                    <a:pt x="18439" y="8071"/>
                    <a:pt x="16858" y="8842"/>
                  </a:cubicBezTo>
                  <a:cubicBezTo>
                    <a:pt x="15278" y="9614"/>
                    <a:pt x="13961" y="10000"/>
                    <a:pt x="12380" y="10385"/>
                  </a:cubicBezTo>
                  <a:cubicBezTo>
                    <a:pt x="10800" y="10771"/>
                    <a:pt x="8956" y="11157"/>
                    <a:pt x="8693" y="11221"/>
                  </a:cubicBezTo>
                  <a:cubicBezTo>
                    <a:pt x="8429" y="11285"/>
                    <a:pt x="9746" y="11028"/>
                    <a:pt x="11063" y="10835"/>
                  </a:cubicBezTo>
                  <a:cubicBezTo>
                    <a:pt x="12381" y="10642"/>
                    <a:pt x="13698" y="10514"/>
                    <a:pt x="15015" y="10578"/>
                  </a:cubicBezTo>
                  <a:cubicBezTo>
                    <a:pt x="16332" y="10642"/>
                    <a:pt x="17649" y="10900"/>
                    <a:pt x="18966" y="11671"/>
                  </a:cubicBezTo>
                  <a:cubicBezTo>
                    <a:pt x="20283" y="12442"/>
                    <a:pt x="21600" y="13728"/>
                    <a:pt x="21468" y="15014"/>
                  </a:cubicBezTo>
                  <a:cubicBezTo>
                    <a:pt x="21337" y="16300"/>
                    <a:pt x="19756" y="17585"/>
                    <a:pt x="16990" y="18678"/>
                  </a:cubicBezTo>
                  <a:cubicBezTo>
                    <a:pt x="14224" y="19771"/>
                    <a:pt x="10273" y="20671"/>
                    <a:pt x="7639" y="21121"/>
                  </a:cubicBezTo>
                  <a:cubicBezTo>
                    <a:pt x="5005" y="21571"/>
                    <a:pt x="3688" y="21571"/>
                    <a:pt x="2634" y="21057"/>
                  </a:cubicBezTo>
                  <a:cubicBezTo>
                    <a:pt x="1580" y="20542"/>
                    <a:pt x="790" y="19514"/>
                    <a:pt x="0" y="184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9" name="Line"/>
            <p:cNvSpPr/>
            <p:nvPr/>
          </p:nvSpPr>
          <p:spPr>
            <a:xfrm>
              <a:off x="1639769" y="499809"/>
              <a:ext cx="186811" cy="349283"/>
            </a:xfrm>
            <a:custGeom>
              <a:avLst/>
              <a:gdLst/>
              <a:ahLst/>
              <a:cxnLst>
                <a:cxn ang="0">
                  <a:pos x="wd2" y="hd2"/>
                </a:cxn>
                <a:cxn ang="5400000">
                  <a:pos x="wd2" y="hd2"/>
                </a:cxn>
                <a:cxn ang="10800000">
                  <a:pos x="wd2" y="hd2"/>
                </a:cxn>
                <a:cxn ang="16200000">
                  <a:pos x="wd2" y="hd2"/>
                </a:cxn>
              </a:cxnLst>
              <a:rect l="0" t="0" r="r" b="b"/>
              <a:pathLst>
                <a:path w="21207" h="21381" fill="norm" stroke="1" extrusionOk="0">
                  <a:moveTo>
                    <a:pt x="0" y="8793"/>
                  </a:moveTo>
                  <a:cubicBezTo>
                    <a:pt x="1571" y="6252"/>
                    <a:pt x="3142" y="3711"/>
                    <a:pt x="5105" y="2228"/>
                  </a:cubicBezTo>
                  <a:cubicBezTo>
                    <a:pt x="7069" y="746"/>
                    <a:pt x="9425" y="323"/>
                    <a:pt x="11978" y="111"/>
                  </a:cubicBezTo>
                  <a:cubicBezTo>
                    <a:pt x="14531" y="-101"/>
                    <a:pt x="17280" y="-101"/>
                    <a:pt x="19047" y="958"/>
                  </a:cubicBezTo>
                  <a:cubicBezTo>
                    <a:pt x="20815" y="2017"/>
                    <a:pt x="21600" y="4134"/>
                    <a:pt x="19047" y="7205"/>
                  </a:cubicBezTo>
                  <a:cubicBezTo>
                    <a:pt x="16495" y="10275"/>
                    <a:pt x="10604" y="14299"/>
                    <a:pt x="7462" y="16840"/>
                  </a:cubicBezTo>
                  <a:cubicBezTo>
                    <a:pt x="4320" y="19381"/>
                    <a:pt x="3927" y="20440"/>
                    <a:pt x="4713" y="20970"/>
                  </a:cubicBezTo>
                  <a:cubicBezTo>
                    <a:pt x="5498" y="21499"/>
                    <a:pt x="7462" y="21499"/>
                    <a:pt x="10407" y="21075"/>
                  </a:cubicBezTo>
                  <a:cubicBezTo>
                    <a:pt x="13353" y="20652"/>
                    <a:pt x="17280" y="19805"/>
                    <a:pt x="21207" y="189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0" name="Line"/>
            <p:cNvSpPr/>
            <p:nvPr/>
          </p:nvSpPr>
          <p:spPr>
            <a:xfrm>
              <a:off x="1899226" y="332698"/>
              <a:ext cx="185182" cy="684375"/>
            </a:xfrm>
            <a:custGeom>
              <a:avLst/>
              <a:gdLst/>
              <a:ahLst/>
              <a:cxnLst>
                <a:cxn ang="0">
                  <a:pos x="wd2" y="hd2"/>
                </a:cxn>
                <a:cxn ang="5400000">
                  <a:pos x="wd2" y="hd2"/>
                </a:cxn>
                <a:cxn ang="10800000">
                  <a:pos x="wd2" y="hd2"/>
                </a:cxn>
                <a:cxn ang="16200000">
                  <a:pos x="wd2" y="hd2"/>
                </a:cxn>
              </a:cxnLst>
              <a:rect l="0" t="0" r="r" b="b"/>
              <a:pathLst>
                <a:path w="21412" h="21473" fill="norm" stroke="1" extrusionOk="0">
                  <a:moveTo>
                    <a:pt x="3600" y="307"/>
                  </a:moveTo>
                  <a:cubicBezTo>
                    <a:pt x="5600" y="90"/>
                    <a:pt x="7600" y="-127"/>
                    <a:pt x="9600" y="90"/>
                  </a:cubicBezTo>
                  <a:cubicBezTo>
                    <a:pt x="11600" y="307"/>
                    <a:pt x="13600" y="958"/>
                    <a:pt x="16000" y="2804"/>
                  </a:cubicBezTo>
                  <a:cubicBezTo>
                    <a:pt x="18400" y="4649"/>
                    <a:pt x="21200" y="7688"/>
                    <a:pt x="21400" y="10293"/>
                  </a:cubicBezTo>
                  <a:cubicBezTo>
                    <a:pt x="21600" y="12898"/>
                    <a:pt x="19200" y="15069"/>
                    <a:pt x="15200" y="16860"/>
                  </a:cubicBezTo>
                  <a:cubicBezTo>
                    <a:pt x="11200" y="18651"/>
                    <a:pt x="5600" y="20062"/>
                    <a:pt x="0" y="214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1" name="Line"/>
            <p:cNvSpPr/>
            <p:nvPr/>
          </p:nvSpPr>
          <p:spPr>
            <a:xfrm>
              <a:off x="2241711" y="559507"/>
              <a:ext cx="228323" cy="270756"/>
            </a:xfrm>
            <a:custGeom>
              <a:avLst/>
              <a:gdLst/>
              <a:ahLst/>
              <a:cxnLst>
                <a:cxn ang="0">
                  <a:pos x="wd2" y="hd2"/>
                </a:cxn>
                <a:cxn ang="5400000">
                  <a:pos x="wd2" y="hd2"/>
                </a:cxn>
                <a:cxn ang="10800000">
                  <a:pos x="wd2" y="hd2"/>
                </a:cxn>
                <a:cxn ang="16200000">
                  <a:pos x="wd2" y="hd2"/>
                </a:cxn>
              </a:cxnLst>
              <a:rect l="0" t="0" r="r" b="b"/>
              <a:pathLst>
                <a:path w="21600" h="21399" fill="norm" stroke="1" extrusionOk="0">
                  <a:moveTo>
                    <a:pt x="0" y="893"/>
                  </a:moveTo>
                  <a:cubicBezTo>
                    <a:pt x="1636" y="346"/>
                    <a:pt x="3273" y="-201"/>
                    <a:pt x="4582" y="72"/>
                  </a:cubicBezTo>
                  <a:cubicBezTo>
                    <a:pt x="5891" y="346"/>
                    <a:pt x="6873" y="1440"/>
                    <a:pt x="9000" y="4721"/>
                  </a:cubicBezTo>
                  <a:cubicBezTo>
                    <a:pt x="11127" y="8002"/>
                    <a:pt x="14400" y="13470"/>
                    <a:pt x="16691" y="16614"/>
                  </a:cubicBezTo>
                  <a:cubicBezTo>
                    <a:pt x="18982" y="19759"/>
                    <a:pt x="20291" y="20579"/>
                    <a:pt x="21600" y="213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2" name="Line"/>
            <p:cNvSpPr/>
            <p:nvPr/>
          </p:nvSpPr>
          <p:spPr>
            <a:xfrm>
              <a:off x="2220954" y="529292"/>
              <a:ext cx="197189"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568" y="2674"/>
                    <a:pt x="15537" y="5349"/>
                    <a:pt x="11937" y="8949"/>
                  </a:cubicBezTo>
                  <a:cubicBezTo>
                    <a:pt x="8337" y="12549"/>
                    <a:pt x="4168" y="1707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3" name="Line"/>
            <p:cNvSpPr/>
            <p:nvPr/>
          </p:nvSpPr>
          <p:spPr>
            <a:xfrm>
              <a:off x="2241711" y="664210"/>
              <a:ext cx="259458" cy="114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4" name="Line"/>
            <p:cNvSpPr/>
            <p:nvPr/>
          </p:nvSpPr>
          <p:spPr>
            <a:xfrm>
              <a:off x="2625266" y="0"/>
              <a:ext cx="218386" cy="1027451"/>
            </a:xfrm>
            <a:custGeom>
              <a:avLst/>
              <a:gdLst/>
              <a:ahLst/>
              <a:cxnLst>
                <a:cxn ang="0">
                  <a:pos x="wd2" y="hd2"/>
                </a:cxn>
                <a:cxn ang="5400000">
                  <a:pos x="wd2" y="hd2"/>
                </a:cxn>
                <a:cxn ang="10800000">
                  <a:pos x="wd2" y="hd2"/>
                </a:cxn>
                <a:cxn ang="16200000">
                  <a:pos x="wd2" y="hd2"/>
                </a:cxn>
              </a:cxnLst>
              <a:rect l="0" t="0" r="r" b="b"/>
              <a:pathLst>
                <a:path w="21305" h="21600" fill="norm" stroke="1" extrusionOk="0">
                  <a:moveTo>
                    <a:pt x="21305" y="0"/>
                  </a:moveTo>
                  <a:cubicBezTo>
                    <a:pt x="18268" y="945"/>
                    <a:pt x="15230" y="1891"/>
                    <a:pt x="12193" y="3382"/>
                  </a:cubicBezTo>
                  <a:cubicBezTo>
                    <a:pt x="9155" y="4873"/>
                    <a:pt x="6118" y="6909"/>
                    <a:pt x="3755" y="9055"/>
                  </a:cubicBezTo>
                  <a:cubicBezTo>
                    <a:pt x="1393" y="11200"/>
                    <a:pt x="-295" y="13455"/>
                    <a:pt x="43" y="15164"/>
                  </a:cubicBezTo>
                  <a:cubicBezTo>
                    <a:pt x="380" y="16873"/>
                    <a:pt x="2743" y="18036"/>
                    <a:pt x="5780" y="19018"/>
                  </a:cubicBezTo>
                  <a:cubicBezTo>
                    <a:pt x="8818" y="20000"/>
                    <a:pt x="12530" y="20800"/>
                    <a:pt x="1624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5" name="Line"/>
            <p:cNvSpPr/>
            <p:nvPr/>
          </p:nvSpPr>
          <p:spPr>
            <a:xfrm>
              <a:off x="3030461" y="216098"/>
              <a:ext cx="134046" cy="489626"/>
            </a:xfrm>
            <a:custGeom>
              <a:avLst/>
              <a:gdLst/>
              <a:ahLst/>
              <a:cxnLst>
                <a:cxn ang="0">
                  <a:pos x="wd2" y="hd2"/>
                </a:cxn>
                <a:cxn ang="5400000">
                  <a:pos x="wd2" y="hd2"/>
                </a:cxn>
                <a:cxn ang="10800000">
                  <a:pos x="wd2" y="hd2"/>
                </a:cxn>
                <a:cxn ang="16200000">
                  <a:pos x="wd2" y="hd2"/>
                </a:cxn>
              </a:cxnLst>
              <a:rect l="0" t="0" r="r" b="b"/>
              <a:pathLst>
                <a:path w="21460" h="21529" fill="norm" stroke="1" extrusionOk="0">
                  <a:moveTo>
                    <a:pt x="0" y="11033"/>
                  </a:moveTo>
                  <a:cubicBezTo>
                    <a:pt x="3877" y="9968"/>
                    <a:pt x="7754" y="8904"/>
                    <a:pt x="11354" y="7383"/>
                  </a:cubicBezTo>
                  <a:cubicBezTo>
                    <a:pt x="14954" y="5861"/>
                    <a:pt x="18277" y="3884"/>
                    <a:pt x="19938" y="2439"/>
                  </a:cubicBezTo>
                  <a:cubicBezTo>
                    <a:pt x="21600" y="994"/>
                    <a:pt x="21600" y="81"/>
                    <a:pt x="21323" y="5"/>
                  </a:cubicBezTo>
                  <a:cubicBezTo>
                    <a:pt x="21046" y="-71"/>
                    <a:pt x="20492" y="690"/>
                    <a:pt x="19662" y="3428"/>
                  </a:cubicBezTo>
                  <a:cubicBezTo>
                    <a:pt x="18831" y="6166"/>
                    <a:pt x="17723" y="10881"/>
                    <a:pt x="17723" y="14228"/>
                  </a:cubicBezTo>
                  <a:cubicBezTo>
                    <a:pt x="17723" y="17574"/>
                    <a:pt x="18831" y="19552"/>
                    <a:pt x="19939" y="215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6" name="Line"/>
            <p:cNvSpPr/>
            <p:nvPr/>
          </p:nvSpPr>
          <p:spPr>
            <a:xfrm>
              <a:off x="3009704" y="695345"/>
              <a:ext cx="228324"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7" name="Line"/>
            <p:cNvSpPr/>
            <p:nvPr/>
          </p:nvSpPr>
          <p:spPr>
            <a:xfrm>
              <a:off x="3693105" y="83026"/>
              <a:ext cx="53459" cy="1074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514" y="7052"/>
                    <a:pt x="7428" y="1410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8" name="Line"/>
            <p:cNvSpPr/>
            <p:nvPr/>
          </p:nvSpPr>
          <p:spPr>
            <a:xfrm>
              <a:off x="3404079" y="491040"/>
              <a:ext cx="146666" cy="3496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986" y="3327"/>
                    <a:pt x="14531" y="6574"/>
                    <a:pt x="11718" y="9310"/>
                  </a:cubicBezTo>
                  <a:cubicBezTo>
                    <a:pt x="6114" y="14760"/>
                    <a:pt x="3057" y="1818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9" name="Line"/>
            <p:cNvSpPr/>
            <p:nvPr/>
          </p:nvSpPr>
          <p:spPr>
            <a:xfrm>
              <a:off x="3487106" y="134917"/>
              <a:ext cx="269836" cy="6226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46" y="3840"/>
                    <a:pt x="13292" y="7680"/>
                    <a:pt x="9692" y="11280"/>
                  </a:cubicBezTo>
                  <a:cubicBezTo>
                    <a:pt x="6092" y="14880"/>
                    <a:pt x="3046" y="1824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0" name="Line"/>
            <p:cNvSpPr/>
            <p:nvPr/>
          </p:nvSpPr>
          <p:spPr>
            <a:xfrm>
              <a:off x="3776853" y="280213"/>
              <a:ext cx="218789" cy="601942"/>
            </a:xfrm>
            <a:custGeom>
              <a:avLst/>
              <a:gdLst/>
              <a:ahLst/>
              <a:cxnLst>
                <a:cxn ang="0">
                  <a:pos x="wd2" y="hd2"/>
                </a:cxn>
                <a:cxn ang="5400000">
                  <a:pos x="wd2" y="hd2"/>
                </a:cxn>
                <a:cxn ang="10800000">
                  <a:pos x="wd2" y="hd2"/>
                </a:cxn>
                <a:cxn ang="16200000">
                  <a:pos x="wd2" y="hd2"/>
                </a:cxn>
              </a:cxnLst>
              <a:rect l="0" t="0" r="r" b="b"/>
              <a:pathLst>
                <a:path w="21016" h="21600" fill="norm" stroke="1" extrusionOk="0">
                  <a:moveTo>
                    <a:pt x="21016" y="0"/>
                  </a:moveTo>
                  <a:cubicBezTo>
                    <a:pt x="16364" y="1490"/>
                    <a:pt x="11711" y="2979"/>
                    <a:pt x="7890" y="5214"/>
                  </a:cubicBezTo>
                  <a:cubicBezTo>
                    <a:pt x="4068" y="7448"/>
                    <a:pt x="1078" y="10428"/>
                    <a:pt x="247" y="12724"/>
                  </a:cubicBezTo>
                  <a:cubicBezTo>
                    <a:pt x="-584" y="15021"/>
                    <a:pt x="745" y="16634"/>
                    <a:pt x="3238" y="18000"/>
                  </a:cubicBezTo>
                  <a:cubicBezTo>
                    <a:pt x="5730" y="19366"/>
                    <a:pt x="9385" y="20483"/>
                    <a:pt x="1304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1" name="Line"/>
            <p:cNvSpPr/>
            <p:nvPr/>
          </p:nvSpPr>
          <p:spPr>
            <a:xfrm>
              <a:off x="4037155" y="432428"/>
              <a:ext cx="155675" cy="4185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9818"/>
                  </a:moveTo>
                  <a:cubicBezTo>
                    <a:pt x="3840" y="8747"/>
                    <a:pt x="7680" y="7676"/>
                    <a:pt x="10800" y="6337"/>
                  </a:cubicBezTo>
                  <a:cubicBezTo>
                    <a:pt x="13920" y="4998"/>
                    <a:pt x="16320" y="3392"/>
                    <a:pt x="17760" y="2142"/>
                  </a:cubicBezTo>
                  <a:cubicBezTo>
                    <a:pt x="19200" y="893"/>
                    <a:pt x="19680" y="0"/>
                    <a:pt x="19920" y="0"/>
                  </a:cubicBezTo>
                  <a:cubicBezTo>
                    <a:pt x="20160" y="0"/>
                    <a:pt x="20160" y="893"/>
                    <a:pt x="19680" y="3660"/>
                  </a:cubicBezTo>
                  <a:cubicBezTo>
                    <a:pt x="19200" y="6426"/>
                    <a:pt x="18240" y="11068"/>
                    <a:pt x="18480" y="14370"/>
                  </a:cubicBezTo>
                  <a:cubicBezTo>
                    <a:pt x="18720" y="17673"/>
                    <a:pt x="20160" y="1963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2" name="Line"/>
            <p:cNvSpPr/>
            <p:nvPr/>
          </p:nvSpPr>
          <p:spPr>
            <a:xfrm>
              <a:off x="4348503" y="383996"/>
              <a:ext cx="41515"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4286"/>
                    <a:pt x="14400" y="8571"/>
                    <a:pt x="10800" y="12171"/>
                  </a:cubicBezTo>
                  <a:cubicBezTo>
                    <a:pt x="7200" y="15771"/>
                    <a:pt x="3600" y="1868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3" name="Line"/>
            <p:cNvSpPr/>
            <p:nvPr/>
          </p:nvSpPr>
          <p:spPr>
            <a:xfrm>
              <a:off x="4275855" y="581183"/>
              <a:ext cx="249080"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4" name="Line"/>
            <p:cNvSpPr/>
            <p:nvPr/>
          </p:nvSpPr>
          <p:spPr>
            <a:xfrm>
              <a:off x="4641894" y="456644"/>
              <a:ext cx="152877" cy="292592"/>
            </a:xfrm>
            <a:custGeom>
              <a:avLst/>
              <a:gdLst/>
              <a:ahLst/>
              <a:cxnLst>
                <a:cxn ang="0">
                  <a:pos x="wd2" y="hd2"/>
                </a:cxn>
                <a:cxn ang="5400000">
                  <a:pos x="wd2" y="hd2"/>
                </a:cxn>
                <a:cxn ang="10800000">
                  <a:pos x="wd2" y="hd2"/>
                </a:cxn>
                <a:cxn ang="16200000">
                  <a:pos x="wd2" y="hd2"/>
                </a:cxn>
              </a:cxnLst>
              <a:rect l="0" t="0" r="r" b="b"/>
              <a:pathLst>
                <a:path w="21212" h="21493" fill="norm" stroke="1" extrusionOk="0">
                  <a:moveTo>
                    <a:pt x="9692" y="0"/>
                  </a:moveTo>
                  <a:cubicBezTo>
                    <a:pt x="6332" y="5336"/>
                    <a:pt x="2972" y="10673"/>
                    <a:pt x="1292" y="13976"/>
                  </a:cubicBezTo>
                  <a:cubicBezTo>
                    <a:pt x="-388" y="17280"/>
                    <a:pt x="-388" y="18551"/>
                    <a:pt x="1052" y="19567"/>
                  </a:cubicBezTo>
                  <a:cubicBezTo>
                    <a:pt x="2492" y="20584"/>
                    <a:pt x="5372" y="21346"/>
                    <a:pt x="8972" y="21473"/>
                  </a:cubicBezTo>
                  <a:cubicBezTo>
                    <a:pt x="12572" y="21600"/>
                    <a:pt x="16892" y="21092"/>
                    <a:pt x="21212" y="205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5" name="Line"/>
            <p:cNvSpPr/>
            <p:nvPr/>
          </p:nvSpPr>
          <p:spPr>
            <a:xfrm>
              <a:off x="4753256" y="238700"/>
              <a:ext cx="4151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6" name="Line"/>
            <p:cNvSpPr/>
            <p:nvPr/>
          </p:nvSpPr>
          <p:spPr>
            <a:xfrm>
              <a:off x="4898553" y="235438"/>
              <a:ext cx="181767" cy="553313"/>
            </a:xfrm>
            <a:custGeom>
              <a:avLst/>
              <a:gdLst/>
              <a:ahLst/>
              <a:cxnLst>
                <a:cxn ang="0">
                  <a:pos x="wd2" y="hd2"/>
                </a:cxn>
                <a:cxn ang="5400000">
                  <a:pos x="wd2" y="hd2"/>
                </a:cxn>
                <a:cxn ang="10800000">
                  <a:pos x="wd2" y="hd2"/>
                </a:cxn>
                <a:cxn ang="16200000">
                  <a:pos x="wd2" y="hd2"/>
                </a:cxn>
              </a:cxnLst>
              <a:rect l="0" t="0" r="r" b="b"/>
              <a:pathLst>
                <a:path w="21413" h="21458" fill="norm" stroke="1" extrusionOk="0">
                  <a:moveTo>
                    <a:pt x="0" y="126"/>
                  </a:moveTo>
                  <a:cubicBezTo>
                    <a:pt x="2038" y="-8"/>
                    <a:pt x="4075" y="-142"/>
                    <a:pt x="6928" y="328"/>
                  </a:cubicBezTo>
                  <a:cubicBezTo>
                    <a:pt x="9781" y="797"/>
                    <a:pt x="13449" y="1870"/>
                    <a:pt x="16302" y="3413"/>
                  </a:cubicBezTo>
                  <a:cubicBezTo>
                    <a:pt x="19155" y="4956"/>
                    <a:pt x="21192" y="6969"/>
                    <a:pt x="21396" y="9316"/>
                  </a:cubicBezTo>
                  <a:cubicBezTo>
                    <a:pt x="21600" y="11664"/>
                    <a:pt x="19970" y="14347"/>
                    <a:pt x="18136" y="16293"/>
                  </a:cubicBezTo>
                  <a:cubicBezTo>
                    <a:pt x="16302" y="18238"/>
                    <a:pt x="14264" y="19446"/>
                    <a:pt x="12023" y="20251"/>
                  </a:cubicBezTo>
                  <a:cubicBezTo>
                    <a:pt x="9781" y="21056"/>
                    <a:pt x="7336" y="21458"/>
                    <a:pt x="7132" y="21458"/>
                  </a:cubicBezTo>
                  <a:cubicBezTo>
                    <a:pt x="6928" y="21458"/>
                    <a:pt x="8966" y="21056"/>
                    <a:pt x="11004" y="206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7" name="Line"/>
            <p:cNvSpPr/>
            <p:nvPr/>
          </p:nvSpPr>
          <p:spPr>
            <a:xfrm>
              <a:off x="5230658" y="435458"/>
              <a:ext cx="228324" cy="249510"/>
            </a:xfrm>
            <a:custGeom>
              <a:avLst/>
              <a:gdLst/>
              <a:ahLst/>
              <a:cxnLst>
                <a:cxn ang="0">
                  <a:pos x="wd2" y="hd2"/>
                </a:cxn>
                <a:cxn ang="5400000">
                  <a:pos x="wd2" y="hd2"/>
                </a:cxn>
                <a:cxn ang="10800000">
                  <a:pos x="wd2" y="hd2"/>
                </a:cxn>
                <a:cxn ang="16200000">
                  <a:pos x="wd2" y="hd2"/>
                </a:cxn>
              </a:cxnLst>
              <a:rect l="0" t="0" r="r" b="b"/>
              <a:pathLst>
                <a:path w="21600" h="21341" fill="norm" stroke="1" extrusionOk="0">
                  <a:moveTo>
                    <a:pt x="0" y="21341"/>
                  </a:moveTo>
                  <a:cubicBezTo>
                    <a:pt x="1309" y="20453"/>
                    <a:pt x="2618" y="19566"/>
                    <a:pt x="3927" y="16755"/>
                  </a:cubicBezTo>
                  <a:cubicBezTo>
                    <a:pt x="5236" y="13944"/>
                    <a:pt x="6545" y="9209"/>
                    <a:pt x="7691" y="5807"/>
                  </a:cubicBezTo>
                  <a:cubicBezTo>
                    <a:pt x="8836" y="2404"/>
                    <a:pt x="9818" y="333"/>
                    <a:pt x="10636" y="37"/>
                  </a:cubicBezTo>
                  <a:cubicBezTo>
                    <a:pt x="11454" y="-259"/>
                    <a:pt x="12109" y="1220"/>
                    <a:pt x="13909" y="4919"/>
                  </a:cubicBezTo>
                  <a:cubicBezTo>
                    <a:pt x="15709" y="8618"/>
                    <a:pt x="18655" y="14536"/>
                    <a:pt x="21600" y="204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8" name="Line"/>
            <p:cNvSpPr/>
            <p:nvPr/>
          </p:nvSpPr>
          <p:spPr>
            <a:xfrm>
              <a:off x="4784391" y="1141190"/>
              <a:ext cx="249080" cy="415554"/>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0" y="18765"/>
                  </a:moveTo>
                  <a:cubicBezTo>
                    <a:pt x="1200" y="18230"/>
                    <a:pt x="2400" y="17694"/>
                    <a:pt x="4200" y="14838"/>
                  </a:cubicBezTo>
                  <a:cubicBezTo>
                    <a:pt x="6000" y="11982"/>
                    <a:pt x="8400" y="6805"/>
                    <a:pt x="9900" y="3770"/>
                  </a:cubicBezTo>
                  <a:cubicBezTo>
                    <a:pt x="11400" y="736"/>
                    <a:pt x="12000" y="-157"/>
                    <a:pt x="12750" y="22"/>
                  </a:cubicBezTo>
                  <a:cubicBezTo>
                    <a:pt x="13500" y="200"/>
                    <a:pt x="14400" y="1450"/>
                    <a:pt x="15900" y="4306"/>
                  </a:cubicBezTo>
                  <a:cubicBezTo>
                    <a:pt x="17400" y="7162"/>
                    <a:pt x="19500" y="11625"/>
                    <a:pt x="20550" y="14749"/>
                  </a:cubicBezTo>
                  <a:cubicBezTo>
                    <a:pt x="21600" y="17873"/>
                    <a:pt x="21600" y="19658"/>
                    <a:pt x="21600" y="214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9" name="Line"/>
            <p:cNvSpPr/>
            <p:nvPr/>
          </p:nvSpPr>
          <p:spPr>
            <a:xfrm>
              <a:off x="4857039" y="1338798"/>
              <a:ext cx="186810" cy="5189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000" y="15840"/>
                    <a:pt x="8000" y="10080"/>
                    <a:pt x="11600" y="6480"/>
                  </a:cubicBezTo>
                  <a:cubicBezTo>
                    <a:pt x="15200" y="2880"/>
                    <a:pt x="18400" y="14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0" name="Line"/>
            <p:cNvSpPr/>
            <p:nvPr/>
          </p:nvSpPr>
          <p:spPr>
            <a:xfrm>
              <a:off x="5282550" y="1162368"/>
              <a:ext cx="1037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1" name="Line"/>
            <p:cNvSpPr/>
            <p:nvPr/>
          </p:nvSpPr>
          <p:spPr>
            <a:xfrm>
              <a:off x="5164929" y="1188170"/>
              <a:ext cx="200648" cy="357043"/>
            </a:xfrm>
            <a:custGeom>
              <a:avLst/>
              <a:gdLst/>
              <a:ahLst/>
              <a:cxnLst>
                <a:cxn ang="0">
                  <a:pos x="wd2" y="hd2"/>
                </a:cxn>
                <a:cxn ang="5400000">
                  <a:pos x="wd2" y="hd2"/>
                </a:cxn>
                <a:cxn ang="10800000">
                  <a:pos x="wd2" y="hd2"/>
                </a:cxn>
                <a:cxn ang="16200000">
                  <a:pos x="wd2" y="hd2"/>
                </a:cxn>
              </a:cxnLst>
              <a:rect l="0" t="0" r="r" b="b"/>
              <a:pathLst>
                <a:path w="21234" h="21231" fill="norm" stroke="1" extrusionOk="0">
                  <a:moveTo>
                    <a:pt x="366" y="5255"/>
                  </a:moveTo>
                  <a:cubicBezTo>
                    <a:pt x="0" y="4226"/>
                    <a:pt x="-366" y="3197"/>
                    <a:pt x="732" y="2169"/>
                  </a:cubicBezTo>
                  <a:cubicBezTo>
                    <a:pt x="1831" y="1140"/>
                    <a:pt x="4393" y="112"/>
                    <a:pt x="7322" y="9"/>
                  </a:cubicBezTo>
                  <a:cubicBezTo>
                    <a:pt x="10251" y="-94"/>
                    <a:pt x="13546" y="729"/>
                    <a:pt x="15193" y="2683"/>
                  </a:cubicBezTo>
                  <a:cubicBezTo>
                    <a:pt x="16841" y="4637"/>
                    <a:pt x="16841" y="7723"/>
                    <a:pt x="15742" y="10397"/>
                  </a:cubicBezTo>
                  <a:cubicBezTo>
                    <a:pt x="14644" y="13072"/>
                    <a:pt x="12448" y="15335"/>
                    <a:pt x="10251" y="17186"/>
                  </a:cubicBezTo>
                  <a:cubicBezTo>
                    <a:pt x="8054" y="19037"/>
                    <a:pt x="5858" y="20477"/>
                    <a:pt x="5675" y="20992"/>
                  </a:cubicBezTo>
                  <a:cubicBezTo>
                    <a:pt x="5492" y="21506"/>
                    <a:pt x="7322" y="21095"/>
                    <a:pt x="9153" y="20683"/>
                  </a:cubicBezTo>
                  <a:cubicBezTo>
                    <a:pt x="10983" y="20272"/>
                    <a:pt x="12814" y="19860"/>
                    <a:pt x="14827" y="19552"/>
                  </a:cubicBezTo>
                  <a:cubicBezTo>
                    <a:pt x="16841" y="19243"/>
                    <a:pt x="19037" y="19037"/>
                    <a:pt x="20136" y="19037"/>
                  </a:cubicBezTo>
                  <a:cubicBezTo>
                    <a:pt x="21234" y="19037"/>
                    <a:pt x="21234" y="19243"/>
                    <a:pt x="21234" y="194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2" name="Line"/>
            <p:cNvSpPr/>
            <p:nvPr/>
          </p:nvSpPr>
          <p:spPr>
            <a:xfrm>
              <a:off x="4431529" y="1235003"/>
              <a:ext cx="294292" cy="446280"/>
            </a:xfrm>
            <a:custGeom>
              <a:avLst/>
              <a:gdLst/>
              <a:ahLst/>
              <a:cxnLst>
                <a:cxn ang="0">
                  <a:pos x="wd2" y="hd2"/>
                </a:cxn>
                <a:cxn ang="5400000">
                  <a:pos x="wd2" y="hd2"/>
                </a:cxn>
                <a:cxn ang="10800000">
                  <a:pos x="wd2" y="hd2"/>
                </a:cxn>
                <a:cxn ang="16200000">
                  <a:pos x="wd2" y="hd2"/>
                </a:cxn>
              </a:cxnLst>
              <a:rect l="0" t="0" r="r" b="b"/>
              <a:pathLst>
                <a:path w="21366" h="21434" fill="norm" stroke="1" extrusionOk="0">
                  <a:moveTo>
                    <a:pt x="21098" y="2991"/>
                  </a:moveTo>
                  <a:cubicBezTo>
                    <a:pt x="21349" y="2160"/>
                    <a:pt x="21600" y="1329"/>
                    <a:pt x="20972" y="748"/>
                  </a:cubicBezTo>
                  <a:cubicBezTo>
                    <a:pt x="20344" y="166"/>
                    <a:pt x="18837" y="-166"/>
                    <a:pt x="16451" y="83"/>
                  </a:cubicBezTo>
                  <a:cubicBezTo>
                    <a:pt x="14065" y="332"/>
                    <a:pt x="10800" y="1163"/>
                    <a:pt x="8665" y="1911"/>
                  </a:cubicBezTo>
                  <a:cubicBezTo>
                    <a:pt x="6530" y="2659"/>
                    <a:pt x="5526" y="3323"/>
                    <a:pt x="5149" y="4071"/>
                  </a:cubicBezTo>
                  <a:cubicBezTo>
                    <a:pt x="4772" y="4819"/>
                    <a:pt x="5023" y="5649"/>
                    <a:pt x="6530" y="6563"/>
                  </a:cubicBezTo>
                  <a:cubicBezTo>
                    <a:pt x="8037" y="7477"/>
                    <a:pt x="10800" y="8474"/>
                    <a:pt x="13312" y="9637"/>
                  </a:cubicBezTo>
                  <a:cubicBezTo>
                    <a:pt x="15823" y="10800"/>
                    <a:pt x="18084" y="12129"/>
                    <a:pt x="19214" y="13209"/>
                  </a:cubicBezTo>
                  <a:cubicBezTo>
                    <a:pt x="20344" y="14289"/>
                    <a:pt x="20344" y="15120"/>
                    <a:pt x="19088" y="16034"/>
                  </a:cubicBezTo>
                  <a:cubicBezTo>
                    <a:pt x="17833" y="16948"/>
                    <a:pt x="15321" y="17945"/>
                    <a:pt x="11930" y="18859"/>
                  </a:cubicBezTo>
                  <a:cubicBezTo>
                    <a:pt x="8540" y="19772"/>
                    <a:pt x="4270" y="20603"/>
                    <a:pt x="0" y="214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3" name="Line"/>
            <p:cNvSpPr/>
            <p:nvPr/>
          </p:nvSpPr>
          <p:spPr>
            <a:xfrm>
              <a:off x="4556068" y="1203881"/>
              <a:ext cx="51893" cy="5189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320" y="3168"/>
                    <a:pt x="8640" y="6336"/>
                    <a:pt x="12240" y="9936"/>
                  </a:cubicBezTo>
                  <a:cubicBezTo>
                    <a:pt x="15840" y="13536"/>
                    <a:pt x="18720" y="1756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4" name="Line"/>
            <p:cNvSpPr/>
            <p:nvPr/>
          </p:nvSpPr>
          <p:spPr>
            <a:xfrm>
              <a:off x="4670231" y="1141611"/>
              <a:ext cx="10378" cy="51891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176"/>
                    <a:pt x="0" y="8352"/>
                    <a:pt x="3600" y="11952"/>
                  </a:cubicBezTo>
                  <a:cubicBezTo>
                    <a:pt x="7200" y="15552"/>
                    <a:pt x="14400" y="1857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5" name="Line"/>
            <p:cNvSpPr/>
            <p:nvPr/>
          </p:nvSpPr>
          <p:spPr>
            <a:xfrm>
              <a:off x="4249041" y="1089720"/>
              <a:ext cx="140977" cy="788751"/>
            </a:xfrm>
            <a:custGeom>
              <a:avLst/>
              <a:gdLst/>
              <a:ahLst/>
              <a:cxnLst>
                <a:cxn ang="0">
                  <a:pos x="wd2" y="hd2"/>
                </a:cxn>
                <a:cxn ang="5400000">
                  <a:pos x="wd2" y="hd2"/>
                </a:cxn>
                <a:cxn ang="10800000">
                  <a:pos x="wd2" y="hd2"/>
                </a:cxn>
                <a:cxn ang="16200000">
                  <a:pos x="wd2" y="hd2"/>
                </a:cxn>
              </a:cxnLst>
              <a:rect l="0" t="0" r="r" b="b"/>
              <a:pathLst>
                <a:path w="20470" h="21600" fill="norm" stroke="1" extrusionOk="0">
                  <a:moveTo>
                    <a:pt x="20470" y="0"/>
                  </a:moveTo>
                  <a:cubicBezTo>
                    <a:pt x="13940" y="2274"/>
                    <a:pt x="7410" y="4547"/>
                    <a:pt x="3642" y="7295"/>
                  </a:cubicBezTo>
                  <a:cubicBezTo>
                    <a:pt x="-125" y="10042"/>
                    <a:pt x="-1130" y="13263"/>
                    <a:pt x="1382" y="15726"/>
                  </a:cubicBezTo>
                  <a:cubicBezTo>
                    <a:pt x="3893" y="18189"/>
                    <a:pt x="9921" y="19895"/>
                    <a:pt x="1594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6" name="Line"/>
            <p:cNvSpPr/>
            <p:nvPr/>
          </p:nvSpPr>
          <p:spPr>
            <a:xfrm>
              <a:off x="5334441" y="1080881"/>
              <a:ext cx="179272" cy="697266"/>
            </a:xfrm>
            <a:custGeom>
              <a:avLst/>
              <a:gdLst/>
              <a:ahLst/>
              <a:cxnLst>
                <a:cxn ang="0">
                  <a:pos x="wd2" y="hd2"/>
                </a:cxn>
                <a:cxn ang="5400000">
                  <a:pos x="wd2" y="hd2"/>
                </a:cxn>
                <a:cxn ang="10800000">
                  <a:pos x="wd2" y="hd2"/>
                </a:cxn>
                <a:cxn ang="16200000">
                  <a:pos x="wd2" y="hd2"/>
                </a:cxn>
              </a:cxnLst>
              <a:rect l="0" t="0" r="r" b="b"/>
              <a:pathLst>
                <a:path w="20729" h="21446" fill="norm" stroke="1" extrusionOk="0">
                  <a:moveTo>
                    <a:pt x="0" y="591"/>
                  </a:moveTo>
                  <a:cubicBezTo>
                    <a:pt x="1600" y="272"/>
                    <a:pt x="3200" y="-47"/>
                    <a:pt x="4600" y="6"/>
                  </a:cubicBezTo>
                  <a:cubicBezTo>
                    <a:pt x="6000" y="59"/>
                    <a:pt x="7200" y="485"/>
                    <a:pt x="9600" y="2028"/>
                  </a:cubicBezTo>
                  <a:cubicBezTo>
                    <a:pt x="12000" y="3571"/>
                    <a:pt x="15600" y="6231"/>
                    <a:pt x="18000" y="8572"/>
                  </a:cubicBezTo>
                  <a:cubicBezTo>
                    <a:pt x="20400" y="10913"/>
                    <a:pt x="21600" y="12934"/>
                    <a:pt x="20000" y="14690"/>
                  </a:cubicBezTo>
                  <a:cubicBezTo>
                    <a:pt x="18400" y="16446"/>
                    <a:pt x="14000" y="17935"/>
                    <a:pt x="10800" y="19053"/>
                  </a:cubicBezTo>
                  <a:cubicBezTo>
                    <a:pt x="7600" y="20170"/>
                    <a:pt x="5600" y="20915"/>
                    <a:pt x="4800" y="21234"/>
                  </a:cubicBezTo>
                  <a:cubicBezTo>
                    <a:pt x="4000" y="21553"/>
                    <a:pt x="4400" y="21447"/>
                    <a:pt x="4800" y="213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7" name="Line"/>
            <p:cNvSpPr/>
            <p:nvPr/>
          </p:nvSpPr>
          <p:spPr>
            <a:xfrm>
              <a:off x="5458981" y="944424"/>
              <a:ext cx="231150" cy="985938"/>
            </a:xfrm>
            <a:custGeom>
              <a:avLst/>
              <a:gdLst/>
              <a:ahLst/>
              <a:cxnLst>
                <a:cxn ang="0">
                  <a:pos x="wd2" y="hd2"/>
                </a:cxn>
                <a:cxn ang="5400000">
                  <a:pos x="wd2" y="hd2"/>
                </a:cxn>
                <a:cxn ang="10800000">
                  <a:pos x="wd2" y="hd2"/>
                </a:cxn>
                <a:cxn ang="16200000">
                  <a:pos x="wd2" y="hd2"/>
                </a:cxn>
              </a:cxnLst>
              <a:rect l="0" t="0" r="r" b="b"/>
              <a:pathLst>
                <a:path w="21224" h="21600" fill="norm" stroke="1" extrusionOk="0">
                  <a:moveTo>
                    <a:pt x="0" y="0"/>
                  </a:moveTo>
                  <a:cubicBezTo>
                    <a:pt x="1588" y="0"/>
                    <a:pt x="3176" y="0"/>
                    <a:pt x="5241" y="417"/>
                  </a:cubicBezTo>
                  <a:cubicBezTo>
                    <a:pt x="7306" y="834"/>
                    <a:pt x="9847" y="1667"/>
                    <a:pt x="12547" y="2918"/>
                  </a:cubicBezTo>
                  <a:cubicBezTo>
                    <a:pt x="15247" y="4168"/>
                    <a:pt x="18106" y="5836"/>
                    <a:pt x="19694" y="7731"/>
                  </a:cubicBezTo>
                  <a:cubicBezTo>
                    <a:pt x="21282" y="9625"/>
                    <a:pt x="21600" y="11747"/>
                    <a:pt x="20806" y="13680"/>
                  </a:cubicBezTo>
                  <a:cubicBezTo>
                    <a:pt x="20012" y="15613"/>
                    <a:pt x="18106" y="17356"/>
                    <a:pt x="15724" y="18644"/>
                  </a:cubicBezTo>
                  <a:cubicBezTo>
                    <a:pt x="13341" y="19933"/>
                    <a:pt x="10482" y="20766"/>
                    <a:pt x="762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0"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91"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Solution </a:t>
            </a:r>
            <a:r>
              <a:t>)</a:t>
            </a:r>
            <a:r>
              <a:t>6</a:t>
            </a:r>
            <a:r>
              <a:t>\</a:t>
            </a:r>
            <a:r>
              <a:t>7)</a:t>
            </a:r>
          </a:p>
        </p:txBody>
      </p:sp>
      <p:pic>
        <p:nvPicPr>
          <p:cNvPr id="392" name="Google Shape;174;p9" descr="Google Shape;174;p9"/>
          <p:cNvPicPr>
            <a:picLocks noChangeAspect="1"/>
          </p:cNvPicPr>
          <p:nvPr/>
        </p:nvPicPr>
        <p:blipFill>
          <a:blip r:embed="rId2">
            <a:extLst/>
          </a:blip>
          <a:srcRect l="6945" t="1740" r="4870" b="3285"/>
          <a:stretch>
            <a:fillRect/>
          </a:stretch>
        </p:blipFill>
        <p:spPr>
          <a:xfrm>
            <a:off x="6315739" y="3742660"/>
            <a:ext cx="11057860" cy="6018029"/>
          </a:xfrm>
          <a:prstGeom prst="rect">
            <a:avLst/>
          </a:prstGeom>
          <a:ln w="12700">
            <a:miter lim="400000"/>
          </a:ln>
        </p:spPr>
      </p:pic>
      <p:sp>
        <p:nvSpPr>
          <p:cNvPr id="393" name="TextBox 8"/>
          <p:cNvSpPr txBox="1"/>
          <p:nvPr/>
        </p:nvSpPr>
        <p:spPr>
          <a:xfrm>
            <a:off x="3953184" y="9851455"/>
            <a:ext cx="16479403" cy="189575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indent="208024" algn="just">
              <a:lnSpc>
                <a:spcPct val="115200"/>
              </a:lnSpc>
              <a:defRPr b="1">
                <a:solidFill>
                  <a:srgbClr val="0A1F61"/>
                </a:solidFill>
                <a:latin typeface="Tajawal Medium"/>
                <a:ea typeface="Tajawal Medium"/>
                <a:cs typeface="Tajawal Medium"/>
                <a:sym typeface="Tajawal Medium"/>
              </a:defRPr>
            </a:pPr>
            <a:r>
              <a:t>Note:</a:t>
            </a:r>
          </a:p>
          <a:p>
            <a:pPr indent="208024" algn="just">
              <a:lnSpc>
                <a:spcPct val="115200"/>
              </a:lnSpc>
              <a:defRPr>
                <a:solidFill>
                  <a:srgbClr val="0A1F61"/>
                </a:solidFill>
                <a:latin typeface="Tajawal Medium"/>
                <a:ea typeface="Tajawal Medium"/>
                <a:cs typeface="Tajawal Medium"/>
                <a:sym typeface="Tajawal Medium"/>
              </a:defRPr>
            </a:pPr>
            <a:r>
              <a:t>For convenience, the points are labelled according to the column headings in Table 5.5</a:t>
            </a:r>
          </a:p>
        </p:txBody>
      </p:sp>
      <p:sp>
        <p:nvSpPr>
          <p:cNvPr id="394" name="Drawing"/>
          <p:cNvSpPr/>
          <p:nvPr/>
        </p:nvSpPr>
        <p:spPr>
          <a:xfrm>
            <a:off x="5274662" y="4680191"/>
            <a:ext cx="526803" cy="4805567"/>
          </a:xfrm>
          <a:custGeom>
            <a:avLst/>
            <a:gdLst/>
            <a:ahLst/>
            <a:cxnLst>
              <a:cxn ang="0">
                <a:pos x="wd2" y="hd2"/>
              </a:cxn>
              <a:cxn ang="5400000">
                <a:pos x="wd2" y="hd2"/>
              </a:cxn>
              <a:cxn ang="10800000">
                <a:pos x="wd2" y="hd2"/>
              </a:cxn>
              <a:cxn ang="16200000">
                <a:pos x="wd2" y="hd2"/>
              </a:cxn>
            </a:cxnLst>
            <a:rect l="0" t="0" r="r" b="b"/>
            <a:pathLst>
              <a:path w="21498" h="21586" fill="norm" stroke="1" extrusionOk="0">
                <a:moveTo>
                  <a:pt x="3286" y="21586"/>
                </a:moveTo>
                <a:cubicBezTo>
                  <a:pt x="2722" y="21524"/>
                  <a:pt x="2157" y="21462"/>
                  <a:pt x="2086" y="21260"/>
                </a:cubicBezTo>
                <a:cubicBezTo>
                  <a:pt x="2016" y="21058"/>
                  <a:pt x="2439" y="20716"/>
                  <a:pt x="2933" y="20273"/>
                </a:cubicBezTo>
                <a:cubicBezTo>
                  <a:pt x="3427" y="19830"/>
                  <a:pt x="3992" y="19286"/>
                  <a:pt x="4345" y="18742"/>
                </a:cubicBezTo>
                <a:cubicBezTo>
                  <a:pt x="4698" y="18198"/>
                  <a:pt x="4839" y="17654"/>
                  <a:pt x="4980" y="17103"/>
                </a:cubicBezTo>
                <a:cubicBezTo>
                  <a:pt x="5122" y="16551"/>
                  <a:pt x="5263" y="15992"/>
                  <a:pt x="5404" y="15456"/>
                </a:cubicBezTo>
                <a:cubicBezTo>
                  <a:pt x="5545" y="14920"/>
                  <a:pt x="5686" y="14407"/>
                  <a:pt x="5898" y="13871"/>
                </a:cubicBezTo>
                <a:cubicBezTo>
                  <a:pt x="6110" y="13334"/>
                  <a:pt x="6392" y="12775"/>
                  <a:pt x="6604" y="12231"/>
                </a:cubicBezTo>
                <a:cubicBezTo>
                  <a:pt x="6816" y="11687"/>
                  <a:pt x="6957" y="11159"/>
                  <a:pt x="7098" y="10568"/>
                </a:cubicBezTo>
                <a:cubicBezTo>
                  <a:pt x="7239" y="9978"/>
                  <a:pt x="7380" y="9325"/>
                  <a:pt x="7451" y="8657"/>
                </a:cubicBezTo>
                <a:cubicBezTo>
                  <a:pt x="7522" y="7989"/>
                  <a:pt x="7522" y="7305"/>
                  <a:pt x="7451" y="6645"/>
                </a:cubicBezTo>
                <a:cubicBezTo>
                  <a:pt x="7380" y="5984"/>
                  <a:pt x="7239" y="5347"/>
                  <a:pt x="7098" y="4733"/>
                </a:cubicBezTo>
                <a:cubicBezTo>
                  <a:pt x="6957" y="4120"/>
                  <a:pt x="6816" y="3529"/>
                  <a:pt x="6674" y="2962"/>
                </a:cubicBezTo>
                <a:cubicBezTo>
                  <a:pt x="6533" y="2395"/>
                  <a:pt x="6392" y="1851"/>
                  <a:pt x="6110" y="1423"/>
                </a:cubicBezTo>
                <a:cubicBezTo>
                  <a:pt x="5827" y="996"/>
                  <a:pt x="5404" y="685"/>
                  <a:pt x="4980" y="491"/>
                </a:cubicBezTo>
                <a:cubicBezTo>
                  <a:pt x="4557" y="297"/>
                  <a:pt x="4133" y="219"/>
                  <a:pt x="3780" y="219"/>
                </a:cubicBezTo>
                <a:cubicBezTo>
                  <a:pt x="3427" y="219"/>
                  <a:pt x="3145" y="297"/>
                  <a:pt x="2933" y="600"/>
                </a:cubicBezTo>
                <a:cubicBezTo>
                  <a:pt x="2722" y="903"/>
                  <a:pt x="2580" y="1431"/>
                  <a:pt x="2369" y="1975"/>
                </a:cubicBezTo>
                <a:cubicBezTo>
                  <a:pt x="2157" y="2519"/>
                  <a:pt x="1874" y="3078"/>
                  <a:pt x="1663" y="3583"/>
                </a:cubicBezTo>
                <a:cubicBezTo>
                  <a:pt x="1451" y="4088"/>
                  <a:pt x="1310" y="4539"/>
                  <a:pt x="1310" y="4827"/>
                </a:cubicBezTo>
                <a:cubicBezTo>
                  <a:pt x="1310" y="5114"/>
                  <a:pt x="1451" y="5238"/>
                  <a:pt x="1239" y="5254"/>
                </a:cubicBezTo>
                <a:cubicBezTo>
                  <a:pt x="1027" y="5269"/>
                  <a:pt x="463" y="5176"/>
                  <a:pt x="180" y="4889"/>
                </a:cubicBezTo>
                <a:cubicBezTo>
                  <a:pt x="-102" y="4601"/>
                  <a:pt x="-102" y="4120"/>
                  <a:pt x="533" y="3653"/>
                </a:cubicBezTo>
                <a:cubicBezTo>
                  <a:pt x="1169" y="3187"/>
                  <a:pt x="2439" y="2737"/>
                  <a:pt x="3427" y="2325"/>
                </a:cubicBezTo>
                <a:cubicBezTo>
                  <a:pt x="4416" y="1913"/>
                  <a:pt x="5122" y="1540"/>
                  <a:pt x="5404" y="1237"/>
                </a:cubicBezTo>
                <a:cubicBezTo>
                  <a:pt x="5686" y="934"/>
                  <a:pt x="5545" y="701"/>
                  <a:pt x="5474" y="545"/>
                </a:cubicBezTo>
                <a:cubicBezTo>
                  <a:pt x="5404" y="390"/>
                  <a:pt x="5404" y="312"/>
                  <a:pt x="5616" y="219"/>
                </a:cubicBezTo>
                <a:cubicBezTo>
                  <a:pt x="5827" y="126"/>
                  <a:pt x="6251" y="17"/>
                  <a:pt x="6674" y="2"/>
                </a:cubicBezTo>
                <a:cubicBezTo>
                  <a:pt x="7098" y="-14"/>
                  <a:pt x="7522" y="64"/>
                  <a:pt x="8016" y="359"/>
                </a:cubicBezTo>
                <a:cubicBezTo>
                  <a:pt x="8510" y="654"/>
                  <a:pt x="9074" y="1167"/>
                  <a:pt x="9780" y="1672"/>
                </a:cubicBezTo>
                <a:cubicBezTo>
                  <a:pt x="10486" y="2177"/>
                  <a:pt x="11333" y="2674"/>
                  <a:pt x="12533" y="3109"/>
                </a:cubicBezTo>
                <a:cubicBezTo>
                  <a:pt x="13733" y="3545"/>
                  <a:pt x="15286" y="3918"/>
                  <a:pt x="16839" y="4158"/>
                </a:cubicBezTo>
                <a:cubicBezTo>
                  <a:pt x="18392" y="4399"/>
                  <a:pt x="19945" y="4508"/>
                  <a:pt x="21498" y="4617"/>
                </a:cubicBezTo>
              </a:path>
            </a:pathLst>
          </a:custGeom>
          <a:ln w="88900" cap="rnd">
            <a:solidFill>
              <a:srgbClr val="FCD02F"/>
            </a:solidFill>
          </a:ln>
        </p:spPr>
        <p:txBody>
          <a:bodyPr lIns="45718" tIns="45718" rIns="45718" bIns="45718"/>
          <a:lstStyle/>
          <a:p>
            <a:pPr/>
          </a:p>
        </p:txBody>
      </p:sp>
      <p:grpSp>
        <p:nvGrpSpPr>
          <p:cNvPr id="398" name="Drawing"/>
          <p:cNvGrpSpPr/>
          <p:nvPr/>
        </p:nvGrpSpPr>
        <p:grpSpPr>
          <a:xfrm>
            <a:off x="10871115" y="7350618"/>
            <a:ext cx="1593212" cy="819893"/>
            <a:chOff x="0" y="0"/>
            <a:chExt cx="1593210" cy="819891"/>
          </a:xfrm>
        </p:grpSpPr>
        <p:sp>
          <p:nvSpPr>
            <p:cNvPr id="395" name="Line"/>
            <p:cNvSpPr/>
            <p:nvPr/>
          </p:nvSpPr>
          <p:spPr>
            <a:xfrm>
              <a:off x="1582832" y="59480"/>
              <a:ext cx="1037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96" name="Line"/>
            <p:cNvSpPr/>
            <p:nvPr/>
          </p:nvSpPr>
          <p:spPr>
            <a:xfrm>
              <a:off x="655992" y="0"/>
              <a:ext cx="146822" cy="137717"/>
            </a:xfrm>
            <a:custGeom>
              <a:avLst/>
              <a:gdLst/>
              <a:ahLst/>
              <a:cxnLst>
                <a:cxn ang="0">
                  <a:pos x="wd2" y="hd2"/>
                </a:cxn>
                <a:cxn ang="5400000">
                  <a:pos x="wd2" y="hd2"/>
                </a:cxn>
                <a:cxn ang="10800000">
                  <a:pos x="wd2" y="hd2"/>
                </a:cxn>
                <a:cxn ang="16200000">
                  <a:pos x="wd2" y="hd2"/>
                </a:cxn>
              </a:cxnLst>
              <a:rect l="0" t="0" r="r" b="b"/>
              <a:pathLst>
                <a:path w="20834" h="20973" fill="norm" stroke="1" extrusionOk="0">
                  <a:moveTo>
                    <a:pt x="15177" y="10638"/>
                  </a:moveTo>
                  <a:cubicBezTo>
                    <a:pt x="12722" y="10112"/>
                    <a:pt x="10268" y="9585"/>
                    <a:pt x="8059" y="10112"/>
                  </a:cubicBezTo>
                  <a:cubicBezTo>
                    <a:pt x="5850" y="10638"/>
                    <a:pt x="3886" y="12219"/>
                    <a:pt x="4132" y="13273"/>
                  </a:cubicBezTo>
                  <a:cubicBezTo>
                    <a:pt x="4377" y="14326"/>
                    <a:pt x="6832" y="14853"/>
                    <a:pt x="8304" y="13799"/>
                  </a:cubicBezTo>
                  <a:cubicBezTo>
                    <a:pt x="9777" y="12746"/>
                    <a:pt x="10268" y="10112"/>
                    <a:pt x="9286" y="9321"/>
                  </a:cubicBezTo>
                  <a:cubicBezTo>
                    <a:pt x="8304" y="8531"/>
                    <a:pt x="5850" y="9585"/>
                    <a:pt x="4868" y="11429"/>
                  </a:cubicBezTo>
                  <a:cubicBezTo>
                    <a:pt x="3886" y="13273"/>
                    <a:pt x="4377" y="15907"/>
                    <a:pt x="5850" y="16697"/>
                  </a:cubicBezTo>
                  <a:cubicBezTo>
                    <a:pt x="7323" y="17487"/>
                    <a:pt x="9777" y="16434"/>
                    <a:pt x="11250" y="14590"/>
                  </a:cubicBezTo>
                  <a:cubicBezTo>
                    <a:pt x="12723" y="12746"/>
                    <a:pt x="13213" y="10112"/>
                    <a:pt x="12477" y="8004"/>
                  </a:cubicBezTo>
                  <a:cubicBezTo>
                    <a:pt x="11741" y="5897"/>
                    <a:pt x="9777" y="4316"/>
                    <a:pt x="8059" y="4580"/>
                  </a:cubicBezTo>
                  <a:cubicBezTo>
                    <a:pt x="6341" y="4843"/>
                    <a:pt x="4868" y="6951"/>
                    <a:pt x="4868" y="9058"/>
                  </a:cubicBezTo>
                  <a:cubicBezTo>
                    <a:pt x="4868" y="11165"/>
                    <a:pt x="6341" y="13273"/>
                    <a:pt x="8059" y="12482"/>
                  </a:cubicBezTo>
                  <a:cubicBezTo>
                    <a:pt x="9777" y="11692"/>
                    <a:pt x="11741" y="8004"/>
                    <a:pt x="11495" y="6687"/>
                  </a:cubicBezTo>
                  <a:cubicBezTo>
                    <a:pt x="11250" y="5370"/>
                    <a:pt x="8795" y="6424"/>
                    <a:pt x="8550" y="7741"/>
                  </a:cubicBezTo>
                  <a:cubicBezTo>
                    <a:pt x="8304" y="9058"/>
                    <a:pt x="10268" y="10638"/>
                    <a:pt x="11741" y="10112"/>
                  </a:cubicBezTo>
                  <a:cubicBezTo>
                    <a:pt x="13213" y="9585"/>
                    <a:pt x="14195" y="6951"/>
                    <a:pt x="13459" y="5370"/>
                  </a:cubicBezTo>
                  <a:cubicBezTo>
                    <a:pt x="12722" y="3790"/>
                    <a:pt x="10268" y="3263"/>
                    <a:pt x="8304" y="4053"/>
                  </a:cubicBezTo>
                  <a:cubicBezTo>
                    <a:pt x="6341" y="4843"/>
                    <a:pt x="4868" y="6951"/>
                    <a:pt x="5604" y="8531"/>
                  </a:cubicBezTo>
                  <a:cubicBezTo>
                    <a:pt x="6341" y="10112"/>
                    <a:pt x="9286" y="11165"/>
                    <a:pt x="11495" y="10638"/>
                  </a:cubicBezTo>
                  <a:cubicBezTo>
                    <a:pt x="13704" y="10112"/>
                    <a:pt x="15177" y="8004"/>
                    <a:pt x="15913" y="5634"/>
                  </a:cubicBezTo>
                  <a:cubicBezTo>
                    <a:pt x="16650" y="3263"/>
                    <a:pt x="16650" y="629"/>
                    <a:pt x="15422" y="102"/>
                  </a:cubicBezTo>
                  <a:cubicBezTo>
                    <a:pt x="14195" y="-425"/>
                    <a:pt x="11741" y="1155"/>
                    <a:pt x="10268" y="3263"/>
                  </a:cubicBezTo>
                  <a:cubicBezTo>
                    <a:pt x="8795" y="5370"/>
                    <a:pt x="8304" y="8004"/>
                    <a:pt x="9041" y="8531"/>
                  </a:cubicBezTo>
                  <a:cubicBezTo>
                    <a:pt x="9777" y="9058"/>
                    <a:pt x="11741" y="7477"/>
                    <a:pt x="11741" y="7477"/>
                  </a:cubicBezTo>
                  <a:cubicBezTo>
                    <a:pt x="11741" y="7477"/>
                    <a:pt x="9777" y="9058"/>
                    <a:pt x="9777" y="10638"/>
                  </a:cubicBezTo>
                  <a:cubicBezTo>
                    <a:pt x="9777" y="12219"/>
                    <a:pt x="11741" y="13799"/>
                    <a:pt x="13213" y="13273"/>
                  </a:cubicBezTo>
                  <a:cubicBezTo>
                    <a:pt x="14686" y="12746"/>
                    <a:pt x="15668" y="10112"/>
                    <a:pt x="15177" y="8004"/>
                  </a:cubicBezTo>
                  <a:cubicBezTo>
                    <a:pt x="14686" y="5897"/>
                    <a:pt x="12723" y="4316"/>
                    <a:pt x="11004" y="4580"/>
                  </a:cubicBezTo>
                  <a:cubicBezTo>
                    <a:pt x="9286" y="4843"/>
                    <a:pt x="7813" y="6951"/>
                    <a:pt x="6832" y="9321"/>
                  </a:cubicBezTo>
                  <a:cubicBezTo>
                    <a:pt x="5850" y="11692"/>
                    <a:pt x="5359" y="14326"/>
                    <a:pt x="6341" y="15643"/>
                  </a:cubicBezTo>
                  <a:cubicBezTo>
                    <a:pt x="7323" y="16960"/>
                    <a:pt x="9777" y="16960"/>
                    <a:pt x="11986" y="15907"/>
                  </a:cubicBezTo>
                  <a:cubicBezTo>
                    <a:pt x="14195" y="14853"/>
                    <a:pt x="16159" y="12746"/>
                    <a:pt x="17386" y="10375"/>
                  </a:cubicBezTo>
                  <a:cubicBezTo>
                    <a:pt x="18613" y="8004"/>
                    <a:pt x="19104" y="5370"/>
                    <a:pt x="18123" y="3790"/>
                  </a:cubicBezTo>
                  <a:cubicBezTo>
                    <a:pt x="17141" y="2209"/>
                    <a:pt x="14686" y="1682"/>
                    <a:pt x="12723" y="2473"/>
                  </a:cubicBezTo>
                  <a:cubicBezTo>
                    <a:pt x="10759" y="3263"/>
                    <a:pt x="9286" y="5370"/>
                    <a:pt x="8059" y="7741"/>
                  </a:cubicBezTo>
                  <a:cubicBezTo>
                    <a:pt x="6832" y="10112"/>
                    <a:pt x="5850" y="12746"/>
                    <a:pt x="6586" y="14326"/>
                  </a:cubicBezTo>
                  <a:cubicBezTo>
                    <a:pt x="7323" y="15907"/>
                    <a:pt x="9777" y="16434"/>
                    <a:pt x="11986" y="15643"/>
                  </a:cubicBezTo>
                  <a:cubicBezTo>
                    <a:pt x="14195" y="14853"/>
                    <a:pt x="16159" y="12746"/>
                    <a:pt x="17141" y="10375"/>
                  </a:cubicBezTo>
                  <a:cubicBezTo>
                    <a:pt x="18123" y="8004"/>
                    <a:pt x="18123" y="5370"/>
                    <a:pt x="16895" y="3790"/>
                  </a:cubicBezTo>
                  <a:cubicBezTo>
                    <a:pt x="15668" y="2209"/>
                    <a:pt x="13213" y="1682"/>
                    <a:pt x="11250" y="2736"/>
                  </a:cubicBezTo>
                  <a:cubicBezTo>
                    <a:pt x="9286" y="3790"/>
                    <a:pt x="7813" y="6424"/>
                    <a:pt x="7077" y="9058"/>
                  </a:cubicBezTo>
                  <a:cubicBezTo>
                    <a:pt x="6341" y="11692"/>
                    <a:pt x="6341" y="14326"/>
                    <a:pt x="7568" y="15380"/>
                  </a:cubicBezTo>
                  <a:cubicBezTo>
                    <a:pt x="8795" y="16434"/>
                    <a:pt x="11250" y="15907"/>
                    <a:pt x="12968" y="14326"/>
                  </a:cubicBezTo>
                  <a:cubicBezTo>
                    <a:pt x="14686" y="12746"/>
                    <a:pt x="15668" y="10112"/>
                    <a:pt x="15423" y="7741"/>
                  </a:cubicBezTo>
                  <a:cubicBezTo>
                    <a:pt x="15177" y="5370"/>
                    <a:pt x="13704" y="3263"/>
                    <a:pt x="11986" y="2999"/>
                  </a:cubicBezTo>
                  <a:cubicBezTo>
                    <a:pt x="10268" y="2736"/>
                    <a:pt x="8304" y="4316"/>
                    <a:pt x="6586" y="7214"/>
                  </a:cubicBezTo>
                  <a:cubicBezTo>
                    <a:pt x="4868" y="10112"/>
                    <a:pt x="3395" y="14326"/>
                    <a:pt x="3886" y="16697"/>
                  </a:cubicBezTo>
                  <a:cubicBezTo>
                    <a:pt x="4377" y="19068"/>
                    <a:pt x="6832" y="19594"/>
                    <a:pt x="9041" y="19068"/>
                  </a:cubicBezTo>
                  <a:cubicBezTo>
                    <a:pt x="11250" y="18541"/>
                    <a:pt x="13213" y="16960"/>
                    <a:pt x="14441" y="14853"/>
                  </a:cubicBezTo>
                  <a:cubicBezTo>
                    <a:pt x="15668" y="12746"/>
                    <a:pt x="16159" y="10112"/>
                    <a:pt x="15422" y="8004"/>
                  </a:cubicBezTo>
                  <a:cubicBezTo>
                    <a:pt x="14686" y="5897"/>
                    <a:pt x="12723" y="4316"/>
                    <a:pt x="10759" y="4316"/>
                  </a:cubicBezTo>
                  <a:cubicBezTo>
                    <a:pt x="8795" y="4316"/>
                    <a:pt x="6832" y="5897"/>
                    <a:pt x="5359" y="8004"/>
                  </a:cubicBezTo>
                  <a:cubicBezTo>
                    <a:pt x="3886" y="10112"/>
                    <a:pt x="2904" y="12746"/>
                    <a:pt x="3395" y="14853"/>
                  </a:cubicBezTo>
                  <a:cubicBezTo>
                    <a:pt x="3886" y="16960"/>
                    <a:pt x="5850" y="18541"/>
                    <a:pt x="8059" y="18541"/>
                  </a:cubicBezTo>
                  <a:cubicBezTo>
                    <a:pt x="10268" y="18541"/>
                    <a:pt x="12722" y="16960"/>
                    <a:pt x="13950" y="14853"/>
                  </a:cubicBezTo>
                  <a:cubicBezTo>
                    <a:pt x="15177" y="12746"/>
                    <a:pt x="15177" y="10112"/>
                    <a:pt x="13950" y="8531"/>
                  </a:cubicBezTo>
                  <a:cubicBezTo>
                    <a:pt x="12722" y="6951"/>
                    <a:pt x="10268" y="6424"/>
                    <a:pt x="7813" y="6951"/>
                  </a:cubicBezTo>
                  <a:cubicBezTo>
                    <a:pt x="5359" y="7477"/>
                    <a:pt x="2904" y="9058"/>
                    <a:pt x="1432" y="11165"/>
                  </a:cubicBezTo>
                  <a:cubicBezTo>
                    <a:pt x="-41" y="13273"/>
                    <a:pt x="-532" y="15907"/>
                    <a:pt x="695" y="17751"/>
                  </a:cubicBezTo>
                  <a:cubicBezTo>
                    <a:pt x="1923" y="19594"/>
                    <a:pt x="4868" y="20648"/>
                    <a:pt x="7568" y="20912"/>
                  </a:cubicBezTo>
                  <a:cubicBezTo>
                    <a:pt x="10268" y="21175"/>
                    <a:pt x="12722" y="20648"/>
                    <a:pt x="15177" y="18014"/>
                  </a:cubicBezTo>
                  <a:cubicBezTo>
                    <a:pt x="17632" y="15380"/>
                    <a:pt x="20086" y="10638"/>
                    <a:pt x="20332" y="7477"/>
                  </a:cubicBezTo>
                  <a:cubicBezTo>
                    <a:pt x="20577" y="4316"/>
                    <a:pt x="18613" y="2736"/>
                    <a:pt x="16404" y="1946"/>
                  </a:cubicBezTo>
                  <a:cubicBezTo>
                    <a:pt x="14195" y="1155"/>
                    <a:pt x="11741" y="1155"/>
                    <a:pt x="9777" y="2209"/>
                  </a:cubicBezTo>
                  <a:cubicBezTo>
                    <a:pt x="7813" y="3263"/>
                    <a:pt x="6341" y="5370"/>
                    <a:pt x="5359" y="8268"/>
                  </a:cubicBezTo>
                  <a:cubicBezTo>
                    <a:pt x="4377" y="11165"/>
                    <a:pt x="3886" y="14853"/>
                    <a:pt x="4868" y="16960"/>
                  </a:cubicBezTo>
                  <a:cubicBezTo>
                    <a:pt x="5850" y="19068"/>
                    <a:pt x="8304" y="19594"/>
                    <a:pt x="10513" y="19068"/>
                  </a:cubicBezTo>
                  <a:cubicBezTo>
                    <a:pt x="12723" y="18541"/>
                    <a:pt x="14686" y="16960"/>
                    <a:pt x="16404" y="15116"/>
                  </a:cubicBezTo>
                  <a:cubicBezTo>
                    <a:pt x="18123" y="13273"/>
                    <a:pt x="19595" y="11165"/>
                    <a:pt x="20332" y="8794"/>
                  </a:cubicBezTo>
                  <a:cubicBezTo>
                    <a:pt x="21068" y="6424"/>
                    <a:pt x="21068" y="3790"/>
                    <a:pt x="19841" y="2473"/>
                  </a:cubicBezTo>
                  <a:cubicBezTo>
                    <a:pt x="18613" y="1155"/>
                    <a:pt x="16159" y="1155"/>
                    <a:pt x="13213" y="2999"/>
                  </a:cubicBezTo>
                  <a:cubicBezTo>
                    <a:pt x="10268" y="4843"/>
                    <a:pt x="6832" y="8531"/>
                    <a:pt x="6586" y="10112"/>
                  </a:cubicBezTo>
                  <a:cubicBezTo>
                    <a:pt x="6341" y="11692"/>
                    <a:pt x="9286" y="11165"/>
                    <a:pt x="12232" y="1063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97" name="Line"/>
            <p:cNvSpPr/>
            <p:nvPr/>
          </p:nvSpPr>
          <p:spPr>
            <a:xfrm>
              <a:off x="0" y="104515"/>
              <a:ext cx="944849" cy="715377"/>
            </a:xfrm>
            <a:custGeom>
              <a:avLst/>
              <a:gdLst/>
              <a:ahLst/>
              <a:cxnLst>
                <a:cxn ang="0">
                  <a:pos x="wd2" y="hd2"/>
                </a:cxn>
                <a:cxn ang="5400000">
                  <a:pos x="wd2" y="hd2"/>
                </a:cxn>
                <a:cxn ang="10800000">
                  <a:pos x="wd2" y="hd2"/>
                </a:cxn>
                <a:cxn ang="16200000">
                  <a:pos x="wd2" y="hd2"/>
                </a:cxn>
              </a:cxnLst>
              <a:rect l="0" t="0" r="r" b="b"/>
              <a:pathLst>
                <a:path w="21453" h="21270" fill="norm" stroke="1" extrusionOk="0">
                  <a:moveTo>
                    <a:pt x="6248" y="19643"/>
                  </a:moveTo>
                  <a:cubicBezTo>
                    <a:pt x="7897" y="20363"/>
                    <a:pt x="9547" y="21083"/>
                    <a:pt x="11314" y="21238"/>
                  </a:cubicBezTo>
                  <a:cubicBezTo>
                    <a:pt x="13081" y="21392"/>
                    <a:pt x="14966" y="20981"/>
                    <a:pt x="16616" y="20055"/>
                  </a:cubicBezTo>
                  <a:cubicBezTo>
                    <a:pt x="18265" y="19129"/>
                    <a:pt x="19679" y="17689"/>
                    <a:pt x="20504" y="16146"/>
                  </a:cubicBezTo>
                  <a:cubicBezTo>
                    <a:pt x="21328" y="14603"/>
                    <a:pt x="21564" y="12958"/>
                    <a:pt x="21407" y="11261"/>
                  </a:cubicBezTo>
                  <a:cubicBezTo>
                    <a:pt x="21250" y="9563"/>
                    <a:pt x="20700" y="7815"/>
                    <a:pt x="19522" y="6375"/>
                  </a:cubicBezTo>
                  <a:cubicBezTo>
                    <a:pt x="18344" y="4935"/>
                    <a:pt x="16537" y="3803"/>
                    <a:pt x="14691" y="2723"/>
                  </a:cubicBezTo>
                  <a:cubicBezTo>
                    <a:pt x="12845" y="1643"/>
                    <a:pt x="10960" y="615"/>
                    <a:pt x="9193" y="203"/>
                  </a:cubicBezTo>
                  <a:cubicBezTo>
                    <a:pt x="7426" y="-208"/>
                    <a:pt x="5776" y="-2"/>
                    <a:pt x="4402" y="872"/>
                  </a:cubicBezTo>
                  <a:cubicBezTo>
                    <a:pt x="3027" y="1746"/>
                    <a:pt x="1928" y="3289"/>
                    <a:pt x="1181" y="5295"/>
                  </a:cubicBezTo>
                  <a:cubicBezTo>
                    <a:pt x="435" y="7301"/>
                    <a:pt x="43" y="9769"/>
                    <a:pt x="3" y="11466"/>
                  </a:cubicBezTo>
                  <a:cubicBezTo>
                    <a:pt x="-36" y="13163"/>
                    <a:pt x="278" y="14089"/>
                    <a:pt x="1064" y="15221"/>
                  </a:cubicBezTo>
                  <a:cubicBezTo>
                    <a:pt x="1849" y="16352"/>
                    <a:pt x="3106" y="17689"/>
                    <a:pt x="4755" y="18769"/>
                  </a:cubicBezTo>
                  <a:cubicBezTo>
                    <a:pt x="6405" y="19849"/>
                    <a:pt x="8447" y="20672"/>
                    <a:pt x="10411" y="20775"/>
                  </a:cubicBezTo>
                  <a:cubicBezTo>
                    <a:pt x="12374" y="20878"/>
                    <a:pt x="14259" y="20261"/>
                    <a:pt x="15869" y="19386"/>
                  </a:cubicBezTo>
                  <a:cubicBezTo>
                    <a:pt x="17480" y="18512"/>
                    <a:pt x="18815" y="17381"/>
                    <a:pt x="19600" y="16249"/>
                  </a:cubicBezTo>
                  <a:cubicBezTo>
                    <a:pt x="20386" y="15118"/>
                    <a:pt x="20621" y="13986"/>
                    <a:pt x="20425" y="12598"/>
                  </a:cubicBezTo>
                  <a:cubicBezTo>
                    <a:pt x="20229" y="11209"/>
                    <a:pt x="19600" y="9563"/>
                    <a:pt x="18619" y="8021"/>
                  </a:cubicBezTo>
                  <a:cubicBezTo>
                    <a:pt x="17637" y="6478"/>
                    <a:pt x="16301" y="5038"/>
                    <a:pt x="14966" y="359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0"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1"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Solution </a:t>
            </a:r>
            <a:r>
              <a:t>)</a:t>
            </a:r>
            <a:r>
              <a:t>5</a:t>
            </a:r>
            <a:r>
              <a:t>\</a:t>
            </a:r>
            <a:r>
              <a:t>7)</a:t>
            </a:r>
          </a:p>
        </p:txBody>
      </p:sp>
      <p:graphicFrame>
        <p:nvGraphicFramePr>
          <p:cNvPr id="402" name="Google Shape;172;p9"/>
          <p:cNvGraphicFramePr/>
          <p:nvPr/>
        </p:nvGraphicFramePr>
        <p:xfrm>
          <a:off x="2360428" y="7375508"/>
          <a:ext cx="15799982" cy="2704156"/>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1576961"/>
                <a:gridCol w="2065935"/>
                <a:gridCol w="1937555"/>
                <a:gridCol w="1913132"/>
                <a:gridCol w="1460792"/>
                <a:gridCol w="2622110"/>
                <a:gridCol w="2304288"/>
                <a:gridCol w="1919208"/>
              </a:tblGrid>
              <a:tr h="892175">
                <a:tc>
                  <a:txBody>
                    <a:bodyPr/>
                    <a:lstStyle/>
                    <a:p>
                      <a:pPr algn="ctr">
                        <a:defRPr sz="1800"/>
                      </a:pPr>
                      <a:r>
                        <a:rPr b="1" sz="3600">
                          <a:solidFill>
                            <a:srgbClr val="0A1F61"/>
                          </a:solidFill>
                          <a:latin typeface="Tajawal Medium"/>
                          <a:ea typeface="Tajawal Medium"/>
                          <a:cs typeface="Tajawal Medium"/>
                          <a:sym typeface="Tajawal Medium"/>
                        </a:rPr>
                        <a:t>Points</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solidFill>
                      <a:srgbClr val="E2F2FA"/>
                    </a:solidFill>
                  </a:tcPr>
                </a:tc>
                <a:tc>
                  <a:txBody>
                    <a:bodyPr/>
                    <a:lstStyle/>
                    <a:p>
                      <a:pPr algn="ctr">
                        <a:defRPr sz="1800"/>
                      </a:pPr>
                      <a:r>
                        <a:rPr b="1" sz="3600">
                          <a:solidFill>
                            <a:srgbClr val="0A1F61"/>
                          </a:solidFill>
                          <a:latin typeface="Tajawal Medium"/>
                          <a:ea typeface="Tajawal Medium"/>
                          <a:cs typeface="Tajawal Medium"/>
                          <a:sym typeface="Tajawal Medium"/>
                        </a:rPr>
                        <a:t>C</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solidFill>
                      <a:srgbClr val="E2F2FA"/>
                    </a:solidFill>
                  </a:tcPr>
                </a:tc>
                <a:tc>
                  <a:txBody>
                    <a:bodyPr/>
                    <a:lstStyle/>
                    <a:p>
                      <a:pPr algn="ctr">
                        <a:defRPr sz="1800"/>
                      </a:pPr>
                      <a:r>
                        <a:rPr b="1" sz="3600">
                          <a:solidFill>
                            <a:srgbClr val="0A1F61"/>
                          </a:solidFill>
                          <a:latin typeface="Tajawal Medium"/>
                          <a:ea typeface="Tajawal Medium"/>
                          <a:cs typeface="Tajawal Medium"/>
                          <a:sym typeface="Tajawal Medium"/>
                        </a:rPr>
                        <a:t>D</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solidFill>
                      <a:srgbClr val="E2F2FA"/>
                    </a:solidFill>
                  </a:tcPr>
                </a:tc>
                <a:tc>
                  <a:txBody>
                    <a:bodyPr/>
                    <a:lstStyle/>
                    <a:p>
                      <a:pPr algn="ctr">
                        <a:defRPr sz="1800"/>
                      </a:pPr>
                      <a:r>
                        <a:rPr b="1" sz="3600">
                          <a:solidFill>
                            <a:srgbClr val="0A1F61"/>
                          </a:solidFill>
                          <a:latin typeface="Tajawal Medium"/>
                          <a:ea typeface="Tajawal Medium"/>
                          <a:cs typeface="Tajawal Medium"/>
                          <a:sym typeface="Tajawal Medium"/>
                        </a:rPr>
                        <a:t>E</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solidFill>
                      <a:srgbClr val="E2F2FA"/>
                    </a:solidFill>
                  </a:tcPr>
                </a:tc>
                <a:tc>
                  <a:txBody>
                    <a:bodyPr/>
                    <a:lstStyle/>
                    <a:p>
                      <a:pPr algn="ctr">
                        <a:defRPr sz="1800"/>
                      </a:pPr>
                      <a:r>
                        <a:rPr b="1" sz="3600">
                          <a:solidFill>
                            <a:srgbClr val="0A1F61"/>
                          </a:solidFill>
                          <a:latin typeface="Tajawal Medium"/>
                          <a:ea typeface="Tajawal Medium"/>
                          <a:cs typeface="Tajawal Medium"/>
                          <a:sym typeface="Tajawal Medium"/>
                        </a:rPr>
                        <a:t>F</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solidFill>
                      <a:srgbClr val="E2F2FA"/>
                    </a:solidFill>
                  </a:tcPr>
                </a:tc>
                <a:tc>
                  <a:txBody>
                    <a:bodyPr/>
                    <a:lstStyle/>
                    <a:p>
                      <a:pPr algn="ctr">
                        <a:defRPr sz="1800"/>
                      </a:pPr>
                      <a:r>
                        <a:rPr b="1" sz="3600">
                          <a:solidFill>
                            <a:srgbClr val="0A1F61"/>
                          </a:solidFill>
                          <a:latin typeface="Tajawal Medium"/>
                          <a:ea typeface="Tajawal Medium"/>
                          <a:cs typeface="Tajawal Medium"/>
                          <a:sym typeface="Tajawal Medium"/>
                        </a:rPr>
                        <a:t>G</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solidFill>
                      <a:srgbClr val="E2F2FA"/>
                    </a:solidFill>
                  </a:tcPr>
                </a:tc>
                <a:tc>
                  <a:txBody>
                    <a:bodyPr/>
                    <a:lstStyle/>
                    <a:p>
                      <a:pPr algn="ctr">
                        <a:defRPr sz="1800"/>
                      </a:pPr>
                      <a:r>
                        <a:rPr b="1" sz="3600">
                          <a:solidFill>
                            <a:srgbClr val="0A1F61"/>
                          </a:solidFill>
                          <a:latin typeface="Tajawal Medium"/>
                          <a:ea typeface="Tajawal Medium"/>
                          <a:cs typeface="Tajawal Medium"/>
                          <a:sym typeface="Tajawal Medium"/>
                        </a:rPr>
                        <a:t>H</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solidFill>
                      <a:srgbClr val="E2F2FA"/>
                    </a:solidFill>
                  </a:tcPr>
                </a:tc>
                <a:tc>
                  <a:txBody>
                    <a:bodyPr/>
                    <a:lstStyle/>
                    <a:p>
                      <a:pPr algn="ctr">
                        <a:defRPr sz="1800"/>
                      </a:pPr>
                      <a:r>
                        <a:rPr b="1" sz="3600">
                          <a:solidFill>
                            <a:srgbClr val="0A1F61"/>
                          </a:solidFill>
                          <a:latin typeface="Tajawal Medium"/>
                          <a:ea typeface="Tajawal Medium"/>
                          <a:cs typeface="Tajawal Medium"/>
                          <a:sym typeface="Tajawal Medium"/>
                        </a:rPr>
                        <a:t>I</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solidFill>
                      <a:srgbClr val="E2F2FA"/>
                    </a:solidFill>
                  </a:tcPr>
                </a:tc>
              </a:tr>
              <a:tr h="919805">
                <a:tc>
                  <a:txBody>
                    <a:bodyPr/>
                    <a:lstStyle/>
                    <a:p>
                      <a:pPr algn="ctr">
                        <a:defRPr sz="1800"/>
                      </a:pPr>
                      <a:r>
                        <a:rPr b="1" sz="3600">
                          <a:solidFill>
                            <a:srgbClr val="0A1F61"/>
                          </a:solidFill>
                          <a:latin typeface="Tajawal Medium"/>
                          <a:ea typeface="Tajawal Medium"/>
                          <a:cs typeface="Tajawal Medium"/>
                          <a:sym typeface="Tajawal Medium"/>
                        </a:rPr>
                        <a:t>i</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solidFill>
                      <a:srgbClr val="E2F2FA"/>
                    </a:solidFill>
                  </a:tcPr>
                </a:tc>
                <a:tc>
                  <a:txBody>
                    <a:bodyPr/>
                    <a:lstStyle/>
                    <a:p>
                      <a:pPr algn="ctr">
                        <a:defRPr sz="1800"/>
                      </a:pPr>
                      <a:r>
                        <a:rPr sz="3600">
                          <a:solidFill>
                            <a:srgbClr val="0A1F61"/>
                          </a:solidFill>
                          <a:latin typeface="Tajawal Medium"/>
                          <a:ea typeface="Tajawal Medium"/>
                          <a:cs typeface="Tajawal Medium"/>
                          <a:sym typeface="Tajawal Medium"/>
                        </a:rPr>
                        <a:t>0.05</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tcPr>
                </a:tc>
                <a:tc>
                  <a:txBody>
                    <a:bodyPr/>
                    <a:lstStyle/>
                    <a:p>
                      <a:pPr algn="ctr">
                        <a:defRPr sz="1800"/>
                      </a:pPr>
                      <a:r>
                        <a:rPr sz="3600">
                          <a:solidFill>
                            <a:srgbClr val="0A1F61"/>
                          </a:solidFill>
                          <a:latin typeface="Tajawal Medium"/>
                          <a:ea typeface="Tajawal Medium"/>
                          <a:cs typeface="Tajawal Medium"/>
                          <a:sym typeface="Tajawal Medium"/>
                        </a:rPr>
                        <a:t>0.07</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tcPr>
                </a:tc>
                <a:tc>
                  <a:txBody>
                    <a:bodyPr/>
                    <a:lstStyle/>
                    <a:p>
                      <a:pPr algn="ctr">
                        <a:defRPr sz="1800"/>
                      </a:pPr>
                      <a:r>
                        <a:rPr sz="3600">
                          <a:solidFill>
                            <a:srgbClr val="0A1F61"/>
                          </a:solidFill>
                          <a:latin typeface="Tajawal Medium"/>
                          <a:ea typeface="Tajawal Medium"/>
                          <a:cs typeface="Tajawal Medium"/>
                          <a:sym typeface="Tajawal Medium"/>
                        </a:rPr>
                        <a:t>0.09</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tcPr>
                </a:tc>
                <a:tc>
                  <a:txBody>
                    <a:bodyPr/>
                    <a:lstStyle/>
                    <a:p>
                      <a:pPr algn="ctr">
                        <a:defRPr sz="1800"/>
                      </a:pPr>
                      <a:r>
                        <a:rPr sz="3600">
                          <a:solidFill>
                            <a:srgbClr val="0A1F61"/>
                          </a:solidFill>
                          <a:latin typeface="Tajawal Medium"/>
                          <a:ea typeface="Tajawal Medium"/>
                          <a:cs typeface="Tajawal Medium"/>
                          <a:sym typeface="Tajawal Medium"/>
                        </a:rPr>
                        <a:t>0.11</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tcPr>
                </a:tc>
                <a:tc>
                  <a:txBody>
                    <a:bodyPr/>
                    <a:lstStyle/>
                    <a:p>
                      <a:pPr algn="ctr">
                        <a:defRPr sz="1800"/>
                      </a:pPr>
                      <a:r>
                        <a:rPr sz="3600">
                          <a:solidFill>
                            <a:srgbClr val="0A1F61"/>
                          </a:solidFill>
                          <a:latin typeface="Tajawal Medium"/>
                          <a:ea typeface="Tajawal Medium"/>
                          <a:cs typeface="Tajawal Medium"/>
                          <a:sym typeface="Tajawal Medium"/>
                        </a:rPr>
                        <a:t>0.13</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tcPr>
                </a:tc>
                <a:tc>
                  <a:txBody>
                    <a:bodyPr/>
                    <a:lstStyle/>
                    <a:p>
                      <a:pPr algn="ctr">
                        <a:defRPr sz="1800"/>
                      </a:pPr>
                      <a:r>
                        <a:rPr sz="3600">
                          <a:solidFill>
                            <a:srgbClr val="0A1F61"/>
                          </a:solidFill>
                          <a:latin typeface="Tajawal Medium"/>
                          <a:ea typeface="Tajawal Medium"/>
                          <a:cs typeface="Tajawal Medium"/>
                          <a:sym typeface="Tajawal Medium"/>
                        </a:rPr>
                        <a:t>0.15</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tcPr>
                </a:tc>
                <a:tc>
                  <a:txBody>
                    <a:bodyPr/>
                    <a:lstStyle/>
                    <a:p>
                      <a:pPr algn="ctr">
                        <a:defRPr sz="1800"/>
                      </a:pPr>
                      <a:r>
                        <a:rPr sz="3600">
                          <a:solidFill>
                            <a:srgbClr val="0A1F61"/>
                          </a:solidFill>
                          <a:latin typeface="Tajawal Medium"/>
                          <a:ea typeface="Tajawal Medium"/>
                          <a:cs typeface="Tajawal Medium"/>
                          <a:sym typeface="Tajawal Medium"/>
                        </a:rPr>
                        <a:t>0.17</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tcPr>
                </a:tc>
              </a:tr>
              <a:tr h="892175">
                <a:tc>
                  <a:txBody>
                    <a:bodyPr/>
                    <a:lstStyle/>
                    <a:p>
                      <a:pPr algn="ctr">
                        <a:defRPr sz="1800"/>
                      </a:pPr>
                      <a:r>
                        <a:rPr b="1" sz="3600">
                          <a:solidFill>
                            <a:srgbClr val="0A1F61"/>
                          </a:solidFill>
                          <a:latin typeface="Tajawal Medium"/>
                          <a:ea typeface="Tajawal Medium"/>
                          <a:cs typeface="Tajawal Medium"/>
                          <a:sym typeface="Tajawal Medium"/>
                        </a:rPr>
                        <a:t>NPV</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solidFill>
                      <a:srgbClr val="E2F2FA"/>
                    </a:solidFill>
                  </a:tcPr>
                </a:tc>
                <a:tc>
                  <a:txBody>
                    <a:bodyPr/>
                    <a:lstStyle/>
                    <a:p>
                      <a:pPr algn="ctr">
                        <a:defRPr sz="1800"/>
                      </a:pPr>
                      <a:r>
                        <a:rPr sz="3600">
                          <a:solidFill>
                            <a:srgbClr val="0A1F61"/>
                          </a:solidFill>
                          <a:latin typeface="Tajawal Medium"/>
                          <a:ea typeface="Tajawal Medium"/>
                          <a:cs typeface="Tajawal Medium"/>
                          <a:sym typeface="Tajawal Medium"/>
                        </a:rPr>
                        <a:t>109045</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tcPr>
                </a:tc>
                <a:tc>
                  <a:txBody>
                    <a:bodyPr/>
                    <a:lstStyle/>
                    <a:p>
                      <a:pPr algn="ctr">
                        <a:defRPr sz="1800"/>
                      </a:pPr>
                      <a:r>
                        <a:rPr sz="3600">
                          <a:solidFill>
                            <a:srgbClr val="0A1F61"/>
                          </a:solidFill>
                          <a:latin typeface="Tajawal Medium"/>
                          <a:ea typeface="Tajawal Medium"/>
                          <a:cs typeface="Tajawal Medium"/>
                          <a:sym typeface="Tajawal Medium"/>
                        </a:rPr>
                        <a:t>71 361</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tcPr>
                </a:tc>
                <a:tc>
                  <a:txBody>
                    <a:bodyPr/>
                    <a:lstStyle/>
                    <a:p>
                      <a:pPr algn="ctr">
                        <a:defRPr sz="1800"/>
                      </a:pPr>
                      <a:r>
                        <a:rPr sz="3600">
                          <a:solidFill>
                            <a:srgbClr val="0A1F61"/>
                          </a:solidFill>
                          <a:latin typeface="Tajawal Medium"/>
                          <a:ea typeface="Tajawal Medium"/>
                          <a:cs typeface="Tajawal Medium"/>
                          <a:sym typeface="Tajawal Medium"/>
                        </a:rPr>
                        <a:t>36 837</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tcPr>
                </a:tc>
                <a:tc>
                  <a:txBody>
                    <a:bodyPr/>
                    <a:lstStyle/>
                    <a:p>
                      <a:pPr algn="ctr">
                        <a:defRPr sz="1800"/>
                      </a:pPr>
                      <a:r>
                        <a:rPr sz="3600">
                          <a:solidFill>
                            <a:srgbClr val="0A1F61"/>
                          </a:solidFill>
                          <a:latin typeface="Tajawal Medium"/>
                          <a:ea typeface="Tajawal Medium"/>
                          <a:cs typeface="Tajawal Medium"/>
                          <a:sym typeface="Tajawal Medium"/>
                        </a:rPr>
                        <a:t>5143</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tcPr>
                </a:tc>
                <a:tc>
                  <a:txBody>
                    <a:bodyPr/>
                    <a:lstStyle/>
                    <a:p>
                      <a:pPr algn="ctr">
                        <a:defRPr sz="1800"/>
                      </a:pPr>
                      <a:r>
                        <a:rPr sz="3600">
                          <a:solidFill>
                            <a:srgbClr val="0A1F61"/>
                          </a:solidFill>
                          <a:latin typeface="Tajawal Medium"/>
                          <a:ea typeface="Tajawal Medium"/>
                          <a:cs typeface="Tajawal Medium"/>
                          <a:sym typeface="Tajawal Medium"/>
                        </a:rPr>
                        <a:t>-24011</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tcPr>
                </a:tc>
                <a:tc>
                  <a:txBody>
                    <a:bodyPr/>
                    <a:lstStyle/>
                    <a:p>
                      <a:pPr algn="ctr">
                        <a:defRPr sz="1800"/>
                      </a:pPr>
                      <a:r>
                        <a:rPr sz="3600">
                          <a:solidFill>
                            <a:srgbClr val="0A1F61"/>
                          </a:solidFill>
                          <a:latin typeface="Tajawal Medium"/>
                          <a:ea typeface="Tajawal Medium"/>
                          <a:cs typeface="Tajawal Medium"/>
                          <a:sym typeface="Tajawal Medium"/>
                        </a:rPr>
                        <a:t>-50 881</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tcPr>
                </a:tc>
                <a:tc>
                  <a:txBody>
                    <a:bodyPr/>
                    <a:lstStyle/>
                    <a:p>
                      <a:pPr algn="ctr">
                        <a:defRPr sz="1800"/>
                      </a:pPr>
                      <a:r>
                        <a:rPr sz="3600">
                          <a:solidFill>
                            <a:srgbClr val="0A1F61"/>
                          </a:solidFill>
                          <a:latin typeface="Tajawal Medium"/>
                          <a:ea typeface="Tajawal Medium"/>
                          <a:cs typeface="Tajawal Medium"/>
                          <a:sym typeface="Tajawal Medium"/>
                        </a:rPr>
                        <a:t>-75 691</a:t>
                      </a:r>
                    </a:p>
                  </a:txBody>
                  <a:tcPr marL="0" marR="0" marT="0" marB="0" anchor="ctr" anchorCtr="0" horzOverflow="overflow">
                    <a:lnL w="12700">
                      <a:solidFill>
                        <a:srgbClr val="E2F2FA"/>
                      </a:solidFill>
                      <a:prstDash val="sysDot"/>
                    </a:lnL>
                    <a:lnR w="12700">
                      <a:solidFill>
                        <a:srgbClr val="E2F2FA"/>
                      </a:solidFill>
                      <a:prstDash val="sysDot"/>
                    </a:lnR>
                    <a:lnT w="12700">
                      <a:solidFill>
                        <a:srgbClr val="E2F2FA"/>
                      </a:solidFill>
                      <a:prstDash val="sysDot"/>
                    </a:lnT>
                    <a:lnB w="12700">
                      <a:solidFill>
                        <a:srgbClr val="E2F2FA"/>
                      </a:solidFill>
                      <a:prstDash val="sysDot"/>
                    </a:lnB>
                  </a:tcPr>
                </a:tc>
              </a:tr>
            </a:tbl>
          </a:graphicData>
        </a:graphic>
      </p:graphicFrame>
      <p:sp>
        <p:nvSpPr>
          <p:cNvPr id="403" name="Google Shape;128;p4"/>
          <p:cNvSpPr txBox="1"/>
          <p:nvPr/>
        </p:nvSpPr>
        <p:spPr>
          <a:xfrm>
            <a:off x="1961188" y="4481655"/>
            <a:ext cx="18754392" cy="3245327"/>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indent="208024" algn="just">
              <a:lnSpc>
                <a:spcPct val="115200"/>
              </a:lnSpc>
              <a:defRPr b="1">
                <a:solidFill>
                  <a:srgbClr val="0A1F61"/>
                </a:solidFill>
                <a:latin typeface="Tajawal Medium"/>
                <a:ea typeface="Tajawal Medium"/>
                <a:cs typeface="Tajawal Medium"/>
                <a:sym typeface="Tajawal Medium"/>
              </a:defRPr>
            </a:pPr>
            <a:r>
              <a:t>By calculation:</a:t>
            </a:r>
          </a:p>
          <a:p>
            <a:pPr indent="208024" algn="just">
              <a:lnSpc>
                <a:spcPct val="115200"/>
              </a:lnSpc>
              <a:defRPr>
                <a:solidFill>
                  <a:srgbClr val="0A1F61"/>
                </a:solidFill>
                <a:latin typeface="Tajawal Medium"/>
                <a:ea typeface="Tajawal Medium"/>
                <a:cs typeface="Tajawal Medium"/>
                <a:sym typeface="Tajawal Medium"/>
              </a:defRPr>
            </a:pPr>
            <a:r>
              <a:t>In Table 5.5 there are several positive and negative NPVs.</a:t>
            </a:r>
          </a:p>
          <a:p>
            <a:pPr indent="208024" algn="just">
              <a:lnSpc>
                <a:spcPct val="115200"/>
              </a:lnSpc>
              <a:defRPr>
                <a:solidFill>
                  <a:srgbClr val="0A1F61"/>
                </a:solidFill>
                <a:latin typeface="Tajawal Medium"/>
                <a:ea typeface="Tajawal Medium"/>
                <a:cs typeface="Tajawal Medium"/>
                <a:sym typeface="Tajawal Medium"/>
              </a:defRPr>
            </a:pPr>
            <a:r>
              <a:t>Therefore, the IRR given by formula (5.19) is calculated from any such pair.</a:t>
            </a:r>
          </a:p>
          <a:p>
            <a:pPr indent="208024" algn="just">
              <a:lnSpc>
                <a:spcPct val="115200"/>
              </a:lnSpc>
              <a:defRPr>
                <a:solidFill>
                  <a:srgbClr val="0A1F61"/>
                </a:solidFill>
                <a:latin typeface="Tajawal Medium"/>
                <a:ea typeface="Tajawal Medium"/>
                <a:cs typeface="Tajawal Medium"/>
                <a:sym typeface="Tajawal Medium"/>
              </a:defRPr>
            </a:pPr>
            <a:r>
              <a:t>Summarizing the points already calculated.</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5"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6"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Solution </a:t>
            </a:r>
            <a:r>
              <a:t>)</a:t>
            </a:r>
            <a:r>
              <a:t>7</a:t>
            </a:r>
            <a:r>
              <a:t>\</a:t>
            </a:r>
            <a:r>
              <a:t>7)</a:t>
            </a:r>
          </a:p>
        </p:txBody>
      </p:sp>
      <p:sp>
        <p:nvSpPr>
          <p:cNvPr id="407" name="Google Shape;128;p4"/>
          <p:cNvSpPr txBox="1"/>
          <p:nvPr/>
        </p:nvSpPr>
        <p:spPr>
          <a:xfrm>
            <a:off x="1961188" y="4481655"/>
            <a:ext cx="18754392" cy="5691985"/>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marL="1065274" indent="-857250" algn="l">
              <a:lnSpc>
                <a:spcPct val="115200"/>
              </a:lnSpc>
              <a:buSzPct val="100000"/>
              <a:buAutoNum type="romanLcParenBoth" startAt="1"/>
              <a:defRPr b="1">
                <a:solidFill>
                  <a:srgbClr val="0A1F61"/>
                </a:solidFill>
                <a:latin typeface="Tajawal Medium"/>
                <a:ea typeface="Tajawal Medium"/>
                <a:cs typeface="Tajawal Medium"/>
                <a:sym typeface="Tajawal Medium"/>
              </a:defRPr>
            </a:pPr>
          </a:p>
          <a:p>
            <a:pPr marL="1065274" indent="-857250" algn="l">
              <a:lnSpc>
                <a:spcPct val="115200"/>
              </a:lnSpc>
              <a:buSzPct val="100000"/>
              <a:buAutoNum type="romanLcParenBoth" startAt="1"/>
              <a:defRPr b="1">
                <a:solidFill>
                  <a:srgbClr val="0A1F61"/>
                </a:solidFill>
                <a:latin typeface="Tajawal Medium"/>
                <a:ea typeface="Tajawal Medium"/>
                <a:cs typeface="Tajawal Medium"/>
                <a:sym typeface="Tajawal Medium"/>
              </a:defRPr>
            </a:pPr>
            <a:r>
              <a:t>From points C and G</a:t>
            </a:r>
          </a:p>
          <a:p>
            <a:pPr indent="208024" algn="ctr">
              <a:lnSpc>
                <a:spcPct val="115200"/>
              </a:lnSpc>
              <a:defRPr b="1">
                <a:solidFill>
                  <a:srgbClr val="0A1F61"/>
                </a:solidFill>
                <a:latin typeface="Tajawal Medium"/>
                <a:ea typeface="Tajawal Medium"/>
                <a:cs typeface="Tajawal Medium"/>
                <a:sym typeface="Tajawal Medium"/>
              </a:defRPr>
            </a:pPr>
            <a:r>
              <a:t>IRR =</a:t>
            </a:r>
            <a:r>
              <a:rPr>
                <a:latin typeface="+mj-lt"/>
                <a:ea typeface="+mj-ea"/>
                <a:cs typeface="+mj-cs"/>
                <a:sym typeface="Calibri"/>
              </a:rPr>
              <a:t> </a:t>
            </a:r>
            <a14:m>
              <m:oMath>
                <m:f>
                  <m:fPr>
                    <m:ctrlPr>
                      <a:rPr xmlns:a="http://schemas.openxmlformats.org/drawingml/2006/main" sz="4000" i="1">
                        <a:solidFill>
                          <a:srgbClr val="0A1F61"/>
                        </a:solidFill>
                        <a:latin typeface="Cambria Math" panose="02040503050406030204" pitchFamily="18" charset="0"/>
                      </a:rPr>
                    </m:ctrlPr>
                    <m:type m:val="bar"/>
                  </m:fPr>
                  <m:num>
                    <m:d>
                      <m:dPr>
                        <m:ctrlPr>
                          <a:rPr xmlns:a="http://schemas.openxmlformats.org/drawingml/2006/main" sz="4000" i="1">
                            <a:solidFill>
                              <a:srgbClr val="0A1F61"/>
                            </a:solidFill>
                            <a:latin typeface="Cambria Math" panose="02040503050406030204" pitchFamily="18" charset="0"/>
                          </a:rPr>
                        </m:ctrlPr>
                      </m:dPr>
                      <m:e>
                        <m:sSub>
                          <m:e>
                            <m:r>
                              <a:rPr xmlns:a="http://schemas.openxmlformats.org/drawingml/2006/main" sz="4000" i="1">
                                <a:solidFill>
                                  <a:srgbClr val="0A1F61"/>
                                </a:solidFill>
                                <a:latin typeface="Cambria Math" panose="02040503050406030204" pitchFamily="18" charset="0"/>
                              </a:rPr>
                              <m:t>𝒊</m:t>
                            </m:r>
                          </m:e>
                          <m:sub>
                            <m:r>
                              <a:rPr xmlns:a="http://schemas.openxmlformats.org/drawingml/2006/main" sz="4000" i="1">
                                <a:solidFill>
                                  <a:srgbClr val="0A1F61"/>
                                </a:solidFill>
                                <a:latin typeface="Cambria Math" panose="02040503050406030204" pitchFamily="18" charset="0"/>
                              </a:rPr>
                              <m:t>𝟏</m:t>
                            </m:r>
                          </m:sub>
                        </m:sSub>
                        <m:r>
                          <a:rPr xmlns:a="http://schemas.openxmlformats.org/drawingml/2006/main" sz="4000" i="1">
                            <a:solidFill>
                              <a:srgbClr val="0A1F61"/>
                            </a:solidFill>
                            <a:latin typeface="Cambria Math" panose="02040503050406030204" pitchFamily="18" charset="0"/>
                          </a:rPr>
                          <m:t/>
                        </m:r>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
                        </m:r>
                        <m:sSub>
                          <m:e>
                            <m:r>
                              <a:rPr xmlns:a="http://schemas.openxmlformats.org/drawingml/2006/main" sz="4000" i="1">
                                <a:solidFill>
                                  <a:srgbClr val="0A1F61"/>
                                </a:solidFill>
                                <a:latin typeface="Cambria Math" panose="02040503050406030204" pitchFamily="18" charset="0"/>
                              </a:rPr>
                              <m:t>𝑵</m:t>
                            </m:r>
                            <m:r>
                              <a:rPr xmlns:a="http://schemas.openxmlformats.org/drawingml/2006/main" sz="4000" i="1">
                                <a:solidFill>
                                  <a:srgbClr val="0A1F61"/>
                                </a:solidFill>
                                <a:latin typeface="Cambria Math" panose="02040503050406030204" pitchFamily="18" charset="0"/>
                              </a:rPr>
                              <m:t>𝑷</m:t>
                            </m:r>
                            <m:r>
                              <a:rPr xmlns:a="http://schemas.openxmlformats.org/drawingml/2006/main" sz="4000" i="1">
                                <a:solidFill>
                                  <a:srgbClr val="0A1F61"/>
                                </a:solidFill>
                                <a:latin typeface="Cambria Math" panose="02040503050406030204" pitchFamily="18" charset="0"/>
                              </a:rPr>
                              <m:t>𝑽</m:t>
                            </m:r>
                          </m:e>
                          <m:sub>
                            <m:r>
                              <a:rPr xmlns:a="http://schemas.openxmlformats.org/drawingml/2006/main" sz="4000" i="1">
                                <a:solidFill>
                                  <a:srgbClr val="0A1F61"/>
                                </a:solidFill>
                                <a:latin typeface="Cambria Math" panose="02040503050406030204" pitchFamily="18" charset="0"/>
                              </a:rPr>
                              <m:t>𝟐</m:t>
                            </m:r>
                          </m:sub>
                        </m:sSub>
                      </m:e>
                    </m:d>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m:t>
                    </m:r>
                    <m:sSub>
                      <m:e>
                        <m:r>
                          <a:rPr xmlns:a="http://schemas.openxmlformats.org/drawingml/2006/main" sz="4000" i="1">
                            <a:solidFill>
                              <a:srgbClr val="0A1F61"/>
                            </a:solidFill>
                            <a:latin typeface="Cambria Math" panose="02040503050406030204" pitchFamily="18" charset="0"/>
                          </a:rPr>
                          <m:t>𝒊</m:t>
                        </m:r>
                      </m:e>
                      <m:sub>
                        <m:r>
                          <a:rPr xmlns:a="http://schemas.openxmlformats.org/drawingml/2006/main" sz="4000" i="1">
                            <a:solidFill>
                              <a:srgbClr val="0A1F61"/>
                            </a:solidFill>
                            <a:latin typeface="Cambria Math" panose="02040503050406030204" pitchFamily="18" charset="0"/>
                          </a:rPr>
                          <m:t>𝟐</m:t>
                        </m:r>
                      </m:sub>
                    </m:sSub>
                    <m:r>
                      <a:rPr xmlns:a="http://schemas.openxmlformats.org/drawingml/2006/main" sz="4000" i="1">
                        <a:solidFill>
                          <a:srgbClr val="0A1F61"/>
                        </a:solidFill>
                        <a:latin typeface="Cambria Math" panose="02040503050406030204" pitchFamily="18" charset="0"/>
                      </a:rPr>
                      <m:t/>
                    </m:r>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
                    </m:r>
                    <m:sSub>
                      <m:e>
                        <m:r>
                          <a:rPr xmlns:a="http://schemas.openxmlformats.org/drawingml/2006/main" sz="4000" i="1">
                            <a:solidFill>
                              <a:srgbClr val="0A1F61"/>
                            </a:solidFill>
                            <a:latin typeface="Cambria Math" panose="02040503050406030204" pitchFamily="18" charset="0"/>
                          </a:rPr>
                          <m:t>𝑵</m:t>
                        </m:r>
                        <m:r>
                          <a:rPr xmlns:a="http://schemas.openxmlformats.org/drawingml/2006/main" sz="4000" i="1">
                            <a:solidFill>
                              <a:srgbClr val="0A1F61"/>
                            </a:solidFill>
                            <a:latin typeface="Cambria Math" panose="02040503050406030204" pitchFamily="18" charset="0"/>
                          </a:rPr>
                          <m:t>𝑷</m:t>
                        </m:r>
                        <m:r>
                          <a:rPr xmlns:a="http://schemas.openxmlformats.org/drawingml/2006/main" sz="4000" i="1">
                            <a:solidFill>
                              <a:srgbClr val="0A1F61"/>
                            </a:solidFill>
                            <a:latin typeface="Cambria Math" panose="02040503050406030204" pitchFamily="18" charset="0"/>
                          </a:rPr>
                          <m:t>𝑽</m:t>
                        </m:r>
                      </m:e>
                      <m:sub>
                        <m:r>
                          <a:rPr xmlns:a="http://schemas.openxmlformats.org/drawingml/2006/main" sz="4000" i="1">
                            <a:solidFill>
                              <a:srgbClr val="0A1F61"/>
                            </a:solidFill>
                            <a:latin typeface="Cambria Math" panose="02040503050406030204" pitchFamily="18" charset="0"/>
                          </a:rPr>
                          <m:t>𝟏</m:t>
                        </m:r>
                      </m:sub>
                    </m:sSub>
                    <m:r>
                      <a:rPr xmlns:a="http://schemas.openxmlformats.org/drawingml/2006/main" sz="4000" i="1">
                        <a:solidFill>
                          <a:srgbClr val="0A1F61"/>
                        </a:solidFill>
                        <a:latin typeface="Cambria Math" panose="02040503050406030204" pitchFamily="18" charset="0"/>
                      </a:rPr>
                      <m:t>)</m:t>
                    </m:r>
                  </m:num>
                  <m:den>
                    <m:sSub>
                      <m:e>
                        <m:r>
                          <a:rPr xmlns:a="http://schemas.openxmlformats.org/drawingml/2006/main" sz="4000" i="1">
                            <a:solidFill>
                              <a:srgbClr val="0A1F61"/>
                            </a:solidFill>
                            <a:latin typeface="Cambria Math" panose="02040503050406030204" pitchFamily="18" charset="0"/>
                          </a:rPr>
                          <m:t>𝑵</m:t>
                        </m:r>
                        <m:r>
                          <a:rPr xmlns:a="http://schemas.openxmlformats.org/drawingml/2006/main" sz="4000" i="1">
                            <a:solidFill>
                              <a:srgbClr val="0A1F61"/>
                            </a:solidFill>
                            <a:latin typeface="Cambria Math" panose="02040503050406030204" pitchFamily="18" charset="0"/>
                          </a:rPr>
                          <m:t>𝑷</m:t>
                        </m:r>
                        <m:r>
                          <a:rPr xmlns:a="http://schemas.openxmlformats.org/drawingml/2006/main" sz="4000" i="1">
                            <a:solidFill>
                              <a:srgbClr val="0A1F61"/>
                            </a:solidFill>
                            <a:latin typeface="Cambria Math" panose="02040503050406030204" pitchFamily="18" charset="0"/>
                          </a:rPr>
                          <m:t>𝑽</m:t>
                        </m:r>
                      </m:e>
                      <m:sub>
                        <m:r>
                          <a:rPr xmlns:a="http://schemas.openxmlformats.org/drawingml/2006/main" sz="4000" i="1">
                            <a:solidFill>
                              <a:srgbClr val="0A1F61"/>
                            </a:solidFill>
                            <a:latin typeface="Cambria Math" panose="02040503050406030204" pitchFamily="18" charset="0"/>
                          </a:rPr>
                          <m:t>𝟐</m:t>
                        </m:r>
                      </m:sub>
                    </m:sSub>
                    <m:r>
                      <a:rPr xmlns:a="http://schemas.openxmlformats.org/drawingml/2006/main" sz="4000" i="1">
                        <a:solidFill>
                          <a:srgbClr val="0A1F61"/>
                        </a:solidFill>
                        <a:latin typeface="Cambria Math" panose="02040503050406030204" pitchFamily="18" charset="0"/>
                      </a:rPr>
                      <m:t>−</m:t>
                    </m:r>
                    <m:sSub>
                      <m:e>
                        <m:r>
                          <a:rPr xmlns:a="http://schemas.openxmlformats.org/drawingml/2006/main" sz="4000" i="1">
                            <a:solidFill>
                              <a:srgbClr val="0A1F61"/>
                            </a:solidFill>
                            <a:latin typeface="Cambria Math" panose="02040503050406030204" pitchFamily="18" charset="0"/>
                          </a:rPr>
                          <m:t>𝑵</m:t>
                        </m:r>
                        <m:r>
                          <a:rPr xmlns:a="http://schemas.openxmlformats.org/drawingml/2006/main" sz="4000" i="1">
                            <a:solidFill>
                              <a:srgbClr val="0A1F61"/>
                            </a:solidFill>
                            <a:latin typeface="Cambria Math" panose="02040503050406030204" pitchFamily="18" charset="0"/>
                          </a:rPr>
                          <m:t>𝑷</m:t>
                        </m:r>
                        <m:r>
                          <a:rPr xmlns:a="http://schemas.openxmlformats.org/drawingml/2006/main" sz="4000" i="1">
                            <a:solidFill>
                              <a:srgbClr val="0A1F61"/>
                            </a:solidFill>
                            <a:latin typeface="Cambria Math" panose="02040503050406030204" pitchFamily="18" charset="0"/>
                          </a:rPr>
                          <m:t>𝑽</m:t>
                        </m:r>
                      </m:e>
                      <m:sub>
                        <m:r>
                          <a:rPr xmlns:a="http://schemas.openxmlformats.org/drawingml/2006/main" sz="4000" i="1">
                            <a:solidFill>
                              <a:srgbClr val="0A1F61"/>
                            </a:solidFill>
                            <a:latin typeface="Cambria Math" panose="02040503050406030204" pitchFamily="18" charset="0"/>
                          </a:rPr>
                          <m:t>𝟏</m:t>
                        </m:r>
                        <m:r>
                          <a:rPr xmlns:a="http://schemas.openxmlformats.org/drawingml/2006/main" sz="4000" i="1">
                            <a:solidFill>
                              <a:srgbClr val="0A1F61"/>
                            </a:solidFill>
                            <a:latin typeface="Cambria Math" panose="02040503050406030204" pitchFamily="18" charset="0"/>
                          </a:rPr>
                          <m:t/>
                        </m:r>
                      </m:sub>
                    </m:sSub>
                  </m:den>
                </m:f>
                <m:r>
                  <a:rPr xmlns:a="http://schemas.openxmlformats.org/drawingml/2006/main" sz="4000" i="1">
                    <a:solidFill>
                      <a:srgbClr val="0A1F61"/>
                    </a:solidFill>
                    <a:latin typeface="Cambria Math" panose="02040503050406030204" pitchFamily="18" charset="0"/>
                  </a:rPr>
                  <m:t/>
                </m:r>
              </m:oMath>
            </a14:m>
            <a:r>
              <a:t>= </a:t>
            </a:r>
            <a14:m>
              <m:oMath>
                <m:f>
                  <m:fPr>
                    <m:ctrlPr>
                      <a:rPr xmlns:a="http://schemas.openxmlformats.org/drawingml/2006/main" sz="4450" i="1">
                        <a:solidFill>
                          <a:srgbClr val="0A1F61"/>
                        </a:solidFill>
                        <a:latin typeface="Cambria Math" panose="02040503050406030204" pitchFamily="18" charset="0"/>
                      </a:rPr>
                    </m:ctrlPr>
                    <m:type m:val="bar"/>
                  </m:fPr>
                  <m:num>
                    <m:d>
                      <m:dPr>
                        <m:ctrlPr>
                          <a:rPr xmlns:a="http://schemas.openxmlformats.org/drawingml/2006/main" sz="4450" i="1">
                            <a:solidFill>
                              <a:srgbClr val="0A1F61"/>
                            </a:solidFill>
                            <a:latin typeface="Cambria Math" panose="02040503050406030204" pitchFamily="18" charset="0"/>
                          </a:rPr>
                        </m:ctrlPr>
                      </m:dPr>
                      <m:e>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𝟓</m:t>
                        </m:r>
                      </m:e>
                    </m:d>
                    <m:d>
                      <m:dPr>
                        <m:ctrlPr>
                          <a:rPr xmlns:a="http://schemas.openxmlformats.org/drawingml/2006/main" sz="4450" i="1">
                            <a:solidFill>
                              <a:srgbClr val="0A1F61"/>
                            </a:solidFill>
                            <a:latin typeface="Cambria Math" panose="02040503050406030204" pitchFamily="18" charset="0"/>
                          </a:rPr>
                        </m:ctrlPr>
                      </m:dPr>
                      <m:e>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𝟐</m:t>
                        </m:r>
                        <m:r>
                          <a:rPr xmlns:a="http://schemas.openxmlformats.org/drawingml/2006/main" sz="4450" i="1">
                            <a:solidFill>
                              <a:srgbClr val="0A1F61"/>
                            </a:solidFill>
                            <a:latin typeface="Cambria Math" panose="02040503050406030204" pitchFamily="18" charset="0"/>
                          </a:rPr>
                          <m:t>𝟒</m:t>
                        </m:r>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𝟏</m:t>
                        </m:r>
                        <m:r>
                          <a:rPr xmlns:a="http://schemas.openxmlformats.org/drawingml/2006/main" sz="4450" i="1">
                            <a:solidFill>
                              <a:srgbClr val="0A1F61"/>
                            </a:solidFill>
                            <a:latin typeface="Cambria Math" panose="02040503050406030204" pitchFamily="18" charset="0"/>
                          </a:rPr>
                          <m:t>𝟏</m:t>
                        </m:r>
                      </m:e>
                    </m:d>
                    <m:r>
                      <a:rPr xmlns:a="http://schemas.openxmlformats.org/drawingml/2006/main" sz="4450" i="1">
                        <a:solidFill>
                          <a:srgbClr val="0A1F61"/>
                        </a:solidFill>
                        <a:latin typeface="Cambria Math" panose="02040503050406030204" pitchFamily="18" charset="0"/>
                      </a:rPr>
                      <m:t/>
                    </m:r>
                    <m:r>
                      <a:rPr xmlns:a="http://schemas.openxmlformats.org/drawingml/2006/main" sz="4450" i="1">
                        <a:solidFill>
                          <a:srgbClr val="0A1F61"/>
                        </a:solidFill>
                        <a:latin typeface="Cambria Math" panose="02040503050406030204" pitchFamily="18" charset="0"/>
                      </a:rPr>
                      <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
                    </m:r>
                    <m:r>
                      <a:rPr xmlns:a="http://schemas.openxmlformats.org/drawingml/2006/main" sz="4450" i="1">
                        <a:solidFill>
                          <a:srgbClr val="0A1F61"/>
                        </a:solidFill>
                        <a:latin typeface="Cambria Math" panose="02040503050406030204" pitchFamily="18" charset="0"/>
                      </a:rPr>
                      <m:t/>
                    </m:r>
                    <m:d>
                      <m:dPr>
                        <m:ctrlPr>
                          <a:rPr xmlns:a="http://schemas.openxmlformats.org/drawingml/2006/main" sz="4450" i="1">
                            <a:solidFill>
                              <a:srgbClr val="0A1F61"/>
                            </a:solidFill>
                            <a:latin typeface="Cambria Math" panose="02040503050406030204" pitchFamily="18" charset="0"/>
                          </a:rPr>
                        </m:ctrlPr>
                      </m:dPr>
                      <m:e>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𝟏</m:t>
                        </m:r>
                        <m:r>
                          <a:rPr xmlns:a="http://schemas.openxmlformats.org/drawingml/2006/main" sz="4450" i="1">
                            <a:solidFill>
                              <a:srgbClr val="0A1F61"/>
                            </a:solidFill>
                            <a:latin typeface="Cambria Math" panose="02040503050406030204" pitchFamily="18" charset="0"/>
                          </a:rPr>
                          <m:t>𝟑</m:t>
                        </m:r>
                      </m:e>
                    </m:d>
                    <m:d>
                      <m:dPr>
                        <m:ctrlPr>
                          <a:rPr xmlns:a="http://schemas.openxmlformats.org/drawingml/2006/main" sz="4450" i="1">
                            <a:solidFill>
                              <a:srgbClr val="0A1F61"/>
                            </a:solidFill>
                            <a:latin typeface="Cambria Math" panose="02040503050406030204" pitchFamily="18" charset="0"/>
                          </a:rPr>
                        </m:ctrlPr>
                      </m:dPr>
                      <m:e>
                        <m:r>
                          <a:rPr xmlns:a="http://schemas.openxmlformats.org/drawingml/2006/main" sz="4450" i="1">
                            <a:solidFill>
                              <a:srgbClr val="0A1F61"/>
                            </a:solidFill>
                            <a:latin typeface="Cambria Math" panose="02040503050406030204" pitchFamily="18" charset="0"/>
                          </a:rPr>
                          <m:t>𝟏</m:t>
                        </m:r>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𝟗</m:t>
                        </m:r>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𝟒</m:t>
                        </m:r>
                        <m:r>
                          <a:rPr xmlns:a="http://schemas.openxmlformats.org/drawingml/2006/main" sz="4450" i="1">
                            <a:solidFill>
                              <a:srgbClr val="0A1F61"/>
                            </a:solidFill>
                            <a:latin typeface="Cambria Math" panose="02040503050406030204" pitchFamily="18" charset="0"/>
                          </a:rPr>
                          <m:t>𝟓</m:t>
                        </m:r>
                      </m:e>
                    </m:d>
                    <m:r>
                      <a:rPr xmlns:a="http://schemas.openxmlformats.org/drawingml/2006/main" sz="4450" i="1">
                        <a:solidFill>
                          <a:srgbClr val="0A1F61"/>
                        </a:solidFill>
                        <a:latin typeface="Cambria Math" panose="02040503050406030204" pitchFamily="18" charset="0"/>
                      </a:rPr>
                      <m:t/>
                    </m:r>
                  </m:num>
                  <m:den>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𝟐</m:t>
                    </m:r>
                    <m:r>
                      <a:rPr xmlns:a="http://schemas.openxmlformats.org/drawingml/2006/main" sz="4450" i="1">
                        <a:solidFill>
                          <a:srgbClr val="0A1F61"/>
                        </a:solidFill>
                        <a:latin typeface="Cambria Math" panose="02040503050406030204" pitchFamily="18" charset="0"/>
                      </a:rPr>
                      <m:t>𝟒</m:t>
                    </m:r>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𝟏</m:t>
                    </m:r>
                    <m:r>
                      <a:rPr xmlns:a="http://schemas.openxmlformats.org/drawingml/2006/main" sz="4450" i="1">
                        <a:solidFill>
                          <a:srgbClr val="0A1F61"/>
                        </a:solidFill>
                        <a:latin typeface="Cambria Math" panose="02040503050406030204" pitchFamily="18" charset="0"/>
                      </a:rPr>
                      <m:t>𝟏</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𝟏</m:t>
                    </m:r>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𝟗</m:t>
                    </m:r>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𝟒</m:t>
                    </m:r>
                    <m:r>
                      <a:rPr xmlns:a="http://schemas.openxmlformats.org/drawingml/2006/main" sz="4450" i="1">
                        <a:solidFill>
                          <a:srgbClr val="0A1F61"/>
                        </a:solidFill>
                        <a:latin typeface="Cambria Math" panose="02040503050406030204" pitchFamily="18" charset="0"/>
                      </a:rPr>
                      <m:t>𝟓</m:t>
                    </m:r>
                  </m:den>
                </m:f>
                <m:r>
                  <a:rPr xmlns:a="http://schemas.openxmlformats.org/drawingml/2006/main" sz="4450" i="1">
                    <a:solidFill>
                      <a:srgbClr val="0A1F61"/>
                    </a:solidFill>
                    <a:latin typeface="Cambria Math" panose="02040503050406030204" pitchFamily="18" charset="0"/>
                  </a:rPr>
                  <m:t/>
                </m:r>
              </m:oMath>
            </a14:m>
            <a:r>
              <a:t>=</a:t>
            </a:r>
            <a14:m>
              <m:oMath>
                <m:f>
                  <m:fPr>
                    <m:ctrlPr>
                      <a:rPr xmlns:a="http://schemas.openxmlformats.org/drawingml/2006/main" sz="4450" i="1">
                        <a:solidFill>
                          <a:srgbClr val="0A1F61"/>
                        </a:solidFill>
                        <a:latin typeface="Cambria Math" panose="02040503050406030204" pitchFamily="18" charset="0"/>
                      </a:rPr>
                    </m:ctrlPr>
                    <m:type m:val="bar"/>
                  </m:fPr>
                  <m:num>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𝟏</m:t>
                    </m:r>
                    <m:r>
                      <a:rPr xmlns:a="http://schemas.openxmlformats.org/drawingml/2006/main" sz="4450" i="1">
                        <a:solidFill>
                          <a:srgbClr val="0A1F61"/>
                        </a:solidFill>
                        <a:latin typeface="Cambria Math" panose="02040503050406030204" pitchFamily="18" charset="0"/>
                      </a:rPr>
                      <m:t>𝟓</m:t>
                    </m:r>
                    <m:r>
                      <a:rPr xmlns:a="http://schemas.openxmlformats.org/drawingml/2006/main" sz="4450" i="1">
                        <a:solidFill>
                          <a:srgbClr val="0A1F61"/>
                        </a:solidFill>
                        <a:latin typeface="Cambria Math" panose="02040503050406030204" pitchFamily="18" charset="0"/>
                      </a:rPr>
                      <m:t>𝟑</m:t>
                    </m:r>
                    <m:r>
                      <a:rPr xmlns:a="http://schemas.openxmlformats.org/drawingml/2006/main" sz="4450" i="1">
                        <a:solidFill>
                          <a:srgbClr val="0A1F61"/>
                        </a:solidFill>
                        <a:latin typeface="Cambria Math" panose="02040503050406030204" pitchFamily="18" charset="0"/>
                      </a:rPr>
                      <m:t>𝟕</m:t>
                    </m:r>
                    <m:r>
                      <a:rPr xmlns:a="http://schemas.openxmlformats.org/drawingml/2006/main" sz="4450" i="1">
                        <a:solidFill>
                          <a:srgbClr val="0A1F61"/>
                        </a:solidFill>
                        <a:latin typeface="Cambria Math" panose="02040503050406030204" pitchFamily="18" charset="0"/>
                      </a:rPr>
                      <m:t>𝟔</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𝟒</m:t>
                    </m:r>
                  </m:num>
                  <m:den>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𝟏</m:t>
                    </m:r>
                    <m:r>
                      <a:rPr xmlns:a="http://schemas.openxmlformats.org/drawingml/2006/main" sz="4450" i="1">
                        <a:solidFill>
                          <a:srgbClr val="0A1F61"/>
                        </a:solidFill>
                        <a:latin typeface="Cambria Math" panose="02040503050406030204" pitchFamily="18" charset="0"/>
                      </a:rPr>
                      <m:t>𝟑</m:t>
                    </m:r>
                    <m:r>
                      <a:rPr xmlns:a="http://schemas.openxmlformats.org/drawingml/2006/main" sz="4450" i="1">
                        <a:solidFill>
                          <a:srgbClr val="0A1F61"/>
                        </a:solidFill>
                        <a:latin typeface="Cambria Math" panose="02040503050406030204" pitchFamily="18" charset="0"/>
                      </a:rPr>
                      <m:t>𝟑</m:t>
                    </m:r>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𝟓</m:t>
                    </m:r>
                    <m:r>
                      <a:rPr xmlns:a="http://schemas.openxmlformats.org/drawingml/2006/main" sz="4450" i="1">
                        <a:solidFill>
                          <a:srgbClr val="0A1F61"/>
                        </a:solidFill>
                        <a:latin typeface="Cambria Math" panose="02040503050406030204" pitchFamily="18" charset="0"/>
                      </a:rPr>
                      <m:t>𝟔</m:t>
                    </m:r>
                  </m:den>
                </m:f>
              </m:oMath>
            </a14:m>
            <a:r>
              <a:t>= 0.11556</a:t>
            </a:r>
          </a:p>
          <a:p>
            <a:pPr indent="208024" algn="just">
              <a:lnSpc>
                <a:spcPct val="115200"/>
              </a:lnSpc>
              <a:defRPr b="1">
                <a:solidFill>
                  <a:srgbClr val="0A1F61"/>
                </a:solidFill>
                <a:latin typeface="Tajawal Medium"/>
                <a:ea typeface="Tajawal Medium"/>
                <a:cs typeface="Tajawal Medium"/>
                <a:sym typeface="Tajawal Medium"/>
              </a:defRPr>
            </a:pPr>
            <a:r>
              <a:t>Therefore, IRR = 11.556% </a:t>
            </a:r>
          </a:p>
        </p:txBody>
      </p:sp>
      <p:sp>
        <p:nvSpPr>
          <p:cNvPr id="408" name="Drawing"/>
          <p:cNvSpPr/>
          <p:nvPr/>
        </p:nvSpPr>
        <p:spPr>
          <a:xfrm>
            <a:off x="6029786" y="9489216"/>
            <a:ext cx="1238477" cy="484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2343"/>
                </a:moveTo>
                <a:cubicBezTo>
                  <a:pt x="1750" y="9257"/>
                  <a:pt x="3499" y="6171"/>
                  <a:pt x="5400" y="3857"/>
                </a:cubicBezTo>
                <a:cubicBezTo>
                  <a:pt x="7301" y="1543"/>
                  <a:pt x="9352" y="0"/>
                  <a:pt x="11464" y="0"/>
                </a:cubicBezTo>
                <a:cubicBezTo>
                  <a:pt x="13575" y="0"/>
                  <a:pt x="15747" y="1543"/>
                  <a:pt x="17346" y="3086"/>
                </a:cubicBezTo>
                <a:cubicBezTo>
                  <a:pt x="18945" y="4628"/>
                  <a:pt x="19971" y="6171"/>
                  <a:pt x="20635" y="6943"/>
                </a:cubicBezTo>
                <a:cubicBezTo>
                  <a:pt x="21298" y="7714"/>
                  <a:pt x="21600" y="7714"/>
                  <a:pt x="21600" y="6943"/>
                </a:cubicBezTo>
                <a:cubicBezTo>
                  <a:pt x="21600" y="6171"/>
                  <a:pt x="21298" y="4628"/>
                  <a:pt x="20061" y="3086"/>
                </a:cubicBezTo>
                <a:cubicBezTo>
                  <a:pt x="18825" y="1543"/>
                  <a:pt x="16653" y="0"/>
                  <a:pt x="14541" y="1543"/>
                </a:cubicBezTo>
                <a:cubicBezTo>
                  <a:pt x="12429" y="3086"/>
                  <a:pt x="10378" y="7714"/>
                  <a:pt x="8658" y="11571"/>
                </a:cubicBezTo>
                <a:cubicBezTo>
                  <a:pt x="6939" y="15429"/>
                  <a:pt x="5551" y="18514"/>
                  <a:pt x="4706" y="19286"/>
                </a:cubicBezTo>
                <a:cubicBezTo>
                  <a:pt x="3861" y="20057"/>
                  <a:pt x="3560" y="18514"/>
                  <a:pt x="3590" y="16971"/>
                </a:cubicBezTo>
                <a:cubicBezTo>
                  <a:pt x="3620" y="15429"/>
                  <a:pt x="3982" y="13886"/>
                  <a:pt x="5189" y="13114"/>
                </a:cubicBezTo>
                <a:cubicBezTo>
                  <a:pt x="6396" y="12343"/>
                  <a:pt x="8447" y="12343"/>
                  <a:pt x="10589" y="12343"/>
                </a:cubicBezTo>
                <a:cubicBezTo>
                  <a:pt x="12731" y="12343"/>
                  <a:pt x="14963" y="12343"/>
                  <a:pt x="16381" y="13886"/>
                </a:cubicBezTo>
                <a:cubicBezTo>
                  <a:pt x="17799" y="15429"/>
                  <a:pt x="18402" y="18514"/>
                  <a:pt x="19006" y="21600"/>
                </a:cubicBezTo>
              </a:path>
            </a:pathLst>
          </a:custGeom>
          <a:ln w="88900" cap="rnd">
            <a:solidFill>
              <a:srgbClr val="4ED86A"/>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0"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1"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Solution </a:t>
            </a:r>
            <a:r>
              <a:t>)</a:t>
            </a:r>
            <a:r>
              <a:t>7</a:t>
            </a:r>
            <a:r>
              <a:t>\</a:t>
            </a:r>
            <a:r>
              <a:t>7)</a:t>
            </a:r>
          </a:p>
        </p:txBody>
      </p:sp>
      <p:sp>
        <p:nvSpPr>
          <p:cNvPr id="412" name="Google Shape;128;p4"/>
          <p:cNvSpPr txBox="1"/>
          <p:nvPr/>
        </p:nvSpPr>
        <p:spPr>
          <a:xfrm>
            <a:off x="1961188" y="4481655"/>
            <a:ext cx="18754392" cy="6321093"/>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indent="208024" algn="just">
              <a:lnSpc>
                <a:spcPct val="115200"/>
              </a:lnSpc>
              <a:defRPr b="1">
                <a:solidFill>
                  <a:srgbClr val="0A1F61"/>
                </a:solidFill>
                <a:latin typeface="Tajawal Medium"/>
                <a:ea typeface="Tajawal Medium"/>
                <a:cs typeface="Tajawal Medium"/>
                <a:sym typeface="Tajawal Medium"/>
              </a:defRPr>
            </a:pPr>
          </a:p>
          <a:p>
            <a:pPr indent="208024" algn="l">
              <a:lnSpc>
                <a:spcPct val="115200"/>
              </a:lnSpc>
              <a:defRPr b="1">
                <a:solidFill>
                  <a:srgbClr val="0A1F61"/>
                </a:solidFill>
                <a:latin typeface="Tajawal Medium"/>
                <a:ea typeface="Tajawal Medium"/>
                <a:cs typeface="Tajawal Medium"/>
                <a:sym typeface="Tajawal Medium"/>
              </a:defRPr>
            </a:pPr>
            <a:r>
              <a:t>(ii)   From points F and I</a:t>
            </a:r>
          </a:p>
          <a:p>
            <a:pPr indent="208024" algn="ctr">
              <a:lnSpc>
                <a:spcPct val="115200"/>
              </a:lnSpc>
              <a:defRPr b="1">
                <a:solidFill>
                  <a:srgbClr val="0A1F61"/>
                </a:solidFill>
                <a:latin typeface="Tajawal Medium"/>
                <a:ea typeface="Tajawal Medium"/>
                <a:cs typeface="Tajawal Medium"/>
                <a:sym typeface="Tajawal Medium"/>
              </a:defRPr>
            </a:pPr>
            <a:r>
              <a:t>IRR =</a:t>
            </a:r>
            <a:r>
              <a:rPr>
                <a:latin typeface="+mj-lt"/>
                <a:ea typeface="+mj-ea"/>
                <a:cs typeface="+mj-cs"/>
                <a:sym typeface="Calibri"/>
              </a:rPr>
              <a:t> </a:t>
            </a:r>
            <a14:m>
              <m:oMath>
                <m:f>
                  <m:fPr>
                    <m:ctrlPr>
                      <a:rPr xmlns:a="http://schemas.openxmlformats.org/drawingml/2006/main" sz="4000" i="1">
                        <a:solidFill>
                          <a:srgbClr val="0A1F61"/>
                        </a:solidFill>
                        <a:latin typeface="Cambria Math" panose="02040503050406030204" pitchFamily="18" charset="0"/>
                      </a:rPr>
                    </m:ctrlPr>
                    <m:type m:val="bar"/>
                  </m:fPr>
                  <m:num>
                    <m:d>
                      <m:dPr>
                        <m:ctrlPr>
                          <a:rPr xmlns:a="http://schemas.openxmlformats.org/drawingml/2006/main" sz="4000" i="1">
                            <a:solidFill>
                              <a:srgbClr val="0A1F61"/>
                            </a:solidFill>
                            <a:latin typeface="Cambria Math" panose="02040503050406030204" pitchFamily="18" charset="0"/>
                          </a:rPr>
                        </m:ctrlPr>
                      </m:dPr>
                      <m:e>
                        <m:sSub>
                          <m:e>
                            <m:r>
                              <a:rPr xmlns:a="http://schemas.openxmlformats.org/drawingml/2006/main" sz="4000" i="1">
                                <a:solidFill>
                                  <a:srgbClr val="0A1F61"/>
                                </a:solidFill>
                                <a:latin typeface="Cambria Math" panose="02040503050406030204" pitchFamily="18" charset="0"/>
                              </a:rPr>
                              <m:t>𝒊</m:t>
                            </m:r>
                          </m:e>
                          <m:sub>
                            <m:r>
                              <a:rPr xmlns:a="http://schemas.openxmlformats.org/drawingml/2006/main" sz="4000" i="1">
                                <a:solidFill>
                                  <a:srgbClr val="0A1F61"/>
                                </a:solidFill>
                                <a:latin typeface="Cambria Math" panose="02040503050406030204" pitchFamily="18" charset="0"/>
                              </a:rPr>
                              <m:t>𝟏</m:t>
                            </m:r>
                          </m:sub>
                        </m:sSub>
                        <m:r>
                          <a:rPr xmlns:a="http://schemas.openxmlformats.org/drawingml/2006/main" sz="4000" i="1">
                            <a:solidFill>
                              <a:srgbClr val="0A1F61"/>
                            </a:solidFill>
                            <a:latin typeface="Cambria Math" panose="02040503050406030204" pitchFamily="18" charset="0"/>
                          </a:rPr>
                          <m:t/>
                        </m:r>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
                        </m:r>
                        <m:sSub>
                          <m:e>
                            <m:r>
                              <a:rPr xmlns:a="http://schemas.openxmlformats.org/drawingml/2006/main" sz="4000" i="1">
                                <a:solidFill>
                                  <a:srgbClr val="0A1F61"/>
                                </a:solidFill>
                                <a:latin typeface="Cambria Math" panose="02040503050406030204" pitchFamily="18" charset="0"/>
                              </a:rPr>
                              <m:t>𝑵</m:t>
                            </m:r>
                            <m:r>
                              <a:rPr xmlns:a="http://schemas.openxmlformats.org/drawingml/2006/main" sz="4000" i="1">
                                <a:solidFill>
                                  <a:srgbClr val="0A1F61"/>
                                </a:solidFill>
                                <a:latin typeface="Cambria Math" panose="02040503050406030204" pitchFamily="18" charset="0"/>
                              </a:rPr>
                              <m:t>𝑷</m:t>
                            </m:r>
                            <m:r>
                              <a:rPr xmlns:a="http://schemas.openxmlformats.org/drawingml/2006/main" sz="4000" i="1">
                                <a:solidFill>
                                  <a:srgbClr val="0A1F61"/>
                                </a:solidFill>
                                <a:latin typeface="Cambria Math" panose="02040503050406030204" pitchFamily="18" charset="0"/>
                              </a:rPr>
                              <m:t>𝑽</m:t>
                            </m:r>
                          </m:e>
                          <m:sub>
                            <m:r>
                              <a:rPr xmlns:a="http://schemas.openxmlformats.org/drawingml/2006/main" sz="4000" i="1">
                                <a:solidFill>
                                  <a:srgbClr val="0A1F61"/>
                                </a:solidFill>
                                <a:latin typeface="Cambria Math" panose="02040503050406030204" pitchFamily="18" charset="0"/>
                              </a:rPr>
                              <m:t>𝟐</m:t>
                            </m:r>
                          </m:sub>
                        </m:sSub>
                      </m:e>
                    </m:d>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m:t>
                    </m:r>
                    <m:sSub>
                      <m:e>
                        <m:r>
                          <a:rPr xmlns:a="http://schemas.openxmlformats.org/drawingml/2006/main" sz="4000" i="1">
                            <a:solidFill>
                              <a:srgbClr val="0A1F61"/>
                            </a:solidFill>
                            <a:latin typeface="Cambria Math" panose="02040503050406030204" pitchFamily="18" charset="0"/>
                          </a:rPr>
                          <m:t>𝒊</m:t>
                        </m:r>
                      </m:e>
                      <m:sub>
                        <m:r>
                          <a:rPr xmlns:a="http://schemas.openxmlformats.org/drawingml/2006/main" sz="4000" i="1">
                            <a:solidFill>
                              <a:srgbClr val="0A1F61"/>
                            </a:solidFill>
                            <a:latin typeface="Cambria Math" panose="02040503050406030204" pitchFamily="18" charset="0"/>
                          </a:rPr>
                          <m:t>𝟐</m:t>
                        </m:r>
                      </m:sub>
                    </m:sSub>
                    <m:r>
                      <a:rPr xmlns:a="http://schemas.openxmlformats.org/drawingml/2006/main" sz="4000" i="1">
                        <a:solidFill>
                          <a:srgbClr val="0A1F61"/>
                        </a:solidFill>
                        <a:latin typeface="Cambria Math" panose="02040503050406030204" pitchFamily="18" charset="0"/>
                      </a:rPr>
                      <m:t/>
                    </m:r>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
                    </m:r>
                    <m:sSub>
                      <m:e>
                        <m:r>
                          <a:rPr xmlns:a="http://schemas.openxmlformats.org/drawingml/2006/main" sz="4000" i="1">
                            <a:solidFill>
                              <a:srgbClr val="0A1F61"/>
                            </a:solidFill>
                            <a:latin typeface="Cambria Math" panose="02040503050406030204" pitchFamily="18" charset="0"/>
                          </a:rPr>
                          <m:t>𝑵</m:t>
                        </m:r>
                        <m:r>
                          <a:rPr xmlns:a="http://schemas.openxmlformats.org/drawingml/2006/main" sz="4000" i="1">
                            <a:solidFill>
                              <a:srgbClr val="0A1F61"/>
                            </a:solidFill>
                            <a:latin typeface="Cambria Math" panose="02040503050406030204" pitchFamily="18" charset="0"/>
                          </a:rPr>
                          <m:t>𝑷</m:t>
                        </m:r>
                        <m:r>
                          <a:rPr xmlns:a="http://schemas.openxmlformats.org/drawingml/2006/main" sz="4000" i="1">
                            <a:solidFill>
                              <a:srgbClr val="0A1F61"/>
                            </a:solidFill>
                            <a:latin typeface="Cambria Math" panose="02040503050406030204" pitchFamily="18" charset="0"/>
                          </a:rPr>
                          <m:t>𝑽</m:t>
                        </m:r>
                      </m:e>
                      <m:sub>
                        <m:r>
                          <a:rPr xmlns:a="http://schemas.openxmlformats.org/drawingml/2006/main" sz="4000" i="1">
                            <a:solidFill>
                              <a:srgbClr val="0A1F61"/>
                            </a:solidFill>
                            <a:latin typeface="Cambria Math" panose="02040503050406030204" pitchFamily="18" charset="0"/>
                          </a:rPr>
                          <m:t>𝟏</m:t>
                        </m:r>
                      </m:sub>
                    </m:sSub>
                    <m:r>
                      <a:rPr xmlns:a="http://schemas.openxmlformats.org/drawingml/2006/main" sz="4000" i="1">
                        <a:solidFill>
                          <a:srgbClr val="0A1F61"/>
                        </a:solidFill>
                        <a:latin typeface="Cambria Math" panose="02040503050406030204" pitchFamily="18" charset="0"/>
                      </a:rPr>
                      <m:t>)</m:t>
                    </m:r>
                  </m:num>
                  <m:den>
                    <m:sSub>
                      <m:e>
                        <m:r>
                          <a:rPr xmlns:a="http://schemas.openxmlformats.org/drawingml/2006/main" sz="4000" i="1">
                            <a:solidFill>
                              <a:srgbClr val="0A1F61"/>
                            </a:solidFill>
                            <a:latin typeface="Cambria Math" panose="02040503050406030204" pitchFamily="18" charset="0"/>
                          </a:rPr>
                          <m:t>𝑵</m:t>
                        </m:r>
                        <m:r>
                          <a:rPr xmlns:a="http://schemas.openxmlformats.org/drawingml/2006/main" sz="4000" i="1">
                            <a:solidFill>
                              <a:srgbClr val="0A1F61"/>
                            </a:solidFill>
                            <a:latin typeface="Cambria Math" panose="02040503050406030204" pitchFamily="18" charset="0"/>
                          </a:rPr>
                          <m:t>𝑷</m:t>
                        </m:r>
                        <m:r>
                          <a:rPr xmlns:a="http://schemas.openxmlformats.org/drawingml/2006/main" sz="4000" i="1">
                            <a:solidFill>
                              <a:srgbClr val="0A1F61"/>
                            </a:solidFill>
                            <a:latin typeface="Cambria Math" panose="02040503050406030204" pitchFamily="18" charset="0"/>
                          </a:rPr>
                          <m:t>𝑽</m:t>
                        </m:r>
                      </m:e>
                      <m:sub>
                        <m:r>
                          <a:rPr xmlns:a="http://schemas.openxmlformats.org/drawingml/2006/main" sz="4000" i="1">
                            <a:solidFill>
                              <a:srgbClr val="0A1F61"/>
                            </a:solidFill>
                            <a:latin typeface="Cambria Math" panose="02040503050406030204" pitchFamily="18" charset="0"/>
                          </a:rPr>
                          <m:t>𝟐</m:t>
                        </m:r>
                      </m:sub>
                    </m:sSub>
                    <m:r>
                      <a:rPr xmlns:a="http://schemas.openxmlformats.org/drawingml/2006/main" sz="4000" i="1">
                        <a:solidFill>
                          <a:srgbClr val="0A1F61"/>
                        </a:solidFill>
                        <a:latin typeface="Cambria Math" panose="02040503050406030204" pitchFamily="18" charset="0"/>
                      </a:rPr>
                      <m:t>−</m:t>
                    </m:r>
                    <m:sSub>
                      <m:e>
                        <m:r>
                          <a:rPr xmlns:a="http://schemas.openxmlformats.org/drawingml/2006/main" sz="4000" i="1">
                            <a:solidFill>
                              <a:srgbClr val="0A1F61"/>
                            </a:solidFill>
                            <a:latin typeface="Cambria Math" panose="02040503050406030204" pitchFamily="18" charset="0"/>
                          </a:rPr>
                          <m:t>𝑵</m:t>
                        </m:r>
                        <m:r>
                          <a:rPr xmlns:a="http://schemas.openxmlformats.org/drawingml/2006/main" sz="4000" i="1">
                            <a:solidFill>
                              <a:srgbClr val="0A1F61"/>
                            </a:solidFill>
                            <a:latin typeface="Cambria Math" panose="02040503050406030204" pitchFamily="18" charset="0"/>
                          </a:rPr>
                          <m:t>𝑷</m:t>
                        </m:r>
                        <m:r>
                          <a:rPr xmlns:a="http://schemas.openxmlformats.org/drawingml/2006/main" sz="4000" i="1">
                            <a:solidFill>
                              <a:srgbClr val="0A1F61"/>
                            </a:solidFill>
                            <a:latin typeface="Cambria Math" panose="02040503050406030204" pitchFamily="18" charset="0"/>
                          </a:rPr>
                          <m:t>𝑽</m:t>
                        </m:r>
                      </m:e>
                      <m:sub>
                        <m:r>
                          <a:rPr xmlns:a="http://schemas.openxmlformats.org/drawingml/2006/main" sz="4000" i="1">
                            <a:solidFill>
                              <a:srgbClr val="0A1F61"/>
                            </a:solidFill>
                            <a:latin typeface="Cambria Math" panose="02040503050406030204" pitchFamily="18" charset="0"/>
                          </a:rPr>
                          <m:t>𝟏</m:t>
                        </m:r>
                        <m:r>
                          <a:rPr xmlns:a="http://schemas.openxmlformats.org/drawingml/2006/main" sz="4000" i="1">
                            <a:solidFill>
                              <a:srgbClr val="0A1F61"/>
                            </a:solidFill>
                            <a:latin typeface="Cambria Math" panose="02040503050406030204" pitchFamily="18" charset="0"/>
                          </a:rPr>
                          <m:t/>
                        </m:r>
                      </m:sub>
                    </m:sSub>
                  </m:den>
                </m:f>
                <m:r>
                  <a:rPr xmlns:a="http://schemas.openxmlformats.org/drawingml/2006/main" sz="4000" i="1">
                    <a:solidFill>
                      <a:srgbClr val="0A1F61"/>
                    </a:solidFill>
                    <a:latin typeface="Cambria Math" panose="02040503050406030204" pitchFamily="18" charset="0"/>
                  </a:rPr>
                  <m:t/>
                </m:r>
              </m:oMath>
            </a14:m>
            <a:r>
              <a:t>= </a:t>
            </a:r>
            <a14:m>
              <m:oMath>
                <m:f>
                  <m:fPr>
                    <m:ctrlPr>
                      <a:rPr xmlns:a="http://schemas.openxmlformats.org/drawingml/2006/main" sz="4450" i="1">
                        <a:solidFill>
                          <a:srgbClr val="0A1F61"/>
                        </a:solidFill>
                        <a:latin typeface="Cambria Math" panose="02040503050406030204" pitchFamily="18" charset="0"/>
                      </a:rPr>
                    </m:ctrlPr>
                    <m:type m:val="bar"/>
                  </m:fPr>
                  <m:num>
                    <m:d>
                      <m:dPr>
                        <m:ctrlPr>
                          <a:rPr xmlns:a="http://schemas.openxmlformats.org/drawingml/2006/main" sz="4450" i="1">
                            <a:solidFill>
                              <a:srgbClr val="0A1F61"/>
                            </a:solidFill>
                            <a:latin typeface="Cambria Math" panose="02040503050406030204" pitchFamily="18" charset="0"/>
                          </a:rPr>
                        </m:ctrlPr>
                      </m:dPr>
                      <m:e>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𝟏</m:t>
                        </m:r>
                        <m:r>
                          <a:rPr xmlns:a="http://schemas.openxmlformats.org/drawingml/2006/main" sz="4450" i="1">
                            <a:solidFill>
                              <a:srgbClr val="0A1F61"/>
                            </a:solidFill>
                            <a:latin typeface="Cambria Math" panose="02040503050406030204" pitchFamily="18" charset="0"/>
                          </a:rPr>
                          <m:t>𝟏</m:t>
                        </m:r>
                      </m:e>
                    </m:d>
                    <m:d>
                      <m:dPr>
                        <m:ctrlPr>
                          <a:rPr xmlns:a="http://schemas.openxmlformats.org/drawingml/2006/main" sz="4450" i="1">
                            <a:solidFill>
                              <a:srgbClr val="0A1F61"/>
                            </a:solidFill>
                            <a:latin typeface="Cambria Math" panose="02040503050406030204" pitchFamily="18" charset="0"/>
                          </a:rPr>
                        </m:ctrlPr>
                      </m:dPr>
                      <m:e>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𝟕</m:t>
                        </m:r>
                        <m:r>
                          <a:rPr xmlns:a="http://schemas.openxmlformats.org/drawingml/2006/main" sz="4450" i="1">
                            <a:solidFill>
                              <a:srgbClr val="0A1F61"/>
                            </a:solidFill>
                            <a:latin typeface="Cambria Math" panose="02040503050406030204" pitchFamily="18" charset="0"/>
                          </a:rPr>
                          <m:t>𝟓</m:t>
                        </m:r>
                        <m:r>
                          <a:rPr xmlns:a="http://schemas.openxmlformats.org/drawingml/2006/main" sz="4450" i="1">
                            <a:solidFill>
                              <a:srgbClr val="0A1F61"/>
                            </a:solidFill>
                            <a:latin typeface="Cambria Math" panose="02040503050406030204" pitchFamily="18" charset="0"/>
                          </a:rPr>
                          <m:t>𝟔</m:t>
                        </m:r>
                        <m:r>
                          <a:rPr xmlns:a="http://schemas.openxmlformats.org/drawingml/2006/main" sz="4450" i="1">
                            <a:solidFill>
                              <a:srgbClr val="0A1F61"/>
                            </a:solidFill>
                            <a:latin typeface="Cambria Math" panose="02040503050406030204" pitchFamily="18" charset="0"/>
                          </a:rPr>
                          <m:t>𝟗</m:t>
                        </m:r>
                        <m:r>
                          <a:rPr xmlns:a="http://schemas.openxmlformats.org/drawingml/2006/main" sz="4450" i="1">
                            <a:solidFill>
                              <a:srgbClr val="0A1F61"/>
                            </a:solidFill>
                            <a:latin typeface="Cambria Math" panose="02040503050406030204" pitchFamily="18" charset="0"/>
                          </a:rPr>
                          <m:t>𝟏</m:t>
                        </m:r>
                      </m:e>
                    </m:d>
                    <m:r>
                      <a:rPr xmlns:a="http://schemas.openxmlformats.org/drawingml/2006/main" sz="4450" i="1">
                        <a:solidFill>
                          <a:srgbClr val="0A1F61"/>
                        </a:solidFill>
                        <a:latin typeface="Cambria Math" panose="02040503050406030204" pitchFamily="18" charset="0"/>
                      </a:rPr>
                      <m:t/>
                    </m:r>
                    <m:r>
                      <a:rPr xmlns:a="http://schemas.openxmlformats.org/drawingml/2006/main" sz="4450" i="1">
                        <a:solidFill>
                          <a:srgbClr val="0A1F61"/>
                        </a:solidFill>
                        <a:latin typeface="Cambria Math" panose="02040503050406030204" pitchFamily="18" charset="0"/>
                      </a:rPr>
                      <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
                    </m:r>
                    <m:r>
                      <a:rPr xmlns:a="http://schemas.openxmlformats.org/drawingml/2006/main" sz="4450" i="1">
                        <a:solidFill>
                          <a:srgbClr val="0A1F61"/>
                        </a:solidFill>
                        <a:latin typeface="Cambria Math" panose="02040503050406030204" pitchFamily="18" charset="0"/>
                      </a:rPr>
                      <m:t/>
                    </m:r>
                    <m:d>
                      <m:dPr>
                        <m:ctrlPr>
                          <a:rPr xmlns:a="http://schemas.openxmlformats.org/drawingml/2006/main" sz="4450" i="1">
                            <a:solidFill>
                              <a:srgbClr val="0A1F61"/>
                            </a:solidFill>
                            <a:latin typeface="Cambria Math" panose="02040503050406030204" pitchFamily="18" charset="0"/>
                          </a:rPr>
                        </m:ctrlPr>
                      </m:dPr>
                      <m:e>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𝟏</m:t>
                        </m:r>
                        <m:r>
                          <a:rPr xmlns:a="http://schemas.openxmlformats.org/drawingml/2006/main" sz="4450" i="1">
                            <a:solidFill>
                              <a:srgbClr val="0A1F61"/>
                            </a:solidFill>
                            <a:latin typeface="Cambria Math" panose="02040503050406030204" pitchFamily="18" charset="0"/>
                          </a:rPr>
                          <m:t>𝟕</m:t>
                        </m:r>
                      </m:e>
                    </m:d>
                    <m:d>
                      <m:dPr>
                        <m:ctrlPr>
                          <a:rPr xmlns:a="http://schemas.openxmlformats.org/drawingml/2006/main" sz="4450" i="1">
                            <a:solidFill>
                              <a:srgbClr val="0A1F61"/>
                            </a:solidFill>
                            <a:latin typeface="Cambria Math" panose="02040503050406030204" pitchFamily="18" charset="0"/>
                          </a:rPr>
                        </m:ctrlPr>
                      </m:dPr>
                      <m:e>
                        <m:r>
                          <a:rPr xmlns:a="http://schemas.openxmlformats.org/drawingml/2006/main" sz="4450" i="1">
                            <a:solidFill>
                              <a:srgbClr val="0A1F61"/>
                            </a:solidFill>
                            <a:latin typeface="Cambria Math" panose="02040503050406030204" pitchFamily="18" charset="0"/>
                          </a:rPr>
                          <m:t>𝟓</m:t>
                        </m:r>
                        <m:r>
                          <a:rPr xmlns:a="http://schemas.openxmlformats.org/drawingml/2006/main" sz="4450" i="1">
                            <a:solidFill>
                              <a:srgbClr val="0A1F61"/>
                            </a:solidFill>
                            <a:latin typeface="Cambria Math" panose="02040503050406030204" pitchFamily="18" charset="0"/>
                          </a:rPr>
                          <m:t>𝟏</m:t>
                        </m:r>
                        <m:r>
                          <a:rPr xmlns:a="http://schemas.openxmlformats.org/drawingml/2006/main" sz="4450" i="1">
                            <a:solidFill>
                              <a:srgbClr val="0A1F61"/>
                            </a:solidFill>
                            <a:latin typeface="Cambria Math" panose="02040503050406030204" pitchFamily="18" charset="0"/>
                          </a:rPr>
                          <m:t>𝟒</m:t>
                        </m:r>
                        <m:r>
                          <a:rPr xmlns:a="http://schemas.openxmlformats.org/drawingml/2006/main" sz="4450" i="1">
                            <a:solidFill>
                              <a:srgbClr val="0A1F61"/>
                            </a:solidFill>
                            <a:latin typeface="Cambria Math" panose="02040503050406030204" pitchFamily="18" charset="0"/>
                          </a:rPr>
                          <m:t>𝟑</m:t>
                        </m:r>
                      </m:e>
                    </m:d>
                    <m:r>
                      <a:rPr xmlns:a="http://schemas.openxmlformats.org/drawingml/2006/main" sz="4450" i="1">
                        <a:solidFill>
                          <a:srgbClr val="0A1F61"/>
                        </a:solidFill>
                        <a:latin typeface="Cambria Math" panose="02040503050406030204" pitchFamily="18" charset="0"/>
                      </a:rPr>
                      <m:t/>
                    </m:r>
                  </m:num>
                  <m:den>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𝟕</m:t>
                    </m:r>
                    <m:r>
                      <a:rPr xmlns:a="http://schemas.openxmlformats.org/drawingml/2006/main" sz="4450" i="1">
                        <a:solidFill>
                          <a:srgbClr val="0A1F61"/>
                        </a:solidFill>
                        <a:latin typeface="Cambria Math" panose="02040503050406030204" pitchFamily="18" charset="0"/>
                      </a:rPr>
                      <m:t>𝟓</m:t>
                    </m:r>
                    <m:r>
                      <a:rPr xmlns:a="http://schemas.openxmlformats.org/drawingml/2006/main" sz="4450" i="1">
                        <a:solidFill>
                          <a:srgbClr val="0A1F61"/>
                        </a:solidFill>
                        <a:latin typeface="Cambria Math" panose="02040503050406030204" pitchFamily="18" charset="0"/>
                      </a:rPr>
                      <m:t>𝟔</m:t>
                    </m:r>
                    <m:r>
                      <a:rPr xmlns:a="http://schemas.openxmlformats.org/drawingml/2006/main" sz="4450" i="1">
                        <a:solidFill>
                          <a:srgbClr val="0A1F61"/>
                        </a:solidFill>
                        <a:latin typeface="Cambria Math" panose="02040503050406030204" pitchFamily="18" charset="0"/>
                      </a:rPr>
                      <m:t>𝟗</m:t>
                    </m:r>
                    <m:r>
                      <a:rPr xmlns:a="http://schemas.openxmlformats.org/drawingml/2006/main" sz="4450" i="1">
                        <a:solidFill>
                          <a:srgbClr val="0A1F61"/>
                        </a:solidFill>
                        <a:latin typeface="Cambria Math" panose="02040503050406030204" pitchFamily="18" charset="0"/>
                      </a:rPr>
                      <m:t>𝟏</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𝟓</m:t>
                    </m:r>
                    <m:r>
                      <a:rPr xmlns:a="http://schemas.openxmlformats.org/drawingml/2006/main" sz="4450" i="1">
                        <a:solidFill>
                          <a:srgbClr val="0A1F61"/>
                        </a:solidFill>
                        <a:latin typeface="Cambria Math" panose="02040503050406030204" pitchFamily="18" charset="0"/>
                      </a:rPr>
                      <m:t>𝟏</m:t>
                    </m:r>
                    <m:r>
                      <a:rPr xmlns:a="http://schemas.openxmlformats.org/drawingml/2006/main" sz="4450" i="1">
                        <a:solidFill>
                          <a:srgbClr val="0A1F61"/>
                        </a:solidFill>
                        <a:latin typeface="Cambria Math" panose="02040503050406030204" pitchFamily="18" charset="0"/>
                      </a:rPr>
                      <m:t>𝟒</m:t>
                    </m:r>
                    <m:r>
                      <a:rPr xmlns:a="http://schemas.openxmlformats.org/drawingml/2006/main" sz="4450" i="1">
                        <a:solidFill>
                          <a:srgbClr val="0A1F61"/>
                        </a:solidFill>
                        <a:latin typeface="Cambria Math" panose="02040503050406030204" pitchFamily="18" charset="0"/>
                      </a:rPr>
                      <m:t>𝟑</m:t>
                    </m:r>
                  </m:den>
                </m:f>
                <m:r>
                  <a:rPr xmlns:a="http://schemas.openxmlformats.org/drawingml/2006/main" sz="4450" i="1">
                    <a:solidFill>
                      <a:srgbClr val="0A1F61"/>
                    </a:solidFill>
                    <a:latin typeface="Cambria Math" panose="02040503050406030204" pitchFamily="18" charset="0"/>
                  </a:rPr>
                  <m:t/>
                </m:r>
              </m:oMath>
            </a14:m>
            <a:r>
              <a:t>=</a:t>
            </a:r>
            <a14:m>
              <m:oMath>
                <m:f>
                  <m:fPr>
                    <m:ctrlPr>
                      <a:rPr xmlns:a="http://schemas.openxmlformats.org/drawingml/2006/main" sz="4450" i="1">
                        <a:solidFill>
                          <a:srgbClr val="0A1F61"/>
                        </a:solidFill>
                        <a:latin typeface="Cambria Math" panose="02040503050406030204" pitchFamily="18" charset="0"/>
                      </a:rPr>
                    </m:ctrlPr>
                    <m:type m:val="bar"/>
                  </m:fPr>
                  <m:num>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𝟗</m:t>
                    </m:r>
                    <m:r>
                      <a:rPr xmlns:a="http://schemas.openxmlformats.org/drawingml/2006/main" sz="4450" i="1">
                        <a:solidFill>
                          <a:srgbClr val="0A1F61"/>
                        </a:solidFill>
                        <a:latin typeface="Cambria Math" panose="02040503050406030204" pitchFamily="18" charset="0"/>
                      </a:rPr>
                      <m:t>𝟐</m:t>
                    </m:r>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𝟑</m:t>
                    </m:r>
                    <m:r>
                      <a:rPr xmlns:a="http://schemas.openxmlformats.org/drawingml/2006/main" sz="4450" i="1">
                        <a:solidFill>
                          <a:srgbClr val="0A1F61"/>
                        </a:solidFill>
                        <a:latin typeface="Cambria Math" panose="02040503050406030204" pitchFamily="18" charset="0"/>
                      </a:rPr>
                      <m:t>𝟐</m:t>
                    </m:r>
                  </m:num>
                  <m:den>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𝟖</m:t>
                    </m:r>
                    <m:r>
                      <a:rPr xmlns:a="http://schemas.openxmlformats.org/drawingml/2006/main" sz="4450" i="1">
                        <a:solidFill>
                          <a:srgbClr val="0A1F61"/>
                        </a:solidFill>
                        <a:latin typeface="Cambria Math" panose="02040503050406030204" pitchFamily="18" charset="0"/>
                      </a:rPr>
                      <m:t>𝟎</m:t>
                    </m:r>
                    <m:r>
                      <a:rPr xmlns:a="http://schemas.openxmlformats.org/drawingml/2006/main" sz="4450" i="1">
                        <a:solidFill>
                          <a:srgbClr val="0A1F61"/>
                        </a:solidFill>
                        <a:latin typeface="Cambria Math" panose="02040503050406030204" pitchFamily="18" charset="0"/>
                      </a:rPr>
                      <m:t>𝟖</m:t>
                    </m:r>
                    <m:r>
                      <a:rPr xmlns:a="http://schemas.openxmlformats.org/drawingml/2006/main" sz="4450" i="1">
                        <a:solidFill>
                          <a:srgbClr val="0A1F61"/>
                        </a:solidFill>
                        <a:latin typeface="Cambria Math" panose="02040503050406030204" pitchFamily="18" charset="0"/>
                      </a:rPr>
                      <m:t>𝟑</m:t>
                    </m:r>
                    <m:r>
                      <a:rPr xmlns:a="http://schemas.openxmlformats.org/drawingml/2006/main" sz="4450" i="1">
                        <a:solidFill>
                          <a:srgbClr val="0A1F61"/>
                        </a:solidFill>
                        <a:latin typeface="Cambria Math" panose="02040503050406030204" pitchFamily="18" charset="0"/>
                      </a:rPr>
                      <m:t>𝟒</m:t>
                    </m:r>
                  </m:den>
                </m:f>
              </m:oMath>
            </a14:m>
            <a:r>
              <a:t>= 0.1138175</a:t>
            </a:r>
          </a:p>
          <a:p>
            <a:pPr indent="208024" algn="just">
              <a:lnSpc>
                <a:spcPct val="115200"/>
              </a:lnSpc>
              <a:defRPr b="1">
                <a:solidFill>
                  <a:srgbClr val="0A1F61"/>
                </a:solidFill>
                <a:latin typeface="Tajawal Medium"/>
                <a:ea typeface="Tajawal Medium"/>
                <a:cs typeface="Tajawal Medium"/>
                <a:sym typeface="Tajawal Medium"/>
              </a:defRPr>
            </a:pPr>
            <a:r>
              <a:t> Therefore, IRR =11.382%</a:t>
            </a:r>
          </a:p>
          <a:p>
            <a:pPr indent="208024" algn="just">
              <a:lnSpc>
                <a:spcPct val="115200"/>
              </a:lnSpc>
              <a:defRPr>
                <a:solidFill>
                  <a:srgbClr val="0A1F61"/>
                </a:solidFill>
                <a:latin typeface="Tajawal Medium"/>
                <a:ea typeface="Tajawal Medium"/>
                <a:cs typeface="Tajawal Medium"/>
                <a:sym typeface="Tajawal Medium"/>
              </a:defRPr>
            </a:pPr>
            <a:r>
              <a:t>The Two results (i) and (ii) demonstrate that slightly different estimates are calculated from different pairs of points.</a:t>
            </a:r>
          </a:p>
        </p:txBody>
      </p:sp>
      <p:sp>
        <p:nvSpPr>
          <p:cNvPr id="413" name="Drawing"/>
          <p:cNvSpPr/>
          <p:nvPr/>
        </p:nvSpPr>
        <p:spPr>
          <a:xfrm>
            <a:off x="6029786" y="9444676"/>
            <a:ext cx="1337169" cy="51460"/>
          </a:xfrm>
          <a:custGeom>
            <a:avLst/>
            <a:gdLst/>
            <a:ahLst/>
            <a:cxnLst>
              <a:cxn ang="0">
                <a:pos x="wd2" y="hd2"/>
              </a:cxn>
              <a:cxn ang="5400000">
                <a:pos x="wd2" y="hd2"/>
              </a:cxn>
              <a:cxn ang="10800000">
                <a:pos x="wd2" y="hd2"/>
              </a:cxn>
              <a:cxn ang="16200000">
                <a:pos x="wd2" y="hd2"/>
              </a:cxn>
            </a:cxnLst>
            <a:rect l="0" t="0" r="r" b="b"/>
            <a:pathLst>
              <a:path w="21574" h="21420" fill="norm" stroke="1" extrusionOk="0">
                <a:moveTo>
                  <a:pt x="837" y="17100"/>
                </a:moveTo>
                <a:cubicBezTo>
                  <a:pt x="2567" y="15660"/>
                  <a:pt x="4298" y="14220"/>
                  <a:pt x="6391" y="13500"/>
                </a:cubicBezTo>
                <a:cubicBezTo>
                  <a:pt x="8484" y="12780"/>
                  <a:pt x="10940" y="12780"/>
                  <a:pt x="13060" y="12060"/>
                </a:cubicBezTo>
                <a:cubicBezTo>
                  <a:pt x="15181" y="11340"/>
                  <a:pt x="16967" y="9900"/>
                  <a:pt x="18195" y="7740"/>
                </a:cubicBezTo>
                <a:cubicBezTo>
                  <a:pt x="19423" y="5580"/>
                  <a:pt x="20093" y="2700"/>
                  <a:pt x="20623" y="1980"/>
                </a:cubicBezTo>
                <a:cubicBezTo>
                  <a:pt x="21153" y="1260"/>
                  <a:pt x="21544" y="2700"/>
                  <a:pt x="21572" y="2700"/>
                </a:cubicBezTo>
                <a:cubicBezTo>
                  <a:pt x="21600" y="2700"/>
                  <a:pt x="21265" y="1260"/>
                  <a:pt x="20065" y="540"/>
                </a:cubicBezTo>
                <a:cubicBezTo>
                  <a:pt x="18865" y="-180"/>
                  <a:pt x="16800" y="-180"/>
                  <a:pt x="14847" y="540"/>
                </a:cubicBezTo>
                <a:cubicBezTo>
                  <a:pt x="12893" y="1260"/>
                  <a:pt x="11051" y="2700"/>
                  <a:pt x="9153" y="4140"/>
                </a:cubicBezTo>
                <a:cubicBezTo>
                  <a:pt x="7256" y="5580"/>
                  <a:pt x="5302" y="7020"/>
                  <a:pt x="3907" y="7020"/>
                </a:cubicBezTo>
                <a:cubicBezTo>
                  <a:pt x="2512" y="7020"/>
                  <a:pt x="1674" y="5580"/>
                  <a:pt x="1116" y="7740"/>
                </a:cubicBezTo>
                <a:cubicBezTo>
                  <a:pt x="558" y="9900"/>
                  <a:pt x="279" y="15660"/>
                  <a:pt x="0" y="21420"/>
                </a:cubicBezTo>
              </a:path>
            </a:pathLst>
          </a:custGeom>
          <a:ln w="88900" cap="rnd">
            <a:solidFill>
              <a:srgbClr val="4ED86A"/>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5"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6" name="Google Shape;126;p4"/>
          <p:cNvSpPr txBox="1"/>
          <p:nvPr/>
        </p:nvSpPr>
        <p:spPr>
          <a:xfrm>
            <a:off x="4709164" y="1167623"/>
            <a:ext cx="13366186" cy="9447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000">
                <a:solidFill>
                  <a:srgbClr val="FFFFFF"/>
                </a:solidFill>
                <a:latin typeface="Tajawal Medium"/>
                <a:ea typeface="Tajawal Medium"/>
                <a:cs typeface="Tajawal Medium"/>
                <a:sym typeface="Tajawal Medium"/>
              </a:defRPr>
            </a:lvl1pPr>
          </a:lstStyle>
          <a:p>
            <a:pPr/>
            <a:r>
              <a:t>Comparison of appraisal techniques: NPV, IRR </a:t>
            </a:r>
          </a:p>
        </p:txBody>
      </p:sp>
      <p:sp>
        <p:nvSpPr>
          <p:cNvPr id="417" name="Google Shape;128;p4"/>
          <p:cNvSpPr txBox="1"/>
          <p:nvPr/>
        </p:nvSpPr>
        <p:spPr>
          <a:xfrm>
            <a:off x="1961188" y="4481655"/>
            <a:ext cx="18754392" cy="5574457"/>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Comparison of appraisal techniques: NPV, IRR</a:t>
            </a:r>
          </a:p>
          <a:p>
            <a:pPr algn="just">
              <a:defRPr b="1">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When comparing the profitability of two or more projects, the most profitable project would be (a) the project with the largest NPV, (b) the project with the largest IRR. </a:t>
            </a:r>
          </a:p>
          <a:p>
            <a:pPr algn="just">
              <a:defRPr b="1">
                <a:solidFill>
                  <a:srgbClr val="0A1F61"/>
                </a:solidFill>
                <a:latin typeface="Tajawal Medium"/>
                <a:ea typeface="Tajawal Medium"/>
                <a:cs typeface="Tajawal Medium"/>
                <a:sym typeface="Tajawal Medium"/>
              </a:defRPr>
            </a:pPr>
          </a:p>
          <a:p>
            <a:pPr indent="152400" algn="just">
              <a:lnSpc>
                <a:spcPct val="126000"/>
              </a:lnSpc>
              <a:spcBef>
                <a:spcPts val="400"/>
              </a:spcBef>
              <a:defRPr>
                <a:solidFill>
                  <a:srgbClr val="0A1F61"/>
                </a:solidFill>
                <a:latin typeface="Tajawal Medium"/>
                <a:ea typeface="Tajawal Medium"/>
                <a:cs typeface="Tajawal Medium"/>
                <a:sym typeface="Tajawal Medium"/>
              </a:defRPr>
            </a:pPr>
            <a:r>
              <a:t>The advantage of the NPV method is that it gives results in cash terms; it is practical as it discounts net cash flows. A disadvantage is that it relies on the choice of one discount rate; it is possible that a change in the discount rate could lead to a change in the choice of project. </a:t>
            </a:r>
          </a:p>
        </p:txBody>
      </p:sp>
      <p:grpSp>
        <p:nvGrpSpPr>
          <p:cNvPr id="421" name="Drawing"/>
          <p:cNvGrpSpPr/>
          <p:nvPr/>
        </p:nvGrpSpPr>
        <p:grpSpPr>
          <a:xfrm>
            <a:off x="16262780" y="6756266"/>
            <a:ext cx="722076" cy="72650"/>
            <a:chOff x="0" y="0"/>
            <a:chExt cx="722074" cy="72648"/>
          </a:xfrm>
        </p:grpSpPr>
        <p:sp>
          <p:nvSpPr>
            <p:cNvPr id="418" name="Line"/>
            <p:cNvSpPr/>
            <p:nvPr/>
          </p:nvSpPr>
          <p:spPr>
            <a:xfrm>
              <a:off x="0" y="10378"/>
              <a:ext cx="722075" cy="51892"/>
            </a:xfrm>
            <a:custGeom>
              <a:avLst/>
              <a:gdLst/>
              <a:ahLst/>
              <a:cxnLst>
                <a:cxn ang="0">
                  <a:pos x="wd2" y="hd2"/>
                </a:cxn>
                <a:cxn ang="5400000">
                  <a:pos x="wd2" y="hd2"/>
                </a:cxn>
                <a:cxn ang="10800000">
                  <a:pos x="wd2" y="hd2"/>
                </a:cxn>
                <a:cxn ang="16200000">
                  <a:pos x="wd2" y="hd2"/>
                </a:cxn>
              </a:cxnLst>
              <a:rect l="0" t="0" r="r" b="b"/>
              <a:pathLst>
                <a:path w="21068" h="21600" fill="norm" stroke="1" extrusionOk="0">
                  <a:moveTo>
                    <a:pt x="0" y="4320"/>
                  </a:moveTo>
                  <a:cubicBezTo>
                    <a:pt x="1716" y="10080"/>
                    <a:pt x="3432" y="15840"/>
                    <a:pt x="6107" y="18720"/>
                  </a:cubicBezTo>
                  <a:cubicBezTo>
                    <a:pt x="8781" y="21600"/>
                    <a:pt x="12415" y="21600"/>
                    <a:pt x="14989" y="21600"/>
                  </a:cubicBezTo>
                  <a:cubicBezTo>
                    <a:pt x="17563" y="21600"/>
                    <a:pt x="19077" y="21600"/>
                    <a:pt x="20086" y="21600"/>
                  </a:cubicBezTo>
                  <a:cubicBezTo>
                    <a:pt x="21095" y="21600"/>
                    <a:pt x="21600" y="21600"/>
                    <a:pt x="20237" y="20880"/>
                  </a:cubicBezTo>
                  <a:cubicBezTo>
                    <a:pt x="18875" y="20160"/>
                    <a:pt x="15645" y="18720"/>
                    <a:pt x="13121" y="15120"/>
                  </a:cubicBezTo>
                  <a:cubicBezTo>
                    <a:pt x="10598" y="11520"/>
                    <a:pt x="8781" y="5760"/>
                    <a:pt x="6964"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19" name="Line"/>
            <p:cNvSpPr/>
            <p:nvPr/>
          </p:nvSpPr>
          <p:spPr>
            <a:xfrm>
              <a:off x="145295" y="41512"/>
              <a:ext cx="41514"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20" name="Line"/>
            <p:cNvSpPr/>
            <p:nvPr/>
          </p:nvSpPr>
          <p:spPr>
            <a:xfrm>
              <a:off x="114160" y="0"/>
              <a:ext cx="363936" cy="57506"/>
            </a:xfrm>
            <a:custGeom>
              <a:avLst/>
              <a:gdLst/>
              <a:ahLst/>
              <a:cxnLst>
                <a:cxn ang="0">
                  <a:pos x="wd2" y="hd2"/>
                </a:cxn>
                <a:cxn ang="5400000">
                  <a:pos x="wd2" y="hd2"/>
                </a:cxn>
                <a:cxn ang="10800000">
                  <a:pos x="wd2" y="hd2"/>
                </a:cxn>
                <a:cxn ang="16200000">
                  <a:pos x="wd2" y="hd2"/>
                </a:cxn>
              </a:cxnLst>
              <a:rect l="0" t="0" r="r" b="b"/>
              <a:pathLst>
                <a:path w="20109" h="21121" fill="norm" stroke="1" extrusionOk="0">
                  <a:moveTo>
                    <a:pt x="1720" y="15247"/>
                  </a:moveTo>
                  <a:cubicBezTo>
                    <a:pt x="9175" y="17788"/>
                    <a:pt x="16630" y="20329"/>
                    <a:pt x="19115" y="20965"/>
                  </a:cubicBezTo>
                  <a:cubicBezTo>
                    <a:pt x="21600" y="21600"/>
                    <a:pt x="19115" y="20329"/>
                    <a:pt x="15101" y="16518"/>
                  </a:cubicBezTo>
                  <a:cubicBezTo>
                    <a:pt x="11087" y="12706"/>
                    <a:pt x="5543" y="6353"/>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sp>
        <p:nvSpPr>
          <p:cNvPr id="422" name="Drawing"/>
          <p:cNvSpPr/>
          <p:nvPr/>
        </p:nvSpPr>
        <p:spPr>
          <a:xfrm>
            <a:off x="8800790" y="6797779"/>
            <a:ext cx="593410" cy="72649"/>
          </a:xfrm>
          <a:custGeom>
            <a:avLst/>
            <a:gdLst/>
            <a:ahLst/>
            <a:cxnLst>
              <a:cxn ang="0">
                <a:pos x="wd2" y="hd2"/>
              </a:cxn>
              <a:cxn ang="5400000">
                <a:pos x="wd2" y="hd2"/>
              </a:cxn>
              <a:cxn ang="10800000">
                <a:pos x="wd2" y="hd2"/>
              </a:cxn>
              <a:cxn ang="16200000">
                <a:pos x="wd2" y="hd2"/>
              </a:cxn>
            </a:cxnLst>
            <a:rect l="0" t="0" r="r" b="b"/>
            <a:pathLst>
              <a:path w="21541" h="21600" fill="norm" stroke="1" extrusionOk="0">
                <a:moveTo>
                  <a:pt x="0" y="21600"/>
                </a:moveTo>
                <a:cubicBezTo>
                  <a:pt x="2135" y="16457"/>
                  <a:pt x="4270" y="11314"/>
                  <a:pt x="7723" y="7714"/>
                </a:cubicBezTo>
                <a:cubicBezTo>
                  <a:pt x="11177" y="4114"/>
                  <a:pt x="15949" y="2057"/>
                  <a:pt x="18523" y="1029"/>
                </a:cubicBezTo>
                <a:cubicBezTo>
                  <a:pt x="21098" y="0"/>
                  <a:pt x="21474" y="0"/>
                  <a:pt x="19214" y="514"/>
                </a:cubicBezTo>
                <a:cubicBezTo>
                  <a:pt x="16953" y="1029"/>
                  <a:pt x="12056" y="2057"/>
                  <a:pt x="10737" y="2057"/>
                </a:cubicBezTo>
                <a:cubicBezTo>
                  <a:pt x="9419" y="2057"/>
                  <a:pt x="11679" y="1029"/>
                  <a:pt x="13814" y="514"/>
                </a:cubicBezTo>
                <a:cubicBezTo>
                  <a:pt x="15949" y="0"/>
                  <a:pt x="17958" y="0"/>
                  <a:pt x="19340" y="0"/>
                </a:cubicBezTo>
                <a:cubicBezTo>
                  <a:pt x="20721" y="0"/>
                  <a:pt x="21474" y="0"/>
                  <a:pt x="21537" y="514"/>
                </a:cubicBezTo>
                <a:cubicBezTo>
                  <a:pt x="21600" y="1029"/>
                  <a:pt x="20972" y="2057"/>
                  <a:pt x="19465" y="3600"/>
                </a:cubicBezTo>
                <a:cubicBezTo>
                  <a:pt x="17958" y="5143"/>
                  <a:pt x="15572" y="7200"/>
                  <a:pt x="13186" y="9257"/>
                </a:cubicBezTo>
              </a:path>
            </a:pathLst>
          </a:custGeom>
          <a:ln w="88900" cap="rnd">
            <a:solidFill>
              <a:srgbClr val="4ED86A"/>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4"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5" name="Google Shape;126;p4"/>
          <p:cNvSpPr txBox="1"/>
          <p:nvPr/>
        </p:nvSpPr>
        <p:spPr>
          <a:xfrm>
            <a:off x="4709164" y="1167623"/>
            <a:ext cx="13366186" cy="9447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000">
                <a:solidFill>
                  <a:srgbClr val="FFFFFF"/>
                </a:solidFill>
                <a:latin typeface="Tajawal Medium"/>
                <a:ea typeface="Tajawal Medium"/>
                <a:cs typeface="Tajawal Medium"/>
                <a:sym typeface="Tajawal Medium"/>
              </a:defRPr>
            </a:lvl1pPr>
          </a:lstStyle>
          <a:p>
            <a:pPr/>
            <a:r>
              <a:t>Comparison of appraisal techniques: NPV, IRR </a:t>
            </a:r>
          </a:p>
        </p:txBody>
      </p:sp>
      <p:sp>
        <p:nvSpPr>
          <p:cNvPr id="426" name="Google Shape;128;p4"/>
          <p:cNvSpPr txBox="1"/>
          <p:nvPr/>
        </p:nvSpPr>
        <p:spPr>
          <a:xfrm>
            <a:off x="1961188" y="4481655"/>
            <a:ext cx="18754392" cy="40054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Comparison of appraisal techniques: NPV, IRR</a:t>
            </a:r>
          </a:p>
          <a:p>
            <a:pPr algn="just">
              <a:defRPr b="1">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The IRR method of appraisal does not depend on any external rates of interest, but a major disadvantage of this method is that it does not differentiate between the scale of projects; for example, one project might involve a cash flow in units of £100000 while another might involve units of £1. </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8"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9" name="Google Shape;126;p4"/>
          <p:cNvSpPr txBox="1"/>
          <p:nvPr/>
        </p:nvSpPr>
        <p:spPr>
          <a:xfrm>
            <a:off x="4709164" y="1167623"/>
            <a:ext cx="13366186" cy="14908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a:solidFill>
                  <a:srgbClr val="FFFFFF"/>
                </a:solidFill>
                <a:latin typeface="Tajawal Medium"/>
                <a:ea typeface="Tajawal Medium"/>
                <a:cs typeface="Tajawal Medium"/>
                <a:sym typeface="Tajawal Medium"/>
              </a:defRPr>
            </a:lvl1pPr>
          </a:lstStyle>
          <a:p>
            <a:pPr/>
            <a:r>
              <a:t>Compound interest for fixed deposits at regular intervals of time </a:t>
            </a:r>
          </a:p>
        </p:txBody>
      </p:sp>
      <p:sp>
        <p:nvSpPr>
          <p:cNvPr id="430" name="Google Shape;128;p4"/>
          <p:cNvSpPr txBox="1"/>
          <p:nvPr/>
        </p:nvSpPr>
        <p:spPr>
          <a:xfrm>
            <a:off x="1961188" y="4481655"/>
            <a:ext cx="18754392" cy="5140741"/>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Compound interest for fixed deposits at regular intervals of time </a:t>
            </a:r>
          </a:p>
          <a:p>
            <a:pPr algn="just">
              <a:defRPr b="1">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the standard compound interest formula </a:t>
            </a:r>
            <a14:m>
              <m:oMath>
                <m:sSub>
                  <m:e>
                    <m:r>
                      <a:rPr xmlns:a="http://schemas.openxmlformats.org/drawingml/2006/main" sz="4450" i="1">
                        <a:solidFill>
                          <a:srgbClr val="0A1F61"/>
                        </a:solidFill>
                        <a:latin typeface="Cambria Math" panose="02040503050406030204" pitchFamily="18" charset="0"/>
                      </a:rPr>
                      <m:t>P</m:t>
                    </m:r>
                  </m:e>
                  <m:sub>
                    <m:r>
                      <a:rPr xmlns:a="http://schemas.openxmlformats.org/drawingml/2006/main" sz="4450" i="1">
                        <a:solidFill>
                          <a:srgbClr val="0A1F61"/>
                        </a:solidFill>
                        <a:latin typeface="Cambria Math" panose="02040503050406030204" pitchFamily="18" charset="0"/>
                      </a:rPr>
                      <m:t>t</m:t>
                    </m:r>
                  </m:sub>
                </m:sSub>
                <m:r>
                  <a:rPr xmlns:a="http://schemas.openxmlformats.org/drawingml/2006/main" sz="4450" i="1">
                    <a:solidFill>
                      <a:srgbClr val="0A1F61"/>
                    </a:solidFill>
                    <a:latin typeface="Cambria Math" panose="02040503050406030204" pitchFamily="18" charset="0"/>
                  </a:rPr>
                  <m:t>=</m:t>
                </m:r>
                <m:sSub>
                  <m:e>
                    <m:r>
                      <a:rPr xmlns:a="http://schemas.openxmlformats.org/drawingml/2006/main" sz="4450" i="1">
                        <a:solidFill>
                          <a:srgbClr val="0A1F61"/>
                        </a:solidFill>
                        <a:latin typeface="Cambria Math" panose="02040503050406030204" pitchFamily="18" charset="0"/>
                      </a:rPr>
                      <m:t>P</m:t>
                    </m:r>
                  </m:e>
                  <m:sub>
                    <m:r>
                      <a:rPr xmlns:a="http://schemas.openxmlformats.org/drawingml/2006/main" sz="4450" i="1">
                        <a:solidFill>
                          <a:srgbClr val="0A1F61"/>
                        </a:solidFill>
                        <a:latin typeface="Cambria Math" panose="02040503050406030204" pitchFamily="18" charset="0"/>
                      </a:rPr>
                      <m:t>0</m:t>
                    </m:r>
                  </m:sub>
                </m:sSub>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1</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i</m:t>
                </m:r>
                <m:sSup>
                  <m:e>
                    <m:r>
                      <a:rPr xmlns:a="http://schemas.openxmlformats.org/drawingml/2006/main" sz="4450" i="1">
                        <a:solidFill>
                          <a:srgbClr val="0A1F61"/>
                        </a:solidFill>
                        <a:latin typeface="Cambria Math" panose="02040503050406030204" pitchFamily="18" charset="0"/>
                      </a:rPr>
                      <m:t>)</m:t>
                    </m:r>
                  </m:e>
                  <m:sup>
                    <m:r>
                      <a:rPr xmlns:a="http://schemas.openxmlformats.org/drawingml/2006/main" sz="4450" i="1">
                        <a:solidFill>
                          <a:srgbClr val="0A1F61"/>
                        </a:solidFill>
                        <a:latin typeface="Cambria Math" panose="02040503050406030204" pitchFamily="18" charset="0"/>
                      </a:rPr>
                      <m:t>t</m:t>
                    </m:r>
                  </m:sup>
                </m:sSup>
              </m:oMath>
            </a14:m>
            <a:r>
              <a:t> was derived to calculate the value of an investment of P0 after t years when interest is compounded annually at i% per annum. </a:t>
            </a:r>
          </a:p>
          <a:p>
            <a:pPr algn="just">
              <a:defRPr>
                <a:solidFill>
                  <a:srgbClr val="0A1F61"/>
                </a:solidFill>
                <a:latin typeface="Tajawal Medium"/>
                <a:ea typeface="Tajawal Medium"/>
                <a:cs typeface="Tajawal Medium"/>
                <a:sym typeface="Tajawal Medium"/>
              </a:defRPr>
            </a:pPr>
            <a:r>
              <a:t>We now consider the situation where, in addition to the initial investment of P0, a fixed amount A0 is deposited at the end of each year for a period of t years. The following table sets out the calculation of the value of such an investment, year by year. </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2"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33" name="Google Shape;126;p4"/>
          <p:cNvSpPr txBox="1"/>
          <p:nvPr/>
        </p:nvSpPr>
        <p:spPr>
          <a:xfrm>
            <a:off x="4709164" y="1167623"/>
            <a:ext cx="13366186" cy="14908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a:solidFill>
                  <a:srgbClr val="FFFFFF"/>
                </a:solidFill>
                <a:latin typeface="Tajawal Medium"/>
                <a:ea typeface="Tajawal Medium"/>
                <a:cs typeface="Tajawal Medium"/>
                <a:sym typeface="Tajawal Medium"/>
              </a:defRPr>
            </a:lvl1pPr>
          </a:lstStyle>
          <a:p>
            <a:pPr/>
            <a:r>
              <a:t>Compound interest for fixed deposits at regular intervals of time </a:t>
            </a:r>
          </a:p>
        </p:txBody>
      </p:sp>
      <p:sp>
        <p:nvSpPr>
          <p:cNvPr id="434" name="Google Shape;128;p4"/>
          <p:cNvSpPr txBox="1"/>
          <p:nvPr/>
        </p:nvSpPr>
        <p:spPr>
          <a:xfrm>
            <a:off x="1961188" y="4481655"/>
            <a:ext cx="18754392" cy="18210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Compound interest for fixed deposits at regular intervals of time </a:t>
            </a:r>
          </a:p>
          <a:p>
            <a:pPr algn="just">
              <a:defRPr b="1">
                <a:solidFill>
                  <a:srgbClr val="0A1F61"/>
                </a:solidFill>
                <a:latin typeface="Tajawal Medium"/>
                <a:ea typeface="Tajawal Medium"/>
                <a:cs typeface="Tajawal Medium"/>
                <a:sym typeface="Tajawal Medium"/>
              </a:defRPr>
            </a:pPr>
          </a:p>
        </p:txBody>
      </p:sp>
      <p:pic>
        <p:nvPicPr>
          <p:cNvPr id="435" name="Image" descr="Image"/>
          <p:cNvPicPr>
            <a:picLocks noChangeAspect="1"/>
          </p:cNvPicPr>
          <p:nvPr/>
        </p:nvPicPr>
        <p:blipFill>
          <a:blip r:embed="rId2">
            <a:extLst/>
          </a:blip>
          <a:stretch>
            <a:fillRect/>
          </a:stretch>
        </p:blipFill>
        <p:spPr>
          <a:xfrm>
            <a:off x="1914347" y="5420669"/>
            <a:ext cx="18443235" cy="5842135"/>
          </a:xfrm>
          <a:prstGeom prst="rect">
            <a:avLst/>
          </a:prstGeom>
          <a:ln w="12700">
            <a:miter lim="400000"/>
          </a:ln>
        </p:spPr>
      </p:pic>
      <p:grpSp>
        <p:nvGrpSpPr>
          <p:cNvPr id="439" name="Drawing"/>
          <p:cNvGrpSpPr/>
          <p:nvPr/>
        </p:nvGrpSpPr>
        <p:grpSpPr>
          <a:xfrm>
            <a:off x="6974979" y="9589972"/>
            <a:ext cx="4679841" cy="757184"/>
            <a:chOff x="0" y="0"/>
            <a:chExt cx="4679840" cy="757182"/>
          </a:xfrm>
        </p:grpSpPr>
        <p:sp>
          <p:nvSpPr>
            <p:cNvPr id="436" name="Line"/>
            <p:cNvSpPr/>
            <p:nvPr/>
          </p:nvSpPr>
          <p:spPr>
            <a:xfrm>
              <a:off x="507334" y="684534"/>
              <a:ext cx="1370368" cy="72649"/>
            </a:xfrm>
            <a:custGeom>
              <a:avLst/>
              <a:gdLst/>
              <a:ahLst/>
              <a:cxnLst>
                <a:cxn ang="0">
                  <a:pos x="wd2" y="hd2"/>
                </a:cxn>
                <a:cxn ang="5400000">
                  <a:pos x="wd2" y="hd2"/>
                </a:cxn>
                <a:cxn ang="10800000">
                  <a:pos x="wd2" y="hd2"/>
                </a:cxn>
                <a:cxn ang="16200000">
                  <a:pos x="wd2" y="hd2"/>
                </a:cxn>
              </a:cxnLst>
              <a:rect l="0" t="0" r="r" b="b"/>
              <a:pathLst>
                <a:path w="21552" h="21600" fill="norm" stroke="1" extrusionOk="0">
                  <a:moveTo>
                    <a:pt x="21552" y="9257"/>
                  </a:moveTo>
                  <a:cubicBezTo>
                    <a:pt x="19648" y="10286"/>
                    <a:pt x="17743" y="11314"/>
                    <a:pt x="15622" y="12343"/>
                  </a:cubicBezTo>
                  <a:cubicBezTo>
                    <a:pt x="13500" y="13371"/>
                    <a:pt x="11160" y="14400"/>
                    <a:pt x="8848" y="13886"/>
                  </a:cubicBezTo>
                  <a:cubicBezTo>
                    <a:pt x="6535" y="13371"/>
                    <a:pt x="4250" y="11314"/>
                    <a:pt x="2972" y="10286"/>
                  </a:cubicBezTo>
                  <a:cubicBezTo>
                    <a:pt x="1693" y="9257"/>
                    <a:pt x="1421" y="9257"/>
                    <a:pt x="1149" y="8743"/>
                  </a:cubicBezTo>
                  <a:cubicBezTo>
                    <a:pt x="877" y="8229"/>
                    <a:pt x="605" y="7200"/>
                    <a:pt x="741" y="6686"/>
                  </a:cubicBezTo>
                  <a:cubicBezTo>
                    <a:pt x="877" y="6171"/>
                    <a:pt x="1421" y="6171"/>
                    <a:pt x="2781" y="6171"/>
                  </a:cubicBezTo>
                  <a:cubicBezTo>
                    <a:pt x="4141" y="6171"/>
                    <a:pt x="6318" y="6171"/>
                    <a:pt x="8385" y="6686"/>
                  </a:cubicBezTo>
                  <a:cubicBezTo>
                    <a:pt x="10453" y="7200"/>
                    <a:pt x="12411" y="8229"/>
                    <a:pt x="14098" y="9771"/>
                  </a:cubicBezTo>
                  <a:cubicBezTo>
                    <a:pt x="15785" y="11314"/>
                    <a:pt x="17199" y="13371"/>
                    <a:pt x="18151" y="15429"/>
                  </a:cubicBezTo>
                  <a:cubicBezTo>
                    <a:pt x="19104" y="17486"/>
                    <a:pt x="19593" y="19543"/>
                    <a:pt x="19702" y="20571"/>
                  </a:cubicBezTo>
                  <a:cubicBezTo>
                    <a:pt x="19811" y="21600"/>
                    <a:pt x="19539" y="21600"/>
                    <a:pt x="18369" y="21600"/>
                  </a:cubicBezTo>
                  <a:cubicBezTo>
                    <a:pt x="17199" y="21600"/>
                    <a:pt x="15132" y="21600"/>
                    <a:pt x="13092" y="21086"/>
                  </a:cubicBezTo>
                  <a:cubicBezTo>
                    <a:pt x="11051" y="20571"/>
                    <a:pt x="9038" y="19543"/>
                    <a:pt x="7025" y="18514"/>
                  </a:cubicBezTo>
                  <a:cubicBezTo>
                    <a:pt x="5012" y="17486"/>
                    <a:pt x="2999" y="16457"/>
                    <a:pt x="1802" y="15429"/>
                  </a:cubicBezTo>
                  <a:cubicBezTo>
                    <a:pt x="605" y="14400"/>
                    <a:pt x="224" y="13371"/>
                    <a:pt x="278" y="12857"/>
                  </a:cubicBezTo>
                  <a:cubicBezTo>
                    <a:pt x="333" y="12343"/>
                    <a:pt x="823" y="12343"/>
                    <a:pt x="2101" y="11829"/>
                  </a:cubicBezTo>
                  <a:cubicBezTo>
                    <a:pt x="3380" y="11314"/>
                    <a:pt x="5447" y="10286"/>
                    <a:pt x="7433" y="8743"/>
                  </a:cubicBezTo>
                  <a:cubicBezTo>
                    <a:pt x="9419" y="7200"/>
                    <a:pt x="11323" y="5143"/>
                    <a:pt x="13119" y="3600"/>
                  </a:cubicBezTo>
                  <a:cubicBezTo>
                    <a:pt x="14914" y="2057"/>
                    <a:pt x="16601" y="1029"/>
                    <a:pt x="16356" y="514"/>
                  </a:cubicBezTo>
                  <a:cubicBezTo>
                    <a:pt x="16111" y="0"/>
                    <a:pt x="13935" y="0"/>
                    <a:pt x="11813" y="0"/>
                  </a:cubicBezTo>
                  <a:cubicBezTo>
                    <a:pt x="9691" y="0"/>
                    <a:pt x="7624" y="0"/>
                    <a:pt x="5991" y="0"/>
                  </a:cubicBezTo>
                  <a:cubicBezTo>
                    <a:pt x="4359" y="0"/>
                    <a:pt x="3162" y="0"/>
                    <a:pt x="3108" y="514"/>
                  </a:cubicBezTo>
                  <a:cubicBezTo>
                    <a:pt x="3053" y="1029"/>
                    <a:pt x="4141" y="2057"/>
                    <a:pt x="5801" y="2571"/>
                  </a:cubicBezTo>
                  <a:cubicBezTo>
                    <a:pt x="7460" y="3086"/>
                    <a:pt x="9691" y="3086"/>
                    <a:pt x="11867" y="2571"/>
                  </a:cubicBezTo>
                  <a:cubicBezTo>
                    <a:pt x="14044" y="2057"/>
                    <a:pt x="16166" y="1029"/>
                    <a:pt x="16819" y="1029"/>
                  </a:cubicBezTo>
                  <a:cubicBezTo>
                    <a:pt x="17471" y="1029"/>
                    <a:pt x="16655" y="2057"/>
                    <a:pt x="15186" y="2571"/>
                  </a:cubicBezTo>
                  <a:cubicBezTo>
                    <a:pt x="13717" y="3086"/>
                    <a:pt x="11595" y="3086"/>
                    <a:pt x="9501" y="3600"/>
                  </a:cubicBezTo>
                  <a:cubicBezTo>
                    <a:pt x="7406" y="4114"/>
                    <a:pt x="5338" y="5143"/>
                    <a:pt x="3842" y="6686"/>
                  </a:cubicBezTo>
                  <a:cubicBezTo>
                    <a:pt x="2346" y="8229"/>
                    <a:pt x="1421" y="10286"/>
                    <a:pt x="823" y="11829"/>
                  </a:cubicBezTo>
                  <a:cubicBezTo>
                    <a:pt x="224" y="13371"/>
                    <a:pt x="-48" y="14400"/>
                    <a:pt x="6" y="15429"/>
                  </a:cubicBezTo>
                  <a:cubicBezTo>
                    <a:pt x="61" y="16457"/>
                    <a:pt x="442" y="17486"/>
                    <a:pt x="1639" y="17486"/>
                  </a:cubicBezTo>
                  <a:cubicBezTo>
                    <a:pt x="2836" y="17486"/>
                    <a:pt x="4849" y="16457"/>
                    <a:pt x="6807" y="15429"/>
                  </a:cubicBezTo>
                  <a:cubicBezTo>
                    <a:pt x="8766" y="14400"/>
                    <a:pt x="10670" y="13371"/>
                    <a:pt x="12411" y="11829"/>
                  </a:cubicBezTo>
                  <a:cubicBezTo>
                    <a:pt x="14153" y="10286"/>
                    <a:pt x="15730" y="8229"/>
                    <a:pt x="16737" y="7200"/>
                  </a:cubicBezTo>
                  <a:cubicBezTo>
                    <a:pt x="17743" y="6171"/>
                    <a:pt x="18179" y="6171"/>
                    <a:pt x="18179" y="6686"/>
                  </a:cubicBezTo>
                  <a:cubicBezTo>
                    <a:pt x="18179" y="7200"/>
                    <a:pt x="17743" y="8229"/>
                    <a:pt x="16574" y="9771"/>
                  </a:cubicBezTo>
                  <a:cubicBezTo>
                    <a:pt x="15404" y="11314"/>
                    <a:pt x="13500" y="13371"/>
                    <a:pt x="11595" y="14914"/>
                  </a:cubicBezTo>
                  <a:cubicBezTo>
                    <a:pt x="9691" y="16457"/>
                    <a:pt x="7787" y="17486"/>
                    <a:pt x="6100" y="18000"/>
                  </a:cubicBezTo>
                  <a:cubicBezTo>
                    <a:pt x="4413" y="18514"/>
                    <a:pt x="2944" y="18514"/>
                    <a:pt x="1992" y="18514"/>
                  </a:cubicBezTo>
                  <a:cubicBezTo>
                    <a:pt x="1040" y="18514"/>
                    <a:pt x="605" y="18514"/>
                    <a:pt x="1584" y="18514"/>
                  </a:cubicBezTo>
                  <a:cubicBezTo>
                    <a:pt x="2564" y="18514"/>
                    <a:pt x="4958" y="18514"/>
                    <a:pt x="7079" y="16971"/>
                  </a:cubicBezTo>
                  <a:cubicBezTo>
                    <a:pt x="9201" y="15429"/>
                    <a:pt x="11051" y="12343"/>
                    <a:pt x="12112" y="10286"/>
                  </a:cubicBezTo>
                  <a:cubicBezTo>
                    <a:pt x="13173" y="8229"/>
                    <a:pt x="13445" y="7200"/>
                    <a:pt x="13826" y="6686"/>
                  </a:cubicBezTo>
                  <a:cubicBezTo>
                    <a:pt x="14207" y="6171"/>
                    <a:pt x="14697" y="6171"/>
                    <a:pt x="14805" y="5657"/>
                  </a:cubicBezTo>
                  <a:cubicBezTo>
                    <a:pt x="14914" y="5143"/>
                    <a:pt x="14642" y="4114"/>
                    <a:pt x="14125" y="4629"/>
                  </a:cubicBezTo>
                  <a:cubicBezTo>
                    <a:pt x="13608" y="5143"/>
                    <a:pt x="12847" y="7200"/>
                    <a:pt x="12085" y="925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37" name="Line"/>
            <p:cNvSpPr/>
            <p:nvPr/>
          </p:nvSpPr>
          <p:spPr>
            <a:xfrm>
              <a:off x="-1" y="0"/>
              <a:ext cx="2100088" cy="663779"/>
            </a:xfrm>
            <a:custGeom>
              <a:avLst/>
              <a:gdLst/>
              <a:ahLst/>
              <a:cxnLst>
                <a:cxn ang="0">
                  <a:pos x="wd2" y="hd2"/>
                </a:cxn>
                <a:cxn ang="5400000">
                  <a:pos x="wd2" y="hd2"/>
                </a:cxn>
                <a:cxn ang="10800000">
                  <a:pos x="wd2" y="hd2"/>
                </a:cxn>
                <a:cxn ang="16200000">
                  <a:pos x="wd2" y="hd2"/>
                </a:cxn>
              </a:cxnLst>
              <a:rect l="0" t="0" r="r" b="b"/>
              <a:pathLst>
                <a:path w="21531" h="21586" fill="norm" stroke="1" extrusionOk="0">
                  <a:moveTo>
                    <a:pt x="21486" y="21586"/>
                  </a:moveTo>
                  <a:cubicBezTo>
                    <a:pt x="21379" y="19561"/>
                    <a:pt x="21273" y="17536"/>
                    <a:pt x="21255" y="14780"/>
                  </a:cubicBezTo>
                  <a:cubicBezTo>
                    <a:pt x="21237" y="12023"/>
                    <a:pt x="21308" y="8536"/>
                    <a:pt x="21344" y="6511"/>
                  </a:cubicBezTo>
                  <a:cubicBezTo>
                    <a:pt x="21379" y="4486"/>
                    <a:pt x="21379" y="3923"/>
                    <a:pt x="21432" y="3136"/>
                  </a:cubicBezTo>
                  <a:cubicBezTo>
                    <a:pt x="21486" y="2348"/>
                    <a:pt x="21592" y="1336"/>
                    <a:pt x="21486" y="830"/>
                  </a:cubicBezTo>
                  <a:cubicBezTo>
                    <a:pt x="21379" y="323"/>
                    <a:pt x="21060" y="323"/>
                    <a:pt x="20315" y="267"/>
                  </a:cubicBezTo>
                  <a:cubicBezTo>
                    <a:pt x="19570" y="211"/>
                    <a:pt x="18400" y="98"/>
                    <a:pt x="17088" y="42"/>
                  </a:cubicBezTo>
                  <a:cubicBezTo>
                    <a:pt x="15775" y="-14"/>
                    <a:pt x="14321" y="-14"/>
                    <a:pt x="12991" y="42"/>
                  </a:cubicBezTo>
                  <a:cubicBezTo>
                    <a:pt x="11661" y="98"/>
                    <a:pt x="10455" y="211"/>
                    <a:pt x="9143" y="323"/>
                  </a:cubicBezTo>
                  <a:cubicBezTo>
                    <a:pt x="7830" y="436"/>
                    <a:pt x="6412" y="548"/>
                    <a:pt x="5153" y="605"/>
                  </a:cubicBezTo>
                  <a:cubicBezTo>
                    <a:pt x="3893" y="661"/>
                    <a:pt x="2794" y="661"/>
                    <a:pt x="1996" y="830"/>
                  </a:cubicBezTo>
                  <a:cubicBezTo>
                    <a:pt x="1198" y="998"/>
                    <a:pt x="701" y="1336"/>
                    <a:pt x="435" y="1786"/>
                  </a:cubicBezTo>
                  <a:cubicBezTo>
                    <a:pt x="169" y="2236"/>
                    <a:pt x="134" y="2798"/>
                    <a:pt x="98" y="3867"/>
                  </a:cubicBezTo>
                  <a:cubicBezTo>
                    <a:pt x="63" y="4936"/>
                    <a:pt x="27" y="6511"/>
                    <a:pt x="10" y="8480"/>
                  </a:cubicBezTo>
                  <a:cubicBezTo>
                    <a:pt x="-8" y="10448"/>
                    <a:pt x="-8" y="12811"/>
                    <a:pt x="63" y="14836"/>
                  </a:cubicBezTo>
                  <a:cubicBezTo>
                    <a:pt x="134" y="16861"/>
                    <a:pt x="276" y="18548"/>
                    <a:pt x="347" y="19448"/>
                  </a:cubicBezTo>
                  <a:cubicBezTo>
                    <a:pt x="418" y="20348"/>
                    <a:pt x="418" y="20461"/>
                    <a:pt x="418" y="2057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38" name="Line"/>
            <p:cNvSpPr/>
            <p:nvPr/>
          </p:nvSpPr>
          <p:spPr>
            <a:xfrm>
              <a:off x="3140075" y="632642"/>
              <a:ext cx="1539766" cy="108013"/>
            </a:xfrm>
            <a:custGeom>
              <a:avLst/>
              <a:gdLst/>
              <a:ahLst/>
              <a:cxnLst>
                <a:cxn ang="0">
                  <a:pos x="wd2" y="hd2"/>
                </a:cxn>
                <a:cxn ang="5400000">
                  <a:pos x="wd2" y="hd2"/>
                </a:cxn>
                <a:cxn ang="10800000">
                  <a:pos x="wd2" y="hd2"/>
                </a:cxn>
                <a:cxn ang="16200000">
                  <a:pos x="wd2" y="hd2"/>
                </a:cxn>
              </a:cxnLst>
              <a:rect l="0" t="0" r="r" b="b"/>
              <a:pathLst>
                <a:path w="21556" h="21075" fill="norm" stroke="1" extrusionOk="0">
                  <a:moveTo>
                    <a:pt x="21556" y="0"/>
                  </a:moveTo>
                  <a:cubicBezTo>
                    <a:pt x="20103" y="675"/>
                    <a:pt x="18650" y="1350"/>
                    <a:pt x="17125" y="2363"/>
                  </a:cubicBezTo>
                  <a:cubicBezTo>
                    <a:pt x="15599" y="3375"/>
                    <a:pt x="14001" y="4725"/>
                    <a:pt x="12378" y="6750"/>
                  </a:cubicBezTo>
                  <a:cubicBezTo>
                    <a:pt x="10756" y="8775"/>
                    <a:pt x="9109" y="11475"/>
                    <a:pt x="7366" y="14175"/>
                  </a:cubicBezTo>
                  <a:cubicBezTo>
                    <a:pt x="5622" y="16875"/>
                    <a:pt x="3782" y="19575"/>
                    <a:pt x="3709" y="20588"/>
                  </a:cubicBezTo>
                  <a:cubicBezTo>
                    <a:pt x="3637" y="21600"/>
                    <a:pt x="5332" y="20925"/>
                    <a:pt x="7099" y="19575"/>
                  </a:cubicBezTo>
                  <a:cubicBezTo>
                    <a:pt x="8867" y="18225"/>
                    <a:pt x="10708" y="16200"/>
                    <a:pt x="12306" y="14513"/>
                  </a:cubicBezTo>
                  <a:cubicBezTo>
                    <a:pt x="13904" y="12825"/>
                    <a:pt x="15260" y="11475"/>
                    <a:pt x="16592" y="10462"/>
                  </a:cubicBezTo>
                  <a:cubicBezTo>
                    <a:pt x="17924" y="9450"/>
                    <a:pt x="19231" y="8775"/>
                    <a:pt x="20030" y="8100"/>
                  </a:cubicBezTo>
                  <a:cubicBezTo>
                    <a:pt x="20830" y="7425"/>
                    <a:pt x="21120" y="6750"/>
                    <a:pt x="21120" y="6075"/>
                  </a:cubicBezTo>
                  <a:cubicBezTo>
                    <a:pt x="21120" y="5400"/>
                    <a:pt x="20830" y="4725"/>
                    <a:pt x="19764" y="4050"/>
                  </a:cubicBezTo>
                  <a:cubicBezTo>
                    <a:pt x="18699" y="3375"/>
                    <a:pt x="16858" y="2700"/>
                    <a:pt x="14994" y="2700"/>
                  </a:cubicBezTo>
                  <a:cubicBezTo>
                    <a:pt x="13129" y="2700"/>
                    <a:pt x="11240" y="3375"/>
                    <a:pt x="9327" y="3713"/>
                  </a:cubicBezTo>
                  <a:cubicBezTo>
                    <a:pt x="7414" y="4050"/>
                    <a:pt x="5477" y="4050"/>
                    <a:pt x="4073" y="4725"/>
                  </a:cubicBezTo>
                  <a:cubicBezTo>
                    <a:pt x="2668" y="5400"/>
                    <a:pt x="1796" y="6750"/>
                    <a:pt x="1143" y="7762"/>
                  </a:cubicBezTo>
                  <a:cubicBezTo>
                    <a:pt x="489" y="8775"/>
                    <a:pt x="53" y="9450"/>
                    <a:pt x="4" y="10125"/>
                  </a:cubicBezTo>
                  <a:cubicBezTo>
                    <a:pt x="-44" y="10800"/>
                    <a:pt x="295" y="11475"/>
                    <a:pt x="1360" y="11813"/>
                  </a:cubicBezTo>
                  <a:cubicBezTo>
                    <a:pt x="2426" y="12150"/>
                    <a:pt x="4218" y="12150"/>
                    <a:pt x="5913" y="11475"/>
                  </a:cubicBezTo>
                  <a:cubicBezTo>
                    <a:pt x="7608" y="10800"/>
                    <a:pt x="9206" y="9450"/>
                    <a:pt x="10756" y="8437"/>
                  </a:cubicBezTo>
                  <a:cubicBezTo>
                    <a:pt x="12306" y="7425"/>
                    <a:pt x="13807" y="6750"/>
                    <a:pt x="14727" y="6075"/>
                  </a:cubicBezTo>
                  <a:cubicBezTo>
                    <a:pt x="15647" y="5400"/>
                    <a:pt x="15986" y="4725"/>
                    <a:pt x="15139" y="4388"/>
                  </a:cubicBezTo>
                  <a:cubicBezTo>
                    <a:pt x="14291" y="4050"/>
                    <a:pt x="12257" y="4050"/>
                    <a:pt x="10199" y="4050"/>
                  </a:cubicBezTo>
                  <a:cubicBezTo>
                    <a:pt x="8141" y="4050"/>
                    <a:pt x="6058" y="4050"/>
                    <a:pt x="4460" y="5063"/>
                  </a:cubicBezTo>
                  <a:cubicBezTo>
                    <a:pt x="2862" y="6075"/>
                    <a:pt x="1748" y="8100"/>
                    <a:pt x="634" y="1012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442" name="Drawing"/>
          <p:cNvGrpSpPr/>
          <p:nvPr/>
        </p:nvGrpSpPr>
        <p:grpSpPr>
          <a:xfrm>
            <a:off x="17903358" y="9658588"/>
            <a:ext cx="801061" cy="812314"/>
            <a:chOff x="0" y="0"/>
            <a:chExt cx="801059" cy="812312"/>
          </a:xfrm>
        </p:grpSpPr>
        <p:sp>
          <p:nvSpPr>
            <p:cNvPr id="440" name="Line"/>
            <p:cNvSpPr/>
            <p:nvPr/>
          </p:nvSpPr>
          <p:spPr>
            <a:xfrm>
              <a:off x="0" y="0"/>
              <a:ext cx="569999" cy="812313"/>
            </a:xfrm>
            <a:custGeom>
              <a:avLst/>
              <a:gdLst/>
              <a:ahLst/>
              <a:cxnLst>
                <a:cxn ang="0">
                  <a:pos x="wd2" y="hd2"/>
                </a:cxn>
                <a:cxn ang="5400000">
                  <a:pos x="wd2" y="hd2"/>
                </a:cxn>
                <a:cxn ang="10800000">
                  <a:pos x="wd2" y="hd2"/>
                </a:cxn>
                <a:cxn ang="16200000">
                  <a:pos x="wd2" y="hd2"/>
                </a:cxn>
              </a:cxnLst>
              <a:rect l="0" t="0" r="r" b="b"/>
              <a:pathLst>
                <a:path w="21439" h="21512" fill="norm" stroke="1" extrusionOk="0">
                  <a:moveTo>
                    <a:pt x="21439" y="5042"/>
                  </a:moveTo>
                  <a:cubicBezTo>
                    <a:pt x="21439" y="3851"/>
                    <a:pt x="21439" y="2660"/>
                    <a:pt x="21309" y="1836"/>
                  </a:cubicBezTo>
                  <a:cubicBezTo>
                    <a:pt x="21179" y="1011"/>
                    <a:pt x="20919" y="553"/>
                    <a:pt x="20463" y="278"/>
                  </a:cubicBezTo>
                  <a:cubicBezTo>
                    <a:pt x="20008" y="4"/>
                    <a:pt x="19357" y="-88"/>
                    <a:pt x="17666" y="95"/>
                  </a:cubicBezTo>
                  <a:cubicBezTo>
                    <a:pt x="15974" y="278"/>
                    <a:pt x="13241" y="737"/>
                    <a:pt x="10704" y="1561"/>
                  </a:cubicBezTo>
                  <a:cubicBezTo>
                    <a:pt x="8167" y="2386"/>
                    <a:pt x="5825" y="3577"/>
                    <a:pt x="4133" y="4905"/>
                  </a:cubicBezTo>
                  <a:cubicBezTo>
                    <a:pt x="2441" y="6233"/>
                    <a:pt x="1400" y="7699"/>
                    <a:pt x="750" y="9440"/>
                  </a:cubicBezTo>
                  <a:cubicBezTo>
                    <a:pt x="99" y="11181"/>
                    <a:pt x="-161" y="13196"/>
                    <a:pt x="99" y="14891"/>
                  </a:cubicBezTo>
                  <a:cubicBezTo>
                    <a:pt x="359" y="16586"/>
                    <a:pt x="1140" y="17960"/>
                    <a:pt x="2506" y="19105"/>
                  </a:cubicBezTo>
                  <a:cubicBezTo>
                    <a:pt x="3740" y="20139"/>
                    <a:pt x="5451" y="20986"/>
                    <a:pt x="7495" y="2151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41" name="Line"/>
            <p:cNvSpPr/>
            <p:nvPr/>
          </p:nvSpPr>
          <p:spPr>
            <a:xfrm>
              <a:off x="9570" y="51571"/>
              <a:ext cx="791490" cy="755468"/>
            </a:xfrm>
            <a:custGeom>
              <a:avLst/>
              <a:gdLst/>
              <a:ahLst/>
              <a:cxnLst>
                <a:cxn ang="0">
                  <a:pos x="wd2" y="hd2"/>
                </a:cxn>
                <a:cxn ang="5400000">
                  <a:pos x="wd2" y="hd2"/>
                </a:cxn>
                <a:cxn ang="10800000">
                  <a:pos x="wd2" y="hd2"/>
                </a:cxn>
                <a:cxn ang="16200000">
                  <a:pos x="wd2" y="hd2"/>
                </a:cxn>
              </a:cxnLst>
              <a:rect l="0" t="0" r="r" b="b"/>
              <a:pathLst>
                <a:path w="21393" h="21417" fill="norm" stroke="1" extrusionOk="0">
                  <a:moveTo>
                    <a:pt x="12691" y="21417"/>
                  </a:moveTo>
                  <a:cubicBezTo>
                    <a:pt x="14376" y="20797"/>
                    <a:pt x="16051" y="19841"/>
                    <a:pt x="17345" y="18794"/>
                  </a:cubicBezTo>
                  <a:cubicBezTo>
                    <a:pt x="18982" y="17470"/>
                    <a:pt x="20010" y="15999"/>
                    <a:pt x="20665" y="14086"/>
                  </a:cubicBezTo>
                  <a:cubicBezTo>
                    <a:pt x="21319" y="12174"/>
                    <a:pt x="21600" y="9820"/>
                    <a:pt x="21226" y="7761"/>
                  </a:cubicBezTo>
                  <a:cubicBezTo>
                    <a:pt x="20852" y="5701"/>
                    <a:pt x="19823" y="3936"/>
                    <a:pt x="18281" y="2612"/>
                  </a:cubicBezTo>
                  <a:cubicBezTo>
                    <a:pt x="16738" y="1288"/>
                    <a:pt x="14680" y="405"/>
                    <a:pt x="12670" y="111"/>
                  </a:cubicBezTo>
                  <a:cubicBezTo>
                    <a:pt x="10660" y="-183"/>
                    <a:pt x="8696" y="111"/>
                    <a:pt x="6966" y="945"/>
                  </a:cubicBezTo>
                  <a:cubicBezTo>
                    <a:pt x="5236" y="1778"/>
                    <a:pt x="3740" y="3151"/>
                    <a:pt x="2618" y="4966"/>
                  </a:cubicBezTo>
                  <a:cubicBezTo>
                    <a:pt x="1496" y="6780"/>
                    <a:pt x="748" y="9036"/>
                    <a:pt x="0" y="1129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4"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45" name="Google Shape;126;p4"/>
          <p:cNvSpPr txBox="1"/>
          <p:nvPr/>
        </p:nvSpPr>
        <p:spPr>
          <a:xfrm>
            <a:off x="4709164" y="1167623"/>
            <a:ext cx="13366186" cy="14908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a:solidFill>
                  <a:srgbClr val="FFFFFF"/>
                </a:solidFill>
                <a:latin typeface="Tajawal Medium"/>
                <a:ea typeface="Tajawal Medium"/>
                <a:cs typeface="Tajawal Medium"/>
                <a:sym typeface="Tajawal Medium"/>
              </a:defRPr>
            </a:lvl1pPr>
          </a:lstStyle>
          <a:p>
            <a:pPr/>
            <a:r>
              <a:t>Compound interest for fixed deposits at regular intervals of time </a:t>
            </a:r>
          </a:p>
        </p:txBody>
      </p:sp>
      <p:sp>
        <p:nvSpPr>
          <p:cNvPr id="446" name="Google Shape;128;p4"/>
          <p:cNvSpPr txBox="1"/>
          <p:nvPr/>
        </p:nvSpPr>
        <p:spPr>
          <a:xfrm>
            <a:off x="1961188" y="4481655"/>
            <a:ext cx="18754392" cy="4594641"/>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Compound interest for fixed deposits at regular intervals of time </a:t>
            </a:r>
          </a:p>
          <a:p>
            <a:pPr algn="just">
              <a:defRPr b="1">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The first term, </a:t>
            </a:r>
            <a14:m>
              <m:oMath>
                <m:sSub>
                  <m:e>
                    <m:r>
                      <a:rPr xmlns:a="http://schemas.openxmlformats.org/drawingml/2006/main" sz="4450" i="1">
                        <a:solidFill>
                          <a:srgbClr val="0A1F61"/>
                        </a:solidFill>
                        <a:latin typeface="Cambria Math" panose="02040503050406030204" pitchFamily="18" charset="0"/>
                      </a:rPr>
                      <m:t>P</m:t>
                    </m:r>
                  </m:e>
                  <m:sub>
                    <m:r>
                      <a:rPr xmlns:a="http://schemas.openxmlformats.org/drawingml/2006/main" sz="4450" i="1">
                        <a:solidFill>
                          <a:srgbClr val="0A1F61"/>
                        </a:solidFill>
                        <a:latin typeface="Cambria Math" panose="02040503050406030204" pitchFamily="18" charset="0"/>
                      </a:rPr>
                      <m:t>0</m:t>
                    </m:r>
                  </m:sub>
                </m:sSub>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1</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i</m:t>
                </m:r>
                <m:sSup>
                  <m:e>
                    <m:r>
                      <a:rPr xmlns:a="http://schemas.openxmlformats.org/drawingml/2006/main" sz="4450" i="1">
                        <a:solidFill>
                          <a:srgbClr val="0A1F61"/>
                        </a:solidFill>
                        <a:latin typeface="Cambria Math" panose="02040503050406030204" pitchFamily="18" charset="0"/>
                      </a:rPr>
                      <m:t>)</m:t>
                    </m:r>
                  </m:e>
                  <m:sup>
                    <m:r>
                      <a:rPr xmlns:a="http://schemas.openxmlformats.org/drawingml/2006/main" sz="4450" i="1">
                        <a:solidFill>
                          <a:srgbClr val="0A1F61"/>
                        </a:solidFill>
                        <a:latin typeface="Cambria Math" panose="02040503050406030204" pitchFamily="18" charset="0"/>
                      </a:rPr>
                      <m:t>t</m:t>
                    </m:r>
                  </m:sup>
                </m:sSup>
              </m:oMath>
            </a14:m>
            <a:r>
              <a:t> is simply the value of P0 after t years with an interest rate of i'% per annum compounded annually. The series in the square brackets is the sum of the sequence of deposits, A0, made at the end of years(t—1),(t—2),...,2. 1,0 with interest rate i% per annum compounded annually. This series is actually a geometric series, the sum of which may be calculated according to equation (5.4) or (5.5). </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8"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49" name="Google Shape;126;p4"/>
          <p:cNvSpPr txBox="1"/>
          <p:nvPr/>
        </p:nvSpPr>
        <p:spPr>
          <a:xfrm>
            <a:off x="4709164" y="1167623"/>
            <a:ext cx="13366186" cy="14908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a:solidFill>
                  <a:srgbClr val="FFFFFF"/>
                </a:solidFill>
                <a:latin typeface="Tajawal Medium"/>
                <a:ea typeface="Tajawal Medium"/>
                <a:cs typeface="Tajawal Medium"/>
                <a:sym typeface="Tajawal Medium"/>
              </a:defRPr>
            </a:lvl1pPr>
          </a:lstStyle>
          <a:p>
            <a:pPr/>
            <a:r>
              <a:t>Compound interest for fixed deposits at regular intervals of time </a:t>
            </a:r>
          </a:p>
        </p:txBody>
      </p:sp>
      <p:sp>
        <p:nvSpPr>
          <p:cNvPr id="450" name="Google Shape;128;p4"/>
          <p:cNvSpPr txBox="1"/>
          <p:nvPr/>
        </p:nvSpPr>
        <p:spPr>
          <a:xfrm>
            <a:off x="1961188" y="4481655"/>
            <a:ext cx="18754392" cy="4551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Compound interest for fixed deposits at regular intervals of time </a:t>
            </a:r>
          </a:p>
          <a:p>
            <a:pPr algn="just">
              <a:defRPr b="1">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To show how this is accomplished, rewrite the series </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in reverse order and compare this series with the standard geometric series. </a:t>
            </a:r>
          </a:p>
        </p:txBody>
      </p:sp>
      <p:pic>
        <p:nvPicPr>
          <p:cNvPr id="451" name="Image" descr="Image"/>
          <p:cNvPicPr>
            <a:picLocks noChangeAspect="1"/>
          </p:cNvPicPr>
          <p:nvPr/>
        </p:nvPicPr>
        <p:blipFill>
          <a:blip r:embed="rId2">
            <a:extLst/>
          </a:blip>
          <a:stretch>
            <a:fillRect/>
          </a:stretch>
        </p:blipFill>
        <p:spPr>
          <a:xfrm>
            <a:off x="3579988" y="6534978"/>
            <a:ext cx="11963401" cy="1168401"/>
          </a:xfrm>
          <a:prstGeom prst="rect">
            <a:avLst/>
          </a:prstGeom>
          <a:ln w="12700">
            <a:miter lim="400000"/>
          </a:ln>
        </p:spPr>
      </p:pic>
      <p:pic>
        <p:nvPicPr>
          <p:cNvPr id="452" name="Image" descr="Image"/>
          <p:cNvPicPr>
            <a:picLocks noChangeAspect="1"/>
          </p:cNvPicPr>
          <p:nvPr/>
        </p:nvPicPr>
        <p:blipFill>
          <a:blip r:embed="rId3">
            <a:extLst/>
          </a:blip>
          <a:stretch>
            <a:fillRect/>
          </a:stretch>
        </p:blipFill>
        <p:spPr>
          <a:xfrm>
            <a:off x="3575407" y="8691796"/>
            <a:ext cx="15138778" cy="1337743"/>
          </a:xfrm>
          <a:prstGeom prst="rect">
            <a:avLst/>
          </a:prstGeom>
          <a:ln w="12700">
            <a:miter lim="400000"/>
          </a:ln>
        </p:spPr>
      </p:pic>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4"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55" name="Google Shape;126;p4"/>
          <p:cNvSpPr txBox="1"/>
          <p:nvPr/>
        </p:nvSpPr>
        <p:spPr>
          <a:xfrm>
            <a:off x="4709164" y="1167623"/>
            <a:ext cx="13366186" cy="14908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a:solidFill>
                  <a:srgbClr val="FFFFFF"/>
                </a:solidFill>
                <a:latin typeface="Tajawal Medium"/>
                <a:ea typeface="Tajawal Medium"/>
                <a:cs typeface="Tajawal Medium"/>
                <a:sym typeface="Tajawal Medium"/>
              </a:defRPr>
            </a:lvl1pPr>
          </a:lstStyle>
          <a:p>
            <a:pPr/>
            <a:r>
              <a:t>Compound interest for fixed deposits at regular intervals of time </a:t>
            </a:r>
          </a:p>
        </p:txBody>
      </p:sp>
      <p:sp>
        <p:nvSpPr>
          <p:cNvPr id="456" name="Google Shape;128;p4"/>
          <p:cNvSpPr txBox="1"/>
          <p:nvPr/>
        </p:nvSpPr>
        <p:spPr>
          <a:xfrm>
            <a:off x="1961188" y="4481655"/>
            <a:ext cx="18754392" cy="7494348"/>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Compound interest for fixed deposits at regular intervals of time </a:t>
            </a:r>
          </a:p>
          <a:p>
            <a:pPr algn="just">
              <a:defRPr b="1">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The series (5.21) is a geometric series where a = A0 and r = (1 + i). The sum of the first n terms of the standard geometric series is given by (5.5): </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hence the sum of the first t terms of the series (5.21) is </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p:txBody>
      </p:sp>
      <p:pic>
        <p:nvPicPr>
          <p:cNvPr id="457" name="Image" descr="Image"/>
          <p:cNvPicPr>
            <a:picLocks noChangeAspect="1"/>
          </p:cNvPicPr>
          <p:nvPr/>
        </p:nvPicPr>
        <p:blipFill>
          <a:blip r:embed="rId2">
            <a:extLst/>
          </a:blip>
          <a:stretch>
            <a:fillRect/>
          </a:stretch>
        </p:blipFill>
        <p:spPr>
          <a:xfrm>
            <a:off x="1961188" y="4481655"/>
            <a:ext cx="3497786" cy="1383740"/>
          </a:xfrm>
          <a:prstGeom prst="rect">
            <a:avLst/>
          </a:prstGeom>
          <a:ln w="12700">
            <a:miter lim="400000"/>
          </a:ln>
        </p:spPr>
      </p:pic>
      <p:pic>
        <p:nvPicPr>
          <p:cNvPr id="458" name="Image" descr="Image"/>
          <p:cNvPicPr>
            <a:picLocks noChangeAspect="1"/>
          </p:cNvPicPr>
          <p:nvPr/>
        </p:nvPicPr>
        <p:blipFill>
          <a:blip r:embed="rId3">
            <a:extLst/>
          </a:blip>
          <a:stretch>
            <a:fillRect/>
          </a:stretch>
        </p:blipFill>
        <p:spPr>
          <a:xfrm>
            <a:off x="1961188" y="4481655"/>
            <a:ext cx="12710625" cy="1348716"/>
          </a:xfrm>
          <a:prstGeom prst="rect">
            <a:avLst/>
          </a:prstGeom>
          <a:ln w="12700">
            <a:miter lim="400000"/>
          </a:ln>
        </p:spPr>
      </p:pic>
      <p:grpSp>
        <p:nvGrpSpPr>
          <p:cNvPr id="475" name="Drawing"/>
          <p:cNvGrpSpPr/>
          <p:nvPr/>
        </p:nvGrpSpPr>
        <p:grpSpPr>
          <a:xfrm>
            <a:off x="15754244" y="7063626"/>
            <a:ext cx="2978569" cy="2307971"/>
            <a:chOff x="0" y="0"/>
            <a:chExt cx="2978568" cy="2307969"/>
          </a:xfrm>
        </p:grpSpPr>
        <p:sp>
          <p:nvSpPr>
            <p:cNvPr id="459" name="Line"/>
            <p:cNvSpPr/>
            <p:nvPr/>
          </p:nvSpPr>
          <p:spPr>
            <a:xfrm>
              <a:off x="0" y="-1"/>
              <a:ext cx="363240" cy="761606"/>
            </a:xfrm>
            <a:custGeom>
              <a:avLst/>
              <a:gdLst/>
              <a:ahLst/>
              <a:cxnLst>
                <a:cxn ang="0">
                  <a:pos x="wd2" y="hd2"/>
                </a:cxn>
                <a:cxn ang="5400000">
                  <a:pos x="wd2" y="hd2"/>
                </a:cxn>
                <a:cxn ang="10800000">
                  <a:pos x="wd2" y="hd2"/>
                </a:cxn>
                <a:cxn ang="16200000">
                  <a:pos x="wd2" y="hd2"/>
                </a:cxn>
              </a:cxnLst>
              <a:rect l="0" t="0" r="r" b="b"/>
              <a:pathLst>
                <a:path w="21600" h="21517" fill="norm" stroke="1" extrusionOk="0">
                  <a:moveTo>
                    <a:pt x="0" y="21517"/>
                  </a:moveTo>
                  <a:cubicBezTo>
                    <a:pt x="1029" y="18585"/>
                    <a:pt x="2057" y="15653"/>
                    <a:pt x="3394" y="12574"/>
                  </a:cubicBezTo>
                  <a:cubicBezTo>
                    <a:pt x="4731" y="9495"/>
                    <a:pt x="6377" y="6270"/>
                    <a:pt x="7406" y="4266"/>
                  </a:cubicBezTo>
                  <a:cubicBezTo>
                    <a:pt x="8434" y="2263"/>
                    <a:pt x="8846" y="1481"/>
                    <a:pt x="9360" y="894"/>
                  </a:cubicBezTo>
                  <a:cubicBezTo>
                    <a:pt x="9874" y="308"/>
                    <a:pt x="10491" y="-83"/>
                    <a:pt x="11006" y="15"/>
                  </a:cubicBezTo>
                  <a:cubicBezTo>
                    <a:pt x="11520" y="112"/>
                    <a:pt x="11931" y="699"/>
                    <a:pt x="13063" y="2605"/>
                  </a:cubicBezTo>
                  <a:cubicBezTo>
                    <a:pt x="14194" y="4511"/>
                    <a:pt x="16046" y="7736"/>
                    <a:pt x="17589" y="10326"/>
                  </a:cubicBezTo>
                  <a:cubicBezTo>
                    <a:pt x="19131" y="12916"/>
                    <a:pt x="20366" y="14871"/>
                    <a:pt x="21600" y="1682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60" name="Line"/>
            <p:cNvSpPr/>
            <p:nvPr/>
          </p:nvSpPr>
          <p:spPr>
            <a:xfrm>
              <a:off x="124539" y="356850"/>
              <a:ext cx="217944"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61" name="Line"/>
            <p:cNvSpPr/>
            <p:nvPr/>
          </p:nvSpPr>
          <p:spPr>
            <a:xfrm>
              <a:off x="558285" y="439877"/>
              <a:ext cx="247762" cy="255639"/>
            </a:xfrm>
            <a:custGeom>
              <a:avLst/>
              <a:gdLst/>
              <a:ahLst/>
              <a:cxnLst>
                <a:cxn ang="0">
                  <a:pos x="wd2" y="hd2"/>
                </a:cxn>
                <a:cxn ang="5400000">
                  <a:pos x="wd2" y="hd2"/>
                </a:cxn>
                <a:cxn ang="10800000">
                  <a:pos x="wd2" y="hd2"/>
                </a:cxn>
                <a:cxn ang="16200000">
                  <a:pos x="wd2" y="hd2"/>
                </a:cxn>
              </a:cxnLst>
              <a:rect l="0" t="0" r="r" b="b"/>
              <a:pathLst>
                <a:path w="20905" h="21282" fill="norm" stroke="1" extrusionOk="0">
                  <a:moveTo>
                    <a:pt x="5435" y="7776"/>
                  </a:moveTo>
                  <a:cubicBezTo>
                    <a:pt x="3975" y="8064"/>
                    <a:pt x="2516" y="8352"/>
                    <a:pt x="1348" y="9936"/>
                  </a:cubicBezTo>
                  <a:cubicBezTo>
                    <a:pt x="181" y="11520"/>
                    <a:pt x="-695" y="14400"/>
                    <a:pt x="764" y="16704"/>
                  </a:cubicBezTo>
                  <a:cubicBezTo>
                    <a:pt x="2224" y="19008"/>
                    <a:pt x="6018" y="20736"/>
                    <a:pt x="9375" y="21168"/>
                  </a:cubicBezTo>
                  <a:cubicBezTo>
                    <a:pt x="12732" y="21600"/>
                    <a:pt x="15651" y="20736"/>
                    <a:pt x="17694" y="19728"/>
                  </a:cubicBezTo>
                  <a:cubicBezTo>
                    <a:pt x="19737" y="18720"/>
                    <a:pt x="20905" y="17568"/>
                    <a:pt x="20905" y="15552"/>
                  </a:cubicBezTo>
                  <a:cubicBezTo>
                    <a:pt x="20905" y="13536"/>
                    <a:pt x="19737" y="10656"/>
                    <a:pt x="17548" y="7920"/>
                  </a:cubicBezTo>
                  <a:cubicBezTo>
                    <a:pt x="15359" y="5184"/>
                    <a:pt x="12148" y="2592"/>
                    <a:pt x="8937"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62" name="Line"/>
            <p:cNvSpPr/>
            <p:nvPr/>
          </p:nvSpPr>
          <p:spPr>
            <a:xfrm>
              <a:off x="923667" y="273825"/>
              <a:ext cx="197189" cy="830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63" name="Line"/>
            <p:cNvSpPr/>
            <p:nvPr/>
          </p:nvSpPr>
          <p:spPr>
            <a:xfrm>
              <a:off x="1006693" y="387986"/>
              <a:ext cx="13491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64" name="Line"/>
            <p:cNvSpPr/>
            <p:nvPr/>
          </p:nvSpPr>
          <p:spPr>
            <a:xfrm>
              <a:off x="1423923" y="32677"/>
              <a:ext cx="278116" cy="303418"/>
            </a:xfrm>
            <a:custGeom>
              <a:avLst/>
              <a:gdLst/>
              <a:ahLst/>
              <a:cxnLst>
                <a:cxn ang="0">
                  <a:pos x="wd2" y="hd2"/>
                </a:cxn>
                <a:cxn ang="5400000">
                  <a:pos x="wd2" y="hd2"/>
                </a:cxn>
                <a:cxn ang="10800000">
                  <a:pos x="wd2" y="hd2"/>
                </a:cxn>
                <a:cxn ang="16200000">
                  <a:pos x="wd2" y="hd2"/>
                </a:cxn>
              </a:cxnLst>
              <a:rect l="0" t="0" r="r" b="b"/>
              <a:pathLst>
                <a:path w="21177" h="21286" fill="norm" stroke="1" extrusionOk="0">
                  <a:moveTo>
                    <a:pt x="14855" y="171"/>
                  </a:moveTo>
                  <a:cubicBezTo>
                    <a:pt x="11694" y="-71"/>
                    <a:pt x="8533" y="-314"/>
                    <a:pt x="5899" y="1385"/>
                  </a:cubicBezTo>
                  <a:cubicBezTo>
                    <a:pt x="3265" y="3084"/>
                    <a:pt x="1157" y="6724"/>
                    <a:pt x="367" y="9273"/>
                  </a:cubicBezTo>
                  <a:cubicBezTo>
                    <a:pt x="-423" y="11821"/>
                    <a:pt x="104" y="13277"/>
                    <a:pt x="1553" y="14369"/>
                  </a:cubicBezTo>
                  <a:cubicBezTo>
                    <a:pt x="3001" y="15461"/>
                    <a:pt x="5372" y="16189"/>
                    <a:pt x="8138" y="15461"/>
                  </a:cubicBezTo>
                  <a:cubicBezTo>
                    <a:pt x="10904" y="14733"/>
                    <a:pt x="14065" y="12549"/>
                    <a:pt x="15909" y="10729"/>
                  </a:cubicBezTo>
                  <a:cubicBezTo>
                    <a:pt x="17753" y="8908"/>
                    <a:pt x="18279" y="7452"/>
                    <a:pt x="18279" y="6117"/>
                  </a:cubicBezTo>
                  <a:cubicBezTo>
                    <a:pt x="18279" y="4783"/>
                    <a:pt x="17753" y="3569"/>
                    <a:pt x="17226" y="3690"/>
                  </a:cubicBezTo>
                  <a:cubicBezTo>
                    <a:pt x="16699" y="3812"/>
                    <a:pt x="16172" y="5268"/>
                    <a:pt x="16831" y="8423"/>
                  </a:cubicBezTo>
                  <a:cubicBezTo>
                    <a:pt x="17489" y="11578"/>
                    <a:pt x="19333" y="16432"/>
                    <a:pt x="21177" y="2128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65" name="Line"/>
            <p:cNvSpPr/>
            <p:nvPr/>
          </p:nvSpPr>
          <p:spPr>
            <a:xfrm>
              <a:off x="674588" y="1446571"/>
              <a:ext cx="134918" cy="59156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108" y="2021"/>
                    <a:pt x="2215" y="4042"/>
                    <a:pt x="4431" y="6821"/>
                  </a:cubicBezTo>
                  <a:cubicBezTo>
                    <a:pt x="6646" y="9600"/>
                    <a:pt x="9969" y="13137"/>
                    <a:pt x="13015" y="15726"/>
                  </a:cubicBezTo>
                  <a:cubicBezTo>
                    <a:pt x="16062" y="18316"/>
                    <a:pt x="18831" y="19958"/>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66" name="Line"/>
            <p:cNvSpPr/>
            <p:nvPr/>
          </p:nvSpPr>
          <p:spPr>
            <a:xfrm>
              <a:off x="1006693" y="1477706"/>
              <a:ext cx="103784"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760" y="3943"/>
                    <a:pt x="11520" y="7886"/>
                    <a:pt x="15120" y="11486"/>
                  </a:cubicBezTo>
                  <a:cubicBezTo>
                    <a:pt x="18720" y="15086"/>
                    <a:pt x="20160" y="18343"/>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67" name="Line"/>
            <p:cNvSpPr/>
            <p:nvPr/>
          </p:nvSpPr>
          <p:spPr>
            <a:xfrm>
              <a:off x="965181" y="1529597"/>
              <a:ext cx="290592"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086" y="17600"/>
                    <a:pt x="6171" y="13600"/>
                    <a:pt x="9771" y="10000"/>
                  </a:cubicBezTo>
                  <a:cubicBezTo>
                    <a:pt x="13371" y="6400"/>
                    <a:pt x="17486" y="3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68" name="Line"/>
            <p:cNvSpPr/>
            <p:nvPr/>
          </p:nvSpPr>
          <p:spPr>
            <a:xfrm>
              <a:off x="1328421" y="1446571"/>
              <a:ext cx="217944" cy="213541"/>
            </a:xfrm>
            <a:custGeom>
              <a:avLst/>
              <a:gdLst/>
              <a:ahLst/>
              <a:cxnLst>
                <a:cxn ang="0">
                  <a:pos x="wd2" y="hd2"/>
                </a:cxn>
                <a:cxn ang="5400000">
                  <a:pos x="wd2" y="hd2"/>
                </a:cxn>
                <a:cxn ang="10800000">
                  <a:pos x="wd2" y="hd2"/>
                </a:cxn>
                <a:cxn ang="16200000">
                  <a:pos x="wd2" y="hd2"/>
                </a:cxn>
              </a:cxnLst>
              <a:rect l="0" t="0" r="r" b="b"/>
              <a:pathLst>
                <a:path w="21600" h="21164" fill="norm" stroke="1" extrusionOk="0">
                  <a:moveTo>
                    <a:pt x="0" y="0"/>
                  </a:moveTo>
                  <a:cubicBezTo>
                    <a:pt x="343" y="5829"/>
                    <a:pt x="686" y="11657"/>
                    <a:pt x="2571" y="15600"/>
                  </a:cubicBezTo>
                  <a:cubicBezTo>
                    <a:pt x="4457" y="19543"/>
                    <a:pt x="7886" y="21600"/>
                    <a:pt x="11314" y="21086"/>
                  </a:cubicBezTo>
                  <a:cubicBezTo>
                    <a:pt x="14743" y="20571"/>
                    <a:pt x="18171" y="17486"/>
                    <a:pt x="21600" y="144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69" name="Line"/>
            <p:cNvSpPr/>
            <p:nvPr/>
          </p:nvSpPr>
          <p:spPr>
            <a:xfrm>
              <a:off x="1473716" y="1259762"/>
              <a:ext cx="3113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70" name="Line"/>
            <p:cNvSpPr/>
            <p:nvPr/>
          </p:nvSpPr>
          <p:spPr>
            <a:xfrm>
              <a:off x="1691660" y="1021061"/>
              <a:ext cx="291540" cy="716103"/>
            </a:xfrm>
            <a:custGeom>
              <a:avLst/>
              <a:gdLst/>
              <a:ahLst/>
              <a:cxnLst>
                <a:cxn ang="0">
                  <a:pos x="wd2" y="hd2"/>
                </a:cxn>
                <a:cxn ang="5400000">
                  <a:pos x="wd2" y="hd2"/>
                </a:cxn>
                <a:cxn ang="10800000">
                  <a:pos x="wd2" y="hd2"/>
                </a:cxn>
                <a:cxn ang="16200000">
                  <a:pos x="wd2" y="hd2"/>
                </a:cxn>
              </a:cxnLst>
              <a:rect l="0" t="0" r="r" b="b"/>
              <a:pathLst>
                <a:path w="20923" h="21600" fill="norm" stroke="1" extrusionOk="0">
                  <a:moveTo>
                    <a:pt x="0" y="0"/>
                  </a:moveTo>
                  <a:cubicBezTo>
                    <a:pt x="3972" y="626"/>
                    <a:pt x="7945" y="1252"/>
                    <a:pt x="11917" y="2661"/>
                  </a:cubicBezTo>
                  <a:cubicBezTo>
                    <a:pt x="15890" y="4070"/>
                    <a:pt x="19862" y="6261"/>
                    <a:pt x="20731" y="9548"/>
                  </a:cubicBezTo>
                  <a:cubicBezTo>
                    <a:pt x="21600" y="12835"/>
                    <a:pt x="19366" y="17217"/>
                    <a:pt x="17131"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71" name="Line"/>
            <p:cNvSpPr/>
            <p:nvPr/>
          </p:nvSpPr>
          <p:spPr>
            <a:xfrm>
              <a:off x="269256" y="1405058"/>
              <a:ext cx="498738" cy="902912"/>
            </a:xfrm>
            <a:custGeom>
              <a:avLst/>
              <a:gdLst/>
              <a:ahLst/>
              <a:cxnLst>
                <a:cxn ang="0">
                  <a:pos x="wd2" y="hd2"/>
                </a:cxn>
                <a:cxn ang="5400000">
                  <a:pos x="wd2" y="hd2"/>
                </a:cxn>
                <a:cxn ang="10800000">
                  <a:pos x="wd2" y="hd2"/>
                </a:cxn>
                <a:cxn ang="16200000">
                  <a:pos x="wd2" y="hd2"/>
                </a:cxn>
              </a:cxnLst>
              <a:rect l="0" t="0" r="r" b="b"/>
              <a:pathLst>
                <a:path w="21184" h="21600" fill="norm" stroke="1" extrusionOk="0">
                  <a:moveTo>
                    <a:pt x="6196" y="0"/>
                  </a:moveTo>
                  <a:cubicBezTo>
                    <a:pt x="4286" y="910"/>
                    <a:pt x="2376" y="1821"/>
                    <a:pt x="1200" y="3641"/>
                  </a:cubicBezTo>
                  <a:cubicBezTo>
                    <a:pt x="25" y="5462"/>
                    <a:pt x="-416" y="8193"/>
                    <a:pt x="466" y="10759"/>
                  </a:cubicBezTo>
                  <a:cubicBezTo>
                    <a:pt x="1347" y="13324"/>
                    <a:pt x="3551" y="15724"/>
                    <a:pt x="7225" y="17503"/>
                  </a:cubicBezTo>
                  <a:cubicBezTo>
                    <a:pt x="10898" y="19283"/>
                    <a:pt x="16041" y="20441"/>
                    <a:pt x="21184"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72" name="Line"/>
            <p:cNvSpPr/>
            <p:nvPr/>
          </p:nvSpPr>
          <p:spPr>
            <a:xfrm>
              <a:off x="2335114" y="1145601"/>
              <a:ext cx="238701"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73" name="Line"/>
            <p:cNvSpPr/>
            <p:nvPr/>
          </p:nvSpPr>
          <p:spPr>
            <a:xfrm>
              <a:off x="2366249" y="1311653"/>
              <a:ext cx="176432"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74" name="Line"/>
            <p:cNvSpPr/>
            <p:nvPr/>
          </p:nvSpPr>
          <p:spPr>
            <a:xfrm>
              <a:off x="2788907" y="834252"/>
              <a:ext cx="189662" cy="463564"/>
            </a:xfrm>
            <a:custGeom>
              <a:avLst/>
              <a:gdLst/>
              <a:ahLst/>
              <a:cxnLst>
                <a:cxn ang="0">
                  <a:pos x="wd2" y="hd2"/>
                </a:cxn>
                <a:cxn ang="5400000">
                  <a:pos x="wd2" y="hd2"/>
                </a:cxn>
                <a:cxn ang="10800000">
                  <a:pos x="wd2" y="hd2"/>
                </a:cxn>
                <a:cxn ang="16200000">
                  <a:pos x="wd2" y="hd2"/>
                </a:cxn>
              </a:cxnLst>
              <a:rect l="0" t="0" r="r" b="b"/>
              <a:pathLst>
                <a:path w="20776" h="21600" fill="norm" stroke="1" extrusionOk="0">
                  <a:moveTo>
                    <a:pt x="2587" y="11606"/>
                  </a:moveTo>
                  <a:cubicBezTo>
                    <a:pt x="7134" y="14507"/>
                    <a:pt x="11681" y="17409"/>
                    <a:pt x="14713" y="19182"/>
                  </a:cubicBezTo>
                  <a:cubicBezTo>
                    <a:pt x="17744" y="20955"/>
                    <a:pt x="19260" y="21600"/>
                    <a:pt x="19450" y="21600"/>
                  </a:cubicBezTo>
                  <a:cubicBezTo>
                    <a:pt x="19639" y="21600"/>
                    <a:pt x="18502" y="20955"/>
                    <a:pt x="14902" y="18940"/>
                  </a:cubicBezTo>
                  <a:cubicBezTo>
                    <a:pt x="11302" y="16925"/>
                    <a:pt x="5239" y="13540"/>
                    <a:pt x="2208" y="10881"/>
                  </a:cubicBezTo>
                  <a:cubicBezTo>
                    <a:pt x="-824" y="8221"/>
                    <a:pt x="-824" y="6287"/>
                    <a:pt x="2776" y="4594"/>
                  </a:cubicBezTo>
                  <a:cubicBezTo>
                    <a:pt x="6376" y="2902"/>
                    <a:pt x="13576" y="1451"/>
                    <a:pt x="20776"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7"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78" name="Google Shape;126;p4"/>
          <p:cNvSpPr txBox="1"/>
          <p:nvPr/>
        </p:nvSpPr>
        <p:spPr>
          <a:xfrm>
            <a:off x="4709164" y="1167623"/>
            <a:ext cx="13366186" cy="12749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a:solidFill>
                  <a:srgbClr val="FFFFFF"/>
                </a:solidFill>
                <a:latin typeface="Tajawal Medium"/>
                <a:ea typeface="Tajawal Medium"/>
                <a:cs typeface="Tajawal Medium"/>
                <a:sym typeface="Tajawal Medium"/>
              </a:defRPr>
            </a:lvl1pPr>
          </a:lstStyle>
          <a:p>
            <a:pPr/>
            <a:r>
              <a:t>Compound interest for fixed deposits at regular intervals of time </a:t>
            </a:r>
          </a:p>
        </p:txBody>
      </p:sp>
      <p:sp>
        <p:nvSpPr>
          <p:cNvPr id="479" name="Google Shape;128;p4"/>
          <p:cNvSpPr txBox="1"/>
          <p:nvPr/>
        </p:nvSpPr>
        <p:spPr>
          <a:xfrm>
            <a:off x="1961188" y="4481655"/>
            <a:ext cx="18754392" cy="5224406"/>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Compound interest for fixed deposits at regular intervals of time </a:t>
            </a:r>
          </a:p>
          <a:p>
            <a:pPr algn="just">
              <a:defRPr b="1">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Finally the value (Vt) of the investment at the end of t years is equal to initial investment  (P0) plus the annual investments (A0 ) all compounded annually: </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p:txBody>
      </p:sp>
      <p:pic>
        <p:nvPicPr>
          <p:cNvPr id="480" name="Image" descr="Image"/>
          <p:cNvPicPr>
            <a:picLocks noChangeAspect="1"/>
          </p:cNvPicPr>
          <p:nvPr/>
        </p:nvPicPr>
        <p:blipFill>
          <a:blip r:embed="rId2">
            <a:extLst/>
          </a:blip>
          <a:stretch>
            <a:fillRect/>
          </a:stretch>
        </p:blipFill>
        <p:spPr>
          <a:xfrm>
            <a:off x="1961188" y="4481655"/>
            <a:ext cx="12293397" cy="1113761"/>
          </a:xfrm>
          <a:prstGeom prst="rect">
            <a:avLst/>
          </a:prstGeom>
          <a:ln w="12700">
            <a:miter lim="400000"/>
          </a:ln>
        </p:spPr>
      </p:pic>
      <p:sp>
        <p:nvSpPr>
          <p:cNvPr id="481" name="Drawing"/>
          <p:cNvSpPr/>
          <p:nvPr/>
        </p:nvSpPr>
        <p:spPr>
          <a:xfrm>
            <a:off x="5811842" y="8759276"/>
            <a:ext cx="2378436" cy="114163"/>
          </a:xfrm>
          <a:custGeom>
            <a:avLst/>
            <a:gdLst/>
            <a:ahLst/>
            <a:cxnLst>
              <a:cxn ang="0">
                <a:pos x="wd2" y="hd2"/>
              </a:cxn>
              <a:cxn ang="5400000">
                <a:pos x="wd2" y="hd2"/>
              </a:cxn>
              <a:cxn ang="10800000">
                <a:pos x="wd2" y="hd2"/>
              </a:cxn>
              <a:cxn ang="16200000">
                <a:pos x="wd2" y="hd2"/>
              </a:cxn>
            </a:cxnLst>
            <a:rect l="0" t="0" r="r" b="b"/>
            <a:pathLst>
              <a:path w="21585" h="21600" fill="norm" stroke="1" extrusionOk="0">
                <a:moveTo>
                  <a:pt x="0" y="0"/>
                </a:moveTo>
                <a:cubicBezTo>
                  <a:pt x="691" y="1309"/>
                  <a:pt x="1381" y="2618"/>
                  <a:pt x="2292" y="3600"/>
                </a:cubicBezTo>
                <a:cubicBezTo>
                  <a:pt x="3202" y="4582"/>
                  <a:pt x="4333" y="5236"/>
                  <a:pt x="5463" y="5891"/>
                </a:cubicBezTo>
                <a:cubicBezTo>
                  <a:pt x="6593" y="6545"/>
                  <a:pt x="7723" y="7200"/>
                  <a:pt x="8885" y="7855"/>
                </a:cubicBezTo>
                <a:cubicBezTo>
                  <a:pt x="10047" y="8509"/>
                  <a:pt x="11240" y="9164"/>
                  <a:pt x="12527" y="9491"/>
                </a:cubicBezTo>
                <a:cubicBezTo>
                  <a:pt x="13814" y="9818"/>
                  <a:pt x="15195" y="9818"/>
                  <a:pt x="16373" y="10145"/>
                </a:cubicBezTo>
                <a:cubicBezTo>
                  <a:pt x="17550" y="10473"/>
                  <a:pt x="18523" y="11127"/>
                  <a:pt x="19277" y="11782"/>
                </a:cubicBezTo>
                <a:cubicBezTo>
                  <a:pt x="20030" y="12436"/>
                  <a:pt x="20564" y="13091"/>
                  <a:pt x="20956" y="13745"/>
                </a:cubicBezTo>
                <a:cubicBezTo>
                  <a:pt x="21349" y="14400"/>
                  <a:pt x="21600" y="15054"/>
                  <a:pt x="21584" y="15382"/>
                </a:cubicBezTo>
                <a:cubicBezTo>
                  <a:pt x="21569" y="15709"/>
                  <a:pt x="21286" y="15709"/>
                  <a:pt x="20611" y="15054"/>
                </a:cubicBezTo>
                <a:cubicBezTo>
                  <a:pt x="19936" y="14400"/>
                  <a:pt x="18869" y="13091"/>
                  <a:pt x="17754" y="11782"/>
                </a:cubicBezTo>
                <a:cubicBezTo>
                  <a:pt x="16640" y="10473"/>
                  <a:pt x="15478" y="9164"/>
                  <a:pt x="14269" y="8182"/>
                </a:cubicBezTo>
                <a:cubicBezTo>
                  <a:pt x="13060" y="7200"/>
                  <a:pt x="11805" y="6545"/>
                  <a:pt x="10565" y="5891"/>
                </a:cubicBezTo>
                <a:cubicBezTo>
                  <a:pt x="9324" y="5236"/>
                  <a:pt x="8100" y="4582"/>
                  <a:pt x="6876" y="4254"/>
                </a:cubicBezTo>
                <a:cubicBezTo>
                  <a:pt x="5651" y="3927"/>
                  <a:pt x="4427" y="3927"/>
                  <a:pt x="3720" y="3927"/>
                </a:cubicBezTo>
                <a:cubicBezTo>
                  <a:pt x="3014" y="3927"/>
                  <a:pt x="2826" y="3927"/>
                  <a:pt x="2622" y="3927"/>
                </a:cubicBezTo>
                <a:cubicBezTo>
                  <a:pt x="2417" y="3927"/>
                  <a:pt x="2198" y="3927"/>
                  <a:pt x="2182" y="4254"/>
                </a:cubicBezTo>
                <a:cubicBezTo>
                  <a:pt x="2166" y="4582"/>
                  <a:pt x="2355" y="5236"/>
                  <a:pt x="3061" y="5564"/>
                </a:cubicBezTo>
                <a:cubicBezTo>
                  <a:pt x="3767" y="5891"/>
                  <a:pt x="4992" y="5891"/>
                  <a:pt x="6232" y="5891"/>
                </a:cubicBezTo>
                <a:cubicBezTo>
                  <a:pt x="7472" y="5891"/>
                  <a:pt x="8728" y="5891"/>
                  <a:pt x="9999" y="5891"/>
                </a:cubicBezTo>
                <a:cubicBezTo>
                  <a:pt x="11271" y="5891"/>
                  <a:pt x="12558" y="5891"/>
                  <a:pt x="13798" y="6545"/>
                </a:cubicBezTo>
                <a:cubicBezTo>
                  <a:pt x="15038" y="7200"/>
                  <a:pt x="16231" y="8509"/>
                  <a:pt x="17252" y="9818"/>
                </a:cubicBezTo>
                <a:cubicBezTo>
                  <a:pt x="18272" y="11127"/>
                  <a:pt x="19120" y="12436"/>
                  <a:pt x="19685" y="13418"/>
                </a:cubicBezTo>
                <a:cubicBezTo>
                  <a:pt x="20250" y="14400"/>
                  <a:pt x="20533" y="15054"/>
                  <a:pt x="20580" y="16036"/>
                </a:cubicBezTo>
                <a:cubicBezTo>
                  <a:pt x="20627" y="17018"/>
                  <a:pt x="20438" y="18327"/>
                  <a:pt x="20281" y="19309"/>
                </a:cubicBezTo>
                <a:cubicBezTo>
                  <a:pt x="20124" y="20291"/>
                  <a:pt x="19999" y="20945"/>
                  <a:pt x="19873" y="21600"/>
                </a:cubicBezTo>
              </a:path>
            </a:pathLst>
          </a:custGeom>
          <a:ln w="88900" cap="rnd">
            <a:solidFill>
              <a:srgbClr val="FCD02F"/>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3"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84" name="Google Shape;126;p4"/>
          <p:cNvSpPr txBox="1"/>
          <p:nvPr/>
        </p:nvSpPr>
        <p:spPr>
          <a:xfrm>
            <a:off x="4709164" y="1167623"/>
            <a:ext cx="13366186" cy="14908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a:solidFill>
                  <a:srgbClr val="FFFFFF"/>
                </a:solidFill>
                <a:latin typeface="Tajawal Medium"/>
                <a:ea typeface="Tajawal Medium"/>
                <a:cs typeface="Tajawal Medium"/>
                <a:sym typeface="Tajawal Medium"/>
              </a:defRPr>
            </a:lvl1pPr>
          </a:lstStyle>
          <a:p>
            <a:pPr/>
            <a:r>
              <a:t>Compound interest for fixed deposits at regular intervals of time </a:t>
            </a:r>
          </a:p>
        </p:txBody>
      </p:sp>
      <p:sp>
        <p:nvSpPr>
          <p:cNvPr id="485" name="Google Shape;128;p4"/>
          <p:cNvSpPr txBox="1"/>
          <p:nvPr/>
        </p:nvSpPr>
        <p:spPr>
          <a:xfrm>
            <a:off x="1961188" y="4481655"/>
            <a:ext cx="18754392" cy="5097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Example:</a:t>
            </a:r>
          </a:p>
          <a:p>
            <a:pPr algn="just">
              <a:defRPr>
                <a:solidFill>
                  <a:srgbClr val="0A1F61"/>
                </a:solidFill>
                <a:latin typeface="Tajawal Medium"/>
                <a:ea typeface="Tajawal Medium"/>
                <a:cs typeface="Tajawal Medium"/>
                <a:sym typeface="Tajawal Medium"/>
              </a:defRPr>
            </a:pPr>
            <a:r>
              <a:t>New members of a club are admitted at the start of each year and pay a joining fee of £2000. Henceforth members pay the annual subscription of £400, which falls due at the end of each year. How much does the club earn from a new member over the first 10 years, assuming an annual interest rate of 5.5%. </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p:txBody>
      </p:sp>
      <p:grpSp>
        <p:nvGrpSpPr>
          <p:cNvPr id="490" name="Drawing"/>
          <p:cNvGrpSpPr/>
          <p:nvPr/>
        </p:nvGrpSpPr>
        <p:grpSpPr>
          <a:xfrm>
            <a:off x="975559" y="5287899"/>
            <a:ext cx="2314359" cy="949454"/>
            <a:chOff x="0" y="0"/>
            <a:chExt cx="2314358" cy="949452"/>
          </a:xfrm>
        </p:grpSpPr>
        <p:sp>
          <p:nvSpPr>
            <p:cNvPr id="486" name="Line"/>
            <p:cNvSpPr/>
            <p:nvPr/>
          </p:nvSpPr>
          <p:spPr>
            <a:xfrm>
              <a:off x="1032800" y="898154"/>
              <a:ext cx="1281559" cy="51299"/>
            </a:xfrm>
            <a:custGeom>
              <a:avLst/>
              <a:gdLst/>
              <a:ahLst/>
              <a:cxnLst>
                <a:cxn ang="0">
                  <a:pos x="wd2" y="hd2"/>
                </a:cxn>
                <a:cxn ang="5400000">
                  <a:pos x="wd2" y="hd2"/>
                </a:cxn>
                <a:cxn ang="10800000">
                  <a:pos x="wd2" y="hd2"/>
                </a:cxn>
                <a:cxn ang="16200000">
                  <a:pos x="wd2" y="hd2"/>
                </a:cxn>
              </a:cxnLst>
              <a:rect l="0" t="0" r="r" b="b"/>
              <a:pathLst>
                <a:path w="21453" h="21353" fill="norm" stroke="1" extrusionOk="0">
                  <a:moveTo>
                    <a:pt x="21453" y="8393"/>
                  </a:moveTo>
                  <a:cubicBezTo>
                    <a:pt x="19832" y="5513"/>
                    <a:pt x="18210" y="2633"/>
                    <a:pt x="16299" y="1193"/>
                  </a:cubicBezTo>
                  <a:cubicBezTo>
                    <a:pt x="14388" y="-247"/>
                    <a:pt x="12188" y="-247"/>
                    <a:pt x="10306" y="473"/>
                  </a:cubicBezTo>
                  <a:cubicBezTo>
                    <a:pt x="8424" y="1193"/>
                    <a:pt x="6860" y="2633"/>
                    <a:pt x="5499" y="4793"/>
                  </a:cubicBezTo>
                  <a:cubicBezTo>
                    <a:pt x="4138" y="6953"/>
                    <a:pt x="2980" y="9833"/>
                    <a:pt x="2025" y="12713"/>
                  </a:cubicBezTo>
                  <a:cubicBezTo>
                    <a:pt x="1069" y="15593"/>
                    <a:pt x="316" y="18473"/>
                    <a:pt x="85" y="19913"/>
                  </a:cubicBezTo>
                  <a:cubicBezTo>
                    <a:pt x="-147" y="21353"/>
                    <a:pt x="143" y="21353"/>
                    <a:pt x="432" y="21353"/>
                  </a:cubicBezTo>
                  <a:cubicBezTo>
                    <a:pt x="722" y="21353"/>
                    <a:pt x="1011" y="21353"/>
                    <a:pt x="1098" y="19193"/>
                  </a:cubicBezTo>
                  <a:cubicBezTo>
                    <a:pt x="1185" y="17033"/>
                    <a:pt x="1069" y="12713"/>
                    <a:pt x="953" y="839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87" name="Line"/>
            <p:cNvSpPr/>
            <p:nvPr/>
          </p:nvSpPr>
          <p:spPr>
            <a:xfrm>
              <a:off x="63456" y="181459"/>
              <a:ext cx="52704" cy="607193"/>
            </a:xfrm>
            <a:custGeom>
              <a:avLst/>
              <a:gdLst/>
              <a:ahLst/>
              <a:cxnLst>
                <a:cxn ang="0">
                  <a:pos x="wd2" y="hd2"/>
                </a:cxn>
                <a:cxn ang="5400000">
                  <a:pos x="wd2" y="hd2"/>
                </a:cxn>
                <a:cxn ang="10800000">
                  <a:pos x="wd2" y="hd2"/>
                </a:cxn>
                <a:cxn ang="16200000">
                  <a:pos x="wd2" y="hd2"/>
                </a:cxn>
              </a:cxnLst>
              <a:rect l="0" t="0" r="r" b="b"/>
              <a:pathLst>
                <a:path w="20567" h="21541" fill="norm" stroke="1" extrusionOk="0">
                  <a:moveTo>
                    <a:pt x="15737" y="0"/>
                  </a:moveTo>
                  <a:cubicBezTo>
                    <a:pt x="10337" y="368"/>
                    <a:pt x="4937" y="736"/>
                    <a:pt x="2237" y="2209"/>
                  </a:cubicBezTo>
                  <a:cubicBezTo>
                    <a:pt x="-463" y="3682"/>
                    <a:pt x="-463" y="6259"/>
                    <a:pt x="887" y="8836"/>
                  </a:cubicBezTo>
                  <a:cubicBezTo>
                    <a:pt x="2237" y="11414"/>
                    <a:pt x="4937" y="13991"/>
                    <a:pt x="7637" y="15648"/>
                  </a:cubicBezTo>
                  <a:cubicBezTo>
                    <a:pt x="10337" y="17305"/>
                    <a:pt x="13037" y="18041"/>
                    <a:pt x="15737" y="19084"/>
                  </a:cubicBezTo>
                  <a:cubicBezTo>
                    <a:pt x="18437" y="20127"/>
                    <a:pt x="21137" y="21477"/>
                    <a:pt x="20462" y="21539"/>
                  </a:cubicBezTo>
                  <a:cubicBezTo>
                    <a:pt x="19787" y="21600"/>
                    <a:pt x="15737" y="20373"/>
                    <a:pt x="11687" y="1914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88" name="Line"/>
            <p:cNvSpPr/>
            <p:nvPr/>
          </p:nvSpPr>
          <p:spPr>
            <a:xfrm>
              <a:off x="0" y="-1"/>
              <a:ext cx="269481" cy="368270"/>
            </a:xfrm>
            <a:custGeom>
              <a:avLst/>
              <a:gdLst/>
              <a:ahLst/>
              <a:cxnLst>
                <a:cxn ang="0">
                  <a:pos x="wd2" y="hd2"/>
                </a:cxn>
                <a:cxn ang="5400000">
                  <a:pos x="wd2" y="hd2"/>
                </a:cxn>
                <a:cxn ang="10800000">
                  <a:pos x="wd2" y="hd2"/>
                </a:cxn>
                <a:cxn ang="16200000">
                  <a:pos x="wd2" y="hd2"/>
                </a:cxn>
              </a:cxnLst>
              <a:rect l="0" t="0" r="r" b="b"/>
              <a:pathLst>
                <a:path w="21032" h="21095" fill="norm" stroke="1" extrusionOk="0">
                  <a:moveTo>
                    <a:pt x="0" y="4449"/>
                  </a:moveTo>
                  <a:cubicBezTo>
                    <a:pt x="0" y="3458"/>
                    <a:pt x="0" y="2467"/>
                    <a:pt x="1890" y="1477"/>
                  </a:cubicBezTo>
                  <a:cubicBezTo>
                    <a:pt x="3780" y="486"/>
                    <a:pt x="7560" y="-505"/>
                    <a:pt x="11205" y="288"/>
                  </a:cubicBezTo>
                  <a:cubicBezTo>
                    <a:pt x="14850" y="1080"/>
                    <a:pt x="18360" y="3656"/>
                    <a:pt x="19980" y="6530"/>
                  </a:cubicBezTo>
                  <a:cubicBezTo>
                    <a:pt x="21600" y="9403"/>
                    <a:pt x="21330" y="12574"/>
                    <a:pt x="19305" y="15051"/>
                  </a:cubicBezTo>
                  <a:cubicBezTo>
                    <a:pt x="17280" y="17528"/>
                    <a:pt x="13500" y="19312"/>
                    <a:pt x="9720" y="2109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89" name="Line"/>
            <p:cNvSpPr/>
            <p:nvPr/>
          </p:nvSpPr>
          <p:spPr>
            <a:xfrm>
              <a:off x="294051" y="627725"/>
              <a:ext cx="178306" cy="172973"/>
            </a:xfrm>
            <a:custGeom>
              <a:avLst/>
              <a:gdLst/>
              <a:ahLst/>
              <a:cxnLst>
                <a:cxn ang="0">
                  <a:pos x="wd2" y="hd2"/>
                </a:cxn>
                <a:cxn ang="5400000">
                  <a:pos x="wd2" y="hd2"/>
                </a:cxn>
                <a:cxn ang="10800000">
                  <a:pos x="wd2" y="hd2"/>
                </a:cxn>
                <a:cxn ang="16200000">
                  <a:pos x="wd2" y="hd2"/>
                </a:cxn>
              </a:cxnLst>
              <a:rect l="0" t="0" r="r" b="b"/>
              <a:pathLst>
                <a:path w="21410" h="21600" fill="norm" stroke="1" extrusionOk="0">
                  <a:moveTo>
                    <a:pt x="18277" y="3888"/>
                  </a:moveTo>
                  <a:cubicBezTo>
                    <a:pt x="16200" y="3024"/>
                    <a:pt x="14123" y="2160"/>
                    <a:pt x="11215" y="2592"/>
                  </a:cubicBezTo>
                  <a:cubicBezTo>
                    <a:pt x="8308" y="3024"/>
                    <a:pt x="4569" y="4752"/>
                    <a:pt x="2492" y="6912"/>
                  </a:cubicBezTo>
                  <a:cubicBezTo>
                    <a:pt x="415" y="9072"/>
                    <a:pt x="0" y="11664"/>
                    <a:pt x="0" y="14040"/>
                  </a:cubicBezTo>
                  <a:cubicBezTo>
                    <a:pt x="0" y="16416"/>
                    <a:pt x="415" y="18576"/>
                    <a:pt x="3323" y="19872"/>
                  </a:cubicBezTo>
                  <a:cubicBezTo>
                    <a:pt x="6231" y="21168"/>
                    <a:pt x="11631" y="21600"/>
                    <a:pt x="15369" y="21600"/>
                  </a:cubicBezTo>
                  <a:cubicBezTo>
                    <a:pt x="19108" y="21600"/>
                    <a:pt x="21185" y="21168"/>
                    <a:pt x="21392" y="17928"/>
                  </a:cubicBezTo>
                  <a:cubicBezTo>
                    <a:pt x="21600" y="14688"/>
                    <a:pt x="19938" y="8640"/>
                    <a:pt x="16615" y="5184"/>
                  </a:cubicBezTo>
                  <a:cubicBezTo>
                    <a:pt x="13292" y="1728"/>
                    <a:pt x="8308" y="864"/>
                    <a:pt x="3323"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496" name="Drawing"/>
          <p:cNvGrpSpPr/>
          <p:nvPr/>
        </p:nvGrpSpPr>
        <p:grpSpPr>
          <a:xfrm>
            <a:off x="14116543" y="4141789"/>
            <a:ext cx="2645287" cy="2074807"/>
            <a:chOff x="0" y="0"/>
            <a:chExt cx="2645286" cy="2074806"/>
          </a:xfrm>
        </p:grpSpPr>
        <p:sp>
          <p:nvSpPr>
            <p:cNvPr id="491" name="Line"/>
            <p:cNvSpPr/>
            <p:nvPr/>
          </p:nvSpPr>
          <p:spPr>
            <a:xfrm>
              <a:off x="0" y="2043671"/>
              <a:ext cx="920791" cy="31136"/>
            </a:xfrm>
            <a:custGeom>
              <a:avLst/>
              <a:gdLst/>
              <a:ahLst/>
              <a:cxnLst>
                <a:cxn ang="0">
                  <a:pos x="wd2" y="hd2"/>
                </a:cxn>
                <a:cxn ang="5400000">
                  <a:pos x="wd2" y="hd2"/>
                </a:cxn>
                <a:cxn ang="10800000">
                  <a:pos x="wd2" y="hd2"/>
                </a:cxn>
                <a:cxn ang="16200000">
                  <a:pos x="wd2" y="hd2"/>
                </a:cxn>
              </a:cxnLst>
              <a:rect l="0" t="0" r="r" b="b"/>
              <a:pathLst>
                <a:path w="21373" h="21600" fill="norm" stroke="1" extrusionOk="0">
                  <a:moveTo>
                    <a:pt x="1639" y="21600"/>
                  </a:moveTo>
                  <a:cubicBezTo>
                    <a:pt x="916" y="19200"/>
                    <a:pt x="193" y="16800"/>
                    <a:pt x="33" y="15600"/>
                  </a:cubicBezTo>
                  <a:cubicBezTo>
                    <a:pt x="-128" y="14400"/>
                    <a:pt x="273" y="14400"/>
                    <a:pt x="2080" y="14400"/>
                  </a:cubicBezTo>
                  <a:cubicBezTo>
                    <a:pt x="3887" y="14400"/>
                    <a:pt x="7099" y="14400"/>
                    <a:pt x="10030" y="15600"/>
                  </a:cubicBezTo>
                  <a:cubicBezTo>
                    <a:pt x="12960" y="16800"/>
                    <a:pt x="15610" y="19200"/>
                    <a:pt x="17337" y="20400"/>
                  </a:cubicBezTo>
                  <a:cubicBezTo>
                    <a:pt x="19063" y="21600"/>
                    <a:pt x="19866" y="21600"/>
                    <a:pt x="20468" y="21600"/>
                  </a:cubicBezTo>
                  <a:cubicBezTo>
                    <a:pt x="21071" y="21600"/>
                    <a:pt x="21472" y="21600"/>
                    <a:pt x="21352" y="19200"/>
                  </a:cubicBezTo>
                  <a:cubicBezTo>
                    <a:pt x="21231" y="16800"/>
                    <a:pt x="20589" y="12000"/>
                    <a:pt x="18742" y="9600"/>
                  </a:cubicBezTo>
                  <a:cubicBezTo>
                    <a:pt x="16895" y="7200"/>
                    <a:pt x="13844" y="7200"/>
                    <a:pt x="11033" y="8400"/>
                  </a:cubicBezTo>
                  <a:cubicBezTo>
                    <a:pt x="8223" y="9600"/>
                    <a:pt x="5653" y="12000"/>
                    <a:pt x="5051" y="10800"/>
                  </a:cubicBezTo>
                  <a:cubicBezTo>
                    <a:pt x="4449" y="9600"/>
                    <a:pt x="5814" y="4800"/>
                    <a:pt x="7179"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2" name="Line"/>
            <p:cNvSpPr/>
            <p:nvPr/>
          </p:nvSpPr>
          <p:spPr>
            <a:xfrm>
              <a:off x="1010835" y="569954"/>
              <a:ext cx="637244" cy="975560"/>
            </a:xfrm>
            <a:custGeom>
              <a:avLst/>
              <a:gdLst/>
              <a:ahLst/>
              <a:cxnLst>
                <a:cxn ang="0">
                  <a:pos x="wd2" y="hd2"/>
                </a:cxn>
                <a:cxn ang="5400000">
                  <a:pos x="wd2" y="hd2"/>
                </a:cxn>
                <a:cxn ang="10800000">
                  <a:pos x="wd2" y="hd2"/>
                </a:cxn>
                <a:cxn ang="16200000">
                  <a:pos x="wd2" y="hd2"/>
                </a:cxn>
              </a:cxnLst>
              <a:rect l="0" t="0" r="r" b="b"/>
              <a:pathLst>
                <a:path w="21507" h="21600" fill="norm" stroke="1" extrusionOk="0">
                  <a:moveTo>
                    <a:pt x="21507" y="0"/>
                  </a:moveTo>
                  <a:cubicBezTo>
                    <a:pt x="21157" y="1226"/>
                    <a:pt x="20806" y="2451"/>
                    <a:pt x="19464" y="4328"/>
                  </a:cubicBezTo>
                  <a:cubicBezTo>
                    <a:pt x="18121" y="6204"/>
                    <a:pt x="15786" y="8732"/>
                    <a:pt x="13509" y="11030"/>
                  </a:cubicBezTo>
                  <a:cubicBezTo>
                    <a:pt x="11232" y="13328"/>
                    <a:pt x="9014" y="15396"/>
                    <a:pt x="6971" y="17043"/>
                  </a:cubicBezTo>
                  <a:cubicBezTo>
                    <a:pt x="4928" y="18689"/>
                    <a:pt x="3059" y="19915"/>
                    <a:pt x="1892" y="20643"/>
                  </a:cubicBezTo>
                  <a:cubicBezTo>
                    <a:pt x="724" y="21370"/>
                    <a:pt x="257" y="21600"/>
                    <a:pt x="82" y="21523"/>
                  </a:cubicBezTo>
                  <a:cubicBezTo>
                    <a:pt x="-93" y="21447"/>
                    <a:pt x="24" y="21064"/>
                    <a:pt x="316" y="20566"/>
                  </a:cubicBezTo>
                  <a:cubicBezTo>
                    <a:pt x="608" y="20068"/>
                    <a:pt x="1075" y="19455"/>
                    <a:pt x="1250" y="19340"/>
                  </a:cubicBezTo>
                  <a:cubicBezTo>
                    <a:pt x="1425" y="19226"/>
                    <a:pt x="1308" y="19609"/>
                    <a:pt x="1250" y="19991"/>
                  </a:cubicBezTo>
                  <a:cubicBezTo>
                    <a:pt x="1191" y="20374"/>
                    <a:pt x="1191" y="20757"/>
                    <a:pt x="1542" y="21026"/>
                  </a:cubicBezTo>
                  <a:cubicBezTo>
                    <a:pt x="1892" y="21294"/>
                    <a:pt x="2592" y="21447"/>
                    <a:pt x="3585" y="21523"/>
                  </a:cubicBezTo>
                  <a:cubicBezTo>
                    <a:pt x="4577" y="21600"/>
                    <a:pt x="5862" y="21600"/>
                    <a:pt x="7146"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3" name="Line"/>
            <p:cNvSpPr/>
            <p:nvPr/>
          </p:nvSpPr>
          <p:spPr>
            <a:xfrm>
              <a:off x="1980184" y="-1"/>
              <a:ext cx="363241" cy="601091"/>
            </a:xfrm>
            <a:custGeom>
              <a:avLst/>
              <a:gdLst/>
              <a:ahLst/>
              <a:cxnLst>
                <a:cxn ang="0">
                  <a:pos x="wd2" y="hd2"/>
                </a:cxn>
                <a:cxn ang="5400000">
                  <a:pos x="wd2" y="hd2"/>
                </a:cxn>
                <a:cxn ang="10800000">
                  <a:pos x="wd2" y="hd2"/>
                </a:cxn>
                <a:cxn ang="16200000">
                  <a:pos x="wd2" y="hd2"/>
                </a:cxn>
              </a:cxnLst>
              <a:rect l="0" t="0" r="r" b="b"/>
              <a:pathLst>
                <a:path w="21600" h="21446" fill="norm" stroke="1" extrusionOk="0">
                  <a:moveTo>
                    <a:pt x="0" y="21446"/>
                  </a:moveTo>
                  <a:cubicBezTo>
                    <a:pt x="1234" y="18360"/>
                    <a:pt x="2469" y="15275"/>
                    <a:pt x="3703" y="12065"/>
                  </a:cubicBezTo>
                  <a:cubicBezTo>
                    <a:pt x="4937" y="8856"/>
                    <a:pt x="6171" y="5524"/>
                    <a:pt x="6994" y="3364"/>
                  </a:cubicBezTo>
                  <a:cubicBezTo>
                    <a:pt x="7817" y="1204"/>
                    <a:pt x="8229" y="216"/>
                    <a:pt x="8743" y="31"/>
                  </a:cubicBezTo>
                  <a:cubicBezTo>
                    <a:pt x="9257" y="-154"/>
                    <a:pt x="9874" y="463"/>
                    <a:pt x="11211" y="2376"/>
                  </a:cubicBezTo>
                  <a:cubicBezTo>
                    <a:pt x="12549" y="4289"/>
                    <a:pt x="14606" y="7499"/>
                    <a:pt x="16457" y="10152"/>
                  </a:cubicBezTo>
                  <a:cubicBezTo>
                    <a:pt x="18309" y="12806"/>
                    <a:pt x="19954" y="14904"/>
                    <a:pt x="21600" y="1700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4" name="Line"/>
            <p:cNvSpPr/>
            <p:nvPr/>
          </p:nvSpPr>
          <p:spPr>
            <a:xfrm>
              <a:off x="2021698" y="331253"/>
              <a:ext cx="19718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5" name="Line"/>
            <p:cNvSpPr/>
            <p:nvPr/>
          </p:nvSpPr>
          <p:spPr>
            <a:xfrm>
              <a:off x="2441317" y="362388"/>
              <a:ext cx="203970" cy="257095"/>
            </a:xfrm>
            <a:custGeom>
              <a:avLst/>
              <a:gdLst/>
              <a:ahLst/>
              <a:cxnLst>
                <a:cxn ang="0">
                  <a:pos x="wd2" y="hd2"/>
                </a:cxn>
                <a:cxn ang="5400000">
                  <a:pos x="wd2" y="hd2"/>
                </a:cxn>
                <a:cxn ang="10800000">
                  <a:pos x="wd2" y="hd2"/>
                </a:cxn>
                <a:cxn ang="16200000">
                  <a:pos x="wd2" y="hd2"/>
                </a:cxn>
              </a:cxnLst>
              <a:rect l="0" t="0" r="r" b="b"/>
              <a:pathLst>
                <a:path w="20878" h="21403" fill="norm" stroke="1" extrusionOk="0">
                  <a:moveTo>
                    <a:pt x="13351" y="5184"/>
                  </a:moveTo>
                  <a:cubicBezTo>
                    <a:pt x="11580" y="4896"/>
                    <a:pt x="9810" y="4608"/>
                    <a:pt x="7508" y="5760"/>
                  </a:cubicBezTo>
                  <a:cubicBezTo>
                    <a:pt x="5207" y="6912"/>
                    <a:pt x="2374" y="9504"/>
                    <a:pt x="957" y="11520"/>
                  </a:cubicBezTo>
                  <a:cubicBezTo>
                    <a:pt x="-459" y="13536"/>
                    <a:pt x="-459" y="14976"/>
                    <a:pt x="2020" y="16560"/>
                  </a:cubicBezTo>
                  <a:cubicBezTo>
                    <a:pt x="4498" y="18144"/>
                    <a:pt x="9456" y="19872"/>
                    <a:pt x="12820" y="20736"/>
                  </a:cubicBezTo>
                  <a:cubicBezTo>
                    <a:pt x="16184" y="21600"/>
                    <a:pt x="17954" y="21600"/>
                    <a:pt x="19193" y="20880"/>
                  </a:cubicBezTo>
                  <a:cubicBezTo>
                    <a:pt x="20433" y="20160"/>
                    <a:pt x="21141" y="18720"/>
                    <a:pt x="20787" y="16272"/>
                  </a:cubicBezTo>
                  <a:cubicBezTo>
                    <a:pt x="20433" y="13824"/>
                    <a:pt x="19016" y="10368"/>
                    <a:pt x="16184" y="7488"/>
                  </a:cubicBezTo>
                  <a:cubicBezTo>
                    <a:pt x="13351" y="4608"/>
                    <a:pt x="9102" y="2304"/>
                    <a:pt x="4852"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500" name="Drawing"/>
          <p:cNvGrpSpPr/>
          <p:nvPr/>
        </p:nvGrpSpPr>
        <p:grpSpPr>
          <a:xfrm>
            <a:off x="18857352" y="6849670"/>
            <a:ext cx="2293603" cy="525486"/>
            <a:chOff x="0" y="0"/>
            <a:chExt cx="2293602" cy="525484"/>
          </a:xfrm>
        </p:grpSpPr>
        <p:sp>
          <p:nvSpPr>
            <p:cNvPr id="497" name="Line"/>
            <p:cNvSpPr/>
            <p:nvPr/>
          </p:nvSpPr>
          <p:spPr>
            <a:xfrm>
              <a:off x="0" y="0"/>
              <a:ext cx="1648203" cy="41082"/>
            </a:xfrm>
            <a:custGeom>
              <a:avLst/>
              <a:gdLst/>
              <a:ahLst/>
              <a:cxnLst>
                <a:cxn ang="0">
                  <a:pos x="wd2" y="hd2"/>
                </a:cxn>
                <a:cxn ang="5400000">
                  <a:pos x="wd2" y="hd2"/>
                </a:cxn>
                <a:cxn ang="10800000">
                  <a:pos x="wd2" y="hd2"/>
                </a:cxn>
                <a:cxn ang="16200000">
                  <a:pos x="wd2" y="hd2"/>
                </a:cxn>
              </a:cxnLst>
              <a:rect l="0" t="0" r="r" b="b"/>
              <a:pathLst>
                <a:path w="21529" h="21375" fill="norm" stroke="1" extrusionOk="0">
                  <a:moveTo>
                    <a:pt x="0" y="10800"/>
                  </a:moveTo>
                  <a:cubicBezTo>
                    <a:pt x="1988" y="10800"/>
                    <a:pt x="3977" y="10800"/>
                    <a:pt x="5987" y="10800"/>
                  </a:cubicBezTo>
                  <a:cubicBezTo>
                    <a:pt x="7998" y="10800"/>
                    <a:pt x="10032" y="10800"/>
                    <a:pt x="11839" y="11700"/>
                  </a:cubicBezTo>
                  <a:cubicBezTo>
                    <a:pt x="13647" y="12600"/>
                    <a:pt x="15228" y="14400"/>
                    <a:pt x="16652" y="16200"/>
                  </a:cubicBezTo>
                  <a:cubicBezTo>
                    <a:pt x="18075" y="18000"/>
                    <a:pt x="19341" y="19800"/>
                    <a:pt x="20177" y="20700"/>
                  </a:cubicBezTo>
                  <a:cubicBezTo>
                    <a:pt x="21013" y="21600"/>
                    <a:pt x="21419" y="21600"/>
                    <a:pt x="21510" y="20700"/>
                  </a:cubicBezTo>
                  <a:cubicBezTo>
                    <a:pt x="21600" y="19800"/>
                    <a:pt x="21374" y="18000"/>
                    <a:pt x="20967" y="14400"/>
                  </a:cubicBezTo>
                  <a:cubicBezTo>
                    <a:pt x="20561" y="10800"/>
                    <a:pt x="19973" y="5400"/>
                    <a:pt x="19386"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8" name="Line"/>
            <p:cNvSpPr/>
            <p:nvPr/>
          </p:nvSpPr>
          <p:spPr>
            <a:xfrm>
              <a:off x="1997515" y="72648"/>
              <a:ext cx="296088" cy="452837"/>
            </a:xfrm>
            <a:custGeom>
              <a:avLst/>
              <a:gdLst/>
              <a:ahLst/>
              <a:cxnLst>
                <a:cxn ang="0">
                  <a:pos x="wd2" y="hd2"/>
                </a:cxn>
                <a:cxn ang="5400000">
                  <a:pos x="wd2" y="hd2"/>
                </a:cxn>
                <a:cxn ang="10800000">
                  <a:pos x="wd2" y="hd2"/>
                </a:cxn>
                <a:cxn ang="16200000">
                  <a:pos x="wd2" y="hd2"/>
                </a:cxn>
              </a:cxnLst>
              <a:rect l="0" t="0" r="r" b="b"/>
              <a:pathLst>
                <a:path w="21250" h="21420" fill="norm" stroke="1" extrusionOk="0">
                  <a:moveTo>
                    <a:pt x="4119" y="0"/>
                  </a:moveTo>
                  <a:cubicBezTo>
                    <a:pt x="4119" y="164"/>
                    <a:pt x="4119" y="327"/>
                    <a:pt x="3250" y="2700"/>
                  </a:cubicBezTo>
                  <a:cubicBezTo>
                    <a:pt x="2381" y="5073"/>
                    <a:pt x="643" y="9655"/>
                    <a:pt x="147" y="12764"/>
                  </a:cubicBezTo>
                  <a:cubicBezTo>
                    <a:pt x="-350" y="15873"/>
                    <a:pt x="395" y="17509"/>
                    <a:pt x="2753" y="18818"/>
                  </a:cubicBezTo>
                  <a:cubicBezTo>
                    <a:pt x="5112" y="20127"/>
                    <a:pt x="9084" y="21109"/>
                    <a:pt x="12436" y="21355"/>
                  </a:cubicBezTo>
                  <a:cubicBezTo>
                    <a:pt x="15788" y="21600"/>
                    <a:pt x="18519" y="21109"/>
                    <a:pt x="21250" y="2061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9" name="Line"/>
            <p:cNvSpPr/>
            <p:nvPr/>
          </p:nvSpPr>
          <p:spPr>
            <a:xfrm>
              <a:off x="2044523" y="249079"/>
              <a:ext cx="166053"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511" name="Drawing"/>
          <p:cNvGrpSpPr/>
          <p:nvPr/>
        </p:nvGrpSpPr>
        <p:grpSpPr>
          <a:xfrm>
            <a:off x="9257434" y="7244046"/>
            <a:ext cx="4571784" cy="486241"/>
            <a:chOff x="0" y="0"/>
            <a:chExt cx="4571783" cy="486240"/>
          </a:xfrm>
        </p:grpSpPr>
        <p:sp>
          <p:nvSpPr>
            <p:cNvPr id="501" name="Line"/>
            <p:cNvSpPr/>
            <p:nvPr/>
          </p:nvSpPr>
          <p:spPr>
            <a:xfrm>
              <a:off x="0" y="166052"/>
              <a:ext cx="902088" cy="41515"/>
            </a:xfrm>
            <a:custGeom>
              <a:avLst/>
              <a:gdLst/>
              <a:ahLst/>
              <a:cxnLst>
                <a:cxn ang="0">
                  <a:pos x="wd2" y="hd2"/>
                </a:cxn>
                <a:cxn ang="5400000">
                  <a:pos x="wd2" y="hd2"/>
                </a:cxn>
                <a:cxn ang="10800000">
                  <a:pos x="wd2" y="hd2"/>
                </a:cxn>
                <a:cxn ang="16200000">
                  <a:pos x="wd2" y="hd2"/>
                </a:cxn>
              </a:cxnLst>
              <a:rect l="0" t="0" r="r" b="b"/>
              <a:pathLst>
                <a:path w="21498" h="21600" fill="norm" stroke="1" extrusionOk="0">
                  <a:moveTo>
                    <a:pt x="0" y="21600"/>
                  </a:moveTo>
                  <a:cubicBezTo>
                    <a:pt x="2803" y="18000"/>
                    <a:pt x="5606" y="14400"/>
                    <a:pt x="8450" y="10800"/>
                  </a:cubicBezTo>
                  <a:cubicBezTo>
                    <a:pt x="11295" y="7200"/>
                    <a:pt x="14180" y="3600"/>
                    <a:pt x="16241" y="1800"/>
                  </a:cubicBezTo>
                  <a:cubicBezTo>
                    <a:pt x="18302" y="0"/>
                    <a:pt x="19539" y="0"/>
                    <a:pt x="20363" y="0"/>
                  </a:cubicBezTo>
                  <a:cubicBezTo>
                    <a:pt x="21188" y="0"/>
                    <a:pt x="21600" y="0"/>
                    <a:pt x="21476" y="900"/>
                  </a:cubicBezTo>
                  <a:cubicBezTo>
                    <a:pt x="21353" y="1800"/>
                    <a:pt x="20693" y="3600"/>
                    <a:pt x="18879" y="5400"/>
                  </a:cubicBezTo>
                  <a:cubicBezTo>
                    <a:pt x="17066" y="7200"/>
                    <a:pt x="14098" y="9000"/>
                    <a:pt x="11336" y="11700"/>
                  </a:cubicBezTo>
                  <a:cubicBezTo>
                    <a:pt x="8574" y="14400"/>
                    <a:pt x="6018" y="18000"/>
                    <a:pt x="4534" y="19800"/>
                  </a:cubicBezTo>
                  <a:cubicBezTo>
                    <a:pt x="3050" y="21600"/>
                    <a:pt x="2638" y="21600"/>
                    <a:pt x="2638" y="21600"/>
                  </a:cubicBezTo>
                  <a:cubicBezTo>
                    <a:pt x="2638" y="21600"/>
                    <a:pt x="3050" y="21600"/>
                    <a:pt x="4576" y="19800"/>
                  </a:cubicBezTo>
                  <a:cubicBezTo>
                    <a:pt x="6101" y="18000"/>
                    <a:pt x="8739" y="14400"/>
                    <a:pt x="11089" y="13500"/>
                  </a:cubicBezTo>
                  <a:cubicBezTo>
                    <a:pt x="13438" y="12600"/>
                    <a:pt x="15499" y="14400"/>
                    <a:pt x="17560" y="162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2" name="Line"/>
            <p:cNvSpPr/>
            <p:nvPr/>
          </p:nvSpPr>
          <p:spPr>
            <a:xfrm>
              <a:off x="1633297" y="209114"/>
              <a:ext cx="265930" cy="277127"/>
            </a:xfrm>
            <a:custGeom>
              <a:avLst/>
              <a:gdLst/>
              <a:ahLst/>
              <a:cxnLst>
                <a:cxn ang="0">
                  <a:pos x="wd2" y="hd2"/>
                </a:cxn>
                <a:cxn ang="5400000">
                  <a:pos x="wd2" y="hd2"/>
                </a:cxn>
                <a:cxn ang="10800000">
                  <a:pos x="wd2" y="hd2"/>
                </a:cxn>
                <a:cxn ang="16200000">
                  <a:pos x="wd2" y="hd2"/>
                </a:cxn>
              </a:cxnLst>
              <a:rect l="0" t="0" r="r" b="b"/>
              <a:pathLst>
                <a:path w="21287" h="21362" fill="norm" stroke="1" extrusionOk="0">
                  <a:moveTo>
                    <a:pt x="9656" y="2281"/>
                  </a:moveTo>
                  <a:cubicBezTo>
                    <a:pt x="8825" y="1214"/>
                    <a:pt x="7995" y="148"/>
                    <a:pt x="7025" y="14"/>
                  </a:cubicBezTo>
                  <a:cubicBezTo>
                    <a:pt x="6056" y="-119"/>
                    <a:pt x="4949" y="681"/>
                    <a:pt x="3702" y="3348"/>
                  </a:cubicBezTo>
                  <a:cubicBezTo>
                    <a:pt x="2456" y="6014"/>
                    <a:pt x="1072" y="10548"/>
                    <a:pt x="379" y="13481"/>
                  </a:cubicBezTo>
                  <a:cubicBezTo>
                    <a:pt x="-313" y="16414"/>
                    <a:pt x="-313" y="17748"/>
                    <a:pt x="2595" y="18948"/>
                  </a:cubicBezTo>
                  <a:cubicBezTo>
                    <a:pt x="5502" y="20148"/>
                    <a:pt x="11318" y="21214"/>
                    <a:pt x="14918" y="21348"/>
                  </a:cubicBezTo>
                  <a:cubicBezTo>
                    <a:pt x="18518" y="21481"/>
                    <a:pt x="19902" y="20681"/>
                    <a:pt x="21287" y="1988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3" name="Line"/>
            <p:cNvSpPr/>
            <p:nvPr/>
          </p:nvSpPr>
          <p:spPr>
            <a:xfrm>
              <a:off x="1785065" y="0"/>
              <a:ext cx="8302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4" name="Line"/>
            <p:cNvSpPr/>
            <p:nvPr/>
          </p:nvSpPr>
          <p:spPr>
            <a:xfrm>
              <a:off x="2137927" y="249079"/>
              <a:ext cx="20756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5" name="Line"/>
            <p:cNvSpPr/>
            <p:nvPr/>
          </p:nvSpPr>
          <p:spPr>
            <a:xfrm>
              <a:off x="2137927" y="383996"/>
              <a:ext cx="217945" cy="1"/>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506" name="Line"/>
            <p:cNvSpPr/>
            <p:nvPr/>
          </p:nvSpPr>
          <p:spPr>
            <a:xfrm>
              <a:off x="2976407" y="72648"/>
              <a:ext cx="222091" cy="178425"/>
            </a:xfrm>
            <a:custGeom>
              <a:avLst/>
              <a:gdLst/>
              <a:ahLst/>
              <a:cxnLst>
                <a:cxn ang="0">
                  <a:pos x="wd2" y="hd2"/>
                </a:cxn>
                <a:cxn ang="5400000">
                  <a:pos x="wd2" y="hd2"/>
                </a:cxn>
                <a:cxn ang="10800000">
                  <a:pos x="wd2" y="hd2"/>
                </a:cxn>
                <a:cxn ang="16200000">
                  <a:pos x="wd2" y="hd2"/>
                </a:cxn>
              </a:cxnLst>
              <a:rect l="0" t="0" r="r" b="b"/>
              <a:pathLst>
                <a:path w="21010" h="21424" fill="norm" stroke="1" extrusionOk="0">
                  <a:moveTo>
                    <a:pt x="12968" y="0"/>
                  </a:moveTo>
                  <a:cubicBezTo>
                    <a:pt x="10023" y="2908"/>
                    <a:pt x="7077" y="5815"/>
                    <a:pt x="4950" y="8100"/>
                  </a:cubicBezTo>
                  <a:cubicBezTo>
                    <a:pt x="2823" y="10385"/>
                    <a:pt x="1514" y="12046"/>
                    <a:pt x="695" y="13915"/>
                  </a:cubicBezTo>
                  <a:cubicBezTo>
                    <a:pt x="-123" y="15785"/>
                    <a:pt x="-450" y="17862"/>
                    <a:pt x="1023" y="19315"/>
                  </a:cubicBezTo>
                  <a:cubicBezTo>
                    <a:pt x="2495" y="20769"/>
                    <a:pt x="5768" y="21600"/>
                    <a:pt x="9041" y="21392"/>
                  </a:cubicBezTo>
                  <a:cubicBezTo>
                    <a:pt x="12314" y="21185"/>
                    <a:pt x="15586" y="19938"/>
                    <a:pt x="17714" y="18277"/>
                  </a:cubicBezTo>
                  <a:cubicBezTo>
                    <a:pt x="19841" y="16615"/>
                    <a:pt x="20823" y="14538"/>
                    <a:pt x="20986" y="12462"/>
                  </a:cubicBezTo>
                  <a:cubicBezTo>
                    <a:pt x="21150" y="10385"/>
                    <a:pt x="20495" y="8308"/>
                    <a:pt x="18532" y="7477"/>
                  </a:cubicBezTo>
                  <a:cubicBezTo>
                    <a:pt x="16568" y="6646"/>
                    <a:pt x="13295" y="7062"/>
                    <a:pt x="10023" y="747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7" name="Line"/>
            <p:cNvSpPr/>
            <p:nvPr/>
          </p:nvSpPr>
          <p:spPr>
            <a:xfrm>
              <a:off x="3321052" y="228322"/>
              <a:ext cx="3113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8" name="Line"/>
            <p:cNvSpPr/>
            <p:nvPr/>
          </p:nvSpPr>
          <p:spPr>
            <a:xfrm>
              <a:off x="3635861" y="40663"/>
              <a:ext cx="172972" cy="205926"/>
            </a:xfrm>
            <a:custGeom>
              <a:avLst/>
              <a:gdLst/>
              <a:ahLst/>
              <a:cxnLst>
                <a:cxn ang="0">
                  <a:pos x="wd2" y="hd2"/>
                </a:cxn>
                <a:cxn ang="5400000">
                  <a:pos x="wd2" y="hd2"/>
                </a:cxn>
                <a:cxn ang="10800000">
                  <a:pos x="wd2" y="hd2"/>
                </a:cxn>
                <a:cxn ang="16200000">
                  <a:pos x="wd2" y="hd2"/>
                </a:cxn>
              </a:cxnLst>
              <a:rect l="0" t="0" r="r" b="b"/>
              <a:pathLst>
                <a:path w="20769" h="21078" fill="norm" stroke="1" extrusionOk="0">
                  <a:moveTo>
                    <a:pt x="20770" y="3274"/>
                  </a:moveTo>
                  <a:cubicBezTo>
                    <a:pt x="19523" y="1858"/>
                    <a:pt x="18277" y="441"/>
                    <a:pt x="16408" y="87"/>
                  </a:cubicBezTo>
                  <a:cubicBezTo>
                    <a:pt x="14539" y="-267"/>
                    <a:pt x="12046" y="441"/>
                    <a:pt x="9139" y="2566"/>
                  </a:cubicBezTo>
                  <a:cubicBezTo>
                    <a:pt x="6231" y="4690"/>
                    <a:pt x="2908" y="8231"/>
                    <a:pt x="1247" y="10887"/>
                  </a:cubicBezTo>
                  <a:cubicBezTo>
                    <a:pt x="-415" y="13543"/>
                    <a:pt x="-415" y="15313"/>
                    <a:pt x="1247" y="16907"/>
                  </a:cubicBezTo>
                  <a:cubicBezTo>
                    <a:pt x="2908" y="18500"/>
                    <a:pt x="6231" y="19917"/>
                    <a:pt x="9139" y="20625"/>
                  </a:cubicBezTo>
                  <a:cubicBezTo>
                    <a:pt x="12046" y="21333"/>
                    <a:pt x="14539" y="21333"/>
                    <a:pt x="16823" y="19740"/>
                  </a:cubicBezTo>
                  <a:cubicBezTo>
                    <a:pt x="19108" y="18146"/>
                    <a:pt x="21185" y="14959"/>
                    <a:pt x="20354" y="12126"/>
                  </a:cubicBezTo>
                  <a:cubicBezTo>
                    <a:pt x="19523" y="9294"/>
                    <a:pt x="15785" y="6815"/>
                    <a:pt x="12046" y="433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9" name="Line"/>
            <p:cNvSpPr/>
            <p:nvPr/>
          </p:nvSpPr>
          <p:spPr>
            <a:xfrm>
              <a:off x="3912738" y="11531"/>
              <a:ext cx="331983" cy="362089"/>
            </a:xfrm>
            <a:custGeom>
              <a:avLst/>
              <a:gdLst/>
              <a:ahLst/>
              <a:cxnLst>
                <a:cxn ang="0">
                  <a:pos x="wd2" y="hd2"/>
                </a:cxn>
                <a:cxn ang="5400000">
                  <a:pos x="wd2" y="hd2"/>
                </a:cxn>
                <a:cxn ang="10800000">
                  <a:pos x="wd2" y="hd2"/>
                </a:cxn>
                <a:cxn ang="16200000">
                  <a:pos x="wd2" y="hd2"/>
                </a:cxn>
              </a:cxnLst>
              <a:rect l="0" t="0" r="r" b="b"/>
              <a:pathLst>
                <a:path w="21369" h="21328" fill="norm" stroke="1" extrusionOk="0">
                  <a:moveTo>
                    <a:pt x="21369" y="543"/>
                  </a:moveTo>
                  <a:cubicBezTo>
                    <a:pt x="17361" y="136"/>
                    <a:pt x="13352" y="-272"/>
                    <a:pt x="9901" y="237"/>
                  </a:cubicBezTo>
                  <a:cubicBezTo>
                    <a:pt x="6449" y="747"/>
                    <a:pt x="3555" y="2173"/>
                    <a:pt x="1884" y="3396"/>
                  </a:cubicBezTo>
                  <a:cubicBezTo>
                    <a:pt x="214" y="4619"/>
                    <a:pt x="-231" y="5637"/>
                    <a:pt x="103" y="6351"/>
                  </a:cubicBezTo>
                  <a:cubicBezTo>
                    <a:pt x="437" y="7064"/>
                    <a:pt x="1550" y="7471"/>
                    <a:pt x="3777" y="7777"/>
                  </a:cubicBezTo>
                  <a:cubicBezTo>
                    <a:pt x="6004" y="8083"/>
                    <a:pt x="9344" y="8286"/>
                    <a:pt x="11460" y="8796"/>
                  </a:cubicBezTo>
                  <a:cubicBezTo>
                    <a:pt x="13575" y="9305"/>
                    <a:pt x="14466" y="10120"/>
                    <a:pt x="14911" y="11241"/>
                  </a:cubicBezTo>
                  <a:cubicBezTo>
                    <a:pt x="15357" y="12362"/>
                    <a:pt x="15357" y="13788"/>
                    <a:pt x="13687" y="15419"/>
                  </a:cubicBezTo>
                  <a:cubicBezTo>
                    <a:pt x="12016" y="17049"/>
                    <a:pt x="8676" y="18883"/>
                    <a:pt x="6338" y="19902"/>
                  </a:cubicBezTo>
                  <a:cubicBezTo>
                    <a:pt x="4000" y="20920"/>
                    <a:pt x="2664" y="21124"/>
                    <a:pt x="1328" y="2132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0" name="Line"/>
            <p:cNvSpPr/>
            <p:nvPr/>
          </p:nvSpPr>
          <p:spPr>
            <a:xfrm>
              <a:off x="4244720" y="13837"/>
              <a:ext cx="327064" cy="380539"/>
            </a:xfrm>
            <a:custGeom>
              <a:avLst/>
              <a:gdLst/>
              <a:ahLst/>
              <a:cxnLst>
                <a:cxn ang="0">
                  <a:pos x="wd2" y="hd2"/>
                </a:cxn>
                <a:cxn ang="5400000">
                  <a:pos x="wd2" y="hd2"/>
                </a:cxn>
                <a:cxn ang="10800000">
                  <a:pos x="wd2" y="hd2"/>
                </a:cxn>
                <a:cxn ang="16200000">
                  <a:pos x="wd2" y="hd2"/>
                </a:cxn>
              </a:cxnLst>
              <a:rect l="0" t="0" r="r" b="b"/>
              <a:pathLst>
                <a:path w="21496" h="21600" fill="norm" stroke="1" extrusionOk="0">
                  <a:moveTo>
                    <a:pt x="16370" y="2749"/>
                  </a:moveTo>
                  <a:cubicBezTo>
                    <a:pt x="17507" y="2553"/>
                    <a:pt x="18644" y="2356"/>
                    <a:pt x="19667" y="1964"/>
                  </a:cubicBezTo>
                  <a:cubicBezTo>
                    <a:pt x="20691" y="1571"/>
                    <a:pt x="21600" y="982"/>
                    <a:pt x="21486" y="589"/>
                  </a:cubicBezTo>
                  <a:cubicBezTo>
                    <a:pt x="21373" y="196"/>
                    <a:pt x="20236" y="0"/>
                    <a:pt x="18189" y="0"/>
                  </a:cubicBezTo>
                  <a:cubicBezTo>
                    <a:pt x="16143" y="0"/>
                    <a:pt x="13187" y="196"/>
                    <a:pt x="11141" y="1080"/>
                  </a:cubicBezTo>
                  <a:cubicBezTo>
                    <a:pt x="9095" y="1964"/>
                    <a:pt x="7958" y="3535"/>
                    <a:pt x="7162" y="4811"/>
                  </a:cubicBezTo>
                  <a:cubicBezTo>
                    <a:pt x="6366" y="6087"/>
                    <a:pt x="5912" y="7069"/>
                    <a:pt x="6253" y="7658"/>
                  </a:cubicBezTo>
                  <a:cubicBezTo>
                    <a:pt x="6594" y="8247"/>
                    <a:pt x="7731" y="8444"/>
                    <a:pt x="9663" y="8935"/>
                  </a:cubicBezTo>
                  <a:cubicBezTo>
                    <a:pt x="11596" y="9425"/>
                    <a:pt x="14324" y="10211"/>
                    <a:pt x="15802" y="11193"/>
                  </a:cubicBezTo>
                  <a:cubicBezTo>
                    <a:pt x="17280" y="12175"/>
                    <a:pt x="17507" y="13353"/>
                    <a:pt x="17507" y="14433"/>
                  </a:cubicBezTo>
                  <a:cubicBezTo>
                    <a:pt x="17507" y="15513"/>
                    <a:pt x="17280" y="16495"/>
                    <a:pt x="15234" y="17575"/>
                  </a:cubicBezTo>
                  <a:cubicBezTo>
                    <a:pt x="13187" y="18655"/>
                    <a:pt x="9322" y="19833"/>
                    <a:pt x="6480" y="20520"/>
                  </a:cubicBezTo>
                  <a:cubicBezTo>
                    <a:pt x="3638" y="21207"/>
                    <a:pt x="1819" y="21404"/>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3"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14" name="Google Shape;126;p4"/>
          <p:cNvSpPr txBox="1"/>
          <p:nvPr/>
        </p:nvSpPr>
        <p:spPr>
          <a:xfrm>
            <a:off x="4709164" y="1167623"/>
            <a:ext cx="13366186" cy="14908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a:solidFill>
                  <a:srgbClr val="FFFFFF"/>
                </a:solidFill>
                <a:latin typeface="Tajawal Medium"/>
                <a:ea typeface="Tajawal Medium"/>
                <a:cs typeface="Tajawal Medium"/>
                <a:sym typeface="Tajawal Medium"/>
              </a:defRPr>
            </a:lvl1pPr>
          </a:lstStyle>
          <a:p>
            <a:pPr/>
            <a:r>
              <a:t>Compound interest for fixed deposits at regular intervals of time </a:t>
            </a:r>
          </a:p>
        </p:txBody>
      </p:sp>
      <p:sp>
        <p:nvSpPr>
          <p:cNvPr id="515" name="Google Shape;128;p4"/>
          <p:cNvSpPr txBox="1"/>
          <p:nvPr/>
        </p:nvSpPr>
        <p:spPr>
          <a:xfrm>
            <a:off x="1961188" y="4481655"/>
            <a:ext cx="18754392" cy="29132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Solution:</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p:txBody>
      </p:sp>
      <p:grpSp>
        <p:nvGrpSpPr>
          <p:cNvPr id="662" name="Drawing"/>
          <p:cNvGrpSpPr/>
          <p:nvPr/>
        </p:nvGrpSpPr>
        <p:grpSpPr>
          <a:xfrm>
            <a:off x="5201060" y="3909155"/>
            <a:ext cx="18037903" cy="7154103"/>
            <a:chOff x="0" y="0"/>
            <a:chExt cx="18037901" cy="7154101"/>
          </a:xfrm>
        </p:grpSpPr>
        <p:sp>
          <p:nvSpPr>
            <p:cNvPr id="516" name="Line"/>
            <p:cNvSpPr/>
            <p:nvPr/>
          </p:nvSpPr>
          <p:spPr>
            <a:xfrm>
              <a:off x="257919" y="626156"/>
              <a:ext cx="62271" cy="670183"/>
            </a:xfrm>
            <a:custGeom>
              <a:avLst/>
              <a:gdLst/>
              <a:ahLst/>
              <a:cxnLst>
                <a:cxn ang="0">
                  <a:pos x="wd2" y="hd2"/>
                </a:cxn>
                <a:cxn ang="5400000">
                  <a:pos x="wd2" y="hd2"/>
                </a:cxn>
                <a:cxn ang="10800000">
                  <a:pos x="wd2" y="hd2"/>
                </a:cxn>
                <a:cxn ang="16200000">
                  <a:pos x="wd2" y="hd2"/>
                </a:cxn>
              </a:cxnLst>
              <a:rect l="0" t="0" r="r" b="b"/>
              <a:pathLst>
                <a:path w="21600" h="21459" fill="norm" stroke="1" extrusionOk="0">
                  <a:moveTo>
                    <a:pt x="0" y="0"/>
                  </a:moveTo>
                  <a:cubicBezTo>
                    <a:pt x="3600" y="1329"/>
                    <a:pt x="7200" y="2658"/>
                    <a:pt x="9000" y="4985"/>
                  </a:cubicBezTo>
                  <a:cubicBezTo>
                    <a:pt x="10800" y="7311"/>
                    <a:pt x="10800" y="10634"/>
                    <a:pt x="10800" y="13348"/>
                  </a:cubicBezTo>
                  <a:cubicBezTo>
                    <a:pt x="10800" y="16062"/>
                    <a:pt x="10800" y="18166"/>
                    <a:pt x="10800" y="19551"/>
                  </a:cubicBezTo>
                  <a:cubicBezTo>
                    <a:pt x="10800" y="20935"/>
                    <a:pt x="10800" y="21600"/>
                    <a:pt x="12600" y="21434"/>
                  </a:cubicBezTo>
                  <a:cubicBezTo>
                    <a:pt x="14400" y="21268"/>
                    <a:pt x="18000" y="20271"/>
                    <a:pt x="21600" y="1927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7" name="Line"/>
            <p:cNvSpPr/>
            <p:nvPr/>
          </p:nvSpPr>
          <p:spPr>
            <a:xfrm>
              <a:off x="268297" y="524003"/>
              <a:ext cx="240502" cy="320098"/>
            </a:xfrm>
            <a:custGeom>
              <a:avLst/>
              <a:gdLst/>
              <a:ahLst/>
              <a:cxnLst>
                <a:cxn ang="0">
                  <a:pos x="wd2" y="hd2"/>
                </a:cxn>
                <a:cxn ang="5400000">
                  <a:pos x="wd2" y="hd2"/>
                </a:cxn>
                <a:cxn ang="10800000">
                  <a:pos x="wd2" y="hd2"/>
                </a:cxn>
                <a:cxn ang="16200000">
                  <a:pos x="wd2" y="hd2"/>
                </a:cxn>
              </a:cxnLst>
              <a:rect l="0" t="0" r="r" b="b"/>
              <a:pathLst>
                <a:path w="21150" h="21491" fill="norm" stroke="1" extrusionOk="0">
                  <a:moveTo>
                    <a:pt x="0" y="10343"/>
                  </a:moveTo>
                  <a:cubicBezTo>
                    <a:pt x="0" y="7788"/>
                    <a:pt x="0" y="5233"/>
                    <a:pt x="2586" y="3259"/>
                  </a:cubicBezTo>
                  <a:cubicBezTo>
                    <a:pt x="5172" y="1285"/>
                    <a:pt x="10344" y="-109"/>
                    <a:pt x="13994" y="7"/>
                  </a:cubicBezTo>
                  <a:cubicBezTo>
                    <a:pt x="17645" y="123"/>
                    <a:pt x="19775" y="1749"/>
                    <a:pt x="20687" y="4072"/>
                  </a:cubicBezTo>
                  <a:cubicBezTo>
                    <a:pt x="21600" y="6394"/>
                    <a:pt x="21296" y="9414"/>
                    <a:pt x="18558" y="12433"/>
                  </a:cubicBezTo>
                  <a:cubicBezTo>
                    <a:pt x="15820" y="15452"/>
                    <a:pt x="10648" y="18472"/>
                    <a:pt x="5476" y="2149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8" name="Line"/>
            <p:cNvSpPr/>
            <p:nvPr/>
          </p:nvSpPr>
          <p:spPr>
            <a:xfrm>
              <a:off x="534019" y="1176206"/>
              <a:ext cx="162301" cy="216620"/>
            </a:xfrm>
            <a:custGeom>
              <a:avLst/>
              <a:gdLst/>
              <a:ahLst/>
              <a:cxnLst>
                <a:cxn ang="0">
                  <a:pos x="wd2" y="hd2"/>
                </a:cxn>
                <a:cxn ang="5400000">
                  <a:pos x="wd2" y="hd2"/>
                </a:cxn>
                <a:cxn ang="10800000">
                  <a:pos x="wd2" y="hd2"/>
                </a:cxn>
                <a:cxn ang="16200000">
                  <a:pos x="wd2" y="hd2"/>
                </a:cxn>
              </a:cxnLst>
              <a:rect l="0" t="0" r="r" b="b"/>
              <a:pathLst>
                <a:path w="20267" h="21133" fill="norm" stroke="1" extrusionOk="0">
                  <a:moveTo>
                    <a:pt x="14770" y="9113"/>
                  </a:moveTo>
                  <a:cubicBezTo>
                    <a:pt x="14770" y="7425"/>
                    <a:pt x="14770" y="5738"/>
                    <a:pt x="14122" y="4219"/>
                  </a:cubicBezTo>
                  <a:cubicBezTo>
                    <a:pt x="13474" y="2700"/>
                    <a:pt x="12178" y="1350"/>
                    <a:pt x="10450" y="1181"/>
                  </a:cubicBezTo>
                  <a:cubicBezTo>
                    <a:pt x="8722" y="1013"/>
                    <a:pt x="6562" y="2025"/>
                    <a:pt x="4618" y="4556"/>
                  </a:cubicBezTo>
                  <a:cubicBezTo>
                    <a:pt x="2674" y="7087"/>
                    <a:pt x="946" y="11137"/>
                    <a:pt x="298" y="14006"/>
                  </a:cubicBezTo>
                  <a:cubicBezTo>
                    <a:pt x="-350" y="16875"/>
                    <a:pt x="82" y="18562"/>
                    <a:pt x="1378" y="19744"/>
                  </a:cubicBezTo>
                  <a:cubicBezTo>
                    <a:pt x="2674" y="20925"/>
                    <a:pt x="4834" y="21600"/>
                    <a:pt x="8506" y="20756"/>
                  </a:cubicBezTo>
                  <a:cubicBezTo>
                    <a:pt x="12178" y="19912"/>
                    <a:pt x="17362" y="17550"/>
                    <a:pt x="19306" y="14850"/>
                  </a:cubicBezTo>
                  <a:cubicBezTo>
                    <a:pt x="21250" y="12150"/>
                    <a:pt x="19954" y="9112"/>
                    <a:pt x="18010" y="6581"/>
                  </a:cubicBezTo>
                  <a:cubicBezTo>
                    <a:pt x="16066" y="4050"/>
                    <a:pt x="13474" y="2025"/>
                    <a:pt x="10882"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9" name="Line"/>
            <p:cNvSpPr/>
            <p:nvPr/>
          </p:nvSpPr>
          <p:spPr>
            <a:xfrm>
              <a:off x="1036291" y="968640"/>
              <a:ext cx="197188" cy="1"/>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520" name="Line"/>
            <p:cNvSpPr/>
            <p:nvPr/>
          </p:nvSpPr>
          <p:spPr>
            <a:xfrm>
              <a:off x="1057047" y="1113936"/>
              <a:ext cx="17643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1" name="Line"/>
            <p:cNvSpPr/>
            <p:nvPr/>
          </p:nvSpPr>
          <p:spPr>
            <a:xfrm>
              <a:off x="1844464" y="720637"/>
              <a:ext cx="416466" cy="431004"/>
            </a:xfrm>
            <a:custGeom>
              <a:avLst/>
              <a:gdLst/>
              <a:ahLst/>
              <a:cxnLst>
                <a:cxn ang="0">
                  <a:pos x="wd2" y="hd2"/>
                </a:cxn>
                <a:cxn ang="5400000">
                  <a:pos x="wd2" y="hd2"/>
                </a:cxn>
                <a:cxn ang="10800000">
                  <a:pos x="wd2" y="hd2"/>
                </a:cxn>
                <a:cxn ang="16200000">
                  <a:pos x="wd2" y="hd2"/>
                </a:cxn>
              </a:cxnLst>
              <a:rect l="0" t="0" r="r" b="b"/>
              <a:pathLst>
                <a:path w="21314" h="21024" fill="norm" stroke="1" extrusionOk="0">
                  <a:moveTo>
                    <a:pt x="5380" y="8048"/>
                  </a:moveTo>
                  <a:cubicBezTo>
                    <a:pt x="4494" y="8216"/>
                    <a:pt x="3609" y="8385"/>
                    <a:pt x="2724" y="8385"/>
                  </a:cubicBezTo>
                  <a:cubicBezTo>
                    <a:pt x="1839" y="8385"/>
                    <a:pt x="953" y="8216"/>
                    <a:pt x="422" y="7710"/>
                  </a:cubicBezTo>
                  <a:cubicBezTo>
                    <a:pt x="-109" y="7204"/>
                    <a:pt x="-286" y="6360"/>
                    <a:pt x="776" y="5010"/>
                  </a:cubicBezTo>
                  <a:cubicBezTo>
                    <a:pt x="1839" y="3660"/>
                    <a:pt x="4140" y="1804"/>
                    <a:pt x="5911" y="791"/>
                  </a:cubicBezTo>
                  <a:cubicBezTo>
                    <a:pt x="7681" y="-221"/>
                    <a:pt x="8921" y="-390"/>
                    <a:pt x="9894" y="1044"/>
                  </a:cubicBezTo>
                  <a:cubicBezTo>
                    <a:pt x="10868" y="2479"/>
                    <a:pt x="11576" y="5516"/>
                    <a:pt x="10691" y="8722"/>
                  </a:cubicBezTo>
                  <a:cubicBezTo>
                    <a:pt x="9806" y="11929"/>
                    <a:pt x="7327" y="15304"/>
                    <a:pt x="5734" y="17244"/>
                  </a:cubicBezTo>
                  <a:cubicBezTo>
                    <a:pt x="4140" y="19185"/>
                    <a:pt x="3432" y="19691"/>
                    <a:pt x="2458" y="20198"/>
                  </a:cubicBezTo>
                  <a:cubicBezTo>
                    <a:pt x="1484" y="20704"/>
                    <a:pt x="245" y="21210"/>
                    <a:pt x="157" y="20957"/>
                  </a:cubicBezTo>
                  <a:cubicBezTo>
                    <a:pt x="68" y="20704"/>
                    <a:pt x="1130" y="19691"/>
                    <a:pt x="2547" y="18932"/>
                  </a:cubicBezTo>
                  <a:cubicBezTo>
                    <a:pt x="3963" y="18173"/>
                    <a:pt x="5734" y="17666"/>
                    <a:pt x="6973" y="17666"/>
                  </a:cubicBezTo>
                  <a:cubicBezTo>
                    <a:pt x="8212" y="17666"/>
                    <a:pt x="8921" y="18173"/>
                    <a:pt x="10337" y="18932"/>
                  </a:cubicBezTo>
                  <a:cubicBezTo>
                    <a:pt x="11753" y="19691"/>
                    <a:pt x="13878" y="20704"/>
                    <a:pt x="15825" y="20535"/>
                  </a:cubicBezTo>
                  <a:cubicBezTo>
                    <a:pt x="17773" y="20366"/>
                    <a:pt x="19544" y="19016"/>
                    <a:pt x="21314" y="1766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2" name="Line"/>
            <p:cNvSpPr/>
            <p:nvPr/>
          </p:nvSpPr>
          <p:spPr>
            <a:xfrm>
              <a:off x="2277814" y="830616"/>
              <a:ext cx="193482" cy="292154"/>
            </a:xfrm>
            <a:custGeom>
              <a:avLst/>
              <a:gdLst/>
              <a:ahLst/>
              <a:cxnLst>
                <a:cxn ang="0">
                  <a:pos x="wd2" y="hd2"/>
                </a:cxn>
                <a:cxn ang="5400000">
                  <a:pos x="wd2" y="hd2"/>
                </a:cxn>
                <a:cxn ang="10800000">
                  <a:pos x="wd2" y="hd2"/>
                </a:cxn>
                <a:cxn ang="16200000">
                  <a:pos x="wd2" y="hd2"/>
                </a:cxn>
              </a:cxnLst>
              <a:rect l="0" t="0" r="r" b="b"/>
              <a:pathLst>
                <a:path w="20829" h="21211" fill="norm" stroke="1" extrusionOk="0">
                  <a:moveTo>
                    <a:pt x="19410" y="3239"/>
                  </a:moveTo>
                  <a:cubicBezTo>
                    <a:pt x="19038" y="1983"/>
                    <a:pt x="18665" y="728"/>
                    <a:pt x="17548" y="225"/>
                  </a:cubicBezTo>
                  <a:cubicBezTo>
                    <a:pt x="16431" y="-277"/>
                    <a:pt x="14569" y="-26"/>
                    <a:pt x="11589" y="1858"/>
                  </a:cubicBezTo>
                  <a:cubicBezTo>
                    <a:pt x="8610" y="3742"/>
                    <a:pt x="4513" y="7258"/>
                    <a:pt x="2279" y="10523"/>
                  </a:cubicBezTo>
                  <a:cubicBezTo>
                    <a:pt x="44" y="13788"/>
                    <a:pt x="-328" y="16802"/>
                    <a:pt x="231" y="18686"/>
                  </a:cubicBezTo>
                  <a:cubicBezTo>
                    <a:pt x="789" y="20570"/>
                    <a:pt x="2279" y="21323"/>
                    <a:pt x="5444" y="21197"/>
                  </a:cubicBezTo>
                  <a:cubicBezTo>
                    <a:pt x="8610" y="21072"/>
                    <a:pt x="13451" y="20067"/>
                    <a:pt x="16617" y="18183"/>
                  </a:cubicBezTo>
                  <a:cubicBezTo>
                    <a:pt x="19782" y="16300"/>
                    <a:pt x="21272" y="13537"/>
                    <a:pt x="20713" y="11025"/>
                  </a:cubicBezTo>
                  <a:cubicBezTo>
                    <a:pt x="20155" y="8514"/>
                    <a:pt x="17548" y="6253"/>
                    <a:pt x="14941" y="399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3" name="Line"/>
            <p:cNvSpPr/>
            <p:nvPr/>
          </p:nvSpPr>
          <p:spPr>
            <a:xfrm>
              <a:off x="2518430" y="823344"/>
              <a:ext cx="216442" cy="267354"/>
            </a:xfrm>
            <a:custGeom>
              <a:avLst/>
              <a:gdLst/>
              <a:ahLst/>
              <a:cxnLst>
                <a:cxn ang="0">
                  <a:pos x="wd2" y="hd2"/>
                </a:cxn>
                <a:cxn ang="5400000">
                  <a:pos x="wd2" y="hd2"/>
                </a:cxn>
                <a:cxn ang="10800000">
                  <a:pos x="wd2" y="hd2"/>
                </a:cxn>
                <a:cxn ang="16200000">
                  <a:pos x="wd2" y="hd2"/>
                </a:cxn>
              </a:cxnLst>
              <a:rect l="0" t="0" r="r" b="b"/>
              <a:pathLst>
                <a:path w="21116" h="21130" fill="norm" stroke="1" extrusionOk="0">
                  <a:moveTo>
                    <a:pt x="17403" y="0"/>
                  </a:moveTo>
                  <a:cubicBezTo>
                    <a:pt x="13016" y="3008"/>
                    <a:pt x="8628" y="6015"/>
                    <a:pt x="5760" y="8476"/>
                  </a:cubicBezTo>
                  <a:cubicBezTo>
                    <a:pt x="2891" y="10937"/>
                    <a:pt x="1541" y="12851"/>
                    <a:pt x="697" y="14765"/>
                  </a:cubicBezTo>
                  <a:cubicBezTo>
                    <a:pt x="-146" y="16678"/>
                    <a:pt x="-484" y="18592"/>
                    <a:pt x="1203" y="19823"/>
                  </a:cubicBezTo>
                  <a:cubicBezTo>
                    <a:pt x="2891" y="21053"/>
                    <a:pt x="6603" y="21600"/>
                    <a:pt x="10147" y="20643"/>
                  </a:cubicBezTo>
                  <a:cubicBezTo>
                    <a:pt x="13691" y="19686"/>
                    <a:pt x="17066" y="17225"/>
                    <a:pt x="18922" y="14628"/>
                  </a:cubicBezTo>
                  <a:cubicBezTo>
                    <a:pt x="20778" y="12030"/>
                    <a:pt x="21116" y="9296"/>
                    <a:pt x="21116" y="7246"/>
                  </a:cubicBezTo>
                  <a:cubicBezTo>
                    <a:pt x="21116" y="5195"/>
                    <a:pt x="20778" y="3828"/>
                    <a:pt x="18922" y="3281"/>
                  </a:cubicBezTo>
                  <a:cubicBezTo>
                    <a:pt x="17066" y="2734"/>
                    <a:pt x="13691" y="3008"/>
                    <a:pt x="10316" y="328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4" name="Line"/>
            <p:cNvSpPr/>
            <p:nvPr/>
          </p:nvSpPr>
          <p:spPr>
            <a:xfrm>
              <a:off x="2793682" y="771453"/>
              <a:ext cx="237224" cy="282422"/>
            </a:xfrm>
            <a:custGeom>
              <a:avLst/>
              <a:gdLst/>
              <a:ahLst/>
              <a:cxnLst>
                <a:cxn ang="0">
                  <a:pos x="wd2" y="hd2"/>
                </a:cxn>
                <a:cxn ang="5400000">
                  <a:pos x="wd2" y="hd2"/>
                </a:cxn>
                <a:cxn ang="10800000">
                  <a:pos x="wd2" y="hd2"/>
                </a:cxn>
                <a:cxn ang="16200000">
                  <a:pos x="wd2" y="hd2"/>
                </a:cxn>
              </a:cxnLst>
              <a:rect l="0" t="0" r="r" b="b"/>
              <a:pathLst>
                <a:path w="21466" h="21246" fill="norm" stroke="1" extrusionOk="0">
                  <a:moveTo>
                    <a:pt x="15652" y="0"/>
                  </a:moveTo>
                  <a:cubicBezTo>
                    <a:pt x="10643" y="4424"/>
                    <a:pt x="5635" y="8848"/>
                    <a:pt x="2974" y="11711"/>
                  </a:cubicBezTo>
                  <a:cubicBezTo>
                    <a:pt x="313" y="14573"/>
                    <a:pt x="0" y="15875"/>
                    <a:pt x="0" y="17176"/>
                  </a:cubicBezTo>
                  <a:cubicBezTo>
                    <a:pt x="0" y="18477"/>
                    <a:pt x="313" y="19778"/>
                    <a:pt x="2035" y="20559"/>
                  </a:cubicBezTo>
                  <a:cubicBezTo>
                    <a:pt x="3757" y="21340"/>
                    <a:pt x="6887" y="21600"/>
                    <a:pt x="10174" y="20559"/>
                  </a:cubicBezTo>
                  <a:cubicBezTo>
                    <a:pt x="13461" y="19518"/>
                    <a:pt x="16904" y="17176"/>
                    <a:pt x="18939" y="14443"/>
                  </a:cubicBezTo>
                  <a:cubicBezTo>
                    <a:pt x="20974" y="11711"/>
                    <a:pt x="21600" y="8588"/>
                    <a:pt x="21443" y="6506"/>
                  </a:cubicBezTo>
                  <a:cubicBezTo>
                    <a:pt x="21287" y="4424"/>
                    <a:pt x="20348" y="3383"/>
                    <a:pt x="18783" y="3253"/>
                  </a:cubicBezTo>
                  <a:cubicBezTo>
                    <a:pt x="17217" y="3123"/>
                    <a:pt x="15026" y="3904"/>
                    <a:pt x="12835" y="468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5" name="Line"/>
            <p:cNvSpPr/>
            <p:nvPr/>
          </p:nvSpPr>
          <p:spPr>
            <a:xfrm>
              <a:off x="3288380" y="1072423"/>
              <a:ext cx="134919" cy="1452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492" y="3086"/>
                    <a:pt x="19385" y="6171"/>
                    <a:pt x="15785" y="9771"/>
                  </a:cubicBezTo>
                  <a:cubicBezTo>
                    <a:pt x="12185" y="13371"/>
                    <a:pt x="6092" y="17486"/>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6" name="Line"/>
            <p:cNvSpPr/>
            <p:nvPr/>
          </p:nvSpPr>
          <p:spPr>
            <a:xfrm>
              <a:off x="5074141" y="513537"/>
              <a:ext cx="310655" cy="583960"/>
            </a:xfrm>
            <a:custGeom>
              <a:avLst/>
              <a:gdLst/>
              <a:ahLst/>
              <a:cxnLst>
                <a:cxn ang="0">
                  <a:pos x="wd2" y="hd2"/>
                </a:cxn>
                <a:cxn ang="5400000">
                  <a:pos x="wd2" y="hd2"/>
                </a:cxn>
                <a:cxn ang="10800000">
                  <a:pos x="wd2" y="hd2"/>
                </a:cxn>
                <a:cxn ang="16200000">
                  <a:pos x="wd2" y="hd2"/>
                </a:cxn>
              </a:cxnLst>
              <a:rect l="0" t="0" r="r" b="b"/>
              <a:pathLst>
                <a:path w="21552" h="20835" fill="norm" stroke="1" extrusionOk="0">
                  <a:moveTo>
                    <a:pt x="672" y="2537"/>
                  </a:moveTo>
                  <a:cubicBezTo>
                    <a:pt x="1152" y="1796"/>
                    <a:pt x="1632" y="1056"/>
                    <a:pt x="1872" y="1056"/>
                  </a:cubicBezTo>
                  <a:cubicBezTo>
                    <a:pt x="2112" y="1056"/>
                    <a:pt x="2112" y="1796"/>
                    <a:pt x="2112" y="4018"/>
                  </a:cubicBezTo>
                  <a:cubicBezTo>
                    <a:pt x="2112" y="6240"/>
                    <a:pt x="2112" y="9943"/>
                    <a:pt x="1752" y="12905"/>
                  </a:cubicBezTo>
                  <a:cubicBezTo>
                    <a:pt x="1392" y="15867"/>
                    <a:pt x="672" y="18089"/>
                    <a:pt x="312" y="19508"/>
                  </a:cubicBezTo>
                  <a:cubicBezTo>
                    <a:pt x="-48" y="20928"/>
                    <a:pt x="-48" y="21545"/>
                    <a:pt x="72" y="19632"/>
                  </a:cubicBezTo>
                  <a:cubicBezTo>
                    <a:pt x="192" y="17719"/>
                    <a:pt x="432" y="13275"/>
                    <a:pt x="792" y="10066"/>
                  </a:cubicBezTo>
                  <a:cubicBezTo>
                    <a:pt x="1152" y="6857"/>
                    <a:pt x="1632" y="4882"/>
                    <a:pt x="2112" y="3524"/>
                  </a:cubicBezTo>
                  <a:cubicBezTo>
                    <a:pt x="2592" y="2167"/>
                    <a:pt x="3072" y="1426"/>
                    <a:pt x="4032" y="871"/>
                  </a:cubicBezTo>
                  <a:cubicBezTo>
                    <a:pt x="4992" y="315"/>
                    <a:pt x="6432" y="-55"/>
                    <a:pt x="7512" y="7"/>
                  </a:cubicBezTo>
                  <a:cubicBezTo>
                    <a:pt x="8592" y="68"/>
                    <a:pt x="9312" y="562"/>
                    <a:pt x="10632" y="2784"/>
                  </a:cubicBezTo>
                  <a:cubicBezTo>
                    <a:pt x="11952" y="5006"/>
                    <a:pt x="13872" y="8955"/>
                    <a:pt x="15792" y="11979"/>
                  </a:cubicBezTo>
                  <a:cubicBezTo>
                    <a:pt x="17712" y="15003"/>
                    <a:pt x="19632" y="17102"/>
                    <a:pt x="21552" y="192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7" name="Line"/>
            <p:cNvSpPr/>
            <p:nvPr/>
          </p:nvSpPr>
          <p:spPr>
            <a:xfrm>
              <a:off x="5146094" y="844100"/>
              <a:ext cx="197188"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8" name="Line"/>
            <p:cNvSpPr/>
            <p:nvPr/>
          </p:nvSpPr>
          <p:spPr>
            <a:xfrm>
              <a:off x="5546116" y="1020532"/>
              <a:ext cx="146568" cy="188103"/>
            </a:xfrm>
            <a:custGeom>
              <a:avLst/>
              <a:gdLst/>
              <a:ahLst/>
              <a:cxnLst>
                <a:cxn ang="0">
                  <a:pos x="wd2" y="hd2"/>
                </a:cxn>
                <a:cxn ang="5400000">
                  <a:pos x="wd2" y="hd2"/>
                </a:cxn>
                <a:cxn ang="10800000">
                  <a:pos x="wd2" y="hd2"/>
                </a:cxn>
                <a:cxn ang="16200000">
                  <a:pos x="wd2" y="hd2"/>
                </a:cxn>
              </a:cxnLst>
              <a:rect l="0" t="0" r="r" b="b"/>
              <a:pathLst>
                <a:path w="21282" h="20973" fill="norm" stroke="1" extrusionOk="0">
                  <a:moveTo>
                    <a:pt x="15756" y="6943"/>
                  </a:moveTo>
                  <a:cubicBezTo>
                    <a:pt x="13747" y="5786"/>
                    <a:pt x="11738" y="4629"/>
                    <a:pt x="9226" y="4243"/>
                  </a:cubicBezTo>
                  <a:cubicBezTo>
                    <a:pt x="6715" y="3857"/>
                    <a:pt x="3701" y="4243"/>
                    <a:pt x="1942" y="5400"/>
                  </a:cubicBezTo>
                  <a:cubicBezTo>
                    <a:pt x="184" y="6557"/>
                    <a:pt x="-318" y="8486"/>
                    <a:pt x="184" y="11186"/>
                  </a:cubicBezTo>
                  <a:cubicBezTo>
                    <a:pt x="687" y="13886"/>
                    <a:pt x="2194" y="17357"/>
                    <a:pt x="4203" y="19286"/>
                  </a:cubicBezTo>
                  <a:cubicBezTo>
                    <a:pt x="6212" y="21214"/>
                    <a:pt x="8724" y="21600"/>
                    <a:pt x="12491" y="19864"/>
                  </a:cubicBezTo>
                  <a:cubicBezTo>
                    <a:pt x="16259" y="18129"/>
                    <a:pt x="21282" y="14271"/>
                    <a:pt x="21282" y="10607"/>
                  </a:cubicBezTo>
                  <a:cubicBezTo>
                    <a:pt x="21282" y="6943"/>
                    <a:pt x="16259" y="3471"/>
                    <a:pt x="12491" y="1736"/>
                  </a:cubicBezTo>
                  <a:cubicBezTo>
                    <a:pt x="8724" y="0"/>
                    <a:pt x="6212" y="0"/>
                    <a:pt x="3701"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9" name="Line"/>
            <p:cNvSpPr/>
            <p:nvPr/>
          </p:nvSpPr>
          <p:spPr>
            <a:xfrm>
              <a:off x="5914087" y="719561"/>
              <a:ext cx="186811"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0" name="Line"/>
            <p:cNvSpPr/>
            <p:nvPr/>
          </p:nvSpPr>
          <p:spPr>
            <a:xfrm>
              <a:off x="5934844" y="854479"/>
              <a:ext cx="19718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1" name="Line"/>
            <p:cNvSpPr/>
            <p:nvPr/>
          </p:nvSpPr>
          <p:spPr>
            <a:xfrm>
              <a:off x="6564047" y="532752"/>
              <a:ext cx="221756" cy="435889"/>
            </a:xfrm>
            <a:custGeom>
              <a:avLst/>
              <a:gdLst/>
              <a:ahLst/>
              <a:cxnLst>
                <a:cxn ang="0">
                  <a:pos x="wd2" y="hd2"/>
                </a:cxn>
                <a:cxn ang="5400000">
                  <a:pos x="wd2" y="hd2"/>
                </a:cxn>
                <a:cxn ang="10800000">
                  <a:pos x="wd2" y="hd2"/>
                </a:cxn>
                <a:cxn ang="16200000">
                  <a:pos x="wd2" y="hd2"/>
                </a:cxn>
              </a:cxnLst>
              <a:rect l="0" t="0" r="r" b="b"/>
              <a:pathLst>
                <a:path w="20979" h="21600" fill="norm" stroke="1" extrusionOk="0">
                  <a:moveTo>
                    <a:pt x="13130" y="0"/>
                  </a:moveTo>
                  <a:cubicBezTo>
                    <a:pt x="9857" y="2400"/>
                    <a:pt x="6585" y="4800"/>
                    <a:pt x="4294" y="6857"/>
                  </a:cubicBezTo>
                  <a:cubicBezTo>
                    <a:pt x="2003" y="8914"/>
                    <a:pt x="694" y="10629"/>
                    <a:pt x="203" y="11914"/>
                  </a:cubicBezTo>
                  <a:cubicBezTo>
                    <a:pt x="-288" y="13200"/>
                    <a:pt x="39" y="14057"/>
                    <a:pt x="2003" y="14571"/>
                  </a:cubicBezTo>
                  <a:cubicBezTo>
                    <a:pt x="3967" y="15086"/>
                    <a:pt x="7567" y="15257"/>
                    <a:pt x="10839" y="14829"/>
                  </a:cubicBezTo>
                  <a:cubicBezTo>
                    <a:pt x="14112" y="14400"/>
                    <a:pt x="17057" y="13371"/>
                    <a:pt x="18857" y="12429"/>
                  </a:cubicBezTo>
                  <a:cubicBezTo>
                    <a:pt x="20657" y="11486"/>
                    <a:pt x="21312" y="10629"/>
                    <a:pt x="20821" y="10457"/>
                  </a:cubicBezTo>
                  <a:cubicBezTo>
                    <a:pt x="20330" y="10286"/>
                    <a:pt x="18694" y="10800"/>
                    <a:pt x="16894" y="12343"/>
                  </a:cubicBezTo>
                  <a:cubicBezTo>
                    <a:pt x="15094" y="13886"/>
                    <a:pt x="13130" y="16457"/>
                    <a:pt x="12476" y="18171"/>
                  </a:cubicBezTo>
                  <a:cubicBezTo>
                    <a:pt x="11821" y="19886"/>
                    <a:pt x="12476" y="20743"/>
                    <a:pt x="1313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2" name="Line"/>
            <p:cNvSpPr/>
            <p:nvPr/>
          </p:nvSpPr>
          <p:spPr>
            <a:xfrm>
              <a:off x="6868877" y="666749"/>
              <a:ext cx="242423" cy="231452"/>
            </a:xfrm>
            <a:custGeom>
              <a:avLst/>
              <a:gdLst/>
              <a:ahLst/>
              <a:cxnLst>
                <a:cxn ang="0">
                  <a:pos x="wd2" y="hd2"/>
                </a:cxn>
                <a:cxn ang="5400000">
                  <a:pos x="wd2" y="hd2"/>
                </a:cxn>
                <a:cxn ang="10800000">
                  <a:pos x="wd2" y="hd2"/>
                </a:cxn>
                <a:cxn ang="16200000">
                  <a:pos x="wd2" y="hd2"/>
                </a:cxn>
              </a:cxnLst>
              <a:rect l="0" t="0" r="r" b="b"/>
              <a:pathLst>
                <a:path w="21023" h="20944" fill="norm" stroke="1" extrusionOk="0">
                  <a:moveTo>
                    <a:pt x="11701" y="1022"/>
                  </a:moveTo>
                  <a:cubicBezTo>
                    <a:pt x="10201" y="396"/>
                    <a:pt x="8701" y="-230"/>
                    <a:pt x="7351" y="83"/>
                  </a:cubicBezTo>
                  <a:cubicBezTo>
                    <a:pt x="6001" y="396"/>
                    <a:pt x="4801" y="1648"/>
                    <a:pt x="3451" y="4466"/>
                  </a:cubicBezTo>
                  <a:cubicBezTo>
                    <a:pt x="2101" y="7283"/>
                    <a:pt x="601" y="11666"/>
                    <a:pt x="151" y="14640"/>
                  </a:cubicBezTo>
                  <a:cubicBezTo>
                    <a:pt x="-299" y="17613"/>
                    <a:pt x="301" y="19179"/>
                    <a:pt x="1351" y="20118"/>
                  </a:cubicBezTo>
                  <a:cubicBezTo>
                    <a:pt x="2401" y="21057"/>
                    <a:pt x="3901" y="21370"/>
                    <a:pt x="7201" y="20118"/>
                  </a:cubicBezTo>
                  <a:cubicBezTo>
                    <a:pt x="10501" y="18866"/>
                    <a:pt x="15601" y="16048"/>
                    <a:pt x="18301" y="13544"/>
                  </a:cubicBezTo>
                  <a:cubicBezTo>
                    <a:pt x="21001" y="11040"/>
                    <a:pt x="21301" y="8848"/>
                    <a:pt x="20851" y="7283"/>
                  </a:cubicBezTo>
                  <a:cubicBezTo>
                    <a:pt x="20401" y="5718"/>
                    <a:pt x="19201" y="4779"/>
                    <a:pt x="17101" y="4935"/>
                  </a:cubicBezTo>
                  <a:cubicBezTo>
                    <a:pt x="15001" y="5092"/>
                    <a:pt x="12001" y="6344"/>
                    <a:pt x="9001" y="759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3" name="Line"/>
            <p:cNvSpPr/>
            <p:nvPr/>
          </p:nvSpPr>
          <p:spPr>
            <a:xfrm>
              <a:off x="7157592" y="667670"/>
              <a:ext cx="200860" cy="222701"/>
            </a:xfrm>
            <a:custGeom>
              <a:avLst/>
              <a:gdLst/>
              <a:ahLst/>
              <a:cxnLst>
                <a:cxn ang="0">
                  <a:pos x="wd2" y="hd2"/>
                </a:cxn>
                <a:cxn ang="5400000">
                  <a:pos x="wd2" y="hd2"/>
                </a:cxn>
                <a:cxn ang="10800000">
                  <a:pos x="wd2" y="hd2"/>
                </a:cxn>
                <a:cxn ang="16200000">
                  <a:pos x="wd2" y="hd2"/>
                </a:cxn>
              </a:cxnLst>
              <a:rect l="0" t="0" r="r" b="b"/>
              <a:pathLst>
                <a:path w="20559" h="21392" fill="norm" stroke="1" extrusionOk="0">
                  <a:moveTo>
                    <a:pt x="14003" y="0"/>
                  </a:moveTo>
                  <a:cubicBezTo>
                    <a:pt x="12233" y="0"/>
                    <a:pt x="10462" y="0"/>
                    <a:pt x="7983" y="2658"/>
                  </a:cubicBezTo>
                  <a:cubicBezTo>
                    <a:pt x="5505" y="5317"/>
                    <a:pt x="2318" y="10634"/>
                    <a:pt x="901" y="14123"/>
                  </a:cubicBezTo>
                  <a:cubicBezTo>
                    <a:pt x="-515" y="17612"/>
                    <a:pt x="-161" y="19274"/>
                    <a:pt x="1256" y="20271"/>
                  </a:cubicBezTo>
                  <a:cubicBezTo>
                    <a:pt x="2672" y="21268"/>
                    <a:pt x="5151" y="21600"/>
                    <a:pt x="8160" y="21268"/>
                  </a:cubicBezTo>
                  <a:cubicBezTo>
                    <a:pt x="11170" y="20935"/>
                    <a:pt x="14711" y="19938"/>
                    <a:pt x="17190" y="17446"/>
                  </a:cubicBezTo>
                  <a:cubicBezTo>
                    <a:pt x="19669" y="14954"/>
                    <a:pt x="21085" y="10966"/>
                    <a:pt x="20377" y="8142"/>
                  </a:cubicBezTo>
                  <a:cubicBezTo>
                    <a:pt x="19669" y="5317"/>
                    <a:pt x="16836" y="3655"/>
                    <a:pt x="14534" y="2825"/>
                  </a:cubicBezTo>
                  <a:cubicBezTo>
                    <a:pt x="12233" y="1994"/>
                    <a:pt x="10462" y="1994"/>
                    <a:pt x="8692" y="199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4" name="Line"/>
            <p:cNvSpPr/>
            <p:nvPr/>
          </p:nvSpPr>
          <p:spPr>
            <a:xfrm>
              <a:off x="7636883" y="844100"/>
              <a:ext cx="145297" cy="1660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5" name="Line"/>
            <p:cNvSpPr/>
            <p:nvPr/>
          </p:nvSpPr>
          <p:spPr>
            <a:xfrm>
              <a:off x="9520944" y="428969"/>
              <a:ext cx="108572" cy="332106"/>
            </a:xfrm>
            <a:custGeom>
              <a:avLst/>
              <a:gdLst/>
              <a:ahLst/>
              <a:cxnLst>
                <a:cxn ang="0">
                  <a:pos x="wd2" y="hd2"/>
                </a:cxn>
                <a:cxn ang="5400000">
                  <a:pos x="wd2" y="hd2"/>
                </a:cxn>
                <a:cxn ang="10800000">
                  <a:pos x="wd2" y="hd2"/>
                </a:cxn>
                <a:cxn ang="16200000">
                  <a:pos x="wd2" y="hd2"/>
                </a:cxn>
              </a:cxnLst>
              <a:rect l="0" t="0" r="r" b="b"/>
              <a:pathLst>
                <a:path w="20542" h="21600" fill="norm" stroke="1" extrusionOk="0">
                  <a:moveTo>
                    <a:pt x="12687" y="0"/>
                  </a:moveTo>
                  <a:cubicBezTo>
                    <a:pt x="7451" y="4725"/>
                    <a:pt x="2215" y="9450"/>
                    <a:pt x="578" y="12938"/>
                  </a:cubicBezTo>
                  <a:cubicBezTo>
                    <a:pt x="-1058" y="16425"/>
                    <a:pt x="906" y="18675"/>
                    <a:pt x="4833" y="19913"/>
                  </a:cubicBezTo>
                  <a:cubicBezTo>
                    <a:pt x="8760" y="21150"/>
                    <a:pt x="14651" y="21375"/>
                    <a:pt x="20542"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6" name="Line"/>
            <p:cNvSpPr/>
            <p:nvPr/>
          </p:nvSpPr>
          <p:spPr>
            <a:xfrm>
              <a:off x="9639893" y="221403"/>
              <a:ext cx="1037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7" name="Line"/>
            <p:cNvSpPr/>
            <p:nvPr/>
          </p:nvSpPr>
          <p:spPr>
            <a:xfrm>
              <a:off x="9982376" y="491239"/>
              <a:ext cx="22832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8" name="Line"/>
            <p:cNvSpPr/>
            <p:nvPr/>
          </p:nvSpPr>
          <p:spPr>
            <a:xfrm>
              <a:off x="9971998" y="636535"/>
              <a:ext cx="21794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9" name="Line"/>
            <p:cNvSpPr/>
            <p:nvPr/>
          </p:nvSpPr>
          <p:spPr>
            <a:xfrm>
              <a:off x="10823018" y="174251"/>
              <a:ext cx="240551" cy="327367"/>
            </a:xfrm>
            <a:custGeom>
              <a:avLst/>
              <a:gdLst/>
              <a:ahLst/>
              <a:cxnLst>
                <a:cxn ang="0">
                  <a:pos x="wd2" y="hd2"/>
                </a:cxn>
                <a:cxn ang="5400000">
                  <a:pos x="wd2" y="hd2"/>
                </a:cxn>
                <a:cxn ang="10800000">
                  <a:pos x="wd2" y="hd2"/>
                </a:cxn>
                <a:cxn ang="16200000">
                  <a:pos x="wd2" y="hd2"/>
                </a:cxn>
              </a:cxnLst>
              <a:rect l="0" t="0" r="r" b="b"/>
              <a:pathLst>
                <a:path w="21456" h="21516" fill="norm" stroke="1" extrusionOk="0">
                  <a:moveTo>
                    <a:pt x="18514" y="1735"/>
                  </a:moveTo>
                  <a:cubicBezTo>
                    <a:pt x="20057" y="1280"/>
                    <a:pt x="21600" y="825"/>
                    <a:pt x="21446" y="484"/>
                  </a:cubicBezTo>
                  <a:cubicBezTo>
                    <a:pt x="21291" y="143"/>
                    <a:pt x="19440" y="-84"/>
                    <a:pt x="16817" y="30"/>
                  </a:cubicBezTo>
                  <a:cubicBezTo>
                    <a:pt x="14194" y="143"/>
                    <a:pt x="10800" y="598"/>
                    <a:pt x="7869" y="1394"/>
                  </a:cubicBezTo>
                  <a:cubicBezTo>
                    <a:pt x="4937" y="2190"/>
                    <a:pt x="2469" y="3327"/>
                    <a:pt x="1234" y="4463"/>
                  </a:cubicBezTo>
                  <a:cubicBezTo>
                    <a:pt x="0" y="5600"/>
                    <a:pt x="0" y="6737"/>
                    <a:pt x="0" y="7874"/>
                  </a:cubicBezTo>
                  <a:cubicBezTo>
                    <a:pt x="0" y="9011"/>
                    <a:pt x="0" y="10148"/>
                    <a:pt x="771" y="10716"/>
                  </a:cubicBezTo>
                  <a:cubicBezTo>
                    <a:pt x="1543" y="11284"/>
                    <a:pt x="3086" y="11284"/>
                    <a:pt x="5400" y="11171"/>
                  </a:cubicBezTo>
                  <a:cubicBezTo>
                    <a:pt x="7714" y="11057"/>
                    <a:pt x="10800" y="10830"/>
                    <a:pt x="13114" y="10943"/>
                  </a:cubicBezTo>
                  <a:cubicBezTo>
                    <a:pt x="15429" y="11057"/>
                    <a:pt x="16971" y="11512"/>
                    <a:pt x="18051" y="12308"/>
                  </a:cubicBezTo>
                  <a:cubicBezTo>
                    <a:pt x="19131" y="13103"/>
                    <a:pt x="19749" y="14240"/>
                    <a:pt x="17434" y="15832"/>
                  </a:cubicBezTo>
                  <a:cubicBezTo>
                    <a:pt x="15120" y="17423"/>
                    <a:pt x="9874" y="19470"/>
                    <a:pt x="4629" y="2151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40" name="Line"/>
            <p:cNvSpPr/>
            <p:nvPr/>
          </p:nvSpPr>
          <p:spPr>
            <a:xfrm>
              <a:off x="11217394" y="345942"/>
              <a:ext cx="51892" cy="726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41" name="Line"/>
            <p:cNvSpPr/>
            <p:nvPr/>
          </p:nvSpPr>
          <p:spPr>
            <a:xfrm>
              <a:off x="11435337" y="127998"/>
              <a:ext cx="259458" cy="3009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992" y="0"/>
                    <a:pt x="12384" y="0"/>
                    <a:pt x="8928" y="621"/>
                  </a:cubicBezTo>
                  <a:cubicBezTo>
                    <a:pt x="5472" y="1241"/>
                    <a:pt x="3168" y="2483"/>
                    <a:pt x="1872" y="3724"/>
                  </a:cubicBezTo>
                  <a:cubicBezTo>
                    <a:pt x="576" y="4966"/>
                    <a:pt x="288" y="6207"/>
                    <a:pt x="1008" y="6828"/>
                  </a:cubicBezTo>
                  <a:cubicBezTo>
                    <a:pt x="1728" y="7448"/>
                    <a:pt x="3456" y="7448"/>
                    <a:pt x="5760" y="7572"/>
                  </a:cubicBezTo>
                  <a:cubicBezTo>
                    <a:pt x="8064" y="7697"/>
                    <a:pt x="10944" y="7945"/>
                    <a:pt x="12816" y="8690"/>
                  </a:cubicBezTo>
                  <a:cubicBezTo>
                    <a:pt x="14688" y="9434"/>
                    <a:pt x="15552" y="10676"/>
                    <a:pt x="15408" y="11793"/>
                  </a:cubicBezTo>
                  <a:cubicBezTo>
                    <a:pt x="15264" y="12910"/>
                    <a:pt x="14112" y="13903"/>
                    <a:pt x="11376" y="15517"/>
                  </a:cubicBezTo>
                  <a:cubicBezTo>
                    <a:pt x="8640" y="17131"/>
                    <a:pt x="4320" y="19366"/>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42" name="Line"/>
            <p:cNvSpPr/>
            <p:nvPr/>
          </p:nvSpPr>
          <p:spPr>
            <a:xfrm>
              <a:off x="10781505" y="418591"/>
              <a:ext cx="1141612" cy="4462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535" y="837"/>
                    <a:pt x="21469" y="1674"/>
                    <a:pt x="20782" y="2930"/>
                  </a:cubicBezTo>
                  <a:cubicBezTo>
                    <a:pt x="20095" y="4186"/>
                    <a:pt x="18785" y="5860"/>
                    <a:pt x="17051" y="7619"/>
                  </a:cubicBezTo>
                  <a:cubicBezTo>
                    <a:pt x="15316" y="9377"/>
                    <a:pt x="13156" y="11219"/>
                    <a:pt x="10604" y="13144"/>
                  </a:cubicBezTo>
                  <a:cubicBezTo>
                    <a:pt x="8051" y="15070"/>
                    <a:pt x="5105" y="17079"/>
                    <a:pt x="3273" y="18502"/>
                  </a:cubicBezTo>
                  <a:cubicBezTo>
                    <a:pt x="1440" y="19926"/>
                    <a:pt x="720" y="20763"/>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43" name="Line"/>
            <p:cNvSpPr/>
            <p:nvPr/>
          </p:nvSpPr>
          <p:spPr>
            <a:xfrm>
              <a:off x="11279663" y="809506"/>
              <a:ext cx="217945" cy="27329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9296"/>
                  </a:moveTo>
                  <a:cubicBezTo>
                    <a:pt x="4457" y="7109"/>
                    <a:pt x="8914" y="4922"/>
                    <a:pt x="12000" y="3144"/>
                  </a:cubicBezTo>
                  <a:cubicBezTo>
                    <a:pt x="15086" y="1367"/>
                    <a:pt x="16800" y="0"/>
                    <a:pt x="17657" y="0"/>
                  </a:cubicBezTo>
                  <a:cubicBezTo>
                    <a:pt x="18514" y="0"/>
                    <a:pt x="18514" y="1367"/>
                    <a:pt x="18343" y="4785"/>
                  </a:cubicBezTo>
                  <a:cubicBezTo>
                    <a:pt x="18171" y="8203"/>
                    <a:pt x="17829" y="13671"/>
                    <a:pt x="18343" y="16815"/>
                  </a:cubicBezTo>
                  <a:cubicBezTo>
                    <a:pt x="18857" y="19960"/>
                    <a:pt x="20229" y="2078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44" name="Line"/>
            <p:cNvSpPr/>
            <p:nvPr/>
          </p:nvSpPr>
          <p:spPr>
            <a:xfrm>
              <a:off x="11630569" y="815747"/>
              <a:ext cx="187168" cy="222749"/>
            </a:xfrm>
            <a:custGeom>
              <a:avLst/>
              <a:gdLst/>
              <a:ahLst/>
              <a:cxnLst>
                <a:cxn ang="0">
                  <a:pos x="wd2" y="hd2"/>
                </a:cxn>
                <a:cxn ang="5400000">
                  <a:pos x="wd2" y="hd2"/>
                </a:cxn>
                <a:cxn ang="10800000">
                  <a:pos x="wd2" y="hd2"/>
                </a:cxn>
                <a:cxn ang="16200000">
                  <a:pos x="wd2" y="hd2"/>
                </a:cxn>
              </a:cxnLst>
              <a:rect l="0" t="0" r="r" b="b"/>
              <a:pathLst>
                <a:path w="20869" h="21073" fill="norm" stroke="1" extrusionOk="0">
                  <a:moveTo>
                    <a:pt x="17576" y="1701"/>
                  </a:moveTo>
                  <a:cubicBezTo>
                    <a:pt x="16033" y="719"/>
                    <a:pt x="14490" y="-263"/>
                    <a:pt x="12561" y="64"/>
                  </a:cubicBezTo>
                  <a:cubicBezTo>
                    <a:pt x="10633" y="392"/>
                    <a:pt x="8318" y="2028"/>
                    <a:pt x="6197" y="4482"/>
                  </a:cubicBezTo>
                  <a:cubicBezTo>
                    <a:pt x="4076" y="6937"/>
                    <a:pt x="2147" y="10210"/>
                    <a:pt x="990" y="12828"/>
                  </a:cubicBezTo>
                  <a:cubicBezTo>
                    <a:pt x="-167" y="15446"/>
                    <a:pt x="-553" y="17410"/>
                    <a:pt x="1183" y="18882"/>
                  </a:cubicBezTo>
                  <a:cubicBezTo>
                    <a:pt x="2918" y="20355"/>
                    <a:pt x="6776" y="21337"/>
                    <a:pt x="10440" y="21010"/>
                  </a:cubicBezTo>
                  <a:cubicBezTo>
                    <a:pt x="14104" y="20682"/>
                    <a:pt x="17576" y="19046"/>
                    <a:pt x="19311" y="17246"/>
                  </a:cubicBezTo>
                  <a:cubicBezTo>
                    <a:pt x="21047" y="15446"/>
                    <a:pt x="21047" y="13482"/>
                    <a:pt x="20661" y="11682"/>
                  </a:cubicBezTo>
                  <a:cubicBezTo>
                    <a:pt x="20276" y="9882"/>
                    <a:pt x="19504" y="8246"/>
                    <a:pt x="18154" y="7264"/>
                  </a:cubicBezTo>
                  <a:cubicBezTo>
                    <a:pt x="16804" y="6282"/>
                    <a:pt x="14876" y="5955"/>
                    <a:pt x="12947" y="562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45" name="Line"/>
            <p:cNvSpPr/>
            <p:nvPr/>
          </p:nvSpPr>
          <p:spPr>
            <a:xfrm>
              <a:off x="11924034" y="802587"/>
              <a:ext cx="192838" cy="225484"/>
            </a:xfrm>
            <a:custGeom>
              <a:avLst/>
              <a:gdLst/>
              <a:ahLst/>
              <a:cxnLst>
                <a:cxn ang="0">
                  <a:pos x="wd2" y="hd2"/>
                </a:cxn>
                <a:cxn ang="5400000">
                  <a:pos x="wd2" y="hd2"/>
                </a:cxn>
                <a:cxn ang="10800000">
                  <a:pos x="wd2" y="hd2"/>
                </a:cxn>
                <a:cxn ang="16200000">
                  <a:pos x="wd2" y="hd2"/>
                </a:cxn>
              </a:cxnLst>
              <a:rect l="0" t="0" r="r" b="b"/>
              <a:pathLst>
                <a:path w="20759" h="21331" fill="norm" stroke="1" extrusionOk="0">
                  <a:moveTo>
                    <a:pt x="15543" y="1964"/>
                  </a:moveTo>
                  <a:cubicBezTo>
                    <a:pt x="12191" y="3927"/>
                    <a:pt x="8839" y="5891"/>
                    <a:pt x="6046" y="8345"/>
                  </a:cubicBezTo>
                  <a:cubicBezTo>
                    <a:pt x="3253" y="10800"/>
                    <a:pt x="1019" y="13745"/>
                    <a:pt x="274" y="16036"/>
                  </a:cubicBezTo>
                  <a:cubicBezTo>
                    <a:pt x="-471" y="18327"/>
                    <a:pt x="274" y="19964"/>
                    <a:pt x="2881" y="20782"/>
                  </a:cubicBezTo>
                  <a:cubicBezTo>
                    <a:pt x="5488" y="21600"/>
                    <a:pt x="9957" y="21600"/>
                    <a:pt x="13308" y="20127"/>
                  </a:cubicBezTo>
                  <a:cubicBezTo>
                    <a:pt x="16660" y="18655"/>
                    <a:pt x="18895" y="15709"/>
                    <a:pt x="20012" y="13418"/>
                  </a:cubicBezTo>
                  <a:cubicBezTo>
                    <a:pt x="21129" y="11127"/>
                    <a:pt x="21129" y="9491"/>
                    <a:pt x="19081" y="7364"/>
                  </a:cubicBezTo>
                  <a:cubicBezTo>
                    <a:pt x="17032" y="5236"/>
                    <a:pt x="12936" y="2618"/>
                    <a:pt x="8839"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46" name="Line"/>
            <p:cNvSpPr/>
            <p:nvPr/>
          </p:nvSpPr>
          <p:spPr>
            <a:xfrm>
              <a:off x="12379761" y="553508"/>
              <a:ext cx="20756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47" name="Line"/>
            <p:cNvSpPr/>
            <p:nvPr/>
          </p:nvSpPr>
          <p:spPr>
            <a:xfrm>
              <a:off x="12379761" y="678048"/>
              <a:ext cx="16605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48" name="Line"/>
            <p:cNvSpPr/>
            <p:nvPr/>
          </p:nvSpPr>
          <p:spPr>
            <a:xfrm>
              <a:off x="12988419" y="408212"/>
              <a:ext cx="261472" cy="200016"/>
            </a:xfrm>
            <a:custGeom>
              <a:avLst/>
              <a:gdLst/>
              <a:ahLst/>
              <a:cxnLst>
                <a:cxn ang="0">
                  <a:pos x="wd2" y="hd2"/>
                </a:cxn>
                <a:cxn ang="5400000">
                  <a:pos x="wd2" y="hd2"/>
                </a:cxn>
                <a:cxn ang="10800000">
                  <a:pos x="wd2" y="hd2"/>
                </a:cxn>
                <a:cxn ang="16200000">
                  <a:pos x="wd2" y="hd2"/>
                </a:cxn>
              </a:cxnLst>
              <a:rect l="0" t="0" r="r" b="b"/>
              <a:pathLst>
                <a:path w="20666" h="21167" fill="norm" stroke="1" extrusionOk="0">
                  <a:moveTo>
                    <a:pt x="6852" y="0"/>
                  </a:moveTo>
                  <a:cubicBezTo>
                    <a:pt x="5211" y="0"/>
                    <a:pt x="3571" y="0"/>
                    <a:pt x="2067" y="2563"/>
                  </a:cubicBezTo>
                  <a:cubicBezTo>
                    <a:pt x="563" y="5125"/>
                    <a:pt x="-804" y="10251"/>
                    <a:pt x="563" y="13912"/>
                  </a:cubicBezTo>
                  <a:cubicBezTo>
                    <a:pt x="1930" y="17573"/>
                    <a:pt x="6031" y="19769"/>
                    <a:pt x="9449" y="20685"/>
                  </a:cubicBezTo>
                  <a:cubicBezTo>
                    <a:pt x="12867" y="21600"/>
                    <a:pt x="15601" y="21234"/>
                    <a:pt x="17378" y="19403"/>
                  </a:cubicBezTo>
                  <a:cubicBezTo>
                    <a:pt x="19156" y="17573"/>
                    <a:pt x="19976" y="14278"/>
                    <a:pt x="20386" y="11715"/>
                  </a:cubicBezTo>
                  <a:cubicBezTo>
                    <a:pt x="20796" y="9153"/>
                    <a:pt x="20796" y="7322"/>
                    <a:pt x="20112" y="5675"/>
                  </a:cubicBezTo>
                  <a:cubicBezTo>
                    <a:pt x="19429" y="4027"/>
                    <a:pt x="18062" y="2563"/>
                    <a:pt x="16695" y="2197"/>
                  </a:cubicBezTo>
                  <a:cubicBezTo>
                    <a:pt x="15328" y="1831"/>
                    <a:pt x="13961" y="2563"/>
                    <a:pt x="12593" y="329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49" name="Line"/>
            <p:cNvSpPr/>
            <p:nvPr/>
          </p:nvSpPr>
          <p:spPr>
            <a:xfrm>
              <a:off x="13448726" y="501617"/>
              <a:ext cx="20757"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50" name="Line"/>
            <p:cNvSpPr/>
            <p:nvPr/>
          </p:nvSpPr>
          <p:spPr>
            <a:xfrm>
              <a:off x="13717704" y="367293"/>
              <a:ext cx="198944" cy="205676"/>
            </a:xfrm>
            <a:custGeom>
              <a:avLst/>
              <a:gdLst/>
              <a:ahLst/>
              <a:cxnLst>
                <a:cxn ang="0">
                  <a:pos x="wd2" y="hd2"/>
                </a:cxn>
                <a:cxn ang="5400000">
                  <a:pos x="wd2" y="hd2"/>
                </a:cxn>
                <a:cxn ang="10800000">
                  <a:pos x="wd2" y="hd2"/>
                </a:cxn>
                <a:cxn ang="16200000">
                  <a:pos x="wd2" y="hd2"/>
                </a:cxn>
              </a:cxnLst>
              <a:rect l="0" t="0" r="r" b="b"/>
              <a:pathLst>
                <a:path w="20703" h="21052" fill="norm" stroke="1" extrusionOk="0">
                  <a:moveTo>
                    <a:pt x="17369" y="1001"/>
                  </a:moveTo>
                  <a:cubicBezTo>
                    <a:pt x="15209" y="293"/>
                    <a:pt x="13049" y="-415"/>
                    <a:pt x="10349" y="293"/>
                  </a:cubicBezTo>
                  <a:cubicBezTo>
                    <a:pt x="7649" y="1001"/>
                    <a:pt x="4409" y="3126"/>
                    <a:pt x="2429" y="6313"/>
                  </a:cubicBezTo>
                  <a:cubicBezTo>
                    <a:pt x="449" y="9500"/>
                    <a:pt x="-271" y="13749"/>
                    <a:pt x="89" y="16405"/>
                  </a:cubicBezTo>
                  <a:cubicBezTo>
                    <a:pt x="449" y="19060"/>
                    <a:pt x="1889" y="20123"/>
                    <a:pt x="4409" y="20654"/>
                  </a:cubicBezTo>
                  <a:cubicBezTo>
                    <a:pt x="6929" y="21185"/>
                    <a:pt x="10529" y="21185"/>
                    <a:pt x="13409" y="20654"/>
                  </a:cubicBezTo>
                  <a:cubicBezTo>
                    <a:pt x="16289" y="20123"/>
                    <a:pt x="18449" y="19060"/>
                    <a:pt x="19709" y="17113"/>
                  </a:cubicBezTo>
                  <a:cubicBezTo>
                    <a:pt x="20969" y="15165"/>
                    <a:pt x="21329" y="12333"/>
                    <a:pt x="18989" y="10562"/>
                  </a:cubicBezTo>
                  <a:cubicBezTo>
                    <a:pt x="16649" y="8792"/>
                    <a:pt x="11609" y="8083"/>
                    <a:pt x="6569" y="737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51" name="Line"/>
            <p:cNvSpPr/>
            <p:nvPr/>
          </p:nvSpPr>
          <p:spPr>
            <a:xfrm>
              <a:off x="14071422" y="262916"/>
              <a:ext cx="311350"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560" y="0"/>
                    <a:pt x="11520" y="0"/>
                    <a:pt x="8400" y="103"/>
                  </a:cubicBezTo>
                  <a:cubicBezTo>
                    <a:pt x="5280" y="206"/>
                    <a:pt x="4080" y="411"/>
                    <a:pt x="3480" y="1029"/>
                  </a:cubicBezTo>
                  <a:cubicBezTo>
                    <a:pt x="2880" y="1646"/>
                    <a:pt x="2880" y="2674"/>
                    <a:pt x="2760" y="3703"/>
                  </a:cubicBezTo>
                  <a:cubicBezTo>
                    <a:pt x="2640" y="4731"/>
                    <a:pt x="2400" y="5760"/>
                    <a:pt x="2640" y="6686"/>
                  </a:cubicBezTo>
                  <a:cubicBezTo>
                    <a:pt x="2880" y="7611"/>
                    <a:pt x="3600" y="8434"/>
                    <a:pt x="5520" y="8846"/>
                  </a:cubicBezTo>
                  <a:cubicBezTo>
                    <a:pt x="7440" y="9257"/>
                    <a:pt x="10560" y="9257"/>
                    <a:pt x="12360" y="9771"/>
                  </a:cubicBezTo>
                  <a:cubicBezTo>
                    <a:pt x="14160" y="10286"/>
                    <a:pt x="14640" y="11314"/>
                    <a:pt x="14880" y="12343"/>
                  </a:cubicBezTo>
                  <a:cubicBezTo>
                    <a:pt x="15120" y="13371"/>
                    <a:pt x="15120" y="14400"/>
                    <a:pt x="14160" y="15737"/>
                  </a:cubicBezTo>
                  <a:cubicBezTo>
                    <a:pt x="13200" y="17074"/>
                    <a:pt x="11280" y="18720"/>
                    <a:pt x="8760" y="19749"/>
                  </a:cubicBezTo>
                  <a:cubicBezTo>
                    <a:pt x="6240" y="20777"/>
                    <a:pt x="3120" y="21189"/>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52" name="Line"/>
            <p:cNvSpPr/>
            <p:nvPr/>
          </p:nvSpPr>
          <p:spPr>
            <a:xfrm>
              <a:off x="14434664" y="231781"/>
              <a:ext cx="249079"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300" y="0"/>
                    <a:pt x="15000" y="0"/>
                    <a:pt x="12000" y="436"/>
                  </a:cubicBezTo>
                  <a:cubicBezTo>
                    <a:pt x="9000" y="873"/>
                    <a:pt x="6300" y="1745"/>
                    <a:pt x="4650" y="2727"/>
                  </a:cubicBezTo>
                  <a:cubicBezTo>
                    <a:pt x="3000" y="3709"/>
                    <a:pt x="2400" y="4800"/>
                    <a:pt x="2550" y="5782"/>
                  </a:cubicBezTo>
                  <a:cubicBezTo>
                    <a:pt x="2700" y="6764"/>
                    <a:pt x="3600" y="7636"/>
                    <a:pt x="5550" y="8073"/>
                  </a:cubicBezTo>
                  <a:cubicBezTo>
                    <a:pt x="7500" y="8509"/>
                    <a:pt x="10500" y="8509"/>
                    <a:pt x="12600" y="8836"/>
                  </a:cubicBezTo>
                  <a:cubicBezTo>
                    <a:pt x="14700" y="9164"/>
                    <a:pt x="15900" y="9818"/>
                    <a:pt x="15450" y="11891"/>
                  </a:cubicBezTo>
                  <a:cubicBezTo>
                    <a:pt x="15000" y="13964"/>
                    <a:pt x="12900" y="17455"/>
                    <a:pt x="10050" y="19309"/>
                  </a:cubicBezTo>
                  <a:cubicBezTo>
                    <a:pt x="7200" y="21164"/>
                    <a:pt x="3600" y="21382"/>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53" name="Line"/>
            <p:cNvSpPr/>
            <p:nvPr/>
          </p:nvSpPr>
          <p:spPr>
            <a:xfrm>
              <a:off x="15046981" y="678048"/>
              <a:ext cx="138014" cy="166053"/>
            </a:xfrm>
            <a:custGeom>
              <a:avLst/>
              <a:gdLst/>
              <a:ahLst/>
              <a:cxnLst>
                <a:cxn ang="0">
                  <a:pos x="wd2" y="hd2"/>
                </a:cxn>
                <a:cxn ang="5400000">
                  <a:pos x="wd2" y="hd2"/>
                </a:cxn>
                <a:cxn ang="10800000">
                  <a:pos x="wd2" y="hd2"/>
                </a:cxn>
                <a:cxn ang="16200000">
                  <a:pos x="wd2" y="hd2"/>
                </a:cxn>
              </a:cxnLst>
              <a:rect l="0" t="0" r="r" b="b"/>
              <a:pathLst>
                <a:path w="21018" h="21600" fill="norm" stroke="1" extrusionOk="0">
                  <a:moveTo>
                    <a:pt x="20546" y="0"/>
                  </a:moveTo>
                  <a:cubicBezTo>
                    <a:pt x="21073" y="2250"/>
                    <a:pt x="21600" y="4500"/>
                    <a:pt x="19493" y="7200"/>
                  </a:cubicBezTo>
                  <a:cubicBezTo>
                    <a:pt x="17385" y="9900"/>
                    <a:pt x="12644" y="13050"/>
                    <a:pt x="8956" y="15525"/>
                  </a:cubicBezTo>
                  <a:cubicBezTo>
                    <a:pt x="5268" y="18000"/>
                    <a:pt x="2634" y="198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54" name="Line"/>
            <p:cNvSpPr/>
            <p:nvPr/>
          </p:nvSpPr>
          <p:spPr>
            <a:xfrm>
              <a:off x="16625308" y="0"/>
              <a:ext cx="206741" cy="515168"/>
            </a:xfrm>
            <a:custGeom>
              <a:avLst/>
              <a:gdLst/>
              <a:ahLst/>
              <a:cxnLst>
                <a:cxn ang="0">
                  <a:pos x="wd2" y="hd2"/>
                </a:cxn>
                <a:cxn ang="5400000">
                  <a:pos x="wd2" y="hd2"/>
                </a:cxn>
                <a:cxn ang="10800000">
                  <a:pos x="wd2" y="hd2"/>
                </a:cxn>
                <a:cxn ang="16200000">
                  <a:pos x="wd2" y="hd2"/>
                </a:cxn>
              </a:cxnLst>
              <a:rect l="0" t="0" r="r" b="b"/>
              <a:pathLst>
                <a:path w="21514" h="21444" fill="norm" stroke="1" extrusionOk="0">
                  <a:moveTo>
                    <a:pt x="6394" y="1440"/>
                  </a:moveTo>
                  <a:cubicBezTo>
                    <a:pt x="6034" y="720"/>
                    <a:pt x="5674" y="0"/>
                    <a:pt x="5494" y="0"/>
                  </a:cubicBezTo>
                  <a:cubicBezTo>
                    <a:pt x="5314" y="0"/>
                    <a:pt x="5314" y="720"/>
                    <a:pt x="4594" y="3240"/>
                  </a:cubicBezTo>
                  <a:cubicBezTo>
                    <a:pt x="3874" y="5760"/>
                    <a:pt x="2434" y="10080"/>
                    <a:pt x="1534" y="13032"/>
                  </a:cubicBezTo>
                  <a:cubicBezTo>
                    <a:pt x="634" y="15984"/>
                    <a:pt x="274" y="17568"/>
                    <a:pt x="94" y="18720"/>
                  </a:cubicBezTo>
                  <a:cubicBezTo>
                    <a:pt x="-86" y="19872"/>
                    <a:pt x="-86" y="20592"/>
                    <a:pt x="814" y="21024"/>
                  </a:cubicBezTo>
                  <a:cubicBezTo>
                    <a:pt x="1714" y="21456"/>
                    <a:pt x="3514" y="21600"/>
                    <a:pt x="6934" y="21240"/>
                  </a:cubicBezTo>
                  <a:cubicBezTo>
                    <a:pt x="10354" y="20880"/>
                    <a:pt x="15394" y="20016"/>
                    <a:pt x="18094" y="19368"/>
                  </a:cubicBezTo>
                  <a:cubicBezTo>
                    <a:pt x="20794" y="18720"/>
                    <a:pt x="21154" y="18288"/>
                    <a:pt x="21514" y="1785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55" name="Line"/>
            <p:cNvSpPr/>
            <p:nvPr/>
          </p:nvSpPr>
          <p:spPr>
            <a:xfrm>
              <a:off x="16645239" y="211025"/>
              <a:ext cx="20756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56" name="Line"/>
            <p:cNvSpPr/>
            <p:nvPr/>
          </p:nvSpPr>
          <p:spPr>
            <a:xfrm>
              <a:off x="17070749" y="283673"/>
              <a:ext cx="166053"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57" name="Line"/>
            <p:cNvSpPr/>
            <p:nvPr/>
          </p:nvSpPr>
          <p:spPr>
            <a:xfrm>
              <a:off x="17039613" y="418591"/>
              <a:ext cx="20756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58" name="Line"/>
            <p:cNvSpPr/>
            <p:nvPr/>
          </p:nvSpPr>
          <p:spPr>
            <a:xfrm>
              <a:off x="17423610" y="10378"/>
              <a:ext cx="211027" cy="55350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1880"/>
                  </a:moveTo>
                  <a:cubicBezTo>
                    <a:pt x="2125" y="11880"/>
                    <a:pt x="4249" y="11880"/>
                    <a:pt x="7436" y="10597"/>
                  </a:cubicBezTo>
                  <a:cubicBezTo>
                    <a:pt x="10623" y="9315"/>
                    <a:pt x="14872" y="6750"/>
                    <a:pt x="17174" y="4995"/>
                  </a:cubicBezTo>
                  <a:cubicBezTo>
                    <a:pt x="19475" y="3240"/>
                    <a:pt x="19830" y="2295"/>
                    <a:pt x="20361" y="1485"/>
                  </a:cubicBezTo>
                  <a:cubicBezTo>
                    <a:pt x="20892" y="675"/>
                    <a:pt x="21600" y="0"/>
                    <a:pt x="21600" y="0"/>
                  </a:cubicBezTo>
                  <a:cubicBezTo>
                    <a:pt x="21600" y="0"/>
                    <a:pt x="20892" y="675"/>
                    <a:pt x="19475" y="3240"/>
                  </a:cubicBezTo>
                  <a:cubicBezTo>
                    <a:pt x="18059" y="5805"/>
                    <a:pt x="15934" y="10260"/>
                    <a:pt x="14872" y="13635"/>
                  </a:cubicBezTo>
                  <a:cubicBezTo>
                    <a:pt x="13810" y="17010"/>
                    <a:pt x="13810" y="19305"/>
                    <a:pt x="1381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59" name="Line"/>
            <p:cNvSpPr/>
            <p:nvPr/>
          </p:nvSpPr>
          <p:spPr>
            <a:xfrm>
              <a:off x="17734960" y="98490"/>
              <a:ext cx="302942" cy="396150"/>
            </a:xfrm>
            <a:custGeom>
              <a:avLst/>
              <a:gdLst/>
              <a:ahLst/>
              <a:cxnLst>
                <a:cxn ang="0">
                  <a:pos x="wd2" y="hd2"/>
                </a:cxn>
                <a:cxn ang="5400000">
                  <a:pos x="wd2" y="hd2"/>
                </a:cxn>
                <a:cxn ang="10800000">
                  <a:pos x="wd2" y="hd2"/>
                </a:cxn>
                <a:cxn ang="16200000">
                  <a:pos x="wd2" y="hd2"/>
                </a:cxn>
              </a:cxnLst>
              <a:rect l="0" t="0" r="r" b="b"/>
              <a:pathLst>
                <a:path w="21494" h="21141" fill="norm" stroke="1" extrusionOk="0">
                  <a:moveTo>
                    <a:pt x="16200" y="467"/>
                  </a:moveTo>
                  <a:cubicBezTo>
                    <a:pt x="14973" y="98"/>
                    <a:pt x="13745" y="-271"/>
                    <a:pt x="12027" y="283"/>
                  </a:cubicBezTo>
                  <a:cubicBezTo>
                    <a:pt x="10309" y="837"/>
                    <a:pt x="8100" y="2314"/>
                    <a:pt x="6014" y="4621"/>
                  </a:cubicBezTo>
                  <a:cubicBezTo>
                    <a:pt x="3927" y="6929"/>
                    <a:pt x="1964" y="10067"/>
                    <a:pt x="982" y="12098"/>
                  </a:cubicBezTo>
                  <a:cubicBezTo>
                    <a:pt x="0" y="14129"/>
                    <a:pt x="0" y="15052"/>
                    <a:pt x="0" y="16067"/>
                  </a:cubicBezTo>
                  <a:cubicBezTo>
                    <a:pt x="0" y="17083"/>
                    <a:pt x="0" y="18191"/>
                    <a:pt x="491" y="19021"/>
                  </a:cubicBezTo>
                  <a:cubicBezTo>
                    <a:pt x="982" y="19852"/>
                    <a:pt x="1964" y="20406"/>
                    <a:pt x="4295" y="20775"/>
                  </a:cubicBezTo>
                  <a:cubicBezTo>
                    <a:pt x="6627" y="21144"/>
                    <a:pt x="10309" y="21329"/>
                    <a:pt x="13132" y="20867"/>
                  </a:cubicBezTo>
                  <a:cubicBezTo>
                    <a:pt x="15954" y="20406"/>
                    <a:pt x="17918" y="19298"/>
                    <a:pt x="19268" y="17083"/>
                  </a:cubicBezTo>
                  <a:cubicBezTo>
                    <a:pt x="20618" y="14867"/>
                    <a:pt x="21355" y="11544"/>
                    <a:pt x="21477" y="9421"/>
                  </a:cubicBezTo>
                  <a:cubicBezTo>
                    <a:pt x="21600" y="7298"/>
                    <a:pt x="21109" y="6375"/>
                    <a:pt x="18532" y="5267"/>
                  </a:cubicBezTo>
                  <a:cubicBezTo>
                    <a:pt x="15955" y="4160"/>
                    <a:pt x="11291" y="2867"/>
                    <a:pt x="6627" y="157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60" name="Line"/>
            <p:cNvSpPr/>
            <p:nvPr/>
          </p:nvSpPr>
          <p:spPr>
            <a:xfrm>
              <a:off x="-1" y="2317818"/>
              <a:ext cx="475865" cy="605222"/>
            </a:xfrm>
            <a:custGeom>
              <a:avLst/>
              <a:gdLst/>
              <a:ahLst/>
              <a:cxnLst>
                <a:cxn ang="0">
                  <a:pos x="wd2" y="hd2"/>
                </a:cxn>
                <a:cxn ang="5400000">
                  <a:pos x="wd2" y="hd2"/>
                </a:cxn>
                <a:cxn ang="10800000">
                  <a:pos x="wd2" y="hd2"/>
                </a:cxn>
                <a:cxn ang="16200000">
                  <a:pos x="wd2" y="hd2"/>
                </a:cxn>
              </a:cxnLst>
              <a:rect l="0" t="0" r="r" b="b"/>
              <a:pathLst>
                <a:path w="21530" h="21350" fill="norm" stroke="1" extrusionOk="0">
                  <a:moveTo>
                    <a:pt x="2278" y="4759"/>
                  </a:moveTo>
                  <a:cubicBezTo>
                    <a:pt x="1808" y="3539"/>
                    <a:pt x="1339" y="2319"/>
                    <a:pt x="947" y="1403"/>
                  </a:cubicBezTo>
                  <a:cubicBezTo>
                    <a:pt x="556" y="488"/>
                    <a:pt x="243" y="-122"/>
                    <a:pt x="87" y="122"/>
                  </a:cubicBezTo>
                  <a:cubicBezTo>
                    <a:pt x="-70" y="366"/>
                    <a:pt x="-70" y="1464"/>
                    <a:pt x="556" y="3783"/>
                  </a:cubicBezTo>
                  <a:cubicBezTo>
                    <a:pt x="1182" y="6102"/>
                    <a:pt x="2434" y="9641"/>
                    <a:pt x="3608" y="12509"/>
                  </a:cubicBezTo>
                  <a:cubicBezTo>
                    <a:pt x="4782" y="15376"/>
                    <a:pt x="5878" y="17573"/>
                    <a:pt x="6660" y="18915"/>
                  </a:cubicBezTo>
                  <a:cubicBezTo>
                    <a:pt x="7443" y="20258"/>
                    <a:pt x="7913" y="20746"/>
                    <a:pt x="8539" y="21051"/>
                  </a:cubicBezTo>
                  <a:cubicBezTo>
                    <a:pt x="9165" y="21356"/>
                    <a:pt x="9947" y="21478"/>
                    <a:pt x="10573" y="21173"/>
                  </a:cubicBezTo>
                  <a:cubicBezTo>
                    <a:pt x="11200" y="20868"/>
                    <a:pt x="11669" y="20136"/>
                    <a:pt x="12765" y="17756"/>
                  </a:cubicBezTo>
                  <a:cubicBezTo>
                    <a:pt x="13860" y="15376"/>
                    <a:pt x="15582" y="11349"/>
                    <a:pt x="17147" y="8115"/>
                  </a:cubicBezTo>
                  <a:cubicBezTo>
                    <a:pt x="18713" y="4881"/>
                    <a:pt x="20121" y="2441"/>
                    <a:pt x="2153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1" name="Line"/>
            <p:cNvSpPr/>
            <p:nvPr/>
          </p:nvSpPr>
          <p:spPr>
            <a:xfrm>
              <a:off x="455107" y="2774462"/>
              <a:ext cx="124540" cy="247541"/>
            </a:xfrm>
            <a:custGeom>
              <a:avLst/>
              <a:gdLst/>
              <a:ahLst/>
              <a:cxnLst>
                <a:cxn ang="0">
                  <a:pos x="wd2" y="hd2"/>
                </a:cxn>
                <a:cxn ang="5400000">
                  <a:pos x="wd2" y="hd2"/>
                </a:cxn>
                <a:cxn ang="10800000">
                  <a:pos x="wd2" y="hd2"/>
                </a:cxn>
                <a:cxn ang="16200000">
                  <a:pos x="wd2" y="hd2"/>
                </a:cxn>
              </a:cxnLst>
              <a:rect l="0" t="0" r="r" b="b"/>
              <a:pathLst>
                <a:path w="21600" h="21466" fill="norm" stroke="1" extrusionOk="0">
                  <a:moveTo>
                    <a:pt x="0" y="0"/>
                  </a:moveTo>
                  <a:cubicBezTo>
                    <a:pt x="0" y="4800"/>
                    <a:pt x="0" y="9600"/>
                    <a:pt x="0" y="12750"/>
                  </a:cubicBezTo>
                  <a:cubicBezTo>
                    <a:pt x="0" y="15900"/>
                    <a:pt x="0" y="17400"/>
                    <a:pt x="900" y="18750"/>
                  </a:cubicBezTo>
                  <a:cubicBezTo>
                    <a:pt x="1800" y="20100"/>
                    <a:pt x="3600" y="21300"/>
                    <a:pt x="7200" y="21450"/>
                  </a:cubicBezTo>
                  <a:cubicBezTo>
                    <a:pt x="10800" y="21600"/>
                    <a:pt x="16200" y="20700"/>
                    <a:pt x="21600" y="198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2" name="Line"/>
            <p:cNvSpPr/>
            <p:nvPr/>
          </p:nvSpPr>
          <p:spPr>
            <a:xfrm>
              <a:off x="486242" y="2836732"/>
              <a:ext cx="197188"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3" name="Line"/>
            <p:cNvSpPr/>
            <p:nvPr/>
          </p:nvSpPr>
          <p:spPr>
            <a:xfrm>
              <a:off x="1254235" y="2701815"/>
              <a:ext cx="23870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4" name="Line"/>
            <p:cNvSpPr/>
            <p:nvPr/>
          </p:nvSpPr>
          <p:spPr>
            <a:xfrm>
              <a:off x="1264613" y="2826354"/>
              <a:ext cx="25945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5" name="Line"/>
            <p:cNvSpPr/>
            <p:nvPr/>
          </p:nvSpPr>
          <p:spPr>
            <a:xfrm>
              <a:off x="2261755" y="2234792"/>
              <a:ext cx="40770" cy="494383"/>
            </a:xfrm>
            <a:custGeom>
              <a:avLst/>
              <a:gdLst/>
              <a:ahLst/>
              <a:cxnLst>
                <a:cxn ang="0">
                  <a:pos x="wd2" y="hd2"/>
                </a:cxn>
                <a:cxn ang="5400000">
                  <a:pos x="wd2" y="hd2"/>
                </a:cxn>
                <a:cxn ang="10800000">
                  <a:pos x="wd2" y="hd2"/>
                </a:cxn>
                <a:cxn ang="16200000">
                  <a:pos x="wd2" y="hd2"/>
                </a:cxn>
              </a:cxnLst>
              <a:rect l="0" t="0" r="r" b="b"/>
              <a:pathLst>
                <a:path w="19581" h="21143" fill="norm" stroke="1" extrusionOk="0">
                  <a:moveTo>
                    <a:pt x="4588" y="0"/>
                  </a:moveTo>
                  <a:cubicBezTo>
                    <a:pt x="2926" y="4290"/>
                    <a:pt x="1265" y="8581"/>
                    <a:pt x="434" y="11096"/>
                  </a:cubicBezTo>
                  <a:cubicBezTo>
                    <a:pt x="-397" y="13611"/>
                    <a:pt x="-397" y="14351"/>
                    <a:pt x="3757" y="16052"/>
                  </a:cubicBezTo>
                  <a:cubicBezTo>
                    <a:pt x="7911" y="17753"/>
                    <a:pt x="16218" y="20416"/>
                    <a:pt x="18711" y="21008"/>
                  </a:cubicBezTo>
                  <a:cubicBezTo>
                    <a:pt x="21203" y="21600"/>
                    <a:pt x="17880" y="20121"/>
                    <a:pt x="14557" y="18863"/>
                  </a:cubicBezTo>
                  <a:cubicBezTo>
                    <a:pt x="11234" y="17605"/>
                    <a:pt x="7911" y="16570"/>
                    <a:pt x="4588" y="155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6" name="Line"/>
            <p:cNvSpPr/>
            <p:nvPr/>
          </p:nvSpPr>
          <p:spPr>
            <a:xfrm>
              <a:off x="2271307" y="2085524"/>
              <a:ext cx="222776" cy="325699"/>
            </a:xfrm>
            <a:custGeom>
              <a:avLst/>
              <a:gdLst/>
              <a:ahLst/>
              <a:cxnLst>
                <a:cxn ang="0">
                  <a:pos x="wd2" y="hd2"/>
                </a:cxn>
                <a:cxn ang="5400000">
                  <a:pos x="wd2" y="hd2"/>
                </a:cxn>
                <a:cxn ang="10800000">
                  <a:pos x="wd2" y="hd2"/>
                </a:cxn>
                <a:cxn ang="16200000">
                  <a:pos x="wd2" y="hd2"/>
                </a:cxn>
              </a:cxnLst>
              <a:rect l="0" t="0" r="r" b="b"/>
              <a:pathLst>
                <a:path w="20761" h="21406" fill="norm" stroke="1" extrusionOk="0">
                  <a:moveTo>
                    <a:pt x="0" y="11857"/>
                  </a:moveTo>
                  <a:cubicBezTo>
                    <a:pt x="322" y="8901"/>
                    <a:pt x="645" y="5945"/>
                    <a:pt x="2257" y="3785"/>
                  </a:cubicBezTo>
                  <a:cubicBezTo>
                    <a:pt x="3869" y="1625"/>
                    <a:pt x="6770" y="261"/>
                    <a:pt x="9994" y="33"/>
                  </a:cubicBezTo>
                  <a:cubicBezTo>
                    <a:pt x="13218" y="-194"/>
                    <a:pt x="16764" y="715"/>
                    <a:pt x="18860" y="3217"/>
                  </a:cubicBezTo>
                  <a:cubicBezTo>
                    <a:pt x="20955" y="5718"/>
                    <a:pt x="21600" y="9810"/>
                    <a:pt x="19343" y="13107"/>
                  </a:cubicBezTo>
                  <a:cubicBezTo>
                    <a:pt x="17087" y="16404"/>
                    <a:pt x="11928" y="18905"/>
                    <a:pt x="6770" y="214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7" name="Line"/>
            <p:cNvSpPr/>
            <p:nvPr/>
          </p:nvSpPr>
          <p:spPr>
            <a:xfrm>
              <a:off x="2470491" y="2649923"/>
              <a:ext cx="176285" cy="174942"/>
            </a:xfrm>
            <a:custGeom>
              <a:avLst/>
              <a:gdLst/>
              <a:ahLst/>
              <a:cxnLst>
                <a:cxn ang="0">
                  <a:pos x="wd2" y="hd2"/>
                </a:cxn>
                <a:cxn ang="5400000">
                  <a:pos x="wd2" y="hd2"/>
                </a:cxn>
                <a:cxn ang="10800000">
                  <a:pos x="wd2" y="hd2"/>
                </a:cxn>
                <a:cxn ang="16200000">
                  <a:pos x="wd2" y="hd2"/>
                </a:cxn>
              </a:cxnLst>
              <a:rect l="0" t="0" r="r" b="b"/>
              <a:pathLst>
                <a:path w="21167" h="21418" fill="norm" stroke="1" extrusionOk="0">
                  <a:moveTo>
                    <a:pt x="19698" y="8894"/>
                  </a:moveTo>
                  <a:cubicBezTo>
                    <a:pt x="18868" y="6776"/>
                    <a:pt x="18037" y="4659"/>
                    <a:pt x="16375" y="3176"/>
                  </a:cubicBezTo>
                  <a:cubicBezTo>
                    <a:pt x="14714" y="1694"/>
                    <a:pt x="12222" y="847"/>
                    <a:pt x="9314" y="2118"/>
                  </a:cubicBezTo>
                  <a:cubicBezTo>
                    <a:pt x="6406" y="3388"/>
                    <a:pt x="3083" y="6776"/>
                    <a:pt x="1422" y="9529"/>
                  </a:cubicBezTo>
                  <a:cubicBezTo>
                    <a:pt x="-240" y="12282"/>
                    <a:pt x="-240" y="14400"/>
                    <a:pt x="383" y="16306"/>
                  </a:cubicBezTo>
                  <a:cubicBezTo>
                    <a:pt x="1006" y="18212"/>
                    <a:pt x="2252" y="19906"/>
                    <a:pt x="4952" y="20753"/>
                  </a:cubicBezTo>
                  <a:cubicBezTo>
                    <a:pt x="7652" y="21600"/>
                    <a:pt x="11806" y="21600"/>
                    <a:pt x="15129" y="20965"/>
                  </a:cubicBezTo>
                  <a:cubicBezTo>
                    <a:pt x="18452" y="20329"/>
                    <a:pt x="20945" y="19059"/>
                    <a:pt x="21152" y="16094"/>
                  </a:cubicBezTo>
                  <a:cubicBezTo>
                    <a:pt x="21360" y="13129"/>
                    <a:pt x="19283" y="8471"/>
                    <a:pt x="16791" y="5506"/>
                  </a:cubicBezTo>
                  <a:cubicBezTo>
                    <a:pt x="14298" y="2541"/>
                    <a:pt x="11391" y="1271"/>
                    <a:pt x="8483"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8" name="Line"/>
            <p:cNvSpPr/>
            <p:nvPr/>
          </p:nvSpPr>
          <p:spPr>
            <a:xfrm>
              <a:off x="3022472" y="2182900"/>
              <a:ext cx="265909" cy="705724"/>
            </a:xfrm>
            <a:custGeom>
              <a:avLst/>
              <a:gdLst/>
              <a:ahLst/>
              <a:cxnLst>
                <a:cxn ang="0">
                  <a:pos x="wd2" y="hd2"/>
                </a:cxn>
                <a:cxn ang="5400000">
                  <a:pos x="wd2" y="hd2"/>
                </a:cxn>
                <a:cxn ang="10800000">
                  <a:pos x="wd2" y="hd2"/>
                </a:cxn>
                <a:cxn ang="16200000">
                  <a:pos x="wd2" y="hd2"/>
                </a:cxn>
              </a:cxnLst>
              <a:rect l="0" t="0" r="r" b="b"/>
              <a:pathLst>
                <a:path w="21016" h="21600" fill="norm" stroke="1" extrusionOk="0">
                  <a:moveTo>
                    <a:pt x="14454" y="0"/>
                  </a:moveTo>
                  <a:cubicBezTo>
                    <a:pt x="10353" y="2118"/>
                    <a:pt x="6251" y="4235"/>
                    <a:pt x="3517" y="6724"/>
                  </a:cubicBezTo>
                  <a:cubicBezTo>
                    <a:pt x="783" y="9212"/>
                    <a:pt x="-584" y="12071"/>
                    <a:pt x="236" y="14294"/>
                  </a:cubicBezTo>
                  <a:cubicBezTo>
                    <a:pt x="1057" y="16518"/>
                    <a:pt x="4064" y="18106"/>
                    <a:pt x="7892" y="19218"/>
                  </a:cubicBezTo>
                  <a:cubicBezTo>
                    <a:pt x="11720" y="20329"/>
                    <a:pt x="16368" y="20965"/>
                    <a:pt x="2101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9" name="Line"/>
            <p:cNvSpPr/>
            <p:nvPr/>
          </p:nvSpPr>
          <p:spPr>
            <a:xfrm>
              <a:off x="3433676" y="2328996"/>
              <a:ext cx="228323" cy="331306"/>
            </a:xfrm>
            <a:custGeom>
              <a:avLst/>
              <a:gdLst/>
              <a:ahLst/>
              <a:cxnLst>
                <a:cxn ang="0">
                  <a:pos x="wd2" y="hd2"/>
                </a:cxn>
                <a:cxn ang="5400000">
                  <a:pos x="wd2" y="hd2"/>
                </a:cxn>
                <a:cxn ang="10800000">
                  <a:pos x="wd2" y="hd2"/>
                </a:cxn>
                <a:cxn ang="16200000">
                  <a:pos x="wd2" y="hd2"/>
                </a:cxn>
              </a:cxnLst>
              <a:rect l="0" t="0" r="r" b="b"/>
              <a:pathLst>
                <a:path w="21600" h="21326" fill="norm" stroke="1" extrusionOk="0">
                  <a:moveTo>
                    <a:pt x="0" y="7965"/>
                  </a:moveTo>
                  <a:cubicBezTo>
                    <a:pt x="3273" y="7520"/>
                    <a:pt x="6545" y="7074"/>
                    <a:pt x="9491" y="6072"/>
                  </a:cubicBezTo>
                  <a:cubicBezTo>
                    <a:pt x="12436" y="5070"/>
                    <a:pt x="15055" y="3512"/>
                    <a:pt x="16691" y="2175"/>
                  </a:cubicBezTo>
                  <a:cubicBezTo>
                    <a:pt x="18327" y="839"/>
                    <a:pt x="18982" y="-274"/>
                    <a:pt x="19145" y="60"/>
                  </a:cubicBezTo>
                  <a:cubicBezTo>
                    <a:pt x="19309" y="394"/>
                    <a:pt x="18982" y="2175"/>
                    <a:pt x="18491" y="5070"/>
                  </a:cubicBezTo>
                  <a:cubicBezTo>
                    <a:pt x="18000" y="7965"/>
                    <a:pt x="17345" y="11973"/>
                    <a:pt x="17018" y="14646"/>
                  </a:cubicBezTo>
                  <a:cubicBezTo>
                    <a:pt x="16691" y="17318"/>
                    <a:pt x="16691" y="18654"/>
                    <a:pt x="17509" y="19545"/>
                  </a:cubicBezTo>
                  <a:cubicBezTo>
                    <a:pt x="18327" y="20435"/>
                    <a:pt x="19964" y="20881"/>
                    <a:pt x="21600" y="213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0" name="Line"/>
            <p:cNvSpPr/>
            <p:nvPr/>
          </p:nvSpPr>
          <p:spPr>
            <a:xfrm>
              <a:off x="3952591" y="2369709"/>
              <a:ext cx="62270"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3411"/>
                    <a:pt x="14400" y="6821"/>
                    <a:pt x="12000" y="9853"/>
                  </a:cubicBezTo>
                  <a:cubicBezTo>
                    <a:pt x="9600" y="12884"/>
                    <a:pt x="8400" y="15537"/>
                    <a:pt x="6600" y="17432"/>
                  </a:cubicBezTo>
                  <a:cubicBezTo>
                    <a:pt x="4800" y="19326"/>
                    <a:pt x="2400" y="2046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1" name="Line"/>
            <p:cNvSpPr/>
            <p:nvPr/>
          </p:nvSpPr>
          <p:spPr>
            <a:xfrm>
              <a:off x="3859186" y="2515005"/>
              <a:ext cx="342484"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2" name="Line"/>
            <p:cNvSpPr/>
            <p:nvPr/>
          </p:nvSpPr>
          <p:spPr>
            <a:xfrm>
              <a:off x="4304019" y="2421601"/>
              <a:ext cx="157108" cy="332106"/>
            </a:xfrm>
            <a:custGeom>
              <a:avLst/>
              <a:gdLst/>
              <a:ahLst/>
              <a:cxnLst>
                <a:cxn ang="0">
                  <a:pos x="wd2" y="hd2"/>
                </a:cxn>
                <a:cxn ang="5400000">
                  <a:pos x="wd2" y="hd2"/>
                </a:cxn>
                <a:cxn ang="10800000">
                  <a:pos x="wd2" y="hd2"/>
                </a:cxn>
                <a:cxn ang="16200000">
                  <a:pos x="wd2" y="hd2"/>
                </a:cxn>
              </a:cxnLst>
              <a:rect l="0" t="0" r="r" b="b"/>
              <a:pathLst>
                <a:path w="20871" h="21600" fill="norm" stroke="1" extrusionOk="0">
                  <a:moveTo>
                    <a:pt x="9841" y="0"/>
                  </a:moveTo>
                  <a:cubicBezTo>
                    <a:pt x="6165" y="3375"/>
                    <a:pt x="2488" y="6750"/>
                    <a:pt x="880" y="9787"/>
                  </a:cubicBezTo>
                  <a:cubicBezTo>
                    <a:pt x="-729" y="12825"/>
                    <a:pt x="-269" y="15525"/>
                    <a:pt x="3407" y="17437"/>
                  </a:cubicBezTo>
                  <a:cubicBezTo>
                    <a:pt x="7084" y="19350"/>
                    <a:pt x="13977" y="20475"/>
                    <a:pt x="2087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3" name="Line"/>
            <p:cNvSpPr/>
            <p:nvPr/>
          </p:nvSpPr>
          <p:spPr>
            <a:xfrm>
              <a:off x="4471505" y="2286683"/>
              <a:ext cx="51892"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4" name="Line"/>
            <p:cNvSpPr/>
            <p:nvPr/>
          </p:nvSpPr>
          <p:spPr>
            <a:xfrm>
              <a:off x="4699827" y="2187090"/>
              <a:ext cx="155956" cy="732670"/>
            </a:xfrm>
            <a:custGeom>
              <a:avLst/>
              <a:gdLst/>
              <a:ahLst/>
              <a:cxnLst>
                <a:cxn ang="0">
                  <a:pos x="wd2" y="hd2"/>
                </a:cxn>
                <a:cxn ang="5400000">
                  <a:pos x="wd2" y="hd2"/>
                </a:cxn>
                <a:cxn ang="10800000">
                  <a:pos x="wd2" y="hd2"/>
                </a:cxn>
                <a:cxn ang="16200000">
                  <a:pos x="wd2" y="hd2"/>
                </a:cxn>
              </a:cxnLst>
              <a:rect l="0" t="0" r="r" b="b"/>
              <a:pathLst>
                <a:path w="20718" h="21377" fill="norm" stroke="1" extrusionOk="0">
                  <a:moveTo>
                    <a:pt x="1379" y="181"/>
                  </a:moveTo>
                  <a:cubicBezTo>
                    <a:pt x="4596" y="-21"/>
                    <a:pt x="7813" y="-223"/>
                    <a:pt x="11030" y="584"/>
                  </a:cubicBezTo>
                  <a:cubicBezTo>
                    <a:pt x="14247" y="1392"/>
                    <a:pt x="17464" y="3209"/>
                    <a:pt x="19302" y="5783"/>
                  </a:cubicBezTo>
                  <a:cubicBezTo>
                    <a:pt x="21140" y="8356"/>
                    <a:pt x="21600" y="11687"/>
                    <a:pt x="18153" y="14413"/>
                  </a:cubicBezTo>
                  <a:cubicBezTo>
                    <a:pt x="14706" y="17138"/>
                    <a:pt x="7353" y="19257"/>
                    <a:pt x="0" y="213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5" name="Line"/>
            <p:cNvSpPr/>
            <p:nvPr/>
          </p:nvSpPr>
          <p:spPr>
            <a:xfrm>
              <a:off x="5054775" y="1809281"/>
              <a:ext cx="195103" cy="259459"/>
            </a:xfrm>
            <a:custGeom>
              <a:avLst/>
              <a:gdLst/>
              <a:ahLst/>
              <a:cxnLst>
                <a:cxn ang="0">
                  <a:pos x="wd2" y="hd2"/>
                </a:cxn>
                <a:cxn ang="5400000">
                  <a:pos x="wd2" y="hd2"/>
                </a:cxn>
                <a:cxn ang="10800000">
                  <a:pos x="wd2" y="hd2"/>
                </a:cxn>
                <a:cxn ang="16200000">
                  <a:pos x="wd2" y="hd2"/>
                </a:cxn>
              </a:cxnLst>
              <a:rect l="0" t="0" r="r" b="b"/>
              <a:pathLst>
                <a:path w="21372" h="21600" fill="norm" stroke="1" extrusionOk="0">
                  <a:moveTo>
                    <a:pt x="3182" y="0"/>
                  </a:moveTo>
                  <a:cubicBezTo>
                    <a:pt x="2046" y="4896"/>
                    <a:pt x="909" y="9792"/>
                    <a:pt x="340" y="13104"/>
                  </a:cubicBezTo>
                  <a:cubicBezTo>
                    <a:pt x="-228" y="16416"/>
                    <a:pt x="-228" y="18144"/>
                    <a:pt x="1477" y="19440"/>
                  </a:cubicBezTo>
                  <a:cubicBezTo>
                    <a:pt x="3183" y="20736"/>
                    <a:pt x="6593" y="21600"/>
                    <a:pt x="10193" y="21600"/>
                  </a:cubicBezTo>
                  <a:cubicBezTo>
                    <a:pt x="13793" y="21600"/>
                    <a:pt x="17583" y="20736"/>
                    <a:pt x="21372" y="198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6" name="Line"/>
            <p:cNvSpPr/>
            <p:nvPr/>
          </p:nvSpPr>
          <p:spPr>
            <a:xfrm>
              <a:off x="5114959" y="1892308"/>
              <a:ext cx="166053"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7" name="Line"/>
            <p:cNvSpPr/>
            <p:nvPr/>
          </p:nvSpPr>
          <p:spPr>
            <a:xfrm>
              <a:off x="6142410" y="2255548"/>
              <a:ext cx="1" cy="446268"/>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3851"/>
                    <a:pt x="21600" y="7702"/>
                    <a:pt x="0" y="11302"/>
                  </a:cubicBezTo>
                  <a:cubicBezTo>
                    <a:pt x="21600" y="14902"/>
                    <a:pt x="21600" y="1825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8" name="Line"/>
            <p:cNvSpPr/>
            <p:nvPr/>
          </p:nvSpPr>
          <p:spPr>
            <a:xfrm>
              <a:off x="5986736" y="2442357"/>
              <a:ext cx="446266"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516" y="15840"/>
                    <a:pt x="7033" y="10080"/>
                    <a:pt x="10633" y="6480"/>
                  </a:cubicBezTo>
                  <a:cubicBezTo>
                    <a:pt x="14233" y="2880"/>
                    <a:pt x="17916" y="14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9" name="Line"/>
            <p:cNvSpPr/>
            <p:nvPr/>
          </p:nvSpPr>
          <p:spPr>
            <a:xfrm>
              <a:off x="7211373" y="2027236"/>
              <a:ext cx="411258" cy="643444"/>
            </a:xfrm>
            <a:custGeom>
              <a:avLst/>
              <a:gdLst/>
              <a:ahLst/>
              <a:cxnLst>
                <a:cxn ang="0">
                  <a:pos x="wd2" y="hd2"/>
                </a:cxn>
                <a:cxn ang="5400000">
                  <a:pos x="wd2" y="hd2"/>
                </a:cxn>
                <a:cxn ang="10800000">
                  <a:pos x="wd2" y="hd2"/>
                </a:cxn>
                <a:cxn ang="16200000">
                  <a:pos x="wd2" y="hd2"/>
                </a:cxn>
              </a:cxnLst>
              <a:rect l="0" t="0" r="r" b="b"/>
              <a:pathLst>
                <a:path w="21398" h="21370" fill="norm" stroke="1" extrusionOk="0">
                  <a:moveTo>
                    <a:pt x="0" y="21370"/>
                  </a:moveTo>
                  <a:cubicBezTo>
                    <a:pt x="1980" y="18727"/>
                    <a:pt x="3960" y="16085"/>
                    <a:pt x="5940" y="13040"/>
                  </a:cubicBezTo>
                  <a:cubicBezTo>
                    <a:pt x="7920" y="9996"/>
                    <a:pt x="9900" y="6549"/>
                    <a:pt x="11160" y="4136"/>
                  </a:cubicBezTo>
                  <a:cubicBezTo>
                    <a:pt x="12420" y="1723"/>
                    <a:pt x="12960" y="344"/>
                    <a:pt x="13320" y="57"/>
                  </a:cubicBezTo>
                  <a:cubicBezTo>
                    <a:pt x="13680" y="-230"/>
                    <a:pt x="13860" y="574"/>
                    <a:pt x="14130" y="2298"/>
                  </a:cubicBezTo>
                  <a:cubicBezTo>
                    <a:pt x="14400" y="4021"/>
                    <a:pt x="14760" y="6664"/>
                    <a:pt x="15840" y="9191"/>
                  </a:cubicBezTo>
                  <a:cubicBezTo>
                    <a:pt x="16920" y="11719"/>
                    <a:pt x="18720" y="14132"/>
                    <a:pt x="19890" y="15740"/>
                  </a:cubicBezTo>
                  <a:cubicBezTo>
                    <a:pt x="21060" y="17349"/>
                    <a:pt x="21600" y="18153"/>
                    <a:pt x="21330" y="18498"/>
                  </a:cubicBezTo>
                  <a:cubicBezTo>
                    <a:pt x="21060" y="18842"/>
                    <a:pt x="19980" y="18727"/>
                    <a:pt x="18900" y="186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0" name="Line"/>
            <p:cNvSpPr/>
            <p:nvPr/>
          </p:nvSpPr>
          <p:spPr>
            <a:xfrm>
              <a:off x="7325534" y="2442357"/>
              <a:ext cx="17643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1" name="Line"/>
            <p:cNvSpPr/>
            <p:nvPr/>
          </p:nvSpPr>
          <p:spPr>
            <a:xfrm>
              <a:off x="7754190" y="2587653"/>
              <a:ext cx="194043" cy="205076"/>
            </a:xfrm>
            <a:custGeom>
              <a:avLst/>
              <a:gdLst/>
              <a:ahLst/>
              <a:cxnLst>
                <a:cxn ang="0">
                  <a:pos x="wd2" y="hd2"/>
                </a:cxn>
                <a:cxn ang="5400000">
                  <a:pos x="wd2" y="hd2"/>
                </a:cxn>
                <a:cxn ang="10800000">
                  <a:pos x="wd2" y="hd2"/>
                </a:cxn>
                <a:cxn ang="16200000">
                  <a:pos x="wd2" y="hd2"/>
                </a:cxn>
              </a:cxnLst>
              <a:rect l="0" t="0" r="r" b="b"/>
              <a:pathLst>
                <a:path w="20535" h="21341" fill="norm" stroke="1" extrusionOk="0">
                  <a:moveTo>
                    <a:pt x="20535" y="5400"/>
                  </a:moveTo>
                  <a:cubicBezTo>
                    <a:pt x="19436" y="3960"/>
                    <a:pt x="18338" y="2520"/>
                    <a:pt x="15959" y="1800"/>
                  </a:cubicBezTo>
                  <a:cubicBezTo>
                    <a:pt x="13579" y="1080"/>
                    <a:pt x="9918" y="1080"/>
                    <a:pt x="6989" y="2880"/>
                  </a:cubicBezTo>
                  <a:cubicBezTo>
                    <a:pt x="4060" y="4680"/>
                    <a:pt x="1864" y="8280"/>
                    <a:pt x="765" y="10980"/>
                  </a:cubicBezTo>
                  <a:cubicBezTo>
                    <a:pt x="-333" y="13680"/>
                    <a:pt x="-333" y="15480"/>
                    <a:pt x="1314" y="17100"/>
                  </a:cubicBezTo>
                  <a:cubicBezTo>
                    <a:pt x="2962" y="18720"/>
                    <a:pt x="6257" y="20160"/>
                    <a:pt x="9369" y="20880"/>
                  </a:cubicBezTo>
                  <a:cubicBezTo>
                    <a:pt x="12481" y="21600"/>
                    <a:pt x="15409" y="21600"/>
                    <a:pt x="17606" y="19980"/>
                  </a:cubicBezTo>
                  <a:cubicBezTo>
                    <a:pt x="19803" y="18360"/>
                    <a:pt x="21267" y="15120"/>
                    <a:pt x="19253" y="11520"/>
                  </a:cubicBezTo>
                  <a:cubicBezTo>
                    <a:pt x="17240" y="7920"/>
                    <a:pt x="11748" y="3960"/>
                    <a:pt x="625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2" name="Line"/>
            <p:cNvSpPr/>
            <p:nvPr/>
          </p:nvSpPr>
          <p:spPr>
            <a:xfrm>
              <a:off x="8729690" y="1663985"/>
              <a:ext cx="194102" cy="518916"/>
            </a:xfrm>
            <a:custGeom>
              <a:avLst/>
              <a:gdLst/>
              <a:ahLst/>
              <a:cxnLst>
                <a:cxn ang="0">
                  <a:pos x="wd2" y="hd2"/>
                </a:cxn>
                <a:cxn ang="5400000">
                  <a:pos x="wd2" y="hd2"/>
                </a:cxn>
                <a:cxn ang="10800000">
                  <a:pos x="wd2" y="hd2"/>
                </a:cxn>
                <a:cxn ang="16200000">
                  <a:pos x="wd2" y="hd2"/>
                </a:cxn>
              </a:cxnLst>
              <a:rect l="0" t="0" r="r" b="b"/>
              <a:pathLst>
                <a:path w="21262" h="21600" fill="norm" stroke="1" extrusionOk="0">
                  <a:moveTo>
                    <a:pt x="21262" y="0"/>
                  </a:moveTo>
                  <a:cubicBezTo>
                    <a:pt x="15578" y="2016"/>
                    <a:pt x="9894" y="4032"/>
                    <a:pt x="5915" y="6696"/>
                  </a:cubicBezTo>
                  <a:cubicBezTo>
                    <a:pt x="1936" y="9360"/>
                    <a:pt x="-338" y="12672"/>
                    <a:pt x="41" y="15264"/>
                  </a:cubicBezTo>
                  <a:cubicBezTo>
                    <a:pt x="420" y="17856"/>
                    <a:pt x="3451" y="19728"/>
                    <a:pt x="648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3" name="Line"/>
            <p:cNvSpPr/>
            <p:nvPr/>
          </p:nvSpPr>
          <p:spPr>
            <a:xfrm>
              <a:off x="9204005" y="1819660"/>
              <a:ext cx="10378"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4" name="Line"/>
            <p:cNvSpPr/>
            <p:nvPr/>
          </p:nvSpPr>
          <p:spPr>
            <a:xfrm>
              <a:off x="9473841" y="1819660"/>
              <a:ext cx="10379" cy="2387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5" name="Line"/>
            <p:cNvSpPr/>
            <p:nvPr/>
          </p:nvSpPr>
          <p:spPr>
            <a:xfrm>
              <a:off x="9380436" y="1892308"/>
              <a:ext cx="290592"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571" y="14400"/>
                    <a:pt x="5143" y="7200"/>
                    <a:pt x="8743" y="3600"/>
                  </a:cubicBezTo>
                  <a:cubicBezTo>
                    <a:pt x="12343" y="0"/>
                    <a:pt x="16971"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6" name="Line"/>
            <p:cNvSpPr/>
            <p:nvPr/>
          </p:nvSpPr>
          <p:spPr>
            <a:xfrm>
              <a:off x="9777591" y="1819660"/>
              <a:ext cx="121760" cy="197188"/>
            </a:xfrm>
            <a:custGeom>
              <a:avLst/>
              <a:gdLst/>
              <a:ahLst/>
              <a:cxnLst>
                <a:cxn ang="0">
                  <a:pos x="wd2" y="hd2"/>
                </a:cxn>
                <a:cxn ang="5400000">
                  <a:pos x="wd2" y="hd2"/>
                </a:cxn>
                <a:cxn ang="10800000">
                  <a:pos x="wd2" y="hd2"/>
                </a:cxn>
                <a:cxn ang="16200000">
                  <a:pos x="wd2" y="hd2"/>
                </a:cxn>
              </a:cxnLst>
              <a:rect l="0" t="0" r="r" b="b"/>
              <a:pathLst>
                <a:path w="21118" h="21600" fill="norm" stroke="1" extrusionOk="0">
                  <a:moveTo>
                    <a:pt x="6718" y="0"/>
                  </a:moveTo>
                  <a:cubicBezTo>
                    <a:pt x="4318" y="1137"/>
                    <a:pt x="1918" y="2274"/>
                    <a:pt x="718" y="5305"/>
                  </a:cubicBezTo>
                  <a:cubicBezTo>
                    <a:pt x="-482" y="8337"/>
                    <a:pt x="-482" y="13263"/>
                    <a:pt x="3118" y="16295"/>
                  </a:cubicBezTo>
                  <a:cubicBezTo>
                    <a:pt x="6718" y="19326"/>
                    <a:pt x="13918" y="20463"/>
                    <a:pt x="2111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7" name="Line"/>
            <p:cNvSpPr/>
            <p:nvPr/>
          </p:nvSpPr>
          <p:spPr>
            <a:xfrm>
              <a:off x="9888972" y="1684742"/>
              <a:ext cx="4151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8" name="Line"/>
            <p:cNvSpPr/>
            <p:nvPr/>
          </p:nvSpPr>
          <p:spPr>
            <a:xfrm>
              <a:off x="10086160" y="1601716"/>
              <a:ext cx="151351" cy="601942"/>
            </a:xfrm>
            <a:custGeom>
              <a:avLst/>
              <a:gdLst/>
              <a:ahLst/>
              <a:cxnLst>
                <a:cxn ang="0">
                  <a:pos x="wd2" y="hd2"/>
                </a:cxn>
                <a:cxn ang="5400000">
                  <a:pos x="wd2" y="hd2"/>
                </a:cxn>
                <a:cxn ang="10800000">
                  <a:pos x="wd2" y="hd2"/>
                </a:cxn>
                <a:cxn ang="16200000">
                  <a:pos x="wd2" y="hd2"/>
                </a:cxn>
              </a:cxnLst>
              <a:rect l="0" t="0" r="r" b="b"/>
              <a:pathLst>
                <a:path w="21000" h="21600" fill="norm" stroke="1" extrusionOk="0">
                  <a:moveTo>
                    <a:pt x="0" y="0"/>
                  </a:moveTo>
                  <a:cubicBezTo>
                    <a:pt x="2400" y="0"/>
                    <a:pt x="4800" y="0"/>
                    <a:pt x="8400" y="993"/>
                  </a:cubicBezTo>
                  <a:cubicBezTo>
                    <a:pt x="12000" y="1986"/>
                    <a:pt x="16800" y="3972"/>
                    <a:pt x="19200" y="6890"/>
                  </a:cubicBezTo>
                  <a:cubicBezTo>
                    <a:pt x="21600" y="9807"/>
                    <a:pt x="21600" y="13655"/>
                    <a:pt x="19200" y="16262"/>
                  </a:cubicBezTo>
                  <a:cubicBezTo>
                    <a:pt x="16800" y="18869"/>
                    <a:pt x="12000" y="20234"/>
                    <a:pt x="72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9" name="Line"/>
            <p:cNvSpPr/>
            <p:nvPr/>
          </p:nvSpPr>
          <p:spPr>
            <a:xfrm>
              <a:off x="10402994" y="1394150"/>
              <a:ext cx="87919" cy="300971"/>
            </a:xfrm>
            <a:custGeom>
              <a:avLst/>
              <a:gdLst/>
              <a:ahLst/>
              <a:cxnLst>
                <a:cxn ang="0">
                  <a:pos x="wd2" y="hd2"/>
                </a:cxn>
                <a:cxn ang="5400000">
                  <a:pos x="wd2" y="hd2"/>
                </a:cxn>
                <a:cxn ang="10800000">
                  <a:pos x="wd2" y="hd2"/>
                </a:cxn>
                <a:cxn ang="16200000">
                  <a:pos x="wd2" y="hd2"/>
                </a:cxn>
              </a:cxnLst>
              <a:rect l="0" t="0" r="r" b="b"/>
              <a:pathLst>
                <a:path w="21113" h="21600" fill="norm" stroke="1" extrusionOk="0">
                  <a:moveTo>
                    <a:pt x="1174" y="0"/>
                  </a:moveTo>
                  <a:cubicBezTo>
                    <a:pt x="344" y="4469"/>
                    <a:pt x="-487" y="8938"/>
                    <a:pt x="344" y="12414"/>
                  </a:cubicBezTo>
                  <a:cubicBezTo>
                    <a:pt x="1175" y="15890"/>
                    <a:pt x="3667" y="18372"/>
                    <a:pt x="7405" y="19738"/>
                  </a:cubicBezTo>
                  <a:cubicBezTo>
                    <a:pt x="11144" y="21103"/>
                    <a:pt x="16128" y="21352"/>
                    <a:pt x="2111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0" name="Line"/>
            <p:cNvSpPr/>
            <p:nvPr/>
          </p:nvSpPr>
          <p:spPr>
            <a:xfrm>
              <a:off x="10418266" y="1446041"/>
              <a:ext cx="12453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1" name="Line"/>
            <p:cNvSpPr/>
            <p:nvPr/>
          </p:nvSpPr>
          <p:spPr>
            <a:xfrm>
              <a:off x="10719235" y="1892308"/>
              <a:ext cx="20756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2" name="Line"/>
            <p:cNvSpPr/>
            <p:nvPr/>
          </p:nvSpPr>
          <p:spPr>
            <a:xfrm>
              <a:off x="11274771" y="1601716"/>
              <a:ext cx="25649" cy="394376"/>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20018" y="0"/>
                  </a:moveTo>
                  <a:cubicBezTo>
                    <a:pt x="11918" y="4547"/>
                    <a:pt x="3818" y="9095"/>
                    <a:pt x="1118" y="12695"/>
                  </a:cubicBezTo>
                  <a:cubicBezTo>
                    <a:pt x="-1582" y="16295"/>
                    <a:pt x="1118" y="18947"/>
                    <a:pt x="381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3" name="Line"/>
            <p:cNvSpPr/>
            <p:nvPr/>
          </p:nvSpPr>
          <p:spPr>
            <a:xfrm>
              <a:off x="8736982" y="2592410"/>
              <a:ext cx="2854030" cy="99027"/>
            </a:xfrm>
            <a:custGeom>
              <a:avLst/>
              <a:gdLst/>
              <a:ahLst/>
              <a:cxnLst>
                <a:cxn ang="0">
                  <a:pos x="wd2" y="hd2"/>
                </a:cxn>
                <a:cxn ang="5400000">
                  <a:pos x="wd2" y="hd2"/>
                </a:cxn>
                <a:cxn ang="10800000">
                  <a:pos x="wd2" y="hd2"/>
                </a:cxn>
                <a:cxn ang="16200000">
                  <a:pos x="wd2" y="hd2"/>
                </a:cxn>
              </a:cxnLst>
              <a:rect l="0" t="0" r="r" b="b"/>
              <a:pathLst>
                <a:path w="21600" h="21321" fill="norm" stroke="1" extrusionOk="0">
                  <a:moveTo>
                    <a:pt x="21600" y="10149"/>
                  </a:moveTo>
                  <a:cubicBezTo>
                    <a:pt x="21521" y="7169"/>
                    <a:pt x="21443" y="4190"/>
                    <a:pt x="21220" y="2328"/>
                  </a:cubicBezTo>
                  <a:cubicBezTo>
                    <a:pt x="20998" y="466"/>
                    <a:pt x="20631" y="-279"/>
                    <a:pt x="20029" y="93"/>
                  </a:cubicBezTo>
                  <a:cubicBezTo>
                    <a:pt x="19427" y="466"/>
                    <a:pt x="18589" y="1956"/>
                    <a:pt x="17699" y="3073"/>
                  </a:cubicBezTo>
                  <a:cubicBezTo>
                    <a:pt x="16809" y="4190"/>
                    <a:pt x="15866" y="4935"/>
                    <a:pt x="14884" y="5680"/>
                  </a:cubicBezTo>
                  <a:cubicBezTo>
                    <a:pt x="13903" y="6424"/>
                    <a:pt x="12881" y="7169"/>
                    <a:pt x="11847" y="7542"/>
                  </a:cubicBezTo>
                  <a:cubicBezTo>
                    <a:pt x="10813" y="7914"/>
                    <a:pt x="9766" y="7914"/>
                    <a:pt x="8758" y="7914"/>
                  </a:cubicBezTo>
                  <a:cubicBezTo>
                    <a:pt x="7750" y="7914"/>
                    <a:pt x="6781" y="7914"/>
                    <a:pt x="5773" y="7914"/>
                  </a:cubicBezTo>
                  <a:cubicBezTo>
                    <a:pt x="4765" y="7914"/>
                    <a:pt x="3718" y="7914"/>
                    <a:pt x="2841" y="8286"/>
                  </a:cubicBezTo>
                  <a:cubicBezTo>
                    <a:pt x="1964" y="8659"/>
                    <a:pt x="1257" y="9404"/>
                    <a:pt x="838" y="9776"/>
                  </a:cubicBezTo>
                  <a:cubicBezTo>
                    <a:pt x="419" y="10149"/>
                    <a:pt x="288" y="10149"/>
                    <a:pt x="196" y="12011"/>
                  </a:cubicBezTo>
                  <a:cubicBezTo>
                    <a:pt x="105" y="13873"/>
                    <a:pt x="52" y="17597"/>
                    <a:pt x="0" y="213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4" name="Line"/>
            <p:cNvSpPr/>
            <p:nvPr/>
          </p:nvSpPr>
          <p:spPr>
            <a:xfrm>
              <a:off x="9904157" y="2878246"/>
              <a:ext cx="130113" cy="352862"/>
            </a:xfrm>
            <a:custGeom>
              <a:avLst/>
              <a:gdLst/>
              <a:ahLst/>
              <a:cxnLst>
                <a:cxn ang="0">
                  <a:pos x="wd2" y="hd2"/>
                </a:cxn>
                <a:cxn ang="5400000">
                  <a:pos x="wd2" y="hd2"/>
                </a:cxn>
                <a:cxn ang="10800000">
                  <a:pos x="wd2" y="hd2"/>
                </a:cxn>
                <a:cxn ang="16200000">
                  <a:pos x="wd2" y="hd2"/>
                </a:cxn>
              </a:cxnLst>
              <a:rect l="0" t="0" r="r" b="b"/>
              <a:pathLst>
                <a:path w="21379" h="21600" fill="norm" stroke="1" extrusionOk="0">
                  <a:moveTo>
                    <a:pt x="4326" y="0"/>
                  </a:moveTo>
                  <a:cubicBezTo>
                    <a:pt x="3758" y="3176"/>
                    <a:pt x="3189" y="6353"/>
                    <a:pt x="2337" y="9318"/>
                  </a:cubicBezTo>
                  <a:cubicBezTo>
                    <a:pt x="1484" y="12282"/>
                    <a:pt x="347" y="15035"/>
                    <a:pt x="63" y="17047"/>
                  </a:cubicBezTo>
                  <a:cubicBezTo>
                    <a:pt x="-221" y="19059"/>
                    <a:pt x="347" y="20329"/>
                    <a:pt x="4042" y="20965"/>
                  </a:cubicBezTo>
                  <a:cubicBezTo>
                    <a:pt x="7737" y="21600"/>
                    <a:pt x="14558" y="21600"/>
                    <a:pt x="2137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5" name="Line"/>
            <p:cNvSpPr/>
            <p:nvPr/>
          </p:nvSpPr>
          <p:spPr>
            <a:xfrm>
              <a:off x="10075781" y="2764084"/>
              <a:ext cx="4151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6" name="Line"/>
            <p:cNvSpPr/>
            <p:nvPr/>
          </p:nvSpPr>
          <p:spPr>
            <a:xfrm>
              <a:off x="1524071" y="4611420"/>
              <a:ext cx="22832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7" name="Line"/>
            <p:cNvSpPr/>
            <p:nvPr/>
          </p:nvSpPr>
          <p:spPr>
            <a:xfrm>
              <a:off x="1586341" y="4756716"/>
              <a:ext cx="280215"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8" name="Line"/>
            <p:cNvSpPr/>
            <p:nvPr/>
          </p:nvSpPr>
          <p:spPr>
            <a:xfrm>
              <a:off x="2300645" y="4321048"/>
              <a:ext cx="406551" cy="490400"/>
            </a:xfrm>
            <a:custGeom>
              <a:avLst/>
              <a:gdLst/>
              <a:ahLst/>
              <a:cxnLst>
                <a:cxn ang="0">
                  <a:pos x="wd2" y="hd2"/>
                </a:cxn>
                <a:cxn ang="5400000">
                  <a:pos x="wd2" y="hd2"/>
                </a:cxn>
                <a:cxn ang="10800000">
                  <a:pos x="wd2" y="hd2"/>
                </a:cxn>
                <a:cxn ang="16200000">
                  <a:pos x="wd2" y="hd2"/>
                </a:cxn>
              </a:cxnLst>
              <a:rect l="0" t="0" r="r" b="b"/>
              <a:pathLst>
                <a:path w="20979" h="21117" fill="norm" stroke="1" extrusionOk="0">
                  <a:moveTo>
                    <a:pt x="5984" y="9376"/>
                  </a:moveTo>
                  <a:cubicBezTo>
                    <a:pt x="4377" y="9376"/>
                    <a:pt x="2771" y="9376"/>
                    <a:pt x="1521" y="8556"/>
                  </a:cubicBezTo>
                  <a:cubicBezTo>
                    <a:pt x="272" y="7737"/>
                    <a:pt x="-621" y="6098"/>
                    <a:pt x="539" y="4460"/>
                  </a:cubicBezTo>
                  <a:cubicBezTo>
                    <a:pt x="1700" y="2821"/>
                    <a:pt x="4913" y="1183"/>
                    <a:pt x="7412" y="438"/>
                  </a:cubicBezTo>
                  <a:cubicBezTo>
                    <a:pt x="9911" y="-307"/>
                    <a:pt x="11696" y="-158"/>
                    <a:pt x="12678" y="1332"/>
                  </a:cubicBezTo>
                  <a:cubicBezTo>
                    <a:pt x="13660" y="2821"/>
                    <a:pt x="13839" y="5652"/>
                    <a:pt x="12232" y="8780"/>
                  </a:cubicBezTo>
                  <a:cubicBezTo>
                    <a:pt x="10625" y="11908"/>
                    <a:pt x="7234" y="15334"/>
                    <a:pt x="5002" y="17569"/>
                  </a:cubicBezTo>
                  <a:cubicBezTo>
                    <a:pt x="2771" y="19803"/>
                    <a:pt x="1700" y="20846"/>
                    <a:pt x="1521" y="21070"/>
                  </a:cubicBezTo>
                  <a:cubicBezTo>
                    <a:pt x="1343" y="21293"/>
                    <a:pt x="2057" y="20697"/>
                    <a:pt x="3396" y="20027"/>
                  </a:cubicBezTo>
                  <a:cubicBezTo>
                    <a:pt x="4734" y="19356"/>
                    <a:pt x="6698" y="18612"/>
                    <a:pt x="8126" y="18239"/>
                  </a:cubicBezTo>
                  <a:cubicBezTo>
                    <a:pt x="9554" y="17867"/>
                    <a:pt x="10447" y="17867"/>
                    <a:pt x="11964" y="17941"/>
                  </a:cubicBezTo>
                  <a:cubicBezTo>
                    <a:pt x="13481" y="18016"/>
                    <a:pt x="15624" y="18165"/>
                    <a:pt x="17230" y="17718"/>
                  </a:cubicBezTo>
                  <a:cubicBezTo>
                    <a:pt x="18837" y="17271"/>
                    <a:pt x="19908" y="16228"/>
                    <a:pt x="20979" y="151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9" name="Line"/>
            <p:cNvSpPr/>
            <p:nvPr/>
          </p:nvSpPr>
          <p:spPr>
            <a:xfrm>
              <a:off x="2740570" y="4393476"/>
              <a:ext cx="208322" cy="302801"/>
            </a:xfrm>
            <a:custGeom>
              <a:avLst/>
              <a:gdLst/>
              <a:ahLst/>
              <a:cxnLst>
                <a:cxn ang="0">
                  <a:pos x="wd2" y="hd2"/>
                </a:cxn>
                <a:cxn ang="5400000">
                  <a:pos x="wd2" y="hd2"/>
                </a:cxn>
                <a:cxn ang="10800000">
                  <a:pos x="wd2" y="hd2"/>
                </a:cxn>
                <a:cxn ang="16200000">
                  <a:pos x="wd2" y="hd2"/>
                </a:cxn>
              </a:cxnLst>
              <a:rect l="0" t="0" r="r" b="b"/>
              <a:pathLst>
                <a:path w="20979" h="21243" fill="norm" stroke="1" extrusionOk="0">
                  <a:moveTo>
                    <a:pt x="20677" y="1456"/>
                  </a:moveTo>
                  <a:cubicBezTo>
                    <a:pt x="19284" y="728"/>
                    <a:pt x="17890" y="0"/>
                    <a:pt x="16322" y="0"/>
                  </a:cubicBezTo>
                  <a:cubicBezTo>
                    <a:pt x="14755" y="0"/>
                    <a:pt x="13013" y="728"/>
                    <a:pt x="10226" y="3519"/>
                  </a:cubicBezTo>
                  <a:cubicBezTo>
                    <a:pt x="7439" y="6310"/>
                    <a:pt x="3606" y="11164"/>
                    <a:pt x="1690" y="14198"/>
                  </a:cubicBezTo>
                  <a:cubicBezTo>
                    <a:pt x="-226" y="17231"/>
                    <a:pt x="-226" y="18445"/>
                    <a:pt x="297" y="19537"/>
                  </a:cubicBezTo>
                  <a:cubicBezTo>
                    <a:pt x="819" y="20629"/>
                    <a:pt x="1864" y="21600"/>
                    <a:pt x="5348" y="21115"/>
                  </a:cubicBezTo>
                  <a:cubicBezTo>
                    <a:pt x="8832" y="20629"/>
                    <a:pt x="14755" y="18688"/>
                    <a:pt x="17890" y="16382"/>
                  </a:cubicBezTo>
                  <a:cubicBezTo>
                    <a:pt x="21026" y="14076"/>
                    <a:pt x="21374" y="11407"/>
                    <a:pt x="20677" y="9465"/>
                  </a:cubicBezTo>
                  <a:cubicBezTo>
                    <a:pt x="19980" y="7524"/>
                    <a:pt x="18239" y="6310"/>
                    <a:pt x="16497" y="50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0" name="Line"/>
            <p:cNvSpPr/>
            <p:nvPr/>
          </p:nvSpPr>
          <p:spPr>
            <a:xfrm>
              <a:off x="3010530" y="4414150"/>
              <a:ext cx="228766" cy="247864"/>
            </a:xfrm>
            <a:custGeom>
              <a:avLst/>
              <a:gdLst/>
              <a:ahLst/>
              <a:cxnLst>
                <a:cxn ang="0">
                  <a:pos x="wd2" y="hd2"/>
                </a:cxn>
                <a:cxn ang="5400000">
                  <a:pos x="wd2" y="hd2"/>
                </a:cxn>
                <a:cxn ang="10800000">
                  <a:pos x="wd2" y="hd2"/>
                </a:cxn>
                <a:cxn ang="16200000">
                  <a:pos x="wd2" y="hd2"/>
                </a:cxn>
              </a:cxnLst>
              <a:rect l="0" t="0" r="r" b="b"/>
              <a:pathLst>
                <a:path w="21005" h="21200" fill="norm" stroke="1" extrusionOk="0">
                  <a:moveTo>
                    <a:pt x="13124" y="895"/>
                  </a:moveTo>
                  <a:cubicBezTo>
                    <a:pt x="10583" y="2966"/>
                    <a:pt x="8042" y="5037"/>
                    <a:pt x="5818" y="7700"/>
                  </a:cubicBezTo>
                  <a:cubicBezTo>
                    <a:pt x="3595" y="10363"/>
                    <a:pt x="1689" y="13618"/>
                    <a:pt x="736" y="15985"/>
                  </a:cubicBezTo>
                  <a:cubicBezTo>
                    <a:pt x="-217" y="18352"/>
                    <a:pt x="-217" y="19832"/>
                    <a:pt x="577" y="20571"/>
                  </a:cubicBezTo>
                  <a:cubicBezTo>
                    <a:pt x="1371" y="21311"/>
                    <a:pt x="2959" y="21311"/>
                    <a:pt x="5501" y="21015"/>
                  </a:cubicBezTo>
                  <a:cubicBezTo>
                    <a:pt x="8042" y="20719"/>
                    <a:pt x="11536" y="20127"/>
                    <a:pt x="14395" y="17169"/>
                  </a:cubicBezTo>
                  <a:cubicBezTo>
                    <a:pt x="17254" y="14210"/>
                    <a:pt x="19477" y="8884"/>
                    <a:pt x="20430" y="5481"/>
                  </a:cubicBezTo>
                  <a:cubicBezTo>
                    <a:pt x="21383" y="2078"/>
                    <a:pt x="21065" y="599"/>
                    <a:pt x="20112" y="155"/>
                  </a:cubicBezTo>
                  <a:cubicBezTo>
                    <a:pt x="19160" y="-289"/>
                    <a:pt x="17571" y="303"/>
                    <a:pt x="15983" y="8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1" name="Line"/>
            <p:cNvSpPr/>
            <p:nvPr/>
          </p:nvSpPr>
          <p:spPr>
            <a:xfrm>
              <a:off x="3318017" y="4383097"/>
              <a:ext cx="219443" cy="262144"/>
            </a:xfrm>
            <a:custGeom>
              <a:avLst/>
              <a:gdLst/>
              <a:ahLst/>
              <a:cxnLst>
                <a:cxn ang="0">
                  <a:pos x="wd2" y="hd2"/>
                </a:cxn>
                <a:cxn ang="5400000">
                  <a:pos x="wd2" y="hd2"/>
                </a:cxn>
                <a:cxn ang="10800000">
                  <a:pos x="wd2" y="hd2"/>
                </a:cxn>
                <a:cxn ang="16200000">
                  <a:pos x="wd2" y="hd2"/>
                </a:cxn>
              </a:cxnLst>
              <a:rect l="0" t="0" r="r" b="b"/>
              <a:pathLst>
                <a:path w="20760" h="21257" fill="norm" stroke="1" extrusionOk="0">
                  <a:moveTo>
                    <a:pt x="20760" y="0"/>
                  </a:moveTo>
                  <a:cubicBezTo>
                    <a:pt x="16505" y="1122"/>
                    <a:pt x="12251" y="2244"/>
                    <a:pt x="8651" y="4909"/>
                  </a:cubicBezTo>
                  <a:cubicBezTo>
                    <a:pt x="5051" y="7574"/>
                    <a:pt x="2105" y="11782"/>
                    <a:pt x="796" y="14727"/>
                  </a:cubicBezTo>
                  <a:cubicBezTo>
                    <a:pt x="-513" y="17673"/>
                    <a:pt x="-186" y="19356"/>
                    <a:pt x="1614" y="20338"/>
                  </a:cubicBezTo>
                  <a:cubicBezTo>
                    <a:pt x="3414" y="21319"/>
                    <a:pt x="6687" y="21600"/>
                    <a:pt x="10287" y="20758"/>
                  </a:cubicBezTo>
                  <a:cubicBezTo>
                    <a:pt x="13887" y="19917"/>
                    <a:pt x="17814" y="17953"/>
                    <a:pt x="19451" y="15429"/>
                  </a:cubicBezTo>
                  <a:cubicBezTo>
                    <a:pt x="21087" y="12904"/>
                    <a:pt x="20432" y="9818"/>
                    <a:pt x="18960" y="7714"/>
                  </a:cubicBezTo>
                  <a:cubicBezTo>
                    <a:pt x="17487" y="5610"/>
                    <a:pt x="15196" y="4488"/>
                    <a:pt x="12905" y="33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2" name="Line"/>
            <p:cNvSpPr/>
            <p:nvPr/>
          </p:nvSpPr>
          <p:spPr>
            <a:xfrm>
              <a:off x="4069754" y="4092506"/>
              <a:ext cx="329104" cy="684967"/>
            </a:xfrm>
            <a:custGeom>
              <a:avLst/>
              <a:gdLst/>
              <a:ahLst/>
              <a:cxnLst>
                <a:cxn ang="0">
                  <a:pos x="wd2" y="hd2"/>
                </a:cxn>
                <a:cxn ang="5400000">
                  <a:pos x="wd2" y="hd2"/>
                </a:cxn>
                <a:cxn ang="10800000">
                  <a:pos x="wd2" y="hd2"/>
                </a:cxn>
                <a:cxn ang="16200000">
                  <a:pos x="wd2" y="hd2"/>
                </a:cxn>
              </a:cxnLst>
              <a:rect l="0" t="0" r="r" b="b"/>
              <a:pathLst>
                <a:path w="21184" h="21600" fill="norm" stroke="1" extrusionOk="0">
                  <a:moveTo>
                    <a:pt x="21184" y="0"/>
                  </a:moveTo>
                  <a:cubicBezTo>
                    <a:pt x="18512" y="1200"/>
                    <a:pt x="15840" y="2400"/>
                    <a:pt x="12611" y="4309"/>
                  </a:cubicBezTo>
                  <a:cubicBezTo>
                    <a:pt x="9382" y="6218"/>
                    <a:pt x="5596" y="8836"/>
                    <a:pt x="3147" y="11291"/>
                  </a:cubicBezTo>
                  <a:cubicBezTo>
                    <a:pt x="697" y="13745"/>
                    <a:pt x="-416" y="16036"/>
                    <a:pt x="141" y="17727"/>
                  </a:cubicBezTo>
                  <a:cubicBezTo>
                    <a:pt x="697" y="19418"/>
                    <a:pt x="2924" y="20509"/>
                    <a:pt x="515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3" name="Line"/>
            <p:cNvSpPr/>
            <p:nvPr/>
          </p:nvSpPr>
          <p:spPr>
            <a:xfrm>
              <a:off x="4647936" y="4275855"/>
              <a:ext cx="202776" cy="449727"/>
            </a:xfrm>
            <a:custGeom>
              <a:avLst/>
              <a:gdLst/>
              <a:ahLst/>
              <a:cxnLst>
                <a:cxn ang="0">
                  <a:pos x="wd2" y="hd2"/>
                </a:cxn>
                <a:cxn ang="5400000">
                  <a:pos x="wd2" y="hd2"/>
                </a:cxn>
                <a:cxn ang="10800000">
                  <a:pos x="wd2" y="hd2"/>
                </a:cxn>
                <a:cxn ang="16200000">
                  <a:pos x="wd2" y="hd2"/>
                </a:cxn>
              </a:cxnLst>
              <a:rect l="0" t="0" r="r" b="b"/>
              <a:pathLst>
                <a:path w="21459" h="21600" fill="norm" stroke="1" extrusionOk="0">
                  <a:moveTo>
                    <a:pt x="0" y="11132"/>
                  </a:moveTo>
                  <a:cubicBezTo>
                    <a:pt x="3661" y="10634"/>
                    <a:pt x="7322" y="10135"/>
                    <a:pt x="10800" y="8557"/>
                  </a:cubicBezTo>
                  <a:cubicBezTo>
                    <a:pt x="14278" y="6978"/>
                    <a:pt x="17573" y="4320"/>
                    <a:pt x="19403" y="2575"/>
                  </a:cubicBezTo>
                  <a:cubicBezTo>
                    <a:pt x="21234" y="831"/>
                    <a:pt x="21600" y="0"/>
                    <a:pt x="21417" y="0"/>
                  </a:cubicBezTo>
                  <a:cubicBezTo>
                    <a:pt x="21234" y="0"/>
                    <a:pt x="20502" y="831"/>
                    <a:pt x="19403" y="3240"/>
                  </a:cubicBezTo>
                  <a:cubicBezTo>
                    <a:pt x="18305" y="5649"/>
                    <a:pt x="16841" y="9637"/>
                    <a:pt x="16658" y="12960"/>
                  </a:cubicBezTo>
                  <a:cubicBezTo>
                    <a:pt x="16475" y="16283"/>
                    <a:pt x="17573" y="18942"/>
                    <a:pt x="1867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4" name="Line"/>
            <p:cNvSpPr/>
            <p:nvPr/>
          </p:nvSpPr>
          <p:spPr>
            <a:xfrm>
              <a:off x="5042311" y="4549150"/>
              <a:ext cx="41514"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5" name="Line"/>
            <p:cNvSpPr/>
            <p:nvPr/>
          </p:nvSpPr>
          <p:spPr>
            <a:xfrm>
              <a:off x="5246536" y="4410892"/>
              <a:ext cx="196700" cy="226874"/>
            </a:xfrm>
            <a:custGeom>
              <a:avLst/>
              <a:gdLst/>
              <a:ahLst/>
              <a:cxnLst>
                <a:cxn ang="0">
                  <a:pos x="wd2" y="hd2"/>
                </a:cxn>
                <a:cxn ang="5400000">
                  <a:pos x="wd2" y="hd2"/>
                </a:cxn>
                <a:cxn ang="10800000">
                  <a:pos x="wd2" y="hd2"/>
                </a:cxn>
                <a:cxn ang="16200000">
                  <a:pos x="wd2" y="hd2"/>
                </a:cxn>
              </a:cxnLst>
              <a:rect l="0" t="0" r="r" b="b"/>
              <a:pathLst>
                <a:path w="20816" h="21143" fill="norm" stroke="1" extrusionOk="0">
                  <a:moveTo>
                    <a:pt x="13533" y="4180"/>
                  </a:moveTo>
                  <a:cubicBezTo>
                    <a:pt x="14631" y="2568"/>
                    <a:pt x="15729" y="957"/>
                    <a:pt x="15180" y="312"/>
                  </a:cubicBezTo>
                  <a:cubicBezTo>
                    <a:pt x="14631" y="-333"/>
                    <a:pt x="12435" y="-11"/>
                    <a:pt x="9689" y="1601"/>
                  </a:cubicBezTo>
                  <a:cubicBezTo>
                    <a:pt x="6943" y="3213"/>
                    <a:pt x="3648" y="6115"/>
                    <a:pt x="1818" y="9339"/>
                  </a:cubicBezTo>
                  <a:cubicBezTo>
                    <a:pt x="-13" y="12563"/>
                    <a:pt x="-379" y="16109"/>
                    <a:pt x="353" y="18204"/>
                  </a:cubicBezTo>
                  <a:cubicBezTo>
                    <a:pt x="1085" y="20300"/>
                    <a:pt x="2916" y="20945"/>
                    <a:pt x="5662" y="21106"/>
                  </a:cubicBezTo>
                  <a:cubicBezTo>
                    <a:pt x="8407" y="21267"/>
                    <a:pt x="12068" y="20945"/>
                    <a:pt x="14997" y="19333"/>
                  </a:cubicBezTo>
                  <a:cubicBezTo>
                    <a:pt x="17926" y="17721"/>
                    <a:pt x="20123" y="14819"/>
                    <a:pt x="20672" y="11918"/>
                  </a:cubicBezTo>
                  <a:cubicBezTo>
                    <a:pt x="21221" y="9016"/>
                    <a:pt x="20123" y="6115"/>
                    <a:pt x="18658" y="4664"/>
                  </a:cubicBezTo>
                  <a:cubicBezTo>
                    <a:pt x="17194" y="3213"/>
                    <a:pt x="15363" y="3213"/>
                    <a:pt x="13533" y="32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6" name="Line"/>
            <p:cNvSpPr/>
            <p:nvPr/>
          </p:nvSpPr>
          <p:spPr>
            <a:xfrm>
              <a:off x="5581982" y="4368724"/>
              <a:ext cx="290593" cy="315345"/>
            </a:xfrm>
            <a:custGeom>
              <a:avLst/>
              <a:gdLst/>
              <a:ahLst/>
              <a:cxnLst>
                <a:cxn ang="0">
                  <a:pos x="wd2" y="hd2"/>
                </a:cxn>
                <a:cxn ang="5400000">
                  <a:pos x="wd2" y="hd2"/>
                </a:cxn>
                <a:cxn ang="10800000">
                  <a:pos x="wd2" y="hd2"/>
                </a:cxn>
                <a:cxn ang="16200000">
                  <a:pos x="wd2" y="hd2"/>
                </a:cxn>
              </a:cxnLst>
              <a:rect l="0" t="0" r="r" b="b"/>
              <a:pathLst>
                <a:path w="21600" h="21402" fill="norm" stroke="1" extrusionOk="0">
                  <a:moveTo>
                    <a:pt x="21600" y="272"/>
                  </a:moveTo>
                  <a:cubicBezTo>
                    <a:pt x="17486" y="37"/>
                    <a:pt x="13371" y="-198"/>
                    <a:pt x="10029" y="272"/>
                  </a:cubicBezTo>
                  <a:cubicBezTo>
                    <a:pt x="6686" y="741"/>
                    <a:pt x="4114" y="1915"/>
                    <a:pt x="2443" y="3089"/>
                  </a:cubicBezTo>
                  <a:cubicBezTo>
                    <a:pt x="771" y="4263"/>
                    <a:pt x="0" y="5437"/>
                    <a:pt x="257" y="6259"/>
                  </a:cubicBezTo>
                  <a:cubicBezTo>
                    <a:pt x="514" y="7080"/>
                    <a:pt x="1800" y="7550"/>
                    <a:pt x="3086" y="7785"/>
                  </a:cubicBezTo>
                  <a:cubicBezTo>
                    <a:pt x="4371" y="8019"/>
                    <a:pt x="5657" y="8019"/>
                    <a:pt x="7200" y="8958"/>
                  </a:cubicBezTo>
                  <a:cubicBezTo>
                    <a:pt x="8743" y="9898"/>
                    <a:pt x="10543" y="11776"/>
                    <a:pt x="11186" y="13302"/>
                  </a:cubicBezTo>
                  <a:cubicBezTo>
                    <a:pt x="11829" y="14828"/>
                    <a:pt x="11314" y="16002"/>
                    <a:pt x="9257" y="17293"/>
                  </a:cubicBezTo>
                  <a:cubicBezTo>
                    <a:pt x="7200" y="18585"/>
                    <a:pt x="3600" y="19993"/>
                    <a:pt x="0" y="214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7" name="Line"/>
            <p:cNvSpPr/>
            <p:nvPr/>
          </p:nvSpPr>
          <p:spPr>
            <a:xfrm>
              <a:off x="5931244" y="4347146"/>
              <a:ext cx="244951" cy="440706"/>
            </a:xfrm>
            <a:custGeom>
              <a:avLst/>
              <a:gdLst/>
              <a:ahLst/>
              <a:cxnLst>
                <a:cxn ang="0">
                  <a:pos x="wd2" y="hd2"/>
                </a:cxn>
                <a:cxn ang="5400000">
                  <a:pos x="wd2" y="hd2"/>
                </a:cxn>
                <a:cxn ang="10800000">
                  <a:pos x="wd2" y="hd2"/>
                </a:cxn>
                <a:cxn ang="16200000">
                  <a:pos x="wd2" y="hd2"/>
                </a:cxn>
              </a:cxnLst>
              <a:rect l="0" t="0" r="r" b="b"/>
              <a:pathLst>
                <a:path w="20951" h="21497" fill="norm" stroke="1" extrusionOk="0">
                  <a:moveTo>
                    <a:pt x="16286" y="1753"/>
                  </a:moveTo>
                  <a:cubicBezTo>
                    <a:pt x="17469" y="1247"/>
                    <a:pt x="18653" y="741"/>
                    <a:pt x="18357" y="403"/>
                  </a:cubicBezTo>
                  <a:cubicBezTo>
                    <a:pt x="18061" y="66"/>
                    <a:pt x="16286" y="-103"/>
                    <a:pt x="13771" y="66"/>
                  </a:cubicBezTo>
                  <a:cubicBezTo>
                    <a:pt x="11256" y="234"/>
                    <a:pt x="8001" y="741"/>
                    <a:pt x="5634" y="1078"/>
                  </a:cubicBezTo>
                  <a:cubicBezTo>
                    <a:pt x="3267" y="1416"/>
                    <a:pt x="1787" y="1584"/>
                    <a:pt x="900" y="2091"/>
                  </a:cubicBezTo>
                  <a:cubicBezTo>
                    <a:pt x="12" y="2597"/>
                    <a:pt x="-284" y="3441"/>
                    <a:pt x="308" y="4538"/>
                  </a:cubicBezTo>
                  <a:cubicBezTo>
                    <a:pt x="900" y="5634"/>
                    <a:pt x="2379" y="6984"/>
                    <a:pt x="4894" y="7575"/>
                  </a:cubicBezTo>
                  <a:cubicBezTo>
                    <a:pt x="7409" y="8166"/>
                    <a:pt x="10960" y="7997"/>
                    <a:pt x="13475" y="8166"/>
                  </a:cubicBezTo>
                  <a:cubicBezTo>
                    <a:pt x="15990" y="8334"/>
                    <a:pt x="17469" y="8841"/>
                    <a:pt x="18505" y="9516"/>
                  </a:cubicBezTo>
                  <a:cubicBezTo>
                    <a:pt x="19541" y="10191"/>
                    <a:pt x="20132" y="11034"/>
                    <a:pt x="20576" y="12131"/>
                  </a:cubicBezTo>
                  <a:cubicBezTo>
                    <a:pt x="21020" y="13228"/>
                    <a:pt x="21316" y="14578"/>
                    <a:pt x="19984" y="16097"/>
                  </a:cubicBezTo>
                  <a:cubicBezTo>
                    <a:pt x="18653" y="17616"/>
                    <a:pt x="15694" y="19303"/>
                    <a:pt x="12143" y="20231"/>
                  </a:cubicBezTo>
                  <a:cubicBezTo>
                    <a:pt x="8593" y="21159"/>
                    <a:pt x="4450" y="21328"/>
                    <a:pt x="308" y="214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8" name="Line"/>
            <p:cNvSpPr/>
            <p:nvPr/>
          </p:nvSpPr>
          <p:spPr>
            <a:xfrm>
              <a:off x="6401867" y="4248180"/>
              <a:ext cx="225296" cy="601942"/>
            </a:xfrm>
            <a:custGeom>
              <a:avLst/>
              <a:gdLst/>
              <a:ahLst/>
              <a:cxnLst>
                <a:cxn ang="0">
                  <a:pos x="wd2" y="hd2"/>
                </a:cxn>
                <a:cxn ang="5400000">
                  <a:pos x="wd2" y="hd2"/>
                </a:cxn>
                <a:cxn ang="10800000">
                  <a:pos x="wd2" y="hd2"/>
                </a:cxn>
                <a:cxn ang="16200000">
                  <a:pos x="wd2" y="hd2"/>
                </a:cxn>
              </a:cxnLst>
              <a:rect l="0" t="0" r="r" b="b"/>
              <a:pathLst>
                <a:path w="21314" h="21600" fill="norm" stroke="1" extrusionOk="0">
                  <a:moveTo>
                    <a:pt x="0" y="0"/>
                  </a:moveTo>
                  <a:cubicBezTo>
                    <a:pt x="1636" y="0"/>
                    <a:pt x="3273" y="0"/>
                    <a:pt x="5727" y="807"/>
                  </a:cubicBezTo>
                  <a:cubicBezTo>
                    <a:pt x="8182" y="1614"/>
                    <a:pt x="11455" y="3228"/>
                    <a:pt x="14236" y="5400"/>
                  </a:cubicBezTo>
                  <a:cubicBezTo>
                    <a:pt x="17018" y="7572"/>
                    <a:pt x="19309" y="10303"/>
                    <a:pt x="20455" y="12352"/>
                  </a:cubicBezTo>
                  <a:cubicBezTo>
                    <a:pt x="21600" y="14400"/>
                    <a:pt x="21600" y="15766"/>
                    <a:pt x="20455" y="16945"/>
                  </a:cubicBezTo>
                  <a:cubicBezTo>
                    <a:pt x="19309" y="18124"/>
                    <a:pt x="17018" y="19117"/>
                    <a:pt x="13745" y="19862"/>
                  </a:cubicBezTo>
                  <a:cubicBezTo>
                    <a:pt x="10473" y="20607"/>
                    <a:pt x="6218" y="21103"/>
                    <a:pt x="196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9" name="Line"/>
            <p:cNvSpPr/>
            <p:nvPr/>
          </p:nvSpPr>
          <p:spPr>
            <a:xfrm>
              <a:off x="6339597" y="3715428"/>
              <a:ext cx="233918" cy="283673"/>
            </a:xfrm>
            <a:custGeom>
              <a:avLst/>
              <a:gdLst/>
              <a:ahLst/>
              <a:cxnLst>
                <a:cxn ang="0">
                  <a:pos x="wd2" y="hd2"/>
                </a:cxn>
                <a:cxn ang="5400000">
                  <a:pos x="wd2" y="hd2"/>
                </a:cxn>
                <a:cxn ang="10800000">
                  <a:pos x="wd2" y="hd2"/>
                </a:cxn>
                <a:cxn ang="16200000">
                  <a:pos x="wd2" y="hd2"/>
                </a:cxn>
              </a:cxnLst>
              <a:rect l="0" t="0" r="r" b="b"/>
              <a:pathLst>
                <a:path w="21478" h="21600" fill="norm" stroke="1" extrusionOk="0">
                  <a:moveTo>
                    <a:pt x="0" y="12907"/>
                  </a:moveTo>
                  <a:cubicBezTo>
                    <a:pt x="4447" y="11063"/>
                    <a:pt x="8894" y="9220"/>
                    <a:pt x="12388" y="7507"/>
                  </a:cubicBezTo>
                  <a:cubicBezTo>
                    <a:pt x="15882" y="5795"/>
                    <a:pt x="18424" y="4215"/>
                    <a:pt x="19853" y="2766"/>
                  </a:cubicBezTo>
                  <a:cubicBezTo>
                    <a:pt x="21282" y="1317"/>
                    <a:pt x="21600" y="0"/>
                    <a:pt x="21441" y="0"/>
                  </a:cubicBezTo>
                  <a:cubicBezTo>
                    <a:pt x="21282" y="0"/>
                    <a:pt x="20647" y="1317"/>
                    <a:pt x="19218" y="5137"/>
                  </a:cubicBezTo>
                  <a:cubicBezTo>
                    <a:pt x="17788" y="8956"/>
                    <a:pt x="15565" y="15278"/>
                    <a:pt x="1334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0" name="Line"/>
            <p:cNvSpPr/>
            <p:nvPr/>
          </p:nvSpPr>
          <p:spPr>
            <a:xfrm>
              <a:off x="6727693" y="3698131"/>
              <a:ext cx="260908" cy="259458"/>
            </a:xfrm>
            <a:custGeom>
              <a:avLst/>
              <a:gdLst/>
              <a:ahLst/>
              <a:cxnLst>
                <a:cxn ang="0">
                  <a:pos x="wd2" y="hd2"/>
                </a:cxn>
                <a:cxn ang="5400000">
                  <a:pos x="wd2" y="hd2"/>
                </a:cxn>
                <a:cxn ang="10800000">
                  <a:pos x="wd2" y="hd2"/>
                </a:cxn>
                <a:cxn ang="16200000">
                  <a:pos x="wd2" y="hd2"/>
                </a:cxn>
              </a:cxnLst>
              <a:rect l="0" t="0" r="r" b="b"/>
              <a:pathLst>
                <a:path w="20885" h="21600" fill="norm" stroke="1" extrusionOk="0">
                  <a:moveTo>
                    <a:pt x="12134" y="0"/>
                  </a:moveTo>
                  <a:cubicBezTo>
                    <a:pt x="10749" y="0"/>
                    <a:pt x="9364" y="0"/>
                    <a:pt x="7287" y="2592"/>
                  </a:cubicBezTo>
                  <a:cubicBezTo>
                    <a:pt x="5210" y="5184"/>
                    <a:pt x="2441" y="10368"/>
                    <a:pt x="1057" y="13680"/>
                  </a:cubicBezTo>
                  <a:cubicBezTo>
                    <a:pt x="-328" y="16992"/>
                    <a:pt x="-328" y="18432"/>
                    <a:pt x="918" y="19584"/>
                  </a:cubicBezTo>
                  <a:cubicBezTo>
                    <a:pt x="2164" y="20736"/>
                    <a:pt x="4657" y="21600"/>
                    <a:pt x="7426" y="21600"/>
                  </a:cubicBezTo>
                  <a:cubicBezTo>
                    <a:pt x="10195" y="21600"/>
                    <a:pt x="13241" y="20736"/>
                    <a:pt x="15734" y="19296"/>
                  </a:cubicBezTo>
                  <a:cubicBezTo>
                    <a:pt x="18226" y="17856"/>
                    <a:pt x="20164" y="15840"/>
                    <a:pt x="20718" y="13392"/>
                  </a:cubicBezTo>
                  <a:cubicBezTo>
                    <a:pt x="21272" y="10944"/>
                    <a:pt x="20441" y="8064"/>
                    <a:pt x="18364" y="6048"/>
                  </a:cubicBezTo>
                  <a:cubicBezTo>
                    <a:pt x="16287" y="4032"/>
                    <a:pt x="12964" y="2880"/>
                    <a:pt x="9641" y="17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1" name="Line"/>
            <p:cNvSpPr/>
            <p:nvPr/>
          </p:nvSpPr>
          <p:spPr>
            <a:xfrm>
              <a:off x="7439695" y="4082127"/>
              <a:ext cx="51893" cy="4462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280" y="3684"/>
                    <a:pt x="12960" y="7367"/>
                    <a:pt x="9360" y="10967"/>
                  </a:cubicBezTo>
                  <a:cubicBezTo>
                    <a:pt x="5760" y="14567"/>
                    <a:pt x="2880" y="1808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2" name="Line"/>
            <p:cNvSpPr/>
            <p:nvPr/>
          </p:nvSpPr>
          <p:spPr>
            <a:xfrm>
              <a:off x="7304778" y="4279314"/>
              <a:ext cx="32172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323" y="16200"/>
                    <a:pt x="4645" y="10800"/>
                    <a:pt x="8245" y="7200"/>
                  </a:cubicBezTo>
                  <a:cubicBezTo>
                    <a:pt x="11845" y="3600"/>
                    <a:pt x="16723"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3" name="Line"/>
            <p:cNvSpPr/>
            <p:nvPr/>
          </p:nvSpPr>
          <p:spPr>
            <a:xfrm>
              <a:off x="8461810" y="4142547"/>
              <a:ext cx="410090" cy="603792"/>
            </a:xfrm>
            <a:custGeom>
              <a:avLst/>
              <a:gdLst/>
              <a:ahLst/>
              <a:cxnLst>
                <a:cxn ang="0">
                  <a:pos x="wd2" y="hd2"/>
                </a:cxn>
                <a:cxn ang="5400000">
                  <a:pos x="wd2" y="hd2"/>
                </a:cxn>
                <a:cxn ang="10800000">
                  <a:pos x="wd2" y="hd2"/>
                </a:cxn>
                <a:cxn ang="16200000">
                  <a:pos x="wd2" y="hd2"/>
                </a:cxn>
              </a:cxnLst>
              <a:rect l="0" t="0" r="r" b="b"/>
              <a:pathLst>
                <a:path w="21517" h="21543" fill="norm" stroke="1" extrusionOk="0">
                  <a:moveTo>
                    <a:pt x="2458" y="8953"/>
                  </a:moveTo>
                  <a:cubicBezTo>
                    <a:pt x="5544" y="7225"/>
                    <a:pt x="8630" y="5497"/>
                    <a:pt x="10445" y="4263"/>
                  </a:cubicBezTo>
                  <a:cubicBezTo>
                    <a:pt x="12260" y="3029"/>
                    <a:pt x="12804" y="2288"/>
                    <a:pt x="13167" y="1548"/>
                  </a:cubicBezTo>
                  <a:cubicBezTo>
                    <a:pt x="13530" y="807"/>
                    <a:pt x="13712" y="66"/>
                    <a:pt x="13621" y="5"/>
                  </a:cubicBezTo>
                  <a:cubicBezTo>
                    <a:pt x="13530" y="-57"/>
                    <a:pt x="13167" y="560"/>
                    <a:pt x="12895" y="1177"/>
                  </a:cubicBezTo>
                  <a:cubicBezTo>
                    <a:pt x="12623" y="1794"/>
                    <a:pt x="12441" y="2412"/>
                    <a:pt x="10808" y="3893"/>
                  </a:cubicBezTo>
                  <a:cubicBezTo>
                    <a:pt x="9174" y="5374"/>
                    <a:pt x="6088" y="7719"/>
                    <a:pt x="4273" y="9138"/>
                  </a:cubicBezTo>
                  <a:cubicBezTo>
                    <a:pt x="2458" y="10558"/>
                    <a:pt x="1914" y="11052"/>
                    <a:pt x="1278" y="11545"/>
                  </a:cubicBezTo>
                  <a:cubicBezTo>
                    <a:pt x="643" y="12039"/>
                    <a:pt x="-83" y="12533"/>
                    <a:pt x="8" y="12965"/>
                  </a:cubicBezTo>
                  <a:cubicBezTo>
                    <a:pt x="99" y="13397"/>
                    <a:pt x="1006" y="13767"/>
                    <a:pt x="3638" y="13890"/>
                  </a:cubicBezTo>
                  <a:cubicBezTo>
                    <a:pt x="6270" y="14014"/>
                    <a:pt x="10626" y="13890"/>
                    <a:pt x="13712" y="13767"/>
                  </a:cubicBezTo>
                  <a:cubicBezTo>
                    <a:pt x="16798" y="13644"/>
                    <a:pt x="18613" y="13520"/>
                    <a:pt x="19793" y="13212"/>
                  </a:cubicBezTo>
                  <a:cubicBezTo>
                    <a:pt x="20972" y="12903"/>
                    <a:pt x="21517" y="12409"/>
                    <a:pt x="21517" y="11916"/>
                  </a:cubicBezTo>
                  <a:cubicBezTo>
                    <a:pt x="21517" y="11422"/>
                    <a:pt x="20972" y="10928"/>
                    <a:pt x="20065" y="11052"/>
                  </a:cubicBezTo>
                  <a:cubicBezTo>
                    <a:pt x="19157" y="11175"/>
                    <a:pt x="17887" y="11916"/>
                    <a:pt x="16616" y="13458"/>
                  </a:cubicBezTo>
                  <a:cubicBezTo>
                    <a:pt x="15346" y="15001"/>
                    <a:pt x="14075" y="17346"/>
                    <a:pt x="13440" y="18828"/>
                  </a:cubicBezTo>
                  <a:cubicBezTo>
                    <a:pt x="12804" y="20309"/>
                    <a:pt x="12804" y="20926"/>
                    <a:pt x="12804" y="215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4" name="Line"/>
            <p:cNvSpPr/>
            <p:nvPr/>
          </p:nvSpPr>
          <p:spPr>
            <a:xfrm>
              <a:off x="8958638" y="4371443"/>
              <a:ext cx="184018" cy="275018"/>
            </a:xfrm>
            <a:custGeom>
              <a:avLst/>
              <a:gdLst/>
              <a:ahLst/>
              <a:cxnLst>
                <a:cxn ang="0">
                  <a:pos x="wd2" y="hd2"/>
                </a:cxn>
                <a:cxn ang="5400000">
                  <a:pos x="wd2" y="hd2"/>
                </a:cxn>
                <a:cxn ang="10800000">
                  <a:pos x="wd2" y="hd2"/>
                </a:cxn>
                <a:cxn ang="16200000">
                  <a:pos x="wd2" y="hd2"/>
                </a:cxn>
              </a:cxnLst>
              <a:rect l="0" t="0" r="r" b="b"/>
              <a:pathLst>
                <a:path w="20517" h="20941" fill="norm" stroke="1" extrusionOk="0">
                  <a:moveTo>
                    <a:pt x="19257" y="6419"/>
                  </a:moveTo>
                  <a:cubicBezTo>
                    <a:pt x="19643" y="4048"/>
                    <a:pt x="20029" y="1677"/>
                    <a:pt x="19064" y="624"/>
                  </a:cubicBezTo>
                  <a:cubicBezTo>
                    <a:pt x="18100" y="-430"/>
                    <a:pt x="15786" y="-167"/>
                    <a:pt x="12507" y="1546"/>
                  </a:cubicBezTo>
                  <a:cubicBezTo>
                    <a:pt x="9229" y="3258"/>
                    <a:pt x="4986" y="6419"/>
                    <a:pt x="2479" y="9448"/>
                  </a:cubicBezTo>
                  <a:cubicBezTo>
                    <a:pt x="-29" y="12477"/>
                    <a:pt x="-800" y="15375"/>
                    <a:pt x="936" y="17350"/>
                  </a:cubicBezTo>
                  <a:cubicBezTo>
                    <a:pt x="2671" y="19326"/>
                    <a:pt x="6914" y="20380"/>
                    <a:pt x="10000" y="20775"/>
                  </a:cubicBezTo>
                  <a:cubicBezTo>
                    <a:pt x="13086" y="21170"/>
                    <a:pt x="15014" y="20907"/>
                    <a:pt x="16750" y="19458"/>
                  </a:cubicBezTo>
                  <a:cubicBezTo>
                    <a:pt x="18486" y="18009"/>
                    <a:pt x="20029" y="15375"/>
                    <a:pt x="20414" y="12609"/>
                  </a:cubicBezTo>
                  <a:cubicBezTo>
                    <a:pt x="20800" y="9843"/>
                    <a:pt x="20029" y="6946"/>
                    <a:pt x="19257" y="404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5" name="Line"/>
            <p:cNvSpPr/>
            <p:nvPr/>
          </p:nvSpPr>
          <p:spPr>
            <a:xfrm>
              <a:off x="9269734" y="4327473"/>
              <a:ext cx="276998" cy="327507"/>
            </a:xfrm>
            <a:custGeom>
              <a:avLst/>
              <a:gdLst/>
              <a:ahLst/>
              <a:cxnLst>
                <a:cxn ang="0">
                  <a:pos x="wd2" y="hd2"/>
                </a:cxn>
                <a:cxn ang="5400000">
                  <a:pos x="wd2" y="hd2"/>
                </a:cxn>
                <a:cxn ang="10800000">
                  <a:pos x="wd2" y="hd2"/>
                </a:cxn>
                <a:cxn ang="16200000">
                  <a:pos x="wd2" y="hd2"/>
                </a:cxn>
              </a:cxnLst>
              <a:rect l="0" t="0" r="r" b="b"/>
              <a:pathLst>
                <a:path w="21092" h="21081" fill="norm" stroke="1" extrusionOk="0">
                  <a:moveTo>
                    <a:pt x="12380" y="4917"/>
                  </a:moveTo>
                  <a:cubicBezTo>
                    <a:pt x="13434" y="4026"/>
                    <a:pt x="14488" y="3135"/>
                    <a:pt x="15410" y="2245"/>
                  </a:cubicBezTo>
                  <a:cubicBezTo>
                    <a:pt x="16332" y="1354"/>
                    <a:pt x="17122" y="463"/>
                    <a:pt x="16859" y="129"/>
                  </a:cubicBezTo>
                  <a:cubicBezTo>
                    <a:pt x="16595" y="-205"/>
                    <a:pt x="15278" y="18"/>
                    <a:pt x="12644" y="1910"/>
                  </a:cubicBezTo>
                  <a:cubicBezTo>
                    <a:pt x="10010" y="3803"/>
                    <a:pt x="6059" y="7366"/>
                    <a:pt x="3556" y="10484"/>
                  </a:cubicBezTo>
                  <a:cubicBezTo>
                    <a:pt x="1054" y="13601"/>
                    <a:pt x="0" y="16273"/>
                    <a:pt x="0" y="17943"/>
                  </a:cubicBezTo>
                  <a:cubicBezTo>
                    <a:pt x="0" y="19614"/>
                    <a:pt x="1054" y="20282"/>
                    <a:pt x="3293" y="20727"/>
                  </a:cubicBezTo>
                  <a:cubicBezTo>
                    <a:pt x="5532" y="21172"/>
                    <a:pt x="8956" y="21395"/>
                    <a:pt x="12249" y="20170"/>
                  </a:cubicBezTo>
                  <a:cubicBezTo>
                    <a:pt x="15541" y="18946"/>
                    <a:pt x="18702" y="16273"/>
                    <a:pt x="20151" y="13713"/>
                  </a:cubicBezTo>
                  <a:cubicBezTo>
                    <a:pt x="21600" y="11152"/>
                    <a:pt x="21337" y="8702"/>
                    <a:pt x="19624" y="6475"/>
                  </a:cubicBezTo>
                  <a:cubicBezTo>
                    <a:pt x="17912" y="4249"/>
                    <a:pt x="14751" y="2244"/>
                    <a:pt x="11590" y="2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6" name="Line"/>
            <p:cNvSpPr/>
            <p:nvPr/>
          </p:nvSpPr>
          <p:spPr>
            <a:xfrm>
              <a:off x="10759008" y="3843426"/>
              <a:ext cx="250821" cy="612321"/>
            </a:xfrm>
            <a:custGeom>
              <a:avLst/>
              <a:gdLst/>
              <a:ahLst/>
              <a:cxnLst>
                <a:cxn ang="0">
                  <a:pos x="wd2" y="hd2"/>
                </a:cxn>
                <a:cxn ang="5400000">
                  <a:pos x="wd2" y="hd2"/>
                </a:cxn>
                <a:cxn ang="10800000">
                  <a:pos x="wd2" y="hd2"/>
                </a:cxn>
                <a:cxn ang="16200000">
                  <a:pos x="wd2" y="hd2"/>
                </a:cxn>
              </a:cxnLst>
              <a:rect l="0" t="0" r="r" b="b"/>
              <a:pathLst>
                <a:path w="20881" h="21600" fill="norm" stroke="1" extrusionOk="0">
                  <a:moveTo>
                    <a:pt x="20881" y="0"/>
                  </a:moveTo>
                  <a:cubicBezTo>
                    <a:pt x="17137" y="1098"/>
                    <a:pt x="13393" y="2197"/>
                    <a:pt x="9649" y="4332"/>
                  </a:cubicBezTo>
                  <a:cubicBezTo>
                    <a:pt x="5905" y="6468"/>
                    <a:pt x="2161" y="9641"/>
                    <a:pt x="721" y="12325"/>
                  </a:cubicBezTo>
                  <a:cubicBezTo>
                    <a:pt x="-719" y="15010"/>
                    <a:pt x="145" y="17207"/>
                    <a:pt x="2017" y="18671"/>
                  </a:cubicBezTo>
                  <a:cubicBezTo>
                    <a:pt x="3889" y="20136"/>
                    <a:pt x="6769" y="20868"/>
                    <a:pt x="964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7" name="Line"/>
            <p:cNvSpPr/>
            <p:nvPr/>
          </p:nvSpPr>
          <p:spPr>
            <a:xfrm>
              <a:off x="11248528" y="3981433"/>
              <a:ext cx="249080" cy="339395"/>
            </a:xfrm>
            <a:custGeom>
              <a:avLst/>
              <a:gdLst/>
              <a:ahLst/>
              <a:cxnLst>
                <a:cxn ang="0">
                  <a:pos x="wd2" y="hd2"/>
                </a:cxn>
                <a:cxn ang="5400000">
                  <a:pos x="wd2" y="hd2"/>
                </a:cxn>
                <a:cxn ang="10800000">
                  <a:pos x="wd2" y="hd2"/>
                </a:cxn>
                <a:cxn ang="16200000">
                  <a:pos x="wd2" y="hd2"/>
                </a:cxn>
              </a:cxnLst>
              <a:rect l="0" t="0" r="r" b="b"/>
              <a:pathLst>
                <a:path w="21600" h="21405" fill="norm" stroke="1" extrusionOk="0">
                  <a:moveTo>
                    <a:pt x="0" y="11587"/>
                  </a:moveTo>
                  <a:cubicBezTo>
                    <a:pt x="4500" y="10714"/>
                    <a:pt x="9000" y="9841"/>
                    <a:pt x="12300" y="8532"/>
                  </a:cubicBezTo>
                  <a:cubicBezTo>
                    <a:pt x="15600" y="7223"/>
                    <a:pt x="17700" y="5478"/>
                    <a:pt x="19050" y="3732"/>
                  </a:cubicBezTo>
                  <a:cubicBezTo>
                    <a:pt x="20400" y="1987"/>
                    <a:pt x="21000" y="241"/>
                    <a:pt x="21150" y="23"/>
                  </a:cubicBezTo>
                  <a:cubicBezTo>
                    <a:pt x="21300" y="-195"/>
                    <a:pt x="21000" y="1114"/>
                    <a:pt x="20400" y="4060"/>
                  </a:cubicBezTo>
                  <a:cubicBezTo>
                    <a:pt x="19800" y="7005"/>
                    <a:pt x="18900" y="11587"/>
                    <a:pt x="18450" y="14423"/>
                  </a:cubicBezTo>
                  <a:cubicBezTo>
                    <a:pt x="18000" y="17260"/>
                    <a:pt x="18000" y="18350"/>
                    <a:pt x="18600" y="19223"/>
                  </a:cubicBezTo>
                  <a:cubicBezTo>
                    <a:pt x="19200" y="20096"/>
                    <a:pt x="20400" y="20750"/>
                    <a:pt x="21600" y="214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8" name="Line"/>
            <p:cNvSpPr/>
            <p:nvPr/>
          </p:nvSpPr>
          <p:spPr>
            <a:xfrm>
              <a:off x="11715551" y="4154775"/>
              <a:ext cx="1" cy="6227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619" name="Line"/>
            <p:cNvSpPr/>
            <p:nvPr/>
          </p:nvSpPr>
          <p:spPr>
            <a:xfrm>
              <a:off x="11926678" y="4040613"/>
              <a:ext cx="204005" cy="227555"/>
            </a:xfrm>
            <a:custGeom>
              <a:avLst/>
              <a:gdLst/>
              <a:ahLst/>
              <a:cxnLst>
                <a:cxn ang="0">
                  <a:pos x="wd2" y="hd2"/>
                </a:cxn>
                <a:cxn ang="5400000">
                  <a:pos x="wd2" y="hd2"/>
                </a:cxn>
                <a:cxn ang="10800000">
                  <a:pos x="wd2" y="hd2"/>
                </a:cxn>
                <a:cxn ang="16200000">
                  <a:pos x="wd2" y="hd2"/>
                </a:cxn>
              </a:cxnLst>
              <a:rect l="0" t="0" r="r" b="b"/>
              <a:pathLst>
                <a:path w="21229" h="21527" fill="norm" stroke="1" extrusionOk="0">
                  <a:moveTo>
                    <a:pt x="19069" y="0"/>
                  </a:moveTo>
                  <a:cubicBezTo>
                    <a:pt x="14749" y="982"/>
                    <a:pt x="10429" y="1964"/>
                    <a:pt x="7189" y="3764"/>
                  </a:cubicBezTo>
                  <a:cubicBezTo>
                    <a:pt x="3949" y="5564"/>
                    <a:pt x="1789" y="8182"/>
                    <a:pt x="709" y="11127"/>
                  </a:cubicBezTo>
                  <a:cubicBezTo>
                    <a:pt x="-371" y="14073"/>
                    <a:pt x="-371" y="17345"/>
                    <a:pt x="1789" y="19145"/>
                  </a:cubicBezTo>
                  <a:cubicBezTo>
                    <a:pt x="3949" y="20945"/>
                    <a:pt x="8269" y="21273"/>
                    <a:pt x="11329" y="21436"/>
                  </a:cubicBezTo>
                  <a:cubicBezTo>
                    <a:pt x="14389" y="21600"/>
                    <a:pt x="16189" y="21600"/>
                    <a:pt x="17629" y="20945"/>
                  </a:cubicBezTo>
                  <a:cubicBezTo>
                    <a:pt x="19069" y="20291"/>
                    <a:pt x="20149" y="18982"/>
                    <a:pt x="20689" y="17345"/>
                  </a:cubicBezTo>
                  <a:cubicBezTo>
                    <a:pt x="21229" y="15709"/>
                    <a:pt x="21229" y="13745"/>
                    <a:pt x="21229" y="11945"/>
                  </a:cubicBezTo>
                  <a:cubicBezTo>
                    <a:pt x="21229" y="10145"/>
                    <a:pt x="21229" y="8509"/>
                    <a:pt x="20329" y="7527"/>
                  </a:cubicBezTo>
                  <a:cubicBezTo>
                    <a:pt x="19429" y="6545"/>
                    <a:pt x="17629" y="6218"/>
                    <a:pt x="16369" y="6055"/>
                  </a:cubicBezTo>
                  <a:cubicBezTo>
                    <a:pt x="15109" y="5891"/>
                    <a:pt x="14389" y="5891"/>
                    <a:pt x="13669" y="58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0" name="Line"/>
            <p:cNvSpPr/>
            <p:nvPr/>
          </p:nvSpPr>
          <p:spPr>
            <a:xfrm>
              <a:off x="12255222" y="3959078"/>
              <a:ext cx="233659" cy="382507"/>
            </a:xfrm>
            <a:custGeom>
              <a:avLst/>
              <a:gdLst/>
              <a:ahLst/>
              <a:cxnLst>
                <a:cxn ang="0">
                  <a:pos x="wd2" y="hd2"/>
                </a:cxn>
                <a:cxn ang="5400000">
                  <a:pos x="wd2" y="hd2"/>
                </a:cxn>
                <a:cxn ang="10800000">
                  <a:pos x="wd2" y="hd2"/>
                </a:cxn>
                <a:cxn ang="16200000">
                  <a:pos x="wd2" y="hd2"/>
                </a:cxn>
              </a:cxnLst>
              <a:rect l="0" t="0" r="r" b="b"/>
              <a:pathLst>
                <a:path w="21455" h="21516" fill="norm" stroke="1" extrusionOk="0">
                  <a:moveTo>
                    <a:pt x="19059" y="1667"/>
                  </a:moveTo>
                  <a:cubicBezTo>
                    <a:pt x="20329" y="1084"/>
                    <a:pt x="21600" y="500"/>
                    <a:pt x="21441" y="208"/>
                  </a:cubicBezTo>
                  <a:cubicBezTo>
                    <a:pt x="21282" y="-84"/>
                    <a:pt x="19694" y="-84"/>
                    <a:pt x="16359" y="305"/>
                  </a:cubicBezTo>
                  <a:cubicBezTo>
                    <a:pt x="13024" y="694"/>
                    <a:pt x="7941" y="1473"/>
                    <a:pt x="4924" y="2251"/>
                  </a:cubicBezTo>
                  <a:cubicBezTo>
                    <a:pt x="1906" y="3029"/>
                    <a:pt x="953" y="3808"/>
                    <a:pt x="476" y="4684"/>
                  </a:cubicBezTo>
                  <a:cubicBezTo>
                    <a:pt x="0" y="5559"/>
                    <a:pt x="0" y="6532"/>
                    <a:pt x="0" y="7505"/>
                  </a:cubicBezTo>
                  <a:cubicBezTo>
                    <a:pt x="0" y="8478"/>
                    <a:pt x="0" y="9451"/>
                    <a:pt x="1906" y="10035"/>
                  </a:cubicBezTo>
                  <a:cubicBezTo>
                    <a:pt x="3812" y="10619"/>
                    <a:pt x="7624" y="10813"/>
                    <a:pt x="10324" y="10911"/>
                  </a:cubicBezTo>
                  <a:cubicBezTo>
                    <a:pt x="13024" y="11008"/>
                    <a:pt x="14612" y="11008"/>
                    <a:pt x="15882" y="11884"/>
                  </a:cubicBezTo>
                  <a:cubicBezTo>
                    <a:pt x="17153" y="12759"/>
                    <a:pt x="18106" y="14511"/>
                    <a:pt x="15724" y="16262"/>
                  </a:cubicBezTo>
                  <a:cubicBezTo>
                    <a:pt x="13341" y="18013"/>
                    <a:pt x="7624" y="19765"/>
                    <a:pt x="1906" y="215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1" name="Line"/>
            <p:cNvSpPr/>
            <p:nvPr/>
          </p:nvSpPr>
          <p:spPr>
            <a:xfrm>
              <a:off x="12649598" y="3957588"/>
              <a:ext cx="191725" cy="373619"/>
            </a:xfrm>
            <a:custGeom>
              <a:avLst/>
              <a:gdLst/>
              <a:ahLst/>
              <a:cxnLst>
                <a:cxn ang="0">
                  <a:pos x="wd2" y="hd2"/>
                </a:cxn>
                <a:cxn ang="5400000">
                  <a:pos x="wd2" y="hd2"/>
                </a:cxn>
                <a:cxn ang="10800000">
                  <a:pos x="wd2" y="hd2"/>
                </a:cxn>
                <a:cxn ang="16200000">
                  <a:pos x="wd2" y="hd2"/>
                </a:cxn>
              </a:cxnLst>
              <a:rect l="0" t="0" r="r" b="b"/>
              <a:pathLst>
                <a:path w="21002" h="21600" fill="norm" stroke="1" extrusionOk="0">
                  <a:moveTo>
                    <a:pt x="19326" y="0"/>
                  </a:moveTo>
                  <a:cubicBezTo>
                    <a:pt x="15158" y="200"/>
                    <a:pt x="10989" y="400"/>
                    <a:pt x="7958" y="700"/>
                  </a:cubicBezTo>
                  <a:cubicBezTo>
                    <a:pt x="4926" y="1000"/>
                    <a:pt x="3032" y="1400"/>
                    <a:pt x="1895" y="2100"/>
                  </a:cubicBezTo>
                  <a:cubicBezTo>
                    <a:pt x="758" y="2800"/>
                    <a:pt x="379" y="3800"/>
                    <a:pt x="189" y="4900"/>
                  </a:cubicBezTo>
                  <a:cubicBezTo>
                    <a:pt x="0" y="6000"/>
                    <a:pt x="0" y="7200"/>
                    <a:pt x="947" y="7800"/>
                  </a:cubicBezTo>
                  <a:cubicBezTo>
                    <a:pt x="1895" y="8400"/>
                    <a:pt x="3789" y="8400"/>
                    <a:pt x="5684" y="8400"/>
                  </a:cubicBezTo>
                  <a:cubicBezTo>
                    <a:pt x="7579" y="8400"/>
                    <a:pt x="9474" y="8400"/>
                    <a:pt x="12126" y="9000"/>
                  </a:cubicBezTo>
                  <a:cubicBezTo>
                    <a:pt x="14779" y="9600"/>
                    <a:pt x="18189" y="10800"/>
                    <a:pt x="19895" y="11900"/>
                  </a:cubicBezTo>
                  <a:cubicBezTo>
                    <a:pt x="21600" y="13000"/>
                    <a:pt x="21600" y="14000"/>
                    <a:pt x="18000" y="15600"/>
                  </a:cubicBezTo>
                  <a:cubicBezTo>
                    <a:pt x="14400" y="17200"/>
                    <a:pt x="7200" y="19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2" name="Line"/>
            <p:cNvSpPr/>
            <p:nvPr/>
          </p:nvSpPr>
          <p:spPr>
            <a:xfrm>
              <a:off x="12981703" y="3895318"/>
              <a:ext cx="284175" cy="581185"/>
            </a:xfrm>
            <a:custGeom>
              <a:avLst/>
              <a:gdLst/>
              <a:ahLst/>
              <a:cxnLst>
                <a:cxn ang="0">
                  <a:pos x="wd2" y="hd2"/>
                </a:cxn>
                <a:cxn ang="5400000">
                  <a:pos x="wd2" y="hd2"/>
                </a:cxn>
                <a:cxn ang="10800000">
                  <a:pos x="wd2" y="hd2"/>
                </a:cxn>
                <a:cxn ang="16200000">
                  <a:pos x="wd2" y="hd2"/>
                </a:cxn>
              </a:cxnLst>
              <a:rect l="0" t="0" r="r" b="b"/>
              <a:pathLst>
                <a:path w="21377" h="21600" fill="norm" stroke="1" extrusionOk="0">
                  <a:moveTo>
                    <a:pt x="4684" y="0"/>
                  </a:moveTo>
                  <a:cubicBezTo>
                    <a:pt x="6246" y="0"/>
                    <a:pt x="7807" y="0"/>
                    <a:pt x="10019" y="707"/>
                  </a:cubicBezTo>
                  <a:cubicBezTo>
                    <a:pt x="12231" y="1414"/>
                    <a:pt x="15094" y="2829"/>
                    <a:pt x="17306" y="4693"/>
                  </a:cubicBezTo>
                  <a:cubicBezTo>
                    <a:pt x="19518" y="6557"/>
                    <a:pt x="21080" y="8871"/>
                    <a:pt x="21340" y="11057"/>
                  </a:cubicBezTo>
                  <a:cubicBezTo>
                    <a:pt x="21600" y="13243"/>
                    <a:pt x="20559" y="15300"/>
                    <a:pt x="16786" y="17036"/>
                  </a:cubicBezTo>
                  <a:cubicBezTo>
                    <a:pt x="13012" y="18771"/>
                    <a:pt x="6506" y="2018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3" name="Line"/>
            <p:cNvSpPr/>
            <p:nvPr/>
          </p:nvSpPr>
          <p:spPr>
            <a:xfrm>
              <a:off x="12950567" y="3414457"/>
              <a:ext cx="185985" cy="304430"/>
            </a:xfrm>
            <a:custGeom>
              <a:avLst/>
              <a:gdLst/>
              <a:ahLst/>
              <a:cxnLst>
                <a:cxn ang="0">
                  <a:pos x="wd2" y="hd2"/>
                </a:cxn>
                <a:cxn ang="5400000">
                  <a:pos x="wd2" y="hd2"/>
                </a:cxn>
                <a:cxn ang="10800000">
                  <a:pos x="wd2" y="hd2"/>
                </a:cxn>
                <a:cxn ang="16200000">
                  <a:pos x="wd2" y="hd2"/>
                </a:cxn>
              </a:cxnLst>
              <a:rect l="0" t="0" r="r" b="b"/>
              <a:pathLst>
                <a:path w="21505" h="21600" fill="norm" stroke="1" extrusionOk="0">
                  <a:moveTo>
                    <a:pt x="0" y="14236"/>
                  </a:moveTo>
                  <a:cubicBezTo>
                    <a:pt x="6000" y="11536"/>
                    <a:pt x="12000" y="8836"/>
                    <a:pt x="15400" y="6873"/>
                  </a:cubicBezTo>
                  <a:cubicBezTo>
                    <a:pt x="18800" y="4909"/>
                    <a:pt x="19600" y="3682"/>
                    <a:pt x="20200" y="2455"/>
                  </a:cubicBezTo>
                  <a:cubicBezTo>
                    <a:pt x="20800" y="1227"/>
                    <a:pt x="21200" y="0"/>
                    <a:pt x="21400" y="0"/>
                  </a:cubicBezTo>
                  <a:cubicBezTo>
                    <a:pt x="21600" y="0"/>
                    <a:pt x="21600" y="1227"/>
                    <a:pt x="20600" y="3805"/>
                  </a:cubicBezTo>
                  <a:cubicBezTo>
                    <a:pt x="19600" y="6382"/>
                    <a:pt x="17600" y="10309"/>
                    <a:pt x="17400" y="13500"/>
                  </a:cubicBezTo>
                  <a:cubicBezTo>
                    <a:pt x="17200" y="16691"/>
                    <a:pt x="18800" y="19145"/>
                    <a:pt x="204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4" name="Line"/>
            <p:cNvSpPr/>
            <p:nvPr/>
          </p:nvSpPr>
          <p:spPr>
            <a:xfrm>
              <a:off x="13277835" y="3420457"/>
              <a:ext cx="160514" cy="233999"/>
            </a:xfrm>
            <a:custGeom>
              <a:avLst/>
              <a:gdLst/>
              <a:ahLst/>
              <a:cxnLst>
                <a:cxn ang="0">
                  <a:pos x="wd2" y="hd2"/>
                </a:cxn>
                <a:cxn ang="5400000">
                  <a:pos x="wd2" y="hd2"/>
                </a:cxn>
                <a:cxn ang="10800000">
                  <a:pos x="wd2" y="hd2"/>
                </a:cxn>
                <a:cxn ang="16200000">
                  <a:pos x="wd2" y="hd2"/>
                </a:cxn>
              </a:cxnLst>
              <a:rect l="0" t="0" r="r" b="b"/>
              <a:pathLst>
                <a:path w="20879" h="21174" fill="norm" stroke="1" extrusionOk="0">
                  <a:moveTo>
                    <a:pt x="20879" y="4466"/>
                  </a:moveTo>
                  <a:cubicBezTo>
                    <a:pt x="20429" y="2900"/>
                    <a:pt x="19979" y="1335"/>
                    <a:pt x="18404" y="553"/>
                  </a:cubicBezTo>
                  <a:cubicBezTo>
                    <a:pt x="16829" y="-230"/>
                    <a:pt x="14129" y="-230"/>
                    <a:pt x="11204" y="866"/>
                  </a:cubicBezTo>
                  <a:cubicBezTo>
                    <a:pt x="8279" y="1961"/>
                    <a:pt x="5129" y="4153"/>
                    <a:pt x="2879" y="6970"/>
                  </a:cubicBezTo>
                  <a:cubicBezTo>
                    <a:pt x="629" y="9787"/>
                    <a:pt x="-721" y="13231"/>
                    <a:pt x="404" y="15735"/>
                  </a:cubicBezTo>
                  <a:cubicBezTo>
                    <a:pt x="1529" y="18240"/>
                    <a:pt x="5129" y="19805"/>
                    <a:pt x="8729" y="20587"/>
                  </a:cubicBezTo>
                  <a:cubicBezTo>
                    <a:pt x="12329" y="21370"/>
                    <a:pt x="15929" y="21370"/>
                    <a:pt x="17954" y="20587"/>
                  </a:cubicBezTo>
                  <a:cubicBezTo>
                    <a:pt x="19979" y="19805"/>
                    <a:pt x="20429" y="18240"/>
                    <a:pt x="20429" y="15579"/>
                  </a:cubicBezTo>
                  <a:cubicBezTo>
                    <a:pt x="20429" y="12918"/>
                    <a:pt x="19979" y="9161"/>
                    <a:pt x="18854" y="6657"/>
                  </a:cubicBezTo>
                  <a:cubicBezTo>
                    <a:pt x="17729" y="4153"/>
                    <a:pt x="15929" y="2900"/>
                    <a:pt x="14579" y="2274"/>
                  </a:cubicBezTo>
                  <a:cubicBezTo>
                    <a:pt x="13229" y="1648"/>
                    <a:pt x="12329" y="1648"/>
                    <a:pt x="11429" y="164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5" name="Line"/>
            <p:cNvSpPr/>
            <p:nvPr/>
          </p:nvSpPr>
          <p:spPr>
            <a:xfrm>
              <a:off x="13666669" y="4154775"/>
              <a:ext cx="269837"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626" name="Line"/>
            <p:cNvSpPr/>
            <p:nvPr/>
          </p:nvSpPr>
          <p:spPr>
            <a:xfrm>
              <a:off x="14278988" y="3860224"/>
              <a:ext cx="136918" cy="470983"/>
            </a:xfrm>
            <a:custGeom>
              <a:avLst/>
              <a:gdLst/>
              <a:ahLst/>
              <a:cxnLst>
                <a:cxn ang="0">
                  <a:pos x="wd2" y="hd2"/>
                </a:cxn>
                <a:cxn ang="5400000">
                  <a:pos x="wd2" y="hd2"/>
                </a:cxn>
                <a:cxn ang="10800000">
                  <a:pos x="wd2" y="hd2"/>
                </a:cxn>
                <a:cxn ang="16200000">
                  <a:pos x="wd2" y="hd2"/>
                </a:cxn>
              </a:cxnLst>
              <a:rect l="0" t="0" r="r" b="b"/>
              <a:pathLst>
                <a:path w="21372" h="21465" fill="norm" stroke="1" extrusionOk="0">
                  <a:moveTo>
                    <a:pt x="0" y="6802"/>
                  </a:moveTo>
                  <a:cubicBezTo>
                    <a:pt x="5400" y="6014"/>
                    <a:pt x="10800" y="5226"/>
                    <a:pt x="14040" y="4437"/>
                  </a:cubicBezTo>
                  <a:cubicBezTo>
                    <a:pt x="17280" y="3649"/>
                    <a:pt x="18360" y="2861"/>
                    <a:pt x="19440" y="1993"/>
                  </a:cubicBezTo>
                  <a:cubicBezTo>
                    <a:pt x="20520" y="1126"/>
                    <a:pt x="21600" y="180"/>
                    <a:pt x="21330" y="23"/>
                  </a:cubicBezTo>
                  <a:cubicBezTo>
                    <a:pt x="21060" y="-135"/>
                    <a:pt x="19440" y="496"/>
                    <a:pt x="17550" y="2861"/>
                  </a:cubicBezTo>
                  <a:cubicBezTo>
                    <a:pt x="15660" y="5226"/>
                    <a:pt x="13500" y="9325"/>
                    <a:pt x="12150" y="12715"/>
                  </a:cubicBezTo>
                  <a:cubicBezTo>
                    <a:pt x="10800" y="16104"/>
                    <a:pt x="10260" y="18785"/>
                    <a:pt x="9720" y="214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7" name="Line"/>
            <p:cNvSpPr/>
            <p:nvPr/>
          </p:nvSpPr>
          <p:spPr>
            <a:xfrm>
              <a:off x="10605074" y="4839742"/>
              <a:ext cx="4203208" cy="103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11" y="21600"/>
                    <a:pt x="1422" y="21600"/>
                    <a:pt x="2098" y="21600"/>
                  </a:cubicBezTo>
                  <a:cubicBezTo>
                    <a:pt x="2773" y="21600"/>
                    <a:pt x="3413" y="21600"/>
                    <a:pt x="4062" y="21240"/>
                  </a:cubicBezTo>
                  <a:cubicBezTo>
                    <a:pt x="4711" y="20880"/>
                    <a:pt x="5369" y="20160"/>
                    <a:pt x="6062" y="19080"/>
                  </a:cubicBezTo>
                  <a:cubicBezTo>
                    <a:pt x="6756" y="18000"/>
                    <a:pt x="7484" y="16560"/>
                    <a:pt x="8151" y="15480"/>
                  </a:cubicBezTo>
                  <a:cubicBezTo>
                    <a:pt x="8818" y="14400"/>
                    <a:pt x="9422" y="13680"/>
                    <a:pt x="10018" y="12600"/>
                  </a:cubicBezTo>
                  <a:cubicBezTo>
                    <a:pt x="10613" y="11520"/>
                    <a:pt x="11200" y="10080"/>
                    <a:pt x="11787" y="9000"/>
                  </a:cubicBezTo>
                  <a:cubicBezTo>
                    <a:pt x="12373" y="7920"/>
                    <a:pt x="12960" y="7200"/>
                    <a:pt x="13618" y="6480"/>
                  </a:cubicBezTo>
                  <a:cubicBezTo>
                    <a:pt x="14276" y="5760"/>
                    <a:pt x="15004" y="5040"/>
                    <a:pt x="15760" y="4680"/>
                  </a:cubicBezTo>
                  <a:cubicBezTo>
                    <a:pt x="16516" y="4320"/>
                    <a:pt x="17298" y="4320"/>
                    <a:pt x="18027" y="3960"/>
                  </a:cubicBezTo>
                  <a:cubicBezTo>
                    <a:pt x="18756" y="3600"/>
                    <a:pt x="19431" y="2880"/>
                    <a:pt x="20018" y="2160"/>
                  </a:cubicBezTo>
                  <a:cubicBezTo>
                    <a:pt x="20604" y="1440"/>
                    <a:pt x="21102" y="72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8" name="Line"/>
            <p:cNvSpPr/>
            <p:nvPr/>
          </p:nvSpPr>
          <p:spPr>
            <a:xfrm>
              <a:off x="12375821" y="5317143"/>
              <a:ext cx="240280" cy="171684"/>
            </a:xfrm>
            <a:custGeom>
              <a:avLst/>
              <a:gdLst/>
              <a:ahLst/>
              <a:cxnLst>
                <a:cxn ang="0">
                  <a:pos x="wd2" y="hd2"/>
                </a:cxn>
                <a:cxn ang="5400000">
                  <a:pos x="wd2" y="hd2"/>
                </a:cxn>
                <a:cxn ang="10800000">
                  <a:pos x="wd2" y="hd2"/>
                </a:cxn>
                <a:cxn ang="16200000">
                  <a:pos x="wd2" y="hd2"/>
                </a:cxn>
              </a:cxnLst>
              <a:rect l="0" t="0" r="r" b="b"/>
              <a:pathLst>
                <a:path w="21130" h="21439" fill="norm" stroke="1" extrusionOk="0">
                  <a:moveTo>
                    <a:pt x="13124" y="2592"/>
                  </a:moveTo>
                  <a:cubicBezTo>
                    <a:pt x="11603" y="1728"/>
                    <a:pt x="10082" y="864"/>
                    <a:pt x="7952" y="2160"/>
                  </a:cubicBezTo>
                  <a:cubicBezTo>
                    <a:pt x="5822" y="3456"/>
                    <a:pt x="3084" y="6912"/>
                    <a:pt x="1563" y="9720"/>
                  </a:cubicBezTo>
                  <a:cubicBezTo>
                    <a:pt x="42" y="12528"/>
                    <a:pt x="-262" y="14688"/>
                    <a:pt x="194" y="16416"/>
                  </a:cubicBezTo>
                  <a:cubicBezTo>
                    <a:pt x="651" y="18144"/>
                    <a:pt x="1868" y="19440"/>
                    <a:pt x="4758" y="20304"/>
                  </a:cubicBezTo>
                  <a:cubicBezTo>
                    <a:pt x="7648" y="21168"/>
                    <a:pt x="12211" y="21600"/>
                    <a:pt x="15253" y="21384"/>
                  </a:cubicBezTo>
                  <a:cubicBezTo>
                    <a:pt x="18296" y="21168"/>
                    <a:pt x="19817" y="20304"/>
                    <a:pt x="20577" y="18144"/>
                  </a:cubicBezTo>
                  <a:cubicBezTo>
                    <a:pt x="21338" y="15984"/>
                    <a:pt x="21338" y="12528"/>
                    <a:pt x="20425" y="9288"/>
                  </a:cubicBezTo>
                  <a:cubicBezTo>
                    <a:pt x="19513" y="6048"/>
                    <a:pt x="17687" y="3024"/>
                    <a:pt x="15862"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9" name="Line"/>
            <p:cNvSpPr/>
            <p:nvPr/>
          </p:nvSpPr>
          <p:spPr>
            <a:xfrm>
              <a:off x="12794893" y="5358657"/>
              <a:ext cx="41514"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0" name="Line"/>
            <p:cNvSpPr/>
            <p:nvPr/>
          </p:nvSpPr>
          <p:spPr>
            <a:xfrm>
              <a:off x="13067550" y="5213360"/>
              <a:ext cx="215124" cy="244735"/>
            </a:xfrm>
            <a:custGeom>
              <a:avLst/>
              <a:gdLst/>
              <a:ahLst/>
              <a:cxnLst>
                <a:cxn ang="0">
                  <a:pos x="wd2" y="hd2"/>
                </a:cxn>
                <a:cxn ang="5400000">
                  <a:pos x="wd2" y="hd2"/>
                </a:cxn>
                <a:cxn ang="10800000">
                  <a:pos x="wd2" y="hd2"/>
                </a:cxn>
                <a:cxn ang="16200000">
                  <a:pos x="wd2" y="hd2"/>
                </a:cxn>
              </a:cxnLst>
              <a:rect l="0" t="0" r="r" b="b"/>
              <a:pathLst>
                <a:path w="21320" h="20932" fill="norm" stroke="1" extrusionOk="0">
                  <a:moveTo>
                    <a:pt x="21320" y="888"/>
                  </a:moveTo>
                  <a:cubicBezTo>
                    <a:pt x="19606" y="296"/>
                    <a:pt x="17891" y="-296"/>
                    <a:pt x="14634" y="1036"/>
                  </a:cubicBezTo>
                  <a:cubicBezTo>
                    <a:pt x="11377" y="2367"/>
                    <a:pt x="6577" y="5622"/>
                    <a:pt x="3663" y="8137"/>
                  </a:cubicBezTo>
                  <a:cubicBezTo>
                    <a:pt x="749" y="10652"/>
                    <a:pt x="-280" y="12427"/>
                    <a:pt x="63" y="14499"/>
                  </a:cubicBezTo>
                  <a:cubicBezTo>
                    <a:pt x="406" y="16570"/>
                    <a:pt x="2120" y="18937"/>
                    <a:pt x="4863" y="20120"/>
                  </a:cubicBezTo>
                  <a:cubicBezTo>
                    <a:pt x="7606" y="21304"/>
                    <a:pt x="11377" y="21304"/>
                    <a:pt x="14291" y="19381"/>
                  </a:cubicBezTo>
                  <a:cubicBezTo>
                    <a:pt x="17206" y="17457"/>
                    <a:pt x="19263" y="13611"/>
                    <a:pt x="19263" y="10208"/>
                  </a:cubicBezTo>
                  <a:cubicBezTo>
                    <a:pt x="19263" y="6805"/>
                    <a:pt x="17206" y="3846"/>
                    <a:pt x="15834" y="2219"/>
                  </a:cubicBezTo>
                  <a:cubicBezTo>
                    <a:pt x="14463" y="592"/>
                    <a:pt x="13777" y="296"/>
                    <a:pt x="13091"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1" name="Line"/>
            <p:cNvSpPr/>
            <p:nvPr/>
          </p:nvSpPr>
          <p:spPr>
            <a:xfrm>
              <a:off x="13564425" y="5135106"/>
              <a:ext cx="289055" cy="275444"/>
            </a:xfrm>
            <a:custGeom>
              <a:avLst/>
              <a:gdLst/>
              <a:ahLst/>
              <a:cxnLst>
                <a:cxn ang="0">
                  <a:pos x="wd2" y="hd2"/>
                </a:cxn>
                <a:cxn ang="5400000">
                  <a:pos x="wd2" y="hd2"/>
                </a:cxn>
                <a:cxn ang="10800000">
                  <a:pos x="wd2" y="hd2"/>
                </a:cxn>
                <a:cxn ang="16200000">
                  <a:pos x="wd2" y="hd2"/>
                </a:cxn>
              </a:cxnLst>
              <a:rect l="0" t="0" r="r" b="b"/>
              <a:pathLst>
                <a:path w="21486" h="21498" fill="norm" stroke="1" extrusionOk="0">
                  <a:moveTo>
                    <a:pt x="21486" y="1248"/>
                  </a:moveTo>
                  <a:cubicBezTo>
                    <a:pt x="17629" y="708"/>
                    <a:pt x="13772" y="168"/>
                    <a:pt x="10686" y="33"/>
                  </a:cubicBezTo>
                  <a:cubicBezTo>
                    <a:pt x="7600" y="-102"/>
                    <a:pt x="5286" y="168"/>
                    <a:pt x="3872" y="1113"/>
                  </a:cubicBezTo>
                  <a:cubicBezTo>
                    <a:pt x="2457" y="2058"/>
                    <a:pt x="1943" y="3678"/>
                    <a:pt x="1300" y="5163"/>
                  </a:cubicBezTo>
                  <a:cubicBezTo>
                    <a:pt x="657" y="6648"/>
                    <a:pt x="-114" y="7998"/>
                    <a:pt x="15" y="9078"/>
                  </a:cubicBezTo>
                  <a:cubicBezTo>
                    <a:pt x="143" y="10158"/>
                    <a:pt x="1172" y="10968"/>
                    <a:pt x="2329" y="11373"/>
                  </a:cubicBezTo>
                  <a:cubicBezTo>
                    <a:pt x="3486" y="11778"/>
                    <a:pt x="4772" y="11778"/>
                    <a:pt x="6572" y="12183"/>
                  </a:cubicBezTo>
                  <a:cubicBezTo>
                    <a:pt x="8372" y="12588"/>
                    <a:pt x="10686" y="13398"/>
                    <a:pt x="11843" y="14613"/>
                  </a:cubicBezTo>
                  <a:cubicBezTo>
                    <a:pt x="13000" y="15828"/>
                    <a:pt x="13000" y="17448"/>
                    <a:pt x="11843" y="18663"/>
                  </a:cubicBezTo>
                  <a:cubicBezTo>
                    <a:pt x="10686" y="19878"/>
                    <a:pt x="8372" y="20688"/>
                    <a:pt x="6700" y="21093"/>
                  </a:cubicBezTo>
                  <a:cubicBezTo>
                    <a:pt x="5029" y="21498"/>
                    <a:pt x="4000" y="21498"/>
                    <a:pt x="2972" y="214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2" name="Line"/>
            <p:cNvSpPr/>
            <p:nvPr/>
          </p:nvSpPr>
          <p:spPr>
            <a:xfrm>
              <a:off x="13863857" y="5126875"/>
              <a:ext cx="332106" cy="3355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891"/>
                  </a:moveTo>
                  <a:cubicBezTo>
                    <a:pt x="17775" y="445"/>
                    <a:pt x="13950" y="0"/>
                    <a:pt x="10912" y="0"/>
                  </a:cubicBezTo>
                  <a:cubicBezTo>
                    <a:pt x="7875" y="0"/>
                    <a:pt x="5625" y="445"/>
                    <a:pt x="4388" y="1225"/>
                  </a:cubicBezTo>
                  <a:cubicBezTo>
                    <a:pt x="3150" y="2004"/>
                    <a:pt x="2925" y="3118"/>
                    <a:pt x="2700" y="4231"/>
                  </a:cubicBezTo>
                  <a:cubicBezTo>
                    <a:pt x="2475" y="5344"/>
                    <a:pt x="2250" y="6458"/>
                    <a:pt x="2700" y="7126"/>
                  </a:cubicBezTo>
                  <a:cubicBezTo>
                    <a:pt x="3150" y="7794"/>
                    <a:pt x="4275" y="8016"/>
                    <a:pt x="5400" y="8016"/>
                  </a:cubicBezTo>
                  <a:cubicBezTo>
                    <a:pt x="6525" y="8016"/>
                    <a:pt x="7650" y="7794"/>
                    <a:pt x="9112" y="8128"/>
                  </a:cubicBezTo>
                  <a:cubicBezTo>
                    <a:pt x="10575" y="8462"/>
                    <a:pt x="12375" y="9353"/>
                    <a:pt x="13275" y="10355"/>
                  </a:cubicBezTo>
                  <a:cubicBezTo>
                    <a:pt x="14175" y="11357"/>
                    <a:pt x="14175" y="12470"/>
                    <a:pt x="11813" y="14363"/>
                  </a:cubicBezTo>
                  <a:cubicBezTo>
                    <a:pt x="9450" y="16256"/>
                    <a:pt x="4725" y="1892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3" name="Line"/>
            <p:cNvSpPr/>
            <p:nvPr/>
          </p:nvSpPr>
          <p:spPr>
            <a:xfrm>
              <a:off x="1337261" y="6448377"/>
              <a:ext cx="373620"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400" y="15840"/>
                    <a:pt x="6800" y="10080"/>
                    <a:pt x="10400" y="6480"/>
                  </a:cubicBezTo>
                  <a:cubicBezTo>
                    <a:pt x="14000" y="2880"/>
                    <a:pt x="17800" y="14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4" name="Line"/>
            <p:cNvSpPr/>
            <p:nvPr/>
          </p:nvSpPr>
          <p:spPr>
            <a:xfrm>
              <a:off x="1358018" y="6624808"/>
              <a:ext cx="342485"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5" name="Line"/>
            <p:cNvSpPr/>
            <p:nvPr/>
          </p:nvSpPr>
          <p:spPr>
            <a:xfrm>
              <a:off x="2593034" y="6254649"/>
              <a:ext cx="191676" cy="380538"/>
            </a:xfrm>
            <a:custGeom>
              <a:avLst/>
              <a:gdLst/>
              <a:ahLst/>
              <a:cxnLst>
                <a:cxn ang="0">
                  <a:pos x="wd2" y="hd2"/>
                </a:cxn>
                <a:cxn ang="5400000">
                  <a:pos x="wd2" y="hd2"/>
                </a:cxn>
                <a:cxn ang="10800000">
                  <a:pos x="wd2" y="hd2"/>
                </a:cxn>
                <a:cxn ang="16200000">
                  <a:pos x="wd2" y="hd2"/>
                </a:cxn>
              </a:cxnLst>
              <a:rect l="0" t="0" r="r" b="b"/>
              <a:pathLst>
                <a:path w="20996" h="21600" fill="norm" stroke="1" extrusionOk="0">
                  <a:moveTo>
                    <a:pt x="0" y="393"/>
                  </a:moveTo>
                  <a:cubicBezTo>
                    <a:pt x="4547" y="196"/>
                    <a:pt x="9095" y="0"/>
                    <a:pt x="12884" y="0"/>
                  </a:cubicBezTo>
                  <a:cubicBezTo>
                    <a:pt x="16674" y="0"/>
                    <a:pt x="19705" y="196"/>
                    <a:pt x="20653" y="785"/>
                  </a:cubicBezTo>
                  <a:cubicBezTo>
                    <a:pt x="21600" y="1375"/>
                    <a:pt x="20463" y="2356"/>
                    <a:pt x="18758" y="3240"/>
                  </a:cubicBezTo>
                  <a:cubicBezTo>
                    <a:pt x="17053" y="4124"/>
                    <a:pt x="14779" y="4909"/>
                    <a:pt x="12695" y="5695"/>
                  </a:cubicBezTo>
                  <a:cubicBezTo>
                    <a:pt x="10611" y="6480"/>
                    <a:pt x="8716" y="7265"/>
                    <a:pt x="8337" y="8051"/>
                  </a:cubicBezTo>
                  <a:cubicBezTo>
                    <a:pt x="7958" y="8836"/>
                    <a:pt x="9095" y="9622"/>
                    <a:pt x="10611" y="10211"/>
                  </a:cubicBezTo>
                  <a:cubicBezTo>
                    <a:pt x="12126" y="10800"/>
                    <a:pt x="14021" y="11193"/>
                    <a:pt x="15537" y="11782"/>
                  </a:cubicBezTo>
                  <a:cubicBezTo>
                    <a:pt x="17053" y="12371"/>
                    <a:pt x="18189" y="13156"/>
                    <a:pt x="16484" y="14825"/>
                  </a:cubicBezTo>
                  <a:cubicBezTo>
                    <a:pt x="14779" y="16495"/>
                    <a:pt x="10232" y="19047"/>
                    <a:pt x="568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6" name="Line"/>
            <p:cNvSpPr/>
            <p:nvPr/>
          </p:nvSpPr>
          <p:spPr>
            <a:xfrm>
              <a:off x="3146942" y="6251189"/>
              <a:ext cx="264050" cy="383998"/>
            </a:xfrm>
            <a:custGeom>
              <a:avLst/>
              <a:gdLst/>
              <a:ahLst/>
              <a:cxnLst>
                <a:cxn ang="0">
                  <a:pos x="wd2" y="hd2"/>
                </a:cxn>
                <a:cxn ang="5400000">
                  <a:pos x="wd2" y="hd2"/>
                </a:cxn>
                <a:cxn ang="10800000">
                  <a:pos x="wd2" y="hd2"/>
                </a:cxn>
                <a:cxn ang="16200000">
                  <a:pos x="wd2" y="hd2"/>
                </a:cxn>
              </a:cxnLst>
              <a:rect l="0" t="0" r="r" b="b"/>
              <a:pathLst>
                <a:path w="21137" h="21600" fill="norm" stroke="1" extrusionOk="0">
                  <a:moveTo>
                    <a:pt x="7999" y="0"/>
                  </a:moveTo>
                  <a:cubicBezTo>
                    <a:pt x="5783" y="3308"/>
                    <a:pt x="3568" y="6616"/>
                    <a:pt x="2045" y="9049"/>
                  </a:cubicBezTo>
                  <a:cubicBezTo>
                    <a:pt x="522" y="11481"/>
                    <a:pt x="-309" y="13038"/>
                    <a:pt x="106" y="13816"/>
                  </a:cubicBezTo>
                  <a:cubicBezTo>
                    <a:pt x="522" y="14595"/>
                    <a:pt x="2183" y="14595"/>
                    <a:pt x="5229" y="14400"/>
                  </a:cubicBezTo>
                  <a:cubicBezTo>
                    <a:pt x="8276" y="14205"/>
                    <a:pt x="12706" y="13816"/>
                    <a:pt x="15614" y="13427"/>
                  </a:cubicBezTo>
                  <a:cubicBezTo>
                    <a:pt x="18522" y="13038"/>
                    <a:pt x="19906" y="12649"/>
                    <a:pt x="20599" y="11773"/>
                  </a:cubicBezTo>
                  <a:cubicBezTo>
                    <a:pt x="21291" y="10897"/>
                    <a:pt x="21291" y="9535"/>
                    <a:pt x="20737" y="9146"/>
                  </a:cubicBezTo>
                  <a:cubicBezTo>
                    <a:pt x="20183" y="8757"/>
                    <a:pt x="19076" y="9341"/>
                    <a:pt x="18522" y="10703"/>
                  </a:cubicBezTo>
                  <a:cubicBezTo>
                    <a:pt x="17968" y="12065"/>
                    <a:pt x="17968" y="14205"/>
                    <a:pt x="18383" y="16151"/>
                  </a:cubicBezTo>
                  <a:cubicBezTo>
                    <a:pt x="18799" y="18097"/>
                    <a:pt x="19629" y="19849"/>
                    <a:pt x="2046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7" name="Line"/>
            <p:cNvSpPr/>
            <p:nvPr/>
          </p:nvSpPr>
          <p:spPr>
            <a:xfrm>
              <a:off x="3628865" y="6282325"/>
              <a:ext cx="22756" cy="280215"/>
            </a:xfrm>
            <a:custGeom>
              <a:avLst/>
              <a:gdLst/>
              <a:ahLst/>
              <a:cxnLst>
                <a:cxn ang="0">
                  <a:pos x="wd2" y="hd2"/>
                </a:cxn>
                <a:cxn ang="5400000">
                  <a:pos x="wd2" y="hd2"/>
                </a:cxn>
                <a:cxn ang="10800000">
                  <a:pos x="wd2" y="hd2"/>
                </a:cxn>
                <a:cxn ang="16200000">
                  <a:pos x="wd2" y="hd2"/>
                </a:cxn>
              </a:cxnLst>
              <a:rect l="0" t="0" r="r" b="b"/>
              <a:pathLst>
                <a:path w="20297" h="21600" fill="norm" stroke="1" extrusionOk="0">
                  <a:moveTo>
                    <a:pt x="20297" y="0"/>
                  </a:moveTo>
                  <a:cubicBezTo>
                    <a:pt x="11040" y="4267"/>
                    <a:pt x="1783" y="8533"/>
                    <a:pt x="240" y="12133"/>
                  </a:cubicBezTo>
                  <a:cubicBezTo>
                    <a:pt x="-1303" y="15733"/>
                    <a:pt x="4868" y="18667"/>
                    <a:pt x="1104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8" name="Line"/>
            <p:cNvSpPr/>
            <p:nvPr/>
          </p:nvSpPr>
          <p:spPr>
            <a:xfrm>
              <a:off x="4006907" y="6113166"/>
              <a:ext cx="354432" cy="519777"/>
            </a:xfrm>
            <a:custGeom>
              <a:avLst/>
              <a:gdLst/>
              <a:ahLst/>
              <a:cxnLst>
                <a:cxn ang="0">
                  <a:pos x="wd2" y="hd2"/>
                </a:cxn>
                <a:cxn ang="5400000">
                  <a:pos x="wd2" y="hd2"/>
                </a:cxn>
                <a:cxn ang="10800000">
                  <a:pos x="wd2" y="hd2"/>
                </a:cxn>
                <a:cxn ang="16200000">
                  <a:pos x="wd2" y="hd2"/>
                </a:cxn>
              </a:cxnLst>
              <a:rect l="0" t="0" r="r" b="b"/>
              <a:pathLst>
                <a:path w="21279" h="21351" fill="norm" stroke="1" extrusionOk="0">
                  <a:moveTo>
                    <a:pt x="21039" y="1832"/>
                  </a:moveTo>
                  <a:cubicBezTo>
                    <a:pt x="21246" y="1122"/>
                    <a:pt x="21454" y="411"/>
                    <a:pt x="21039" y="127"/>
                  </a:cubicBezTo>
                  <a:cubicBezTo>
                    <a:pt x="20623" y="-157"/>
                    <a:pt x="19585" y="-15"/>
                    <a:pt x="17404" y="1051"/>
                  </a:cubicBezTo>
                  <a:cubicBezTo>
                    <a:pt x="15223" y="2117"/>
                    <a:pt x="11900" y="4106"/>
                    <a:pt x="8785" y="6664"/>
                  </a:cubicBezTo>
                  <a:cubicBezTo>
                    <a:pt x="5669" y="9222"/>
                    <a:pt x="2762" y="12348"/>
                    <a:pt x="1308" y="14622"/>
                  </a:cubicBezTo>
                  <a:cubicBezTo>
                    <a:pt x="-146" y="16896"/>
                    <a:pt x="-146" y="18317"/>
                    <a:pt x="166" y="19311"/>
                  </a:cubicBezTo>
                  <a:cubicBezTo>
                    <a:pt x="477" y="20306"/>
                    <a:pt x="1100" y="20875"/>
                    <a:pt x="1931" y="21159"/>
                  </a:cubicBezTo>
                  <a:cubicBezTo>
                    <a:pt x="2762" y="21443"/>
                    <a:pt x="3800" y="21443"/>
                    <a:pt x="5358" y="20946"/>
                  </a:cubicBezTo>
                  <a:cubicBezTo>
                    <a:pt x="6916" y="20448"/>
                    <a:pt x="8992" y="19454"/>
                    <a:pt x="10031" y="18530"/>
                  </a:cubicBezTo>
                  <a:cubicBezTo>
                    <a:pt x="11069" y="17606"/>
                    <a:pt x="11069" y="16754"/>
                    <a:pt x="10135" y="16114"/>
                  </a:cubicBezTo>
                  <a:cubicBezTo>
                    <a:pt x="9200" y="15475"/>
                    <a:pt x="7331" y="15048"/>
                    <a:pt x="5877" y="14906"/>
                  </a:cubicBezTo>
                  <a:cubicBezTo>
                    <a:pt x="4423" y="14764"/>
                    <a:pt x="3385" y="14906"/>
                    <a:pt x="2762" y="15048"/>
                  </a:cubicBezTo>
                  <a:cubicBezTo>
                    <a:pt x="2139" y="15190"/>
                    <a:pt x="1931" y="15332"/>
                    <a:pt x="1723" y="154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9" name="Line"/>
            <p:cNvSpPr/>
            <p:nvPr/>
          </p:nvSpPr>
          <p:spPr>
            <a:xfrm>
              <a:off x="4409235" y="6469133"/>
              <a:ext cx="1037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0" name="Line"/>
            <p:cNvSpPr/>
            <p:nvPr/>
          </p:nvSpPr>
          <p:spPr>
            <a:xfrm>
              <a:off x="4660348" y="6140173"/>
              <a:ext cx="226290" cy="327774"/>
            </a:xfrm>
            <a:custGeom>
              <a:avLst/>
              <a:gdLst/>
              <a:ahLst/>
              <a:cxnLst>
                <a:cxn ang="0">
                  <a:pos x="wd2" y="hd2"/>
                </a:cxn>
                <a:cxn ang="5400000">
                  <a:pos x="wd2" y="hd2"/>
                </a:cxn>
                <a:cxn ang="10800000">
                  <a:pos x="wd2" y="hd2"/>
                </a:cxn>
                <a:cxn ang="16200000">
                  <a:pos x="wd2" y="hd2"/>
                </a:cxn>
              </a:cxnLst>
              <a:rect l="0" t="0" r="r" b="b"/>
              <a:pathLst>
                <a:path w="21088" h="21318" fill="norm" stroke="1" extrusionOk="0">
                  <a:moveTo>
                    <a:pt x="778" y="11270"/>
                  </a:moveTo>
                  <a:cubicBezTo>
                    <a:pt x="133" y="8795"/>
                    <a:pt x="-512" y="6320"/>
                    <a:pt x="616" y="4408"/>
                  </a:cubicBezTo>
                  <a:cubicBezTo>
                    <a:pt x="1745" y="2495"/>
                    <a:pt x="4646" y="1145"/>
                    <a:pt x="7064" y="470"/>
                  </a:cubicBezTo>
                  <a:cubicBezTo>
                    <a:pt x="9482" y="-205"/>
                    <a:pt x="11416" y="-205"/>
                    <a:pt x="13351" y="808"/>
                  </a:cubicBezTo>
                  <a:cubicBezTo>
                    <a:pt x="15285" y="1820"/>
                    <a:pt x="17219" y="3845"/>
                    <a:pt x="16252" y="6883"/>
                  </a:cubicBezTo>
                  <a:cubicBezTo>
                    <a:pt x="15285" y="9920"/>
                    <a:pt x="11416" y="13970"/>
                    <a:pt x="8837" y="16333"/>
                  </a:cubicBezTo>
                  <a:cubicBezTo>
                    <a:pt x="6258" y="18695"/>
                    <a:pt x="4969" y="19370"/>
                    <a:pt x="3518" y="19933"/>
                  </a:cubicBezTo>
                  <a:cubicBezTo>
                    <a:pt x="2067" y="20495"/>
                    <a:pt x="455" y="20945"/>
                    <a:pt x="455" y="21170"/>
                  </a:cubicBezTo>
                  <a:cubicBezTo>
                    <a:pt x="455" y="21395"/>
                    <a:pt x="2067" y="21395"/>
                    <a:pt x="5775" y="20945"/>
                  </a:cubicBezTo>
                  <a:cubicBezTo>
                    <a:pt x="9482" y="20495"/>
                    <a:pt x="15285" y="19595"/>
                    <a:pt x="21088" y="186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1" name="Line"/>
            <p:cNvSpPr/>
            <p:nvPr/>
          </p:nvSpPr>
          <p:spPr>
            <a:xfrm>
              <a:off x="5136746" y="6097889"/>
              <a:ext cx="219057" cy="317813"/>
            </a:xfrm>
            <a:custGeom>
              <a:avLst/>
              <a:gdLst/>
              <a:ahLst/>
              <a:cxnLst>
                <a:cxn ang="0">
                  <a:pos x="wd2" y="hd2"/>
                </a:cxn>
                <a:cxn ang="5400000">
                  <a:pos x="wd2" y="hd2"/>
                </a:cxn>
                <a:cxn ang="10800000">
                  <a:pos x="wd2" y="hd2"/>
                </a:cxn>
                <a:cxn ang="16200000">
                  <a:pos x="wd2" y="hd2"/>
                </a:cxn>
              </a:cxnLst>
              <a:rect l="0" t="0" r="r" b="b"/>
              <a:pathLst>
                <a:path w="20114" h="21337" fill="norm" stroke="1" extrusionOk="0">
                  <a:moveTo>
                    <a:pt x="12294" y="13776"/>
                  </a:moveTo>
                  <a:cubicBezTo>
                    <a:pt x="8164" y="12383"/>
                    <a:pt x="4035" y="10989"/>
                    <a:pt x="1811" y="9596"/>
                  </a:cubicBezTo>
                  <a:cubicBezTo>
                    <a:pt x="-412" y="8202"/>
                    <a:pt x="-730" y="6809"/>
                    <a:pt x="1652" y="5183"/>
                  </a:cubicBezTo>
                  <a:cubicBezTo>
                    <a:pt x="4035" y="3557"/>
                    <a:pt x="9117" y="1699"/>
                    <a:pt x="12452" y="770"/>
                  </a:cubicBezTo>
                  <a:cubicBezTo>
                    <a:pt x="15788" y="-159"/>
                    <a:pt x="17376" y="-159"/>
                    <a:pt x="18646" y="306"/>
                  </a:cubicBezTo>
                  <a:cubicBezTo>
                    <a:pt x="19917" y="770"/>
                    <a:pt x="20870" y="1699"/>
                    <a:pt x="19282" y="3906"/>
                  </a:cubicBezTo>
                  <a:cubicBezTo>
                    <a:pt x="17694" y="6112"/>
                    <a:pt x="13564" y="9596"/>
                    <a:pt x="10864" y="11802"/>
                  </a:cubicBezTo>
                  <a:cubicBezTo>
                    <a:pt x="8164" y="14009"/>
                    <a:pt x="6894" y="14938"/>
                    <a:pt x="5941" y="15983"/>
                  </a:cubicBezTo>
                  <a:cubicBezTo>
                    <a:pt x="4988" y="17028"/>
                    <a:pt x="4352" y="18189"/>
                    <a:pt x="5305" y="19235"/>
                  </a:cubicBezTo>
                  <a:cubicBezTo>
                    <a:pt x="6258" y="20280"/>
                    <a:pt x="8799" y="21209"/>
                    <a:pt x="11499" y="21325"/>
                  </a:cubicBezTo>
                  <a:cubicBezTo>
                    <a:pt x="14199" y="21441"/>
                    <a:pt x="17058" y="20744"/>
                    <a:pt x="18646" y="19815"/>
                  </a:cubicBezTo>
                  <a:cubicBezTo>
                    <a:pt x="20235" y="18886"/>
                    <a:pt x="20552" y="17725"/>
                    <a:pt x="18646" y="15635"/>
                  </a:cubicBezTo>
                  <a:cubicBezTo>
                    <a:pt x="16741" y="13544"/>
                    <a:pt x="12611" y="10525"/>
                    <a:pt x="8482" y="75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2" name="Line"/>
            <p:cNvSpPr/>
            <p:nvPr/>
          </p:nvSpPr>
          <p:spPr>
            <a:xfrm>
              <a:off x="5536597" y="6096341"/>
              <a:ext cx="217493" cy="321793"/>
            </a:xfrm>
            <a:custGeom>
              <a:avLst/>
              <a:gdLst/>
              <a:ahLst/>
              <a:cxnLst>
                <a:cxn ang="0">
                  <a:pos x="wd2" y="hd2"/>
                </a:cxn>
                <a:cxn ang="5400000">
                  <a:pos x="wd2" y="hd2"/>
                </a:cxn>
                <a:cxn ang="10800000">
                  <a:pos x="wd2" y="hd2"/>
                </a:cxn>
                <a:cxn ang="16200000">
                  <a:pos x="wd2" y="hd2"/>
                </a:cxn>
              </a:cxnLst>
              <a:rect l="0" t="0" r="r" b="b"/>
              <a:pathLst>
                <a:path w="20892" h="21375" fill="norm" stroke="1" extrusionOk="0">
                  <a:moveTo>
                    <a:pt x="11338" y="8907"/>
                  </a:moveTo>
                  <a:cubicBezTo>
                    <a:pt x="8015" y="7988"/>
                    <a:pt x="4692" y="7068"/>
                    <a:pt x="2864" y="6034"/>
                  </a:cubicBezTo>
                  <a:cubicBezTo>
                    <a:pt x="1036" y="5000"/>
                    <a:pt x="704" y="3851"/>
                    <a:pt x="1202" y="2932"/>
                  </a:cubicBezTo>
                  <a:cubicBezTo>
                    <a:pt x="1701" y="2013"/>
                    <a:pt x="3030" y="1324"/>
                    <a:pt x="5522" y="864"/>
                  </a:cubicBezTo>
                  <a:cubicBezTo>
                    <a:pt x="8015" y="405"/>
                    <a:pt x="11670" y="175"/>
                    <a:pt x="14329" y="60"/>
                  </a:cubicBezTo>
                  <a:cubicBezTo>
                    <a:pt x="16987" y="-55"/>
                    <a:pt x="18649" y="-55"/>
                    <a:pt x="19147" y="519"/>
                  </a:cubicBezTo>
                  <a:cubicBezTo>
                    <a:pt x="19645" y="1094"/>
                    <a:pt x="18981" y="2243"/>
                    <a:pt x="16156" y="3966"/>
                  </a:cubicBezTo>
                  <a:cubicBezTo>
                    <a:pt x="13332" y="5690"/>
                    <a:pt x="8347" y="7988"/>
                    <a:pt x="5190" y="10285"/>
                  </a:cubicBezTo>
                  <a:cubicBezTo>
                    <a:pt x="2033" y="12583"/>
                    <a:pt x="704" y="14881"/>
                    <a:pt x="205" y="16605"/>
                  </a:cubicBezTo>
                  <a:cubicBezTo>
                    <a:pt x="-293" y="18328"/>
                    <a:pt x="39" y="19477"/>
                    <a:pt x="2033" y="20281"/>
                  </a:cubicBezTo>
                  <a:cubicBezTo>
                    <a:pt x="4027" y="21085"/>
                    <a:pt x="7682" y="21545"/>
                    <a:pt x="11172" y="21315"/>
                  </a:cubicBezTo>
                  <a:cubicBezTo>
                    <a:pt x="14661" y="21085"/>
                    <a:pt x="17984" y="20166"/>
                    <a:pt x="19645" y="18558"/>
                  </a:cubicBezTo>
                  <a:cubicBezTo>
                    <a:pt x="21307" y="16949"/>
                    <a:pt x="21307" y="14651"/>
                    <a:pt x="19645" y="12928"/>
                  </a:cubicBezTo>
                  <a:cubicBezTo>
                    <a:pt x="17984" y="11205"/>
                    <a:pt x="14661" y="10056"/>
                    <a:pt x="12169" y="9481"/>
                  </a:cubicBezTo>
                  <a:cubicBezTo>
                    <a:pt x="9676" y="8907"/>
                    <a:pt x="8015" y="8907"/>
                    <a:pt x="6353" y="89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3" name="Line"/>
            <p:cNvSpPr/>
            <p:nvPr/>
          </p:nvSpPr>
          <p:spPr>
            <a:xfrm>
              <a:off x="5872574" y="6127324"/>
              <a:ext cx="262121" cy="362567"/>
            </a:xfrm>
            <a:custGeom>
              <a:avLst/>
              <a:gdLst/>
              <a:ahLst/>
              <a:cxnLst>
                <a:cxn ang="0">
                  <a:pos x="wd2" y="hd2"/>
                </a:cxn>
                <a:cxn ang="5400000">
                  <a:pos x="wd2" y="hd2"/>
                </a:cxn>
                <a:cxn ang="10800000">
                  <a:pos x="wd2" y="hd2"/>
                </a:cxn>
                <a:cxn ang="16200000">
                  <a:pos x="wd2" y="hd2"/>
                </a:cxn>
              </a:cxnLst>
              <a:rect l="0" t="0" r="r" b="b"/>
              <a:pathLst>
                <a:path w="20717" h="21357" fill="norm" stroke="1" extrusionOk="0">
                  <a:moveTo>
                    <a:pt x="18046" y="4240"/>
                  </a:moveTo>
                  <a:cubicBezTo>
                    <a:pt x="16952" y="4851"/>
                    <a:pt x="15858" y="5463"/>
                    <a:pt x="13124" y="5666"/>
                  </a:cubicBezTo>
                  <a:cubicBezTo>
                    <a:pt x="10390" y="5870"/>
                    <a:pt x="6015" y="5666"/>
                    <a:pt x="3418" y="5157"/>
                  </a:cubicBezTo>
                  <a:cubicBezTo>
                    <a:pt x="820" y="4648"/>
                    <a:pt x="0" y="3832"/>
                    <a:pt x="0" y="3017"/>
                  </a:cubicBezTo>
                  <a:cubicBezTo>
                    <a:pt x="0" y="2202"/>
                    <a:pt x="820" y="1387"/>
                    <a:pt x="2597" y="776"/>
                  </a:cubicBezTo>
                  <a:cubicBezTo>
                    <a:pt x="4375" y="165"/>
                    <a:pt x="7109" y="-243"/>
                    <a:pt x="10800" y="165"/>
                  </a:cubicBezTo>
                  <a:cubicBezTo>
                    <a:pt x="14491" y="572"/>
                    <a:pt x="19139" y="1795"/>
                    <a:pt x="20370" y="4036"/>
                  </a:cubicBezTo>
                  <a:cubicBezTo>
                    <a:pt x="21600" y="6278"/>
                    <a:pt x="19413" y="9538"/>
                    <a:pt x="16132" y="12595"/>
                  </a:cubicBezTo>
                  <a:cubicBezTo>
                    <a:pt x="12851" y="15651"/>
                    <a:pt x="8476" y="18504"/>
                    <a:pt x="4101" y="213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4" name="Line"/>
            <p:cNvSpPr/>
            <p:nvPr/>
          </p:nvSpPr>
          <p:spPr>
            <a:xfrm>
              <a:off x="7294400" y="6043624"/>
              <a:ext cx="1" cy="404754"/>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5" name="Line"/>
            <p:cNvSpPr/>
            <p:nvPr/>
          </p:nvSpPr>
          <p:spPr>
            <a:xfrm>
              <a:off x="7128347" y="6240811"/>
              <a:ext cx="34248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6" name="Line"/>
            <p:cNvSpPr/>
            <p:nvPr/>
          </p:nvSpPr>
          <p:spPr>
            <a:xfrm>
              <a:off x="8213501" y="6033245"/>
              <a:ext cx="299387" cy="467025"/>
            </a:xfrm>
            <a:custGeom>
              <a:avLst/>
              <a:gdLst/>
              <a:ahLst/>
              <a:cxnLst>
                <a:cxn ang="0">
                  <a:pos x="wd2" y="hd2"/>
                </a:cxn>
                <a:cxn ang="5400000">
                  <a:pos x="wd2" y="hd2"/>
                </a:cxn>
                <a:cxn ang="10800000">
                  <a:pos x="wd2" y="hd2"/>
                </a:cxn>
                <a:cxn ang="16200000">
                  <a:pos x="wd2" y="hd2"/>
                </a:cxn>
              </a:cxnLst>
              <a:rect l="0" t="0" r="r" b="b"/>
              <a:pathLst>
                <a:path w="21242" h="21600" fill="norm" stroke="1" extrusionOk="0">
                  <a:moveTo>
                    <a:pt x="9160" y="0"/>
                  </a:moveTo>
                  <a:cubicBezTo>
                    <a:pt x="6706" y="3200"/>
                    <a:pt x="4251" y="6400"/>
                    <a:pt x="2656" y="8640"/>
                  </a:cubicBezTo>
                  <a:cubicBezTo>
                    <a:pt x="1060" y="10880"/>
                    <a:pt x="324" y="12160"/>
                    <a:pt x="78" y="13200"/>
                  </a:cubicBezTo>
                  <a:cubicBezTo>
                    <a:pt x="-167" y="14240"/>
                    <a:pt x="78" y="15040"/>
                    <a:pt x="2042" y="15520"/>
                  </a:cubicBezTo>
                  <a:cubicBezTo>
                    <a:pt x="4006" y="16000"/>
                    <a:pt x="7688" y="16160"/>
                    <a:pt x="10756" y="16080"/>
                  </a:cubicBezTo>
                  <a:cubicBezTo>
                    <a:pt x="13824" y="16000"/>
                    <a:pt x="16279" y="15680"/>
                    <a:pt x="17874" y="15200"/>
                  </a:cubicBezTo>
                  <a:cubicBezTo>
                    <a:pt x="19469" y="14720"/>
                    <a:pt x="20206" y="14080"/>
                    <a:pt x="20697" y="13360"/>
                  </a:cubicBezTo>
                  <a:cubicBezTo>
                    <a:pt x="21188" y="12640"/>
                    <a:pt x="21433" y="11840"/>
                    <a:pt x="21065" y="12240"/>
                  </a:cubicBezTo>
                  <a:cubicBezTo>
                    <a:pt x="20697" y="12640"/>
                    <a:pt x="19715" y="14240"/>
                    <a:pt x="19101" y="16000"/>
                  </a:cubicBezTo>
                  <a:cubicBezTo>
                    <a:pt x="18488" y="17760"/>
                    <a:pt x="18242" y="19680"/>
                    <a:pt x="1799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7" name="Line"/>
            <p:cNvSpPr/>
            <p:nvPr/>
          </p:nvSpPr>
          <p:spPr>
            <a:xfrm>
              <a:off x="8625659" y="6199298"/>
              <a:ext cx="225485" cy="246251"/>
            </a:xfrm>
            <a:custGeom>
              <a:avLst/>
              <a:gdLst/>
              <a:ahLst/>
              <a:cxnLst>
                <a:cxn ang="0">
                  <a:pos x="wd2" y="hd2"/>
                </a:cxn>
                <a:cxn ang="5400000">
                  <a:pos x="wd2" y="hd2"/>
                </a:cxn>
                <a:cxn ang="10800000">
                  <a:pos x="wd2" y="hd2"/>
                </a:cxn>
                <a:cxn ang="16200000">
                  <a:pos x="wd2" y="hd2"/>
                </a:cxn>
              </a:cxnLst>
              <a:rect l="0" t="0" r="r" b="b"/>
              <a:pathLst>
                <a:path w="21331" h="21355" fill="norm" stroke="1" extrusionOk="0">
                  <a:moveTo>
                    <a:pt x="12495" y="1800"/>
                  </a:moveTo>
                  <a:cubicBezTo>
                    <a:pt x="11186" y="900"/>
                    <a:pt x="9876" y="0"/>
                    <a:pt x="8567" y="0"/>
                  </a:cubicBezTo>
                  <a:cubicBezTo>
                    <a:pt x="7258" y="0"/>
                    <a:pt x="5949" y="900"/>
                    <a:pt x="4476" y="3300"/>
                  </a:cubicBezTo>
                  <a:cubicBezTo>
                    <a:pt x="3004" y="5700"/>
                    <a:pt x="1367" y="9600"/>
                    <a:pt x="549" y="12300"/>
                  </a:cubicBezTo>
                  <a:cubicBezTo>
                    <a:pt x="-269" y="15000"/>
                    <a:pt x="-269" y="16500"/>
                    <a:pt x="1204" y="18000"/>
                  </a:cubicBezTo>
                  <a:cubicBezTo>
                    <a:pt x="2676" y="19500"/>
                    <a:pt x="5622" y="21000"/>
                    <a:pt x="8895" y="21300"/>
                  </a:cubicBezTo>
                  <a:cubicBezTo>
                    <a:pt x="12167" y="21600"/>
                    <a:pt x="15767" y="20700"/>
                    <a:pt x="18058" y="17700"/>
                  </a:cubicBezTo>
                  <a:cubicBezTo>
                    <a:pt x="20349" y="14700"/>
                    <a:pt x="21331" y="9600"/>
                    <a:pt x="21331" y="6450"/>
                  </a:cubicBezTo>
                  <a:cubicBezTo>
                    <a:pt x="21331" y="3300"/>
                    <a:pt x="20349" y="2100"/>
                    <a:pt x="19204" y="1650"/>
                  </a:cubicBezTo>
                  <a:cubicBezTo>
                    <a:pt x="18058" y="1200"/>
                    <a:pt x="16749" y="1500"/>
                    <a:pt x="15440" y="18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8" name="Line"/>
            <p:cNvSpPr/>
            <p:nvPr/>
          </p:nvSpPr>
          <p:spPr>
            <a:xfrm>
              <a:off x="8917800" y="6220055"/>
              <a:ext cx="276070" cy="246244"/>
            </a:xfrm>
            <a:custGeom>
              <a:avLst/>
              <a:gdLst/>
              <a:ahLst/>
              <a:cxnLst>
                <a:cxn ang="0">
                  <a:pos x="wd2" y="hd2"/>
                </a:cxn>
                <a:cxn ang="5400000">
                  <a:pos x="wd2" y="hd2"/>
                </a:cxn>
                <a:cxn ang="10800000">
                  <a:pos x="wd2" y="hd2"/>
                </a:cxn>
                <a:cxn ang="16200000">
                  <a:pos x="wd2" y="hd2"/>
                </a:cxn>
              </a:cxnLst>
              <a:rect l="0" t="0" r="r" b="b"/>
              <a:pathLst>
                <a:path w="20768" h="21062" fill="norm" stroke="1" extrusionOk="0">
                  <a:moveTo>
                    <a:pt x="12942" y="1775"/>
                  </a:moveTo>
                  <a:cubicBezTo>
                    <a:pt x="10340" y="2663"/>
                    <a:pt x="7737" y="3551"/>
                    <a:pt x="5525" y="5770"/>
                  </a:cubicBezTo>
                  <a:cubicBezTo>
                    <a:pt x="3313" y="7989"/>
                    <a:pt x="1492" y="11540"/>
                    <a:pt x="581" y="14203"/>
                  </a:cubicBezTo>
                  <a:cubicBezTo>
                    <a:pt x="-330" y="16866"/>
                    <a:pt x="-330" y="18641"/>
                    <a:pt x="1752" y="19825"/>
                  </a:cubicBezTo>
                  <a:cubicBezTo>
                    <a:pt x="3834" y="21008"/>
                    <a:pt x="7998" y="21600"/>
                    <a:pt x="11641" y="20416"/>
                  </a:cubicBezTo>
                  <a:cubicBezTo>
                    <a:pt x="15284" y="19233"/>
                    <a:pt x="18407" y="16274"/>
                    <a:pt x="19839" y="13167"/>
                  </a:cubicBezTo>
                  <a:cubicBezTo>
                    <a:pt x="21270" y="10060"/>
                    <a:pt x="21010" y="6805"/>
                    <a:pt x="19318" y="4586"/>
                  </a:cubicBezTo>
                  <a:cubicBezTo>
                    <a:pt x="17627" y="2367"/>
                    <a:pt x="14504" y="1184"/>
                    <a:pt x="11381"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9" name="Line"/>
            <p:cNvSpPr/>
            <p:nvPr/>
          </p:nvSpPr>
          <p:spPr>
            <a:xfrm>
              <a:off x="9911896" y="5906650"/>
              <a:ext cx="207873" cy="237790"/>
            </a:xfrm>
            <a:custGeom>
              <a:avLst/>
              <a:gdLst/>
              <a:ahLst/>
              <a:cxnLst>
                <a:cxn ang="0">
                  <a:pos x="wd2" y="hd2"/>
                </a:cxn>
                <a:cxn ang="5400000">
                  <a:pos x="wd2" y="hd2"/>
                </a:cxn>
                <a:cxn ang="10800000">
                  <a:pos x="wd2" y="hd2"/>
                </a:cxn>
                <a:cxn ang="16200000">
                  <a:pos x="wd2" y="hd2"/>
                </a:cxn>
              </a:cxnLst>
              <a:rect l="0" t="0" r="r" b="b"/>
              <a:pathLst>
                <a:path w="20934" h="20911" fill="norm" stroke="1" extrusionOk="0">
                  <a:moveTo>
                    <a:pt x="9188" y="5656"/>
                  </a:moveTo>
                  <a:cubicBezTo>
                    <a:pt x="11279" y="3527"/>
                    <a:pt x="13369" y="1397"/>
                    <a:pt x="13543" y="485"/>
                  </a:cubicBezTo>
                  <a:cubicBezTo>
                    <a:pt x="13718" y="-428"/>
                    <a:pt x="11976" y="-124"/>
                    <a:pt x="9363" y="2006"/>
                  </a:cubicBezTo>
                  <a:cubicBezTo>
                    <a:pt x="6750" y="4135"/>
                    <a:pt x="3266" y="8090"/>
                    <a:pt x="1524" y="10828"/>
                  </a:cubicBezTo>
                  <a:cubicBezTo>
                    <a:pt x="-218" y="13566"/>
                    <a:pt x="-218" y="15087"/>
                    <a:pt x="305" y="16609"/>
                  </a:cubicBezTo>
                  <a:cubicBezTo>
                    <a:pt x="827" y="18130"/>
                    <a:pt x="1872" y="19651"/>
                    <a:pt x="4311" y="20411"/>
                  </a:cubicBezTo>
                  <a:cubicBezTo>
                    <a:pt x="6750" y="21172"/>
                    <a:pt x="10582" y="21172"/>
                    <a:pt x="13717" y="19651"/>
                  </a:cubicBezTo>
                  <a:cubicBezTo>
                    <a:pt x="16853" y="18130"/>
                    <a:pt x="19292" y="15087"/>
                    <a:pt x="20337" y="12654"/>
                  </a:cubicBezTo>
                  <a:cubicBezTo>
                    <a:pt x="21382" y="10220"/>
                    <a:pt x="21034" y="8395"/>
                    <a:pt x="19466" y="7178"/>
                  </a:cubicBezTo>
                  <a:cubicBezTo>
                    <a:pt x="17898" y="5961"/>
                    <a:pt x="15111" y="5352"/>
                    <a:pt x="12324" y="47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0" name="Line"/>
            <p:cNvSpPr/>
            <p:nvPr/>
          </p:nvSpPr>
          <p:spPr>
            <a:xfrm>
              <a:off x="10252212" y="6033245"/>
              <a:ext cx="1037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1" name="Line"/>
            <p:cNvSpPr/>
            <p:nvPr/>
          </p:nvSpPr>
          <p:spPr>
            <a:xfrm>
              <a:off x="10387129" y="5819099"/>
              <a:ext cx="261349" cy="369821"/>
            </a:xfrm>
            <a:custGeom>
              <a:avLst/>
              <a:gdLst/>
              <a:ahLst/>
              <a:cxnLst>
                <a:cxn ang="0">
                  <a:pos x="wd2" y="hd2"/>
                </a:cxn>
                <a:cxn ang="5400000">
                  <a:pos x="wd2" y="hd2"/>
                </a:cxn>
                <a:cxn ang="10800000">
                  <a:pos x="wd2" y="hd2"/>
                </a:cxn>
                <a:cxn ang="16200000">
                  <a:pos x="wd2" y="hd2"/>
                </a:cxn>
              </a:cxnLst>
              <a:rect l="0" t="0" r="r" b="b"/>
              <a:pathLst>
                <a:path w="21192" h="21380" fill="norm" stroke="1" extrusionOk="0">
                  <a:moveTo>
                    <a:pt x="0" y="2180"/>
                  </a:moveTo>
                  <a:cubicBezTo>
                    <a:pt x="4769" y="1780"/>
                    <a:pt x="9538" y="1380"/>
                    <a:pt x="13184" y="880"/>
                  </a:cubicBezTo>
                  <a:cubicBezTo>
                    <a:pt x="16831" y="380"/>
                    <a:pt x="19356" y="-220"/>
                    <a:pt x="20478" y="80"/>
                  </a:cubicBezTo>
                  <a:cubicBezTo>
                    <a:pt x="21600" y="380"/>
                    <a:pt x="21319" y="1580"/>
                    <a:pt x="20197" y="4880"/>
                  </a:cubicBezTo>
                  <a:cubicBezTo>
                    <a:pt x="19075" y="8180"/>
                    <a:pt x="17112" y="13580"/>
                    <a:pt x="15709" y="16680"/>
                  </a:cubicBezTo>
                  <a:cubicBezTo>
                    <a:pt x="14307" y="19780"/>
                    <a:pt x="13465" y="20580"/>
                    <a:pt x="12623" y="213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2" name="Line"/>
            <p:cNvSpPr/>
            <p:nvPr/>
          </p:nvSpPr>
          <p:spPr>
            <a:xfrm>
              <a:off x="10439021" y="6012489"/>
              <a:ext cx="26983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046" y="16200"/>
                    <a:pt x="6092" y="10800"/>
                    <a:pt x="9692" y="7200"/>
                  </a:cubicBezTo>
                  <a:cubicBezTo>
                    <a:pt x="13292" y="3600"/>
                    <a:pt x="17446"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3" name="Line"/>
            <p:cNvSpPr/>
            <p:nvPr/>
          </p:nvSpPr>
          <p:spPr>
            <a:xfrm>
              <a:off x="10794247" y="5919084"/>
              <a:ext cx="180988" cy="235243"/>
            </a:xfrm>
            <a:custGeom>
              <a:avLst/>
              <a:gdLst/>
              <a:ahLst/>
              <a:cxnLst>
                <a:cxn ang="0">
                  <a:pos x="wd2" y="hd2"/>
                </a:cxn>
                <a:cxn ang="5400000">
                  <a:pos x="wd2" y="hd2"/>
                </a:cxn>
                <a:cxn ang="10800000">
                  <a:pos x="wd2" y="hd2"/>
                </a:cxn>
                <a:cxn ang="16200000">
                  <a:pos x="wd2" y="hd2"/>
                </a:cxn>
              </a:cxnLst>
              <a:rect l="0" t="0" r="r" b="b"/>
              <a:pathLst>
                <a:path w="21322" h="21600" fill="norm" stroke="1" extrusionOk="0">
                  <a:moveTo>
                    <a:pt x="18062" y="0"/>
                  </a:moveTo>
                  <a:cubicBezTo>
                    <a:pt x="14394" y="2224"/>
                    <a:pt x="10726" y="4447"/>
                    <a:pt x="7669" y="6988"/>
                  </a:cubicBezTo>
                  <a:cubicBezTo>
                    <a:pt x="4613" y="9529"/>
                    <a:pt x="2167" y="12388"/>
                    <a:pt x="945" y="14771"/>
                  </a:cubicBezTo>
                  <a:cubicBezTo>
                    <a:pt x="-278" y="17153"/>
                    <a:pt x="-278" y="19059"/>
                    <a:pt x="741" y="20171"/>
                  </a:cubicBezTo>
                  <a:cubicBezTo>
                    <a:pt x="1760" y="21282"/>
                    <a:pt x="3797" y="21600"/>
                    <a:pt x="6854" y="21600"/>
                  </a:cubicBezTo>
                  <a:cubicBezTo>
                    <a:pt x="9911" y="21600"/>
                    <a:pt x="13986" y="21282"/>
                    <a:pt x="16839" y="20647"/>
                  </a:cubicBezTo>
                  <a:cubicBezTo>
                    <a:pt x="19692" y="20012"/>
                    <a:pt x="21322" y="19059"/>
                    <a:pt x="21322" y="16676"/>
                  </a:cubicBezTo>
                  <a:cubicBezTo>
                    <a:pt x="21322" y="14294"/>
                    <a:pt x="19692" y="10482"/>
                    <a:pt x="17858" y="8418"/>
                  </a:cubicBezTo>
                  <a:cubicBezTo>
                    <a:pt x="16024" y="6353"/>
                    <a:pt x="13986" y="6035"/>
                    <a:pt x="11948" y="57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4" name="Line"/>
            <p:cNvSpPr/>
            <p:nvPr/>
          </p:nvSpPr>
          <p:spPr>
            <a:xfrm>
              <a:off x="11089566" y="5905180"/>
              <a:ext cx="198969" cy="364070"/>
            </a:xfrm>
            <a:custGeom>
              <a:avLst/>
              <a:gdLst/>
              <a:ahLst/>
              <a:cxnLst>
                <a:cxn ang="0">
                  <a:pos x="wd2" y="hd2"/>
                </a:cxn>
                <a:cxn ang="5400000">
                  <a:pos x="wd2" y="hd2"/>
                </a:cxn>
                <a:cxn ang="10800000">
                  <a:pos x="wd2" y="hd2"/>
                </a:cxn>
                <a:cxn ang="16200000">
                  <a:pos x="wd2" y="hd2"/>
                </a:cxn>
              </a:cxnLst>
              <a:rect l="0" t="0" r="r" b="b"/>
              <a:pathLst>
                <a:path w="20705" h="21245" fill="norm" stroke="1" extrusionOk="0">
                  <a:moveTo>
                    <a:pt x="10062" y="8684"/>
                  </a:moveTo>
                  <a:cubicBezTo>
                    <a:pt x="8262" y="8280"/>
                    <a:pt x="6462" y="7877"/>
                    <a:pt x="4662" y="7574"/>
                  </a:cubicBezTo>
                  <a:cubicBezTo>
                    <a:pt x="2862" y="7271"/>
                    <a:pt x="1062" y="7069"/>
                    <a:pt x="342" y="6464"/>
                  </a:cubicBezTo>
                  <a:cubicBezTo>
                    <a:pt x="-378" y="5858"/>
                    <a:pt x="-18" y="4849"/>
                    <a:pt x="1962" y="3738"/>
                  </a:cubicBezTo>
                  <a:cubicBezTo>
                    <a:pt x="3942" y="2628"/>
                    <a:pt x="7542" y="1417"/>
                    <a:pt x="10782" y="710"/>
                  </a:cubicBezTo>
                  <a:cubicBezTo>
                    <a:pt x="14022" y="4"/>
                    <a:pt x="16902" y="-198"/>
                    <a:pt x="18522" y="206"/>
                  </a:cubicBezTo>
                  <a:cubicBezTo>
                    <a:pt x="20142" y="609"/>
                    <a:pt x="20502" y="1619"/>
                    <a:pt x="19782" y="3032"/>
                  </a:cubicBezTo>
                  <a:cubicBezTo>
                    <a:pt x="19062" y="4445"/>
                    <a:pt x="17262" y="6262"/>
                    <a:pt x="13842" y="8381"/>
                  </a:cubicBezTo>
                  <a:cubicBezTo>
                    <a:pt x="10422" y="10501"/>
                    <a:pt x="5382" y="12923"/>
                    <a:pt x="2682" y="14639"/>
                  </a:cubicBezTo>
                  <a:cubicBezTo>
                    <a:pt x="-18" y="16355"/>
                    <a:pt x="-378" y="17365"/>
                    <a:pt x="882" y="18374"/>
                  </a:cubicBezTo>
                  <a:cubicBezTo>
                    <a:pt x="2142" y="19383"/>
                    <a:pt x="5022" y="20393"/>
                    <a:pt x="7542" y="20897"/>
                  </a:cubicBezTo>
                  <a:cubicBezTo>
                    <a:pt x="10062" y="21402"/>
                    <a:pt x="12222" y="21402"/>
                    <a:pt x="14562" y="20595"/>
                  </a:cubicBezTo>
                  <a:cubicBezTo>
                    <a:pt x="16902" y="19787"/>
                    <a:pt x="19422" y="18172"/>
                    <a:pt x="20322" y="16860"/>
                  </a:cubicBezTo>
                  <a:cubicBezTo>
                    <a:pt x="21222" y="15548"/>
                    <a:pt x="20502" y="14538"/>
                    <a:pt x="18522" y="14034"/>
                  </a:cubicBezTo>
                  <a:cubicBezTo>
                    <a:pt x="16542" y="13529"/>
                    <a:pt x="13302" y="13529"/>
                    <a:pt x="10062" y="135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5" name="Line"/>
            <p:cNvSpPr/>
            <p:nvPr/>
          </p:nvSpPr>
          <p:spPr>
            <a:xfrm>
              <a:off x="11445716" y="5887950"/>
              <a:ext cx="20756"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5657"/>
                    <a:pt x="14400" y="11314"/>
                    <a:pt x="18000" y="14914"/>
                  </a:cubicBezTo>
                  <a:cubicBezTo>
                    <a:pt x="21600" y="18514"/>
                    <a:pt x="21600" y="2005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6" name="Line"/>
            <p:cNvSpPr/>
            <p:nvPr/>
          </p:nvSpPr>
          <p:spPr>
            <a:xfrm>
              <a:off x="10103458" y="6510647"/>
              <a:ext cx="1335340"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560" y="6171"/>
                  </a:moveTo>
                  <a:cubicBezTo>
                    <a:pt x="280" y="4114"/>
                    <a:pt x="0" y="2057"/>
                    <a:pt x="0" y="1029"/>
                  </a:cubicBezTo>
                  <a:cubicBezTo>
                    <a:pt x="0" y="0"/>
                    <a:pt x="280" y="0"/>
                    <a:pt x="1623" y="0"/>
                  </a:cubicBezTo>
                  <a:cubicBezTo>
                    <a:pt x="2966" y="0"/>
                    <a:pt x="5372" y="0"/>
                    <a:pt x="7666" y="514"/>
                  </a:cubicBezTo>
                  <a:cubicBezTo>
                    <a:pt x="9961" y="1029"/>
                    <a:pt x="12143" y="2057"/>
                    <a:pt x="14213" y="2571"/>
                  </a:cubicBezTo>
                  <a:cubicBezTo>
                    <a:pt x="16284" y="3086"/>
                    <a:pt x="18242" y="3086"/>
                    <a:pt x="19362" y="3086"/>
                  </a:cubicBezTo>
                  <a:cubicBezTo>
                    <a:pt x="20481" y="3086"/>
                    <a:pt x="20761" y="3086"/>
                    <a:pt x="21040" y="4114"/>
                  </a:cubicBezTo>
                  <a:cubicBezTo>
                    <a:pt x="21320" y="5143"/>
                    <a:pt x="21600" y="7200"/>
                    <a:pt x="21600" y="10286"/>
                  </a:cubicBezTo>
                  <a:cubicBezTo>
                    <a:pt x="21600" y="13371"/>
                    <a:pt x="21320" y="17486"/>
                    <a:pt x="2104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7" name="Line"/>
            <p:cNvSpPr/>
            <p:nvPr/>
          </p:nvSpPr>
          <p:spPr>
            <a:xfrm>
              <a:off x="10381795" y="6832374"/>
              <a:ext cx="194953" cy="238006"/>
            </a:xfrm>
            <a:custGeom>
              <a:avLst/>
              <a:gdLst/>
              <a:ahLst/>
              <a:cxnLst>
                <a:cxn ang="0">
                  <a:pos x="wd2" y="hd2"/>
                </a:cxn>
                <a:cxn ang="5400000">
                  <a:pos x="wd2" y="hd2"/>
                </a:cxn>
                <a:cxn ang="10800000">
                  <a:pos x="wd2" y="hd2"/>
                </a:cxn>
                <a:cxn ang="16200000">
                  <a:pos x="wd2" y="hd2"/>
                </a:cxn>
              </a:cxnLst>
              <a:rect l="0" t="0" r="r" b="b"/>
              <a:pathLst>
                <a:path w="20987" h="21537" fill="norm" stroke="1" extrusionOk="0">
                  <a:moveTo>
                    <a:pt x="11746" y="0"/>
                  </a:moveTo>
                  <a:cubicBezTo>
                    <a:pt x="8767" y="1878"/>
                    <a:pt x="5788" y="3757"/>
                    <a:pt x="3553" y="6887"/>
                  </a:cubicBezTo>
                  <a:cubicBezTo>
                    <a:pt x="1319" y="10017"/>
                    <a:pt x="-171" y="14400"/>
                    <a:pt x="15" y="17061"/>
                  </a:cubicBezTo>
                  <a:cubicBezTo>
                    <a:pt x="201" y="19722"/>
                    <a:pt x="2064" y="20661"/>
                    <a:pt x="4857" y="21130"/>
                  </a:cubicBezTo>
                  <a:cubicBezTo>
                    <a:pt x="7650" y="21600"/>
                    <a:pt x="11374" y="21600"/>
                    <a:pt x="14167" y="21443"/>
                  </a:cubicBezTo>
                  <a:cubicBezTo>
                    <a:pt x="16960" y="21287"/>
                    <a:pt x="18822" y="20974"/>
                    <a:pt x="19939" y="19096"/>
                  </a:cubicBezTo>
                  <a:cubicBezTo>
                    <a:pt x="21057" y="17217"/>
                    <a:pt x="21429" y="13774"/>
                    <a:pt x="20312" y="10800"/>
                  </a:cubicBezTo>
                  <a:cubicBezTo>
                    <a:pt x="19194" y="7826"/>
                    <a:pt x="16588" y="5322"/>
                    <a:pt x="14353" y="4226"/>
                  </a:cubicBezTo>
                  <a:cubicBezTo>
                    <a:pt x="12119" y="3130"/>
                    <a:pt x="10257" y="3443"/>
                    <a:pt x="9139" y="4226"/>
                  </a:cubicBezTo>
                  <a:cubicBezTo>
                    <a:pt x="8022" y="5009"/>
                    <a:pt x="7650" y="6261"/>
                    <a:pt x="7277" y="75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8" name="Line"/>
            <p:cNvSpPr/>
            <p:nvPr/>
          </p:nvSpPr>
          <p:spPr>
            <a:xfrm>
              <a:off x="10646586" y="6967291"/>
              <a:ext cx="4151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9" name="Line"/>
            <p:cNvSpPr/>
            <p:nvPr/>
          </p:nvSpPr>
          <p:spPr>
            <a:xfrm>
              <a:off x="10939544" y="6873805"/>
              <a:ext cx="185320" cy="200730"/>
            </a:xfrm>
            <a:custGeom>
              <a:avLst/>
              <a:gdLst/>
              <a:ahLst/>
              <a:cxnLst>
                <a:cxn ang="0">
                  <a:pos x="wd2" y="hd2"/>
                </a:cxn>
                <a:cxn ang="5400000">
                  <a:pos x="wd2" y="hd2"/>
                </a:cxn>
                <a:cxn ang="10800000">
                  <a:pos x="wd2" y="hd2"/>
                </a:cxn>
                <a:cxn ang="16200000">
                  <a:pos x="wd2" y="hd2"/>
                </a:cxn>
              </a:cxnLst>
              <a:rect l="0" t="0" r="r" b="b"/>
              <a:pathLst>
                <a:path w="21038" h="21243" fill="norm" stroke="1" extrusionOk="0">
                  <a:moveTo>
                    <a:pt x="12692" y="3304"/>
                  </a:moveTo>
                  <a:cubicBezTo>
                    <a:pt x="10728" y="3304"/>
                    <a:pt x="8765" y="3304"/>
                    <a:pt x="6605" y="5135"/>
                  </a:cubicBezTo>
                  <a:cubicBezTo>
                    <a:pt x="4445" y="6965"/>
                    <a:pt x="2088" y="10626"/>
                    <a:pt x="910" y="13372"/>
                  </a:cubicBezTo>
                  <a:cubicBezTo>
                    <a:pt x="-268" y="16118"/>
                    <a:pt x="-268" y="17948"/>
                    <a:pt x="714" y="19229"/>
                  </a:cubicBezTo>
                  <a:cubicBezTo>
                    <a:pt x="1696" y="20511"/>
                    <a:pt x="3659" y="21243"/>
                    <a:pt x="6605" y="21243"/>
                  </a:cubicBezTo>
                  <a:cubicBezTo>
                    <a:pt x="9550" y="21243"/>
                    <a:pt x="13477" y="20511"/>
                    <a:pt x="16227" y="17582"/>
                  </a:cubicBezTo>
                  <a:cubicBezTo>
                    <a:pt x="18976" y="14653"/>
                    <a:pt x="20547" y="9528"/>
                    <a:pt x="20939" y="6050"/>
                  </a:cubicBezTo>
                  <a:cubicBezTo>
                    <a:pt x="21332" y="2572"/>
                    <a:pt x="20547" y="741"/>
                    <a:pt x="18779" y="192"/>
                  </a:cubicBezTo>
                  <a:cubicBezTo>
                    <a:pt x="17012" y="-357"/>
                    <a:pt x="14263" y="375"/>
                    <a:pt x="11514" y="11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0" name="Line"/>
            <p:cNvSpPr/>
            <p:nvPr/>
          </p:nvSpPr>
          <p:spPr>
            <a:xfrm>
              <a:off x="11268353" y="6796863"/>
              <a:ext cx="301904" cy="357239"/>
            </a:xfrm>
            <a:custGeom>
              <a:avLst/>
              <a:gdLst/>
              <a:ahLst/>
              <a:cxnLst>
                <a:cxn ang="0">
                  <a:pos x="wd2" y="hd2"/>
                </a:cxn>
                <a:cxn ang="5400000">
                  <a:pos x="wd2" y="hd2"/>
                </a:cxn>
                <a:cxn ang="10800000">
                  <a:pos x="wd2" y="hd2"/>
                </a:cxn>
                <a:cxn ang="16200000">
                  <a:pos x="wd2" y="hd2"/>
                </a:cxn>
              </a:cxnLst>
              <a:rect l="0" t="0" r="r" b="b"/>
              <a:pathLst>
                <a:path w="21421" h="21447" fill="norm" stroke="1" extrusionOk="0">
                  <a:moveTo>
                    <a:pt x="21421" y="262"/>
                  </a:moveTo>
                  <a:cubicBezTo>
                    <a:pt x="17494" y="55"/>
                    <a:pt x="13566" y="-153"/>
                    <a:pt x="10253" y="159"/>
                  </a:cubicBezTo>
                  <a:cubicBezTo>
                    <a:pt x="6939" y="470"/>
                    <a:pt x="4239" y="1301"/>
                    <a:pt x="2767" y="2235"/>
                  </a:cubicBezTo>
                  <a:cubicBezTo>
                    <a:pt x="1294" y="3170"/>
                    <a:pt x="1048" y="4209"/>
                    <a:pt x="680" y="5247"/>
                  </a:cubicBezTo>
                  <a:cubicBezTo>
                    <a:pt x="312" y="6285"/>
                    <a:pt x="-179" y="7324"/>
                    <a:pt x="66" y="8155"/>
                  </a:cubicBezTo>
                  <a:cubicBezTo>
                    <a:pt x="312" y="8985"/>
                    <a:pt x="1294" y="9609"/>
                    <a:pt x="3503" y="10232"/>
                  </a:cubicBezTo>
                  <a:cubicBezTo>
                    <a:pt x="5712" y="10855"/>
                    <a:pt x="9148" y="11478"/>
                    <a:pt x="11112" y="12309"/>
                  </a:cubicBezTo>
                  <a:cubicBezTo>
                    <a:pt x="13076" y="13139"/>
                    <a:pt x="13566" y="14178"/>
                    <a:pt x="13444" y="15112"/>
                  </a:cubicBezTo>
                  <a:cubicBezTo>
                    <a:pt x="13321" y="16047"/>
                    <a:pt x="12585" y="16878"/>
                    <a:pt x="10621" y="17916"/>
                  </a:cubicBezTo>
                  <a:cubicBezTo>
                    <a:pt x="8657" y="18955"/>
                    <a:pt x="5466" y="20201"/>
                    <a:pt x="2276" y="214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1" name="Line"/>
            <p:cNvSpPr/>
            <p:nvPr/>
          </p:nvSpPr>
          <p:spPr>
            <a:xfrm>
              <a:off x="11611768" y="6790860"/>
              <a:ext cx="249080"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500" y="436"/>
                    <a:pt x="11400" y="873"/>
                    <a:pt x="8250" y="1418"/>
                  </a:cubicBezTo>
                  <a:cubicBezTo>
                    <a:pt x="5100" y="1964"/>
                    <a:pt x="3900" y="2618"/>
                    <a:pt x="2850" y="3382"/>
                  </a:cubicBezTo>
                  <a:cubicBezTo>
                    <a:pt x="1800" y="4145"/>
                    <a:pt x="900" y="5018"/>
                    <a:pt x="900" y="5891"/>
                  </a:cubicBezTo>
                  <a:cubicBezTo>
                    <a:pt x="900" y="6764"/>
                    <a:pt x="1800" y="7636"/>
                    <a:pt x="3750" y="8182"/>
                  </a:cubicBezTo>
                  <a:cubicBezTo>
                    <a:pt x="5700" y="8727"/>
                    <a:pt x="8700" y="8945"/>
                    <a:pt x="10950" y="9273"/>
                  </a:cubicBezTo>
                  <a:cubicBezTo>
                    <a:pt x="13200" y="9600"/>
                    <a:pt x="14700" y="10036"/>
                    <a:pt x="15900" y="10691"/>
                  </a:cubicBezTo>
                  <a:cubicBezTo>
                    <a:pt x="17100" y="11345"/>
                    <a:pt x="18000" y="12218"/>
                    <a:pt x="17700" y="13527"/>
                  </a:cubicBezTo>
                  <a:cubicBezTo>
                    <a:pt x="17400" y="14836"/>
                    <a:pt x="15900" y="16582"/>
                    <a:pt x="12750" y="18000"/>
                  </a:cubicBezTo>
                  <a:cubicBezTo>
                    <a:pt x="9600" y="19418"/>
                    <a:pt x="4800" y="2050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4"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65" name="Google Shape;126;p4"/>
          <p:cNvSpPr txBox="1"/>
          <p:nvPr/>
        </p:nvSpPr>
        <p:spPr>
          <a:xfrm>
            <a:off x="4709164" y="1167623"/>
            <a:ext cx="13366186" cy="14908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a:solidFill>
                  <a:srgbClr val="FFFFFF"/>
                </a:solidFill>
                <a:latin typeface="Tajawal Medium"/>
                <a:ea typeface="Tajawal Medium"/>
                <a:cs typeface="Tajawal Medium"/>
                <a:sym typeface="Tajawal Medium"/>
              </a:defRPr>
            </a:lvl1pPr>
          </a:lstStyle>
          <a:p>
            <a:pPr/>
            <a:r>
              <a:t>Compound interest for fixed deposits at regular intervals of time </a:t>
            </a:r>
          </a:p>
        </p:txBody>
      </p:sp>
      <p:sp>
        <p:nvSpPr>
          <p:cNvPr id="666" name="Google Shape;128;p4"/>
          <p:cNvSpPr txBox="1"/>
          <p:nvPr/>
        </p:nvSpPr>
        <p:spPr>
          <a:xfrm>
            <a:off x="1961188" y="4481655"/>
            <a:ext cx="18754392" cy="29132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Solution:</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p:txBody>
      </p:sp>
      <p:grpSp>
        <p:nvGrpSpPr>
          <p:cNvPr id="706" name="Drawing"/>
          <p:cNvGrpSpPr/>
          <p:nvPr/>
        </p:nvGrpSpPr>
        <p:grpSpPr>
          <a:xfrm>
            <a:off x="6019408" y="5303306"/>
            <a:ext cx="11416010" cy="2810521"/>
            <a:chOff x="0" y="0"/>
            <a:chExt cx="11416009" cy="2810520"/>
          </a:xfrm>
        </p:grpSpPr>
        <p:sp>
          <p:nvSpPr>
            <p:cNvPr id="667" name="Line"/>
            <p:cNvSpPr/>
            <p:nvPr/>
          </p:nvSpPr>
          <p:spPr>
            <a:xfrm>
              <a:off x="0" y="529292"/>
              <a:ext cx="30097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966" y="16800"/>
                    <a:pt x="9931" y="12000"/>
                    <a:pt x="13531" y="8400"/>
                  </a:cubicBezTo>
                  <a:cubicBezTo>
                    <a:pt x="17131" y="4800"/>
                    <a:pt x="19366"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8" name="Line"/>
            <p:cNvSpPr/>
            <p:nvPr/>
          </p:nvSpPr>
          <p:spPr>
            <a:xfrm>
              <a:off x="0" y="716102"/>
              <a:ext cx="342484"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109" y="16800"/>
                    <a:pt x="12218" y="12000"/>
                    <a:pt x="15818" y="8400"/>
                  </a:cubicBezTo>
                  <a:cubicBezTo>
                    <a:pt x="19418" y="4800"/>
                    <a:pt x="20509"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9" name="Line"/>
            <p:cNvSpPr/>
            <p:nvPr/>
          </p:nvSpPr>
          <p:spPr>
            <a:xfrm>
              <a:off x="1100099" y="307889"/>
              <a:ext cx="314177" cy="377079"/>
            </a:xfrm>
            <a:custGeom>
              <a:avLst/>
              <a:gdLst/>
              <a:ahLst/>
              <a:cxnLst>
                <a:cxn ang="0">
                  <a:pos x="wd2" y="hd2"/>
                </a:cxn>
                <a:cxn ang="5400000">
                  <a:pos x="wd2" y="hd2"/>
                </a:cxn>
                <a:cxn ang="10800000">
                  <a:pos x="wd2" y="hd2"/>
                </a:cxn>
                <a:cxn ang="16200000">
                  <a:pos x="wd2" y="hd2"/>
                </a:cxn>
              </a:cxnLst>
              <a:rect l="0" t="0" r="r" b="b"/>
              <a:pathLst>
                <a:path w="21322" h="21600" fill="norm" stroke="1" extrusionOk="0">
                  <a:moveTo>
                    <a:pt x="1409" y="793"/>
                  </a:moveTo>
                  <a:cubicBezTo>
                    <a:pt x="6809" y="396"/>
                    <a:pt x="12209" y="0"/>
                    <a:pt x="15613" y="0"/>
                  </a:cubicBezTo>
                  <a:cubicBezTo>
                    <a:pt x="19017" y="0"/>
                    <a:pt x="20426" y="396"/>
                    <a:pt x="21013" y="1090"/>
                  </a:cubicBezTo>
                  <a:cubicBezTo>
                    <a:pt x="21600" y="1783"/>
                    <a:pt x="21365" y="2774"/>
                    <a:pt x="20191" y="3864"/>
                  </a:cubicBezTo>
                  <a:cubicBezTo>
                    <a:pt x="19017" y="4954"/>
                    <a:pt x="16904" y="6143"/>
                    <a:pt x="15261" y="6936"/>
                  </a:cubicBezTo>
                  <a:cubicBezTo>
                    <a:pt x="13617" y="7728"/>
                    <a:pt x="12443" y="8125"/>
                    <a:pt x="11387" y="8620"/>
                  </a:cubicBezTo>
                  <a:cubicBezTo>
                    <a:pt x="10330" y="9116"/>
                    <a:pt x="9391" y="9710"/>
                    <a:pt x="9978" y="10404"/>
                  </a:cubicBezTo>
                  <a:cubicBezTo>
                    <a:pt x="10565" y="11097"/>
                    <a:pt x="12678" y="11890"/>
                    <a:pt x="13500" y="12782"/>
                  </a:cubicBezTo>
                  <a:cubicBezTo>
                    <a:pt x="14322" y="13673"/>
                    <a:pt x="13852" y="14664"/>
                    <a:pt x="11387" y="16150"/>
                  </a:cubicBezTo>
                  <a:cubicBezTo>
                    <a:pt x="8922" y="17637"/>
                    <a:pt x="4461" y="1961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0" name="Line"/>
            <p:cNvSpPr/>
            <p:nvPr/>
          </p:nvSpPr>
          <p:spPr>
            <a:xfrm>
              <a:off x="1517327" y="352861"/>
              <a:ext cx="255822" cy="280215"/>
            </a:xfrm>
            <a:custGeom>
              <a:avLst/>
              <a:gdLst/>
              <a:ahLst/>
              <a:cxnLst>
                <a:cxn ang="0">
                  <a:pos x="wd2" y="hd2"/>
                </a:cxn>
                <a:cxn ang="5400000">
                  <a:pos x="wd2" y="hd2"/>
                </a:cxn>
                <a:cxn ang="10800000">
                  <a:pos x="wd2" y="hd2"/>
                </a:cxn>
                <a:cxn ang="16200000">
                  <a:pos x="wd2" y="hd2"/>
                </a:cxn>
              </a:cxnLst>
              <a:rect l="0" t="0" r="r" b="b"/>
              <a:pathLst>
                <a:path w="21297" h="21600" fill="norm" stroke="1" extrusionOk="0">
                  <a:moveTo>
                    <a:pt x="10193" y="0"/>
                  </a:moveTo>
                  <a:cubicBezTo>
                    <a:pt x="7889" y="1867"/>
                    <a:pt x="5585" y="3733"/>
                    <a:pt x="3857" y="5600"/>
                  </a:cubicBezTo>
                  <a:cubicBezTo>
                    <a:pt x="2129" y="7467"/>
                    <a:pt x="977" y="9333"/>
                    <a:pt x="401" y="10933"/>
                  </a:cubicBezTo>
                  <a:cubicBezTo>
                    <a:pt x="-175" y="12533"/>
                    <a:pt x="-175" y="13867"/>
                    <a:pt x="689" y="14533"/>
                  </a:cubicBezTo>
                  <a:cubicBezTo>
                    <a:pt x="1553" y="15200"/>
                    <a:pt x="3281" y="15200"/>
                    <a:pt x="6449" y="14667"/>
                  </a:cubicBezTo>
                  <a:cubicBezTo>
                    <a:pt x="9617" y="14133"/>
                    <a:pt x="14225" y="13067"/>
                    <a:pt x="17105" y="12000"/>
                  </a:cubicBezTo>
                  <a:cubicBezTo>
                    <a:pt x="19985" y="10933"/>
                    <a:pt x="21137" y="9867"/>
                    <a:pt x="21281" y="10000"/>
                  </a:cubicBezTo>
                  <a:cubicBezTo>
                    <a:pt x="21425" y="10133"/>
                    <a:pt x="20561" y="11467"/>
                    <a:pt x="19841" y="13067"/>
                  </a:cubicBezTo>
                  <a:cubicBezTo>
                    <a:pt x="19121" y="14667"/>
                    <a:pt x="18545" y="16533"/>
                    <a:pt x="18689" y="18000"/>
                  </a:cubicBezTo>
                  <a:cubicBezTo>
                    <a:pt x="18833" y="19467"/>
                    <a:pt x="19697" y="20533"/>
                    <a:pt x="2056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1" name="Line"/>
            <p:cNvSpPr/>
            <p:nvPr/>
          </p:nvSpPr>
          <p:spPr>
            <a:xfrm>
              <a:off x="2044522" y="290592"/>
              <a:ext cx="83028" cy="3424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2" name="Line"/>
            <p:cNvSpPr/>
            <p:nvPr/>
          </p:nvSpPr>
          <p:spPr>
            <a:xfrm>
              <a:off x="2316455" y="186809"/>
              <a:ext cx="402657" cy="473943"/>
            </a:xfrm>
            <a:custGeom>
              <a:avLst/>
              <a:gdLst/>
              <a:ahLst/>
              <a:cxnLst>
                <a:cxn ang="0">
                  <a:pos x="wd2" y="hd2"/>
                </a:cxn>
                <a:cxn ang="5400000">
                  <a:pos x="wd2" y="hd2"/>
                </a:cxn>
                <a:cxn ang="10800000">
                  <a:pos x="wd2" y="hd2"/>
                </a:cxn>
                <a:cxn ang="16200000">
                  <a:pos x="wd2" y="hd2"/>
                </a:cxn>
              </a:cxnLst>
              <a:rect l="0" t="0" r="r" b="b"/>
              <a:pathLst>
                <a:path w="21488" h="21600" fill="norm" stroke="1" extrusionOk="0">
                  <a:moveTo>
                    <a:pt x="21488" y="0"/>
                  </a:moveTo>
                  <a:cubicBezTo>
                    <a:pt x="18903" y="788"/>
                    <a:pt x="16319" y="1577"/>
                    <a:pt x="13273" y="3390"/>
                  </a:cubicBezTo>
                  <a:cubicBezTo>
                    <a:pt x="10226" y="5203"/>
                    <a:pt x="6719" y="8041"/>
                    <a:pt x="4411" y="10485"/>
                  </a:cubicBezTo>
                  <a:cubicBezTo>
                    <a:pt x="2103" y="12928"/>
                    <a:pt x="996" y="14978"/>
                    <a:pt x="442" y="16397"/>
                  </a:cubicBezTo>
                  <a:cubicBezTo>
                    <a:pt x="-112" y="17816"/>
                    <a:pt x="-112" y="18604"/>
                    <a:pt x="257" y="19314"/>
                  </a:cubicBezTo>
                  <a:cubicBezTo>
                    <a:pt x="626" y="20023"/>
                    <a:pt x="1365" y="20654"/>
                    <a:pt x="2750" y="21048"/>
                  </a:cubicBezTo>
                  <a:cubicBezTo>
                    <a:pt x="4134" y="21442"/>
                    <a:pt x="6165" y="21600"/>
                    <a:pt x="7642" y="21600"/>
                  </a:cubicBezTo>
                  <a:cubicBezTo>
                    <a:pt x="9119" y="21600"/>
                    <a:pt x="10042" y="21442"/>
                    <a:pt x="10873" y="21127"/>
                  </a:cubicBezTo>
                  <a:cubicBezTo>
                    <a:pt x="11703" y="20812"/>
                    <a:pt x="12442" y="20339"/>
                    <a:pt x="12626" y="19708"/>
                  </a:cubicBezTo>
                  <a:cubicBezTo>
                    <a:pt x="12811" y="19077"/>
                    <a:pt x="12442" y="18289"/>
                    <a:pt x="11519" y="17580"/>
                  </a:cubicBezTo>
                  <a:cubicBezTo>
                    <a:pt x="10596" y="16870"/>
                    <a:pt x="9119" y="16239"/>
                    <a:pt x="7642" y="1560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3" name="Line"/>
            <p:cNvSpPr/>
            <p:nvPr/>
          </p:nvSpPr>
          <p:spPr>
            <a:xfrm>
              <a:off x="2895543" y="550049"/>
              <a:ext cx="2075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4" name="Line"/>
            <p:cNvSpPr/>
            <p:nvPr/>
          </p:nvSpPr>
          <p:spPr>
            <a:xfrm>
              <a:off x="3206856" y="242366"/>
              <a:ext cx="188090" cy="376873"/>
            </a:xfrm>
            <a:custGeom>
              <a:avLst/>
              <a:gdLst/>
              <a:ahLst/>
              <a:cxnLst>
                <a:cxn ang="0">
                  <a:pos x="wd2" y="hd2"/>
                </a:cxn>
                <a:cxn ang="5400000">
                  <a:pos x="wd2" y="hd2"/>
                </a:cxn>
                <a:cxn ang="10800000">
                  <a:pos x="wd2" y="hd2"/>
                </a:cxn>
                <a:cxn ang="16200000">
                  <a:pos x="wd2" y="hd2"/>
                </a:cxn>
              </a:cxnLst>
              <a:rect l="0" t="0" r="r" b="b"/>
              <a:pathLst>
                <a:path w="20248" h="21392" fill="norm" stroke="1" extrusionOk="0">
                  <a:moveTo>
                    <a:pt x="6707" y="7450"/>
                  </a:moveTo>
                  <a:cubicBezTo>
                    <a:pt x="6334" y="6468"/>
                    <a:pt x="5962" y="5487"/>
                    <a:pt x="6893" y="4210"/>
                  </a:cubicBezTo>
                  <a:cubicBezTo>
                    <a:pt x="7824" y="2934"/>
                    <a:pt x="10059" y="1363"/>
                    <a:pt x="12293" y="577"/>
                  </a:cubicBezTo>
                  <a:cubicBezTo>
                    <a:pt x="14528" y="-208"/>
                    <a:pt x="16762" y="-208"/>
                    <a:pt x="18438" y="676"/>
                  </a:cubicBezTo>
                  <a:cubicBezTo>
                    <a:pt x="20114" y="1559"/>
                    <a:pt x="21231" y="3327"/>
                    <a:pt x="18997" y="5977"/>
                  </a:cubicBezTo>
                  <a:cubicBezTo>
                    <a:pt x="16762" y="8628"/>
                    <a:pt x="11176" y="12163"/>
                    <a:pt x="7638" y="14323"/>
                  </a:cubicBezTo>
                  <a:cubicBezTo>
                    <a:pt x="4100" y="16483"/>
                    <a:pt x="2610" y="17268"/>
                    <a:pt x="1493" y="18152"/>
                  </a:cubicBezTo>
                  <a:cubicBezTo>
                    <a:pt x="376" y="19036"/>
                    <a:pt x="-369" y="20017"/>
                    <a:pt x="190" y="20607"/>
                  </a:cubicBezTo>
                  <a:cubicBezTo>
                    <a:pt x="748" y="21196"/>
                    <a:pt x="2610" y="21392"/>
                    <a:pt x="6148" y="21392"/>
                  </a:cubicBezTo>
                  <a:cubicBezTo>
                    <a:pt x="9686" y="21392"/>
                    <a:pt x="14900" y="21196"/>
                    <a:pt x="20114" y="209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5" name="Line"/>
            <p:cNvSpPr/>
            <p:nvPr/>
          </p:nvSpPr>
          <p:spPr>
            <a:xfrm>
              <a:off x="3699398" y="276148"/>
              <a:ext cx="171705" cy="334524"/>
            </a:xfrm>
            <a:custGeom>
              <a:avLst/>
              <a:gdLst/>
              <a:ahLst/>
              <a:cxnLst>
                <a:cxn ang="0">
                  <a:pos x="wd2" y="hd2"/>
                </a:cxn>
                <a:cxn ang="5400000">
                  <a:pos x="wd2" y="hd2"/>
                </a:cxn>
                <a:cxn ang="10800000">
                  <a:pos x="wd2" y="hd2"/>
                </a:cxn>
                <a:cxn ang="16200000">
                  <a:pos x="wd2" y="hd2"/>
                </a:cxn>
              </a:cxnLst>
              <a:rect l="0" t="0" r="r" b="b"/>
              <a:pathLst>
                <a:path w="21021" h="21313" fill="norm" stroke="1" extrusionOk="0">
                  <a:moveTo>
                    <a:pt x="14668" y="12161"/>
                  </a:moveTo>
                  <a:cubicBezTo>
                    <a:pt x="9586" y="10618"/>
                    <a:pt x="4503" y="9075"/>
                    <a:pt x="1962" y="7753"/>
                  </a:cubicBezTo>
                  <a:cubicBezTo>
                    <a:pt x="-579" y="6430"/>
                    <a:pt x="-579" y="5328"/>
                    <a:pt x="1539" y="4116"/>
                  </a:cubicBezTo>
                  <a:cubicBezTo>
                    <a:pt x="3656" y="2904"/>
                    <a:pt x="7892" y="1581"/>
                    <a:pt x="11068" y="810"/>
                  </a:cubicBezTo>
                  <a:cubicBezTo>
                    <a:pt x="14245" y="38"/>
                    <a:pt x="16362" y="-182"/>
                    <a:pt x="18056" y="149"/>
                  </a:cubicBezTo>
                  <a:cubicBezTo>
                    <a:pt x="19750" y="479"/>
                    <a:pt x="21021" y="1361"/>
                    <a:pt x="21021" y="2242"/>
                  </a:cubicBezTo>
                  <a:cubicBezTo>
                    <a:pt x="21021" y="3124"/>
                    <a:pt x="19750" y="4006"/>
                    <a:pt x="16362" y="6100"/>
                  </a:cubicBezTo>
                  <a:cubicBezTo>
                    <a:pt x="12974" y="8194"/>
                    <a:pt x="7468" y="11500"/>
                    <a:pt x="4292" y="13704"/>
                  </a:cubicBezTo>
                  <a:cubicBezTo>
                    <a:pt x="1115" y="15908"/>
                    <a:pt x="268" y="17010"/>
                    <a:pt x="1539" y="18112"/>
                  </a:cubicBezTo>
                  <a:cubicBezTo>
                    <a:pt x="2809" y="19214"/>
                    <a:pt x="6197" y="20316"/>
                    <a:pt x="8950" y="20867"/>
                  </a:cubicBezTo>
                  <a:cubicBezTo>
                    <a:pt x="11703" y="21418"/>
                    <a:pt x="13821" y="21418"/>
                    <a:pt x="15939" y="21087"/>
                  </a:cubicBezTo>
                  <a:cubicBezTo>
                    <a:pt x="18056" y="20757"/>
                    <a:pt x="20174" y="20096"/>
                    <a:pt x="19115" y="18112"/>
                  </a:cubicBezTo>
                  <a:cubicBezTo>
                    <a:pt x="18056" y="16128"/>
                    <a:pt x="13821" y="12822"/>
                    <a:pt x="9586" y="95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6" name="Line"/>
            <p:cNvSpPr/>
            <p:nvPr/>
          </p:nvSpPr>
          <p:spPr>
            <a:xfrm>
              <a:off x="4041029" y="287132"/>
              <a:ext cx="173891" cy="335566"/>
            </a:xfrm>
            <a:custGeom>
              <a:avLst/>
              <a:gdLst/>
              <a:ahLst/>
              <a:cxnLst>
                <a:cxn ang="0">
                  <a:pos x="wd2" y="hd2"/>
                </a:cxn>
                <a:cxn ang="5400000">
                  <a:pos x="wd2" y="hd2"/>
                </a:cxn>
                <a:cxn ang="10800000">
                  <a:pos x="wd2" y="hd2"/>
                </a:cxn>
                <a:cxn ang="16200000">
                  <a:pos x="wd2" y="hd2"/>
                </a:cxn>
              </a:cxnLst>
              <a:rect l="0" t="0" r="r" b="b"/>
              <a:pathLst>
                <a:path w="20485" h="21600" fill="norm" stroke="1" extrusionOk="0">
                  <a:moveTo>
                    <a:pt x="11769" y="8239"/>
                  </a:moveTo>
                  <a:cubicBezTo>
                    <a:pt x="9732" y="8016"/>
                    <a:pt x="7694" y="7794"/>
                    <a:pt x="5452" y="7014"/>
                  </a:cubicBezTo>
                  <a:cubicBezTo>
                    <a:pt x="3211" y="6235"/>
                    <a:pt x="766" y="4899"/>
                    <a:pt x="154" y="3786"/>
                  </a:cubicBezTo>
                  <a:cubicBezTo>
                    <a:pt x="-457" y="2672"/>
                    <a:pt x="766" y="1781"/>
                    <a:pt x="3415" y="1113"/>
                  </a:cubicBezTo>
                  <a:cubicBezTo>
                    <a:pt x="6064" y="445"/>
                    <a:pt x="10139" y="0"/>
                    <a:pt x="13196" y="0"/>
                  </a:cubicBezTo>
                  <a:cubicBezTo>
                    <a:pt x="16252" y="0"/>
                    <a:pt x="18290" y="445"/>
                    <a:pt x="19309" y="1336"/>
                  </a:cubicBezTo>
                  <a:cubicBezTo>
                    <a:pt x="20328" y="2227"/>
                    <a:pt x="20328" y="3563"/>
                    <a:pt x="17883" y="5456"/>
                  </a:cubicBezTo>
                  <a:cubicBezTo>
                    <a:pt x="15437" y="7348"/>
                    <a:pt x="10547" y="9798"/>
                    <a:pt x="7286" y="12025"/>
                  </a:cubicBezTo>
                  <a:cubicBezTo>
                    <a:pt x="4026" y="14252"/>
                    <a:pt x="2396" y="16256"/>
                    <a:pt x="1785" y="17814"/>
                  </a:cubicBezTo>
                  <a:cubicBezTo>
                    <a:pt x="1173" y="19373"/>
                    <a:pt x="1581" y="20487"/>
                    <a:pt x="2803" y="21043"/>
                  </a:cubicBezTo>
                  <a:cubicBezTo>
                    <a:pt x="4026" y="21600"/>
                    <a:pt x="6064" y="21600"/>
                    <a:pt x="8102" y="21600"/>
                  </a:cubicBezTo>
                  <a:cubicBezTo>
                    <a:pt x="10139" y="21600"/>
                    <a:pt x="12177" y="21600"/>
                    <a:pt x="14215" y="21489"/>
                  </a:cubicBezTo>
                  <a:cubicBezTo>
                    <a:pt x="16252" y="21377"/>
                    <a:pt x="18290" y="21155"/>
                    <a:pt x="19513" y="20487"/>
                  </a:cubicBezTo>
                  <a:cubicBezTo>
                    <a:pt x="20735" y="19819"/>
                    <a:pt x="21143" y="18705"/>
                    <a:pt x="18698" y="16924"/>
                  </a:cubicBezTo>
                  <a:cubicBezTo>
                    <a:pt x="16252" y="15142"/>
                    <a:pt x="10954" y="12693"/>
                    <a:pt x="5656" y="102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7" name="Line"/>
            <p:cNvSpPr/>
            <p:nvPr/>
          </p:nvSpPr>
          <p:spPr>
            <a:xfrm>
              <a:off x="4379638" y="261997"/>
              <a:ext cx="202850" cy="329566"/>
            </a:xfrm>
            <a:custGeom>
              <a:avLst/>
              <a:gdLst/>
              <a:ahLst/>
              <a:cxnLst>
                <a:cxn ang="0">
                  <a:pos x="wd2" y="hd2"/>
                </a:cxn>
                <a:cxn ang="5400000">
                  <a:pos x="wd2" y="hd2"/>
                </a:cxn>
                <a:cxn ang="10800000">
                  <a:pos x="wd2" y="hd2"/>
                </a:cxn>
                <a:cxn ang="16200000">
                  <a:pos x="wd2" y="hd2"/>
                </a:cxn>
              </a:cxnLst>
              <a:rect l="0" t="0" r="r" b="b"/>
              <a:pathLst>
                <a:path w="21109" h="21435" fill="norm" stroke="1" extrusionOk="0">
                  <a:moveTo>
                    <a:pt x="15120" y="11310"/>
                  </a:moveTo>
                  <a:cubicBezTo>
                    <a:pt x="13320" y="11085"/>
                    <a:pt x="11520" y="10860"/>
                    <a:pt x="9720" y="9735"/>
                  </a:cubicBezTo>
                  <a:cubicBezTo>
                    <a:pt x="7920" y="8610"/>
                    <a:pt x="6120" y="6585"/>
                    <a:pt x="6840" y="4785"/>
                  </a:cubicBezTo>
                  <a:cubicBezTo>
                    <a:pt x="7560" y="2985"/>
                    <a:pt x="10800" y="1410"/>
                    <a:pt x="13320" y="622"/>
                  </a:cubicBezTo>
                  <a:cubicBezTo>
                    <a:pt x="15840" y="-165"/>
                    <a:pt x="17640" y="-165"/>
                    <a:pt x="19080" y="397"/>
                  </a:cubicBezTo>
                  <a:cubicBezTo>
                    <a:pt x="20520" y="960"/>
                    <a:pt x="21600" y="2085"/>
                    <a:pt x="20880" y="4335"/>
                  </a:cubicBezTo>
                  <a:cubicBezTo>
                    <a:pt x="20160" y="6585"/>
                    <a:pt x="17640" y="9960"/>
                    <a:pt x="13860" y="12997"/>
                  </a:cubicBezTo>
                  <a:cubicBezTo>
                    <a:pt x="10080" y="16035"/>
                    <a:pt x="5040" y="18735"/>
                    <a:pt x="0" y="214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8" name="Line"/>
            <p:cNvSpPr/>
            <p:nvPr/>
          </p:nvSpPr>
          <p:spPr>
            <a:xfrm>
              <a:off x="5292927" y="228322"/>
              <a:ext cx="41515"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4871"/>
                    <a:pt x="14400" y="9741"/>
                    <a:pt x="10800" y="13341"/>
                  </a:cubicBezTo>
                  <a:cubicBezTo>
                    <a:pt x="7200" y="16941"/>
                    <a:pt x="3600" y="1927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9" name="Line"/>
            <p:cNvSpPr/>
            <p:nvPr/>
          </p:nvSpPr>
          <p:spPr>
            <a:xfrm>
              <a:off x="5126874" y="404753"/>
              <a:ext cx="31135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0" name="Line"/>
            <p:cNvSpPr/>
            <p:nvPr/>
          </p:nvSpPr>
          <p:spPr>
            <a:xfrm>
              <a:off x="6258051" y="166052"/>
              <a:ext cx="341001" cy="508538"/>
            </a:xfrm>
            <a:custGeom>
              <a:avLst/>
              <a:gdLst/>
              <a:ahLst/>
              <a:cxnLst>
                <a:cxn ang="0">
                  <a:pos x="wd2" y="hd2"/>
                </a:cxn>
                <a:cxn ang="5400000">
                  <a:pos x="wd2" y="hd2"/>
                </a:cxn>
                <a:cxn ang="10800000">
                  <a:pos x="wd2" y="hd2"/>
                </a:cxn>
                <a:cxn ang="16200000">
                  <a:pos x="wd2" y="hd2"/>
                </a:cxn>
              </a:cxnLst>
              <a:rect l="0" t="0" r="r" b="b"/>
              <a:pathLst>
                <a:path w="21291" h="21600" fill="norm" stroke="1" extrusionOk="0">
                  <a:moveTo>
                    <a:pt x="13612" y="0"/>
                  </a:moveTo>
                  <a:cubicBezTo>
                    <a:pt x="9940" y="3380"/>
                    <a:pt x="6268" y="6759"/>
                    <a:pt x="4108" y="8743"/>
                  </a:cubicBezTo>
                  <a:cubicBezTo>
                    <a:pt x="1948" y="10727"/>
                    <a:pt x="1300" y="11314"/>
                    <a:pt x="760" y="11976"/>
                  </a:cubicBezTo>
                  <a:cubicBezTo>
                    <a:pt x="220" y="12637"/>
                    <a:pt x="-212" y="13371"/>
                    <a:pt x="112" y="13959"/>
                  </a:cubicBezTo>
                  <a:cubicBezTo>
                    <a:pt x="436" y="14547"/>
                    <a:pt x="1516" y="14988"/>
                    <a:pt x="4432" y="14988"/>
                  </a:cubicBezTo>
                  <a:cubicBezTo>
                    <a:pt x="7348" y="14988"/>
                    <a:pt x="12100" y="14547"/>
                    <a:pt x="15016" y="14106"/>
                  </a:cubicBezTo>
                  <a:cubicBezTo>
                    <a:pt x="17932" y="13665"/>
                    <a:pt x="19012" y="13224"/>
                    <a:pt x="19876" y="12710"/>
                  </a:cubicBezTo>
                  <a:cubicBezTo>
                    <a:pt x="20740" y="12196"/>
                    <a:pt x="21388" y="11608"/>
                    <a:pt x="21280" y="11535"/>
                  </a:cubicBezTo>
                  <a:cubicBezTo>
                    <a:pt x="21172" y="11461"/>
                    <a:pt x="20308" y="11902"/>
                    <a:pt x="19336" y="13665"/>
                  </a:cubicBezTo>
                  <a:cubicBezTo>
                    <a:pt x="18364" y="15429"/>
                    <a:pt x="17284" y="18514"/>
                    <a:pt x="1620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1" name="Line"/>
            <p:cNvSpPr/>
            <p:nvPr/>
          </p:nvSpPr>
          <p:spPr>
            <a:xfrm>
              <a:off x="6711412" y="269835"/>
              <a:ext cx="266913" cy="283289"/>
            </a:xfrm>
            <a:custGeom>
              <a:avLst/>
              <a:gdLst/>
              <a:ahLst/>
              <a:cxnLst>
                <a:cxn ang="0">
                  <a:pos x="wd2" y="hd2"/>
                </a:cxn>
                <a:cxn ang="5400000">
                  <a:pos x="wd2" y="hd2"/>
                </a:cxn>
                <a:cxn ang="10800000">
                  <a:pos x="wd2" y="hd2"/>
                </a:cxn>
                <a:cxn ang="16200000">
                  <a:pos x="wd2" y="hd2"/>
                </a:cxn>
              </a:cxnLst>
              <a:rect l="0" t="0" r="r" b="b"/>
              <a:pathLst>
                <a:path w="21096" h="21311" fill="norm" stroke="1" extrusionOk="0">
                  <a:moveTo>
                    <a:pt x="18309" y="0"/>
                  </a:moveTo>
                  <a:cubicBezTo>
                    <a:pt x="14755" y="2342"/>
                    <a:pt x="11201" y="4684"/>
                    <a:pt x="8193" y="7417"/>
                  </a:cubicBezTo>
                  <a:cubicBezTo>
                    <a:pt x="5185" y="10149"/>
                    <a:pt x="2725" y="13272"/>
                    <a:pt x="1357" y="15614"/>
                  </a:cubicBezTo>
                  <a:cubicBezTo>
                    <a:pt x="-10" y="17957"/>
                    <a:pt x="-283" y="19518"/>
                    <a:pt x="264" y="20429"/>
                  </a:cubicBezTo>
                  <a:cubicBezTo>
                    <a:pt x="811" y="21340"/>
                    <a:pt x="2178" y="21600"/>
                    <a:pt x="5322" y="20949"/>
                  </a:cubicBezTo>
                  <a:cubicBezTo>
                    <a:pt x="8466" y="20299"/>
                    <a:pt x="13388" y="18737"/>
                    <a:pt x="16395" y="16786"/>
                  </a:cubicBezTo>
                  <a:cubicBezTo>
                    <a:pt x="19403" y="14834"/>
                    <a:pt x="20497" y="12492"/>
                    <a:pt x="20907" y="10670"/>
                  </a:cubicBezTo>
                  <a:cubicBezTo>
                    <a:pt x="21317" y="8848"/>
                    <a:pt x="21044" y="7547"/>
                    <a:pt x="20223" y="6766"/>
                  </a:cubicBezTo>
                  <a:cubicBezTo>
                    <a:pt x="19403" y="5986"/>
                    <a:pt x="18036" y="5725"/>
                    <a:pt x="16532" y="5855"/>
                  </a:cubicBezTo>
                  <a:cubicBezTo>
                    <a:pt x="15028" y="5986"/>
                    <a:pt x="13388" y="6506"/>
                    <a:pt x="11747" y="70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2" name="Line"/>
            <p:cNvSpPr/>
            <p:nvPr/>
          </p:nvSpPr>
          <p:spPr>
            <a:xfrm>
              <a:off x="7064925" y="290592"/>
              <a:ext cx="264136" cy="267100"/>
            </a:xfrm>
            <a:custGeom>
              <a:avLst/>
              <a:gdLst/>
              <a:ahLst/>
              <a:cxnLst>
                <a:cxn ang="0">
                  <a:pos x="wd2" y="hd2"/>
                </a:cxn>
                <a:cxn ang="5400000">
                  <a:pos x="wd2" y="hd2"/>
                </a:cxn>
                <a:cxn ang="10800000">
                  <a:pos x="wd2" y="hd2"/>
                </a:cxn>
                <a:cxn ang="16200000">
                  <a:pos x="wd2" y="hd2"/>
                </a:cxn>
              </a:cxnLst>
              <a:rect l="0" t="0" r="r" b="b"/>
              <a:pathLst>
                <a:path w="20876" h="21110" fill="norm" stroke="1" extrusionOk="0">
                  <a:moveTo>
                    <a:pt x="19899" y="0"/>
                  </a:moveTo>
                  <a:cubicBezTo>
                    <a:pt x="14704" y="2461"/>
                    <a:pt x="9509" y="4922"/>
                    <a:pt x="6091" y="7656"/>
                  </a:cubicBezTo>
                  <a:cubicBezTo>
                    <a:pt x="2674" y="10390"/>
                    <a:pt x="1033" y="13397"/>
                    <a:pt x="350" y="15585"/>
                  </a:cubicBezTo>
                  <a:cubicBezTo>
                    <a:pt x="-334" y="17772"/>
                    <a:pt x="-61" y="19139"/>
                    <a:pt x="1580" y="20096"/>
                  </a:cubicBezTo>
                  <a:cubicBezTo>
                    <a:pt x="3220" y="21053"/>
                    <a:pt x="6228" y="21600"/>
                    <a:pt x="9646" y="20506"/>
                  </a:cubicBezTo>
                  <a:cubicBezTo>
                    <a:pt x="13063" y="19413"/>
                    <a:pt x="16891" y="16678"/>
                    <a:pt x="18942" y="14628"/>
                  </a:cubicBezTo>
                  <a:cubicBezTo>
                    <a:pt x="20993" y="12577"/>
                    <a:pt x="21266" y="11210"/>
                    <a:pt x="20446" y="9570"/>
                  </a:cubicBezTo>
                  <a:cubicBezTo>
                    <a:pt x="19625" y="7929"/>
                    <a:pt x="17712" y="6015"/>
                    <a:pt x="15798" y="41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3" name="Line"/>
            <p:cNvSpPr/>
            <p:nvPr/>
          </p:nvSpPr>
          <p:spPr>
            <a:xfrm>
              <a:off x="7705853" y="51891"/>
              <a:ext cx="326943" cy="664212"/>
            </a:xfrm>
            <a:custGeom>
              <a:avLst/>
              <a:gdLst/>
              <a:ahLst/>
              <a:cxnLst>
                <a:cxn ang="0">
                  <a:pos x="wd2" y="hd2"/>
                </a:cxn>
                <a:cxn ang="5400000">
                  <a:pos x="wd2" y="hd2"/>
                </a:cxn>
                <a:cxn ang="10800000">
                  <a:pos x="wd2" y="hd2"/>
                </a:cxn>
                <a:cxn ang="16200000">
                  <a:pos x="wd2" y="hd2"/>
                </a:cxn>
              </a:cxnLst>
              <a:rect l="0" t="0" r="r" b="b"/>
              <a:pathLst>
                <a:path w="21045" h="21600" fill="norm" stroke="1" extrusionOk="0">
                  <a:moveTo>
                    <a:pt x="21045" y="0"/>
                  </a:moveTo>
                  <a:cubicBezTo>
                    <a:pt x="17482" y="900"/>
                    <a:pt x="13919" y="1800"/>
                    <a:pt x="10245" y="3881"/>
                  </a:cubicBezTo>
                  <a:cubicBezTo>
                    <a:pt x="6571" y="5962"/>
                    <a:pt x="2785" y="9225"/>
                    <a:pt x="1115" y="12094"/>
                  </a:cubicBezTo>
                  <a:cubicBezTo>
                    <a:pt x="-555" y="14962"/>
                    <a:pt x="-110" y="17437"/>
                    <a:pt x="892" y="18956"/>
                  </a:cubicBezTo>
                  <a:cubicBezTo>
                    <a:pt x="1895" y="20475"/>
                    <a:pt x="3453" y="21037"/>
                    <a:pt x="501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4" name="Line"/>
            <p:cNvSpPr/>
            <p:nvPr/>
          </p:nvSpPr>
          <p:spPr>
            <a:xfrm>
              <a:off x="8406415" y="160717"/>
              <a:ext cx="146139" cy="493116"/>
            </a:xfrm>
            <a:custGeom>
              <a:avLst/>
              <a:gdLst/>
              <a:ahLst/>
              <a:cxnLst>
                <a:cxn ang="0">
                  <a:pos x="wd2" y="hd2"/>
                </a:cxn>
                <a:cxn ang="5400000">
                  <a:pos x="wd2" y="hd2"/>
                </a:cxn>
                <a:cxn ang="10800000">
                  <a:pos x="wd2" y="hd2"/>
                </a:cxn>
                <a:cxn ang="16200000">
                  <a:pos x="wd2" y="hd2"/>
                </a:cxn>
              </a:cxnLst>
              <a:rect l="0" t="0" r="r" b="b"/>
              <a:pathLst>
                <a:path w="21220" h="21531" fill="norm" stroke="1" extrusionOk="0">
                  <a:moveTo>
                    <a:pt x="7535" y="7937"/>
                  </a:moveTo>
                  <a:cubicBezTo>
                    <a:pt x="5526" y="7483"/>
                    <a:pt x="3516" y="7030"/>
                    <a:pt x="3265" y="6502"/>
                  </a:cubicBezTo>
                  <a:cubicBezTo>
                    <a:pt x="3014" y="5973"/>
                    <a:pt x="4521" y="5369"/>
                    <a:pt x="7032" y="4462"/>
                  </a:cubicBezTo>
                  <a:cubicBezTo>
                    <a:pt x="9544" y="3556"/>
                    <a:pt x="13060" y="2348"/>
                    <a:pt x="15823" y="1441"/>
                  </a:cubicBezTo>
                  <a:cubicBezTo>
                    <a:pt x="18586" y="535"/>
                    <a:pt x="20595" y="-69"/>
                    <a:pt x="21098" y="7"/>
                  </a:cubicBezTo>
                  <a:cubicBezTo>
                    <a:pt x="21600" y="82"/>
                    <a:pt x="20595" y="837"/>
                    <a:pt x="17330" y="3481"/>
                  </a:cubicBezTo>
                  <a:cubicBezTo>
                    <a:pt x="14065" y="6124"/>
                    <a:pt x="8540" y="10655"/>
                    <a:pt x="5274" y="13979"/>
                  </a:cubicBezTo>
                  <a:cubicBezTo>
                    <a:pt x="2009" y="17302"/>
                    <a:pt x="1005" y="19416"/>
                    <a:pt x="0" y="215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5" name="Line"/>
            <p:cNvSpPr/>
            <p:nvPr/>
          </p:nvSpPr>
          <p:spPr>
            <a:xfrm>
              <a:off x="8620678" y="210673"/>
              <a:ext cx="294274" cy="421105"/>
            </a:xfrm>
            <a:custGeom>
              <a:avLst/>
              <a:gdLst/>
              <a:ahLst/>
              <a:cxnLst>
                <a:cxn ang="0">
                  <a:pos x="wd2" y="hd2"/>
                </a:cxn>
                <a:cxn ang="5400000">
                  <a:pos x="wd2" y="hd2"/>
                </a:cxn>
                <a:cxn ang="10800000">
                  <a:pos x="wd2" y="hd2"/>
                </a:cxn>
                <a:cxn ang="16200000">
                  <a:pos x="wd2" y="hd2"/>
                </a:cxn>
              </a:cxnLst>
              <a:rect l="0" t="0" r="r" b="b"/>
              <a:pathLst>
                <a:path w="21365" h="21204" fill="norm" stroke="1" extrusionOk="0">
                  <a:moveTo>
                    <a:pt x="7049" y="5592"/>
                  </a:moveTo>
                  <a:cubicBezTo>
                    <a:pt x="7049" y="4721"/>
                    <a:pt x="7049" y="3850"/>
                    <a:pt x="7677" y="2979"/>
                  </a:cubicBezTo>
                  <a:cubicBezTo>
                    <a:pt x="8305" y="2108"/>
                    <a:pt x="9560" y="1237"/>
                    <a:pt x="11193" y="627"/>
                  </a:cubicBezTo>
                  <a:cubicBezTo>
                    <a:pt x="12825" y="17"/>
                    <a:pt x="14835" y="-331"/>
                    <a:pt x="15839" y="453"/>
                  </a:cubicBezTo>
                  <a:cubicBezTo>
                    <a:pt x="16844" y="1237"/>
                    <a:pt x="16844" y="3153"/>
                    <a:pt x="14584" y="6027"/>
                  </a:cubicBezTo>
                  <a:cubicBezTo>
                    <a:pt x="12323" y="8901"/>
                    <a:pt x="7802" y="12734"/>
                    <a:pt x="5039" y="14998"/>
                  </a:cubicBezTo>
                  <a:cubicBezTo>
                    <a:pt x="2277" y="17263"/>
                    <a:pt x="1272" y="17959"/>
                    <a:pt x="644" y="18743"/>
                  </a:cubicBezTo>
                  <a:cubicBezTo>
                    <a:pt x="16" y="19527"/>
                    <a:pt x="-235" y="20398"/>
                    <a:pt x="267" y="20834"/>
                  </a:cubicBezTo>
                  <a:cubicBezTo>
                    <a:pt x="770" y="21269"/>
                    <a:pt x="2025" y="21269"/>
                    <a:pt x="5667" y="21095"/>
                  </a:cubicBezTo>
                  <a:cubicBezTo>
                    <a:pt x="9309" y="20921"/>
                    <a:pt x="15337" y="20572"/>
                    <a:pt x="21365" y="202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6" name="Line"/>
            <p:cNvSpPr/>
            <p:nvPr/>
          </p:nvSpPr>
          <p:spPr>
            <a:xfrm>
              <a:off x="9143274" y="456644"/>
              <a:ext cx="51892"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7" name="Line"/>
            <p:cNvSpPr/>
            <p:nvPr/>
          </p:nvSpPr>
          <p:spPr>
            <a:xfrm>
              <a:off x="9473394" y="257468"/>
              <a:ext cx="185335" cy="329331"/>
            </a:xfrm>
            <a:custGeom>
              <a:avLst/>
              <a:gdLst/>
              <a:ahLst/>
              <a:cxnLst>
                <a:cxn ang="0">
                  <a:pos x="wd2" y="hd2"/>
                </a:cxn>
                <a:cxn ang="5400000">
                  <a:pos x="wd2" y="hd2"/>
                </a:cxn>
                <a:cxn ang="10800000">
                  <a:pos x="wd2" y="hd2"/>
                </a:cxn>
                <a:cxn ang="16200000">
                  <a:pos x="wd2" y="hd2"/>
                </a:cxn>
              </a:cxnLst>
              <a:rect l="0" t="0" r="r" b="b"/>
              <a:pathLst>
                <a:path w="21429" h="21419" fill="norm" stroke="1" extrusionOk="0">
                  <a:moveTo>
                    <a:pt x="19429" y="12279"/>
                  </a:moveTo>
                  <a:cubicBezTo>
                    <a:pt x="13829" y="11379"/>
                    <a:pt x="8229" y="10479"/>
                    <a:pt x="5229" y="9354"/>
                  </a:cubicBezTo>
                  <a:cubicBezTo>
                    <a:pt x="2229" y="8229"/>
                    <a:pt x="1829" y="6879"/>
                    <a:pt x="3429" y="5417"/>
                  </a:cubicBezTo>
                  <a:cubicBezTo>
                    <a:pt x="5029" y="3954"/>
                    <a:pt x="8629" y="2379"/>
                    <a:pt x="11429" y="1366"/>
                  </a:cubicBezTo>
                  <a:cubicBezTo>
                    <a:pt x="14229" y="354"/>
                    <a:pt x="16229" y="-96"/>
                    <a:pt x="18029" y="17"/>
                  </a:cubicBezTo>
                  <a:cubicBezTo>
                    <a:pt x="19829" y="129"/>
                    <a:pt x="21429" y="804"/>
                    <a:pt x="21429" y="1704"/>
                  </a:cubicBezTo>
                  <a:cubicBezTo>
                    <a:pt x="21429" y="2604"/>
                    <a:pt x="19829" y="3729"/>
                    <a:pt x="16429" y="5867"/>
                  </a:cubicBezTo>
                  <a:cubicBezTo>
                    <a:pt x="13029" y="8004"/>
                    <a:pt x="7829" y="11154"/>
                    <a:pt x="4629" y="13292"/>
                  </a:cubicBezTo>
                  <a:cubicBezTo>
                    <a:pt x="1429" y="15429"/>
                    <a:pt x="229" y="16554"/>
                    <a:pt x="29" y="17679"/>
                  </a:cubicBezTo>
                  <a:cubicBezTo>
                    <a:pt x="-171" y="18804"/>
                    <a:pt x="629" y="19929"/>
                    <a:pt x="3029" y="20604"/>
                  </a:cubicBezTo>
                  <a:cubicBezTo>
                    <a:pt x="5429" y="21279"/>
                    <a:pt x="9429" y="21504"/>
                    <a:pt x="12629" y="21391"/>
                  </a:cubicBezTo>
                  <a:cubicBezTo>
                    <a:pt x="15829" y="21279"/>
                    <a:pt x="18229" y="20829"/>
                    <a:pt x="18029" y="19254"/>
                  </a:cubicBezTo>
                  <a:cubicBezTo>
                    <a:pt x="17829" y="17679"/>
                    <a:pt x="15029" y="14979"/>
                    <a:pt x="12829" y="13291"/>
                  </a:cubicBezTo>
                  <a:cubicBezTo>
                    <a:pt x="10629" y="11604"/>
                    <a:pt x="9029" y="10929"/>
                    <a:pt x="7429" y="102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8" name="Line"/>
            <p:cNvSpPr/>
            <p:nvPr/>
          </p:nvSpPr>
          <p:spPr>
            <a:xfrm>
              <a:off x="9859376" y="250232"/>
              <a:ext cx="262798" cy="372466"/>
            </a:xfrm>
            <a:custGeom>
              <a:avLst/>
              <a:gdLst/>
              <a:ahLst/>
              <a:cxnLst>
                <a:cxn ang="0">
                  <a:pos x="wd2" y="hd2"/>
                </a:cxn>
                <a:cxn ang="5400000">
                  <a:pos x="wd2" y="hd2"/>
                </a:cxn>
                <a:cxn ang="10800000">
                  <a:pos x="wd2" y="hd2"/>
                </a:cxn>
                <a:cxn ang="16200000">
                  <a:pos x="wd2" y="hd2"/>
                </a:cxn>
              </a:cxnLst>
              <a:rect l="0" t="0" r="r" b="b"/>
              <a:pathLst>
                <a:path w="21310" h="21336" fill="norm" stroke="1" extrusionOk="0">
                  <a:moveTo>
                    <a:pt x="0" y="3501"/>
                  </a:moveTo>
                  <a:cubicBezTo>
                    <a:pt x="4208" y="2907"/>
                    <a:pt x="8416" y="2312"/>
                    <a:pt x="11361" y="1817"/>
                  </a:cubicBezTo>
                  <a:cubicBezTo>
                    <a:pt x="14306" y="1321"/>
                    <a:pt x="15990" y="925"/>
                    <a:pt x="17532" y="529"/>
                  </a:cubicBezTo>
                  <a:cubicBezTo>
                    <a:pt x="19075" y="132"/>
                    <a:pt x="20478" y="-264"/>
                    <a:pt x="21039" y="231"/>
                  </a:cubicBezTo>
                  <a:cubicBezTo>
                    <a:pt x="21600" y="727"/>
                    <a:pt x="21319" y="2114"/>
                    <a:pt x="19917" y="4987"/>
                  </a:cubicBezTo>
                  <a:cubicBezTo>
                    <a:pt x="18514" y="7861"/>
                    <a:pt x="15990" y="12220"/>
                    <a:pt x="14727" y="15193"/>
                  </a:cubicBezTo>
                  <a:cubicBezTo>
                    <a:pt x="13465" y="18165"/>
                    <a:pt x="13465" y="19751"/>
                    <a:pt x="13465" y="213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9" name="Line"/>
            <p:cNvSpPr/>
            <p:nvPr/>
          </p:nvSpPr>
          <p:spPr>
            <a:xfrm>
              <a:off x="9921645" y="435888"/>
              <a:ext cx="24908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700" y="16800"/>
                    <a:pt x="11400" y="12000"/>
                    <a:pt x="15000" y="8400"/>
                  </a:cubicBezTo>
                  <a:cubicBezTo>
                    <a:pt x="18600" y="4800"/>
                    <a:pt x="20100"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0" name="Line"/>
            <p:cNvSpPr/>
            <p:nvPr/>
          </p:nvSpPr>
          <p:spPr>
            <a:xfrm>
              <a:off x="10347180" y="311348"/>
              <a:ext cx="174870" cy="352863"/>
            </a:xfrm>
            <a:custGeom>
              <a:avLst/>
              <a:gdLst/>
              <a:ahLst/>
              <a:cxnLst>
                <a:cxn ang="0">
                  <a:pos x="wd2" y="hd2"/>
                </a:cxn>
                <a:cxn ang="5400000">
                  <a:pos x="wd2" y="hd2"/>
                </a:cxn>
                <a:cxn ang="10800000">
                  <a:pos x="wd2" y="hd2"/>
                </a:cxn>
                <a:cxn ang="16200000">
                  <a:pos x="wd2" y="hd2"/>
                </a:cxn>
              </a:cxnLst>
              <a:rect l="0" t="0" r="r" b="b"/>
              <a:pathLst>
                <a:path w="20997" h="21600" fill="norm" stroke="1" extrusionOk="0">
                  <a:moveTo>
                    <a:pt x="9966" y="0"/>
                  </a:moveTo>
                  <a:cubicBezTo>
                    <a:pt x="7058" y="3388"/>
                    <a:pt x="4150" y="6776"/>
                    <a:pt x="2281" y="9318"/>
                  </a:cubicBezTo>
                  <a:cubicBezTo>
                    <a:pt x="412" y="11859"/>
                    <a:pt x="-419" y="13553"/>
                    <a:pt x="204" y="14506"/>
                  </a:cubicBezTo>
                  <a:cubicBezTo>
                    <a:pt x="827" y="15459"/>
                    <a:pt x="2904" y="15671"/>
                    <a:pt x="6019" y="15353"/>
                  </a:cubicBezTo>
                  <a:cubicBezTo>
                    <a:pt x="9135" y="15035"/>
                    <a:pt x="13289" y="14188"/>
                    <a:pt x="16196" y="13447"/>
                  </a:cubicBezTo>
                  <a:cubicBezTo>
                    <a:pt x="19104" y="12706"/>
                    <a:pt x="20766" y="12071"/>
                    <a:pt x="20973" y="12388"/>
                  </a:cubicBezTo>
                  <a:cubicBezTo>
                    <a:pt x="21181" y="12706"/>
                    <a:pt x="19935" y="13976"/>
                    <a:pt x="19519" y="15671"/>
                  </a:cubicBezTo>
                  <a:cubicBezTo>
                    <a:pt x="19104" y="17365"/>
                    <a:pt x="19519" y="19482"/>
                    <a:pt x="1993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1" name="Line"/>
            <p:cNvSpPr/>
            <p:nvPr/>
          </p:nvSpPr>
          <p:spPr>
            <a:xfrm>
              <a:off x="10741530" y="248169"/>
              <a:ext cx="280215" cy="333016"/>
            </a:xfrm>
            <a:custGeom>
              <a:avLst/>
              <a:gdLst/>
              <a:ahLst/>
              <a:cxnLst>
                <a:cxn ang="0">
                  <a:pos x="wd2" y="hd2"/>
                </a:cxn>
                <a:cxn ang="5400000">
                  <a:pos x="wd2" y="hd2"/>
                </a:cxn>
                <a:cxn ang="10800000">
                  <a:pos x="wd2" y="hd2"/>
                </a:cxn>
                <a:cxn ang="16200000">
                  <a:pos x="wd2" y="hd2"/>
                </a:cxn>
              </a:cxnLst>
              <a:rect l="0" t="0" r="r" b="b"/>
              <a:pathLst>
                <a:path w="21600" h="21436" fill="norm" stroke="1" extrusionOk="0">
                  <a:moveTo>
                    <a:pt x="21600" y="2063"/>
                  </a:moveTo>
                  <a:cubicBezTo>
                    <a:pt x="19200" y="1172"/>
                    <a:pt x="16800" y="281"/>
                    <a:pt x="14133" y="59"/>
                  </a:cubicBezTo>
                  <a:cubicBezTo>
                    <a:pt x="11467" y="-164"/>
                    <a:pt x="8533" y="281"/>
                    <a:pt x="6533" y="838"/>
                  </a:cubicBezTo>
                  <a:cubicBezTo>
                    <a:pt x="4533" y="1395"/>
                    <a:pt x="3467" y="2063"/>
                    <a:pt x="2933" y="2954"/>
                  </a:cubicBezTo>
                  <a:cubicBezTo>
                    <a:pt x="2400" y="3844"/>
                    <a:pt x="2400" y="4958"/>
                    <a:pt x="2400" y="6071"/>
                  </a:cubicBezTo>
                  <a:cubicBezTo>
                    <a:pt x="2400" y="7184"/>
                    <a:pt x="2400" y="8298"/>
                    <a:pt x="3067" y="8966"/>
                  </a:cubicBezTo>
                  <a:cubicBezTo>
                    <a:pt x="3733" y="9634"/>
                    <a:pt x="5067" y="9857"/>
                    <a:pt x="6400" y="9968"/>
                  </a:cubicBezTo>
                  <a:cubicBezTo>
                    <a:pt x="7733" y="10079"/>
                    <a:pt x="9067" y="10079"/>
                    <a:pt x="9867" y="10970"/>
                  </a:cubicBezTo>
                  <a:cubicBezTo>
                    <a:pt x="10667" y="11861"/>
                    <a:pt x="10933" y="13642"/>
                    <a:pt x="9867" y="15201"/>
                  </a:cubicBezTo>
                  <a:cubicBezTo>
                    <a:pt x="8800" y="16760"/>
                    <a:pt x="6400" y="18096"/>
                    <a:pt x="4533" y="19098"/>
                  </a:cubicBezTo>
                  <a:cubicBezTo>
                    <a:pt x="2667" y="20100"/>
                    <a:pt x="1333" y="20768"/>
                    <a:pt x="0" y="214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2" name="Line"/>
            <p:cNvSpPr/>
            <p:nvPr/>
          </p:nvSpPr>
          <p:spPr>
            <a:xfrm>
              <a:off x="11073635" y="0"/>
              <a:ext cx="342375" cy="716103"/>
            </a:xfrm>
            <a:custGeom>
              <a:avLst/>
              <a:gdLst/>
              <a:ahLst/>
              <a:cxnLst>
                <a:cxn ang="0">
                  <a:pos x="wd2" y="hd2"/>
                </a:cxn>
                <a:cxn ang="5400000">
                  <a:pos x="wd2" y="hd2"/>
                </a:cxn>
                <a:cxn ang="10800000">
                  <a:pos x="wd2" y="hd2"/>
                </a:cxn>
                <a:cxn ang="16200000">
                  <a:pos x="wd2" y="hd2"/>
                </a:cxn>
              </a:cxnLst>
              <a:rect l="0" t="0" r="r" b="b"/>
              <a:pathLst>
                <a:path w="21165" h="21600" fill="norm" stroke="1" extrusionOk="0">
                  <a:moveTo>
                    <a:pt x="15398" y="0"/>
                  </a:moveTo>
                  <a:cubicBezTo>
                    <a:pt x="17537" y="2296"/>
                    <a:pt x="19675" y="4591"/>
                    <a:pt x="20638" y="7096"/>
                  </a:cubicBezTo>
                  <a:cubicBezTo>
                    <a:pt x="21600" y="9600"/>
                    <a:pt x="21386" y="12313"/>
                    <a:pt x="18820" y="14557"/>
                  </a:cubicBezTo>
                  <a:cubicBezTo>
                    <a:pt x="16253" y="16800"/>
                    <a:pt x="11335" y="18574"/>
                    <a:pt x="7806" y="19670"/>
                  </a:cubicBezTo>
                  <a:cubicBezTo>
                    <a:pt x="4277" y="20765"/>
                    <a:pt x="2139" y="2118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3" name="Line"/>
            <p:cNvSpPr/>
            <p:nvPr/>
          </p:nvSpPr>
          <p:spPr>
            <a:xfrm>
              <a:off x="155674" y="2252089"/>
              <a:ext cx="280215" cy="1037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4" name="Line"/>
            <p:cNvSpPr/>
            <p:nvPr/>
          </p:nvSpPr>
          <p:spPr>
            <a:xfrm>
              <a:off x="145296" y="2407763"/>
              <a:ext cx="311349"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5" name="Line"/>
            <p:cNvSpPr/>
            <p:nvPr/>
          </p:nvSpPr>
          <p:spPr>
            <a:xfrm>
              <a:off x="1432177" y="1886233"/>
              <a:ext cx="266776" cy="463375"/>
            </a:xfrm>
            <a:custGeom>
              <a:avLst/>
              <a:gdLst/>
              <a:ahLst/>
              <a:cxnLst>
                <a:cxn ang="0">
                  <a:pos x="wd2" y="hd2"/>
                </a:cxn>
                <a:cxn ang="5400000">
                  <a:pos x="wd2" y="hd2"/>
                </a:cxn>
                <a:cxn ang="10800000">
                  <a:pos x="wd2" y="hd2"/>
                </a:cxn>
                <a:cxn ang="16200000">
                  <a:pos x="wd2" y="hd2"/>
                </a:cxn>
              </a:cxnLst>
              <a:rect l="0" t="0" r="r" b="b"/>
              <a:pathLst>
                <a:path w="20564" h="21274" fill="norm" stroke="1" extrusionOk="0">
                  <a:moveTo>
                    <a:pt x="10402" y="7743"/>
                  </a:moveTo>
                  <a:cubicBezTo>
                    <a:pt x="9069" y="7902"/>
                    <a:pt x="7736" y="8061"/>
                    <a:pt x="6002" y="8140"/>
                  </a:cubicBezTo>
                  <a:cubicBezTo>
                    <a:pt x="4269" y="8220"/>
                    <a:pt x="2136" y="8220"/>
                    <a:pt x="936" y="7823"/>
                  </a:cubicBezTo>
                  <a:cubicBezTo>
                    <a:pt x="-264" y="7426"/>
                    <a:pt x="-531" y="6631"/>
                    <a:pt x="1469" y="5361"/>
                  </a:cubicBezTo>
                  <a:cubicBezTo>
                    <a:pt x="3469" y="4090"/>
                    <a:pt x="7736" y="2343"/>
                    <a:pt x="10536" y="1390"/>
                  </a:cubicBezTo>
                  <a:cubicBezTo>
                    <a:pt x="13336" y="437"/>
                    <a:pt x="14669" y="278"/>
                    <a:pt x="16402" y="120"/>
                  </a:cubicBezTo>
                  <a:cubicBezTo>
                    <a:pt x="18136" y="-39"/>
                    <a:pt x="20269" y="-198"/>
                    <a:pt x="20536" y="755"/>
                  </a:cubicBezTo>
                  <a:cubicBezTo>
                    <a:pt x="20802" y="1708"/>
                    <a:pt x="19202" y="3773"/>
                    <a:pt x="16136" y="6473"/>
                  </a:cubicBezTo>
                  <a:cubicBezTo>
                    <a:pt x="13069" y="9173"/>
                    <a:pt x="8536" y="12508"/>
                    <a:pt x="5736" y="14652"/>
                  </a:cubicBezTo>
                  <a:cubicBezTo>
                    <a:pt x="2936" y="16796"/>
                    <a:pt x="1869" y="17749"/>
                    <a:pt x="1336" y="18623"/>
                  </a:cubicBezTo>
                  <a:cubicBezTo>
                    <a:pt x="802" y="19496"/>
                    <a:pt x="802" y="20290"/>
                    <a:pt x="2669" y="20767"/>
                  </a:cubicBezTo>
                  <a:cubicBezTo>
                    <a:pt x="4536" y="21243"/>
                    <a:pt x="8269" y="21402"/>
                    <a:pt x="11469" y="21164"/>
                  </a:cubicBezTo>
                  <a:cubicBezTo>
                    <a:pt x="14669" y="20926"/>
                    <a:pt x="17336" y="20290"/>
                    <a:pt x="18936" y="19496"/>
                  </a:cubicBezTo>
                  <a:cubicBezTo>
                    <a:pt x="20536" y="18702"/>
                    <a:pt x="21069" y="17749"/>
                    <a:pt x="19736" y="16796"/>
                  </a:cubicBezTo>
                  <a:cubicBezTo>
                    <a:pt x="18402" y="15843"/>
                    <a:pt x="15202" y="14890"/>
                    <a:pt x="12002" y="139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6" name="Line"/>
            <p:cNvSpPr/>
            <p:nvPr/>
          </p:nvSpPr>
          <p:spPr>
            <a:xfrm>
              <a:off x="1956604" y="1919983"/>
              <a:ext cx="378512" cy="467024"/>
            </a:xfrm>
            <a:custGeom>
              <a:avLst/>
              <a:gdLst/>
              <a:ahLst/>
              <a:cxnLst>
                <a:cxn ang="0">
                  <a:pos x="wd2" y="hd2"/>
                </a:cxn>
                <a:cxn ang="5400000">
                  <a:pos x="wd2" y="hd2"/>
                </a:cxn>
                <a:cxn ang="10800000">
                  <a:pos x="wd2" y="hd2"/>
                </a:cxn>
                <a:cxn ang="16200000">
                  <a:pos x="wd2" y="hd2"/>
                </a:cxn>
              </a:cxnLst>
              <a:rect l="0" t="0" r="r" b="b"/>
              <a:pathLst>
                <a:path w="21291" h="21600" fill="norm" stroke="1" extrusionOk="0">
                  <a:moveTo>
                    <a:pt x="21291" y="0"/>
                  </a:moveTo>
                  <a:cubicBezTo>
                    <a:pt x="16426" y="480"/>
                    <a:pt x="11561" y="960"/>
                    <a:pt x="8642" y="1360"/>
                  </a:cubicBezTo>
                  <a:cubicBezTo>
                    <a:pt x="5723" y="1760"/>
                    <a:pt x="4750" y="2080"/>
                    <a:pt x="3778" y="3120"/>
                  </a:cubicBezTo>
                  <a:cubicBezTo>
                    <a:pt x="2805" y="4160"/>
                    <a:pt x="1832" y="5920"/>
                    <a:pt x="1053" y="7120"/>
                  </a:cubicBezTo>
                  <a:cubicBezTo>
                    <a:pt x="275" y="8320"/>
                    <a:pt x="-309" y="8960"/>
                    <a:pt x="177" y="9280"/>
                  </a:cubicBezTo>
                  <a:cubicBezTo>
                    <a:pt x="664" y="9600"/>
                    <a:pt x="2221" y="9600"/>
                    <a:pt x="3972" y="9520"/>
                  </a:cubicBezTo>
                  <a:cubicBezTo>
                    <a:pt x="5723" y="9440"/>
                    <a:pt x="7669" y="9280"/>
                    <a:pt x="9129" y="9280"/>
                  </a:cubicBezTo>
                  <a:cubicBezTo>
                    <a:pt x="10588" y="9280"/>
                    <a:pt x="11561" y="9440"/>
                    <a:pt x="12340" y="9920"/>
                  </a:cubicBezTo>
                  <a:cubicBezTo>
                    <a:pt x="13118" y="10400"/>
                    <a:pt x="13702" y="11200"/>
                    <a:pt x="13994" y="12000"/>
                  </a:cubicBezTo>
                  <a:cubicBezTo>
                    <a:pt x="14286" y="12800"/>
                    <a:pt x="14286" y="13600"/>
                    <a:pt x="12437" y="15200"/>
                  </a:cubicBezTo>
                  <a:cubicBezTo>
                    <a:pt x="10588" y="16800"/>
                    <a:pt x="6891" y="19200"/>
                    <a:pt x="319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7" name="Line"/>
            <p:cNvSpPr/>
            <p:nvPr/>
          </p:nvSpPr>
          <p:spPr>
            <a:xfrm>
              <a:off x="2523472" y="1930361"/>
              <a:ext cx="340936" cy="480051"/>
            </a:xfrm>
            <a:custGeom>
              <a:avLst/>
              <a:gdLst/>
              <a:ahLst/>
              <a:cxnLst>
                <a:cxn ang="0">
                  <a:pos x="wd2" y="hd2"/>
                </a:cxn>
                <a:cxn ang="5400000">
                  <a:pos x="wd2" y="hd2"/>
                </a:cxn>
                <a:cxn ang="10800000">
                  <a:pos x="wd2" y="hd2"/>
                </a:cxn>
                <a:cxn ang="16200000">
                  <a:pos x="wd2" y="hd2"/>
                </a:cxn>
              </a:cxnLst>
              <a:rect l="0" t="0" r="r" b="b"/>
              <a:pathLst>
                <a:path w="21502" h="21410" fill="norm" stroke="1" extrusionOk="0">
                  <a:moveTo>
                    <a:pt x="21502" y="0"/>
                  </a:moveTo>
                  <a:cubicBezTo>
                    <a:pt x="18011" y="1851"/>
                    <a:pt x="14520" y="3703"/>
                    <a:pt x="11138" y="6249"/>
                  </a:cubicBezTo>
                  <a:cubicBezTo>
                    <a:pt x="7757" y="8794"/>
                    <a:pt x="4484" y="12034"/>
                    <a:pt x="2520" y="14117"/>
                  </a:cubicBezTo>
                  <a:cubicBezTo>
                    <a:pt x="557" y="16200"/>
                    <a:pt x="-98" y="17126"/>
                    <a:pt x="11" y="18206"/>
                  </a:cubicBezTo>
                  <a:cubicBezTo>
                    <a:pt x="120" y="19286"/>
                    <a:pt x="993" y="20520"/>
                    <a:pt x="2629" y="21060"/>
                  </a:cubicBezTo>
                  <a:cubicBezTo>
                    <a:pt x="4266" y="21600"/>
                    <a:pt x="6666" y="21446"/>
                    <a:pt x="8520" y="21060"/>
                  </a:cubicBezTo>
                  <a:cubicBezTo>
                    <a:pt x="10375" y="20674"/>
                    <a:pt x="11684" y="20057"/>
                    <a:pt x="12557" y="19363"/>
                  </a:cubicBezTo>
                  <a:cubicBezTo>
                    <a:pt x="13429" y="18669"/>
                    <a:pt x="13866" y="17897"/>
                    <a:pt x="13538" y="17203"/>
                  </a:cubicBezTo>
                  <a:cubicBezTo>
                    <a:pt x="13211" y="16509"/>
                    <a:pt x="12120" y="15891"/>
                    <a:pt x="10375" y="15506"/>
                  </a:cubicBezTo>
                  <a:cubicBezTo>
                    <a:pt x="8629" y="15120"/>
                    <a:pt x="6229" y="14966"/>
                    <a:pt x="3829" y="148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8" name="Line"/>
            <p:cNvSpPr/>
            <p:nvPr/>
          </p:nvSpPr>
          <p:spPr>
            <a:xfrm>
              <a:off x="2957812" y="1961496"/>
              <a:ext cx="332107" cy="433105"/>
            </a:xfrm>
            <a:custGeom>
              <a:avLst/>
              <a:gdLst/>
              <a:ahLst/>
              <a:cxnLst>
                <a:cxn ang="0">
                  <a:pos x="wd2" y="hd2"/>
                </a:cxn>
                <a:cxn ang="5400000">
                  <a:pos x="wd2" y="hd2"/>
                </a:cxn>
                <a:cxn ang="10800000">
                  <a:pos x="wd2" y="hd2"/>
                </a:cxn>
                <a:cxn ang="16200000">
                  <a:pos x="wd2" y="hd2"/>
                </a:cxn>
              </a:cxnLst>
              <a:rect l="0" t="0" r="r" b="b"/>
              <a:pathLst>
                <a:path w="21600" h="21462" fill="norm" stroke="1" extrusionOk="0">
                  <a:moveTo>
                    <a:pt x="21600" y="0"/>
                  </a:moveTo>
                  <a:cubicBezTo>
                    <a:pt x="17100" y="2057"/>
                    <a:pt x="12600" y="4114"/>
                    <a:pt x="9000" y="6943"/>
                  </a:cubicBezTo>
                  <a:cubicBezTo>
                    <a:pt x="5400" y="9771"/>
                    <a:pt x="2700" y="13371"/>
                    <a:pt x="1350" y="15600"/>
                  </a:cubicBezTo>
                  <a:cubicBezTo>
                    <a:pt x="0" y="17829"/>
                    <a:pt x="0" y="18686"/>
                    <a:pt x="1012" y="19543"/>
                  </a:cubicBezTo>
                  <a:cubicBezTo>
                    <a:pt x="2025" y="20400"/>
                    <a:pt x="4050" y="21257"/>
                    <a:pt x="5625" y="21429"/>
                  </a:cubicBezTo>
                  <a:cubicBezTo>
                    <a:pt x="7200" y="21600"/>
                    <a:pt x="8325" y="21086"/>
                    <a:pt x="9225" y="20486"/>
                  </a:cubicBezTo>
                  <a:cubicBezTo>
                    <a:pt x="10125" y="19886"/>
                    <a:pt x="10800" y="19200"/>
                    <a:pt x="10687" y="18600"/>
                  </a:cubicBezTo>
                  <a:cubicBezTo>
                    <a:pt x="10575" y="18000"/>
                    <a:pt x="9675" y="17486"/>
                    <a:pt x="7762" y="17143"/>
                  </a:cubicBezTo>
                  <a:cubicBezTo>
                    <a:pt x="5850" y="16800"/>
                    <a:pt x="2925" y="16629"/>
                    <a:pt x="0" y="164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9" name="Line"/>
            <p:cNvSpPr/>
            <p:nvPr/>
          </p:nvSpPr>
          <p:spPr>
            <a:xfrm>
              <a:off x="3497483" y="2241710"/>
              <a:ext cx="31136"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0" name="Line"/>
            <p:cNvSpPr/>
            <p:nvPr/>
          </p:nvSpPr>
          <p:spPr>
            <a:xfrm>
              <a:off x="3888610" y="2023766"/>
              <a:ext cx="312908" cy="322648"/>
            </a:xfrm>
            <a:custGeom>
              <a:avLst/>
              <a:gdLst/>
              <a:ahLst/>
              <a:cxnLst>
                <a:cxn ang="0">
                  <a:pos x="wd2" y="hd2"/>
                </a:cxn>
                <a:cxn ang="5400000">
                  <a:pos x="wd2" y="hd2"/>
                </a:cxn>
                <a:cxn ang="10800000">
                  <a:pos x="wd2" y="hd2"/>
                </a:cxn>
                <a:cxn ang="16200000">
                  <a:pos x="wd2" y="hd2"/>
                </a:cxn>
              </a:cxnLst>
              <a:rect l="0" t="0" r="r" b="b"/>
              <a:pathLst>
                <a:path w="20784" h="21206" fill="norm" stroke="1" extrusionOk="0">
                  <a:moveTo>
                    <a:pt x="18139" y="0"/>
                  </a:moveTo>
                  <a:cubicBezTo>
                    <a:pt x="15841" y="682"/>
                    <a:pt x="13543" y="1364"/>
                    <a:pt x="10441" y="3979"/>
                  </a:cubicBezTo>
                  <a:cubicBezTo>
                    <a:pt x="7339" y="6594"/>
                    <a:pt x="3432" y="11141"/>
                    <a:pt x="1479" y="14097"/>
                  </a:cubicBezTo>
                  <a:cubicBezTo>
                    <a:pt x="-474" y="17053"/>
                    <a:pt x="-474" y="18417"/>
                    <a:pt x="1364" y="19554"/>
                  </a:cubicBezTo>
                  <a:cubicBezTo>
                    <a:pt x="3203" y="20691"/>
                    <a:pt x="6879" y="21600"/>
                    <a:pt x="10326" y="21032"/>
                  </a:cubicBezTo>
                  <a:cubicBezTo>
                    <a:pt x="13773" y="20463"/>
                    <a:pt x="16990" y="18417"/>
                    <a:pt x="18828" y="16825"/>
                  </a:cubicBezTo>
                  <a:cubicBezTo>
                    <a:pt x="20666" y="15234"/>
                    <a:pt x="21126" y="14097"/>
                    <a:pt x="20552" y="12278"/>
                  </a:cubicBezTo>
                  <a:cubicBezTo>
                    <a:pt x="19977" y="10459"/>
                    <a:pt x="18369" y="7958"/>
                    <a:pt x="16186" y="6935"/>
                  </a:cubicBezTo>
                  <a:cubicBezTo>
                    <a:pt x="14003" y="5912"/>
                    <a:pt x="11245" y="6366"/>
                    <a:pt x="8488" y="68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1" name="Line"/>
            <p:cNvSpPr/>
            <p:nvPr/>
          </p:nvSpPr>
          <p:spPr>
            <a:xfrm>
              <a:off x="4534414" y="2024765"/>
              <a:ext cx="239441" cy="378227"/>
            </a:xfrm>
            <a:custGeom>
              <a:avLst/>
              <a:gdLst/>
              <a:ahLst/>
              <a:cxnLst>
                <a:cxn ang="0">
                  <a:pos x="wd2" y="hd2"/>
                </a:cxn>
                <a:cxn ang="5400000">
                  <a:pos x="wd2" y="hd2"/>
                </a:cxn>
                <a:cxn ang="10800000">
                  <a:pos x="wd2" y="hd2"/>
                </a:cxn>
                <a:cxn ang="16200000">
                  <a:pos x="wd2" y="hd2"/>
                </a:cxn>
              </a:cxnLst>
              <a:rect l="0" t="0" r="r" b="b"/>
              <a:pathLst>
                <a:path w="20203" h="21469" fill="norm" stroke="1" extrusionOk="0">
                  <a:moveTo>
                    <a:pt x="15838" y="10547"/>
                  </a:moveTo>
                  <a:cubicBezTo>
                    <a:pt x="12335" y="10743"/>
                    <a:pt x="8833" y="10939"/>
                    <a:pt x="6206" y="11038"/>
                  </a:cubicBezTo>
                  <a:cubicBezTo>
                    <a:pt x="3579" y="11136"/>
                    <a:pt x="1827" y="11136"/>
                    <a:pt x="806" y="10252"/>
                  </a:cubicBezTo>
                  <a:cubicBezTo>
                    <a:pt x="-216" y="9368"/>
                    <a:pt x="-508" y="7601"/>
                    <a:pt x="1389" y="5834"/>
                  </a:cubicBezTo>
                  <a:cubicBezTo>
                    <a:pt x="3287" y="4067"/>
                    <a:pt x="7373" y="2299"/>
                    <a:pt x="10146" y="1318"/>
                  </a:cubicBezTo>
                  <a:cubicBezTo>
                    <a:pt x="12919" y="336"/>
                    <a:pt x="14379" y="139"/>
                    <a:pt x="15984" y="41"/>
                  </a:cubicBezTo>
                  <a:cubicBezTo>
                    <a:pt x="17589" y="-57"/>
                    <a:pt x="19341" y="-57"/>
                    <a:pt x="19924" y="925"/>
                  </a:cubicBezTo>
                  <a:cubicBezTo>
                    <a:pt x="20508" y="1907"/>
                    <a:pt x="19924" y="3870"/>
                    <a:pt x="17297" y="6325"/>
                  </a:cubicBezTo>
                  <a:cubicBezTo>
                    <a:pt x="14670" y="8779"/>
                    <a:pt x="10000" y="11725"/>
                    <a:pt x="7227" y="13688"/>
                  </a:cubicBezTo>
                  <a:cubicBezTo>
                    <a:pt x="4454" y="15652"/>
                    <a:pt x="3579" y="16634"/>
                    <a:pt x="3141" y="17714"/>
                  </a:cubicBezTo>
                  <a:cubicBezTo>
                    <a:pt x="2703" y="18794"/>
                    <a:pt x="2703" y="19972"/>
                    <a:pt x="4746" y="20659"/>
                  </a:cubicBezTo>
                  <a:cubicBezTo>
                    <a:pt x="6789" y="21347"/>
                    <a:pt x="10876" y="21543"/>
                    <a:pt x="13649" y="21445"/>
                  </a:cubicBezTo>
                  <a:cubicBezTo>
                    <a:pt x="16422" y="21347"/>
                    <a:pt x="17881" y="20954"/>
                    <a:pt x="19049" y="20168"/>
                  </a:cubicBezTo>
                  <a:cubicBezTo>
                    <a:pt x="20216" y="19383"/>
                    <a:pt x="21092" y="18205"/>
                    <a:pt x="18611" y="16928"/>
                  </a:cubicBezTo>
                  <a:cubicBezTo>
                    <a:pt x="16130" y="15652"/>
                    <a:pt x="10292" y="14278"/>
                    <a:pt x="4454" y="129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2" name="Line"/>
            <p:cNvSpPr/>
            <p:nvPr/>
          </p:nvSpPr>
          <p:spPr>
            <a:xfrm>
              <a:off x="5036170" y="1963148"/>
              <a:ext cx="272469" cy="396184"/>
            </a:xfrm>
            <a:custGeom>
              <a:avLst/>
              <a:gdLst/>
              <a:ahLst/>
              <a:cxnLst>
                <a:cxn ang="0">
                  <a:pos x="wd2" y="hd2"/>
                </a:cxn>
                <a:cxn ang="5400000">
                  <a:pos x="wd2" y="hd2"/>
                </a:cxn>
                <a:cxn ang="10800000">
                  <a:pos x="wd2" y="hd2"/>
                </a:cxn>
                <a:cxn ang="16200000">
                  <a:pos x="wd2" y="hd2"/>
                </a:cxn>
              </a:cxnLst>
              <a:rect l="0" t="0" r="r" b="b"/>
              <a:pathLst>
                <a:path w="20747" h="21510" fill="norm" stroke="1" extrusionOk="0">
                  <a:moveTo>
                    <a:pt x="10068" y="13997"/>
                  </a:moveTo>
                  <a:cubicBezTo>
                    <a:pt x="7170" y="13246"/>
                    <a:pt x="4273" y="12494"/>
                    <a:pt x="2297" y="11180"/>
                  </a:cubicBezTo>
                  <a:cubicBezTo>
                    <a:pt x="322" y="9865"/>
                    <a:pt x="-732" y="7987"/>
                    <a:pt x="585" y="6202"/>
                  </a:cubicBezTo>
                  <a:cubicBezTo>
                    <a:pt x="1902" y="4418"/>
                    <a:pt x="5590" y="2727"/>
                    <a:pt x="8092" y="1694"/>
                  </a:cubicBezTo>
                  <a:cubicBezTo>
                    <a:pt x="10595" y="661"/>
                    <a:pt x="11912" y="286"/>
                    <a:pt x="13361" y="98"/>
                  </a:cubicBezTo>
                  <a:cubicBezTo>
                    <a:pt x="14809" y="-90"/>
                    <a:pt x="16390" y="-90"/>
                    <a:pt x="17180" y="849"/>
                  </a:cubicBezTo>
                  <a:cubicBezTo>
                    <a:pt x="17970" y="1788"/>
                    <a:pt x="17970" y="3667"/>
                    <a:pt x="16127" y="6390"/>
                  </a:cubicBezTo>
                  <a:cubicBezTo>
                    <a:pt x="14283" y="9113"/>
                    <a:pt x="10595" y="12682"/>
                    <a:pt x="8619" y="15218"/>
                  </a:cubicBezTo>
                  <a:cubicBezTo>
                    <a:pt x="6644" y="17753"/>
                    <a:pt x="6380" y="19256"/>
                    <a:pt x="6907" y="20195"/>
                  </a:cubicBezTo>
                  <a:cubicBezTo>
                    <a:pt x="7434" y="21134"/>
                    <a:pt x="8751" y="21510"/>
                    <a:pt x="10727" y="21510"/>
                  </a:cubicBezTo>
                  <a:cubicBezTo>
                    <a:pt x="12702" y="21510"/>
                    <a:pt x="15336" y="21134"/>
                    <a:pt x="17312" y="20101"/>
                  </a:cubicBezTo>
                  <a:cubicBezTo>
                    <a:pt x="19288" y="19068"/>
                    <a:pt x="20605" y="17378"/>
                    <a:pt x="20736" y="16157"/>
                  </a:cubicBezTo>
                  <a:cubicBezTo>
                    <a:pt x="20868" y="14936"/>
                    <a:pt x="19814" y="14185"/>
                    <a:pt x="17180" y="13809"/>
                  </a:cubicBezTo>
                  <a:cubicBezTo>
                    <a:pt x="14546" y="13433"/>
                    <a:pt x="10331" y="13433"/>
                    <a:pt x="6117" y="134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3" name="Line"/>
            <p:cNvSpPr/>
            <p:nvPr/>
          </p:nvSpPr>
          <p:spPr>
            <a:xfrm>
              <a:off x="5292927" y="1990868"/>
              <a:ext cx="456646" cy="468787"/>
            </a:xfrm>
            <a:custGeom>
              <a:avLst/>
              <a:gdLst/>
              <a:ahLst/>
              <a:cxnLst>
                <a:cxn ang="0">
                  <a:pos x="wd2" y="hd2"/>
                </a:cxn>
                <a:cxn ang="5400000">
                  <a:pos x="wd2" y="hd2"/>
                </a:cxn>
                <a:cxn ang="10800000">
                  <a:pos x="wd2" y="hd2"/>
                </a:cxn>
                <a:cxn ang="16200000">
                  <a:pos x="wd2" y="hd2"/>
                </a:cxn>
              </a:cxnLst>
              <a:rect l="0" t="0" r="r" b="b"/>
              <a:pathLst>
                <a:path w="21600" h="21365" fill="norm" stroke="1" extrusionOk="0">
                  <a:moveTo>
                    <a:pt x="21600" y="6702"/>
                  </a:moveTo>
                  <a:cubicBezTo>
                    <a:pt x="18818" y="6702"/>
                    <a:pt x="16036" y="6702"/>
                    <a:pt x="14236" y="6702"/>
                  </a:cubicBezTo>
                  <a:cubicBezTo>
                    <a:pt x="12436" y="6702"/>
                    <a:pt x="11618" y="6702"/>
                    <a:pt x="10800" y="6466"/>
                  </a:cubicBezTo>
                  <a:cubicBezTo>
                    <a:pt x="9982" y="6229"/>
                    <a:pt x="9164" y="5756"/>
                    <a:pt x="8918" y="5126"/>
                  </a:cubicBezTo>
                  <a:cubicBezTo>
                    <a:pt x="8673" y="4495"/>
                    <a:pt x="9000" y="3707"/>
                    <a:pt x="10064" y="2682"/>
                  </a:cubicBezTo>
                  <a:cubicBezTo>
                    <a:pt x="11127" y="1657"/>
                    <a:pt x="12927" y="396"/>
                    <a:pt x="14727" y="80"/>
                  </a:cubicBezTo>
                  <a:cubicBezTo>
                    <a:pt x="16527" y="-235"/>
                    <a:pt x="18327" y="396"/>
                    <a:pt x="19227" y="1657"/>
                  </a:cubicBezTo>
                  <a:cubicBezTo>
                    <a:pt x="20127" y="2918"/>
                    <a:pt x="20127" y="4810"/>
                    <a:pt x="19145" y="7018"/>
                  </a:cubicBezTo>
                  <a:cubicBezTo>
                    <a:pt x="18164" y="9225"/>
                    <a:pt x="16200" y="11747"/>
                    <a:pt x="12845" y="14191"/>
                  </a:cubicBezTo>
                  <a:cubicBezTo>
                    <a:pt x="9491" y="16635"/>
                    <a:pt x="4745" y="19000"/>
                    <a:pt x="0" y="213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4" name="Line"/>
            <p:cNvSpPr/>
            <p:nvPr/>
          </p:nvSpPr>
          <p:spPr>
            <a:xfrm>
              <a:off x="707453" y="1621252"/>
              <a:ext cx="486051" cy="1189269"/>
            </a:xfrm>
            <a:custGeom>
              <a:avLst/>
              <a:gdLst/>
              <a:ahLst/>
              <a:cxnLst>
                <a:cxn ang="0">
                  <a:pos x="wd2" y="hd2"/>
                </a:cxn>
                <a:cxn ang="5400000">
                  <a:pos x="wd2" y="hd2"/>
                </a:cxn>
                <a:cxn ang="10800000">
                  <a:pos x="wd2" y="hd2"/>
                </a:cxn>
                <a:cxn ang="16200000">
                  <a:pos x="wd2" y="hd2"/>
                </a:cxn>
              </a:cxnLst>
              <a:rect l="0" t="0" r="r" b="b"/>
              <a:pathLst>
                <a:path w="21523" h="21523" fill="norm" stroke="1" extrusionOk="0">
                  <a:moveTo>
                    <a:pt x="6357" y="7096"/>
                  </a:moveTo>
                  <a:cubicBezTo>
                    <a:pt x="9421" y="6032"/>
                    <a:pt x="12485" y="4968"/>
                    <a:pt x="14170" y="4091"/>
                  </a:cubicBezTo>
                  <a:cubicBezTo>
                    <a:pt x="15855" y="3215"/>
                    <a:pt x="16161" y="2526"/>
                    <a:pt x="16161" y="1962"/>
                  </a:cubicBezTo>
                  <a:cubicBezTo>
                    <a:pt x="16161" y="1399"/>
                    <a:pt x="15855" y="961"/>
                    <a:pt x="15395" y="648"/>
                  </a:cubicBezTo>
                  <a:cubicBezTo>
                    <a:pt x="14936" y="335"/>
                    <a:pt x="14323" y="147"/>
                    <a:pt x="13634" y="53"/>
                  </a:cubicBezTo>
                  <a:cubicBezTo>
                    <a:pt x="12944" y="-41"/>
                    <a:pt x="12178" y="-41"/>
                    <a:pt x="11259" y="303"/>
                  </a:cubicBezTo>
                  <a:cubicBezTo>
                    <a:pt x="10340" y="648"/>
                    <a:pt x="9268" y="1336"/>
                    <a:pt x="9038" y="2808"/>
                  </a:cubicBezTo>
                  <a:cubicBezTo>
                    <a:pt x="8808" y="4279"/>
                    <a:pt x="9421" y="6533"/>
                    <a:pt x="10110" y="8662"/>
                  </a:cubicBezTo>
                  <a:cubicBezTo>
                    <a:pt x="10800" y="10790"/>
                    <a:pt x="11566" y="12794"/>
                    <a:pt x="11412" y="14672"/>
                  </a:cubicBezTo>
                  <a:cubicBezTo>
                    <a:pt x="11259" y="16550"/>
                    <a:pt x="10187" y="18303"/>
                    <a:pt x="8808" y="19430"/>
                  </a:cubicBezTo>
                  <a:cubicBezTo>
                    <a:pt x="7429" y="20557"/>
                    <a:pt x="5744" y="21058"/>
                    <a:pt x="4519" y="21309"/>
                  </a:cubicBezTo>
                  <a:cubicBezTo>
                    <a:pt x="3293" y="21559"/>
                    <a:pt x="2527" y="21559"/>
                    <a:pt x="1838" y="21465"/>
                  </a:cubicBezTo>
                  <a:cubicBezTo>
                    <a:pt x="1149" y="21371"/>
                    <a:pt x="536" y="21183"/>
                    <a:pt x="229" y="20902"/>
                  </a:cubicBezTo>
                  <a:cubicBezTo>
                    <a:pt x="-77" y="20620"/>
                    <a:pt x="-77" y="20244"/>
                    <a:pt x="229" y="19712"/>
                  </a:cubicBezTo>
                  <a:cubicBezTo>
                    <a:pt x="536" y="19180"/>
                    <a:pt x="1149" y="18491"/>
                    <a:pt x="2680" y="18053"/>
                  </a:cubicBezTo>
                  <a:cubicBezTo>
                    <a:pt x="4212" y="17615"/>
                    <a:pt x="6663" y="17427"/>
                    <a:pt x="8961" y="17427"/>
                  </a:cubicBezTo>
                  <a:cubicBezTo>
                    <a:pt x="11259" y="17427"/>
                    <a:pt x="13404" y="17615"/>
                    <a:pt x="15472" y="17583"/>
                  </a:cubicBezTo>
                  <a:cubicBezTo>
                    <a:pt x="17540" y="17552"/>
                    <a:pt x="19532" y="17302"/>
                    <a:pt x="21523" y="170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5" name="Line"/>
            <p:cNvSpPr/>
            <p:nvPr/>
          </p:nvSpPr>
          <p:spPr>
            <a:xfrm>
              <a:off x="767993" y="2200197"/>
              <a:ext cx="467024" cy="103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240" y="15840"/>
                    <a:pt x="12480" y="10080"/>
                    <a:pt x="16080" y="6480"/>
                  </a:cubicBezTo>
                  <a:cubicBezTo>
                    <a:pt x="19680" y="2880"/>
                    <a:pt x="20640" y="14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08"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709" name="Google Shape;126;p4"/>
          <p:cNvSpPr txBox="1"/>
          <p:nvPr/>
        </p:nvSpPr>
        <p:spPr>
          <a:xfrm>
            <a:off x="4709164" y="1167623"/>
            <a:ext cx="13366186" cy="9447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000">
                <a:solidFill>
                  <a:srgbClr val="FFFFFF"/>
                </a:solidFill>
                <a:latin typeface="Tajawal Medium"/>
                <a:ea typeface="Tajawal Medium"/>
                <a:cs typeface="Tajawal Medium"/>
                <a:sym typeface="Tajawal Medium"/>
              </a:defRPr>
            </a:lvl1pPr>
          </a:lstStyle>
          <a:p>
            <a:pPr/>
            <a:r>
              <a:t>Annuity</a:t>
            </a:r>
          </a:p>
        </p:txBody>
      </p:sp>
      <p:sp>
        <p:nvSpPr>
          <p:cNvPr id="710" name="Google Shape;128;p4"/>
          <p:cNvSpPr txBox="1"/>
          <p:nvPr/>
        </p:nvSpPr>
        <p:spPr>
          <a:xfrm>
            <a:off x="1961188" y="4481655"/>
            <a:ext cx="18754392" cy="4551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Annuities :</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An annuity is a series of equal deposits (or withdrawals) made at equal intervals of time; for example, a deposit of £2500 made each year for 20 years towards a pension fund. If the deposit is made at the time of compounding, then the annuity is called an ordinary annuity. </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12"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713" name="Google Shape;126;p4"/>
          <p:cNvSpPr txBox="1"/>
          <p:nvPr/>
        </p:nvSpPr>
        <p:spPr>
          <a:xfrm>
            <a:off x="4709164" y="1167623"/>
            <a:ext cx="13366186" cy="9447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000">
                <a:solidFill>
                  <a:srgbClr val="FFFFFF"/>
                </a:solidFill>
                <a:latin typeface="Tajawal Medium"/>
                <a:ea typeface="Tajawal Medium"/>
                <a:cs typeface="Tajawal Medium"/>
                <a:sym typeface="Tajawal Medium"/>
              </a:defRPr>
            </a:lvl1pPr>
          </a:lstStyle>
          <a:p>
            <a:pPr/>
            <a:r>
              <a:t>Annuity</a:t>
            </a:r>
          </a:p>
        </p:txBody>
      </p:sp>
      <p:sp>
        <p:nvSpPr>
          <p:cNvPr id="714" name="Google Shape;128;p4"/>
          <p:cNvSpPr txBox="1"/>
          <p:nvPr/>
        </p:nvSpPr>
        <p:spPr>
          <a:xfrm>
            <a:off x="1961188" y="4481655"/>
            <a:ext cx="18754392" cy="40054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Annuities :</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To derive the formula for calculating the value of an annuity at the end of t years, consider its value at the end of each year, as follows. </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p:txBody>
      </p:sp>
      <p:pic>
        <p:nvPicPr>
          <p:cNvPr id="715" name="Image" descr="Image"/>
          <p:cNvPicPr>
            <a:picLocks noChangeAspect="1"/>
          </p:cNvPicPr>
          <p:nvPr/>
        </p:nvPicPr>
        <p:blipFill>
          <a:blip r:embed="rId2">
            <a:extLst/>
          </a:blip>
          <a:stretch>
            <a:fillRect/>
          </a:stretch>
        </p:blipFill>
        <p:spPr>
          <a:xfrm>
            <a:off x="4079314" y="6649558"/>
            <a:ext cx="15389873" cy="5213859"/>
          </a:xfrm>
          <a:prstGeom prst="rect">
            <a:avLst/>
          </a:prstGeom>
          <a:ln w="12700">
            <a:miter lim="400000"/>
          </a:ln>
        </p:spPr>
      </p:pic>
      <p:grpSp>
        <p:nvGrpSpPr>
          <p:cNvPr id="724" name="Drawing"/>
          <p:cNvGrpSpPr/>
          <p:nvPr/>
        </p:nvGrpSpPr>
        <p:grpSpPr>
          <a:xfrm>
            <a:off x="9765140" y="7835609"/>
            <a:ext cx="6129184" cy="2240847"/>
            <a:chOff x="0" y="0"/>
            <a:chExt cx="6129182" cy="2240845"/>
          </a:xfrm>
        </p:grpSpPr>
        <p:sp>
          <p:nvSpPr>
            <p:cNvPr id="716" name="Line"/>
            <p:cNvSpPr/>
            <p:nvPr/>
          </p:nvSpPr>
          <p:spPr>
            <a:xfrm>
              <a:off x="0" y="0"/>
              <a:ext cx="634467" cy="697118"/>
            </a:xfrm>
            <a:custGeom>
              <a:avLst/>
              <a:gdLst/>
              <a:ahLst/>
              <a:cxnLst>
                <a:cxn ang="0">
                  <a:pos x="wd2" y="hd2"/>
                </a:cxn>
                <a:cxn ang="5400000">
                  <a:pos x="wd2" y="hd2"/>
                </a:cxn>
                <a:cxn ang="10800000">
                  <a:pos x="wd2" y="hd2"/>
                </a:cxn>
                <a:cxn ang="16200000">
                  <a:pos x="wd2" y="hd2"/>
                </a:cxn>
              </a:cxnLst>
              <a:rect l="0" t="0" r="r" b="b"/>
              <a:pathLst>
                <a:path w="21184" h="21442" fill="norm" stroke="1" extrusionOk="0">
                  <a:moveTo>
                    <a:pt x="14582" y="0"/>
                  </a:moveTo>
                  <a:cubicBezTo>
                    <a:pt x="11925" y="213"/>
                    <a:pt x="9269" y="426"/>
                    <a:pt x="7247" y="1064"/>
                  </a:cubicBezTo>
                  <a:cubicBezTo>
                    <a:pt x="5226" y="1702"/>
                    <a:pt x="3840" y="2766"/>
                    <a:pt x="2627" y="4575"/>
                  </a:cubicBezTo>
                  <a:cubicBezTo>
                    <a:pt x="1414" y="6384"/>
                    <a:pt x="375" y="8938"/>
                    <a:pt x="86" y="11172"/>
                  </a:cubicBezTo>
                  <a:cubicBezTo>
                    <a:pt x="-203" y="13407"/>
                    <a:pt x="259" y="15322"/>
                    <a:pt x="1183" y="16865"/>
                  </a:cubicBezTo>
                  <a:cubicBezTo>
                    <a:pt x="2107" y="18408"/>
                    <a:pt x="3493" y="19578"/>
                    <a:pt x="5226" y="20376"/>
                  </a:cubicBezTo>
                  <a:cubicBezTo>
                    <a:pt x="6958" y="21174"/>
                    <a:pt x="9038" y="21600"/>
                    <a:pt x="11059" y="21387"/>
                  </a:cubicBezTo>
                  <a:cubicBezTo>
                    <a:pt x="13080" y="21174"/>
                    <a:pt x="15044" y="20323"/>
                    <a:pt x="16719" y="18993"/>
                  </a:cubicBezTo>
                  <a:cubicBezTo>
                    <a:pt x="18394" y="17663"/>
                    <a:pt x="19780" y="15854"/>
                    <a:pt x="20531" y="14365"/>
                  </a:cubicBezTo>
                  <a:cubicBezTo>
                    <a:pt x="21281" y="12875"/>
                    <a:pt x="21397" y="11704"/>
                    <a:pt x="20819" y="10215"/>
                  </a:cubicBezTo>
                  <a:cubicBezTo>
                    <a:pt x="20242" y="8725"/>
                    <a:pt x="18971" y="6916"/>
                    <a:pt x="17239" y="5639"/>
                  </a:cubicBezTo>
                  <a:cubicBezTo>
                    <a:pt x="15506" y="4363"/>
                    <a:pt x="13311" y="3618"/>
                    <a:pt x="11810" y="3139"/>
                  </a:cubicBezTo>
                  <a:cubicBezTo>
                    <a:pt x="10308" y="2660"/>
                    <a:pt x="9500" y="2447"/>
                    <a:pt x="8691" y="223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17" name="Line"/>
            <p:cNvSpPr/>
            <p:nvPr/>
          </p:nvSpPr>
          <p:spPr>
            <a:xfrm>
              <a:off x="1765139" y="551594"/>
              <a:ext cx="569262" cy="566465"/>
            </a:xfrm>
            <a:custGeom>
              <a:avLst/>
              <a:gdLst/>
              <a:ahLst/>
              <a:cxnLst>
                <a:cxn ang="0">
                  <a:pos x="wd2" y="hd2"/>
                </a:cxn>
                <a:cxn ang="5400000">
                  <a:pos x="wd2" y="hd2"/>
                </a:cxn>
                <a:cxn ang="10800000">
                  <a:pos x="wd2" y="hd2"/>
                </a:cxn>
                <a:cxn ang="16200000">
                  <a:pos x="wd2" y="hd2"/>
                </a:cxn>
              </a:cxnLst>
              <a:rect l="0" t="0" r="r" b="b"/>
              <a:pathLst>
                <a:path w="21542" h="21436" fill="norm" stroke="1" extrusionOk="0">
                  <a:moveTo>
                    <a:pt x="13353" y="3084"/>
                  </a:moveTo>
                  <a:cubicBezTo>
                    <a:pt x="13353" y="2429"/>
                    <a:pt x="13353" y="1775"/>
                    <a:pt x="13156" y="1186"/>
                  </a:cubicBezTo>
                  <a:cubicBezTo>
                    <a:pt x="12960" y="597"/>
                    <a:pt x="12567" y="73"/>
                    <a:pt x="11258" y="7"/>
                  </a:cubicBezTo>
                  <a:cubicBezTo>
                    <a:pt x="9949" y="-58"/>
                    <a:pt x="7724" y="335"/>
                    <a:pt x="5825" y="1317"/>
                  </a:cubicBezTo>
                  <a:cubicBezTo>
                    <a:pt x="3927" y="2298"/>
                    <a:pt x="2356" y="3869"/>
                    <a:pt x="1375" y="5767"/>
                  </a:cubicBezTo>
                  <a:cubicBezTo>
                    <a:pt x="393" y="7666"/>
                    <a:pt x="0" y="9891"/>
                    <a:pt x="0" y="11986"/>
                  </a:cubicBezTo>
                  <a:cubicBezTo>
                    <a:pt x="0" y="14080"/>
                    <a:pt x="393" y="16044"/>
                    <a:pt x="1113" y="17484"/>
                  </a:cubicBezTo>
                  <a:cubicBezTo>
                    <a:pt x="1833" y="18924"/>
                    <a:pt x="2880" y="19840"/>
                    <a:pt x="4582" y="20495"/>
                  </a:cubicBezTo>
                  <a:cubicBezTo>
                    <a:pt x="6284" y="21149"/>
                    <a:pt x="8640" y="21542"/>
                    <a:pt x="10735" y="21411"/>
                  </a:cubicBezTo>
                  <a:cubicBezTo>
                    <a:pt x="12829" y="21280"/>
                    <a:pt x="14662" y="20626"/>
                    <a:pt x="16298" y="19578"/>
                  </a:cubicBezTo>
                  <a:cubicBezTo>
                    <a:pt x="17935" y="18531"/>
                    <a:pt x="19375" y="17091"/>
                    <a:pt x="20291" y="15651"/>
                  </a:cubicBezTo>
                  <a:cubicBezTo>
                    <a:pt x="21207" y="14211"/>
                    <a:pt x="21600" y="12771"/>
                    <a:pt x="21535" y="11462"/>
                  </a:cubicBezTo>
                  <a:cubicBezTo>
                    <a:pt x="21469" y="10153"/>
                    <a:pt x="20945" y="8975"/>
                    <a:pt x="20225" y="7927"/>
                  </a:cubicBezTo>
                  <a:cubicBezTo>
                    <a:pt x="19505" y="6880"/>
                    <a:pt x="18589" y="5964"/>
                    <a:pt x="17411" y="5309"/>
                  </a:cubicBezTo>
                  <a:cubicBezTo>
                    <a:pt x="16233" y="4655"/>
                    <a:pt x="14793" y="4262"/>
                    <a:pt x="13615" y="3542"/>
                  </a:cubicBezTo>
                  <a:cubicBezTo>
                    <a:pt x="12436" y="2822"/>
                    <a:pt x="11520" y="1775"/>
                    <a:pt x="10604" y="72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18" name="Line"/>
            <p:cNvSpPr/>
            <p:nvPr/>
          </p:nvSpPr>
          <p:spPr>
            <a:xfrm>
              <a:off x="3617520" y="1088800"/>
              <a:ext cx="555205" cy="588495"/>
            </a:xfrm>
            <a:custGeom>
              <a:avLst/>
              <a:gdLst/>
              <a:ahLst/>
              <a:cxnLst>
                <a:cxn ang="0">
                  <a:pos x="wd2" y="hd2"/>
                </a:cxn>
                <a:cxn ang="5400000">
                  <a:pos x="wd2" y="hd2"/>
                </a:cxn>
                <a:cxn ang="10800000">
                  <a:pos x="wd2" y="hd2"/>
                </a:cxn>
                <a:cxn ang="16200000">
                  <a:pos x="wd2" y="hd2"/>
                </a:cxn>
              </a:cxnLst>
              <a:rect l="0" t="0" r="r" b="b"/>
              <a:pathLst>
                <a:path w="21399" h="21240" fill="norm" stroke="1" extrusionOk="0">
                  <a:moveTo>
                    <a:pt x="17406" y="407"/>
                  </a:moveTo>
                  <a:cubicBezTo>
                    <a:pt x="15272" y="158"/>
                    <a:pt x="13139" y="-92"/>
                    <a:pt x="11272" y="33"/>
                  </a:cubicBezTo>
                  <a:cubicBezTo>
                    <a:pt x="9406" y="158"/>
                    <a:pt x="7806" y="657"/>
                    <a:pt x="6206" y="1781"/>
                  </a:cubicBezTo>
                  <a:cubicBezTo>
                    <a:pt x="4606" y="2905"/>
                    <a:pt x="3006" y="4653"/>
                    <a:pt x="1872" y="6837"/>
                  </a:cubicBezTo>
                  <a:cubicBezTo>
                    <a:pt x="739" y="9022"/>
                    <a:pt x="72" y="11644"/>
                    <a:pt x="6" y="13580"/>
                  </a:cubicBezTo>
                  <a:cubicBezTo>
                    <a:pt x="-61" y="15515"/>
                    <a:pt x="472" y="16763"/>
                    <a:pt x="1739" y="18074"/>
                  </a:cubicBezTo>
                  <a:cubicBezTo>
                    <a:pt x="3006" y="19385"/>
                    <a:pt x="5006" y="20759"/>
                    <a:pt x="7206" y="21133"/>
                  </a:cubicBezTo>
                  <a:cubicBezTo>
                    <a:pt x="9406" y="21508"/>
                    <a:pt x="11806" y="20884"/>
                    <a:pt x="14139" y="19323"/>
                  </a:cubicBezTo>
                  <a:cubicBezTo>
                    <a:pt x="16472" y="17762"/>
                    <a:pt x="18739" y="15265"/>
                    <a:pt x="20006" y="13143"/>
                  </a:cubicBezTo>
                  <a:cubicBezTo>
                    <a:pt x="21272" y="11020"/>
                    <a:pt x="21539" y="9272"/>
                    <a:pt x="21339" y="7836"/>
                  </a:cubicBezTo>
                  <a:cubicBezTo>
                    <a:pt x="21139" y="6400"/>
                    <a:pt x="20472" y="5277"/>
                    <a:pt x="19272" y="4216"/>
                  </a:cubicBezTo>
                  <a:cubicBezTo>
                    <a:pt x="18072" y="3154"/>
                    <a:pt x="16339" y="2155"/>
                    <a:pt x="14806" y="1656"/>
                  </a:cubicBezTo>
                  <a:cubicBezTo>
                    <a:pt x="13272" y="1157"/>
                    <a:pt x="11939" y="1157"/>
                    <a:pt x="11006" y="1406"/>
                  </a:cubicBezTo>
                  <a:cubicBezTo>
                    <a:pt x="10072" y="1656"/>
                    <a:pt x="9539" y="2155"/>
                    <a:pt x="9006" y="265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19" name="Line"/>
            <p:cNvSpPr/>
            <p:nvPr/>
          </p:nvSpPr>
          <p:spPr>
            <a:xfrm>
              <a:off x="5485063" y="1568706"/>
              <a:ext cx="644120" cy="672140"/>
            </a:xfrm>
            <a:custGeom>
              <a:avLst/>
              <a:gdLst/>
              <a:ahLst/>
              <a:cxnLst>
                <a:cxn ang="0">
                  <a:pos x="wd2" y="hd2"/>
                </a:cxn>
                <a:cxn ang="5400000">
                  <a:pos x="wd2" y="hd2"/>
                </a:cxn>
                <a:cxn ang="10800000">
                  <a:pos x="wd2" y="hd2"/>
                </a:cxn>
                <a:cxn ang="16200000">
                  <a:pos x="wd2" y="hd2"/>
                </a:cxn>
              </a:cxnLst>
              <a:rect l="0" t="0" r="r" b="b"/>
              <a:pathLst>
                <a:path w="21167" h="21303" fill="norm" stroke="1" extrusionOk="0">
                  <a:moveTo>
                    <a:pt x="15882" y="1923"/>
                  </a:moveTo>
                  <a:cubicBezTo>
                    <a:pt x="15086" y="1156"/>
                    <a:pt x="14291" y="388"/>
                    <a:pt x="13040" y="114"/>
                  </a:cubicBezTo>
                  <a:cubicBezTo>
                    <a:pt x="11790" y="-160"/>
                    <a:pt x="10084" y="59"/>
                    <a:pt x="8550" y="772"/>
                  </a:cubicBezTo>
                  <a:cubicBezTo>
                    <a:pt x="7015" y="1485"/>
                    <a:pt x="5651" y="2691"/>
                    <a:pt x="4173" y="4445"/>
                  </a:cubicBezTo>
                  <a:cubicBezTo>
                    <a:pt x="2695" y="6199"/>
                    <a:pt x="1103" y="8502"/>
                    <a:pt x="421" y="10530"/>
                  </a:cubicBezTo>
                  <a:cubicBezTo>
                    <a:pt x="-261" y="12559"/>
                    <a:pt x="-34" y="14313"/>
                    <a:pt x="535" y="15793"/>
                  </a:cubicBezTo>
                  <a:cubicBezTo>
                    <a:pt x="1103" y="17274"/>
                    <a:pt x="2013" y="18480"/>
                    <a:pt x="3718" y="19412"/>
                  </a:cubicBezTo>
                  <a:cubicBezTo>
                    <a:pt x="5423" y="20344"/>
                    <a:pt x="7924" y="21001"/>
                    <a:pt x="9800" y="21221"/>
                  </a:cubicBezTo>
                  <a:cubicBezTo>
                    <a:pt x="11676" y="21440"/>
                    <a:pt x="12926" y="21221"/>
                    <a:pt x="14234" y="20563"/>
                  </a:cubicBezTo>
                  <a:cubicBezTo>
                    <a:pt x="15541" y="19905"/>
                    <a:pt x="16905" y="18809"/>
                    <a:pt x="18099" y="17493"/>
                  </a:cubicBezTo>
                  <a:cubicBezTo>
                    <a:pt x="19293" y="16177"/>
                    <a:pt x="20316" y="14642"/>
                    <a:pt x="20827" y="12997"/>
                  </a:cubicBezTo>
                  <a:cubicBezTo>
                    <a:pt x="21339" y="11353"/>
                    <a:pt x="21339" y="9598"/>
                    <a:pt x="20373" y="7680"/>
                  </a:cubicBezTo>
                  <a:cubicBezTo>
                    <a:pt x="19406" y="5761"/>
                    <a:pt x="17474" y="3678"/>
                    <a:pt x="15541" y="159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20" name="Line"/>
            <p:cNvSpPr/>
            <p:nvPr/>
          </p:nvSpPr>
          <p:spPr>
            <a:xfrm>
              <a:off x="322557" y="1090313"/>
              <a:ext cx="954803" cy="30542"/>
            </a:xfrm>
            <a:custGeom>
              <a:avLst/>
              <a:gdLst/>
              <a:ahLst/>
              <a:cxnLst>
                <a:cxn ang="0">
                  <a:pos x="wd2" y="hd2"/>
                </a:cxn>
                <a:cxn ang="5400000">
                  <a:pos x="wd2" y="hd2"/>
                </a:cxn>
                <a:cxn ang="10800000">
                  <a:pos x="wd2" y="hd2"/>
                </a:cxn>
                <a:cxn ang="16200000">
                  <a:pos x="wd2" y="hd2"/>
                </a:cxn>
              </a:cxnLst>
              <a:rect l="0" t="0" r="r" b="b"/>
              <a:pathLst>
                <a:path w="21600" h="21188" fill="norm" stroke="1" extrusionOk="0">
                  <a:moveTo>
                    <a:pt x="21600" y="21188"/>
                  </a:moveTo>
                  <a:cubicBezTo>
                    <a:pt x="18861" y="18788"/>
                    <a:pt x="16122" y="16388"/>
                    <a:pt x="13070" y="15188"/>
                  </a:cubicBezTo>
                  <a:cubicBezTo>
                    <a:pt x="10017" y="13988"/>
                    <a:pt x="6652" y="13988"/>
                    <a:pt x="4578" y="15188"/>
                  </a:cubicBezTo>
                  <a:cubicBezTo>
                    <a:pt x="2504" y="16388"/>
                    <a:pt x="1722" y="18788"/>
                    <a:pt x="1096" y="19988"/>
                  </a:cubicBezTo>
                  <a:cubicBezTo>
                    <a:pt x="470" y="21188"/>
                    <a:pt x="0" y="21188"/>
                    <a:pt x="0" y="21188"/>
                  </a:cubicBezTo>
                  <a:cubicBezTo>
                    <a:pt x="0" y="21188"/>
                    <a:pt x="470" y="21188"/>
                    <a:pt x="1917" y="19988"/>
                  </a:cubicBezTo>
                  <a:cubicBezTo>
                    <a:pt x="3365" y="18788"/>
                    <a:pt x="5791" y="16388"/>
                    <a:pt x="8257" y="12788"/>
                  </a:cubicBezTo>
                  <a:cubicBezTo>
                    <a:pt x="10722" y="9188"/>
                    <a:pt x="13226" y="4388"/>
                    <a:pt x="14870" y="1988"/>
                  </a:cubicBezTo>
                  <a:cubicBezTo>
                    <a:pt x="16513" y="-412"/>
                    <a:pt x="17296" y="-412"/>
                    <a:pt x="17961" y="788"/>
                  </a:cubicBezTo>
                  <a:cubicBezTo>
                    <a:pt x="18626" y="1988"/>
                    <a:pt x="19174" y="4388"/>
                    <a:pt x="19252" y="5588"/>
                  </a:cubicBezTo>
                  <a:cubicBezTo>
                    <a:pt x="19330" y="6788"/>
                    <a:pt x="18939" y="6788"/>
                    <a:pt x="18274" y="9188"/>
                  </a:cubicBezTo>
                  <a:cubicBezTo>
                    <a:pt x="17609" y="11588"/>
                    <a:pt x="16670" y="16388"/>
                    <a:pt x="15730" y="2118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21" name="Line"/>
            <p:cNvSpPr/>
            <p:nvPr/>
          </p:nvSpPr>
          <p:spPr>
            <a:xfrm>
              <a:off x="137675" y="1619012"/>
              <a:ext cx="1243468" cy="51893"/>
            </a:xfrm>
            <a:custGeom>
              <a:avLst/>
              <a:gdLst/>
              <a:ahLst/>
              <a:cxnLst>
                <a:cxn ang="0">
                  <a:pos x="wd2" y="hd2"/>
                </a:cxn>
                <a:cxn ang="5400000">
                  <a:pos x="wd2" y="hd2"/>
                </a:cxn>
                <a:cxn ang="10800000">
                  <a:pos x="wd2" y="hd2"/>
                </a:cxn>
                <a:cxn ang="16200000">
                  <a:pos x="wd2" y="hd2"/>
                </a:cxn>
              </a:cxnLst>
              <a:rect l="0" t="0" r="r" b="b"/>
              <a:pathLst>
                <a:path w="21507" h="21600" fill="norm" stroke="1" extrusionOk="0">
                  <a:moveTo>
                    <a:pt x="21507" y="0"/>
                  </a:moveTo>
                  <a:cubicBezTo>
                    <a:pt x="20191" y="0"/>
                    <a:pt x="18874" y="0"/>
                    <a:pt x="17319" y="720"/>
                  </a:cubicBezTo>
                  <a:cubicBezTo>
                    <a:pt x="15763" y="1440"/>
                    <a:pt x="13968" y="2880"/>
                    <a:pt x="12143" y="4320"/>
                  </a:cubicBezTo>
                  <a:cubicBezTo>
                    <a:pt x="10318" y="5760"/>
                    <a:pt x="8463" y="7200"/>
                    <a:pt x="6818" y="8640"/>
                  </a:cubicBezTo>
                  <a:cubicBezTo>
                    <a:pt x="5172" y="10080"/>
                    <a:pt x="3736" y="11520"/>
                    <a:pt x="2719" y="12240"/>
                  </a:cubicBezTo>
                  <a:cubicBezTo>
                    <a:pt x="1702" y="12960"/>
                    <a:pt x="1104" y="12960"/>
                    <a:pt x="655" y="12960"/>
                  </a:cubicBezTo>
                  <a:cubicBezTo>
                    <a:pt x="206" y="12960"/>
                    <a:pt x="-93" y="12960"/>
                    <a:pt x="27" y="14400"/>
                  </a:cubicBezTo>
                  <a:cubicBezTo>
                    <a:pt x="146" y="15840"/>
                    <a:pt x="685" y="18720"/>
                    <a:pt x="1223"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22" name="Line"/>
            <p:cNvSpPr/>
            <p:nvPr/>
          </p:nvSpPr>
          <p:spPr>
            <a:xfrm>
              <a:off x="2118875" y="1567121"/>
              <a:ext cx="1009280" cy="93405"/>
            </a:xfrm>
            <a:custGeom>
              <a:avLst/>
              <a:gdLst/>
              <a:ahLst/>
              <a:cxnLst>
                <a:cxn ang="0">
                  <a:pos x="wd2" y="hd2"/>
                </a:cxn>
                <a:cxn ang="5400000">
                  <a:pos x="wd2" y="hd2"/>
                </a:cxn>
                <a:cxn ang="10800000">
                  <a:pos x="wd2" y="hd2"/>
                </a:cxn>
                <a:cxn ang="16200000">
                  <a:pos x="wd2" y="hd2"/>
                </a:cxn>
              </a:cxnLst>
              <a:rect l="0" t="0" r="r" b="b"/>
              <a:pathLst>
                <a:path w="21508" h="21600" fill="norm" stroke="1" extrusionOk="0">
                  <a:moveTo>
                    <a:pt x="2857" y="0"/>
                  </a:moveTo>
                  <a:cubicBezTo>
                    <a:pt x="3668" y="2400"/>
                    <a:pt x="4479" y="4800"/>
                    <a:pt x="5621" y="6400"/>
                  </a:cubicBezTo>
                  <a:cubicBezTo>
                    <a:pt x="6764" y="8000"/>
                    <a:pt x="8238" y="8800"/>
                    <a:pt x="9897" y="10400"/>
                  </a:cubicBezTo>
                  <a:cubicBezTo>
                    <a:pt x="11556" y="12000"/>
                    <a:pt x="13399" y="14400"/>
                    <a:pt x="15684" y="15600"/>
                  </a:cubicBezTo>
                  <a:cubicBezTo>
                    <a:pt x="17969" y="16800"/>
                    <a:pt x="20697" y="16800"/>
                    <a:pt x="20992" y="16000"/>
                  </a:cubicBezTo>
                  <a:cubicBezTo>
                    <a:pt x="21287" y="15200"/>
                    <a:pt x="19149" y="13600"/>
                    <a:pt x="16827" y="12400"/>
                  </a:cubicBezTo>
                  <a:cubicBezTo>
                    <a:pt x="14505" y="11200"/>
                    <a:pt x="11998" y="10400"/>
                    <a:pt x="9381" y="10000"/>
                  </a:cubicBezTo>
                  <a:cubicBezTo>
                    <a:pt x="6764" y="9600"/>
                    <a:pt x="4036" y="9600"/>
                    <a:pt x="2378" y="10000"/>
                  </a:cubicBezTo>
                  <a:cubicBezTo>
                    <a:pt x="719" y="10400"/>
                    <a:pt x="129" y="11200"/>
                    <a:pt x="19" y="11600"/>
                  </a:cubicBezTo>
                  <a:cubicBezTo>
                    <a:pt x="-92" y="12000"/>
                    <a:pt x="277" y="12000"/>
                    <a:pt x="1788" y="12000"/>
                  </a:cubicBezTo>
                  <a:cubicBezTo>
                    <a:pt x="3299" y="12000"/>
                    <a:pt x="5953" y="12000"/>
                    <a:pt x="8718" y="12400"/>
                  </a:cubicBezTo>
                  <a:cubicBezTo>
                    <a:pt x="11482" y="12800"/>
                    <a:pt x="14357" y="13600"/>
                    <a:pt x="16384" y="14400"/>
                  </a:cubicBezTo>
                  <a:cubicBezTo>
                    <a:pt x="18412" y="15200"/>
                    <a:pt x="19591" y="16000"/>
                    <a:pt x="20365" y="16400"/>
                  </a:cubicBezTo>
                  <a:cubicBezTo>
                    <a:pt x="21139" y="16800"/>
                    <a:pt x="21508" y="16800"/>
                    <a:pt x="21508" y="16800"/>
                  </a:cubicBezTo>
                  <a:cubicBezTo>
                    <a:pt x="21508" y="16800"/>
                    <a:pt x="21139" y="16800"/>
                    <a:pt x="19481" y="17600"/>
                  </a:cubicBezTo>
                  <a:cubicBezTo>
                    <a:pt x="17822" y="18400"/>
                    <a:pt x="14873" y="20000"/>
                    <a:pt x="11924"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23" name="Line"/>
            <p:cNvSpPr/>
            <p:nvPr/>
          </p:nvSpPr>
          <p:spPr>
            <a:xfrm>
              <a:off x="2533132" y="713795"/>
              <a:ext cx="404755" cy="330953"/>
            </a:xfrm>
            <a:custGeom>
              <a:avLst/>
              <a:gdLst/>
              <a:ahLst/>
              <a:cxnLst>
                <a:cxn ang="0">
                  <a:pos x="wd2" y="hd2"/>
                </a:cxn>
                <a:cxn ang="5400000">
                  <a:pos x="wd2" y="hd2"/>
                </a:cxn>
                <a:cxn ang="10800000">
                  <a:pos x="wd2" y="hd2"/>
                </a:cxn>
                <a:cxn ang="16200000">
                  <a:pos x="wd2" y="hd2"/>
                </a:cxn>
              </a:cxnLst>
              <a:rect l="0" t="0" r="r" b="b"/>
              <a:pathLst>
                <a:path w="21600" h="21303" fill="norm" stroke="1" extrusionOk="0">
                  <a:moveTo>
                    <a:pt x="0" y="148"/>
                  </a:moveTo>
                  <a:cubicBezTo>
                    <a:pt x="923" y="-74"/>
                    <a:pt x="1846" y="-297"/>
                    <a:pt x="4154" y="1484"/>
                  </a:cubicBezTo>
                  <a:cubicBezTo>
                    <a:pt x="6462" y="3266"/>
                    <a:pt x="10154" y="7051"/>
                    <a:pt x="12185" y="9501"/>
                  </a:cubicBezTo>
                  <a:cubicBezTo>
                    <a:pt x="14215" y="11950"/>
                    <a:pt x="14585" y="13064"/>
                    <a:pt x="14862" y="14177"/>
                  </a:cubicBezTo>
                  <a:cubicBezTo>
                    <a:pt x="15138" y="15291"/>
                    <a:pt x="15323" y="16404"/>
                    <a:pt x="15046" y="17295"/>
                  </a:cubicBezTo>
                  <a:cubicBezTo>
                    <a:pt x="14769" y="18185"/>
                    <a:pt x="14031" y="18854"/>
                    <a:pt x="13200" y="18965"/>
                  </a:cubicBezTo>
                  <a:cubicBezTo>
                    <a:pt x="12369" y="19076"/>
                    <a:pt x="11446" y="18631"/>
                    <a:pt x="10338" y="18074"/>
                  </a:cubicBezTo>
                  <a:cubicBezTo>
                    <a:pt x="9231" y="17517"/>
                    <a:pt x="7938" y="16849"/>
                    <a:pt x="7754" y="16849"/>
                  </a:cubicBezTo>
                  <a:cubicBezTo>
                    <a:pt x="7569" y="16849"/>
                    <a:pt x="8492" y="17517"/>
                    <a:pt x="9508" y="18297"/>
                  </a:cubicBezTo>
                  <a:cubicBezTo>
                    <a:pt x="10523" y="19076"/>
                    <a:pt x="11631" y="19967"/>
                    <a:pt x="12738" y="20524"/>
                  </a:cubicBezTo>
                  <a:cubicBezTo>
                    <a:pt x="13846" y="21080"/>
                    <a:pt x="14954" y="21303"/>
                    <a:pt x="15969" y="21303"/>
                  </a:cubicBezTo>
                  <a:cubicBezTo>
                    <a:pt x="16985" y="21303"/>
                    <a:pt x="17908" y="21080"/>
                    <a:pt x="18554" y="20301"/>
                  </a:cubicBezTo>
                  <a:cubicBezTo>
                    <a:pt x="19200" y="19522"/>
                    <a:pt x="19569" y="18185"/>
                    <a:pt x="20031" y="15513"/>
                  </a:cubicBezTo>
                  <a:cubicBezTo>
                    <a:pt x="20492" y="12841"/>
                    <a:pt x="21046" y="8833"/>
                    <a:pt x="21600" y="482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727" name="Drawing"/>
          <p:cNvGrpSpPr/>
          <p:nvPr/>
        </p:nvGrpSpPr>
        <p:grpSpPr>
          <a:xfrm>
            <a:off x="18755112" y="11071660"/>
            <a:ext cx="3184595" cy="669261"/>
            <a:chOff x="0" y="0"/>
            <a:chExt cx="3184593" cy="669260"/>
          </a:xfrm>
        </p:grpSpPr>
        <p:sp>
          <p:nvSpPr>
            <p:cNvPr id="725" name="Line"/>
            <p:cNvSpPr/>
            <p:nvPr/>
          </p:nvSpPr>
          <p:spPr>
            <a:xfrm>
              <a:off x="0" y="-1"/>
              <a:ext cx="695790" cy="669262"/>
            </a:xfrm>
            <a:custGeom>
              <a:avLst/>
              <a:gdLst/>
              <a:ahLst/>
              <a:cxnLst>
                <a:cxn ang="0">
                  <a:pos x="wd2" y="hd2"/>
                </a:cxn>
                <a:cxn ang="5400000">
                  <a:pos x="wd2" y="hd2"/>
                </a:cxn>
                <a:cxn ang="10800000">
                  <a:pos x="wd2" y="hd2"/>
                </a:cxn>
                <a:cxn ang="16200000">
                  <a:pos x="wd2" y="hd2"/>
                </a:cxn>
              </a:cxnLst>
              <a:rect l="0" t="0" r="r" b="b"/>
              <a:pathLst>
                <a:path w="21507" h="21429" fill="norm" stroke="1" extrusionOk="0">
                  <a:moveTo>
                    <a:pt x="17596" y="5047"/>
                  </a:moveTo>
                  <a:cubicBezTo>
                    <a:pt x="16633" y="3607"/>
                    <a:pt x="15671" y="2167"/>
                    <a:pt x="14388" y="1281"/>
                  </a:cubicBezTo>
                  <a:cubicBezTo>
                    <a:pt x="13104" y="395"/>
                    <a:pt x="11501" y="63"/>
                    <a:pt x="9897" y="7"/>
                  </a:cubicBezTo>
                  <a:cubicBezTo>
                    <a:pt x="8293" y="-48"/>
                    <a:pt x="6689" y="174"/>
                    <a:pt x="5192" y="1170"/>
                  </a:cubicBezTo>
                  <a:cubicBezTo>
                    <a:pt x="3695" y="2167"/>
                    <a:pt x="2304" y="3940"/>
                    <a:pt x="1396" y="5823"/>
                  </a:cubicBezTo>
                  <a:cubicBezTo>
                    <a:pt x="487" y="7706"/>
                    <a:pt x="59" y="9700"/>
                    <a:pt x="5" y="11527"/>
                  </a:cubicBezTo>
                  <a:cubicBezTo>
                    <a:pt x="-48" y="13355"/>
                    <a:pt x="273" y="15017"/>
                    <a:pt x="754" y="16346"/>
                  </a:cubicBezTo>
                  <a:cubicBezTo>
                    <a:pt x="1235" y="17675"/>
                    <a:pt x="1877" y="18672"/>
                    <a:pt x="2946" y="19503"/>
                  </a:cubicBezTo>
                  <a:cubicBezTo>
                    <a:pt x="4015" y="20334"/>
                    <a:pt x="5512" y="20998"/>
                    <a:pt x="7330" y="21275"/>
                  </a:cubicBezTo>
                  <a:cubicBezTo>
                    <a:pt x="9148" y="21552"/>
                    <a:pt x="11287" y="21441"/>
                    <a:pt x="13158" y="21054"/>
                  </a:cubicBezTo>
                  <a:cubicBezTo>
                    <a:pt x="15029" y="20666"/>
                    <a:pt x="16633" y="20001"/>
                    <a:pt x="17916" y="19281"/>
                  </a:cubicBezTo>
                  <a:cubicBezTo>
                    <a:pt x="19200" y="18561"/>
                    <a:pt x="20162" y="17786"/>
                    <a:pt x="20750" y="16678"/>
                  </a:cubicBezTo>
                  <a:cubicBezTo>
                    <a:pt x="21338" y="15570"/>
                    <a:pt x="21552" y="14130"/>
                    <a:pt x="21499" y="12580"/>
                  </a:cubicBezTo>
                  <a:cubicBezTo>
                    <a:pt x="21445" y="11029"/>
                    <a:pt x="21124" y="9367"/>
                    <a:pt x="20803" y="8038"/>
                  </a:cubicBezTo>
                  <a:cubicBezTo>
                    <a:pt x="20483" y="6709"/>
                    <a:pt x="20162" y="5712"/>
                    <a:pt x="19627" y="4770"/>
                  </a:cubicBezTo>
                  <a:cubicBezTo>
                    <a:pt x="19093" y="3829"/>
                    <a:pt x="18344" y="2943"/>
                    <a:pt x="17596" y="205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26" name="Line"/>
            <p:cNvSpPr/>
            <p:nvPr/>
          </p:nvSpPr>
          <p:spPr>
            <a:xfrm>
              <a:off x="1700497" y="43582"/>
              <a:ext cx="1484097" cy="363147"/>
            </a:xfrm>
            <a:custGeom>
              <a:avLst/>
              <a:gdLst/>
              <a:ahLst/>
              <a:cxnLst>
                <a:cxn ang="0">
                  <a:pos x="wd2" y="hd2"/>
                </a:cxn>
                <a:cxn ang="5400000">
                  <a:pos x="wd2" y="hd2"/>
                </a:cxn>
                <a:cxn ang="10800000">
                  <a:pos x="wd2" y="hd2"/>
                </a:cxn>
                <a:cxn ang="16200000">
                  <a:pos x="wd2" y="hd2"/>
                </a:cxn>
              </a:cxnLst>
              <a:rect l="0" t="0" r="r" b="b"/>
              <a:pathLst>
                <a:path w="21600" h="21391" fill="norm" stroke="1" extrusionOk="0">
                  <a:moveTo>
                    <a:pt x="21600" y="11610"/>
                  </a:moveTo>
                  <a:cubicBezTo>
                    <a:pt x="19737" y="10999"/>
                    <a:pt x="17874" y="10387"/>
                    <a:pt x="15910" y="10082"/>
                  </a:cubicBezTo>
                  <a:cubicBezTo>
                    <a:pt x="13947" y="9776"/>
                    <a:pt x="11883" y="9776"/>
                    <a:pt x="9994" y="9878"/>
                  </a:cubicBezTo>
                  <a:cubicBezTo>
                    <a:pt x="8106" y="9980"/>
                    <a:pt x="6394" y="10183"/>
                    <a:pt x="4934" y="10387"/>
                  </a:cubicBezTo>
                  <a:cubicBezTo>
                    <a:pt x="3474" y="10591"/>
                    <a:pt x="2266" y="10795"/>
                    <a:pt x="1536" y="10795"/>
                  </a:cubicBezTo>
                  <a:cubicBezTo>
                    <a:pt x="806" y="10795"/>
                    <a:pt x="554" y="10591"/>
                    <a:pt x="554" y="10183"/>
                  </a:cubicBezTo>
                  <a:cubicBezTo>
                    <a:pt x="554" y="9776"/>
                    <a:pt x="806" y="9165"/>
                    <a:pt x="1485" y="7840"/>
                  </a:cubicBezTo>
                  <a:cubicBezTo>
                    <a:pt x="2165" y="6516"/>
                    <a:pt x="3273" y="4478"/>
                    <a:pt x="4003" y="2949"/>
                  </a:cubicBezTo>
                  <a:cubicBezTo>
                    <a:pt x="4733" y="1421"/>
                    <a:pt x="5085" y="402"/>
                    <a:pt x="5136" y="97"/>
                  </a:cubicBezTo>
                  <a:cubicBezTo>
                    <a:pt x="5186" y="-209"/>
                    <a:pt x="4934" y="199"/>
                    <a:pt x="4255" y="1523"/>
                  </a:cubicBezTo>
                  <a:cubicBezTo>
                    <a:pt x="3575" y="2848"/>
                    <a:pt x="2467" y="5089"/>
                    <a:pt x="1737" y="6719"/>
                  </a:cubicBezTo>
                  <a:cubicBezTo>
                    <a:pt x="1007" y="8350"/>
                    <a:pt x="655" y="9368"/>
                    <a:pt x="403" y="10285"/>
                  </a:cubicBezTo>
                  <a:cubicBezTo>
                    <a:pt x="151" y="11202"/>
                    <a:pt x="0" y="12017"/>
                    <a:pt x="0" y="12833"/>
                  </a:cubicBezTo>
                  <a:cubicBezTo>
                    <a:pt x="0" y="13648"/>
                    <a:pt x="151" y="14463"/>
                    <a:pt x="705" y="15482"/>
                  </a:cubicBezTo>
                  <a:cubicBezTo>
                    <a:pt x="1259" y="16500"/>
                    <a:pt x="2215" y="17723"/>
                    <a:pt x="3071" y="18742"/>
                  </a:cubicBezTo>
                  <a:cubicBezTo>
                    <a:pt x="3927" y="19761"/>
                    <a:pt x="4683" y="20576"/>
                    <a:pt x="5438" y="2139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29"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730" name="Google Shape;126;p4"/>
          <p:cNvSpPr txBox="1"/>
          <p:nvPr/>
        </p:nvSpPr>
        <p:spPr>
          <a:xfrm>
            <a:off x="4709164" y="1167623"/>
            <a:ext cx="13366186" cy="9447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000">
                <a:solidFill>
                  <a:srgbClr val="FFFFFF"/>
                </a:solidFill>
                <a:latin typeface="Tajawal Medium"/>
                <a:ea typeface="Tajawal Medium"/>
                <a:cs typeface="Tajawal Medium"/>
                <a:sym typeface="Tajawal Medium"/>
              </a:defRPr>
            </a:lvl1pPr>
          </a:lstStyle>
          <a:p>
            <a:pPr/>
            <a:r>
              <a:t>Annuity</a:t>
            </a:r>
          </a:p>
        </p:txBody>
      </p:sp>
      <p:sp>
        <p:nvSpPr>
          <p:cNvPr id="731" name="Google Shape;128;p4"/>
          <p:cNvSpPr txBox="1"/>
          <p:nvPr/>
        </p:nvSpPr>
        <p:spPr>
          <a:xfrm>
            <a:off x="1961188" y="4481655"/>
            <a:ext cx="18754392" cy="78281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Annuities :</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This series is identical to the geometric series in equation (5.21). Hence the total amount of the annuity at the end of t years is </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r>
              <a:t>Note: This result may be deduced as a special case of (5.23) where P0 = 0. </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p:txBody>
      </p:sp>
      <p:pic>
        <p:nvPicPr>
          <p:cNvPr id="732" name="Image" descr="Image"/>
          <p:cNvPicPr>
            <a:picLocks noChangeAspect="1"/>
          </p:cNvPicPr>
          <p:nvPr/>
        </p:nvPicPr>
        <p:blipFill>
          <a:blip r:embed="rId2">
            <a:extLst/>
          </a:blip>
          <a:stretch>
            <a:fillRect/>
          </a:stretch>
        </p:blipFill>
        <p:spPr>
          <a:xfrm>
            <a:off x="4671898" y="7211602"/>
            <a:ext cx="12810473" cy="1574866"/>
          </a:xfrm>
          <a:prstGeom prst="rect">
            <a:avLst/>
          </a:prstGeom>
          <a:ln w="12700">
            <a:miter lim="400000"/>
          </a:ln>
        </p:spPr>
      </p:pic>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34"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735" name="Google Shape;126;p4"/>
          <p:cNvSpPr txBox="1"/>
          <p:nvPr/>
        </p:nvSpPr>
        <p:spPr>
          <a:xfrm>
            <a:off x="4709164" y="1167623"/>
            <a:ext cx="13366186" cy="9447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000">
                <a:solidFill>
                  <a:srgbClr val="FFFFFF"/>
                </a:solidFill>
                <a:latin typeface="Tajawal Medium"/>
                <a:ea typeface="Tajawal Medium"/>
                <a:cs typeface="Tajawal Medium"/>
                <a:sym typeface="Tajawal Medium"/>
              </a:defRPr>
            </a:lvl1pPr>
          </a:lstStyle>
          <a:p>
            <a:pPr/>
            <a:r>
              <a:t>Thank you</a:t>
            </a:r>
          </a:p>
        </p:txBody>
      </p:sp>
      <p:sp>
        <p:nvSpPr>
          <p:cNvPr id="736" name="Google Shape;128;p4"/>
          <p:cNvSpPr txBox="1"/>
          <p:nvPr/>
        </p:nvSpPr>
        <p:spPr>
          <a:xfrm>
            <a:off x="1961188" y="4481655"/>
            <a:ext cx="18754392" cy="29132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defRPr b="1">
                <a:solidFill>
                  <a:srgbClr val="0A1F61"/>
                </a:solidFill>
                <a:latin typeface="Tajawal Medium"/>
                <a:ea typeface="Tajawal Medium"/>
                <a:cs typeface="Tajawal Medium"/>
                <a:sym typeface="Tajawal Medium"/>
              </a:defRPr>
            </a:pPr>
            <a:r>
              <a:t>Thank you</a:t>
            </a: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a:p>
            <a:pPr algn="just">
              <a:defRPr>
                <a:solidFill>
                  <a:srgbClr val="0A1F61"/>
                </a:solidFill>
                <a:latin typeface="Tajawal Medium"/>
                <a:ea typeface="Tajawal Medium"/>
                <a:cs typeface="Tajawal Medium"/>
                <a:sym typeface="Tajawal Medium"/>
              </a:defRPr>
            </a:pP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نسق Office">
  <a:themeElements>
    <a:clrScheme name="نسق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نسق Office">
      <a:majorFont>
        <a:latin typeface="Calibri"/>
        <a:ea typeface="Calibri"/>
        <a:cs typeface="Calibri"/>
      </a:majorFont>
      <a:minorFont>
        <a:latin typeface="Helvetica"/>
        <a:ea typeface="Helvetica"/>
        <a:cs typeface="Helvetica"/>
      </a:minorFont>
    </a:fontScheme>
    <a:fmtScheme name="نسق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8" tIns="91438" rIns="91438" bIns="91438" numCol="1" spcCol="38100" rtlCol="0" anchor="ctr"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91438" tIns="91438" rIns="91438" bIns="91438" numCol="1" spcCol="38100" rtlCol="0" anchor="t"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نسق Office">
  <a:themeElements>
    <a:clrScheme name="نسق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نسق Office">
      <a:majorFont>
        <a:latin typeface="Calibri"/>
        <a:ea typeface="Calibri"/>
        <a:cs typeface="Calibri"/>
      </a:majorFont>
      <a:minorFont>
        <a:latin typeface="Helvetica"/>
        <a:ea typeface="Helvetica"/>
        <a:cs typeface="Helvetica"/>
      </a:minorFont>
    </a:fontScheme>
    <a:fmtScheme name="نسق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8" tIns="91438" rIns="91438" bIns="91438" numCol="1" spcCol="38100" rtlCol="0" anchor="ctr"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91438" tIns="91438" rIns="91438" bIns="91438" numCol="1" spcCol="38100" rtlCol="0" anchor="t"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