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av" ContentType="audio/x-wav"/>
  <Default Extension="wmf" ContentType="image/x-wmf"/>
  <Default Extension="xml" ContentType="application/xml"/>
  <Override PartName="/ppt/presentation.xml" ContentType="application/vnd.openxmlformats-officedocument.presentationml.presentation.main+xml"/>
  <Override PartName="/ppt/slides/slide4.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commentAuthors.xml" ContentType="application/vnd.openxmlformats-officedocument.presentationml.commentAuthor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6"/>
  </p:notesMasterIdLst>
  <p:sldIdLst>
    <p:sldId id="480" r:id="rId2"/>
    <p:sldId id="423" r:id="rId3"/>
    <p:sldId id="415" r:id="rId4"/>
    <p:sldId id="422" r:id="rId5"/>
    <p:sldId id="414" r:id="rId6"/>
    <p:sldId id="294" r:id="rId7"/>
    <p:sldId id="432" r:id="rId8"/>
    <p:sldId id="433" r:id="rId9"/>
    <p:sldId id="417" r:id="rId10"/>
    <p:sldId id="434" r:id="rId11"/>
    <p:sldId id="431" r:id="rId12"/>
    <p:sldId id="442" r:id="rId13"/>
    <p:sldId id="441" r:id="rId14"/>
    <p:sldId id="482" r:id="rId15"/>
  </p:sldIdLst>
  <p:sldSz cx="12192000" cy="6858000"/>
  <p:notesSz cx="6797675"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1F2D"/>
    <a:srgbClr val="BF2B0D"/>
    <a:srgbClr val="FFFFEF"/>
    <a:srgbClr val="C2F0FE"/>
    <a:srgbClr val="FDE7F9"/>
    <a:srgbClr val="FAC2EF"/>
    <a:srgbClr val="E4F6F8"/>
    <a:srgbClr val="FFFFFF"/>
    <a:srgbClr val="E5EBF7"/>
    <a:srgbClr val="3C8D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703" autoAdjust="0"/>
    <p:restoredTop sz="95407" autoAdjust="0"/>
  </p:normalViewPr>
  <p:slideViewPr>
    <p:cSldViewPr snapToGrid="0">
      <p:cViewPr varScale="1">
        <p:scale>
          <a:sx n="82" d="100"/>
          <a:sy n="82" d="100"/>
        </p:scale>
        <p:origin x="4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 Id="rId4" Type="http://schemas.openxmlformats.org/officeDocument/2006/relationships/image" Target="../media/image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945659" cy="495348"/>
          </a:xfrm>
          <a:prstGeom prst="rect">
            <a:avLst/>
          </a:prstGeom>
        </p:spPr>
        <p:txBody>
          <a:bodyPr vert="horz" lIns="86830" tIns="43414" rIns="86830" bIns="43414" rtlCol="0"/>
          <a:lstStyle>
            <a:lvl1pPr algn="r">
              <a:defRPr sz="1100"/>
            </a:lvl1pPr>
          </a:lstStyle>
          <a:p>
            <a:endParaRPr lang="ar-EG"/>
          </a:p>
        </p:txBody>
      </p:sp>
      <p:sp>
        <p:nvSpPr>
          <p:cNvPr id="3" name="Date Placeholder 2"/>
          <p:cNvSpPr>
            <a:spLocks noGrp="1"/>
          </p:cNvSpPr>
          <p:nvPr>
            <p:ph type="dt" idx="1"/>
          </p:nvPr>
        </p:nvSpPr>
        <p:spPr>
          <a:xfrm>
            <a:off x="3850444" y="2"/>
            <a:ext cx="2945659" cy="495348"/>
          </a:xfrm>
          <a:prstGeom prst="rect">
            <a:avLst/>
          </a:prstGeom>
        </p:spPr>
        <p:txBody>
          <a:bodyPr vert="horz" lIns="86830" tIns="43414" rIns="86830" bIns="43414" rtlCol="0"/>
          <a:lstStyle>
            <a:lvl1pPr algn="l">
              <a:defRPr sz="1100"/>
            </a:lvl1pPr>
          </a:lstStyle>
          <a:p>
            <a:fld id="{92DC589F-3831-482C-91A5-0DCE814FE469}" type="datetimeFigureOut">
              <a:rPr lang="ar-EG" smtClean="0"/>
              <a:t>15/04/1448</a:t>
            </a:fld>
            <a:endParaRPr lang="ar-EG"/>
          </a:p>
        </p:txBody>
      </p:sp>
      <p:sp>
        <p:nvSpPr>
          <p:cNvPr id="4" name="Slide Image Placeholder 3"/>
          <p:cNvSpPr>
            <a:spLocks noGrp="1" noRot="1" noChangeAspect="1"/>
          </p:cNvSpPr>
          <p:nvPr>
            <p:ph type="sldImg" idx="2"/>
          </p:nvPr>
        </p:nvSpPr>
        <p:spPr>
          <a:xfrm>
            <a:off x="439738" y="1235075"/>
            <a:ext cx="5918200" cy="3330575"/>
          </a:xfrm>
          <a:prstGeom prst="rect">
            <a:avLst/>
          </a:prstGeom>
          <a:noFill/>
          <a:ln w="12700">
            <a:solidFill>
              <a:prstClr val="black"/>
            </a:solidFill>
          </a:ln>
        </p:spPr>
        <p:txBody>
          <a:bodyPr vert="horz" lIns="86830" tIns="43414" rIns="86830" bIns="43414" rtlCol="0" anchor="ctr"/>
          <a:lstStyle/>
          <a:p>
            <a:endParaRPr lang="ar-EG"/>
          </a:p>
        </p:txBody>
      </p:sp>
      <p:sp>
        <p:nvSpPr>
          <p:cNvPr id="5" name="Notes Placeholder 4"/>
          <p:cNvSpPr>
            <a:spLocks noGrp="1"/>
          </p:cNvSpPr>
          <p:nvPr>
            <p:ph type="body" sz="quarter" idx="3"/>
          </p:nvPr>
        </p:nvSpPr>
        <p:spPr>
          <a:xfrm>
            <a:off x="679768" y="4751222"/>
            <a:ext cx="5438140" cy="3887361"/>
          </a:xfrm>
          <a:prstGeom prst="rect">
            <a:avLst/>
          </a:prstGeom>
        </p:spPr>
        <p:txBody>
          <a:bodyPr vert="horz" lIns="86830" tIns="43414" rIns="86830" bIns="434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0" y="9377318"/>
            <a:ext cx="2945659" cy="495347"/>
          </a:xfrm>
          <a:prstGeom prst="rect">
            <a:avLst/>
          </a:prstGeom>
        </p:spPr>
        <p:txBody>
          <a:bodyPr vert="horz" lIns="86830" tIns="43414" rIns="86830" bIns="43414" rtlCol="0" anchor="b"/>
          <a:lstStyle>
            <a:lvl1pPr algn="r">
              <a:defRPr sz="1100"/>
            </a:lvl1pPr>
          </a:lstStyle>
          <a:p>
            <a:endParaRPr lang="ar-EG"/>
          </a:p>
        </p:txBody>
      </p:sp>
      <p:sp>
        <p:nvSpPr>
          <p:cNvPr id="7" name="Slide Number Placeholder 6"/>
          <p:cNvSpPr>
            <a:spLocks noGrp="1"/>
          </p:cNvSpPr>
          <p:nvPr>
            <p:ph type="sldNum" sz="quarter" idx="5"/>
          </p:nvPr>
        </p:nvSpPr>
        <p:spPr>
          <a:xfrm>
            <a:off x="3850444" y="9377318"/>
            <a:ext cx="2945659" cy="495347"/>
          </a:xfrm>
          <a:prstGeom prst="rect">
            <a:avLst/>
          </a:prstGeom>
        </p:spPr>
        <p:txBody>
          <a:bodyPr vert="horz" lIns="86830" tIns="43414" rIns="86830" bIns="43414" rtlCol="0" anchor="b"/>
          <a:lstStyle>
            <a:lvl1pPr algn="l">
              <a:defRPr sz="1100"/>
            </a:lvl1pPr>
          </a:lstStyle>
          <a:p>
            <a:fld id="{4564744E-F86A-4A14-A8DF-900B4E2170B2}" type="slidenum">
              <a:rPr lang="ar-EG" smtClean="0"/>
              <a:t>‹#›</a:t>
            </a:fld>
            <a:endParaRPr lang="ar-EG"/>
          </a:p>
        </p:txBody>
      </p:sp>
    </p:spTree>
    <p:extLst>
      <p:ext uri="{BB962C8B-B14F-4D97-AF65-F5344CB8AC3E}">
        <p14:creationId xmlns:p14="http://schemas.microsoft.com/office/powerpoint/2010/main" val="2257552959"/>
      </p:ext>
    </p:extLst>
  </p:cSld>
  <p:clrMap bg1="lt1" tx1="dk1" bg2="lt2" tx2="dk2" accent1="accent1" accent2="accent2" accent3="accent3" accent4="accent4" accent5="accent5" accent6="accent6" hlink="hlink" folHlink="folHlink"/>
  <p:notesStyle>
    <a:lvl1pPr marL="0" algn="l" defTabSz="516072" rtl="0" eaLnBrk="1" latinLnBrk="0" hangingPunct="1">
      <a:defRPr sz="677" kern="1200">
        <a:solidFill>
          <a:schemeClr val="tx1"/>
        </a:solidFill>
        <a:latin typeface="+mn-lt"/>
        <a:ea typeface="+mn-ea"/>
        <a:cs typeface="+mn-cs"/>
      </a:defRPr>
    </a:lvl1pPr>
    <a:lvl2pPr marL="258036" algn="l" defTabSz="516072" rtl="0" eaLnBrk="1" latinLnBrk="0" hangingPunct="1">
      <a:defRPr sz="677" kern="1200">
        <a:solidFill>
          <a:schemeClr val="tx1"/>
        </a:solidFill>
        <a:latin typeface="+mn-lt"/>
        <a:ea typeface="+mn-ea"/>
        <a:cs typeface="+mn-cs"/>
      </a:defRPr>
    </a:lvl2pPr>
    <a:lvl3pPr marL="516072" algn="l" defTabSz="516072" rtl="0" eaLnBrk="1" latinLnBrk="0" hangingPunct="1">
      <a:defRPr sz="677" kern="1200">
        <a:solidFill>
          <a:schemeClr val="tx1"/>
        </a:solidFill>
        <a:latin typeface="+mn-lt"/>
        <a:ea typeface="+mn-ea"/>
        <a:cs typeface="+mn-cs"/>
      </a:defRPr>
    </a:lvl3pPr>
    <a:lvl4pPr marL="774108" algn="l" defTabSz="516072" rtl="0" eaLnBrk="1" latinLnBrk="0" hangingPunct="1">
      <a:defRPr sz="677" kern="1200">
        <a:solidFill>
          <a:schemeClr val="tx1"/>
        </a:solidFill>
        <a:latin typeface="+mn-lt"/>
        <a:ea typeface="+mn-ea"/>
        <a:cs typeface="+mn-cs"/>
      </a:defRPr>
    </a:lvl4pPr>
    <a:lvl5pPr marL="1032145" algn="l" defTabSz="516072" rtl="0" eaLnBrk="1" latinLnBrk="0" hangingPunct="1">
      <a:defRPr sz="677" kern="1200">
        <a:solidFill>
          <a:schemeClr val="tx1"/>
        </a:solidFill>
        <a:latin typeface="+mn-lt"/>
        <a:ea typeface="+mn-ea"/>
        <a:cs typeface="+mn-cs"/>
      </a:defRPr>
    </a:lvl5pPr>
    <a:lvl6pPr marL="1290181" algn="l" defTabSz="516072" rtl="0" eaLnBrk="1" latinLnBrk="0" hangingPunct="1">
      <a:defRPr sz="677" kern="1200">
        <a:solidFill>
          <a:schemeClr val="tx1"/>
        </a:solidFill>
        <a:latin typeface="+mn-lt"/>
        <a:ea typeface="+mn-ea"/>
        <a:cs typeface="+mn-cs"/>
      </a:defRPr>
    </a:lvl6pPr>
    <a:lvl7pPr marL="1548217" algn="l" defTabSz="516072" rtl="0" eaLnBrk="1" latinLnBrk="0" hangingPunct="1">
      <a:defRPr sz="677" kern="1200">
        <a:solidFill>
          <a:schemeClr val="tx1"/>
        </a:solidFill>
        <a:latin typeface="+mn-lt"/>
        <a:ea typeface="+mn-ea"/>
        <a:cs typeface="+mn-cs"/>
      </a:defRPr>
    </a:lvl7pPr>
    <a:lvl8pPr marL="1806253" algn="l" defTabSz="516072" rtl="0" eaLnBrk="1" latinLnBrk="0" hangingPunct="1">
      <a:defRPr sz="677" kern="1200">
        <a:solidFill>
          <a:schemeClr val="tx1"/>
        </a:solidFill>
        <a:latin typeface="+mn-lt"/>
        <a:ea typeface="+mn-ea"/>
        <a:cs typeface="+mn-cs"/>
      </a:defRPr>
    </a:lvl8pPr>
    <a:lvl9pPr marL="2064290" algn="l" defTabSz="516072" rtl="0" eaLnBrk="1" latinLnBrk="0" hangingPunct="1">
      <a:defRPr sz="67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A382F671-B7DE-A20F-3E73-AB9D31C25C1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A9700E88-E1DD-CCBC-3792-63ADCC8F6C4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latin typeface="Times New Roman" panose="02020603050405020304" pitchFamily="18" charset="0"/>
              </a:rPr>
              <a:t>Accountants prepare reports for both external and internal users. </a:t>
            </a:r>
            <a:r>
              <a:rPr lang="en-US" altLang="en-US"/>
              <a:t>External users</a:t>
            </a:r>
            <a:r>
              <a:rPr lang="en-US" altLang="en-US" b="1"/>
              <a:t> </a:t>
            </a:r>
            <a:r>
              <a:rPr lang="en-US" altLang="en-US"/>
              <a:t>of accounting information are </a:t>
            </a:r>
            <a:r>
              <a:rPr lang="en-US" altLang="en-US" i="1"/>
              <a:t>not </a:t>
            </a:r>
            <a:r>
              <a:rPr lang="en-US" altLang="en-US"/>
              <a:t>directly involved in running the organization.  Examples of external users are lenders, shareholders (investors), governments, consumer groups, customers, and the external auditors. </a:t>
            </a:r>
          </a:p>
          <a:p>
            <a:endParaRPr lang="en-US" altLang="en-US"/>
          </a:p>
          <a:p>
            <a:r>
              <a:rPr lang="en-US" altLang="en-US"/>
              <a:t>Internal users</a:t>
            </a:r>
            <a:r>
              <a:rPr lang="en-US" altLang="en-US" b="1"/>
              <a:t> </a:t>
            </a:r>
            <a:r>
              <a:rPr lang="en-US" altLang="en-US"/>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endParaRPr lang="en-US" altLang="en-US"/>
          </a:p>
          <a:p>
            <a:endParaRPr lang="en-US" altLang="en-US">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7E1D879-F7CD-4B87-A39A-9B1EFBAA8C93}" type="datetime8">
              <a:rPr lang="ar-EG" smtClean="0"/>
              <a:t>27 أيلول، 26</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2177190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4C5202-9340-4763-A8B2-DB3760FE46B5}" type="datetime8">
              <a:rPr lang="ar-EG" smtClean="0"/>
              <a:t>27 أيلول، 26</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765796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070E33-6A2D-4642-8820-4F63366A9A7D}" type="datetime8">
              <a:rPr lang="ar-EG" smtClean="0"/>
              <a:t>27 أيلول، 26</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5769777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B6F78A-E644-4BD2-AA44-23730300262C}" type="datetime8">
              <a:rPr lang="ar-EG" smtClean="0"/>
              <a:t>27 أيلول، 26</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283101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743AD3-122B-40C0-BC16-64BF32E4901C}" type="datetime8">
              <a:rPr lang="ar-EG" smtClean="0"/>
              <a:t>27 أيلول، 26</a:t>
            </a:fld>
            <a:endParaRPr lang="ar-EG"/>
          </a:p>
        </p:txBody>
      </p:sp>
      <p:sp>
        <p:nvSpPr>
          <p:cNvPr id="8" name="Footer Placeholder 7"/>
          <p:cNvSpPr>
            <a:spLocks noGrp="1"/>
          </p:cNvSpPr>
          <p:nvPr>
            <p:ph type="ftr" sz="quarter" idx="11"/>
          </p:nvPr>
        </p:nvSpPr>
        <p:spPr/>
        <p:txBody>
          <a:bodyPr/>
          <a:lstStyle/>
          <a:p>
            <a:endParaRPr lang="ar-EG"/>
          </a:p>
        </p:txBody>
      </p:sp>
      <p:sp>
        <p:nvSpPr>
          <p:cNvPr id="9" name="Slide Number Placeholder 8"/>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5000914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36F7C0-6EDA-45E1-9667-502361C80AB8}" type="datetime8">
              <a:rPr lang="ar-EG" smtClean="0"/>
              <a:t>27 أيلول، 26</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225253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840A9-426D-42B1-827E-011C7AA75322}" type="datetime8">
              <a:rPr lang="ar-EG" smtClean="0"/>
              <a:t>27 أيلول، 26</a:t>
            </a:fld>
            <a:endParaRPr lang="ar-EG"/>
          </a:p>
        </p:txBody>
      </p:sp>
      <p:sp>
        <p:nvSpPr>
          <p:cNvPr id="3" name="Footer Placeholder 2"/>
          <p:cNvSpPr>
            <a:spLocks noGrp="1"/>
          </p:cNvSpPr>
          <p:nvPr>
            <p:ph type="ftr" sz="quarter" idx="11"/>
          </p:nvPr>
        </p:nvSpPr>
        <p:spPr/>
        <p:txBody>
          <a:bodyPr/>
          <a:lstStyle/>
          <a:p>
            <a:endParaRPr lang="ar-EG"/>
          </a:p>
        </p:txBody>
      </p:sp>
      <p:sp>
        <p:nvSpPr>
          <p:cNvPr id="4" name="Slide Number Placeholder 3"/>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40805428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E1DD41D-F016-4E68-BEAD-905813B2971E}" type="datetime8">
              <a:rPr lang="ar-EG" smtClean="0"/>
              <a:t>27 أيلول، 26</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0211502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7EB3B6-A347-40AE-B1D2-6942D69CB983}" type="datetime8">
              <a:rPr lang="ar-EG" smtClean="0"/>
              <a:t>27 أيلول، 26</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5651149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2B7B7F-3129-42A8-909B-33732CAB840F}" type="datetime8">
              <a:rPr lang="ar-EG" smtClean="0"/>
              <a:t>27 أيلول، 26</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5613349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AEA6C7-739D-417A-91CD-179C3780FCA6}" type="datetime8">
              <a:rPr lang="ar-EG" smtClean="0"/>
              <a:t>27 أيلول، 26</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7748165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77843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39114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3C6F66-5AD6-48CF-B4F4-5315F96E7480}" type="datetime8">
              <a:rPr lang="ar-EG" smtClean="0"/>
              <a:t>27 أيلول، 26</a:t>
            </a:fld>
            <a:endParaRPr lang="ar-EG"/>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9109FA-CF45-4298-8B36-360B17B99176}" type="slidenum">
              <a:rPr lang="ar-EG" smtClean="0"/>
              <a:t>‹#›</a:t>
            </a:fld>
            <a:endParaRPr lang="ar-EG"/>
          </a:p>
        </p:txBody>
      </p:sp>
    </p:spTree>
    <p:extLst>
      <p:ext uri="{BB962C8B-B14F-4D97-AF65-F5344CB8AC3E}">
        <p14:creationId xmlns:p14="http://schemas.microsoft.com/office/powerpoint/2010/main" val="3354281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hf sldNum="0" hdr="0" ftr="0" dt="0"/>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7.wmf"/><Relationship Id="rId13" Type="http://schemas.openxmlformats.org/officeDocument/2006/relationships/image" Target="../media/image10.wmf"/><Relationship Id="rId3" Type="http://schemas.openxmlformats.org/officeDocument/2006/relationships/notesSlide" Target="../notesSlides/notesSlide2.xml"/><Relationship Id="rId7" Type="http://schemas.openxmlformats.org/officeDocument/2006/relationships/oleObject" Target="../embeddings/oleObject2.bin"/><Relationship Id="rId12" Type="http://schemas.openxmlformats.org/officeDocument/2006/relationships/image" Target="../media/image9.wmf"/><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image" Target="../media/image6.wmf"/><Relationship Id="rId11" Type="http://schemas.openxmlformats.org/officeDocument/2006/relationships/oleObject" Target="../embeddings/oleObject4.bin"/><Relationship Id="rId5" Type="http://schemas.openxmlformats.org/officeDocument/2006/relationships/oleObject" Target="../embeddings/oleObject1.bin"/><Relationship Id="rId10" Type="http://schemas.openxmlformats.org/officeDocument/2006/relationships/image" Target="../media/image8.wmf"/><Relationship Id="rId4" Type="http://schemas.openxmlformats.org/officeDocument/2006/relationships/image" Target="../media/image3.png"/><Relationship Id="rId9" Type="http://schemas.openxmlformats.org/officeDocument/2006/relationships/oleObject" Target="../embeddings/oleObject3.bin"/></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wmf"/><Relationship Id="rId2" Type="http://schemas.openxmlformats.org/officeDocument/2006/relationships/audio" Target="../media/audio1.wav"/><Relationship Id="rId1" Type="http://schemas.openxmlformats.org/officeDocument/2006/relationships/slideLayout" Target="../slideLayouts/slideLayout6.xml"/><Relationship Id="rId6" Type="http://schemas.openxmlformats.org/officeDocument/2006/relationships/image" Target="../media/image13.wmf"/><Relationship Id="rId5" Type="http://schemas.openxmlformats.org/officeDocument/2006/relationships/image" Target="../media/image12.wmf"/><Relationship Id="rId4" Type="http://schemas.openxmlformats.org/officeDocument/2006/relationships/image" Target="../media/image11.wmf"/></Relationships>
</file>

<file path=ppt/slides/_rels/slide8.xml.rels><?xml version="1.0" encoding="UTF-8" standalone="yes"?>
<Relationships xmlns="http://schemas.openxmlformats.org/package/2006/relationships"><Relationship Id="rId8" Type="http://schemas.openxmlformats.org/officeDocument/2006/relationships/image" Target="../media/image19.wmf"/><Relationship Id="rId3" Type="http://schemas.openxmlformats.org/officeDocument/2006/relationships/image" Target="../media/image3.png"/><Relationship Id="rId7" Type="http://schemas.openxmlformats.org/officeDocument/2006/relationships/image" Target="../media/image18.wmf"/><Relationship Id="rId2" Type="http://schemas.openxmlformats.org/officeDocument/2006/relationships/audio" Target="../media/audio2.wav"/><Relationship Id="rId1" Type="http://schemas.openxmlformats.org/officeDocument/2006/relationships/slideLayout" Target="../slideLayouts/slideLayout6.xml"/><Relationship Id="rId6" Type="http://schemas.openxmlformats.org/officeDocument/2006/relationships/image" Target="../media/image17.wmf"/><Relationship Id="rId5" Type="http://schemas.openxmlformats.org/officeDocument/2006/relationships/image" Target="../media/image16.wmf"/><Relationship Id="rId4" Type="http://schemas.openxmlformats.org/officeDocument/2006/relationships/image" Target="../media/image15.wmf"/></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830997"/>
          </a:xfrm>
          <a:prstGeom prst="rect">
            <a:avLst/>
          </a:prstGeom>
          <a:noFill/>
        </p:spPr>
        <p:txBody>
          <a:bodyPr wrap="square" rtlCol="0">
            <a:spAutoFit/>
          </a:bodyPr>
          <a:lstStyle/>
          <a:p>
            <a:r>
              <a:rPr lang="en-US" sz="2800" b="1" dirty="0">
                <a:latin typeface="Alexandria" charset="0"/>
                <a:cs typeface="Alexandria" charset="0"/>
              </a:rPr>
              <a:t>Prepared by Dr. Emad Zaher</a:t>
            </a:r>
          </a:p>
          <a:p>
            <a:r>
              <a:rPr lang="en-US" sz="2000" b="1" dirty="0">
                <a:latin typeface="Alexandria" charset="0"/>
                <a:cs typeface="Alexandria" charset="0"/>
              </a:rPr>
              <a:t>Assistant Professor of Accounting</a:t>
            </a:r>
          </a:p>
        </p:txBody>
      </p:sp>
      <p:sp>
        <p:nvSpPr>
          <p:cNvPr id="31" name="TextBox 30"/>
          <p:cNvSpPr txBox="1"/>
          <p:nvPr/>
        </p:nvSpPr>
        <p:spPr>
          <a:xfrm>
            <a:off x="673669" y="2424037"/>
            <a:ext cx="5348131" cy="707886"/>
          </a:xfrm>
          <a:prstGeom prst="rect">
            <a:avLst/>
          </a:prstGeom>
          <a:noFill/>
        </p:spPr>
        <p:txBody>
          <a:bodyPr wrap="none" rtlCol="0">
            <a:spAutoFit/>
          </a:bodyPr>
          <a:lstStyle/>
          <a:p>
            <a:r>
              <a:rPr lang="en-US" sz="4000" b="1" dirty="0">
                <a:solidFill>
                  <a:srgbClr val="00B0F0"/>
                </a:solidFill>
                <a:latin typeface="Alexandria" charset="0"/>
                <a:cs typeface="Alexandria" charset="0"/>
              </a:rPr>
              <a:t>Financial Accounting</a:t>
            </a:r>
          </a:p>
        </p:txBody>
      </p:sp>
      <p:sp>
        <p:nvSpPr>
          <p:cNvPr id="34" name="Rectangle: Rounded Corners 33"/>
          <p:cNvSpPr/>
          <p:nvPr/>
        </p:nvSpPr>
        <p:spPr>
          <a:xfrm>
            <a:off x="329269" y="556590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a:t>
            </a:r>
            <a:r>
              <a:rPr lang="en-US" sz="2800" b="1" smtClean="0">
                <a:solidFill>
                  <a:schemeClr val="bg1"/>
                </a:solidFill>
                <a:latin typeface="Alexandria" charset="0"/>
                <a:cs typeface="Alexandria" charset="0"/>
              </a:rPr>
              <a:t>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164101" cy="461665"/>
          </a:xfrm>
          <a:prstGeom prst="rect">
            <a:avLst/>
          </a:prstGeom>
          <a:noFill/>
        </p:spPr>
        <p:txBody>
          <a:bodyPr wrap="none" rtlCol="0">
            <a:spAutoFit/>
          </a:bodyPr>
          <a:lstStyle/>
          <a:p>
            <a:r>
              <a:rPr lang="en-US" sz="2400" b="1" u="sng" dirty="0">
                <a:effectLst/>
                <a:latin typeface="Sakkal Majalla" panose="02000000000000000000" pitchFamily="2" charset="-78"/>
                <a:ea typeface="Calibri" panose="020F0502020204030204" pitchFamily="34" charset="0"/>
              </a:rPr>
              <a:t>MGM611</a:t>
            </a:r>
            <a:endParaRPr lang="en-US" sz="28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8000"/>
          </a:xfrm>
          <a:prstGeom prst="rect">
            <a:avLst/>
          </a:prstGeom>
        </p:spPr>
      </p:pic>
      <p:sp>
        <p:nvSpPr>
          <p:cNvPr id="4" name="Title 1">
            <a:extLst>
              <a:ext uri="{FF2B5EF4-FFF2-40B4-BE49-F238E27FC236}">
                <a16:creationId xmlns:a16="http://schemas.microsoft.com/office/drawing/2014/main" id="{BB88B58C-D7FB-907D-2F33-1C3CA0E8233F}"/>
              </a:ext>
            </a:extLst>
          </p:cNvPr>
          <p:cNvSpPr>
            <a:spLocks noGrp="1"/>
          </p:cNvSpPr>
          <p:nvPr>
            <p:ph type="title"/>
          </p:nvPr>
        </p:nvSpPr>
        <p:spPr>
          <a:xfrm>
            <a:off x="220176" y="1012685"/>
            <a:ext cx="10005848" cy="646331"/>
          </a:xfrm>
          <a:prstGeom prst="rect">
            <a:avLst/>
          </a:prstGeom>
          <a:solidFill>
            <a:srgbClr val="0070C0"/>
          </a:solidFill>
        </p:spPr>
        <p:txBody>
          <a:bodyPr wrap="square">
            <a:spAutoFit/>
          </a:bodyPr>
          <a:lstStyle/>
          <a:p>
            <a:r>
              <a:rPr lang="en-US" sz="4000" b="1" dirty="0">
                <a:solidFill>
                  <a:schemeClr val="bg1"/>
                </a:solidFill>
                <a:ea typeface="Source Sans Pro" charset="0"/>
              </a:rPr>
              <a:t>Chapter (1) Introduction to Financial Accounting</a:t>
            </a:r>
          </a:p>
        </p:txBody>
      </p:sp>
      <p:sp>
        <p:nvSpPr>
          <p:cNvPr id="6" name="COB/LO">
            <a:extLst>
              <a:ext uri="{FF2B5EF4-FFF2-40B4-BE49-F238E27FC236}">
                <a16:creationId xmlns:a16="http://schemas.microsoft.com/office/drawing/2014/main" id="{C2C1EB59-F99F-8AE1-924F-B3FA70BB99DB}"/>
              </a:ext>
            </a:extLst>
          </p:cNvPr>
          <p:cNvSpPr txBox="1">
            <a:spLocks/>
          </p:cNvSpPr>
          <p:nvPr/>
        </p:nvSpPr>
        <p:spPr>
          <a:xfrm>
            <a:off x="296917" y="1659016"/>
            <a:ext cx="11598165" cy="4344239"/>
          </a:xfrm>
          <a:prstGeom prst="rect">
            <a:avLst/>
          </a:prstGeom>
          <a:solidFill>
            <a:schemeClr val="bg1">
              <a:lumMod val="95000"/>
            </a:schemeClr>
          </a:solidFill>
        </p:spPr>
        <p:txBody>
          <a:bodyPr/>
          <a:lstStyle>
            <a:lvl1pPr marL="0" indent="0" algn="l" defTabSz="914400" rtl="0" eaLnBrk="1" latinLnBrk="0" hangingPunct="1">
              <a:lnSpc>
                <a:spcPct val="90000"/>
              </a:lnSpc>
              <a:spcBef>
                <a:spcPts val="1000"/>
              </a:spcBef>
              <a:buFont typeface="+mj-lt"/>
              <a:buNone/>
              <a:tabLst/>
              <a:defRPr sz="3000" b="0" i="0"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520700" indent="-508000" algn="l" defTabSz="914400" rtl="0" eaLnBrk="1" latinLnBrk="0" hangingPunct="1">
              <a:lnSpc>
                <a:spcPct val="90000"/>
              </a:lnSpc>
              <a:spcBef>
                <a:spcPts val="2000"/>
              </a:spcBef>
              <a:buFont typeface="Arial"/>
              <a:buNone/>
              <a:tabLst/>
              <a:defRPr sz="2800" b="0" i="0" kern="120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kern="1200">
                <a:solidFill>
                  <a:schemeClr val="tx1"/>
                </a:solidFill>
                <a:latin typeface="Calibri" panose="020F0502020204030204" pitchFamily="34" charset="0"/>
                <a:ea typeface="Calibri" panose="020F0502020204030204" pitchFamily="34" charset="0"/>
                <a:cs typeface="Calibri" panose="020F0502020204030204" pitchFamily="34" charset="0"/>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520700" marR="0" lvl="1" indent="-508000" algn="l" defTabSz="914400" rtl="0" eaLnBrk="1" fontAlgn="auto" latinLnBrk="0" hangingPunct="1">
              <a:lnSpc>
                <a:spcPct val="100000"/>
              </a:lnSpc>
              <a:spcBef>
                <a:spcPts val="1200"/>
              </a:spcBef>
              <a:spcAft>
                <a:spcPts val="0"/>
              </a:spcAft>
              <a:buClrTx/>
              <a:buSzTx/>
              <a:buFont typeface="Arial"/>
              <a:buNone/>
              <a:tabLst/>
              <a:defRPr/>
            </a:pPr>
            <a:r>
              <a:rPr kumimoji="0" lang="en-US" sz="3200" b="1" i="0" u="none" strike="noStrike" kern="1200" cap="none" spc="0" normalizeH="0" baseline="0" noProof="0" dirty="0">
                <a:ln>
                  <a:noFill/>
                </a:ln>
                <a:solidFill>
                  <a:srgbClr val="002060"/>
                </a:solidFill>
                <a:effectLst/>
                <a:uLnTx/>
                <a:uFillTx/>
                <a:latin typeface="Calibri" panose="020F0502020204030204" pitchFamily="34" charset="0"/>
                <a:cs typeface="Calibri" panose="020F0502020204030204" pitchFamily="34" charset="0"/>
              </a:rPr>
              <a:t>Learning outcomes</a:t>
            </a:r>
          </a:p>
          <a:p>
            <a:pPr marL="0" marR="0" lvl="0" indent="0" algn="l" defTabSz="914400" rtl="0" eaLnBrk="1" fontAlgn="auto" latinLnBrk="0" hangingPunct="1">
              <a:lnSpc>
                <a:spcPct val="100000"/>
              </a:lnSpc>
              <a:spcBef>
                <a:spcPts val="1000"/>
              </a:spcBef>
              <a:spcAft>
                <a:spcPts val="0"/>
              </a:spcAft>
              <a:buClrTx/>
              <a:buSzTx/>
              <a:buFont typeface="+mj-lt"/>
              <a:buNone/>
              <a:tabLst/>
              <a:defRPr/>
            </a:pPr>
            <a:r>
              <a:rPr kumimoji="0" lang="en-US" sz="2600" b="1" i="0" u="none" strike="noStrike" kern="1200" cap="none" spc="0" normalizeH="0" baseline="0" noProof="0" dirty="0">
                <a:ln>
                  <a:noFill/>
                </a:ln>
                <a:solidFill>
                  <a:srgbClr val="0070C0"/>
                </a:solidFill>
                <a:effectLst/>
                <a:uLnTx/>
                <a:uFillTx/>
                <a:latin typeface="Calibri" panose="020F0502020204030204" pitchFamily="34" charset="0"/>
                <a:cs typeface="Calibri" panose="020F0502020204030204" pitchFamily="34" charset="0"/>
              </a:rPr>
              <a:t>LO 1</a:t>
            </a:r>
            <a:r>
              <a:rPr kumimoji="0" lang="en-US" sz="2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t>
            </a:r>
            <a:r>
              <a:rPr lang="en-US" b="1" dirty="0">
                <a:latin typeface="Times New Roman" panose="02020603050405020304" pitchFamily="18" charset="0"/>
                <a:ea typeface="+mn-ea"/>
                <a:cs typeface="+mn-cs"/>
              </a:rPr>
              <a:t>Identify the origins of Accounting</a:t>
            </a:r>
            <a:r>
              <a:rPr kumimoji="0" lang="en-US" sz="2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a:t>
            </a:r>
          </a:p>
          <a:p>
            <a:pPr marL="0" marR="0" lvl="0" indent="0" algn="l" defTabSz="914400" rtl="0" eaLnBrk="1" fontAlgn="auto" latinLnBrk="0" hangingPunct="1">
              <a:lnSpc>
                <a:spcPct val="100000"/>
              </a:lnSpc>
              <a:spcBef>
                <a:spcPts val="1000"/>
              </a:spcBef>
              <a:spcAft>
                <a:spcPts val="0"/>
              </a:spcAft>
              <a:buClrTx/>
              <a:buSzTx/>
              <a:buFont typeface="+mj-lt"/>
              <a:buNone/>
              <a:tabLst/>
              <a:defRPr/>
            </a:pPr>
            <a:r>
              <a:rPr kumimoji="0" lang="en-US" sz="2600" b="1" i="0" u="none" strike="noStrike" kern="1200" cap="none" spc="0" normalizeH="0" baseline="0" noProof="0" dirty="0">
                <a:ln>
                  <a:noFill/>
                </a:ln>
                <a:solidFill>
                  <a:srgbClr val="0070C0"/>
                </a:solidFill>
                <a:effectLst/>
                <a:uLnTx/>
                <a:uFillTx/>
                <a:latin typeface="Calibri" panose="020F0502020204030204" pitchFamily="34" charset="0"/>
                <a:cs typeface="Calibri" panose="020F0502020204030204" pitchFamily="34" charset="0"/>
              </a:rPr>
              <a:t>LO 2 </a:t>
            </a:r>
            <a:r>
              <a:rPr kumimoji="0" lang="en-US" sz="2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t>
            </a:r>
            <a:r>
              <a:rPr lang="en-US" b="1" dirty="0">
                <a:latin typeface="Times New Roman" panose="02020603050405020304" pitchFamily="18" charset="0"/>
                <a:ea typeface="+mn-ea"/>
                <a:cs typeface="+mn-cs"/>
              </a:rPr>
              <a:t>Explain the different forms of business ownership.</a:t>
            </a:r>
          </a:p>
          <a:p>
            <a:pPr>
              <a:lnSpc>
                <a:spcPct val="100000"/>
              </a:lnSpc>
            </a:pPr>
            <a:r>
              <a:rPr kumimoji="0" lang="en-US" sz="2600" b="1" i="0" u="none" strike="noStrike" kern="1200" cap="none" spc="0" normalizeH="0" baseline="0" noProof="0" dirty="0">
                <a:ln>
                  <a:noFill/>
                </a:ln>
                <a:solidFill>
                  <a:srgbClr val="0070C0"/>
                </a:solidFill>
                <a:effectLst/>
                <a:uLnTx/>
                <a:uFillTx/>
                <a:latin typeface="Calibri" panose="020F0502020204030204" pitchFamily="34" charset="0"/>
                <a:cs typeface="Calibri" panose="020F0502020204030204" pitchFamily="34" charset="0"/>
              </a:rPr>
              <a:t>LO 3 </a:t>
            </a:r>
            <a:r>
              <a:rPr kumimoji="0" lang="en-US" sz="2600" b="1" i="0" u="none" strike="noStrike" kern="1200" cap="none" spc="0" normalizeH="0" baseline="0" noProof="0" dirty="0">
                <a:ln>
                  <a:noFill/>
                </a:ln>
                <a:solidFill>
                  <a:srgbClr val="990000"/>
                </a:solidFill>
                <a:effectLst/>
                <a:uLnTx/>
                <a:uFillTx/>
                <a:latin typeface="Calibri" panose="020F0502020204030204" pitchFamily="34" charset="0"/>
                <a:cs typeface="Calibri" panose="020F0502020204030204" pitchFamily="34" charset="0"/>
              </a:rPr>
              <a:t>	</a:t>
            </a:r>
            <a:r>
              <a:rPr lang="en-US" b="1" dirty="0">
                <a:latin typeface="Times New Roman" panose="02020603050405020304" pitchFamily="18" charset="0"/>
                <a:ea typeface="+mn-ea"/>
                <a:cs typeface="+mn-cs"/>
              </a:rPr>
              <a:t>State the main reasons for studying Accounting .</a:t>
            </a:r>
          </a:p>
          <a:p>
            <a:pPr marR="0" lvl="0" fontAlgn="auto">
              <a:lnSpc>
                <a:spcPct val="100000"/>
              </a:lnSpc>
              <a:spcAft>
                <a:spcPts val="0"/>
              </a:spcAft>
              <a:buClrTx/>
              <a:buSzTx/>
              <a:defRPr/>
            </a:pPr>
            <a:r>
              <a:rPr kumimoji="0" lang="en-US" sz="2600" b="1" i="0" u="none" strike="noStrike" kern="1200" cap="none" spc="0" normalizeH="0" baseline="0" noProof="0" dirty="0">
                <a:ln>
                  <a:noFill/>
                </a:ln>
                <a:solidFill>
                  <a:srgbClr val="0070C0"/>
                </a:solidFill>
                <a:effectLst/>
                <a:uLnTx/>
                <a:uFillTx/>
                <a:latin typeface="Calibri" panose="020F0502020204030204" pitchFamily="34" charset="0"/>
                <a:cs typeface="Calibri" panose="020F0502020204030204" pitchFamily="34" charset="0"/>
              </a:rPr>
              <a:t>LO 4</a:t>
            </a:r>
            <a:r>
              <a:rPr kumimoji="0" lang="en-US" sz="2600" b="1" i="0" u="none" strike="noStrike" kern="1200" cap="none" spc="0" normalizeH="0" baseline="0" noProof="0" dirty="0">
                <a:ln>
                  <a:noFill/>
                </a:ln>
                <a:solidFill>
                  <a:srgbClr val="990000"/>
                </a:solidFill>
                <a:effectLst/>
                <a:uLnTx/>
                <a:uFillTx/>
                <a:latin typeface="Calibri" panose="020F0502020204030204" pitchFamily="34" charset="0"/>
                <a:cs typeface="Calibri" panose="020F0502020204030204" pitchFamily="34" charset="0"/>
              </a:rPr>
              <a:t> 	</a:t>
            </a:r>
            <a:r>
              <a:rPr lang="en-US" b="1" dirty="0">
                <a:latin typeface="Times New Roman" panose="02020603050405020304" pitchFamily="18" charset="0"/>
                <a:ea typeface="+mn-ea"/>
                <a:cs typeface="+mn-cs"/>
              </a:rPr>
              <a:t>Describe Activities &amp; different users of Accounting information.</a:t>
            </a:r>
          </a:p>
          <a:p>
            <a:pPr>
              <a:lnSpc>
                <a:spcPct val="100000"/>
              </a:lnSpc>
            </a:pPr>
            <a:r>
              <a:rPr lang="en-US" sz="2600" b="1" dirty="0">
                <a:solidFill>
                  <a:srgbClr val="0070C0"/>
                </a:solidFill>
              </a:rPr>
              <a:t>LO 5</a:t>
            </a:r>
            <a:r>
              <a:rPr lang="en-US" b="1" dirty="0">
                <a:latin typeface="Times New Roman" panose="02020603050405020304" pitchFamily="18" charset="0"/>
                <a:ea typeface="+mn-ea"/>
                <a:cs typeface="+mn-cs"/>
              </a:rPr>
              <a:t>    Explain  the GAAP &amp; the role of standards-setters bodies.</a:t>
            </a:r>
          </a:p>
          <a:p>
            <a:pPr>
              <a:lnSpc>
                <a:spcPct val="100000"/>
              </a:lnSpc>
            </a:pPr>
            <a:r>
              <a:rPr lang="en-US" sz="2400" b="1" dirty="0">
                <a:solidFill>
                  <a:srgbClr val="0070C0"/>
                </a:solidFill>
              </a:rPr>
              <a:t>LO 6</a:t>
            </a:r>
            <a:r>
              <a:rPr lang="en-US" sz="1600" b="1" dirty="0">
                <a:solidFill>
                  <a:srgbClr val="0070C0"/>
                </a:solidFill>
                <a:latin typeface="Times New Roman" panose="02020603050405020304" pitchFamily="18" charset="0"/>
                <a:ea typeface="+mn-ea"/>
                <a:cs typeface="+mn-cs"/>
              </a:rPr>
              <a:t>    </a:t>
            </a:r>
            <a:r>
              <a:rPr lang="ar-EG" sz="1600" b="1" dirty="0">
                <a:solidFill>
                  <a:srgbClr val="0070C0"/>
                </a:solidFill>
                <a:latin typeface="Times New Roman" panose="02020603050405020304" pitchFamily="18" charset="0"/>
                <a:ea typeface="+mn-ea"/>
                <a:cs typeface="+mn-cs"/>
              </a:rPr>
              <a:t>   </a:t>
            </a:r>
            <a:r>
              <a:rPr lang="en-US" b="1" dirty="0">
                <a:latin typeface="Times New Roman" panose="02020603050405020304" pitchFamily="18" charset="0"/>
                <a:ea typeface="+mn-ea"/>
                <a:cs typeface="+mn-cs"/>
              </a:rPr>
              <a:t>Comparing Financial Accounting with Managerial Accounting.</a:t>
            </a:r>
          </a:p>
          <a:p>
            <a:pPr>
              <a:lnSpc>
                <a:spcPct val="150000"/>
              </a:lnSpc>
            </a:pPr>
            <a:endParaRPr lang="en-US" b="1" dirty="0">
              <a:latin typeface="Times New Roman" panose="02020603050405020304" pitchFamily="18" charset="0"/>
              <a:ea typeface="+mn-ea"/>
              <a:cs typeface="+mn-cs"/>
            </a:endParaRPr>
          </a:p>
          <a:p>
            <a:pPr marR="0" lvl="0" fontAlgn="auto">
              <a:lnSpc>
                <a:spcPct val="150000"/>
              </a:lnSpc>
              <a:spcAft>
                <a:spcPts val="0"/>
              </a:spcAft>
              <a:buClrTx/>
              <a:buSzTx/>
              <a:defRPr/>
            </a:pPr>
            <a:endParaRPr lang="en-US" b="1" dirty="0">
              <a:latin typeface="Times New Roman" panose="02020603050405020304" pitchFamily="18" charset="0"/>
              <a:ea typeface="+mn-ea"/>
              <a:cs typeface="+mn-cs"/>
            </a:endParaRPr>
          </a:p>
          <a:p>
            <a:pPr marL="0" marR="0" lvl="0" indent="0" algn="l" defTabSz="914400" rtl="0" eaLnBrk="1" fontAlgn="auto" latinLnBrk="0" hangingPunct="1">
              <a:lnSpc>
                <a:spcPct val="150000"/>
              </a:lnSpc>
              <a:spcBef>
                <a:spcPts val="1000"/>
              </a:spcBef>
              <a:spcAft>
                <a:spcPts val="0"/>
              </a:spcAft>
              <a:buClrTx/>
              <a:buSzTx/>
              <a:buFont typeface="+mj-lt"/>
              <a:buNone/>
              <a:tabLst/>
              <a:defRPr/>
            </a:pPr>
            <a:endParaRPr lang="en-US" b="1" dirty="0">
              <a:latin typeface="Times New Roman" panose="02020603050405020304" pitchFamily="18" charset="0"/>
              <a:ea typeface="+mn-ea"/>
              <a:cs typeface="+mn-cs"/>
            </a:endParaRPr>
          </a:p>
        </p:txBody>
      </p:sp>
    </p:spTree>
    <p:extLst>
      <p:ext uri="{BB962C8B-B14F-4D97-AF65-F5344CB8AC3E}">
        <p14:creationId xmlns:p14="http://schemas.microsoft.com/office/powerpoint/2010/main" val="19000944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286383C-EBC5-D1E0-56D0-F683228E85BA}"/>
              </a:ext>
            </a:extLst>
          </p:cNvPr>
          <p:cNvSpPr>
            <a:spLocks noGrp="1"/>
          </p:cNvSpPr>
          <p:nvPr>
            <p:ph type="title"/>
          </p:nvPr>
        </p:nvSpPr>
        <p:spPr>
          <a:xfrm>
            <a:off x="995855" y="1196766"/>
            <a:ext cx="10515600" cy="880196"/>
          </a:xfrm>
          <a:solidFill>
            <a:srgbClr val="0070C0"/>
          </a:solidFill>
        </p:spPr>
        <p:txBody>
          <a:bodyPr/>
          <a:lstStyle/>
          <a:p>
            <a:pPr algn="ctr"/>
            <a:r>
              <a:rPr lang="en-US" b="1" dirty="0">
                <a:solidFill>
                  <a:schemeClr val="bg1"/>
                </a:solidFill>
              </a:rPr>
              <a:t>The Origins of Accounting</a:t>
            </a:r>
          </a:p>
        </p:txBody>
      </p:sp>
      <p:sp>
        <p:nvSpPr>
          <p:cNvPr id="3" name="Content Placeholder 2">
            <a:extLst>
              <a:ext uri="{FF2B5EF4-FFF2-40B4-BE49-F238E27FC236}">
                <a16:creationId xmlns:a16="http://schemas.microsoft.com/office/drawing/2014/main" id="{17E0B22B-CF6C-EC9F-C565-4F77BC1CAE4B}"/>
              </a:ext>
            </a:extLst>
          </p:cNvPr>
          <p:cNvSpPr>
            <a:spLocks noGrp="1"/>
          </p:cNvSpPr>
          <p:nvPr>
            <p:ph idx="1"/>
          </p:nvPr>
        </p:nvSpPr>
        <p:spPr>
          <a:xfrm>
            <a:off x="1121980" y="2305799"/>
            <a:ext cx="10629275" cy="963118"/>
          </a:xfrm>
        </p:spPr>
        <p:txBody>
          <a:bodyPr/>
          <a:lstStyle/>
          <a:p>
            <a:pPr marL="0" indent="0" algn="l">
              <a:buNone/>
            </a:pPr>
            <a:r>
              <a:rPr lang="en-US" dirty="0"/>
              <a:t>The Origins of Accounting is  generally attributed to the Italian mathematician “</a:t>
            </a:r>
            <a:r>
              <a:rPr lang="en-US" b="1" dirty="0"/>
              <a:t>Luka </a:t>
            </a:r>
            <a:r>
              <a:rPr lang="en-US" b="1" dirty="0" err="1"/>
              <a:t>Pacioli</a:t>
            </a:r>
            <a:r>
              <a:rPr lang="en-US" dirty="0"/>
              <a:t>” in 1494. </a:t>
            </a:r>
          </a:p>
        </p:txBody>
      </p:sp>
      <p:sp>
        <p:nvSpPr>
          <p:cNvPr id="4" name="Arrow: Down 3">
            <a:extLst>
              <a:ext uri="{FF2B5EF4-FFF2-40B4-BE49-F238E27FC236}">
                <a16:creationId xmlns:a16="http://schemas.microsoft.com/office/drawing/2014/main" id="{2CBC6003-A8AB-2AA8-C8A4-FE9C1B5A731F}"/>
              </a:ext>
            </a:extLst>
          </p:cNvPr>
          <p:cNvSpPr/>
          <p:nvPr/>
        </p:nvSpPr>
        <p:spPr>
          <a:xfrm>
            <a:off x="8429219" y="3794228"/>
            <a:ext cx="584616" cy="70772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Arrow: Down 4">
            <a:extLst>
              <a:ext uri="{FF2B5EF4-FFF2-40B4-BE49-F238E27FC236}">
                <a16:creationId xmlns:a16="http://schemas.microsoft.com/office/drawing/2014/main" id="{1E2A2BDD-9EA7-6157-C48A-64267DCEA1A4}"/>
              </a:ext>
            </a:extLst>
          </p:cNvPr>
          <p:cNvSpPr/>
          <p:nvPr/>
        </p:nvSpPr>
        <p:spPr>
          <a:xfrm>
            <a:off x="2808896" y="3785473"/>
            <a:ext cx="584616" cy="82152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2">
            <a:extLst>
              <a:ext uri="{FF2B5EF4-FFF2-40B4-BE49-F238E27FC236}">
                <a16:creationId xmlns:a16="http://schemas.microsoft.com/office/drawing/2014/main" id="{27532FC3-8AEA-AA45-99F2-569B23F79F79}"/>
              </a:ext>
            </a:extLst>
          </p:cNvPr>
          <p:cNvSpPr txBox="1">
            <a:spLocks/>
          </p:cNvSpPr>
          <p:nvPr/>
        </p:nvSpPr>
        <p:spPr>
          <a:xfrm>
            <a:off x="1121980" y="3211634"/>
            <a:ext cx="10515600" cy="668935"/>
          </a:xfrm>
          <a:prstGeom prst="rect">
            <a:avLst/>
          </a:prstGeom>
        </p:spPr>
        <p:txBody>
          <a:bodyPr vert="horz" lIns="91440" tIns="45720" rIns="91440" bIns="45720" rtlCol="0">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dirty="0"/>
              <a:t>Luka developed the </a:t>
            </a:r>
            <a:r>
              <a:rPr lang="en-US" dirty="0">
                <a:latin typeface="AdLib BT" panose="04040805040B02020603" pitchFamily="82" charset="0"/>
              </a:rPr>
              <a:t>Double entry system </a:t>
            </a:r>
            <a:r>
              <a:rPr lang="en-US" dirty="0"/>
              <a:t>which includes: </a:t>
            </a:r>
          </a:p>
        </p:txBody>
      </p:sp>
      <p:sp>
        <p:nvSpPr>
          <p:cNvPr id="7" name="Content Placeholder 2">
            <a:extLst>
              <a:ext uri="{FF2B5EF4-FFF2-40B4-BE49-F238E27FC236}">
                <a16:creationId xmlns:a16="http://schemas.microsoft.com/office/drawing/2014/main" id="{BC6117F1-44C7-1497-862A-1340C1D598A9}"/>
              </a:ext>
            </a:extLst>
          </p:cNvPr>
          <p:cNvSpPr txBox="1">
            <a:spLocks/>
          </p:cNvSpPr>
          <p:nvPr/>
        </p:nvSpPr>
        <p:spPr>
          <a:xfrm>
            <a:off x="2558668" y="4549504"/>
            <a:ext cx="2142344" cy="668935"/>
          </a:xfrm>
          <a:prstGeom prst="rect">
            <a:avLst/>
          </a:prstGeom>
        </p:spPr>
        <p:txBody>
          <a:bodyPr vert="horz" lIns="91440" tIns="45720" rIns="91440" bIns="45720" rtlCol="0">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dirty="0">
                <a:latin typeface="AdLib BT" panose="04040805040B02020603" pitchFamily="82" charset="0"/>
              </a:rPr>
              <a:t>Debit</a:t>
            </a:r>
          </a:p>
        </p:txBody>
      </p:sp>
      <p:sp>
        <p:nvSpPr>
          <p:cNvPr id="8" name="Content Placeholder 2">
            <a:extLst>
              <a:ext uri="{FF2B5EF4-FFF2-40B4-BE49-F238E27FC236}">
                <a16:creationId xmlns:a16="http://schemas.microsoft.com/office/drawing/2014/main" id="{0F34BE47-09D5-22DD-B421-A047FA704F4F}"/>
              </a:ext>
            </a:extLst>
          </p:cNvPr>
          <p:cNvSpPr txBox="1">
            <a:spLocks/>
          </p:cNvSpPr>
          <p:nvPr/>
        </p:nvSpPr>
        <p:spPr>
          <a:xfrm>
            <a:off x="8154647" y="4525748"/>
            <a:ext cx="2142344" cy="668935"/>
          </a:xfrm>
          <a:prstGeom prst="rect">
            <a:avLst/>
          </a:prstGeom>
        </p:spPr>
        <p:txBody>
          <a:bodyPr vert="horz" lIns="91440" tIns="45720" rIns="91440" bIns="45720" rtlCol="0">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00000"/>
              </a:lnSpc>
              <a:buNone/>
            </a:pPr>
            <a:r>
              <a:rPr lang="en-US" dirty="0">
                <a:latin typeface="AdLib BT" panose="04040805040B02020603" pitchFamily="82" charset="0"/>
              </a:rPr>
              <a:t>Credit</a:t>
            </a:r>
          </a:p>
        </p:txBody>
      </p:sp>
      <p:sp>
        <p:nvSpPr>
          <p:cNvPr id="9" name="Arrow: Down 8">
            <a:extLst>
              <a:ext uri="{FF2B5EF4-FFF2-40B4-BE49-F238E27FC236}">
                <a16:creationId xmlns:a16="http://schemas.microsoft.com/office/drawing/2014/main" id="{D27728AF-A478-FC2D-9BE2-E058C2103509}"/>
              </a:ext>
            </a:extLst>
          </p:cNvPr>
          <p:cNvSpPr/>
          <p:nvPr/>
        </p:nvSpPr>
        <p:spPr>
          <a:xfrm>
            <a:off x="2808469" y="5142073"/>
            <a:ext cx="584616" cy="549013"/>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Down 9">
            <a:extLst>
              <a:ext uri="{FF2B5EF4-FFF2-40B4-BE49-F238E27FC236}">
                <a16:creationId xmlns:a16="http://schemas.microsoft.com/office/drawing/2014/main" id="{0C696252-49D4-773F-BF2F-08C2D323672A}"/>
              </a:ext>
            </a:extLst>
          </p:cNvPr>
          <p:cNvSpPr/>
          <p:nvPr/>
        </p:nvSpPr>
        <p:spPr>
          <a:xfrm>
            <a:off x="8489463" y="5058014"/>
            <a:ext cx="584616" cy="549013"/>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2">
            <a:extLst>
              <a:ext uri="{FF2B5EF4-FFF2-40B4-BE49-F238E27FC236}">
                <a16:creationId xmlns:a16="http://schemas.microsoft.com/office/drawing/2014/main" id="{5F7B81A1-77C9-D384-C040-319064381BBB}"/>
              </a:ext>
            </a:extLst>
          </p:cNvPr>
          <p:cNvSpPr txBox="1">
            <a:spLocks/>
          </p:cNvSpPr>
          <p:nvPr/>
        </p:nvSpPr>
        <p:spPr>
          <a:xfrm>
            <a:off x="2321913" y="5691086"/>
            <a:ext cx="2142344" cy="668935"/>
          </a:xfrm>
          <a:prstGeom prst="rect">
            <a:avLst/>
          </a:prstGeom>
        </p:spPr>
        <p:txBody>
          <a:bodyPr vert="horz" lIns="91440" tIns="45720" rIns="91440" bIns="45720" rtlCol="0">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sz="3200" dirty="0"/>
              <a:t>Borrower</a:t>
            </a:r>
            <a:endParaRPr lang="en-US" sz="1800" dirty="0"/>
          </a:p>
        </p:txBody>
      </p:sp>
      <p:sp>
        <p:nvSpPr>
          <p:cNvPr id="12" name="Content Placeholder 2">
            <a:extLst>
              <a:ext uri="{FF2B5EF4-FFF2-40B4-BE49-F238E27FC236}">
                <a16:creationId xmlns:a16="http://schemas.microsoft.com/office/drawing/2014/main" id="{19B6B64D-5863-72F4-A33D-B25E71637154}"/>
              </a:ext>
            </a:extLst>
          </p:cNvPr>
          <p:cNvSpPr txBox="1">
            <a:spLocks/>
          </p:cNvSpPr>
          <p:nvPr/>
        </p:nvSpPr>
        <p:spPr>
          <a:xfrm>
            <a:off x="8154647" y="5604287"/>
            <a:ext cx="2142344" cy="668935"/>
          </a:xfrm>
          <a:prstGeom prst="rect">
            <a:avLst/>
          </a:prstGeom>
        </p:spPr>
        <p:txBody>
          <a:bodyPr vert="horz" lIns="91440" tIns="45720" rIns="91440" bIns="45720" rtlCol="0">
            <a:norm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sz="3600" dirty="0"/>
              <a:t>lender</a:t>
            </a:r>
          </a:p>
        </p:txBody>
      </p:sp>
      <p:pic>
        <p:nvPicPr>
          <p:cNvPr id="14" name="Picture 13">
            <a:extLst>
              <a:ext uri="{FF2B5EF4-FFF2-40B4-BE49-F238E27FC236}">
                <a16:creationId xmlns:a16="http://schemas.microsoft.com/office/drawing/2014/main" id="{9CF2CCE8-24D6-8EBB-ED67-EF8ADF3FA7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17514" y="3692616"/>
            <a:ext cx="3423759" cy="2482604"/>
          </a:xfrm>
          <a:prstGeom prst="rect">
            <a:avLst/>
          </a:prstGeom>
        </p:spPr>
      </p:pic>
    </p:spTree>
    <p:extLst>
      <p:ext uri="{BB962C8B-B14F-4D97-AF65-F5344CB8AC3E}">
        <p14:creationId xmlns:p14="http://schemas.microsoft.com/office/powerpoint/2010/main" val="23974027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3" name="Title ">
            <a:extLst>
              <a:ext uri="{FF2B5EF4-FFF2-40B4-BE49-F238E27FC236}">
                <a16:creationId xmlns:a16="http://schemas.microsoft.com/office/drawing/2014/main" id="{B422D780-4200-EC67-6829-CEBA4F0573A0}"/>
              </a:ext>
            </a:extLst>
          </p:cNvPr>
          <p:cNvSpPr txBox="1">
            <a:spLocks/>
          </p:cNvSpPr>
          <p:nvPr/>
        </p:nvSpPr>
        <p:spPr>
          <a:xfrm>
            <a:off x="272217" y="1013723"/>
            <a:ext cx="9023132" cy="646331"/>
          </a:xfrm>
          <a:prstGeom prst="rect">
            <a:avLst/>
          </a:prstGeom>
          <a:solidFill>
            <a:srgbClr val="0070C0"/>
          </a:solidFill>
        </p:spPr>
        <p:txBody>
          <a:bodyPr vert="horz" wrap="square" lIns="91440" tIns="45720" rIns="91440" bIns="45720" rtlCol="0" anchor="ctr">
            <a:spAutoFit/>
          </a:bodyPr>
          <a:lstStyle>
            <a:lvl1pPr algn="l"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solidFill>
                  <a:schemeClr val="bg1"/>
                </a:solidFill>
                <a:latin typeface="Calibri" panose="020F0502020204030204" pitchFamily="34" charset="0"/>
                <a:ea typeface="Source Sans Pro" charset="0"/>
                <a:cs typeface="Calibri" panose="020F0502020204030204" pitchFamily="34" charset="0"/>
              </a:rPr>
              <a:t>Forms of Business Ownership</a:t>
            </a:r>
            <a:endParaRPr lang="en-US" b="1" dirty="0">
              <a:solidFill>
                <a:schemeClr val="bg1"/>
              </a:solidFill>
            </a:endParaRPr>
          </a:p>
        </p:txBody>
      </p:sp>
      <p:graphicFrame>
        <p:nvGraphicFramePr>
          <p:cNvPr id="4" name="Table 3">
            <a:extLst>
              <a:ext uri="{FF2B5EF4-FFF2-40B4-BE49-F238E27FC236}">
                <a16:creationId xmlns:a16="http://schemas.microsoft.com/office/drawing/2014/main" id="{F9DD8D4C-2082-4706-CD45-493876272EAB}"/>
              </a:ext>
            </a:extLst>
          </p:cNvPr>
          <p:cNvGraphicFramePr>
            <a:graphicFrameLocks noGrp="1"/>
          </p:cNvGraphicFramePr>
          <p:nvPr>
            <p:extLst>
              <p:ext uri="{D42A27DB-BD31-4B8C-83A1-F6EECF244321}">
                <p14:modId xmlns:p14="http://schemas.microsoft.com/office/powerpoint/2010/main" val="2077840874"/>
              </p:ext>
            </p:extLst>
          </p:nvPr>
        </p:nvGraphicFramePr>
        <p:xfrm>
          <a:off x="287457" y="1810528"/>
          <a:ext cx="11634953" cy="4377438"/>
        </p:xfrm>
        <a:graphic>
          <a:graphicData uri="http://schemas.openxmlformats.org/drawingml/2006/table">
            <a:tbl>
              <a:tblPr>
                <a:tableStyleId>{5C22544A-7EE6-4342-B048-85BDC9FD1C3A}</a:tableStyleId>
              </a:tblPr>
              <a:tblGrid>
                <a:gridCol w="3812191">
                  <a:extLst>
                    <a:ext uri="{9D8B030D-6E8A-4147-A177-3AD203B41FA5}">
                      <a16:colId xmlns:a16="http://schemas.microsoft.com/office/drawing/2014/main" val="20000"/>
                    </a:ext>
                  </a:extLst>
                </a:gridCol>
                <a:gridCol w="372187">
                  <a:extLst>
                    <a:ext uri="{9D8B030D-6E8A-4147-A177-3AD203B41FA5}">
                      <a16:colId xmlns:a16="http://schemas.microsoft.com/office/drawing/2014/main" val="20001"/>
                    </a:ext>
                  </a:extLst>
                </a:gridCol>
                <a:gridCol w="3485570">
                  <a:extLst>
                    <a:ext uri="{9D8B030D-6E8A-4147-A177-3AD203B41FA5}">
                      <a16:colId xmlns:a16="http://schemas.microsoft.com/office/drawing/2014/main" val="20002"/>
                    </a:ext>
                  </a:extLst>
                </a:gridCol>
                <a:gridCol w="372187">
                  <a:extLst>
                    <a:ext uri="{9D8B030D-6E8A-4147-A177-3AD203B41FA5}">
                      <a16:colId xmlns:a16="http://schemas.microsoft.com/office/drawing/2014/main" val="20003"/>
                    </a:ext>
                  </a:extLst>
                </a:gridCol>
                <a:gridCol w="3592818">
                  <a:extLst>
                    <a:ext uri="{9D8B030D-6E8A-4147-A177-3AD203B41FA5}">
                      <a16:colId xmlns:a16="http://schemas.microsoft.com/office/drawing/2014/main" val="20004"/>
                    </a:ext>
                  </a:extLst>
                </a:gridCol>
              </a:tblGrid>
              <a:tr h="776485">
                <a:tc>
                  <a:txBody>
                    <a:bodyPr/>
                    <a:lstStyle/>
                    <a:p>
                      <a:pPr algn="ctr" fontAlgn="ctr"/>
                      <a:r>
                        <a:rPr lang="en-US" sz="2800" b="1" u="none" strike="noStrike" dirty="0">
                          <a:solidFill>
                            <a:schemeClr val="bg1"/>
                          </a:solidFill>
                          <a:effectLst/>
                        </a:rPr>
                        <a:t>Proprietorship</a:t>
                      </a:r>
                      <a:endParaRPr lang="en-US" sz="2800" b="1" i="0" u="none" strike="noStrike" dirty="0">
                        <a:solidFill>
                          <a:schemeClr val="bg1"/>
                        </a:solidFill>
                        <a:effectLst/>
                        <a:latin typeface="Liberation Sans" panose="020B0604020202020204"/>
                      </a:endParaRPr>
                    </a:p>
                  </a:txBody>
                  <a:tcPr marL="4233" marR="4233" marT="91440" marB="914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algn="ctr" fontAlgn="b"/>
                      <a:endParaRPr lang="en-US" sz="2800" b="1" i="0" u="none" strike="noStrike" dirty="0">
                        <a:solidFill>
                          <a:schemeClr val="bg1"/>
                        </a:solidFill>
                        <a:effectLst/>
                        <a:latin typeface="Calibri" panose="020F0502020204030204" pitchFamily="34" charset="0"/>
                      </a:endParaRPr>
                    </a:p>
                  </a:txBody>
                  <a:tcPr marL="4233" marR="4233" marT="91440" marB="9144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en-US" sz="2800" b="1" u="none" strike="noStrike" dirty="0">
                          <a:solidFill>
                            <a:schemeClr val="bg1"/>
                          </a:solidFill>
                          <a:effectLst/>
                        </a:rPr>
                        <a:t>Partnership</a:t>
                      </a:r>
                      <a:endParaRPr lang="en-US" sz="2800" b="1" i="0" u="none" strike="noStrike" dirty="0">
                        <a:solidFill>
                          <a:schemeClr val="bg1"/>
                        </a:solidFill>
                        <a:effectLst/>
                        <a:latin typeface="Liberation Sans" panose="020B0604020202020204"/>
                      </a:endParaRPr>
                    </a:p>
                  </a:txBody>
                  <a:tcPr marL="4233" marR="4233" marT="91440" marB="9144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algn="ctr" fontAlgn="b"/>
                      <a:endParaRPr lang="en-US" sz="2800" b="1" i="0" u="none" strike="noStrike" dirty="0">
                        <a:solidFill>
                          <a:schemeClr val="bg1"/>
                        </a:solidFill>
                        <a:effectLst/>
                        <a:latin typeface="Calibri" panose="020F0502020204030204" pitchFamily="34" charset="0"/>
                      </a:endParaRPr>
                    </a:p>
                  </a:txBody>
                  <a:tcPr marL="4233" marR="4233" marT="91440" marB="9144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en-US" sz="2800" b="1" u="none" strike="noStrike" dirty="0">
                          <a:solidFill>
                            <a:schemeClr val="bg1"/>
                          </a:solidFill>
                          <a:effectLst/>
                        </a:rPr>
                        <a:t>Corporation</a:t>
                      </a:r>
                      <a:endParaRPr lang="en-US" sz="2800" b="1" i="0" u="none" strike="noStrike" dirty="0">
                        <a:solidFill>
                          <a:schemeClr val="bg1"/>
                        </a:solidFill>
                        <a:effectLst/>
                        <a:latin typeface="Liberation Sans" panose="020B0604020202020204"/>
                      </a:endParaRPr>
                    </a:p>
                  </a:txBody>
                  <a:tcPr marL="4233" marR="4233" marT="91440" marB="9144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10000"/>
                  </a:ext>
                </a:extLst>
              </a:tr>
              <a:tr h="3600953">
                <a:tc>
                  <a:txBody>
                    <a:bodyPr/>
                    <a:lstStyle/>
                    <a:p>
                      <a:pPr marL="0" indent="0" algn="l" rtl="1" fontAlgn="t">
                        <a:spcBef>
                          <a:spcPts val="900"/>
                        </a:spcBef>
                        <a:buClr>
                          <a:srgbClr val="990000"/>
                        </a:buClr>
                        <a:buFont typeface="Arial" panose="020B0604020202020204" pitchFamily="34" charset="0"/>
                        <a:buNone/>
                      </a:pPr>
                      <a:r>
                        <a:rPr lang="en-US" sz="2200" b="1" u="none" strike="noStrike" dirty="0">
                          <a:effectLst/>
                        </a:rPr>
                        <a:t>Owned by </a:t>
                      </a:r>
                      <a:r>
                        <a:rPr lang="en-US" sz="2200" b="1" u="none" strike="noStrike" dirty="0">
                          <a:solidFill>
                            <a:srgbClr val="C00000"/>
                          </a:solidFill>
                          <a:effectLst/>
                        </a:rPr>
                        <a:t>one person</a:t>
                      </a:r>
                    </a:p>
                    <a:p>
                      <a:pPr marL="0" indent="0" algn="l" fontAlgn="t">
                        <a:spcBef>
                          <a:spcPts val="900"/>
                        </a:spcBef>
                        <a:buClr>
                          <a:srgbClr val="990000"/>
                        </a:buClr>
                        <a:buFont typeface="Arial" panose="020B0604020202020204" pitchFamily="34" charset="0"/>
                        <a:buNone/>
                      </a:pPr>
                      <a:r>
                        <a:rPr lang="en-US" sz="2200" b="1" u="none" strike="noStrike" dirty="0">
                          <a:effectLst/>
                        </a:rPr>
                        <a:t>Owner is often manager/operator</a:t>
                      </a:r>
                    </a:p>
                    <a:p>
                      <a:pPr marL="342900" indent="-342900" algn="l" fontAlgn="t">
                        <a:spcBef>
                          <a:spcPts val="900"/>
                        </a:spcBef>
                        <a:buClr>
                          <a:srgbClr val="990000"/>
                        </a:buClr>
                        <a:buFont typeface="Arial" panose="020B0604020202020204" pitchFamily="34" charset="0"/>
                        <a:buChar char="•"/>
                      </a:pPr>
                      <a:r>
                        <a:rPr lang="en-US" sz="2200" b="1" u="none" strike="noStrike" dirty="0">
                          <a:effectLst/>
                        </a:rPr>
                        <a:t>Owner receives any profits, suffers any losses, </a:t>
                      </a:r>
                      <a:r>
                        <a:rPr lang="en-US" sz="2200" b="1" u="none" strike="noStrike" dirty="0">
                          <a:solidFill>
                            <a:srgbClr val="C00000"/>
                          </a:solidFill>
                          <a:effectLst/>
                        </a:rPr>
                        <a:t>and is personally liable for</a:t>
                      </a:r>
                      <a:r>
                        <a:rPr lang="en-US" sz="2200" b="1" u="none" strike="noStrike" baseline="0" dirty="0">
                          <a:solidFill>
                            <a:srgbClr val="C00000"/>
                          </a:solidFill>
                          <a:effectLst/>
                        </a:rPr>
                        <a:t> </a:t>
                      </a:r>
                      <a:r>
                        <a:rPr lang="en-US" sz="2200" b="1" u="none" strike="noStrike" dirty="0">
                          <a:solidFill>
                            <a:srgbClr val="C00000"/>
                          </a:solidFill>
                          <a:effectLst/>
                        </a:rPr>
                        <a:t>all debts</a:t>
                      </a:r>
                      <a:endParaRPr lang="en-US" sz="2200" b="1" i="0" u="none" strike="noStrike" dirty="0">
                        <a:solidFill>
                          <a:srgbClr val="C00000"/>
                        </a:solidFill>
                        <a:effectLst/>
                        <a:latin typeface="Calibri" panose="020F0502020204030204" pitchFamily="34" charset="0"/>
                      </a:endParaRPr>
                    </a:p>
                  </a:txBody>
                  <a:tcPr marL="4233" marR="4233" marT="137160" marB="0">
                    <a:lnT w="12700" cap="flat" cmpd="sng" algn="ctr">
                      <a:solidFill>
                        <a:schemeClr val="tx1"/>
                      </a:solidFill>
                      <a:prstDash val="solid"/>
                      <a:round/>
                      <a:headEnd type="none" w="med" len="med"/>
                      <a:tailEnd type="none" w="med" len="med"/>
                    </a:lnT>
                    <a:solidFill>
                      <a:schemeClr val="bg2"/>
                    </a:solidFill>
                  </a:tcPr>
                </a:tc>
                <a:tc>
                  <a:txBody>
                    <a:bodyPr/>
                    <a:lstStyle/>
                    <a:p>
                      <a:pPr algn="l" fontAlgn="t">
                        <a:spcBef>
                          <a:spcPts val="900"/>
                        </a:spcBef>
                      </a:pPr>
                      <a:endParaRPr lang="en-US" sz="2200" b="1" i="0" u="none" strike="noStrike" dirty="0">
                        <a:solidFill>
                          <a:srgbClr val="000000"/>
                        </a:solidFill>
                        <a:effectLst/>
                        <a:latin typeface="Calibri" panose="020F0502020204030204" pitchFamily="34" charset="0"/>
                      </a:endParaRPr>
                    </a:p>
                  </a:txBody>
                  <a:tcPr marL="4233" marR="4233" marT="137160" marB="0">
                    <a:lnT w="12700" cap="flat" cmpd="sng" algn="ctr">
                      <a:noFill/>
                      <a:prstDash val="solid"/>
                      <a:round/>
                      <a:headEnd type="none" w="med" len="med"/>
                      <a:tailEnd type="none" w="med" len="med"/>
                    </a:lnT>
                    <a:solidFill>
                      <a:schemeClr val="bg1"/>
                    </a:solidFill>
                  </a:tcPr>
                </a:tc>
                <a:tc>
                  <a:txBody>
                    <a:bodyPr/>
                    <a:lstStyle/>
                    <a:p>
                      <a:pPr marL="342900" indent="-342900" algn="l" defTabSz="914400" rtl="0" eaLnBrk="1" fontAlgn="t" latinLnBrk="0" hangingPunct="1">
                        <a:spcBef>
                          <a:spcPts val="900"/>
                        </a:spcBef>
                        <a:buClr>
                          <a:srgbClr val="990000"/>
                        </a:buClr>
                        <a:buSzPct val="100000"/>
                        <a:buFont typeface="Arial" panose="020B0604020202020204" pitchFamily="34" charset="0"/>
                        <a:buChar char="•"/>
                      </a:pPr>
                      <a:r>
                        <a:rPr lang="en-US" sz="2200" b="1" u="none" strike="noStrike" kern="1200" dirty="0">
                          <a:solidFill>
                            <a:schemeClr val="dk1"/>
                          </a:solidFill>
                          <a:effectLst/>
                          <a:latin typeface="+mn-lt"/>
                          <a:ea typeface="+mn-ea"/>
                          <a:cs typeface="+mn-cs"/>
                        </a:rPr>
                        <a:t>Owned by </a:t>
                      </a:r>
                      <a:r>
                        <a:rPr lang="en-US" sz="2200" b="1" u="none" strike="noStrike" kern="1200" dirty="0">
                          <a:solidFill>
                            <a:srgbClr val="C00000"/>
                          </a:solidFill>
                          <a:effectLst/>
                          <a:latin typeface="+mn-lt"/>
                          <a:ea typeface="+mn-ea"/>
                          <a:cs typeface="+mn-cs"/>
                        </a:rPr>
                        <a:t>two or more persons</a:t>
                      </a:r>
                    </a:p>
                    <a:p>
                      <a:pPr marL="342900" indent="-342900" algn="l" defTabSz="914400" rtl="0" eaLnBrk="1" fontAlgn="t" latinLnBrk="0" hangingPunct="1">
                        <a:spcBef>
                          <a:spcPts val="900"/>
                        </a:spcBef>
                        <a:buClr>
                          <a:srgbClr val="990000"/>
                        </a:buClr>
                        <a:buSzPct val="100000"/>
                        <a:buFont typeface="Arial" panose="020B0604020202020204" pitchFamily="34" charset="0"/>
                        <a:buChar char="•"/>
                      </a:pPr>
                      <a:r>
                        <a:rPr lang="en-US" sz="2200" b="1" u="none" strike="noStrike" kern="1200" dirty="0">
                          <a:solidFill>
                            <a:schemeClr val="dk1"/>
                          </a:solidFill>
                          <a:effectLst/>
                          <a:latin typeface="+mn-lt"/>
                          <a:ea typeface="+mn-ea"/>
                          <a:cs typeface="+mn-cs"/>
                        </a:rPr>
                        <a:t>Often retail and service-type businesses</a:t>
                      </a:r>
                    </a:p>
                    <a:p>
                      <a:pPr marL="342900" indent="-342900" algn="l" defTabSz="914400" rtl="0" eaLnBrk="1" fontAlgn="t" latinLnBrk="0" hangingPunct="1">
                        <a:spcBef>
                          <a:spcPts val="900"/>
                        </a:spcBef>
                        <a:buClr>
                          <a:srgbClr val="990000"/>
                        </a:buClr>
                        <a:buSzPct val="100000"/>
                        <a:buFont typeface="Arial" panose="020B0604020202020204" pitchFamily="34" charset="0"/>
                        <a:buChar char="•"/>
                      </a:pPr>
                      <a:r>
                        <a:rPr lang="en-US" sz="2200" b="1" u="none" strike="noStrike" kern="1200" dirty="0">
                          <a:solidFill>
                            <a:schemeClr val="dk1"/>
                          </a:solidFill>
                          <a:effectLst/>
                          <a:latin typeface="+mn-lt"/>
                          <a:ea typeface="+mn-ea"/>
                          <a:cs typeface="+mn-cs"/>
                        </a:rPr>
                        <a:t>Generally </a:t>
                      </a:r>
                      <a:r>
                        <a:rPr lang="en-US" sz="2200" b="1" u="none" strike="noStrike" kern="1200" dirty="0">
                          <a:solidFill>
                            <a:srgbClr val="C00000"/>
                          </a:solidFill>
                          <a:effectLst/>
                          <a:latin typeface="+mn-lt"/>
                          <a:ea typeface="+mn-ea"/>
                          <a:cs typeface="+mn-cs"/>
                        </a:rPr>
                        <a:t>unlimited personal liability</a:t>
                      </a:r>
                    </a:p>
                  </a:txBody>
                  <a:tcPr marL="4233" marR="4233" marT="137160" marB="0">
                    <a:lnT w="12700" cap="flat" cmpd="sng" algn="ctr">
                      <a:solidFill>
                        <a:schemeClr val="tx1"/>
                      </a:solidFill>
                      <a:prstDash val="solid"/>
                      <a:round/>
                      <a:headEnd type="none" w="med" len="med"/>
                      <a:tailEnd type="none" w="med" len="med"/>
                    </a:lnT>
                    <a:solidFill>
                      <a:schemeClr val="accent3">
                        <a:lumMod val="20000"/>
                        <a:lumOff val="80000"/>
                      </a:schemeClr>
                    </a:solidFill>
                  </a:tcPr>
                </a:tc>
                <a:tc>
                  <a:txBody>
                    <a:bodyPr/>
                    <a:lstStyle/>
                    <a:p>
                      <a:pPr algn="l" fontAlgn="t">
                        <a:spcBef>
                          <a:spcPts val="900"/>
                        </a:spcBef>
                      </a:pPr>
                      <a:endParaRPr lang="en-US" sz="2200" b="1" i="0" u="none" strike="noStrike" dirty="0">
                        <a:solidFill>
                          <a:srgbClr val="000000"/>
                        </a:solidFill>
                        <a:effectLst/>
                        <a:latin typeface="Calibri" panose="020F0502020204030204" pitchFamily="34" charset="0"/>
                      </a:endParaRPr>
                    </a:p>
                  </a:txBody>
                  <a:tcPr marL="4233" marR="4233" marT="137160" marB="0">
                    <a:lnT w="12700" cap="flat" cmpd="sng" algn="ctr">
                      <a:noFill/>
                      <a:prstDash val="solid"/>
                      <a:round/>
                      <a:headEnd type="none" w="med" len="med"/>
                      <a:tailEnd type="none" w="med" len="med"/>
                    </a:lnT>
                    <a:solidFill>
                      <a:schemeClr val="bg1"/>
                    </a:solidFill>
                  </a:tcPr>
                </a:tc>
                <a:tc>
                  <a:txBody>
                    <a:bodyPr/>
                    <a:lstStyle/>
                    <a:p>
                      <a:pPr marL="342900" indent="-342900" algn="l" defTabSz="914400" rtl="0" eaLnBrk="1" fontAlgn="t" latinLnBrk="0" hangingPunct="1">
                        <a:spcBef>
                          <a:spcPts val="900"/>
                        </a:spcBef>
                        <a:buClr>
                          <a:srgbClr val="990000"/>
                        </a:buClr>
                        <a:buSzPct val="100000"/>
                        <a:buFont typeface="Arial" panose="020B0604020202020204" pitchFamily="34" charset="0"/>
                        <a:buChar char="•"/>
                      </a:pPr>
                      <a:r>
                        <a:rPr lang="en-US" sz="2200" b="1" u="none" strike="noStrike" kern="1200" dirty="0">
                          <a:solidFill>
                            <a:schemeClr val="dk1"/>
                          </a:solidFill>
                          <a:effectLst/>
                          <a:latin typeface="+mn-lt"/>
                          <a:ea typeface="+mn-ea"/>
                          <a:cs typeface="+mn-cs"/>
                        </a:rPr>
                        <a:t>Owned by </a:t>
                      </a:r>
                      <a:r>
                        <a:rPr lang="en-US" sz="2200" b="1" u="none" strike="noStrike" kern="1200" dirty="0">
                          <a:solidFill>
                            <a:srgbClr val="C00000"/>
                          </a:solidFill>
                          <a:effectLst/>
                          <a:latin typeface="+mn-lt"/>
                          <a:ea typeface="+mn-ea"/>
                          <a:cs typeface="+mn-cs"/>
                        </a:rPr>
                        <a:t>shareholders</a:t>
                      </a:r>
                    </a:p>
                    <a:p>
                      <a:pPr marL="342900" indent="-342900" algn="l" defTabSz="914400" rtl="0" eaLnBrk="1" fontAlgn="t" latinLnBrk="0" hangingPunct="1">
                        <a:spcBef>
                          <a:spcPts val="900"/>
                        </a:spcBef>
                        <a:buClr>
                          <a:srgbClr val="990000"/>
                        </a:buClr>
                        <a:buSzPct val="100000"/>
                        <a:buFont typeface="Arial" panose="020B0604020202020204" pitchFamily="34" charset="0"/>
                        <a:buChar char="•"/>
                      </a:pPr>
                      <a:r>
                        <a:rPr lang="en-US" sz="2200" b="1" u="none" strike="noStrike" kern="1200" dirty="0">
                          <a:solidFill>
                            <a:schemeClr val="dk1"/>
                          </a:solidFill>
                          <a:effectLst/>
                          <a:latin typeface="+mn-lt"/>
                          <a:ea typeface="+mn-ea"/>
                          <a:cs typeface="+mn-cs"/>
                        </a:rPr>
                        <a:t>Separate legal entity organized under state corporation law</a:t>
                      </a:r>
                    </a:p>
                    <a:p>
                      <a:pPr marL="342900" indent="-342900" algn="l" defTabSz="914400" rtl="0" eaLnBrk="1" fontAlgn="t" latinLnBrk="0" hangingPunct="1">
                        <a:spcBef>
                          <a:spcPts val="900"/>
                        </a:spcBef>
                        <a:buClr>
                          <a:srgbClr val="990000"/>
                        </a:buClr>
                        <a:buSzPct val="100000"/>
                        <a:buFont typeface="Arial" panose="020B0604020202020204" pitchFamily="34" charset="0"/>
                        <a:buChar char="•"/>
                      </a:pPr>
                      <a:r>
                        <a:rPr lang="en-US" sz="2200" b="1" u="none" strike="noStrike" kern="1200" dirty="0">
                          <a:solidFill>
                            <a:srgbClr val="C00000"/>
                          </a:solidFill>
                          <a:effectLst/>
                          <a:latin typeface="+mn-lt"/>
                          <a:ea typeface="+mn-ea"/>
                          <a:cs typeface="+mn-cs"/>
                        </a:rPr>
                        <a:t>Limited liability</a:t>
                      </a:r>
                      <a:r>
                        <a:rPr lang="en-US" sz="2200" b="1" u="none" strike="noStrike" kern="1200" dirty="0">
                          <a:solidFill>
                            <a:schemeClr val="dk1"/>
                          </a:solidFill>
                          <a:effectLst/>
                          <a:latin typeface="+mn-lt"/>
                          <a:ea typeface="+mn-ea"/>
                          <a:cs typeface="+mn-cs"/>
                        </a:rPr>
                        <a:t/>
                      </a:r>
                      <a:br>
                        <a:rPr lang="en-US" sz="2200" b="1" u="none" strike="noStrike" kern="1200" dirty="0">
                          <a:solidFill>
                            <a:schemeClr val="dk1"/>
                          </a:solidFill>
                          <a:effectLst/>
                          <a:latin typeface="+mn-lt"/>
                          <a:ea typeface="+mn-ea"/>
                          <a:cs typeface="+mn-cs"/>
                        </a:rPr>
                      </a:br>
                      <a:endParaRPr lang="en-US" sz="2200" b="1" u="none" strike="noStrike" kern="1200" dirty="0">
                        <a:solidFill>
                          <a:schemeClr val="dk1"/>
                        </a:solidFill>
                        <a:effectLst/>
                        <a:latin typeface="+mn-lt"/>
                        <a:ea typeface="+mn-ea"/>
                        <a:cs typeface="+mn-cs"/>
                      </a:endParaRPr>
                    </a:p>
                  </a:txBody>
                  <a:tcPr marL="4233" marR="4233" marT="137160" marB="0">
                    <a:lnT w="12700" cap="flat" cmpd="sng" algn="ctr">
                      <a:solidFill>
                        <a:schemeClr val="tx1"/>
                      </a:solidFill>
                      <a:prstDash val="solid"/>
                      <a:round/>
                      <a:headEnd type="none" w="med" len="med"/>
                      <a:tailEnd type="none" w="med" len="med"/>
                    </a:lnT>
                    <a:solidFill>
                      <a:schemeClr val="accent3">
                        <a:lumMod val="20000"/>
                        <a:lumOff val="80000"/>
                      </a:schemeClr>
                    </a:solidFill>
                  </a:tcPr>
                </a:tc>
                <a:extLst>
                  <a:ext uri="{0D108BD9-81ED-4DB2-BD59-A6C34878D82A}">
                    <a16:rowId xmlns:a16="http://schemas.microsoft.com/office/drawing/2014/main" val="10001"/>
                  </a:ext>
                </a:extLst>
              </a:tr>
            </a:tbl>
          </a:graphicData>
        </a:graphic>
      </p:graphicFrame>
      <p:sp>
        <p:nvSpPr>
          <p:cNvPr id="5" name="TextBox 4">
            <a:extLst>
              <a:ext uri="{FF2B5EF4-FFF2-40B4-BE49-F238E27FC236}">
                <a16:creationId xmlns:a16="http://schemas.microsoft.com/office/drawing/2014/main" id="{1BE7C6F9-9ADE-6412-C28F-625822F289B6}"/>
              </a:ext>
            </a:extLst>
          </p:cNvPr>
          <p:cNvSpPr txBox="1"/>
          <p:nvPr/>
        </p:nvSpPr>
        <p:spPr>
          <a:xfrm>
            <a:off x="149579" y="6312101"/>
            <a:ext cx="3139311"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3952353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0EC7884-BD05-01EE-C0B3-137D490E8448}"/>
              </a:ext>
            </a:extLst>
          </p:cNvPr>
          <p:cNvSpPr>
            <a:spLocks noGrp="1"/>
          </p:cNvSpPr>
          <p:nvPr>
            <p:ph type="title"/>
          </p:nvPr>
        </p:nvSpPr>
        <p:spPr>
          <a:xfrm>
            <a:off x="838200" y="883920"/>
            <a:ext cx="10515600" cy="746760"/>
          </a:xfrm>
          <a:solidFill>
            <a:srgbClr val="0070C0"/>
          </a:solidFill>
        </p:spPr>
        <p:txBody>
          <a:bodyPr>
            <a:normAutofit/>
          </a:bodyPr>
          <a:lstStyle/>
          <a:p>
            <a:pPr algn="ctr"/>
            <a:r>
              <a:rPr lang="en-US" sz="4000" b="1" dirty="0">
                <a:solidFill>
                  <a:schemeClr val="bg1"/>
                </a:solidFill>
              </a:rPr>
              <a:t>Why do we study Accounting ?</a:t>
            </a:r>
          </a:p>
        </p:txBody>
      </p:sp>
      <p:sp>
        <p:nvSpPr>
          <p:cNvPr id="3" name="Content Placeholder 2">
            <a:extLst>
              <a:ext uri="{FF2B5EF4-FFF2-40B4-BE49-F238E27FC236}">
                <a16:creationId xmlns:a16="http://schemas.microsoft.com/office/drawing/2014/main" id="{76C6059C-CD5D-7FC1-BBF6-53A7A48F7B38}"/>
              </a:ext>
            </a:extLst>
          </p:cNvPr>
          <p:cNvSpPr>
            <a:spLocks noGrp="1"/>
          </p:cNvSpPr>
          <p:nvPr>
            <p:ph idx="1"/>
          </p:nvPr>
        </p:nvSpPr>
        <p:spPr>
          <a:xfrm>
            <a:off x="838200" y="1825625"/>
            <a:ext cx="10515600" cy="2746375"/>
          </a:xfrm>
          <a:solidFill>
            <a:schemeClr val="accent3">
              <a:lumMod val="20000"/>
              <a:lumOff val="80000"/>
            </a:schemeClr>
          </a:solidFill>
        </p:spPr>
        <p:txBody>
          <a:bodyPr/>
          <a:lstStyle/>
          <a:p>
            <a:pPr marL="0" indent="0" algn="l">
              <a:buNone/>
            </a:pPr>
            <a:r>
              <a:rPr lang="en-US" sz="3600" b="1" dirty="0">
                <a:solidFill>
                  <a:srgbClr val="FF0000"/>
                </a:solidFill>
              </a:rPr>
              <a:t>1</a:t>
            </a:r>
            <a:r>
              <a:rPr lang="en-US" sz="3200" b="1" dirty="0">
                <a:solidFill>
                  <a:srgbClr val="FF0000"/>
                </a:solidFill>
              </a:rPr>
              <a:t>. To Know the Business profit &amp; loss.</a:t>
            </a:r>
          </a:p>
          <a:p>
            <a:pPr marL="0" indent="0" algn="l">
              <a:buNone/>
            </a:pPr>
            <a:r>
              <a:rPr lang="en-US" sz="3200" b="1" dirty="0">
                <a:solidFill>
                  <a:srgbClr val="0070C0"/>
                </a:solidFill>
              </a:rPr>
              <a:t>2. To know the Business financial position.</a:t>
            </a:r>
          </a:p>
          <a:p>
            <a:pPr marL="0" indent="0" algn="l">
              <a:buNone/>
            </a:pPr>
            <a:r>
              <a:rPr lang="en-US" sz="3200" b="1" dirty="0">
                <a:solidFill>
                  <a:srgbClr val="BF2B0D"/>
                </a:solidFill>
              </a:rPr>
              <a:t>3. To Know the changes in owner’s capital.</a:t>
            </a:r>
          </a:p>
          <a:p>
            <a:pPr marL="0" indent="0" algn="l">
              <a:buNone/>
            </a:pPr>
            <a:r>
              <a:rPr lang="en-US" sz="3200" b="1" dirty="0">
                <a:solidFill>
                  <a:srgbClr val="0070C0"/>
                </a:solidFill>
              </a:rPr>
              <a:t>4. To Know the business cash Position.</a:t>
            </a:r>
          </a:p>
          <a:p>
            <a:pPr marL="0" indent="0">
              <a:buNone/>
            </a:pPr>
            <a:endParaRPr lang="en-US" dirty="0"/>
          </a:p>
        </p:txBody>
      </p:sp>
      <p:pic>
        <p:nvPicPr>
          <p:cNvPr id="8" name="Google Shape;143;p3" descr="A group of people in a meeting&#10;&#10;Description automatically generated with medium confidence">
            <a:extLst>
              <a:ext uri="{FF2B5EF4-FFF2-40B4-BE49-F238E27FC236}">
                <a16:creationId xmlns:a16="http://schemas.microsoft.com/office/drawing/2014/main" id="{2F40DA27-CB84-069D-2E9B-518357D8214A}"/>
              </a:ext>
            </a:extLst>
          </p:cNvPr>
          <p:cNvPicPr preferRelativeResize="0">
            <a:picLocks/>
          </p:cNvPicPr>
          <p:nvPr/>
        </p:nvPicPr>
        <p:blipFill rotWithShape="1">
          <a:blip r:embed="rId3">
            <a:alphaModFix/>
          </a:blip>
          <a:srcRect t="17693" b="17693"/>
          <a:stretch/>
        </p:blipFill>
        <p:spPr>
          <a:xfrm>
            <a:off x="827953" y="4572001"/>
            <a:ext cx="10515600" cy="1736088"/>
          </a:xfrm>
          <a:prstGeom prst="rect">
            <a:avLst/>
          </a:prstGeom>
          <a:solidFill>
            <a:srgbClr val="D8D8D8">
              <a:alpha val="49803"/>
            </a:srgbClr>
          </a:solidFill>
          <a:ln>
            <a:noFill/>
          </a:ln>
        </p:spPr>
      </p:pic>
      <p:sp>
        <p:nvSpPr>
          <p:cNvPr id="4" name="TextBox 3">
            <a:extLst>
              <a:ext uri="{FF2B5EF4-FFF2-40B4-BE49-F238E27FC236}">
                <a16:creationId xmlns:a16="http://schemas.microsoft.com/office/drawing/2014/main" id="{28096F44-1728-06A2-AA48-7AA28118C5EF}"/>
              </a:ext>
            </a:extLst>
          </p:cNvPr>
          <p:cNvSpPr txBox="1"/>
          <p:nvPr/>
        </p:nvSpPr>
        <p:spPr>
          <a:xfrm>
            <a:off x="149579" y="6312101"/>
            <a:ext cx="3139311"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42168549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4"/>
          <a:stretch>
            <a:fillRect/>
          </a:stretch>
        </p:blipFill>
        <p:spPr>
          <a:xfrm>
            <a:off x="0" y="0"/>
            <a:ext cx="12192000" cy="6858000"/>
          </a:xfrm>
          <a:prstGeom prst="rect">
            <a:avLst/>
          </a:prstGeom>
        </p:spPr>
      </p:pic>
      <p:sp>
        <p:nvSpPr>
          <p:cNvPr id="14338" name="Rectangle 2">
            <a:extLst>
              <a:ext uri="{FF2B5EF4-FFF2-40B4-BE49-F238E27FC236}">
                <a16:creationId xmlns:a16="http://schemas.microsoft.com/office/drawing/2014/main" id="{22E34B16-D113-2FBE-212C-C013C066D2DE}"/>
              </a:ext>
            </a:extLst>
          </p:cNvPr>
          <p:cNvSpPr>
            <a:spLocks noGrp="1" noChangeArrowheads="1"/>
          </p:cNvSpPr>
          <p:nvPr>
            <p:ph type="title"/>
          </p:nvPr>
        </p:nvSpPr>
        <p:spPr>
          <a:xfrm>
            <a:off x="1545978" y="1004243"/>
            <a:ext cx="9039472" cy="680411"/>
          </a:xfrm>
          <a:solidFill>
            <a:srgbClr val="0070C0"/>
          </a:solidFill>
        </p:spPr>
        <p:txBody>
          <a:bodyPr>
            <a:noAutofit/>
          </a:bodyPr>
          <a:lstStyle/>
          <a:p>
            <a:pPr>
              <a:defRPr/>
            </a:pPr>
            <a:r>
              <a:rPr lang="en-US" b="1" dirty="0">
                <a:solidFill>
                  <a:schemeClr val="bg1"/>
                </a:solidFill>
              </a:rPr>
              <a:t>   Users of Accounting Information</a:t>
            </a:r>
          </a:p>
        </p:txBody>
      </p:sp>
      <p:sp>
        <p:nvSpPr>
          <p:cNvPr id="2064" name="Rectangle 4">
            <a:extLst>
              <a:ext uri="{FF2B5EF4-FFF2-40B4-BE49-F238E27FC236}">
                <a16:creationId xmlns:a16="http://schemas.microsoft.com/office/drawing/2014/main" id="{1FEEF021-9DDF-CC11-6A6F-92E28DBAB505}"/>
              </a:ext>
            </a:extLst>
          </p:cNvPr>
          <p:cNvSpPr>
            <a:spLocks noChangeArrowheads="1"/>
          </p:cNvSpPr>
          <p:nvPr/>
        </p:nvSpPr>
        <p:spPr bwMode="auto">
          <a:xfrm>
            <a:off x="1593850" y="1792644"/>
            <a:ext cx="4419600" cy="4428292"/>
          </a:xfrm>
          <a:prstGeom prst="rect">
            <a:avLst/>
          </a:prstGeom>
          <a:solidFill>
            <a:schemeClr val="accent4">
              <a:lumMod val="20000"/>
              <a:lumOff val="80000"/>
            </a:schemeClr>
          </a:solidFill>
          <a:ln w="12700">
            <a:solidFill>
              <a:schemeClr val="tx1"/>
            </a:solidFill>
            <a:miter lim="800000"/>
            <a:headEnd/>
            <a:tailEnd/>
          </a:ln>
        </p:spPr>
        <p:txBody>
          <a:bodyPr wrap="none" anchor="ctr"/>
          <a:lstStyle/>
          <a:p>
            <a:pPr>
              <a:defRPr/>
            </a:pPr>
            <a:endParaRPr lang="en-US">
              <a:latin typeface="Arial" charset="0"/>
              <a:ea typeface="ＭＳ Ｐゴシック" pitchFamily="-108" charset="-128"/>
            </a:endParaRPr>
          </a:p>
        </p:txBody>
      </p:sp>
      <p:graphicFrame>
        <p:nvGraphicFramePr>
          <p:cNvPr id="1026" name="Object 3">
            <a:extLst>
              <a:ext uri="{FF2B5EF4-FFF2-40B4-BE49-F238E27FC236}">
                <a16:creationId xmlns:a16="http://schemas.microsoft.com/office/drawing/2014/main" id="{30F80B51-B12E-E7D1-76DA-488ECB17931A}"/>
              </a:ext>
            </a:extLst>
          </p:cNvPr>
          <p:cNvGraphicFramePr>
            <a:graphicFrameLocks noChangeAspect="1"/>
          </p:cNvGraphicFramePr>
          <p:nvPr>
            <p:extLst>
              <p:ext uri="{D42A27DB-BD31-4B8C-83A1-F6EECF244321}">
                <p14:modId xmlns:p14="http://schemas.microsoft.com/office/powerpoint/2010/main" val="4182489489"/>
              </p:ext>
            </p:extLst>
          </p:nvPr>
        </p:nvGraphicFramePr>
        <p:xfrm>
          <a:off x="2889250" y="2590800"/>
          <a:ext cx="1487488" cy="977901"/>
        </p:xfrm>
        <a:graphic>
          <a:graphicData uri="http://schemas.openxmlformats.org/presentationml/2006/ole">
            <mc:AlternateContent xmlns:mc="http://schemas.openxmlformats.org/markup-compatibility/2006">
              <mc:Choice xmlns:v="urn:schemas-microsoft-com:vml" Requires="v">
                <p:oleObj spid="_x0000_s1034" name="Clip" r:id="rId5" imgW="1819440" imgH="1443600" progId="MS_ClipArt_Gallery.5">
                  <p:embed/>
                </p:oleObj>
              </mc:Choice>
              <mc:Fallback>
                <p:oleObj name="Clip" r:id="rId5" imgW="1819440" imgH="1443600" progId="MS_ClipArt_Gallery.5">
                  <p:embed/>
                  <p:pic>
                    <p:nvPicPr>
                      <p:cNvPr id="1026" name="Object 3">
                        <a:extLst>
                          <a:ext uri="{FF2B5EF4-FFF2-40B4-BE49-F238E27FC236}">
                            <a16:creationId xmlns:a16="http://schemas.microsoft.com/office/drawing/2014/main" id="{30F80B51-B12E-E7D1-76DA-488ECB17931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89250" y="2590800"/>
                        <a:ext cx="1487488" cy="977901"/>
                      </a:xfrm>
                      <a:prstGeom prst="rect">
                        <a:avLst/>
                      </a:prstGeom>
                      <a:noFill/>
                      <a:ln>
                        <a:noFill/>
                      </a:ln>
                      <a:effectLst/>
                    </p:spPr>
                  </p:pic>
                </p:oleObj>
              </mc:Fallback>
            </mc:AlternateContent>
          </a:graphicData>
        </a:graphic>
      </p:graphicFrame>
      <p:graphicFrame>
        <p:nvGraphicFramePr>
          <p:cNvPr id="1027" name="Object 4">
            <a:extLst>
              <a:ext uri="{FF2B5EF4-FFF2-40B4-BE49-F238E27FC236}">
                <a16:creationId xmlns:a16="http://schemas.microsoft.com/office/drawing/2014/main" id="{91FB63CB-9E89-DE2A-5AF3-F38C910D273E}"/>
              </a:ext>
            </a:extLst>
          </p:cNvPr>
          <p:cNvGraphicFramePr>
            <a:graphicFrameLocks noChangeAspect="1"/>
          </p:cNvGraphicFramePr>
          <p:nvPr>
            <p:extLst>
              <p:ext uri="{D42A27DB-BD31-4B8C-83A1-F6EECF244321}">
                <p14:modId xmlns:p14="http://schemas.microsoft.com/office/powerpoint/2010/main" val="3184027430"/>
              </p:ext>
            </p:extLst>
          </p:nvPr>
        </p:nvGraphicFramePr>
        <p:xfrm>
          <a:off x="2189955" y="3452187"/>
          <a:ext cx="944562" cy="1047750"/>
        </p:xfrm>
        <a:graphic>
          <a:graphicData uri="http://schemas.openxmlformats.org/presentationml/2006/ole">
            <mc:AlternateContent xmlns:mc="http://schemas.openxmlformats.org/markup-compatibility/2006">
              <mc:Choice xmlns:v="urn:schemas-microsoft-com:vml" Requires="v">
                <p:oleObj spid="_x0000_s1035" name="Clip" r:id="rId7" imgW="3508200" imgH="3468960" progId="MS_ClipArt_Gallery.5">
                  <p:embed/>
                </p:oleObj>
              </mc:Choice>
              <mc:Fallback>
                <p:oleObj name="Clip" r:id="rId7" imgW="3508200" imgH="3468960" progId="MS_ClipArt_Gallery.5">
                  <p:embed/>
                  <p:pic>
                    <p:nvPicPr>
                      <p:cNvPr id="1027" name="Object 4">
                        <a:extLst>
                          <a:ext uri="{FF2B5EF4-FFF2-40B4-BE49-F238E27FC236}">
                            <a16:creationId xmlns:a16="http://schemas.microsoft.com/office/drawing/2014/main" id="{91FB63CB-9E89-DE2A-5AF3-F38C910D27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89955" y="3452187"/>
                        <a:ext cx="944562" cy="104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28" name="Object 5">
            <a:extLst>
              <a:ext uri="{FF2B5EF4-FFF2-40B4-BE49-F238E27FC236}">
                <a16:creationId xmlns:a16="http://schemas.microsoft.com/office/drawing/2014/main" id="{415DB96D-41AE-833A-622C-1AFF511555A7}"/>
              </a:ext>
            </a:extLst>
          </p:cNvPr>
          <p:cNvGraphicFramePr>
            <a:graphicFrameLocks noChangeAspect="1"/>
          </p:cNvGraphicFramePr>
          <p:nvPr>
            <p:extLst>
              <p:ext uri="{D42A27DB-BD31-4B8C-83A1-F6EECF244321}">
                <p14:modId xmlns:p14="http://schemas.microsoft.com/office/powerpoint/2010/main" val="1985675321"/>
              </p:ext>
            </p:extLst>
          </p:nvPr>
        </p:nvGraphicFramePr>
        <p:xfrm>
          <a:off x="3071020" y="3572173"/>
          <a:ext cx="906462" cy="1044575"/>
        </p:xfrm>
        <a:graphic>
          <a:graphicData uri="http://schemas.openxmlformats.org/presentationml/2006/ole">
            <mc:AlternateContent xmlns:mc="http://schemas.openxmlformats.org/markup-compatibility/2006">
              <mc:Choice xmlns:v="urn:schemas-microsoft-com:vml" Requires="v">
                <p:oleObj spid="_x0000_s1036" name="Clip" r:id="rId9" imgW="1758240" imgH="1807560" progId="MS_ClipArt_Gallery.5">
                  <p:embed/>
                </p:oleObj>
              </mc:Choice>
              <mc:Fallback>
                <p:oleObj name="Clip" r:id="rId9" imgW="1758240" imgH="1807560" progId="MS_ClipArt_Gallery.5">
                  <p:embed/>
                  <p:pic>
                    <p:nvPicPr>
                      <p:cNvPr id="1028" name="Object 5">
                        <a:extLst>
                          <a:ext uri="{FF2B5EF4-FFF2-40B4-BE49-F238E27FC236}">
                            <a16:creationId xmlns:a16="http://schemas.microsoft.com/office/drawing/2014/main" id="{415DB96D-41AE-833A-622C-1AFF511555A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71020" y="3572173"/>
                        <a:ext cx="906462" cy="104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29" name="Object 6">
            <a:extLst>
              <a:ext uri="{FF2B5EF4-FFF2-40B4-BE49-F238E27FC236}">
                <a16:creationId xmlns:a16="http://schemas.microsoft.com/office/drawing/2014/main" id="{9D8B72E5-8B4E-036B-CDEC-8839F168DB8C}"/>
              </a:ext>
            </a:extLst>
          </p:cNvPr>
          <p:cNvGraphicFramePr>
            <a:graphicFrameLocks noChangeAspect="1"/>
          </p:cNvGraphicFramePr>
          <p:nvPr>
            <p:extLst>
              <p:ext uri="{D42A27DB-BD31-4B8C-83A1-F6EECF244321}">
                <p14:modId xmlns:p14="http://schemas.microsoft.com/office/powerpoint/2010/main" val="791915005"/>
              </p:ext>
            </p:extLst>
          </p:nvPr>
        </p:nvGraphicFramePr>
        <p:xfrm>
          <a:off x="3947494" y="3429000"/>
          <a:ext cx="969963" cy="1155700"/>
        </p:xfrm>
        <a:graphic>
          <a:graphicData uri="http://schemas.openxmlformats.org/presentationml/2006/ole">
            <mc:AlternateContent xmlns:mc="http://schemas.openxmlformats.org/markup-compatibility/2006">
              <mc:Choice xmlns:v="urn:schemas-microsoft-com:vml" Requires="v">
                <p:oleObj spid="_x0000_s1037" name="Clip" r:id="rId11" imgW="1739160" imgH="1845000" progId="MS_ClipArt_Gallery.5">
                  <p:embed/>
                </p:oleObj>
              </mc:Choice>
              <mc:Fallback>
                <p:oleObj name="Clip" r:id="rId11" imgW="1739160" imgH="1845000" progId="MS_ClipArt_Gallery.5">
                  <p:embed/>
                  <p:pic>
                    <p:nvPicPr>
                      <p:cNvPr id="1029" name="Object 6">
                        <a:extLst>
                          <a:ext uri="{FF2B5EF4-FFF2-40B4-BE49-F238E27FC236}">
                            <a16:creationId xmlns:a16="http://schemas.microsoft.com/office/drawing/2014/main" id="{9D8B72E5-8B4E-036B-CDEC-8839F168DB8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47494" y="3429000"/>
                        <a:ext cx="969963" cy="115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65" name="Text Box 9">
            <a:extLst>
              <a:ext uri="{FF2B5EF4-FFF2-40B4-BE49-F238E27FC236}">
                <a16:creationId xmlns:a16="http://schemas.microsoft.com/office/drawing/2014/main" id="{A0BD391A-B257-BEAD-57A9-01501B97DE8E}"/>
              </a:ext>
            </a:extLst>
          </p:cNvPr>
          <p:cNvSpPr txBox="1">
            <a:spLocks noChangeArrowheads="1"/>
          </p:cNvSpPr>
          <p:nvPr/>
        </p:nvSpPr>
        <p:spPr bwMode="auto">
          <a:xfrm>
            <a:off x="2463801" y="2006600"/>
            <a:ext cx="2538413" cy="457200"/>
          </a:xfrm>
          <a:prstGeom prst="rect">
            <a:avLst/>
          </a:prstGeom>
          <a:solidFill>
            <a:schemeClr val="tx1"/>
          </a:solidFill>
          <a:ln w="12700">
            <a:noFill/>
            <a:miter lim="800000"/>
            <a:headEnd/>
            <a:tailEnd/>
          </a:ln>
        </p:spPr>
        <p:txBody>
          <a:bodyPr>
            <a:spAutoFit/>
          </a:bodyPr>
          <a:lstStyle/>
          <a:p>
            <a:pPr algn="ctr">
              <a:defRPr/>
            </a:pPr>
            <a:r>
              <a:rPr lang="en-US" sz="2400" b="1" dirty="0">
                <a:solidFill>
                  <a:schemeClr val="bg1"/>
                </a:solidFill>
                <a:latin typeface="Arial" charset="0"/>
                <a:ea typeface="ＭＳ Ｐゴシック" pitchFamily="-108" charset="-128"/>
              </a:rPr>
              <a:t>External Users</a:t>
            </a:r>
          </a:p>
        </p:txBody>
      </p:sp>
      <p:sp>
        <p:nvSpPr>
          <p:cNvPr id="2066" name="Text Box 10">
            <a:extLst>
              <a:ext uri="{FF2B5EF4-FFF2-40B4-BE49-F238E27FC236}">
                <a16:creationId xmlns:a16="http://schemas.microsoft.com/office/drawing/2014/main" id="{2626CB80-9D53-906C-4B87-98286384D3B1}"/>
              </a:ext>
            </a:extLst>
          </p:cNvPr>
          <p:cNvSpPr txBox="1">
            <a:spLocks noChangeArrowheads="1"/>
          </p:cNvSpPr>
          <p:nvPr/>
        </p:nvSpPr>
        <p:spPr bwMode="auto">
          <a:xfrm>
            <a:off x="1634208" y="4622660"/>
            <a:ext cx="2030412" cy="1477328"/>
          </a:xfrm>
          <a:prstGeom prst="rect">
            <a:avLst/>
          </a:prstGeom>
          <a:solidFill>
            <a:schemeClr val="accent4">
              <a:lumMod val="20000"/>
              <a:lumOff val="80000"/>
            </a:schemeClr>
          </a:solidFill>
          <a:ln w="12700">
            <a:noFill/>
            <a:miter lim="800000"/>
            <a:headEnd/>
            <a:tailEnd/>
          </a:ln>
        </p:spPr>
        <p:txBody>
          <a:bodyPr>
            <a:spAutoFit/>
          </a:bodyPr>
          <a:lstStyle/>
          <a:p>
            <a:pPr>
              <a:buFontTx/>
              <a:buChar char="•"/>
              <a:defRPr/>
            </a:pPr>
            <a:r>
              <a:rPr lang="en-US" b="1" dirty="0">
                <a:latin typeface="Arial" charset="0"/>
                <a:ea typeface="ＭＳ Ｐゴシック" pitchFamily="-108" charset="-128"/>
              </a:rPr>
              <a:t>Competitors</a:t>
            </a:r>
          </a:p>
          <a:p>
            <a:pPr>
              <a:buFontTx/>
              <a:buChar char="•"/>
              <a:defRPr/>
            </a:pPr>
            <a:endParaRPr lang="en-US" b="1" dirty="0">
              <a:latin typeface="Arial" charset="0"/>
              <a:ea typeface="ＭＳ Ｐゴシック" pitchFamily="-108" charset="-128"/>
            </a:endParaRPr>
          </a:p>
          <a:p>
            <a:pPr>
              <a:buFontTx/>
              <a:buChar char="•"/>
              <a:defRPr/>
            </a:pPr>
            <a:r>
              <a:rPr lang="en-US" b="1" dirty="0">
                <a:latin typeface="Arial" charset="0"/>
                <a:ea typeface="ＭＳ Ｐゴシック" pitchFamily="-108" charset="-128"/>
              </a:rPr>
              <a:t>Shareholders</a:t>
            </a:r>
          </a:p>
          <a:p>
            <a:pPr>
              <a:buFontTx/>
              <a:buChar char="•"/>
              <a:defRPr/>
            </a:pPr>
            <a:endParaRPr lang="en-US" b="1" dirty="0">
              <a:latin typeface="Arial" charset="0"/>
              <a:ea typeface="ＭＳ Ｐゴシック" pitchFamily="-108" charset="-128"/>
            </a:endParaRPr>
          </a:p>
          <a:p>
            <a:pPr>
              <a:defRPr/>
            </a:pPr>
            <a:r>
              <a:rPr lang="en-US" b="1" dirty="0">
                <a:latin typeface="Arial" charset="0"/>
                <a:ea typeface="ＭＳ Ｐゴシック" pitchFamily="-108" charset="-128"/>
              </a:rPr>
              <a:t>Tax Authorities</a:t>
            </a:r>
          </a:p>
        </p:txBody>
      </p:sp>
      <p:sp>
        <p:nvSpPr>
          <p:cNvPr id="2067" name="Text Box 11">
            <a:extLst>
              <a:ext uri="{FF2B5EF4-FFF2-40B4-BE49-F238E27FC236}">
                <a16:creationId xmlns:a16="http://schemas.microsoft.com/office/drawing/2014/main" id="{4C3DF3A6-C75F-AC91-056D-58703A78718A}"/>
              </a:ext>
            </a:extLst>
          </p:cNvPr>
          <p:cNvSpPr txBox="1">
            <a:spLocks noChangeArrowheads="1"/>
          </p:cNvSpPr>
          <p:nvPr/>
        </p:nvSpPr>
        <p:spPr bwMode="auto">
          <a:xfrm>
            <a:off x="3527301" y="4743608"/>
            <a:ext cx="2538413" cy="1200329"/>
          </a:xfrm>
          <a:prstGeom prst="rect">
            <a:avLst/>
          </a:prstGeom>
          <a:solidFill>
            <a:schemeClr val="accent4">
              <a:lumMod val="20000"/>
              <a:lumOff val="80000"/>
            </a:schemeClr>
          </a:solidFill>
          <a:ln w="12700">
            <a:noFill/>
            <a:miter lim="800000"/>
            <a:headEnd/>
            <a:tailEnd/>
          </a:ln>
        </p:spPr>
        <p:txBody>
          <a:bodyPr>
            <a:spAutoFit/>
          </a:bodyPr>
          <a:lstStyle/>
          <a:p>
            <a:pPr>
              <a:buFontTx/>
              <a:buChar char="•"/>
              <a:defRPr/>
            </a:pPr>
            <a:r>
              <a:rPr lang="en-US" b="1" dirty="0">
                <a:latin typeface="Arial" charset="0"/>
                <a:ea typeface="ＭＳ Ｐゴシック" pitchFamily="-108" charset="-128"/>
              </a:rPr>
              <a:t>External Auditors</a:t>
            </a:r>
          </a:p>
          <a:p>
            <a:pPr>
              <a:buFontTx/>
              <a:buChar char="•"/>
              <a:defRPr/>
            </a:pPr>
            <a:endParaRPr lang="en-US" b="1" dirty="0">
              <a:latin typeface="Arial" charset="0"/>
              <a:ea typeface="ＭＳ Ｐゴシック" pitchFamily="-108" charset="-128"/>
            </a:endParaRPr>
          </a:p>
          <a:p>
            <a:pPr>
              <a:buFontTx/>
              <a:buChar char="•"/>
              <a:defRPr/>
            </a:pPr>
            <a:r>
              <a:rPr lang="en-US" b="1" dirty="0">
                <a:latin typeface="Arial" charset="0"/>
                <a:ea typeface="ＭＳ Ｐゴシック" pitchFamily="-108" charset="-128"/>
              </a:rPr>
              <a:t>Lenders (Banks)</a:t>
            </a:r>
          </a:p>
          <a:p>
            <a:pPr>
              <a:buFontTx/>
              <a:buChar char="•"/>
              <a:defRPr/>
            </a:pPr>
            <a:endParaRPr lang="ar-EG" b="1" dirty="0">
              <a:latin typeface="Arial" charset="0"/>
              <a:ea typeface="ＭＳ Ｐゴシック" pitchFamily="-108" charset="-128"/>
            </a:endParaRPr>
          </a:p>
        </p:txBody>
      </p:sp>
      <p:sp>
        <p:nvSpPr>
          <p:cNvPr id="1035" name="Text Box 20">
            <a:extLst>
              <a:ext uri="{FF2B5EF4-FFF2-40B4-BE49-F238E27FC236}">
                <a16:creationId xmlns:a16="http://schemas.microsoft.com/office/drawing/2014/main" id="{761E1DE5-DBEB-1E4A-DC39-E738E11326F1}"/>
              </a:ext>
            </a:extLst>
          </p:cNvPr>
          <p:cNvSpPr txBox="1">
            <a:spLocks noChangeArrowheads="1"/>
          </p:cNvSpPr>
          <p:nvPr/>
        </p:nvSpPr>
        <p:spPr bwMode="auto">
          <a:xfrm>
            <a:off x="7461250" y="4343401"/>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en-US" altLang="en-US"/>
          </a:p>
        </p:txBody>
      </p:sp>
      <p:sp>
        <p:nvSpPr>
          <p:cNvPr id="2060" name="Rectangle 23">
            <a:extLst>
              <a:ext uri="{FF2B5EF4-FFF2-40B4-BE49-F238E27FC236}">
                <a16:creationId xmlns:a16="http://schemas.microsoft.com/office/drawing/2014/main" id="{59D63054-9840-2D64-3409-83907735F932}"/>
              </a:ext>
            </a:extLst>
          </p:cNvPr>
          <p:cNvSpPr>
            <a:spLocks noChangeArrowheads="1"/>
          </p:cNvSpPr>
          <p:nvPr/>
        </p:nvSpPr>
        <p:spPr bwMode="auto">
          <a:xfrm>
            <a:off x="6013450" y="1798320"/>
            <a:ext cx="4572000" cy="4422616"/>
          </a:xfrm>
          <a:prstGeom prst="rect">
            <a:avLst/>
          </a:prstGeom>
          <a:solidFill>
            <a:schemeClr val="bg1">
              <a:lumMod val="85000"/>
            </a:schemeClr>
          </a:solidFill>
          <a:ln w="12700">
            <a:solidFill>
              <a:schemeClr val="tx1"/>
            </a:solidFill>
            <a:miter lim="800000"/>
            <a:headEnd/>
            <a:tailEnd/>
          </a:ln>
        </p:spPr>
        <p:txBody>
          <a:bodyPr wrap="none" anchor="ctr"/>
          <a:lstStyle/>
          <a:p>
            <a:pPr>
              <a:defRPr/>
            </a:pPr>
            <a:endParaRPr lang="en-US">
              <a:latin typeface="Arial" charset="0"/>
              <a:ea typeface="ＭＳ Ｐゴシック" pitchFamily="-108" charset="-128"/>
            </a:endParaRPr>
          </a:p>
        </p:txBody>
      </p:sp>
      <p:sp>
        <p:nvSpPr>
          <p:cNvPr id="2061" name="Text Box 25">
            <a:extLst>
              <a:ext uri="{FF2B5EF4-FFF2-40B4-BE49-F238E27FC236}">
                <a16:creationId xmlns:a16="http://schemas.microsoft.com/office/drawing/2014/main" id="{F2A8C56B-C460-DF39-2B91-EC8D799345C2}"/>
              </a:ext>
            </a:extLst>
          </p:cNvPr>
          <p:cNvSpPr txBox="1">
            <a:spLocks noChangeArrowheads="1"/>
          </p:cNvSpPr>
          <p:nvPr/>
        </p:nvSpPr>
        <p:spPr bwMode="auto">
          <a:xfrm>
            <a:off x="7004050" y="1925638"/>
            <a:ext cx="2667000" cy="457200"/>
          </a:xfrm>
          <a:prstGeom prst="rect">
            <a:avLst/>
          </a:prstGeom>
          <a:solidFill>
            <a:schemeClr val="tx1"/>
          </a:solidFill>
          <a:ln w="12700">
            <a:noFill/>
            <a:miter lim="800000"/>
            <a:headEnd/>
            <a:tailEnd/>
          </a:ln>
        </p:spPr>
        <p:txBody>
          <a:bodyPr>
            <a:spAutoFit/>
          </a:bodyPr>
          <a:lstStyle/>
          <a:p>
            <a:pPr algn="ctr">
              <a:defRPr/>
            </a:pPr>
            <a:r>
              <a:rPr lang="en-US" sz="2400" b="1" dirty="0">
                <a:solidFill>
                  <a:schemeClr val="bg1"/>
                </a:solidFill>
                <a:latin typeface="Arial" charset="0"/>
                <a:ea typeface="ＭＳ Ｐゴシック" pitchFamily="-108" charset="-128"/>
              </a:rPr>
              <a:t>Internal Users</a:t>
            </a:r>
          </a:p>
        </p:txBody>
      </p:sp>
      <p:sp>
        <p:nvSpPr>
          <p:cNvPr id="2062" name="Text Box 26">
            <a:extLst>
              <a:ext uri="{FF2B5EF4-FFF2-40B4-BE49-F238E27FC236}">
                <a16:creationId xmlns:a16="http://schemas.microsoft.com/office/drawing/2014/main" id="{6C09040E-58D9-F9AD-61FA-DC562333E9E7}"/>
              </a:ext>
            </a:extLst>
          </p:cNvPr>
          <p:cNvSpPr txBox="1">
            <a:spLocks noChangeArrowheads="1"/>
          </p:cNvSpPr>
          <p:nvPr/>
        </p:nvSpPr>
        <p:spPr bwMode="auto">
          <a:xfrm>
            <a:off x="6102418" y="4666664"/>
            <a:ext cx="2362200" cy="1554272"/>
          </a:xfrm>
          <a:prstGeom prst="rect">
            <a:avLst/>
          </a:prstGeom>
          <a:solidFill>
            <a:schemeClr val="bg1">
              <a:lumMod val="85000"/>
            </a:schemeClr>
          </a:solidFill>
          <a:ln w="12700">
            <a:noFill/>
            <a:miter lim="800000"/>
            <a:headEnd/>
            <a:tailEnd/>
          </a:ln>
        </p:spPr>
        <p:txBody>
          <a:bodyPr>
            <a:spAutoFit/>
          </a:bodyPr>
          <a:lstStyle/>
          <a:p>
            <a:pPr>
              <a:buFontTx/>
              <a:buChar char="•"/>
              <a:defRPr/>
            </a:pPr>
            <a:r>
              <a:rPr lang="en-US" sz="1900" b="1" dirty="0">
                <a:latin typeface="Arial" charset="0"/>
                <a:ea typeface="ＭＳ Ｐゴシック" pitchFamily="-108" charset="-128"/>
              </a:rPr>
              <a:t>Managers</a:t>
            </a:r>
          </a:p>
          <a:p>
            <a:pPr>
              <a:buFontTx/>
              <a:buChar char="•"/>
              <a:defRPr/>
            </a:pPr>
            <a:endParaRPr lang="en-US" sz="1900" b="1" dirty="0">
              <a:latin typeface="Arial" charset="0"/>
              <a:ea typeface="ＭＳ Ｐゴシック" pitchFamily="-108" charset="-128"/>
            </a:endParaRPr>
          </a:p>
          <a:p>
            <a:pPr>
              <a:buFontTx/>
              <a:buChar char="•"/>
              <a:defRPr/>
            </a:pPr>
            <a:r>
              <a:rPr lang="en-US" sz="1900" b="1" dirty="0">
                <a:latin typeface="Arial" charset="0"/>
                <a:ea typeface="ＭＳ Ｐゴシック" pitchFamily="-108" charset="-128"/>
              </a:rPr>
              <a:t>Employees</a:t>
            </a:r>
          </a:p>
          <a:p>
            <a:pPr>
              <a:buFontTx/>
              <a:buChar char="•"/>
              <a:defRPr/>
            </a:pPr>
            <a:endParaRPr lang="en-US" sz="1900" b="1" dirty="0">
              <a:latin typeface="Arial" charset="0"/>
              <a:ea typeface="ＭＳ Ｐゴシック" pitchFamily="-108" charset="-128"/>
            </a:endParaRPr>
          </a:p>
          <a:p>
            <a:pPr>
              <a:buFontTx/>
              <a:buChar char="•"/>
              <a:defRPr/>
            </a:pPr>
            <a:r>
              <a:rPr lang="en-US" sz="1900" b="1" dirty="0">
                <a:latin typeface="Arial" charset="0"/>
                <a:ea typeface="ＭＳ Ｐゴシック" pitchFamily="-108" charset="-128"/>
              </a:rPr>
              <a:t>Internal Auditors</a:t>
            </a:r>
          </a:p>
        </p:txBody>
      </p:sp>
      <p:sp>
        <p:nvSpPr>
          <p:cNvPr id="2063" name="Text Box 27">
            <a:extLst>
              <a:ext uri="{FF2B5EF4-FFF2-40B4-BE49-F238E27FC236}">
                <a16:creationId xmlns:a16="http://schemas.microsoft.com/office/drawing/2014/main" id="{165C775D-C957-14D6-941E-89AA22847EE8}"/>
              </a:ext>
            </a:extLst>
          </p:cNvPr>
          <p:cNvSpPr txBox="1">
            <a:spLocks noChangeArrowheads="1"/>
          </p:cNvSpPr>
          <p:nvPr/>
        </p:nvSpPr>
        <p:spPr bwMode="auto">
          <a:xfrm>
            <a:off x="8199452" y="5130492"/>
            <a:ext cx="2193924" cy="969496"/>
          </a:xfrm>
          <a:prstGeom prst="rect">
            <a:avLst/>
          </a:prstGeom>
          <a:solidFill>
            <a:schemeClr val="bg1">
              <a:lumMod val="85000"/>
            </a:schemeClr>
          </a:solidFill>
          <a:ln w="12700">
            <a:noFill/>
            <a:miter lim="800000"/>
            <a:headEnd/>
            <a:tailEnd/>
          </a:ln>
        </p:spPr>
        <p:txBody>
          <a:bodyPr wrap="square">
            <a:spAutoFit/>
          </a:bodyPr>
          <a:lstStyle/>
          <a:p>
            <a:pPr>
              <a:buFontTx/>
              <a:buChar char="•"/>
              <a:defRPr/>
            </a:pPr>
            <a:r>
              <a:rPr lang="en-US" sz="1900" b="1" dirty="0">
                <a:latin typeface="Arial" charset="0"/>
                <a:ea typeface="ＭＳ Ｐゴシック" pitchFamily="-108" charset="-128"/>
              </a:rPr>
              <a:t>Budget Officers</a:t>
            </a:r>
          </a:p>
          <a:p>
            <a:pPr>
              <a:buFontTx/>
              <a:buChar char="•"/>
              <a:defRPr/>
            </a:pPr>
            <a:endParaRPr lang="en-US" sz="1900" b="1" dirty="0">
              <a:latin typeface="Arial" charset="0"/>
              <a:ea typeface="ＭＳ Ｐゴシック" pitchFamily="-108" charset="-128"/>
            </a:endParaRPr>
          </a:p>
          <a:p>
            <a:pPr>
              <a:buFontTx/>
              <a:buChar char="•"/>
              <a:defRPr/>
            </a:pPr>
            <a:endParaRPr lang="en-US" sz="1900" b="1" dirty="0">
              <a:latin typeface="Arial" charset="0"/>
              <a:ea typeface="ＭＳ Ｐゴシック" pitchFamily="-108" charset="-128"/>
            </a:endParaRPr>
          </a:p>
        </p:txBody>
      </p:sp>
      <p:pic>
        <p:nvPicPr>
          <p:cNvPr id="1040" name="Picture 20" descr="C:\Documents and Settings\Jon A. Booker\Local Settings\Temporary Internet Files\Content.IE5\PC2EPDP8\MCj01743510000[1].wmf">
            <a:extLst>
              <a:ext uri="{FF2B5EF4-FFF2-40B4-BE49-F238E27FC236}">
                <a16:creationId xmlns:a16="http://schemas.microsoft.com/office/drawing/2014/main" id="{49D9D95D-CFF7-31D5-DCC0-BBBDA64C1A8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08851" y="2743200"/>
            <a:ext cx="2220913"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3"/>
          <a:stretch>
            <a:fillRect/>
          </a:stretch>
        </p:blipFill>
        <p:spPr>
          <a:xfrm>
            <a:off x="0" y="0"/>
            <a:ext cx="12192000" cy="6858000"/>
          </a:xfrm>
          <a:prstGeom prst="rect">
            <a:avLst/>
          </a:prstGeom>
        </p:spPr>
      </p:pic>
      <p:sp>
        <p:nvSpPr>
          <p:cNvPr id="3" name="Rectangle 3">
            <a:extLst>
              <a:ext uri="{FF2B5EF4-FFF2-40B4-BE49-F238E27FC236}">
                <a16:creationId xmlns:a16="http://schemas.microsoft.com/office/drawing/2014/main" id="{9C47978E-DBFC-AB69-6E8D-F2CAB06A750B}"/>
              </a:ext>
            </a:extLst>
          </p:cNvPr>
          <p:cNvSpPr>
            <a:spLocks noChangeArrowheads="1"/>
          </p:cNvSpPr>
          <p:nvPr/>
        </p:nvSpPr>
        <p:spPr bwMode="auto">
          <a:xfrm>
            <a:off x="974242" y="875643"/>
            <a:ext cx="9601200" cy="612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r>
              <a:rPr lang="en-GB" altLang="en-US" sz="3400" b="1" dirty="0">
                <a:effectLst>
                  <a:outerShdw blurRad="38100" dist="38100" dir="2700000" algn="tl">
                    <a:srgbClr val="FFFFFF"/>
                  </a:outerShdw>
                </a:effectLst>
                <a:latin typeface="Arial" panose="020B0604020202020204" pitchFamily="34" charset="0"/>
              </a:rPr>
              <a:t>QUESTIONS ASKED BY </a:t>
            </a:r>
            <a:r>
              <a:rPr lang="en-GB" altLang="en-US" sz="3400" b="1" dirty="0">
                <a:solidFill>
                  <a:srgbClr val="C00000"/>
                </a:solidFill>
                <a:effectLst>
                  <a:outerShdw blurRad="38100" dist="38100" dir="2700000" algn="tl">
                    <a:srgbClr val="FFFFFF"/>
                  </a:outerShdw>
                </a:effectLst>
                <a:latin typeface="Arial" panose="020B0604020202020204" pitchFamily="34" charset="0"/>
              </a:rPr>
              <a:t>EXTERNAL</a:t>
            </a:r>
            <a:r>
              <a:rPr lang="en-GB" altLang="en-US" sz="3400" b="1" dirty="0">
                <a:effectLst>
                  <a:outerShdw blurRad="38100" dist="38100" dir="2700000" algn="tl">
                    <a:srgbClr val="FFFFFF"/>
                  </a:outerShdw>
                </a:effectLst>
                <a:latin typeface="Arial" panose="020B0604020202020204" pitchFamily="34" charset="0"/>
              </a:rPr>
              <a:t> USERS</a:t>
            </a:r>
            <a:endParaRPr lang="en-GB" altLang="en-US" sz="2800" b="1" dirty="0">
              <a:effectLst>
                <a:outerShdw blurRad="38100" dist="38100" dir="2700000" algn="tl">
                  <a:srgbClr val="FFFFFF"/>
                </a:outerShdw>
              </a:effectLst>
              <a:latin typeface="Arial" panose="020B0604020202020204" pitchFamily="34" charset="0"/>
            </a:endParaRPr>
          </a:p>
        </p:txBody>
      </p:sp>
      <p:grpSp>
        <p:nvGrpSpPr>
          <p:cNvPr id="4" name="Group 21">
            <a:extLst>
              <a:ext uri="{FF2B5EF4-FFF2-40B4-BE49-F238E27FC236}">
                <a16:creationId xmlns:a16="http://schemas.microsoft.com/office/drawing/2014/main" id="{F8DCDFF9-DFA5-A9E3-EB23-834601901D3E}"/>
              </a:ext>
            </a:extLst>
          </p:cNvPr>
          <p:cNvGrpSpPr>
            <a:grpSpLocks/>
          </p:cNvGrpSpPr>
          <p:nvPr/>
        </p:nvGrpSpPr>
        <p:grpSpPr bwMode="auto">
          <a:xfrm>
            <a:off x="677336" y="1372862"/>
            <a:ext cx="5406705" cy="2992438"/>
            <a:chOff x="384" y="1384"/>
            <a:chExt cx="2643" cy="1885"/>
          </a:xfrm>
        </p:grpSpPr>
        <p:pic>
          <p:nvPicPr>
            <p:cNvPr id="5" name="Picture 4">
              <a:extLst>
                <a:ext uri="{FF2B5EF4-FFF2-40B4-BE49-F238E27FC236}">
                  <a16:creationId xmlns:a16="http://schemas.microsoft.com/office/drawing/2014/main" id="{5D5D3EE6-210C-A2A6-0B8C-BAEEB95E11F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2" y="1384"/>
              <a:ext cx="1017" cy="12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a:extLst>
                <a:ext uri="{FF2B5EF4-FFF2-40B4-BE49-F238E27FC236}">
                  <a16:creationId xmlns:a16="http://schemas.microsoft.com/office/drawing/2014/main" id="{3AF41A53-BAD2-79DB-81EA-4904D7D27CDB}"/>
                </a:ext>
              </a:extLst>
            </p:cNvPr>
            <p:cNvSpPr>
              <a:spLocks noChangeArrowheads="1"/>
            </p:cNvSpPr>
            <p:nvPr/>
          </p:nvSpPr>
          <p:spPr bwMode="auto">
            <a:xfrm>
              <a:off x="384" y="2747"/>
              <a:ext cx="2643" cy="5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p>
              <a:pPr>
                <a:spcBef>
                  <a:spcPct val="50000"/>
                </a:spcBef>
              </a:pPr>
              <a:r>
                <a:rPr lang="en-GB" altLang="en-US" sz="2400" b="1" dirty="0"/>
                <a:t>Is the company earning satisfactory income?</a:t>
              </a:r>
            </a:p>
          </p:txBody>
        </p:sp>
      </p:grpSp>
      <p:grpSp>
        <p:nvGrpSpPr>
          <p:cNvPr id="7" name="Group 22">
            <a:extLst>
              <a:ext uri="{FF2B5EF4-FFF2-40B4-BE49-F238E27FC236}">
                <a16:creationId xmlns:a16="http://schemas.microsoft.com/office/drawing/2014/main" id="{987B2A93-E7E4-B229-8453-2EFAE178EEB5}"/>
              </a:ext>
            </a:extLst>
          </p:cNvPr>
          <p:cNvGrpSpPr>
            <a:grpSpLocks/>
          </p:cNvGrpSpPr>
          <p:nvPr/>
        </p:nvGrpSpPr>
        <p:grpSpPr bwMode="auto">
          <a:xfrm>
            <a:off x="6107960" y="1737705"/>
            <a:ext cx="4752975" cy="2281238"/>
            <a:chOff x="2973" y="1512"/>
            <a:chExt cx="2994" cy="1437"/>
          </a:xfrm>
        </p:grpSpPr>
        <p:pic>
          <p:nvPicPr>
            <p:cNvPr id="8" name="Picture 12">
              <a:extLst>
                <a:ext uri="{FF2B5EF4-FFF2-40B4-BE49-F238E27FC236}">
                  <a16:creationId xmlns:a16="http://schemas.microsoft.com/office/drawing/2014/main" id="{1A2F6140-F9D3-C183-3967-B0A7C4C59FBA}"/>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96" y="1512"/>
              <a:ext cx="1400" cy="8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13">
              <a:extLst>
                <a:ext uri="{FF2B5EF4-FFF2-40B4-BE49-F238E27FC236}">
                  <a16:creationId xmlns:a16="http://schemas.microsoft.com/office/drawing/2014/main" id="{ECDD1EA3-59F8-1F0E-1ACD-E6E479E95F65}"/>
                </a:ext>
              </a:extLst>
            </p:cNvPr>
            <p:cNvSpPr>
              <a:spLocks noChangeArrowheads="1"/>
            </p:cNvSpPr>
            <p:nvPr/>
          </p:nvSpPr>
          <p:spPr bwMode="auto">
            <a:xfrm>
              <a:off x="2973" y="2505"/>
              <a:ext cx="2994" cy="4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spcBef>
                  <a:spcPct val="50000"/>
                </a:spcBef>
              </a:pPr>
              <a:r>
                <a:rPr lang="en-GB" altLang="en-US" sz="2000" b="1" dirty="0"/>
                <a:t>How does the company compare in size and profitability with its competitors?</a:t>
              </a:r>
            </a:p>
          </p:txBody>
        </p:sp>
      </p:grpSp>
      <p:grpSp>
        <p:nvGrpSpPr>
          <p:cNvPr id="10" name="Group 25">
            <a:extLst>
              <a:ext uri="{FF2B5EF4-FFF2-40B4-BE49-F238E27FC236}">
                <a16:creationId xmlns:a16="http://schemas.microsoft.com/office/drawing/2014/main" id="{F723CC6B-7DE2-7BAD-12CB-8ED520959A89}"/>
              </a:ext>
            </a:extLst>
          </p:cNvPr>
          <p:cNvGrpSpPr>
            <a:grpSpLocks/>
          </p:cNvGrpSpPr>
          <p:nvPr/>
        </p:nvGrpSpPr>
        <p:grpSpPr bwMode="auto">
          <a:xfrm>
            <a:off x="1343025" y="4151725"/>
            <a:ext cx="8734425" cy="1882776"/>
            <a:chOff x="273" y="3168"/>
            <a:chExt cx="5502" cy="1186"/>
          </a:xfrm>
        </p:grpSpPr>
        <p:grpSp>
          <p:nvGrpSpPr>
            <p:cNvPr id="11" name="Group 24">
              <a:extLst>
                <a:ext uri="{FF2B5EF4-FFF2-40B4-BE49-F238E27FC236}">
                  <a16:creationId xmlns:a16="http://schemas.microsoft.com/office/drawing/2014/main" id="{A72F2783-D2A5-210D-47CF-C23168DD9C37}"/>
                </a:ext>
              </a:extLst>
            </p:cNvPr>
            <p:cNvGrpSpPr>
              <a:grpSpLocks/>
            </p:cNvGrpSpPr>
            <p:nvPr/>
          </p:nvGrpSpPr>
          <p:grpSpPr bwMode="auto">
            <a:xfrm>
              <a:off x="273" y="3168"/>
              <a:ext cx="5502" cy="1186"/>
              <a:chOff x="273" y="3168"/>
              <a:chExt cx="5502" cy="1186"/>
            </a:xfrm>
          </p:grpSpPr>
          <p:sp>
            <p:nvSpPr>
              <p:cNvPr id="13" name="Oval 16">
                <a:extLst>
                  <a:ext uri="{FF2B5EF4-FFF2-40B4-BE49-F238E27FC236}">
                    <a16:creationId xmlns:a16="http://schemas.microsoft.com/office/drawing/2014/main" id="{409C575D-C033-DB34-1A9C-6296CB0BE884}"/>
                  </a:ext>
                </a:extLst>
              </p:cNvPr>
              <p:cNvSpPr>
                <a:spLocks noChangeArrowheads="1"/>
              </p:cNvSpPr>
              <p:nvPr/>
            </p:nvSpPr>
            <p:spPr bwMode="auto">
              <a:xfrm>
                <a:off x="4560" y="3168"/>
                <a:ext cx="1056" cy="768"/>
              </a:xfrm>
              <a:prstGeom prst="ellipse">
                <a:avLst/>
              </a:prstGeom>
              <a:solidFill>
                <a:srgbClr val="FFFFFF"/>
              </a:solidFill>
              <a:ln>
                <a:noFill/>
              </a:ln>
              <a:effectLst/>
              <a:extLst>
                <a:ext uri="{91240B29-F687-4F45-9708-019B960494DF}">
                  <a14:hiddenLine xmlns:a14="http://schemas.microsoft.com/office/drawing/2010/main" w="12700" cmpd="dbl">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4" name="Group 23">
                <a:extLst>
                  <a:ext uri="{FF2B5EF4-FFF2-40B4-BE49-F238E27FC236}">
                    <a16:creationId xmlns:a16="http://schemas.microsoft.com/office/drawing/2014/main" id="{2DDDBFC7-7941-F41F-9132-BAC57BBA29E5}"/>
                  </a:ext>
                </a:extLst>
              </p:cNvPr>
              <p:cNvGrpSpPr>
                <a:grpSpLocks/>
              </p:cNvGrpSpPr>
              <p:nvPr/>
            </p:nvGrpSpPr>
            <p:grpSpPr bwMode="auto">
              <a:xfrm>
                <a:off x="273" y="3256"/>
                <a:ext cx="5502" cy="1098"/>
                <a:chOff x="273" y="3256"/>
                <a:chExt cx="5502" cy="1098"/>
              </a:xfrm>
            </p:grpSpPr>
            <p:grpSp>
              <p:nvGrpSpPr>
                <p:cNvPr id="15" name="Group 9">
                  <a:extLst>
                    <a:ext uri="{FF2B5EF4-FFF2-40B4-BE49-F238E27FC236}">
                      <a16:creationId xmlns:a16="http://schemas.microsoft.com/office/drawing/2014/main" id="{242FB0F0-14C5-865C-C86B-74357DBCBAA6}"/>
                    </a:ext>
                  </a:extLst>
                </p:cNvPr>
                <p:cNvGrpSpPr>
                  <a:grpSpLocks/>
                </p:cNvGrpSpPr>
                <p:nvPr/>
              </p:nvGrpSpPr>
              <p:grpSpPr bwMode="auto">
                <a:xfrm>
                  <a:off x="1392" y="3424"/>
                  <a:ext cx="2856" cy="608"/>
                  <a:chOff x="1504" y="3424"/>
                  <a:chExt cx="3128" cy="656"/>
                </a:xfrm>
              </p:grpSpPr>
              <p:pic>
                <p:nvPicPr>
                  <p:cNvPr id="18" name="Picture 7">
                    <a:extLst>
                      <a:ext uri="{FF2B5EF4-FFF2-40B4-BE49-F238E27FC236}">
                        <a16:creationId xmlns:a16="http://schemas.microsoft.com/office/drawing/2014/main" id="{0A1F661F-F8D4-E466-E08D-DF29702F7277}"/>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04" y="3424"/>
                    <a:ext cx="1232" cy="6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8">
                    <a:extLst>
                      <a:ext uri="{FF2B5EF4-FFF2-40B4-BE49-F238E27FC236}">
                        <a16:creationId xmlns:a16="http://schemas.microsoft.com/office/drawing/2014/main" id="{7E74AFED-794B-1193-2B91-CE9FEC5DA9DA}"/>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36" y="3616"/>
                    <a:ext cx="1296" cy="4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6" name="Rectangle 10">
                  <a:extLst>
                    <a:ext uri="{FF2B5EF4-FFF2-40B4-BE49-F238E27FC236}">
                      <a16:creationId xmlns:a16="http://schemas.microsoft.com/office/drawing/2014/main" id="{E6108E48-E319-3344-B974-88781983DC31}"/>
                    </a:ext>
                  </a:extLst>
                </p:cNvPr>
                <p:cNvSpPr>
                  <a:spLocks noChangeArrowheads="1"/>
                </p:cNvSpPr>
                <p:nvPr/>
              </p:nvSpPr>
              <p:spPr bwMode="auto">
                <a:xfrm>
                  <a:off x="273" y="4065"/>
                  <a:ext cx="5502" cy="2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spcBef>
                      <a:spcPct val="50000"/>
                    </a:spcBef>
                  </a:pPr>
                  <a:r>
                    <a:rPr lang="en-GB" altLang="en-US" sz="2400" b="1" dirty="0"/>
                    <a:t>Will the company be able to pay its debts as they come due?</a:t>
                  </a:r>
                </a:p>
              </p:txBody>
            </p:sp>
            <p:sp>
              <p:nvSpPr>
                <p:cNvPr id="17" name="Rectangle 17">
                  <a:extLst>
                    <a:ext uri="{FF2B5EF4-FFF2-40B4-BE49-F238E27FC236}">
                      <a16:creationId xmlns:a16="http://schemas.microsoft.com/office/drawing/2014/main" id="{0BDB28BE-B04D-2E66-0CD2-CBA69D7061FB}"/>
                    </a:ext>
                  </a:extLst>
                </p:cNvPr>
                <p:cNvSpPr>
                  <a:spLocks noChangeArrowheads="1"/>
                </p:cNvSpPr>
                <p:nvPr/>
              </p:nvSpPr>
              <p:spPr bwMode="auto">
                <a:xfrm>
                  <a:off x="4512" y="3256"/>
                  <a:ext cx="1230" cy="6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GB" altLang="en-US" sz="2000" b="1">
                      <a:latin typeface="Arial" panose="020B0604020202020204" pitchFamily="34" charset="0"/>
                    </a:rPr>
                    <a:t>What do we do if they catch us?</a:t>
                  </a:r>
                </a:p>
              </p:txBody>
            </p:sp>
          </p:grpSp>
        </p:grpSp>
        <p:sp>
          <p:nvSpPr>
            <p:cNvPr id="12" name="AutoShape 18">
              <a:extLst>
                <a:ext uri="{FF2B5EF4-FFF2-40B4-BE49-F238E27FC236}">
                  <a16:creationId xmlns:a16="http://schemas.microsoft.com/office/drawing/2014/main" id="{CC38057B-1581-B7E9-C69C-BBCB1EA4D0DD}"/>
                </a:ext>
              </a:extLst>
            </p:cNvPr>
            <p:cNvSpPr>
              <a:spLocks noChangeArrowheads="1"/>
            </p:cNvSpPr>
            <p:nvPr/>
          </p:nvSpPr>
          <p:spPr bwMode="auto">
            <a:xfrm rot="15960000">
              <a:off x="4332" y="3396"/>
              <a:ext cx="156" cy="456"/>
            </a:xfrm>
            <a:prstGeom prst="triangle">
              <a:avLst>
                <a:gd name="adj" fmla="val 49954"/>
              </a:avLst>
            </a:prstGeom>
            <a:solidFill>
              <a:srgbClr val="FFFFFF"/>
            </a:solidFill>
            <a:ln>
              <a:noFill/>
            </a:ln>
            <a:effectLst/>
            <a:extLs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8282016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driveby.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1"/>
          <p:cNvPicPr>
            <a:picLocks noChangeAspect="1"/>
          </p:cNvPicPr>
          <p:nvPr/>
        </p:nvPicPr>
        <p:blipFill>
          <a:blip r:embed="rId3"/>
          <a:stretch>
            <a:fillRect/>
          </a:stretch>
        </p:blipFill>
        <p:spPr>
          <a:xfrm>
            <a:off x="0" y="0"/>
            <a:ext cx="12192000" cy="6858000"/>
          </a:xfrm>
          <a:prstGeom prst="rect">
            <a:avLst/>
          </a:prstGeom>
        </p:spPr>
      </p:pic>
      <p:sp>
        <p:nvSpPr>
          <p:cNvPr id="3" name="Rectangle 3">
            <a:extLst>
              <a:ext uri="{FF2B5EF4-FFF2-40B4-BE49-F238E27FC236}">
                <a16:creationId xmlns:a16="http://schemas.microsoft.com/office/drawing/2014/main" id="{C9ABC31E-C0F2-1C97-BFED-BE21A406AB02}"/>
              </a:ext>
            </a:extLst>
          </p:cNvPr>
          <p:cNvSpPr>
            <a:spLocks noChangeArrowheads="1"/>
          </p:cNvSpPr>
          <p:nvPr/>
        </p:nvSpPr>
        <p:spPr bwMode="auto">
          <a:xfrm>
            <a:off x="1283442" y="936069"/>
            <a:ext cx="9601200" cy="612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r>
              <a:rPr lang="en-GB" altLang="en-US" sz="3400" b="1" dirty="0">
                <a:effectLst>
                  <a:outerShdw blurRad="38100" dist="38100" dir="2700000" algn="tl">
                    <a:srgbClr val="FFFFFF"/>
                  </a:outerShdw>
                </a:effectLst>
                <a:latin typeface="Arial" panose="020B0604020202020204" pitchFamily="34" charset="0"/>
              </a:rPr>
              <a:t>QUESTIONS ASKED BY </a:t>
            </a:r>
            <a:r>
              <a:rPr lang="en-GB" altLang="en-US" sz="3400" b="1" dirty="0">
                <a:solidFill>
                  <a:srgbClr val="C00000"/>
                </a:solidFill>
                <a:effectLst>
                  <a:outerShdw blurRad="38100" dist="38100" dir="2700000" algn="tl">
                    <a:srgbClr val="FFFFFF"/>
                  </a:outerShdw>
                </a:effectLst>
                <a:latin typeface="Arial" panose="020B0604020202020204" pitchFamily="34" charset="0"/>
              </a:rPr>
              <a:t>INTERNAL</a:t>
            </a:r>
            <a:r>
              <a:rPr lang="en-GB" altLang="en-US" sz="3400" b="1" dirty="0">
                <a:effectLst>
                  <a:outerShdw blurRad="38100" dist="38100" dir="2700000" algn="tl">
                    <a:srgbClr val="FFFFFF"/>
                  </a:outerShdw>
                </a:effectLst>
                <a:latin typeface="Arial" panose="020B0604020202020204" pitchFamily="34" charset="0"/>
              </a:rPr>
              <a:t> USERS</a:t>
            </a:r>
            <a:endParaRPr lang="en-GB" altLang="en-US" sz="2800" b="1" dirty="0">
              <a:effectLst>
                <a:outerShdw blurRad="38100" dist="38100" dir="2700000" algn="tl">
                  <a:srgbClr val="FFFFFF"/>
                </a:outerShdw>
              </a:effectLst>
              <a:latin typeface="Arial" panose="020B0604020202020204" pitchFamily="34" charset="0"/>
            </a:endParaRPr>
          </a:p>
        </p:txBody>
      </p:sp>
      <p:grpSp>
        <p:nvGrpSpPr>
          <p:cNvPr id="4" name="Group 39">
            <a:extLst>
              <a:ext uri="{FF2B5EF4-FFF2-40B4-BE49-F238E27FC236}">
                <a16:creationId xmlns:a16="http://schemas.microsoft.com/office/drawing/2014/main" id="{234ABC34-684F-CA59-0508-0DFC63191898}"/>
              </a:ext>
            </a:extLst>
          </p:cNvPr>
          <p:cNvGrpSpPr>
            <a:grpSpLocks/>
          </p:cNvGrpSpPr>
          <p:nvPr/>
        </p:nvGrpSpPr>
        <p:grpSpPr bwMode="auto">
          <a:xfrm>
            <a:off x="583913" y="1859280"/>
            <a:ext cx="4410075" cy="2226311"/>
            <a:chOff x="45" y="1111"/>
            <a:chExt cx="2778" cy="1743"/>
          </a:xfrm>
        </p:grpSpPr>
        <p:grpSp>
          <p:nvGrpSpPr>
            <p:cNvPr id="5" name="Group 33">
              <a:extLst>
                <a:ext uri="{FF2B5EF4-FFF2-40B4-BE49-F238E27FC236}">
                  <a16:creationId xmlns:a16="http://schemas.microsoft.com/office/drawing/2014/main" id="{F99E7EAE-BD06-E1DF-39E8-D25ABBB5CC7D}"/>
                </a:ext>
              </a:extLst>
            </p:cNvPr>
            <p:cNvGrpSpPr>
              <a:grpSpLocks/>
            </p:cNvGrpSpPr>
            <p:nvPr/>
          </p:nvGrpSpPr>
          <p:grpSpPr bwMode="auto">
            <a:xfrm>
              <a:off x="920" y="1111"/>
              <a:ext cx="808" cy="1241"/>
              <a:chOff x="920" y="1111"/>
              <a:chExt cx="1023" cy="1492"/>
            </a:xfrm>
          </p:grpSpPr>
          <p:sp>
            <p:nvSpPr>
              <p:cNvPr id="7" name="Freeform 10">
                <a:extLst>
                  <a:ext uri="{FF2B5EF4-FFF2-40B4-BE49-F238E27FC236}">
                    <a16:creationId xmlns:a16="http://schemas.microsoft.com/office/drawing/2014/main" id="{E77AA34C-CE6F-0945-08A1-BF355187E87A}"/>
                  </a:ext>
                </a:extLst>
              </p:cNvPr>
              <p:cNvSpPr>
                <a:spLocks/>
              </p:cNvSpPr>
              <p:nvPr/>
            </p:nvSpPr>
            <p:spPr bwMode="auto">
              <a:xfrm>
                <a:off x="1170" y="1269"/>
                <a:ext cx="316" cy="371"/>
              </a:xfrm>
              <a:custGeom>
                <a:avLst/>
                <a:gdLst>
                  <a:gd name="T0" fmla="*/ 231 w 316"/>
                  <a:gd name="T1" fmla="*/ 8 h 371"/>
                  <a:gd name="T2" fmla="*/ 217 w 316"/>
                  <a:gd name="T3" fmla="*/ 59 h 371"/>
                  <a:gd name="T4" fmla="*/ 113 w 316"/>
                  <a:gd name="T5" fmla="*/ 59 h 371"/>
                  <a:gd name="T6" fmla="*/ 38 w 316"/>
                  <a:gd name="T7" fmla="*/ 76 h 371"/>
                  <a:gd name="T8" fmla="*/ 11 w 316"/>
                  <a:gd name="T9" fmla="*/ 97 h 371"/>
                  <a:gd name="T10" fmla="*/ 0 w 316"/>
                  <a:gd name="T11" fmla="*/ 129 h 371"/>
                  <a:gd name="T12" fmla="*/ 15 w 316"/>
                  <a:gd name="T13" fmla="*/ 173 h 371"/>
                  <a:gd name="T14" fmla="*/ 0 w 316"/>
                  <a:gd name="T15" fmla="*/ 199 h 371"/>
                  <a:gd name="T16" fmla="*/ 19 w 316"/>
                  <a:gd name="T17" fmla="*/ 315 h 371"/>
                  <a:gd name="T18" fmla="*/ 25 w 316"/>
                  <a:gd name="T19" fmla="*/ 332 h 371"/>
                  <a:gd name="T20" fmla="*/ 21 w 316"/>
                  <a:gd name="T21" fmla="*/ 351 h 371"/>
                  <a:gd name="T22" fmla="*/ 28 w 316"/>
                  <a:gd name="T23" fmla="*/ 370 h 371"/>
                  <a:gd name="T24" fmla="*/ 77 w 316"/>
                  <a:gd name="T25" fmla="*/ 356 h 371"/>
                  <a:gd name="T26" fmla="*/ 131 w 316"/>
                  <a:gd name="T27" fmla="*/ 310 h 371"/>
                  <a:gd name="T28" fmla="*/ 250 w 316"/>
                  <a:gd name="T29" fmla="*/ 325 h 371"/>
                  <a:gd name="T30" fmla="*/ 275 w 316"/>
                  <a:gd name="T31" fmla="*/ 302 h 371"/>
                  <a:gd name="T32" fmla="*/ 267 w 316"/>
                  <a:gd name="T33" fmla="*/ 258 h 371"/>
                  <a:gd name="T34" fmla="*/ 275 w 316"/>
                  <a:gd name="T35" fmla="*/ 237 h 371"/>
                  <a:gd name="T36" fmla="*/ 275 w 316"/>
                  <a:gd name="T37" fmla="*/ 222 h 371"/>
                  <a:gd name="T38" fmla="*/ 261 w 316"/>
                  <a:gd name="T39" fmla="*/ 199 h 371"/>
                  <a:gd name="T40" fmla="*/ 267 w 316"/>
                  <a:gd name="T41" fmla="*/ 166 h 371"/>
                  <a:gd name="T42" fmla="*/ 258 w 316"/>
                  <a:gd name="T43" fmla="*/ 137 h 371"/>
                  <a:gd name="T44" fmla="*/ 291 w 316"/>
                  <a:gd name="T45" fmla="*/ 139 h 371"/>
                  <a:gd name="T46" fmla="*/ 315 w 316"/>
                  <a:gd name="T47" fmla="*/ 125 h 371"/>
                  <a:gd name="T48" fmla="*/ 296 w 316"/>
                  <a:gd name="T49" fmla="*/ 71 h 371"/>
                  <a:gd name="T50" fmla="*/ 304 w 316"/>
                  <a:gd name="T51" fmla="*/ 41 h 371"/>
                  <a:gd name="T52" fmla="*/ 291 w 316"/>
                  <a:gd name="T53" fmla="*/ 22 h 371"/>
                  <a:gd name="T54" fmla="*/ 258 w 316"/>
                  <a:gd name="T55" fmla="*/ 0 h 371"/>
                  <a:gd name="T56" fmla="*/ 231 w 316"/>
                  <a:gd name="T57" fmla="*/ 8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6" h="371">
                    <a:moveTo>
                      <a:pt x="231" y="8"/>
                    </a:moveTo>
                    <a:lnTo>
                      <a:pt x="217" y="59"/>
                    </a:lnTo>
                    <a:lnTo>
                      <a:pt x="113" y="59"/>
                    </a:lnTo>
                    <a:lnTo>
                      <a:pt x="38" y="76"/>
                    </a:lnTo>
                    <a:lnTo>
                      <a:pt x="11" y="97"/>
                    </a:lnTo>
                    <a:lnTo>
                      <a:pt x="0" y="129"/>
                    </a:lnTo>
                    <a:lnTo>
                      <a:pt x="15" y="173"/>
                    </a:lnTo>
                    <a:lnTo>
                      <a:pt x="0" y="199"/>
                    </a:lnTo>
                    <a:lnTo>
                      <a:pt x="19" y="315"/>
                    </a:lnTo>
                    <a:lnTo>
                      <a:pt x="25" y="332"/>
                    </a:lnTo>
                    <a:lnTo>
                      <a:pt x="21" y="351"/>
                    </a:lnTo>
                    <a:lnTo>
                      <a:pt x="28" y="370"/>
                    </a:lnTo>
                    <a:lnTo>
                      <a:pt x="77" y="356"/>
                    </a:lnTo>
                    <a:lnTo>
                      <a:pt x="131" y="310"/>
                    </a:lnTo>
                    <a:lnTo>
                      <a:pt x="250" y="325"/>
                    </a:lnTo>
                    <a:lnTo>
                      <a:pt x="275" y="302"/>
                    </a:lnTo>
                    <a:lnTo>
                      <a:pt x="267" y="258"/>
                    </a:lnTo>
                    <a:lnTo>
                      <a:pt x="275" y="237"/>
                    </a:lnTo>
                    <a:lnTo>
                      <a:pt x="275" y="222"/>
                    </a:lnTo>
                    <a:lnTo>
                      <a:pt x="261" y="199"/>
                    </a:lnTo>
                    <a:lnTo>
                      <a:pt x="267" y="166"/>
                    </a:lnTo>
                    <a:lnTo>
                      <a:pt x="258" y="137"/>
                    </a:lnTo>
                    <a:lnTo>
                      <a:pt x="291" y="139"/>
                    </a:lnTo>
                    <a:lnTo>
                      <a:pt x="315" y="125"/>
                    </a:lnTo>
                    <a:lnTo>
                      <a:pt x="296" y="71"/>
                    </a:lnTo>
                    <a:lnTo>
                      <a:pt x="304" y="41"/>
                    </a:lnTo>
                    <a:lnTo>
                      <a:pt x="291" y="22"/>
                    </a:lnTo>
                    <a:lnTo>
                      <a:pt x="258" y="0"/>
                    </a:lnTo>
                    <a:lnTo>
                      <a:pt x="231" y="8"/>
                    </a:lnTo>
                  </a:path>
                </a:pathLst>
              </a:custGeom>
              <a:solidFill>
                <a:srgbClr val="C7695C"/>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Freeform 11">
                <a:extLst>
                  <a:ext uri="{FF2B5EF4-FFF2-40B4-BE49-F238E27FC236}">
                    <a16:creationId xmlns:a16="http://schemas.microsoft.com/office/drawing/2014/main" id="{FDF09255-04A1-BC43-DEF9-54D153E7ACBB}"/>
                  </a:ext>
                </a:extLst>
              </p:cNvPr>
              <p:cNvSpPr>
                <a:spLocks/>
              </p:cNvSpPr>
              <p:nvPr/>
            </p:nvSpPr>
            <p:spPr bwMode="auto">
              <a:xfrm>
                <a:off x="1103" y="2001"/>
                <a:ext cx="840" cy="591"/>
              </a:xfrm>
              <a:custGeom>
                <a:avLst/>
                <a:gdLst>
                  <a:gd name="T0" fmla="*/ 839 w 840"/>
                  <a:gd name="T1" fmla="*/ 375 h 591"/>
                  <a:gd name="T2" fmla="*/ 839 w 840"/>
                  <a:gd name="T3" fmla="*/ 0 h 591"/>
                  <a:gd name="T4" fmla="*/ 681 w 840"/>
                  <a:gd name="T5" fmla="*/ 337 h 591"/>
                  <a:gd name="T6" fmla="*/ 666 w 840"/>
                  <a:gd name="T7" fmla="*/ 337 h 591"/>
                  <a:gd name="T8" fmla="*/ 629 w 840"/>
                  <a:gd name="T9" fmla="*/ 314 h 591"/>
                  <a:gd name="T10" fmla="*/ 507 w 840"/>
                  <a:gd name="T11" fmla="*/ 271 h 591"/>
                  <a:gd name="T12" fmla="*/ 468 w 840"/>
                  <a:gd name="T13" fmla="*/ 258 h 591"/>
                  <a:gd name="T14" fmla="*/ 457 w 840"/>
                  <a:gd name="T15" fmla="*/ 258 h 591"/>
                  <a:gd name="T16" fmla="*/ 434 w 840"/>
                  <a:gd name="T17" fmla="*/ 281 h 591"/>
                  <a:gd name="T18" fmla="*/ 434 w 840"/>
                  <a:gd name="T19" fmla="*/ 310 h 591"/>
                  <a:gd name="T20" fmla="*/ 457 w 840"/>
                  <a:gd name="T21" fmla="*/ 342 h 591"/>
                  <a:gd name="T22" fmla="*/ 496 w 840"/>
                  <a:gd name="T23" fmla="*/ 375 h 591"/>
                  <a:gd name="T24" fmla="*/ 526 w 840"/>
                  <a:gd name="T25" fmla="*/ 389 h 591"/>
                  <a:gd name="T26" fmla="*/ 519 w 840"/>
                  <a:gd name="T27" fmla="*/ 435 h 591"/>
                  <a:gd name="T28" fmla="*/ 485 w 840"/>
                  <a:gd name="T29" fmla="*/ 460 h 591"/>
                  <a:gd name="T30" fmla="*/ 397 w 840"/>
                  <a:gd name="T31" fmla="*/ 478 h 591"/>
                  <a:gd name="T32" fmla="*/ 265 w 840"/>
                  <a:gd name="T33" fmla="*/ 416 h 591"/>
                  <a:gd name="T34" fmla="*/ 232 w 840"/>
                  <a:gd name="T35" fmla="*/ 375 h 591"/>
                  <a:gd name="T36" fmla="*/ 184 w 840"/>
                  <a:gd name="T37" fmla="*/ 356 h 591"/>
                  <a:gd name="T38" fmla="*/ 155 w 840"/>
                  <a:gd name="T39" fmla="*/ 356 h 591"/>
                  <a:gd name="T40" fmla="*/ 126 w 840"/>
                  <a:gd name="T41" fmla="*/ 375 h 591"/>
                  <a:gd name="T42" fmla="*/ 169 w 840"/>
                  <a:gd name="T43" fmla="*/ 416 h 591"/>
                  <a:gd name="T44" fmla="*/ 184 w 840"/>
                  <a:gd name="T45" fmla="*/ 444 h 591"/>
                  <a:gd name="T46" fmla="*/ 0 w 840"/>
                  <a:gd name="T47" fmla="*/ 444 h 591"/>
                  <a:gd name="T48" fmla="*/ 36 w 840"/>
                  <a:gd name="T49" fmla="*/ 499 h 591"/>
                  <a:gd name="T50" fmla="*/ 70 w 840"/>
                  <a:gd name="T51" fmla="*/ 531 h 591"/>
                  <a:gd name="T52" fmla="*/ 155 w 840"/>
                  <a:gd name="T53" fmla="*/ 576 h 591"/>
                  <a:gd name="T54" fmla="*/ 265 w 840"/>
                  <a:gd name="T55" fmla="*/ 576 h 591"/>
                  <a:gd name="T56" fmla="*/ 349 w 840"/>
                  <a:gd name="T57" fmla="*/ 590 h 591"/>
                  <a:gd name="T58" fmla="*/ 461 w 840"/>
                  <a:gd name="T59" fmla="*/ 567 h 591"/>
                  <a:gd name="T60" fmla="*/ 666 w 840"/>
                  <a:gd name="T61" fmla="*/ 510 h 591"/>
                  <a:gd name="T62" fmla="*/ 839 w 840"/>
                  <a:gd name="T63" fmla="*/ 375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40" h="591">
                    <a:moveTo>
                      <a:pt x="839" y="375"/>
                    </a:moveTo>
                    <a:lnTo>
                      <a:pt x="839" y="0"/>
                    </a:lnTo>
                    <a:lnTo>
                      <a:pt x="681" y="337"/>
                    </a:lnTo>
                    <a:lnTo>
                      <a:pt x="666" y="337"/>
                    </a:lnTo>
                    <a:lnTo>
                      <a:pt x="629" y="314"/>
                    </a:lnTo>
                    <a:lnTo>
                      <a:pt x="507" y="271"/>
                    </a:lnTo>
                    <a:lnTo>
                      <a:pt x="468" y="258"/>
                    </a:lnTo>
                    <a:lnTo>
                      <a:pt x="457" y="258"/>
                    </a:lnTo>
                    <a:lnTo>
                      <a:pt x="434" y="281"/>
                    </a:lnTo>
                    <a:lnTo>
                      <a:pt x="434" y="310"/>
                    </a:lnTo>
                    <a:lnTo>
                      <a:pt x="457" y="342"/>
                    </a:lnTo>
                    <a:lnTo>
                      <a:pt x="496" y="375"/>
                    </a:lnTo>
                    <a:lnTo>
                      <a:pt x="526" y="389"/>
                    </a:lnTo>
                    <a:lnTo>
                      <a:pt x="519" y="435"/>
                    </a:lnTo>
                    <a:lnTo>
                      <a:pt x="485" y="460"/>
                    </a:lnTo>
                    <a:lnTo>
                      <a:pt x="397" y="478"/>
                    </a:lnTo>
                    <a:lnTo>
                      <a:pt x="265" y="416"/>
                    </a:lnTo>
                    <a:lnTo>
                      <a:pt x="232" y="375"/>
                    </a:lnTo>
                    <a:lnTo>
                      <a:pt x="184" y="356"/>
                    </a:lnTo>
                    <a:lnTo>
                      <a:pt x="155" y="356"/>
                    </a:lnTo>
                    <a:lnTo>
                      <a:pt x="126" y="375"/>
                    </a:lnTo>
                    <a:lnTo>
                      <a:pt x="169" y="416"/>
                    </a:lnTo>
                    <a:lnTo>
                      <a:pt x="184" y="444"/>
                    </a:lnTo>
                    <a:lnTo>
                      <a:pt x="0" y="444"/>
                    </a:lnTo>
                    <a:lnTo>
                      <a:pt x="36" y="499"/>
                    </a:lnTo>
                    <a:lnTo>
                      <a:pt x="70" y="531"/>
                    </a:lnTo>
                    <a:lnTo>
                      <a:pt x="155" y="576"/>
                    </a:lnTo>
                    <a:lnTo>
                      <a:pt x="265" y="576"/>
                    </a:lnTo>
                    <a:lnTo>
                      <a:pt x="349" y="590"/>
                    </a:lnTo>
                    <a:lnTo>
                      <a:pt x="461" y="567"/>
                    </a:lnTo>
                    <a:lnTo>
                      <a:pt x="666" y="510"/>
                    </a:lnTo>
                    <a:lnTo>
                      <a:pt x="839" y="375"/>
                    </a:lnTo>
                  </a:path>
                </a:pathLst>
              </a:custGeom>
              <a:solidFill>
                <a:srgbClr val="C7695C"/>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 name="Freeform 12">
                <a:extLst>
                  <a:ext uri="{FF2B5EF4-FFF2-40B4-BE49-F238E27FC236}">
                    <a16:creationId xmlns:a16="http://schemas.microsoft.com/office/drawing/2014/main" id="{F3EE1C1A-553F-2B00-FBBE-A0F91C2C941A}"/>
                  </a:ext>
                </a:extLst>
              </p:cNvPr>
              <p:cNvSpPr>
                <a:spLocks/>
              </p:cNvSpPr>
              <p:nvPr/>
            </p:nvSpPr>
            <p:spPr bwMode="auto">
              <a:xfrm>
                <a:off x="1174" y="1111"/>
                <a:ext cx="248" cy="214"/>
              </a:xfrm>
              <a:custGeom>
                <a:avLst/>
                <a:gdLst>
                  <a:gd name="T0" fmla="*/ 0 w 248"/>
                  <a:gd name="T1" fmla="*/ 55 h 214"/>
                  <a:gd name="T2" fmla="*/ 0 w 248"/>
                  <a:gd name="T3" fmla="*/ 64 h 214"/>
                  <a:gd name="T4" fmla="*/ 50 w 248"/>
                  <a:gd name="T5" fmla="*/ 165 h 214"/>
                  <a:gd name="T6" fmla="*/ 80 w 248"/>
                  <a:gd name="T7" fmla="*/ 213 h 214"/>
                  <a:gd name="T8" fmla="*/ 140 w 248"/>
                  <a:gd name="T9" fmla="*/ 208 h 214"/>
                  <a:gd name="T10" fmla="*/ 187 w 248"/>
                  <a:gd name="T11" fmla="*/ 210 h 214"/>
                  <a:gd name="T12" fmla="*/ 212 w 248"/>
                  <a:gd name="T13" fmla="*/ 210 h 214"/>
                  <a:gd name="T14" fmla="*/ 223 w 248"/>
                  <a:gd name="T15" fmla="*/ 160 h 214"/>
                  <a:gd name="T16" fmla="*/ 247 w 248"/>
                  <a:gd name="T17" fmla="*/ 110 h 214"/>
                  <a:gd name="T18" fmla="*/ 244 w 248"/>
                  <a:gd name="T19" fmla="*/ 95 h 214"/>
                  <a:gd name="T20" fmla="*/ 172 w 248"/>
                  <a:gd name="T21" fmla="*/ 68 h 214"/>
                  <a:gd name="T22" fmla="*/ 144 w 248"/>
                  <a:gd name="T23" fmla="*/ 10 h 214"/>
                  <a:gd name="T24" fmla="*/ 137 w 248"/>
                  <a:gd name="T25" fmla="*/ 0 h 214"/>
                  <a:gd name="T26" fmla="*/ 118 w 248"/>
                  <a:gd name="T27" fmla="*/ 0 h 214"/>
                  <a:gd name="T28" fmla="*/ 62 w 248"/>
                  <a:gd name="T29" fmla="*/ 41 h 214"/>
                  <a:gd name="T30" fmla="*/ 0 w 248"/>
                  <a:gd name="T31" fmla="*/ 55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8" h="214">
                    <a:moveTo>
                      <a:pt x="0" y="55"/>
                    </a:moveTo>
                    <a:lnTo>
                      <a:pt x="0" y="64"/>
                    </a:lnTo>
                    <a:lnTo>
                      <a:pt x="50" y="165"/>
                    </a:lnTo>
                    <a:lnTo>
                      <a:pt x="80" y="213"/>
                    </a:lnTo>
                    <a:lnTo>
                      <a:pt x="140" y="208"/>
                    </a:lnTo>
                    <a:lnTo>
                      <a:pt x="187" y="210"/>
                    </a:lnTo>
                    <a:lnTo>
                      <a:pt x="212" y="210"/>
                    </a:lnTo>
                    <a:lnTo>
                      <a:pt x="223" y="160"/>
                    </a:lnTo>
                    <a:lnTo>
                      <a:pt x="247" y="110"/>
                    </a:lnTo>
                    <a:lnTo>
                      <a:pt x="244" y="95"/>
                    </a:lnTo>
                    <a:lnTo>
                      <a:pt x="172" y="68"/>
                    </a:lnTo>
                    <a:lnTo>
                      <a:pt x="144" y="10"/>
                    </a:lnTo>
                    <a:lnTo>
                      <a:pt x="137" y="0"/>
                    </a:lnTo>
                    <a:lnTo>
                      <a:pt x="118" y="0"/>
                    </a:lnTo>
                    <a:lnTo>
                      <a:pt x="62" y="41"/>
                    </a:lnTo>
                    <a:lnTo>
                      <a:pt x="0" y="55"/>
                    </a:lnTo>
                  </a:path>
                </a:pathLst>
              </a:custGeom>
              <a:solidFill>
                <a:srgbClr val="FFF7E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Freeform 13">
                <a:extLst>
                  <a:ext uri="{FF2B5EF4-FFF2-40B4-BE49-F238E27FC236}">
                    <a16:creationId xmlns:a16="http://schemas.microsoft.com/office/drawing/2014/main" id="{20A18BB7-239B-1CAD-4356-C63B9750831B}"/>
                  </a:ext>
                </a:extLst>
              </p:cNvPr>
              <p:cNvSpPr>
                <a:spLocks/>
              </p:cNvSpPr>
              <p:nvPr/>
            </p:nvSpPr>
            <p:spPr bwMode="auto">
              <a:xfrm>
                <a:off x="922" y="1578"/>
                <a:ext cx="849" cy="896"/>
              </a:xfrm>
              <a:custGeom>
                <a:avLst/>
                <a:gdLst>
                  <a:gd name="T0" fmla="*/ 4 w 849"/>
                  <a:gd name="T1" fmla="*/ 895 h 896"/>
                  <a:gd name="T2" fmla="*/ 0 w 849"/>
                  <a:gd name="T3" fmla="*/ 848 h 896"/>
                  <a:gd name="T4" fmla="*/ 55 w 849"/>
                  <a:gd name="T5" fmla="*/ 734 h 896"/>
                  <a:gd name="T6" fmla="*/ 66 w 849"/>
                  <a:gd name="T7" fmla="*/ 664 h 896"/>
                  <a:gd name="T8" fmla="*/ 76 w 849"/>
                  <a:gd name="T9" fmla="*/ 640 h 896"/>
                  <a:gd name="T10" fmla="*/ 69 w 849"/>
                  <a:gd name="T11" fmla="*/ 588 h 896"/>
                  <a:gd name="T12" fmla="*/ 72 w 849"/>
                  <a:gd name="T13" fmla="*/ 532 h 896"/>
                  <a:gd name="T14" fmla="*/ 110 w 849"/>
                  <a:gd name="T15" fmla="*/ 418 h 896"/>
                  <a:gd name="T16" fmla="*/ 136 w 849"/>
                  <a:gd name="T17" fmla="*/ 366 h 896"/>
                  <a:gd name="T18" fmla="*/ 125 w 849"/>
                  <a:gd name="T19" fmla="*/ 338 h 896"/>
                  <a:gd name="T20" fmla="*/ 128 w 849"/>
                  <a:gd name="T21" fmla="*/ 309 h 896"/>
                  <a:gd name="T22" fmla="*/ 140 w 849"/>
                  <a:gd name="T23" fmla="*/ 278 h 896"/>
                  <a:gd name="T24" fmla="*/ 147 w 849"/>
                  <a:gd name="T25" fmla="*/ 211 h 896"/>
                  <a:gd name="T26" fmla="*/ 183 w 849"/>
                  <a:gd name="T27" fmla="*/ 141 h 896"/>
                  <a:gd name="T28" fmla="*/ 219 w 849"/>
                  <a:gd name="T29" fmla="*/ 98 h 896"/>
                  <a:gd name="T30" fmla="*/ 274 w 849"/>
                  <a:gd name="T31" fmla="*/ 70 h 896"/>
                  <a:gd name="T32" fmla="*/ 327 w 849"/>
                  <a:gd name="T33" fmla="*/ 56 h 896"/>
                  <a:gd name="T34" fmla="*/ 385 w 849"/>
                  <a:gd name="T35" fmla="*/ 8 h 896"/>
                  <a:gd name="T36" fmla="*/ 452 w 849"/>
                  <a:gd name="T37" fmla="*/ 8 h 896"/>
                  <a:gd name="T38" fmla="*/ 485 w 849"/>
                  <a:gd name="T39" fmla="*/ 23 h 896"/>
                  <a:gd name="T40" fmla="*/ 547 w 849"/>
                  <a:gd name="T41" fmla="*/ 0 h 896"/>
                  <a:gd name="T42" fmla="*/ 624 w 849"/>
                  <a:gd name="T43" fmla="*/ 0 h 896"/>
                  <a:gd name="T44" fmla="*/ 702 w 849"/>
                  <a:gd name="T45" fmla="*/ 46 h 896"/>
                  <a:gd name="T46" fmla="*/ 735 w 849"/>
                  <a:gd name="T47" fmla="*/ 79 h 896"/>
                  <a:gd name="T48" fmla="*/ 779 w 849"/>
                  <a:gd name="T49" fmla="*/ 117 h 896"/>
                  <a:gd name="T50" fmla="*/ 811 w 849"/>
                  <a:gd name="T51" fmla="*/ 173 h 896"/>
                  <a:gd name="T52" fmla="*/ 819 w 849"/>
                  <a:gd name="T53" fmla="*/ 244 h 896"/>
                  <a:gd name="T54" fmla="*/ 845 w 849"/>
                  <a:gd name="T55" fmla="*/ 319 h 896"/>
                  <a:gd name="T56" fmla="*/ 848 w 849"/>
                  <a:gd name="T57" fmla="*/ 399 h 896"/>
                  <a:gd name="T58" fmla="*/ 837 w 849"/>
                  <a:gd name="T59" fmla="*/ 540 h 896"/>
                  <a:gd name="T60" fmla="*/ 848 w 849"/>
                  <a:gd name="T61" fmla="*/ 620 h 896"/>
                  <a:gd name="T62" fmla="*/ 805 w 849"/>
                  <a:gd name="T63" fmla="*/ 706 h 896"/>
                  <a:gd name="T64" fmla="*/ 644 w 849"/>
                  <a:gd name="T65" fmla="*/ 678 h 896"/>
                  <a:gd name="T66" fmla="*/ 613 w 849"/>
                  <a:gd name="T67" fmla="*/ 692 h 896"/>
                  <a:gd name="T68" fmla="*/ 613 w 849"/>
                  <a:gd name="T69" fmla="*/ 725 h 896"/>
                  <a:gd name="T70" fmla="*/ 636 w 849"/>
                  <a:gd name="T71" fmla="*/ 767 h 896"/>
                  <a:gd name="T72" fmla="*/ 702 w 849"/>
                  <a:gd name="T73" fmla="*/ 806 h 896"/>
                  <a:gd name="T74" fmla="*/ 694 w 849"/>
                  <a:gd name="T75" fmla="*/ 856 h 896"/>
                  <a:gd name="T76" fmla="*/ 665 w 849"/>
                  <a:gd name="T77" fmla="*/ 881 h 896"/>
                  <a:gd name="T78" fmla="*/ 577 w 849"/>
                  <a:gd name="T79" fmla="*/ 895 h 896"/>
                  <a:gd name="T80" fmla="*/ 441 w 849"/>
                  <a:gd name="T81" fmla="*/ 838 h 896"/>
                  <a:gd name="T82" fmla="*/ 418 w 849"/>
                  <a:gd name="T83" fmla="*/ 800 h 896"/>
                  <a:gd name="T84" fmla="*/ 378 w 849"/>
                  <a:gd name="T85" fmla="*/ 777 h 896"/>
                  <a:gd name="T86" fmla="*/ 334 w 849"/>
                  <a:gd name="T87" fmla="*/ 777 h 896"/>
                  <a:gd name="T88" fmla="*/ 313 w 849"/>
                  <a:gd name="T89" fmla="*/ 796 h 896"/>
                  <a:gd name="T90" fmla="*/ 353 w 849"/>
                  <a:gd name="T91" fmla="*/ 848 h 896"/>
                  <a:gd name="T92" fmla="*/ 353 w 849"/>
                  <a:gd name="T93" fmla="*/ 865 h 896"/>
                  <a:gd name="T94" fmla="*/ 110 w 849"/>
                  <a:gd name="T95" fmla="*/ 871 h 896"/>
                  <a:gd name="T96" fmla="*/ 29 w 849"/>
                  <a:gd name="T97" fmla="*/ 895 h 896"/>
                  <a:gd name="T98" fmla="*/ 4 w 849"/>
                  <a:gd name="T99" fmla="*/ 895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9" h="896">
                    <a:moveTo>
                      <a:pt x="4" y="895"/>
                    </a:moveTo>
                    <a:lnTo>
                      <a:pt x="0" y="848"/>
                    </a:lnTo>
                    <a:lnTo>
                      <a:pt x="55" y="734"/>
                    </a:lnTo>
                    <a:lnTo>
                      <a:pt x="66" y="664"/>
                    </a:lnTo>
                    <a:lnTo>
                      <a:pt x="76" y="640"/>
                    </a:lnTo>
                    <a:lnTo>
                      <a:pt x="69" y="588"/>
                    </a:lnTo>
                    <a:lnTo>
                      <a:pt x="72" y="532"/>
                    </a:lnTo>
                    <a:lnTo>
                      <a:pt x="110" y="418"/>
                    </a:lnTo>
                    <a:lnTo>
                      <a:pt x="136" y="366"/>
                    </a:lnTo>
                    <a:lnTo>
                      <a:pt x="125" y="338"/>
                    </a:lnTo>
                    <a:lnTo>
                      <a:pt x="128" y="309"/>
                    </a:lnTo>
                    <a:lnTo>
                      <a:pt x="140" y="278"/>
                    </a:lnTo>
                    <a:lnTo>
                      <a:pt x="147" y="211"/>
                    </a:lnTo>
                    <a:lnTo>
                      <a:pt x="183" y="141"/>
                    </a:lnTo>
                    <a:lnTo>
                      <a:pt x="219" y="98"/>
                    </a:lnTo>
                    <a:lnTo>
                      <a:pt x="274" y="70"/>
                    </a:lnTo>
                    <a:lnTo>
                      <a:pt x="327" y="56"/>
                    </a:lnTo>
                    <a:lnTo>
                      <a:pt x="385" y="8"/>
                    </a:lnTo>
                    <a:lnTo>
                      <a:pt x="452" y="8"/>
                    </a:lnTo>
                    <a:lnTo>
                      <a:pt x="485" y="23"/>
                    </a:lnTo>
                    <a:lnTo>
                      <a:pt x="547" y="0"/>
                    </a:lnTo>
                    <a:lnTo>
                      <a:pt x="624" y="0"/>
                    </a:lnTo>
                    <a:lnTo>
                      <a:pt x="702" y="46"/>
                    </a:lnTo>
                    <a:lnTo>
                      <a:pt x="735" y="79"/>
                    </a:lnTo>
                    <a:lnTo>
                      <a:pt x="779" y="117"/>
                    </a:lnTo>
                    <a:lnTo>
                      <a:pt x="811" y="173"/>
                    </a:lnTo>
                    <a:lnTo>
                      <a:pt x="819" y="244"/>
                    </a:lnTo>
                    <a:lnTo>
                      <a:pt x="845" y="319"/>
                    </a:lnTo>
                    <a:lnTo>
                      <a:pt x="848" y="399"/>
                    </a:lnTo>
                    <a:lnTo>
                      <a:pt x="837" y="540"/>
                    </a:lnTo>
                    <a:lnTo>
                      <a:pt x="848" y="620"/>
                    </a:lnTo>
                    <a:lnTo>
                      <a:pt x="805" y="706"/>
                    </a:lnTo>
                    <a:lnTo>
                      <a:pt x="644" y="678"/>
                    </a:lnTo>
                    <a:lnTo>
                      <a:pt x="613" y="692"/>
                    </a:lnTo>
                    <a:lnTo>
                      <a:pt x="613" y="725"/>
                    </a:lnTo>
                    <a:lnTo>
                      <a:pt x="636" y="767"/>
                    </a:lnTo>
                    <a:lnTo>
                      <a:pt x="702" y="806"/>
                    </a:lnTo>
                    <a:lnTo>
                      <a:pt x="694" y="856"/>
                    </a:lnTo>
                    <a:lnTo>
                      <a:pt x="665" y="881"/>
                    </a:lnTo>
                    <a:lnTo>
                      <a:pt x="577" y="895"/>
                    </a:lnTo>
                    <a:lnTo>
                      <a:pt x="441" y="838"/>
                    </a:lnTo>
                    <a:lnTo>
                      <a:pt x="418" y="800"/>
                    </a:lnTo>
                    <a:lnTo>
                      <a:pt x="378" y="777"/>
                    </a:lnTo>
                    <a:lnTo>
                      <a:pt x="334" y="777"/>
                    </a:lnTo>
                    <a:lnTo>
                      <a:pt x="313" y="796"/>
                    </a:lnTo>
                    <a:lnTo>
                      <a:pt x="353" y="848"/>
                    </a:lnTo>
                    <a:lnTo>
                      <a:pt x="353" y="865"/>
                    </a:lnTo>
                    <a:lnTo>
                      <a:pt x="110" y="871"/>
                    </a:lnTo>
                    <a:lnTo>
                      <a:pt x="29" y="895"/>
                    </a:lnTo>
                    <a:lnTo>
                      <a:pt x="4" y="895"/>
                    </a:lnTo>
                  </a:path>
                </a:pathLst>
              </a:custGeom>
              <a:solidFill>
                <a:srgbClr val="FFF7E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14">
                <a:extLst>
                  <a:ext uri="{FF2B5EF4-FFF2-40B4-BE49-F238E27FC236}">
                    <a16:creationId xmlns:a16="http://schemas.microsoft.com/office/drawing/2014/main" id="{9959CF0B-5D78-5A3C-BA7F-3E941D9E71E3}"/>
                  </a:ext>
                </a:extLst>
              </p:cNvPr>
              <p:cNvSpPr>
                <a:spLocks/>
              </p:cNvSpPr>
              <p:nvPr/>
            </p:nvSpPr>
            <p:spPr bwMode="auto">
              <a:xfrm>
                <a:off x="1282" y="1268"/>
                <a:ext cx="393" cy="401"/>
              </a:xfrm>
              <a:custGeom>
                <a:avLst/>
                <a:gdLst>
                  <a:gd name="T0" fmla="*/ 165 w 393"/>
                  <a:gd name="T1" fmla="*/ 76 h 401"/>
                  <a:gd name="T2" fmla="*/ 185 w 393"/>
                  <a:gd name="T3" fmla="*/ 76 h 401"/>
                  <a:gd name="T4" fmla="*/ 207 w 393"/>
                  <a:gd name="T5" fmla="*/ 125 h 401"/>
                  <a:gd name="T6" fmla="*/ 176 w 393"/>
                  <a:gd name="T7" fmla="*/ 138 h 401"/>
                  <a:gd name="T8" fmla="*/ 142 w 393"/>
                  <a:gd name="T9" fmla="*/ 129 h 401"/>
                  <a:gd name="T10" fmla="*/ 120 w 393"/>
                  <a:gd name="T11" fmla="*/ 66 h 401"/>
                  <a:gd name="T12" fmla="*/ 86 w 393"/>
                  <a:gd name="T13" fmla="*/ 58 h 401"/>
                  <a:gd name="T14" fmla="*/ 117 w 393"/>
                  <a:gd name="T15" fmla="*/ 76 h 401"/>
                  <a:gd name="T16" fmla="*/ 108 w 393"/>
                  <a:gd name="T17" fmla="*/ 112 h 401"/>
                  <a:gd name="T18" fmla="*/ 6 w 393"/>
                  <a:gd name="T19" fmla="*/ 134 h 401"/>
                  <a:gd name="T20" fmla="*/ 124 w 393"/>
                  <a:gd name="T21" fmla="*/ 132 h 401"/>
                  <a:gd name="T22" fmla="*/ 154 w 393"/>
                  <a:gd name="T23" fmla="*/ 150 h 401"/>
                  <a:gd name="T24" fmla="*/ 152 w 393"/>
                  <a:gd name="T25" fmla="*/ 180 h 401"/>
                  <a:gd name="T26" fmla="*/ 123 w 393"/>
                  <a:gd name="T27" fmla="*/ 197 h 401"/>
                  <a:gd name="T28" fmla="*/ 146 w 393"/>
                  <a:gd name="T29" fmla="*/ 202 h 401"/>
                  <a:gd name="T30" fmla="*/ 161 w 393"/>
                  <a:gd name="T31" fmla="*/ 234 h 401"/>
                  <a:gd name="T32" fmla="*/ 156 w 393"/>
                  <a:gd name="T33" fmla="*/ 256 h 401"/>
                  <a:gd name="T34" fmla="*/ 82 w 393"/>
                  <a:gd name="T35" fmla="*/ 271 h 401"/>
                  <a:gd name="T36" fmla="*/ 107 w 393"/>
                  <a:gd name="T37" fmla="*/ 271 h 401"/>
                  <a:gd name="T38" fmla="*/ 150 w 393"/>
                  <a:gd name="T39" fmla="*/ 266 h 401"/>
                  <a:gd name="T40" fmla="*/ 160 w 393"/>
                  <a:gd name="T41" fmla="*/ 285 h 401"/>
                  <a:gd name="T42" fmla="*/ 154 w 393"/>
                  <a:gd name="T43" fmla="*/ 313 h 401"/>
                  <a:gd name="T44" fmla="*/ 107 w 393"/>
                  <a:gd name="T45" fmla="*/ 345 h 401"/>
                  <a:gd name="T46" fmla="*/ 117 w 393"/>
                  <a:gd name="T47" fmla="*/ 349 h 401"/>
                  <a:gd name="T48" fmla="*/ 208 w 393"/>
                  <a:gd name="T49" fmla="*/ 310 h 401"/>
                  <a:gd name="T50" fmla="*/ 301 w 393"/>
                  <a:gd name="T51" fmla="*/ 324 h 401"/>
                  <a:gd name="T52" fmla="*/ 366 w 393"/>
                  <a:gd name="T53" fmla="*/ 376 h 401"/>
                  <a:gd name="T54" fmla="*/ 368 w 393"/>
                  <a:gd name="T55" fmla="*/ 375 h 401"/>
                  <a:gd name="T56" fmla="*/ 301 w 393"/>
                  <a:gd name="T57" fmla="*/ 311 h 401"/>
                  <a:gd name="T58" fmla="*/ 221 w 393"/>
                  <a:gd name="T59" fmla="*/ 294 h 401"/>
                  <a:gd name="T60" fmla="*/ 170 w 393"/>
                  <a:gd name="T61" fmla="*/ 275 h 401"/>
                  <a:gd name="T62" fmla="*/ 170 w 393"/>
                  <a:gd name="T63" fmla="*/ 250 h 401"/>
                  <a:gd name="T64" fmla="*/ 165 w 393"/>
                  <a:gd name="T65" fmla="*/ 214 h 401"/>
                  <a:gd name="T66" fmla="*/ 167 w 393"/>
                  <a:gd name="T67" fmla="*/ 192 h 401"/>
                  <a:gd name="T68" fmla="*/ 167 w 393"/>
                  <a:gd name="T69" fmla="*/ 157 h 401"/>
                  <a:gd name="T70" fmla="*/ 172 w 393"/>
                  <a:gd name="T71" fmla="*/ 143 h 401"/>
                  <a:gd name="T72" fmla="*/ 211 w 393"/>
                  <a:gd name="T73" fmla="*/ 126 h 401"/>
                  <a:gd name="T74" fmla="*/ 192 w 393"/>
                  <a:gd name="T75" fmla="*/ 60 h 401"/>
                  <a:gd name="T76" fmla="*/ 197 w 393"/>
                  <a:gd name="T77" fmla="*/ 36 h 401"/>
                  <a:gd name="T78" fmla="*/ 152 w 393"/>
                  <a:gd name="T79" fmla="*/ 0 h 401"/>
                  <a:gd name="T80" fmla="*/ 123 w 393"/>
                  <a:gd name="T81" fmla="*/ 10 h 401"/>
                  <a:gd name="T82" fmla="*/ 152 w 393"/>
                  <a:gd name="T83" fmla="*/ 5 h 401"/>
                  <a:gd name="T84" fmla="*/ 192 w 393"/>
                  <a:gd name="T85" fmla="*/ 42 h 401"/>
                  <a:gd name="T86" fmla="*/ 165 w 393"/>
                  <a:gd name="T87" fmla="*/ 49 h 401"/>
                  <a:gd name="T88" fmla="*/ 158 w 393"/>
                  <a:gd name="T89" fmla="*/ 7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93" h="401">
                    <a:moveTo>
                      <a:pt x="158" y="86"/>
                    </a:moveTo>
                    <a:lnTo>
                      <a:pt x="165" y="76"/>
                    </a:lnTo>
                    <a:lnTo>
                      <a:pt x="177" y="75"/>
                    </a:lnTo>
                    <a:lnTo>
                      <a:pt x="185" y="76"/>
                    </a:lnTo>
                    <a:lnTo>
                      <a:pt x="191" y="84"/>
                    </a:lnTo>
                    <a:lnTo>
                      <a:pt x="207" y="125"/>
                    </a:lnTo>
                    <a:lnTo>
                      <a:pt x="187" y="134"/>
                    </a:lnTo>
                    <a:lnTo>
                      <a:pt x="176" y="138"/>
                    </a:lnTo>
                    <a:lnTo>
                      <a:pt x="159" y="136"/>
                    </a:lnTo>
                    <a:lnTo>
                      <a:pt x="142" y="129"/>
                    </a:lnTo>
                    <a:lnTo>
                      <a:pt x="132" y="116"/>
                    </a:lnTo>
                    <a:lnTo>
                      <a:pt x="120" y="66"/>
                    </a:lnTo>
                    <a:lnTo>
                      <a:pt x="110" y="60"/>
                    </a:lnTo>
                    <a:lnTo>
                      <a:pt x="86" y="58"/>
                    </a:lnTo>
                    <a:lnTo>
                      <a:pt x="114" y="66"/>
                    </a:lnTo>
                    <a:lnTo>
                      <a:pt x="117" y="76"/>
                    </a:lnTo>
                    <a:lnTo>
                      <a:pt x="117" y="101"/>
                    </a:lnTo>
                    <a:lnTo>
                      <a:pt x="108" y="112"/>
                    </a:lnTo>
                    <a:lnTo>
                      <a:pt x="88" y="119"/>
                    </a:lnTo>
                    <a:lnTo>
                      <a:pt x="6" y="134"/>
                    </a:lnTo>
                    <a:lnTo>
                      <a:pt x="0" y="140"/>
                    </a:lnTo>
                    <a:lnTo>
                      <a:pt x="124" y="132"/>
                    </a:lnTo>
                    <a:lnTo>
                      <a:pt x="144" y="138"/>
                    </a:lnTo>
                    <a:lnTo>
                      <a:pt x="154" y="150"/>
                    </a:lnTo>
                    <a:lnTo>
                      <a:pt x="155" y="164"/>
                    </a:lnTo>
                    <a:lnTo>
                      <a:pt x="152" y="180"/>
                    </a:lnTo>
                    <a:lnTo>
                      <a:pt x="138" y="193"/>
                    </a:lnTo>
                    <a:lnTo>
                      <a:pt x="123" y="197"/>
                    </a:lnTo>
                    <a:lnTo>
                      <a:pt x="121" y="198"/>
                    </a:lnTo>
                    <a:lnTo>
                      <a:pt x="146" y="202"/>
                    </a:lnTo>
                    <a:lnTo>
                      <a:pt x="155" y="214"/>
                    </a:lnTo>
                    <a:lnTo>
                      <a:pt x="161" y="234"/>
                    </a:lnTo>
                    <a:lnTo>
                      <a:pt x="160" y="250"/>
                    </a:lnTo>
                    <a:lnTo>
                      <a:pt x="156" y="256"/>
                    </a:lnTo>
                    <a:lnTo>
                      <a:pt x="136" y="254"/>
                    </a:lnTo>
                    <a:lnTo>
                      <a:pt x="82" y="271"/>
                    </a:lnTo>
                    <a:lnTo>
                      <a:pt x="29" y="285"/>
                    </a:lnTo>
                    <a:lnTo>
                      <a:pt x="107" y="271"/>
                    </a:lnTo>
                    <a:lnTo>
                      <a:pt x="133" y="264"/>
                    </a:lnTo>
                    <a:lnTo>
                      <a:pt x="150" y="266"/>
                    </a:lnTo>
                    <a:lnTo>
                      <a:pt x="158" y="273"/>
                    </a:lnTo>
                    <a:lnTo>
                      <a:pt x="160" y="285"/>
                    </a:lnTo>
                    <a:lnTo>
                      <a:pt x="159" y="304"/>
                    </a:lnTo>
                    <a:lnTo>
                      <a:pt x="154" y="313"/>
                    </a:lnTo>
                    <a:lnTo>
                      <a:pt x="127" y="325"/>
                    </a:lnTo>
                    <a:lnTo>
                      <a:pt x="107" y="345"/>
                    </a:lnTo>
                    <a:lnTo>
                      <a:pt x="83" y="394"/>
                    </a:lnTo>
                    <a:lnTo>
                      <a:pt x="117" y="349"/>
                    </a:lnTo>
                    <a:lnTo>
                      <a:pt x="156" y="324"/>
                    </a:lnTo>
                    <a:lnTo>
                      <a:pt x="208" y="310"/>
                    </a:lnTo>
                    <a:lnTo>
                      <a:pt x="250" y="308"/>
                    </a:lnTo>
                    <a:lnTo>
                      <a:pt x="301" y="324"/>
                    </a:lnTo>
                    <a:lnTo>
                      <a:pt x="342" y="349"/>
                    </a:lnTo>
                    <a:lnTo>
                      <a:pt x="366" y="376"/>
                    </a:lnTo>
                    <a:lnTo>
                      <a:pt x="392" y="400"/>
                    </a:lnTo>
                    <a:lnTo>
                      <a:pt x="368" y="375"/>
                    </a:lnTo>
                    <a:lnTo>
                      <a:pt x="343" y="344"/>
                    </a:lnTo>
                    <a:lnTo>
                      <a:pt x="301" y="311"/>
                    </a:lnTo>
                    <a:lnTo>
                      <a:pt x="253" y="298"/>
                    </a:lnTo>
                    <a:lnTo>
                      <a:pt x="221" y="294"/>
                    </a:lnTo>
                    <a:lnTo>
                      <a:pt x="174" y="300"/>
                    </a:lnTo>
                    <a:lnTo>
                      <a:pt x="170" y="275"/>
                    </a:lnTo>
                    <a:lnTo>
                      <a:pt x="163" y="260"/>
                    </a:lnTo>
                    <a:lnTo>
                      <a:pt x="170" y="250"/>
                    </a:lnTo>
                    <a:lnTo>
                      <a:pt x="172" y="230"/>
                    </a:lnTo>
                    <a:lnTo>
                      <a:pt x="165" y="214"/>
                    </a:lnTo>
                    <a:lnTo>
                      <a:pt x="158" y="204"/>
                    </a:lnTo>
                    <a:lnTo>
                      <a:pt x="167" y="192"/>
                    </a:lnTo>
                    <a:lnTo>
                      <a:pt x="170" y="176"/>
                    </a:lnTo>
                    <a:lnTo>
                      <a:pt x="167" y="157"/>
                    </a:lnTo>
                    <a:lnTo>
                      <a:pt x="156" y="140"/>
                    </a:lnTo>
                    <a:lnTo>
                      <a:pt x="172" y="143"/>
                    </a:lnTo>
                    <a:lnTo>
                      <a:pt x="190" y="138"/>
                    </a:lnTo>
                    <a:lnTo>
                      <a:pt x="211" y="126"/>
                    </a:lnTo>
                    <a:lnTo>
                      <a:pt x="192" y="76"/>
                    </a:lnTo>
                    <a:lnTo>
                      <a:pt x="192" y="60"/>
                    </a:lnTo>
                    <a:lnTo>
                      <a:pt x="198" y="44"/>
                    </a:lnTo>
                    <a:lnTo>
                      <a:pt x="197" y="36"/>
                    </a:lnTo>
                    <a:lnTo>
                      <a:pt x="184" y="22"/>
                    </a:lnTo>
                    <a:lnTo>
                      <a:pt x="152" y="0"/>
                    </a:lnTo>
                    <a:lnTo>
                      <a:pt x="136" y="0"/>
                    </a:lnTo>
                    <a:lnTo>
                      <a:pt x="123" y="10"/>
                    </a:lnTo>
                    <a:lnTo>
                      <a:pt x="140" y="4"/>
                    </a:lnTo>
                    <a:lnTo>
                      <a:pt x="152" y="5"/>
                    </a:lnTo>
                    <a:lnTo>
                      <a:pt x="180" y="25"/>
                    </a:lnTo>
                    <a:lnTo>
                      <a:pt x="192" y="42"/>
                    </a:lnTo>
                    <a:lnTo>
                      <a:pt x="174" y="42"/>
                    </a:lnTo>
                    <a:lnTo>
                      <a:pt x="165" y="49"/>
                    </a:lnTo>
                    <a:lnTo>
                      <a:pt x="160" y="57"/>
                    </a:lnTo>
                    <a:lnTo>
                      <a:pt x="158" y="70"/>
                    </a:lnTo>
                    <a:lnTo>
                      <a:pt x="158" y="86"/>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15">
                <a:extLst>
                  <a:ext uri="{FF2B5EF4-FFF2-40B4-BE49-F238E27FC236}">
                    <a16:creationId xmlns:a16="http://schemas.microsoft.com/office/drawing/2014/main" id="{20730182-FFD5-FECF-0A5F-972AC9B0E334}"/>
                  </a:ext>
                </a:extLst>
              </p:cNvPr>
              <p:cNvSpPr>
                <a:spLocks/>
              </p:cNvSpPr>
              <p:nvPr/>
            </p:nvSpPr>
            <p:spPr bwMode="auto">
              <a:xfrm>
                <a:off x="1270" y="1470"/>
                <a:ext cx="121" cy="16"/>
              </a:xfrm>
              <a:custGeom>
                <a:avLst/>
                <a:gdLst>
                  <a:gd name="T0" fmla="*/ 120 w 121"/>
                  <a:gd name="T1" fmla="*/ 0 h 16"/>
                  <a:gd name="T2" fmla="*/ 98 w 121"/>
                  <a:gd name="T3" fmla="*/ 1 h 16"/>
                  <a:gd name="T4" fmla="*/ 48 w 121"/>
                  <a:gd name="T5" fmla="*/ 8 h 16"/>
                  <a:gd name="T6" fmla="*/ 4 w 121"/>
                  <a:gd name="T7" fmla="*/ 12 h 16"/>
                  <a:gd name="T8" fmla="*/ 0 w 121"/>
                  <a:gd name="T9" fmla="*/ 15 h 16"/>
                  <a:gd name="T10" fmla="*/ 50 w 121"/>
                  <a:gd name="T11" fmla="*/ 14 h 16"/>
                  <a:gd name="T12" fmla="*/ 100 w 121"/>
                  <a:gd name="T13" fmla="*/ 7 h 16"/>
                  <a:gd name="T14" fmla="*/ 120 w 121"/>
                  <a:gd name="T15" fmla="*/ 0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6">
                    <a:moveTo>
                      <a:pt x="120" y="0"/>
                    </a:moveTo>
                    <a:lnTo>
                      <a:pt x="98" y="1"/>
                    </a:lnTo>
                    <a:lnTo>
                      <a:pt x="48" y="8"/>
                    </a:lnTo>
                    <a:lnTo>
                      <a:pt x="4" y="12"/>
                    </a:lnTo>
                    <a:lnTo>
                      <a:pt x="0" y="15"/>
                    </a:lnTo>
                    <a:lnTo>
                      <a:pt x="50" y="14"/>
                    </a:lnTo>
                    <a:lnTo>
                      <a:pt x="100" y="7"/>
                    </a:lnTo>
                    <a:lnTo>
                      <a:pt x="120"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16">
                <a:extLst>
                  <a:ext uri="{FF2B5EF4-FFF2-40B4-BE49-F238E27FC236}">
                    <a16:creationId xmlns:a16="http://schemas.microsoft.com/office/drawing/2014/main" id="{66E6F2BA-4982-5024-ED1F-40ABAB00A1B1}"/>
                  </a:ext>
                </a:extLst>
              </p:cNvPr>
              <p:cNvSpPr>
                <a:spLocks/>
              </p:cNvSpPr>
              <p:nvPr/>
            </p:nvSpPr>
            <p:spPr bwMode="auto">
              <a:xfrm>
                <a:off x="1162" y="1327"/>
                <a:ext cx="191" cy="115"/>
              </a:xfrm>
              <a:custGeom>
                <a:avLst/>
                <a:gdLst>
                  <a:gd name="T0" fmla="*/ 190 w 191"/>
                  <a:gd name="T1" fmla="*/ 2 h 115"/>
                  <a:gd name="T2" fmla="*/ 131 w 191"/>
                  <a:gd name="T3" fmla="*/ 2 h 115"/>
                  <a:gd name="T4" fmla="*/ 52 w 191"/>
                  <a:gd name="T5" fmla="*/ 20 h 115"/>
                  <a:gd name="T6" fmla="*/ 27 w 191"/>
                  <a:gd name="T7" fmla="*/ 36 h 115"/>
                  <a:gd name="T8" fmla="*/ 17 w 191"/>
                  <a:gd name="T9" fmla="*/ 52 h 115"/>
                  <a:gd name="T10" fmla="*/ 15 w 191"/>
                  <a:gd name="T11" fmla="*/ 66 h 115"/>
                  <a:gd name="T12" fmla="*/ 21 w 191"/>
                  <a:gd name="T13" fmla="*/ 77 h 115"/>
                  <a:gd name="T14" fmla="*/ 32 w 191"/>
                  <a:gd name="T15" fmla="*/ 80 h 115"/>
                  <a:gd name="T16" fmla="*/ 61 w 191"/>
                  <a:gd name="T17" fmla="*/ 80 h 115"/>
                  <a:gd name="T18" fmla="*/ 52 w 191"/>
                  <a:gd name="T19" fmla="*/ 97 h 115"/>
                  <a:gd name="T20" fmla="*/ 25 w 191"/>
                  <a:gd name="T21" fmla="*/ 114 h 115"/>
                  <a:gd name="T22" fmla="*/ 6 w 191"/>
                  <a:gd name="T23" fmla="*/ 92 h 115"/>
                  <a:gd name="T24" fmla="*/ 0 w 191"/>
                  <a:gd name="T25" fmla="*/ 71 h 115"/>
                  <a:gd name="T26" fmla="*/ 3 w 191"/>
                  <a:gd name="T27" fmla="*/ 56 h 115"/>
                  <a:gd name="T28" fmla="*/ 12 w 191"/>
                  <a:gd name="T29" fmla="*/ 38 h 115"/>
                  <a:gd name="T30" fmla="*/ 22 w 191"/>
                  <a:gd name="T31" fmla="*/ 30 h 115"/>
                  <a:gd name="T32" fmla="*/ 45 w 191"/>
                  <a:gd name="T33" fmla="*/ 16 h 115"/>
                  <a:gd name="T34" fmla="*/ 125 w 191"/>
                  <a:gd name="T35" fmla="*/ 0 h 115"/>
                  <a:gd name="T36" fmla="*/ 190 w 191"/>
                  <a:gd name="T37" fmla="*/ 2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1" h="115">
                    <a:moveTo>
                      <a:pt x="190" y="2"/>
                    </a:moveTo>
                    <a:lnTo>
                      <a:pt x="131" y="2"/>
                    </a:lnTo>
                    <a:lnTo>
                      <a:pt x="52" y="20"/>
                    </a:lnTo>
                    <a:lnTo>
                      <a:pt x="27" y="36"/>
                    </a:lnTo>
                    <a:lnTo>
                      <a:pt x="17" y="52"/>
                    </a:lnTo>
                    <a:lnTo>
                      <a:pt x="15" y="66"/>
                    </a:lnTo>
                    <a:lnTo>
                      <a:pt x="21" y="77"/>
                    </a:lnTo>
                    <a:lnTo>
                      <a:pt x="32" y="80"/>
                    </a:lnTo>
                    <a:lnTo>
                      <a:pt x="61" y="80"/>
                    </a:lnTo>
                    <a:lnTo>
                      <a:pt x="52" y="97"/>
                    </a:lnTo>
                    <a:lnTo>
                      <a:pt x="25" y="114"/>
                    </a:lnTo>
                    <a:lnTo>
                      <a:pt x="6" y="92"/>
                    </a:lnTo>
                    <a:lnTo>
                      <a:pt x="0" y="71"/>
                    </a:lnTo>
                    <a:lnTo>
                      <a:pt x="3" y="56"/>
                    </a:lnTo>
                    <a:lnTo>
                      <a:pt x="12" y="38"/>
                    </a:lnTo>
                    <a:lnTo>
                      <a:pt x="22" y="30"/>
                    </a:lnTo>
                    <a:lnTo>
                      <a:pt x="45" y="16"/>
                    </a:lnTo>
                    <a:lnTo>
                      <a:pt x="125" y="0"/>
                    </a:lnTo>
                    <a:lnTo>
                      <a:pt x="190" y="2"/>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17">
                <a:extLst>
                  <a:ext uri="{FF2B5EF4-FFF2-40B4-BE49-F238E27FC236}">
                    <a16:creationId xmlns:a16="http://schemas.microsoft.com/office/drawing/2014/main" id="{A46D841B-926A-D43D-B1E8-5837E79CE45D}"/>
                  </a:ext>
                </a:extLst>
              </p:cNvPr>
              <p:cNvSpPr>
                <a:spLocks/>
              </p:cNvSpPr>
              <p:nvPr/>
            </p:nvSpPr>
            <p:spPr bwMode="auto">
              <a:xfrm>
                <a:off x="1162" y="1454"/>
                <a:ext cx="76" cy="189"/>
              </a:xfrm>
              <a:custGeom>
                <a:avLst/>
                <a:gdLst>
                  <a:gd name="T0" fmla="*/ 17 w 76"/>
                  <a:gd name="T1" fmla="*/ 0 h 189"/>
                  <a:gd name="T2" fmla="*/ 13 w 76"/>
                  <a:gd name="T3" fmla="*/ 13 h 189"/>
                  <a:gd name="T4" fmla="*/ 14 w 76"/>
                  <a:gd name="T5" fmla="*/ 27 h 189"/>
                  <a:gd name="T6" fmla="*/ 22 w 76"/>
                  <a:gd name="T7" fmla="*/ 36 h 189"/>
                  <a:gd name="T8" fmla="*/ 37 w 76"/>
                  <a:gd name="T9" fmla="*/ 39 h 189"/>
                  <a:gd name="T10" fmla="*/ 58 w 76"/>
                  <a:gd name="T11" fmla="*/ 39 h 189"/>
                  <a:gd name="T12" fmla="*/ 72 w 76"/>
                  <a:gd name="T13" fmla="*/ 36 h 189"/>
                  <a:gd name="T14" fmla="*/ 59 w 76"/>
                  <a:gd name="T15" fmla="*/ 51 h 189"/>
                  <a:gd name="T16" fmla="*/ 44 w 76"/>
                  <a:gd name="T17" fmla="*/ 62 h 189"/>
                  <a:gd name="T18" fmla="*/ 27 w 76"/>
                  <a:gd name="T19" fmla="*/ 67 h 189"/>
                  <a:gd name="T20" fmla="*/ 22 w 76"/>
                  <a:gd name="T21" fmla="*/ 79 h 189"/>
                  <a:gd name="T22" fmla="*/ 22 w 76"/>
                  <a:gd name="T23" fmla="*/ 98 h 189"/>
                  <a:gd name="T24" fmla="*/ 24 w 76"/>
                  <a:gd name="T25" fmla="*/ 106 h 189"/>
                  <a:gd name="T26" fmla="*/ 33 w 76"/>
                  <a:gd name="T27" fmla="*/ 112 h 189"/>
                  <a:gd name="T28" fmla="*/ 48 w 76"/>
                  <a:gd name="T29" fmla="*/ 112 h 189"/>
                  <a:gd name="T30" fmla="*/ 64 w 76"/>
                  <a:gd name="T31" fmla="*/ 106 h 189"/>
                  <a:gd name="T32" fmla="*/ 75 w 76"/>
                  <a:gd name="T33" fmla="*/ 95 h 189"/>
                  <a:gd name="T34" fmla="*/ 71 w 76"/>
                  <a:gd name="T35" fmla="*/ 113 h 189"/>
                  <a:gd name="T36" fmla="*/ 57 w 76"/>
                  <a:gd name="T37" fmla="*/ 131 h 189"/>
                  <a:gd name="T38" fmla="*/ 41 w 76"/>
                  <a:gd name="T39" fmla="*/ 139 h 189"/>
                  <a:gd name="T40" fmla="*/ 33 w 76"/>
                  <a:gd name="T41" fmla="*/ 144 h 189"/>
                  <a:gd name="T42" fmla="*/ 30 w 76"/>
                  <a:gd name="T43" fmla="*/ 170 h 189"/>
                  <a:gd name="T44" fmla="*/ 35 w 76"/>
                  <a:gd name="T45" fmla="*/ 188 h 189"/>
                  <a:gd name="T46" fmla="*/ 26 w 76"/>
                  <a:gd name="T47" fmla="*/ 177 h 189"/>
                  <a:gd name="T48" fmla="*/ 24 w 76"/>
                  <a:gd name="T49" fmla="*/ 164 h 189"/>
                  <a:gd name="T50" fmla="*/ 26 w 76"/>
                  <a:gd name="T51" fmla="*/ 145 h 189"/>
                  <a:gd name="T52" fmla="*/ 13 w 76"/>
                  <a:gd name="T53" fmla="*/ 129 h 189"/>
                  <a:gd name="T54" fmla="*/ 7 w 76"/>
                  <a:gd name="T55" fmla="*/ 113 h 189"/>
                  <a:gd name="T56" fmla="*/ 7 w 76"/>
                  <a:gd name="T57" fmla="*/ 95 h 189"/>
                  <a:gd name="T58" fmla="*/ 12 w 76"/>
                  <a:gd name="T59" fmla="*/ 79 h 189"/>
                  <a:gd name="T60" fmla="*/ 4 w 76"/>
                  <a:gd name="T61" fmla="*/ 62 h 189"/>
                  <a:gd name="T62" fmla="*/ 0 w 76"/>
                  <a:gd name="T63" fmla="*/ 40 h 189"/>
                  <a:gd name="T64" fmla="*/ 2 w 76"/>
                  <a:gd name="T65" fmla="*/ 25 h 189"/>
                  <a:gd name="T66" fmla="*/ 7 w 76"/>
                  <a:gd name="T67" fmla="*/ 11 h 189"/>
                  <a:gd name="T68" fmla="*/ 17 w 76"/>
                  <a:gd name="T69" fmla="*/ 0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 h="189">
                    <a:moveTo>
                      <a:pt x="17" y="0"/>
                    </a:moveTo>
                    <a:lnTo>
                      <a:pt x="13" y="13"/>
                    </a:lnTo>
                    <a:lnTo>
                      <a:pt x="14" y="27"/>
                    </a:lnTo>
                    <a:lnTo>
                      <a:pt x="22" y="36"/>
                    </a:lnTo>
                    <a:lnTo>
                      <a:pt x="37" y="39"/>
                    </a:lnTo>
                    <a:lnTo>
                      <a:pt x="58" y="39"/>
                    </a:lnTo>
                    <a:lnTo>
                      <a:pt x="72" y="36"/>
                    </a:lnTo>
                    <a:lnTo>
                      <a:pt x="59" y="51"/>
                    </a:lnTo>
                    <a:lnTo>
                      <a:pt x="44" y="62"/>
                    </a:lnTo>
                    <a:lnTo>
                      <a:pt x="27" y="67"/>
                    </a:lnTo>
                    <a:lnTo>
                      <a:pt x="22" y="79"/>
                    </a:lnTo>
                    <a:lnTo>
                      <a:pt x="22" y="98"/>
                    </a:lnTo>
                    <a:lnTo>
                      <a:pt x="24" y="106"/>
                    </a:lnTo>
                    <a:lnTo>
                      <a:pt x="33" y="112"/>
                    </a:lnTo>
                    <a:lnTo>
                      <a:pt x="48" y="112"/>
                    </a:lnTo>
                    <a:lnTo>
                      <a:pt x="64" y="106"/>
                    </a:lnTo>
                    <a:lnTo>
                      <a:pt x="75" y="95"/>
                    </a:lnTo>
                    <a:lnTo>
                      <a:pt x="71" y="113"/>
                    </a:lnTo>
                    <a:lnTo>
                      <a:pt x="57" y="131"/>
                    </a:lnTo>
                    <a:lnTo>
                      <a:pt x="41" y="139"/>
                    </a:lnTo>
                    <a:lnTo>
                      <a:pt x="33" y="144"/>
                    </a:lnTo>
                    <a:lnTo>
                      <a:pt x="30" y="170"/>
                    </a:lnTo>
                    <a:lnTo>
                      <a:pt x="35" y="188"/>
                    </a:lnTo>
                    <a:lnTo>
                      <a:pt x="26" y="177"/>
                    </a:lnTo>
                    <a:lnTo>
                      <a:pt x="24" y="164"/>
                    </a:lnTo>
                    <a:lnTo>
                      <a:pt x="26" y="145"/>
                    </a:lnTo>
                    <a:lnTo>
                      <a:pt x="13" y="129"/>
                    </a:lnTo>
                    <a:lnTo>
                      <a:pt x="7" y="113"/>
                    </a:lnTo>
                    <a:lnTo>
                      <a:pt x="7" y="95"/>
                    </a:lnTo>
                    <a:lnTo>
                      <a:pt x="12" y="79"/>
                    </a:lnTo>
                    <a:lnTo>
                      <a:pt x="4" y="62"/>
                    </a:lnTo>
                    <a:lnTo>
                      <a:pt x="0" y="40"/>
                    </a:lnTo>
                    <a:lnTo>
                      <a:pt x="2" y="25"/>
                    </a:lnTo>
                    <a:lnTo>
                      <a:pt x="7" y="11"/>
                    </a:lnTo>
                    <a:lnTo>
                      <a:pt x="17"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18">
                <a:extLst>
                  <a:ext uri="{FF2B5EF4-FFF2-40B4-BE49-F238E27FC236}">
                    <a16:creationId xmlns:a16="http://schemas.microsoft.com/office/drawing/2014/main" id="{E1EDC324-AFB8-7FAD-CE54-58B6DC612616}"/>
                  </a:ext>
                </a:extLst>
              </p:cNvPr>
              <p:cNvSpPr>
                <a:spLocks/>
              </p:cNvSpPr>
              <p:nvPr/>
            </p:nvSpPr>
            <p:spPr bwMode="auto">
              <a:xfrm>
                <a:off x="1172" y="1111"/>
                <a:ext cx="162" cy="105"/>
              </a:xfrm>
              <a:custGeom>
                <a:avLst/>
                <a:gdLst>
                  <a:gd name="T0" fmla="*/ 0 w 162"/>
                  <a:gd name="T1" fmla="*/ 53 h 105"/>
                  <a:gd name="T2" fmla="*/ 26 w 162"/>
                  <a:gd name="T3" fmla="*/ 40 h 105"/>
                  <a:gd name="T4" fmla="*/ 66 w 162"/>
                  <a:gd name="T5" fmla="*/ 31 h 105"/>
                  <a:gd name="T6" fmla="*/ 121 w 162"/>
                  <a:gd name="T7" fmla="*/ 0 h 105"/>
                  <a:gd name="T8" fmla="*/ 105 w 162"/>
                  <a:gd name="T9" fmla="*/ 18 h 105"/>
                  <a:gd name="T10" fmla="*/ 96 w 162"/>
                  <a:gd name="T11" fmla="*/ 40 h 105"/>
                  <a:gd name="T12" fmla="*/ 161 w 162"/>
                  <a:gd name="T13" fmla="*/ 47 h 105"/>
                  <a:gd name="T14" fmla="*/ 97 w 162"/>
                  <a:gd name="T15" fmla="*/ 63 h 105"/>
                  <a:gd name="T16" fmla="*/ 128 w 162"/>
                  <a:gd name="T17" fmla="*/ 87 h 105"/>
                  <a:gd name="T18" fmla="*/ 136 w 162"/>
                  <a:gd name="T19" fmla="*/ 98 h 105"/>
                  <a:gd name="T20" fmla="*/ 124 w 162"/>
                  <a:gd name="T21" fmla="*/ 104 h 105"/>
                  <a:gd name="T22" fmla="*/ 88 w 162"/>
                  <a:gd name="T23" fmla="*/ 102 h 105"/>
                  <a:gd name="T24" fmla="*/ 53 w 162"/>
                  <a:gd name="T25" fmla="*/ 91 h 105"/>
                  <a:gd name="T26" fmla="*/ 39 w 162"/>
                  <a:gd name="T27" fmla="*/ 83 h 105"/>
                  <a:gd name="T28" fmla="*/ 39 w 162"/>
                  <a:gd name="T29" fmla="*/ 76 h 105"/>
                  <a:gd name="T30" fmla="*/ 69 w 162"/>
                  <a:gd name="T31" fmla="*/ 59 h 105"/>
                  <a:gd name="T32" fmla="*/ 66 w 162"/>
                  <a:gd name="T33" fmla="*/ 52 h 105"/>
                  <a:gd name="T34" fmla="*/ 37 w 162"/>
                  <a:gd name="T35" fmla="*/ 47 h 105"/>
                  <a:gd name="T36" fmla="*/ 0 w 162"/>
                  <a:gd name="T37" fmla="*/ 5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2" h="105">
                    <a:moveTo>
                      <a:pt x="0" y="53"/>
                    </a:moveTo>
                    <a:lnTo>
                      <a:pt x="26" y="40"/>
                    </a:lnTo>
                    <a:lnTo>
                      <a:pt x="66" y="31"/>
                    </a:lnTo>
                    <a:lnTo>
                      <a:pt x="121" y="0"/>
                    </a:lnTo>
                    <a:lnTo>
                      <a:pt x="105" y="18"/>
                    </a:lnTo>
                    <a:lnTo>
                      <a:pt x="96" y="40"/>
                    </a:lnTo>
                    <a:lnTo>
                      <a:pt x="161" y="47"/>
                    </a:lnTo>
                    <a:lnTo>
                      <a:pt x="97" y="63"/>
                    </a:lnTo>
                    <a:lnTo>
                      <a:pt x="128" y="87"/>
                    </a:lnTo>
                    <a:lnTo>
                      <a:pt x="136" y="98"/>
                    </a:lnTo>
                    <a:lnTo>
                      <a:pt x="124" y="104"/>
                    </a:lnTo>
                    <a:lnTo>
                      <a:pt x="88" y="102"/>
                    </a:lnTo>
                    <a:lnTo>
                      <a:pt x="53" y="91"/>
                    </a:lnTo>
                    <a:lnTo>
                      <a:pt x="39" y="83"/>
                    </a:lnTo>
                    <a:lnTo>
                      <a:pt x="39" y="76"/>
                    </a:lnTo>
                    <a:lnTo>
                      <a:pt x="69" y="59"/>
                    </a:lnTo>
                    <a:lnTo>
                      <a:pt x="66" y="52"/>
                    </a:lnTo>
                    <a:lnTo>
                      <a:pt x="37" y="47"/>
                    </a:lnTo>
                    <a:lnTo>
                      <a:pt x="0" y="53"/>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Freeform 19">
                <a:extLst>
                  <a:ext uri="{FF2B5EF4-FFF2-40B4-BE49-F238E27FC236}">
                    <a16:creationId xmlns:a16="http://schemas.microsoft.com/office/drawing/2014/main" id="{E950DD14-31C7-D4C1-7892-B1F4A47B96B4}"/>
                  </a:ext>
                </a:extLst>
              </p:cNvPr>
              <p:cNvSpPr>
                <a:spLocks/>
              </p:cNvSpPr>
              <p:nvPr/>
            </p:nvSpPr>
            <p:spPr bwMode="auto">
              <a:xfrm>
                <a:off x="1315" y="1111"/>
                <a:ext cx="103" cy="205"/>
              </a:xfrm>
              <a:custGeom>
                <a:avLst/>
                <a:gdLst>
                  <a:gd name="T0" fmla="*/ 51 w 103"/>
                  <a:gd name="T1" fmla="*/ 204 h 205"/>
                  <a:gd name="T2" fmla="*/ 73 w 103"/>
                  <a:gd name="T3" fmla="*/ 97 h 205"/>
                  <a:gd name="T4" fmla="*/ 102 w 103"/>
                  <a:gd name="T5" fmla="*/ 102 h 205"/>
                  <a:gd name="T6" fmla="*/ 102 w 103"/>
                  <a:gd name="T7" fmla="*/ 97 h 205"/>
                  <a:gd name="T8" fmla="*/ 73 w 103"/>
                  <a:gd name="T9" fmla="*/ 80 h 205"/>
                  <a:gd name="T10" fmla="*/ 38 w 103"/>
                  <a:gd name="T11" fmla="*/ 70 h 205"/>
                  <a:gd name="T12" fmla="*/ 17 w 103"/>
                  <a:gd name="T13" fmla="*/ 28 h 205"/>
                  <a:gd name="T14" fmla="*/ 0 w 103"/>
                  <a:gd name="T15" fmla="*/ 0 h 205"/>
                  <a:gd name="T16" fmla="*/ 17 w 103"/>
                  <a:gd name="T17" fmla="*/ 32 h 205"/>
                  <a:gd name="T18" fmla="*/ 32 w 103"/>
                  <a:gd name="T19" fmla="*/ 69 h 205"/>
                  <a:gd name="T20" fmla="*/ 44 w 103"/>
                  <a:gd name="T21" fmla="*/ 120 h 205"/>
                  <a:gd name="T22" fmla="*/ 49 w 103"/>
                  <a:gd name="T23" fmla="*/ 161 h 205"/>
                  <a:gd name="T24" fmla="*/ 51 w 103"/>
                  <a:gd name="T25" fmla="*/ 204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 h="205">
                    <a:moveTo>
                      <a:pt x="51" y="204"/>
                    </a:moveTo>
                    <a:lnTo>
                      <a:pt x="73" y="97"/>
                    </a:lnTo>
                    <a:lnTo>
                      <a:pt x="102" y="102"/>
                    </a:lnTo>
                    <a:lnTo>
                      <a:pt x="102" y="97"/>
                    </a:lnTo>
                    <a:lnTo>
                      <a:pt x="73" y="80"/>
                    </a:lnTo>
                    <a:lnTo>
                      <a:pt x="38" y="70"/>
                    </a:lnTo>
                    <a:lnTo>
                      <a:pt x="17" y="28"/>
                    </a:lnTo>
                    <a:lnTo>
                      <a:pt x="0" y="0"/>
                    </a:lnTo>
                    <a:lnTo>
                      <a:pt x="17" y="32"/>
                    </a:lnTo>
                    <a:lnTo>
                      <a:pt x="32" y="69"/>
                    </a:lnTo>
                    <a:lnTo>
                      <a:pt x="44" y="120"/>
                    </a:lnTo>
                    <a:lnTo>
                      <a:pt x="49" y="161"/>
                    </a:lnTo>
                    <a:lnTo>
                      <a:pt x="51" y="204"/>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Freeform 20">
                <a:extLst>
                  <a:ext uri="{FF2B5EF4-FFF2-40B4-BE49-F238E27FC236}">
                    <a16:creationId xmlns:a16="http://schemas.microsoft.com/office/drawing/2014/main" id="{1E690D85-6B6A-8D6F-30D0-58963D49FF87}"/>
                  </a:ext>
                </a:extLst>
              </p:cNvPr>
              <p:cNvSpPr>
                <a:spLocks/>
              </p:cNvSpPr>
              <p:nvPr/>
            </p:nvSpPr>
            <p:spPr bwMode="auto">
              <a:xfrm>
                <a:off x="1394" y="1225"/>
                <a:ext cx="28" cy="91"/>
              </a:xfrm>
              <a:custGeom>
                <a:avLst/>
                <a:gdLst>
                  <a:gd name="T0" fmla="*/ 0 w 28"/>
                  <a:gd name="T1" fmla="*/ 90 h 91"/>
                  <a:gd name="T2" fmla="*/ 27 w 28"/>
                  <a:gd name="T3" fmla="*/ 0 h 91"/>
                  <a:gd name="T4" fmla="*/ 6 w 28"/>
                  <a:gd name="T5" fmla="*/ 49 h 91"/>
                  <a:gd name="T6" fmla="*/ 0 w 28"/>
                  <a:gd name="T7" fmla="*/ 90 h 91"/>
                </a:gdLst>
                <a:ahLst/>
                <a:cxnLst>
                  <a:cxn ang="0">
                    <a:pos x="T0" y="T1"/>
                  </a:cxn>
                  <a:cxn ang="0">
                    <a:pos x="T2" y="T3"/>
                  </a:cxn>
                  <a:cxn ang="0">
                    <a:pos x="T4" y="T5"/>
                  </a:cxn>
                  <a:cxn ang="0">
                    <a:pos x="T6" y="T7"/>
                  </a:cxn>
                </a:cxnLst>
                <a:rect l="0" t="0" r="r" b="b"/>
                <a:pathLst>
                  <a:path w="28" h="91">
                    <a:moveTo>
                      <a:pt x="0" y="90"/>
                    </a:moveTo>
                    <a:lnTo>
                      <a:pt x="27" y="0"/>
                    </a:lnTo>
                    <a:lnTo>
                      <a:pt x="6" y="49"/>
                    </a:lnTo>
                    <a:lnTo>
                      <a:pt x="0" y="9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 name="Freeform 21">
                <a:extLst>
                  <a:ext uri="{FF2B5EF4-FFF2-40B4-BE49-F238E27FC236}">
                    <a16:creationId xmlns:a16="http://schemas.microsoft.com/office/drawing/2014/main" id="{E0DCFD0A-435D-76C7-9F6E-7FE72A99E9A4}"/>
                  </a:ext>
                </a:extLst>
              </p:cNvPr>
              <p:cNvSpPr>
                <a:spLocks/>
              </p:cNvSpPr>
              <p:nvPr/>
            </p:nvSpPr>
            <p:spPr bwMode="auto">
              <a:xfrm>
                <a:off x="1316" y="1223"/>
                <a:ext cx="15" cy="96"/>
              </a:xfrm>
              <a:custGeom>
                <a:avLst/>
                <a:gdLst>
                  <a:gd name="T0" fmla="*/ 0 w 15"/>
                  <a:gd name="T1" fmla="*/ 0 h 96"/>
                  <a:gd name="T2" fmla="*/ 7 w 15"/>
                  <a:gd name="T3" fmla="*/ 37 h 96"/>
                  <a:gd name="T4" fmla="*/ 14 w 15"/>
                  <a:gd name="T5" fmla="*/ 95 h 96"/>
                  <a:gd name="T6" fmla="*/ 8 w 15"/>
                  <a:gd name="T7" fmla="*/ 95 h 96"/>
                  <a:gd name="T8" fmla="*/ 6 w 15"/>
                  <a:gd name="T9" fmla="*/ 46 h 96"/>
                  <a:gd name="T10" fmla="*/ 0 w 15"/>
                  <a:gd name="T11" fmla="*/ 0 h 96"/>
                </a:gdLst>
                <a:ahLst/>
                <a:cxnLst>
                  <a:cxn ang="0">
                    <a:pos x="T0" y="T1"/>
                  </a:cxn>
                  <a:cxn ang="0">
                    <a:pos x="T2" y="T3"/>
                  </a:cxn>
                  <a:cxn ang="0">
                    <a:pos x="T4" y="T5"/>
                  </a:cxn>
                  <a:cxn ang="0">
                    <a:pos x="T6" y="T7"/>
                  </a:cxn>
                  <a:cxn ang="0">
                    <a:pos x="T8" y="T9"/>
                  </a:cxn>
                  <a:cxn ang="0">
                    <a:pos x="T10" y="T11"/>
                  </a:cxn>
                </a:cxnLst>
                <a:rect l="0" t="0" r="r" b="b"/>
                <a:pathLst>
                  <a:path w="15" h="96">
                    <a:moveTo>
                      <a:pt x="0" y="0"/>
                    </a:moveTo>
                    <a:lnTo>
                      <a:pt x="7" y="37"/>
                    </a:lnTo>
                    <a:lnTo>
                      <a:pt x="14" y="95"/>
                    </a:lnTo>
                    <a:lnTo>
                      <a:pt x="8" y="95"/>
                    </a:lnTo>
                    <a:lnTo>
                      <a:pt x="6" y="46"/>
                    </a:lnTo>
                    <a:lnTo>
                      <a:pt x="0"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 name="Freeform 22">
                <a:extLst>
                  <a:ext uri="{FF2B5EF4-FFF2-40B4-BE49-F238E27FC236}">
                    <a16:creationId xmlns:a16="http://schemas.microsoft.com/office/drawing/2014/main" id="{2625084F-4300-5786-DAEA-0CC446F63AA4}"/>
                  </a:ext>
                </a:extLst>
              </p:cNvPr>
              <p:cNvSpPr>
                <a:spLocks/>
              </p:cNvSpPr>
              <p:nvPr/>
            </p:nvSpPr>
            <p:spPr bwMode="auto">
              <a:xfrm>
                <a:off x="1172" y="1174"/>
                <a:ext cx="98" cy="152"/>
              </a:xfrm>
              <a:custGeom>
                <a:avLst/>
                <a:gdLst>
                  <a:gd name="T0" fmla="*/ 0 w 98"/>
                  <a:gd name="T1" fmla="*/ 0 h 152"/>
                  <a:gd name="T2" fmla="*/ 34 w 98"/>
                  <a:gd name="T3" fmla="*/ 62 h 152"/>
                  <a:gd name="T4" fmla="*/ 61 w 98"/>
                  <a:gd name="T5" fmla="*/ 117 h 152"/>
                  <a:gd name="T6" fmla="*/ 55 w 98"/>
                  <a:gd name="T7" fmla="*/ 82 h 152"/>
                  <a:gd name="T8" fmla="*/ 42 w 98"/>
                  <a:gd name="T9" fmla="*/ 45 h 152"/>
                  <a:gd name="T10" fmla="*/ 62 w 98"/>
                  <a:gd name="T11" fmla="*/ 92 h 152"/>
                  <a:gd name="T12" fmla="*/ 97 w 98"/>
                  <a:gd name="T13" fmla="*/ 145 h 152"/>
                  <a:gd name="T14" fmla="*/ 76 w 98"/>
                  <a:gd name="T15" fmla="*/ 151 h 152"/>
                  <a:gd name="T16" fmla="*/ 16 w 98"/>
                  <a:gd name="T17" fmla="*/ 39 h 152"/>
                  <a:gd name="T18" fmla="*/ 0 w 98"/>
                  <a:gd name="T19"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152">
                    <a:moveTo>
                      <a:pt x="0" y="0"/>
                    </a:moveTo>
                    <a:lnTo>
                      <a:pt x="34" y="62"/>
                    </a:lnTo>
                    <a:lnTo>
                      <a:pt x="61" y="117"/>
                    </a:lnTo>
                    <a:lnTo>
                      <a:pt x="55" y="82"/>
                    </a:lnTo>
                    <a:lnTo>
                      <a:pt x="42" y="45"/>
                    </a:lnTo>
                    <a:lnTo>
                      <a:pt x="62" y="92"/>
                    </a:lnTo>
                    <a:lnTo>
                      <a:pt x="97" y="145"/>
                    </a:lnTo>
                    <a:lnTo>
                      <a:pt x="76" y="151"/>
                    </a:lnTo>
                    <a:lnTo>
                      <a:pt x="16" y="39"/>
                    </a:lnTo>
                    <a:lnTo>
                      <a:pt x="0"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 name="Freeform 23">
                <a:extLst>
                  <a:ext uri="{FF2B5EF4-FFF2-40B4-BE49-F238E27FC236}">
                    <a16:creationId xmlns:a16="http://schemas.microsoft.com/office/drawing/2014/main" id="{64A76073-EA1D-EA8A-B40C-DF637C2A912F}"/>
                  </a:ext>
                </a:extLst>
              </p:cNvPr>
              <p:cNvSpPr>
                <a:spLocks/>
              </p:cNvSpPr>
              <p:nvPr/>
            </p:nvSpPr>
            <p:spPr bwMode="auto">
              <a:xfrm>
                <a:off x="1044" y="1568"/>
                <a:ext cx="393" cy="361"/>
              </a:xfrm>
              <a:custGeom>
                <a:avLst/>
                <a:gdLst>
                  <a:gd name="T0" fmla="*/ 353 w 393"/>
                  <a:gd name="T1" fmla="*/ 41 h 361"/>
                  <a:gd name="T2" fmla="*/ 316 w 393"/>
                  <a:gd name="T3" fmla="*/ 24 h 361"/>
                  <a:gd name="T4" fmla="*/ 281 w 393"/>
                  <a:gd name="T5" fmla="*/ 24 h 361"/>
                  <a:gd name="T6" fmla="*/ 238 w 393"/>
                  <a:gd name="T7" fmla="*/ 41 h 361"/>
                  <a:gd name="T8" fmla="*/ 204 w 393"/>
                  <a:gd name="T9" fmla="*/ 69 h 361"/>
                  <a:gd name="T10" fmla="*/ 172 w 393"/>
                  <a:gd name="T11" fmla="*/ 103 h 361"/>
                  <a:gd name="T12" fmla="*/ 120 w 393"/>
                  <a:gd name="T13" fmla="*/ 141 h 361"/>
                  <a:gd name="T14" fmla="*/ 168 w 393"/>
                  <a:gd name="T15" fmla="*/ 103 h 361"/>
                  <a:gd name="T16" fmla="*/ 189 w 393"/>
                  <a:gd name="T17" fmla="*/ 69 h 361"/>
                  <a:gd name="T18" fmla="*/ 126 w 393"/>
                  <a:gd name="T19" fmla="*/ 88 h 361"/>
                  <a:gd name="T20" fmla="*/ 91 w 393"/>
                  <a:gd name="T21" fmla="*/ 112 h 361"/>
                  <a:gd name="T22" fmla="*/ 58 w 393"/>
                  <a:gd name="T23" fmla="*/ 154 h 361"/>
                  <a:gd name="T24" fmla="*/ 39 w 393"/>
                  <a:gd name="T25" fmla="*/ 187 h 361"/>
                  <a:gd name="T26" fmla="*/ 25 w 393"/>
                  <a:gd name="T27" fmla="*/ 236 h 361"/>
                  <a:gd name="T28" fmla="*/ 24 w 393"/>
                  <a:gd name="T29" fmla="*/ 281 h 361"/>
                  <a:gd name="T30" fmla="*/ 20 w 393"/>
                  <a:gd name="T31" fmla="*/ 303 h 361"/>
                  <a:gd name="T32" fmla="*/ 7 w 393"/>
                  <a:gd name="T33" fmla="*/ 324 h 361"/>
                  <a:gd name="T34" fmla="*/ 7 w 393"/>
                  <a:gd name="T35" fmla="*/ 339 h 361"/>
                  <a:gd name="T36" fmla="*/ 12 w 393"/>
                  <a:gd name="T37" fmla="*/ 360 h 361"/>
                  <a:gd name="T38" fmla="*/ 2 w 393"/>
                  <a:gd name="T39" fmla="*/ 344 h 361"/>
                  <a:gd name="T40" fmla="*/ 0 w 393"/>
                  <a:gd name="T41" fmla="*/ 322 h 361"/>
                  <a:gd name="T42" fmla="*/ 12 w 393"/>
                  <a:gd name="T43" fmla="*/ 292 h 361"/>
                  <a:gd name="T44" fmla="*/ 16 w 393"/>
                  <a:gd name="T45" fmla="*/ 235 h 361"/>
                  <a:gd name="T46" fmla="*/ 44 w 393"/>
                  <a:gd name="T47" fmla="*/ 161 h 361"/>
                  <a:gd name="T48" fmla="*/ 82 w 393"/>
                  <a:gd name="T49" fmla="*/ 111 h 361"/>
                  <a:gd name="T50" fmla="*/ 128 w 393"/>
                  <a:gd name="T51" fmla="*/ 82 h 361"/>
                  <a:gd name="T52" fmla="*/ 193 w 393"/>
                  <a:gd name="T53" fmla="*/ 62 h 361"/>
                  <a:gd name="T54" fmla="*/ 211 w 393"/>
                  <a:gd name="T55" fmla="*/ 39 h 361"/>
                  <a:gd name="T56" fmla="*/ 238 w 393"/>
                  <a:gd name="T57" fmla="*/ 15 h 361"/>
                  <a:gd name="T58" fmla="*/ 266 w 393"/>
                  <a:gd name="T59" fmla="*/ 4 h 361"/>
                  <a:gd name="T60" fmla="*/ 298 w 393"/>
                  <a:gd name="T61" fmla="*/ 0 h 361"/>
                  <a:gd name="T62" fmla="*/ 330 w 393"/>
                  <a:gd name="T63" fmla="*/ 4 h 361"/>
                  <a:gd name="T64" fmla="*/ 356 w 393"/>
                  <a:gd name="T65" fmla="*/ 15 h 361"/>
                  <a:gd name="T66" fmla="*/ 370 w 393"/>
                  <a:gd name="T67" fmla="*/ 20 h 361"/>
                  <a:gd name="T68" fmla="*/ 392 w 393"/>
                  <a:gd name="T69" fmla="*/ 21 h 361"/>
                  <a:gd name="T70" fmla="*/ 353 w 393"/>
                  <a:gd name="T71" fmla="*/ 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3" h="361">
                    <a:moveTo>
                      <a:pt x="353" y="41"/>
                    </a:moveTo>
                    <a:lnTo>
                      <a:pt x="316" y="24"/>
                    </a:lnTo>
                    <a:lnTo>
                      <a:pt x="281" y="24"/>
                    </a:lnTo>
                    <a:lnTo>
                      <a:pt x="238" y="41"/>
                    </a:lnTo>
                    <a:lnTo>
                      <a:pt x="204" y="69"/>
                    </a:lnTo>
                    <a:lnTo>
                      <a:pt x="172" y="103"/>
                    </a:lnTo>
                    <a:lnTo>
                      <a:pt x="120" y="141"/>
                    </a:lnTo>
                    <a:lnTo>
                      <a:pt x="168" y="103"/>
                    </a:lnTo>
                    <a:lnTo>
                      <a:pt x="189" y="69"/>
                    </a:lnTo>
                    <a:lnTo>
                      <a:pt x="126" y="88"/>
                    </a:lnTo>
                    <a:lnTo>
                      <a:pt x="91" y="112"/>
                    </a:lnTo>
                    <a:lnTo>
                      <a:pt x="58" y="154"/>
                    </a:lnTo>
                    <a:lnTo>
                      <a:pt x="39" y="187"/>
                    </a:lnTo>
                    <a:lnTo>
                      <a:pt x="25" y="236"/>
                    </a:lnTo>
                    <a:lnTo>
                      <a:pt x="24" y="281"/>
                    </a:lnTo>
                    <a:lnTo>
                      <a:pt x="20" y="303"/>
                    </a:lnTo>
                    <a:lnTo>
                      <a:pt x="7" y="324"/>
                    </a:lnTo>
                    <a:lnTo>
                      <a:pt x="7" y="339"/>
                    </a:lnTo>
                    <a:lnTo>
                      <a:pt x="12" y="360"/>
                    </a:lnTo>
                    <a:lnTo>
                      <a:pt x="2" y="344"/>
                    </a:lnTo>
                    <a:lnTo>
                      <a:pt x="0" y="322"/>
                    </a:lnTo>
                    <a:lnTo>
                      <a:pt x="12" y="292"/>
                    </a:lnTo>
                    <a:lnTo>
                      <a:pt x="16" y="235"/>
                    </a:lnTo>
                    <a:lnTo>
                      <a:pt x="44" y="161"/>
                    </a:lnTo>
                    <a:lnTo>
                      <a:pt x="82" y="111"/>
                    </a:lnTo>
                    <a:lnTo>
                      <a:pt x="128" y="82"/>
                    </a:lnTo>
                    <a:lnTo>
                      <a:pt x="193" y="62"/>
                    </a:lnTo>
                    <a:lnTo>
                      <a:pt x="211" y="39"/>
                    </a:lnTo>
                    <a:lnTo>
                      <a:pt x="238" y="15"/>
                    </a:lnTo>
                    <a:lnTo>
                      <a:pt x="266" y="4"/>
                    </a:lnTo>
                    <a:lnTo>
                      <a:pt x="298" y="0"/>
                    </a:lnTo>
                    <a:lnTo>
                      <a:pt x="330" y="4"/>
                    </a:lnTo>
                    <a:lnTo>
                      <a:pt x="356" y="15"/>
                    </a:lnTo>
                    <a:lnTo>
                      <a:pt x="370" y="20"/>
                    </a:lnTo>
                    <a:lnTo>
                      <a:pt x="392" y="21"/>
                    </a:lnTo>
                    <a:lnTo>
                      <a:pt x="353" y="41"/>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 name="Freeform 24">
                <a:extLst>
                  <a:ext uri="{FF2B5EF4-FFF2-40B4-BE49-F238E27FC236}">
                    <a16:creationId xmlns:a16="http://schemas.microsoft.com/office/drawing/2014/main" id="{9801C906-FFAD-8BFE-E5F8-103BB92049E8}"/>
                  </a:ext>
                </a:extLst>
              </p:cNvPr>
              <p:cNvSpPr>
                <a:spLocks/>
              </p:cNvSpPr>
              <p:nvPr/>
            </p:nvSpPr>
            <p:spPr bwMode="auto">
              <a:xfrm>
                <a:off x="920" y="1936"/>
                <a:ext cx="166" cy="538"/>
              </a:xfrm>
              <a:custGeom>
                <a:avLst/>
                <a:gdLst>
                  <a:gd name="T0" fmla="*/ 131 w 166"/>
                  <a:gd name="T1" fmla="*/ 0 h 538"/>
                  <a:gd name="T2" fmla="*/ 146 w 166"/>
                  <a:gd name="T3" fmla="*/ 21 h 538"/>
                  <a:gd name="T4" fmla="*/ 161 w 166"/>
                  <a:gd name="T5" fmla="*/ 45 h 538"/>
                  <a:gd name="T6" fmla="*/ 165 w 166"/>
                  <a:gd name="T7" fmla="*/ 68 h 538"/>
                  <a:gd name="T8" fmla="*/ 161 w 166"/>
                  <a:gd name="T9" fmla="*/ 86 h 538"/>
                  <a:gd name="T10" fmla="*/ 154 w 166"/>
                  <a:gd name="T11" fmla="*/ 101 h 538"/>
                  <a:gd name="T12" fmla="*/ 143 w 166"/>
                  <a:gd name="T13" fmla="*/ 101 h 538"/>
                  <a:gd name="T14" fmla="*/ 133 w 166"/>
                  <a:gd name="T15" fmla="*/ 92 h 538"/>
                  <a:gd name="T16" fmla="*/ 115 w 166"/>
                  <a:gd name="T17" fmla="*/ 55 h 538"/>
                  <a:gd name="T18" fmla="*/ 94 w 166"/>
                  <a:gd name="T19" fmla="*/ 105 h 538"/>
                  <a:gd name="T20" fmla="*/ 77 w 166"/>
                  <a:gd name="T21" fmla="*/ 183 h 538"/>
                  <a:gd name="T22" fmla="*/ 75 w 166"/>
                  <a:gd name="T23" fmla="*/ 242 h 538"/>
                  <a:gd name="T24" fmla="*/ 85 w 166"/>
                  <a:gd name="T25" fmla="*/ 287 h 538"/>
                  <a:gd name="T26" fmla="*/ 67 w 166"/>
                  <a:gd name="T27" fmla="*/ 326 h 538"/>
                  <a:gd name="T28" fmla="*/ 66 w 166"/>
                  <a:gd name="T29" fmla="*/ 360 h 538"/>
                  <a:gd name="T30" fmla="*/ 71 w 166"/>
                  <a:gd name="T31" fmla="*/ 404 h 538"/>
                  <a:gd name="T32" fmla="*/ 81 w 166"/>
                  <a:gd name="T33" fmla="*/ 424 h 538"/>
                  <a:gd name="T34" fmla="*/ 61 w 166"/>
                  <a:gd name="T35" fmla="*/ 399 h 538"/>
                  <a:gd name="T36" fmla="*/ 27 w 166"/>
                  <a:gd name="T37" fmla="*/ 445 h 538"/>
                  <a:gd name="T38" fmla="*/ 7 w 166"/>
                  <a:gd name="T39" fmla="*/ 484 h 538"/>
                  <a:gd name="T40" fmla="*/ 3 w 166"/>
                  <a:gd name="T41" fmla="*/ 507 h 538"/>
                  <a:gd name="T42" fmla="*/ 4 w 166"/>
                  <a:gd name="T43" fmla="*/ 537 h 538"/>
                  <a:gd name="T44" fmla="*/ 0 w 166"/>
                  <a:gd name="T45" fmla="*/ 502 h 538"/>
                  <a:gd name="T46" fmla="*/ 3 w 166"/>
                  <a:gd name="T47" fmla="*/ 477 h 538"/>
                  <a:gd name="T48" fmla="*/ 20 w 166"/>
                  <a:gd name="T49" fmla="*/ 436 h 538"/>
                  <a:gd name="T50" fmla="*/ 42 w 166"/>
                  <a:gd name="T51" fmla="*/ 393 h 538"/>
                  <a:gd name="T52" fmla="*/ 55 w 166"/>
                  <a:gd name="T53" fmla="*/ 367 h 538"/>
                  <a:gd name="T54" fmla="*/ 57 w 166"/>
                  <a:gd name="T55" fmla="*/ 343 h 538"/>
                  <a:gd name="T56" fmla="*/ 59 w 166"/>
                  <a:gd name="T57" fmla="*/ 312 h 538"/>
                  <a:gd name="T58" fmla="*/ 67 w 166"/>
                  <a:gd name="T59" fmla="*/ 289 h 538"/>
                  <a:gd name="T60" fmla="*/ 71 w 166"/>
                  <a:gd name="T61" fmla="*/ 273 h 538"/>
                  <a:gd name="T62" fmla="*/ 67 w 166"/>
                  <a:gd name="T63" fmla="*/ 242 h 538"/>
                  <a:gd name="T64" fmla="*/ 67 w 166"/>
                  <a:gd name="T65" fmla="*/ 210 h 538"/>
                  <a:gd name="T66" fmla="*/ 71 w 166"/>
                  <a:gd name="T67" fmla="*/ 164 h 538"/>
                  <a:gd name="T68" fmla="*/ 81 w 166"/>
                  <a:gd name="T69" fmla="*/ 123 h 538"/>
                  <a:gd name="T70" fmla="*/ 96 w 166"/>
                  <a:gd name="T71" fmla="*/ 75 h 538"/>
                  <a:gd name="T72" fmla="*/ 117 w 166"/>
                  <a:gd name="T73" fmla="*/ 34 h 538"/>
                  <a:gd name="T74" fmla="*/ 126 w 166"/>
                  <a:gd name="T75" fmla="*/ 11 h 538"/>
                  <a:gd name="T76" fmla="*/ 131 w 166"/>
                  <a:gd name="T77" fmla="*/ 0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6" h="538">
                    <a:moveTo>
                      <a:pt x="131" y="0"/>
                    </a:moveTo>
                    <a:lnTo>
                      <a:pt x="146" y="21"/>
                    </a:lnTo>
                    <a:lnTo>
                      <a:pt x="161" y="45"/>
                    </a:lnTo>
                    <a:lnTo>
                      <a:pt x="165" y="68"/>
                    </a:lnTo>
                    <a:lnTo>
                      <a:pt x="161" y="86"/>
                    </a:lnTo>
                    <a:lnTo>
                      <a:pt x="154" y="101"/>
                    </a:lnTo>
                    <a:lnTo>
                      <a:pt x="143" y="101"/>
                    </a:lnTo>
                    <a:lnTo>
                      <a:pt x="133" y="92"/>
                    </a:lnTo>
                    <a:lnTo>
                      <a:pt x="115" y="55"/>
                    </a:lnTo>
                    <a:lnTo>
                      <a:pt x="94" y="105"/>
                    </a:lnTo>
                    <a:lnTo>
                      <a:pt x="77" y="183"/>
                    </a:lnTo>
                    <a:lnTo>
                      <a:pt x="75" y="242"/>
                    </a:lnTo>
                    <a:lnTo>
                      <a:pt x="85" y="287"/>
                    </a:lnTo>
                    <a:lnTo>
                      <a:pt x="67" y="326"/>
                    </a:lnTo>
                    <a:lnTo>
                      <a:pt x="66" y="360"/>
                    </a:lnTo>
                    <a:lnTo>
                      <a:pt x="71" y="404"/>
                    </a:lnTo>
                    <a:lnTo>
                      <a:pt x="81" y="424"/>
                    </a:lnTo>
                    <a:lnTo>
                      <a:pt x="61" y="399"/>
                    </a:lnTo>
                    <a:lnTo>
                      <a:pt x="27" y="445"/>
                    </a:lnTo>
                    <a:lnTo>
                      <a:pt x="7" y="484"/>
                    </a:lnTo>
                    <a:lnTo>
                      <a:pt x="3" y="507"/>
                    </a:lnTo>
                    <a:lnTo>
                      <a:pt x="4" y="537"/>
                    </a:lnTo>
                    <a:lnTo>
                      <a:pt x="0" y="502"/>
                    </a:lnTo>
                    <a:lnTo>
                      <a:pt x="3" y="477"/>
                    </a:lnTo>
                    <a:lnTo>
                      <a:pt x="20" y="436"/>
                    </a:lnTo>
                    <a:lnTo>
                      <a:pt x="42" y="393"/>
                    </a:lnTo>
                    <a:lnTo>
                      <a:pt x="55" y="367"/>
                    </a:lnTo>
                    <a:lnTo>
                      <a:pt x="57" y="343"/>
                    </a:lnTo>
                    <a:lnTo>
                      <a:pt x="59" y="312"/>
                    </a:lnTo>
                    <a:lnTo>
                      <a:pt x="67" y="289"/>
                    </a:lnTo>
                    <a:lnTo>
                      <a:pt x="71" y="273"/>
                    </a:lnTo>
                    <a:lnTo>
                      <a:pt x="67" y="242"/>
                    </a:lnTo>
                    <a:lnTo>
                      <a:pt x="67" y="210"/>
                    </a:lnTo>
                    <a:lnTo>
                      <a:pt x="71" y="164"/>
                    </a:lnTo>
                    <a:lnTo>
                      <a:pt x="81" y="123"/>
                    </a:lnTo>
                    <a:lnTo>
                      <a:pt x="96" y="75"/>
                    </a:lnTo>
                    <a:lnTo>
                      <a:pt x="117" y="34"/>
                    </a:lnTo>
                    <a:lnTo>
                      <a:pt x="126" y="11"/>
                    </a:lnTo>
                    <a:lnTo>
                      <a:pt x="131"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 name="Freeform 25">
                <a:extLst>
                  <a:ext uri="{FF2B5EF4-FFF2-40B4-BE49-F238E27FC236}">
                    <a16:creationId xmlns:a16="http://schemas.microsoft.com/office/drawing/2014/main" id="{BF6B7E15-F9AC-C410-C797-53D240C6F7E9}"/>
                  </a:ext>
                </a:extLst>
              </p:cNvPr>
              <p:cNvSpPr>
                <a:spLocks/>
              </p:cNvSpPr>
              <p:nvPr/>
            </p:nvSpPr>
            <p:spPr bwMode="auto">
              <a:xfrm>
                <a:off x="1572" y="2004"/>
                <a:ext cx="371" cy="413"/>
              </a:xfrm>
              <a:custGeom>
                <a:avLst/>
                <a:gdLst>
                  <a:gd name="T0" fmla="*/ 0 w 371"/>
                  <a:gd name="T1" fmla="*/ 252 h 413"/>
                  <a:gd name="T2" fmla="*/ 42 w 371"/>
                  <a:gd name="T3" fmla="*/ 271 h 413"/>
                  <a:gd name="T4" fmla="*/ 59 w 371"/>
                  <a:gd name="T5" fmla="*/ 278 h 413"/>
                  <a:gd name="T6" fmla="*/ 42 w 371"/>
                  <a:gd name="T7" fmla="*/ 308 h 413"/>
                  <a:gd name="T8" fmla="*/ 8 w 371"/>
                  <a:gd name="T9" fmla="*/ 308 h 413"/>
                  <a:gd name="T10" fmla="*/ 45 w 371"/>
                  <a:gd name="T11" fmla="*/ 335 h 413"/>
                  <a:gd name="T12" fmla="*/ 102 w 371"/>
                  <a:gd name="T13" fmla="*/ 335 h 413"/>
                  <a:gd name="T14" fmla="*/ 114 w 371"/>
                  <a:gd name="T15" fmla="*/ 308 h 413"/>
                  <a:gd name="T16" fmla="*/ 180 w 371"/>
                  <a:gd name="T17" fmla="*/ 321 h 413"/>
                  <a:gd name="T18" fmla="*/ 206 w 371"/>
                  <a:gd name="T19" fmla="*/ 351 h 413"/>
                  <a:gd name="T20" fmla="*/ 206 w 371"/>
                  <a:gd name="T21" fmla="*/ 374 h 413"/>
                  <a:gd name="T22" fmla="*/ 190 w 371"/>
                  <a:gd name="T23" fmla="*/ 412 h 413"/>
                  <a:gd name="T24" fmla="*/ 217 w 371"/>
                  <a:gd name="T25" fmla="*/ 393 h 413"/>
                  <a:gd name="T26" fmla="*/ 228 w 371"/>
                  <a:gd name="T27" fmla="*/ 364 h 413"/>
                  <a:gd name="T28" fmla="*/ 240 w 371"/>
                  <a:gd name="T29" fmla="*/ 361 h 413"/>
                  <a:gd name="T30" fmla="*/ 214 w 371"/>
                  <a:gd name="T31" fmla="*/ 337 h 413"/>
                  <a:gd name="T32" fmla="*/ 228 w 371"/>
                  <a:gd name="T33" fmla="*/ 325 h 413"/>
                  <a:gd name="T34" fmla="*/ 274 w 371"/>
                  <a:gd name="T35" fmla="*/ 321 h 413"/>
                  <a:gd name="T36" fmla="*/ 231 w 371"/>
                  <a:gd name="T37" fmla="*/ 318 h 413"/>
                  <a:gd name="T38" fmla="*/ 254 w 371"/>
                  <a:gd name="T39" fmla="*/ 298 h 413"/>
                  <a:gd name="T40" fmla="*/ 370 w 371"/>
                  <a:gd name="T41" fmla="*/ 0 h 413"/>
                  <a:gd name="T42" fmla="*/ 278 w 371"/>
                  <a:gd name="T43" fmla="*/ 180 h 413"/>
                  <a:gd name="T44" fmla="*/ 217 w 371"/>
                  <a:gd name="T45" fmla="*/ 321 h 413"/>
                  <a:gd name="T46" fmla="*/ 206 w 371"/>
                  <a:gd name="T47" fmla="*/ 332 h 413"/>
                  <a:gd name="T48" fmla="*/ 187 w 371"/>
                  <a:gd name="T49" fmla="*/ 311 h 413"/>
                  <a:gd name="T50" fmla="*/ 214 w 371"/>
                  <a:gd name="T51" fmla="*/ 235 h 413"/>
                  <a:gd name="T52" fmla="*/ 214 w 371"/>
                  <a:gd name="T53" fmla="*/ 186 h 413"/>
                  <a:gd name="T54" fmla="*/ 184 w 371"/>
                  <a:gd name="T55" fmla="*/ 75 h 413"/>
                  <a:gd name="T56" fmla="*/ 190 w 371"/>
                  <a:gd name="T57" fmla="*/ 160 h 413"/>
                  <a:gd name="T58" fmla="*/ 180 w 371"/>
                  <a:gd name="T59" fmla="*/ 206 h 413"/>
                  <a:gd name="T60" fmla="*/ 158 w 371"/>
                  <a:gd name="T61" fmla="*/ 230 h 413"/>
                  <a:gd name="T62" fmla="*/ 124 w 371"/>
                  <a:gd name="T63" fmla="*/ 242 h 413"/>
                  <a:gd name="T64" fmla="*/ 94 w 371"/>
                  <a:gd name="T65" fmla="*/ 242 h 413"/>
                  <a:gd name="T66" fmla="*/ 81 w 371"/>
                  <a:gd name="T67" fmla="*/ 235 h 413"/>
                  <a:gd name="T68" fmla="*/ 100 w 371"/>
                  <a:gd name="T69" fmla="*/ 203 h 413"/>
                  <a:gd name="T70" fmla="*/ 109 w 371"/>
                  <a:gd name="T71" fmla="*/ 144 h 413"/>
                  <a:gd name="T72" fmla="*/ 86 w 371"/>
                  <a:gd name="T73" fmla="*/ 200 h 413"/>
                  <a:gd name="T74" fmla="*/ 66 w 371"/>
                  <a:gd name="T75" fmla="*/ 230 h 413"/>
                  <a:gd name="T76" fmla="*/ 40 w 371"/>
                  <a:gd name="T77" fmla="*/ 245 h 413"/>
                  <a:gd name="T78" fmla="*/ 17 w 371"/>
                  <a:gd name="T79" fmla="*/ 252 h 413"/>
                  <a:gd name="T80" fmla="*/ 0 w 371"/>
                  <a:gd name="T81" fmla="*/ 252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71" h="413">
                    <a:moveTo>
                      <a:pt x="0" y="252"/>
                    </a:moveTo>
                    <a:lnTo>
                      <a:pt x="42" y="271"/>
                    </a:lnTo>
                    <a:lnTo>
                      <a:pt x="59" y="278"/>
                    </a:lnTo>
                    <a:lnTo>
                      <a:pt x="42" y="308"/>
                    </a:lnTo>
                    <a:lnTo>
                      <a:pt x="8" y="308"/>
                    </a:lnTo>
                    <a:lnTo>
                      <a:pt x="45" y="335"/>
                    </a:lnTo>
                    <a:lnTo>
                      <a:pt x="102" y="335"/>
                    </a:lnTo>
                    <a:lnTo>
                      <a:pt x="114" y="308"/>
                    </a:lnTo>
                    <a:lnTo>
                      <a:pt x="180" y="321"/>
                    </a:lnTo>
                    <a:lnTo>
                      <a:pt x="206" y="351"/>
                    </a:lnTo>
                    <a:lnTo>
                      <a:pt x="206" y="374"/>
                    </a:lnTo>
                    <a:lnTo>
                      <a:pt x="190" y="412"/>
                    </a:lnTo>
                    <a:lnTo>
                      <a:pt x="217" y="393"/>
                    </a:lnTo>
                    <a:lnTo>
                      <a:pt x="228" y="364"/>
                    </a:lnTo>
                    <a:lnTo>
                      <a:pt x="240" y="361"/>
                    </a:lnTo>
                    <a:lnTo>
                      <a:pt x="214" y="337"/>
                    </a:lnTo>
                    <a:lnTo>
                      <a:pt x="228" y="325"/>
                    </a:lnTo>
                    <a:lnTo>
                      <a:pt x="274" y="321"/>
                    </a:lnTo>
                    <a:lnTo>
                      <a:pt x="231" y="318"/>
                    </a:lnTo>
                    <a:lnTo>
                      <a:pt x="254" y="298"/>
                    </a:lnTo>
                    <a:lnTo>
                      <a:pt x="370" y="0"/>
                    </a:lnTo>
                    <a:lnTo>
                      <a:pt x="278" y="180"/>
                    </a:lnTo>
                    <a:lnTo>
                      <a:pt x="217" y="321"/>
                    </a:lnTo>
                    <a:lnTo>
                      <a:pt x="206" y="332"/>
                    </a:lnTo>
                    <a:lnTo>
                      <a:pt x="187" y="311"/>
                    </a:lnTo>
                    <a:lnTo>
                      <a:pt x="214" y="235"/>
                    </a:lnTo>
                    <a:lnTo>
                      <a:pt x="214" y="186"/>
                    </a:lnTo>
                    <a:lnTo>
                      <a:pt x="184" y="75"/>
                    </a:lnTo>
                    <a:lnTo>
                      <a:pt x="190" y="160"/>
                    </a:lnTo>
                    <a:lnTo>
                      <a:pt x="180" y="206"/>
                    </a:lnTo>
                    <a:lnTo>
                      <a:pt x="158" y="230"/>
                    </a:lnTo>
                    <a:lnTo>
                      <a:pt x="124" y="242"/>
                    </a:lnTo>
                    <a:lnTo>
                      <a:pt x="94" y="242"/>
                    </a:lnTo>
                    <a:lnTo>
                      <a:pt x="81" y="235"/>
                    </a:lnTo>
                    <a:lnTo>
                      <a:pt x="100" y="203"/>
                    </a:lnTo>
                    <a:lnTo>
                      <a:pt x="109" y="144"/>
                    </a:lnTo>
                    <a:lnTo>
                      <a:pt x="86" y="200"/>
                    </a:lnTo>
                    <a:lnTo>
                      <a:pt x="66" y="230"/>
                    </a:lnTo>
                    <a:lnTo>
                      <a:pt x="40" y="245"/>
                    </a:lnTo>
                    <a:lnTo>
                      <a:pt x="17" y="252"/>
                    </a:lnTo>
                    <a:lnTo>
                      <a:pt x="0" y="252"/>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 name="Freeform 26">
                <a:extLst>
                  <a:ext uri="{FF2B5EF4-FFF2-40B4-BE49-F238E27FC236}">
                    <a16:creationId xmlns:a16="http://schemas.microsoft.com/office/drawing/2014/main" id="{345B17D5-0230-5E8C-B0C0-F62F7DB01E14}"/>
                  </a:ext>
                </a:extLst>
              </p:cNvPr>
              <p:cNvSpPr>
                <a:spLocks/>
              </p:cNvSpPr>
              <p:nvPr/>
            </p:nvSpPr>
            <p:spPr bwMode="auto">
              <a:xfrm>
                <a:off x="1538" y="2264"/>
                <a:ext cx="146" cy="194"/>
              </a:xfrm>
              <a:custGeom>
                <a:avLst/>
                <a:gdLst>
                  <a:gd name="T0" fmla="*/ 22 w 146"/>
                  <a:gd name="T1" fmla="*/ 0 h 194"/>
                  <a:gd name="T2" fmla="*/ 5 w 146"/>
                  <a:gd name="T3" fmla="*/ 15 h 194"/>
                  <a:gd name="T4" fmla="*/ 5 w 146"/>
                  <a:gd name="T5" fmla="*/ 42 h 194"/>
                  <a:gd name="T6" fmla="*/ 22 w 146"/>
                  <a:gd name="T7" fmla="*/ 75 h 194"/>
                  <a:gd name="T8" fmla="*/ 60 w 146"/>
                  <a:gd name="T9" fmla="*/ 107 h 194"/>
                  <a:gd name="T10" fmla="*/ 91 w 146"/>
                  <a:gd name="T11" fmla="*/ 109 h 194"/>
                  <a:gd name="T12" fmla="*/ 133 w 146"/>
                  <a:gd name="T13" fmla="*/ 139 h 194"/>
                  <a:gd name="T14" fmla="*/ 145 w 146"/>
                  <a:gd name="T15" fmla="*/ 158 h 194"/>
                  <a:gd name="T16" fmla="*/ 123 w 146"/>
                  <a:gd name="T17" fmla="*/ 139 h 194"/>
                  <a:gd name="T18" fmla="*/ 96 w 146"/>
                  <a:gd name="T19" fmla="*/ 132 h 194"/>
                  <a:gd name="T20" fmla="*/ 86 w 146"/>
                  <a:gd name="T21" fmla="*/ 174 h 194"/>
                  <a:gd name="T22" fmla="*/ 56 w 146"/>
                  <a:gd name="T23" fmla="*/ 193 h 194"/>
                  <a:gd name="T24" fmla="*/ 76 w 146"/>
                  <a:gd name="T25" fmla="*/ 170 h 194"/>
                  <a:gd name="T26" fmla="*/ 86 w 146"/>
                  <a:gd name="T27" fmla="*/ 119 h 194"/>
                  <a:gd name="T28" fmla="*/ 52 w 146"/>
                  <a:gd name="T29" fmla="*/ 109 h 194"/>
                  <a:gd name="T30" fmla="*/ 15 w 146"/>
                  <a:gd name="T31" fmla="*/ 81 h 194"/>
                  <a:gd name="T32" fmla="*/ 8 w 146"/>
                  <a:gd name="T33" fmla="*/ 58 h 194"/>
                  <a:gd name="T34" fmla="*/ 0 w 146"/>
                  <a:gd name="T35" fmla="*/ 46 h 194"/>
                  <a:gd name="T36" fmla="*/ 0 w 146"/>
                  <a:gd name="T37" fmla="*/ 19 h 194"/>
                  <a:gd name="T38" fmla="*/ 8 w 146"/>
                  <a:gd name="T39" fmla="*/ 7 h 194"/>
                  <a:gd name="T40" fmla="*/ 22 w 146"/>
                  <a:gd name="T41"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6" h="194">
                    <a:moveTo>
                      <a:pt x="22" y="0"/>
                    </a:moveTo>
                    <a:lnTo>
                      <a:pt x="5" y="15"/>
                    </a:lnTo>
                    <a:lnTo>
                      <a:pt x="5" y="42"/>
                    </a:lnTo>
                    <a:lnTo>
                      <a:pt x="22" y="75"/>
                    </a:lnTo>
                    <a:lnTo>
                      <a:pt x="60" y="107"/>
                    </a:lnTo>
                    <a:lnTo>
                      <a:pt x="91" y="109"/>
                    </a:lnTo>
                    <a:lnTo>
                      <a:pt x="133" y="139"/>
                    </a:lnTo>
                    <a:lnTo>
                      <a:pt x="145" y="158"/>
                    </a:lnTo>
                    <a:lnTo>
                      <a:pt x="123" y="139"/>
                    </a:lnTo>
                    <a:lnTo>
                      <a:pt x="96" y="132"/>
                    </a:lnTo>
                    <a:lnTo>
                      <a:pt x="86" y="174"/>
                    </a:lnTo>
                    <a:lnTo>
                      <a:pt x="56" y="193"/>
                    </a:lnTo>
                    <a:lnTo>
                      <a:pt x="76" y="170"/>
                    </a:lnTo>
                    <a:lnTo>
                      <a:pt x="86" y="119"/>
                    </a:lnTo>
                    <a:lnTo>
                      <a:pt x="52" y="109"/>
                    </a:lnTo>
                    <a:lnTo>
                      <a:pt x="15" y="81"/>
                    </a:lnTo>
                    <a:lnTo>
                      <a:pt x="8" y="58"/>
                    </a:lnTo>
                    <a:lnTo>
                      <a:pt x="0" y="46"/>
                    </a:lnTo>
                    <a:lnTo>
                      <a:pt x="0" y="19"/>
                    </a:lnTo>
                    <a:lnTo>
                      <a:pt x="8" y="7"/>
                    </a:lnTo>
                    <a:lnTo>
                      <a:pt x="22"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 name="Freeform 27">
                <a:extLst>
                  <a:ext uri="{FF2B5EF4-FFF2-40B4-BE49-F238E27FC236}">
                    <a16:creationId xmlns:a16="http://schemas.microsoft.com/office/drawing/2014/main" id="{76A09D5B-92AF-54B3-215C-FBF60AD6FB07}"/>
                  </a:ext>
                </a:extLst>
              </p:cNvPr>
              <p:cNvSpPr>
                <a:spLocks/>
              </p:cNvSpPr>
              <p:nvPr/>
            </p:nvSpPr>
            <p:spPr bwMode="auto">
              <a:xfrm>
                <a:off x="1117" y="2355"/>
                <a:ext cx="824" cy="248"/>
              </a:xfrm>
              <a:custGeom>
                <a:avLst/>
                <a:gdLst>
                  <a:gd name="T0" fmla="*/ 731 w 824"/>
                  <a:gd name="T1" fmla="*/ 45 h 248"/>
                  <a:gd name="T2" fmla="*/ 666 w 824"/>
                  <a:gd name="T3" fmla="*/ 107 h 248"/>
                  <a:gd name="T4" fmla="*/ 570 w 824"/>
                  <a:gd name="T5" fmla="*/ 177 h 248"/>
                  <a:gd name="T6" fmla="*/ 355 w 824"/>
                  <a:gd name="T7" fmla="*/ 217 h 248"/>
                  <a:gd name="T8" fmla="*/ 193 w 824"/>
                  <a:gd name="T9" fmla="*/ 130 h 248"/>
                  <a:gd name="T10" fmla="*/ 159 w 824"/>
                  <a:gd name="T11" fmla="*/ 61 h 248"/>
                  <a:gd name="T12" fmla="*/ 142 w 824"/>
                  <a:gd name="T13" fmla="*/ 10 h 248"/>
                  <a:gd name="T14" fmla="*/ 219 w 824"/>
                  <a:gd name="T15" fmla="*/ 29 h 248"/>
                  <a:gd name="T16" fmla="*/ 237 w 824"/>
                  <a:gd name="T17" fmla="*/ 75 h 248"/>
                  <a:gd name="T18" fmla="*/ 317 w 824"/>
                  <a:gd name="T19" fmla="*/ 107 h 248"/>
                  <a:gd name="T20" fmla="*/ 380 w 824"/>
                  <a:gd name="T21" fmla="*/ 133 h 248"/>
                  <a:gd name="T22" fmla="*/ 467 w 824"/>
                  <a:gd name="T23" fmla="*/ 107 h 248"/>
                  <a:gd name="T24" fmla="*/ 385 w 824"/>
                  <a:gd name="T25" fmla="*/ 120 h 248"/>
                  <a:gd name="T26" fmla="*/ 270 w 824"/>
                  <a:gd name="T27" fmla="*/ 72 h 248"/>
                  <a:gd name="T28" fmla="*/ 237 w 824"/>
                  <a:gd name="T29" fmla="*/ 39 h 248"/>
                  <a:gd name="T30" fmla="*/ 174 w 824"/>
                  <a:gd name="T31" fmla="*/ 0 h 248"/>
                  <a:gd name="T32" fmla="*/ 103 w 824"/>
                  <a:gd name="T33" fmla="*/ 25 h 248"/>
                  <a:gd name="T34" fmla="*/ 154 w 824"/>
                  <a:gd name="T35" fmla="*/ 75 h 248"/>
                  <a:gd name="T36" fmla="*/ 89 w 824"/>
                  <a:gd name="T37" fmla="*/ 83 h 248"/>
                  <a:gd name="T38" fmla="*/ 41 w 824"/>
                  <a:gd name="T39" fmla="*/ 39 h 248"/>
                  <a:gd name="T40" fmla="*/ 0 w 824"/>
                  <a:gd name="T41" fmla="*/ 93 h 248"/>
                  <a:gd name="T42" fmla="*/ 103 w 824"/>
                  <a:gd name="T43" fmla="*/ 130 h 248"/>
                  <a:gd name="T44" fmla="*/ 170 w 824"/>
                  <a:gd name="T45" fmla="*/ 158 h 248"/>
                  <a:gd name="T46" fmla="*/ 198 w 824"/>
                  <a:gd name="T47" fmla="*/ 149 h 248"/>
                  <a:gd name="T48" fmla="*/ 319 w 824"/>
                  <a:gd name="T49" fmla="*/ 207 h 248"/>
                  <a:gd name="T50" fmla="*/ 309 w 824"/>
                  <a:gd name="T51" fmla="*/ 227 h 248"/>
                  <a:gd name="T52" fmla="*/ 231 w 824"/>
                  <a:gd name="T53" fmla="*/ 217 h 248"/>
                  <a:gd name="T54" fmla="*/ 156 w 824"/>
                  <a:gd name="T55" fmla="*/ 221 h 248"/>
                  <a:gd name="T56" fmla="*/ 93 w 824"/>
                  <a:gd name="T57" fmla="*/ 194 h 248"/>
                  <a:gd name="T58" fmla="*/ 31 w 824"/>
                  <a:gd name="T59" fmla="*/ 152 h 248"/>
                  <a:gd name="T60" fmla="*/ 146 w 824"/>
                  <a:gd name="T61" fmla="*/ 227 h 248"/>
                  <a:gd name="T62" fmla="*/ 234 w 824"/>
                  <a:gd name="T63" fmla="*/ 227 h 248"/>
                  <a:gd name="T64" fmla="*/ 340 w 824"/>
                  <a:gd name="T65" fmla="*/ 247 h 248"/>
                  <a:gd name="T66" fmla="*/ 401 w 824"/>
                  <a:gd name="T67" fmla="*/ 239 h 248"/>
                  <a:gd name="T68" fmla="*/ 461 w 824"/>
                  <a:gd name="T69" fmla="*/ 214 h 248"/>
                  <a:gd name="T70" fmla="*/ 674 w 824"/>
                  <a:gd name="T71" fmla="*/ 158 h 248"/>
                  <a:gd name="T72" fmla="*/ 812 w 824"/>
                  <a:gd name="T73" fmla="*/ 39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24" h="248">
                    <a:moveTo>
                      <a:pt x="823" y="25"/>
                    </a:moveTo>
                    <a:lnTo>
                      <a:pt x="731" y="45"/>
                    </a:lnTo>
                    <a:lnTo>
                      <a:pt x="693" y="87"/>
                    </a:lnTo>
                    <a:lnTo>
                      <a:pt x="666" y="107"/>
                    </a:lnTo>
                    <a:lnTo>
                      <a:pt x="635" y="155"/>
                    </a:lnTo>
                    <a:lnTo>
                      <a:pt x="570" y="177"/>
                    </a:lnTo>
                    <a:lnTo>
                      <a:pt x="401" y="217"/>
                    </a:lnTo>
                    <a:lnTo>
                      <a:pt x="355" y="217"/>
                    </a:lnTo>
                    <a:lnTo>
                      <a:pt x="301" y="194"/>
                    </a:lnTo>
                    <a:lnTo>
                      <a:pt x="193" y="130"/>
                    </a:lnTo>
                    <a:lnTo>
                      <a:pt x="172" y="97"/>
                    </a:lnTo>
                    <a:lnTo>
                      <a:pt x="159" y="61"/>
                    </a:lnTo>
                    <a:lnTo>
                      <a:pt x="119" y="25"/>
                    </a:lnTo>
                    <a:lnTo>
                      <a:pt x="142" y="10"/>
                    </a:lnTo>
                    <a:lnTo>
                      <a:pt x="185" y="10"/>
                    </a:lnTo>
                    <a:lnTo>
                      <a:pt x="219" y="29"/>
                    </a:lnTo>
                    <a:lnTo>
                      <a:pt x="242" y="67"/>
                    </a:lnTo>
                    <a:lnTo>
                      <a:pt x="237" y="75"/>
                    </a:lnTo>
                    <a:lnTo>
                      <a:pt x="299" y="93"/>
                    </a:lnTo>
                    <a:lnTo>
                      <a:pt x="317" y="107"/>
                    </a:lnTo>
                    <a:lnTo>
                      <a:pt x="355" y="116"/>
                    </a:lnTo>
                    <a:lnTo>
                      <a:pt x="380" y="133"/>
                    </a:lnTo>
                    <a:lnTo>
                      <a:pt x="406" y="123"/>
                    </a:lnTo>
                    <a:lnTo>
                      <a:pt x="467" y="107"/>
                    </a:lnTo>
                    <a:lnTo>
                      <a:pt x="401" y="116"/>
                    </a:lnTo>
                    <a:lnTo>
                      <a:pt x="385" y="120"/>
                    </a:lnTo>
                    <a:lnTo>
                      <a:pt x="355" y="104"/>
                    </a:lnTo>
                    <a:lnTo>
                      <a:pt x="270" y="72"/>
                    </a:lnTo>
                    <a:lnTo>
                      <a:pt x="251" y="67"/>
                    </a:lnTo>
                    <a:lnTo>
                      <a:pt x="237" y="39"/>
                    </a:lnTo>
                    <a:lnTo>
                      <a:pt x="208" y="13"/>
                    </a:lnTo>
                    <a:lnTo>
                      <a:pt x="174" y="0"/>
                    </a:lnTo>
                    <a:lnTo>
                      <a:pt x="139" y="0"/>
                    </a:lnTo>
                    <a:lnTo>
                      <a:pt x="103" y="25"/>
                    </a:lnTo>
                    <a:lnTo>
                      <a:pt x="116" y="36"/>
                    </a:lnTo>
                    <a:lnTo>
                      <a:pt x="154" y="75"/>
                    </a:lnTo>
                    <a:lnTo>
                      <a:pt x="154" y="83"/>
                    </a:lnTo>
                    <a:lnTo>
                      <a:pt x="89" y="83"/>
                    </a:lnTo>
                    <a:lnTo>
                      <a:pt x="51" y="64"/>
                    </a:lnTo>
                    <a:lnTo>
                      <a:pt x="41" y="39"/>
                    </a:lnTo>
                    <a:lnTo>
                      <a:pt x="41" y="83"/>
                    </a:lnTo>
                    <a:lnTo>
                      <a:pt x="0" y="93"/>
                    </a:lnTo>
                    <a:lnTo>
                      <a:pt x="56" y="107"/>
                    </a:lnTo>
                    <a:lnTo>
                      <a:pt x="103" y="130"/>
                    </a:lnTo>
                    <a:lnTo>
                      <a:pt x="134" y="149"/>
                    </a:lnTo>
                    <a:lnTo>
                      <a:pt x="170" y="158"/>
                    </a:lnTo>
                    <a:lnTo>
                      <a:pt x="190" y="155"/>
                    </a:lnTo>
                    <a:lnTo>
                      <a:pt x="198" y="149"/>
                    </a:lnTo>
                    <a:lnTo>
                      <a:pt x="299" y="203"/>
                    </a:lnTo>
                    <a:lnTo>
                      <a:pt x="319" y="207"/>
                    </a:lnTo>
                    <a:lnTo>
                      <a:pt x="329" y="221"/>
                    </a:lnTo>
                    <a:lnTo>
                      <a:pt x="309" y="227"/>
                    </a:lnTo>
                    <a:lnTo>
                      <a:pt x="277" y="225"/>
                    </a:lnTo>
                    <a:lnTo>
                      <a:pt x="231" y="217"/>
                    </a:lnTo>
                    <a:lnTo>
                      <a:pt x="188" y="217"/>
                    </a:lnTo>
                    <a:lnTo>
                      <a:pt x="156" y="221"/>
                    </a:lnTo>
                    <a:lnTo>
                      <a:pt x="142" y="217"/>
                    </a:lnTo>
                    <a:lnTo>
                      <a:pt x="93" y="194"/>
                    </a:lnTo>
                    <a:lnTo>
                      <a:pt x="58" y="177"/>
                    </a:lnTo>
                    <a:lnTo>
                      <a:pt x="31" y="152"/>
                    </a:lnTo>
                    <a:lnTo>
                      <a:pt x="64" y="188"/>
                    </a:lnTo>
                    <a:lnTo>
                      <a:pt x="146" y="227"/>
                    </a:lnTo>
                    <a:lnTo>
                      <a:pt x="185" y="230"/>
                    </a:lnTo>
                    <a:lnTo>
                      <a:pt x="234" y="227"/>
                    </a:lnTo>
                    <a:lnTo>
                      <a:pt x="301" y="239"/>
                    </a:lnTo>
                    <a:lnTo>
                      <a:pt x="340" y="247"/>
                    </a:lnTo>
                    <a:lnTo>
                      <a:pt x="370" y="247"/>
                    </a:lnTo>
                    <a:lnTo>
                      <a:pt x="401" y="239"/>
                    </a:lnTo>
                    <a:lnTo>
                      <a:pt x="425" y="230"/>
                    </a:lnTo>
                    <a:lnTo>
                      <a:pt x="461" y="214"/>
                    </a:lnTo>
                    <a:lnTo>
                      <a:pt x="637" y="171"/>
                    </a:lnTo>
                    <a:lnTo>
                      <a:pt x="674" y="158"/>
                    </a:lnTo>
                    <a:lnTo>
                      <a:pt x="699" y="136"/>
                    </a:lnTo>
                    <a:lnTo>
                      <a:pt x="812" y="39"/>
                    </a:lnTo>
                    <a:lnTo>
                      <a:pt x="823" y="25"/>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 name="Freeform 28">
                <a:extLst>
                  <a:ext uri="{FF2B5EF4-FFF2-40B4-BE49-F238E27FC236}">
                    <a16:creationId xmlns:a16="http://schemas.microsoft.com/office/drawing/2014/main" id="{541F38DA-188C-196A-C49C-6CFEE718F972}"/>
                  </a:ext>
                </a:extLst>
              </p:cNvPr>
              <p:cNvSpPr>
                <a:spLocks/>
              </p:cNvSpPr>
              <p:nvPr/>
            </p:nvSpPr>
            <p:spPr bwMode="auto">
              <a:xfrm>
                <a:off x="943" y="2441"/>
                <a:ext cx="228" cy="61"/>
              </a:xfrm>
              <a:custGeom>
                <a:avLst/>
                <a:gdLst>
                  <a:gd name="T0" fmla="*/ 0 w 228"/>
                  <a:gd name="T1" fmla="*/ 36 h 61"/>
                  <a:gd name="T2" fmla="*/ 63 w 228"/>
                  <a:gd name="T3" fmla="*/ 9 h 61"/>
                  <a:gd name="T4" fmla="*/ 128 w 228"/>
                  <a:gd name="T5" fmla="*/ 0 h 61"/>
                  <a:gd name="T6" fmla="*/ 187 w 228"/>
                  <a:gd name="T7" fmla="*/ 9 h 61"/>
                  <a:gd name="T8" fmla="*/ 227 w 228"/>
                  <a:gd name="T9" fmla="*/ 21 h 61"/>
                  <a:gd name="T10" fmla="*/ 185 w 228"/>
                  <a:gd name="T11" fmla="*/ 25 h 61"/>
                  <a:gd name="T12" fmla="*/ 181 w 228"/>
                  <a:gd name="T13" fmla="*/ 39 h 61"/>
                  <a:gd name="T14" fmla="*/ 190 w 228"/>
                  <a:gd name="T15" fmla="*/ 60 h 61"/>
                  <a:gd name="T16" fmla="*/ 156 w 228"/>
                  <a:gd name="T17" fmla="*/ 27 h 61"/>
                  <a:gd name="T18" fmla="*/ 143 w 228"/>
                  <a:gd name="T19" fmla="*/ 12 h 61"/>
                  <a:gd name="T20" fmla="*/ 68 w 228"/>
                  <a:gd name="T21" fmla="*/ 25 h 61"/>
                  <a:gd name="T22" fmla="*/ 0 w 228"/>
                  <a:gd name="T23" fmla="*/ 3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8" h="61">
                    <a:moveTo>
                      <a:pt x="0" y="36"/>
                    </a:moveTo>
                    <a:lnTo>
                      <a:pt x="63" y="9"/>
                    </a:lnTo>
                    <a:lnTo>
                      <a:pt x="128" y="0"/>
                    </a:lnTo>
                    <a:lnTo>
                      <a:pt x="187" y="9"/>
                    </a:lnTo>
                    <a:lnTo>
                      <a:pt x="227" y="21"/>
                    </a:lnTo>
                    <a:lnTo>
                      <a:pt x="185" y="25"/>
                    </a:lnTo>
                    <a:lnTo>
                      <a:pt x="181" y="39"/>
                    </a:lnTo>
                    <a:lnTo>
                      <a:pt x="190" y="60"/>
                    </a:lnTo>
                    <a:lnTo>
                      <a:pt x="156" y="27"/>
                    </a:lnTo>
                    <a:lnTo>
                      <a:pt x="143" y="12"/>
                    </a:lnTo>
                    <a:lnTo>
                      <a:pt x="68" y="25"/>
                    </a:lnTo>
                    <a:lnTo>
                      <a:pt x="0" y="36"/>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 name="Freeform 29">
                <a:extLst>
                  <a:ext uri="{FF2B5EF4-FFF2-40B4-BE49-F238E27FC236}">
                    <a16:creationId xmlns:a16="http://schemas.microsoft.com/office/drawing/2014/main" id="{F97339C5-AE58-8BF4-19A4-3C4520A3DC69}"/>
                  </a:ext>
                </a:extLst>
              </p:cNvPr>
              <p:cNvSpPr>
                <a:spLocks/>
              </p:cNvSpPr>
              <p:nvPr/>
            </p:nvSpPr>
            <p:spPr bwMode="auto">
              <a:xfrm>
                <a:off x="1091" y="2284"/>
                <a:ext cx="142" cy="94"/>
              </a:xfrm>
              <a:custGeom>
                <a:avLst/>
                <a:gdLst>
                  <a:gd name="T0" fmla="*/ 63 w 142"/>
                  <a:gd name="T1" fmla="*/ 93 h 94"/>
                  <a:gd name="T2" fmla="*/ 46 w 142"/>
                  <a:gd name="T3" fmla="*/ 87 h 94"/>
                  <a:gd name="T4" fmla="*/ 0 w 142"/>
                  <a:gd name="T5" fmla="*/ 75 h 94"/>
                  <a:gd name="T6" fmla="*/ 2 w 142"/>
                  <a:gd name="T7" fmla="*/ 56 h 94"/>
                  <a:gd name="T8" fmla="*/ 50 w 142"/>
                  <a:gd name="T9" fmla="*/ 29 h 94"/>
                  <a:gd name="T10" fmla="*/ 141 w 142"/>
                  <a:gd name="T11" fmla="*/ 0 h 94"/>
                  <a:gd name="T12" fmla="*/ 89 w 142"/>
                  <a:gd name="T13" fmla="*/ 34 h 94"/>
                  <a:gd name="T14" fmla="*/ 69 w 142"/>
                  <a:gd name="T15" fmla="*/ 65 h 94"/>
                  <a:gd name="T16" fmla="*/ 63 w 142"/>
                  <a:gd name="T17" fmla="*/ 84 h 94"/>
                  <a:gd name="T18" fmla="*/ 63 w 142"/>
                  <a:gd name="T19" fmla="*/ 93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94">
                    <a:moveTo>
                      <a:pt x="63" y="93"/>
                    </a:moveTo>
                    <a:lnTo>
                      <a:pt x="46" y="87"/>
                    </a:lnTo>
                    <a:lnTo>
                      <a:pt x="0" y="75"/>
                    </a:lnTo>
                    <a:lnTo>
                      <a:pt x="2" y="56"/>
                    </a:lnTo>
                    <a:lnTo>
                      <a:pt x="50" y="29"/>
                    </a:lnTo>
                    <a:lnTo>
                      <a:pt x="141" y="0"/>
                    </a:lnTo>
                    <a:lnTo>
                      <a:pt x="89" y="34"/>
                    </a:lnTo>
                    <a:lnTo>
                      <a:pt x="69" y="65"/>
                    </a:lnTo>
                    <a:lnTo>
                      <a:pt x="63" y="84"/>
                    </a:lnTo>
                    <a:lnTo>
                      <a:pt x="63" y="93"/>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 name="Freeform 30">
                <a:extLst>
                  <a:ext uri="{FF2B5EF4-FFF2-40B4-BE49-F238E27FC236}">
                    <a16:creationId xmlns:a16="http://schemas.microsoft.com/office/drawing/2014/main" id="{7C40CFF1-00C1-45B2-E489-446D250909E4}"/>
                  </a:ext>
                </a:extLst>
              </p:cNvPr>
              <p:cNvSpPr>
                <a:spLocks/>
              </p:cNvSpPr>
              <p:nvPr/>
            </p:nvSpPr>
            <p:spPr bwMode="auto">
              <a:xfrm>
                <a:off x="1708" y="1696"/>
                <a:ext cx="71" cy="395"/>
              </a:xfrm>
              <a:custGeom>
                <a:avLst/>
                <a:gdLst>
                  <a:gd name="T0" fmla="*/ 0 w 71"/>
                  <a:gd name="T1" fmla="*/ 0 h 395"/>
                  <a:gd name="T2" fmla="*/ 29 w 71"/>
                  <a:gd name="T3" fmla="*/ 40 h 395"/>
                  <a:gd name="T4" fmla="*/ 41 w 71"/>
                  <a:gd name="T5" fmla="*/ 82 h 395"/>
                  <a:gd name="T6" fmla="*/ 43 w 71"/>
                  <a:gd name="T7" fmla="*/ 124 h 395"/>
                  <a:gd name="T8" fmla="*/ 59 w 71"/>
                  <a:gd name="T9" fmla="*/ 168 h 395"/>
                  <a:gd name="T10" fmla="*/ 70 w 71"/>
                  <a:gd name="T11" fmla="*/ 225 h 395"/>
                  <a:gd name="T12" fmla="*/ 68 w 71"/>
                  <a:gd name="T13" fmla="*/ 291 h 395"/>
                  <a:gd name="T14" fmla="*/ 59 w 71"/>
                  <a:gd name="T15" fmla="*/ 354 h 395"/>
                  <a:gd name="T16" fmla="*/ 56 w 71"/>
                  <a:gd name="T17" fmla="*/ 394 h 395"/>
                  <a:gd name="T18" fmla="*/ 61 w 71"/>
                  <a:gd name="T19" fmla="*/ 310 h 395"/>
                  <a:gd name="T20" fmla="*/ 63 w 71"/>
                  <a:gd name="T21" fmla="*/ 264 h 395"/>
                  <a:gd name="T22" fmla="*/ 59 w 71"/>
                  <a:gd name="T23" fmla="*/ 208 h 395"/>
                  <a:gd name="T24" fmla="*/ 49 w 71"/>
                  <a:gd name="T25" fmla="*/ 163 h 395"/>
                  <a:gd name="T26" fmla="*/ 39 w 71"/>
                  <a:gd name="T27" fmla="*/ 129 h 395"/>
                  <a:gd name="T28" fmla="*/ 30 w 71"/>
                  <a:gd name="T29" fmla="*/ 100 h 395"/>
                  <a:gd name="T30" fmla="*/ 30 w 71"/>
                  <a:gd name="T31" fmla="*/ 79 h 395"/>
                  <a:gd name="T32" fmla="*/ 20 w 71"/>
                  <a:gd name="T33" fmla="*/ 36 h 395"/>
                  <a:gd name="T34" fmla="*/ 0 w 71"/>
                  <a:gd name="T35"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1" h="395">
                    <a:moveTo>
                      <a:pt x="0" y="0"/>
                    </a:moveTo>
                    <a:lnTo>
                      <a:pt x="29" y="40"/>
                    </a:lnTo>
                    <a:lnTo>
                      <a:pt x="41" y="82"/>
                    </a:lnTo>
                    <a:lnTo>
                      <a:pt x="43" y="124"/>
                    </a:lnTo>
                    <a:lnTo>
                      <a:pt x="59" y="168"/>
                    </a:lnTo>
                    <a:lnTo>
                      <a:pt x="70" y="225"/>
                    </a:lnTo>
                    <a:lnTo>
                      <a:pt x="68" y="291"/>
                    </a:lnTo>
                    <a:lnTo>
                      <a:pt x="59" y="354"/>
                    </a:lnTo>
                    <a:lnTo>
                      <a:pt x="56" y="394"/>
                    </a:lnTo>
                    <a:lnTo>
                      <a:pt x="61" y="310"/>
                    </a:lnTo>
                    <a:lnTo>
                      <a:pt x="63" y="264"/>
                    </a:lnTo>
                    <a:lnTo>
                      <a:pt x="59" y="208"/>
                    </a:lnTo>
                    <a:lnTo>
                      <a:pt x="49" y="163"/>
                    </a:lnTo>
                    <a:lnTo>
                      <a:pt x="39" y="129"/>
                    </a:lnTo>
                    <a:lnTo>
                      <a:pt x="30" y="100"/>
                    </a:lnTo>
                    <a:lnTo>
                      <a:pt x="30" y="79"/>
                    </a:lnTo>
                    <a:lnTo>
                      <a:pt x="20" y="36"/>
                    </a:lnTo>
                    <a:lnTo>
                      <a:pt x="0"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8" name="Freeform 31">
                <a:extLst>
                  <a:ext uri="{FF2B5EF4-FFF2-40B4-BE49-F238E27FC236}">
                    <a16:creationId xmlns:a16="http://schemas.microsoft.com/office/drawing/2014/main" id="{970EA4B4-13DF-BAD6-009E-DDD7F9B0D693}"/>
                  </a:ext>
                </a:extLst>
              </p:cNvPr>
              <p:cNvSpPr>
                <a:spLocks/>
              </p:cNvSpPr>
              <p:nvPr/>
            </p:nvSpPr>
            <p:spPr bwMode="auto">
              <a:xfrm>
                <a:off x="1399" y="1738"/>
                <a:ext cx="65" cy="545"/>
              </a:xfrm>
              <a:custGeom>
                <a:avLst/>
                <a:gdLst>
                  <a:gd name="T0" fmla="*/ 30 w 65"/>
                  <a:gd name="T1" fmla="*/ 0 h 545"/>
                  <a:gd name="T2" fmla="*/ 28 w 65"/>
                  <a:gd name="T3" fmla="*/ 127 h 545"/>
                  <a:gd name="T4" fmla="*/ 16 w 65"/>
                  <a:gd name="T5" fmla="*/ 337 h 545"/>
                  <a:gd name="T6" fmla="*/ 0 w 65"/>
                  <a:gd name="T7" fmla="*/ 541 h 545"/>
                  <a:gd name="T8" fmla="*/ 35 w 65"/>
                  <a:gd name="T9" fmla="*/ 544 h 545"/>
                  <a:gd name="T10" fmla="*/ 45 w 65"/>
                  <a:gd name="T11" fmla="*/ 401 h 545"/>
                  <a:gd name="T12" fmla="*/ 63 w 65"/>
                  <a:gd name="T13" fmla="*/ 168 h 545"/>
                  <a:gd name="T14" fmla="*/ 64 w 65"/>
                  <a:gd name="T15" fmla="*/ 0 h 545"/>
                  <a:gd name="T16" fmla="*/ 30 w 65"/>
                  <a:gd name="T17" fmla="*/ 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45">
                    <a:moveTo>
                      <a:pt x="30" y="0"/>
                    </a:moveTo>
                    <a:lnTo>
                      <a:pt x="28" y="127"/>
                    </a:lnTo>
                    <a:lnTo>
                      <a:pt x="16" y="337"/>
                    </a:lnTo>
                    <a:lnTo>
                      <a:pt x="0" y="541"/>
                    </a:lnTo>
                    <a:lnTo>
                      <a:pt x="35" y="544"/>
                    </a:lnTo>
                    <a:lnTo>
                      <a:pt x="45" y="401"/>
                    </a:lnTo>
                    <a:lnTo>
                      <a:pt x="63" y="168"/>
                    </a:lnTo>
                    <a:lnTo>
                      <a:pt x="64" y="0"/>
                    </a:lnTo>
                    <a:lnTo>
                      <a:pt x="30" y="0"/>
                    </a:lnTo>
                  </a:path>
                </a:pathLst>
              </a:custGeom>
              <a:solidFill>
                <a:schemeClr val="accent2"/>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 name="Freeform 32">
                <a:extLst>
                  <a:ext uri="{FF2B5EF4-FFF2-40B4-BE49-F238E27FC236}">
                    <a16:creationId xmlns:a16="http://schemas.microsoft.com/office/drawing/2014/main" id="{198E2AEF-820F-0533-DD15-9D61AE734C87}"/>
                  </a:ext>
                </a:extLst>
              </p:cNvPr>
              <p:cNvSpPr>
                <a:spLocks/>
              </p:cNvSpPr>
              <p:nvPr/>
            </p:nvSpPr>
            <p:spPr bwMode="auto">
              <a:xfrm>
                <a:off x="1296" y="1780"/>
                <a:ext cx="273" cy="452"/>
              </a:xfrm>
              <a:custGeom>
                <a:avLst/>
                <a:gdLst>
                  <a:gd name="T0" fmla="*/ 201 w 273"/>
                  <a:gd name="T1" fmla="*/ 93 h 452"/>
                  <a:gd name="T2" fmla="*/ 208 w 273"/>
                  <a:gd name="T3" fmla="*/ 118 h 452"/>
                  <a:gd name="T4" fmla="*/ 244 w 273"/>
                  <a:gd name="T5" fmla="*/ 126 h 452"/>
                  <a:gd name="T6" fmla="*/ 262 w 273"/>
                  <a:gd name="T7" fmla="*/ 88 h 452"/>
                  <a:gd name="T8" fmla="*/ 251 w 273"/>
                  <a:gd name="T9" fmla="*/ 45 h 452"/>
                  <a:gd name="T10" fmla="*/ 218 w 273"/>
                  <a:gd name="T11" fmla="*/ 8 h 452"/>
                  <a:gd name="T12" fmla="*/ 145 w 273"/>
                  <a:gd name="T13" fmla="*/ 0 h 452"/>
                  <a:gd name="T14" fmla="*/ 70 w 273"/>
                  <a:gd name="T15" fmla="*/ 35 h 452"/>
                  <a:gd name="T16" fmla="*/ 30 w 273"/>
                  <a:gd name="T17" fmla="*/ 101 h 452"/>
                  <a:gd name="T18" fmla="*/ 36 w 273"/>
                  <a:gd name="T19" fmla="*/ 177 h 452"/>
                  <a:gd name="T20" fmla="*/ 75 w 273"/>
                  <a:gd name="T21" fmla="*/ 228 h 452"/>
                  <a:gd name="T22" fmla="*/ 173 w 273"/>
                  <a:gd name="T23" fmla="*/ 277 h 452"/>
                  <a:gd name="T24" fmla="*/ 215 w 273"/>
                  <a:gd name="T25" fmla="*/ 315 h 452"/>
                  <a:gd name="T26" fmla="*/ 221 w 273"/>
                  <a:gd name="T27" fmla="*/ 363 h 452"/>
                  <a:gd name="T28" fmla="*/ 187 w 273"/>
                  <a:gd name="T29" fmla="*/ 398 h 452"/>
                  <a:gd name="T30" fmla="*/ 125 w 273"/>
                  <a:gd name="T31" fmla="*/ 411 h 452"/>
                  <a:gd name="T32" fmla="*/ 70 w 273"/>
                  <a:gd name="T33" fmla="*/ 395 h 452"/>
                  <a:gd name="T34" fmla="*/ 41 w 273"/>
                  <a:gd name="T35" fmla="*/ 351 h 452"/>
                  <a:gd name="T36" fmla="*/ 78 w 273"/>
                  <a:gd name="T37" fmla="*/ 332 h 452"/>
                  <a:gd name="T38" fmla="*/ 72 w 273"/>
                  <a:gd name="T39" fmla="*/ 287 h 452"/>
                  <a:gd name="T40" fmla="*/ 28 w 273"/>
                  <a:gd name="T41" fmla="*/ 284 h 452"/>
                  <a:gd name="T42" fmla="*/ 0 w 273"/>
                  <a:gd name="T43" fmla="*/ 332 h 452"/>
                  <a:gd name="T44" fmla="*/ 13 w 273"/>
                  <a:gd name="T45" fmla="*/ 398 h 452"/>
                  <a:gd name="T46" fmla="*/ 72 w 273"/>
                  <a:gd name="T47" fmla="*/ 443 h 452"/>
                  <a:gd name="T48" fmla="*/ 141 w 273"/>
                  <a:gd name="T49" fmla="*/ 451 h 452"/>
                  <a:gd name="T50" fmla="*/ 210 w 273"/>
                  <a:gd name="T51" fmla="*/ 430 h 452"/>
                  <a:gd name="T52" fmla="*/ 255 w 273"/>
                  <a:gd name="T53" fmla="*/ 378 h 452"/>
                  <a:gd name="T54" fmla="*/ 272 w 273"/>
                  <a:gd name="T55" fmla="*/ 305 h 452"/>
                  <a:gd name="T56" fmla="*/ 244 w 273"/>
                  <a:gd name="T57" fmla="*/ 235 h 452"/>
                  <a:gd name="T58" fmla="*/ 176 w 273"/>
                  <a:gd name="T59" fmla="*/ 174 h 452"/>
                  <a:gd name="T60" fmla="*/ 94 w 273"/>
                  <a:gd name="T61" fmla="*/ 129 h 452"/>
                  <a:gd name="T62" fmla="*/ 82 w 273"/>
                  <a:gd name="T63" fmla="*/ 83 h 452"/>
                  <a:gd name="T64" fmla="*/ 104 w 273"/>
                  <a:gd name="T65" fmla="*/ 45 h 452"/>
                  <a:gd name="T66" fmla="*/ 153 w 273"/>
                  <a:gd name="T67" fmla="*/ 32 h 452"/>
                  <a:gd name="T68" fmla="*/ 198 w 273"/>
                  <a:gd name="T69" fmla="*/ 53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73" h="452">
                    <a:moveTo>
                      <a:pt x="206" y="73"/>
                    </a:moveTo>
                    <a:lnTo>
                      <a:pt x="201" y="93"/>
                    </a:lnTo>
                    <a:lnTo>
                      <a:pt x="201" y="108"/>
                    </a:lnTo>
                    <a:lnTo>
                      <a:pt x="208" y="118"/>
                    </a:lnTo>
                    <a:lnTo>
                      <a:pt x="222" y="126"/>
                    </a:lnTo>
                    <a:lnTo>
                      <a:pt x="244" y="126"/>
                    </a:lnTo>
                    <a:lnTo>
                      <a:pt x="255" y="113"/>
                    </a:lnTo>
                    <a:lnTo>
                      <a:pt x="262" y="88"/>
                    </a:lnTo>
                    <a:lnTo>
                      <a:pt x="261" y="68"/>
                    </a:lnTo>
                    <a:lnTo>
                      <a:pt x="251" y="45"/>
                    </a:lnTo>
                    <a:lnTo>
                      <a:pt x="237" y="23"/>
                    </a:lnTo>
                    <a:lnTo>
                      <a:pt x="218" y="8"/>
                    </a:lnTo>
                    <a:lnTo>
                      <a:pt x="191" y="0"/>
                    </a:lnTo>
                    <a:lnTo>
                      <a:pt x="145" y="0"/>
                    </a:lnTo>
                    <a:lnTo>
                      <a:pt x="104" y="13"/>
                    </a:lnTo>
                    <a:lnTo>
                      <a:pt x="70" y="35"/>
                    </a:lnTo>
                    <a:lnTo>
                      <a:pt x="45" y="66"/>
                    </a:lnTo>
                    <a:lnTo>
                      <a:pt x="30" y="101"/>
                    </a:lnTo>
                    <a:lnTo>
                      <a:pt x="28" y="143"/>
                    </a:lnTo>
                    <a:lnTo>
                      <a:pt x="36" y="177"/>
                    </a:lnTo>
                    <a:lnTo>
                      <a:pt x="50" y="200"/>
                    </a:lnTo>
                    <a:lnTo>
                      <a:pt x="75" y="228"/>
                    </a:lnTo>
                    <a:lnTo>
                      <a:pt x="114" y="253"/>
                    </a:lnTo>
                    <a:lnTo>
                      <a:pt x="173" y="277"/>
                    </a:lnTo>
                    <a:lnTo>
                      <a:pt x="201" y="295"/>
                    </a:lnTo>
                    <a:lnTo>
                      <a:pt x="215" y="315"/>
                    </a:lnTo>
                    <a:lnTo>
                      <a:pt x="222" y="339"/>
                    </a:lnTo>
                    <a:lnTo>
                      <a:pt x="221" y="363"/>
                    </a:lnTo>
                    <a:lnTo>
                      <a:pt x="210" y="378"/>
                    </a:lnTo>
                    <a:lnTo>
                      <a:pt x="187" y="398"/>
                    </a:lnTo>
                    <a:lnTo>
                      <a:pt x="153" y="408"/>
                    </a:lnTo>
                    <a:lnTo>
                      <a:pt x="125" y="411"/>
                    </a:lnTo>
                    <a:lnTo>
                      <a:pt x="98" y="408"/>
                    </a:lnTo>
                    <a:lnTo>
                      <a:pt x="70" y="395"/>
                    </a:lnTo>
                    <a:lnTo>
                      <a:pt x="50" y="375"/>
                    </a:lnTo>
                    <a:lnTo>
                      <a:pt x="41" y="351"/>
                    </a:lnTo>
                    <a:lnTo>
                      <a:pt x="62" y="351"/>
                    </a:lnTo>
                    <a:lnTo>
                      <a:pt x="78" y="332"/>
                    </a:lnTo>
                    <a:lnTo>
                      <a:pt x="82" y="308"/>
                    </a:lnTo>
                    <a:lnTo>
                      <a:pt x="72" y="287"/>
                    </a:lnTo>
                    <a:lnTo>
                      <a:pt x="50" y="280"/>
                    </a:lnTo>
                    <a:lnTo>
                      <a:pt x="28" y="284"/>
                    </a:lnTo>
                    <a:lnTo>
                      <a:pt x="9" y="305"/>
                    </a:lnTo>
                    <a:lnTo>
                      <a:pt x="0" y="332"/>
                    </a:lnTo>
                    <a:lnTo>
                      <a:pt x="2" y="361"/>
                    </a:lnTo>
                    <a:lnTo>
                      <a:pt x="13" y="398"/>
                    </a:lnTo>
                    <a:lnTo>
                      <a:pt x="41" y="428"/>
                    </a:lnTo>
                    <a:lnTo>
                      <a:pt x="72" y="443"/>
                    </a:lnTo>
                    <a:lnTo>
                      <a:pt x="106" y="451"/>
                    </a:lnTo>
                    <a:lnTo>
                      <a:pt x="141" y="451"/>
                    </a:lnTo>
                    <a:lnTo>
                      <a:pt x="183" y="443"/>
                    </a:lnTo>
                    <a:lnTo>
                      <a:pt x="210" y="430"/>
                    </a:lnTo>
                    <a:lnTo>
                      <a:pt x="234" y="408"/>
                    </a:lnTo>
                    <a:lnTo>
                      <a:pt x="255" y="378"/>
                    </a:lnTo>
                    <a:lnTo>
                      <a:pt x="266" y="345"/>
                    </a:lnTo>
                    <a:lnTo>
                      <a:pt x="272" y="305"/>
                    </a:lnTo>
                    <a:lnTo>
                      <a:pt x="264" y="267"/>
                    </a:lnTo>
                    <a:lnTo>
                      <a:pt x="244" y="235"/>
                    </a:lnTo>
                    <a:lnTo>
                      <a:pt x="215" y="200"/>
                    </a:lnTo>
                    <a:lnTo>
                      <a:pt x="176" y="174"/>
                    </a:lnTo>
                    <a:lnTo>
                      <a:pt x="123" y="146"/>
                    </a:lnTo>
                    <a:lnTo>
                      <a:pt x="94" y="129"/>
                    </a:lnTo>
                    <a:lnTo>
                      <a:pt x="82" y="106"/>
                    </a:lnTo>
                    <a:lnTo>
                      <a:pt x="82" y="83"/>
                    </a:lnTo>
                    <a:lnTo>
                      <a:pt x="87" y="62"/>
                    </a:lnTo>
                    <a:lnTo>
                      <a:pt x="104" y="45"/>
                    </a:lnTo>
                    <a:lnTo>
                      <a:pt x="129" y="32"/>
                    </a:lnTo>
                    <a:lnTo>
                      <a:pt x="153" y="32"/>
                    </a:lnTo>
                    <a:lnTo>
                      <a:pt x="181" y="38"/>
                    </a:lnTo>
                    <a:lnTo>
                      <a:pt x="198" y="53"/>
                    </a:lnTo>
                    <a:lnTo>
                      <a:pt x="206" y="73"/>
                    </a:lnTo>
                  </a:path>
                </a:pathLst>
              </a:custGeom>
              <a:solidFill>
                <a:schemeClr val="accent2"/>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 name="Rectangle 34">
              <a:extLst>
                <a:ext uri="{FF2B5EF4-FFF2-40B4-BE49-F238E27FC236}">
                  <a16:creationId xmlns:a16="http://schemas.microsoft.com/office/drawing/2014/main" id="{77724211-116C-0B3D-20B9-4B31C180FFFE}"/>
                </a:ext>
              </a:extLst>
            </p:cNvPr>
            <p:cNvSpPr>
              <a:spLocks noChangeArrowheads="1"/>
            </p:cNvSpPr>
            <p:nvPr/>
          </p:nvSpPr>
          <p:spPr bwMode="auto">
            <a:xfrm>
              <a:off x="45" y="2565"/>
              <a:ext cx="2778" cy="2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spcBef>
                  <a:spcPct val="50000"/>
                </a:spcBef>
              </a:pPr>
              <a:r>
                <a:rPr lang="en-GB" altLang="en-US" sz="2400" b="1" dirty="0"/>
                <a:t>Is cash sufficient to pay bills?</a:t>
              </a:r>
              <a:endParaRPr lang="en-GB" altLang="en-US" sz="2400" b="1" dirty="0">
                <a:latin typeface="Book Antiqua" panose="02040602050305030304" pitchFamily="18" charset="0"/>
              </a:endParaRPr>
            </a:p>
          </p:txBody>
        </p:sp>
      </p:grpSp>
      <p:grpSp>
        <p:nvGrpSpPr>
          <p:cNvPr id="30" name="Group 40">
            <a:extLst>
              <a:ext uri="{FF2B5EF4-FFF2-40B4-BE49-F238E27FC236}">
                <a16:creationId xmlns:a16="http://schemas.microsoft.com/office/drawing/2014/main" id="{4760B833-EF37-986C-046E-421644505561}"/>
              </a:ext>
            </a:extLst>
          </p:cNvPr>
          <p:cNvGrpSpPr>
            <a:grpSpLocks/>
          </p:cNvGrpSpPr>
          <p:nvPr/>
        </p:nvGrpSpPr>
        <p:grpSpPr bwMode="auto">
          <a:xfrm>
            <a:off x="6096000" y="1770541"/>
            <a:ext cx="5000625" cy="1841604"/>
            <a:chOff x="2865" y="1320"/>
            <a:chExt cx="3150" cy="1539"/>
          </a:xfrm>
        </p:grpSpPr>
        <p:pic>
          <p:nvPicPr>
            <p:cNvPr id="31" name="Picture 35">
              <a:extLst>
                <a:ext uri="{FF2B5EF4-FFF2-40B4-BE49-F238E27FC236}">
                  <a16:creationId xmlns:a16="http://schemas.microsoft.com/office/drawing/2014/main" id="{534466F9-BF7A-57D7-A672-7DC297B3134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2" y="1320"/>
              <a:ext cx="1656" cy="7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Rectangle 36">
              <a:extLst>
                <a:ext uri="{FF2B5EF4-FFF2-40B4-BE49-F238E27FC236}">
                  <a16:creationId xmlns:a16="http://schemas.microsoft.com/office/drawing/2014/main" id="{8C91D2C5-7A10-0BAF-DF0F-7CA71D5F980B}"/>
                </a:ext>
              </a:extLst>
            </p:cNvPr>
            <p:cNvSpPr>
              <a:spLocks noChangeArrowheads="1"/>
            </p:cNvSpPr>
            <p:nvPr/>
          </p:nvSpPr>
          <p:spPr bwMode="auto">
            <a:xfrm>
              <a:off x="2865" y="2337"/>
              <a:ext cx="3150" cy="5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GB" altLang="en-US" sz="2400" b="1" dirty="0"/>
                <a:t>What is the cost of manufacturing each unit of product?</a:t>
              </a:r>
              <a:endParaRPr lang="en-GB" altLang="en-US" sz="2400" b="1" dirty="0">
                <a:latin typeface="Book Antiqua" panose="02040602050305030304" pitchFamily="18" charset="0"/>
              </a:endParaRPr>
            </a:p>
          </p:txBody>
        </p:sp>
      </p:grpSp>
      <p:grpSp>
        <p:nvGrpSpPr>
          <p:cNvPr id="33" name="Group 41">
            <a:extLst>
              <a:ext uri="{FF2B5EF4-FFF2-40B4-BE49-F238E27FC236}">
                <a16:creationId xmlns:a16="http://schemas.microsoft.com/office/drawing/2014/main" id="{F810621F-D261-2E14-4E80-A36432B4BD5C}"/>
              </a:ext>
            </a:extLst>
          </p:cNvPr>
          <p:cNvGrpSpPr>
            <a:grpSpLocks/>
          </p:cNvGrpSpPr>
          <p:nvPr/>
        </p:nvGrpSpPr>
        <p:grpSpPr bwMode="auto">
          <a:xfrm>
            <a:off x="552398" y="4149885"/>
            <a:ext cx="4829175" cy="2293938"/>
            <a:chOff x="45" y="3064"/>
            <a:chExt cx="3042" cy="1445"/>
          </a:xfrm>
        </p:grpSpPr>
        <p:sp>
          <p:nvSpPr>
            <p:cNvPr id="34" name="Rectangle 4">
              <a:extLst>
                <a:ext uri="{FF2B5EF4-FFF2-40B4-BE49-F238E27FC236}">
                  <a16:creationId xmlns:a16="http://schemas.microsoft.com/office/drawing/2014/main" id="{8E60AF3C-F10B-46CC-5159-8888476BFD95}"/>
                </a:ext>
              </a:extLst>
            </p:cNvPr>
            <p:cNvSpPr>
              <a:spLocks noChangeArrowheads="1"/>
            </p:cNvSpPr>
            <p:nvPr/>
          </p:nvSpPr>
          <p:spPr bwMode="auto">
            <a:xfrm>
              <a:off x="45" y="4065"/>
              <a:ext cx="3042" cy="4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GB" altLang="en-US" sz="2000" b="1" dirty="0"/>
                <a:t>Can we afford to give employees pay raises this year?</a:t>
              </a:r>
              <a:endParaRPr lang="en-GB" altLang="en-US" sz="2000" b="1" dirty="0">
                <a:latin typeface="Book Antiqua" panose="02040602050305030304" pitchFamily="18" charset="0"/>
              </a:endParaRPr>
            </a:p>
          </p:txBody>
        </p:sp>
        <p:pic>
          <p:nvPicPr>
            <p:cNvPr id="35" name="Picture 5">
              <a:extLst>
                <a:ext uri="{FF2B5EF4-FFF2-40B4-BE49-F238E27FC236}">
                  <a16:creationId xmlns:a16="http://schemas.microsoft.com/office/drawing/2014/main" id="{54860A3A-EB35-DC2D-9C2E-02C5C68A963E}"/>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8" y="3064"/>
              <a:ext cx="1088" cy="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6" name="Group 42">
            <a:extLst>
              <a:ext uri="{FF2B5EF4-FFF2-40B4-BE49-F238E27FC236}">
                <a16:creationId xmlns:a16="http://schemas.microsoft.com/office/drawing/2014/main" id="{0131965D-B224-C99A-EEF5-2C807A6718C9}"/>
              </a:ext>
            </a:extLst>
          </p:cNvPr>
          <p:cNvGrpSpPr>
            <a:grpSpLocks/>
          </p:cNvGrpSpPr>
          <p:nvPr/>
        </p:nvGrpSpPr>
        <p:grpSpPr bwMode="auto">
          <a:xfrm>
            <a:off x="6553200" y="3845508"/>
            <a:ext cx="4543425" cy="2433638"/>
            <a:chOff x="3153" y="2976"/>
            <a:chExt cx="2862" cy="1533"/>
          </a:xfrm>
        </p:grpSpPr>
        <p:grpSp>
          <p:nvGrpSpPr>
            <p:cNvPr id="37" name="Group 9">
              <a:extLst>
                <a:ext uri="{FF2B5EF4-FFF2-40B4-BE49-F238E27FC236}">
                  <a16:creationId xmlns:a16="http://schemas.microsoft.com/office/drawing/2014/main" id="{40A5A1EE-65AD-DCA2-573E-64CB88D654B3}"/>
                </a:ext>
              </a:extLst>
            </p:cNvPr>
            <p:cNvGrpSpPr>
              <a:grpSpLocks/>
            </p:cNvGrpSpPr>
            <p:nvPr/>
          </p:nvGrpSpPr>
          <p:grpSpPr bwMode="auto">
            <a:xfrm>
              <a:off x="3528" y="2976"/>
              <a:ext cx="1944" cy="1056"/>
              <a:chOff x="3304" y="2832"/>
              <a:chExt cx="2528" cy="1320"/>
            </a:xfrm>
          </p:grpSpPr>
          <p:pic>
            <p:nvPicPr>
              <p:cNvPr id="39" name="Picture 6">
                <a:extLst>
                  <a:ext uri="{FF2B5EF4-FFF2-40B4-BE49-F238E27FC236}">
                    <a16:creationId xmlns:a16="http://schemas.microsoft.com/office/drawing/2014/main" id="{833F0AFE-D841-5EBC-8096-430BB2D7143D}"/>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8" y="2832"/>
                <a:ext cx="960" cy="1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 name="Picture 7">
                <a:extLst>
                  <a:ext uri="{FF2B5EF4-FFF2-40B4-BE49-F238E27FC236}">
                    <a16:creationId xmlns:a16="http://schemas.microsoft.com/office/drawing/2014/main" id="{6FBEED3E-CA22-4A66-F1D9-9CD11C728BB0}"/>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88" y="3408"/>
                <a:ext cx="1344" cy="7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 name="Picture 8">
                <a:extLst>
                  <a:ext uri="{FF2B5EF4-FFF2-40B4-BE49-F238E27FC236}">
                    <a16:creationId xmlns:a16="http://schemas.microsoft.com/office/drawing/2014/main" id="{A92F9865-1983-4D08-2083-CCBD57B26701}"/>
                  </a:ext>
                </a:extLst>
              </p:cNvPr>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04" y="3352"/>
                <a:ext cx="984" cy="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8" name="Rectangle 37">
              <a:extLst>
                <a:ext uri="{FF2B5EF4-FFF2-40B4-BE49-F238E27FC236}">
                  <a16:creationId xmlns:a16="http://schemas.microsoft.com/office/drawing/2014/main" id="{E1F882BE-DF5E-B351-2814-970EE401EB91}"/>
                </a:ext>
              </a:extLst>
            </p:cNvPr>
            <p:cNvSpPr>
              <a:spLocks noChangeArrowheads="1"/>
            </p:cNvSpPr>
            <p:nvPr/>
          </p:nvSpPr>
          <p:spPr bwMode="auto">
            <a:xfrm>
              <a:off x="3153" y="4065"/>
              <a:ext cx="2862" cy="4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GB" altLang="en-US" sz="2000" b="1" dirty="0"/>
                <a:t>Which product line is the most profitable?</a:t>
              </a:r>
            </a:p>
          </p:txBody>
        </p:sp>
      </p:grpSp>
    </p:spTree>
    <p:extLst>
      <p:ext uri="{BB962C8B-B14F-4D97-AF65-F5344CB8AC3E}">
        <p14:creationId xmlns:p14="http://schemas.microsoft.com/office/powerpoint/2010/main" val="41849233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shreg.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1+#ppt_w/2"/>
                                          </p:val>
                                        </p:tav>
                                        <p:tav tm="100000">
                                          <p:val>
                                            <p:strVal val="#ppt_x"/>
                                          </p:val>
                                        </p:tav>
                                      </p:tavLst>
                                    </p:anim>
                                    <p:anim calcmode="lin" valueType="num">
                                      <p:cBhvr additive="base">
                                        <p:cTn id="14"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1+#ppt_w/2"/>
                                          </p:val>
                                        </p:tav>
                                        <p:tav tm="100000">
                                          <p:val>
                                            <p:strVal val="#ppt_x"/>
                                          </p:val>
                                        </p:tav>
                                      </p:tavLst>
                                    </p:anim>
                                    <p:anim calcmode="lin" valueType="num">
                                      <p:cBhvr additive="base">
                                        <p:cTn id="26"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0" y="0"/>
            <a:ext cx="12192000" cy="6858000"/>
          </a:xfrm>
          <a:prstGeom prst="rect">
            <a:avLst/>
          </a:prstGeom>
        </p:spPr>
      </p:pic>
      <p:sp>
        <p:nvSpPr>
          <p:cNvPr id="3" name="Title ">
            <a:extLst>
              <a:ext uri="{FF2B5EF4-FFF2-40B4-BE49-F238E27FC236}">
                <a16:creationId xmlns:a16="http://schemas.microsoft.com/office/drawing/2014/main" id="{6D01A567-E5B1-7723-987E-9190880E2F84}"/>
              </a:ext>
            </a:extLst>
          </p:cNvPr>
          <p:cNvSpPr txBox="1">
            <a:spLocks/>
          </p:cNvSpPr>
          <p:nvPr/>
        </p:nvSpPr>
        <p:spPr>
          <a:xfrm>
            <a:off x="698640" y="937140"/>
            <a:ext cx="9859197" cy="646331"/>
          </a:xfrm>
          <a:prstGeom prst="rect">
            <a:avLst/>
          </a:prstGeom>
          <a:solidFill>
            <a:srgbClr val="0070C0"/>
          </a:solidFill>
        </p:spPr>
        <p:txBody>
          <a:bodyPr vert="horz" wrap="square" lIns="91440" tIns="45720" rIns="91440" bIns="45720" rtlCol="0" anchor="ctr">
            <a:spAutoFit/>
          </a:bodyPr>
          <a:lstStyle>
            <a:lvl1pPr algn="l"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solidFill>
                  <a:schemeClr val="bg1"/>
                </a:solidFill>
                <a:latin typeface="Calibri" panose="020F0502020204030204" pitchFamily="34" charset="0"/>
                <a:ea typeface="Source Sans Pro" charset="0"/>
                <a:cs typeface="Calibri" panose="020F0502020204030204" pitchFamily="34" charset="0"/>
              </a:rPr>
              <a:t>Generally Accepted Accounting Principles</a:t>
            </a:r>
          </a:p>
        </p:txBody>
      </p:sp>
      <p:pic>
        <p:nvPicPr>
          <p:cNvPr id="5" name="Picture 4">
            <a:extLst>
              <a:ext uri="{FF2B5EF4-FFF2-40B4-BE49-F238E27FC236}">
                <a16:creationId xmlns:a16="http://schemas.microsoft.com/office/drawing/2014/main" id="{8F284959-2785-8AA6-A00C-48307893E876}"/>
              </a:ext>
            </a:extLst>
          </p:cNvPr>
          <p:cNvPicPr>
            <a:picLocks noChangeAspect="1"/>
          </p:cNvPicPr>
          <p:nvPr/>
        </p:nvPicPr>
        <p:blipFill>
          <a:blip r:embed="rId3"/>
          <a:stretch>
            <a:fillRect/>
          </a:stretch>
        </p:blipFill>
        <p:spPr>
          <a:xfrm>
            <a:off x="672169" y="1856056"/>
            <a:ext cx="9859197" cy="4402854"/>
          </a:xfrm>
          <a:prstGeom prst="rect">
            <a:avLst/>
          </a:prstGeom>
        </p:spPr>
      </p:pic>
      <p:pic>
        <p:nvPicPr>
          <p:cNvPr id="7" name="Picture 6">
            <a:extLst>
              <a:ext uri="{FF2B5EF4-FFF2-40B4-BE49-F238E27FC236}">
                <a16:creationId xmlns:a16="http://schemas.microsoft.com/office/drawing/2014/main" id="{F60F354D-1FD6-3A67-82A7-2F9521E8E7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993" y="4085080"/>
            <a:ext cx="1607689" cy="646331"/>
          </a:xfrm>
          <a:prstGeom prst="rect">
            <a:avLst/>
          </a:prstGeom>
        </p:spPr>
      </p:pic>
      <p:pic>
        <p:nvPicPr>
          <p:cNvPr id="9" name="Picture 8">
            <a:extLst>
              <a:ext uri="{FF2B5EF4-FFF2-40B4-BE49-F238E27FC236}">
                <a16:creationId xmlns:a16="http://schemas.microsoft.com/office/drawing/2014/main" id="{A04DDA99-6CBD-33F2-8CFD-6C18087D215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92509" y="4846560"/>
            <a:ext cx="1943100" cy="650870"/>
          </a:xfrm>
          <a:prstGeom prst="rect">
            <a:avLst/>
          </a:prstGeom>
        </p:spPr>
      </p:pic>
      <p:sp>
        <p:nvSpPr>
          <p:cNvPr id="4" name="TextBox 3">
            <a:extLst>
              <a:ext uri="{FF2B5EF4-FFF2-40B4-BE49-F238E27FC236}">
                <a16:creationId xmlns:a16="http://schemas.microsoft.com/office/drawing/2014/main" id="{26E108F9-2003-B85D-6A97-6A9DE514208F}"/>
              </a:ext>
            </a:extLst>
          </p:cNvPr>
          <p:cNvSpPr txBox="1"/>
          <p:nvPr/>
        </p:nvSpPr>
        <p:spPr>
          <a:xfrm>
            <a:off x="149579" y="6312101"/>
            <a:ext cx="3139311"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4262651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0" y="0"/>
            <a:ext cx="12192000" cy="6858000"/>
          </a:xfrm>
          <a:prstGeom prst="rect">
            <a:avLst/>
          </a:prstGeom>
        </p:spPr>
      </p:pic>
      <p:pic>
        <p:nvPicPr>
          <p:cNvPr id="5" name="Picture 2">
            <a:extLst>
              <a:ext uri="{FF2B5EF4-FFF2-40B4-BE49-F238E27FC236}">
                <a16:creationId xmlns:a16="http://schemas.microsoft.com/office/drawing/2014/main" id="{4AF212A4-C5CA-05CA-F39A-83103DFD582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84" r="10912"/>
          <a:stretch/>
        </p:blipFill>
        <p:spPr bwMode="auto">
          <a:xfrm>
            <a:off x="960121" y="1503336"/>
            <a:ext cx="8539328" cy="5351324"/>
          </a:xfrm>
          <a:prstGeom prst="rect">
            <a:avLst/>
          </a:prstGeom>
          <a:solidFill>
            <a:schemeClr val="accent3">
              <a:lumMod val="20000"/>
              <a:lumOff val="80000"/>
            </a:schemeClr>
          </a:solidFill>
          <a:ln w="9525">
            <a:noFill/>
            <a:miter lim="800000"/>
            <a:headEnd/>
            <a:tailEnd/>
          </a:ln>
        </p:spPr>
      </p:pic>
      <p:sp>
        <p:nvSpPr>
          <p:cNvPr id="6" name="Title 4">
            <a:extLst>
              <a:ext uri="{FF2B5EF4-FFF2-40B4-BE49-F238E27FC236}">
                <a16:creationId xmlns:a16="http://schemas.microsoft.com/office/drawing/2014/main" id="{85C7D6DE-4AAD-F060-36DF-21D5CD067D05}"/>
              </a:ext>
            </a:extLst>
          </p:cNvPr>
          <p:cNvSpPr>
            <a:spLocks noGrp="1"/>
          </p:cNvSpPr>
          <p:nvPr>
            <p:ph type="title"/>
          </p:nvPr>
        </p:nvSpPr>
        <p:spPr>
          <a:xfrm>
            <a:off x="960120" y="961083"/>
            <a:ext cx="8229600" cy="687003"/>
          </a:xfrm>
          <a:solidFill>
            <a:srgbClr val="002060"/>
          </a:solidFill>
        </p:spPr>
        <p:txBody>
          <a:bodyPr>
            <a:normAutofit fontScale="90000"/>
          </a:bodyPr>
          <a:lstStyle/>
          <a:p>
            <a:r>
              <a:rPr lang="en-IN" b="1" dirty="0">
                <a:solidFill>
                  <a:schemeClr val="bg1"/>
                </a:solidFill>
              </a:rPr>
              <a:t>The Structure of the IASB</a:t>
            </a:r>
          </a:p>
        </p:txBody>
      </p:sp>
      <p:pic>
        <p:nvPicPr>
          <p:cNvPr id="7" name="Picture 6">
            <a:extLst>
              <a:ext uri="{FF2B5EF4-FFF2-40B4-BE49-F238E27FC236}">
                <a16:creationId xmlns:a16="http://schemas.microsoft.com/office/drawing/2014/main" id="{351161AB-49D1-9D35-8468-A5432FE9A2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99448" y="961083"/>
            <a:ext cx="1943100" cy="650870"/>
          </a:xfrm>
          <a:prstGeom prst="rect">
            <a:avLst/>
          </a:prstGeom>
        </p:spPr>
      </p:pic>
    </p:spTree>
    <p:extLst>
      <p:ext uri="{BB962C8B-B14F-4D97-AF65-F5344CB8AC3E}">
        <p14:creationId xmlns:p14="http://schemas.microsoft.com/office/powerpoint/2010/main" val="11113012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graphicFrame>
        <p:nvGraphicFramePr>
          <p:cNvPr id="3" name="Table 2">
            <a:extLst>
              <a:ext uri="{FF2B5EF4-FFF2-40B4-BE49-F238E27FC236}">
                <a16:creationId xmlns:a16="http://schemas.microsoft.com/office/drawing/2014/main" id="{3B8805F4-100A-D627-6B57-0F5CCB8557C5}"/>
              </a:ext>
            </a:extLst>
          </p:cNvPr>
          <p:cNvGraphicFramePr>
            <a:graphicFrameLocks noGrp="1"/>
          </p:cNvGraphicFramePr>
          <p:nvPr>
            <p:extLst>
              <p:ext uri="{D42A27DB-BD31-4B8C-83A1-F6EECF244321}">
                <p14:modId xmlns:p14="http://schemas.microsoft.com/office/powerpoint/2010/main" val="3399615972"/>
              </p:ext>
            </p:extLst>
          </p:nvPr>
        </p:nvGraphicFramePr>
        <p:xfrm>
          <a:off x="362607" y="1737359"/>
          <a:ext cx="11366936" cy="4055153"/>
        </p:xfrm>
        <a:graphic>
          <a:graphicData uri="http://schemas.openxmlformats.org/drawingml/2006/table">
            <a:tbl>
              <a:tblPr>
                <a:tableStyleId>{5C22544A-7EE6-4342-B048-85BDC9FD1C3A}</a:tableStyleId>
              </a:tblPr>
              <a:tblGrid>
                <a:gridCol w="2746084">
                  <a:extLst>
                    <a:ext uri="{9D8B030D-6E8A-4147-A177-3AD203B41FA5}">
                      <a16:colId xmlns:a16="http://schemas.microsoft.com/office/drawing/2014/main" val="20000"/>
                    </a:ext>
                  </a:extLst>
                </a:gridCol>
                <a:gridCol w="213587">
                  <a:extLst>
                    <a:ext uri="{9D8B030D-6E8A-4147-A177-3AD203B41FA5}">
                      <a16:colId xmlns:a16="http://schemas.microsoft.com/office/drawing/2014/main" val="20001"/>
                    </a:ext>
                  </a:extLst>
                </a:gridCol>
                <a:gridCol w="3979470">
                  <a:extLst>
                    <a:ext uri="{9D8B030D-6E8A-4147-A177-3AD203B41FA5}">
                      <a16:colId xmlns:a16="http://schemas.microsoft.com/office/drawing/2014/main" val="20002"/>
                    </a:ext>
                  </a:extLst>
                </a:gridCol>
                <a:gridCol w="200570">
                  <a:extLst>
                    <a:ext uri="{9D8B030D-6E8A-4147-A177-3AD203B41FA5}">
                      <a16:colId xmlns:a16="http://schemas.microsoft.com/office/drawing/2014/main" val="20003"/>
                    </a:ext>
                  </a:extLst>
                </a:gridCol>
                <a:gridCol w="4227225">
                  <a:extLst>
                    <a:ext uri="{9D8B030D-6E8A-4147-A177-3AD203B41FA5}">
                      <a16:colId xmlns:a16="http://schemas.microsoft.com/office/drawing/2014/main" val="20004"/>
                    </a:ext>
                  </a:extLst>
                </a:gridCol>
              </a:tblGrid>
              <a:tr h="666170">
                <a:tc>
                  <a:txBody>
                    <a:bodyPr/>
                    <a:lstStyle/>
                    <a:p>
                      <a:pPr algn="ctr" fontAlgn="b"/>
                      <a:r>
                        <a:rPr lang="en-US" sz="2800" b="1" u="none" strike="noStrike" dirty="0">
                          <a:solidFill>
                            <a:schemeClr val="bg1"/>
                          </a:solidFill>
                          <a:effectLst/>
                        </a:rPr>
                        <a:t>Feature</a:t>
                      </a:r>
                      <a:endParaRPr lang="en-US" sz="2800" b="1" i="0" u="none" strike="noStrike" dirty="0">
                        <a:solidFill>
                          <a:schemeClr val="bg1"/>
                        </a:solidFill>
                        <a:effectLst/>
                        <a:latin typeface="Calibri" panose="020F0502020204030204" pitchFamily="34" charset="0"/>
                      </a:endParaRPr>
                    </a:p>
                  </a:txBody>
                  <a:tcPr marT="91440" marB="91440" anchor="b">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algn="l" fontAlgn="b"/>
                      <a:endParaRPr lang="en-US" sz="2800" b="1" i="0" u="none" strike="noStrike" dirty="0">
                        <a:solidFill>
                          <a:schemeClr val="bg1"/>
                        </a:solidFill>
                        <a:effectLst/>
                        <a:latin typeface="Calibri" panose="020F0502020204030204" pitchFamily="34" charset="0"/>
                      </a:endParaRPr>
                    </a:p>
                  </a:txBody>
                  <a:tcPr marL="9144" marR="9144" marT="91440" marB="91440"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b"/>
                      <a:r>
                        <a:rPr lang="en-US" sz="2800" b="1" u="none" strike="noStrike" dirty="0">
                          <a:solidFill>
                            <a:schemeClr val="bg1"/>
                          </a:solidFill>
                          <a:effectLst/>
                        </a:rPr>
                        <a:t>Financial Accounting</a:t>
                      </a:r>
                      <a:endParaRPr lang="en-US" sz="2800" b="1" i="0" u="none" strike="noStrike" dirty="0">
                        <a:solidFill>
                          <a:schemeClr val="bg1"/>
                        </a:solidFill>
                        <a:effectLst/>
                        <a:latin typeface="Calibri" panose="020F0502020204030204" pitchFamily="34" charset="0"/>
                      </a:endParaRPr>
                    </a:p>
                  </a:txBody>
                  <a:tcPr marT="91440" marB="91440" anchor="b">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algn="ctr" fontAlgn="b"/>
                      <a:endParaRPr lang="en-US" sz="2800" b="1" i="0" u="none" strike="noStrike" dirty="0">
                        <a:solidFill>
                          <a:schemeClr val="bg1"/>
                        </a:solidFill>
                        <a:effectLst/>
                        <a:latin typeface="Calibri" panose="020F0502020204030204" pitchFamily="34" charset="0"/>
                      </a:endParaRPr>
                    </a:p>
                  </a:txBody>
                  <a:tcPr marL="4233" marR="4233" marT="91440" marB="91440"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b"/>
                      <a:r>
                        <a:rPr lang="en-US" sz="2800" b="1" u="none" strike="noStrike" dirty="0">
                          <a:solidFill>
                            <a:schemeClr val="bg1"/>
                          </a:solidFill>
                          <a:effectLst/>
                        </a:rPr>
                        <a:t>Managerial Accounting</a:t>
                      </a:r>
                      <a:endParaRPr lang="en-US" sz="2800" b="1" i="0" u="none" strike="noStrike" dirty="0">
                        <a:solidFill>
                          <a:schemeClr val="bg1"/>
                        </a:solidFill>
                        <a:effectLst/>
                        <a:latin typeface="Calibri" panose="020F0502020204030204" pitchFamily="34" charset="0"/>
                      </a:endParaRPr>
                    </a:p>
                  </a:txBody>
                  <a:tcPr marT="91440" marB="91440" anchor="b">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10000"/>
                  </a:ext>
                </a:extLst>
              </a:tr>
              <a:tr h="782851">
                <a:tc>
                  <a:txBody>
                    <a:bodyPr/>
                    <a:lstStyle/>
                    <a:p>
                      <a:pPr algn="ctr" fontAlgn="b"/>
                      <a:r>
                        <a:rPr lang="en-US" sz="2400" b="1" u="none" strike="noStrike" dirty="0">
                          <a:solidFill>
                            <a:srgbClr val="C00000"/>
                          </a:solidFill>
                          <a:effectLst/>
                        </a:rPr>
                        <a:t>Primary Users</a:t>
                      </a:r>
                      <a:br>
                        <a:rPr lang="en-US" sz="2400" b="1" u="none" strike="noStrike" dirty="0">
                          <a:solidFill>
                            <a:srgbClr val="C00000"/>
                          </a:solidFill>
                          <a:effectLst/>
                        </a:rPr>
                      </a:br>
                      <a:endParaRPr lang="en-US" sz="2400" b="1" i="0" u="none" strike="noStrike" dirty="0">
                        <a:solidFill>
                          <a:srgbClr val="C00000"/>
                        </a:solidFill>
                        <a:effectLst/>
                        <a:latin typeface="Calibri" panose="020F0502020204030204" pitchFamily="34" charset="0"/>
                      </a:endParaRPr>
                    </a:p>
                  </a:txBody>
                  <a:tcPr marT="27432" marB="0">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700" b="0" i="0" u="none" strike="noStrike" dirty="0">
                        <a:solidFill>
                          <a:srgbClr val="000000"/>
                        </a:solidFill>
                        <a:effectLst/>
                        <a:latin typeface="Calibri" panose="020F0502020204030204" pitchFamily="34" charset="0"/>
                      </a:endParaRPr>
                    </a:p>
                  </a:txBody>
                  <a:tcPr marL="9144" marR="9144" marT="27432"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fontAlgn="b"/>
                      <a:r>
                        <a:rPr lang="en-US" sz="2000" b="1" u="none" strike="noStrike" kern="1200" dirty="0">
                          <a:solidFill>
                            <a:schemeClr val="tx1"/>
                          </a:solidFill>
                          <a:effectLst/>
                          <a:latin typeface="+mn-lt"/>
                          <a:ea typeface="+mn-ea"/>
                          <a:cs typeface="+mn-cs"/>
                        </a:rPr>
                        <a:t>External users</a:t>
                      </a:r>
                      <a:r>
                        <a:rPr lang="en-US" sz="1800" u="none" strike="noStrike" dirty="0">
                          <a:effectLst/>
                        </a:rPr>
                        <a:t>: shareholders,</a:t>
                      </a:r>
                      <a:br>
                        <a:rPr lang="en-US" sz="1800" u="none" strike="noStrike" dirty="0">
                          <a:effectLst/>
                        </a:rPr>
                      </a:br>
                      <a:r>
                        <a:rPr lang="en-US" sz="1800" u="none" strike="noStrike" dirty="0">
                          <a:effectLst/>
                        </a:rPr>
                        <a:t>   creditors, and regulators.</a:t>
                      </a:r>
                      <a:endParaRPr lang="en-US" sz="1800" b="0" i="0" u="none" strike="noStrike" dirty="0">
                        <a:solidFill>
                          <a:srgbClr val="000000"/>
                        </a:solidFill>
                        <a:effectLst/>
                        <a:latin typeface="Calibri" panose="020F0502020204030204" pitchFamily="34" charset="0"/>
                      </a:endParaRPr>
                    </a:p>
                  </a:txBody>
                  <a:tcPr marT="27432" marB="0">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800" b="0" i="0" u="none" strike="noStrike" dirty="0">
                        <a:solidFill>
                          <a:srgbClr val="000000"/>
                        </a:solidFill>
                        <a:effectLst/>
                        <a:latin typeface="Calibri" panose="020F0502020204030204" pitchFamily="34" charset="0"/>
                      </a:endParaRPr>
                    </a:p>
                  </a:txBody>
                  <a:tcPr marL="4233" marR="4233" marT="27432"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fontAlgn="b"/>
                      <a:r>
                        <a:rPr lang="en-US" sz="2000" b="1" u="none" strike="noStrike" kern="1200" dirty="0">
                          <a:solidFill>
                            <a:schemeClr val="tx1"/>
                          </a:solidFill>
                          <a:effectLst/>
                          <a:latin typeface="+mn-lt"/>
                          <a:ea typeface="+mn-ea"/>
                          <a:cs typeface="+mn-cs"/>
                        </a:rPr>
                        <a:t>Internal users</a:t>
                      </a:r>
                      <a:r>
                        <a:rPr lang="en-US" sz="1800" u="none" strike="noStrike" dirty="0">
                          <a:effectLst/>
                        </a:rPr>
                        <a:t>: officers and</a:t>
                      </a:r>
                      <a:br>
                        <a:rPr lang="en-US" sz="1800" u="none" strike="noStrike" dirty="0">
                          <a:effectLst/>
                        </a:rPr>
                      </a:br>
                      <a:r>
                        <a:rPr lang="en-US" sz="1800" u="none" strike="noStrike" dirty="0">
                          <a:effectLst/>
                        </a:rPr>
                        <a:t>   managers.</a:t>
                      </a:r>
                      <a:endParaRPr lang="en-US" sz="1800" b="0" i="0" u="none" strike="noStrike" dirty="0">
                        <a:solidFill>
                          <a:srgbClr val="000000"/>
                        </a:solidFill>
                        <a:effectLst/>
                        <a:latin typeface="Calibri" panose="020F0502020204030204" pitchFamily="34" charset="0"/>
                      </a:endParaRPr>
                    </a:p>
                  </a:txBody>
                  <a:tcPr marT="27432" marB="0">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731612">
                <a:tc>
                  <a:txBody>
                    <a:bodyPr/>
                    <a:lstStyle/>
                    <a:p>
                      <a:pPr algn="ctr" fontAlgn="b"/>
                      <a:r>
                        <a:rPr lang="en-US" sz="2400" b="1" u="none" strike="noStrike" dirty="0">
                          <a:solidFill>
                            <a:srgbClr val="C00000"/>
                          </a:solidFill>
                          <a:effectLst/>
                        </a:rPr>
                        <a:t>Frequency</a:t>
                      </a:r>
                      <a:br>
                        <a:rPr lang="en-US" sz="2400" b="1" u="none" strike="noStrike" dirty="0">
                          <a:solidFill>
                            <a:srgbClr val="C00000"/>
                          </a:solidFill>
                          <a:effectLst/>
                        </a:rPr>
                      </a:br>
                      <a:r>
                        <a:rPr lang="en-US" sz="2400" b="1" u="none" strike="noStrike" dirty="0">
                          <a:solidFill>
                            <a:srgbClr val="C00000"/>
                          </a:solidFill>
                          <a:effectLst/>
                        </a:rPr>
                        <a:t>of Reports</a:t>
                      </a:r>
                      <a:endParaRPr lang="en-US" sz="2400" b="1" i="0" u="none" strike="noStrike" dirty="0">
                        <a:solidFill>
                          <a:srgbClr val="C00000"/>
                        </a:solidFill>
                        <a:effectLst/>
                        <a:latin typeface="Calibri" panose="020F0502020204030204" pitchFamily="34" charset="0"/>
                      </a:endParaRPr>
                    </a:p>
                  </a:txBody>
                  <a:tcPr marT="27432" marB="27432">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700" b="0" i="0" u="none" strike="noStrike" dirty="0">
                        <a:solidFill>
                          <a:srgbClr val="000000"/>
                        </a:solidFill>
                        <a:effectLst/>
                        <a:latin typeface="Calibri" panose="020F0502020204030204" pitchFamily="34" charset="0"/>
                      </a:endParaRPr>
                    </a:p>
                  </a:txBody>
                  <a:tcPr marL="9144" marR="9144" marT="27432" marB="2743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fontAlgn="b"/>
                      <a:r>
                        <a:rPr lang="en-US" sz="2000" b="1" u="none" strike="noStrike" dirty="0">
                          <a:solidFill>
                            <a:schemeClr val="tx1"/>
                          </a:solidFill>
                          <a:effectLst/>
                        </a:rPr>
                        <a:t>Financial statements.</a:t>
                      </a:r>
                      <a:br>
                        <a:rPr lang="en-US" sz="2000" b="1" u="none" strike="noStrike" dirty="0">
                          <a:solidFill>
                            <a:schemeClr val="tx1"/>
                          </a:solidFill>
                          <a:effectLst/>
                        </a:rPr>
                      </a:br>
                      <a:r>
                        <a:rPr lang="en-US" sz="1800" b="1" u="none" strike="noStrike" dirty="0">
                          <a:solidFill>
                            <a:schemeClr val="tx1"/>
                          </a:solidFill>
                          <a:effectLst/>
                        </a:rPr>
                        <a:t>Quarterly and annually</a:t>
                      </a:r>
                      <a:r>
                        <a:rPr lang="en-US" sz="1800" u="none" strike="noStrike" dirty="0">
                          <a:solidFill>
                            <a:schemeClr val="tx1"/>
                          </a:solidFill>
                          <a:effectLst/>
                        </a:rPr>
                        <a:t>.</a:t>
                      </a:r>
                      <a:endParaRPr lang="en-US" sz="1800" b="0" i="0" u="none" strike="noStrike" dirty="0">
                        <a:solidFill>
                          <a:schemeClr val="tx1"/>
                        </a:solidFill>
                        <a:effectLst/>
                        <a:latin typeface="Calibri" panose="020F0502020204030204" pitchFamily="34" charset="0"/>
                      </a:endParaRPr>
                    </a:p>
                  </a:txBody>
                  <a:tcPr marT="27432" marB="27432">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800" b="0" i="0" u="none" strike="noStrike" dirty="0">
                        <a:solidFill>
                          <a:schemeClr val="tx1"/>
                        </a:solidFill>
                        <a:effectLst/>
                        <a:latin typeface="Calibri" panose="020F0502020204030204" pitchFamily="34" charset="0"/>
                      </a:endParaRPr>
                    </a:p>
                  </a:txBody>
                  <a:tcPr marL="4233" marR="4233" marT="27432" marB="2743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fontAlgn="b"/>
                      <a:r>
                        <a:rPr lang="en-US" sz="2000" b="1" u="none" strike="noStrike" dirty="0">
                          <a:solidFill>
                            <a:schemeClr val="tx1"/>
                          </a:solidFill>
                          <a:effectLst/>
                        </a:rPr>
                        <a:t>Internal reports.</a:t>
                      </a:r>
                      <a:br>
                        <a:rPr lang="en-US" sz="2000" b="1" u="none" strike="noStrike" dirty="0">
                          <a:solidFill>
                            <a:schemeClr val="tx1"/>
                          </a:solidFill>
                          <a:effectLst/>
                        </a:rPr>
                      </a:br>
                      <a:r>
                        <a:rPr lang="en-US" sz="1800" b="1" u="none" strike="noStrike" dirty="0">
                          <a:solidFill>
                            <a:schemeClr val="tx1"/>
                          </a:solidFill>
                          <a:effectLst/>
                        </a:rPr>
                        <a:t>As frequently as needed</a:t>
                      </a:r>
                      <a:r>
                        <a:rPr lang="en-US" sz="1800" u="none" strike="noStrike" dirty="0">
                          <a:solidFill>
                            <a:schemeClr val="tx1"/>
                          </a:solidFill>
                          <a:effectLst/>
                        </a:rPr>
                        <a:t>.</a:t>
                      </a:r>
                      <a:endParaRPr lang="en-US" sz="1800" b="0" i="0" u="none" strike="noStrike" dirty="0">
                        <a:solidFill>
                          <a:schemeClr val="tx1"/>
                        </a:solidFill>
                        <a:effectLst/>
                        <a:latin typeface="Calibri" panose="020F0502020204030204" pitchFamily="34" charset="0"/>
                      </a:endParaRPr>
                    </a:p>
                  </a:txBody>
                  <a:tcPr marT="27432" marB="27432">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731612">
                <a:tc>
                  <a:txBody>
                    <a:bodyPr/>
                    <a:lstStyle/>
                    <a:p>
                      <a:pPr algn="ctr" fontAlgn="b"/>
                      <a:r>
                        <a:rPr lang="en-US" sz="2400" b="1" u="none" strike="noStrike" dirty="0">
                          <a:solidFill>
                            <a:srgbClr val="C00000"/>
                          </a:solidFill>
                          <a:effectLst/>
                        </a:rPr>
                        <a:t>Purpose of Reports</a:t>
                      </a:r>
                      <a:endParaRPr lang="en-US" sz="2400" b="1" i="0" u="none" strike="noStrike" dirty="0">
                        <a:solidFill>
                          <a:srgbClr val="C00000"/>
                        </a:solidFill>
                        <a:effectLst/>
                        <a:latin typeface="Calibri" panose="020F0502020204030204" pitchFamily="34" charset="0"/>
                      </a:endParaRPr>
                    </a:p>
                  </a:txBody>
                  <a:tcPr marT="27432" marB="27432">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700" b="0" i="0" u="none" strike="noStrike" dirty="0">
                        <a:solidFill>
                          <a:srgbClr val="000000"/>
                        </a:solidFill>
                        <a:effectLst/>
                        <a:latin typeface="Calibri" panose="020F0502020204030204" pitchFamily="34" charset="0"/>
                      </a:endParaRPr>
                    </a:p>
                  </a:txBody>
                  <a:tcPr marL="9144" marR="9144" marT="27432" marB="2743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fontAlgn="b"/>
                      <a:r>
                        <a:rPr lang="en-US" sz="2000" b="1" u="none" strike="noStrike" dirty="0">
                          <a:effectLst/>
                        </a:rPr>
                        <a:t>Financial statements for </a:t>
                      </a:r>
                    </a:p>
                    <a:p>
                      <a:pPr algn="l" fontAlgn="b"/>
                      <a:r>
                        <a:rPr lang="en-US" sz="2000" b="1" u="none" strike="noStrike" dirty="0">
                          <a:effectLst/>
                        </a:rPr>
                        <a:t>General-purpose.</a:t>
                      </a:r>
                      <a:endParaRPr lang="en-US" sz="2000" b="1" i="0" u="none" strike="noStrike" dirty="0">
                        <a:solidFill>
                          <a:srgbClr val="000000"/>
                        </a:solidFill>
                        <a:effectLst/>
                        <a:latin typeface="Calibri" panose="020F0502020204030204" pitchFamily="34" charset="0"/>
                      </a:endParaRPr>
                    </a:p>
                  </a:txBody>
                  <a:tcPr marT="27432" marB="27432">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800" b="0" i="0" u="none" strike="noStrike" dirty="0">
                        <a:solidFill>
                          <a:srgbClr val="000000"/>
                        </a:solidFill>
                        <a:effectLst/>
                        <a:latin typeface="Calibri" panose="020F0502020204030204" pitchFamily="34" charset="0"/>
                      </a:endParaRPr>
                    </a:p>
                  </a:txBody>
                  <a:tcPr marL="4233" marR="4233" marT="27432" marB="2743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fontAlgn="b"/>
                      <a:r>
                        <a:rPr lang="en-US" sz="2000" b="1" u="none" strike="noStrike" dirty="0">
                          <a:effectLst/>
                        </a:rPr>
                        <a:t>Decision Making</a:t>
                      </a:r>
                      <a:endParaRPr lang="en-US" sz="2000" b="1" i="0" u="none" strike="noStrike" dirty="0">
                        <a:solidFill>
                          <a:srgbClr val="000000"/>
                        </a:solidFill>
                        <a:effectLst/>
                        <a:latin typeface="Calibri" panose="020F0502020204030204" pitchFamily="34" charset="0"/>
                      </a:endParaRPr>
                    </a:p>
                  </a:txBody>
                  <a:tcPr marT="27432" marB="27432">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0">
                <a:tc>
                  <a:txBody>
                    <a:bodyPr/>
                    <a:lstStyle/>
                    <a:p>
                      <a:pPr algn="ctr" fontAlgn="b"/>
                      <a:r>
                        <a:rPr lang="en-US" sz="2400" b="1" u="none" strike="noStrike" dirty="0">
                          <a:solidFill>
                            <a:srgbClr val="C00000"/>
                          </a:solidFill>
                          <a:effectLst/>
                        </a:rPr>
                        <a:t>Focus/Emphasis</a:t>
                      </a:r>
                      <a:endParaRPr lang="en-US" sz="2400" b="1" i="0" u="none" strike="noStrike" dirty="0">
                        <a:solidFill>
                          <a:srgbClr val="C00000"/>
                        </a:solidFill>
                        <a:effectLst/>
                        <a:latin typeface="Calibri" panose="020F0502020204030204" pitchFamily="34" charset="0"/>
                      </a:endParaRPr>
                    </a:p>
                  </a:txBody>
                  <a:tcPr marT="27432" marB="27432">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700" b="0" i="0" u="none" strike="noStrike" dirty="0">
                        <a:solidFill>
                          <a:srgbClr val="000000"/>
                        </a:solidFill>
                        <a:effectLst/>
                        <a:latin typeface="Calibri" panose="020F0502020204030204" pitchFamily="34" charset="0"/>
                      </a:endParaRPr>
                    </a:p>
                  </a:txBody>
                  <a:tcPr marL="9144" marR="9144" marT="27432" marB="2743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fontAlgn="b"/>
                      <a:r>
                        <a:rPr lang="en-US" sz="1800" b="1" u="none" strike="noStrike" dirty="0">
                          <a:solidFill>
                            <a:schemeClr val="tx1"/>
                          </a:solidFill>
                          <a:effectLst/>
                        </a:rPr>
                        <a:t>Past-Oriented</a:t>
                      </a:r>
                      <a:endParaRPr lang="en-US" sz="1800" b="0" i="0" u="none" strike="noStrike" dirty="0">
                        <a:solidFill>
                          <a:schemeClr val="tx1"/>
                        </a:solidFill>
                        <a:effectLst/>
                        <a:latin typeface="Calibri" panose="020F0502020204030204" pitchFamily="34" charset="0"/>
                      </a:endParaRPr>
                    </a:p>
                  </a:txBody>
                  <a:tcPr marT="27432" marB="27432">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800" b="0" i="0" u="none" strike="noStrike" dirty="0">
                        <a:solidFill>
                          <a:schemeClr val="tx1"/>
                        </a:solidFill>
                        <a:effectLst/>
                        <a:latin typeface="Calibri" panose="020F0502020204030204" pitchFamily="34" charset="0"/>
                      </a:endParaRPr>
                    </a:p>
                  </a:txBody>
                  <a:tcPr marL="4233" marR="4233" marT="27432" marB="2743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fontAlgn="b"/>
                      <a:r>
                        <a:rPr lang="en-US" sz="1800" b="1" u="none" strike="noStrike" dirty="0">
                          <a:solidFill>
                            <a:schemeClr val="tx1"/>
                          </a:solidFill>
                          <a:effectLst/>
                        </a:rPr>
                        <a:t>Future-Oriented</a:t>
                      </a:r>
                      <a:endParaRPr lang="en-GB" sz="1800" b="1" u="none" strike="noStrike" dirty="0">
                        <a:solidFill>
                          <a:schemeClr val="tx1"/>
                        </a:solidFill>
                        <a:effectLst/>
                      </a:endParaRPr>
                    </a:p>
                  </a:txBody>
                  <a:tcPr marT="27432" marB="27432">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482553">
                <a:tc>
                  <a:txBody>
                    <a:bodyPr/>
                    <a:lstStyle/>
                    <a:p>
                      <a:pPr algn="ctr" fontAlgn="b"/>
                      <a:r>
                        <a:rPr lang="en-US" sz="2400" b="1" u="none" strike="noStrike" dirty="0">
                          <a:solidFill>
                            <a:srgbClr val="C00000"/>
                          </a:solidFill>
                          <a:effectLst/>
                        </a:rPr>
                        <a:t>Verification Process</a:t>
                      </a:r>
                      <a:endParaRPr lang="en-US" sz="2400" b="1" i="0" u="none" strike="noStrike" dirty="0">
                        <a:solidFill>
                          <a:srgbClr val="C00000"/>
                        </a:solidFill>
                        <a:effectLst/>
                        <a:latin typeface="Calibri" panose="020F0502020204030204" pitchFamily="34" charset="0"/>
                      </a:endParaRPr>
                    </a:p>
                  </a:txBody>
                  <a:tcPr marT="27432" marB="91440">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700" b="0" i="0" u="none" strike="noStrike" dirty="0">
                        <a:solidFill>
                          <a:srgbClr val="000000"/>
                        </a:solidFill>
                        <a:effectLst/>
                        <a:latin typeface="Calibri" panose="020F0502020204030204" pitchFamily="34" charset="0"/>
                      </a:endParaRPr>
                    </a:p>
                  </a:txBody>
                  <a:tcPr marL="9144" marR="9144" marT="27432" marB="91440">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800" b="1" u="none" strike="noStrike" dirty="0">
                          <a:effectLst/>
                        </a:rPr>
                        <a:t>Audited by accountants</a:t>
                      </a:r>
                    </a:p>
                    <a:p>
                      <a:pPr algn="l" fontAlgn="b"/>
                      <a:r>
                        <a:rPr lang="en-US" sz="1800" b="1" u="none" strike="noStrike" dirty="0">
                          <a:effectLst/>
                        </a:rPr>
                        <a:t>According  IFRS &amp;US.GAAP.</a:t>
                      </a:r>
                      <a:endParaRPr lang="en-US" sz="1800" b="1" i="0" u="none" strike="noStrike" dirty="0">
                        <a:solidFill>
                          <a:srgbClr val="000000"/>
                        </a:solidFill>
                        <a:effectLst/>
                        <a:latin typeface="Calibri" panose="020F0502020204030204" pitchFamily="34" charset="0"/>
                      </a:endParaRPr>
                    </a:p>
                  </a:txBody>
                  <a:tcPr marT="27432" marB="91440">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800" b="0" i="0" u="none" strike="noStrike" dirty="0">
                        <a:solidFill>
                          <a:srgbClr val="000000"/>
                        </a:solidFill>
                        <a:effectLst/>
                        <a:latin typeface="Calibri" panose="020F0502020204030204" pitchFamily="34" charset="0"/>
                      </a:endParaRPr>
                    </a:p>
                  </a:txBody>
                  <a:tcPr marL="4233" marR="4233" marT="27432" marB="91440">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800" b="1" u="none" strike="noStrike" dirty="0">
                          <a:effectLst/>
                        </a:rPr>
                        <a:t>No independent audits.</a:t>
                      </a:r>
                      <a:endParaRPr lang="en-US" sz="1800" b="1" i="0" u="none" strike="noStrike" dirty="0">
                        <a:solidFill>
                          <a:srgbClr val="000000"/>
                        </a:solidFill>
                        <a:effectLst/>
                        <a:latin typeface="Calibri" panose="020F0502020204030204" pitchFamily="34" charset="0"/>
                      </a:endParaRPr>
                    </a:p>
                  </a:txBody>
                  <a:tcPr marT="27432" marB="91440">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bl>
          </a:graphicData>
        </a:graphic>
      </p:graphicFrame>
      <p:sp>
        <p:nvSpPr>
          <p:cNvPr id="4" name="Title ">
            <a:extLst>
              <a:ext uri="{FF2B5EF4-FFF2-40B4-BE49-F238E27FC236}">
                <a16:creationId xmlns:a16="http://schemas.microsoft.com/office/drawing/2014/main" id="{8D17C072-65E0-3F29-61BF-C5AE99B797DF}"/>
              </a:ext>
            </a:extLst>
          </p:cNvPr>
          <p:cNvSpPr txBox="1">
            <a:spLocks/>
          </p:cNvSpPr>
          <p:nvPr/>
        </p:nvSpPr>
        <p:spPr>
          <a:xfrm>
            <a:off x="362607" y="887656"/>
            <a:ext cx="10379458" cy="646331"/>
          </a:xfrm>
          <a:prstGeom prst="rect">
            <a:avLst/>
          </a:prstGeom>
          <a:solidFill>
            <a:srgbClr val="0070C0"/>
          </a:solidFill>
        </p:spPr>
        <p:txBody>
          <a:bodyPr vert="horz" wrap="square" lIns="91440" tIns="45720" rIns="91440" bIns="45720" rtlCol="0" anchor="ctr">
            <a:spAutoFit/>
          </a:bodyPr>
          <a:lstStyle>
            <a:lvl1pPr algn="l"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solidFill>
                  <a:schemeClr val="bg1"/>
                </a:solidFill>
                <a:latin typeface="Calibri" panose="020F0502020204030204" pitchFamily="34" charset="0"/>
                <a:ea typeface="Source Sans Pro" charset="0"/>
                <a:cs typeface="Calibri" panose="020F0502020204030204" pitchFamily="34" charset="0"/>
              </a:rPr>
              <a:t>Comparing Financial and Managerial Accounting</a:t>
            </a:r>
          </a:p>
        </p:txBody>
      </p:sp>
      <p:sp>
        <p:nvSpPr>
          <p:cNvPr id="5" name="TextBox 4">
            <a:extLst>
              <a:ext uri="{FF2B5EF4-FFF2-40B4-BE49-F238E27FC236}">
                <a16:creationId xmlns:a16="http://schemas.microsoft.com/office/drawing/2014/main" id="{B692C7B6-7B77-CF2F-C40B-D9496A16D3B0}"/>
              </a:ext>
            </a:extLst>
          </p:cNvPr>
          <p:cNvSpPr txBox="1"/>
          <p:nvPr/>
        </p:nvSpPr>
        <p:spPr>
          <a:xfrm>
            <a:off x="149579" y="6312101"/>
            <a:ext cx="3139311"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8943539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C2E04139-D511-589E-08B0-6C978CFA24CD}"/>
              </a:ext>
            </a:extLst>
          </p:cNvPr>
          <p:cNvSpPr txBox="1"/>
          <p:nvPr/>
        </p:nvSpPr>
        <p:spPr>
          <a:xfrm>
            <a:off x="819809" y="871734"/>
            <a:ext cx="10200289" cy="1224822"/>
          </a:xfrm>
          <a:prstGeom prst="rect">
            <a:avLst/>
          </a:prstGeom>
          <a:noFill/>
        </p:spPr>
        <p:txBody>
          <a:bodyPr wrap="square">
            <a:spAutoFit/>
          </a:bodyPr>
          <a:lstStyle/>
          <a:p>
            <a:pPr algn="just" rtl="0">
              <a:lnSpc>
                <a:spcPct val="115000"/>
              </a:lnSpc>
              <a:spcAft>
                <a:spcPts val="800"/>
              </a:spcAft>
            </a:pPr>
            <a:r>
              <a:rPr lang="en-US" sz="3200" b="1" dirty="0">
                <a:solidFill>
                  <a:srgbClr val="2F5496"/>
                </a:solidFill>
                <a:effectLst/>
                <a:latin typeface="Calibri" panose="020F0502020204030204" pitchFamily="34" charset="0"/>
                <a:ea typeface="Calibri" panose="020F0502020204030204" pitchFamily="34" charset="0"/>
                <a:cs typeface="Calibri" panose="020F0502020204030204" pitchFamily="34" charset="0"/>
              </a:rPr>
              <a:t>Required Textbook</a:t>
            </a:r>
            <a:r>
              <a:rPr lang="en-US" sz="2400" dirty="0">
                <a:solidFill>
                  <a:srgbClr val="2F5496"/>
                </a:solidFill>
                <a:effectLst/>
                <a:latin typeface="Calibri" panose="020F0502020204030204" pitchFamily="34" charset="0"/>
                <a:ea typeface="Calibri" panose="020F0502020204030204" pitchFamily="34" charset="0"/>
                <a:cs typeface="Calibri" panose="020F050202020403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a:p>
            <a:pPr algn="ctr" rtl="0">
              <a:lnSpc>
                <a:spcPct val="115000"/>
              </a:lnSpc>
              <a:spcAft>
                <a:spcPts val="800"/>
              </a:spcAft>
            </a:pPr>
            <a:r>
              <a:rPr lang="en-US" sz="28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Financial Accounting IFRS Edition, by John Wiley &amp; Sons, Inc.</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5950EAF0-E921-2500-FF8C-9AE0671D7760}"/>
              </a:ext>
            </a:extLst>
          </p:cNvPr>
          <p:cNvSpPr txBox="1"/>
          <p:nvPr/>
        </p:nvSpPr>
        <p:spPr>
          <a:xfrm>
            <a:off x="760686" y="2070620"/>
            <a:ext cx="10417066" cy="4926477"/>
          </a:xfrm>
          <a:prstGeom prst="rect">
            <a:avLst/>
          </a:prstGeom>
          <a:noFill/>
        </p:spPr>
        <p:txBody>
          <a:bodyPr wrap="square">
            <a:spAutoFit/>
          </a:bodyPr>
          <a:lstStyle/>
          <a:p>
            <a:pPr algn="just" rtl="0">
              <a:lnSpc>
                <a:spcPct val="115000"/>
              </a:lnSpc>
              <a:spcAft>
                <a:spcPts val="800"/>
              </a:spcAft>
            </a:pPr>
            <a:r>
              <a:rPr lang="en-US" sz="3200" b="1" u="sng" dirty="0">
                <a:solidFill>
                  <a:srgbClr val="2F5496"/>
                </a:solidFill>
                <a:effectLst/>
                <a:latin typeface="Calibri" panose="020F0502020204030204" pitchFamily="34" charset="0"/>
                <a:ea typeface="Calibri" panose="020F0502020204030204" pitchFamily="34" charset="0"/>
                <a:cs typeface="Calibri" panose="020F0502020204030204" pitchFamily="34" charset="0"/>
              </a:rPr>
              <a:t>Topics: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spcAft>
                <a:spcPts val="800"/>
              </a:spcAft>
              <a:buClr>
                <a:srgbClr val="000000"/>
              </a:buClr>
              <a:buFont typeface="Symbol" panose="05050102010706020507" pitchFamily="18" charset="2"/>
              <a:buChar char=""/>
            </a:pPr>
            <a:r>
              <a:rPr lang="en-US" sz="2800" b="1" dirty="0">
                <a:effectLst/>
                <a:latin typeface="Calibri" panose="020F0502020204030204" pitchFamily="34" charset="0"/>
                <a:ea typeface="Calibri" panose="020F0502020204030204" pitchFamily="34" charset="0"/>
                <a:cs typeface="Calibri" panose="020F0502020204030204" pitchFamily="34" charset="0"/>
              </a:rPr>
              <a:t>Accounting cycle &amp; Financial Statements.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spcAft>
                <a:spcPts val="800"/>
              </a:spcAft>
              <a:buClr>
                <a:srgbClr val="000000"/>
              </a:buClr>
              <a:buFont typeface="Symbol" panose="05050102010706020507" pitchFamily="18" charset="2"/>
              <a:buChar char=""/>
            </a:pPr>
            <a:r>
              <a:rPr lang="en-US" sz="2800" b="1" dirty="0">
                <a:effectLst/>
                <a:latin typeface="Calibri" panose="020F0502020204030204" pitchFamily="34" charset="0"/>
                <a:ea typeface="Calibri" panose="020F0502020204030204" pitchFamily="34" charset="0"/>
                <a:cs typeface="Calibri" panose="020F0502020204030204" pitchFamily="34" charset="0"/>
              </a:rPr>
              <a:t>Investing and Financing Decisions.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spcAft>
                <a:spcPts val="800"/>
              </a:spcAft>
              <a:buClr>
                <a:srgbClr val="000000"/>
              </a:buClr>
              <a:buFont typeface="Symbol" panose="05050102010706020507" pitchFamily="18" charset="2"/>
              <a:buChar char=""/>
            </a:pPr>
            <a:r>
              <a:rPr lang="en-US" sz="2800" b="1" dirty="0">
                <a:effectLst/>
                <a:latin typeface="Calibri" panose="020F0502020204030204" pitchFamily="34" charset="0"/>
                <a:ea typeface="Calibri" panose="020F0502020204030204" pitchFamily="34" charset="0"/>
                <a:cs typeface="Calibri" panose="020F0502020204030204" pitchFamily="34" charset="0"/>
              </a:rPr>
              <a:t>Operating Decisions and the Income Statement.</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spcAft>
                <a:spcPts val="800"/>
              </a:spcAft>
              <a:buClr>
                <a:srgbClr val="000000"/>
              </a:buClr>
              <a:buFont typeface="Symbol" panose="05050102010706020507" pitchFamily="18" charset="2"/>
              <a:buChar char=""/>
            </a:pPr>
            <a:r>
              <a:rPr lang="en-US" sz="2800" b="1" dirty="0">
                <a:effectLst/>
                <a:latin typeface="Calibri" panose="020F0502020204030204" pitchFamily="34" charset="0"/>
                <a:ea typeface="Calibri" panose="020F0502020204030204" pitchFamily="34" charset="0"/>
                <a:cs typeface="Calibri" panose="020F0502020204030204" pitchFamily="34" charset="0"/>
              </a:rPr>
              <a:t>Communicating and Interpreting Accounting Information.</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spcAft>
                <a:spcPts val="800"/>
              </a:spcAft>
              <a:buClr>
                <a:srgbClr val="000000"/>
              </a:buClr>
              <a:buFont typeface="Symbol" panose="05050102010706020507" pitchFamily="18" charset="2"/>
              <a:buChar char=""/>
            </a:pPr>
            <a:r>
              <a:rPr lang="en-US" sz="2800" b="1" dirty="0">
                <a:effectLst/>
                <a:latin typeface="Calibri" panose="020F0502020204030204" pitchFamily="34" charset="0"/>
                <a:ea typeface="Calibri" panose="020F0502020204030204" pitchFamily="34" charset="0"/>
                <a:cs typeface="Calibri" panose="020F0502020204030204" pitchFamily="34" charset="0"/>
              </a:rPr>
              <a:t>Cost of Goods Sold and Inventory.</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spcAft>
                <a:spcPts val="800"/>
              </a:spcAft>
              <a:buClr>
                <a:srgbClr val="000000"/>
              </a:buClr>
              <a:buFont typeface="Symbol" panose="05050102010706020507" pitchFamily="18" charset="2"/>
              <a:buChar char=""/>
            </a:pPr>
            <a:r>
              <a:rPr lang="en-US" sz="2800" b="1" dirty="0">
                <a:effectLst/>
                <a:latin typeface="Calibri" panose="020F0502020204030204" pitchFamily="34" charset="0"/>
                <a:ea typeface="Calibri" panose="020F0502020204030204" pitchFamily="34" charset="0"/>
                <a:cs typeface="Calibri" panose="020F0502020204030204" pitchFamily="34" charset="0"/>
              </a:rPr>
              <a:t>Property, Plant, and Equipment Natural Resources.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spcAft>
                <a:spcPts val="800"/>
              </a:spcAft>
              <a:buClr>
                <a:srgbClr val="000000"/>
              </a:buClr>
              <a:buFont typeface="Symbol" panose="05050102010706020507" pitchFamily="18" charset="2"/>
              <a:buChar char=""/>
            </a:pPr>
            <a:r>
              <a:rPr lang="en-US" sz="2800" b="1" dirty="0">
                <a:effectLst/>
                <a:latin typeface="Calibri" panose="020F0502020204030204" pitchFamily="34" charset="0"/>
                <a:ea typeface="Calibri" panose="020F0502020204030204" pitchFamily="34" charset="0"/>
                <a:cs typeface="Calibri" panose="020F0502020204030204" pitchFamily="34" charset="0"/>
              </a:rPr>
              <a:t>Reporting and Interpreting Liabilities.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spcAft>
                <a:spcPts val="800"/>
              </a:spcAft>
              <a:buClr>
                <a:srgbClr val="000000"/>
              </a:buClr>
              <a:buFont typeface="Symbol" panose="05050102010706020507" pitchFamily="18" charset="2"/>
              <a:buChar char=""/>
            </a:pPr>
            <a:r>
              <a:rPr lang="en-US" sz="2800" b="1" dirty="0">
                <a:effectLst/>
                <a:latin typeface="Calibri" panose="020F0502020204030204" pitchFamily="34" charset="0"/>
                <a:ea typeface="Calibri" panose="020F0502020204030204" pitchFamily="34" charset="0"/>
                <a:cs typeface="Calibri" panose="020F0502020204030204" pitchFamily="34" charset="0"/>
              </a:rPr>
              <a:t>Financial Statements Analysis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642939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996013FD-0869-F71E-0477-CDA0F4501C97}"/>
              </a:ext>
            </a:extLst>
          </p:cNvPr>
          <p:cNvSpPr txBox="1"/>
          <p:nvPr/>
        </p:nvSpPr>
        <p:spPr>
          <a:xfrm>
            <a:off x="328973" y="885253"/>
            <a:ext cx="11512507" cy="5064207"/>
          </a:xfrm>
          <a:prstGeom prst="rect">
            <a:avLst/>
          </a:prstGeom>
          <a:solidFill>
            <a:schemeClr val="accent3">
              <a:lumMod val="20000"/>
              <a:lumOff val="80000"/>
            </a:schemeClr>
          </a:solidFill>
        </p:spPr>
        <p:txBody>
          <a:bodyPr wrap="square">
            <a:spAutoFit/>
          </a:bodyPr>
          <a:lstStyle/>
          <a:p>
            <a:pPr algn="ctr" rtl="0">
              <a:lnSpc>
                <a:spcPct val="115000"/>
              </a:lnSpc>
              <a:spcAft>
                <a:spcPts val="800"/>
              </a:spcAft>
            </a:pPr>
            <a:r>
              <a:rPr lang="en-US" sz="3600" b="1" u="sng" dirty="0">
                <a:solidFill>
                  <a:srgbClr val="C00000"/>
                </a:solidFill>
                <a:effectLst/>
                <a:latin typeface="Calibri" panose="020F0502020204030204" pitchFamily="34" charset="0"/>
                <a:ea typeface="Calibri" panose="020F0502020204030204" pitchFamily="34" charset="0"/>
                <a:cs typeface="Calibri" panose="020F0502020204030204" pitchFamily="34" charset="0"/>
              </a:rPr>
              <a:t>Module Learning Outcomes:</a:t>
            </a:r>
            <a:endParaRPr lang="en-US" sz="2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lnSpc>
                <a:spcPct val="115000"/>
              </a:lnSpc>
              <a:spcAft>
                <a:spcPts val="800"/>
              </a:spcAft>
              <a:buClr>
                <a:srgbClr val="000000"/>
              </a:buClr>
              <a:buFont typeface="Symbol" panose="05050102010706020507" pitchFamily="18" charset="2"/>
              <a:buChar char=""/>
            </a:pPr>
            <a:r>
              <a:rPr lang="en-US" sz="2800" b="1" dirty="0">
                <a:latin typeface="Times New Roman" panose="02020603050405020304" pitchFamily="18" charset="0"/>
              </a:rPr>
              <a:t>This course will enable the students to combine practice and theoretical knowledge of financial Accounting.</a:t>
            </a:r>
          </a:p>
          <a:p>
            <a:pPr marL="342900" lvl="0" indent="-342900" algn="just" rtl="0">
              <a:lnSpc>
                <a:spcPct val="115000"/>
              </a:lnSpc>
              <a:spcAft>
                <a:spcPts val="800"/>
              </a:spcAft>
              <a:buClr>
                <a:srgbClr val="000000"/>
              </a:buClr>
              <a:buFont typeface="Symbol" panose="05050102010706020507" pitchFamily="18" charset="2"/>
              <a:buChar char=""/>
            </a:pPr>
            <a:r>
              <a:rPr lang="en-US" sz="2800" b="1" dirty="0">
                <a:latin typeface="Times New Roman" panose="02020603050405020304" pitchFamily="18" charset="0"/>
              </a:rPr>
              <a:t>The students of this course will be active learners and develop awareness of emerging trends in financial Accounting.</a:t>
            </a:r>
          </a:p>
          <a:p>
            <a:pPr marL="342900" lvl="0" indent="-342900" algn="just" rtl="0">
              <a:lnSpc>
                <a:spcPct val="115000"/>
              </a:lnSpc>
              <a:spcAft>
                <a:spcPts val="800"/>
              </a:spcAft>
              <a:buClr>
                <a:srgbClr val="000000"/>
              </a:buClr>
              <a:buFont typeface="Symbol" panose="05050102010706020507" pitchFamily="18" charset="2"/>
              <a:buChar char=""/>
            </a:pPr>
            <a:r>
              <a:rPr lang="en-US" sz="2800" b="1" dirty="0">
                <a:latin typeface="Times New Roman" panose="02020603050405020304" pitchFamily="18" charset="0"/>
              </a:rPr>
              <a:t>The course will provide decision making skills to the students in the financial analysis context.</a:t>
            </a:r>
          </a:p>
          <a:p>
            <a:pPr marL="342900" lvl="0" indent="-342900" algn="just" rtl="0">
              <a:lnSpc>
                <a:spcPct val="115000"/>
              </a:lnSpc>
              <a:spcAft>
                <a:spcPts val="800"/>
              </a:spcAft>
              <a:buClr>
                <a:srgbClr val="000000"/>
              </a:buClr>
              <a:buFont typeface="Symbol" panose="05050102010706020507" pitchFamily="18" charset="2"/>
              <a:buChar char=""/>
            </a:pPr>
            <a:r>
              <a:rPr lang="en-US" sz="2800" b="1" dirty="0">
                <a:latin typeface="Times New Roman" panose="02020603050405020304" pitchFamily="18" charset="0"/>
              </a:rPr>
              <a:t>The students of this course will have the ability to identify and analyze Financial Accounting problems and opportunities in real life situations.</a:t>
            </a:r>
          </a:p>
        </p:txBody>
      </p:sp>
    </p:spTree>
    <p:extLst>
      <p:ext uri="{BB962C8B-B14F-4D97-AF65-F5344CB8AC3E}">
        <p14:creationId xmlns:p14="http://schemas.microsoft.com/office/powerpoint/2010/main" val="28136436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2341695-9D9E-4F99-A705-D5ACDD9FC495}"/>
</file>

<file path=customXml/itemProps2.xml><?xml version="1.0" encoding="utf-8"?>
<ds:datastoreItem xmlns:ds="http://schemas.openxmlformats.org/officeDocument/2006/customXml" ds:itemID="{28155A2A-AF11-4E4E-8F5B-B8C09AB2EF17}"/>
</file>

<file path=customXml/itemProps3.xml><?xml version="1.0" encoding="utf-8"?>
<ds:datastoreItem xmlns:ds="http://schemas.openxmlformats.org/officeDocument/2006/customXml" ds:itemID="{83FF55F4-69F4-4E67-9390-6C2A5F7B692B}"/>
</file>

<file path=docProps/app.xml><?xml version="1.0" encoding="utf-8"?>
<Properties xmlns="http://schemas.openxmlformats.org/officeDocument/2006/extended-properties" xmlns:vt="http://schemas.openxmlformats.org/officeDocument/2006/docPropsVTypes">
  <Template>Office 2013 - 2022 Theme</Template>
  <TotalTime>22190</TotalTime>
  <Words>614</Words>
  <Application>Microsoft Office PowerPoint</Application>
  <PresentationFormat>Widescreen</PresentationFormat>
  <Paragraphs>114</Paragraphs>
  <Slides>14</Slides>
  <Notes>2</Notes>
  <HiddenSlides>0</HiddenSlides>
  <MMClips>0</MMClips>
  <ScaleCrop>false</ScaleCrop>
  <HeadingPairs>
    <vt:vector size="8" baseType="variant">
      <vt:variant>
        <vt:lpstr>Fonts Used</vt:lpstr>
      </vt:variant>
      <vt:variant>
        <vt:i4>13</vt:i4>
      </vt:variant>
      <vt:variant>
        <vt:lpstr>Theme</vt:lpstr>
      </vt:variant>
      <vt:variant>
        <vt:i4>1</vt:i4>
      </vt:variant>
      <vt:variant>
        <vt:lpstr>Embedded OLE Servers</vt:lpstr>
      </vt:variant>
      <vt:variant>
        <vt:i4>1</vt:i4>
      </vt:variant>
      <vt:variant>
        <vt:lpstr>Slide Titles</vt:lpstr>
      </vt:variant>
      <vt:variant>
        <vt:i4>14</vt:i4>
      </vt:variant>
    </vt:vector>
  </HeadingPairs>
  <TitlesOfParts>
    <vt:vector size="29" baseType="lpstr">
      <vt:lpstr>ＭＳ Ｐゴシック</vt:lpstr>
      <vt:lpstr>AdLib BT</vt:lpstr>
      <vt:lpstr>Alexandria</vt:lpstr>
      <vt:lpstr>Arial</vt:lpstr>
      <vt:lpstr>Book Antiqua</vt:lpstr>
      <vt:lpstr>Calibri</vt:lpstr>
      <vt:lpstr>Calibri Light</vt:lpstr>
      <vt:lpstr>Cambria</vt:lpstr>
      <vt:lpstr>Liberation Sans</vt:lpstr>
      <vt:lpstr>Sakkal Majalla</vt:lpstr>
      <vt:lpstr>Source Sans Pro</vt:lpstr>
      <vt:lpstr>Symbol</vt:lpstr>
      <vt:lpstr>Times New Roman</vt:lpstr>
      <vt:lpstr>Office Theme</vt:lpstr>
      <vt:lpstr>Clip</vt:lpstr>
      <vt:lpstr>PowerPoint Presentation</vt:lpstr>
      <vt:lpstr>Chapter (1) Introduction to Financial Accounting</vt:lpstr>
      <vt:lpstr>The Origins of Accounting</vt:lpstr>
      <vt:lpstr>PowerPoint Presentation</vt:lpstr>
      <vt:lpstr>Why do we study Accounting ?</vt:lpstr>
      <vt:lpstr>   Users of Accounting Information</vt:lpstr>
      <vt:lpstr>PowerPoint Presentation</vt:lpstr>
      <vt:lpstr>PowerPoint Presentation</vt:lpstr>
      <vt:lpstr>PowerPoint Presentation</vt:lpstr>
      <vt:lpstr>The Structure of the IASB</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STW</cp:lastModifiedBy>
  <cp:revision>1038</cp:revision>
  <cp:lastPrinted>2021-04-19T13:59:41Z</cp:lastPrinted>
  <dcterms:created xsi:type="dcterms:W3CDTF">2020-10-26T19:32:15Z</dcterms:created>
  <dcterms:modified xsi:type="dcterms:W3CDTF">2026-09-27T17:57:04Z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