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0" r:id="rId3"/>
  </p:sldMasterIdLst>
  <p:notesMasterIdLst>
    <p:notesMasterId r:id="rId48"/>
  </p:notesMasterIdLst>
  <p:sldIdLst>
    <p:sldId id="627" r:id="rId4"/>
    <p:sldId id="628" r:id="rId5"/>
    <p:sldId id="629" r:id="rId6"/>
    <p:sldId id="435" r:id="rId7"/>
    <p:sldId id="434" r:id="rId8"/>
    <p:sldId id="436" r:id="rId9"/>
    <p:sldId id="437" r:id="rId10"/>
    <p:sldId id="438" r:id="rId11"/>
    <p:sldId id="439" r:id="rId12"/>
    <p:sldId id="440" r:id="rId13"/>
    <p:sldId id="441" r:id="rId14"/>
    <p:sldId id="442" r:id="rId15"/>
    <p:sldId id="443" r:id="rId16"/>
    <p:sldId id="461" r:id="rId17"/>
    <p:sldId id="462" r:id="rId18"/>
    <p:sldId id="444" r:id="rId19"/>
    <p:sldId id="467" r:id="rId20"/>
    <p:sldId id="448" r:id="rId21"/>
    <p:sldId id="468" r:id="rId22"/>
    <p:sldId id="449" r:id="rId23"/>
    <p:sldId id="469" r:id="rId24"/>
    <p:sldId id="470" r:id="rId25"/>
    <p:sldId id="450" r:id="rId26"/>
    <p:sldId id="451" r:id="rId27"/>
    <p:sldId id="452" r:id="rId28"/>
    <p:sldId id="453" r:id="rId29"/>
    <p:sldId id="454" r:id="rId30"/>
    <p:sldId id="455" r:id="rId31"/>
    <p:sldId id="456" r:id="rId32"/>
    <p:sldId id="457" r:id="rId33"/>
    <p:sldId id="458" r:id="rId34"/>
    <p:sldId id="459" r:id="rId35"/>
    <p:sldId id="460" r:id="rId36"/>
    <p:sldId id="471" r:id="rId37"/>
    <p:sldId id="472" r:id="rId38"/>
    <p:sldId id="473" r:id="rId39"/>
    <p:sldId id="474" r:id="rId40"/>
    <p:sldId id="475" r:id="rId41"/>
    <p:sldId id="476" r:id="rId42"/>
    <p:sldId id="477" r:id="rId43"/>
    <p:sldId id="478" r:id="rId44"/>
    <p:sldId id="483" r:id="rId45"/>
    <p:sldId id="487" r:id="rId46"/>
    <p:sldId id="630" r:id="rId4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27"/>
            <p14:sldId id="628"/>
            <p14:sldId id="629"/>
            <p14:sldId id="435"/>
            <p14:sldId id="434"/>
            <p14:sldId id="436"/>
            <p14:sldId id="437"/>
            <p14:sldId id="438"/>
            <p14:sldId id="439"/>
            <p14:sldId id="440"/>
            <p14:sldId id="441"/>
            <p14:sldId id="442"/>
            <p14:sldId id="443"/>
            <p14:sldId id="461"/>
            <p14:sldId id="462"/>
            <p14:sldId id="444"/>
            <p14:sldId id="467"/>
            <p14:sldId id="448"/>
            <p14:sldId id="468"/>
            <p14:sldId id="449"/>
            <p14:sldId id="469"/>
            <p14:sldId id="470"/>
            <p14:sldId id="450"/>
            <p14:sldId id="451"/>
            <p14:sldId id="452"/>
            <p14:sldId id="453"/>
            <p14:sldId id="454"/>
            <p14:sldId id="455"/>
            <p14:sldId id="456"/>
            <p14:sldId id="457"/>
            <p14:sldId id="458"/>
            <p14:sldId id="459"/>
            <p14:sldId id="460"/>
            <p14:sldId id="471"/>
            <p14:sldId id="472"/>
            <p14:sldId id="473"/>
            <p14:sldId id="474"/>
            <p14:sldId id="475"/>
            <p14:sldId id="476"/>
            <p14:sldId id="477"/>
            <p14:sldId id="478"/>
            <p14:sldId id="483"/>
            <p14:sldId id="487"/>
          </p14:sldIdLst>
        </p14:section>
        <p14:section name="Untitled Section" id="{2F6AD2C2-46A9-4BC4-94FF-3A698A8E8EFB}">
          <p14:sldIdLst>
            <p14:sldId id="630"/>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1"/>
    </p:ext>
    <p:ext uri="{D31A062A-798A-4329-ABDD-BBA856620510}">
      <p14:defaultImageDpi xmlns:p14="http://schemas.microsoft.com/office/powerpoint/2010/main" val="33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2" autoAdjust="0"/>
    <p:restoredTop sz="93724" autoAdjust="0"/>
  </p:normalViewPr>
  <p:slideViewPr>
    <p:cSldViewPr snapToGrid="0">
      <p:cViewPr varScale="1">
        <p:scale>
          <a:sx n="78" d="100"/>
          <a:sy n="78" d="100"/>
        </p:scale>
        <p:origin x="706"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viewProps" Target="viewProps.xml"/><Relationship Id="rId7" Type="http://schemas.openxmlformats.org/officeDocument/2006/relationships/slide" Target="slides/slide4.xml"/><Relationship Id="rId2" Type="http://schemas.openxmlformats.org/officeDocument/2006/relationships/customXml" Target="../customXml/item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notesMaster" Target="notesMasters/notesMaster1.xml"/><Relationship Id="rId8" Type="http://schemas.openxmlformats.org/officeDocument/2006/relationships/slide" Target="slides/slide5.xml"/><Relationship Id="rId51" Type="http://schemas.openxmlformats.org/officeDocument/2006/relationships/theme" Target="theme/theme1.xml"/><Relationship Id="rId3" Type="http://schemas.openxmlformats.org/officeDocument/2006/relationships/slideMaster" Target="slideMasters/slideMaster1.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1" Type="http://schemas.openxmlformats.org/officeDocument/2006/relationships/customXml" Target="../customXml/item1.xml"/><Relationship Id="rId6" Type="http://schemas.openxmlformats.org/officeDocument/2006/relationships/slide" Target="slides/slide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C4C6612-55BC-47A9-A733-8AD1262CDB75}"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50CFA177-0C1F-42C4-BA98-A7639A7698DB}">
      <dgm:prSet/>
      <dgm:spPr/>
      <dgm:t>
        <a:bodyPr/>
        <a:lstStyle/>
        <a:p>
          <a:pPr algn="just"/>
          <a:r>
            <a:rPr lang="en-US" dirty="0">
              <a:solidFill>
                <a:schemeClr val="tx1"/>
              </a:solidFill>
            </a:rPr>
            <a:t>The goal of this chapter is not to make you an accountant, but instead to provide you with the tools to </a:t>
          </a:r>
          <a:r>
            <a:rPr lang="en-US" b="1" dirty="0">
              <a:solidFill>
                <a:schemeClr val="tx1"/>
              </a:solidFill>
            </a:rPr>
            <a:t>understand a firm’s financial situation</a:t>
          </a:r>
          <a:r>
            <a:rPr lang="en-US" dirty="0">
              <a:solidFill>
                <a:schemeClr val="tx1"/>
              </a:solidFill>
            </a:rPr>
            <a:t>. </a:t>
          </a:r>
        </a:p>
      </dgm:t>
    </dgm:pt>
    <dgm:pt modelId="{0A3C7413-07E2-4FDA-9BF7-2146AEA6CDDB}" type="parTrans" cxnId="{7199BB8B-B84D-48B3-A1A3-BD29605A3CE1}">
      <dgm:prSet/>
      <dgm:spPr/>
      <dgm:t>
        <a:bodyPr/>
        <a:lstStyle/>
        <a:p>
          <a:endParaRPr lang="en-US">
            <a:solidFill>
              <a:schemeClr val="bg1"/>
            </a:solidFill>
          </a:endParaRPr>
        </a:p>
      </dgm:t>
    </dgm:pt>
    <dgm:pt modelId="{B57766FE-609B-4A09-B003-409D9F4591D4}" type="sibTrans" cxnId="{7199BB8B-B84D-48B3-A1A3-BD29605A3CE1}">
      <dgm:prSet/>
      <dgm:spPr/>
      <dgm:t>
        <a:bodyPr/>
        <a:lstStyle/>
        <a:p>
          <a:endParaRPr lang="en-US">
            <a:solidFill>
              <a:schemeClr val="bg1"/>
            </a:solidFill>
          </a:endParaRPr>
        </a:p>
      </dgm:t>
    </dgm:pt>
    <dgm:pt modelId="{C50613D5-09C2-40F2-AB70-13289805DF1C}">
      <dgm:prSet custT="1"/>
      <dgm:spPr/>
      <dgm:t>
        <a:bodyPr/>
        <a:lstStyle/>
        <a:p>
          <a:pPr algn="just"/>
          <a:r>
            <a:rPr lang="en-US" sz="1900" kern="1200" dirty="0">
              <a:solidFill>
                <a:schemeClr val="tx1"/>
              </a:solidFill>
            </a:rPr>
            <a:t>With this knowledge, you will be able to understand the financial </a:t>
          </a:r>
          <a:r>
            <a:rPr lang="en-US" sz="1900" b="1" kern="1200" dirty="0">
              <a:solidFill>
                <a:schemeClr val="tx1"/>
              </a:solidFill>
            </a:rPr>
            <a:t>consequences of a company’s </a:t>
          </a:r>
          <a:r>
            <a:rPr lang="en-US" sz="1900" b="1" kern="1200" dirty="0">
              <a:solidFill>
                <a:schemeClr val="tx1"/>
              </a:solidFill>
              <a:latin typeface="Calibri"/>
              <a:ea typeface="+mn-ea"/>
              <a:cs typeface="+mn-cs"/>
            </a:rPr>
            <a:t>decisi</a:t>
          </a:r>
          <a:r>
            <a:rPr lang="en-US" sz="1900" b="1" kern="1200" dirty="0">
              <a:solidFill>
                <a:schemeClr val="tx1"/>
              </a:solidFill>
            </a:rPr>
            <a:t>ons and </a:t>
          </a:r>
          <a:r>
            <a:rPr lang="en-US" sz="1900" b="1" kern="1200" dirty="0">
              <a:solidFill>
                <a:schemeClr val="tx1"/>
              </a:solidFill>
              <a:latin typeface="Calibri"/>
              <a:ea typeface="+mn-ea"/>
              <a:cs typeface="+mn-cs"/>
            </a:rPr>
            <a:t>actions</a:t>
          </a:r>
          <a:r>
            <a:rPr lang="en-US" sz="1900" kern="1200" dirty="0">
              <a:solidFill>
                <a:schemeClr val="tx1"/>
              </a:solidFill>
            </a:rPr>
            <a:t>—as well as your own.</a:t>
          </a:r>
        </a:p>
      </dgm:t>
    </dgm:pt>
    <dgm:pt modelId="{EA7EFB17-7202-45E4-9D7F-734A3DC892E9}" type="parTrans" cxnId="{DECFEB42-6662-44EB-8B72-05207E4DF430}">
      <dgm:prSet/>
      <dgm:spPr/>
      <dgm:t>
        <a:bodyPr/>
        <a:lstStyle/>
        <a:p>
          <a:endParaRPr lang="en-US">
            <a:solidFill>
              <a:schemeClr val="bg1"/>
            </a:solidFill>
          </a:endParaRPr>
        </a:p>
      </dgm:t>
    </dgm:pt>
    <dgm:pt modelId="{C391EB2E-76C6-449D-B6BC-1AE4033129B4}" type="sibTrans" cxnId="{DECFEB42-6662-44EB-8B72-05207E4DF430}">
      <dgm:prSet/>
      <dgm:spPr/>
      <dgm:t>
        <a:bodyPr/>
        <a:lstStyle/>
        <a:p>
          <a:endParaRPr lang="en-US">
            <a:solidFill>
              <a:schemeClr val="bg1"/>
            </a:solidFill>
          </a:endParaRPr>
        </a:p>
      </dgm:t>
    </dgm:pt>
    <dgm:pt modelId="{F504B8D7-6AEE-4AF3-A0E3-5DAFD20E9224}">
      <dgm:prSet/>
      <dgm:spPr/>
      <dgm:t>
        <a:bodyPr/>
        <a:lstStyle/>
        <a:p>
          <a:pPr algn="just"/>
          <a:r>
            <a:rPr lang="en-US" dirty="0">
              <a:solidFill>
                <a:schemeClr val="tx1"/>
              </a:solidFill>
            </a:rPr>
            <a:t>The financial performance of a firm </a:t>
          </a:r>
          <a:r>
            <a:rPr lang="en-US" b="1" dirty="0">
              <a:solidFill>
                <a:schemeClr val="tx1"/>
              </a:solidFill>
            </a:rPr>
            <a:t>matters to a lot of groups</a:t>
          </a:r>
          <a:r>
            <a:rPr lang="en-US" dirty="0">
              <a:solidFill>
                <a:schemeClr val="tx1"/>
              </a:solidFill>
            </a:rPr>
            <a:t>—the company’s management, its employees, and its investors, just to name a few. </a:t>
          </a:r>
        </a:p>
      </dgm:t>
    </dgm:pt>
    <dgm:pt modelId="{48D2C98B-6322-4FDA-9C07-CA2BF9248BCA}" type="parTrans" cxnId="{B58F32D1-8295-4F5A-AD9B-0069993E4FA1}">
      <dgm:prSet/>
      <dgm:spPr/>
      <dgm:t>
        <a:bodyPr/>
        <a:lstStyle/>
        <a:p>
          <a:endParaRPr lang="en-US">
            <a:solidFill>
              <a:schemeClr val="bg1"/>
            </a:solidFill>
          </a:endParaRPr>
        </a:p>
      </dgm:t>
    </dgm:pt>
    <dgm:pt modelId="{5EAA24E6-97DE-4884-A8A6-EDA4233239DB}" type="sibTrans" cxnId="{B58F32D1-8295-4F5A-AD9B-0069993E4FA1}">
      <dgm:prSet/>
      <dgm:spPr/>
      <dgm:t>
        <a:bodyPr/>
        <a:lstStyle/>
        <a:p>
          <a:endParaRPr lang="en-US">
            <a:solidFill>
              <a:schemeClr val="bg1"/>
            </a:solidFill>
          </a:endParaRPr>
        </a:p>
      </dgm:t>
    </dgm:pt>
    <dgm:pt modelId="{B23483A1-B1AE-4D62-8C59-E8B7E4CC1073}">
      <dgm:prSet/>
      <dgm:spPr/>
      <dgm:t>
        <a:bodyPr/>
        <a:lstStyle/>
        <a:p>
          <a:pPr algn="just"/>
          <a:r>
            <a:rPr lang="en-US" dirty="0">
              <a:solidFill>
                <a:schemeClr val="tx1"/>
              </a:solidFill>
            </a:rPr>
            <a:t>This is true whether you are in the firm’s marketing, finance, or human resources department. </a:t>
          </a:r>
        </a:p>
      </dgm:t>
    </dgm:pt>
    <dgm:pt modelId="{02DB68C7-38C6-47EF-BC78-A2F13600CF1E}" type="parTrans" cxnId="{4F62F62E-8CFF-46C9-AF95-5BDE59905E55}">
      <dgm:prSet/>
      <dgm:spPr/>
      <dgm:t>
        <a:bodyPr/>
        <a:lstStyle/>
        <a:p>
          <a:endParaRPr lang="en-US">
            <a:solidFill>
              <a:schemeClr val="bg1"/>
            </a:solidFill>
          </a:endParaRPr>
        </a:p>
      </dgm:t>
    </dgm:pt>
    <dgm:pt modelId="{0ACFB952-BBF8-48CE-80F6-E37B8F3C2B48}" type="sibTrans" cxnId="{4F62F62E-8CFF-46C9-AF95-5BDE59905E55}">
      <dgm:prSet/>
      <dgm:spPr/>
      <dgm:t>
        <a:bodyPr/>
        <a:lstStyle/>
        <a:p>
          <a:endParaRPr lang="en-US">
            <a:solidFill>
              <a:schemeClr val="bg1"/>
            </a:solidFill>
          </a:endParaRPr>
        </a:p>
      </dgm:t>
    </dgm:pt>
    <dgm:pt modelId="{454BCC55-B3E6-4CEC-8BE8-AE725100AEA6}">
      <dgm:prSet/>
      <dgm:spPr/>
      <dgm:t>
        <a:bodyPr/>
        <a:lstStyle/>
        <a:p>
          <a:pPr algn="just"/>
          <a:r>
            <a:rPr lang="en-US" dirty="0">
              <a:solidFill>
                <a:schemeClr val="tx1"/>
              </a:solidFill>
            </a:rPr>
            <a:t>So regardless of your position in the firm, it is in your own best interest to know the basics of financial statements—even if accounting is not your greatest love.</a:t>
          </a:r>
        </a:p>
      </dgm:t>
    </dgm:pt>
    <dgm:pt modelId="{F3CF690A-BB24-4268-8653-91BC7FDB3DE7}" type="parTrans" cxnId="{1A5C6D49-37FE-41CC-A3D9-D5543D297F83}">
      <dgm:prSet/>
      <dgm:spPr/>
      <dgm:t>
        <a:bodyPr/>
        <a:lstStyle/>
        <a:p>
          <a:endParaRPr lang="en-US">
            <a:solidFill>
              <a:schemeClr val="bg1"/>
            </a:solidFill>
          </a:endParaRPr>
        </a:p>
      </dgm:t>
    </dgm:pt>
    <dgm:pt modelId="{4E22C41C-CFCD-4882-964A-438F8632DB79}" type="sibTrans" cxnId="{1A5C6D49-37FE-41CC-A3D9-D5543D297F83}">
      <dgm:prSet/>
      <dgm:spPr/>
      <dgm:t>
        <a:bodyPr/>
        <a:lstStyle/>
        <a:p>
          <a:endParaRPr lang="en-US">
            <a:solidFill>
              <a:schemeClr val="bg1"/>
            </a:solidFill>
          </a:endParaRPr>
        </a:p>
      </dgm:t>
    </dgm:pt>
    <dgm:pt modelId="{F2E0440E-C1A0-6145-8D40-D4623C685FB9}" type="pres">
      <dgm:prSet presAssocID="{AC4C6612-55BC-47A9-A733-8AD1262CDB75}" presName="vert0" presStyleCnt="0">
        <dgm:presLayoutVars>
          <dgm:dir/>
          <dgm:animOne val="branch"/>
          <dgm:animLvl val="lvl"/>
        </dgm:presLayoutVars>
      </dgm:prSet>
      <dgm:spPr/>
      <dgm:t>
        <a:bodyPr/>
        <a:lstStyle/>
        <a:p>
          <a:endParaRPr lang="en-US"/>
        </a:p>
      </dgm:t>
    </dgm:pt>
    <dgm:pt modelId="{6A6B22C2-3E3F-AD43-A18A-788956B6F43E}" type="pres">
      <dgm:prSet presAssocID="{50CFA177-0C1F-42C4-BA98-A7639A7698DB}" presName="thickLine" presStyleLbl="alignNode1" presStyleIdx="0" presStyleCnt="5"/>
      <dgm:spPr/>
    </dgm:pt>
    <dgm:pt modelId="{B05B0E04-A98C-0D43-8418-C46C159B4846}" type="pres">
      <dgm:prSet presAssocID="{50CFA177-0C1F-42C4-BA98-A7639A7698DB}" presName="horz1" presStyleCnt="0"/>
      <dgm:spPr/>
    </dgm:pt>
    <dgm:pt modelId="{25C41037-7520-A64C-84D4-E94264A4855E}" type="pres">
      <dgm:prSet presAssocID="{50CFA177-0C1F-42C4-BA98-A7639A7698DB}" presName="tx1" presStyleLbl="revTx" presStyleIdx="0" presStyleCnt="5"/>
      <dgm:spPr/>
      <dgm:t>
        <a:bodyPr/>
        <a:lstStyle/>
        <a:p>
          <a:endParaRPr lang="en-US"/>
        </a:p>
      </dgm:t>
    </dgm:pt>
    <dgm:pt modelId="{5FAF2C68-4850-E04D-8308-62132BD54202}" type="pres">
      <dgm:prSet presAssocID="{50CFA177-0C1F-42C4-BA98-A7639A7698DB}" presName="vert1" presStyleCnt="0"/>
      <dgm:spPr/>
    </dgm:pt>
    <dgm:pt modelId="{EAA28FF7-8A74-2D48-BA6E-FFDC9351BD1A}" type="pres">
      <dgm:prSet presAssocID="{C50613D5-09C2-40F2-AB70-13289805DF1C}" presName="thickLine" presStyleLbl="alignNode1" presStyleIdx="1" presStyleCnt="5"/>
      <dgm:spPr/>
    </dgm:pt>
    <dgm:pt modelId="{0CE88916-8412-9F42-91DE-E90E2EEC3401}" type="pres">
      <dgm:prSet presAssocID="{C50613D5-09C2-40F2-AB70-13289805DF1C}" presName="horz1" presStyleCnt="0"/>
      <dgm:spPr/>
    </dgm:pt>
    <dgm:pt modelId="{24519BBF-A213-D847-BDBF-437D41DF6BE3}" type="pres">
      <dgm:prSet presAssocID="{C50613D5-09C2-40F2-AB70-13289805DF1C}" presName="tx1" presStyleLbl="revTx" presStyleIdx="1" presStyleCnt="5"/>
      <dgm:spPr/>
      <dgm:t>
        <a:bodyPr/>
        <a:lstStyle/>
        <a:p>
          <a:endParaRPr lang="en-US"/>
        </a:p>
      </dgm:t>
    </dgm:pt>
    <dgm:pt modelId="{8322459B-2DF8-0640-9962-13A17B1D7193}" type="pres">
      <dgm:prSet presAssocID="{C50613D5-09C2-40F2-AB70-13289805DF1C}" presName="vert1" presStyleCnt="0"/>
      <dgm:spPr/>
    </dgm:pt>
    <dgm:pt modelId="{9A8D3060-0765-3241-8386-C36FE5554611}" type="pres">
      <dgm:prSet presAssocID="{F504B8D7-6AEE-4AF3-A0E3-5DAFD20E9224}" presName="thickLine" presStyleLbl="alignNode1" presStyleIdx="2" presStyleCnt="5"/>
      <dgm:spPr/>
    </dgm:pt>
    <dgm:pt modelId="{A0AC4D32-A12D-C64C-9010-6CBCEB457A87}" type="pres">
      <dgm:prSet presAssocID="{F504B8D7-6AEE-4AF3-A0E3-5DAFD20E9224}" presName="horz1" presStyleCnt="0"/>
      <dgm:spPr/>
    </dgm:pt>
    <dgm:pt modelId="{9CE929E1-5E1F-B949-B7D7-203B4428ABB8}" type="pres">
      <dgm:prSet presAssocID="{F504B8D7-6AEE-4AF3-A0E3-5DAFD20E9224}" presName="tx1" presStyleLbl="revTx" presStyleIdx="2" presStyleCnt="5"/>
      <dgm:spPr/>
      <dgm:t>
        <a:bodyPr/>
        <a:lstStyle/>
        <a:p>
          <a:endParaRPr lang="en-US"/>
        </a:p>
      </dgm:t>
    </dgm:pt>
    <dgm:pt modelId="{CA8B1D96-455E-6241-A5AC-4161C8CFE718}" type="pres">
      <dgm:prSet presAssocID="{F504B8D7-6AEE-4AF3-A0E3-5DAFD20E9224}" presName="vert1" presStyleCnt="0"/>
      <dgm:spPr/>
    </dgm:pt>
    <dgm:pt modelId="{976EE4A8-796C-4E45-A609-45F16E551751}" type="pres">
      <dgm:prSet presAssocID="{B23483A1-B1AE-4D62-8C59-E8B7E4CC1073}" presName="thickLine" presStyleLbl="alignNode1" presStyleIdx="3" presStyleCnt="5"/>
      <dgm:spPr/>
    </dgm:pt>
    <dgm:pt modelId="{77523F74-4659-2147-87E6-92BC6E9FCD8F}" type="pres">
      <dgm:prSet presAssocID="{B23483A1-B1AE-4D62-8C59-E8B7E4CC1073}" presName="horz1" presStyleCnt="0"/>
      <dgm:spPr/>
    </dgm:pt>
    <dgm:pt modelId="{91B87C3C-A82E-F944-9F25-ECD16FD67AED}" type="pres">
      <dgm:prSet presAssocID="{B23483A1-B1AE-4D62-8C59-E8B7E4CC1073}" presName="tx1" presStyleLbl="revTx" presStyleIdx="3" presStyleCnt="5"/>
      <dgm:spPr/>
      <dgm:t>
        <a:bodyPr/>
        <a:lstStyle/>
        <a:p>
          <a:endParaRPr lang="en-US"/>
        </a:p>
      </dgm:t>
    </dgm:pt>
    <dgm:pt modelId="{1F57B6C4-600A-E043-9C28-7755E38647B9}" type="pres">
      <dgm:prSet presAssocID="{B23483A1-B1AE-4D62-8C59-E8B7E4CC1073}" presName="vert1" presStyleCnt="0"/>
      <dgm:spPr/>
    </dgm:pt>
    <dgm:pt modelId="{A54EFE3C-E8FC-2942-A0BD-DA03538B0BE7}" type="pres">
      <dgm:prSet presAssocID="{454BCC55-B3E6-4CEC-8BE8-AE725100AEA6}" presName="thickLine" presStyleLbl="alignNode1" presStyleIdx="4" presStyleCnt="5"/>
      <dgm:spPr/>
    </dgm:pt>
    <dgm:pt modelId="{73633295-6974-DD44-9E1A-889E4FAB7E33}" type="pres">
      <dgm:prSet presAssocID="{454BCC55-B3E6-4CEC-8BE8-AE725100AEA6}" presName="horz1" presStyleCnt="0"/>
      <dgm:spPr/>
    </dgm:pt>
    <dgm:pt modelId="{27394B19-545F-FD43-B929-28EE387F50E8}" type="pres">
      <dgm:prSet presAssocID="{454BCC55-B3E6-4CEC-8BE8-AE725100AEA6}" presName="tx1" presStyleLbl="revTx" presStyleIdx="4" presStyleCnt="5"/>
      <dgm:spPr/>
      <dgm:t>
        <a:bodyPr/>
        <a:lstStyle/>
        <a:p>
          <a:endParaRPr lang="en-US"/>
        </a:p>
      </dgm:t>
    </dgm:pt>
    <dgm:pt modelId="{80BC290F-B908-3D41-BD63-69A698C14277}" type="pres">
      <dgm:prSet presAssocID="{454BCC55-B3E6-4CEC-8BE8-AE725100AEA6}" presName="vert1" presStyleCnt="0"/>
      <dgm:spPr/>
    </dgm:pt>
  </dgm:ptLst>
  <dgm:cxnLst>
    <dgm:cxn modelId="{4F62F62E-8CFF-46C9-AF95-5BDE59905E55}" srcId="{AC4C6612-55BC-47A9-A733-8AD1262CDB75}" destId="{B23483A1-B1AE-4D62-8C59-E8B7E4CC1073}" srcOrd="3" destOrd="0" parTransId="{02DB68C7-38C6-47EF-BC78-A2F13600CF1E}" sibTransId="{0ACFB952-BBF8-48CE-80F6-E37B8F3C2B48}"/>
    <dgm:cxn modelId="{B58F32D1-8295-4F5A-AD9B-0069993E4FA1}" srcId="{AC4C6612-55BC-47A9-A733-8AD1262CDB75}" destId="{F504B8D7-6AEE-4AF3-A0E3-5DAFD20E9224}" srcOrd="2" destOrd="0" parTransId="{48D2C98B-6322-4FDA-9C07-CA2BF9248BCA}" sibTransId="{5EAA24E6-97DE-4884-A8A6-EDA4233239DB}"/>
    <dgm:cxn modelId="{1A5C6D49-37FE-41CC-A3D9-D5543D297F83}" srcId="{AC4C6612-55BC-47A9-A733-8AD1262CDB75}" destId="{454BCC55-B3E6-4CEC-8BE8-AE725100AEA6}" srcOrd="4" destOrd="0" parTransId="{F3CF690A-BB24-4268-8653-91BC7FDB3DE7}" sibTransId="{4E22C41C-CFCD-4882-964A-438F8632DB79}"/>
    <dgm:cxn modelId="{66983C83-EC27-B540-8734-60DD43BA41B7}" type="presOf" srcId="{50CFA177-0C1F-42C4-BA98-A7639A7698DB}" destId="{25C41037-7520-A64C-84D4-E94264A4855E}" srcOrd="0" destOrd="0" presId="urn:microsoft.com/office/officeart/2008/layout/LinedList"/>
    <dgm:cxn modelId="{C955A8A1-AD0A-A74D-942A-1550FDD33A96}" type="presOf" srcId="{B23483A1-B1AE-4D62-8C59-E8B7E4CC1073}" destId="{91B87C3C-A82E-F944-9F25-ECD16FD67AED}" srcOrd="0" destOrd="0" presId="urn:microsoft.com/office/officeart/2008/layout/LinedList"/>
    <dgm:cxn modelId="{E8DF1F90-FE0F-6442-9E42-C2FE57DE86F0}" type="presOf" srcId="{AC4C6612-55BC-47A9-A733-8AD1262CDB75}" destId="{F2E0440E-C1A0-6145-8D40-D4623C685FB9}" srcOrd="0" destOrd="0" presId="urn:microsoft.com/office/officeart/2008/layout/LinedList"/>
    <dgm:cxn modelId="{DECFEB42-6662-44EB-8B72-05207E4DF430}" srcId="{AC4C6612-55BC-47A9-A733-8AD1262CDB75}" destId="{C50613D5-09C2-40F2-AB70-13289805DF1C}" srcOrd="1" destOrd="0" parTransId="{EA7EFB17-7202-45E4-9D7F-734A3DC892E9}" sibTransId="{C391EB2E-76C6-449D-B6BC-1AE4033129B4}"/>
    <dgm:cxn modelId="{AD5B945D-97FD-FA44-BE63-5700C487A420}" type="presOf" srcId="{C50613D5-09C2-40F2-AB70-13289805DF1C}" destId="{24519BBF-A213-D847-BDBF-437D41DF6BE3}" srcOrd="0" destOrd="0" presId="urn:microsoft.com/office/officeart/2008/layout/LinedList"/>
    <dgm:cxn modelId="{7199BB8B-B84D-48B3-A1A3-BD29605A3CE1}" srcId="{AC4C6612-55BC-47A9-A733-8AD1262CDB75}" destId="{50CFA177-0C1F-42C4-BA98-A7639A7698DB}" srcOrd="0" destOrd="0" parTransId="{0A3C7413-07E2-4FDA-9BF7-2146AEA6CDDB}" sibTransId="{B57766FE-609B-4A09-B003-409D9F4591D4}"/>
    <dgm:cxn modelId="{A27F1382-D0FE-4A45-B256-A49EE219F070}" type="presOf" srcId="{454BCC55-B3E6-4CEC-8BE8-AE725100AEA6}" destId="{27394B19-545F-FD43-B929-28EE387F50E8}" srcOrd="0" destOrd="0" presId="urn:microsoft.com/office/officeart/2008/layout/LinedList"/>
    <dgm:cxn modelId="{3900395D-3247-0044-BB93-AC141E156272}" type="presOf" srcId="{F504B8D7-6AEE-4AF3-A0E3-5DAFD20E9224}" destId="{9CE929E1-5E1F-B949-B7D7-203B4428ABB8}" srcOrd="0" destOrd="0" presId="urn:microsoft.com/office/officeart/2008/layout/LinedList"/>
    <dgm:cxn modelId="{9B5A682A-E024-B646-B57E-5BF95479626B}" type="presParOf" srcId="{F2E0440E-C1A0-6145-8D40-D4623C685FB9}" destId="{6A6B22C2-3E3F-AD43-A18A-788956B6F43E}" srcOrd="0" destOrd="0" presId="urn:microsoft.com/office/officeart/2008/layout/LinedList"/>
    <dgm:cxn modelId="{C63616B3-3D04-B645-B374-6D17F6B48558}" type="presParOf" srcId="{F2E0440E-C1A0-6145-8D40-D4623C685FB9}" destId="{B05B0E04-A98C-0D43-8418-C46C159B4846}" srcOrd="1" destOrd="0" presId="urn:microsoft.com/office/officeart/2008/layout/LinedList"/>
    <dgm:cxn modelId="{694482A5-DFA6-7342-B94D-75820342EB8B}" type="presParOf" srcId="{B05B0E04-A98C-0D43-8418-C46C159B4846}" destId="{25C41037-7520-A64C-84D4-E94264A4855E}" srcOrd="0" destOrd="0" presId="urn:microsoft.com/office/officeart/2008/layout/LinedList"/>
    <dgm:cxn modelId="{73B1CEDE-677D-6147-920C-F6AE8E51D92E}" type="presParOf" srcId="{B05B0E04-A98C-0D43-8418-C46C159B4846}" destId="{5FAF2C68-4850-E04D-8308-62132BD54202}" srcOrd="1" destOrd="0" presId="urn:microsoft.com/office/officeart/2008/layout/LinedList"/>
    <dgm:cxn modelId="{CBE3372D-88E9-844B-8BE8-6A8EAB6586CD}" type="presParOf" srcId="{F2E0440E-C1A0-6145-8D40-D4623C685FB9}" destId="{EAA28FF7-8A74-2D48-BA6E-FFDC9351BD1A}" srcOrd="2" destOrd="0" presId="urn:microsoft.com/office/officeart/2008/layout/LinedList"/>
    <dgm:cxn modelId="{6A0560A2-4196-024B-9BE2-96F558955625}" type="presParOf" srcId="{F2E0440E-C1A0-6145-8D40-D4623C685FB9}" destId="{0CE88916-8412-9F42-91DE-E90E2EEC3401}" srcOrd="3" destOrd="0" presId="urn:microsoft.com/office/officeart/2008/layout/LinedList"/>
    <dgm:cxn modelId="{C18B10E2-F838-D349-8BF7-E64AEB341C7B}" type="presParOf" srcId="{0CE88916-8412-9F42-91DE-E90E2EEC3401}" destId="{24519BBF-A213-D847-BDBF-437D41DF6BE3}" srcOrd="0" destOrd="0" presId="urn:microsoft.com/office/officeart/2008/layout/LinedList"/>
    <dgm:cxn modelId="{9D2182C1-3C4E-6C43-A08D-B2DF558F47D1}" type="presParOf" srcId="{0CE88916-8412-9F42-91DE-E90E2EEC3401}" destId="{8322459B-2DF8-0640-9962-13A17B1D7193}" srcOrd="1" destOrd="0" presId="urn:microsoft.com/office/officeart/2008/layout/LinedList"/>
    <dgm:cxn modelId="{781F7945-D8D8-434F-AA33-EFD4FF86FA21}" type="presParOf" srcId="{F2E0440E-C1A0-6145-8D40-D4623C685FB9}" destId="{9A8D3060-0765-3241-8386-C36FE5554611}" srcOrd="4" destOrd="0" presId="urn:microsoft.com/office/officeart/2008/layout/LinedList"/>
    <dgm:cxn modelId="{6DFAF527-834C-8B43-A338-6CADE0BA8FB6}" type="presParOf" srcId="{F2E0440E-C1A0-6145-8D40-D4623C685FB9}" destId="{A0AC4D32-A12D-C64C-9010-6CBCEB457A87}" srcOrd="5" destOrd="0" presId="urn:microsoft.com/office/officeart/2008/layout/LinedList"/>
    <dgm:cxn modelId="{E9DCA368-31EE-F04C-8CFC-CA705657D877}" type="presParOf" srcId="{A0AC4D32-A12D-C64C-9010-6CBCEB457A87}" destId="{9CE929E1-5E1F-B949-B7D7-203B4428ABB8}" srcOrd="0" destOrd="0" presId="urn:microsoft.com/office/officeart/2008/layout/LinedList"/>
    <dgm:cxn modelId="{8E1A03E9-A5DD-7949-91F1-429AD692A8EA}" type="presParOf" srcId="{A0AC4D32-A12D-C64C-9010-6CBCEB457A87}" destId="{CA8B1D96-455E-6241-A5AC-4161C8CFE718}" srcOrd="1" destOrd="0" presId="urn:microsoft.com/office/officeart/2008/layout/LinedList"/>
    <dgm:cxn modelId="{A29B03FC-2499-3A43-B309-4D7036DCDE20}" type="presParOf" srcId="{F2E0440E-C1A0-6145-8D40-D4623C685FB9}" destId="{976EE4A8-796C-4E45-A609-45F16E551751}" srcOrd="6" destOrd="0" presId="urn:microsoft.com/office/officeart/2008/layout/LinedList"/>
    <dgm:cxn modelId="{9582BF89-A6EA-CB4F-8CC8-D020450A4AE2}" type="presParOf" srcId="{F2E0440E-C1A0-6145-8D40-D4623C685FB9}" destId="{77523F74-4659-2147-87E6-92BC6E9FCD8F}" srcOrd="7" destOrd="0" presId="urn:microsoft.com/office/officeart/2008/layout/LinedList"/>
    <dgm:cxn modelId="{B96F5C83-8CD3-544B-8F5E-C169F19BFE48}" type="presParOf" srcId="{77523F74-4659-2147-87E6-92BC6E9FCD8F}" destId="{91B87C3C-A82E-F944-9F25-ECD16FD67AED}" srcOrd="0" destOrd="0" presId="urn:microsoft.com/office/officeart/2008/layout/LinedList"/>
    <dgm:cxn modelId="{E3167D72-12D2-1740-8521-2AD71C14393C}" type="presParOf" srcId="{77523F74-4659-2147-87E6-92BC6E9FCD8F}" destId="{1F57B6C4-600A-E043-9C28-7755E38647B9}" srcOrd="1" destOrd="0" presId="urn:microsoft.com/office/officeart/2008/layout/LinedList"/>
    <dgm:cxn modelId="{A2F04511-9EA7-7945-A259-4676508DEF9E}" type="presParOf" srcId="{F2E0440E-C1A0-6145-8D40-D4623C685FB9}" destId="{A54EFE3C-E8FC-2942-A0BD-DA03538B0BE7}" srcOrd="8" destOrd="0" presId="urn:microsoft.com/office/officeart/2008/layout/LinedList"/>
    <dgm:cxn modelId="{7904CA28-F266-AF47-8FEF-7AA356481FA3}" type="presParOf" srcId="{F2E0440E-C1A0-6145-8D40-D4623C685FB9}" destId="{73633295-6974-DD44-9E1A-889E4FAB7E33}" srcOrd="9" destOrd="0" presId="urn:microsoft.com/office/officeart/2008/layout/LinedList"/>
    <dgm:cxn modelId="{954FA46C-B047-B246-9702-396E896050DB}" type="presParOf" srcId="{73633295-6974-DD44-9E1A-889E4FAB7E33}" destId="{27394B19-545F-FD43-B929-28EE387F50E8}" srcOrd="0" destOrd="0" presId="urn:microsoft.com/office/officeart/2008/layout/LinedList"/>
    <dgm:cxn modelId="{A3F5C958-8E5E-614D-BA75-091766421C54}" type="presParOf" srcId="{73633295-6974-DD44-9E1A-889E4FAB7E33}" destId="{80BC290F-B908-3D41-BD63-69A698C14277}"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6B22C2-3E3F-AD43-A18A-788956B6F43E}">
      <dsp:nvSpPr>
        <dsp:cNvPr id="0" name=""/>
        <dsp:cNvSpPr/>
      </dsp:nvSpPr>
      <dsp:spPr>
        <a:xfrm>
          <a:off x="0" y="574"/>
          <a:ext cx="704955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5C41037-7520-A64C-84D4-E94264A4855E}">
      <dsp:nvSpPr>
        <dsp:cNvPr id="0" name=""/>
        <dsp:cNvSpPr/>
      </dsp:nvSpPr>
      <dsp:spPr>
        <a:xfrm>
          <a:off x="0" y="574"/>
          <a:ext cx="7049555" cy="941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lvl="0" algn="just" defTabSz="844550">
            <a:lnSpc>
              <a:spcPct val="90000"/>
            </a:lnSpc>
            <a:spcBef>
              <a:spcPct val="0"/>
            </a:spcBef>
            <a:spcAft>
              <a:spcPct val="35000"/>
            </a:spcAft>
          </a:pPr>
          <a:r>
            <a:rPr lang="en-US" sz="1900" kern="1200" dirty="0">
              <a:solidFill>
                <a:schemeClr val="tx1"/>
              </a:solidFill>
            </a:rPr>
            <a:t>The goal of this chapter is not to make you an accountant, but instead to provide you with the tools to </a:t>
          </a:r>
          <a:r>
            <a:rPr lang="en-US" sz="1900" b="1" kern="1200" dirty="0">
              <a:solidFill>
                <a:schemeClr val="tx1"/>
              </a:solidFill>
            </a:rPr>
            <a:t>understand a firm’s financial situation</a:t>
          </a:r>
          <a:r>
            <a:rPr lang="en-US" sz="1900" kern="1200" dirty="0">
              <a:solidFill>
                <a:schemeClr val="tx1"/>
              </a:solidFill>
            </a:rPr>
            <a:t>. </a:t>
          </a:r>
        </a:p>
      </dsp:txBody>
      <dsp:txXfrm>
        <a:off x="0" y="574"/>
        <a:ext cx="7049555" cy="941566"/>
      </dsp:txXfrm>
    </dsp:sp>
    <dsp:sp modelId="{EAA28FF7-8A74-2D48-BA6E-FFDC9351BD1A}">
      <dsp:nvSpPr>
        <dsp:cNvPr id="0" name=""/>
        <dsp:cNvSpPr/>
      </dsp:nvSpPr>
      <dsp:spPr>
        <a:xfrm>
          <a:off x="0" y="942141"/>
          <a:ext cx="704955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4519BBF-A213-D847-BDBF-437D41DF6BE3}">
      <dsp:nvSpPr>
        <dsp:cNvPr id="0" name=""/>
        <dsp:cNvSpPr/>
      </dsp:nvSpPr>
      <dsp:spPr>
        <a:xfrm>
          <a:off x="0" y="942141"/>
          <a:ext cx="7049555" cy="941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lvl="0" algn="just" defTabSz="844550">
            <a:lnSpc>
              <a:spcPct val="90000"/>
            </a:lnSpc>
            <a:spcBef>
              <a:spcPct val="0"/>
            </a:spcBef>
            <a:spcAft>
              <a:spcPct val="35000"/>
            </a:spcAft>
          </a:pPr>
          <a:r>
            <a:rPr lang="en-US" sz="1900" kern="1200" dirty="0">
              <a:solidFill>
                <a:schemeClr val="tx1"/>
              </a:solidFill>
            </a:rPr>
            <a:t>With this knowledge, you will be able to understand the financial </a:t>
          </a:r>
          <a:r>
            <a:rPr lang="en-US" sz="1900" b="1" kern="1200" dirty="0">
              <a:solidFill>
                <a:schemeClr val="tx1"/>
              </a:solidFill>
            </a:rPr>
            <a:t>consequences of a company’s </a:t>
          </a:r>
          <a:r>
            <a:rPr lang="en-US" sz="1900" b="1" kern="1200" dirty="0">
              <a:solidFill>
                <a:schemeClr val="tx1"/>
              </a:solidFill>
              <a:latin typeface="Calibri"/>
              <a:ea typeface="+mn-ea"/>
              <a:cs typeface="+mn-cs"/>
            </a:rPr>
            <a:t>decisi</a:t>
          </a:r>
          <a:r>
            <a:rPr lang="en-US" sz="1900" b="1" kern="1200" dirty="0">
              <a:solidFill>
                <a:schemeClr val="tx1"/>
              </a:solidFill>
            </a:rPr>
            <a:t>ons and </a:t>
          </a:r>
          <a:r>
            <a:rPr lang="en-US" sz="1900" b="1" kern="1200" dirty="0">
              <a:solidFill>
                <a:schemeClr val="tx1"/>
              </a:solidFill>
              <a:latin typeface="Calibri"/>
              <a:ea typeface="+mn-ea"/>
              <a:cs typeface="+mn-cs"/>
            </a:rPr>
            <a:t>actions</a:t>
          </a:r>
          <a:r>
            <a:rPr lang="en-US" sz="1900" kern="1200" dirty="0">
              <a:solidFill>
                <a:schemeClr val="tx1"/>
              </a:solidFill>
            </a:rPr>
            <a:t>—as well as your own.</a:t>
          </a:r>
        </a:p>
      </dsp:txBody>
      <dsp:txXfrm>
        <a:off x="0" y="942141"/>
        <a:ext cx="7049555" cy="941566"/>
      </dsp:txXfrm>
    </dsp:sp>
    <dsp:sp modelId="{9A8D3060-0765-3241-8386-C36FE5554611}">
      <dsp:nvSpPr>
        <dsp:cNvPr id="0" name=""/>
        <dsp:cNvSpPr/>
      </dsp:nvSpPr>
      <dsp:spPr>
        <a:xfrm>
          <a:off x="0" y="1883707"/>
          <a:ext cx="704955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CE929E1-5E1F-B949-B7D7-203B4428ABB8}">
      <dsp:nvSpPr>
        <dsp:cNvPr id="0" name=""/>
        <dsp:cNvSpPr/>
      </dsp:nvSpPr>
      <dsp:spPr>
        <a:xfrm>
          <a:off x="0" y="1883707"/>
          <a:ext cx="7049555" cy="941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lvl="0" algn="just" defTabSz="844550">
            <a:lnSpc>
              <a:spcPct val="90000"/>
            </a:lnSpc>
            <a:spcBef>
              <a:spcPct val="0"/>
            </a:spcBef>
            <a:spcAft>
              <a:spcPct val="35000"/>
            </a:spcAft>
          </a:pPr>
          <a:r>
            <a:rPr lang="en-US" sz="1900" kern="1200" dirty="0">
              <a:solidFill>
                <a:schemeClr val="tx1"/>
              </a:solidFill>
            </a:rPr>
            <a:t>The financial performance of a firm </a:t>
          </a:r>
          <a:r>
            <a:rPr lang="en-US" sz="1900" b="1" kern="1200" dirty="0">
              <a:solidFill>
                <a:schemeClr val="tx1"/>
              </a:solidFill>
            </a:rPr>
            <a:t>matters to a lot of groups</a:t>
          </a:r>
          <a:r>
            <a:rPr lang="en-US" sz="1900" kern="1200" dirty="0">
              <a:solidFill>
                <a:schemeClr val="tx1"/>
              </a:solidFill>
            </a:rPr>
            <a:t>—the company’s management, its employees, and its investors, just to name a few. </a:t>
          </a:r>
        </a:p>
      </dsp:txBody>
      <dsp:txXfrm>
        <a:off x="0" y="1883707"/>
        <a:ext cx="7049555" cy="941566"/>
      </dsp:txXfrm>
    </dsp:sp>
    <dsp:sp modelId="{976EE4A8-796C-4E45-A609-45F16E551751}">
      <dsp:nvSpPr>
        <dsp:cNvPr id="0" name=""/>
        <dsp:cNvSpPr/>
      </dsp:nvSpPr>
      <dsp:spPr>
        <a:xfrm>
          <a:off x="0" y="2825273"/>
          <a:ext cx="704955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1B87C3C-A82E-F944-9F25-ECD16FD67AED}">
      <dsp:nvSpPr>
        <dsp:cNvPr id="0" name=""/>
        <dsp:cNvSpPr/>
      </dsp:nvSpPr>
      <dsp:spPr>
        <a:xfrm>
          <a:off x="0" y="2825273"/>
          <a:ext cx="7049555" cy="941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lvl="0" algn="just" defTabSz="844550">
            <a:lnSpc>
              <a:spcPct val="90000"/>
            </a:lnSpc>
            <a:spcBef>
              <a:spcPct val="0"/>
            </a:spcBef>
            <a:spcAft>
              <a:spcPct val="35000"/>
            </a:spcAft>
          </a:pPr>
          <a:r>
            <a:rPr lang="en-US" sz="1900" kern="1200" dirty="0">
              <a:solidFill>
                <a:schemeClr val="tx1"/>
              </a:solidFill>
            </a:rPr>
            <a:t>This is true whether you are in the firm’s marketing, finance, or human resources department. </a:t>
          </a:r>
        </a:p>
      </dsp:txBody>
      <dsp:txXfrm>
        <a:off x="0" y="2825273"/>
        <a:ext cx="7049555" cy="941566"/>
      </dsp:txXfrm>
    </dsp:sp>
    <dsp:sp modelId="{A54EFE3C-E8FC-2942-A0BD-DA03538B0BE7}">
      <dsp:nvSpPr>
        <dsp:cNvPr id="0" name=""/>
        <dsp:cNvSpPr/>
      </dsp:nvSpPr>
      <dsp:spPr>
        <a:xfrm>
          <a:off x="0" y="3766839"/>
          <a:ext cx="704955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7394B19-545F-FD43-B929-28EE387F50E8}">
      <dsp:nvSpPr>
        <dsp:cNvPr id="0" name=""/>
        <dsp:cNvSpPr/>
      </dsp:nvSpPr>
      <dsp:spPr>
        <a:xfrm>
          <a:off x="0" y="3766839"/>
          <a:ext cx="7049555" cy="941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lvl="0" algn="just" defTabSz="844550">
            <a:lnSpc>
              <a:spcPct val="90000"/>
            </a:lnSpc>
            <a:spcBef>
              <a:spcPct val="0"/>
            </a:spcBef>
            <a:spcAft>
              <a:spcPct val="35000"/>
            </a:spcAft>
          </a:pPr>
          <a:r>
            <a:rPr lang="en-US" sz="1900" kern="1200" dirty="0">
              <a:solidFill>
                <a:schemeClr val="tx1"/>
              </a:solidFill>
            </a:rPr>
            <a:t>So regardless of your position in the firm, it is in your own best interest to know the basics of financial statements—even if accounting is not your greatest love.</a:t>
          </a:r>
        </a:p>
      </dsp:txBody>
      <dsp:txXfrm>
        <a:off x="0" y="3766839"/>
        <a:ext cx="7049555" cy="941566"/>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807950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818034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5254753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26691966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8</a:t>
            </a:fld>
            <a:endParaRPr lang="en-US"/>
          </a:p>
        </p:txBody>
      </p:sp>
    </p:spTree>
    <p:extLst>
      <p:ext uri="{BB962C8B-B14F-4D97-AF65-F5344CB8AC3E}">
        <p14:creationId xmlns:p14="http://schemas.microsoft.com/office/powerpoint/2010/main" val="14899983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9</a:t>
            </a:fld>
            <a:endParaRPr lang="en-US"/>
          </a:p>
        </p:txBody>
      </p:sp>
    </p:spTree>
    <p:extLst>
      <p:ext uri="{BB962C8B-B14F-4D97-AF65-F5344CB8AC3E}">
        <p14:creationId xmlns:p14="http://schemas.microsoft.com/office/powerpoint/2010/main" val="34477167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10</a:t>
            </a:fld>
            <a:endParaRPr lang="en-US"/>
          </a:p>
        </p:txBody>
      </p:sp>
    </p:spTree>
    <p:extLst>
      <p:ext uri="{BB962C8B-B14F-4D97-AF65-F5344CB8AC3E}">
        <p14:creationId xmlns:p14="http://schemas.microsoft.com/office/powerpoint/2010/main" val="24897548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11</a:t>
            </a:fld>
            <a:endParaRPr lang="en-US"/>
          </a:p>
        </p:txBody>
      </p:sp>
    </p:spTree>
    <p:extLst>
      <p:ext uri="{BB962C8B-B14F-4D97-AF65-F5344CB8AC3E}">
        <p14:creationId xmlns:p14="http://schemas.microsoft.com/office/powerpoint/2010/main" val="301279821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12</a:t>
            </a:fld>
            <a:endParaRPr lang="en-US"/>
          </a:p>
        </p:txBody>
      </p:sp>
    </p:spTree>
    <p:extLst>
      <p:ext uri="{BB962C8B-B14F-4D97-AF65-F5344CB8AC3E}">
        <p14:creationId xmlns:p14="http://schemas.microsoft.com/office/powerpoint/2010/main" val="2838087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13</a:t>
            </a:fld>
            <a:endParaRPr lang="en-US"/>
          </a:p>
        </p:txBody>
      </p:sp>
    </p:spTree>
    <p:extLst>
      <p:ext uri="{BB962C8B-B14F-4D97-AF65-F5344CB8AC3E}">
        <p14:creationId xmlns:p14="http://schemas.microsoft.com/office/powerpoint/2010/main" val="1634881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16</a:t>
            </a:fld>
            <a:endParaRPr lang="en-US"/>
          </a:p>
        </p:txBody>
      </p:sp>
    </p:spTree>
    <p:extLst>
      <p:ext uri="{BB962C8B-B14F-4D97-AF65-F5344CB8AC3E}">
        <p14:creationId xmlns:p14="http://schemas.microsoft.com/office/powerpoint/2010/main" val="37852280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50B4EB-D9F6-4F2F-973A-15D71B3F5057}" type="slidenum">
              <a:rPr lang="en-US" smtClean="0"/>
              <a:t>17</a:t>
            </a:fld>
            <a:endParaRPr lang="en-US"/>
          </a:p>
        </p:txBody>
      </p:sp>
    </p:spTree>
    <p:extLst>
      <p:ext uri="{BB962C8B-B14F-4D97-AF65-F5344CB8AC3E}">
        <p14:creationId xmlns:p14="http://schemas.microsoft.com/office/powerpoint/2010/main" val="426951995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18</a:t>
            </a:fld>
            <a:endParaRPr lang="en-US"/>
          </a:p>
        </p:txBody>
      </p:sp>
    </p:spTree>
    <p:extLst>
      <p:ext uri="{BB962C8B-B14F-4D97-AF65-F5344CB8AC3E}">
        <p14:creationId xmlns:p14="http://schemas.microsoft.com/office/powerpoint/2010/main" val="1821635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20</a:t>
            </a:fld>
            <a:endParaRPr lang="en-US"/>
          </a:p>
        </p:txBody>
      </p:sp>
    </p:spTree>
    <p:extLst>
      <p:ext uri="{BB962C8B-B14F-4D97-AF65-F5344CB8AC3E}">
        <p14:creationId xmlns:p14="http://schemas.microsoft.com/office/powerpoint/2010/main" val="221008956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23</a:t>
            </a:fld>
            <a:endParaRPr lang="en-US"/>
          </a:p>
        </p:txBody>
      </p:sp>
    </p:spTree>
    <p:extLst>
      <p:ext uri="{BB962C8B-B14F-4D97-AF65-F5344CB8AC3E}">
        <p14:creationId xmlns:p14="http://schemas.microsoft.com/office/powerpoint/2010/main" val="383167339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24</a:t>
            </a:fld>
            <a:endParaRPr lang="en-US"/>
          </a:p>
        </p:txBody>
      </p:sp>
    </p:spTree>
    <p:extLst>
      <p:ext uri="{BB962C8B-B14F-4D97-AF65-F5344CB8AC3E}">
        <p14:creationId xmlns:p14="http://schemas.microsoft.com/office/powerpoint/2010/main" val="237779728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25</a:t>
            </a:fld>
            <a:endParaRPr lang="en-US"/>
          </a:p>
        </p:txBody>
      </p:sp>
    </p:spTree>
    <p:extLst>
      <p:ext uri="{BB962C8B-B14F-4D97-AF65-F5344CB8AC3E}">
        <p14:creationId xmlns:p14="http://schemas.microsoft.com/office/powerpoint/2010/main" val="262722033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26</a:t>
            </a:fld>
            <a:endParaRPr lang="en-US"/>
          </a:p>
        </p:txBody>
      </p:sp>
    </p:spTree>
    <p:extLst>
      <p:ext uri="{BB962C8B-B14F-4D97-AF65-F5344CB8AC3E}">
        <p14:creationId xmlns:p14="http://schemas.microsoft.com/office/powerpoint/2010/main" val="176608963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27</a:t>
            </a:fld>
            <a:endParaRPr lang="en-US"/>
          </a:p>
        </p:txBody>
      </p:sp>
    </p:spTree>
    <p:extLst>
      <p:ext uri="{BB962C8B-B14F-4D97-AF65-F5344CB8AC3E}">
        <p14:creationId xmlns:p14="http://schemas.microsoft.com/office/powerpoint/2010/main" val="266423982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28</a:t>
            </a:fld>
            <a:endParaRPr lang="en-US"/>
          </a:p>
        </p:txBody>
      </p:sp>
    </p:spTree>
    <p:extLst>
      <p:ext uri="{BB962C8B-B14F-4D97-AF65-F5344CB8AC3E}">
        <p14:creationId xmlns:p14="http://schemas.microsoft.com/office/powerpoint/2010/main" val="72624542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29</a:t>
            </a:fld>
            <a:endParaRPr lang="en-US"/>
          </a:p>
        </p:txBody>
      </p:sp>
    </p:spTree>
    <p:extLst>
      <p:ext uri="{BB962C8B-B14F-4D97-AF65-F5344CB8AC3E}">
        <p14:creationId xmlns:p14="http://schemas.microsoft.com/office/powerpoint/2010/main" val="109807578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30</a:t>
            </a:fld>
            <a:endParaRPr lang="en-US"/>
          </a:p>
        </p:txBody>
      </p:sp>
    </p:spTree>
    <p:extLst>
      <p:ext uri="{BB962C8B-B14F-4D97-AF65-F5344CB8AC3E}">
        <p14:creationId xmlns:p14="http://schemas.microsoft.com/office/powerpoint/2010/main" val="31184567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31</a:t>
            </a:fld>
            <a:endParaRPr lang="en-US"/>
          </a:p>
        </p:txBody>
      </p:sp>
    </p:spTree>
    <p:extLst>
      <p:ext uri="{BB962C8B-B14F-4D97-AF65-F5344CB8AC3E}">
        <p14:creationId xmlns:p14="http://schemas.microsoft.com/office/powerpoint/2010/main" val="376201331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32</a:t>
            </a:fld>
            <a:endParaRPr lang="en-US"/>
          </a:p>
        </p:txBody>
      </p:sp>
    </p:spTree>
    <p:extLst>
      <p:ext uri="{BB962C8B-B14F-4D97-AF65-F5344CB8AC3E}">
        <p14:creationId xmlns:p14="http://schemas.microsoft.com/office/powerpoint/2010/main" val="190644459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33</a:t>
            </a:fld>
            <a:endParaRPr lang="en-US"/>
          </a:p>
        </p:txBody>
      </p:sp>
    </p:spTree>
    <p:extLst>
      <p:ext uri="{BB962C8B-B14F-4D97-AF65-F5344CB8AC3E}">
        <p14:creationId xmlns:p14="http://schemas.microsoft.com/office/powerpoint/2010/main" val="260887861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34</a:t>
            </a:fld>
            <a:endParaRPr lang="en-US"/>
          </a:p>
        </p:txBody>
      </p:sp>
    </p:spTree>
    <p:extLst>
      <p:ext uri="{BB962C8B-B14F-4D97-AF65-F5344CB8AC3E}">
        <p14:creationId xmlns:p14="http://schemas.microsoft.com/office/powerpoint/2010/main" val="290545674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35</a:t>
            </a:fld>
            <a:endParaRPr lang="en-US"/>
          </a:p>
        </p:txBody>
      </p:sp>
    </p:spTree>
    <p:extLst>
      <p:ext uri="{BB962C8B-B14F-4D97-AF65-F5344CB8AC3E}">
        <p14:creationId xmlns:p14="http://schemas.microsoft.com/office/powerpoint/2010/main" val="278951272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36</a:t>
            </a:fld>
            <a:endParaRPr lang="en-US"/>
          </a:p>
        </p:txBody>
      </p:sp>
    </p:spTree>
    <p:extLst>
      <p:ext uri="{BB962C8B-B14F-4D97-AF65-F5344CB8AC3E}">
        <p14:creationId xmlns:p14="http://schemas.microsoft.com/office/powerpoint/2010/main" val="56133872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37</a:t>
            </a:fld>
            <a:endParaRPr lang="en-US"/>
          </a:p>
        </p:txBody>
      </p:sp>
    </p:spTree>
    <p:extLst>
      <p:ext uri="{BB962C8B-B14F-4D97-AF65-F5344CB8AC3E}">
        <p14:creationId xmlns:p14="http://schemas.microsoft.com/office/powerpoint/2010/main" val="182331850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38</a:t>
            </a:fld>
            <a:endParaRPr lang="en-US"/>
          </a:p>
        </p:txBody>
      </p:sp>
    </p:spTree>
    <p:extLst>
      <p:ext uri="{BB962C8B-B14F-4D97-AF65-F5344CB8AC3E}">
        <p14:creationId xmlns:p14="http://schemas.microsoft.com/office/powerpoint/2010/main" val="279275895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39</a:t>
            </a:fld>
            <a:endParaRPr lang="en-US"/>
          </a:p>
        </p:txBody>
      </p:sp>
    </p:spTree>
    <p:extLst>
      <p:ext uri="{BB962C8B-B14F-4D97-AF65-F5344CB8AC3E}">
        <p14:creationId xmlns:p14="http://schemas.microsoft.com/office/powerpoint/2010/main" val="272775399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40</a:t>
            </a:fld>
            <a:endParaRPr lang="en-US"/>
          </a:p>
        </p:txBody>
      </p:sp>
    </p:spTree>
    <p:extLst>
      <p:ext uri="{BB962C8B-B14F-4D97-AF65-F5344CB8AC3E}">
        <p14:creationId xmlns:p14="http://schemas.microsoft.com/office/powerpoint/2010/main" val="321367053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41</a:t>
            </a:fld>
            <a:endParaRPr lang="en-US"/>
          </a:p>
        </p:txBody>
      </p:sp>
    </p:spTree>
    <p:extLst>
      <p:ext uri="{BB962C8B-B14F-4D97-AF65-F5344CB8AC3E}">
        <p14:creationId xmlns:p14="http://schemas.microsoft.com/office/powerpoint/2010/main" val="48006105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42</a:t>
            </a:fld>
            <a:endParaRPr lang="en-US"/>
          </a:p>
        </p:txBody>
      </p:sp>
    </p:spTree>
    <p:extLst>
      <p:ext uri="{BB962C8B-B14F-4D97-AF65-F5344CB8AC3E}">
        <p14:creationId xmlns:p14="http://schemas.microsoft.com/office/powerpoint/2010/main" val="99042244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43</a:t>
            </a:fld>
            <a:endParaRPr lang="en-US"/>
          </a:p>
        </p:txBody>
      </p:sp>
    </p:spTree>
    <p:extLst>
      <p:ext uri="{BB962C8B-B14F-4D97-AF65-F5344CB8AC3E}">
        <p14:creationId xmlns:p14="http://schemas.microsoft.com/office/powerpoint/2010/main" val="29817685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18327054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7/5/2024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988161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7/5/2024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87011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387762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AD86B2E-B702-4422-B277-3A08C7449694}" type="datetimeFigureOut">
              <a:rPr lang="en-US" smtClean="0"/>
              <a:t>7/5/2024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09917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AD86B2E-B702-4422-B277-3A08C7449694}" type="datetimeFigureOut">
              <a:rPr lang="en-US" smtClean="0"/>
              <a:t>7/5/2024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07186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D86B2E-B702-4422-B277-3A08C7449694}" type="datetimeFigureOut">
              <a:rPr lang="en-US" smtClean="0"/>
              <a:t>7/5/2024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52000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741965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467488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500718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7/5/2024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541531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7/5/2024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897238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4264463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8968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80589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04602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150804493"/>
      </p:ext>
    </p:extLst>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 id="2147483711" r:id="rId11"/>
    <p:sldLayoutId id="2147483712" r:id="rId12"/>
    <p:sldLayoutId id="2147483713" r:id="rId13"/>
    <p:sldLayoutId id="2147483714" r:id="rId14"/>
    <p:sldLayoutId id="214748371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4.jpeg"/><Relationship Id="rId7" Type="http://schemas.openxmlformats.org/officeDocument/2006/relationships/diagramColors" Target="../diagrams/colors1.xml"/><Relationship Id="rId2" Type="http://schemas.openxmlformats.org/officeDocument/2006/relationships/notesSlide" Target="../notesSlides/notesSlide4.xml"/><Relationship Id="rId1" Type="http://schemas.openxmlformats.org/officeDocument/2006/relationships/slideLayout" Target="../slideLayouts/slideLayout5.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7.xml"/><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8.xml"/><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9.xml"/><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4.xml"/><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6.xml"/><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7.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8.xml"/><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9.xml"/><Relationship Id="rId1" Type="http://schemas.openxmlformats.org/officeDocument/2006/relationships/slideLayout" Target="../slideLayouts/slideLayout15.xml"/><Relationship Id="rId5" Type="http://schemas.openxmlformats.org/officeDocument/2006/relationships/image" Target="../media/image27.jpg"/><Relationship Id="rId4" Type="http://schemas.openxmlformats.org/officeDocument/2006/relationships/image" Target="../media/image2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658009" y="2001775"/>
            <a:ext cx="4186370" cy="2123658"/>
          </a:xfrm>
          <a:prstGeom prst="rect">
            <a:avLst/>
          </a:prstGeom>
          <a:noFill/>
        </p:spPr>
        <p:txBody>
          <a:bodyPr wrap="square" rtlCol="0">
            <a:spAutoFit/>
          </a:bodyPr>
          <a:lstStyle/>
          <a:p>
            <a:pPr lvl="1"/>
            <a:r>
              <a:rPr lang="en-US" sz="4400" b="1" dirty="0">
                <a:solidFill>
                  <a:srgbClr val="00B0F0"/>
                </a:solidFill>
                <a:latin typeface="Times New Roman" panose="02020603050405020304" pitchFamily="18" charset="0"/>
                <a:cs typeface="Times New Roman" panose="02020603050405020304" pitchFamily="18" charset="0"/>
              </a:rPr>
              <a:t>Master of Financial Technology</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7151" y="5959234"/>
            <a:ext cx="5596713"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lumMod val="95000"/>
                  </a:schemeClr>
                </a:solidFill>
                <a:latin typeface="Times New Roman" panose="02020603050405020304" pitchFamily="18" charset="0"/>
                <a:cs typeface="Times New Roman" panose="02020603050405020304" pitchFamily="18" charset="0"/>
              </a:rPr>
              <a:t>FNT 615 - Finance Concepts</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939605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572927" cy="1446550"/>
          </a:xfrm>
          <a:prstGeom prst="rect">
            <a:avLst/>
          </a:prstGeom>
          <a:noFill/>
        </p:spPr>
        <p:txBody>
          <a:bodyPr wrap="square" rtlCol="0">
            <a:spAutoFit/>
          </a:bodyPr>
          <a:lstStyle/>
          <a:p>
            <a:r>
              <a:rPr lang="en-EG" sz="4400" dirty="0">
                <a:latin typeface="Times New Roman" panose="02020603050405020304" pitchFamily="18" charset="0"/>
                <a:cs typeface="Times New Roman" panose="02020603050405020304" pitchFamily="18" charset="0"/>
              </a:rPr>
              <a:t>Financial Statements Analysis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en-US" sz="2800" b="1" dirty="0">
                <a:solidFill>
                  <a:schemeClr val="tx1"/>
                </a:solidFill>
                <a:latin typeface="Times New Roman" panose="02020603050405020304" pitchFamily="18" charset="0"/>
                <a:cs typeface="Times New Roman" panose="02020603050405020304" pitchFamily="18" charset="0"/>
              </a:rPr>
              <a:t>Chapter 4</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2" name="Picture Placeholder 4">
            <a:extLst>
              <a:ext uri="{FF2B5EF4-FFF2-40B4-BE49-F238E27FC236}">
                <a16:creationId xmlns:a16="http://schemas.microsoft.com/office/drawing/2014/main" id="{BD858701-6DDC-8C0F-1521-1305819DA440}"/>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a:stretch/>
        </p:blipFill>
        <p:spPr>
          <a:xfrm>
            <a:off x="0" y="0"/>
            <a:ext cx="8659664" cy="5300798"/>
          </a:xfrm>
        </p:spPr>
      </p:pic>
    </p:spTree>
    <p:extLst>
      <p:ext uri="{BB962C8B-B14F-4D97-AF65-F5344CB8AC3E}">
        <p14:creationId xmlns:p14="http://schemas.microsoft.com/office/powerpoint/2010/main" val="3136194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514585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Intended Learning Outcomes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600986"/>
          </a:xfrm>
          <a:prstGeom prst="rect">
            <a:avLst/>
          </a:prstGeom>
          <a:noFill/>
        </p:spPr>
        <p:txBody>
          <a:bodyPr wrap="square" rtlCol="0">
            <a:spAutoFit/>
          </a:bodyPr>
          <a:lstStyle/>
          <a:p>
            <a:pPr marL="514350" indent="-514350" algn="just">
              <a:buFont typeface="+mj-lt"/>
              <a:buAutoNum type="arabicPeriod"/>
            </a:pPr>
            <a:r>
              <a:rPr lang="en-US" dirty="0"/>
              <a:t>Compute a company’s profits, as reflected by its income statement.</a:t>
            </a:r>
          </a:p>
          <a:p>
            <a:pPr marL="514350" indent="-514350" algn="just">
              <a:buFont typeface="+mj-lt"/>
              <a:buAutoNum type="arabicPeriod"/>
            </a:pPr>
            <a:r>
              <a:rPr lang="en-US" dirty="0"/>
              <a:t>Determine a firm’s financial position at a point in time based on its balance sheet.</a:t>
            </a:r>
          </a:p>
          <a:p>
            <a:pPr marL="514350" indent="-514350" algn="just">
              <a:buFont typeface="+mj-lt"/>
              <a:buAutoNum type="arabicPeriod"/>
            </a:pPr>
            <a:r>
              <a:rPr lang="en-US" dirty="0"/>
              <a:t>Measure a company’s cash flows. </a:t>
            </a:r>
          </a:p>
          <a:p>
            <a:pPr marL="514350" indent="-514350" algn="just">
              <a:buFont typeface="+mj-lt"/>
              <a:buAutoNum type="arabicPeriod"/>
            </a:pPr>
            <a:r>
              <a:rPr lang="en-US" dirty="0"/>
              <a:t>Explain the purpose and importance of financial analysis. </a:t>
            </a:r>
          </a:p>
          <a:p>
            <a:pPr marL="514350" indent="-514350" algn="just">
              <a:buFont typeface="+mj-lt"/>
              <a:buAutoNum type="arabicPeriod"/>
            </a:pPr>
            <a:r>
              <a:rPr lang="en-US" dirty="0"/>
              <a:t> Calculate and use a comprehensive set of measurements to evaluate a company’s performance.</a:t>
            </a:r>
          </a:p>
          <a:p>
            <a:pPr marL="514350" indent="-514350" algn="just">
              <a:buFont typeface="+mj-lt"/>
              <a:buAutoNum type="arabicPeriod"/>
            </a:pPr>
            <a:r>
              <a:rPr lang="en-US" dirty="0"/>
              <a:t>Describe the limitations of financial ratio analysis.</a:t>
            </a:r>
          </a:p>
          <a:p>
            <a:pPr marL="457200" lvl="1" indent="0">
              <a:buNone/>
            </a:pPr>
            <a:endParaRPr lang="en-US" dirty="0"/>
          </a:p>
          <a:p>
            <a:pPr marL="514350" indent="-514350" algn="just">
              <a:buFont typeface="+mj-lt"/>
              <a:buAutoNum type="arabicPeriod"/>
            </a:pPr>
            <a:endParaRPr lang="en-US" dirty="0"/>
          </a:p>
          <a:p>
            <a:pPr marL="457200" lvl="1" indent="0">
              <a:buNone/>
            </a:pPr>
            <a:endParaRPr lang="en-US" dirty="0"/>
          </a:p>
          <a:p>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7491577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Introduction</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6764651" y="1911080"/>
            <a:ext cx="5309643" cy="2658506"/>
          </a:xfrm>
        </p:spPr>
        <p:txBody>
          <a:bodyPr>
            <a:normAutofit/>
          </a:bodyPr>
          <a:lstStyle/>
          <a:p>
            <a:pPr algn="just"/>
            <a:endParaRPr lang="en-US" dirty="0"/>
          </a:p>
          <a:p>
            <a:pPr algn="just"/>
            <a:endParaRPr lang="en-EG"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4</a:t>
            </a:fld>
            <a:endParaRPr lang="en-US" dirty="0"/>
          </a:p>
        </p:txBody>
      </p:sp>
      <p:pic>
        <p:nvPicPr>
          <p:cNvPr id="1026" name="Picture 2" descr="Accounting Vs Fianace – The Numerical Game">
            <a:extLst>
              <a:ext uri="{FF2B5EF4-FFF2-40B4-BE49-F238E27FC236}">
                <a16:creationId xmlns:a16="http://schemas.microsoft.com/office/drawing/2014/main" id="{7FFEA418-3A9F-CC49-8145-B5C4C5CEC7D8}"/>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8265226" y="1275693"/>
            <a:ext cx="3812688" cy="4602593"/>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028" name="TextBox 3">
            <a:extLst>
              <a:ext uri="{FF2B5EF4-FFF2-40B4-BE49-F238E27FC236}">
                <a16:creationId xmlns:a16="http://schemas.microsoft.com/office/drawing/2014/main" id="{F807911B-7A2E-4601-AD10-BD58F4FD3069}"/>
              </a:ext>
            </a:extLst>
          </p:cNvPr>
          <p:cNvGraphicFramePr/>
          <p:nvPr>
            <p:extLst>
              <p:ext uri="{D42A27DB-BD31-4B8C-83A1-F6EECF244321}">
                <p14:modId xmlns:p14="http://schemas.microsoft.com/office/powerpoint/2010/main" val="604627581"/>
              </p:ext>
            </p:extLst>
          </p:nvPr>
        </p:nvGraphicFramePr>
        <p:xfrm>
          <a:off x="978164" y="1275693"/>
          <a:ext cx="7049555" cy="470898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284259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2555631" y="1441938"/>
            <a:ext cx="7080738" cy="3974124"/>
          </a:xfrm>
        </p:spPr>
        <p:txBody>
          <a:bodyPr>
            <a:normAutofit/>
          </a:bodyPr>
          <a:lstStyle/>
          <a:p>
            <a:pPr algn="ctr"/>
            <a:r>
              <a:rPr lang="en-US" sz="5400" b="1" dirty="0">
                <a:solidFill>
                  <a:srgbClr val="00B0F0"/>
                </a:solidFill>
              </a:rPr>
              <a:t>1. The income Statement</a:t>
            </a:r>
          </a:p>
        </p:txBody>
      </p:sp>
      <p:sp>
        <p:nvSpPr>
          <p:cNvPr id="3" name="Slide Number Placeholder 2">
            <a:extLst>
              <a:ext uri="{FF2B5EF4-FFF2-40B4-BE49-F238E27FC236}">
                <a16:creationId xmlns:a16="http://schemas.microsoft.com/office/drawing/2014/main" id="{20AE9DCA-E1A1-864C-A47D-EDF329F5746B}"/>
              </a:ext>
            </a:extLst>
          </p:cNvPr>
          <p:cNvSpPr>
            <a:spLocks noGrp="1"/>
          </p:cNvSpPr>
          <p:nvPr>
            <p:ph type="sldNum" sz="quarter" idx="12"/>
          </p:nvPr>
        </p:nvSpPr>
        <p:spPr>
          <a:xfrm>
            <a:off x="773384" y="6044684"/>
            <a:ext cx="548640" cy="548640"/>
          </a:xfrm>
          <a:prstGeom prst="ellipse">
            <a:avLst/>
          </a:prstGeom>
          <a:noFill/>
        </p:spPr>
        <p:txBody>
          <a:bodyPr>
            <a:normAutofit/>
          </a:bodyPr>
          <a:lstStyle/>
          <a:p>
            <a:pPr algn="ctr">
              <a:spcAft>
                <a:spcPts val="600"/>
              </a:spcAft>
            </a:pPr>
            <a:fld id="{AF3A9E09-1372-4915-B62F-D3AC7680CC12}" type="slidenum">
              <a:rPr lang="en-US" sz="1500">
                <a:solidFill>
                  <a:srgbClr val="FFFFFF"/>
                </a:solidFill>
              </a:rPr>
              <a:pPr algn="ctr">
                <a:spcAft>
                  <a:spcPts val="600"/>
                </a:spcAft>
              </a:pPr>
              <a:t>5</a:t>
            </a:fld>
            <a:endParaRPr lang="en-US" sz="1500">
              <a:solidFill>
                <a:srgbClr val="FFFFFF"/>
              </a:solidFill>
            </a:endParaRPr>
          </a:p>
        </p:txBody>
      </p:sp>
    </p:spTree>
    <p:extLst>
      <p:ext uri="{BB962C8B-B14F-4D97-AF65-F5344CB8AC3E}">
        <p14:creationId xmlns:p14="http://schemas.microsoft.com/office/powerpoint/2010/main" val="1211515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68244" y="254685"/>
            <a:ext cx="5314536" cy="1325563"/>
          </a:xfrm>
        </p:spPr>
        <p:txBody>
          <a:bodyPr vert="horz" lIns="91440" tIns="45720" rIns="91440" bIns="45720" rtlCol="0" anchor="ctr">
            <a:normAutofit/>
          </a:bodyPr>
          <a:lstStyle/>
          <a:p>
            <a:r>
              <a:rPr lang="en-US" b="1" dirty="0"/>
              <a:t>The Income Statement </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762000" y="1836941"/>
            <a:ext cx="5820780" cy="3375920"/>
          </a:xfrm>
        </p:spPr>
        <p:txBody>
          <a:bodyPr vert="horz" lIns="91440" tIns="45720" rIns="91440" bIns="45720" rtlCol="0" anchor="t">
            <a:normAutofit/>
          </a:bodyPr>
          <a:lstStyle/>
          <a:p>
            <a:pPr algn="just"/>
            <a:r>
              <a:rPr lang="en-US" sz="2400" dirty="0"/>
              <a:t>An </a:t>
            </a:r>
            <a:r>
              <a:rPr lang="en-US" sz="2400" b="1" dirty="0"/>
              <a:t>income statement</a:t>
            </a:r>
            <a:r>
              <a:rPr lang="en-US" sz="2400" dirty="0"/>
              <a:t>, or </a:t>
            </a:r>
            <a:r>
              <a:rPr lang="en-US" sz="2400" b="1" dirty="0"/>
              <a:t>profit and loss statement</a:t>
            </a:r>
            <a:r>
              <a:rPr lang="en-US" sz="2400" dirty="0"/>
              <a:t>, indicates the amount of profits generated by a firm over a given time period. </a:t>
            </a:r>
          </a:p>
          <a:p>
            <a:pPr algn="just"/>
            <a:r>
              <a:rPr lang="en-US" sz="2400" dirty="0"/>
              <a:t>In its most basic form, the income statement may be represented as follows:</a:t>
            </a:r>
          </a:p>
          <a:p>
            <a:pPr algn="just"/>
            <a:endParaRPr lang="en-US" sz="2400" dirty="0"/>
          </a:p>
          <a:p>
            <a:pPr marL="0" indent="0" algn="ctr">
              <a:buNone/>
            </a:pPr>
            <a:r>
              <a:rPr lang="en-US" sz="3600" b="1" dirty="0"/>
              <a:t>Sales - expenses = profits</a:t>
            </a:r>
          </a:p>
          <a:p>
            <a:pPr algn="just"/>
            <a:endParaRPr lang="en-US" sz="2000" dirty="0"/>
          </a:p>
          <a:p>
            <a:pPr marL="0" algn="just"/>
            <a:endParaRPr lang="en-US" sz="2000"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a:xfrm>
            <a:off x="762000" y="6054675"/>
            <a:ext cx="548640" cy="548640"/>
          </a:xfrm>
          <a:prstGeom prst="ellipse">
            <a:avLst/>
          </a:prstGeom>
          <a:noFill/>
        </p:spPr>
        <p:txBody>
          <a:bodyPr vert="horz" lIns="91440" tIns="45720" rIns="91440" bIns="45720" rtlCol="0" anchor="ctr">
            <a:normAutofit/>
          </a:bodyPr>
          <a:lstStyle/>
          <a:p>
            <a:pPr algn="ctr">
              <a:spcAft>
                <a:spcPts val="600"/>
              </a:spcAft>
              <a:defRPr/>
            </a:pPr>
            <a:fld id="{672B7600-67E3-4D97-B453-880E2742B982}" type="slidenum">
              <a:rPr lang="en-US" sz="1500">
                <a:solidFill>
                  <a:schemeClr val="tx1"/>
                </a:solidFill>
                <a:latin typeface="Calibri" panose="020F0502020204030204"/>
              </a:rPr>
              <a:pPr algn="ctr">
                <a:spcAft>
                  <a:spcPts val="600"/>
                </a:spcAft>
                <a:defRPr/>
              </a:pPr>
              <a:t>6</a:t>
            </a:fld>
            <a:endParaRPr lang="en-US" sz="1500">
              <a:solidFill>
                <a:schemeClr val="tx1"/>
              </a:solidFill>
              <a:latin typeface="Calibri" panose="020F0502020204030204"/>
            </a:endParaRPr>
          </a:p>
        </p:txBody>
      </p:sp>
      <p:pic>
        <p:nvPicPr>
          <p:cNvPr id="2050" name="Picture 2" descr="Turn your Hobby into a Retirement Income Stream with Amazon? - Sophie Howard">
            <a:extLst>
              <a:ext uri="{FF2B5EF4-FFF2-40B4-BE49-F238E27FC236}">
                <a16:creationId xmlns:a16="http://schemas.microsoft.com/office/drawing/2014/main" id="{22BD061D-F573-4243-8858-5C31F37664F9}"/>
              </a:ext>
            </a:extLst>
          </p:cNvPr>
          <p:cNvPicPr>
            <a:picLocks noChangeAspect="1" noChangeArrowheads="1"/>
          </p:cNvPicPr>
          <p:nvPr/>
        </p:nvPicPr>
        <p:blipFill rotWithShape="1">
          <a:blip r:embed="rId3" cstate="hqprint">
            <a:extLst>
              <a:ext uri="{28A0092B-C50C-407E-A947-70E740481C1C}">
                <a14:useLocalDpi xmlns:a14="http://schemas.microsoft.com/office/drawing/2010/main" val="0"/>
              </a:ext>
            </a:extLst>
          </a:blip>
          <a:srcRect b="-1"/>
          <a:stretch/>
        </p:blipFill>
        <p:spPr bwMode="auto">
          <a:xfrm>
            <a:off x="6750141" y="-2"/>
            <a:ext cx="5441859" cy="5654940"/>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48527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Income Statement overview</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a:bodyPr>
          <a:lstStyle/>
          <a:p>
            <a:pPr algn="just"/>
            <a:endParaRPr lang="en-US" dirty="0"/>
          </a:p>
          <a:p>
            <a:pPr algn="just"/>
            <a:endParaRPr lang="en-EG"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7</a:t>
            </a:fld>
            <a:endParaRPr lang="en-US" dirty="0"/>
          </a:p>
        </p:txBody>
      </p:sp>
      <p:pic>
        <p:nvPicPr>
          <p:cNvPr id="6" name="Picture 5">
            <a:extLst>
              <a:ext uri="{FF2B5EF4-FFF2-40B4-BE49-F238E27FC236}">
                <a16:creationId xmlns:a16="http://schemas.microsoft.com/office/drawing/2014/main" id="{A2CE53FD-D7BA-2447-B9FA-D042712196A2}"/>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a:stretch/>
        </p:blipFill>
        <p:spPr>
          <a:xfrm>
            <a:off x="0" y="0"/>
            <a:ext cx="12192000" cy="6858000"/>
          </a:xfrm>
          <a:prstGeom prst="rect">
            <a:avLst/>
          </a:prstGeom>
        </p:spPr>
      </p:pic>
    </p:spTree>
    <p:extLst>
      <p:ext uri="{BB962C8B-B14F-4D97-AF65-F5344CB8AC3E}">
        <p14:creationId xmlns:p14="http://schemas.microsoft.com/office/powerpoint/2010/main" val="17503598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The Income Statement </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fontScale="85000" lnSpcReduction="20000"/>
          </a:bodyPr>
          <a:lstStyle/>
          <a:p>
            <a:pPr algn="just"/>
            <a:r>
              <a:rPr lang="en-US" dirty="0"/>
              <a:t>The </a:t>
            </a:r>
            <a:r>
              <a:rPr lang="en-US" b="1" dirty="0"/>
              <a:t>operating income </a:t>
            </a:r>
            <a:r>
              <a:rPr lang="en-US" dirty="0"/>
              <a:t>is the result of </a:t>
            </a:r>
            <a:r>
              <a:rPr lang="en-US" i="1" dirty="0"/>
              <a:t>management’s decisions </a:t>
            </a:r>
            <a:r>
              <a:rPr lang="en-US" dirty="0"/>
              <a:t>relating only to the operations of the business and is not affected at all by how much debt the company owes. </a:t>
            </a:r>
          </a:p>
          <a:p>
            <a:pPr algn="just"/>
            <a:r>
              <a:rPr lang="en-US" dirty="0"/>
              <a:t>In other words, the firm’s financing expenses, its interest expense resulting from borrowing money, have no effect on operating income. </a:t>
            </a:r>
          </a:p>
          <a:p>
            <a:pPr algn="just"/>
            <a:r>
              <a:rPr lang="en-US" dirty="0"/>
              <a:t>Rather, the operating income of a firm reports the results of the following important activities:</a:t>
            </a:r>
          </a:p>
          <a:p>
            <a:pPr marL="914400" lvl="1" indent="-457200" algn="just">
              <a:buFont typeface="+mj-lt"/>
              <a:buAutoNum type="arabicPeriod"/>
            </a:pPr>
            <a:r>
              <a:rPr lang="en-US" b="1" dirty="0">
                <a:solidFill>
                  <a:srgbClr val="FFC000"/>
                </a:solidFill>
              </a:rPr>
              <a:t>Sales (revenues), </a:t>
            </a:r>
            <a:r>
              <a:rPr lang="en-US" dirty="0"/>
              <a:t>which is equal to the selling price of the products or services to be sold times the number of units sold (selling price * units sold = total sales).</a:t>
            </a:r>
          </a:p>
          <a:p>
            <a:pPr marL="914400" lvl="1" indent="-457200" algn="just">
              <a:buFont typeface="+mj-lt"/>
              <a:buAutoNum type="arabicPeriod"/>
            </a:pPr>
            <a:r>
              <a:rPr lang="en-US" dirty="0"/>
              <a:t> </a:t>
            </a:r>
            <a:r>
              <a:rPr lang="en-US" b="1" dirty="0">
                <a:solidFill>
                  <a:srgbClr val="FFC000"/>
                </a:solidFill>
              </a:rPr>
              <a:t>Cost of goods sold</a:t>
            </a:r>
            <a:r>
              <a:rPr lang="en-US" dirty="0"/>
              <a:t>, which is the cost of producing or acquiring the goods or services that were sold.</a:t>
            </a:r>
          </a:p>
          <a:p>
            <a:pPr marL="914400" lvl="1" indent="-457200" algn="just">
              <a:buFont typeface="+mj-lt"/>
              <a:buAutoNum type="arabicPeriod"/>
            </a:pPr>
            <a:r>
              <a:rPr lang="en-US" b="1" dirty="0">
                <a:solidFill>
                  <a:srgbClr val="FFC000"/>
                </a:solidFill>
              </a:rPr>
              <a:t>Operating expenses</a:t>
            </a:r>
            <a:r>
              <a:rPr lang="en-US" dirty="0"/>
              <a:t>, which include:</a:t>
            </a:r>
          </a:p>
          <a:p>
            <a:pPr marL="1371600" lvl="2" indent="-457200" algn="just">
              <a:buFont typeface="+mj-lt"/>
              <a:buAutoNum type="alphaLcPeriod"/>
            </a:pPr>
            <a:r>
              <a:rPr lang="en-US" dirty="0"/>
              <a:t>Marketing and selling expenses (the expenses related to marketing, selling, and distributing the products or services).</a:t>
            </a:r>
          </a:p>
          <a:p>
            <a:pPr marL="1371600" lvl="2" indent="-457200" algn="just">
              <a:buFont typeface="+mj-lt"/>
              <a:buAutoNum type="alphaLcPeriod"/>
            </a:pPr>
            <a:r>
              <a:rPr lang="en-US" dirty="0"/>
              <a:t>The firm’s overhead expenses (general and administrative expenses, and depreciation expenses).</a:t>
            </a:r>
          </a:p>
          <a:p>
            <a:pPr marL="914400" lvl="1" indent="-457200" algn="just">
              <a:buFont typeface="+mj-lt"/>
              <a:buAutoNum type="arabicPeriod"/>
            </a:pPr>
            <a:endParaRPr lang="en-US" dirty="0"/>
          </a:p>
          <a:p>
            <a:pPr algn="just"/>
            <a:endParaRPr lang="en-US" dirty="0"/>
          </a:p>
          <a:p>
            <a:pPr algn="just"/>
            <a:endParaRPr lang="en-EG"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8</a:t>
            </a:fld>
            <a:endParaRPr lang="en-US" dirty="0"/>
          </a:p>
        </p:txBody>
      </p:sp>
    </p:spTree>
    <p:extLst>
      <p:ext uri="{BB962C8B-B14F-4D97-AF65-F5344CB8AC3E}">
        <p14:creationId xmlns:p14="http://schemas.microsoft.com/office/powerpoint/2010/main" val="1322868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The Income Statement </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399495"/>
            <a:ext cx="10881867" cy="4404406"/>
          </a:xfrm>
        </p:spPr>
        <p:txBody>
          <a:bodyPr>
            <a:normAutofit/>
          </a:bodyPr>
          <a:lstStyle/>
          <a:p>
            <a:pPr algn="just"/>
            <a:endParaRPr lang="en-US" dirty="0"/>
          </a:p>
          <a:p>
            <a:pPr algn="just"/>
            <a:r>
              <a:rPr lang="en-US" dirty="0"/>
              <a:t>We next determine the earnings before taxes, or taxable income, by deducting the interest expense paid on the firm’s debt. Next, the firm’s income taxes are calculated based on its earnings before taxes and the applicable tax rate for the amount of income reported.</a:t>
            </a:r>
          </a:p>
          <a:p>
            <a:pPr algn="just"/>
            <a:endParaRPr lang="en-US" dirty="0"/>
          </a:p>
          <a:p>
            <a:pPr algn="just"/>
            <a:r>
              <a:rPr lang="en-US" dirty="0"/>
              <a:t>The next and final number in the income statement is the net income, or earnings available to common stockholders, which represents income that may be reinvested in the firm or distributed to its owners—provided, of course, the cash is available to do so.</a:t>
            </a:r>
          </a:p>
          <a:p>
            <a:pPr algn="just"/>
            <a:endParaRPr lang="en-EG"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9</a:t>
            </a:fld>
            <a:endParaRPr lang="en-US" dirty="0"/>
          </a:p>
        </p:txBody>
      </p:sp>
    </p:spTree>
    <p:extLst>
      <p:ext uri="{BB962C8B-B14F-4D97-AF65-F5344CB8AC3E}">
        <p14:creationId xmlns:p14="http://schemas.microsoft.com/office/powerpoint/2010/main" val="33479143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838200" y="365125"/>
            <a:ext cx="5087587" cy="1736807"/>
          </a:xfrm>
        </p:spPr>
        <p:txBody>
          <a:bodyPr vert="horz" lIns="91440" tIns="45720" rIns="91440" bIns="45720" rtlCol="0" anchor="ctr">
            <a:normAutofit/>
          </a:bodyPr>
          <a:lstStyle/>
          <a:p>
            <a:pPr algn="ctr"/>
            <a:r>
              <a:rPr lang="en-US" b="1" kern="1200" dirty="0">
                <a:solidFill>
                  <a:schemeClr val="tx1"/>
                </a:solidFill>
                <a:latin typeface="+mj-lt"/>
                <a:ea typeface="+mj-ea"/>
                <a:cs typeface="+mj-cs"/>
              </a:rPr>
              <a:t>Important Indicators to Stockholders</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1"/>
          </p:nvPr>
        </p:nvSpPr>
        <p:spPr/>
        <p:txBody>
          <a:bodyPr vert="horz" lIns="91440" tIns="45720" rIns="91440" bIns="45720" rtlCol="0" anchor="ctr">
            <a:normAutofit/>
          </a:bodyPr>
          <a:lstStyle/>
          <a:p>
            <a:pPr algn="just"/>
            <a:endParaRPr lang="en-US" sz="2000" dirty="0"/>
          </a:p>
          <a:p>
            <a:pPr algn="just"/>
            <a:r>
              <a:rPr lang="en-US" sz="2000" dirty="0"/>
              <a:t>After completing the income statement. The firm’s owners (common stockholders) like to know </a:t>
            </a:r>
          </a:p>
          <a:p>
            <a:pPr marL="914400" lvl="1" algn="just"/>
            <a:r>
              <a:rPr lang="en-US" sz="2000" dirty="0"/>
              <a:t>How much income the firm made on a per share basis, or what is called </a:t>
            </a:r>
            <a:r>
              <a:rPr lang="en-US" sz="2000" b="1" dirty="0">
                <a:solidFill>
                  <a:srgbClr val="92D050"/>
                </a:solidFill>
              </a:rPr>
              <a:t>earnings per share (EPS). </a:t>
            </a:r>
            <a:r>
              <a:rPr lang="en-US" sz="2000" dirty="0"/>
              <a:t>We calculate earnings per share as net income divided by the number of common stock shares outstanding. </a:t>
            </a:r>
          </a:p>
          <a:p>
            <a:pPr marL="914400" lvl="1" algn="just"/>
            <a:r>
              <a:rPr lang="en-US" sz="2000" dirty="0"/>
              <a:t>The amount of dividends a firm pays for each share outstanding, or the </a:t>
            </a:r>
            <a:r>
              <a:rPr lang="en-US" sz="2000" b="1" dirty="0">
                <a:solidFill>
                  <a:srgbClr val="92D050"/>
                </a:solidFill>
              </a:rPr>
              <a:t>dividends per share (DPS)</a:t>
            </a:r>
            <a:r>
              <a:rPr lang="en-US" sz="2000" dirty="0">
                <a:solidFill>
                  <a:srgbClr val="92D050"/>
                </a:solidFill>
              </a:rPr>
              <a:t>. </a:t>
            </a:r>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a:xfrm>
            <a:off x="-1563865" y="6172324"/>
            <a:ext cx="2743200" cy="365125"/>
          </a:xfrm>
        </p:spPr>
        <p:txBody>
          <a:bodyPr vert="horz" lIns="91440" tIns="45720" rIns="91440" bIns="45720" rtlCol="0" anchor="ctr">
            <a:normAutofit/>
          </a:bodyPr>
          <a:lstStyle/>
          <a:p>
            <a:pPr>
              <a:spcAft>
                <a:spcPts val="600"/>
              </a:spcAft>
            </a:pPr>
            <a:fld id="{672B7600-67E3-4D97-B453-880E2742B982}" type="slidenum">
              <a:rPr lang="en-US" b="1" smtClean="0">
                <a:solidFill>
                  <a:schemeClr val="bg1"/>
                </a:solidFill>
              </a:rPr>
              <a:pPr>
                <a:spcAft>
                  <a:spcPts val="600"/>
                </a:spcAft>
              </a:pPr>
              <a:t>10</a:t>
            </a:fld>
            <a:endParaRPr lang="en-US" b="1">
              <a:solidFill>
                <a:schemeClr val="bg1"/>
              </a:solidFill>
            </a:endParaRPr>
          </a:p>
        </p:txBody>
      </p:sp>
      <p:pic>
        <p:nvPicPr>
          <p:cNvPr id="3074" name="Picture 2" descr="تفاوت EPS و DPS چیست؟ - آکادمی بورس">
            <a:extLst>
              <a:ext uri="{FF2B5EF4-FFF2-40B4-BE49-F238E27FC236}">
                <a16:creationId xmlns:a16="http://schemas.microsoft.com/office/drawing/2014/main" id="{DA8828AE-B6FB-6949-9438-8383171A979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850069" y="528372"/>
            <a:ext cx="5087588" cy="51717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00587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Common Size Income Statement </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516517"/>
            <a:ext cx="10881867" cy="4404406"/>
          </a:xfrm>
        </p:spPr>
        <p:txBody>
          <a:bodyPr>
            <a:normAutofit/>
          </a:bodyPr>
          <a:lstStyle/>
          <a:p>
            <a:pPr algn="just"/>
            <a:endParaRPr lang="en-US" dirty="0"/>
          </a:p>
          <a:p>
            <a:r>
              <a:rPr lang="en-US" dirty="0"/>
              <a:t>What conclusions can we draw from income statement? To answer this question, it is helpful to look at each item in the income statement as a </a:t>
            </a:r>
            <a:r>
              <a:rPr lang="en-US" b="1" dirty="0">
                <a:solidFill>
                  <a:srgbClr val="FFC000"/>
                </a:solidFill>
              </a:rPr>
              <a:t>percentage of sales</a:t>
            </a:r>
            <a:r>
              <a:rPr lang="en-US" dirty="0"/>
              <a:t>. </a:t>
            </a:r>
          </a:p>
          <a:p>
            <a:r>
              <a:rPr lang="en-US" dirty="0"/>
              <a:t>Such a revision is called a </a:t>
            </a:r>
            <a:r>
              <a:rPr lang="en-US" b="1" dirty="0">
                <a:solidFill>
                  <a:srgbClr val="FFC000"/>
                </a:solidFill>
              </a:rPr>
              <a:t>common-sized income statement</a:t>
            </a:r>
            <a:r>
              <a:rPr lang="en-US" dirty="0"/>
              <a:t>.</a:t>
            </a:r>
          </a:p>
          <a:p>
            <a:r>
              <a:rPr lang="en-US" dirty="0"/>
              <a:t>The common-sized income statement allows us to express expenses and profits on a relative basis, so that we can more easily compare a firm’s income performance across time and with competitors. </a:t>
            </a:r>
          </a:p>
          <a:p>
            <a:r>
              <a:rPr lang="en-US" b="1" dirty="0">
                <a:solidFill>
                  <a:srgbClr val="FFC000"/>
                </a:solidFill>
              </a:rPr>
              <a:t>The profits-to-sales relationships are defined as profit margins</a:t>
            </a:r>
          </a:p>
          <a:p>
            <a:endParaRPr lang="en-US" dirty="0"/>
          </a:p>
          <a:p>
            <a:pPr algn="just"/>
            <a:endParaRPr lang="en-EG"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11</a:t>
            </a:fld>
            <a:endParaRPr lang="en-US" dirty="0"/>
          </a:p>
        </p:txBody>
      </p:sp>
    </p:spTree>
    <p:extLst>
      <p:ext uri="{BB962C8B-B14F-4D97-AF65-F5344CB8AC3E}">
        <p14:creationId xmlns:p14="http://schemas.microsoft.com/office/powerpoint/2010/main" val="37606532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Common Size Income Statement - Example</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a:bodyPr>
          <a:lstStyle/>
          <a:p>
            <a:pPr algn="just"/>
            <a:endParaRPr lang="en-US" dirty="0"/>
          </a:p>
          <a:p>
            <a:pPr algn="just"/>
            <a:endParaRPr lang="en-EG"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12</a:t>
            </a:fld>
            <a:endParaRPr lang="en-US" dirty="0"/>
          </a:p>
        </p:txBody>
      </p:sp>
      <p:pic>
        <p:nvPicPr>
          <p:cNvPr id="6" name="Picture 5">
            <a:extLst>
              <a:ext uri="{FF2B5EF4-FFF2-40B4-BE49-F238E27FC236}">
                <a16:creationId xmlns:a16="http://schemas.microsoft.com/office/drawing/2014/main" id="{A4FBB117-B060-304C-B7D3-7C9333F98342}"/>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a:stretch/>
        </p:blipFill>
        <p:spPr>
          <a:xfrm>
            <a:off x="839788" y="1662545"/>
            <a:ext cx="10180513" cy="4227421"/>
          </a:xfrm>
          <a:prstGeom prst="rect">
            <a:avLst/>
          </a:prstGeom>
        </p:spPr>
      </p:pic>
    </p:spTree>
    <p:extLst>
      <p:ext uri="{BB962C8B-B14F-4D97-AF65-F5344CB8AC3E}">
        <p14:creationId xmlns:p14="http://schemas.microsoft.com/office/powerpoint/2010/main" val="28429573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Constructing and A</a:t>
            </a:r>
            <a:r>
              <a:rPr lang="en-US" sz="4000" b="1" dirty="0"/>
              <a:t>n</a:t>
            </a:r>
            <a:r>
              <a:rPr lang="en-EG" sz="4000" b="1" dirty="0"/>
              <a:t>alyzing Income Statement</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516517"/>
            <a:ext cx="10881867" cy="4673146"/>
          </a:xfrm>
        </p:spPr>
        <p:txBody>
          <a:bodyPr>
            <a:normAutofit fontScale="77500" lnSpcReduction="20000"/>
          </a:bodyPr>
          <a:lstStyle/>
          <a:p>
            <a:pPr algn="just"/>
            <a:endParaRPr lang="en-US" dirty="0"/>
          </a:p>
          <a:p>
            <a:pPr algn="just"/>
            <a:r>
              <a:rPr lang="en-US" b="1" dirty="0" err="1"/>
              <a:t>Menielle</a:t>
            </a:r>
            <a:r>
              <a:rPr lang="en-US" b="1" dirty="0"/>
              <a:t>, Inc. is a wholesale distributor of electronics. It sells laptops, cameras, and other electronic gadgets. </a:t>
            </a:r>
          </a:p>
          <a:p>
            <a:pPr algn="just"/>
            <a:r>
              <a:rPr lang="en-US" b="1" dirty="0"/>
              <a:t>Use the scrambled information below to construct an income statement, along with a common-sized income statement. Also calculate the firm’s earnings per share and dividends per share.</a:t>
            </a:r>
          </a:p>
          <a:p>
            <a:endParaRPr lang="en-US" dirty="0"/>
          </a:p>
          <a:p>
            <a:pPr lvl="1">
              <a:buFont typeface="Wingdings" pitchFamily="2" charset="2"/>
              <a:buChar char="Ø"/>
            </a:pPr>
            <a:r>
              <a:rPr lang="en-US" dirty="0"/>
              <a:t>Interest expense $ 35,000 </a:t>
            </a:r>
          </a:p>
          <a:p>
            <a:pPr lvl="1">
              <a:buFont typeface="Wingdings" pitchFamily="2" charset="2"/>
              <a:buChar char="Ø"/>
            </a:pPr>
            <a:r>
              <a:rPr lang="en-US" dirty="0"/>
              <a:t>Sales $400,000</a:t>
            </a:r>
          </a:p>
          <a:p>
            <a:pPr lvl="1">
              <a:buFont typeface="Wingdings" pitchFamily="2" charset="2"/>
              <a:buChar char="Ø"/>
            </a:pPr>
            <a:r>
              <a:rPr lang="en-US" dirty="0"/>
              <a:t>Cost of goods sold $150,000 </a:t>
            </a:r>
          </a:p>
          <a:p>
            <a:pPr lvl="1">
              <a:buFont typeface="Wingdings" pitchFamily="2" charset="2"/>
              <a:buChar char="Ø"/>
            </a:pPr>
            <a:r>
              <a:rPr lang="en-US" dirty="0"/>
              <a:t>Common stock dividends $ 15,000</a:t>
            </a:r>
          </a:p>
          <a:p>
            <a:pPr lvl="1">
              <a:buFont typeface="Wingdings" pitchFamily="2" charset="2"/>
              <a:buChar char="Ø"/>
            </a:pPr>
            <a:r>
              <a:rPr lang="en-US" dirty="0"/>
              <a:t>Selling and marketing expenses $ 40,000 </a:t>
            </a:r>
          </a:p>
          <a:p>
            <a:pPr lvl="1">
              <a:buFont typeface="Wingdings" pitchFamily="2" charset="2"/>
              <a:buChar char="Ø"/>
            </a:pPr>
            <a:r>
              <a:rPr lang="en-US" dirty="0"/>
              <a:t>Income taxes $ 40,000</a:t>
            </a:r>
          </a:p>
          <a:p>
            <a:pPr lvl="1">
              <a:buFont typeface="Wingdings" pitchFamily="2" charset="2"/>
              <a:buChar char="Ø"/>
            </a:pPr>
            <a:r>
              <a:rPr lang="en-US" dirty="0"/>
              <a:t>Administrative expenses $ 30,000 </a:t>
            </a:r>
          </a:p>
          <a:p>
            <a:pPr lvl="1">
              <a:buFont typeface="Wingdings" pitchFamily="2" charset="2"/>
              <a:buChar char="Ø"/>
            </a:pPr>
            <a:r>
              <a:rPr lang="en-US" dirty="0"/>
              <a:t>Depreciation expense $ 20,000</a:t>
            </a:r>
          </a:p>
          <a:p>
            <a:pPr lvl="1">
              <a:buFont typeface="Wingdings" pitchFamily="2" charset="2"/>
              <a:buChar char="Ø"/>
            </a:pPr>
            <a:r>
              <a:rPr lang="en-US" dirty="0"/>
              <a:t>Number of shares outstanding 20,000</a:t>
            </a:r>
          </a:p>
          <a:p>
            <a:pPr algn="just"/>
            <a:endParaRPr lang="en-EG"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13</a:t>
            </a:fld>
            <a:endParaRPr lang="en-US" dirty="0"/>
          </a:p>
        </p:txBody>
      </p:sp>
    </p:spTree>
    <p:extLst>
      <p:ext uri="{BB962C8B-B14F-4D97-AF65-F5344CB8AC3E}">
        <p14:creationId xmlns:p14="http://schemas.microsoft.com/office/powerpoint/2010/main" val="16591229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78B06F-4C28-954F-96DF-C2FA42E493CB}"/>
              </a:ext>
            </a:extLst>
          </p:cNvPr>
          <p:cNvSpPr>
            <a:spLocks noGrp="1"/>
          </p:cNvSpPr>
          <p:nvPr>
            <p:ph type="title"/>
          </p:nvPr>
        </p:nvSpPr>
        <p:spPr/>
        <p:txBody>
          <a:bodyPr/>
          <a:lstStyle/>
          <a:p>
            <a:endParaRPr lang="en-EG"/>
          </a:p>
        </p:txBody>
      </p:sp>
      <p:sp>
        <p:nvSpPr>
          <p:cNvPr id="3" name="Text Placeholder 2">
            <a:extLst>
              <a:ext uri="{FF2B5EF4-FFF2-40B4-BE49-F238E27FC236}">
                <a16:creationId xmlns:a16="http://schemas.microsoft.com/office/drawing/2014/main" id="{BEE245E9-0E3B-804D-9B91-55202FF6BF6C}"/>
              </a:ext>
            </a:extLst>
          </p:cNvPr>
          <p:cNvSpPr>
            <a:spLocks noGrp="1"/>
          </p:cNvSpPr>
          <p:nvPr>
            <p:ph type="body" idx="1"/>
          </p:nvPr>
        </p:nvSpPr>
        <p:spPr/>
        <p:txBody>
          <a:bodyPr/>
          <a:lstStyle/>
          <a:p>
            <a:endParaRPr lang="en-EG"/>
          </a:p>
        </p:txBody>
      </p:sp>
      <p:pic>
        <p:nvPicPr>
          <p:cNvPr id="9" name="Content Placeholder 8">
            <a:extLst>
              <a:ext uri="{FF2B5EF4-FFF2-40B4-BE49-F238E27FC236}">
                <a16:creationId xmlns:a16="http://schemas.microsoft.com/office/drawing/2014/main" id="{4B9D5571-61B8-6B42-9DA1-F28D6134CA82}"/>
              </a:ext>
            </a:extLst>
          </p:cNvPr>
          <p:cNvPicPr>
            <a:picLocks noGrp="1" noChangeAspect="1"/>
          </p:cNvPicPr>
          <p:nvPr>
            <p:ph sz="half" idx="2"/>
          </p:nvPr>
        </p:nvPicPr>
        <p:blipFill rotWithShape="1">
          <a:blip r:embed="rId2" cstate="hqprint">
            <a:extLst>
              <a:ext uri="{28A0092B-C50C-407E-A947-70E740481C1C}">
                <a14:useLocalDpi xmlns:a14="http://schemas.microsoft.com/office/drawing/2010/main" val="0"/>
              </a:ext>
            </a:extLst>
          </a:blip>
          <a:srcRect/>
          <a:stretch/>
        </p:blipFill>
        <p:spPr>
          <a:xfrm>
            <a:off x="0" y="-1"/>
            <a:ext cx="12192000" cy="5913783"/>
          </a:xfrm>
        </p:spPr>
      </p:pic>
      <p:sp>
        <p:nvSpPr>
          <p:cNvPr id="7" name="Slide Number Placeholder 6">
            <a:extLst>
              <a:ext uri="{FF2B5EF4-FFF2-40B4-BE49-F238E27FC236}">
                <a16:creationId xmlns:a16="http://schemas.microsoft.com/office/drawing/2014/main" id="{7BF2FD66-4D61-F647-8FCD-E590CE320A73}"/>
              </a:ext>
            </a:extLst>
          </p:cNvPr>
          <p:cNvSpPr>
            <a:spLocks noGrp="1"/>
          </p:cNvSpPr>
          <p:nvPr>
            <p:ph type="sldNum" sz="quarter" idx="12"/>
          </p:nvPr>
        </p:nvSpPr>
        <p:spPr/>
        <p:txBody>
          <a:bodyPr/>
          <a:lstStyle/>
          <a:p>
            <a:fld id="{AF3A9E09-1372-4915-B62F-D3AC7680CC12}" type="slidenum">
              <a:rPr lang="en-US" smtClean="0"/>
              <a:pPr/>
              <a:t>14</a:t>
            </a:fld>
            <a:endParaRPr lang="en-US" dirty="0"/>
          </a:p>
        </p:txBody>
      </p:sp>
    </p:spTree>
    <p:extLst>
      <p:ext uri="{BB962C8B-B14F-4D97-AF65-F5344CB8AC3E}">
        <p14:creationId xmlns:p14="http://schemas.microsoft.com/office/powerpoint/2010/main" val="37273687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1613FF-C462-254A-96C9-3B10E9A95720}"/>
              </a:ext>
            </a:extLst>
          </p:cNvPr>
          <p:cNvSpPr>
            <a:spLocks noGrp="1"/>
          </p:cNvSpPr>
          <p:nvPr>
            <p:ph type="title"/>
          </p:nvPr>
        </p:nvSpPr>
        <p:spPr/>
        <p:txBody>
          <a:bodyPr/>
          <a:lstStyle/>
          <a:p>
            <a:endParaRPr lang="en-EG"/>
          </a:p>
        </p:txBody>
      </p:sp>
      <p:sp>
        <p:nvSpPr>
          <p:cNvPr id="3" name="Text Placeholder 2">
            <a:extLst>
              <a:ext uri="{FF2B5EF4-FFF2-40B4-BE49-F238E27FC236}">
                <a16:creationId xmlns:a16="http://schemas.microsoft.com/office/drawing/2014/main" id="{60120020-9BA4-7D44-8632-83358BD1AC31}"/>
              </a:ext>
            </a:extLst>
          </p:cNvPr>
          <p:cNvSpPr>
            <a:spLocks noGrp="1"/>
          </p:cNvSpPr>
          <p:nvPr>
            <p:ph type="body" idx="1"/>
          </p:nvPr>
        </p:nvSpPr>
        <p:spPr/>
        <p:txBody>
          <a:bodyPr/>
          <a:lstStyle/>
          <a:p>
            <a:endParaRPr lang="en-EG"/>
          </a:p>
        </p:txBody>
      </p:sp>
      <p:pic>
        <p:nvPicPr>
          <p:cNvPr id="9" name="Content Placeholder 8">
            <a:extLst>
              <a:ext uri="{FF2B5EF4-FFF2-40B4-BE49-F238E27FC236}">
                <a16:creationId xmlns:a16="http://schemas.microsoft.com/office/drawing/2014/main" id="{F29BE96F-44E8-4E44-B705-78E34013E5DC}"/>
              </a:ext>
            </a:extLst>
          </p:cNvPr>
          <p:cNvPicPr>
            <a:picLocks noGrp="1" noChangeAspect="1"/>
          </p:cNvPicPr>
          <p:nvPr>
            <p:ph sz="half" idx="2"/>
          </p:nvPr>
        </p:nvPicPr>
        <p:blipFill rotWithShape="1">
          <a:blip r:embed="rId2" cstate="hqprint">
            <a:extLst>
              <a:ext uri="{28A0092B-C50C-407E-A947-70E740481C1C}">
                <a14:useLocalDpi xmlns:a14="http://schemas.microsoft.com/office/drawing/2010/main" val="0"/>
              </a:ext>
            </a:extLst>
          </a:blip>
          <a:srcRect/>
          <a:stretch/>
        </p:blipFill>
        <p:spPr>
          <a:xfrm>
            <a:off x="3420" y="0"/>
            <a:ext cx="12188580" cy="5883966"/>
          </a:xfrm>
        </p:spPr>
      </p:pic>
      <p:sp>
        <p:nvSpPr>
          <p:cNvPr id="7" name="Slide Number Placeholder 6">
            <a:extLst>
              <a:ext uri="{FF2B5EF4-FFF2-40B4-BE49-F238E27FC236}">
                <a16:creationId xmlns:a16="http://schemas.microsoft.com/office/drawing/2014/main" id="{E71A1805-C777-A842-8FFB-EE42B8C323D6}"/>
              </a:ext>
            </a:extLst>
          </p:cNvPr>
          <p:cNvSpPr>
            <a:spLocks noGrp="1"/>
          </p:cNvSpPr>
          <p:nvPr>
            <p:ph type="sldNum" sz="quarter" idx="12"/>
          </p:nvPr>
        </p:nvSpPr>
        <p:spPr/>
        <p:txBody>
          <a:bodyPr/>
          <a:lstStyle/>
          <a:p>
            <a:fld id="{AF3A9E09-1372-4915-B62F-D3AC7680CC12}" type="slidenum">
              <a:rPr lang="en-US" smtClean="0"/>
              <a:pPr/>
              <a:t>15</a:t>
            </a:fld>
            <a:endParaRPr lang="en-US" dirty="0"/>
          </a:p>
        </p:txBody>
      </p:sp>
    </p:spTree>
    <p:extLst>
      <p:ext uri="{BB962C8B-B14F-4D97-AF65-F5344CB8AC3E}">
        <p14:creationId xmlns:p14="http://schemas.microsoft.com/office/powerpoint/2010/main" val="9834185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a:bodyPr>
          <a:lstStyle/>
          <a:p>
            <a:pPr algn="just"/>
            <a:endParaRPr lang="en-US" dirty="0"/>
          </a:p>
          <a:p>
            <a:pPr algn="just"/>
            <a:endParaRPr lang="en-EG"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16</a:t>
            </a:fld>
            <a:endParaRPr lang="en-US" dirty="0"/>
          </a:p>
        </p:txBody>
      </p:sp>
      <p:pic>
        <p:nvPicPr>
          <p:cNvPr id="6" name="Content Placeholder 8">
            <a:extLst>
              <a:ext uri="{FF2B5EF4-FFF2-40B4-BE49-F238E27FC236}">
                <a16:creationId xmlns:a16="http://schemas.microsoft.com/office/drawing/2014/main" id="{1C726146-CDDC-B945-98D5-08CACE8106D8}"/>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a:stretch/>
        </p:blipFill>
        <p:spPr>
          <a:xfrm>
            <a:off x="0" y="12824"/>
            <a:ext cx="12192000" cy="5910898"/>
          </a:xfrm>
          <a:prstGeom prst="rect">
            <a:avLst/>
          </a:prstGeom>
        </p:spPr>
      </p:pic>
    </p:spTree>
    <p:extLst>
      <p:ext uri="{BB962C8B-B14F-4D97-AF65-F5344CB8AC3E}">
        <p14:creationId xmlns:p14="http://schemas.microsoft.com/office/powerpoint/2010/main" val="25842498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2555631" y="1441938"/>
            <a:ext cx="7080738" cy="3974124"/>
          </a:xfrm>
        </p:spPr>
        <p:txBody>
          <a:bodyPr>
            <a:normAutofit/>
          </a:bodyPr>
          <a:lstStyle/>
          <a:p>
            <a:pPr algn="ctr"/>
            <a:r>
              <a:rPr lang="en-US" sz="5400" b="1" dirty="0">
                <a:solidFill>
                  <a:srgbClr val="00B0F0"/>
                </a:solidFill>
              </a:rPr>
              <a:t>2. The Balance Sheet</a:t>
            </a:r>
          </a:p>
        </p:txBody>
      </p:sp>
      <p:sp>
        <p:nvSpPr>
          <p:cNvPr id="3" name="Slide Number Placeholder 2">
            <a:extLst>
              <a:ext uri="{FF2B5EF4-FFF2-40B4-BE49-F238E27FC236}">
                <a16:creationId xmlns:a16="http://schemas.microsoft.com/office/drawing/2014/main" id="{20AE9DCA-E1A1-864C-A47D-EDF329F5746B}"/>
              </a:ext>
            </a:extLst>
          </p:cNvPr>
          <p:cNvSpPr>
            <a:spLocks noGrp="1"/>
          </p:cNvSpPr>
          <p:nvPr>
            <p:ph type="sldNum" sz="quarter" idx="12"/>
          </p:nvPr>
        </p:nvSpPr>
        <p:spPr>
          <a:xfrm>
            <a:off x="773384" y="6056818"/>
            <a:ext cx="548640" cy="548640"/>
          </a:xfrm>
          <a:prstGeom prst="ellipse">
            <a:avLst/>
          </a:prstGeom>
          <a:noFill/>
        </p:spPr>
        <p:txBody>
          <a:bodyPr>
            <a:normAutofit/>
          </a:bodyPr>
          <a:lstStyle/>
          <a:p>
            <a:pPr algn="ctr">
              <a:spcAft>
                <a:spcPts val="600"/>
              </a:spcAft>
            </a:pPr>
            <a:fld id="{AF3A9E09-1372-4915-B62F-D3AC7680CC12}" type="slidenum">
              <a:rPr lang="en-US" sz="1500">
                <a:solidFill>
                  <a:srgbClr val="FFFFFF"/>
                </a:solidFill>
              </a:rPr>
              <a:pPr algn="ctr">
                <a:spcAft>
                  <a:spcPts val="600"/>
                </a:spcAft>
              </a:pPr>
              <a:t>17</a:t>
            </a:fld>
            <a:endParaRPr lang="en-US" sz="1500">
              <a:solidFill>
                <a:srgbClr val="FFFFFF"/>
              </a:solidFill>
            </a:endParaRPr>
          </a:p>
        </p:txBody>
      </p:sp>
    </p:spTree>
    <p:extLst>
      <p:ext uri="{BB962C8B-B14F-4D97-AF65-F5344CB8AC3E}">
        <p14:creationId xmlns:p14="http://schemas.microsoft.com/office/powerpoint/2010/main" val="4100579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The Balance Sheet </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a:bodyPr>
          <a:lstStyle/>
          <a:p>
            <a:pPr algn="just"/>
            <a:r>
              <a:rPr lang="en-US" dirty="0"/>
              <a:t>A firm’s balance sheet, on the other hand, provides a </a:t>
            </a:r>
            <a:r>
              <a:rPr lang="en-US" b="1" dirty="0">
                <a:solidFill>
                  <a:srgbClr val="FFC000"/>
                </a:solidFill>
              </a:rPr>
              <a:t>snapshot of the firm’s financial position</a:t>
            </a:r>
            <a:r>
              <a:rPr lang="en-US" dirty="0"/>
              <a:t> at a specific point in time, presenting its asset holdings, liabilities, and owner-supplied capital (stockholders’ equity).</a:t>
            </a:r>
          </a:p>
          <a:p>
            <a:pPr algn="just"/>
            <a:r>
              <a:rPr lang="en-US" dirty="0"/>
              <a:t>In its simplest form, a balance sheet is represented by the following balance sheet equation:</a:t>
            </a:r>
          </a:p>
          <a:p>
            <a:pPr marL="0" indent="0" algn="ctr">
              <a:buNone/>
            </a:pPr>
            <a:r>
              <a:rPr lang="en-US" b="1" dirty="0">
                <a:solidFill>
                  <a:srgbClr val="FFC000"/>
                </a:solidFill>
              </a:rPr>
              <a:t>Total assets = total debt (liabilities) + total shareholders’ equity</a:t>
            </a:r>
            <a:r>
              <a:rPr lang="en-US" dirty="0"/>
              <a:t> </a:t>
            </a:r>
          </a:p>
          <a:p>
            <a:pPr algn="just"/>
            <a:r>
              <a:rPr lang="en-US" dirty="0"/>
              <a:t>where total assets represent the resources owned by the firm, and total liabilities (debt) and total shareholders’ equity indicate how those resources were financed.</a:t>
            </a:r>
          </a:p>
          <a:p>
            <a:pPr algn="just"/>
            <a:endParaRPr lang="en-EG"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18</a:t>
            </a:fld>
            <a:endParaRPr lang="en-US" dirty="0"/>
          </a:p>
        </p:txBody>
      </p:sp>
    </p:spTree>
    <p:extLst>
      <p:ext uri="{BB962C8B-B14F-4D97-AF65-F5344CB8AC3E}">
        <p14:creationId xmlns:p14="http://schemas.microsoft.com/office/powerpoint/2010/main" val="11451629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EDC1CF-42F8-F540-BEE7-0E869CD46041}"/>
              </a:ext>
            </a:extLst>
          </p:cNvPr>
          <p:cNvSpPr>
            <a:spLocks noGrp="1"/>
          </p:cNvSpPr>
          <p:nvPr>
            <p:ph type="title"/>
          </p:nvPr>
        </p:nvSpPr>
        <p:spPr/>
        <p:txBody>
          <a:bodyPr/>
          <a:lstStyle/>
          <a:p>
            <a:endParaRPr lang="en-EG"/>
          </a:p>
        </p:txBody>
      </p:sp>
      <p:sp>
        <p:nvSpPr>
          <p:cNvPr id="3" name="Text Placeholder 2">
            <a:extLst>
              <a:ext uri="{FF2B5EF4-FFF2-40B4-BE49-F238E27FC236}">
                <a16:creationId xmlns:a16="http://schemas.microsoft.com/office/drawing/2014/main" id="{8A9F0393-F332-6345-87AF-EE3AA56C1544}"/>
              </a:ext>
            </a:extLst>
          </p:cNvPr>
          <p:cNvSpPr>
            <a:spLocks noGrp="1"/>
          </p:cNvSpPr>
          <p:nvPr>
            <p:ph type="body" idx="1"/>
          </p:nvPr>
        </p:nvSpPr>
        <p:spPr/>
        <p:txBody>
          <a:bodyPr/>
          <a:lstStyle/>
          <a:p>
            <a:endParaRPr lang="en-EG"/>
          </a:p>
        </p:txBody>
      </p:sp>
      <p:sp>
        <p:nvSpPr>
          <p:cNvPr id="4" name="Content Placeholder 3">
            <a:extLst>
              <a:ext uri="{FF2B5EF4-FFF2-40B4-BE49-F238E27FC236}">
                <a16:creationId xmlns:a16="http://schemas.microsoft.com/office/drawing/2014/main" id="{080377C7-57A8-BC46-9CC2-D361DBF8A594}"/>
              </a:ext>
            </a:extLst>
          </p:cNvPr>
          <p:cNvSpPr>
            <a:spLocks noGrp="1"/>
          </p:cNvSpPr>
          <p:nvPr>
            <p:ph sz="half" idx="2"/>
          </p:nvPr>
        </p:nvSpPr>
        <p:spPr/>
        <p:txBody>
          <a:bodyPr/>
          <a:lstStyle/>
          <a:p>
            <a:endParaRPr lang="en-EG"/>
          </a:p>
        </p:txBody>
      </p:sp>
      <p:sp>
        <p:nvSpPr>
          <p:cNvPr id="5" name="Text Placeholder 4">
            <a:extLst>
              <a:ext uri="{FF2B5EF4-FFF2-40B4-BE49-F238E27FC236}">
                <a16:creationId xmlns:a16="http://schemas.microsoft.com/office/drawing/2014/main" id="{4D80B8F6-56A6-DF42-A7FF-5AD9E5794CD6}"/>
              </a:ext>
            </a:extLst>
          </p:cNvPr>
          <p:cNvSpPr>
            <a:spLocks noGrp="1"/>
          </p:cNvSpPr>
          <p:nvPr>
            <p:ph type="body" sz="quarter" idx="3"/>
          </p:nvPr>
        </p:nvSpPr>
        <p:spPr/>
        <p:txBody>
          <a:bodyPr/>
          <a:lstStyle/>
          <a:p>
            <a:endParaRPr lang="en-EG"/>
          </a:p>
        </p:txBody>
      </p:sp>
      <p:sp>
        <p:nvSpPr>
          <p:cNvPr id="6" name="Content Placeholder 5">
            <a:extLst>
              <a:ext uri="{FF2B5EF4-FFF2-40B4-BE49-F238E27FC236}">
                <a16:creationId xmlns:a16="http://schemas.microsoft.com/office/drawing/2014/main" id="{DA2194C8-73A8-0D49-9AEC-4EEF868CF36B}"/>
              </a:ext>
            </a:extLst>
          </p:cNvPr>
          <p:cNvSpPr>
            <a:spLocks noGrp="1"/>
          </p:cNvSpPr>
          <p:nvPr>
            <p:ph sz="quarter" idx="4"/>
          </p:nvPr>
        </p:nvSpPr>
        <p:spPr/>
        <p:txBody>
          <a:bodyPr/>
          <a:lstStyle/>
          <a:p>
            <a:endParaRPr lang="en-EG"/>
          </a:p>
        </p:txBody>
      </p:sp>
      <p:sp>
        <p:nvSpPr>
          <p:cNvPr id="7" name="Slide Number Placeholder 6">
            <a:extLst>
              <a:ext uri="{FF2B5EF4-FFF2-40B4-BE49-F238E27FC236}">
                <a16:creationId xmlns:a16="http://schemas.microsoft.com/office/drawing/2014/main" id="{9C0782A6-2F1C-6B47-943F-F1E0233B245D}"/>
              </a:ext>
            </a:extLst>
          </p:cNvPr>
          <p:cNvSpPr>
            <a:spLocks noGrp="1"/>
          </p:cNvSpPr>
          <p:nvPr>
            <p:ph type="sldNum" sz="quarter" idx="12"/>
          </p:nvPr>
        </p:nvSpPr>
        <p:spPr/>
        <p:txBody>
          <a:bodyPr/>
          <a:lstStyle/>
          <a:p>
            <a:fld id="{AF3A9E09-1372-4915-B62F-D3AC7680CC12}" type="slidenum">
              <a:rPr lang="en-US" smtClean="0"/>
              <a:pPr/>
              <a:t>19</a:t>
            </a:fld>
            <a:endParaRPr lang="en-US" dirty="0"/>
          </a:p>
        </p:txBody>
      </p:sp>
      <p:pic>
        <p:nvPicPr>
          <p:cNvPr id="5122" name="Picture 2" descr="Accounting Terms - Lessons - Blendspace">
            <a:extLst>
              <a:ext uri="{FF2B5EF4-FFF2-40B4-BE49-F238E27FC236}">
                <a16:creationId xmlns:a16="http://schemas.microsoft.com/office/drawing/2014/main" id="{520900D2-4647-A241-8739-6D50CCDA8A07}"/>
              </a:ext>
            </a:extLst>
          </p:cNvPr>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86782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804673" y="1445494"/>
            <a:ext cx="3616856" cy="4376572"/>
          </a:xfrm>
        </p:spPr>
        <p:txBody>
          <a:bodyPr vert="horz" lIns="91440" tIns="45720" rIns="91440" bIns="45720" rtlCol="0" anchor="ctr">
            <a:normAutofit/>
          </a:bodyPr>
          <a:lstStyle/>
          <a:p>
            <a:pPr algn="ctr"/>
            <a:r>
              <a:rPr lang="en-US" sz="4800" b="1" kern="1200" dirty="0">
                <a:latin typeface="+mj-lt"/>
                <a:ea typeface="+mj-ea"/>
                <a:cs typeface="+mj-cs"/>
              </a:rPr>
              <a:t>The Balance Sheet </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5535439" y="1050992"/>
            <a:ext cx="6025709" cy="5241798"/>
          </a:xfrm>
        </p:spPr>
        <p:txBody>
          <a:bodyPr vert="horz" lIns="91440" tIns="45720" rIns="91440" bIns="45720" rtlCol="0" anchor="ctr">
            <a:normAutofit/>
          </a:bodyPr>
          <a:lstStyle/>
          <a:p>
            <a:pPr algn="just"/>
            <a:r>
              <a:rPr lang="en-US" sz="2400" dirty="0"/>
              <a:t>The conventional practice is to report the amount of a firm’s various assets in the balance sheet by using the </a:t>
            </a:r>
            <a:r>
              <a:rPr lang="en-US" sz="2400" b="1" dirty="0"/>
              <a:t>actual cost of acquiring them</a:t>
            </a:r>
            <a:r>
              <a:rPr lang="en-US" sz="2400" dirty="0"/>
              <a:t>. </a:t>
            </a:r>
          </a:p>
          <a:p>
            <a:pPr algn="just"/>
            <a:r>
              <a:rPr lang="en-US" sz="2400" dirty="0"/>
              <a:t>Thus, the balance sheet </a:t>
            </a:r>
            <a:r>
              <a:rPr lang="en-US" sz="2400" b="1" dirty="0"/>
              <a:t>does not represent the current market value </a:t>
            </a:r>
            <a:r>
              <a:rPr lang="en-US" sz="2400" dirty="0"/>
              <a:t>of a company’s assets and consequently does not reflect the value of the company itself.  Rather, it </a:t>
            </a:r>
            <a:r>
              <a:rPr lang="en-US" sz="2400" b="1" dirty="0"/>
              <a:t>reports historical transactions at their cost</a:t>
            </a:r>
            <a:r>
              <a:rPr lang="en-US" sz="2400" dirty="0"/>
              <a:t>.</a:t>
            </a:r>
          </a:p>
          <a:p>
            <a:pPr algn="just"/>
            <a:r>
              <a:rPr lang="en-US" sz="2400" dirty="0"/>
              <a:t>Therefore, </a:t>
            </a:r>
            <a:r>
              <a:rPr lang="en-US" sz="2400" b="1" dirty="0"/>
              <a:t>the balance sheet reports a company’s accounting book value, which is simply equal to a firm’s total assets as listed in its balance sheet.</a:t>
            </a:r>
          </a:p>
          <a:p>
            <a:pPr algn="just"/>
            <a:endParaRPr lang="en-US" sz="2200" dirty="0"/>
          </a:p>
          <a:p>
            <a:pPr algn="just"/>
            <a:endParaRPr lang="en-US" sz="2200"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a:xfrm>
            <a:off x="721546" y="6054279"/>
            <a:ext cx="548640" cy="548640"/>
          </a:xfrm>
          <a:prstGeom prst="ellipse">
            <a:avLst/>
          </a:prstGeom>
          <a:noFill/>
        </p:spPr>
        <p:txBody>
          <a:bodyPr vert="horz" lIns="91440" tIns="45720" rIns="91440" bIns="45720" rtlCol="0" anchor="ctr">
            <a:normAutofit/>
          </a:bodyPr>
          <a:lstStyle/>
          <a:p>
            <a:pPr algn="ctr">
              <a:spcAft>
                <a:spcPts val="600"/>
              </a:spcAft>
            </a:pPr>
            <a:fld id="{672B7600-67E3-4D97-B453-880E2742B982}" type="slidenum">
              <a:rPr lang="en-US" sz="1500">
                <a:solidFill>
                  <a:schemeClr val="tx1"/>
                </a:solidFill>
              </a:rPr>
              <a:pPr algn="ctr">
                <a:spcAft>
                  <a:spcPts val="600"/>
                </a:spcAft>
              </a:pPr>
              <a:t>20</a:t>
            </a:fld>
            <a:endParaRPr lang="en-US" sz="1500" dirty="0">
              <a:solidFill>
                <a:schemeClr val="tx1"/>
              </a:solidFill>
            </a:endParaRPr>
          </a:p>
        </p:txBody>
      </p:sp>
    </p:spTree>
    <p:extLst>
      <p:ext uri="{BB962C8B-B14F-4D97-AF65-F5344CB8AC3E}">
        <p14:creationId xmlns:p14="http://schemas.microsoft.com/office/powerpoint/2010/main" val="20729539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514BCB-FDAD-0346-AEAC-2F9CA1FADEC8}"/>
              </a:ext>
            </a:extLst>
          </p:cNvPr>
          <p:cNvSpPr>
            <a:spLocks noGrp="1"/>
          </p:cNvSpPr>
          <p:nvPr>
            <p:ph type="title"/>
          </p:nvPr>
        </p:nvSpPr>
        <p:spPr/>
        <p:txBody>
          <a:bodyPr/>
          <a:lstStyle/>
          <a:p>
            <a:endParaRPr lang="en-EG"/>
          </a:p>
        </p:txBody>
      </p:sp>
      <p:sp>
        <p:nvSpPr>
          <p:cNvPr id="3" name="Text Placeholder 2">
            <a:extLst>
              <a:ext uri="{FF2B5EF4-FFF2-40B4-BE49-F238E27FC236}">
                <a16:creationId xmlns:a16="http://schemas.microsoft.com/office/drawing/2014/main" id="{680BDAE6-5767-6446-B548-703D0769A63E}"/>
              </a:ext>
            </a:extLst>
          </p:cNvPr>
          <p:cNvSpPr>
            <a:spLocks noGrp="1"/>
          </p:cNvSpPr>
          <p:nvPr>
            <p:ph type="body" idx="1"/>
          </p:nvPr>
        </p:nvSpPr>
        <p:spPr/>
        <p:txBody>
          <a:bodyPr/>
          <a:lstStyle/>
          <a:p>
            <a:endParaRPr lang="en-EG"/>
          </a:p>
        </p:txBody>
      </p:sp>
      <p:sp>
        <p:nvSpPr>
          <p:cNvPr id="4" name="Content Placeholder 3">
            <a:extLst>
              <a:ext uri="{FF2B5EF4-FFF2-40B4-BE49-F238E27FC236}">
                <a16:creationId xmlns:a16="http://schemas.microsoft.com/office/drawing/2014/main" id="{D114EBFC-73DB-AD4C-833B-C2F05A410721}"/>
              </a:ext>
            </a:extLst>
          </p:cNvPr>
          <p:cNvSpPr>
            <a:spLocks noGrp="1"/>
          </p:cNvSpPr>
          <p:nvPr>
            <p:ph sz="half" idx="2"/>
          </p:nvPr>
        </p:nvSpPr>
        <p:spPr/>
        <p:txBody>
          <a:bodyPr/>
          <a:lstStyle/>
          <a:p>
            <a:endParaRPr lang="en-EG"/>
          </a:p>
        </p:txBody>
      </p:sp>
      <p:sp>
        <p:nvSpPr>
          <p:cNvPr id="5" name="Text Placeholder 4">
            <a:extLst>
              <a:ext uri="{FF2B5EF4-FFF2-40B4-BE49-F238E27FC236}">
                <a16:creationId xmlns:a16="http://schemas.microsoft.com/office/drawing/2014/main" id="{400A3507-01E3-184F-B122-22B30B1528F7}"/>
              </a:ext>
            </a:extLst>
          </p:cNvPr>
          <p:cNvSpPr>
            <a:spLocks noGrp="1"/>
          </p:cNvSpPr>
          <p:nvPr>
            <p:ph type="body" sz="quarter" idx="3"/>
          </p:nvPr>
        </p:nvSpPr>
        <p:spPr/>
        <p:txBody>
          <a:bodyPr/>
          <a:lstStyle/>
          <a:p>
            <a:endParaRPr lang="en-EG"/>
          </a:p>
        </p:txBody>
      </p:sp>
      <p:sp>
        <p:nvSpPr>
          <p:cNvPr id="6" name="Content Placeholder 5">
            <a:extLst>
              <a:ext uri="{FF2B5EF4-FFF2-40B4-BE49-F238E27FC236}">
                <a16:creationId xmlns:a16="http://schemas.microsoft.com/office/drawing/2014/main" id="{68A60B4E-C324-EA42-B4A0-37159F67CC23}"/>
              </a:ext>
            </a:extLst>
          </p:cNvPr>
          <p:cNvSpPr>
            <a:spLocks noGrp="1"/>
          </p:cNvSpPr>
          <p:nvPr>
            <p:ph sz="quarter" idx="4"/>
          </p:nvPr>
        </p:nvSpPr>
        <p:spPr/>
        <p:txBody>
          <a:bodyPr/>
          <a:lstStyle/>
          <a:p>
            <a:endParaRPr lang="en-EG"/>
          </a:p>
        </p:txBody>
      </p:sp>
      <p:sp>
        <p:nvSpPr>
          <p:cNvPr id="7" name="Slide Number Placeholder 6">
            <a:extLst>
              <a:ext uri="{FF2B5EF4-FFF2-40B4-BE49-F238E27FC236}">
                <a16:creationId xmlns:a16="http://schemas.microsoft.com/office/drawing/2014/main" id="{E95A914B-93F3-4F4C-A4C0-A5C8A1725B00}"/>
              </a:ext>
            </a:extLst>
          </p:cNvPr>
          <p:cNvSpPr>
            <a:spLocks noGrp="1"/>
          </p:cNvSpPr>
          <p:nvPr>
            <p:ph type="sldNum" sz="quarter" idx="12"/>
          </p:nvPr>
        </p:nvSpPr>
        <p:spPr/>
        <p:txBody>
          <a:bodyPr/>
          <a:lstStyle/>
          <a:p>
            <a:fld id="{AF3A9E09-1372-4915-B62F-D3AC7680CC12}" type="slidenum">
              <a:rPr lang="en-US" smtClean="0"/>
              <a:pPr/>
              <a:t>21</a:t>
            </a:fld>
            <a:endParaRPr lang="en-US" dirty="0"/>
          </a:p>
        </p:txBody>
      </p:sp>
      <p:pic>
        <p:nvPicPr>
          <p:cNvPr id="8" name="Picture 2" descr="What's the Difference Between Book Value vs. Market Value?">
            <a:extLst>
              <a:ext uri="{FF2B5EF4-FFF2-40B4-BE49-F238E27FC236}">
                <a16:creationId xmlns:a16="http://schemas.microsoft.com/office/drawing/2014/main" id="{D77CBEEE-AB69-264A-B5F7-013B43A9A3DB}"/>
              </a:ext>
            </a:extLst>
          </p:cNvPr>
          <p:cNvPicPr>
            <a:picLocks noChangeAspect="1" noChangeArrowheads="1"/>
          </p:cNvPicPr>
          <p:nvPr/>
        </p:nvPicPr>
        <p:blipFill rotWithShape="1">
          <a:blip r:embed="rId2" cstate="hqprint">
            <a:extLst>
              <a:ext uri="{28A0092B-C50C-407E-A947-70E740481C1C}">
                <a14:useLocalDpi xmlns:a14="http://schemas.microsoft.com/office/drawing/2010/main" val="0"/>
              </a:ext>
            </a:extLst>
          </a:blip>
          <a:src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31924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268207-7A22-C74E-A286-CAC4971BEFCB}"/>
              </a:ext>
            </a:extLst>
          </p:cNvPr>
          <p:cNvSpPr>
            <a:spLocks noGrp="1"/>
          </p:cNvSpPr>
          <p:nvPr>
            <p:ph type="title"/>
          </p:nvPr>
        </p:nvSpPr>
        <p:spPr>
          <a:xfrm>
            <a:off x="1206055" y="169279"/>
            <a:ext cx="10515600" cy="1325563"/>
          </a:xfrm>
        </p:spPr>
        <p:txBody>
          <a:bodyPr/>
          <a:lstStyle/>
          <a:p>
            <a:r>
              <a:rPr lang="en-EG" dirty="0"/>
              <a:t>An overview of the Balance Sheet</a:t>
            </a:r>
          </a:p>
        </p:txBody>
      </p:sp>
      <p:sp>
        <p:nvSpPr>
          <p:cNvPr id="7" name="Slide Number Placeholder 6">
            <a:extLst>
              <a:ext uri="{FF2B5EF4-FFF2-40B4-BE49-F238E27FC236}">
                <a16:creationId xmlns:a16="http://schemas.microsoft.com/office/drawing/2014/main" id="{8EABB3B6-A25C-D641-9916-CCFD94742D3F}"/>
              </a:ext>
            </a:extLst>
          </p:cNvPr>
          <p:cNvSpPr>
            <a:spLocks noGrp="1"/>
          </p:cNvSpPr>
          <p:nvPr>
            <p:ph type="sldNum" sz="quarter" idx="12"/>
          </p:nvPr>
        </p:nvSpPr>
        <p:spPr/>
        <p:txBody>
          <a:bodyPr/>
          <a:lstStyle/>
          <a:p>
            <a:fld id="{AF3A9E09-1372-4915-B62F-D3AC7680CC12}" type="slidenum">
              <a:rPr lang="en-US" smtClean="0"/>
              <a:pPr/>
              <a:t>22</a:t>
            </a:fld>
            <a:endParaRPr lang="en-US" dirty="0"/>
          </a:p>
        </p:txBody>
      </p:sp>
      <p:pic>
        <p:nvPicPr>
          <p:cNvPr id="9" name="Picture 8">
            <a:extLst>
              <a:ext uri="{FF2B5EF4-FFF2-40B4-BE49-F238E27FC236}">
                <a16:creationId xmlns:a16="http://schemas.microsoft.com/office/drawing/2014/main" id="{9A0BE8C8-2068-7E44-BD81-9A3F2188FC38}"/>
              </a:ext>
            </a:extLst>
          </p:cNvPr>
          <p:cNvPicPr>
            <a:picLocks noChangeAspect="1"/>
          </p:cNvPicPr>
          <p:nvPr/>
        </p:nvPicPr>
        <p:blipFill rotWithShape="1">
          <a:blip r:embed="rId2" cstate="hqprint">
            <a:extLst>
              <a:ext uri="{28A0092B-C50C-407E-A947-70E740481C1C}">
                <a14:useLocalDpi xmlns:a14="http://schemas.microsoft.com/office/drawing/2010/main" val="0"/>
              </a:ext>
            </a:extLst>
          </a:blip>
          <a:srcRect/>
          <a:stretch/>
        </p:blipFill>
        <p:spPr>
          <a:xfrm>
            <a:off x="839787" y="1834639"/>
            <a:ext cx="10515601" cy="3984270"/>
          </a:xfrm>
          <a:prstGeom prst="rect">
            <a:avLst/>
          </a:prstGeom>
        </p:spPr>
      </p:pic>
    </p:spTree>
    <p:extLst>
      <p:ext uri="{BB962C8B-B14F-4D97-AF65-F5344CB8AC3E}">
        <p14:creationId xmlns:p14="http://schemas.microsoft.com/office/powerpoint/2010/main" val="26573581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Types of Assets</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Autofit/>
          </a:bodyPr>
          <a:lstStyle/>
          <a:p>
            <a:pPr algn="just"/>
            <a:r>
              <a:rPr lang="en-US" sz="2000" dirty="0"/>
              <a:t>On the balance sheet, </a:t>
            </a:r>
            <a:r>
              <a:rPr lang="en-US" sz="2000" b="1" dirty="0">
                <a:solidFill>
                  <a:srgbClr val="FFC000"/>
                </a:solidFill>
              </a:rPr>
              <a:t>assets are listed from the most liquid to the least liquid</a:t>
            </a:r>
            <a:r>
              <a:rPr lang="en-US" sz="2000" dirty="0"/>
              <a:t>, that is, in the order of decreasing liquidity. </a:t>
            </a:r>
          </a:p>
          <a:p>
            <a:pPr algn="just"/>
            <a:r>
              <a:rPr lang="en-US" sz="2000" dirty="0"/>
              <a:t>Liquidity refers to the ability to quickly convert an asset into cash without lowering the selling price. </a:t>
            </a:r>
          </a:p>
          <a:p>
            <a:pPr algn="just"/>
            <a:r>
              <a:rPr lang="en-US" sz="2000" dirty="0"/>
              <a:t>A highly liquid asset can be sold quickly without causing a decrease in the value of the asset, whereas an illiquid asset either cannot be easily converted to cash or can only be sold quickly at a significant discount. </a:t>
            </a:r>
          </a:p>
          <a:p>
            <a:pPr algn="just"/>
            <a:r>
              <a:rPr lang="en-US" sz="2000" dirty="0"/>
              <a:t>For example, cash is much more liquid than a building.</a:t>
            </a:r>
          </a:p>
          <a:p>
            <a:pPr algn="just"/>
            <a:r>
              <a:rPr lang="en-US" sz="2000" b="1" dirty="0"/>
              <a:t>Liquidity is important because holding liquid assets reduces the chance that a firm will experience financial distress</a:t>
            </a:r>
            <a:r>
              <a:rPr lang="en-US" sz="2000" dirty="0"/>
              <a:t>. However, </a:t>
            </a:r>
            <a:r>
              <a:rPr lang="en-US" sz="2000" b="1" dirty="0"/>
              <a:t>liquid assets usually generate less return</a:t>
            </a:r>
            <a:r>
              <a:rPr lang="en-US" sz="2000" dirty="0"/>
              <a:t> than illiquid assets. For example, holding cash would earn no return at all. </a:t>
            </a:r>
          </a:p>
          <a:p>
            <a:pPr algn="just"/>
            <a:r>
              <a:rPr lang="en-US" sz="2400" b="1" dirty="0">
                <a:solidFill>
                  <a:srgbClr val="FFC000"/>
                </a:solidFill>
              </a:rPr>
              <a:t>Therefore, financial managers must choose a reasonable percentage of liquid assets so that the company can enjoy the benefits of liquidity without significantly hurting a firm’s profitability. </a:t>
            </a:r>
          </a:p>
          <a:p>
            <a:pPr algn="just"/>
            <a:endParaRPr lang="en-US" sz="2000" dirty="0"/>
          </a:p>
          <a:p>
            <a:pPr algn="just"/>
            <a:endParaRPr lang="en-EG" sz="2000"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23</a:t>
            </a:fld>
            <a:endParaRPr lang="en-US" dirty="0"/>
          </a:p>
        </p:txBody>
      </p:sp>
    </p:spTree>
    <p:extLst>
      <p:ext uri="{BB962C8B-B14F-4D97-AF65-F5344CB8AC3E}">
        <p14:creationId xmlns:p14="http://schemas.microsoft.com/office/powerpoint/2010/main" val="3564707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Current Assets</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Autofit/>
          </a:bodyPr>
          <a:lstStyle/>
          <a:p>
            <a:pPr algn="just"/>
            <a:r>
              <a:rPr lang="en-US" sz="2400" dirty="0">
                <a:latin typeface="Times New Roman" panose="02020603050405020304" pitchFamily="18" charset="0"/>
                <a:cs typeface="Times New Roman" panose="02020603050405020304" pitchFamily="18" charset="0"/>
              </a:rPr>
              <a:t>Company’s current assets, or gross working capital as it is sometimes called, are those assets that are expected to be converted into cash within 12 months. </a:t>
            </a:r>
          </a:p>
          <a:p>
            <a:pPr algn="just"/>
            <a:r>
              <a:rPr lang="en-US" sz="2400" b="1" dirty="0">
                <a:latin typeface="Times New Roman" panose="02020603050405020304" pitchFamily="18" charset="0"/>
                <a:cs typeface="Times New Roman" panose="02020603050405020304" pitchFamily="18" charset="0"/>
              </a:rPr>
              <a:t>Current assets includes :</a:t>
            </a:r>
          </a:p>
          <a:p>
            <a:pPr marL="800100" lvl="1" indent="-342900" algn="just">
              <a:buFont typeface="+mj-lt"/>
              <a:buAutoNum type="alphaLcPeriod"/>
            </a:pPr>
            <a:r>
              <a:rPr lang="en-US" sz="1800" b="1" dirty="0">
                <a:solidFill>
                  <a:srgbClr val="FFC000"/>
                </a:solidFill>
                <a:latin typeface="Times New Roman" panose="02020603050405020304" pitchFamily="18" charset="0"/>
                <a:cs typeface="Times New Roman" panose="02020603050405020304" pitchFamily="18" charset="0"/>
              </a:rPr>
              <a:t>Cash. </a:t>
            </a:r>
            <a:r>
              <a:rPr lang="en-US" sz="1800" dirty="0">
                <a:latin typeface="Times New Roman" panose="02020603050405020304" pitchFamily="18" charset="0"/>
                <a:cs typeface="Times New Roman" panose="02020603050405020304" pitchFamily="18" charset="0"/>
              </a:rPr>
              <a:t>Every firm must have cash to conduct its business operations. A reserve of cash is needed because of the unequal flow of funds into (cash receipts) and out of (cash expenditures) the business.</a:t>
            </a:r>
          </a:p>
          <a:p>
            <a:pPr marL="800100" lvl="1" indent="-342900" algn="just">
              <a:buFont typeface="+mj-lt"/>
              <a:buAutoNum type="alphaLcPeriod"/>
            </a:pPr>
            <a:r>
              <a:rPr lang="en-US" sz="1800" b="1" dirty="0">
                <a:solidFill>
                  <a:srgbClr val="FFC000"/>
                </a:solidFill>
                <a:latin typeface="Times New Roman" panose="02020603050405020304" pitchFamily="18" charset="0"/>
                <a:cs typeface="Times New Roman" panose="02020603050405020304" pitchFamily="18" charset="0"/>
              </a:rPr>
              <a:t>Accounts receivable. </a:t>
            </a:r>
            <a:r>
              <a:rPr lang="en-US" sz="1800" dirty="0">
                <a:latin typeface="Times New Roman" panose="02020603050405020304" pitchFamily="18" charset="0"/>
                <a:cs typeface="Times New Roman" panose="02020603050405020304" pitchFamily="18" charset="0"/>
              </a:rPr>
              <a:t>A firm’s accounts receivable are the amounts owed to the firm by its customers who buy on credit.</a:t>
            </a:r>
          </a:p>
          <a:p>
            <a:pPr marL="800100" lvl="1" indent="-342900" algn="just">
              <a:buFont typeface="+mj-lt"/>
              <a:buAutoNum type="alphaLcPeriod"/>
            </a:pPr>
            <a:r>
              <a:rPr lang="en-US" sz="1800" b="1" dirty="0">
                <a:solidFill>
                  <a:srgbClr val="FFC000"/>
                </a:solidFill>
                <a:latin typeface="Times New Roman" panose="02020603050405020304" pitchFamily="18" charset="0"/>
                <a:cs typeface="Times New Roman" panose="02020603050405020304" pitchFamily="18" charset="0"/>
              </a:rPr>
              <a:t>Inventories. </a:t>
            </a:r>
            <a:r>
              <a:rPr lang="en-US" sz="1800" dirty="0">
                <a:latin typeface="Times New Roman" panose="02020603050405020304" pitchFamily="18" charset="0"/>
                <a:cs typeface="Times New Roman" panose="02020603050405020304" pitchFamily="18" charset="0"/>
              </a:rPr>
              <a:t>A company’s inventories consist of raw materials, work in progress, and finished goods held by the firm for eventual sale.</a:t>
            </a:r>
          </a:p>
          <a:p>
            <a:pPr marL="800100" lvl="1" indent="-342900" algn="just">
              <a:buFont typeface="+mj-lt"/>
              <a:buAutoNum type="alphaLcPeriod"/>
            </a:pPr>
            <a:r>
              <a:rPr lang="en-US" sz="1800" b="1" dirty="0">
                <a:solidFill>
                  <a:srgbClr val="FFC000"/>
                </a:solidFill>
                <a:latin typeface="Times New Roman" panose="02020603050405020304" pitchFamily="18" charset="0"/>
                <a:cs typeface="Times New Roman" panose="02020603050405020304" pitchFamily="18" charset="0"/>
              </a:rPr>
              <a:t>Other current assets. </a:t>
            </a:r>
            <a:r>
              <a:rPr lang="en-US" sz="1800" dirty="0">
                <a:latin typeface="Times New Roman" panose="02020603050405020304" pitchFamily="18" charset="0"/>
                <a:cs typeface="Times New Roman" panose="02020603050405020304" pitchFamily="18" charset="0"/>
              </a:rPr>
              <a:t>Other current assets include such items as prepaid expenses. For example, a company’s insurance premium might be due before the actual insurance coverage begins; or the firm’s rent might have to be paid in advance. These expenditures are considered assets because they represent an investment that’s been made by the company. Only when, for example, the insurance premium is used up following the coverage period is the premium considered an expense.</a:t>
            </a:r>
          </a:p>
          <a:p>
            <a:pPr marL="800100" lvl="1" indent="-342900" algn="just">
              <a:buFont typeface="+mj-lt"/>
              <a:buAutoNum type="alphaLcPeriod"/>
            </a:pPr>
            <a:endParaRPr lang="en-US" sz="1800" dirty="0">
              <a:latin typeface="Times New Roman" panose="02020603050405020304" pitchFamily="18" charset="0"/>
              <a:cs typeface="Times New Roman" panose="02020603050405020304" pitchFamily="18" charset="0"/>
            </a:endParaRPr>
          </a:p>
          <a:p>
            <a:pPr marL="800100" lvl="1" indent="-342900" algn="just">
              <a:buFont typeface="+mj-lt"/>
              <a:buAutoNum type="alphaLcPeriod"/>
            </a:pPr>
            <a:endParaRPr lang="en-US" sz="1800" dirty="0">
              <a:latin typeface="Times New Roman" panose="02020603050405020304" pitchFamily="18" charset="0"/>
              <a:cs typeface="Times New Roman" panose="02020603050405020304" pitchFamily="18" charset="0"/>
            </a:endParaRPr>
          </a:p>
          <a:p>
            <a:pPr algn="just"/>
            <a:endParaRPr lang="en-EG" sz="2400" dirty="0">
              <a:latin typeface="Times New Roman" panose="02020603050405020304" pitchFamily="18" charset="0"/>
              <a:cs typeface="Times New Roman" panose="02020603050405020304" pitchFamily="18" charset="0"/>
            </a:endParaRPr>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24</a:t>
            </a:fld>
            <a:endParaRPr lang="en-US" dirty="0"/>
          </a:p>
        </p:txBody>
      </p:sp>
    </p:spTree>
    <p:extLst>
      <p:ext uri="{BB962C8B-B14F-4D97-AF65-F5344CB8AC3E}">
        <p14:creationId xmlns:p14="http://schemas.microsoft.com/office/powerpoint/2010/main" val="30596309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b="1" dirty="0"/>
              <a:t>Long-term Assets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655066" y="1357875"/>
            <a:ext cx="10881867" cy="4404406"/>
          </a:xfrm>
        </p:spPr>
        <p:txBody>
          <a:bodyPr>
            <a:noAutofit/>
          </a:bodyPr>
          <a:lstStyle/>
          <a:p>
            <a:pPr algn="just"/>
            <a:r>
              <a:rPr lang="en-US" sz="2000" dirty="0"/>
              <a:t>A company’s long-term assets fall into two categories: </a:t>
            </a:r>
          </a:p>
          <a:p>
            <a:pPr marL="457200" indent="-457200" algn="just">
              <a:buFont typeface="+mj-lt"/>
              <a:buAutoNum type="arabicPeriod"/>
            </a:pPr>
            <a:r>
              <a:rPr lang="en-US" sz="2000" b="1" dirty="0">
                <a:solidFill>
                  <a:srgbClr val="FFC000"/>
                </a:solidFill>
              </a:rPr>
              <a:t>Fixed Assets (Property, Plant, and Equipment)</a:t>
            </a:r>
          </a:p>
          <a:p>
            <a:pPr lvl="1" algn="just"/>
            <a:r>
              <a:rPr lang="en-US" sz="1800" dirty="0"/>
              <a:t>A firm’s fixed assets include such assets as machinery and equipment, buildings, and land. </a:t>
            </a:r>
            <a:r>
              <a:rPr lang="en-US" sz="1800" b="1" dirty="0"/>
              <a:t>These assets will be used over a number of years.</a:t>
            </a:r>
          </a:p>
          <a:p>
            <a:pPr lvl="1" algn="just"/>
            <a:r>
              <a:rPr lang="en-US" sz="1800" dirty="0"/>
              <a:t>When a firm purchases a fixed asset, it does not immediately report the expenditure for the asset as an expense in its income statement. Instead, it is shown as an asset in the balance sheet. </a:t>
            </a:r>
          </a:p>
          <a:p>
            <a:pPr lvl="1" algn="just"/>
            <a:r>
              <a:rPr lang="en-US" sz="1800" dirty="0"/>
              <a:t>Some of these assets, such as machinery and equipment, will depreciate over time others may not, such as land.</a:t>
            </a:r>
          </a:p>
          <a:p>
            <a:pPr lvl="1" algn="just"/>
            <a:r>
              <a:rPr lang="en-US" sz="1800" dirty="0"/>
              <a:t>With a depreciable asset, the original cost of the asset is allocated as an expense in the income statement over the asset’s expected useful life. The amou</a:t>
            </a:r>
            <a:r>
              <a:rPr lang="en-US" sz="1800" b="1" dirty="0"/>
              <a:t>nt allocated as the cost each year is shown as a depreciation expense </a:t>
            </a:r>
            <a:r>
              <a:rPr lang="en-US" sz="1800" dirty="0"/>
              <a:t>in the income statement. The </a:t>
            </a:r>
            <a:r>
              <a:rPr lang="en-US" sz="1800" b="1" dirty="0"/>
              <a:t>sum of all depreciation taken over the life of the asset to date is shown as accumulated depreciation in the balance sheet</a:t>
            </a:r>
            <a:r>
              <a:rPr lang="en-US" sz="1800" dirty="0"/>
              <a:t>.</a:t>
            </a:r>
          </a:p>
          <a:p>
            <a:pPr marL="457200" indent="-457200">
              <a:buFont typeface="+mj-lt"/>
              <a:buAutoNum type="arabicPeriod"/>
            </a:pPr>
            <a:r>
              <a:rPr lang="en-US" sz="2000" b="1" dirty="0">
                <a:solidFill>
                  <a:srgbClr val="FFC000"/>
                </a:solidFill>
              </a:rPr>
              <a:t>Other Long-Term Assets:  </a:t>
            </a:r>
            <a:r>
              <a:rPr lang="en-US" sz="1800" dirty="0"/>
              <a:t>Other long-term assets are all of the firm’s assets that are not current assets or fixed assets. They include, for example, long-term investments and intangible assets such as the company’s patents, copyrights, and goodwill.</a:t>
            </a:r>
          </a:p>
          <a:p>
            <a:pPr lvl="1" algn="just"/>
            <a:endParaRPr lang="en-US" sz="1800" dirty="0"/>
          </a:p>
          <a:p>
            <a:pPr algn="just"/>
            <a:endParaRPr lang="en-EG" sz="2000"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25</a:t>
            </a:fld>
            <a:endParaRPr lang="en-US" dirty="0"/>
          </a:p>
        </p:txBody>
      </p:sp>
    </p:spTree>
    <p:extLst>
      <p:ext uri="{BB962C8B-B14F-4D97-AF65-F5344CB8AC3E}">
        <p14:creationId xmlns:p14="http://schemas.microsoft.com/office/powerpoint/2010/main" val="375192652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Long-term Assets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775116" y="1516517"/>
            <a:ext cx="10881867" cy="4404406"/>
          </a:xfrm>
        </p:spPr>
        <p:txBody>
          <a:bodyPr>
            <a:noAutofit/>
          </a:bodyPr>
          <a:lstStyle/>
          <a:p>
            <a:pPr algn="just"/>
            <a:r>
              <a:rPr lang="en-US" sz="1800" dirty="0"/>
              <a:t>To illustrate, assume that a truck purchased for $20,000 is to be evenly depreciated over a 4-year life. The depreciation expense to be reported in the income statement for each year would be $5,000.</a:t>
            </a:r>
          </a:p>
          <a:p>
            <a:pPr algn="just"/>
            <a:r>
              <a:rPr lang="en-US" sz="1800" dirty="0"/>
              <a:t>When a firm buys the truck, the $20,000 </a:t>
            </a:r>
            <a:r>
              <a:rPr lang="en-US" sz="1800" b="1" dirty="0"/>
              <a:t>original cost of the asset is added to the balance sheet as a gross fixed asset</a:t>
            </a:r>
            <a:r>
              <a:rPr lang="en-US" sz="1800" dirty="0"/>
              <a:t>. The cumulative depreciation taken over the asset’s life is reported as accumulated depreciation. We subtract the accumulated depreciation each year from the gross fixed assets to determine net fixed assets. </a:t>
            </a:r>
          </a:p>
          <a:p>
            <a:pPr algn="just"/>
            <a:r>
              <a:rPr lang="en-US" sz="1800" dirty="0"/>
              <a:t>It is important to understand the distinction between </a:t>
            </a:r>
            <a:r>
              <a:rPr lang="en-US" sz="1800" b="1" dirty="0">
                <a:solidFill>
                  <a:schemeClr val="accent1">
                    <a:lumMod val="75000"/>
                  </a:schemeClr>
                </a:solidFill>
              </a:rPr>
              <a:t>gross fixed assets and net fixed assets </a:t>
            </a:r>
            <a:r>
              <a:rPr lang="en-US" sz="1800" dirty="0"/>
              <a:t>and how depreciation expense in the income statement relates to accumulated depreciation in the balance sheet.</a:t>
            </a:r>
          </a:p>
          <a:p>
            <a:pPr algn="just"/>
            <a:r>
              <a:rPr lang="en-US" sz="1800" dirty="0"/>
              <a:t>In this example, the income statements for each year and balance sheets over time would appear as follows:</a:t>
            </a:r>
          </a:p>
          <a:p>
            <a:pPr algn="just"/>
            <a:endParaRPr lang="en-US" sz="1800" dirty="0"/>
          </a:p>
          <a:p>
            <a:pPr algn="just"/>
            <a:endParaRPr lang="en-EG" sz="1800"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26</a:t>
            </a:fld>
            <a:endParaRPr lang="en-US" dirty="0"/>
          </a:p>
        </p:txBody>
      </p:sp>
      <p:pic>
        <p:nvPicPr>
          <p:cNvPr id="6" name="Picture 5">
            <a:extLst>
              <a:ext uri="{FF2B5EF4-FFF2-40B4-BE49-F238E27FC236}">
                <a16:creationId xmlns:a16="http://schemas.microsoft.com/office/drawing/2014/main" id="{1CA2B150-5681-0142-9ABA-A7059169E4C9}"/>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a:stretch/>
        </p:blipFill>
        <p:spPr>
          <a:xfrm>
            <a:off x="844826" y="4030477"/>
            <a:ext cx="10507385" cy="1993859"/>
          </a:xfrm>
          <a:prstGeom prst="rect">
            <a:avLst/>
          </a:prstGeom>
        </p:spPr>
      </p:pic>
    </p:spTree>
    <p:extLst>
      <p:ext uri="{BB962C8B-B14F-4D97-AF65-F5344CB8AC3E}">
        <p14:creationId xmlns:p14="http://schemas.microsoft.com/office/powerpoint/2010/main" val="216483093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Types of Financing</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63086" y="1754300"/>
            <a:ext cx="5600769" cy="4404406"/>
          </a:xfrm>
        </p:spPr>
        <p:txBody>
          <a:bodyPr>
            <a:normAutofit/>
          </a:bodyPr>
          <a:lstStyle/>
          <a:p>
            <a:pPr algn="just"/>
            <a:r>
              <a:rPr lang="en-US" sz="2400" dirty="0"/>
              <a:t>We now turn to the right side of the balance sheet labeled “Total Liabilities (Debt) + Stockholders’ Equity,” which indicates how the firm finances its assets.</a:t>
            </a:r>
          </a:p>
          <a:p>
            <a:pPr algn="just"/>
            <a:r>
              <a:rPr lang="en-US" sz="2400" b="1" dirty="0">
                <a:solidFill>
                  <a:schemeClr val="accent1">
                    <a:lumMod val="75000"/>
                  </a:schemeClr>
                </a:solidFill>
              </a:rPr>
              <a:t>Debt (liabilities) </a:t>
            </a:r>
            <a:r>
              <a:rPr lang="en-US" sz="2400" dirty="0"/>
              <a:t>is money that has been borrowed and must be repaid at some predetermined date. </a:t>
            </a:r>
          </a:p>
          <a:p>
            <a:pPr algn="just"/>
            <a:r>
              <a:rPr lang="en-US" sz="2400" b="1" dirty="0">
                <a:solidFill>
                  <a:schemeClr val="accent1">
                    <a:lumMod val="75000"/>
                  </a:schemeClr>
                </a:solidFill>
              </a:rPr>
              <a:t>Equity, </a:t>
            </a:r>
            <a:r>
              <a:rPr lang="en-US" sz="2400" dirty="0"/>
              <a:t>on the other hand, represents the shareholders’ (owners’) investment in the company.</a:t>
            </a:r>
          </a:p>
          <a:p>
            <a:pPr algn="just"/>
            <a:endParaRPr lang="en-US" sz="2400" dirty="0"/>
          </a:p>
          <a:p>
            <a:pPr algn="just"/>
            <a:endParaRPr lang="en-EG" sz="2400"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27</a:t>
            </a:fld>
            <a:endParaRPr lang="en-US" dirty="0"/>
          </a:p>
        </p:txBody>
      </p:sp>
      <p:pic>
        <p:nvPicPr>
          <p:cNvPr id="8194" name="Picture 2" descr="Dealing with Heavy Debt – What You Need to Know">
            <a:extLst>
              <a:ext uri="{FF2B5EF4-FFF2-40B4-BE49-F238E27FC236}">
                <a16:creationId xmlns:a16="http://schemas.microsoft.com/office/drawing/2014/main" id="{743EC6D3-7AB1-8345-B354-8DD5FBBB4B7E}"/>
              </a:ext>
            </a:extLst>
          </p:cNvPr>
          <p:cNvPicPr>
            <a:picLocks noChangeAspect="1" noChangeArrowheads="1"/>
          </p:cNvPicPr>
          <p:nvPr/>
        </p:nvPicPr>
        <p:blipFill>
          <a:blip r:embed="rId3">
            <a:grayscl/>
            <a:extLst>
              <a:ext uri="{28A0092B-C50C-407E-A947-70E740481C1C}">
                <a14:useLocalDpi xmlns:a14="http://schemas.microsoft.com/office/drawing/2010/main" val="0"/>
              </a:ext>
            </a:extLst>
          </a:blip>
          <a:srcRect/>
          <a:stretch>
            <a:fillRect/>
          </a:stretch>
        </p:blipFill>
        <p:spPr bwMode="auto">
          <a:xfrm>
            <a:off x="6975622" y="1516517"/>
            <a:ext cx="4746033" cy="41717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340607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Types of Financing</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480284" y="1516517"/>
            <a:ext cx="10881867" cy="4404406"/>
          </a:xfrm>
        </p:spPr>
        <p:txBody>
          <a:bodyPr>
            <a:noAutofit/>
          </a:bodyPr>
          <a:lstStyle/>
          <a:p>
            <a:r>
              <a:rPr lang="en-US" sz="2000" b="1" dirty="0"/>
              <a:t>Debt capital is financing provided by a creditor</a:t>
            </a:r>
            <a:r>
              <a:rPr lang="en-US" sz="2000" dirty="0"/>
              <a:t>, it is divided into </a:t>
            </a:r>
          </a:p>
          <a:p>
            <a:pPr marL="0" indent="0">
              <a:buNone/>
            </a:pPr>
            <a:endParaRPr lang="en-US" sz="2000" dirty="0"/>
          </a:p>
          <a:p>
            <a:pPr marL="800100" lvl="1" indent="-342900">
              <a:buFont typeface="+mj-lt"/>
              <a:buAutoNum type="arabicPeriod"/>
            </a:pPr>
            <a:r>
              <a:rPr lang="en-US" b="1" dirty="0">
                <a:solidFill>
                  <a:srgbClr val="FFC000"/>
                </a:solidFill>
              </a:rPr>
              <a:t>Short-Term Debt (Current Liabilities) </a:t>
            </a:r>
            <a:r>
              <a:rPr lang="en-US" sz="1800" dirty="0"/>
              <a:t>A firm’s short-term debt, or current liabilities, includes borrowed money that must be repaid within the next 12 months. The sources of a firm’s current debt include the following:</a:t>
            </a:r>
          </a:p>
          <a:p>
            <a:pPr marL="1257300" lvl="2" indent="-342900" algn="just">
              <a:buFont typeface="+mj-lt"/>
              <a:buAutoNum type="alphaLcPeriod"/>
            </a:pPr>
            <a:r>
              <a:rPr lang="en-US" sz="1800" b="1" dirty="0"/>
              <a:t>Accounts payable. </a:t>
            </a:r>
            <a:r>
              <a:rPr lang="en-US" sz="1800" dirty="0"/>
              <a:t>The firm’s accounts payable represent the credit that suppliers have extended to the firm when it purchased inventories. The purchasing firm may have 30, 60, or even 90 days to pay for the inventory. This form of credit extension is also called trade credit.</a:t>
            </a:r>
          </a:p>
          <a:p>
            <a:pPr marL="1257300" lvl="2" indent="-342900" algn="just">
              <a:buFont typeface="+mj-lt"/>
              <a:buAutoNum type="alphaLcPeriod"/>
            </a:pPr>
            <a:r>
              <a:rPr lang="en-US" sz="1800" b="1" dirty="0"/>
              <a:t>Accrued expenses. </a:t>
            </a:r>
            <a:r>
              <a:rPr lang="en-US" sz="1800" dirty="0"/>
              <a:t>Accrued expenses are short-term liabilities that have been incurred in the firm’s operations but not yet paid. For example, the company’s employees might have done work for which they will not be paid until the following week or month, and these are recorded as accrued wages.</a:t>
            </a:r>
          </a:p>
          <a:p>
            <a:pPr marL="1257300" lvl="2" indent="-342900" algn="just">
              <a:buFont typeface="+mj-lt"/>
              <a:buAutoNum type="alphaLcPeriod"/>
            </a:pPr>
            <a:r>
              <a:rPr lang="en-US" sz="1800" b="1" dirty="0"/>
              <a:t>Short-term notes. </a:t>
            </a:r>
            <a:r>
              <a:rPr lang="en-US" sz="1800" dirty="0"/>
              <a:t>Short-term notes represent amounts borrowed from a bank or other lending source that are due and payable within 12 months.</a:t>
            </a:r>
          </a:p>
          <a:p>
            <a:endParaRPr lang="en-US" sz="3200" dirty="0"/>
          </a:p>
          <a:p>
            <a:pPr algn="just"/>
            <a:endParaRPr lang="en-EG" sz="3200"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28</a:t>
            </a:fld>
            <a:endParaRPr lang="en-US" dirty="0"/>
          </a:p>
        </p:txBody>
      </p:sp>
    </p:spTree>
    <p:extLst>
      <p:ext uri="{BB962C8B-B14F-4D97-AF65-F5344CB8AC3E}">
        <p14:creationId xmlns:p14="http://schemas.microsoft.com/office/powerpoint/2010/main" val="3189419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Types of Financing</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a:bodyPr>
          <a:lstStyle/>
          <a:p>
            <a:pPr marL="457200" lvl="1" indent="0">
              <a:lnSpc>
                <a:spcPct val="100000"/>
              </a:lnSpc>
              <a:buNone/>
            </a:pPr>
            <a:r>
              <a:rPr lang="en-US" b="1" dirty="0">
                <a:solidFill>
                  <a:srgbClr val="FFC000"/>
                </a:solidFill>
              </a:rPr>
              <a:t>2. Long-Term Debt </a:t>
            </a:r>
          </a:p>
          <a:p>
            <a:pPr lvl="2" algn="just">
              <a:lnSpc>
                <a:spcPct val="100000"/>
              </a:lnSpc>
            </a:pPr>
            <a:r>
              <a:rPr lang="en-US" sz="1800" dirty="0"/>
              <a:t>The firm’s long-term debt includes loans from banks or other sources for longer than 12 months.</a:t>
            </a:r>
            <a:r>
              <a:rPr lang="en-US" sz="4400" dirty="0"/>
              <a:t> </a:t>
            </a:r>
          </a:p>
          <a:p>
            <a:pPr lvl="2" algn="just">
              <a:lnSpc>
                <a:spcPct val="100000"/>
              </a:lnSpc>
            </a:pPr>
            <a:r>
              <a:rPr lang="en-US" sz="1800" dirty="0"/>
              <a:t>A firm might borrow money for 5 years to buy equipment, or it might borrow money for as long as 25 or 30 years to purchase real estate, such as land and buildings. </a:t>
            </a:r>
          </a:p>
          <a:p>
            <a:pPr lvl="2" algn="just">
              <a:lnSpc>
                <a:spcPct val="100000"/>
              </a:lnSpc>
            </a:pPr>
            <a:r>
              <a:rPr lang="en-US" sz="1800" dirty="0"/>
              <a:t>Usually, a loan to finance real estate is called a </a:t>
            </a:r>
            <a:r>
              <a:rPr lang="en-US" sz="1800" b="1" dirty="0"/>
              <a:t>mortgage</a:t>
            </a:r>
            <a:r>
              <a:rPr lang="en-US" sz="1800" dirty="0"/>
              <a:t>, where the lender has first claim on the property in the event the borrower is unable to repay the loan.</a:t>
            </a:r>
          </a:p>
          <a:p>
            <a:pPr algn="just"/>
            <a:endParaRPr lang="en-US" dirty="0"/>
          </a:p>
          <a:p>
            <a:pPr algn="just"/>
            <a:endParaRPr lang="en-EG"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29</a:t>
            </a:fld>
            <a:endParaRPr lang="en-US" dirty="0"/>
          </a:p>
        </p:txBody>
      </p:sp>
    </p:spTree>
    <p:extLst>
      <p:ext uri="{BB962C8B-B14F-4D97-AF65-F5344CB8AC3E}">
        <p14:creationId xmlns:p14="http://schemas.microsoft.com/office/powerpoint/2010/main" val="157179696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Equity</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1275305" y="1393372"/>
            <a:ext cx="7377937" cy="4404406"/>
          </a:xfrm>
        </p:spPr>
        <p:txBody>
          <a:bodyPr>
            <a:noAutofit/>
          </a:bodyPr>
          <a:lstStyle/>
          <a:p>
            <a:pPr algn="just"/>
            <a:r>
              <a:rPr lang="en-US" sz="1800" dirty="0"/>
              <a:t>Equity includes the shareholders’ investment—both preferred stockholders and common stockholders—in the firm.</a:t>
            </a:r>
          </a:p>
          <a:p>
            <a:pPr marL="800100" lvl="1" indent="-342900" algn="just">
              <a:buFont typeface="+mj-lt"/>
              <a:buAutoNum type="alphaLcPeriod"/>
            </a:pPr>
            <a:r>
              <a:rPr lang="en-US" sz="1800" b="1" dirty="0">
                <a:solidFill>
                  <a:srgbClr val="FFC000"/>
                </a:solidFill>
              </a:rPr>
              <a:t>Preferred stockholders </a:t>
            </a:r>
            <a:r>
              <a:rPr lang="en-US" sz="1800" dirty="0"/>
              <a:t>generally receive a dividend that is fixed in amount. In the event of the firm being liquidated, these stockholders are paid after the firm’s creditors but before the common stockholders.</a:t>
            </a:r>
          </a:p>
          <a:p>
            <a:pPr marL="800100" lvl="1" indent="-342900" algn="just">
              <a:buFont typeface="+mj-lt"/>
              <a:buAutoNum type="alphaLcPeriod"/>
            </a:pPr>
            <a:r>
              <a:rPr lang="en-US" sz="1800" b="1" dirty="0">
                <a:solidFill>
                  <a:srgbClr val="FFC000"/>
                </a:solidFill>
              </a:rPr>
              <a:t>Common stockholders </a:t>
            </a:r>
            <a:r>
              <a:rPr lang="en-US" sz="1800" dirty="0"/>
              <a:t>are the residual owners of a business. They “own” whatever income is left over after paying all expenses. In the event the firm is liquidated, the common stockholders receive only what is left over—good or bad—after the creditors and preferred stockholders are paid. </a:t>
            </a:r>
          </a:p>
          <a:p>
            <a:pPr marL="228600" lvl="1" algn="just">
              <a:spcBef>
                <a:spcPts val="1000"/>
              </a:spcBef>
            </a:pPr>
            <a:r>
              <a:rPr lang="en-US" sz="1800" b="1" dirty="0"/>
              <a:t>The amount of a firm’s common equity is equal to the sum of two items:</a:t>
            </a:r>
          </a:p>
          <a:p>
            <a:pPr marL="800100" lvl="1" indent="-342900" algn="just">
              <a:buFont typeface="+mj-lt"/>
              <a:buAutoNum type="alphaLcPeriod"/>
            </a:pPr>
            <a:r>
              <a:rPr lang="en-US" sz="1800" dirty="0"/>
              <a:t>The amount a company receives from selling stock to investors.</a:t>
            </a:r>
          </a:p>
          <a:p>
            <a:pPr marL="800100" lvl="1" indent="-342900" algn="just">
              <a:buFont typeface="+mj-lt"/>
              <a:buAutoNum type="alphaLcPeriod"/>
            </a:pPr>
            <a:r>
              <a:rPr lang="en-US" sz="1800" dirty="0"/>
              <a:t>The amount of a firm’s retained earnings.</a:t>
            </a:r>
          </a:p>
          <a:p>
            <a:pPr marL="800100" lvl="1" indent="-342900" algn="just">
              <a:buFont typeface="+mj-lt"/>
              <a:buAutoNum type="alphaLcPeriod"/>
            </a:pPr>
            <a:endParaRPr lang="en-US" sz="1800" dirty="0"/>
          </a:p>
          <a:p>
            <a:pPr algn="just"/>
            <a:endParaRPr lang="en-EG" sz="1800"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30</a:t>
            </a:fld>
            <a:endParaRPr lang="en-US" dirty="0"/>
          </a:p>
        </p:txBody>
      </p:sp>
      <p:pic>
        <p:nvPicPr>
          <p:cNvPr id="9218" name="Picture 2" descr="Kresge adopts Equity as its sixth foundation value - Kresge Foundation">
            <a:extLst>
              <a:ext uri="{FF2B5EF4-FFF2-40B4-BE49-F238E27FC236}">
                <a16:creationId xmlns:a16="http://schemas.microsoft.com/office/drawing/2014/main" id="{087159CB-CB3C-6A48-A20B-303B42AE7FE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62583" y="1393372"/>
            <a:ext cx="2828322" cy="42355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486449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Common Stock</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Autofit/>
          </a:bodyPr>
          <a:lstStyle/>
          <a:p>
            <a:pPr algn="just"/>
            <a:endParaRPr lang="en-US" sz="2000" dirty="0"/>
          </a:p>
          <a:p>
            <a:pPr algn="just"/>
            <a:r>
              <a:rPr lang="en-US" sz="2000" dirty="0"/>
              <a:t>This amount may simply be shown as common stock in the balance sheet or it may be divided into </a:t>
            </a:r>
            <a:r>
              <a:rPr lang="en-US" sz="2000" b="1" dirty="0">
                <a:solidFill>
                  <a:srgbClr val="FFC000"/>
                </a:solidFill>
              </a:rPr>
              <a:t>par value </a:t>
            </a:r>
            <a:r>
              <a:rPr lang="en-US" sz="2000" dirty="0"/>
              <a:t>(an arbitrary amount a firm puts on each share of stock when it is sold, frequently a penny or a dollar) and </a:t>
            </a:r>
            <a:r>
              <a:rPr lang="en-US" sz="2000" dirty="0">
                <a:solidFill>
                  <a:srgbClr val="FFC000"/>
                </a:solidFill>
              </a:rPr>
              <a:t>paid-in capital</a:t>
            </a:r>
            <a:r>
              <a:rPr lang="en-US" sz="2000" dirty="0"/>
              <a:t> above par (also called capital surplus).</a:t>
            </a:r>
          </a:p>
          <a:p>
            <a:pPr algn="just"/>
            <a:r>
              <a:rPr lang="en-US" sz="2000" dirty="0"/>
              <a:t>Paid-in capital is the amount of money above par value a firm receives when it issues new shares to investors. </a:t>
            </a:r>
          </a:p>
          <a:p>
            <a:pPr algn="just"/>
            <a:r>
              <a:rPr lang="en-US" sz="2000" dirty="0"/>
              <a:t>For instance, if a company sells a new issue of common stock for $50 per share and sets the par value of the stock at $1 per share, then the $49 ($50-$1) would be shown as paid-in capital. So, if it sold 1 million shares, the total paid-in capital would be $49 million ($49 * 1 million shares). </a:t>
            </a:r>
          </a:p>
          <a:p>
            <a:pPr algn="just"/>
            <a:r>
              <a:rPr lang="en-US" sz="2000" dirty="0"/>
              <a:t>Finally, the amount of common stock issued will be offset by any stock that has been repurchased by the company from its shareholders, which is shown as </a:t>
            </a:r>
            <a:r>
              <a:rPr lang="en-US" sz="2000" b="1" dirty="0">
                <a:solidFill>
                  <a:srgbClr val="FFC000"/>
                </a:solidFill>
              </a:rPr>
              <a:t>treasury stock</a:t>
            </a:r>
            <a:r>
              <a:rPr lang="en-US" sz="2000" dirty="0"/>
              <a:t>.</a:t>
            </a:r>
          </a:p>
          <a:p>
            <a:pPr algn="just"/>
            <a:endParaRPr lang="en-US" sz="2000" dirty="0"/>
          </a:p>
          <a:p>
            <a:pPr algn="just"/>
            <a:endParaRPr lang="en-EG" sz="2000"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31</a:t>
            </a:fld>
            <a:endParaRPr lang="en-US" dirty="0"/>
          </a:p>
        </p:txBody>
      </p:sp>
    </p:spTree>
    <p:extLst>
      <p:ext uri="{BB962C8B-B14F-4D97-AF65-F5344CB8AC3E}">
        <p14:creationId xmlns:p14="http://schemas.microsoft.com/office/powerpoint/2010/main" val="391897686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Common Stock</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a:bodyPr>
          <a:lstStyle/>
          <a:p>
            <a:r>
              <a:rPr lang="en-US" sz="1800" dirty="0"/>
              <a:t>To illustrate how a company might record an issuance of common stock, assume that a firm issues 1,000 shares of common stock for $100 per share. </a:t>
            </a:r>
          </a:p>
          <a:p>
            <a:r>
              <a:rPr lang="en-US" sz="1800" dirty="0"/>
              <a:t>The company has a policy of assigning a $1 par value to each share of stock. (It could just as easily have chosen a par value of a penny a share.</a:t>
            </a:r>
          </a:p>
          <a:p>
            <a:r>
              <a:rPr lang="en-US" sz="1800" dirty="0"/>
              <a:t>The remaining $99 per share would be added to paid-in capital. Thus, the total increase in the common equity in the balance sheet would appear as follows:</a:t>
            </a:r>
          </a:p>
          <a:p>
            <a:pPr algn="just"/>
            <a:endParaRPr lang="en-EG" sz="1800"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32</a:t>
            </a:fld>
            <a:endParaRPr lang="en-US" dirty="0"/>
          </a:p>
        </p:txBody>
      </p:sp>
      <p:pic>
        <p:nvPicPr>
          <p:cNvPr id="6" name="Picture 5">
            <a:extLst>
              <a:ext uri="{FF2B5EF4-FFF2-40B4-BE49-F238E27FC236}">
                <a16:creationId xmlns:a16="http://schemas.microsoft.com/office/drawing/2014/main" id="{FF928BE7-C305-C04A-866E-6982923E8F59}"/>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a:stretch/>
        </p:blipFill>
        <p:spPr>
          <a:xfrm>
            <a:off x="1021276" y="3803392"/>
            <a:ext cx="10236531" cy="2021146"/>
          </a:xfrm>
          <a:prstGeom prst="rect">
            <a:avLst/>
          </a:prstGeom>
        </p:spPr>
      </p:pic>
    </p:spTree>
    <p:extLst>
      <p:ext uri="{BB962C8B-B14F-4D97-AF65-F5344CB8AC3E}">
        <p14:creationId xmlns:p14="http://schemas.microsoft.com/office/powerpoint/2010/main" val="293612929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Retained Earnings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386639"/>
            <a:ext cx="10881867" cy="4954629"/>
          </a:xfrm>
        </p:spPr>
        <p:txBody>
          <a:bodyPr>
            <a:noAutofit/>
          </a:bodyPr>
          <a:lstStyle/>
          <a:p>
            <a:pPr algn="just"/>
            <a:r>
              <a:rPr lang="en-US" sz="2000" dirty="0"/>
              <a:t>Retained earnings is the net income that has been retained in the business rather than being distributed to the shareholders over the life of the company; in other words, the cumulative total of all the net income over the firm’s life less the common stock dividends that have been paid over these years.</a:t>
            </a:r>
          </a:p>
          <a:p>
            <a:pPr algn="just"/>
            <a:r>
              <a:rPr lang="en-US" sz="2000" dirty="0"/>
              <a:t>More simply, retained earnings at the end of a given year is determined as follows:</a:t>
            </a:r>
          </a:p>
          <a:p>
            <a:pPr marL="0" indent="0" algn="ctr">
              <a:buNone/>
            </a:pPr>
            <a:r>
              <a:rPr lang="en-US" sz="2400" b="1" dirty="0">
                <a:solidFill>
                  <a:srgbClr val="FFC000"/>
                </a:solidFill>
              </a:rPr>
              <a:t>Beginning retained earnings + net income for the year – dividends paid during the year = ending retained earnings</a:t>
            </a:r>
          </a:p>
          <a:p>
            <a:pPr algn="just"/>
            <a:r>
              <a:rPr lang="en-US" sz="2000" dirty="0"/>
              <a:t>To conclude, the common stockholders’ equity can be represented as follows:</a:t>
            </a:r>
          </a:p>
          <a:p>
            <a:pPr algn="just"/>
            <a:endParaRPr lang="en-EG" sz="2000"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33</a:t>
            </a:fld>
            <a:endParaRPr lang="en-US" dirty="0"/>
          </a:p>
        </p:txBody>
      </p:sp>
      <p:pic>
        <p:nvPicPr>
          <p:cNvPr id="8" name="Picture 7">
            <a:extLst>
              <a:ext uri="{FF2B5EF4-FFF2-40B4-BE49-F238E27FC236}">
                <a16:creationId xmlns:a16="http://schemas.microsoft.com/office/drawing/2014/main" id="{3C2395B5-6041-054F-8312-33E7F9045EBC}"/>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a:stretch/>
        </p:blipFill>
        <p:spPr>
          <a:xfrm>
            <a:off x="1206055" y="4500749"/>
            <a:ext cx="9386735" cy="1573171"/>
          </a:xfrm>
          <a:prstGeom prst="rect">
            <a:avLst/>
          </a:prstGeom>
        </p:spPr>
      </p:pic>
    </p:spTree>
    <p:extLst>
      <p:ext uri="{BB962C8B-B14F-4D97-AF65-F5344CB8AC3E}">
        <p14:creationId xmlns:p14="http://schemas.microsoft.com/office/powerpoint/2010/main" val="11705413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Autofit/>
          </a:bodyPr>
          <a:lstStyle/>
          <a:p>
            <a:pPr algn="just"/>
            <a:endParaRPr lang="en-EG" sz="2000"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34</a:t>
            </a:fld>
            <a:endParaRPr lang="en-US" dirty="0"/>
          </a:p>
        </p:txBody>
      </p:sp>
      <p:pic>
        <p:nvPicPr>
          <p:cNvPr id="6" name="Picture 5">
            <a:extLst>
              <a:ext uri="{FF2B5EF4-FFF2-40B4-BE49-F238E27FC236}">
                <a16:creationId xmlns:a16="http://schemas.microsoft.com/office/drawing/2014/main" id="{6F52C3B2-20A1-3F4F-A9B2-100F6C6884C6}"/>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a:stretch/>
        </p:blipFill>
        <p:spPr>
          <a:xfrm>
            <a:off x="0" y="0"/>
            <a:ext cx="12192000" cy="6857999"/>
          </a:xfrm>
          <a:prstGeom prst="rect">
            <a:avLst/>
          </a:prstGeom>
        </p:spPr>
      </p:pic>
    </p:spTree>
    <p:extLst>
      <p:ext uri="{BB962C8B-B14F-4D97-AF65-F5344CB8AC3E}">
        <p14:creationId xmlns:p14="http://schemas.microsoft.com/office/powerpoint/2010/main" val="404423840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b="1" dirty="0"/>
              <a:t>Changes in Home Depot’s Balance Sheet</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Autofit/>
          </a:bodyPr>
          <a:lstStyle/>
          <a:p>
            <a:r>
              <a:rPr lang="en-US" sz="2000" b="1" dirty="0"/>
              <a:t>Looking at the changes in the balance sheets for Home Depot, we observe the following:</a:t>
            </a:r>
          </a:p>
          <a:p>
            <a:pPr marL="0" indent="0" algn="just">
              <a:buNone/>
            </a:pPr>
            <a:r>
              <a:rPr lang="en-US" sz="2000" b="1" dirty="0"/>
              <a:t>1. The </a:t>
            </a:r>
            <a:r>
              <a:rPr lang="en-US" sz="2000" b="1" dirty="0">
                <a:solidFill>
                  <a:srgbClr val="FFC000"/>
                </a:solidFill>
              </a:rPr>
              <a:t>firm’s total assets decreased </a:t>
            </a:r>
            <a:r>
              <a:rPr lang="en-US" sz="2000" b="1" dirty="0"/>
              <a:t>$752 million, going from $40.877 billion in assets to $40.125 billion. Why the decrease? Two primary reasons: the reduction in current assets and in net fixed assets.</a:t>
            </a:r>
          </a:p>
          <a:p>
            <a:pPr marL="457200" lvl="1" indent="0" algn="just">
              <a:buNone/>
            </a:pPr>
            <a:r>
              <a:rPr lang="en-US" sz="1800" dirty="0">
                <a:latin typeface="Times New Roman" panose="02020603050405020304" pitchFamily="18" charset="0"/>
                <a:cs typeface="Times New Roman" panose="02020603050405020304" pitchFamily="18" charset="0"/>
              </a:rPr>
              <a:t>a. Decrease in current assets. The most significant reduction in current assets by far came from the company’s decrease in cash in the amount of $876 million. The decrease in cash was offset in part by the increases in accounts receivable, and especially inventories.</a:t>
            </a:r>
          </a:p>
          <a:p>
            <a:pPr marL="457200" lvl="1" indent="0" algn="just">
              <a:buNone/>
            </a:pPr>
            <a:r>
              <a:rPr lang="en-US" sz="1800" dirty="0">
                <a:latin typeface="Times New Roman" panose="02020603050405020304" pitchFamily="18" charset="0"/>
                <a:cs typeface="Times New Roman" panose="02020603050405020304" pitchFamily="18" charset="0"/>
              </a:rPr>
              <a:t>b. Decrease in fixed assets. The reduction in the net fixed assets in the amount of $490 million came from two offsetting changes: purchasing new fixed assets (increase in gross fixed assets) in the amount of $1.126 billion, but taking $1.616 billion in depreciation of the fixed assets.  So we see that the change in a firm’s net fixed assets is driven by (1) how much the firm spends on new fixed assets and (2) how much depreciation expense it takes on the fixed assets in place.</a:t>
            </a:r>
          </a:p>
          <a:p>
            <a:pPr algn="just"/>
            <a:endParaRPr lang="en-EG" sz="1800"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35</a:t>
            </a:fld>
            <a:endParaRPr lang="en-US" dirty="0"/>
          </a:p>
        </p:txBody>
      </p:sp>
    </p:spTree>
    <p:extLst>
      <p:ext uri="{BB962C8B-B14F-4D97-AF65-F5344CB8AC3E}">
        <p14:creationId xmlns:p14="http://schemas.microsoft.com/office/powerpoint/2010/main" val="42423155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Changes in Home Depot’s Balance Sheet</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Autofit/>
          </a:bodyPr>
          <a:lstStyle/>
          <a:p>
            <a:r>
              <a:rPr lang="en-US" sz="2400" dirty="0"/>
              <a:t>2. We next review the changes in the firm’s debt and equity, which amounts to a $752 million decrease, exactly the amount of the decrease in total assets—as it must be. (Remember, total assets = total debt + total equity) Primarily this change is the consequence of the following actions:</a:t>
            </a:r>
          </a:p>
          <a:p>
            <a:pPr marL="457200" lvl="1" indent="0">
              <a:buNone/>
            </a:pPr>
            <a:r>
              <a:rPr lang="en-US" sz="2000" dirty="0"/>
              <a:t>a. Paying off $263 million owed to suppliers (reduction in accounts payable).</a:t>
            </a:r>
          </a:p>
          <a:p>
            <a:pPr marL="457200" lvl="1" indent="0">
              <a:buNone/>
            </a:pPr>
            <a:r>
              <a:rPr lang="en-US" sz="2000" dirty="0"/>
              <a:t>b. Repurchasing stock from its shareholders in the amount of $2.608 billion (increase in treasury stock) less $335 million the firm received from issuing new stock.</a:t>
            </a:r>
          </a:p>
          <a:p>
            <a:pPr marL="457200" lvl="1" indent="0">
              <a:buNone/>
            </a:pPr>
            <a:r>
              <a:rPr lang="en-US" sz="2000" dirty="0"/>
              <a:t>c. Retaining $1.769 billion of the firm’s profits within the business (increase in retained earnings).</a:t>
            </a:r>
          </a:p>
          <a:p>
            <a:pPr algn="just"/>
            <a:endParaRPr lang="en-EG" sz="1800"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36</a:t>
            </a:fld>
            <a:endParaRPr lang="en-US" dirty="0"/>
          </a:p>
        </p:txBody>
      </p:sp>
    </p:spTree>
    <p:extLst>
      <p:ext uri="{BB962C8B-B14F-4D97-AF65-F5344CB8AC3E}">
        <p14:creationId xmlns:p14="http://schemas.microsoft.com/office/powerpoint/2010/main" val="426215629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b="1" dirty="0"/>
              <a:t>Home Depot’s Common-Sized Balance Sheet</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401288"/>
            <a:ext cx="10881867" cy="4788375"/>
          </a:xfrm>
        </p:spPr>
        <p:txBody>
          <a:bodyPr>
            <a:noAutofit/>
          </a:bodyPr>
          <a:lstStyle/>
          <a:p>
            <a:pPr algn="just"/>
            <a:r>
              <a:rPr lang="en-US" sz="2000" dirty="0"/>
              <a:t>Finally, we can gain additional perspective on a company’s financial position by looking at each item on the balance sheet as a percentage of total assets (and total debt and equity). A balance sheet expressed this way is called a common-sized balance sheet. Based on the percentages, we can observe that:</a:t>
            </a:r>
          </a:p>
          <a:p>
            <a:pPr marL="800100" lvl="1" indent="-342900" algn="just">
              <a:buFont typeface="+mj-lt"/>
              <a:buAutoNum type="arabicPeriod"/>
            </a:pPr>
            <a:r>
              <a:rPr lang="en-US" sz="1600" dirty="0"/>
              <a:t>Inventories make up most of the current assets, amounting to about one-fourth of all the assets owned by the company.</a:t>
            </a:r>
          </a:p>
          <a:p>
            <a:pPr marL="800100" lvl="1" indent="-342900" algn="just">
              <a:buFont typeface="+mj-lt"/>
              <a:buAutoNum type="arabicPeriod"/>
            </a:pPr>
            <a:r>
              <a:rPr lang="en-US" sz="1600" dirty="0"/>
              <a:t>The company’s total assets consist of about one-third current assets and two-thirds fixed assets.</a:t>
            </a:r>
          </a:p>
          <a:p>
            <a:pPr marL="800100" lvl="1" indent="-342900" algn="just">
              <a:buFont typeface="+mj-lt"/>
              <a:buAutoNum type="arabicPeriod"/>
            </a:pPr>
            <a:r>
              <a:rPr lang="en-US" sz="1600" dirty="0"/>
              <a:t>Approximately one-half of Home Depot’s financing comes from debt, with the remaining half coming from equity. To be more precise, we can calculate the debt ratio, which is the percentage of a company’s assets financed by debt. For Home Depot, the debt ratios on January 31, 2010 and January 30, 2011, respectively, were 52.6 percent and 52.9 percent:</a:t>
            </a:r>
          </a:p>
          <a:p>
            <a:pPr marL="800100" lvl="1" indent="-342900" algn="just">
              <a:buFont typeface="+mj-lt"/>
              <a:buAutoNum type="arabicPeriod"/>
            </a:pPr>
            <a:endParaRPr lang="en-US" sz="1600" dirty="0"/>
          </a:p>
          <a:p>
            <a:pPr marL="800100" lvl="1" indent="-342900" algn="just">
              <a:buFont typeface="+mj-lt"/>
              <a:buAutoNum type="arabicPeriod"/>
            </a:pPr>
            <a:endParaRPr lang="en-US" sz="1600" dirty="0"/>
          </a:p>
          <a:p>
            <a:pPr marL="800100" lvl="1" indent="-342900" algn="just">
              <a:buFont typeface="+mj-lt"/>
              <a:buAutoNum type="arabicPeriod"/>
            </a:pPr>
            <a:endParaRPr lang="en-US" sz="1600" dirty="0"/>
          </a:p>
          <a:p>
            <a:pPr marL="457200" lvl="1" indent="0" algn="just">
              <a:buNone/>
            </a:pPr>
            <a:endParaRPr lang="en-US" sz="800" dirty="0"/>
          </a:p>
          <a:p>
            <a:pPr algn="just"/>
            <a:r>
              <a:rPr lang="en-US" sz="2000" dirty="0"/>
              <a:t>The debt ratio is an important measure to lenders and investors because it indicates the amount of financial risk the company is bearing—the more debt a company uses to finance its assets, the greater is its financial risk.</a:t>
            </a:r>
          </a:p>
          <a:p>
            <a:pPr marL="800100" lvl="1" indent="-342900" algn="just">
              <a:buFont typeface="+mj-lt"/>
              <a:buAutoNum type="arabicPeriod"/>
            </a:pPr>
            <a:endParaRPr lang="en-US" sz="1600" dirty="0"/>
          </a:p>
          <a:p>
            <a:pPr algn="just"/>
            <a:endParaRPr lang="en-EG" sz="2000"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37</a:t>
            </a:fld>
            <a:endParaRPr lang="en-US" dirty="0"/>
          </a:p>
        </p:txBody>
      </p:sp>
      <p:pic>
        <p:nvPicPr>
          <p:cNvPr id="6" name="Picture 5">
            <a:extLst>
              <a:ext uri="{FF2B5EF4-FFF2-40B4-BE49-F238E27FC236}">
                <a16:creationId xmlns:a16="http://schemas.microsoft.com/office/drawing/2014/main" id="{65902755-3C71-4845-BCF2-533141BC8DB6}"/>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a:stretch/>
        </p:blipFill>
        <p:spPr>
          <a:xfrm>
            <a:off x="1832478" y="4085112"/>
            <a:ext cx="9262754" cy="1068780"/>
          </a:xfrm>
          <a:prstGeom prst="rect">
            <a:avLst/>
          </a:prstGeom>
        </p:spPr>
      </p:pic>
    </p:spTree>
    <p:extLst>
      <p:ext uri="{BB962C8B-B14F-4D97-AF65-F5344CB8AC3E}">
        <p14:creationId xmlns:p14="http://schemas.microsoft.com/office/powerpoint/2010/main" val="371448226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Home Depot’s Common-Sized Balance Sheet</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Autofit/>
          </a:bodyPr>
          <a:lstStyle/>
          <a:p>
            <a:pPr algn="just"/>
            <a:r>
              <a:rPr lang="en-US" sz="2400" dirty="0"/>
              <a:t>Earlier we noted that the term current assets is also referred to as gross working capital. These two terms are used interchangeably. </a:t>
            </a:r>
          </a:p>
          <a:p>
            <a:pPr marL="0" indent="0" algn="ctr">
              <a:buNone/>
            </a:pPr>
            <a:r>
              <a:rPr lang="en-US" sz="2400" b="1" dirty="0">
                <a:solidFill>
                  <a:srgbClr val="FFC000"/>
                </a:solidFill>
              </a:rPr>
              <a:t>Net working capital = current asset - current liabilities </a:t>
            </a:r>
          </a:p>
          <a:p>
            <a:pPr algn="just"/>
            <a:r>
              <a:rPr lang="en-US" sz="2400" dirty="0"/>
              <a:t>Thus, net working capital compares the amount of current assets (assets that should convert into cash within the next 12 months) to the current liabilities (debt that must be paid within 12 months). </a:t>
            </a:r>
          </a:p>
          <a:p>
            <a:pPr algn="just"/>
            <a:r>
              <a:rPr lang="en-US" sz="2400" dirty="0"/>
              <a:t>The larger the net working capital a firm has, the more able the firm will be to pay its debt as it comes due. </a:t>
            </a:r>
          </a:p>
          <a:p>
            <a:pPr algn="just"/>
            <a:r>
              <a:rPr lang="en-US" sz="2400" dirty="0"/>
              <a:t>Thus, the amount of net working capital is important to a company’s lenders, who are always concerned about a company’s ability to repay its loans. </a:t>
            </a:r>
          </a:p>
          <a:p>
            <a:pPr algn="just"/>
            <a:endParaRPr lang="en-EG" sz="2400"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38</a:t>
            </a:fld>
            <a:endParaRPr lang="en-US" dirty="0"/>
          </a:p>
        </p:txBody>
      </p:sp>
    </p:spTree>
    <p:extLst>
      <p:ext uri="{BB962C8B-B14F-4D97-AF65-F5344CB8AC3E}">
        <p14:creationId xmlns:p14="http://schemas.microsoft.com/office/powerpoint/2010/main" val="40048472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Home Depot’s Common-Sized Balance Sheet</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Autofit/>
          </a:bodyPr>
          <a:lstStyle/>
          <a:p>
            <a:pPr algn="just"/>
            <a:r>
              <a:rPr lang="en-US" sz="2000" dirty="0"/>
              <a:t>For Home Depot, net working capital is computed as follows:</a:t>
            </a:r>
            <a:endParaRPr lang="en-EG" sz="2000"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39</a:t>
            </a:fld>
            <a:endParaRPr lang="en-US" dirty="0"/>
          </a:p>
        </p:txBody>
      </p:sp>
      <p:pic>
        <p:nvPicPr>
          <p:cNvPr id="6" name="Picture 5">
            <a:extLst>
              <a:ext uri="{FF2B5EF4-FFF2-40B4-BE49-F238E27FC236}">
                <a16:creationId xmlns:a16="http://schemas.microsoft.com/office/drawing/2014/main" id="{1BE86E4E-8126-9B46-AD26-B7553D4A842D}"/>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a:stretch/>
        </p:blipFill>
        <p:spPr>
          <a:xfrm>
            <a:off x="1436914" y="2398815"/>
            <a:ext cx="8372104" cy="2493819"/>
          </a:xfrm>
          <a:prstGeom prst="rect">
            <a:avLst/>
          </a:prstGeom>
        </p:spPr>
      </p:pic>
    </p:spTree>
    <p:extLst>
      <p:ext uri="{BB962C8B-B14F-4D97-AF65-F5344CB8AC3E}">
        <p14:creationId xmlns:p14="http://schemas.microsoft.com/office/powerpoint/2010/main" val="404351852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Example</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Autofit/>
          </a:bodyPr>
          <a:lstStyle/>
          <a:p>
            <a:pPr algn="just"/>
            <a:r>
              <a:rPr lang="en-US" b="1" dirty="0"/>
              <a:t>Given the information below for </a:t>
            </a:r>
            <a:r>
              <a:rPr lang="en-US" b="1" dirty="0" err="1"/>
              <a:t>Menielle</a:t>
            </a:r>
            <a:r>
              <a:rPr lang="en-US" b="1" dirty="0"/>
              <a:t>, Inc., construct a balance sheet and a common-sized balance sheet. As a percent of assets, what are the firm’s largest investments and sources of financing?</a:t>
            </a:r>
          </a:p>
          <a:p>
            <a:pPr marL="0" indent="0" algn="just">
              <a:buNone/>
            </a:pPr>
            <a:r>
              <a:rPr lang="en-US" sz="2400" dirty="0"/>
              <a:t>Gross fixed assets $75,000                     	  Accounts receivable $ 50,000</a:t>
            </a:r>
          </a:p>
          <a:p>
            <a:pPr marL="0" indent="0" algn="just">
              <a:buNone/>
            </a:pPr>
            <a:r>
              <a:rPr lang="en-US" sz="2400" dirty="0"/>
              <a:t>Cash $10,000                  		  	  Long-term bank note $ 5,000</a:t>
            </a:r>
          </a:p>
          <a:p>
            <a:pPr marL="0" indent="0" algn="just">
              <a:buNone/>
            </a:pPr>
            <a:r>
              <a:rPr lang="en-US" sz="2400" dirty="0"/>
              <a:t>Other assets $15,000 			  	  Mortgage $ 20,000</a:t>
            </a:r>
          </a:p>
          <a:p>
            <a:pPr marL="0" indent="0" algn="just">
              <a:buNone/>
            </a:pPr>
            <a:r>
              <a:rPr lang="en-US" sz="2400" dirty="0"/>
              <a:t>Accounts payable $40,000 		  	  Common stock $100,000</a:t>
            </a:r>
          </a:p>
          <a:p>
            <a:pPr marL="0" indent="0" algn="just">
              <a:buNone/>
            </a:pPr>
            <a:r>
              <a:rPr lang="en-US" sz="2400" dirty="0"/>
              <a:t>Retained earnings $15,000 		  	  Inventories $ 70,000</a:t>
            </a:r>
          </a:p>
          <a:p>
            <a:pPr marL="0" indent="0" algn="just">
              <a:buNone/>
            </a:pPr>
            <a:r>
              <a:rPr lang="en-US" sz="2400" dirty="0"/>
              <a:t>Accumulated depreciation $20,000       	  Short-term notes $ 20,000</a:t>
            </a:r>
          </a:p>
          <a:p>
            <a:pPr algn="just"/>
            <a:endParaRPr lang="en-EG" sz="2000"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40</a:t>
            </a:fld>
            <a:endParaRPr lang="en-US" dirty="0"/>
          </a:p>
        </p:txBody>
      </p:sp>
    </p:spTree>
    <p:extLst>
      <p:ext uri="{BB962C8B-B14F-4D97-AF65-F5344CB8AC3E}">
        <p14:creationId xmlns:p14="http://schemas.microsoft.com/office/powerpoint/2010/main" val="91705213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endParaRPr lang="en-EG" sz="4000" b="1"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41</a:t>
            </a:fld>
            <a:endParaRPr lang="en-US" dirty="0"/>
          </a:p>
        </p:txBody>
      </p:sp>
      <p:pic>
        <p:nvPicPr>
          <p:cNvPr id="6" name="Picture 5">
            <a:extLst>
              <a:ext uri="{FF2B5EF4-FFF2-40B4-BE49-F238E27FC236}">
                <a16:creationId xmlns:a16="http://schemas.microsoft.com/office/drawing/2014/main" id="{0CE9D21C-6C8E-2D4B-9F47-936A8F6064F8}"/>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a:stretch/>
        </p:blipFill>
        <p:spPr>
          <a:xfrm>
            <a:off x="0" y="0"/>
            <a:ext cx="12192000" cy="5824538"/>
          </a:xfrm>
          <a:prstGeom prst="rect">
            <a:avLst/>
          </a:prstGeom>
        </p:spPr>
      </p:pic>
    </p:spTree>
    <p:extLst>
      <p:ext uri="{BB962C8B-B14F-4D97-AF65-F5344CB8AC3E}">
        <p14:creationId xmlns:p14="http://schemas.microsoft.com/office/powerpoint/2010/main" val="133183876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endParaRPr lang="en-EG" sz="4000" b="1"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42</a:t>
            </a:fld>
            <a:endParaRPr lang="en-US" dirty="0"/>
          </a:p>
        </p:txBody>
      </p:sp>
      <p:pic>
        <p:nvPicPr>
          <p:cNvPr id="7" name="Picture 6">
            <a:extLst>
              <a:ext uri="{FF2B5EF4-FFF2-40B4-BE49-F238E27FC236}">
                <a16:creationId xmlns:a16="http://schemas.microsoft.com/office/drawing/2014/main" id="{B14FE113-FA9D-A342-A74B-63F771DB8C6F}"/>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a:stretch/>
        </p:blipFill>
        <p:spPr>
          <a:xfrm>
            <a:off x="0" y="0"/>
            <a:ext cx="12192000" cy="5902036"/>
          </a:xfrm>
          <a:prstGeom prst="rect">
            <a:avLst/>
          </a:prstGeom>
        </p:spPr>
      </p:pic>
    </p:spTree>
    <p:extLst>
      <p:ext uri="{BB962C8B-B14F-4D97-AF65-F5344CB8AC3E}">
        <p14:creationId xmlns:p14="http://schemas.microsoft.com/office/powerpoint/2010/main" val="345716402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endParaRPr lang="en-EG" sz="4000" b="1"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43</a:t>
            </a:fld>
            <a:endParaRPr lang="en-US" dirty="0"/>
          </a:p>
        </p:txBody>
      </p:sp>
      <p:pic>
        <p:nvPicPr>
          <p:cNvPr id="6" name="Picture 5">
            <a:extLst>
              <a:ext uri="{FF2B5EF4-FFF2-40B4-BE49-F238E27FC236}">
                <a16:creationId xmlns:a16="http://schemas.microsoft.com/office/drawing/2014/main" id="{7C3EF5F6-5174-5948-A4B0-933BBC4F930A}"/>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a:stretch/>
        </p:blipFill>
        <p:spPr>
          <a:xfrm>
            <a:off x="0" y="0"/>
            <a:ext cx="12192000" cy="5824538"/>
          </a:xfrm>
          <a:prstGeom prst="rect">
            <a:avLst/>
          </a:prstGeom>
        </p:spPr>
      </p:pic>
    </p:spTree>
    <p:extLst>
      <p:ext uri="{BB962C8B-B14F-4D97-AF65-F5344CB8AC3E}">
        <p14:creationId xmlns:p14="http://schemas.microsoft.com/office/powerpoint/2010/main" val="128733398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1769932991"/>
      </p:ext>
    </p:extLst>
  </p:cSld>
  <p:clrMapOvr>
    <a:masterClrMapping/>
  </p:clrMapOvr>
</p:sld>
</file>

<file path=ppt/theme/theme1.xml><?xml version="1.0" encoding="utf-8"?>
<a:theme xmlns:a="http://schemas.openxmlformats.org/drawingml/2006/main" name="Office 2013 - 2022 Theme">
  <a:themeElements>
    <a:clrScheme name="Office 2013 - 2022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13 - 2022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0C077C9-EC4E-4189-88D9-4E3A125985D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15609C5-021B-4580-A12C-CC6747E55B2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2013 - 2022 Theme</Template>
  <TotalTime>605</TotalTime>
  <Words>3551</Words>
  <Application>Microsoft Office PowerPoint</Application>
  <PresentationFormat>Widescreen</PresentationFormat>
  <Paragraphs>265</Paragraphs>
  <Slides>44</Slides>
  <Notes>39</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44</vt:i4>
      </vt:variant>
    </vt:vector>
  </HeadingPairs>
  <TitlesOfParts>
    <vt:vector size="51" baseType="lpstr">
      <vt:lpstr>Arial</vt:lpstr>
      <vt:lpstr>Calibri</vt:lpstr>
      <vt:lpstr>Calibri Light</vt:lpstr>
      <vt:lpstr>Roboto Light</vt:lpstr>
      <vt:lpstr>Times New Roman</vt:lpstr>
      <vt:lpstr>Wingdings</vt:lpstr>
      <vt:lpstr>Office 2013 - 2022 Theme</vt:lpstr>
      <vt:lpstr>PowerPoint Presentation</vt:lpstr>
      <vt:lpstr>PowerPoint Presentation</vt:lpstr>
      <vt:lpstr>PowerPoint Presentation</vt:lpstr>
      <vt:lpstr>Introduction</vt:lpstr>
      <vt:lpstr>1. The income Statement</vt:lpstr>
      <vt:lpstr>The Income Statement </vt:lpstr>
      <vt:lpstr>Income Statement overview</vt:lpstr>
      <vt:lpstr>The Income Statement </vt:lpstr>
      <vt:lpstr>The Income Statement </vt:lpstr>
      <vt:lpstr>Important Indicators to Stockholders</vt:lpstr>
      <vt:lpstr>Common Size Income Statement </vt:lpstr>
      <vt:lpstr>Common Size Income Statement - Example</vt:lpstr>
      <vt:lpstr>Constructing and Analyzing Income Statement</vt:lpstr>
      <vt:lpstr>PowerPoint Presentation</vt:lpstr>
      <vt:lpstr>PowerPoint Presentation</vt:lpstr>
      <vt:lpstr>PowerPoint Presentation</vt:lpstr>
      <vt:lpstr>2. The Balance Sheet</vt:lpstr>
      <vt:lpstr>The Balance Sheet </vt:lpstr>
      <vt:lpstr>PowerPoint Presentation</vt:lpstr>
      <vt:lpstr>The Balance Sheet </vt:lpstr>
      <vt:lpstr>PowerPoint Presentation</vt:lpstr>
      <vt:lpstr>An overview of the Balance Sheet</vt:lpstr>
      <vt:lpstr>Types of Assets</vt:lpstr>
      <vt:lpstr>Current Assets</vt:lpstr>
      <vt:lpstr>Long-term Assets</vt:lpstr>
      <vt:lpstr>Long-term Assets</vt:lpstr>
      <vt:lpstr>Types of Financing</vt:lpstr>
      <vt:lpstr>Types of Financing</vt:lpstr>
      <vt:lpstr>Types of Financing</vt:lpstr>
      <vt:lpstr>Equity</vt:lpstr>
      <vt:lpstr>Common Stock</vt:lpstr>
      <vt:lpstr>Common Stock</vt:lpstr>
      <vt:lpstr>Retained Earnings</vt:lpstr>
      <vt:lpstr>PowerPoint Presentation</vt:lpstr>
      <vt:lpstr>Changes in Home Depot’s Balance Sheet</vt:lpstr>
      <vt:lpstr>Changes in Home Depot’s Balance Sheet</vt:lpstr>
      <vt:lpstr>Home Depot’s Common-Sized Balance Sheet</vt:lpstr>
      <vt:lpstr>Home Depot’s Common-Sized Balance Sheet</vt:lpstr>
      <vt:lpstr>Home Depot’s Common-Sized Balance Sheet</vt:lpstr>
      <vt:lpstr>Example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Amel Moussa</cp:lastModifiedBy>
  <cp:revision>34</cp:revision>
  <dcterms:created xsi:type="dcterms:W3CDTF">2023-04-29T09:08:23Z</dcterms:created>
  <dcterms:modified xsi:type="dcterms:W3CDTF">2024-07-05T15:02:53Z</dcterms:modified>
</cp:coreProperties>
</file>