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8" r:id="rId1"/>
  </p:sldMasterIdLst>
  <p:notesMasterIdLst>
    <p:notesMasterId r:id="rId18"/>
  </p:notesMasterIdLst>
  <p:handoutMasterIdLst>
    <p:handoutMasterId r:id="rId19"/>
  </p:handoutMasterIdLst>
  <p:sldIdLst>
    <p:sldId id="363" r:id="rId2"/>
    <p:sldId id="380" r:id="rId3"/>
    <p:sldId id="369" r:id="rId4"/>
    <p:sldId id="364" r:id="rId5"/>
    <p:sldId id="365" r:id="rId6"/>
    <p:sldId id="371" r:id="rId7"/>
    <p:sldId id="370" r:id="rId8"/>
    <p:sldId id="366" r:id="rId9"/>
    <p:sldId id="367" r:id="rId10"/>
    <p:sldId id="373" r:id="rId11"/>
    <p:sldId id="375" r:id="rId12"/>
    <p:sldId id="376" r:id="rId13"/>
    <p:sldId id="377" r:id="rId14"/>
    <p:sldId id="378" r:id="rId15"/>
    <p:sldId id="379" r:id="rId16"/>
    <p:sldId id="297" r:id="rId17"/>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282" autoAdjust="0"/>
  </p:normalViewPr>
  <p:slideViewPr>
    <p:cSldViewPr>
      <p:cViewPr varScale="1">
        <p:scale>
          <a:sx n="79" d="100"/>
          <a:sy n="79" d="100"/>
        </p:scale>
        <p:origin x="582" y="7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9/22/2022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9/22/2022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36CEA6-4DEC-453E-97E3-4696949721A7}" type="slidenum">
              <a:rPr lang="en-US" smtClean="0">
                <a:solidFill>
                  <a:prstClr val="black"/>
                </a:solidFill>
                <a:latin typeface="Calibri" panose="020F0502020204030204" pitchFamily="34" charset="0"/>
              </a:rPr>
              <a:pPr/>
              <a:t>1</a:t>
            </a:fld>
            <a:endParaRPr lang="en-US" smtClean="0">
              <a:solidFill>
                <a:prstClr val="black"/>
              </a:solidFill>
              <a:latin typeface="Calibri" panose="020F0502020204030204" pitchFamily="34" charset="0"/>
            </a:endParaRPr>
          </a:p>
        </p:txBody>
      </p:sp>
    </p:spTree>
    <p:extLst>
      <p:ext uri="{BB962C8B-B14F-4D97-AF65-F5344CB8AC3E}">
        <p14:creationId xmlns:p14="http://schemas.microsoft.com/office/powerpoint/2010/main" val="436549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3587417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1324257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1008738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5D09203-26C8-41C2-A1A2-75D29EF0E4F5}" type="slidenum">
              <a:rPr lang="en-US" smtClean="0">
                <a:latin typeface="Calibri" panose="020F0502020204030204" pitchFamily="34" charset="0"/>
              </a:rPr>
              <a:pPr/>
              <a:t>16</a:t>
            </a:fld>
            <a:endParaRPr lang="en-US" smtClean="0">
              <a:latin typeface="Calibri" panose="020F0502020204030204" pitchFamily="34" charset="0"/>
            </a:endParaRPr>
          </a:p>
        </p:txBody>
      </p:sp>
    </p:spTree>
    <p:extLst>
      <p:ext uri="{BB962C8B-B14F-4D97-AF65-F5344CB8AC3E}">
        <p14:creationId xmlns:p14="http://schemas.microsoft.com/office/powerpoint/2010/main" val="4070091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3FE3D05-E49F-4AB4-A10A-303593E7A555}"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C7E4EF3-2510-4CA4-AC11-B867A8637131}"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195394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A585A118-EBFB-4B26-899A-2119EABDE539}"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7803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AE9E315D-89BE-4855-BACE-FBC3909E2A78}"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A831CBB-B184-4CEE-A904-A90280CB53B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24303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F8E74281-ABC8-473B-A89E-9F4118249E8B}" type="datetime1">
              <a:rPr lang="en-US" smtClean="0">
                <a:solidFill>
                  <a:prstClr val="black">
                    <a:tint val="75000"/>
                  </a:prstClr>
                </a:solidFill>
              </a:rPr>
              <a:pPr>
                <a:defRPr/>
              </a:pPr>
              <a:t>9/22/2022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3712B6BE-D494-49E6-A5E5-2B4EDE9C3F67}"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721797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9E47BA70-00A0-49DB-90E8-CB5ECD9B109C}" type="datetime1">
              <a:rPr lang="en-US" smtClean="0">
                <a:solidFill>
                  <a:prstClr val="black">
                    <a:tint val="75000"/>
                  </a:prstClr>
                </a:solidFill>
              </a:rPr>
              <a:pPr>
                <a:defRPr/>
              </a:pPr>
              <a:t>9/22/2022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2C953389-D827-46B3-AA9C-A956CB533B55}"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2758931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8E0661AA-0B9A-4C33-8B10-E114C41B2AAE}" type="datetime1">
              <a:rPr lang="en-US" smtClean="0">
                <a:solidFill>
                  <a:prstClr val="black">
                    <a:tint val="75000"/>
                  </a:prstClr>
                </a:solidFill>
              </a:rPr>
              <a:pPr>
                <a:defRPr/>
              </a:pPr>
              <a:t>9/22/2022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EF39D963-7E45-43CD-BD7B-F60E9EF7FF0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0409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38FD98A0-AD63-4A8B-B2ED-5A8DBC33BD93}" type="datetime1">
              <a:rPr lang="en-US" smtClean="0">
                <a:solidFill>
                  <a:prstClr val="black">
                    <a:tint val="75000"/>
                  </a:prstClr>
                </a:solidFill>
              </a:rPr>
              <a:pPr>
                <a:defRPr/>
              </a:pPr>
              <a:t>9/22/2022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485EBB11-54BE-472D-9F59-4E294CA4F9F4}"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907736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EE7CC6D-7003-45BF-A175-1015924C295C}" type="datetime1">
              <a:rPr lang="en-US" smtClean="0">
                <a:solidFill>
                  <a:prstClr val="black">
                    <a:tint val="75000"/>
                  </a:prstClr>
                </a:solidFill>
              </a:rPr>
              <a:pPr>
                <a:defRPr/>
              </a:pPr>
              <a:t>9/22/2022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7FCABA0-58EF-47D2-BCD9-ABA7B4732CA0}"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499367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5A389063-28AC-4D41-9AA1-8BDAB87C7FD5}" type="slidenum">
              <a:rPr lang="en-US" smtClean="0">
                <a:solidFill>
                  <a:srgbClr val="A5300F"/>
                </a:solidFill>
              </a:rPr>
              <a:pPr>
                <a:defRPr/>
              </a:pPr>
              <a:t>‹#›</a:t>
            </a:fld>
            <a:endParaRPr lang="en-US">
              <a:solidFill>
                <a:srgbClr val="A5300F"/>
              </a:solidFill>
            </a:endParaRPr>
          </a:p>
        </p:txBody>
      </p:sp>
      <p:sp>
        <p:nvSpPr>
          <p:cNvPr id="5" name="Date Placeholder 4"/>
          <p:cNvSpPr>
            <a:spLocks noGrp="1"/>
          </p:cNvSpPr>
          <p:nvPr>
            <p:ph type="dt" sz="half" idx="10"/>
          </p:nvPr>
        </p:nvSpPr>
        <p:spPr/>
        <p:txBody>
          <a:bodyPr/>
          <a:lstStyle/>
          <a:p>
            <a:pPr>
              <a:defRPr/>
            </a:pPr>
            <a:fld id="{5C27C7C6-24F9-4E54-A0BB-9D3CD7837305}" type="datetime1">
              <a:rPr lang="en-US" smtClean="0">
                <a:solidFill>
                  <a:prstClr val="black">
                    <a:tint val="75000"/>
                  </a:prstClr>
                </a:solidFill>
              </a:rPr>
              <a:pPr>
                <a:defRPr/>
              </a:pPr>
              <a:t>9/22/2022</a:t>
            </a:fld>
            <a:endParaRPr lang="en-US">
              <a:solidFill>
                <a:prstClr val="black">
                  <a:tint val="75000"/>
                </a:prstClr>
              </a:solidFill>
            </a:endParaRPr>
          </a:p>
        </p:txBody>
      </p:sp>
    </p:spTree>
    <p:extLst>
      <p:ext uri="{BB962C8B-B14F-4D97-AF65-F5344CB8AC3E}">
        <p14:creationId xmlns:p14="http://schemas.microsoft.com/office/powerpoint/2010/main" val="3174518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68217262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232175623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11989536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r>
              <a:rPr lang="en-US" sz="8000" dirty="0">
                <a:ln w="3175" cmpd="sng">
                  <a:noFill/>
                </a:ln>
                <a:solidFill>
                  <a:srgbClr val="A5300F">
                    <a:lumMod val="60000"/>
                    <a:lumOff val="40000"/>
                  </a:srgbClr>
                </a:solidFill>
                <a:latin typeface="Arial"/>
              </a:rPr>
              <a:t>”</a:t>
            </a:r>
          </a:p>
        </p:txBody>
      </p:sp>
    </p:spTree>
    <p:extLst>
      <p:ext uri="{BB962C8B-B14F-4D97-AF65-F5344CB8AC3E}">
        <p14:creationId xmlns:p14="http://schemas.microsoft.com/office/powerpoint/2010/main" val="363420998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307717694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3EBDD2BA-44F9-4AB4-BD82-D6DDDEB02783}"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1A8BD21F-160C-4AE3-9057-B29D6E510D0B}"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795615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2FB3E57F-9079-4ABB-BB29-54F2B86C2620}"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E86382C3-FD8A-4893-B827-E3EC5FB4D3DD}"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129225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C93531F-42D5-4FDB-B679-D1D43990E1DB}" type="datetime1">
              <a:rPr lang="en-US" smtClean="0">
                <a:solidFill>
                  <a:prstClr val="black">
                    <a:tint val="75000"/>
                  </a:prstClr>
                </a:solidFill>
              </a:rPr>
              <a:pPr>
                <a:defRPr/>
              </a:pPr>
              <a:t>9/22/2022</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3CE93DD-7EE5-4721-9DB4-AA21296D1CFA}" type="slidenum">
              <a:rPr lang="en-US" smtClean="0">
                <a:solidFill>
                  <a:srgbClr val="A5300F"/>
                </a:solidFill>
              </a:rPr>
              <a:pPr>
                <a:defRPr/>
              </a:pPr>
              <a:t>‹#›</a:t>
            </a:fld>
            <a:endParaRPr lang="en-US">
              <a:solidFill>
                <a:srgbClr val="A5300F"/>
              </a:solidFill>
            </a:endParaRPr>
          </a:p>
        </p:txBody>
      </p:sp>
    </p:spTree>
    <p:extLst>
      <p:ext uri="{BB962C8B-B14F-4D97-AF65-F5344CB8AC3E}">
        <p14:creationId xmlns:p14="http://schemas.microsoft.com/office/powerpoint/2010/main" val="4172033411"/>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hyperlink" Target="mailto:magdy@esu.ac.ae"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7.png"/><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990600"/>
            <a:ext cx="9829799" cy="2933700"/>
          </a:xfrm>
          <a:ln>
            <a:solidFill>
              <a:schemeClr val="bg2">
                <a:lumMod val="75000"/>
              </a:schemeClr>
            </a:solidFill>
          </a:ln>
          <a:extLst/>
        </p:spPr>
        <p:txBody>
          <a:bodyPr>
            <a:noAutofit/>
          </a:bodyPr>
          <a:lstStyle/>
          <a:p>
            <a:pPr algn="ctr">
              <a:defRPr/>
            </a:pPr>
            <a:r>
              <a:rPr lang="en-US" sz="4800" dirty="0" smtClean="0"/>
              <a:t/>
            </a:r>
            <a:br>
              <a:rPr lang="en-US" sz="4800" dirty="0" smtClean="0"/>
            </a:br>
            <a:r>
              <a:rPr lang="en-US" sz="4800" dirty="0" smtClean="0">
                <a:solidFill>
                  <a:schemeClr val="tx1"/>
                </a:solidFill>
              </a:rPr>
              <a:t>principle of management</a:t>
            </a:r>
            <a:r>
              <a:rPr lang="en-US" sz="4800" dirty="0" smtClean="0"/>
              <a:t/>
            </a:r>
            <a:br>
              <a:rPr lang="en-US" sz="4800" dirty="0" smtClean="0"/>
            </a:br>
            <a:r>
              <a:rPr lang="en-US" sz="4000" dirty="0"/>
              <a:t>Bachelor of </a:t>
            </a:r>
            <a:r>
              <a:rPr lang="en-US" sz="4000" dirty="0" smtClean="0"/>
              <a:t>Management</a:t>
            </a:r>
            <a:r>
              <a:rPr lang="en-US" sz="4800" dirty="0"/>
              <a:t/>
            </a:r>
            <a:br>
              <a:rPr lang="en-US" sz="4800" dirty="0"/>
            </a:br>
            <a:r>
              <a:rPr lang="en-US" sz="1600" dirty="0"/>
              <a:t/>
            </a:r>
            <a:br>
              <a:rPr lang="en-US" sz="1600" dirty="0"/>
            </a:br>
            <a:r>
              <a:rPr lang="en-US" sz="1600" dirty="0" smtClean="0"/>
              <a:t/>
            </a:r>
            <a:br>
              <a:rPr lang="en-US" sz="1600" dirty="0" smtClean="0"/>
            </a:br>
            <a:r>
              <a:rPr lang="en-US" sz="2400" dirty="0" smtClean="0"/>
              <a:t/>
            </a:r>
            <a:br>
              <a:rPr lang="en-US" sz="2400" dirty="0" smtClean="0"/>
            </a:br>
            <a:r>
              <a:rPr lang="en-US" sz="2000" dirty="0">
                <a:solidFill>
                  <a:srgbClr val="FFC000"/>
                </a:solidFill>
                <a:effectLst>
                  <a:outerShdw blurRad="38100" dist="38100" dir="2700000" algn="tl">
                    <a:srgbClr val="000000">
                      <a:alpha val="43137"/>
                    </a:srgbClr>
                  </a:outerShdw>
                </a:effectLst>
              </a:rPr>
              <a:t>Orientation </a:t>
            </a:r>
            <a:r>
              <a:rPr lang="en-US" sz="2000" dirty="0" smtClean="0">
                <a:solidFill>
                  <a:srgbClr val="FFC000"/>
                </a:solidFill>
                <a:effectLst>
                  <a:outerShdw blurRad="38100" dist="38100" dir="2700000" algn="tl">
                    <a:srgbClr val="000000">
                      <a:alpha val="43137"/>
                    </a:srgbClr>
                  </a:outerShdw>
                </a:effectLst>
              </a:rPr>
              <a:t>show</a:t>
            </a:r>
            <a:br>
              <a:rPr lang="en-US" sz="2000" dirty="0" smtClean="0">
                <a:solidFill>
                  <a:srgbClr val="FFC000"/>
                </a:solidFill>
                <a:effectLst>
                  <a:outerShdw blurRad="38100" dist="38100" dir="2700000" algn="tl">
                    <a:srgbClr val="000000">
                      <a:alpha val="43137"/>
                    </a:srgbClr>
                  </a:outerShdw>
                </a:effectLst>
              </a:rPr>
            </a:br>
            <a:r>
              <a:rPr lang="ar-YE" sz="2000" dirty="0" smtClean="0">
                <a:solidFill>
                  <a:srgbClr val="FFC000"/>
                </a:solidFill>
                <a:effectLst>
                  <a:outerShdw blurRad="38100" dist="38100" dir="2700000" algn="tl">
                    <a:srgbClr val="000000">
                      <a:alpha val="43137"/>
                    </a:srgbClr>
                  </a:outerShdw>
                </a:effectLst>
              </a:rPr>
              <a:t>عرض توجيهي</a:t>
            </a:r>
            <a:r>
              <a:rPr lang="en-US" sz="2000" dirty="0" smtClean="0">
                <a:solidFill>
                  <a:srgbClr val="FFC000"/>
                </a:solidFill>
                <a:effectLst>
                  <a:outerShdw blurRad="38100" dist="38100" dir="2700000" algn="tl">
                    <a:srgbClr val="000000">
                      <a:alpha val="43137"/>
                    </a:srgbClr>
                  </a:outerShdw>
                </a:effectLst>
              </a:rPr>
              <a:t> </a:t>
            </a:r>
            <a:endParaRPr lang="en-US" sz="4000" dirty="0">
              <a:solidFill>
                <a:srgbClr val="FFC000"/>
              </a:solidFill>
              <a:effectLst>
                <a:outerShdw blurRad="38100" dist="38100" dir="2700000" algn="tl">
                  <a:srgbClr val="000000">
                    <a:alpha val="43137"/>
                  </a:srgbClr>
                </a:outerShdw>
              </a:effectLst>
            </a:endParaRPr>
          </a:p>
        </p:txBody>
      </p:sp>
      <p:sp>
        <p:nvSpPr>
          <p:cNvPr id="7171" name="Subtitle 2"/>
          <p:cNvSpPr>
            <a:spLocks noGrp="1"/>
          </p:cNvSpPr>
          <p:nvPr>
            <p:ph type="subTitle" idx="1"/>
          </p:nvPr>
        </p:nvSpPr>
        <p:spPr>
          <a:xfrm>
            <a:off x="2438399" y="4356099"/>
            <a:ext cx="7209905" cy="2050387"/>
          </a:xfrm>
          <a:ln>
            <a:solidFill>
              <a:schemeClr val="bg2">
                <a:lumMod val="75000"/>
              </a:schemeClr>
            </a:solidFill>
          </a:ln>
        </p:spPr>
        <p:txBody>
          <a:bodyPr>
            <a:noAutofit/>
          </a:bodyPr>
          <a:lstStyle/>
          <a:p>
            <a:pPr marR="0" algn="ctr" eaLnBrk="1" hangingPunct="1"/>
            <a:r>
              <a:rPr lang="en-US" sz="4000" b="1" i="1" dirty="0" smtClean="0">
                <a:solidFill>
                  <a:schemeClr val="tx1"/>
                </a:solidFill>
              </a:rPr>
              <a:t>Dr. Magdy al-haj</a:t>
            </a:r>
          </a:p>
          <a:p>
            <a:pPr marR="0" algn="ctr" eaLnBrk="1" hangingPunct="1"/>
            <a:r>
              <a:rPr lang="en-US" sz="3200" b="1" dirty="0" smtClean="0">
                <a:solidFill>
                  <a:schemeClr val="tx1"/>
                </a:solidFill>
                <a:ea typeface="Majalla UI"/>
                <a:cs typeface="Majalla UI"/>
              </a:rPr>
              <a:t>Everyone Smart </a:t>
            </a:r>
            <a:r>
              <a:rPr lang="en-US" sz="3200" b="1" dirty="0">
                <a:solidFill>
                  <a:schemeClr val="tx1"/>
                </a:solidFill>
                <a:ea typeface="Majalla UI"/>
                <a:cs typeface="Majalla UI"/>
              </a:rPr>
              <a:t>University </a:t>
            </a:r>
            <a:r>
              <a:rPr lang="en-US" sz="3200" b="1" dirty="0" smtClean="0">
                <a:solidFill>
                  <a:schemeClr val="tx1"/>
                </a:solidFill>
                <a:ea typeface="Majalla UI"/>
                <a:cs typeface="Majalla UI"/>
              </a:rPr>
              <a:t> </a:t>
            </a:r>
          </a:p>
          <a:p>
            <a:pPr algn="ctr"/>
            <a:r>
              <a:rPr lang="en-US" sz="3200" b="1" dirty="0">
                <a:solidFill>
                  <a:schemeClr val="tx1"/>
                </a:solidFill>
              </a:rPr>
              <a:t>FALL 2022</a:t>
            </a:r>
          </a:p>
        </p:txBody>
      </p:sp>
      <p:sp>
        <p:nvSpPr>
          <p:cNvPr id="717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29AD7A-7DE9-4247-A582-BC235EEC0C3A}" type="slidenum">
              <a:rPr lang="en-US" smtClean="0">
                <a:solidFill>
                  <a:srgbClr val="D1EAEE"/>
                </a:solidFill>
                <a:latin typeface="Constantia" panose="02030602050306030303" pitchFamily="18" charset="0"/>
              </a:rPr>
              <a:pPr/>
              <a:t>1</a:t>
            </a:fld>
            <a:endParaRPr lang="en-US" smtClean="0">
              <a:solidFill>
                <a:srgbClr val="D1EAEE"/>
              </a:solidFill>
              <a:latin typeface="Constantia" panose="02030602050306030303" pitchFamily="18" charset="0"/>
            </a:endParaRPr>
          </a:p>
        </p:txBody>
      </p:sp>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0" y="5385882"/>
            <a:ext cx="2438400" cy="1472118"/>
          </a:xfrm>
          <a:prstGeom prst="rect">
            <a:avLst/>
          </a:prstGeom>
          <a:ln w="9525">
            <a:solidFill>
              <a:schemeClr val="accent1"/>
            </a:solidFill>
            <a:miter lim="800000"/>
            <a:headEnd/>
            <a:tailEnd/>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24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B1E69E91-E87B-45DD-B099-93F3FF06128A}" type="slidenum">
              <a:rPr lang="en-US" smtClean="0">
                <a:solidFill>
                  <a:srgbClr val="A5300F"/>
                </a:solidFill>
              </a:rPr>
              <a:pPr>
                <a:defRPr/>
              </a:pPr>
              <a:t>2</a:t>
            </a:fld>
            <a:endParaRPr lang="en-US">
              <a:solidFill>
                <a:srgbClr val="A5300F"/>
              </a:solidFill>
            </a:endParaRPr>
          </a:p>
        </p:txBody>
      </p:sp>
      <p:pic>
        <p:nvPicPr>
          <p:cNvPr id="5" name="Picture 4"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549481"/>
            <a:ext cx="6149802" cy="469577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855701" y="5454483"/>
            <a:ext cx="7010400" cy="769441"/>
          </a:xfrm>
          <a:prstGeom prst="rect">
            <a:avLst/>
          </a:prstGeom>
        </p:spPr>
        <p:txBody>
          <a:bodyPr wrap="square">
            <a:spAutoFit/>
          </a:bodyPr>
          <a:lstStyle/>
          <a:p>
            <a:pPr algn="ctr"/>
            <a:r>
              <a:rPr lang="en-US" sz="4400" b="1" dirty="0"/>
              <a:t>principle of management</a:t>
            </a:r>
            <a:endParaRPr lang="ar-SA" sz="4400" b="1" dirty="0"/>
          </a:p>
        </p:txBody>
      </p:sp>
      <p:sp>
        <p:nvSpPr>
          <p:cNvPr id="7" name="Rectangle 6"/>
          <p:cNvSpPr/>
          <p:nvPr/>
        </p:nvSpPr>
        <p:spPr>
          <a:xfrm>
            <a:off x="1472183" y="682603"/>
            <a:ext cx="7393917"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2022-2023</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8959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727140"/>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1981200" y="5705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p:cNvPicPr>
            <a:picLocks noChangeAspect="1"/>
          </p:cNvPicPr>
          <p:nvPr/>
        </p:nvPicPr>
        <p:blipFill>
          <a:blip r:embed="rId6"/>
          <a:stretch>
            <a:fillRect/>
          </a:stretch>
        </p:blipFill>
        <p:spPr>
          <a:xfrm>
            <a:off x="0" y="-17431"/>
            <a:ext cx="7740736" cy="1610200"/>
          </a:xfrm>
          <a:prstGeom prst="rect">
            <a:avLst/>
          </a:prstGeom>
        </p:spPr>
      </p:pic>
      <p:sp>
        <p:nvSpPr>
          <p:cNvPr id="7" name="TextBox 6"/>
          <p:cNvSpPr txBox="1"/>
          <p:nvPr/>
        </p:nvSpPr>
        <p:spPr>
          <a:xfrm>
            <a:off x="3733800" y="566351"/>
            <a:ext cx="2578463" cy="646331"/>
          </a:xfrm>
          <a:prstGeom prst="rect">
            <a:avLst/>
          </a:prstGeom>
          <a:noFill/>
        </p:spPr>
        <p:txBody>
          <a:bodyPr wrap="none" rtlCol="0">
            <a:spAutoFit/>
          </a:bodyPr>
          <a:lstStyle>
            <a:defPPr>
              <a:defRPr lang="en-US"/>
            </a:defPPr>
            <a:lvl1pPr>
              <a:defRPr sz="3200" b="1">
                <a:solidFill>
                  <a:schemeClr val="bg1"/>
                </a:solidFill>
              </a:defRPr>
            </a:lvl1pPr>
          </a:lstStyle>
          <a:p>
            <a:r>
              <a:rPr lang="en-US" sz="3600" dirty="0"/>
              <a:t>Who Am I?</a:t>
            </a:r>
          </a:p>
        </p:txBody>
      </p:sp>
      <p:sp>
        <p:nvSpPr>
          <p:cNvPr id="10" name="TextBox 6"/>
          <p:cNvSpPr txBox="1">
            <a:spLocks noChangeArrowheads="1"/>
          </p:cNvSpPr>
          <p:nvPr/>
        </p:nvSpPr>
        <p:spPr bwMode="auto">
          <a:xfrm>
            <a:off x="177243" y="1605698"/>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smtClean="0">
                <a:solidFill>
                  <a:srgbClr val="FF0000"/>
                </a:solidFill>
              </a:rPr>
              <a:t>DR. Magdy </a:t>
            </a:r>
            <a:r>
              <a:rPr lang="en-US" sz="3200" b="1" dirty="0">
                <a:solidFill>
                  <a:srgbClr val="FF0000"/>
                </a:solidFill>
              </a:rPr>
              <a:t>Ahmed Al-Haj </a:t>
            </a:r>
            <a:r>
              <a:rPr lang="en-US" sz="3200" b="1" dirty="0" smtClean="0">
                <a:solidFill>
                  <a:srgbClr val="FF0000"/>
                </a:solidFill>
              </a:rPr>
              <a:t>Mahmoud</a:t>
            </a:r>
            <a:endParaRPr lang="en-US" sz="3200" b="1" dirty="0">
              <a:solidFill>
                <a:srgbClr val="FF0000"/>
              </a:solidFill>
            </a:endParaRPr>
          </a:p>
          <a:p>
            <a:pPr rtl="1"/>
            <a:r>
              <a:rPr lang="en-US" sz="32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smtClean="0"/>
              <a:t>Ph.D</a:t>
            </a:r>
            <a:r>
              <a:rPr lang="en-US" sz="2400" b="1" dirty="0"/>
              <a:t>. in Business Administration, Omdurman Islamic University, Sudan</a:t>
            </a:r>
            <a:r>
              <a:rPr lang="en-US" sz="2400" b="1" dirty="0" smtClean="0"/>
              <a:t>. 2015</a:t>
            </a:r>
            <a:endParaRPr lang="en-US" sz="1600" dirty="0"/>
          </a:p>
          <a:p>
            <a:pPr marL="285750" indent="-285750">
              <a:buFont typeface="Wingdings" panose="05000000000000000000" pitchFamily="2" charset="2"/>
              <a:buChar char="q"/>
            </a:pPr>
            <a:r>
              <a:rPr lang="en-US" sz="2400" b="1" dirty="0" smtClean="0"/>
              <a:t>M.Sc</a:t>
            </a:r>
            <a:r>
              <a:rPr lang="en-US" sz="2400" b="1" dirty="0"/>
              <a:t>. in Business Administration, University of Jazeera, </a:t>
            </a:r>
            <a:r>
              <a:rPr lang="en-US" sz="2400" b="1" dirty="0" smtClean="0"/>
              <a:t>Sudan.2011</a:t>
            </a:r>
            <a:endParaRPr lang="en-US" sz="1600" dirty="0"/>
          </a:p>
          <a:p>
            <a:pPr marL="285750" indent="-285750">
              <a:buFont typeface="Wingdings" panose="05000000000000000000" pitchFamily="2" charset="2"/>
              <a:buChar char="q"/>
            </a:pPr>
            <a:r>
              <a:rPr lang="en-US" sz="2400" b="1" dirty="0" smtClean="0"/>
              <a:t>B.Sc</a:t>
            </a:r>
            <a:r>
              <a:rPr lang="en-US" sz="2400" b="1" dirty="0"/>
              <a:t>. in Textile Engineering (Hours), University of Jazeera, </a:t>
            </a:r>
            <a:r>
              <a:rPr lang="en-US" sz="2400" b="1" dirty="0" smtClean="0"/>
              <a:t>Sudan 2004</a:t>
            </a:r>
            <a:endParaRPr lang="en-US" sz="3200" dirty="0"/>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9869" y="0"/>
            <a:ext cx="3439084" cy="2600295"/>
          </a:xfrm>
          <a:prstGeom prst="rect">
            <a:avLst/>
          </a:prstGeom>
          <a:ln>
            <a:solidFill>
              <a:schemeClr val="accent6"/>
            </a:solidFill>
          </a:ln>
        </p:spPr>
      </p:pic>
      <p:sp>
        <p:nvSpPr>
          <p:cNvPr id="14" name="Rectangle 13"/>
          <p:cNvSpPr/>
          <p:nvPr/>
        </p:nvSpPr>
        <p:spPr>
          <a:xfrm>
            <a:off x="8749868" y="2600295"/>
            <a:ext cx="3482012" cy="3046988"/>
          </a:xfrm>
          <a:prstGeom prst="rect">
            <a:avLst/>
          </a:prstGeom>
          <a:ln>
            <a:solidFill>
              <a:schemeClr val="accent6"/>
            </a:solidFill>
          </a:ln>
        </p:spPr>
        <p:txBody>
          <a:bodyPr wrap="square">
            <a:spAutoFit/>
          </a:bodyPr>
          <a:lstStyle/>
          <a:p>
            <a:r>
              <a:rPr lang="en-US" sz="16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everyone smart university, Lecturer, community College king Khalid University, and, quality assurance unite coordinator, resident engineering. Published books&amp; Researches , Professional Training, </a:t>
            </a:r>
            <a:r>
              <a:rPr lang="en-US" sz="1600" b="1" dirty="0"/>
              <a:t/>
            </a:r>
            <a:br>
              <a:rPr lang="en-US" sz="1600" b="1" dirty="0"/>
            </a:br>
            <a:endParaRPr lang="ar-SA" sz="1600" b="1" dirty="0"/>
          </a:p>
        </p:txBody>
      </p:sp>
    </p:spTree>
    <p:extLst>
      <p:ext uri="{BB962C8B-B14F-4D97-AF65-F5344CB8AC3E}">
        <p14:creationId xmlns:p14="http://schemas.microsoft.com/office/powerpoint/2010/main" val="1449556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2057400" y="580764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0954"/>
            <a:ext cx="9533101" cy="1610200"/>
          </a:xfrm>
          <a:prstGeom prst="rect">
            <a:avLst/>
          </a:prstGeom>
        </p:spPr>
      </p:pic>
      <p:sp>
        <p:nvSpPr>
          <p:cNvPr id="7" name="TextBox 6"/>
          <p:cNvSpPr txBox="1"/>
          <p:nvPr/>
        </p:nvSpPr>
        <p:spPr>
          <a:xfrm>
            <a:off x="2650376" y="543490"/>
            <a:ext cx="4131424" cy="646331"/>
          </a:xfrm>
          <a:prstGeom prst="rect">
            <a:avLst/>
          </a:prstGeom>
          <a:noFill/>
        </p:spPr>
        <p:txBody>
          <a:bodyPr wrap="square" rtlCol="0">
            <a:spAutoFit/>
          </a:bodyPr>
          <a:lstStyle>
            <a:defPPr>
              <a:defRPr lang="en-US"/>
            </a:defPPr>
            <a:lvl1pPr>
              <a:defRPr sz="3600" b="1">
                <a:solidFill>
                  <a:schemeClr val="bg1"/>
                </a:solidFill>
              </a:defRPr>
            </a:lvl1pPr>
          </a:lstStyle>
          <a:p>
            <a:pPr algn="ctr"/>
            <a:r>
              <a:rPr lang="en-US" dirty="0"/>
              <a:t>Who Am I?</a:t>
            </a:r>
          </a:p>
        </p:txBody>
      </p:sp>
      <p:sp>
        <p:nvSpPr>
          <p:cNvPr id="10" name="TextBox 6"/>
          <p:cNvSpPr txBox="1">
            <a:spLocks noChangeArrowheads="1"/>
          </p:cNvSpPr>
          <p:nvPr/>
        </p:nvSpPr>
        <p:spPr bwMode="auto">
          <a:xfrm>
            <a:off x="239352" y="1516462"/>
            <a:ext cx="1073344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How to reach </a:t>
            </a:r>
            <a:r>
              <a:rPr lang="en-US" sz="2400" b="1" dirty="0" smtClean="0">
                <a:solidFill>
                  <a:srgbClr val="0070C0"/>
                </a:solidFill>
              </a:rPr>
              <a:t>me:</a:t>
            </a:r>
            <a:endParaRPr lang="en-US" sz="2400" b="1" dirty="0">
              <a:solidFill>
                <a:srgbClr val="0070C0"/>
              </a:solidFill>
            </a:endParaRPr>
          </a:p>
          <a:p>
            <a:pPr marL="1257300" lvl="2" indent="-342900">
              <a:buFont typeface="Wingdings" panose="05000000000000000000" pitchFamily="2" charset="2"/>
              <a:buChar char="§"/>
              <a:defRPr/>
            </a:pPr>
            <a:r>
              <a:rPr lang="en-US" sz="2400" b="1" dirty="0"/>
              <a:t>By email at </a:t>
            </a:r>
            <a:r>
              <a:rPr lang="en-US" sz="2400" b="1" dirty="0" smtClean="0">
                <a:solidFill>
                  <a:srgbClr val="0B06D0"/>
                </a:solidFill>
                <a:hlinkClick r:id="rId7"/>
              </a:rPr>
              <a:t>magdy@esu.ac.ae</a:t>
            </a:r>
            <a:endParaRPr lang="en-US" sz="2400" b="1" dirty="0" smtClean="0">
              <a:solidFill>
                <a:srgbClr val="0B06D0"/>
              </a:solidFill>
            </a:endParaRPr>
          </a:p>
          <a:p>
            <a:pPr lvl="2">
              <a:defRPr/>
            </a:pPr>
            <a:r>
              <a:rPr lang="en-US" sz="2400" b="1" dirty="0">
                <a:solidFill>
                  <a:srgbClr val="0B06D0"/>
                </a:solidFill>
              </a:rPr>
              <a:t/>
            </a:r>
            <a:br>
              <a:rPr lang="en-US" sz="2400" b="1" dirty="0">
                <a:solidFill>
                  <a:srgbClr val="0B06D0"/>
                </a:solidFill>
              </a:rPr>
            </a:br>
            <a:r>
              <a:rPr lang="en-US" sz="2400" b="1" dirty="0"/>
              <a:t>( please include </a:t>
            </a:r>
            <a:r>
              <a:rPr lang="en-US" sz="2400" b="1" dirty="0" smtClean="0"/>
              <a:t>“</a:t>
            </a:r>
            <a:r>
              <a:rPr lang="en-US" sz="2400" b="1" dirty="0"/>
              <a:t>principle of management</a:t>
            </a:r>
            <a:r>
              <a:rPr lang="en-US" sz="2400" b="1" dirty="0" smtClean="0"/>
              <a:t>” </a:t>
            </a:r>
            <a:r>
              <a:rPr lang="en-US" sz="2400" b="1" dirty="0"/>
              <a:t>in subject line)</a:t>
            </a:r>
          </a:p>
          <a:p>
            <a:pPr marL="914400" lvl="2" indent="0">
              <a:defRPr/>
            </a:pPr>
            <a:endParaRPr lang="en-US" sz="2400" b="1" dirty="0"/>
          </a:p>
          <a:p>
            <a:pPr marL="800100" lvl="1" indent="-342900">
              <a:buFont typeface="Wingdings" panose="05000000000000000000" pitchFamily="2" charset="2"/>
              <a:buChar char="v"/>
              <a:defRPr/>
            </a:pPr>
            <a:r>
              <a:rPr lang="en-US" sz="2400" b="1" dirty="0">
                <a:solidFill>
                  <a:srgbClr val="0070C0"/>
                </a:solidFill>
              </a:rPr>
              <a:t>Office </a:t>
            </a:r>
            <a:r>
              <a:rPr lang="en-US" sz="2400" b="1" dirty="0" smtClean="0">
                <a:solidFill>
                  <a:srgbClr val="0070C0"/>
                </a:solidFill>
              </a:rPr>
              <a:t>hours:</a:t>
            </a:r>
            <a:endParaRPr lang="en-US" sz="2400" b="1" dirty="0">
              <a:solidFill>
                <a:srgbClr val="0070C0"/>
              </a:solidFill>
            </a:endParaRPr>
          </a:p>
          <a:p>
            <a:pPr marL="919163" lvl="1">
              <a:defRPr/>
            </a:pPr>
            <a:r>
              <a:rPr lang="en-US" sz="2400" b="1" dirty="0"/>
              <a:t> </a:t>
            </a:r>
            <a:r>
              <a:rPr lang="en-US" sz="2400" b="1" dirty="0" smtClean="0"/>
              <a:t>Discussion Time (Wednesday At 5-6 PM) every week</a:t>
            </a:r>
            <a:endParaRPr lang="en-US" sz="2400" b="1" dirty="0"/>
          </a:p>
          <a:p>
            <a:pPr marL="1262063" lvl="1" indent="-342900">
              <a:buFont typeface="Wingdings" panose="05000000000000000000" pitchFamily="2" charset="2"/>
              <a:buChar char="§"/>
              <a:defRPr/>
            </a:pPr>
            <a:endParaRPr lang="en-US" sz="2400" b="1" dirty="0"/>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2" name="Rectangle 11"/>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Rounded Rectangle 16"/>
          <p:cNvSpPr/>
          <p:nvPr/>
        </p:nvSpPr>
        <p:spPr>
          <a:xfrm>
            <a:off x="1111112" y="4113797"/>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4" name="Rounded Rectangle 13"/>
          <p:cNvSpPr/>
          <p:nvPr/>
        </p:nvSpPr>
        <p:spPr>
          <a:xfrm>
            <a:off x="990600" y="2969476"/>
            <a:ext cx="8989927" cy="508139"/>
          </a:xfrm>
          <a:prstGeom prst="roundRect">
            <a:avLst>
              <a:gd name="adj" fmla="val 50000"/>
            </a:avLst>
          </a:prstGeom>
          <a:solidFill>
            <a:srgbClr val="D834B9">
              <a:alpha val="2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spTree>
    <p:extLst>
      <p:ext uri="{BB962C8B-B14F-4D97-AF65-F5344CB8AC3E}">
        <p14:creationId xmlns:p14="http://schemas.microsoft.com/office/powerpoint/2010/main" val="9750320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57400" y="57407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298"/>
            <a:ext cx="9533101" cy="1610200"/>
          </a:xfrm>
          <a:prstGeom prst="rect">
            <a:avLst/>
          </a:prstGeom>
        </p:spPr>
      </p:pic>
      <p:sp>
        <p:nvSpPr>
          <p:cNvPr id="7" name="TextBox 6"/>
          <p:cNvSpPr txBox="1"/>
          <p:nvPr/>
        </p:nvSpPr>
        <p:spPr>
          <a:xfrm>
            <a:off x="2650377" y="543490"/>
            <a:ext cx="59634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The course that will be taught</a:t>
            </a: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5" name="مستطيل 14"/>
          <p:cNvSpPr/>
          <p:nvPr/>
        </p:nvSpPr>
        <p:spPr>
          <a:xfrm>
            <a:off x="3200400" y="1371364"/>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dirty="0">
                <a:solidFill>
                  <a:schemeClr val="tx1"/>
                </a:solidFill>
              </a:rPr>
              <a:t>principle of management</a:t>
            </a:r>
            <a:endParaRPr lang="en-US" dirty="0">
              <a:latin typeface="Aardvark Cafe" pitchFamily="2" charset="0"/>
            </a:endParaRP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41271" y="2204822"/>
            <a:ext cx="7030622" cy="3013124"/>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62297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a:off x="2170446" y="535373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13049"/>
            <a:ext cx="9533101" cy="1610200"/>
          </a:xfrm>
          <a:prstGeom prst="rect">
            <a:avLst/>
          </a:prstGeom>
        </p:spPr>
      </p:pic>
      <p:sp>
        <p:nvSpPr>
          <p:cNvPr id="7" name="TextBox 6"/>
          <p:cNvSpPr txBox="1"/>
          <p:nvPr/>
        </p:nvSpPr>
        <p:spPr>
          <a:xfrm>
            <a:off x="2866782" y="543490"/>
            <a:ext cx="6417141" cy="646331"/>
          </a:xfrm>
          <a:prstGeom prst="rect">
            <a:avLst/>
          </a:prstGeom>
          <a:noFill/>
        </p:spPr>
        <p:txBody>
          <a:bodyPr wrap="square" rtlCol="0">
            <a:spAutoFit/>
          </a:bodyPr>
          <a:lstStyle>
            <a:defPPr>
              <a:defRPr lang="en-US"/>
            </a:defPPr>
            <a:lvl1pPr algn="ctr">
              <a:defRPr sz="3600" b="1">
                <a:solidFill>
                  <a:schemeClr val="bg1"/>
                </a:solidFill>
              </a:defRPr>
            </a:lvl1pPr>
          </a:lstStyle>
          <a:p>
            <a:r>
              <a:rPr lang="en-US" dirty="0"/>
              <a:t>Primary Goal of This Course</a:t>
            </a:r>
          </a:p>
        </p:txBody>
      </p:sp>
      <p:sp>
        <p:nvSpPr>
          <p:cNvPr id="10" name="TextBox 6"/>
          <p:cNvSpPr txBox="1">
            <a:spLocks noChangeArrowheads="1"/>
          </p:cNvSpPr>
          <p:nvPr/>
        </p:nvSpPr>
        <p:spPr bwMode="auto">
          <a:xfrm>
            <a:off x="533400" y="1524000"/>
            <a:ext cx="11310969"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buFont typeface="Wingdings" panose="05000000000000000000" pitchFamily="2" charset="2"/>
              <a:buChar char="Ø"/>
              <a:defRPr/>
            </a:pPr>
            <a:r>
              <a:rPr lang="en-US" sz="2800" b="1" dirty="0">
                <a:solidFill>
                  <a:srgbClr val="FF0000"/>
                </a:solidFill>
              </a:rPr>
              <a:t>This course aims to</a:t>
            </a:r>
            <a:r>
              <a:rPr lang="en-US" sz="2800" b="1" dirty="0" smtClean="0">
                <a:solidFill>
                  <a:srgbClr val="FF0000"/>
                </a:solidFill>
              </a:rPr>
              <a:t>:</a:t>
            </a:r>
          </a:p>
          <a:p>
            <a:pPr lvl="1">
              <a:lnSpc>
                <a:spcPct val="150000"/>
              </a:lnSpc>
              <a:defRPr/>
            </a:pPr>
            <a:r>
              <a:rPr lang="en-US" sz="2400" b="1" dirty="0" smtClean="0">
                <a:solidFill>
                  <a:srgbClr val="0070C0"/>
                </a:solidFill>
              </a:rPr>
              <a:t> Provide </a:t>
            </a:r>
            <a:r>
              <a:rPr lang="en-US" sz="2400" b="1" dirty="0">
                <a:solidFill>
                  <a:srgbClr val="0070C0"/>
                </a:solidFill>
              </a:rPr>
              <a:t>students with concepts of </a:t>
            </a:r>
            <a:endParaRPr lang="en-US" sz="2400" b="1" dirty="0" smtClean="0">
              <a:solidFill>
                <a:srgbClr val="0070C0"/>
              </a:solidFill>
            </a:endParaRPr>
          </a:p>
          <a:p>
            <a:r>
              <a:rPr lang="en-US" sz="2400" b="1" dirty="0"/>
              <a:t>This course covers the foundations and the concepts of business administration through the presentation of an integrated framework of business management. It will focus on improving the student understanding of the administrative process: planning, decision- making, organization, coordination, motivation and incentives, administrative communications, control and Its various functions</a:t>
            </a:r>
            <a:endParaRPr lang="ar-SA" sz="2400" b="1" dirty="0"/>
          </a:p>
          <a:p>
            <a:pPr lvl="1">
              <a:lnSpc>
                <a:spcPct val="150000"/>
              </a:lnSpc>
              <a:buFont typeface="Wingdings" panose="05000000000000000000" pitchFamily="2" charset="2"/>
              <a:buChar char="v"/>
              <a:defRPr/>
            </a:pPr>
            <a:endParaRPr lang="ar-YE" sz="2400" dirty="0">
              <a:solidFill>
                <a:srgbClr val="0070C0"/>
              </a:solidFill>
            </a:endParaRPr>
          </a:p>
          <a:p>
            <a:pPr lvl="1">
              <a:lnSpc>
                <a:spcPct val="150000"/>
              </a:lnSpc>
              <a:defRPr/>
            </a:pPr>
            <a:endParaRPr lang="ar-YE" sz="2400" dirty="0">
              <a:solidFill>
                <a:srgbClr val="0070C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7399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 y="5706642"/>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05000" y="59121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6104"/>
            <a:ext cx="9533101" cy="1610200"/>
          </a:xfrm>
          <a:prstGeom prst="rect">
            <a:avLst/>
          </a:prstGeom>
        </p:spPr>
      </p:pic>
      <p:sp>
        <p:nvSpPr>
          <p:cNvPr id="7" name="TextBox 6"/>
          <p:cNvSpPr txBox="1"/>
          <p:nvPr/>
        </p:nvSpPr>
        <p:spPr>
          <a:xfrm>
            <a:off x="3657600" y="558817"/>
            <a:ext cx="4259499"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Learning Resources:</a:t>
            </a:r>
          </a:p>
        </p:txBody>
      </p:sp>
      <p:sp>
        <p:nvSpPr>
          <p:cNvPr id="10" name="TextBox 6"/>
          <p:cNvSpPr txBox="1">
            <a:spLocks noChangeArrowheads="1"/>
          </p:cNvSpPr>
          <p:nvPr/>
        </p:nvSpPr>
        <p:spPr bwMode="auto">
          <a:xfrm>
            <a:off x="1295400" y="1505744"/>
            <a:ext cx="7010401"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400" b="1" dirty="0" smtClean="0">
                <a:solidFill>
                  <a:srgbClr val="FF0000"/>
                </a:solidFill>
              </a:rPr>
              <a:t> </a:t>
            </a:r>
            <a:r>
              <a:rPr lang="en-US" sz="2000" b="1" dirty="0" smtClean="0">
                <a:solidFill>
                  <a:srgbClr val="FF0000"/>
                </a:solidFill>
              </a:rPr>
              <a:t>Credit </a:t>
            </a:r>
            <a:r>
              <a:rPr lang="en-US" sz="2000" b="1" dirty="0">
                <a:solidFill>
                  <a:srgbClr val="FF0000"/>
                </a:solidFill>
              </a:rPr>
              <a:t>Hours</a:t>
            </a:r>
            <a:r>
              <a:rPr lang="en-US" sz="2000" dirty="0"/>
              <a:t>: </a:t>
            </a:r>
            <a:endParaRPr lang="ar-YE" sz="2000" dirty="0" smtClean="0"/>
          </a:p>
          <a:p>
            <a:endParaRPr lang="ar-YE" sz="1600" dirty="0"/>
          </a:p>
          <a:p>
            <a:pPr marL="446088" indent="-446088"/>
            <a:r>
              <a:rPr lang="en-US" sz="2000" b="1" dirty="0" smtClean="0"/>
              <a:t>3 </a:t>
            </a:r>
            <a:r>
              <a:rPr lang="en-US" sz="2000" b="1" dirty="0"/>
              <a:t>credit hours.  </a:t>
            </a:r>
            <a:endParaRPr lang="en-US" sz="1600" b="1" dirty="0"/>
          </a:p>
          <a:p>
            <a:pPr lvl="1">
              <a:defRPr/>
            </a:pPr>
            <a:endParaRPr lang="ar-YE" sz="2000" dirty="0">
              <a:solidFill>
                <a:srgbClr val="0070C0"/>
              </a:solidFill>
            </a:endParaRPr>
          </a:p>
          <a:p>
            <a:pPr lvl="1" indent="-457200">
              <a:buFont typeface="Wingdings" pitchFamily="2" charset="2"/>
              <a:buChar char="Ø"/>
              <a:defRPr/>
            </a:pPr>
            <a:r>
              <a:rPr lang="en-US" sz="2000" b="1" dirty="0">
                <a:solidFill>
                  <a:schemeClr val="accent6"/>
                </a:solidFill>
              </a:rPr>
              <a:t>Required Textbook</a:t>
            </a:r>
            <a:r>
              <a:rPr lang="en-US" sz="2000" b="1" dirty="0">
                <a:solidFill>
                  <a:srgbClr val="FF0000"/>
                </a:solidFill>
              </a:rPr>
              <a:t>: </a:t>
            </a:r>
            <a:endParaRPr lang="ar-YE" sz="2000" b="1" dirty="0" smtClean="0">
              <a:solidFill>
                <a:srgbClr val="FF0000"/>
              </a:solidFill>
            </a:endParaRPr>
          </a:p>
          <a:p>
            <a:pPr marL="285750" indent="-285750">
              <a:buFont typeface="Wingdings" panose="05000000000000000000" pitchFamily="2" charset="2"/>
              <a:buChar char="§"/>
            </a:pPr>
            <a:r>
              <a:rPr lang="en-US" b="1" dirty="0" smtClean="0"/>
              <a:t>Principles </a:t>
            </a:r>
            <a:r>
              <a:rPr lang="en-US" b="1" dirty="0"/>
              <a:t>of Management by David S. Bright, Anastasia H. Cortes, et al.</a:t>
            </a:r>
            <a:endParaRPr lang="en-US" sz="1100" b="1" dirty="0"/>
          </a:p>
          <a:p>
            <a:pPr marL="514350" lvl="1" indent="-514350">
              <a:buAutoNum type="arabicPeriod"/>
              <a:defRPr/>
            </a:pPr>
            <a:endParaRPr lang="en-US" dirty="0"/>
          </a:p>
          <a:p>
            <a:pPr lvl="1" indent="-457200">
              <a:buFont typeface="Wingdings" panose="05000000000000000000" pitchFamily="2" charset="2"/>
              <a:buChar char="Ø"/>
              <a:defRPr/>
            </a:pPr>
            <a:r>
              <a:rPr lang="en-US" sz="2000" b="1" dirty="0">
                <a:solidFill>
                  <a:schemeClr val="accent6"/>
                </a:solidFill>
              </a:rPr>
              <a:t>Essential References:</a:t>
            </a:r>
          </a:p>
          <a:p>
            <a:pPr marL="0" lvl="1">
              <a:defRPr/>
            </a:pPr>
            <a:endParaRPr lang="en-US" sz="2400" b="1" dirty="0">
              <a:solidFill>
                <a:srgbClr val="FF0000"/>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TextBox 6"/>
          <p:cNvSpPr txBox="1">
            <a:spLocks noChangeArrowheads="1"/>
          </p:cNvSpPr>
          <p:nvPr/>
        </p:nvSpPr>
        <p:spPr bwMode="auto">
          <a:xfrm>
            <a:off x="1262952" y="4365324"/>
            <a:ext cx="82296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000" b="1" dirty="0"/>
              <a:t>The main material and reference for each course will be the textbook mentioned in the </a:t>
            </a:r>
            <a:r>
              <a:rPr lang="en-US" sz="2000" b="1" dirty="0" smtClean="0"/>
              <a:t>course</a:t>
            </a:r>
            <a:r>
              <a:rPr lang="en-US" sz="1200" b="1" dirty="0" smtClean="0"/>
              <a:t> </a:t>
            </a:r>
            <a:r>
              <a:rPr lang="en-US" sz="2000" b="1" dirty="0" smtClean="0"/>
              <a:t>specifications</a:t>
            </a:r>
            <a:r>
              <a:rPr lang="en-US" sz="2000" b="1" dirty="0"/>
              <a:t>. </a:t>
            </a:r>
            <a:r>
              <a:rPr lang="en-US" sz="2000" b="1" dirty="0" smtClean="0"/>
              <a:t>Lecture </a:t>
            </a:r>
            <a:r>
              <a:rPr lang="en-US" sz="2000" b="1" dirty="0"/>
              <a:t>notes and slides are additional resources that are prepared by </a:t>
            </a:r>
            <a:r>
              <a:rPr lang="en-US" sz="2000" b="1" dirty="0" smtClean="0"/>
              <a:t>the professor</a:t>
            </a:r>
            <a:r>
              <a:rPr lang="en-US" sz="2000" b="1" dirty="0"/>
              <a:t>.</a:t>
            </a:r>
            <a:endParaRPr lang="en-US" sz="1200" b="1" dirty="0"/>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4" name="Rectangle 13"/>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84495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0" y="13049"/>
            <a:ext cx="9533101" cy="1610200"/>
          </a:xfrm>
          <a:prstGeom prst="rect">
            <a:avLst/>
          </a:prstGeom>
        </p:spPr>
      </p:pic>
      <p:sp>
        <p:nvSpPr>
          <p:cNvPr id="7" name="TextBox 6"/>
          <p:cNvSpPr txBox="1"/>
          <p:nvPr/>
        </p:nvSpPr>
        <p:spPr>
          <a:xfrm>
            <a:off x="3505200" y="512712"/>
            <a:ext cx="4031873" cy="584775"/>
          </a:xfrm>
          <a:prstGeom prst="rect">
            <a:avLst/>
          </a:prstGeom>
          <a:noFill/>
        </p:spPr>
        <p:txBody>
          <a:bodyPr wrap="none" rtlCol="0">
            <a:spAutoFit/>
          </a:bodyPr>
          <a:lstStyle/>
          <a:p>
            <a:r>
              <a:rPr lang="en-US" sz="3200" b="1" dirty="0">
                <a:solidFill>
                  <a:schemeClr val="bg1"/>
                </a:solidFill>
              </a:rPr>
              <a:t>Learning </a:t>
            </a:r>
            <a:r>
              <a:rPr lang="en-US" sz="3200" b="1" dirty="0" smtClean="0">
                <a:solidFill>
                  <a:schemeClr val="bg1"/>
                </a:solidFill>
              </a:rPr>
              <a:t>Outcomes</a:t>
            </a:r>
            <a:endParaRPr lang="en-US" dirty="0">
              <a:solidFill>
                <a:schemeClr val="bg1"/>
              </a:solidFill>
            </a:endParaRPr>
          </a:p>
        </p:txBody>
      </p:sp>
      <p:sp>
        <p:nvSpPr>
          <p:cNvPr id="10" name="Rectangle 9"/>
          <p:cNvSpPr/>
          <p:nvPr/>
        </p:nvSpPr>
        <p:spPr>
          <a:xfrm>
            <a:off x="812427" y="2140494"/>
            <a:ext cx="9936480" cy="4031873"/>
          </a:xfrm>
          <a:prstGeom prst="rect">
            <a:avLst/>
          </a:prstGeom>
        </p:spPr>
        <p:txBody>
          <a:bodyPr wrap="square">
            <a:spAutoFit/>
          </a:bodyPr>
          <a:lstStyle/>
          <a:p>
            <a:pPr marL="342900" indent="-342900">
              <a:buFont typeface="Wingdings" panose="05000000000000000000" pitchFamily="2" charset="2"/>
              <a:buChar char="v"/>
            </a:pPr>
            <a:r>
              <a:rPr lang="en-US" sz="2000" b="1" dirty="0" smtClean="0"/>
              <a:t>Recognize the concepts of the administration, the manger and the</a:t>
            </a:r>
          </a:p>
          <a:p>
            <a:pPr marL="0" indent="0">
              <a:buNone/>
            </a:pPr>
            <a:r>
              <a:rPr lang="en-US" sz="2000" b="1" dirty="0" smtClean="0"/>
              <a:t> organization.</a:t>
            </a:r>
          </a:p>
          <a:p>
            <a:pPr marL="342900" indent="-342900">
              <a:buFont typeface="Wingdings" panose="05000000000000000000" pitchFamily="2" charset="2"/>
              <a:buChar char="v"/>
            </a:pPr>
            <a:r>
              <a:rPr lang="en-US" sz="2000" b="1" dirty="0" smtClean="0"/>
              <a:t>Recognize the administrative functions (planning, organization…)</a:t>
            </a:r>
          </a:p>
          <a:p>
            <a:pPr marL="342900" indent="-342900">
              <a:buFont typeface="Wingdings" panose="05000000000000000000" pitchFamily="2" charset="2"/>
              <a:buChar char="v"/>
            </a:pPr>
            <a:r>
              <a:rPr lang="en-US" sz="2000" b="1" dirty="0" smtClean="0"/>
              <a:t>Understand the concept of administration and its role in the development of organizations and communities</a:t>
            </a:r>
          </a:p>
          <a:p>
            <a:pPr marL="342900" indent="-342900">
              <a:buFont typeface="Wingdings" panose="05000000000000000000" pitchFamily="2" charset="2"/>
              <a:buChar char="v"/>
            </a:pPr>
            <a:r>
              <a:rPr lang="en-US" sz="2000" b="1" dirty="0" smtClean="0"/>
              <a:t> Students will understand functions of management as they relate to environmental professions. And time management </a:t>
            </a:r>
            <a:endParaRPr lang="en-US" sz="2000" b="1" dirty="0" smtClean="0"/>
          </a:p>
          <a:p>
            <a:pPr marL="342900" indent="-342900">
              <a:buFont typeface="Wingdings" panose="05000000000000000000" pitchFamily="2" charset="2"/>
              <a:buChar char="v"/>
            </a:pPr>
            <a:r>
              <a:rPr lang="en-US" sz="2000" b="1" dirty="0" smtClean="0"/>
              <a:t>Students will understand the principles of effective leadership.</a:t>
            </a:r>
          </a:p>
          <a:p>
            <a:pPr marL="342900" indent="-342900">
              <a:buFont typeface="Wingdings" panose="05000000000000000000" pitchFamily="2" charset="2"/>
              <a:buChar char="v"/>
            </a:pPr>
            <a:r>
              <a:rPr lang="en-US" sz="2000" b="1" dirty="0" smtClean="0"/>
              <a:t> Students will learn how to systematically approach problem solving.</a:t>
            </a:r>
          </a:p>
          <a:p>
            <a:pPr marL="342900" indent="-342900">
              <a:buFont typeface="Wingdings" panose="05000000000000000000" pitchFamily="2" charset="2"/>
              <a:buChar char="v"/>
            </a:pPr>
            <a:r>
              <a:rPr lang="en-US" sz="2000" b="1" dirty="0" smtClean="0"/>
              <a:t>Students will understand how environmental management systems influence the managerial environment.</a:t>
            </a:r>
          </a:p>
          <a:p>
            <a:pPr lvl="1" eaLnBrk="0" fontAlgn="base" hangingPunct="0">
              <a:lnSpc>
                <a:spcPct val="150000"/>
              </a:lnSpc>
              <a:spcBef>
                <a:spcPct val="0"/>
              </a:spcBef>
              <a:spcAft>
                <a:spcPct val="0"/>
              </a:spcAft>
              <a:defRPr/>
            </a:pPr>
            <a:endParaRPr lang="en-US" sz="2400" dirty="0">
              <a:solidFill>
                <a:srgbClr val="0070C0"/>
              </a:solidFill>
              <a:latin typeface="Arial" panose="020B0604020202020204" pitchFamily="34" charset="0"/>
              <a:cs typeface="Arial" panose="020B0604020202020204" pitchFamily="34"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3" name="Rectangle 12"/>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8" name="Rectangle 7"/>
          <p:cNvSpPr/>
          <p:nvPr/>
        </p:nvSpPr>
        <p:spPr>
          <a:xfrm>
            <a:off x="130615" y="1575703"/>
            <a:ext cx="10435758" cy="507831"/>
          </a:xfrm>
          <a:prstGeom prst="rect">
            <a:avLst/>
          </a:prstGeom>
        </p:spPr>
        <p:txBody>
          <a:bodyPr wrap="square">
            <a:spAutoFit/>
          </a:bodyPr>
          <a:lstStyle/>
          <a:p>
            <a:pPr marL="800100" lvl="1" indent="-342900">
              <a:lnSpc>
                <a:spcPct val="150000"/>
              </a:lnSpc>
              <a:buFont typeface="Wingdings" panose="05000000000000000000" pitchFamily="2" charset="2"/>
              <a:buChar char="v"/>
              <a:defRPr/>
            </a:pPr>
            <a:r>
              <a:rPr lang="en-US" b="1" dirty="0">
                <a:solidFill>
                  <a:schemeClr val="accent6">
                    <a:lumMod val="50000"/>
                  </a:schemeClr>
                </a:solidFill>
              </a:rPr>
              <a:t>The  course  will  help students to gauge understanding in principle of management</a:t>
            </a:r>
          </a:p>
        </p:txBody>
      </p:sp>
    </p:spTree>
    <p:extLst>
      <p:ext uri="{BB962C8B-B14F-4D97-AF65-F5344CB8AC3E}">
        <p14:creationId xmlns:p14="http://schemas.microsoft.com/office/powerpoint/2010/main" val="24861645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1902"/>
            <a:ext cx="9533101" cy="1610200"/>
          </a:xfrm>
          <a:prstGeom prst="rect">
            <a:avLst/>
          </a:prstGeom>
        </p:spPr>
      </p:pic>
      <p:sp>
        <p:nvSpPr>
          <p:cNvPr id="7" name="TextBox 6"/>
          <p:cNvSpPr txBox="1"/>
          <p:nvPr/>
        </p:nvSpPr>
        <p:spPr>
          <a:xfrm>
            <a:off x="2650377" y="543490"/>
            <a:ext cx="5123518"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Units of Course Contents</a:t>
            </a:r>
          </a:p>
        </p:txBody>
      </p:sp>
      <p:graphicFrame>
        <p:nvGraphicFramePr>
          <p:cNvPr id="10" name="Table 9"/>
          <p:cNvGraphicFramePr>
            <a:graphicFrameLocks noGrp="1"/>
          </p:cNvGraphicFramePr>
          <p:nvPr>
            <p:extLst>
              <p:ext uri="{D42A27DB-BD31-4B8C-83A1-F6EECF244321}">
                <p14:modId xmlns:p14="http://schemas.microsoft.com/office/powerpoint/2010/main" val="1188625729"/>
              </p:ext>
            </p:extLst>
          </p:nvPr>
        </p:nvGraphicFramePr>
        <p:xfrm>
          <a:off x="1764793" y="1708451"/>
          <a:ext cx="10198607" cy="4539949"/>
        </p:xfrm>
        <a:graphic>
          <a:graphicData uri="http://schemas.openxmlformats.org/drawingml/2006/table">
            <a:tbl>
              <a:tblPr firstRow="1" bandRow="1">
                <a:tableStyleId>{5C22544A-7EE6-4342-B048-85BDC9FD1C3A}</a:tableStyleId>
              </a:tblPr>
              <a:tblGrid>
                <a:gridCol w="1019861">
                  <a:extLst>
                    <a:ext uri="{9D8B030D-6E8A-4147-A177-3AD203B41FA5}">
                      <a16:colId xmlns:a16="http://schemas.microsoft.com/office/drawing/2014/main" val="20000"/>
                    </a:ext>
                  </a:extLst>
                </a:gridCol>
                <a:gridCol w="6966999">
                  <a:extLst>
                    <a:ext uri="{9D8B030D-6E8A-4147-A177-3AD203B41FA5}">
                      <a16:colId xmlns:a16="http://schemas.microsoft.com/office/drawing/2014/main" val="20001"/>
                    </a:ext>
                  </a:extLst>
                </a:gridCol>
                <a:gridCol w="1144947">
                  <a:extLst>
                    <a:ext uri="{9D8B030D-6E8A-4147-A177-3AD203B41FA5}">
                      <a16:colId xmlns:a16="http://schemas.microsoft.com/office/drawing/2014/main" val="20002"/>
                    </a:ext>
                  </a:extLst>
                </a:gridCol>
                <a:gridCol w="1066800">
                  <a:extLst>
                    <a:ext uri="{9D8B030D-6E8A-4147-A177-3AD203B41FA5}">
                      <a16:colId xmlns:a16="http://schemas.microsoft.com/office/drawing/2014/main" val="20003"/>
                    </a:ext>
                  </a:extLst>
                </a:gridCol>
              </a:tblGrid>
              <a:tr h="525334">
                <a:tc>
                  <a:txBody>
                    <a:bodyPr/>
                    <a:lstStyle/>
                    <a:p>
                      <a:r>
                        <a:rPr lang="en-US" sz="1800" dirty="0" smtClean="0"/>
                        <a:t>Module</a:t>
                      </a:r>
                      <a:endParaRPr lang="en-US" sz="1800" dirty="0"/>
                    </a:p>
                  </a:txBody>
                  <a:tcPr marT="45721" marB="45721" anchor="ctr"/>
                </a:tc>
                <a:tc>
                  <a:txBody>
                    <a:bodyPr/>
                    <a:lstStyle/>
                    <a:p>
                      <a:r>
                        <a:rPr lang="en-US" sz="1800" dirty="0" smtClean="0"/>
                        <a:t>Course</a:t>
                      </a:r>
                      <a:r>
                        <a:rPr lang="en-US" sz="1800" baseline="0" dirty="0" smtClean="0"/>
                        <a:t> </a:t>
                      </a:r>
                      <a:r>
                        <a:rPr lang="en-US" sz="1800" dirty="0" smtClean="0"/>
                        <a:t>Unit</a:t>
                      </a:r>
                      <a:endParaRPr lang="en-US" sz="1800" dirty="0"/>
                    </a:p>
                  </a:txBody>
                  <a:tcPr marT="45721" marB="45721" anchor="ctr"/>
                </a:tc>
                <a:tc>
                  <a:txBody>
                    <a:bodyPr/>
                    <a:lstStyle/>
                    <a:p>
                      <a:r>
                        <a:rPr lang="en-US" sz="1800" dirty="0" smtClean="0"/>
                        <a:t>No.of. Weeks</a:t>
                      </a:r>
                      <a:r>
                        <a:rPr lang="en-US" sz="1800" baseline="0" dirty="0" smtClean="0"/>
                        <a:t> </a:t>
                      </a:r>
                      <a:endParaRPr lang="en-US" sz="1800" dirty="0"/>
                    </a:p>
                  </a:txBody>
                  <a:tcPr marT="45721" marB="45721" anchor="ctr"/>
                </a:tc>
                <a:tc>
                  <a:txBody>
                    <a:bodyPr/>
                    <a:lstStyle/>
                    <a:p>
                      <a:r>
                        <a:rPr lang="en-US" sz="1800" dirty="0" smtClean="0"/>
                        <a:t>Contact Hours</a:t>
                      </a:r>
                      <a:endParaRPr lang="en-US" sz="1800" dirty="0"/>
                    </a:p>
                  </a:txBody>
                  <a:tcPr marT="45721" marB="45721" anchor="ctr"/>
                </a:tc>
                <a:extLst>
                  <a:ext uri="{0D108BD9-81ED-4DB2-BD59-A6C34878D82A}">
                    <a16:rowId xmlns:a16="http://schemas.microsoft.com/office/drawing/2014/main" val="10000"/>
                  </a:ext>
                </a:extLst>
              </a:tr>
              <a:tr h="371234">
                <a:tc>
                  <a:txBody>
                    <a:bodyPr/>
                    <a:lstStyle/>
                    <a:p>
                      <a:pPr marL="0" indent="0">
                        <a:buFont typeface="+mj-lt"/>
                        <a:buNone/>
                      </a:pPr>
                      <a:r>
                        <a:rPr lang="en-US" sz="1800" dirty="0" smtClean="0"/>
                        <a:t>1</a:t>
                      </a:r>
                    </a:p>
                  </a:txBody>
                  <a:tcPr marT="45721" marB="45721" anchor="ctr"/>
                </a:tc>
                <a:tc>
                  <a:txBody>
                    <a:bodyPr/>
                    <a:lstStyle/>
                    <a:p>
                      <a:r>
                        <a:rPr lang="en-US" sz="1800" dirty="0" smtClean="0"/>
                        <a:t> </a:t>
                      </a:r>
                      <a:r>
                        <a:rPr lang="en-US" sz="1800" kern="1200" dirty="0" smtClean="0">
                          <a:solidFill>
                            <a:schemeClr val="dk1"/>
                          </a:solidFill>
                          <a:latin typeface="+mn-lt"/>
                          <a:ea typeface="+mn-ea"/>
                          <a:cs typeface="+mn-cs"/>
                        </a:rPr>
                        <a:t>Lecture_1_Overview of management -1</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1</a:t>
                      </a:r>
                      <a:r>
                        <a:rPr lang="en-US" sz="1800" baseline="30000" dirty="0" smtClean="0"/>
                        <a:t>st</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1"/>
                  </a:ext>
                </a:extLst>
              </a:tr>
              <a:tr h="363459">
                <a:tc>
                  <a:txBody>
                    <a:bodyPr/>
                    <a:lstStyle/>
                    <a:p>
                      <a:pPr marL="0" indent="0">
                        <a:buFont typeface="+mj-lt"/>
                        <a:buNone/>
                      </a:pPr>
                      <a:r>
                        <a:rPr lang="en-US" sz="1800" dirty="0" smtClean="0"/>
                        <a:t>2</a:t>
                      </a:r>
                      <a:endParaRPr lang="en-US" sz="1800" dirty="0"/>
                    </a:p>
                  </a:txBody>
                  <a:tcPr marT="45721" marB="45721" anchor="ctr"/>
                </a:tc>
                <a:tc>
                  <a:txBody>
                    <a:bodyPr/>
                    <a:lstStyle/>
                    <a:p>
                      <a:r>
                        <a:rPr lang="en-US" sz="1800" dirty="0" smtClean="0"/>
                        <a:t>Lecture_2_</a:t>
                      </a:r>
                      <a:r>
                        <a:rPr lang="en-US" sz="1800" kern="1200" dirty="0" smtClean="0">
                          <a:solidFill>
                            <a:schemeClr val="dk1"/>
                          </a:solidFill>
                          <a:latin typeface="+mn-lt"/>
                          <a:ea typeface="+mn-ea"/>
                          <a:cs typeface="+mn-cs"/>
                        </a:rPr>
                        <a:t>Overview of management -2</a:t>
                      </a:r>
                      <a:endParaRPr lang="en-US" sz="1800" kern="1200" dirty="0">
                        <a:solidFill>
                          <a:schemeClr val="dk1"/>
                        </a:solidFill>
                        <a:latin typeface="+mn-lt"/>
                        <a:ea typeface="+mn-ea"/>
                        <a:cs typeface="+mn-cs"/>
                      </a:endParaRPr>
                    </a:p>
                  </a:txBody>
                  <a:tcPr marT="45721" marB="45721" anchor="ctr"/>
                </a:tc>
                <a:tc>
                  <a:txBody>
                    <a:bodyPr/>
                    <a:lstStyle/>
                    <a:p>
                      <a:r>
                        <a:rPr lang="en-US" sz="1800" baseline="0" dirty="0" smtClean="0"/>
                        <a:t>2</a:t>
                      </a:r>
                      <a:r>
                        <a:rPr lang="en-US" sz="1800" baseline="30000" dirty="0" smtClean="0"/>
                        <a:t>nd</a:t>
                      </a:r>
                      <a:r>
                        <a:rPr lang="en-US" sz="1800" baseline="0" dirty="0" smtClean="0"/>
                        <a:t>  </a:t>
                      </a:r>
                      <a:r>
                        <a:rPr lang="en-US" sz="1800" dirty="0" smtClean="0"/>
                        <a:t>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2"/>
                  </a:ext>
                </a:extLst>
              </a:tr>
              <a:tr h="454897">
                <a:tc>
                  <a:txBody>
                    <a:bodyPr/>
                    <a:lstStyle/>
                    <a:p>
                      <a:pPr marL="0" indent="0">
                        <a:buFont typeface="+mj-lt"/>
                        <a:buNone/>
                      </a:pPr>
                      <a:r>
                        <a:rPr lang="en-US" sz="1800" dirty="0" smtClean="0"/>
                        <a:t>3</a:t>
                      </a:r>
                      <a:endParaRPr lang="en-US" sz="1800"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latin typeface="+mn-lt"/>
                          <a:ea typeface="+mn-ea"/>
                          <a:cs typeface="+mn-cs"/>
                        </a:rPr>
                        <a:t>Lecture_3_leadership</a:t>
                      </a:r>
                    </a:p>
                  </a:txBody>
                  <a:tcPr marT="45721" marB="45721" anchor="ctr"/>
                </a:tc>
                <a:tc>
                  <a:txBody>
                    <a:bodyPr/>
                    <a:lstStyle/>
                    <a:p>
                      <a:r>
                        <a:rPr lang="en-US" sz="1800" dirty="0" smtClean="0"/>
                        <a:t>3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3"/>
                  </a:ext>
                </a:extLst>
              </a:tr>
              <a:tr h="381000">
                <a:tc>
                  <a:txBody>
                    <a:bodyPr/>
                    <a:lstStyle/>
                    <a:p>
                      <a:pPr marL="0" indent="0">
                        <a:buFont typeface="+mj-lt"/>
                        <a:buNone/>
                      </a:pPr>
                      <a:r>
                        <a:rPr lang="en-US" sz="1800" smtClean="0"/>
                        <a:t>4</a:t>
                      </a:r>
                      <a:endParaRPr lang="en-US" sz="1800"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latin typeface="+mn-lt"/>
                          <a:ea typeface="+mn-ea"/>
                          <a:cs typeface="+mn-cs"/>
                        </a:rPr>
                        <a:t>Lecture_4_Planning </a:t>
                      </a:r>
                    </a:p>
                  </a:txBody>
                  <a:tcPr marT="45721" marB="45721" anchor="ctr"/>
                </a:tc>
                <a:tc>
                  <a:txBody>
                    <a:bodyPr/>
                    <a:lstStyle/>
                    <a:p>
                      <a:r>
                        <a:rPr lang="en-US" sz="1800" dirty="0" smtClean="0"/>
                        <a:t>4</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4"/>
                  </a:ext>
                </a:extLst>
              </a:tr>
              <a:tr h="371234">
                <a:tc>
                  <a:txBody>
                    <a:bodyPr/>
                    <a:lstStyle/>
                    <a:p>
                      <a:pPr marL="0" indent="0">
                        <a:buFont typeface="+mj-lt"/>
                        <a:buNone/>
                      </a:pPr>
                      <a:r>
                        <a:rPr lang="en-US" sz="1800"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Lecture_5_</a:t>
                      </a:r>
                      <a:r>
                        <a:rPr lang="en-US" sz="1800" kern="1200" dirty="0" smtClean="0">
                          <a:solidFill>
                            <a:schemeClr val="dk1"/>
                          </a:solidFill>
                          <a:latin typeface="+mn-lt"/>
                          <a:ea typeface="+mn-ea"/>
                          <a:cs typeface="+mn-cs"/>
                        </a:rPr>
                        <a:t>Time Management</a:t>
                      </a:r>
                    </a:p>
                  </a:txBody>
                  <a:tcPr marT="45721" marB="45721" anchor="ctr"/>
                </a:tc>
                <a:tc>
                  <a:txBody>
                    <a:bodyPr/>
                    <a:lstStyle/>
                    <a:p>
                      <a:r>
                        <a:rPr lang="en-US" sz="1800" dirty="0" smtClean="0"/>
                        <a:t>5</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5"/>
                  </a:ext>
                </a:extLst>
              </a:tr>
              <a:tr h="470804">
                <a:tc>
                  <a:txBody>
                    <a:bodyPr/>
                    <a:lstStyle/>
                    <a:p>
                      <a:pPr marL="0" indent="0">
                        <a:buFont typeface="+mj-lt"/>
                        <a:buNone/>
                      </a:pPr>
                      <a:r>
                        <a:rPr lang="en-US" sz="1800" dirty="0"/>
                        <a:t>6</a:t>
                      </a:r>
                    </a:p>
                  </a:txBody>
                  <a:tcPr marT="45721" marB="45721" anchor="ctr"/>
                </a:tc>
                <a:tc>
                  <a:txBody>
                    <a:bodyPr/>
                    <a:lstStyle/>
                    <a:p>
                      <a:r>
                        <a:rPr lang="en-US" sz="1800" kern="1200" dirty="0" smtClean="0">
                          <a:solidFill>
                            <a:schemeClr val="dk1"/>
                          </a:solidFill>
                          <a:latin typeface="+mn-lt"/>
                          <a:ea typeface="+mn-ea"/>
                          <a:cs typeface="+mn-cs"/>
                        </a:rPr>
                        <a:t>Lecture_6 Making decisions Organizational Structure</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6 </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6"/>
                  </a:ext>
                </a:extLst>
              </a:tr>
              <a:tr h="371234">
                <a:tc>
                  <a:txBody>
                    <a:bodyPr/>
                    <a:lstStyle/>
                    <a:p>
                      <a:pPr marL="0" indent="0">
                        <a:buFont typeface="+mj-lt"/>
                        <a:buNone/>
                      </a:pPr>
                      <a:r>
                        <a:rPr lang="en-US" sz="1800" dirty="0" smtClean="0"/>
                        <a:t>7</a:t>
                      </a:r>
                      <a:endParaRPr lang="en-US" sz="1800" dirty="0"/>
                    </a:p>
                  </a:txBody>
                  <a:tcPr marT="45721" marB="45721" anchor="ctr"/>
                </a:tc>
                <a:tc>
                  <a:txBody>
                    <a:bodyPr/>
                    <a:lstStyle/>
                    <a:p>
                      <a:pPr marL="533400" indent="-533400" fontAlgn="base">
                        <a:spcBef>
                          <a:spcPct val="0"/>
                        </a:spcBef>
                        <a:spcAft>
                          <a:spcPct val="0"/>
                        </a:spcAft>
                      </a:pPr>
                      <a:r>
                        <a:rPr lang="en-US" sz="1800" kern="1200" dirty="0" smtClean="0">
                          <a:solidFill>
                            <a:schemeClr val="dk1"/>
                          </a:solidFill>
                          <a:latin typeface="+mn-lt"/>
                          <a:ea typeface="+mn-ea"/>
                          <a:cs typeface="+mn-cs"/>
                        </a:rPr>
                        <a:t>Lecture_7_Organizational Structure and Design</a:t>
                      </a:r>
                      <a:endParaRPr lang="en-CA" sz="1800" kern="1200" dirty="0">
                        <a:solidFill>
                          <a:schemeClr val="dk1"/>
                        </a:solidFill>
                        <a:latin typeface="+mn-lt"/>
                        <a:ea typeface="+mn-ea"/>
                        <a:cs typeface="+mn-cs"/>
                      </a:endParaRPr>
                    </a:p>
                  </a:txBody>
                  <a:tcPr marT="45721" marB="45721" anchor="ctr"/>
                </a:tc>
                <a:tc>
                  <a:txBody>
                    <a:bodyPr/>
                    <a:lstStyle/>
                    <a:p>
                      <a:r>
                        <a:rPr lang="en-US" sz="1800" dirty="0" smtClean="0"/>
                        <a:t>7</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7"/>
                  </a:ext>
                </a:extLst>
              </a:tr>
              <a:tr h="371234">
                <a:tc>
                  <a:txBody>
                    <a:bodyPr/>
                    <a:lstStyle/>
                    <a:p>
                      <a:pPr marL="0" indent="0">
                        <a:buFont typeface="+mj-lt"/>
                        <a:buNone/>
                      </a:pPr>
                      <a:r>
                        <a:rPr lang="en-US" sz="1800" dirty="0" smtClean="0"/>
                        <a:t>8</a:t>
                      </a:r>
                      <a:endParaRPr lang="en-US" sz="1800" dirty="0"/>
                    </a:p>
                  </a:txBody>
                  <a:tcPr marT="45721" marB="45721" anchor="ctr"/>
                </a:tc>
                <a:tc>
                  <a:txBody>
                    <a:bodyPr/>
                    <a:lstStyle/>
                    <a:p>
                      <a:r>
                        <a:rPr lang="en-US" sz="1800" kern="1200" dirty="0" smtClean="0">
                          <a:solidFill>
                            <a:schemeClr val="dk1"/>
                          </a:solidFill>
                          <a:latin typeface="+mn-lt"/>
                          <a:ea typeface="+mn-ea"/>
                          <a:cs typeface="+mn-cs"/>
                        </a:rPr>
                        <a:t>Lecture_8_Organizing and </a:t>
                      </a:r>
                      <a:r>
                        <a:rPr lang="en-US" altLang="ar-SA" sz="1800" kern="1200" dirty="0" smtClean="0">
                          <a:solidFill>
                            <a:schemeClr val="dk1"/>
                          </a:solidFill>
                          <a:latin typeface="+mn-lt"/>
                          <a:ea typeface="+mn-ea"/>
                          <a:cs typeface="+mn-cs"/>
                        </a:rPr>
                        <a:t>MANAGERIAL COMMUNICATION</a:t>
                      </a:r>
                      <a:endParaRPr lang="en-US" sz="1800" kern="1200" dirty="0">
                        <a:solidFill>
                          <a:schemeClr val="dk1"/>
                        </a:solidFill>
                        <a:latin typeface="+mn-lt"/>
                        <a:ea typeface="+mn-ea"/>
                        <a:cs typeface="+mn-cs"/>
                      </a:endParaRPr>
                    </a:p>
                  </a:txBody>
                  <a:tcPr marT="45721" marB="45721" anchor="ctr"/>
                </a:tc>
                <a:tc>
                  <a:txBody>
                    <a:bodyPr/>
                    <a:lstStyle/>
                    <a:p>
                      <a:r>
                        <a:rPr lang="en-US" sz="1800" dirty="0" smtClean="0"/>
                        <a:t>8</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8"/>
                  </a:ext>
                </a:extLst>
              </a:tr>
              <a:tr h="371234">
                <a:tc>
                  <a:txBody>
                    <a:bodyPr/>
                    <a:lstStyle/>
                    <a:p>
                      <a:pPr marL="0" indent="0">
                        <a:buFont typeface="+mj-lt"/>
                        <a:buNone/>
                      </a:pPr>
                      <a:r>
                        <a:rPr lang="en-US" sz="1800" dirty="0" smtClean="0"/>
                        <a:t>9</a:t>
                      </a:r>
                      <a:endParaRPr lang="en-US" sz="1800" dirty="0"/>
                    </a:p>
                  </a:txBody>
                  <a:tcPr marT="45721" marB="45721" anchor="ctr"/>
                </a:tc>
                <a:tc>
                  <a:txBody>
                    <a:bodyPr/>
                    <a:lstStyle/>
                    <a:p>
                      <a:r>
                        <a:rPr lang="en-US" sz="1800" dirty="0" smtClean="0"/>
                        <a:t>Lecture_9_Human Resource Management </a:t>
                      </a:r>
                      <a:endParaRPr lang="en-US" sz="1800" dirty="0"/>
                    </a:p>
                  </a:txBody>
                  <a:tcPr marT="45721" marB="45721" anchor="ctr"/>
                </a:tc>
                <a:tc>
                  <a:txBody>
                    <a:bodyPr/>
                    <a:lstStyle/>
                    <a:p>
                      <a:r>
                        <a:rPr lang="en-US" sz="1800" dirty="0" smtClean="0"/>
                        <a:t>9</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09"/>
                  </a:ext>
                </a:extLst>
              </a:tr>
              <a:tr h="371234">
                <a:tc>
                  <a:txBody>
                    <a:bodyPr/>
                    <a:lstStyle/>
                    <a:p>
                      <a:pPr marL="0" indent="0">
                        <a:buFont typeface="+mj-lt"/>
                        <a:buNone/>
                      </a:pPr>
                      <a:r>
                        <a:rPr lang="en-US" sz="1800" dirty="0" smtClean="0"/>
                        <a:t>10</a:t>
                      </a:r>
                      <a:endParaRPr lang="en-US" sz="1800" dirty="0"/>
                    </a:p>
                  </a:txBody>
                  <a:tcPr marT="45721" marB="45721" anchor="ctr"/>
                </a:tc>
                <a:tc>
                  <a:txBody>
                    <a:bodyPr/>
                    <a:lstStyle/>
                    <a:p>
                      <a:r>
                        <a:rPr lang="en-US" sz="1800" dirty="0" smtClean="0"/>
                        <a:t>Lecture_10_Controlling as a Management Function </a:t>
                      </a:r>
                      <a:endParaRPr lang="en-US" sz="1800" dirty="0"/>
                    </a:p>
                  </a:txBody>
                  <a:tcPr marT="45721" marB="45721" anchor="ctr"/>
                </a:tc>
                <a:tc>
                  <a:txBody>
                    <a:bodyPr/>
                    <a:lstStyle/>
                    <a:p>
                      <a:r>
                        <a:rPr lang="en-US" sz="1800" dirty="0" smtClean="0"/>
                        <a:t>10</a:t>
                      </a:r>
                      <a:endParaRPr lang="en-US" sz="1800" dirty="0"/>
                    </a:p>
                  </a:txBody>
                  <a:tcPr marT="45721" marB="45721" anchor="ctr"/>
                </a:tc>
                <a:tc>
                  <a:txBody>
                    <a:bodyPr/>
                    <a:lstStyle/>
                    <a:p>
                      <a:r>
                        <a:rPr lang="en-US" sz="1800" dirty="0" smtClean="0"/>
                        <a:t>3</a:t>
                      </a:r>
                      <a:endParaRPr lang="en-US" sz="1800" dirty="0"/>
                    </a:p>
                  </a:txBody>
                  <a:tcPr marT="45721" marB="45721" anchor="ctr"/>
                </a:tc>
                <a:extLst>
                  <a:ext uri="{0D108BD9-81ED-4DB2-BD59-A6C34878D82A}">
                    <a16:rowId xmlns:a16="http://schemas.microsoft.com/office/drawing/2014/main" val="10010"/>
                  </a:ext>
                </a:extLst>
              </a:tr>
            </a:tbl>
          </a:graphicData>
        </a:graphic>
      </p:graphicFrame>
      <p:sp>
        <p:nvSpPr>
          <p:cNvPr id="11" name="TextBox 6"/>
          <p:cNvSpPr txBox="1">
            <a:spLocks noChangeArrowheads="1"/>
          </p:cNvSpPr>
          <p:nvPr/>
        </p:nvSpPr>
        <p:spPr bwMode="auto">
          <a:xfrm>
            <a:off x="938838" y="1307436"/>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smtClean="0">
                <a:solidFill>
                  <a:srgbClr val="FF0000"/>
                </a:solidFill>
              </a:rPr>
              <a:t>:</a:t>
            </a:r>
            <a:endParaRPr lang="en-US" sz="2400"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9</a:t>
            </a:fld>
            <a:endParaRPr lang="en-US"/>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7" name="Rectangle 16"/>
          <p:cNvSpPr/>
          <p:nvPr/>
        </p:nvSpPr>
        <p:spPr>
          <a:xfrm>
            <a:off x="2440788" y="644870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93929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7776" y="6047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9144" y="0"/>
            <a:ext cx="9533101" cy="1610200"/>
          </a:xfrm>
          <a:prstGeom prst="rect">
            <a:avLst/>
          </a:prstGeom>
        </p:spPr>
      </p:pic>
      <p:sp>
        <p:nvSpPr>
          <p:cNvPr id="7" name="TextBox 6"/>
          <p:cNvSpPr txBox="1"/>
          <p:nvPr/>
        </p:nvSpPr>
        <p:spPr>
          <a:xfrm>
            <a:off x="2650377" y="543490"/>
            <a:ext cx="3964547"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Course Information</a:t>
            </a:r>
          </a:p>
        </p:txBody>
      </p:sp>
      <p:sp>
        <p:nvSpPr>
          <p:cNvPr id="11" name="TextBox 6"/>
          <p:cNvSpPr txBox="1">
            <a:spLocks noChangeArrowheads="1"/>
          </p:cNvSpPr>
          <p:nvPr/>
        </p:nvSpPr>
        <p:spPr bwMode="auto">
          <a:xfrm>
            <a:off x="3072140" y="1399773"/>
            <a:ext cx="6061298"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r>
              <a:rPr lang="en-US" sz="2800" b="1" dirty="0" smtClean="0">
                <a:solidFill>
                  <a:srgbClr val="FF0000"/>
                </a:solidFill>
              </a:rPr>
              <a:t>:</a:t>
            </a:r>
            <a:endParaRPr lang="en-US" sz="2800" b="1" dirty="0">
              <a:solidFill>
                <a:srgbClr val="FF0000"/>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10</a:t>
            </a:fld>
            <a:endParaRPr lang="en-US"/>
          </a:p>
        </p:txBody>
      </p:sp>
      <p:sp>
        <p:nvSpPr>
          <p:cNvPr id="12" name="Rectangle 11"/>
          <p:cNvSpPr>
            <a:spLocks noGrp="1" noChangeArrowheads="1"/>
          </p:cNvSpPr>
          <p:nvPr/>
        </p:nvSpPr>
        <p:spPr>
          <a:xfrm>
            <a:off x="2753281" y="2109406"/>
            <a:ext cx="6699017" cy="3880773"/>
          </a:xfrm>
          <a:prstGeom prst="rect">
            <a:avLst/>
          </a:prstGeom>
          <a:ln>
            <a:solidFill>
              <a:schemeClr val="tx1"/>
            </a:solidFill>
          </a:ln>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200" b="1" dirty="0" smtClean="0"/>
              <a:t>Short Exam</a:t>
            </a:r>
            <a:endParaRPr lang="en-GB" sz="3200" b="1" dirty="0"/>
          </a:p>
          <a:p>
            <a:pPr lvl="1">
              <a:lnSpc>
                <a:spcPct val="90000"/>
              </a:lnSpc>
            </a:pPr>
            <a:r>
              <a:rPr lang="en-US" sz="2800" b="1" dirty="0" smtClean="0"/>
              <a:t>80</a:t>
            </a:r>
            <a:r>
              <a:rPr lang="en-GB" sz="2800" b="1" dirty="0" smtClean="0"/>
              <a:t>% mark</a:t>
            </a:r>
            <a:r>
              <a:rPr lang="en-US" sz="2800" b="1" dirty="0" smtClean="0"/>
              <a:t>s</a:t>
            </a:r>
            <a:endParaRPr lang="en-GB" sz="2800" b="1" dirty="0"/>
          </a:p>
          <a:p>
            <a:pPr lvl="2">
              <a:lnSpc>
                <a:spcPct val="90000"/>
              </a:lnSpc>
            </a:pPr>
            <a:r>
              <a:rPr lang="en-GB" sz="2400" b="1" dirty="0" smtClean="0"/>
              <a:t>Count of short Exam 10 (Weekly)</a:t>
            </a:r>
            <a:endParaRPr lang="en-GB" sz="2400" b="1" dirty="0"/>
          </a:p>
          <a:p>
            <a:pPr lvl="2">
              <a:lnSpc>
                <a:spcPct val="90000"/>
              </a:lnSpc>
            </a:pPr>
            <a:r>
              <a:rPr lang="en-GB" sz="2400" b="1" dirty="0" smtClean="0"/>
              <a:t>8 Marks for each of short Exam. </a:t>
            </a:r>
          </a:p>
          <a:p>
            <a:pPr lvl="2">
              <a:lnSpc>
                <a:spcPct val="90000"/>
              </a:lnSpc>
            </a:pPr>
            <a:endParaRPr lang="en-GB" sz="2400" b="1" dirty="0"/>
          </a:p>
          <a:p>
            <a:pPr lvl="1">
              <a:lnSpc>
                <a:spcPct val="90000"/>
              </a:lnSpc>
            </a:pPr>
            <a:r>
              <a:rPr lang="en-US" sz="2800" b="1" dirty="0" smtClean="0"/>
              <a:t>20</a:t>
            </a:r>
            <a:r>
              <a:rPr lang="en-GB" sz="2800" b="1" dirty="0" smtClean="0"/>
              <a:t>% Final Examination</a:t>
            </a:r>
            <a:endParaRPr lang="en-GB" sz="2800" b="1" dirty="0"/>
          </a:p>
        </p:txBody>
      </p:sp>
      <p:pic>
        <p:nvPicPr>
          <p:cNvPr id="1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8" name="Rectangle 17"/>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5246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accent1"/>
            </a:solidFill>
          </a:ln>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0"/>
            <a:ext cx="9533101" cy="1610200"/>
          </a:xfrm>
          <a:prstGeom prst="rect">
            <a:avLst/>
          </a:prstGeom>
        </p:spPr>
      </p:pic>
      <p:sp>
        <p:nvSpPr>
          <p:cNvPr id="7" name="TextBox 6"/>
          <p:cNvSpPr txBox="1"/>
          <p:nvPr/>
        </p:nvSpPr>
        <p:spPr>
          <a:xfrm>
            <a:off x="3733800" y="467949"/>
            <a:ext cx="3988592" cy="584775"/>
          </a:xfrm>
          <a:prstGeom prst="rect">
            <a:avLst/>
          </a:prstGeom>
          <a:noFill/>
        </p:spPr>
        <p:txBody>
          <a:bodyPr wrap="non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11</a:t>
            </a:fld>
            <a:endParaRPr lang="en-US"/>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5" name="Rectangle 14"/>
          <p:cNvSpPr/>
          <p:nvPr/>
        </p:nvSpPr>
        <p:spPr>
          <a:xfrm>
            <a:off x="2036844" y="640648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4600" y="1371601"/>
            <a:ext cx="6076063" cy="4620388"/>
          </a:xfrm>
          <a:prstGeom prst="rect">
            <a:avLst/>
          </a:prstGeom>
          <a:ln>
            <a:solidFill>
              <a:schemeClr val="accent1"/>
            </a:solidFill>
          </a:ln>
        </p:spPr>
      </p:pic>
    </p:spTree>
    <p:extLst>
      <p:ext uri="{BB962C8B-B14F-4D97-AF65-F5344CB8AC3E}">
        <p14:creationId xmlns:p14="http://schemas.microsoft.com/office/powerpoint/2010/main" val="6342431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2027395" y="56682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6149"/>
            <a:ext cx="9533101" cy="1610200"/>
          </a:xfrm>
          <a:prstGeom prst="rect">
            <a:avLst/>
          </a:prstGeom>
        </p:spPr>
      </p:pic>
      <p:sp>
        <p:nvSpPr>
          <p:cNvPr id="7" name="TextBox 6"/>
          <p:cNvSpPr txBox="1"/>
          <p:nvPr/>
        </p:nvSpPr>
        <p:spPr>
          <a:xfrm>
            <a:off x="3257431" y="571647"/>
            <a:ext cx="4131423" cy="584775"/>
          </a:xfrm>
          <a:prstGeom prst="rect">
            <a:avLst/>
          </a:prstGeom>
          <a:noFill/>
        </p:spPr>
        <p:txBody>
          <a:bodyPr wrap="squar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5848877" y="1582137"/>
            <a:ext cx="5040803"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27A1C"/>
                </a:solidFill>
                <a:latin typeface="ae_Ouhod" pitchFamily="34" charset="-78"/>
                <a:ea typeface="Tahoma" panose="020B0604030504040204" pitchFamily="34" charset="0"/>
                <a:cs typeface="ae_Ouhod" pitchFamily="34" charset="-78"/>
              </a:rPr>
              <a:t>الفترة الزمنية التعليمية في الفصل الدراسي </a:t>
            </a:r>
            <a:r>
              <a:rPr lang="ar-SA" sz="2800" b="1" dirty="0" smtClean="0">
                <a:solidFill>
                  <a:srgbClr val="F27A1C"/>
                </a:solidFill>
                <a:latin typeface="ae_Ouhod" pitchFamily="34" charset="-78"/>
                <a:ea typeface="Tahoma" panose="020B0604030504040204" pitchFamily="34" charset="0"/>
                <a:cs typeface="ae_Ouhod" pitchFamily="34" charset="-78"/>
              </a:rPr>
              <a:t>الخريف</a:t>
            </a:r>
            <a:r>
              <a:rPr lang="en-US" sz="2800" b="1" dirty="0" smtClean="0">
                <a:solidFill>
                  <a:srgbClr val="F27A1C"/>
                </a:solidFill>
                <a:latin typeface="ae_Ouhod" pitchFamily="34" charset="-78"/>
                <a:ea typeface="Tahoma" panose="020B0604030504040204" pitchFamily="34" charset="0"/>
                <a:cs typeface="ae_Ouhod" pitchFamily="34" charset="-78"/>
              </a:rPr>
              <a:t> </a:t>
            </a:r>
            <a:r>
              <a:rPr lang="ar-SA" sz="2800" b="1" dirty="0" smtClean="0">
                <a:solidFill>
                  <a:srgbClr val="F27A1C"/>
                </a:solidFill>
                <a:latin typeface="ae_Ouhod" pitchFamily="34" charset="-78"/>
                <a:ea typeface="Tahoma" panose="020B0604030504040204" pitchFamily="34" charset="0"/>
                <a:cs typeface="ae_Ouhod" pitchFamily="34" charset="-78"/>
              </a:rPr>
              <a:t>تكون </a:t>
            </a:r>
            <a:r>
              <a:rPr lang="ar-SA" sz="2800" b="1" dirty="0">
                <a:solidFill>
                  <a:srgbClr val="24A9E1"/>
                </a:solidFill>
                <a:latin typeface="ae_Ouhod" pitchFamily="34" charset="-78"/>
                <a:ea typeface="Tahoma" panose="020B0604030504040204" pitchFamily="34" charset="0"/>
                <a:cs typeface="ae_Ouhod" pitchFamily="34" charset="-78"/>
              </a:rPr>
              <a:t>مدة </a:t>
            </a:r>
            <a:r>
              <a:rPr lang="ar-SA" sz="2800" b="1" dirty="0" smtClean="0">
                <a:solidFill>
                  <a:srgbClr val="24A9E1"/>
                </a:solidFill>
                <a:latin typeface="ae_Ouhod" pitchFamily="34" charset="-78"/>
                <a:ea typeface="Tahoma" panose="020B0604030504040204" pitchFamily="34" charset="0"/>
                <a:cs typeface="ae_Ouhod" pitchFamily="34" charset="-78"/>
              </a:rPr>
              <a:t>١٣أسبوع</a:t>
            </a:r>
            <a:endParaRPr lang="en-US" sz="2800" b="1" dirty="0" smtClean="0">
              <a:solidFill>
                <a:srgbClr val="24A9E1"/>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smtClean="0">
                <a:solidFill>
                  <a:srgbClr val="F27A1C"/>
                </a:solidFill>
                <a:latin typeface="ae_Ouhod" pitchFamily="34" charset="-78"/>
                <a:ea typeface="Tahoma" panose="020B0604030504040204" pitchFamily="34" charset="0"/>
                <a:cs typeface="ae_Ouhod" pitchFamily="34" charset="-78"/>
              </a:rPr>
              <a:t>   (منهم </a:t>
            </a:r>
            <a:r>
              <a:rPr lang="ar-SA" sz="2800" b="1" dirty="0">
                <a:solidFill>
                  <a:srgbClr val="F27A1C"/>
                </a:solidFill>
                <a:latin typeface="ae_Ouhod" pitchFamily="34" charset="-78"/>
                <a:ea typeface="Tahoma" panose="020B0604030504040204" pitchFamily="34" charset="0"/>
                <a:cs typeface="ae_Ouhod" pitchFamily="34" charset="-78"/>
              </a:rPr>
              <a:t>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3581400" y="3688839"/>
            <a:ext cx="4446494"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55" name="Rectangle 54"/>
          <p:cNvSpPr/>
          <p:nvPr/>
        </p:nvSpPr>
        <p:spPr>
          <a:xfrm>
            <a:off x="2533181" y="611635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53" name="Google Shape;1103;p33">
            <a:extLst>
              <a:ext uri="{FF2B5EF4-FFF2-40B4-BE49-F238E27FC236}">
                <a16:creationId xmlns:a16="http://schemas.microsoft.com/office/drawing/2014/main" id="{A8AFFF94-2549-554A-A261-8AC7C77F1D82}"/>
              </a:ext>
            </a:extLst>
          </p:cNvPr>
          <p:cNvSpPr txBox="1">
            <a:spLocks/>
          </p:cNvSpPr>
          <p:nvPr/>
        </p:nvSpPr>
        <p:spPr>
          <a:xfrm>
            <a:off x="928513" y="1624308"/>
            <a:ext cx="3879048" cy="2542884"/>
          </a:xfrm>
          <a:prstGeom prst="rect">
            <a:avLst/>
          </a:prstGeom>
          <a:solidFill>
            <a:schemeClr val="bg1"/>
          </a:solidFill>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اللغة الأساسية في المحاضرات </a:t>
            </a:r>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هي</a:t>
            </a:r>
            <a:r>
              <a:rPr lang="en-US"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a:t>
            </a:r>
            <a:endParaRPr lang="ar-YE"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endParaRPr>
          </a:p>
          <a:p>
            <a:pPr algn="ctr" rtl="1"/>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4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الاختبارات باللغة الإنجليزية مع </a:t>
            </a:r>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وجود</a:t>
            </a:r>
            <a:endParaRPr lang="ar-YE"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endParaRPr>
          </a:p>
          <a:p>
            <a:pPr algn="ctr" rtl="1"/>
            <a:r>
              <a:rPr lang="ar-SA" sz="2400" b="1" dirty="0" smtClean="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4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spTree>
    <p:extLst>
      <p:ext uri="{BB962C8B-B14F-4D97-AF65-F5344CB8AC3E}">
        <p14:creationId xmlns:p14="http://schemas.microsoft.com/office/powerpoint/2010/main" val="6054860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7" name="TextBox 6"/>
          <p:cNvSpPr txBox="1"/>
          <p:nvPr/>
        </p:nvSpPr>
        <p:spPr>
          <a:xfrm>
            <a:off x="2650377" y="543490"/>
            <a:ext cx="3988592" cy="584775"/>
          </a:xfrm>
          <a:prstGeom prst="rect">
            <a:avLst/>
          </a:prstGeom>
          <a:noFill/>
        </p:spPr>
        <p:txBody>
          <a:bodyPr wrap="square" rtlCol="0">
            <a:spAutoFit/>
          </a:bodyPr>
          <a:lstStyle>
            <a:defPPr>
              <a:defRPr lang="en-US"/>
            </a:defPPr>
            <a:lvl1pPr>
              <a:defRPr sz="3200" b="1">
                <a:solidFill>
                  <a:schemeClr val="bg1"/>
                </a:solidFill>
              </a:defRPr>
            </a:lvl1pPr>
          </a:lstStyle>
          <a:p>
            <a:r>
              <a:rPr lang="en-US" dirty="0"/>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13</a:t>
            </a:fld>
            <a:endParaRPr lang="en-US"/>
          </a:p>
        </p:txBody>
      </p:sp>
      <p:sp>
        <p:nvSpPr>
          <p:cNvPr id="9" name="TextBox 8"/>
          <p:cNvSpPr txBox="1"/>
          <p:nvPr/>
        </p:nvSpPr>
        <p:spPr>
          <a:xfrm>
            <a:off x="9007897" y="2362200"/>
            <a:ext cx="2879303" cy="2862322"/>
          </a:xfrm>
          <a:prstGeom prst="rect">
            <a:avLst/>
          </a:prstGeom>
          <a:noFill/>
        </p:spPr>
        <p:txBody>
          <a:bodyPr wrap="square" rtlCol="0">
            <a:spAutoFit/>
          </a:bodyPr>
          <a:lstStyle/>
          <a:p>
            <a:pPr algn="ctr" rtl="1"/>
            <a:r>
              <a:rPr lang="ar-YE" sz="3600" b="1" dirty="0" smtClean="0">
                <a:cs typeface="Bader" pitchFamily="2" charset="-78"/>
              </a:rPr>
              <a:t>عبر برنامج </a:t>
            </a:r>
            <a:r>
              <a:rPr lang="en-US" sz="3600" b="1" dirty="0" smtClean="0">
                <a:solidFill>
                  <a:srgbClr val="FFC000"/>
                </a:solidFill>
                <a:cs typeface="Bader" pitchFamily="2" charset="-78"/>
              </a:rPr>
              <a:t>ZOOM</a:t>
            </a:r>
          </a:p>
          <a:p>
            <a:pPr algn="ctr" rtl="1"/>
            <a:r>
              <a:rPr lang="ar-YE" sz="3600" b="1" dirty="0" smtClean="0">
                <a:cs typeface="Bader" pitchFamily="2" charset="-78"/>
              </a:rPr>
              <a:t>سيتم تثبيت رابط حلقة النقاش على صفحة المقرر</a:t>
            </a:r>
            <a:endParaRPr lang="en-US" sz="3600" b="1" dirty="0">
              <a:cs typeface="Bader" pitchFamily="2" charset="-78"/>
            </a:endParaRPr>
          </a:p>
        </p:txBody>
      </p:sp>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sp>
        <p:nvSpPr>
          <p:cNvPr id="16" name="Rectangle 15"/>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4" name="Picture 13">
            <a:extLst>
              <a:ext uri="{FF2B5EF4-FFF2-40B4-BE49-F238E27FC236}">
                <a16:creationId xmlns:a16="http://schemas.microsoft.com/office/drawing/2014/main" id="{DCC9FC47-9A9D-E2D4-5022-A7DAB81C5AB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13448" y="1649601"/>
            <a:ext cx="6387408" cy="4287520"/>
          </a:xfrm>
          <a:prstGeom prst="rect">
            <a:avLst/>
          </a:prstGeom>
          <a:ln>
            <a:solidFill>
              <a:schemeClr val="tx1"/>
            </a:solidFill>
          </a:ln>
        </p:spPr>
      </p:pic>
      <p:sp>
        <p:nvSpPr>
          <p:cNvPr id="18" name="Rounded Rectangle 17"/>
          <p:cNvSpPr/>
          <p:nvPr/>
        </p:nvSpPr>
        <p:spPr>
          <a:xfrm>
            <a:off x="1937248" y="4685756"/>
            <a:ext cx="6601599" cy="4572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296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18"/>
                                        </p:tgtEl>
                                      </p:cBhvr>
                                    </p:animEffect>
                                    <p:animScale>
                                      <p:cBhvr>
                                        <p:cTn id="7" dur="250" autoRev="1"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975" y="5508979"/>
            <a:ext cx="1222425" cy="1096206"/>
          </a:xfrm>
          <a:prstGeom prst="rect">
            <a:avLst/>
          </a:prstGeom>
        </p:spPr>
      </p:pic>
      <p:pic>
        <p:nvPicPr>
          <p:cNvPr id="3" name="Picture 2"/>
          <p:cNvPicPr>
            <a:picLocks noChangeAspect="1"/>
          </p:cNvPicPr>
          <p:nvPr/>
        </p:nvPicPr>
        <p:blipFill>
          <a:blip r:embed="rId3"/>
          <a:stretch>
            <a:fillRect/>
          </a:stretch>
        </p:blipFill>
        <p:spPr>
          <a:xfrm>
            <a:off x="2036433" y="607244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4176"/>
            <a:ext cx="9533101" cy="1610200"/>
          </a:xfrm>
          <a:prstGeom prst="rect">
            <a:avLst/>
          </a:prstGeom>
        </p:spPr>
      </p:pic>
      <p:sp>
        <p:nvSpPr>
          <p:cNvPr id="7" name="TextBox 6"/>
          <p:cNvSpPr txBox="1"/>
          <p:nvPr/>
        </p:nvSpPr>
        <p:spPr>
          <a:xfrm>
            <a:off x="2650377" y="543490"/>
            <a:ext cx="4068743" cy="584775"/>
          </a:xfrm>
          <a:prstGeom prst="rect">
            <a:avLst/>
          </a:prstGeom>
          <a:noFill/>
        </p:spPr>
        <p:txBody>
          <a:bodyPr wrap="none" rtlCol="0">
            <a:spAutoFit/>
          </a:bodyPr>
          <a:lstStyle/>
          <a:p>
            <a:r>
              <a:rPr lang="en-US" sz="3200" b="1" dirty="0">
                <a:solidFill>
                  <a:schemeClr val="bg1"/>
                </a:solidFill>
              </a:rPr>
              <a:t>Academic</a:t>
            </a:r>
            <a:r>
              <a:rPr lang="en-US" sz="2800" b="1" dirty="0" smtClean="0">
                <a:solidFill>
                  <a:schemeClr val="bg1"/>
                </a:solidFill>
                <a:latin typeface="Tajawal Medium" panose="00000600000000000000" pitchFamily="2" charset="-78"/>
                <a:cs typeface="Tajawal Medium" panose="00000600000000000000" pitchFamily="2" charset="-78"/>
              </a:rPr>
              <a:t> </a:t>
            </a:r>
            <a:r>
              <a:rPr lang="en-US" sz="3200" b="1" dirty="0">
                <a:solidFill>
                  <a:schemeClr val="bg1"/>
                </a:solidFill>
              </a:rPr>
              <a:t>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86726" y="1371600"/>
            <a:ext cx="6858000" cy="4959214"/>
          </a:xfrm>
          <a:prstGeom prst="rect">
            <a:avLst/>
          </a:prstGeom>
          <a:ln>
            <a:solidFill>
              <a:schemeClr val="accent1"/>
            </a:solidFill>
          </a:ln>
        </p:spPr>
      </p:pic>
      <p:sp>
        <p:nvSpPr>
          <p:cNvPr id="15" name="Rectangle 14"/>
          <p:cNvSpPr/>
          <p:nvPr/>
        </p:nvSpPr>
        <p:spPr>
          <a:xfrm>
            <a:off x="1999857" y="6400299"/>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smtClean="0">
                <a:solidFill>
                  <a:schemeClr val="tx1"/>
                </a:solidFill>
              </a:rPr>
              <a:t>FALL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73128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97" y="5772981"/>
            <a:ext cx="1222425" cy="1096206"/>
          </a:xfrm>
          <a:prstGeom prst="rect">
            <a:avLst/>
          </a:prstGeom>
          <a:ln>
            <a:solidFill>
              <a:schemeClr val="tx1"/>
            </a:solidFill>
          </a:ln>
        </p:spPr>
      </p:pic>
      <p:pic>
        <p:nvPicPr>
          <p:cNvPr id="3" name="Picture 2"/>
          <p:cNvPicPr>
            <a:picLocks noChangeAspect="1"/>
          </p:cNvPicPr>
          <p:nvPr/>
        </p:nvPicPr>
        <p:blipFill>
          <a:blip r:embed="rId3"/>
          <a:stretch>
            <a:fillRect/>
          </a:stretch>
        </p:blipFill>
        <p:spPr>
          <a:xfrm>
            <a:off x="1304271" y="599601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3367"/>
            <a:ext cx="9533101" cy="1610200"/>
          </a:xfrm>
          <a:prstGeom prst="rect">
            <a:avLst/>
          </a:prstGeom>
        </p:spPr>
      </p:pic>
      <p:sp>
        <p:nvSpPr>
          <p:cNvPr id="7" name="TextBox 6"/>
          <p:cNvSpPr txBox="1"/>
          <p:nvPr/>
        </p:nvSpPr>
        <p:spPr>
          <a:xfrm>
            <a:off x="3518226" y="641337"/>
            <a:ext cx="3057824" cy="584775"/>
          </a:xfrm>
          <a:prstGeom prst="rect">
            <a:avLst/>
          </a:prstGeom>
          <a:noFill/>
        </p:spPr>
        <p:txBody>
          <a:bodyPr wrap="none" rtlCol="0">
            <a:spAutoFit/>
          </a:bodyPr>
          <a:lstStyle>
            <a:defPPr>
              <a:defRPr lang="en-US"/>
            </a:defPPr>
            <a:lvl1pPr>
              <a:defRPr sz="3200" b="1">
                <a:solidFill>
                  <a:schemeClr val="bg1"/>
                </a:solidFill>
              </a:defRPr>
            </a:lvl1pPr>
          </a:lstStyle>
          <a:p>
            <a:pPr algn="ctr"/>
            <a:r>
              <a:rPr lang="en-US" dirty="0">
                <a:latin typeface="Bahnschrift Condensed" panose="020B0502040204020203" pitchFamily="34" charset="0"/>
                <a:cs typeface="Sakkal Majalla" panose="02000000000000000000" pitchFamily="2" charset="-78"/>
              </a:rPr>
              <a:t>FALL 2022-2023</a:t>
            </a:r>
          </a:p>
        </p:txBody>
      </p:sp>
      <p:sp>
        <p:nvSpPr>
          <p:cNvPr id="13" name="Slide Number Placeholder 12"/>
          <p:cNvSpPr>
            <a:spLocks noGrp="1"/>
          </p:cNvSpPr>
          <p:nvPr>
            <p:ph type="sldNum" sz="quarter" idx="12"/>
          </p:nvPr>
        </p:nvSpPr>
        <p:spPr/>
        <p:txBody>
          <a:bodyPr/>
          <a:lstStyle/>
          <a:p>
            <a:fld id="{FDED41F8-FC0F-4085-8150-313B6CF05213}" type="slidenum">
              <a:rPr lang="en-US" smtClean="0"/>
              <a:t>15</a:t>
            </a:fld>
            <a:endParaRPr lang="en-US"/>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89" y="13049"/>
            <a:ext cx="1559605" cy="876300"/>
          </a:xfrm>
          <a:prstGeom prst="rect">
            <a:avLst/>
          </a:prstGeom>
        </p:spPr>
      </p:pic>
      <p:pic>
        <p:nvPicPr>
          <p:cNvPr id="12" name="Picture 11">
            <a:extLst>
              <a:ext uri="{FF2B5EF4-FFF2-40B4-BE49-F238E27FC236}">
                <a16:creationId xmlns:a16="http://schemas.microsoft.com/office/drawing/2014/main" id="{546BA08C-1572-403A-B171-25EAC712FA0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1101" y="1513971"/>
            <a:ext cx="5582426" cy="4342031"/>
          </a:xfrm>
          <a:prstGeom prst="rect">
            <a:avLst/>
          </a:prstGeom>
          <a:ln>
            <a:solidFill>
              <a:schemeClr val="tx1"/>
            </a:solidFill>
          </a:ln>
        </p:spPr>
      </p:pic>
      <p:sp>
        <p:nvSpPr>
          <p:cNvPr id="14" name="Google Shape;1103;p33">
            <a:extLst>
              <a:ext uri="{FF2B5EF4-FFF2-40B4-BE49-F238E27FC236}">
                <a16:creationId xmlns:a16="http://schemas.microsoft.com/office/drawing/2014/main" id="{A49689C7-311C-4EC6-E5F0-184915174779}"/>
              </a:ext>
            </a:extLst>
          </p:cNvPr>
          <p:cNvSpPr txBox="1">
            <a:spLocks/>
          </p:cNvSpPr>
          <p:nvPr/>
        </p:nvSpPr>
        <p:spPr>
          <a:xfrm>
            <a:off x="7425032" y="1905000"/>
            <a:ext cx="4216138" cy="2541970"/>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ln>
            <a:solidFill>
              <a:schemeClr val="tx1"/>
            </a:solidFill>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اعمال الفصل الدراسي </a:t>
            </a:r>
          </a:p>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خريف 2022-2023</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Rectangle 15"/>
          <p:cNvSpPr/>
          <p:nvPr/>
        </p:nvSpPr>
        <p:spPr>
          <a:xfrm>
            <a:off x="2500808" y="6303373"/>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,FALL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547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880E1B-9AE6-486B-BDD4-9CE0F37513D3}" type="slidenum">
              <a:rPr lang="en-US" smtClean="0">
                <a:solidFill>
                  <a:srgbClr val="045C75"/>
                </a:solidFill>
                <a:latin typeface="Constantia" panose="02030602050306030303" pitchFamily="18" charset="0"/>
              </a:rPr>
              <a:pPr/>
              <a:t>16</a:t>
            </a:fld>
            <a:endParaRPr lang="en-US" smtClean="0">
              <a:solidFill>
                <a:srgbClr val="045C75"/>
              </a:solidFill>
              <a:latin typeface="Constantia" panose="02030602050306030303" pitchFamily="18" charset="0"/>
            </a:endParaRPr>
          </a:p>
        </p:txBody>
      </p:sp>
      <p:pic>
        <p:nvPicPr>
          <p:cNvPr id="7" name="Picture 6">
            <a:extLst>
              <a:ext uri="{FF2B5EF4-FFF2-40B4-BE49-F238E27FC236}">
                <a16:creationId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0665" y="1104900"/>
            <a:ext cx="7571667" cy="43806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59605" cy="876300"/>
          </a:xfrm>
          <a:prstGeom prst="rect">
            <a:avLst/>
          </a:prstGeom>
        </p:spPr>
      </p:pic>
      <p:sp>
        <p:nvSpPr>
          <p:cNvPr id="8" name="Rectangle 7"/>
          <p:cNvSpPr/>
          <p:nvPr/>
        </p:nvSpPr>
        <p:spPr>
          <a:xfrm>
            <a:off x="2036844" y="6406487"/>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t>
            </a:r>
            <a:r>
              <a:rPr lang="en-US" sz="1600" b="1" dirty="0" smtClean="0">
                <a:solidFill>
                  <a:schemeClr val="tx1"/>
                </a:solidFill>
              </a:rPr>
              <a:t>Al-Haj </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smtClean="0">
                <a:solidFill>
                  <a:schemeClr val="tx1"/>
                </a:solidFill>
              </a:rPr>
              <a:t>fall</a:t>
            </a:r>
            <a:r>
              <a:rPr lang="en-US" sz="1600" b="1" dirty="0" smtClean="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2022</a:t>
            </a:r>
            <a:endPar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Tree>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Facet">
  <a:themeElements>
    <a:clrScheme name="دفق الهواء">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5069</TotalTime>
  <Words>711</Words>
  <Application>Microsoft Office PowerPoint</Application>
  <PresentationFormat>Widescreen</PresentationFormat>
  <Paragraphs>152</Paragraphs>
  <Slides>16</Slides>
  <Notes>5</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16</vt:i4>
      </vt:variant>
    </vt:vector>
  </HeadingPairs>
  <TitlesOfParts>
    <vt:vector size="32" baseType="lpstr">
      <vt:lpstr>Aardvark Cafe</vt:lpstr>
      <vt:lpstr>ae_Ouhod</vt:lpstr>
      <vt:lpstr>Arial</vt:lpstr>
      <vt:lpstr>Bader</vt:lpstr>
      <vt:lpstr>Bahnschrift Condensed</vt:lpstr>
      <vt:lpstr>Calibri</vt:lpstr>
      <vt:lpstr>Catamaran</vt:lpstr>
      <vt:lpstr>Constantia</vt:lpstr>
      <vt:lpstr>Majalla UI</vt:lpstr>
      <vt:lpstr>Sakkal Majalla</vt:lpstr>
      <vt:lpstr>Tahoma</vt:lpstr>
      <vt:lpstr>Tajawal Medium</vt:lpstr>
      <vt:lpstr>Trebuchet MS</vt:lpstr>
      <vt:lpstr>Wingdings</vt:lpstr>
      <vt:lpstr>Wingdings 3</vt:lpstr>
      <vt:lpstr>Facet</vt:lpstr>
      <vt:lpstr> principle of management Bachelor of Management    Orientation show عرض توجيهي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Maher</cp:lastModifiedBy>
  <cp:revision>185</cp:revision>
  <dcterms:created xsi:type="dcterms:W3CDTF">2012-10-04T04:34:07Z</dcterms:created>
  <dcterms:modified xsi:type="dcterms:W3CDTF">2022-09-22T12:06:50Z</dcterms:modified>
</cp:coreProperties>
</file>