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7" r:id="rId2"/>
  </p:sldMasterIdLst>
  <p:notesMasterIdLst>
    <p:notesMasterId r:id="rId45"/>
  </p:notesMasterIdLst>
  <p:sldIdLst>
    <p:sldId id="480" r:id="rId3"/>
    <p:sldId id="271" r:id="rId4"/>
    <p:sldId id="481" r:id="rId5"/>
    <p:sldId id="303" r:id="rId6"/>
    <p:sldId id="313" r:id="rId7"/>
    <p:sldId id="482" r:id="rId8"/>
    <p:sldId id="256" r:id="rId9"/>
    <p:sldId id="306" r:id="rId10"/>
    <p:sldId id="483" r:id="rId11"/>
    <p:sldId id="484" r:id="rId12"/>
    <p:sldId id="485" r:id="rId13"/>
    <p:sldId id="486" r:id="rId14"/>
    <p:sldId id="487" r:id="rId15"/>
    <p:sldId id="488" r:id="rId16"/>
    <p:sldId id="489" r:id="rId17"/>
    <p:sldId id="490" r:id="rId18"/>
    <p:sldId id="491" r:id="rId19"/>
    <p:sldId id="492" r:id="rId20"/>
    <p:sldId id="493" r:id="rId21"/>
    <p:sldId id="494" r:id="rId22"/>
    <p:sldId id="495" r:id="rId23"/>
    <p:sldId id="496" r:id="rId24"/>
    <p:sldId id="497" r:id="rId25"/>
    <p:sldId id="498" r:id="rId26"/>
    <p:sldId id="499" r:id="rId27"/>
    <p:sldId id="500" r:id="rId28"/>
    <p:sldId id="501" r:id="rId29"/>
    <p:sldId id="502" r:id="rId30"/>
    <p:sldId id="503" r:id="rId31"/>
    <p:sldId id="504" r:id="rId32"/>
    <p:sldId id="505" r:id="rId33"/>
    <p:sldId id="506" r:id="rId34"/>
    <p:sldId id="507" r:id="rId35"/>
    <p:sldId id="508" r:id="rId36"/>
    <p:sldId id="509" r:id="rId37"/>
    <p:sldId id="510" r:id="rId38"/>
    <p:sldId id="511" r:id="rId39"/>
    <p:sldId id="512" r:id="rId40"/>
    <p:sldId id="513" r:id="rId41"/>
    <p:sldId id="514" r:id="rId42"/>
    <p:sldId id="515"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481"/>
            <p14:sldId id="303"/>
            <p14:sldId id="313"/>
            <p14:sldId id="482"/>
            <p14:sldId id="256"/>
            <p14:sldId id="306"/>
            <p14:sldId id="483"/>
            <p14:sldId id="484"/>
            <p14:sldId id="485"/>
            <p14:sldId id="486"/>
            <p14:sldId id="487"/>
            <p14:sldId id="488"/>
            <p14:sldId id="489"/>
            <p14:sldId id="490"/>
            <p14:sldId id="491"/>
            <p14:sldId id="492"/>
            <p14:sldId id="493"/>
            <p14:sldId id="494"/>
            <p14:sldId id="495"/>
            <p14:sldId id="496"/>
            <p14:sldId id="497"/>
            <p14:sldId id="498"/>
            <p14:sldId id="499"/>
            <p14:sldId id="500"/>
            <p14:sldId id="501"/>
            <p14:sldId id="502"/>
            <p14:sldId id="503"/>
            <p14:sldId id="504"/>
            <p14:sldId id="505"/>
            <p14:sldId id="506"/>
            <p14:sldId id="507"/>
            <p14:sldId id="508"/>
            <p14:sldId id="509"/>
            <p14:sldId id="510"/>
            <p14:sldId id="511"/>
            <p14:sldId id="512"/>
            <p14:sldId id="513"/>
            <p14:sldId id="514"/>
            <p14:sldId id="51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4" d="100"/>
          <a:sy n="64" d="100"/>
        </p:scale>
        <p:origin x="8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532880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62287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125971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081813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24368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157150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878450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235542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550337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244894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911007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050900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47417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16448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93855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5748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92775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5996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slideLayout" Target="../slideLayouts/slideLayout3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image" Target="../media/image1.png"/><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theme" Target="../theme/theme2.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63946474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30.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5.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3.png"/><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3.wdp"/></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4.wdp"/></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16.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16.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9.svg"/><Relationship Id="rId2" Type="http://schemas.openxmlformats.org/officeDocument/2006/relationships/image" Target="../media/image38.jpeg"/><Relationship Id="rId1" Type="http://schemas.openxmlformats.org/officeDocument/2006/relationships/slideLayout" Target="../slideLayouts/slideLayout32.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4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90741" y="-720725"/>
            <a:ext cx="7346045" cy="697755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941973" y="4207016"/>
            <a:ext cx="4886463" cy="461665"/>
          </a:xfrm>
          <a:prstGeom prst="rect">
            <a:avLst/>
          </a:prstGeom>
          <a:noFill/>
        </p:spPr>
        <p:txBody>
          <a:bodyPr wrap="square" rtlCol="0">
            <a:spAutoFit/>
          </a:bodyPr>
          <a:lstStyle/>
          <a:p>
            <a:pPr algn="ctr"/>
            <a:r>
              <a:rPr lang="en-US" sz="2400" b="1" dirty="0">
                <a:solidFill>
                  <a:srgbClr val="C00000"/>
                </a:solidFill>
                <a:latin typeface="Times New Roman" panose="02020603050405020304" pitchFamily="18" charset="0"/>
                <a:cs typeface="Times New Roman" panose="02020603050405020304" pitchFamily="18" charset="0"/>
              </a:rPr>
              <a:t>Prepared by Dr. shereen farouk</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1819" y="1189825"/>
            <a:ext cx="6685259" cy="2136932"/>
          </a:xfrm>
          <a:prstGeom prst="rect">
            <a:avLst/>
          </a:prstGeom>
          <a:noFill/>
        </p:spPr>
        <p:txBody>
          <a:bodyPr wrap="square" rtlCol="0">
            <a:spAutoFit/>
          </a:bodyPr>
          <a:lstStyle/>
          <a:p>
            <a:pPr algn="ctr" rtl="1">
              <a:lnSpc>
                <a:spcPct val="107000"/>
              </a:lnSpc>
              <a:spcAft>
                <a:spcPts val="800"/>
              </a:spcAft>
            </a:pPr>
            <a:r>
              <a:rPr lang="ar-EG" sz="2400" dirty="0">
                <a:solidFill>
                  <a:srgbClr val="C00000"/>
                </a:solidFill>
                <a:latin typeface="Calibri" panose="020F0502020204030204" pitchFamily="34" charset="0"/>
                <a:ea typeface="Calibri" panose="020F0502020204030204" pitchFamily="34" charset="0"/>
                <a:cs typeface="mohammad bold art 1" pitchFamily="2" charset="-78"/>
              </a:rPr>
              <a:t>مقرر الإعلان الرقمي </a:t>
            </a:r>
          </a:p>
          <a:p>
            <a:pPr algn="ctr" rtl="1">
              <a:lnSpc>
                <a:spcPct val="107000"/>
              </a:lnSpc>
              <a:spcAft>
                <a:spcPts val="800"/>
              </a:spcAft>
            </a:pPr>
            <a:r>
              <a:rPr lang="en-US" sz="2800" b="1" dirty="0">
                <a:solidFill>
                  <a:srgbClr val="C00000"/>
                </a:solidFill>
                <a:latin typeface="Adobe Devanagari" panose="02040503050201020203" pitchFamily="18" charset="0"/>
                <a:ea typeface="Adobe Kaiti Std R" panose="02020400000000000000" pitchFamily="18" charset="-128"/>
                <a:cs typeface="Adobe Devanagari" panose="02040503050201020203" pitchFamily="18" charset="0"/>
              </a:rPr>
              <a:t>Digital advertising </a:t>
            </a:r>
            <a:endParaRPr lang="ar-EG" sz="2800" b="1" dirty="0">
              <a:solidFill>
                <a:srgbClr val="C00000"/>
              </a:solidFill>
              <a:latin typeface="Adobe Devanagari" panose="02040503050201020203" pitchFamily="18" charset="0"/>
              <a:ea typeface="Adobe Kaiti Std R" panose="02020400000000000000" pitchFamily="18" charset="-128"/>
              <a:cs typeface="Adobe Arabic" panose="02040503050201020203" pitchFamily="18" charset="-78"/>
            </a:endParaRPr>
          </a:p>
          <a:p>
            <a:pPr algn="ctr" rtl="1">
              <a:lnSpc>
                <a:spcPct val="107000"/>
              </a:lnSpc>
              <a:spcAft>
                <a:spcPts val="800"/>
              </a:spcAft>
            </a:pPr>
            <a:endParaRPr lang="en-US" sz="200" b="1" dirty="0">
              <a:solidFill>
                <a:srgbClr val="C00000"/>
              </a:solidFill>
              <a:latin typeface="Adobe Kaiti Std R" panose="02020400000000000000" pitchFamily="18" charset="-128"/>
              <a:ea typeface="Adobe Kaiti Std R" panose="02020400000000000000" pitchFamily="18" charset="-128"/>
              <a:cs typeface="mohammad bold art 1" pitchFamily="2" charset="-78"/>
            </a:endParaRPr>
          </a:p>
          <a:p>
            <a:pPr algn="ctr" rtl="1">
              <a:spcAft>
                <a:spcPts val="800"/>
              </a:spcAft>
            </a:pPr>
            <a:r>
              <a:rPr lang="ar-SA" sz="2400" b="1" dirty="0">
                <a:solidFill>
                  <a:srgbClr val="002060"/>
                </a:solidFill>
                <a:latin typeface="Calibri" panose="020F0502020204030204" pitchFamily="34" charset="0"/>
                <a:ea typeface="Calibri" panose="020F0502020204030204" pitchFamily="34" charset="0"/>
                <a:cs typeface="+mj-cs"/>
              </a:rPr>
              <a:t>مفهوم الـ </a:t>
            </a:r>
            <a:r>
              <a:rPr lang="en-US" sz="2400" b="1" dirty="0">
                <a:solidFill>
                  <a:srgbClr val="002060"/>
                </a:solidFill>
                <a:latin typeface="Adobe Garamond Pro Bold" panose="02020702060506020403" pitchFamily="18" charset="0"/>
                <a:ea typeface="Calibri" panose="020F0502020204030204" pitchFamily="34" charset="0"/>
                <a:cs typeface="+mj-cs"/>
              </a:rPr>
              <a:t>SEO</a:t>
            </a:r>
            <a:r>
              <a:rPr lang="ar-EG" sz="2400" b="1" dirty="0">
                <a:solidFill>
                  <a:srgbClr val="002060"/>
                </a:solidFill>
                <a:latin typeface="Adobe Garamond Pro Bold" panose="02020702060506020403" pitchFamily="18" charset="0"/>
                <a:ea typeface="Calibri" panose="020F0502020204030204" pitchFamily="34" charset="0"/>
                <a:cs typeface="+mj-cs"/>
              </a:rPr>
              <a:t> </a:t>
            </a:r>
            <a:r>
              <a:rPr lang="ar-SA" sz="2400" b="1" dirty="0">
                <a:solidFill>
                  <a:srgbClr val="002060"/>
                </a:solidFill>
                <a:latin typeface="Arial" panose="020B0604020202020204" pitchFamily="34" charset="0"/>
                <a:ea typeface="Calibri" panose="020F0502020204030204" pitchFamily="34" charset="0"/>
                <a:cs typeface="+mj-cs"/>
              </a:rPr>
              <a:t>وأهميته </a:t>
            </a:r>
            <a:endParaRPr lang="en-US" sz="2400" b="1" dirty="0">
              <a:solidFill>
                <a:srgbClr val="002060"/>
              </a:solidFill>
              <a:latin typeface="Arial" panose="020B0604020202020204" pitchFamily="34" charset="0"/>
              <a:ea typeface="Calibri" panose="020F0502020204030204" pitchFamily="34" charset="0"/>
              <a:cs typeface="+mj-cs"/>
            </a:endParaRPr>
          </a:p>
          <a:p>
            <a:pPr algn="ctr" rtl="1">
              <a:lnSpc>
                <a:spcPct val="107000"/>
              </a:lnSpc>
              <a:spcAft>
                <a:spcPts val="800"/>
              </a:spcAft>
            </a:pPr>
            <a:r>
              <a:rPr lang="ar-SA" sz="2400" b="1" dirty="0">
                <a:solidFill>
                  <a:srgbClr val="002060"/>
                </a:solidFill>
                <a:latin typeface="Arial" panose="020B0604020202020204" pitchFamily="34" charset="0"/>
                <a:ea typeface="Calibri" panose="020F0502020204030204" pitchFamily="34" charset="0"/>
                <a:cs typeface="+mj-cs"/>
              </a:rPr>
              <a:t>في </a:t>
            </a:r>
            <a:r>
              <a:rPr lang="ar-EG" sz="2400" b="1" dirty="0">
                <a:solidFill>
                  <a:srgbClr val="002060"/>
                </a:solidFill>
                <a:latin typeface="Arial" panose="020B0604020202020204" pitchFamily="34" charset="0"/>
                <a:ea typeface="Calibri" panose="020F0502020204030204" pitchFamily="34" charset="0"/>
                <a:cs typeface="+mj-cs"/>
              </a:rPr>
              <a:t>تصدر المواقع </a:t>
            </a:r>
            <a:r>
              <a:rPr lang="ar-EG" sz="2400" b="1">
                <a:solidFill>
                  <a:srgbClr val="002060"/>
                </a:solidFill>
                <a:latin typeface="Arial" panose="020B0604020202020204" pitchFamily="34" charset="0"/>
                <a:ea typeface="Calibri" panose="020F0502020204030204" pitchFamily="34" charset="0"/>
                <a:cs typeface="+mj-cs"/>
              </a:rPr>
              <a:t>الالكترونية لنتائج </a:t>
            </a:r>
            <a:r>
              <a:rPr lang="ar-SA" sz="2400" b="1">
                <a:solidFill>
                  <a:srgbClr val="002060"/>
                </a:solidFill>
                <a:latin typeface="Arial" panose="020B0604020202020204" pitchFamily="34" charset="0"/>
                <a:ea typeface="Calibri" panose="020F0502020204030204" pitchFamily="34" charset="0"/>
                <a:cs typeface="+mj-cs"/>
              </a:rPr>
              <a:t>محركات </a:t>
            </a:r>
            <a:r>
              <a:rPr lang="ar-SA" sz="2400" b="1" dirty="0">
                <a:solidFill>
                  <a:srgbClr val="002060"/>
                </a:solidFill>
                <a:latin typeface="Arial" panose="020B0604020202020204" pitchFamily="34" charset="0"/>
                <a:ea typeface="Calibri" panose="020F0502020204030204" pitchFamily="34" charset="0"/>
                <a:cs typeface="+mj-cs"/>
              </a:rPr>
              <a:t>البحث</a:t>
            </a:r>
            <a:endParaRPr lang="en-US" sz="2400" b="1" dirty="0">
              <a:solidFill>
                <a:srgbClr val="002060"/>
              </a:solidFill>
              <a:latin typeface="Calibri" panose="020F0502020204030204" pitchFamily="34" charset="0"/>
              <a:ea typeface="Calibri" panose="020F0502020204030204" pitchFamily="34" charset="0"/>
              <a:cs typeface="+mj-cs"/>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1819" y="632089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4</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0687" y="5548940"/>
            <a:ext cx="2210862" cy="707886"/>
          </a:xfrm>
          <a:prstGeom prst="rect">
            <a:avLst/>
          </a:prstGeom>
          <a:noFill/>
        </p:spPr>
        <p:txBody>
          <a:bodyPr wrap="none" rtlCol="0">
            <a:spAutoFit/>
          </a:bodyPr>
          <a:lstStyle/>
          <a:p>
            <a:r>
              <a:rPr lang="en-US" sz="2000" b="1" dirty="0">
                <a:solidFill>
                  <a:srgbClr val="002060"/>
                </a:solidFill>
                <a:latin typeface="Times New Roman" panose="02020603050405020304" pitchFamily="18" charset="0"/>
                <a:cs typeface="Times New Roman" panose="02020603050405020304" pitchFamily="18" charset="0"/>
              </a:rPr>
              <a:t>MKT 123</a:t>
            </a:r>
          </a:p>
          <a:p>
            <a:r>
              <a:rPr lang="en-US" sz="2000" b="1" dirty="0">
                <a:solidFill>
                  <a:srgbClr val="002060"/>
                </a:solidFill>
                <a:latin typeface="Times New Roman" panose="02020603050405020304" pitchFamily="18" charset="0"/>
                <a:cs typeface="Times New Roman" panose="02020603050405020304" pitchFamily="18" charset="0"/>
              </a:rPr>
              <a:t>Digital advertising</a:t>
            </a:r>
          </a:p>
        </p:txBody>
      </p:sp>
      <p:sp>
        <p:nvSpPr>
          <p:cNvPr id="14" name="Oval 13">
            <a:extLst>
              <a:ext uri="{FF2B5EF4-FFF2-40B4-BE49-F238E27FC236}">
                <a16:creationId xmlns:a16="http://schemas.microsoft.com/office/drawing/2014/main" id="{46F3C90B-EB3F-EA91-08C5-03400C278827}"/>
              </a:ext>
            </a:extLst>
          </p:cNvPr>
          <p:cNvSpPr/>
          <p:nvPr/>
        </p:nvSpPr>
        <p:spPr>
          <a:xfrm>
            <a:off x="6717078" y="-824975"/>
            <a:ext cx="6893715"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31819" y="0"/>
            <a:ext cx="2168598" cy="1012587"/>
          </a:xfrm>
          <a:prstGeom prst="rect">
            <a:avLst/>
          </a:prstGeom>
        </p:spPr>
      </p:pic>
      <p:sp>
        <p:nvSpPr>
          <p:cNvPr id="9" name="TextBox 8">
            <a:extLst>
              <a:ext uri="{FF2B5EF4-FFF2-40B4-BE49-F238E27FC236}">
                <a16:creationId xmlns:a16="http://schemas.microsoft.com/office/drawing/2014/main" id="{46C1260A-3907-48ED-BEFD-4B4EBFDAFAD2}"/>
              </a:ext>
            </a:extLst>
          </p:cNvPr>
          <p:cNvSpPr txBox="1"/>
          <p:nvPr/>
        </p:nvSpPr>
        <p:spPr>
          <a:xfrm>
            <a:off x="588461" y="3540624"/>
            <a:ext cx="4886463" cy="461665"/>
          </a:xfrm>
          <a:prstGeom prst="rect">
            <a:avLst/>
          </a:prstGeom>
          <a:noFill/>
        </p:spPr>
        <p:txBody>
          <a:bodyPr wrap="square" rtlCol="0">
            <a:spAutoFit/>
          </a:bodyPr>
          <a:lstStyle/>
          <a:p>
            <a:pPr algn="ctr" rtl="1"/>
            <a:r>
              <a:rPr lang="ar-EG" sz="2400" dirty="0">
                <a:solidFill>
                  <a:srgbClr val="002060"/>
                </a:solidFill>
                <a:cs typeface="mohammad bold art 1" pitchFamily="2" charset="-78"/>
              </a:rPr>
              <a:t>المحاضرة الرابعة </a:t>
            </a:r>
            <a:endParaRPr lang="en-US" sz="2400" dirty="0">
              <a:solidFill>
                <a:srgbClr val="002060"/>
              </a:solidFill>
              <a:cs typeface="mohammad bold art 1" pitchFamily="2" charset="-78"/>
            </a:endParaRP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529050" y="1961526"/>
            <a:ext cx="4261142" cy="3270041"/>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234627" y="1175822"/>
            <a:ext cx="4882906" cy="3852426"/>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132411" y="1395264"/>
            <a:ext cx="4882906" cy="4427569"/>
          </a:xfrm>
        </p:spPr>
      </p:pic>
      <p:sp>
        <p:nvSpPr>
          <p:cNvPr id="11" name="Rectangle 10">
            <a:extLst>
              <a:ext uri="{FF2B5EF4-FFF2-40B4-BE49-F238E27FC236}">
                <a16:creationId xmlns:a16="http://schemas.microsoft.com/office/drawing/2014/main" id="{5A075604-73CD-4507-8013-424F369DFDEB}"/>
              </a:ext>
            </a:extLst>
          </p:cNvPr>
          <p:cNvSpPr/>
          <p:nvPr/>
        </p:nvSpPr>
        <p:spPr>
          <a:xfrm>
            <a:off x="275830" y="5819031"/>
            <a:ext cx="1037300" cy="90396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58676"/>
            <a:ext cx="4882906" cy="4912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236083" y="5953725"/>
            <a:ext cx="1116793"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a:t>
            </a:r>
            <a:r>
              <a:rPr lang="en-US" sz="2000" dirty="0">
                <a:solidFill>
                  <a:schemeClr val="bg1"/>
                </a:solidFill>
                <a:latin typeface="Times New Roman" panose="02020603050405020304" pitchFamily="18" charset="0"/>
                <a:cs typeface="Times New Roman" panose="02020603050405020304" pitchFamily="18" charset="0"/>
              </a:rPr>
              <a:t>4</a:t>
            </a:r>
            <a:endParaRPr lang="en-US" sz="1600"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50759" y="-11624"/>
            <a:ext cx="1963162" cy="916662"/>
          </a:xfrm>
          <a:prstGeom prst="rect">
            <a:avLst/>
          </a:prstGeom>
        </p:spPr>
      </p:pic>
      <p:sp>
        <p:nvSpPr>
          <p:cNvPr id="3" name="Rectangle: Rounded Corners 2">
            <a:extLst>
              <a:ext uri="{FF2B5EF4-FFF2-40B4-BE49-F238E27FC236}">
                <a16:creationId xmlns:a16="http://schemas.microsoft.com/office/drawing/2014/main" id="{3FE7D8DB-3EB6-4AB1-B968-1AF22B6407EF}"/>
              </a:ext>
            </a:extLst>
          </p:cNvPr>
          <p:cNvSpPr/>
          <p:nvPr/>
        </p:nvSpPr>
        <p:spPr>
          <a:xfrm>
            <a:off x="9005779" y="922079"/>
            <a:ext cx="2968053"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000" dirty="0">
                <a:cs typeface="mohammad bold art 1" pitchFamily="2" charset="-78"/>
              </a:rPr>
              <a:t>مضمون المحاضرة الثالثة</a:t>
            </a:r>
          </a:p>
        </p:txBody>
      </p:sp>
      <p:sp>
        <p:nvSpPr>
          <p:cNvPr id="14" name="Rectangle 13">
            <a:extLst>
              <a:ext uri="{FF2B5EF4-FFF2-40B4-BE49-F238E27FC236}">
                <a16:creationId xmlns:a16="http://schemas.microsoft.com/office/drawing/2014/main" id="{9FA3F187-A568-4AEE-8C8D-9760BCD0B159}"/>
              </a:ext>
            </a:extLst>
          </p:cNvPr>
          <p:cNvSpPr/>
          <p:nvPr/>
        </p:nvSpPr>
        <p:spPr>
          <a:xfrm>
            <a:off x="5411956" y="1735144"/>
            <a:ext cx="6561876" cy="4617754"/>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r" rtl="1"/>
            <a:r>
              <a:rPr lang="ar-EG" sz="2400" b="1" dirty="0">
                <a:solidFill>
                  <a:srgbClr val="002060"/>
                </a:solidFill>
                <a:latin typeface="Book Antiqua" panose="02040602050305030304" pitchFamily="18" charset="0"/>
                <a:ea typeface="Calibri" panose="020F0502020204030204" pitchFamily="34" charset="0"/>
                <a:cs typeface="+mj-cs"/>
              </a:rPr>
              <a:t>الأشكال الأساسية للإعلان الرقمي</a:t>
            </a:r>
            <a:r>
              <a:rPr lang="ar-EG" sz="2000" b="1" dirty="0">
                <a:solidFill>
                  <a:srgbClr val="002060"/>
                </a:solidFill>
                <a:latin typeface="Book Antiqua" panose="02040602050305030304" pitchFamily="18" charset="0"/>
                <a:ea typeface="Calibri" panose="020F0502020204030204" pitchFamily="34" charset="0"/>
                <a:cs typeface="+mj-cs"/>
              </a:rPr>
              <a:t>.</a:t>
            </a:r>
          </a:p>
          <a:p>
            <a:pPr lvl="0" algn="r" rtl="1"/>
            <a:endParaRPr lang="ar-EG" sz="1000" b="1" dirty="0">
              <a:solidFill>
                <a:srgbClr val="002060"/>
              </a:solidFill>
              <a:latin typeface="Book Antiqua" panose="02040602050305030304" pitchFamily="18" charset="0"/>
              <a:ea typeface="Calibri" panose="020F0502020204030204" pitchFamily="34" charset="0"/>
              <a:cs typeface="+mj-cs"/>
            </a:endParaRPr>
          </a:p>
          <a:p>
            <a:pPr marL="342900" lvl="0" indent="-342900" algn="r" rtl="1">
              <a:buFontTx/>
              <a:buChar char="-"/>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الشريط الإعلاني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Banner Ad</a:t>
            </a:r>
            <a:endParaRPr lang="ar-EG" sz="2000" b="1" dirty="0">
              <a:solidFill>
                <a:srgbClr val="002060"/>
              </a:solidFill>
              <a:latin typeface="Times New Roman" panose="02020603050405020304" pitchFamily="18" charset="0"/>
              <a:ea typeface="Calibri" panose="020F0502020204030204" pitchFamily="34" charset="0"/>
              <a:cs typeface="Arial" panose="020B0604020202020204" pitchFamily="34" charset="0"/>
            </a:endParaRPr>
          </a:p>
          <a:p>
            <a:pPr marL="342900" lvl="0" indent="-342900" algn="r" rtl="1">
              <a:buFontTx/>
              <a:buChar char="-"/>
            </a:pPr>
            <a:endParaRPr lang="en-US" sz="11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الإعلانات الانتقالية / إعلانات الفواصل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Interstitial</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الإعلان السياقي / التحريري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Contextual Advertising</a:t>
            </a: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إعلانات الرعاية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Sponsorship</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إعلانات الروابط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Hyper Text Link</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الإعلانات المبوبة الالكترونية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Electronic Classified</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الإعلان الغني/ الثرى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Rich Ad</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إعلان الفيديو الرقمي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Online Video Advertising</a:t>
            </a: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a:p>
            <a:pPr algn="r" rtl="1">
              <a:spcAft>
                <a:spcPts val="800"/>
              </a:spcAft>
            </a:pPr>
            <a:r>
              <a:rPr lang="ar-EG"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 إعلان ألعاب الانترنت     </a:t>
            </a:r>
            <a:r>
              <a:rPr lang="en-US" sz="2000" b="1" dirty="0">
                <a:solidFill>
                  <a:srgbClr val="002060"/>
                </a:solidFill>
                <a:latin typeface="Times New Roman" panose="02020603050405020304" pitchFamily="18" charset="0"/>
                <a:ea typeface="Calibri" panose="020F0502020204030204" pitchFamily="34" charset="0"/>
                <a:cs typeface="Arial" panose="020B0604020202020204" pitchFamily="34" charset="0"/>
              </a:rPr>
              <a:t>Online Games Advertising</a:t>
            </a:r>
            <a:endParaRPr lang="ar-EG" sz="2400" b="1" dirty="0">
              <a:solidFill>
                <a:srgbClr val="002060"/>
              </a:solidFill>
              <a:latin typeface="Book Antiqua" panose="02040602050305030304" pitchFamily="18" charset="0"/>
              <a:ea typeface="Calibri" panose="020F0502020204030204" pitchFamily="34" charset="0"/>
              <a:cs typeface="+mj-cs"/>
            </a:endParaRPr>
          </a:p>
          <a:p>
            <a:pPr lvl="0" algn="r" rtl="1"/>
            <a:endParaRPr lang="en-US" sz="2000" b="1" dirty="0">
              <a:solidFill>
                <a:schemeClr val="bg1"/>
              </a:solidFill>
              <a:latin typeface="Book Antiqua" panose="02040602050305030304" pitchFamily="18" charset="0"/>
              <a:ea typeface="Calibri" panose="020F0502020204030204" pitchFamily="34" charset="0"/>
              <a:cs typeface="+mj-cs"/>
            </a:endParaRPr>
          </a:p>
        </p:txBody>
      </p:sp>
      <p:pic>
        <p:nvPicPr>
          <p:cNvPr id="8" name="Picture 7">
            <a:extLst>
              <a:ext uri="{FF2B5EF4-FFF2-40B4-BE49-F238E27FC236}">
                <a16:creationId xmlns:a16="http://schemas.microsoft.com/office/drawing/2014/main" id="{249B5777-9915-4A24-8D9A-C1CB15EBA822}"/>
              </a:ext>
            </a:extLst>
          </p:cNvPr>
          <p:cNvPicPr>
            <a:picLocks noChangeAspect="1"/>
          </p:cNvPicPr>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5560938" y="505102"/>
            <a:ext cx="1671957" cy="1141268"/>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529050" y="1961526"/>
            <a:ext cx="4261142" cy="3270041"/>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234627" y="1175822"/>
            <a:ext cx="4882906" cy="3852426"/>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132411" y="1395264"/>
            <a:ext cx="4882906" cy="4427569"/>
          </a:xfrm>
        </p:spPr>
      </p:pic>
      <p:sp>
        <p:nvSpPr>
          <p:cNvPr id="11" name="Rectangle 10">
            <a:extLst>
              <a:ext uri="{FF2B5EF4-FFF2-40B4-BE49-F238E27FC236}">
                <a16:creationId xmlns:a16="http://schemas.microsoft.com/office/drawing/2014/main" id="{5A075604-73CD-4507-8013-424F369DFDEB}"/>
              </a:ext>
            </a:extLst>
          </p:cNvPr>
          <p:cNvSpPr/>
          <p:nvPr/>
        </p:nvSpPr>
        <p:spPr>
          <a:xfrm>
            <a:off x="275830" y="5819031"/>
            <a:ext cx="1037300" cy="90396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236083" y="5953725"/>
            <a:ext cx="1116793"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a:t>
            </a:r>
            <a:r>
              <a:rPr lang="en-US" sz="2000" dirty="0">
                <a:solidFill>
                  <a:schemeClr val="bg1"/>
                </a:solidFill>
                <a:latin typeface="Times New Roman" panose="02020603050405020304" pitchFamily="18" charset="0"/>
                <a:cs typeface="Times New Roman" panose="02020603050405020304" pitchFamily="18" charset="0"/>
              </a:rPr>
              <a:t>4</a:t>
            </a:r>
            <a:endParaRPr lang="en-US" sz="1600"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3" name="Rectangle: Rounded Corners 2">
            <a:extLst>
              <a:ext uri="{FF2B5EF4-FFF2-40B4-BE49-F238E27FC236}">
                <a16:creationId xmlns:a16="http://schemas.microsoft.com/office/drawing/2014/main" id="{3FE7D8DB-3EB6-4AB1-B968-1AF22B6407EF}"/>
              </a:ext>
            </a:extLst>
          </p:cNvPr>
          <p:cNvSpPr/>
          <p:nvPr/>
        </p:nvSpPr>
        <p:spPr>
          <a:xfrm>
            <a:off x="7525959" y="454059"/>
            <a:ext cx="2968053"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000" dirty="0">
                <a:cs typeface="mohammad bold art 1" pitchFamily="2" charset="-78"/>
              </a:rPr>
              <a:t>مضمون المحاضرة الرابعة </a:t>
            </a:r>
          </a:p>
        </p:txBody>
      </p:sp>
      <p:sp>
        <p:nvSpPr>
          <p:cNvPr id="14" name="Rectangle 13">
            <a:extLst>
              <a:ext uri="{FF2B5EF4-FFF2-40B4-BE49-F238E27FC236}">
                <a16:creationId xmlns:a16="http://schemas.microsoft.com/office/drawing/2014/main" id="{9FA3F187-A568-4AEE-8C8D-9760BCD0B159}"/>
              </a:ext>
            </a:extLst>
          </p:cNvPr>
          <p:cNvSpPr/>
          <p:nvPr/>
        </p:nvSpPr>
        <p:spPr>
          <a:xfrm>
            <a:off x="5309740" y="1395264"/>
            <a:ext cx="6561876" cy="4617754"/>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Low" rtl="1">
              <a:lnSpc>
                <a:spcPct val="200000"/>
              </a:lnSpc>
              <a:spcAft>
                <a:spcPts val="0"/>
              </a:spcAft>
              <a:buFont typeface="Wingdings" panose="05000000000000000000" pitchFamily="2" charset="2"/>
              <a:buChar char=""/>
            </a:pPr>
            <a:r>
              <a:rPr lang="ar-SA" sz="2400" b="1" dirty="0">
                <a:solidFill>
                  <a:srgbClr val="002060"/>
                </a:solidFill>
                <a:latin typeface="Calibri" panose="020F0502020204030204" pitchFamily="34" charset="0"/>
                <a:ea typeface="Calibri" panose="020F0502020204030204" pitchFamily="34" charset="0"/>
                <a:cs typeface="+mj-cs"/>
              </a:rPr>
              <a:t>مفهوم الـ</a:t>
            </a:r>
            <a:r>
              <a:rPr lang="ar-SA" sz="1200" b="1" dirty="0">
                <a:solidFill>
                  <a:srgbClr val="002060"/>
                </a:solidFill>
                <a:latin typeface="Calibri" panose="020F0502020204030204" pitchFamily="34" charset="0"/>
                <a:ea typeface="Calibri" panose="020F0502020204030204" pitchFamily="34" charset="0"/>
                <a:cs typeface="+mj-cs"/>
              </a:rPr>
              <a:t> </a:t>
            </a:r>
            <a:r>
              <a:rPr lang="en-US" sz="2400" b="1" dirty="0">
                <a:solidFill>
                  <a:srgbClr val="002060"/>
                </a:solidFill>
                <a:latin typeface="Times New Roman" panose="02020603050405020304" pitchFamily="18" charset="0"/>
                <a:ea typeface="Calibri" panose="020F0502020204030204" pitchFamily="34" charset="0"/>
                <a:cs typeface="+mj-cs"/>
              </a:rPr>
              <a:t>SEO</a:t>
            </a:r>
            <a:r>
              <a:rPr lang="ar-EG" sz="2400" b="1" dirty="0">
                <a:solidFill>
                  <a:srgbClr val="002060"/>
                </a:solidFill>
                <a:latin typeface="Calibri" panose="020F0502020204030204" pitchFamily="34" charset="0"/>
                <a:ea typeface="Calibri" panose="020F0502020204030204" pitchFamily="34" charset="0"/>
                <a:cs typeface="+mj-cs"/>
              </a:rPr>
              <a:t>؟</a:t>
            </a:r>
            <a:endParaRPr lang="en-US" dirty="0">
              <a:solidFill>
                <a:srgbClr val="002060"/>
              </a:solidFill>
              <a:latin typeface="Calibri" panose="020F0502020204030204" pitchFamily="34" charset="0"/>
              <a:ea typeface="Calibri" panose="020F0502020204030204" pitchFamily="34" charset="0"/>
              <a:cs typeface="+mj-cs"/>
            </a:endParaRPr>
          </a:p>
          <a:p>
            <a:pPr marL="342900" lvl="0" indent="-342900" algn="justLow" rtl="1">
              <a:lnSpc>
                <a:spcPct val="200000"/>
              </a:lnSpc>
              <a:spcAft>
                <a:spcPts val="0"/>
              </a:spcAft>
              <a:buFont typeface="Wingdings" panose="05000000000000000000" pitchFamily="2" charset="2"/>
              <a:buChar char=""/>
            </a:pPr>
            <a:r>
              <a:rPr lang="ar-SA" sz="2400" b="1" dirty="0">
                <a:solidFill>
                  <a:srgbClr val="002060"/>
                </a:solidFill>
                <a:latin typeface="Calibri" panose="020F0502020204030204" pitchFamily="34" charset="0"/>
                <a:ea typeface="Calibri" panose="020F0502020204030204" pitchFamily="34" charset="0"/>
                <a:cs typeface="+mj-cs"/>
              </a:rPr>
              <a:t>خدمات السيو</a:t>
            </a:r>
            <a:r>
              <a:rPr lang="en-US" sz="2400" b="1" dirty="0">
                <a:solidFill>
                  <a:srgbClr val="002060"/>
                </a:solidFill>
                <a:latin typeface="Times New Roman" panose="02020603050405020304" pitchFamily="18" charset="0"/>
                <a:ea typeface="Calibri" panose="020F0502020204030204" pitchFamily="34" charset="0"/>
                <a:cs typeface="+mj-cs"/>
              </a:rPr>
              <a:t> (SEO)</a:t>
            </a:r>
            <a:r>
              <a:rPr lang="en-US" sz="700" b="1" dirty="0">
                <a:solidFill>
                  <a:srgbClr val="002060"/>
                </a:solidFill>
                <a:latin typeface="Times New Roman" panose="02020603050405020304" pitchFamily="18" charset="0"/>
                <a:ea typeface="Calibri" panose="020F0502020204030204" pitchFamily="34" charset="0"/>
                <a:cs typeface="+mj-cs"/>
              </a:rPr>
              <a:t> </a:t>
            </a:r>
            <a:r>
              <a:rPr lang="ar-SA" sz="2400" b="1" dirty="0">
                <a:solidFill>
                  <a:srgbClr val="002060"/>
                </a:solidFill>
                <a:latin typeface="Calibri" panose="020F0502020204030204" pitchFamily="34" charset="0"/>
                <a:ea typeface="Calibri" panose="020F0502020204030204" pitchFamily="34" charset="0"/>
                <a:cs typeface="+mj-cs"/>
              </a:rPr>
              <a:t>فى نجاح</a:t>
            </a:r>
            <a:r>
              <a:rPr lang="en-US" sz="2400" b="1" dirty="0">
                <a:solidFill>
                  <a:srgbClr val="002060"/>
                </a:solidFill>
                <a:latin typeface="Calibri" panose="020F0502020204030204" pitchFamily="34" charset="0"/>
                <a:ea typeface="Calibri" panose="020F0502020204030204" pitchFamily="34" charset="0"/>
                <a:cs typeface="+mj-cs"/>
              </a:rPr>
              <a:t> </a:t>
            </a:r>
            <a:r>
              <a:rPr lang="ar-EG" sz="2400" b="1" dirty="0">
                <a:solidFill>
                  <a:srgbClr val="002060"/>
                </a:solidFill>
                <a:latin typeface="Calibri" panose="020F0502020204030204" pitchFamily="34" charset="0"/>
                <a:ea typeface="Calibri" panose="020F0502020204030204" pitchFamily="34" charset="0"/>
                <a:cs typeface="+mj-cs"/>
              </a:rPr>
              <a:t>المواقع</a:t>
            </a:r>
            <a:r>
              <a:rPr lang="ar-SA" sz="2400" b="1" dirty="0">
                <a:solidFill>
                  <a:srgbClr val="002060"/>
                </a:solidFill>
                <a:latin typeface="Calibri" panose="020F0502020204030204" pitchFamily="34" charset="0"/>
                <a:ea typeface="Calibri" panose="020F0502020204030204" pitchFamily="34" charset="0"/>
                <a:cs typeface="+mj-cs"/>
              </a:rPr>
              <a:t> الإلكتروني</a:t>
            </a:r>
            <a:r>
              <a:rPr lang="ar-EG" sz="2400" b="1" dirty="0">
                <a:solidFill>
                  <a:srgbClr val="002060"/>
                </a:solidFill>
                <a:latin typeface="Calibri" panose="020F0502020204030204" pitchFamily="34" charset="0"/>
                <a:ea typeface="Calibri" panose="020F0502020204030204" pitchFamily="34" charset="0"/>
                <a:cs typeface="+mj-cs"/>
              </a:rPr>
              <a:t>ة</a:t>
            </a:r>
            <a:r>
              <a:rPr lang="ar-SA" sz="2400" b="1" dirty="0">
                <a:solidFill>
                  <a:srgbClr val="002060"/>
                </a:solidFill>
                <a:latin typeface="Calibri" panose="020F0502020204030204" pitchFamily="34" charset="0"/>
                <a:ea typeface="Calibri" panose="020F0502020204030204" pitchFamily="34" charset="0"/>
                <a:cs typeface="+mj-cs"/>
              </a:rPr>
              <a:t>.</a:t>
            </a:r>
            <a:endParaRPr lang="en-US" dirty="0">
              <a:solidFill>
                <a:srgbClr val="002060"/>
              </a:solidFill>
              <a:latin typeface="Calibri" panose="020F0502020204030204" pitchFamily="34" charset="0"/>
              <a:ea typeface="Calibri" panose="020F0502020204030204" pitchFamily="34" charset="0"/>
              <a:cs typeface="+mj-cs"/>
            </a:endParaRPr>
          </a:p>
          <a:p>
            <a:pPr marL="342900" lvl="0" indent="-342900" algn="justLow" rtl="1">
              <a:lnSpc>
                <a:spcPct val="200000"/>
              </a:lnSpc>
              <a:spcAft>
                <a:spcPts val="0"/>
              </a:spcAft>
              <a:buFont typeface="Wingdings" panose="05000000000000000000" pitchFamily="2" charset="2"/>
              <a:buChar char=""/>
            </a:pPr>
            <a:r>
              <a:rPr lang="en-US" sz="2400" b="1" dirty="0">
                <a:solidFill>
                  <a:srgbClr val="002060"/>
                </a:solidFill>
                <a:latin typeface="Times New Roman" panose="02020603050405020304" pitchFamily="18" charset="0"/>
                <a:ea typeface="Calibri" panose="020F0502020204030204" pitchFamily="34" charset="0"/>
                <a:cs typeface="+mj-cs"/>
              </a:rPr>
              <a:t> </a:t>
            </a:r>
            <a:r>
              <a:rPr lang="ar-EG" sz="2400" b="1" dirty="0">
                <a:solidFill>
                  <a:srgbClr val="002060"/>
                </a:solidFill>
                <a:latin typeface="Times New Roman" panose="02020603050405020304" pitchFamily="18" charset="0"/>
                <a:ea typeface="Calibri" panose="020F0502020204030204" pitchFamily="34" charset="0"/>
                <a:cs typeface="+mj-cs"/>
              </a:rPr>
              <a:t>آلية عمل </a:t>
            </a:r>
            <a:r>
              <a:rPr lang="ar-SA" sz="2400" b="1" dirty="0">
                <a:solidFill>
                  <a:srgbClr val="002060"/>
                </a:solidFill>
                <a:latin typeface="Times New Roman" panose="02020603050405020304" pitchFamily="18" charset="0"/>
                <a:ea typeface="Calibri" panose="020F0502020204030204" pitchFamily="34" charset="0"/>
                <a:cs typeface="+mj-cs"/>
              </a:rPr>
              <a:t>محركات البحث</a:t>
            </a:r>
            <a:r>
              <a:rPr lang="ar-SA" sz="2400" b="1" dirty="0">
                <a:solidFill>
                  <a:srgbClr val="002060"/>
                </a:solidFill>
                <a:latin typeface="Calibri" panose="020F0502020204030204" pitchFamily="34" charset="0"/>
                <a:ea typeface="Calibri" panose="020F0502020204030204" pitchFamily="34" charset="0"/>
                <a:cs typeface="+mj-cs"/>
              </a:rPr>
              <a:t>.</a:t>
            </a:r>
            <a:endParaRPr lang="en-US" dirty="0">
              <a:solidFill>
                <a:srgbClr val="002060"/>
              </a:solidFill>
              <a:latin typeface="Calibri" panose="020F0502020204030204" pitchFamily="34" charset="0"/>
              <a:ea typeface="Calibri" panose="020F0502020204030204" pitchFamily="34" charset="0"/>
              <a:cs typeface="+mj-cs"/>
            </a:endParaRPr>
          </a:p>
          <a:p>
            <a:pPr marL="342900" lvl="0" indent="-342900" algn="justLow" rtl="1">
              <a:lnSpc>
                <a:spcPct val="200000"/>
              </a:lnSpc>
              <a:spcAft>
                <a:spcPts val="0"/>
              </a:spcAft>
              <a:buFont typeface="Wingdings" panose="05000000000000000000" pitchFamily="2" charset="2"/>
              <a:buChar char=""/>
            </a:pPr>
            <a:r>
              <a:rPr lang="ar-SA" sz="2400" b="1" dirty="0">
                <a:solidFill>
                  <a:srgbClr val="002060"/>
                </a:solidFill>
                <a:latin typeface="Calibri" panose="020F0502020204030204" pitchFamily="34" charset="0"/>
                <a:ea typeface="Calibri" panose="020F0502020204030204" pitchFamily="34" charset="0"/>
                <a:cs typeface="+mj-cs"/>
              </a:rPr>
              <a:t>نتائج البحث الطبيعية غير المدفوعة</a:t>
            </a:r>
            <a:r>
              <a:rPr lang="en-US" sz="2400" b="1" dirty="0">
                <a:solidFill>
                  <a:srgbClr val="002060"/>
                </a:solidFill>
                <a:latin typeface="Times New Roman" panose="02020603050405020304" pitchFamily="18" charset="0"/>
                <a:ea typeface="Calibri" panose="020F0502020204030204" pitchFamily="34" charset="0"/>
                <a:cs typeface="+mj-cs"/>
              </a:rPr>
              <a:t> Organic Search</a:t>
            </a:r>
            <a:endParaRPr lang="en-US" dirty="0">
              <a:solidFill>
                <a:srgbClr val="002060"/>
              </a:solidFill>
              <a:latin typeface="Calibri" panose="020F0502020204030204" pitchFamily="34" charset="0"/>
              <a:ea typeface="Calibri" panose="020F0502020204030204" pitchFamily="34" charset="0"/>
              <a:cs typeface="+mj-cs"/>
            </a:endParaRPr>
          </a:p>
          <a:p>
            <a:pPr marL="342900" lvl="0" indent="-342900" algn="justLow" rtl="1">
              <a:lnSpc>
                <a:spcPct val="200000"/>
              </a:lnSpc>
              <a:spcAft>
                <a:spcPts val="0"/>
              </a:spcAft>
              <a:buFont typeface="Wingdings" panose="05000000000000000000" pitchFamily="2" charset="2"/>
              <a:buChar char=""/>
            </a:pPr>
            <a:r>
              <a:rPr lang="ar-SA" sz="2400" b="1" dirty="0">
                <a:solidFill>
                  <a:srgbClr val="002060"/>
                </a:solidFill>
                <a:latin typeface="Calibri" panose="020F0502020204030204" pitchFamily="34" charset="0"/>
                <a:ea typeface="Calibri" panose="020F0502020204030204" pitchFamily="34" charset="0"/>
                <a:cs typeface="+mj-cs"/>
              </a:rPr>
              <a:t>محركات البحث وأدوات إدارة مواقع البحث.</a:t>
            </a:r>
            <a:endParaRPr lang="en-US" dirty="0">
              <a:solidFill>
                <a:srgbClr val="002060"/>
              </a:solidFill>
              <a:latin typeface="Calibri" panose="020F0502020204030204" pitchFamily="34" charset="0"/>
              <a:ea typeface="Calibri" panose="020F0502020204030204" pitchFamily="34" charset="0"/>
              <a:cs typeface="+mj-cs"/>
            </a:endParaRPr>
          </a:p>
          <a:p>
            <a:pPr marL="342900" lvl="0" indent="-342900" algn="justLow" rtl="1">
              <a:lnSpc>
                <a:spcPct val="200000"/>
              </a:lnSpc>
              <a:spcAft>
                <a:spcPts val="0"/>
              </a:spcAft>
              <a:buFont typeface="Wingdings" panose="05000000000000000000" pitchFamily="2" charset="2"/>
              <a:buChar char=""/>
            </a:pPr>
            <a:r>
              <a:rPr lang="ar-SA" sz="2400" b="1" dirty="0">
                <a:solidFill>
                  <a:srgbClr val="002060"/>
                </a:solidFill>
                <a:latin typeface="Calibri" panose="020F0502020204030204" pitchFamily="34" charset="0"/>
                <a:ea typeface="Calibri" panose="020F0502020204030204" pitchFamily="34" charset="0"/>
                <a:cs typeface="+mj-cs"/>
              </a:rPr>
              <a:t>إرشادات إدارة المواقع من مختلف محرّكات البحث</a:t>
            </a:r>
            <a:endParaRPr lang="en-US" dirty="0">
              <a:solidFill>
                <a:srgbClr val="002060"/>
              </a:solidFill>
              <a:latin typeface="Calibri" panose="020F0502020204030204" pitchFamily="34" charset="0"/>
              <a:ea typeface="Calibri" panose="020F0502020204030204" pitchFamily="34" charset="0"/>
              <a:cs typeface="+mj-cs"/>
            </a:endParaRPr>
          </a:p>
        </p:txBody>
      </p:sp>
    </p:spTree>
    <p:extLst>
      <p:ext uri="{BB962C8B-B14F-4D97-AF65-F5344CB8AC3E}">
        <p14:creationId xmlns:p14="http://schemas.microsoft.com/office/powerpoint/2010/main" val="279786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4467069"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3147935" y="948988"/>
            <a:ext cx="8587000" cy="4893647"/>
          </a:xfrm>
          <a:prstGeom prst="rect">
            <a:avLst/>
          </a:prstGeom>
          <a:noFill/>
        </p:spPr>
        <p:txBody>
          <a:bodyPr wrap="square" rtlCol="0">
            <a:spAutoFit/>
          </a:bodyPr>
          <a:lstStyle/>
          <a:p>
            <a:pPr algn="r"/>
            <a:r>
              <a:rPr lang="ar-EG" sz="2800" b="1" dirty="0">
                <a:latin typeface="Times New Roman" panose="02020603050405020304" pitchFamily="18" charset="0"/>
                <a:cs typeface="Times New Roman" panose="02020603050405020304" pitchFamily="18" charset="0"/>
              </a:rPr>
              <a:t>تمهيد.</a:t>
            </a:r>
            <a:endParaRPr lang="en-US" sz="2800" b="1" dirty="0">
              <a:latin typeface="Times New Roman" panose="02020603050405020304" pitchFamily="18" charset="0"/>
              <a:cs typeface="Times New Roman" panose="02020603050405020304" pitchFamily="18" charset="0"/>
            </a:endParaRPr>
          </a:p>
          <a:p>
            <a:pPr algn="r"/>
            <a:endParaRPr lang="en-US" sz="2400" b="1" dirty="0">
              <a:latin typeface="Times New Roman" panose="02020603050405020304" pitchFamily="18" charset="0"/>
              <a:cs typeface="Times New Roman" panose="02020603050405020304" pitchFamily="18" charset="0"/>
            </a:endParaRPr>
          </a:p>
          <a:p>
            <a:pPr algn="justLow" rtl="1"/>
            <a:r>
              <a:rPr lang="ar-EG" sz="2400" dirty="0">
                <a:latin typeface="Times New Roman" panose="02020603050405020304" pitchFamily="18" charset="0"/>
                <a:cs typeface="Times New Roman" panose="02020603050405020304" pitchFamily="18" charset="0"/>
              </a:rPr>
              <a:t>    </a:t>
            </a:r>
            <a:r>
              <a:rPr lang="ar-EG" sz="2400" dirty="0">
                <a:solidFill>
                  <a:srgbClr val="002060"/>
                </a:solidFill>
                <a:latin typeface="Times New Roman" panose="02020603050405020304" pitchFamily="18" charset="0"/>
                <a:cs typeface="Times New Roman" panose="02020603050405020304" pitchFamily="18" charset="0"/>
              </a:rPr>
              <a:t>علم تحسين محركات البحث</a:t>
            </a:r>
            <a:r>
              <a:rPr lang="en-US" sz="2400" dirty="0">
                <a:solidFill>
                  <a:srgbClr val="002060"/>
                </a:solidFill>
                <a:latin typeface="Times New Roman" panose="02020603050405020304" pitchFamily="18" charset="0"/>
                <a:cs typeface="Times New Roman" panose="02020603050405020304" pitchFamily="18" charset="0"/>
              </a:rPr>
              <a:t> SEO </a:t>
            </a:r>
            <a:r>
              <a:rPr lang="ar-EG" sz="2400" dirty="0">
                <a:solidFill>
                  <a:srgbClr val="002060"/>
                </a:solidFill>
                <a:latin typeface="Times New Roman" panose="02020603050405020304" pitchFamily="18" charset="0"/>
                <a:cs typeface="Times New Roman" panose="02020603050405020304" pitchFamily="18" charset="0"/>
              </a:rPr>
              <a:t>أصبح أمرًا حيويًا في عالم الويب اليوم. مع تزايد الأعمال التجارية عبر الإنترنت وزيادة المنافسة، أصبح من الضروري أن يتمكن الموقع الإلكتروني من الظهور بشكل بارز في نتائج محركات البحث. وهنا تأتي أهمية علم الـ </a:t>
            </a:r>
            <a:r>
              <a:rPr lang="en-US" sz="2400" dirty="0">
                <a:solidFill>
                  <a:srgbClr val="002060"/>
                </a:solidFill>
                <a:latin typeface="Times New Roman" panose="02020603050405020304" pitchFamily="18" charset="0"/>
                <a:cs typeface="Times New Roman" panose="02020603050405020304" pitchFamily="18" charset="0"/>
              </a:rPr>
              <a:t>SEO</a:t>
            </a:r>
            <a:endParaRPr lang="ar-EG" sz="2400" dirty="0">
              <a:solidFill>
                <a:srgbClr val="002060"/>
              </a:solidFill>
              <a:latin typeface="Times New Roman" panose="02020603050405020304" pitchFamily="18" charset="0"/>
              <a:cs typeface="Times New Roman" panose="02020603050405020304" pitchFamily="18" charset="0"/>
            </a:endParaRPr>
          </a:p>
          <a:p>
            <a:pPr algn="justLow" rtl="1"/>
            <a:endParaRPr lang="en-US" sz="2000" dirty="0">
              <a:solidFill>
                <a:srgbClr val="002060"/>
              </a:solidFill>
              <a:latin typeface="Times New Roman" panose="02020603050405020304" pitchFamily="18" charset="0"/>
              <a:cs typeface="Times New Roman" panose="02020603050405020304" pitchFamily="18" charset="0"/>
            </a:endParaRPr>
          </a:p>
          <a:p>
            <a:pPr algn="justLow" rtl="1"/>
            <a:r>
              <a:rPr lang="ar-EG" sz="2400" dirty="0">
                <a:solidFill>
                  <a:srgbClr val="002060"/>
                </a:solidFill>
                <a:latin typeface="Times New Roman" panose="02020603050405020304" pitchFamily="18" charset="0"/>
                <a:cs typeface="Times New Roman" panose="02020603050405020304" pitchFamily="18" charset="0"/>
              </a:rPr>
              <a:t>    أولاً: وقبل كل شيء، يُعد محرك البحث هو المصدر الأساسي الذي يستخدمه معظم الأشخاص للعثور على المعلومات والمنتجات والخدمات عبر الإنترنت. وبناءً على إحصاءات عديدة، فإن أكثر من 90٪ من تجارب البحث تبدأ على محركات البحث مثل جوجل. وإذا لم يتمكن الموقع من الظهور في النتائج الأولى لمحركات البحث، فسوف يفقد الكثير من الفرص للوصول إلى الجمهور المستهدف وجذب زوار جدد.</a:t>
            </a:r>
          </a:p>
          <a:p>
            <a:pPr algn="justLow" rtl="1"/>
            <a:endParaRPr lang="ar-EG" sz="2400" b="1" dirty="0">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288468" y="6386093"/>
            <a:ext cx="2616200"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4</a:t>
            </a:r>
          </a:p>
        </p:txBody>
      </p:sp>
      <p:sp>
        <p:nvSpPr>
          <p:cNvPr id="12" name="TextBox 11">
            <a:extLst>
              <a:ext uri="{FF2B5EF4-FFF2-40B4-BE49-F238E27FC236}">
                <a16:creationId xmlns:a16="http://schemas.microsoft.com/office/drawing/2014/main" id="{8C520B7F-7764-8B81-C7C7-A7440DA2CCAF}"/>
              </a:ext>
            </a:extLst>
          </p:cNvPr>
          <p:cNvSpPr txBox="1"/>
          <p:nvPr/>
        </p:nvSpPr>
        <p:spPr>
          <a:xfrm>
            <a:off x="589376" y="6428641"/>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shereen farouk</a:t>
            </a:r>
          </a:p>
        </p:txBody>
      </p:sp>
      <p:sp>
        <p:nvSpPr>
          <p:cNvPr id="13" name="TextBox 12">
            <a:extLst>
              <a:ext uri="{FF2B5EF4-FFF2-40B4-BE49-F238E27FC236}">
                <a16:creationId xmlns:a16="http://schemas.microsoft.com/office/drawing/2014/main" id="{8F2D6F91-78DB-C333-FFAC-FF52CB9F2DF3}"/>
              </a:ext>
            </a:extLst>
          </p:cNvPr>
          <p:cNvSpPr txBox="1"/>
          <p:nvPr/>
        </p:nvSpPr>
        <p:spPr>
          <a:xfrm>
            <a:off x="935314" y="5950183"/>
            <a:ext cx="4886463" cy="523220"/>
          </a:xfrm>
          <a:prstGeom prst="rect">
            <a:avLst/>
          </a:prstGeom>
          <a:noFill/>
        </p:spPr>
        <p:txBody>
          <a:bodyPr wrap="square" rtlCol="0">
            <a:spAutoFit/>
          </a:bodyPr>
          <a:lstStyle/>
          <a:p>
            <a:pPr lvl="0"/>
            <a:r>
              <a:rPr lang="en-US" sz="2800" b="1" dirty="0">
                <a:solidFill>
                  <a:srgbClr val="FF0000"/>
                </a:solidFill>
                <a:latin typeface="Times New Roman" panose="02020603050405020304" pitchFamily="18" charset="0"/>
                <a:cs typeface="Times New Roman" panose="02020603050405020304" pitchFamily="18" charset="0"/>
              </a:rPr>
              <a:t>Prepared by :</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 y="0"/>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10160529" y="6334780"/>
            <a:ext cx="2616200" cy="523220"/>
          </a:xfrm>
          <a:prstGeom prst="rect">
            <a:avLst/>
          </a:prstGeom>
          <a:noFill/>
        </p:spPr>
        <p:txBody>
          <a:bodyPr wrap="square" rtlCol="0">
            <a:spAutoFit/>
          </a:bodyPr>
          <a:lstStyle/>
          <a:p>
            <a:pPr algn="ctr"/>
            <a:r>
              <a:rPr lang="en-US" sz="2800" b="1" dirty="0">
                <a:solidFill>
                  <a:schemeClr val="bg1"/>
                </a:solidFill>
                <a:latin typeface="Adobe Arabic" panose="02040503050201020203" pitchFamily="18" charset="-78"/>
                <a:cs typeface="Adobe Arabic" panose="02040503050201020203" pitchFamily="18" charset="-78"/>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946848" y="-127355"/>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7640134" y="1091386"/>
            <a:ext cx="4113898"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تمهيد..</a:t>
            </a:r>
            <a:endPar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97655" y="1676161"/>
            <a:ext cx="8417320" cy="4855175"/>
          </a:xfrm>
          <a:prstGeom prst="rect">
            <a:avLst/>
          </a:prstGeom>
          <a:noFill/>
        </p:spPr>
        <p:txBody>
          <a:bodyPr wrap="square" rtlCol="0">
            <a:spAutoFit/>
          </a:bodyPr>
          <a:lstStyle/>
          <a:p>
            <a:pPr marL="0" marR="0" lvl="0" indent="0" algn="justLow"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ثانياً: كما يُعد علم الـ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mn-cs"/>
              </a:rPr>
              <a:t>SEO </a:t>
            </a: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 أداة فعالة لزيادة الوعي وبناء العلامة التجارية. فعندما يتصدر الموقع الالكتروني  قائمة النتائج في محرك البحث، يشعر الناس بالثقة في مصداقية الموقع ويصبحون أكثر عرضة للنقر على رابطه واستكشاف محتواه. وهذا يعزز الوعي بالعلامة التجارية ويساهم في بناء السمعة الرقمية.</a:t>
            </a:r>
          </a:p>
          <a:p>
            <a:pPr marL="0" marR="0" lvl="0" indent="0" algn="justLow" defTabSz="914400" rtl="1" eaLnBrk="1" fontAlgn="auto" latinLnBrk="0" hangingPunct="1">
              <a:lnSpc>
                <a:spcPct val="100000"/>
              </a:lnSpc>
              <a:spcBef>
                <a:spcPts val="0"/>
              </a:spcBef>
              <a:spcAft>
                <a:spcPts val="0"/>
              </a:spcAft>
              <a:buClrTx/>
              <a:buSzTx/>
              <a:buFontTx/>
              <a:buNone/>
              <a:tabLst/>
              <a:defRPr/>
            </a:pPr>
            <a:endParaRPr kumimoji="0" lang="ar-EG" sz="105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0" marR="0" lvl="0" indent="0" algn="justLow"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ثالثًا، يوفر علم الـ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mn-cs"/>
              </a:rPr>
              <a:t>SEO </a:t>
            </a: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 تجربة مستخدم أفضل. حيث يهدف لتحسين ترتيب الموقع الالكتروني في نتائج محركات البحث، ولكنه أيضًا يشجع على تحسين تجربة المستخدم من خلال تحسين سرعة التحميل وتنظيم المحتوى وتحسين تجاوب الموقع، وبذلك يمكنه توفير تجربة أفضل للزوار وزيادة احتمالية بقائهم والتفاعل مع المحتوى.</a:t>
            </a:r>
          </a:p>
          <a:p>
            <a:pPr marL="0" marR="0" lvl="0" indent="0" algn="justLow" defTabSz="914400" rtl="1" eaLnBrk="1" fontAlgn="auto" latinLnBrk="0" hangingPunct="1">
              <a:lnSpc>
                <a:spcPct val="100000"/>
              </a:lnSpc>
              <a:spcBef>
                <a:spcPts val="0"/>
              </a:spcBef>
              <a:spcAft>
                <a:spcPts val="0"/>
              </a:spcAft>
              <a:buClrTx/>
              <a:buSzTx/>
              <a:buFontTx/>
              <a:buNone/>
              <a:tabLst/>
              <a:defRPr/>
            </a:pPr>
            <a:endParaRPr kumimoji="0" lang="ar-EG" sz="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0" marR="0" lvl="0" indent="0" algn="justLow"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باختصار، علم الـ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mn-cs"/>
              </a:rPr>
              <a:t>SEO </a:t>
            </a: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ليس مجرد إجراء فني، بل هو استراتيجية أساسية لأي موقع إلكتروني يرغب في الوصول إلى جمهور واسع وتحقيق نجاح على الإنترنت. فيساعدك علم الـ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mn-cs"/>
              </a:rPr>
              <a:t>SEO </a:t>
            </a: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على تحقيق رؤية موقعك وتحسين التفاعل معه، مما يؤدي في النهاية إلى زيادة حركة المرور والمبيعات.</a:t>
            </a: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402954" y="920157"/>
            <a:ext cx="1091009" cy="84657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02954" y="910000"/>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497655" y="1173278"/>
            <a:ext cx="8191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04</a:t>
            </a:r>
            <a:endParaRPr kumimoji="0" lang="en-US" sz="9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0" y="6457889"/>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73233" y="1158256"/>
            <a:ext cx="11645534" cy="51343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6854087" y="568709"/>
            <a:ext cx="3068378" cy="523220"/>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Simplified Arabic" panose="02020603050405020304" pitchFamily="18" charset="-78"/>
              </a:rPr>
              <a:t>مفهوم علم </a:t>
            </a:r>
            <a:r>
              <a:rPr kumimoji="0" lang="en-US" sz="2800" b="1"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Simplified Arabic" panose="02020603050405020304" pitchFamily="18" charset="-78"/>
              </a:rPr>
              <a:t>SEO</a:t>
            </a:r>
            <a:endParaRPr kumimoji="0" lang="en-US" sz="2800" b="1" i="0" u="sng" strike="noStrike" kern="1200" cap="none" spc="0" normalizeH="0" baseline="0" noProof="0" dirty="0">
              <a:ln>
                <a:noFill/>
              </a:ln>
              <a:solidFill>
                <a:srgbClr val="002060"/>
              </a:solidFill>
              <a:effectLst/>
              <a:uLnTx/>
              <a:uFillTx/>
              <a:latin typeface="Adobe Caslon Pro" panose="0205050205050A020403"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21343" y="53012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913751" y="498507"/>
            <a:ext cx="121963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r>
              <a:rPr kumimoji="0" lang="en-US" sz="3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sp>
        <p:nvSpPr>
          <p:cNvPr id="10" name="TextBox 9">
            <a:extLst>
              <a:ext uri="{FF2B5EF4-FFF2-40B4-BE49-F238E27FC236}">
                <a16:creationId xmlns:a16="http://schemas.microsoft.com/office/drawing/2014/main" id="{463D680D-A11B-0A8A-63D5-DD2C6F3FD516}"/>
              </a:ext>
            </a:extLst>
          </p:cNvPr>
          <p:cNvSpPr txBox="1"/>
          <p:nvPr/>
        </p:nvSpPr>
        <p:spPr>
          <a:xfrm>
            <a:off x="273233" y="995735"/>
            <a:ext cx="250067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04</a:t>
            </a:r>
            <a:endParaRPr kumimoji="0" lang="en-US" sz="9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030386" y="2162541"/>
            <a:ext cx="445292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Arabic" panose="02040503050201020203" pitchFamily="18" charset="-78"/>
                <a:ea typeface="+mn-ea"/>
                <a:cs typeface="Adobe Arabic" panose="02040503050201020203" pitchFamily="18" charset="-78"/>
              </a:rPr>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09243" y="26370"/>
            <a:ext cx="1670758" cy="780130"/>
          </a:xfrm>
          <a:prstGeom prst="rect">
            <a:avLst/>
          </a:prstGeom>
        </p:spPr>
      </p:pic>
      <p:pic>
        <p:nvPicPr>
          <p:cNvPr id="2" name="Picture 1">
            <a:extLst>
              <a:ext uri="{FF2B5EF4-FFF2-40B4-BE49-F238E27FC236}">
                <a16:creationId xmlns:a16="http://schemas.microsoft.com/office/drawing/2014/main" id="{DB452463-6538-4FAC-A8F4-C81C5DE8418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363350" y="1870711"/>
            <a:ext cx="4013602" cy="4004362"/>
          </a:xfrm>
          <a:prstGeom prst="rect">
            <a:avLst/>
          </a:prstGeom>
        </p:spPr>
      </p:pic>
      <p:sp>
        <p:nvSpPr>
          <p:cNvPr id="8" name="Rectangle: Rounded Corners 7">
            <a:extLst>
              <a:ext uri="{FF2B5EF4-FFF2-40B4-BE49-F238E27FC236}">
                <a16:creationId xmlns:a16="http://schemas.microsoft.com/office/drawing/2014/main" id="{462C86F1-4864-4ACD-ABCF-1020F2719136}"/>
              </a:ext>
            </a:extLst>
          </p:cNvPr>
          <p:cNvSpPr/>
          <p:nvPr/>
        </p:nvSpPr>
        <p:spPr>
          <a:xfrm>
            <a:off x="4467069" y="1254450"/>
            <a:ext cx="7361581" cy="498959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الـ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SEO</a:t>
            </a:r>
            <a:r>
              <a:rPr kumimoji="0" lang="en-US" sz="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هو اختصار لجملة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Search </a:t>
            </a:r>
            <a:r>
              <a:rPr kumimoji="0" lang="en-US" sz="1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Engine </a:t>
            </a:r>
            <a:r>
              <a:rPr kumimoji="0" lang="en-US" sz="1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Optimization</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أو "تحسين محركات البحث"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ويعتبر ال</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ـ </a:t>
            </a:r>
            <a:r>
              <a:rPr kumimoji="0" lang="en-US" sz="2400" b="1" i="0" u="none" strike="noStrike" kern="1200" cap="none" spc="0" normalizeH="0" baseline="0" noProof="0" dirty="0">
                <a:ln>
                  <a:noFill/>
                </a:ln>
                <a:solidFill>
                  <a:srgbClr val="002060"/>
                </a:solidFill>
                <a:effectLst/>
                <a:uLnTx/>
                <a:uFillTx/>
                <a:latin typeface="Adobe Garamond Pro" panose="02020502060506020403" pitchFamily="18" charset="0"/>
                <a:ea typeface="Calibri" panose="020F0502020204030204" pitchFamily="34" charset="0"/>
                <a:cs typeface="+mn-cs"/>
              </a:rPr>
              <a:t>SEO</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من أهم </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مع</a:t>
            </a:r>
            <a:r>
              <a:rPr kumimoji="0" lang="ar-EG" sz="2400" b="0" i="0" u="none" strike="noStrike" kern="1200" cap="none" spc="0" normalizeH="0" baseline="0" noProof="0" dirty="0" err="1">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ايير</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في قياس كفاءة أي موقع إلكتروني عبر محركات البحث، لإنها تساهم في الوصول للعملاء المحتملين، وبناء مصداقية الموقع لدى العملاء المحتملين، ويعزز تفاعل الجمهور وعدد الزيارات للموقع؛ مما يؤثر على عملية الشراء داخل الموقع، وجذب المُعلنين</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EG"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Times New Roman" panose="02020603050405020304" pitchFamily="18" charset="0"/>
              </a:rPr>
              <a:t>ويتم </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ذلك من خلال نتائج البحث غير المدفوعة على محركات البحث، ما يعرف بالـ</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"Organic Search Results" </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أي البحث الاعتيادي غير المدفوع</a:t>
            </a:r>
            <a:r>
              <a:rPr kumimoji="0" lang="en-US"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mn-cs"/>
              </a:rPr>
              <a:t>.</a:t>
            </a:r>
            <a:endParaRPr kumimoji="0" lang="ar-EG" sz="2400" b="0" i="0" u="none" strike="noStrike" kern="1200" cap="none" spc="0" normalizeH="0" baseline="0" noProof="0" dirty="0">
              <a:ln>
                <a:noFill/>
              </a:ln>
              <a:solidFill>
                <a:srgbClr val="002060"/>
              </a:solidFill>
              <a:effectLst/>
              <a:uLnTx/>
              <a:uFillTx/>
              <a:latin typeface="Calibri" panose="020F0502020204030204"/>
              <a:ea typeface="+mn-ea"/>
              <a:cs typeface="Times New Roman" panose="02020603050405020304" pitchFamily="18" charset="0"/>
            </a:endParaRPr>
          </a:p>
        </p:txBody>
      </p:sp>
    </p:spTree>
    <p:extLst>
      <p:ext uri="{BB962C8B-B14F-4D97-AF65-F5344CB8AC3E}">
        <p14:creationId xmlns:p14="http://schemas.microsoft.com/office/powerpoint/2010/main" val="15588432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9685" y="861023"/>
            <a:ext cx="10927830" cy="56609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kumimoji="0" lang="ar-SA" sz="2400" b="0" i="0" u="sng"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وعلى الرغم من أن المصطلح اختصار لـ تحسين محركات البحث</a:t>
            </a:r>
            <a:r>
              <a:rPr kumimoji="0" lang="ar-EG" sz="2400" b="0" i="0" u="sng"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ar-SA" sz="2400" b="0" i="0" u="sng"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إلا أن هذا المفهوم يتعلق بالأشخاص أكثر من تعلقه بمحركات البحث</a:t>
            </a:r>
            <a:r>
              <a:rPr kumimoji="0" lang="ar-EG" sz="2400" b="0" i="0" u="sng"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ar-SA" sz="2400" b="0" i="0" u="sng"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فهو يدور حول</a:t>
            </a:r>
            <a:r>
              <a:rPr kumimoji="0" lang="en-US" sz="2400" b="0" i="0" u="sng"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ar-EG" sz="2400" b="0" i="0" u="sng"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ما يلي</a:t>
            </a: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فهم ما يبحث عنه المستخدمون على شبكة الإنترنت</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الإجابات التي يسعون للعثور عليها</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الكلمات التي يستخدمونها في بحثهم</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نوع المحتوى الذي يستهلكونه</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من الجدير بالذكر </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أيضا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أن الـ</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SEO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هو عملة ذات وجهين، حيث يتمثل الوجه الأول في معرفة ما يبحث عنه المستخدمون على الإنترنت، بينما يتمثل الوجه الثاني في تقديم هذه المعلومات بطريقة يمكن لمحركات البحث العثور عليها وفهمها حتى تستطيع إيصالها للمستخدم</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397728" y="1005089"/>
            <a:ext cx="7168620" cy="56190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يمكننا تشبيه محركات البحث</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Search Engines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بجهاز الرد الآلي، حيث أنها تقوم بجمع كم هائل من المحتوى، ثم تنظمه وتقيمه اعتمادًا على آلاف العوامل حتى تحدد المحتوى الأفضل الذي سيجيب على سؤال معين يطرحه المستخدم عندما يبحث عن أمر ما على شبكة الإنترنت</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بحيث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تتمكن محركات البحث من فعل ذلك من خلال استكشاف كل أشكال المحتوى المتوفرة على شبكة الإنترنت (صفحات الإنترنت، ملفات</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PDF</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صور، فيديوهات...الخ) وذلك من خلال عملية تُسمى الزحف والفهرسة</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Crawling and Indexing</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ومن ثم</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ترتيبها حسب مدى توافقها مع الاستعلام الذي أدخله المستخدم في محرك البحث من خلال عملية تسمى الترتيب</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Ranking </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1839350"/>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7783645" y="5925490"/>
            <a:ext cx="1091009" cy="85447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7783645" y="5952617"/>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7969395" y="6222316"/>
            <a:ext cx="8191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04</a:t>
            </a:r>
            <a:endParaRPr kumimoji="0" lang="en-US" sz="9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4" name="Picture 13">
            <a:extLst>
              <a:ext uri="{FF2B5EF4-FFF2-40B4-BE49-F238E27FC236}">
                <a16:creationId xmlns:a16="http://schemas.microsoft.com/office/drawing/2014/main" id="{92D4C47A-B839-4C0C-A435-3BB73D60F947}"/>
              </a:ext>
            </a:extLst>
          </p:cNvPr>
          <p:cNvPicPr/>
          <p:nvPr/>
        </p:nvPicPr>
        <p:blipFill>
          <a:blip r:embed="rId3">
            <a:extLst>
              <a:ext uri="{28A0092B-C50C-407E-A947-70E740481C1C}">
                <a14:useLocalDpi xmlns:a14="http://schemas.microsoft.com/office/drawing/2010/main" val="0"/>
              </a:ext>
            </a:extLst>
          </a:blip>
          <a:stretch>
            <a:fillRect/>
          </a:stretch>
        </p:blipFill>
        <p:spPr>
          <a:xfrm>
            <a:off x="7678864" y="1189610"/>
            <a:ext cx="4278430" cy="3411622"/>
          </a:xfrm>
          <a:prstGeom prst="rect">
            <a:avLst/>
          </a:prstGeom>
        </p:spPr>
      </p:pic>
      <p:sp>
        <p:nvSpPr>
          <p:cNvPr id="11" name="Rectangle: Rounded Corners 10">
            <a:extLst>
              <a:ext uri="{FF2B5EF4-FFF2-40B4-BE49-F238E27FC236}">
                <a16:creationId xmlns:a16="http://schemas.microsoft.com/office/drawing/2014/main" id="{516F0349-422A-47FC-B95D-845883A18F50}"/>
              </a:ext>
            </a:extLst>
          </p:cNvPr>
          <p:cNvSpPr/>
          <p:nvPr/>
        </p:nvSpPr>
        <p:spPr>
          <a:xfrm>
            <a:off x="7783645" y="4829135"/>
            <a:ext cx="4278431" cy="564394"/>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آلية عمل </a:t>
            </a:r>
            <a:r>
              <a:rPr kumimoji="0" lang="ar-SA" sz="28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محركات البحث</a:t>
            </a: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397728" y="1005089"/>
            <a:ext cx="7168620" cy="56190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20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تعدد </a:t>
            </a:r>
            <a:r>
              <a:rPr kumimoji="0" lang="ar-EG"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خدمات </a:t>
            </a:r>
            <a:r>
              <a:rPr kumimoji="0" lang="en-US"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mn-cs"/>
              </a:rPr>
              <a:t>SEO</a:t>
            </a:r>
            <a:r>
              <a:rPr kumimoji="0" lang="ar-EG"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للمواقع الالكترونية </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الخاصة بالأفراد وبالأخص المواقع الإلكترونية الخاصة بالمشروعات والأنشطة التجارية، حيث أنها مصدر رئيسي يصل لنحو 70% من زيارات المواقع الإلكترونية والتي تسهم في زيادة أرباح الشركات والمشروعات التجارية من خلال زيارات مجانية</a:t>
            </a:r>
            <a:r>
              <a:rPr kumimoji="0" lang="ar-SA" sz="6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Free</a:t>
            </a:r>
            <a:r>
              <a:rPr kumimoji="0" lang="en-US" sz="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Organic</a:t>
            </a:r>
            <a:r>
              <a:rPr kumimoji="0" lang="en-US" sz="5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Traffic</a:t>
            </a:r>
            <a:r>
              <a:rPr kumimoji="0" lang="en-US" sz="5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بالإضافة إلى وجود خيارات أخرى للاستفادة من محركات البحث من خلال </a:t>
            </a:r>
            <a:r>
              <a:rPr kumimoji="0" lang="ar-EG"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حملات التسويق عبر محركات البحث</a:t>
            </a:r>
            <a:r>
              <a:rPr kumimoji="0" lang="ar-SA" sz="24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Simplified Arabic" panose="02020603050405020304" pitchFamily="18" charset="-78"/>
              </a:rPr>
              <a:t>خلال حملات إعلانية مدفوعة</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1839350"/>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7783645" y="5925490"/>
            <a:ext cx="1091009" cy="85447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7783645" y="5952617"/>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7969395" y="6222316"/>
            <a:ext cx="8191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04</a:t>
            </a:r>
            <a:endParaRPr kumimoji="0" lang="en-US" sz="9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1" name="Rectangle: Rounded Corners 10">
            <a:extLst>
              <a:ext uri="{FF2B5EF4-FFF2-40B4-BE49-F238E27FC236}">
                <a16:creationId xmlns:a16="http://schemas.microsoft.com/office/drawing/2014/main" id="{516F0349-422A-47FC-B95D-845883A18F50}"/>
              </a:ext>
            </a:extLst>
          </p:cNvPr>
          <p:cNvSpPr/>
          <p:nvPr/>
        </p:nvSpPr>
        <p:spPr>
          <a:xfrm>
            <a:off x="7566349" y="4352275"/>
            <a:ext cx="4495728" cy="1041254"/>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خدمات </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SEO</a:t>
            </a:r>
            <a:r>
              <a:rPr kumimoji="0" lang="en-US" sz="6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فى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إن</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جاح</a:t>
            </a:r>
            <a:r>
              <a:rPr kumimoji="0" lang="en-US"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المواقع</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الإلكتروني</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ة</a:t>
            </a:r>
            <a:r>
              <a:rPr kumimoji="0" lang="ar-SA" sz="20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pic>
        <p:nvPicPr>
          <p:cNvPr id="5" name="Picture 4">
            <a:extLst>
              <a:ext uri="{FF2B5EF4-FFF2-40B4-BE49-F238E27FC236}">
                <a16:creationId xmlns:a16="http://schemas.microsoft.com/office/drawing/2014/main" id="{4CCD52CD-DAAF-41F1-A953-92B326D885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4969" y="1078580"/>
            <a:ext cx="4557031" cy="3273695"/>
          </a:xfrm>
          <a:prstGeom prst="rect">
            <a:avLst/>
          </a:prstGeom>
        </p:spPr>
      </p:pic>
    </p:spTree>
    <p:extLst>
      <p:ext uri="{BB962C8B-B14F-4D97-AF65-F5344CB8AC3E}">
        <p14:creationId xmlns:p14="http://schemas.microsoft.com/office/powerpoint/2010/main" val="3458288032"/>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27928" y="1065644"/>
            <a:ext cx="6415789" cy="5269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kumimoji="0" lang="ar-EG" sz="2400" b="1" i="0" u="none" strike="noStrike" kern="1200" cap="none" spc="0" normalizeH="0" baseline="0" noProof="0" dirty="0">
                <a:ln>
                  <a:noFill/>
                </a:ln>
                <a:solidFill>
                  <a:srgbClr val="000000"/>
                </a:solidFill>
                <a:effectLst/>
                <a:uLnTx/>
                <a:uFillTx/>
                <a:latin typeface="Adobe Caslon Pro" panose="0205050205050A020403" pitchFamily="18" charset="0"/>
                <a:ea typeface="Calibri" panose="020F0502020204030204" pitchFamily="34" charset="0"/>
                <a:cs typeface="Times New Roman" panose="02020603050405020304" pitchFamily="18" charset="0"/>
              </a:rPr>
              <a:t>تتعدد </a:t>
            </a:r>
            <a:r>
              <a:rPr kumimoji="0" lang="ar-SA" sz="2400" b="1" i="0" u="none" strike="noStrike" kern="1200" cap="none" spc="0" normalizeH="0" baseline="0" noProof="0" dirty="0">
                <a:ln>
                  <a:noFill/>
                </a:ln>
                <a:solidFill>
                  <a:srgbClr val="000000"/>
                </a:solidFill>
                <a:effectLst/>
                <a:uLnTx/>
                <a:uFillTx/>
                <a:latin typeface="Adobe Caslon Pro" panose="0205050205050A020403" pitchFamily="18" charset="0"/>
                <a:ea typeface="Calibri" panose="020F0502020204030204" pitchFamily="34" charset="0"/>
                <a:cs typeface="Times New Roman" panose="02020603050405020304" pitchFamily="18" charset="0"/>
              </a:rPr>
              <a:t>خدمات </a:t>
            </a:r>
            <a:r>
              <a:rPr kumimoji="0" lang="en-US" sz="2400" b="1" i="0" u="none" strike="noStrike" kern="1200" cap="none" spc="0" normalizeH="0" baseline="0" noProof="0" dirty="0">
                <a:ln>
                  <a:noFill/>
                </a:ln>
                <a:solidFill>
                  <a:srgbClr val="000000"/>
                </a:solidFill>
                <a:effectLst/>
                <a:uLnTx/>
                <a:uFillTx/>
                <a:latin typeface="Adobe Caslon Pro" panose="0205050205050A020403" pitchFamily="18" charset="0"/>
                <a:ea typeface="Calibri" panose="020F0502020204030204" pitchFamily="34" charset="0"/>
                <a:cs typeface="+mn-cs"/>
              </a:rPr>
              <a:t>SEO</a:t>
            </a:r>
            <a:r>
              <a:rPr kumimoji="0" lang="ar-EG" sz="2400" b="1" i="0" u="none" strike="noStrike" kern="1200" cap="none" spc="0" normalizeH="0" baseline="0" noProof="0" dirty="0">
                <a:ln>
                  <a:noFill/>
                </a:ln>
                <a:solidFill>
                  <a:srgbClr val="000000"/>
                </a:solidFill>
                <a:effectLst/>
                <a:uLnTx/>
                <a:uFillTx/>
                <a:latin typeface="Adobe Caslon Pro" panose="0205050205050A020403" pitchFamily="18" charset="0"/>
                <a:ea typeface="Calibri" panose="020F0502020204030204" pitchFamily="34" charset="0"/>
                <a:cs typeface="Times New Roman" panose="02020603050405020304" pitchFamily="18" charset="0"/>
              </a:rPr>
              <a:t> للمواقع الالكترونية على النحو التالي:</a:t>
            </a: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1. </a:t>
            </a:r>
            <a:r>
              <a:rPr kumimoji="0" lang="ar-SA"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تكسبك ميزة تنافسية عالية</a:t>
            </a: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a:t>
            </a:r>
            <a:r>
              <a:rPr kumimoji="0" lang="ar-EG"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4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فمن المؤكد أن منافسينك لديهم صفحات الويب الخاصة بهم، فكلما زادت جودة</a:t>
            </a:r>
            <a:r>
              <a:rPr kumimoji="0" lang="en-US" sz="2400" b="0" i="0" u="none" strike="noStrike" kern="1200" cap="none" spc="0" normalizeH="0" baseline="0" noProof="0" dirty="0">
                <a:ln>
                  <a:noFill/>
                </a:ln>
                <a:solidFill>
                  <a:srgbClr val="000000"/>
                </a:solidFill>
                <a:effectLst/>
                <a:uLnTx/>
                <a:uFillTx/>
                <a:latin typeface="Simplified Arabic" panose="02020603050405020304" pitchFamily="18" charset="-78"/>
                <a:ea typeface="Calibri" panose="020F0502020204030204" pitchFamily="34" charset="0"/>
                <a:cs typeface="+mn-cs"/>
              </a:rPr>
              <a:t> </a:t>
            </a:r>
            <a:r>
              <a:rPr kumimoji="0" lang="ar-EG" sz="24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خدمات </a:t>
            </a:r>
            <a:r>
              <a:rPr kumimoji="0" lang="en-US" sz="24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 SEO</a:t>
            </a:r>
            <a:r>
              <a:rPr kumimoji="0" lang="ar-SA" sz="24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لديك؛ كلما زادت فرصتك للظهور فى أعلى النتائج فى محركات البحث؛ فتزداد فرصتك -فى زيارات العملاء- أكثر من المنافسين</a:t>
            </a:r>
            <a:r>
              <a:rPr kumimoji="0" lang="en-US" sz="2400" b="0" i="0" u="none" strike="noStrike" kern="1200" cap="none" spc="0" normalizeH="0" baseline="0" noProof="0" dirty="0">
                <a:ln>
                  <a:noFill/>
                </a:ln>
                <a:solidFill>
                  <a:srgbClr val="000000"/>
                </a:solidFill>
                <a:effectLst/>
                <a:uLnTx/>
                <a:uFillTx/>
                <a:latin typeface="Simplified Arabic" panose="02020603050405020304" pitchFamily="18" charset="-78"/>
                <a:ea typeface="Calibri" panose="020F0502020204030204" pitchFamily="34" charset="0"/>
                <a:cs typeface="+mn-cs"/>
              </a:rPr>
              <a:t>.</a:t>
            </a: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endParaRPr kumimoji="0" lang="en-US" sz="2000" b="1"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pic>
        <p:nvPicPr>
          <p:cNvPr id="4" name="Picture 3">
            <a:extLst>
              <a:ext uri="{FF2B5EF4-FFF2-40B4-BE49-F238E27FC236}">
                <a16:creationId xmlns:a16="http://schemas.microsoft.com/office/drawing/2014/main" id="{32773BA7-8649-4B4E-8BFE-6821B94E40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2106" y="865403"/>
            <a:ext cx="4573422" cy="50798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Rectangle: Rounded Corners 9">
            <a:extLst>
              <a:ext uri="{FF2B5EF4-FFF2-40B4-BE49-F238E27FC236}">
                <a16:creationId xmlns:a16="http://schemas.microsoft.com/office/drawing/2014/main" id="{97788782-A3C9-4060-857F-A8E54A1F4EA5}"/>
              </a:ext>
            </a:extLst>
          </p:cNvPr>
          <p:cNvSpPr/>
          <p:nvPr/>
        </p:nvSpPr>
        <p:spPr>
          <a:xfrm>
            <a:off x="4031789" y="336008"/>
            <a:ext cx="4128421" cy="714400"/>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خدمات </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SEO</a:t>
            </a:r>
            <a:r>
              <a:rPr kumimoji="0" lang="en-US" sz="6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فى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إن</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جاح</a:t>
            </a:r>
            <a:r>
              <a:rPr kumimoji="0" lang="en-US"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المواقع</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الإلكتروني</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ة</a:t>
            </a:r>
            <a:r>
              <a:rPr kumimoji="0" lang="ar-SA" sz="20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Tree>
    <p:extLst>
      <p:ext uri="{BB962C8B-B14F-4D97-AF65-F5344CB8AC3E}">
        <p14:creationId xmlns:p14="http://schemas.microsoft.com/office/powerpoint/2010/main" val="564795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27928" y="1065644"/>
            <a:ext cx="6415789" cy="5269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2</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زيادة العائد على الاستثمار</a:t>
            </a:r>
            <a:r>
              <a:rPr kumimoji="0" lang="ar-SA" sz="5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US" sz="24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ROI</a:t>
            </a:r>
            <a:r>
              <a:rPr kumimoji="0" lang="en-US" sz="24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فالنشاط التجاري أو الشركة الناشئة التي تضع خطة تسويقية رقمية عبر الموقع الإلكتروني، تحتاج إلى تقليل تكلفة الحملات الاعلانية المدفوعة لجوجل، والاتجاه إلى رفع جودة الموقع الإلكتروني عن طريق تحسين جودة خدمات الـــ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SEO</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الأساسية الخاصة بالموقع؛ فبالتالي تزداد فرص جذب عدد زوار أكبر لتصفح المنتجات، والقيام بعمليات الشراء فتزيد حجم المبيعات، وبالتالي زيادة الأرباح</a:t>
            </a:r>
            <a:r>
              <a:rPr kumimoji="0" lang="en-US" sz="2400" b="0"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mn-cs"/>
              </a:rPr>
              <a:t>.&gt;</a:t>
            </a: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pic>
        <p:nvPicPr>
          <p:cNvPr id="6" name="Picture 5">
            <a:extLst>
              <a:ext uri="{FF2B5EF4-FFF2-40B4-BE49-F238E27FC236}">
                <a16:creationId xmlns:a16="http://schemas.microsoft.com/office/drawing/2014/main" id="{F44128C9-DD4B-4EB1-836C-85986C4A67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91" y="940061"/>
            <a:ext cx="5208215" cy="51892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3253012" y="537394"/>
            <a:ext cx="396738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خدمات </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SEO</a:t>
            </a:r>
            <a:r>
              <a:rPr kumimoji="0" lang="en-US" sz="6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فى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إن</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جاح</a:t>
            </a:r>
            <a:r>
              <a:rPr kumimoji="0" lang="en-US"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المواقع</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الإلكتروني</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ة</a:t>
            </a:r>
            <a:r>
              <a:rPr kumimoji="0" lang="ar-SA" sz="20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Tree>
    <p:extLst>
      <p:ext uri="{BB962C8B-B14F-4D97-AF65-F5344CB8AC3E}">
        <p14:creationId xmlns:p14="http://schemas.microsoft.com/office/powerpoint/2010/main" val="2460554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27928" y="1065644"/>
            <a:ext cx="6415789" cy="5269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Simplified Arabic" panose="02020603050405020304" pitchFamily="18" charset="-78"/>
              </a:rPr>
              <a:t>3. </a:t>
            </a:r>
            <a:r>
              <a:rPr kumimoji="0" lang="ar-SA" sz="2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أهمية خدمات الـ </a:t>
            </a:r>
            <a:r>
              <a:rPr kumimoji="0" lang="ar-SA" sz="8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SEO</a:t>
            </a:r>
            <a:r>
              <a:rPr kumimoji="0" lang="ar-EG"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ar-SA" sz="2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للأفراد والشركات التي تقدم الخدمات المختلفة</a:t>
            </a:r>
            <a:r>
              <a:rPr kumimoji="0" lang="ar-EG" sz="2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a:t>
            </a:r>
            <a:endParaRPr kumimoji="0" lang="en-US" sz="2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a:t>
            </a:r>
            <a:r>
              <a:rPr kumimoji="0" lang="ar-EG"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ف</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عندما تمتلك خدمات </a:t>
            </a:r>
            <a:r>
              <a:rPr kumimoji="0" lang="en-US" sz="24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SEO</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قوية وتقدم محتوى مميز وتتصدر نتائج البحث؛ تجذب الشركات الأخرى المهتمة بالتسويق الرقمي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digital</a:t>
            </a:r>
            <a:r>
              <a:rPr kumimoji="0" lang="en-US" sz="1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marketing</a:t>
            </a:r>
            <a:r>
              <a:rPr kumimoji="0" lang="ar-EG"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Times New Roman" panose="02020603050405020304" pitchFamily="18" charset="0"/>
              </a:rPr>
              <a:t> </a:t>
            </a:r>
            <a:r>
              <a:rPr kumimoji="0" lang="ar-SA"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لوضع الإعلانات الخاصة بها في موقع الويب الخاص بك</a:t>
            </a:r>
            <a:r>
              <a:rPr kumimoji="0" lang="ar-EG" sz="2400" b="0"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3253012" y="537394"/>
            <a:ext cx="396738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خدمات </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SEO</a:t>
            </a:r>
            <a:r>
              <a:rPr kumimoji="0" lang="en-US" sz="6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فى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إن</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جاح</a:t>
            </a:r>
            <a:r>
              <a:rPr kumimoji="0" lang="en-US"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المواقع</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الإلكتروني</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ة</a:t>
            </a:r>
            <a:r>
              <a:rPr kumimoji="0" lang="ar-SA" sz="20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pic>
        <p:nvPicPr>
          <p:cNvPr id="4" name="Picture 3">
            <a:extLst>
              <a:ext uri="{FF2B5EF4-FFF2-40B4-BE49-F238E27FC236}">
                <a16:creationId xmlns:a16="http://schemas.microsoft.com/office/drawing/2014/main" id="{D24D86B5-D88D-4902-AF25-9BBD5C0F2B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283" y="1375605"/>
            <a:ext cx="4553914" cy="4569671"/>
          </a:xfrm>
          <a:prstGeom prst="rect">
            <a:avLst/>
          </a:prstGeom>
        </p:spPr>
      </p:pic>
    </p:spTree>
    <p:extLst>
      <p:ext uri="{BB962C8B-B14F-4D97-AF65-F5344CB8AC3E}">
        <p14:creationId xmlns:p14="http://schemas.microsoft.com/office/powerpoint/2010/main" val="3235674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27928" y="1065644"/>
            <a:ext cx="6415789" cy="5269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4. </a:t>
            </a:r>
            <a:r>
              <a:rPr kumimoji="0" lang="ar-EG" sz="32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اكتساب </a:t>
            </a:r>
            <a:r>
              <a:rPr kumimoji="0" lang="ar-SA" sz="32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مصداقية أك</a:t>
            </a:r>
            <a:r>
              <a:rPr kumimoji="0" lang="ar-EG" sz="32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ب</a:t>
            </a:r>
            <a:r>
              <a:rPr kumimoji="0" lang="ar-SA" sz="32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ر</a:t>
            </a:r>
            <a:r>
              <a:rPr kumimoji="0" lang="ar-EG" sz="32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en-US" sz="32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32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فعندما يتصدر موقعك الإلكتروني نتائج البحث فى</a:t>
            </a:r>
            <a:r>
              <a:rPr kumimoji="0" lang="ar-SA" sz="7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US" sz="32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google</a:t>
            </a:r>
            <a:r>
              <a:rPr kumimoji="0" lang="ar-SA" sz="32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يجعل الانطباع الأول لدى العملاء جيداً، ويحمسهم لزيارة موقع الويب الخاص بك</a:t>
            </a:r>
            <a:r>
              <a:rPr kumimoji="0" lang="en-US" sz="32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3253012" y="537394"/>
            <a:ext cx="396738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خدمات </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SEO</a:t>
            </a:r>
            <a:r>
              <a:rPr kumimoji="0" lang="en-US" sz="6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فى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إن</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جاح</a:t>
            </a:r>
            <a:r>
              <a:rPr kumimoji="0" lang="en-US"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المواقع</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الإلكتروني</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ة</a:t>
            </a:r>
            <a:r>
              <a:rPr kumimoji="0" lang="ar-SA" sz="20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pic>
        <p:nvPicPr>
          <p:cNvPr id="8" name="Picture 7">
            <a:extLst>
              <a:ext uri="{FF2B5EF4-FFF2-40B4-BE49-F238E27FC236}">
                <a16:creationId xmlns:a16="http://schemas.microsoft.com/office/drawing/2014/main" id="{05AA779E-C328-4467-AD5A-13B47D1071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891" y="1464428"/>
            <a:ext cx="4603401" cy="42963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41757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27928" y="1065644"/>
            <a:ext cx="6415789" cy="5269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5.</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 </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توفر نطاق أوسع للوصول </a:t>
            </a: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للعملاء</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عبر الإنترنت،</a:t>
            </a:r>
            <a:r>
              <a:rPr kumimoji="0" lang="en-US" sz="28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من خلال ترتيب </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ظهور الموقع الالكتروني</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فى نتائج البحث</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 </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3253012" y="537394"/>
            <a:ext cx="396738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خدمات </a:t>
            </a: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SEO</a:t>
            </a:r>
            <a:r>
              <a:rPr kumimoji="0" lang="en-US" sz="6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فى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إن</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جاح</a:t>
            </a:r>
            <a:r>
              <a:rPr kumimoji="0" lang="en-US"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المواقع</a:t>
            </a:r>
            <a:r>
              <a:rPr kumimoji="0" lang="ar-SA"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الإلكتروني</a:t>
            </a:r>
            <a:r>
              <a:rPr kumimoji="0" lang="ar-EG" sz="20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ة</a:t>
            </a:r>
            <a:r>
              <a:rPr kumimoji="0" lang="ar-SA" sz="20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pic>
        <p:nvPicPr>
          <p:cNvPr id="10" name="Picture 9">
            <a:extLst>
              <a:ext uri="{FF2B5EF4-FFF2-40B4-BE49-F238E27FC236}">
                <a16:creationId xmlns:a16="http://schemas.microsoft.com/office/drawing/2014/main" id="{AB0CD4DB-9006-4397-A174-A96F6D96CD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283" y="1380219"/>
            <a:ext cx="4595009" cy="49128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02908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28715" y="1388739"/>
            <a:ext cx="7525061" cy="5269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07000"/>
              </a:lnSpc>
              <a:spcBef>
                <a:spcPts val="0"/>
              </a:spcBef>
              <a:spcAft>
                <a:spcPts val="800"/>
              </a:spcAft>
              <a:buClrTx/>
              <a:buSzTx/>
              <a:buFont typeface="Simplified Arabic" panose="02020603050405020304" pitchFamily="18" charset="-78"/>
              <a:buChar char="-"/>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هناك العديد من العوامل المؤثرة فى مدى </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الاستفادة</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من</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أهمية خدمات الـ </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SEO</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مثل اختيار أفضل متخصص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SEO</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للعمل على تحسين الظهور فى النتائج باستمرار، ولكن أيضاً تُعد جودة وملا</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ء</a:t>
            </a:r>
            <a:r>
              <a:rPr kumimoji="0" lang="ar-SA" sz="2800" b="0" i="0" u="none" strike="noStrike" kern="1200" cap="none" spc="0" normalizeH="0" baseline="0" noProof="0" dirty="0" err="1">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مة</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المحتوى العامل الأكثر تأثيراً، للوصول للعملاء المستهدفين، وبالأخص</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EG"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Times New Roman" panose="02020603050405020304" pitchFamily="18" charset="0"/>
              </a:rPr>
              <a:t>الـــ </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SEO</a:t>
            </a:r>
            <a:r>
              <a:rPr kumimoji="0" lang="ar-EG"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Times New Roman" panose="02020603050405020304" pitchFamily="18" charset="0"/>
              </a:rPr>
              <a:t> الداخلي </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On-</a:t>
            </a:r>
            <a:r>
              <a:rPr kumimoji="0" lang="en-US" sz="12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Page</a:t>
            </a:r>
            <a:r>
              <a:rPr kumimoji="0" lang="en-US" sz="7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SEO</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لما يبحث عنه الزوار باستخدام كلمات ومصطلحات البحث المستخدمة</a:t>
            </a:r>
            <a:r>
              <a:rPr kumimoji="0" lang="en-US" sz="1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Search</a:t>
            </a:r>
            <a:r>
              <a:rPr kumimoji="0" lang="en-US" sz="9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Keywords</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r>
              <a:rPr kumimoji="0" lang="en-US" sz="6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من العملاء المحتملين، وتشمل طرق تحسين جودة وملا</a:t>
            </a:r>
            <a:r>
              <a:rPr lang="ar-EG" sz="2800" dirty="0">
                <a:solidFill>
                  <a:srgbClr val="002060"/>
                </a:solidFill>
                <a:latin typeface="Calibri" panose="020F0502020204030204" pitchFamily="34" charset="0"/>
                <a:ea typeface="Calibri" panose="020F0502020204030204" pitchFamily="34" charset="0"/>
                <a:cs typeface="Times New Roman" panose="02020603050405020304" pitchFamily="18" charset="0"/>
              </a:rPr>
              <a:t>ء</a:t>
            </a:r>
            <a:r>
              <a:rPr kumimoji="0" lang="ar-SA" sz="2800" b="0" i="0" u="none" strike="noStrike" kern="1200" cap="none" spc="0" normalizeH="0" baseline="0" noProof="0" dirty="0" err="1">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مة</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المحتوى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Content Quality</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ما يلي</a:t>
            </a: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15F519A-4824-4FAC-A322-D0A0458173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475806"/>
            <a:ext cx="3590491" cy="45676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44357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816184" y="1388740"/>
            <a:ext cx="5837593" cy="54692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1.</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العنوان الرئيسي </a:t>
            </a:r>
            <a:r>
              <a:rPr kumimoji="0" lang="en-US" sz="28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Page Title</a:t>
            </a:r>
            <a:r>
              <a:rPr kumimoji="0" lang="en-US" sz="28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اختيار عنوان شيق يجذب العميل للدخول للصفحة، مثل اختيار جملة (أهمية خدمات ال</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ـــ </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SEO</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ويجب أن يش</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مل على كلمة البحث المستهدفة، ويجب أن تكون بحدود ال</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ــ</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65 حرف أو أقل حتى يتمكن المتصفح من قراءته كاملاً بصورة واضحة من الهواتف الجوالة أو</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من</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الحاسب</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9547D8B-3B9B-4997-A29F-F22E197777C1}"/>
              </a:ext>
            </a:extLst>
          </p:cNvPr>
          <p:cNvPicPr>
            <a:picLocks noChangeAspect="1"/>
          </p:cNvPicPr>
          <p:nvPr/>
        </p:nvPicPr>
        <p:blipFill>
          <a:blip r:embed="rId3">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tretch>
            <a:fillRect/>
          </a:stretch>
        </p:blipFill>
        <p:spPr>
          <a:xfrm>
            <a:off x="0" y="2061366"/>
            <a:ext cx="5708043" cy="28150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93103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816184" y="1388740"/>
            <a:ext cx="5837593" cy="51332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2</a:t>
            </a:r>
            <a:r>
              <a:rPr kumimoji="0" lang="ar-EG" sz="40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وصف الصفحة</a:t>
            </a:r>
            <a:r>
              <a:rPr kumimoji="0" lang="en-US" sz="28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Meta Description</a:t>
            </a:r>
            <a:r>
              <a:rPr kumimoji="0" lang="en-US" sz="28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كتابة وصف دقيق ومختصر للصفحة يشمل على اسم المنتج أو الخدمة تساعد محرك البحث فى العثور عليها وتقديمها ضمن نتائج البحث، بما من شأنه تحفيز وتشجيع المستخدم للدخول إلى الموقع الإلكتروني، ويجب ألا يزيد عن 156حرف</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07000"/>
              </a:lnSpc>
              <a:spcBef>
                <a:spcPts val="0"/>
              </a:spcBef>
              <a:spcAft>
                <a:spcPts val="800"/>
              </a:spcAft>
              <a:buClrTx/>
              <a:buSzPts val="1000"/>
              <a:buFontTx/>
              <a:buNone/>
              <a:tabLst>
                <a:tab pos="457200" algn="l"/>
              </a:tabLst>
              <a:defRPr/>
            </a:pP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156F4AB-2E5D-412B-92D3-0F4E08CCE9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233" y="1598128"/>
            <a:ext cx="4889169" cy="43471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10469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816184" y="1388740"/>
            <a:ext cx="5837593" cy="51332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3. </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رابط الصفحة</a:t>
            </a:r>
            <a:r>
              <a:rPr kumimoji="0" lang="en-US" sz="28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Arial" panose="020B0604020202020204" pitchFamily="34" charset="0"/>
              </a:rPr>
              <a:t> </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Page URL</a:t>
            </a:r>
            <a:r>
              <a:rPr kumimoji="0" lang="en-US" sz="28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07000"/>
              </a:lnSpc>
              <a:spcBef>
                <a:spcPts val="0"/>
              </a:spcBef>
              <a:spcAft>
                <a:spcPts val="800"/>
              </a:spcAft>
              <a:buClrTx/>
              <a:buSzTx/>
              <a:buFontTx/>
              <a:buNone/>
              <a:tabLst/>
              <a:defRPr/>
            </a:pPr>
            <a:r>
              <a:rPr kumimoji="0" lang="ar-SA" sz="32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يظهر أيضاً رابط الصفحة فى نتائج البحث، و</a:t>
            </a:r>
            <a:r>
              <a:rPr kumimoji="0" lang="ar-EG" sz="32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يجب </a:t>
            </a:r>
            <a:r>
              <a:rPr kumimoji="0" lang="ar-SA" sz="32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أن يحتوي على الكلمة المستهدفة فى البحث</a:t>
            </a:r>
            <a:r>
              <a:rPr kumimoji="0" lang="en-US" sz="32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Arial" panose="020B0604020202020204" pitchFamily="34" charset="0"/>
              </a:rPr>
              <a:t>.</a:t>
            </a:r>
            <a:endParaRPr kumimoji="0" lang="en-US"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r" defTabSz="914400" rtl="1" eaLnBrk="1" fontAlgn="auto" latinLnBrk="0" hangingPunct="1">
              <a:lnSpc>
                <a:spcPct val="107000"/>
              </a:lnSpc>
              <a:spcBef>
                <a:spcPts val="0"/>
              </a:spcBef>
              <a:spcAft>
                <a:spcPts val="800"/>
              </a:spcAft>
              <a:buClrTx/>
              <a:buSzPts val="1000"/>
              <a:buFontTx/>
              <a:buNone/>
              <a:tabLst>
                <a:tab pos="457200" algn="l"/>
              </a:tabLst>
              <a:defRPr/>
            </a:pP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1FFD9E5-0A91-4651-9B1E-D1384C44F7B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538223" y="1398251"/>
            <a:ext cx="4876800" cy="4876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76250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816184" y="1388740"/>
            <a:ext cx="5837593" cy="51332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4. </a:t>
            </a:r>
            <a:r>
              <a:rPr kumimoji="0" lang="ar-EG" sz="2800" b="1"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Times New Roman" panose="02020603050405020304" pitchFamily="18" charset="0"/>
              </a:rPr>
              <a:t>العناوين    </a:t>
            </a:r>
            <a:r>
              <a:rPr kumimoji="0" lang="en-US" sz="2800" b="1"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Headings</a:t>
            </a:r>
          </a:p>
          <a:p>
            <a:pPr marL="0" marR="0" lvl="0" indent="0" algn="justLow" defTabSz="914400" rtl="1" eaLnBrk="1" fontAlgn="auto" latinLnBrk="0" hangingPunct="1">
              <a:lnSpc>
                <a:spcPct val="150000"/>
              </a:lnSpc>
              <a:spcBef>
                <a:spcPts val="0"/>
              </a:spcBef>
              <a:spcAft>
                <a:spcPts val="800"/>
              </a:spcAft>
              <a:buClrTx/>
              <a:buSzPts val="1000"/>
              <a:buFontTx/>
              <a:buNone/>
              <a:tabLst>
                <a:tab pos="457200" algn="l"/>
              </a:tabLst>
              <a:defRPr/>
            </a:pP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من العوامل التي تُعد مهمة أيضا في ترتيب المواقع الالكترونية في نتائج البحث، مراعاة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تقس</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ي</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 المقالات لعن</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اوين</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رئيسية و</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أخرى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فرعية، وأن تحتوي على كلمات البحث المستهدفة</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r" defTabSz="914400" rtl="1" eaLnBrk="1" fontAlgn="auto" latinLnBrk="0" hangingPunct="1">
              <a:lnSpc>
                <a:spcPct val="107000"/>
              </a:lnSpc>
              <a:spcBef>
                <a:spcPts val="0"/>
              </a:spcBef>
              <a:spcAft>
                <a:spcPts val="800"/>
              </a:spcAft>
              <a:buClrTx/>
              <a:buSzPts val="1000"/>
              <a:buFontTx/>
              <a:buNone/>
              <a:tabLst>
                <a:tab pos="457200" algn="l"/>
              </a:tabLst>
              <a:defRPr/>
            </a:pP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38FD047-1DBB-4724-A317-1B52EB38A6D5}"/>
              </a:ext>
            </a:extLst>
          </p:cNvPr>
          <p:cNvPicPr>
            <a:picLocks noChangeAspect="1"/>
          </p:cNvPicPr>
          <p:nvPr/>
        </p:nvPicPr>
        <p:blipFill>
          <a:blip r:embed="rId3">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tretch>
            <a:fillRect/>
          </a:stretch>
        </p:blipFill>
        <p:spPr>
          <a:xfrm>
            <a:off x="546281" y="1464428"/>
            <a:ext cx="4765984" cy="4765984"/>
          </a:xfrm>
          <a:prstGeom prst="rect">
            <a:avLst/>
          </a:prstGeom>
        </p:spPr>
      </p:pic>
    </p:spTree>
    <p:extLst>
      <p:ext uri="{BB962C8B-B14F-4D97-AF65-F5344CB8AC3E}">
        <p14:creationId xmlns:p14="http://schemas.microsoft.com/office/powerpoint/2010/main" val="1316474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36696" y="1388740"/>
            <a:ext cx="6617082" cy="54235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5. </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المحتوى النصي والمرئي</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يجب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التأكد من صحة المعلومات ودقتها، واستخدام صور أو فيديوهات أو موشن جرافيك، وتطوير المحتوى باستمرار، فهذا يساعد المتصفح فى فهم المقالات المكتوبة التي تعزز معرفة القارئ؛ وبما يساعد فى العملية التسويقية بشكل غير مباشر، أو تعليمات الشراء والسياسات الخاصة بالموقع، وحقوق التأليف، وحقوق النشر، مع الحفاظ على الهوية الخاصة بالموقع</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39BD733-F92C-4945-ABAB-A874A1851D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45" y="1609425"/>
            <a:ext cx="4871343" cy="39214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311801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36696" y="1555901"/>
            <a:ext cx="6617082" cy="49318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Pts val="1000"/>
              <a:buFontTx/>
              <a:buNone/>
              <a:tabLst>
                <a:tab pos="457200" algn="l"/>
              </a:tabLst>
              <a:defRPr/>
            </a:pP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6.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الروابط الداخلية والخارجية</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Internal</a:t>
            </a:r>
            <a:r>
              <a:rPr kumimoji="0" lang="en-US" sz="1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&amp;</a:t>
            </a:r>
            <a:r>
              <a:rPr kumimoji="0" lang="en-US" sz="1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External Links</a:t>
            </a:r>
            <a:endParaRPr kumimoji="0" lang="en-US" sz="20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Pts val="1000"/>
              <a:buFontTx/>
              <a:buNone/>
              <a:tabLst>
                <a:tab pos="457200" algn="l"/>
              </a:tabLst>
              <a:defRPr/>
            </a:pP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7.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تحديد الكلمات المفتاحية المناسبة مما يزيد من سهولة الأمر على المتصفح وعلى جوجل لإظهارك فى النتائج البحثية</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D540F81-98DD-48C7-872C-9215F94F71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555901"/>
            <a:ext cx="4498474" cy="43795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3269207"/>
      </p:ext>
    </p:extLst>
  </p:cSld>
  <p:clrMapOvr>
    <a:masterClrMapping/>
  </p:clrMapOvr>
  <p:timing>
    <p:tnLst>
      <p:par>
        <p:cTn id="1" dur="indefinite" restart="never" nodeType="tmRoot">
          <p:childTnLst>
            <p:par>
              <p:cTn id="2"/>
            </p:par>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36696" y="1555901"/>
            <a:ext cx="6617082" cy="49318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07000"/>
              </a:lnSpc>
              <a:spcBef>
                <a:spcPts val="0"/>
              </a:spcBef>
              <a:spcAft>
                <a:spcPts val="800"/>
              </a:spcAft>
              <a:buClrTx/>
              <a:buSzTx/>
              <a:buFont typeface="Wingdings" panose="05000000000000000000" pitchFamily="2" charset="2"/>
              <a:buChar char="Ø"/>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من أهم الطرق التي تعزز</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أيضا</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أهمية خدمات ال</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ـ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SEO</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هي</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تجربة تصفح زوار الموقع</a:t>
            </a:r>
            <a:r>
              <a:rPr kumimoji="0" lang="en-US" sz="16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User</a:t>
            </a:r>
            <a:r>
              <a:rPr kumimoji="0" lang="en-US" sz="10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Experience</a:t>
            </a:r>
            <a:r>
              <a:rPr kumimoji="0" lang="en-US" sz="24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حيث تشمل</a:t>
            </a:r>
            <a:r>
              <a:rPr kumimoji="0" lang="en-US" sz="2400" b="1"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1.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سرعة تحميل صفحات الموقع المختلفة </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Loading Speed</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باستخدام المحتوى المرئي المناسب فى المجال الخاص بالموقع من صور وفيديوهات أو موشن جرافيك بحجم قليل وجودة مناسبة</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2.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تصميم الموقع</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Website Design</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EG"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Times New Roman" panose="02020603050405020304" pitchFamily="18" charset="0"/>
              </a:rPr>
              <a:t>وذلك ب</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اختيار تصميم مبدع للشركة والموقع الالكتروني، واختيار ألوان ملائمة للمنتجات والخدمات، مع الحفاظ على هوية الموقع الالكتروني ووسائل التواصل الاجتماعي الأخرى</a:t>
            </a:r>
            <a:r>
              <a:rPr kumimoji="0" lang="en-US" sz="24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4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طرق تعزز</a:t>
            </a:r>
            <a:r>
              <a:rPr kumimoji="0" lang="ar-EG" sz="24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من </a:t>
            </a:r>
            <a:r>
              <a:rPr kumimoji="0" lang="ar-SA" sz="24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أهمية خدمات ال</a:t>
            </a:r>
            <a:r>
              <a:rPr kumimoji="0" lang="ar-EG" sz="24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ـ </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SEO</a:t>
            </a:r>
            <a:r>
              <a:rPr kumimoji="0" lang="en-US" sz="2400" b="0"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mn-cs"/>
              </a:rPr>
              <a:t> </a:t>
            </a:r>
            <a:r>
              <a:rPr kumimoji="0" lang="ar-EG" sz="24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تتعلق بت</a:t>
            </a:r>
            <a:r>
              <a:rPr kumimoji="0" lang="ar-SA" sz="24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جربة تصفح زوار الموقع</a:t>
            </a:r>
            <a:r>
              <a:rPr kumimoji="0" lang="en-US" sz="16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mn-cs"/>
              </a:rPr>
              <a:t> </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User</a:t>
            </a:r>
            <a:r>
              <a:rPr kumimoji="0" lang="en-US" sz="10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Experience</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8FFED53-4A02-4F59-B9F8-394B3782C937}"/>
              </a:ext>
            </a:extLst>
          </p:cNvPr>
          <p:cNvPicPr>
            <a:picLocks noChangeAspect="1"/>
          </p:cNvPicPr>
          <p:nvPr/>
        </p:nvPicPr>
        <p:blipFill>
          <a:blip r:embed="rId3"/>
          <a:stretch>
            <a:fillRect/>
          </a:stretch>
        </p:blipFill>
        <p:spPr>
          <a:xfrm>
            <a:off x="410603" y="3796230"/>
            <a:ext cx="4050875" cy="25415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F2091699-1BF0-4DC7-A823-E78B46A5F270}"/>
              </a:ext>
            </a:extLst>
          </p:cNvPr>
          <p:cNvPicPr>
            <a:picLocks noChangeAspect="1"/>
          </p:cNvPicPr>
          <p:nvPr/>
        </p:nvPicPr>
        <p:blipFill>
          <a:blip r:embed="rId4"/>
          <a:stretch>
            <a:fillRect/>
          </a:stretch>
        </p:blipFill>
        <p:spPr>
          <a:xfrm>
            <a:off x="538222" y="1226006"/>
            <a:ext cx="3901376" cy="2450109"/>
          </a:xfrm>
          <a:prstGeom prst="rect">
            <a:avLst/>
          </a:prstGeom>
        </p:spPr>
      </p:pic>
    </p:spTree>
    <p:extLst>
      <p:ext uri="{BB962C8B-B14F-4D97-AF65-F5344CB8AC3E}">
        <p14:creationId xmlns:p14="http://schemas.microsoft.com/office/powerpoint/2010/main" val="555455924"/>
      </p:ext>
    </p:extLst>
  </p:cSld>
  <p:clrMapOvr>
    <a:masterClrMapping/>
  </p:clrMapOvr>
  <p:timing>
    <p:tnLst>
      <p:par>
        <p:cTn id="1" dur="indefinite" restart="never" nodeType="tmRoot">
          <p:childTnLst>
            <p:par>
              <p:cTn id="2"/>
            </p:par>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36696" y="1555901"/>
            <a:ext cx="6617082" cy="49318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3</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هيكل الموقع الداخلي</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Website</a:t>
            </a:r>
            <a:r>
              <a:rPr kumimoji="0" lang="en-US" sz="10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Structure</a:t>
            </a:r>
            <a:endPar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justLow"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ويجب هنا أن يتم تخصيص فئات وتصنيفات منفصلة لكل قسم</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مثل قسم المنتجات</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وقسم المقالات بالمدونة، والاهتمام بالصفحة الرئيسية، وأيقونات التواصل الاجتماعي، وسهولة الاشتراك فى الموقع بتسجيل البريد الإلكتروني، وتوفير اللغة العربية والإنجليزية، مع توفير خريطة للموقع مميزة، بطريقة يسهل التنقل بها داخل الموقع</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2DF8B23-D96C-438B-8565-1A5D25C231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617" y="1448634"/>
            <a:ext cx="4634032" cy="48719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03937541"/>
      </p:ext>
    </p:extLst>
  </p:cSld>
  <p:clrMapOvr>
    <a:masterClrMapping/>
  </p:clrMapOvr>
  <p:timing>
    <p:tnLst>
      <p:par>
        <p:cTn id="1" dur="indefinite" restart="never" nodeType="tmRoot">
          <p:childTnLst>
            <p:par>
              <p:cTn id="2"/>
            </p:par>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861154" y="1799989"/>
            <a:ext cx="5897554" cy="42410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07000"/>
              </a:lnSpc>
              <a:spcBef>
                <a:spcPts val="0"/>
              </a:spcBef>
              <a:spcAft>
                <a:spcPts val="800"/>
              </a:spcAft>
              <a:buClrTx/>
              <a:buSzPts val="1000"/>
              <a:buFontTx/>
              <a:buNone/>
              <a:tabLst>
                <a:tab pos="457200" algn="l"/>
              </a:tabLst>
              <a:defRPr/>
            </a:pP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4.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محتوى الموقع الالكتروني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Web Content</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يجب أن تحرص دائماً على أن يحظى الزائر بمحتوى ممتع ومعرفة مميزة، وأن يخلو الموقع من الإعلانات المزعجة</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Pts val="1000"/>
              <a:buFontTx/>
              <a:buNone/>
              <a:tabLst>
                <a:tab pos="457200" algn="l"/>
              </a:tabLst>
              <a:defRPr/>
            </a:pP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5.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توافق الموقع مع التصفح من الهواتف الجوالة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Mobile-Friendly</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endParaRPr kumimoji="0" lang="en-US"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A7CDD2A-39ED-490B-83FD-CB28FBBA47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439" y="1586965"/>
            <a:ext cx="4540616" cy="2396778"/>
          </a:xfrm>
          <a:prstGeom prst="rect">
            <a:avLst/>
          </a:prstGeom>
        </p:spPr>
      </p:pic>
      <p:pic>
        <p:nvPicPr>
          <p:cNvPr id="8" name="Picture 7">
            <a:extLst>
              <a:ext uri="{FF2B5EF4-FFF2-40B4-BE49-F238E27FC236}">
                <a16:creationId xmlns:a16="http://schemas.microsoft.com/office/drawing/2014/main" id="{3F9CBA42-9EC4-413E-98B9-B6B979C08C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4438" y="4092314"/>
            <a:ext cx="4422099" cy="2228292"/>
          </a:xfrm>
          <a:prstGeom prst="rect">
            <a:avLst/>
          </a:prstGeom>
        </p:spPr>
      </p:pic>
    </p:spTree>
    <p:extLst>
      <p:ext uri="{BB962C8B-B14F-4D97-AF65-F5344CB8AC3E}">
        <p14:creationId xmlns:p14="http://schemas.microsoft.com/office/powerpoint/2010/main" val="1578570423"/>
      </p:ext>
    </p:extLst>
  </p:cSld>
  <p:clrMapOvr>
    <a:masterClrMapping/>
  </p:clrMapOvr>
  <p:timing>
    <p:tnLst>
      <p:par>
        <p:cTn id="1" dur="indefinite" restart="never" nodeType="tmRoot">
          <p:childTnLst>
            <p:par>
              <p:cTn id="2"/>
            </p:par>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801193" y="1464427"/>
            <a:ext cx="6079632" cy="52132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00000"/>
              </a:lnSpc>
              <a:spcBef>
                <a:spcPts val="0"/>
              </a:spcBef>
              <a:spcAft>
                <a:spcPts val="800"/>
              </a:spcAft>
              <a:buClrTx/>
              <a:buSzPts val="1000"/>
              <a:buFontTx/>
              <a:buNone/>
              <a:tabLst>
                <a:tab pos="457200" algn="l"/>
              </a:tabLst>
              <a:defRPr/>
            </a:pP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6.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درجة أمان المواقع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Security</a:t>
            </a:r>
            <a:r>
              <a:rPr kumimoji="0" lang="en-US" sz="9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Concerns</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فالموقع الناجح يسعى لتوفير أعلى درجات الأمان للمستخدم</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p>
          <a:p>
            <a:pPr marL="0" marR="0" lvl="0" indent="0" algn="justLow" defTabSz="914400" rtl="1" eaLnBrk="1" fontAlgn="auto" latinLnBrk="0" hangingPunct="1">
              <a:lnSpc>
                <a:spcPct val="107000"/>
              </a:lnSpc>
              <a:spcBef>
                <a:spcPts val="0"/>
              </a:spcBef>
              <a:spcAft>
                <a:spcPts val="800"/>
              </a:spcAft>
              <a:buClrTx/>
              <a:buSzTx/>
              <a:buFontTx/>
              <a:buNone/>
              <a:tabLst/>
              <a:defRPr/>
            </a:pP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Arial" panose="020B0604020202020204" pitchFamily="34" charset="0"/>
              </a:rPr>
              <a:t> </a:t>
            </a:r>
            <a:r>
              <a:rPr kumimoji="0" lang="ar-EG"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Arial" panose="020B0604020202020204" pitchFamily="34" charset="0"/>
              </a:rPr>
              <a:t>و</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تكمن الاستفادة القصوى من أهمية خدمات ال</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ـ</a:t>
            </a:r>
            <a:r>
              <a:rPr kumimoji="0" lang="en-US" sz="2800" b="0"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SEO</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Simplified Arabic" panose="02020603050405020304" pitchFamily="18" charset="-78"/>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فى التطوير الدائم للموقع باستخدام تقنيات حديثة ومتابعة أخبار مجال نشاطك أولاً بأول، والكتابة عن أهم الموضوعات بها، وتحليل النتائج، ووجود المنافسين، وانتاج محتوى أصلى خاص بك ومميز، مع توفير تجربة رائعة للمستخدم دائماً</a:t>
            </a:r>
            <a:r>
              <a:rPr kumimoji="0" lang="en-US" sz="2800" b="0" i="0" u="none" strike="noStrike" kern="1200" cap="none" spc="0" normalizeH="0" baseline="0" noProof="0" dirty="0">
                <a:ln>
                  <a:noFill/>
                </a:ln>
                <a:solidFill>
                  <a:srgbClr val="002060"/>
                </a:solidFill>
                <a:effectLst/>
                <a:uLnTx/>
                <a:uFillTx/>
                <a:latin typeface="Simplified Arabic" panose="02020603050405020304" pitchFamily="18" charset="-78"/>
                <a:ea typeface="Calibri" panose="020F0502020204030204" pitchFamily="34" charset="0"/>
                <a:cs typeface="+mn-cs"/>
              </a:rPr>
              <a:t>.</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Pts val="1000"/>
              <a:buFontTx/>
              <a:buNone/>
              <a:tabLst>
                <a:tab pos="457200" algn="l"/>
              </a:tabLst>
              <a:defRPr/>
            </a:pPr>
            <a:endParaRPr kumimoji="0" lang="en-US"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73574" y="537394"/>
            <a:ext cx="9707251"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marR="0" lvl="0" indent="0" algn="justLow" defTabSz="914400" rtl="1" eaLnBrk="1" fontAlgn="auto" latinLnBrk="0" hangingPunct="1">
              <a:lnSpc>
                <a:spcPct val="107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عوامل ترتيب المواقع الإلكترونية في نتائج صفحات البحث</a:t>
            </a:r>
            <a:r>
              <a:rPr kumimoji="0" lang="en-US"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rPr>
              <a:t> </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وفقاً لمعايير الـــ </a:t>
            </a:r>
            <a:r>
              <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n-cs"/>
              </a:rPr>
              <a:t>SEO</a:t>
            </a:r>
            <a:r>
              <a:rPr kumimoji="0" lang="en-US" sz="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63F334B-BC9C-4493-AD0C-6BE23847CE09}"/>
              </a:ext>
            </a:extLst>
          </p:cNvPr>
          <p:cNvPicPr>
            <a:picLocks noChangeAspect="1"/>
          </p:cNvPicPr>
          <p:nvPr/>
        </p:nvPicPr>
        <p:blipFill>
          <a:blip r:embed="rId3"/>
          <a:stretch>
            <a:fillRect/>
          </a:stretch>
        </p:blipFill>
        <p:spPr>
          <a:xfrm>
            <a:off x="311175" y="1794808"/>
            <a:ext cx="5116639" cy="36276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44215944"/>
      </p:ext>
    </p:extLst>
  </p:cSld>
  <p:clrMapOvr>
    <a:masterClrMapping/>
  </p:clrMapOvr>
  <p:timing>
    <p:tnLst>
      <p:par>
        <p:cTn id="1" dur="indefinite" restart="never" nodeType="tmRoot">
          <p:childTnLst>
            <p:par>
              <p:cTn id="2"/>
            </p:par>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280024"/>
            <a:ext cx="11284837" cy="50693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endParaRPr kumimoji="0" lang="en-US" sz="18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 </a:t>
            </a:r>
            <a:r>
              <a:rPr kumimoji="0" 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Organic Search </a:t>
            </a:r>
            <a:r>
              <a:rPr kumimoji="0" lang="en-US" sz="32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Results </a:t>
            </a:r>
            <a:r>
              <a:rPr kumimoji="0" lang="ar-SA" sz="32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هي نتائج البحث التي تظهر للمستخدم نتيجة استخدام فعّال لتقنيات تحسين محركات البحث</a:t>
            </a:r>
            <a:r>
              <a:rPr kumimoji="0" lang="en-US" sz="32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SEO </a:t>
            </a:r>
            <a:r>
              <a:rPr kumimoji="0" lang="ar-SA" sz="32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Times New Roman" panose="02020603050405020304" pitchFamily="18" charset="0"/>
              </a:rPr>
              <a:t>، والتي لم يتم دفع أي مبالغ من قبل أصحابها كي تظهر في صفحة النتائج. لقد كان من السهل تحديد نتائج البحث الطبيعية فيما مضى. حيث كانت النتائج الإعلانية ظاهرة في أعلى صفحة النتائج، تليها بعد ذلك </a:t>
            </a:r>
            <a:r>
              <a:rPr kumimoji="0" lang="ar-SA" sz="3200" b="0" i="0" u="none" strike="noStrike" kern="1200" cap="none" spc="0" normalizeH="0" baseline="0" noProof="0" dirty="0">
                <a:ln>
                  <a:noFill/>
                </a:ln>
                <a:solidFill>
                  <a:srgbClr val="0070C0"/>
                </a:solidFill>
                <a:effectLst/>
                <a:uLnTx/>
                <a:uFillTx/>
                <a:latin typeface="Adobe Caslon Pro" panose="0205050205050A020403" pitchFamily="18" charset="0"/>
                <a:ea typeface="Calibri" panose="020F0502020204030204" pitchFamily="34" charset="0"/>
                <a:cs typeface="Times New Roman" panose="02020603050405020304" pitchFamily="18" charset="0"/>
              </a:rPr>
              <a:t>10</a:t>
            </a:r>
            <a:r>
              <a:rPr kumimoji="0" lang="ar-SA" sz="32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Times New Roman" panose="02020603050405020304" pitchFamily="18" charset="0"/>
              </a:rPr>
              <a:t> روابط لنتائج طبيعية. لكن ومع مرور الوقت تغيّرت طريقة عرض النتائج على محركات البحث، فكيف يمكن التعرف على نتائج البحث الطبيعية؟</a:t>
            </a:r>
            <a:endParaRPr kumimoji="0" lang="ar-EG" sz="32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Low" defTabSz="914400" rtl="1" eaLnBrk="1" fontAlgn="auto" latinLnBrk="0" hangingPunct="1">
              <a:lnSpc>
                <a:spcPct val="150000"/>
              </a:lnSpc>
              <a:spcBef>
                <a:spcPts val="0"/>
              </a:spcBef>
              <a:spcAft>
                <a:spcPts val="80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818151" y="508657"/>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800100" marR="0" lvl="1" indent="-342900" algn="justLow" defTabSz="914400" rtl="1"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نتائج البحث الطبيعية غير المدفوعة</a:t>
            </a: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Organic Search</a:t>
            </a:r>
            <a:endParaRPr kumimoji="0" lang="en-US"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endParaRPr>
          </a:p>
          <a:p>
            <a:pPr marL="57150" marR="0" lvl="0" indent="0" algn="justLow" defTabSz="914400" rtl="1" eaLnBrk="1" fontAlgn="auto" latinLnBrk="0" hangingPunct="1">
              <a:lnSpc>
                <a:spcPct val="107000"/>
              </a:lnSpc>
              <a:spcBef>
                <a:spcPts val="0"/>
              </a:spcBef>
              <a:spcAft>
                <a:spcPts val="80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90593957"/>
      </p:ext>
    </p:extLst>
  </p:cSld>
  <p:clrMapOvr>
    <a:masterClrMapping/>
  </p:clrMapOvr>
  <p:timing>
    <p:tnLst>
      <p:par>
        <p:cTn id="1" dur="indefinite" restart="never" nodeType="tmRoot">
          <p:childTnLst>
            <p:par>
              <p:cTn id="2"/>
            </p:par>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516380" y="1504828"/>
            <a:ext cx="6205927" cy="50693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0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تحتوي صفحات نتائج البحث اليوم والتي تُعرف اختصارًا بـ</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 SERP </a:t>
            </a:r>
            <a:r>
              <a:rPr kumimoji="0" lang="ar-SA" sz="20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على المزيد من الإعلانات وكذلك نتائج البحث الطبيعي الديناميكية المميزة التي تُعرف بـ</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 SERP features </a:t>
            </a:r>
            <a:r>
              <a:rPr kumimoji="0" lang="ar-SA" sz="20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إضافة إلى نتائج البحث الطبيعي العادية</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
              <a:tabLst/>
              <a:defRPr/>
            </a:pPr>
            <a:r>
              <a:rPr kumimoji="0" lang="ar-SA" sz="20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من الأمثلة على نتائج البحث الديناميكية</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 SERP features </a:t>
            </a:r>
            <a:r>
              <a:rPr kumimoji="0" lang="ar-SA" sz="20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نجد</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0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الـ</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Times New Roman" panose="02020603050405020304" pitchFamily="18" charset="0"/>
              </a:rPr>
              <a:t> Snippets </a:t>
            </a:r>
            <a:r>
              <a:rPr kumimoji="0" lang="ar-SA" sz="20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أو صناديق الإجابة التي تظهر على شكل إجابة عن سؤالك في أعلى صفحة البحث داخل صندوق</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0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قسم النتائج ذات العلاقة أو</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Times New Roman" panose="02020603050405020304" pitchFamily="18" charset="0"/>
              </a:rPr>
              <a:t> People Also Ask.</a:t>
            </a:r>
            <a:endParaRPr kumimoji="0" lang="ar-EG" sz="20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EG" sz="18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Times New Roman" panose="02020603050405020304" pitchFamily="18" charset="0"/>
              </a:rPr>
              <a:t>قسم الصور ذات العلاقة بعملية البحث، بالإضافة للعديد من أشكال النتائج الأخرى التي تتغير وفقا لميول المستخدمين واحتياجاتهم. </a:t>
            </a:r>
            <a:endParaRPr kumimoji="0" lang="en-US" sz="18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818151" y="508657"/>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800100" marR="0" lvl="1" indent="-342900" algn="justLow" defTabSz="914400" rtl="1"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نتائج البحث الطبيعية غير المدفوعة</a:t>
            </a: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Organic Search</a:t>
            </a:r>
            <a:endParaRPr kumimoji="0" lang="en-US"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endParaRPr>
          </a:p>
          <a:p>
            <a:pPr marL="57150" marR="0" lvl="0" indent="0" algn="justLow" defTabSz="914400" rtl="1" eaLnBrk="1" fontAlgn="auto" latinLnBrk="0" hangingPunct="1">
              <a:lnSpc>
                <a:spcPct val="107000"/>
              </a:lnSpc>
              <a:spcBef>
                <a:spcPts val="0"/>
              </a:spcBef>
              <a:spcAft>
                <a:spcPts val="80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BD5E49F-B0A5-40F4-8593-4CAC124B4732}"/>
              </a:ext>
            </a:extLst>
          </p:cNvPr>
          <p:cNvPicPr>
            <a:picLocks noChangeAspect="1"/>
          </p:cNvPicPr>
          <p:nvPr/>
        </p:nvPicPr>
        <p:blipFill>
          <a:blip r:embed="rId3"/>
          <a:stretch>
            <a:fillRect/>
          </a:stretch>
        </p:blipFill>
        <p:spPr>
          <a:xfrm>
            <a:off x="242061" y="1406954"/>
            <a:ext cx="5115801" cy="4942389"/>
          </a:xfrm>
          <a:prstGeom prst="rect">
            <a:avLst/>
          </a:prstGeom>
        </p:spPr>
      </p:pic>
    </p:spTree>
    <p:extLst>
      <p:ext uri="{BB962C8B-B14F-4D97-AF65-F5344CB8AC3E}">
        <p14:creationId xmlns:p14="http://schemas.microsoft.com/office/powerpoint/2010/main" val="2085173644"/>
      </p:ext>
    </p:extLst>
  </p:cSld>
  <p:clrMapOvr>
    <a:masterClrMapping/>
  </p:clrMapOvr>
  <p:timing>
    <p:tnLst>
      <p:par>
        <p:cTn id="1" dur="indefinite" restart="never" nodeType="tmRoot">
          <p:childTnLst>
            <p:par>
              <p:cTn id="2"/>
            </p:par>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487173"/>
            <a:ext cx="11156299" cy="51412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ومن الجدير بالذكر أن نتائج البحث المميزة</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SERP features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في محرك البحث</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Google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طبيعية تمامًا (غير مدفوعة) منها ما يتأثر بتقنيات الـ</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في حين لا علاقة لبعضها الآخر بتقنيات تحسين محركات البحث</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a:t>
            </a:r>
            <a:endParaRPr kumimoji="0" lang="en-US"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من الأمثلة على الـ</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SERP features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التي تتأثر بالـ</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يعتمد ظهورها في الصفحة الأولى لنتائج البحث على مدى قوّتها واستخدام السيو</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فيها</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a:t>
            </a: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الـ</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Snippets.</a:t>
            </a:r>
            <a:endParaRPr kumimoji="0" lang="en-US"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النتائج ذات العلاقة ببحثك والتي تظهر أحيانًا على شكل صناديق باسم</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People Also Ask.</a:t>
            </a:r>
            <a:endParaRPr kumimoji="0" lang="en-US"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أمّا النتائج المميزة التي لا تتأثر بتقنيات الـ</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فهي تلك التي تتضمن معلومات من مواقع موثوقة أو متخصصة في موضوع البحث مثل </a:t>
            </a:r>
            <a:r>
              <a:rPr kumimoji="0" lang="en-US"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EG"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الموسوعة المعرفية</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Wikipedia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 أو</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IMDb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المتخصص في تقييم الأفلام</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a:t>
            </a:r>
            <a:endParaRPr kumimoji="0" lang="en-US"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818151" y="508657"/>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800100" marR="0" lvl="1" indent="-342900" algn="justLow" defTabSz="914400" rtl="1"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نتائج البحث الطبيعية غير المدفوعة</a:t>
            </a: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 Organic Search</a:t>
            </a:r>
            <a:endParaRPr kumimoji="0" lang="en-US"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n-cs"/>
            </a:endParaRPr>
          </a:p>
          <a:p>
            <a:pPr marL="57150" marR="0" lvl="0" indent="0" algn="justLow" defTabSz="914400" rtl="1" eaLnBrk="1" fontAlgn="auto" latinLnBrk="0" hangingPunct="1">
              <a:lnSpc>
                <a:spcPct val="107000"/>
              </a:lnSpc>
              <a:spcBef>
                <a:spcPts val="0"/>
              </a:spcBef>
              <a:spcAft>
                <a:spcPts val="80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74257424"/>
      </p:ext>
    </p:extLst>
  </p:cSld>
  <p:clrMapOvr>
    <a:masterClrMapping/>
  </p:clrMapOvr>
  <p:timing>
    <p:tnLst>
      <p:par>
        <p:cTn id="1" dur="indefinite" restart="never" nodeType="tmRoot">
          <p:childTnLst>
            <p:par>
              <p:cTn id="2"/>
            </p:par>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586991" y="1487173"/>
            <a:ext cx="6880484" cy="51412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وهذان المصطلحان يعبران عن تقنيتين شهيرتين في عالم الـ</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اللتان تُعرفان أيضًا بقبعة الـ</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البيضاء</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White Hat SEO </a:t>
            </a: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وقبعة الـ</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السوداء</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Black Hat SEO.</a:t>
            </a:r>
            <a:endParaRPr kumimoji="0" lang="en-US" sz="16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1.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قبعة الـ</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البيضاء</a:t>
            </a:r>
            <a:endParaRPr kumimoji="0" lang="en-US" sz="16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ويقصد بها تقنيات الـ</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 SEO </a:t>
            </a: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وأفضل الممارسات والاستراتيجيات التي تتوافق مع القوانين والشروط التي تنصّ عليها محركات البحث. حيث تهدف في المقام الأول إلى إفادة المستخدمين وتقديم نتائج أفضل لبحثهم</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818151" y="508657"/>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marR="0" lvl="0" indent="-342900" algn="ctr" defTabSz="914400" rtl="1" eaLnBrk="1" fontAlgn="auto" latinLnBrk="0" hangingPunct="1">
              <a:lnSpc>
                <a:spcPct val="150000"/>
              </a:lnSpc>
              <a:spcBef>
                <a:spcPts val="0"/>
              </a:spcBef>
              <a:spcAft>
                <a:spcPts val="800"/>
              </a:spcAft>
              <a:buClrTx/>
              <a:buSzTx/>
              <a:buFont typeface="Wingdings" panose="05000000000000000000" pitchFamily="2" charset="2"/>
              <a:buChar char=""/>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القبعة البيضاء والقبعة السوداء</a:t>
            </a:r>
            <a:r>
              <a:rPr kumimoji="0" lang="ar-EG"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8D7DE08-824F-45E9-96F2-439D22DE36E1}"/>
              </a:ext>
            </a:extLst>
          </p:cNvPr>
          <p:cNvPicPr/>
          <p:nvPr/>
        </p:nvPicPr>
        <p:blipFill>
          <a:blip r:embed="rId3">
            <a:extLst>
              <a:ext uri="{28A0092B-C50C-407E-A947-70E740481C1C}">
                <a14:useLocalDpi xmlns:a14="http://schemas.microsoft.com/office/drawing/2010/main" val="0"/>
              </a:ext>
            </a:extLst>
          </a:blip>
          <a:stretch>
            <a:fillRect/>
          </a:stretch>
        </p:blipFill>
        <p:spPr>
          <a:xfrm>
            <a:off x="179699" y="1415217"/>
            <a:ext cx="4259900" cy="4176113"/>
          </a:xfrm>
          <a:prstGeom prst="rect">
            <a:avLst/>
          </a:prstGeom>
        </p:spPr>
      </p:pic>
    </p:spTree>
    <p:extLst>
      <p:ext uri="{BB962C8B-B14F-4D97-AF65-F5344CB8AC3E}">
        <p14:creationId xmlns:p14="http://schemas.microsoft.com/office/powerpoint/2010/main" val="1306210762"/>
      </p:ext>
    </p:extLst>
  </p:cSld>
  <p:clrMapOvr>
    <a:masterClrMapping/>
  </p:clrMapOvr>
  <p:timing>
    <p:tnLst>
      <p:par>
        <p:cTn id="1" dur="indefinite" restart="never" nodeType="tmRoot">
          <p:childTnLst>
            <p:par>
              <p:cTn id="2"/>
            </p:par>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34898" y="1487174"/>
            <a:ext cx="9922203" cy="48181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2.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قبعة الـ</a:t>
            </a: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 SEO </a:t>
            </a:r>
            <a:r>
              <a:rPr kumimoji="0" lang="ar-SA" sz="2400" b="1"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السوداء</a:t>
            </a:r>
            <a:endParaRPr kumimoji="0" lang="en-US" sz="16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وتُشير إلى التقنيات والاستراتيجيات التي تهدف لخداع محركات البحث، بهدف الحصول على حركة مرور أعلى وزيارات أكثر من المستخدمين</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6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قد تنجح استراتيجيات الـ</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 Black Hat SEO </a:t>
            </a:r>
            <a:r>
              <a:rPr kumimoji="0" lang="ar-SA" sz="24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Times New Roman" panose="02020603050405020304" pitchFamily="18" charset="0"/>
              </a:rPr>
              <a:t>في تحقيق أرقام أعلى فعلاً، لكنها مع ذلك تعرّض موقعك لخطر العقوبة والحظر من قبل محركات البحث، بل قد يتّمّ إزالة موقعك تمامًا من صفحات نتائج البحث، وقد يكلّفك ذلك خسائر مادية فادحة. فاحرص على تجنّبها والتزم بالاستراتيجيات والتقنيات السليمة</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600" b="0" i="0" u="none" strike="noStrike" kern="1200" cap="none" spc="0" normalizeH="0" baseline="0" noProof="0" dirty="0">
              <a:ln>
                <a:noFill/>
              </a:ln>
              <a:solidFill>
                <a:srgbClr val="0070C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marR="0" lvl="0" indent="-342900" algn="ctr" defTabSz="914400" rtl="1" eaLnBrk="1" fontAlgn="auto" latinLnBrk="0" hangingPunct="1">
              <a:lnSpc>
                <a:spcPct val="150000"/>
              </a:lnSpc>
              <a:spcBef>
                <a:spcPts val="0"/>
              </a:spcBef>
              <a:spcAft>
                <a:spcPts val="800"/>
              </a:spcAft>
              <a:buClrTx/>
              <a:buSzTx/>
              <a:buFont typeface="Wingdings" panose="05000000000000000000" pitchFamily="2" charset="2"/>
              <a:buChar char=""/>
              <a:tabLst/>
              <a:defRPr/>
            </a:pPr>
            <a:r>
              <a:rPr kumimoji="0" lang="ar-SA" sz="2800" b="1" i="0" u="none" strike="noStrike" kern="1200" cap="none" spc="0" normalizeH="0" baseline="0" noProof="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القبعة البيضاء والقبعة السوداء</a:t>
            </a:r>
            <a:r>
              <a:rPr kumimoji="0" lang="ar-EG" sz="2800" b="1" i="0" u="none" strike="noStrike" kern="1200" cap="none" spc="0" normalizeH="0" baseline="0" noProof="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28287097"/>
      </p:ext>
    </p:extLst>
  </p:cSld>
  <p:clrMapOvr>
    <a:masterClrMapping/>
  </p:clrMapOvr>
  <p:timing>
    <p:tnLst>
      <p:par>
        <p:cTn id="1" dur="indefinite" restart="never" nodeType="tmRoot">
          <p:childTnLst>
            <p:par>
              <p:cTn id="2"/>
            </p:par>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487174"/>
            <a:ext cx="11569650" cy="48181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قد يبدو لك أمر تحسين موقعك من أجل محركات البحث مهمة صعبة، لكن لابد لك أن تعرف بأن محركات البحث تريد لك في الواقع أن تنجح، وستساعدك على ذلك أيضًا. حيث أنها وعلى اختلاف أنواعها تقد</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لمشرفي المواقع العديد من أدوات إدارة الويب أو ما يعرف بالـ</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Webmaster Tools</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وتقوم بإرفاق هذه الأدوات مع دليل شامل لكيفية الاستخدام وأحسن الس</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بل لتحقيق أفضل النتائج</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على الرغم من اختلاف هذه الأدوات وتنوعها لكنها جميعها تتبع قاعدة رئيسية: لا تحاول خداع محركات البحث، وابذل جهدك بدلاً من ذلك حتى تقدّم لمستخدمي موقعك تجربة مميزة على الإنترنت. من خلال اتباع الإرشادات العامة وتحقيق نية المستخدم</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User Intent </a:t>
            </a:r>
            <a:endParaRPr kumimoji="0" lang="en-US" sz="12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marR="0" lvl="0" indent="-342900" algn="ctr" defTabSz="914400" rtl="1" eaLnBrk="1" fontAlgn="auto" latinLnBrk="0" hangingPunct="1">
              <a:lnSpc>
                <a:spcPct val="150000"/>
              </a:lnSpc>
              <a:spcBef>
                <a:spcPts val="0"/>
              </a:spcBef>
              <a:spcAft>
                <a:spcPts val="800"/>
              </a:spcAft>
              <a:buClrTx/>
              <a:buSzTx/>
              <a:buFont typeface="Wingdings" panose="05000000000000000000" pitchFamily="2" charset="2"/>
              <a:buChar char=""/>
              <a:tabLst/>
              <a:defRPr/>
            </a:pPr>
            <a:r>
              <a:rPr kumimoji="0" lang="ar-SA" sz="28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محركات البحث وأدوات إدارة مواقع البحث</a:t>
            </a: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85835897"/>
      </p:ext>
    </p:extLst>
  </p:cSld>
  <p:clrMapOvr>
    <a:masterClrMapping/>
  </p:clrMapOvr>
  <p:timing>
    <p:tnLst>
      <p:par>
        <p:cTn id="1" dur="indefinite" restart="never" nodeType="tmRoot">
          <p:childTnLst>
            <p:par>
              <p:cTn id="2"/>
            </p:par>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06519" y="1415218"/>
            <a:ext cx="6574306" cy="51067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457200" marR="0" lvl="0" indent="-457200" algn="justLow" defTabSz="914400" rtl="1" eaLnBrk="1" fontAlgn="auto" latinLnBrk="0" hangingPunct="1">
              <a:lnSpc>
                <a:spcPct val="100000"/>
              </a:lnSpc>
              <a:spcBef>
                <a:spcPts val="0"/>
              </a:spcBef>
              <a:spcAft>
                <a:spcPts val="800"/>
              </a:spcAft>
              <a:buClrTx/>
              <a:buSzTx/>
              <a:buFontTx/>
              <a:buAutoNum type="arabicPeriod"/>
              <a:tabLst/>
              <a:defRPr/>
            </a:pP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إرشادات مشرفي المواقع من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Google</a:t>
            </a:r>
            <a:r>
              <a:rPr kumimoji="0" lang="en-US" sz="1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Webmaster Guidelines</a:t>
            </a:r>
            <a:endParaRPr kumimoji="0" lang="ar-EG"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المبادئ الرئيسية</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أنشئ صفحاتك للمستخدمين وليس لمحركات البحث</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لا تخدع مستخدمي موقعك الإلكتروني</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تجنب اللجوء إلى الحيل والطرق الملتوية لتحسين ترتيبك في صفحة نتائج البحث. </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اسأل نفسك قبل القيام بأي شيء: هل يفيد هذا الأمر زوار موقعي؟" و "هل سأفعل هذا الأمر لو لم يكن هنالك وجود لمحركات البحث؟</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فكّر دومًا فيما يجعل موقعك مميزًا، متفرّدًا أو أكثر جذبًا لاهتمام </a:t>
            </a:r>
            <a:r>
              <a:rPr kumimoji="0" lang="ar-SA" sz="2400" b="0" i="0" u="none" strike="noStrike" kern="1200" cap="none" spc="0" normalizeH="0" baseline="0" noProof="0" dirty="0" err="1">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المستخدمي</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ن.</a:t>
            </a:r>
            <a:endParaRPr kumimoji="0" lang="ar-EG"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228600" marR="0" lvl="0" indent="-228600" algn="justLow" defTabSz="914400" rtl="1" eaLnBrk="1" fontAlgn="auto" latinLnBrk="0" hangingPunct="1">
              <a:lnSpc>
                <a:spcPct val="150000"/>
              </a:lnSpc>
              <a:spcBef>
                <a:spcPts val="0"/>
              </a:spcBef>
              <a:spcAft>
                <a:spcPts val="800"/>
              </a:spcAft>
              <a:buClrTx/>
              <a:buSzTx/>
              <a:buFontTx/>
              <a:buAutoNum type="arabicPeriod"/>
              <a:tabLst/>
              <a:defRPr/>
            </a:pPr>
            <a:endParaRPr kumimoji="0" lang="en-US" sz="11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SA" sz="28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إرشادات إدارة المواقع من مختلف محركات البحث</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0F7FCC5-2230-4FEC-926F-35975C90FF1F}"/>
              </a:ext>
            </a:extLst>
          </p:cNvPr>
          <p:cNvPicPr>
            <a:picLocks noChangeAspect="1"/>
          </p:cNvPicPr>
          <p:nvPr/>
        </p:nvPicPr>
        <p:blipFill>
          <a:blip r:embed="rId3"/>
          <a:stretch>
            <a:fillRect/>
          </a:stretch>
        </p:blipFill>
        <p:spPr>
          <a:xfrm>
            <a:off x="311175" y="1415217"/>
            <a:ext cx="4889416" cy="44386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13086757"/>
      </p:ext>
    </p:extLst>
  </p:cSld>
  <p:clrMapOvr>
    <a:masterClrMapping/>
  </p:clrMapOvr>
  <p:timing>
    <p:tnLst>
      <p:par>
        <p:cTn id="1" dur="indefinite" restart="never" nodeType="tmRoot">
          <p:childTnLst>
            <p:par>
              <p:cTn id="2"/>
            </p:par>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492" y="1487174"/>
            <a:ext cx="11028610" cy="48181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Low" defTabSz="914400" rtl="1" eaLnBrk="1" fontAlgn="auto" latinLnBrk="0" hangingPunct="1">
              <a:lnSpc>
                <a:spcPct val="100000"/>
              </a:lnSpc>
              <a:spcBef>
                <a:spcPts val="0"/>
              </a:spcBef>
              <a:spcAft>
                <a:spcPts val="800"/>
              </a:spcAft>
              <a:buClrTx/>
              <a:buSzTx/>
              <a:buFont typeface="Wingdings" panose="05000000000000000000" pitchFamily="2" charset="2"/>
              <a:buChar char="Ø"/>
              <a:tabLst/>
              <a:defRPr/>
            </a:pP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تجنب ما يلي</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المحتوى الذى يتم إنشاؤه تلقائياً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بطريقة برمجية</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6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حيل الروابط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أي استخدام الروابط بطرق غير قانونية بهدف التلاعب بالأرقام وترتيب النتائج على صفحة البحث</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6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إنشاء صفحات ويب تتضمن محتوى قليل أو شبه معدوم أو فيها محتوى غير أصلي (منسوخ من مواقع أخرى</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تزوير المحتوى (بحيث يظهر لروبوتات فهرسة الويب</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Crawlers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محتوى مختلف عن ذلك الذي يُعرض للمستخدمين</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النصوص والروابط المخفية</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6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صفحات المدخل</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Doorway Pages: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وهي صفحات ويب يتمّ تصميمها خصيصًا لتحقيق أرقام عالية في بحث معيّن ومن ثمّ تحويل حركة المرور هذه إلى موقعك الخاص</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2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SA" sz="2800" b="1" i="0" u="none" strike="noStrike" kern="1200" cap="none" spc="0" normalizeH="0" baseline="0" noProof="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إرشادات إدارة المواقع من مختلف محركات البحث</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52335650"/>
      </p:ext>
    </p:extLst>
  </p:cSld>
  <p:clrMapOvr>
    <a:masterClrMapping/>
  </p:clrMapOvr>
  <p:timing>
    <p:tnLst>
      <p:par>
        <p:cTn id="1" dur="indefinite" restart="never" nodeType="tmRoot">
          <p:childTnLst>
            <p:par>
              <p:cTn id="2"/>
            </p:par>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57797" y="1324059"/>
            <a:ext cx="8252507" cy="5304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2. </a:t>
            </a:r>
            <a:r>
              <a:rPr kumimoji="0" lang="ar-SA" sz="2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إرشادات مشرفي المواقع من</a:t>
            </a:r>
            <a:r>
              <a:rPr kumimoji="0" lang="ar-EG" sz="2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a:t>
            </a:r>
            <a:r>
              <a:rPr kumimoji="0" lang="en-US" sz="2800" b="1"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cs typeface="+mn-cs"/>
              </a:rPr>
              <a:t>Bing</a:t>
            </a:r>
          </a:p>
          <a:p>
            <a:pPr marL="285750" marR="0" lvl="0" indent="-285750" algn="justLow" defTabSz="914400" rtl="1" eaLnBrk="1" fontAlgn="auto" latinLnBrk="0" hangingPunct="1">
              <a:lnSpc>
                <a:spcPct val="100000"/>
              </a:lnSpc>
              <a:spcBef>
                <a:spcPts val="0"/>
              </a:spcBef>
              <a:spcAft>
                <a:spcPts val="800"/>
              </a:spcAft>
              <a:buClrTx/>
              <a:buSzTx/>
              <a:buFont typeface="Wingdings" panose="05000000000000000000" pitchFamily="2" charset="2"/>
              <a:buChar char="Ø"/>
              <a:tabLst/>
              <a:defRPr/>
            </a:pPr>
            <a:r>
              <a:rPr kumimoji="0" lang="ar-SA" sz="1400" b="1" i="0" u="none" strike="noStrike" kern="1200" cap="none" spc="0" normalizeH="0" baseline="0" noProof="0" dirty="0">
                <a:ln>
                  <a:noFill/>
                </a:ln>
                <a:solidFill>
                  <a:srgbClr val="002060"/>
                </a:solidFill>
                <a:effectLst/>
                <a:uLnTx/>
                <a:uFillTx/>
                <a:latin typeface="Calibri" panose="020F0502020204030204"/>
                <a:ea typeface="Calibri" panose="020F0502020204030204" pitchFamily="34" charset="0"/>
                <a:cs typeface="Times New Roman" panose="02020603050405020304" pitchFamily="18" charset="0"/>
              </a:rPr>
              <a:t> </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المبادئ الرئيسية</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قدم محتوى واضحًا، عميقًا جذّابًا يسهل العثور عليه في موقعك</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حافظ على عناوين واضحة وذات علاقة بالمضمون</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لا تهمل سرعة صفحة عرض صفحة الويب وأهمية تقديم تجربة مستخدم مُرضية</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احرص على استخدام البيانات الوصفية</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Alt Text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لوصف الصور حيث تساعد</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Bing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على فهم محتوى الصور بشكل أفضل</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تعتبر الروابط</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Links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دليلاً على الشعبية، ومحرّك</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Bing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يقدّر على وجه الخصوص الروابط التي تكبر وتشتهر طبيعيًا (دون إعلانات مدفوعة</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التأثير الاجتماعي ومشاركة المحتوى على منصات التواصل</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الاجتماعي</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يعتبر علامة إيجابية </a:t>
            </a:r>
            <a:r>
              <a:rPr kumimoji="0" lang="ar-SA" sz="2400" b="0" i="0" u="none" strike="noStrike" kern="1200" cap="none" spc="0" normalizeH="0" baseline="0" noProof="0" dirty="0" err="1">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ويؤث</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ر</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على ترتيبك الطبيعي في صفحة نتائج البحث على</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Bing</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SA" sz="2800" b="1" i="0" u="none" strike="noStrike" kern="1200" cap="none" spc="0" normalizeH="0" baseline="0" noProof="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إرشادات إدارة المواقع من مختلف محركات البحث</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2F02DDF-47DC-4EAB-8ADE-D5DBF04D2CAF}"/>
              </a:ext>
            </a:extLst>
          </p:cNvPr>
          <p:cNvPicPr/>
          <p:nvPr/>
        </p:nvPicPr>
        <p:blipFill>
          <a:blip r:embed="rId3">
            <a:extLst>
              <a:ext uri="{28A0092B-C50C-407E-A947-70E740481C1C}">
                <a14:useLocalDpi xmlns:a14="http://schemas.microsoft.com/office/drawing/2010/main" val="0"/>
              </a:ext>
            </a:extLst>
          </a:blip>
          <a:stretch>
            <a:fillRect/>
          </a:stretch>
        </p:blipFill>
        <p:spPr>
          <a:xfrm>
            <a:off x="179882" y="1495022"/>
            <a:ext cx="3177915" cy="35266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78582532"/>
      </p:ext>
    </p:extLst>
  </p:cSld>
  <p:clrMapOvr>
    <a:masterClrMapping/>
  </p:clrMapOvr>
  <p:timing>
    <p:tnLst>
      <p:par>
        <p:cTn id="1" dur="indefinite" restart="never" nodeType="tmRoot">
          <p:childTnLst>
            <p:par>
              <p:cTn id="2"/>
            </p:par>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530606" y="1324059"/>
            <a:ext cx="8079698" cy="5304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justLow" defTabSz="914400" rtl="1" eaLnBrk="1" fontAlgn="auto" latinLnBrk="0" hangingPunct="1">
              <a:lnSpc>
                <a:spcPct val="100000"/>
              </a:lnSpc>
              <a:spcBef>
                <a:spcPts val="0"/>
              </a:spcBef>
              <a:spcAft>
                <a:spcPts val="800"/>
              </a:spcAft>
              <a:buClrTx/>
              <a:buSzTx/>
              <a:buFont typeface="Wingdings" panose="05000000000000000000" pitchFamily="2" charset="2"/>
              <a:buChar char="Ø"/>
              <a:tabLst/>
              <a:defRPr/>
            </a:pP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تجنب ما يلي</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المحتوى الضعيف وصفحات الويب التي تعرض الدعايات فقط أو التي توجه المستخدمين إلى مواقع أخرى</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تقنيات الروابط المسيئة التي تهدف إلى زيادة عدد الروابط الداخلية</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Internal Links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في صفحة معينة، مثل شراء الروابط وأي حيل أخرى غير قانونية</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استخدام المحتوى المسروق أو المكرر في عدة صفحات ويب</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المبالغة في استخدام الكلمات المفتاحية</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Keyword Stuffing.</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تزوير المحتوى أو الـ</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Cloaking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بحيث يظهر لروبوتات فهرسة الويب</a:t>
            </a:r>
            <a:r>
              <a:rPr kumimoji="0" lang="en-US" sz="11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Crawlers</a:t>
            </a:r>
            <a:r>
              <a:rPr kumimoji="0" lang="en-US" sz="12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محتوى مختلف عن ذلك الذي يُعرض للمستخدمين</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SA" sz="2800" b="1" i="0" u="none" strike="noStrike" kern="1200" cap="none" spc="0" normalizeH="0" baseline="0" noProof="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إرشادات إدارة المواقع من مختلف محركات البحث</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81BB0AA7-66A2-4F5E-9D4C-F27592509209}"/>
              </a:ext>
            </a:extLst>
          </p:cNvPr>
          <p:cNvPicPr/>
          <p:nvPr/>
        </p:nvPicPr>
        <p:blipFill>
          <a:blip r:embed="rId3">
            <a:extLst>
              <a:ext uri="{28A0092B-C50C-407E-A947-70E740481C1C}">
                <a14:useLocalDpi xmlns:a14="http://schemas.microsoft.com/office/drawing/2010/main" val="0"/>
              </a:ext>
            </a:extLst>
          </a:blip>
          <a:stretch>
            <a:fillRect/>
          </a:stretch>
        </p:blipFill>
        <p:spPr>
          <a:xfrm>
            <a:off x="404162" y="1568596"/>
            <a:ext cx="2915884" cy="37208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96850662"/>
      </p:ext>
    </p:extLst>
  </p:cSld>
  <p:clrMapOvr>
    <a:masterClrMapping/>
  </p:clrMapOvr>
  <p:timing>
    <p:tnLst>
      <p:par>
        <p:cTn id="1" dur="indefinite" restart="never" nodeType="tmRoot">
          <p:childTnLst>
            <p:par>
              <p:cTn id="2"/>
            </p:par>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76680" y="1280226"/>
            <a:ext cx="8079698" cy="55777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3. </a:t>
            </a: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إرشادات تمثيل النشاط التجاري من جوجل</a:t>
            </a:r>
          </a:p>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في</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حال كنت تملك مشروعًا محليًا يقدم خدمة أو سلعة مباشرة للعملاء، يمكنك هنا أن تبني حضورًا لك على شبكة الإنترنت، ويتيح لك جوجل أن تضيف عملك هذا إلى قائمة النشاط التجاري</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Google My Business</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وتجذب المزيد من العملاء، لكن لابدّ بالطبع أن تلتزم بالقوانين والقواعد المنصوص عليها من قبل جوجل</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Tx/>
              <a:buFont typeface="Wingdings" panose="05000000000000000000" pitchFamily="2" charset="2"/>
              <a:buChar char="Ø"/>
              <a:tabLst/>
              <a:defRPr/>
            </a:pP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المبادئ الأساسية</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تأكد من أهليتك لإنشاء ملف شخصي في فهرس</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Google My Business: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إذ يجب أن يكون لعملك عنوان حقيقي (حتى لو كان عنوان منزلك الخاص)، وأن تقدم خدمتك للجمهور بشكل مباشر إما من خلال البيع وجهًا لوجه </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أو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عن طريق زيارة العملاء وتقديم الخدمة لهم</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سجل جميع البيانات الخاصة بنشاطك التجاري بدقة ومصداقية، ويتضمن ذلك</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pPr marL="742950" marR="0" lvl="1" indent="-28575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914400" algn="l"/>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اسم النشاط</a:t>
            </a:r>
            <a:r>
              <a:rPr kumimoji="0" lang="ar-EG"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العنوان، رقم الهاتف، الموقع الالكتروني، ساعات العمل، فئات النشاط وأقسامه بالإضافة إلى أي خدمات أو أنشطة أخرى.</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SA" sz="2800" b="1" i="0" u="none" strike="noStrike" kern="1200" cap="none" spc="0" normalizeH="0" baseline="0" noProof="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إرشادات إدارة المواقع من مختلف محركات البحث</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AB07B3C6-7528-48C2-A40D-9012A77B4E9A}"/>
              </a:ext>
            </a:extLst>
          </p:cNvPr>
          <p:cNvPicPr/>
          <p:nvPr/>
        </p:nvPicPr>
        <p:blipFill>
          <a:blip r:embed="rId3">
            <a:extLst>
              <a:ext uri="{28A0092B-C50C-407E-A947-70E740481C1C}">
                <a14:useLocalDpi xmlns:a14="http://schemas.microsoft.com/office/drawing/2010/main" val="0"/>
              </a:ext>
            </a:extLst>
          </a:blip>
          <a:stretch>
            <a:fillRect/>
          </a:stretch>
        </p:blipFill>
        <p:spPr>
          <a:xfrm>
            <a:off x="28491" y="1433927"/>
            <a:ext cx="3357797" cy="42953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32187098"/>
      </p:ext>
    </p:extLst>
  </p:cSld>
  <p:clrMapOvr>
    <a:masterClrMapping/>
  </p:clrMapOvr>
  <p:timing>
    <p:tnLst>
      <p:par>
        <p:cTn id="1" dur="indefinite" restart="never" nodeType="tmRoot">
          <p:childTnLst>
            <p:par>
              <p:cTn id="2"/>
            </p:par>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76680" y="1280226"/>
            <a:ext cx="8079698" cy="55777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3. </a:t>
            </a: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إرشادات تمثيل النشاط التجاري من جوجل</a:t>
            </a:r>
          </a:p>
          <a:p>
            <a:pPr marL="457200" marR="0" lvl="0" indent="-4572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تجنب ما يلي</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إنشاء ملف لوحدات غير مؤهلة لهذا النوع من التصنيفات</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سوء تمثيل نشاطك التجاري من خلال المبالغة في استخدام كلمات مفتاحية غير مناسبة في اسم النشاط التجاري (ذكر الخدمات أو الموقع الجغرافي في اسم النشاط</a:t>
            </a:r>
            <a:r>
              <a:rPr kumimoji="0" lang="ar-EG"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50000"/>
              </a:lnSpc>
              <a:spcBef>
                <a:spcPts val="0"/>
              </a:spcBef>
              <a:spcAft>
                <a:spcPts val="800"/>
              </a:spcAft>
              <a:buClrTx/>
              <a:buSzPts val="1000"/>
              <a:buFont typeface="Courier New" panose="02070309020205020404" pitchFamily="49" charset="0"/>
              <a:buChar char="o"/>
              <a:tabLst>
                <a:tab pos="457200" algn="l"/>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استخدام عناوين مزيفة لنشاطك التجاري، أو أسماء مكاتب افتراضية بدلاً من العنوان الحقيقي</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SA" sz="2800" b="1" i="0" u="none" strike="noStrike" kern="1200" cap="none" spc="0" normalizeH="0" baseline="0" noProof="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إرشادات إدارة المواقع من مختلف محركات البحث</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AB07B3C6-7528-48C2-A40D-9012A77B4E9A}"/>
              </a:ext>
            </a:extLst>
          </p:cNvPr>
          <p:cNvPicPr/>
          <p:nvPr/>
        </p:nvPicPr>
        <p:blipFill>
          <a:blip r:embed="rId3">
            <a:extLst>
              <a:ext uri="{28A0092B-C50C-407E-A947-70E740481C1C}">
                <a14:useLocalDpi xmlns:a14="http://schemas.microsoft.com/office/drawing/2010/main" val="0"/>
              </a:ext>
            </a:extLst>
          </a:blip>
          <a:stretch>
            <a:fillRect/>
          </a:stretch>
        </p:blipFill>
        <p:spPr>
          <a:xfrm>
            <a:off x="28491" y="1433927"/>
            <a:ext cx="3357797" cy="42953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44111564"/>
      </p:ext>
    </p:extLst>
  </p:cSld>
  <p:clrMapOvr>
    <a:masterClrMapping/>
  </p:clrMapOvr>
  <p:timing>
    <p:tnLst>
      <p:par>
        <p:cTn id="1" dur="indefinite" restart="never" nodeType="tmRoot">
          <p:childTnLst>
            <p:par>
              <p:cTn id="2"/>
            </p:par>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581611" y="1143535"/>
            <a:ext cx="8079698" cy="55777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مهمتك كمتخصص في تحسين محركات البحث تتمثل في تزويد المستخدمين بالمحتوى المناسب الذي يبحثون عنه وبالشكل المناسب الذي يفضلونه</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وتتجلي هنا </a:t>
            </a: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نوايا المستخدم الأكثر شيوعًا</a:t>
            </a:r>
            <a:r>
              <a:rPr kumimoji="0" lang="ar-EG"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فيما يلي:</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معلوماتية</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Informational:</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والتي يبحث فيها المستخدم عن معلومة معينة، مثلا: أفضل المنح الدراسية في الخارج</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تصفحيه</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Navigational:</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والتي يبحث فيها المستخدم عن موقع معين </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Low" defTabSz="914400" rtl="1" eaLnBrk="1" fontAlgn="auto" latinLnBrk="0" hangingPunct="1">
              <a:lnSpc>
                <a:spcPct val="100000"/>
              </a:lnSpc>
              <a:spcBef>
                <a:spcPts val="0"/>
              </a:spcBef>
              <a:spcAft>
                <a:spcPts val="800"/>
              </a:spcAft>
              <a:buClrTx/>
              <a:buSzPts val="1000"/>
              <a:buFont typeface="Courier New" panose="02070309020205020404" pitchFamily="49" charset="0"/>
              <a:buChar char="o"/>
              <a:tabLst>
                <a:tab pos="457200" algn="l"/>
              </a:tabLst>
              <a:defRPr/>
            </a:pPr>
            <a:r>
              <a:rPr kumimoji="0" lang="ar-SA" sz="28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معاملاتية</a:t>
            </a: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Transactional:</a:t>
            </a: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ar-SA" sz="2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والتي يسعى المستخدم من خلالها إلى إجراء معاملة معينة كالبيع أو الشراء. مثلاً: أجهزة حاسوب </a:t>
            </a:r>
            <a:r>
              <a:rPr kumimoji="0" lang="ar-SA"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للبيع بأسعار مغرية</a:t>
            </a: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a:t>
            </a:r>
            <a:endParaRPr kumimoji="0" lang="en-US"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SA" sz="2800" b="1" i="0" u="none" strike="noStrike" kern="1200" cap="none" spc="0" normalizeH="0" baseline="0" noProof="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إرشادات إدارة المواقع من مختلف محركات البحث</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A41E5E24-E7EB-4ABF-A60F-AAC6A9D047D3}"/>
              </a:ext>
            </a:extLst>
          </p:cNvPr>
          <p:cNvPicPr/>
          <p:nvPr/>
        </p:nvPicPr>
        <p:blipFill>
          <a:blip r:embed="rId3">
            <a:extLst>
              <a:ext uri="{28A0092B-C50C-407E-A947-70E740481C1C}">
                <a14:useLocalDpi xmlns:a14="http://schemas.microsoft.com/office/drawing/2010/main" val="0"/>
              </a:ext>
            </a:extLst>
          </a:blip>
          <a:stretch>
            <a:fillRect/>
          </a:stretch>
        </p:blipFill>
        <p:spPr>
          <a:xfrm>
            <a:off x="197485" y="1707295"/>
            <a:ext cx="3174264" cy="44502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12513946"/>
      </p:ext>
    </p:extLst>
  </p:cSld>
  <p:clrMapOvr>
    <a:masterClrMapping/>
  </p:clrMapOvr>
  <p:timing>
    <p:tnLst>
      <p:par>
        <p:cTn id="1" dur="indefinite" restart="never" nodeType="tmRoot">
          <p:childTnLst>
            <p:par>
              <p:cTn id="2"/>
            </p:par>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536641" y="1415218"/>
            <a:ext cx="8079698" cy="55777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00000"/>
              </a:lnSpc>
              <a:spcBef>
                <a:spcPts val="0"/>
              </a:spcBef>
              <a:spcAft>
                <a:spcPts val="800"/>
              </a:spcAft>
              <a:buClrTx/>
              <a:buSzTx/>
              <a:buFont typeface="Wingdings" panose="05000000000000000000" pitchFamily="2" charset="2"/>
              <a:buChar char="Ø"/>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كيفية التعرف على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نيّة المستخدم</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يمكنك أخذ فكرة عامة حول نية المستخدم من خلال كتابة كلمة البحث الرئيسية التي تريدها على</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Google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ثم</a:t>
            </a:r>
            <a:r>
              <a:rPr kumimoji="0" lang="en-US"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تقييم النتائج التي حصلت عليها في صفحة نتائج البحث</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 SERP.</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على سبيل المثال، إن ظهر لك شريط أعلى الصفحة يُظهر صورًا ذات علاقة، فمن المرجح أن عددًا كبيرًا من الباحثين عن هذه الكلمة يبحثون في الغالب في قسم الصور</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احرص أيضًا على تقييم المحتوى الذي يقدمه منافسوك حول كلمة البحث هذه، والذي تفتقر إليه في موقعك</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ثمّ فكّر في تقديم محتوى ذو قيمة أكبر بـ 10 أضعاف مما تقدم</a:t>
            </a: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ه</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المواقع المنافسة</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00000"/>
              </a:lnSpc>
              <a:spcBef>
                <a:spcPts val="0"/>
              </a:spcBef>
              <a:spcAft>
                <a:spcPts val="800"/>
              </a:spcAft>
              <a:buClrTx/>
              <a:buSzTx/>
              <a:buFontTx/>
              <a:buNone/>
              <a:tabLst/>
              <a:defRPr/>
            </a:pPr>
            <a:r>
              <a:rPr kumimoji="0" lang="ar-EG"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ar-SA"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عندما تقدم محتوى ذا علاقة بكلمة البحث، ذو جودة عالية ستزداد فرصك في تحقيق ترتيب أفضل في صفحة نتائج البحث وزيادة مصداقية موقعك وموثوقيته</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US" sz="16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SA" sz="2800" b="1" i="0" u="none" strike="noStrike" kern="1200" cap="none" spc="0" normalizeH="0" baseline="0" noProof="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إرشادات إدارة المواقع من مختلف محركات البحث</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A41E5E24-E7EB-4ABF-A60F-AAC6A9D047D3}"/>
              </a:ext>
            </a:extLst>
          </p:cNvPr>
          <p:cNvPicPr/>
          <p:nvPr/>
        </p:nvPicPr>
        <p:blipFill>
          <a:blip r:embed="rId3">
            <a:extLst>
              <a:ext uri="{28A0092B-C50C-407E-A947-70E740481C1C}">
                <a14:useLocalDpi xmlns:a14="http://schemas.microsoft.com/office/drawing/2010/main" val="0"/>
              </a:ext>
            </a:extLst>
          </a:blip>
          <a:stretch>
            <a:fillRect/>
          </a:stretch>
        </p:blipFill>
        <p:spPr>
          <a:xfrm>
            <a:off x="197485" y="1707295"/>
            <a:ext cx="3174264" cy="44502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39894846"/>
      </p:ext>
    </p:extLst>
  </p:cSld>
  <p:clrMapOvr>
    <a:masterClrMapping/>
  </p:clrMapOvr>
  <p:timing>
    <p:tnLst>
      <p:par>
        <p:cTn id="1" dur="indefinite" restart="never" nodeType="tmRoot">
          <p:childTnLst>
            <p:par>
              <p:cTn id="2"/>
            </p:par>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26081" y="1439299"/>
            <a:ext cx="10117323" cy="4798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1" eaLnBrk="1" fontAlgn="auto" latinLnBrk="0" hangingPunct="1">
              <a:lnSpc>
                <a:spcPct val="2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تضمنت محاضرة اليوم الحديث عن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مفهوم </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علم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الـ</a:t>
            </a:r>
            <a:r>
              <a:rPr kumimoji="0" lang="ar-SA" sz="12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SEO</a:t>
            </a:r>
            <a:r>
              <a:rPr kumimoji="0" lang="ar-EG"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Times New Roman" panose="02020603050405020304" pitchFamily="18" charset="0"/>
              </a:rPr>
              <a:t>، والخاص بتحسين ترتيب نتائج المواقع الإلكترونية على محركات البحث المختلفة، كما تم تناول آلية عمل محركات البحث، وأهم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خدمات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SEO</a:t>
            </a:r>
            <a:r>
              <a:rPr kumimoji="0" lang="en-US" sz="7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فى </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إن</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جاح</a:t>
            </a:r>
            <a:r>
              <a:rPr kumimoji="0" lang="en-US" sz="11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rPr>
              <a:t> </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المواقع</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الإلكتروني</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ة، بالإضافة لتناول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نتائج البحث الطبيعية غير المدفوعة</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Calibri" panose="020F0502020204030204" pitchFamily="34" charset="0"/>
                <a:cs typeface="+mn-cs"/>
              </a:rPr>
              <a:t> Organic Search</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Arial" panose="020B0604020202020204" pitchFamily="34" charset="0"/>
              </a:rPr>
              <a:t>، وكذلك الحديث عن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محركات البحث وأدوات إدارة مواقع البحث</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فضلاً عن تناول أهم </a:t>
            </a:r>
            <a:r>
              <a:rPr kumimoji="0" lang="ar-SA"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إرشادات إدارة المواقع من مختلف محركات البحث</a:t>
            </a:r>
            <a:r>
              <a:rPr kumimoji="0" lang="ar-EG" sz="2400" b="1"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Times New Roman" panose="02020603050405020304" pitchFamily="18" charset="0"/>
              </a:rPr>
              <a:t> والتي تضمن لصاحب الموقع الالكتروني إمكانية كسب مزيد من الزوار لموقعه.</a:t>
            </a:r>
            <a:endParaRPr kumimoji="0" lang="en-US" sz="18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خاتمة</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12368350"/>
      </p:ext>
    </p:extLst>
  </p:cSld>
  <p:clrMapOvr>
    <a:masterClrMapping/>
  </p:clrMapOvr>
  <p:timing>
    <p:tnLst>
      <p:par>
        <p:cTn id="1" dur="indefinite" restart="never" nodeType="tmRoot">
          <p:childTnLst>
            <p:par>
              <p:cTn id="2"/>
            </p:par>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26081" y="1439299"/>
            <a:ext cx="10117323" cy="4798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Low" rtl="1">
              <a:buFont typeface="Times New Roman" panose="02020603050405020304" pitchFamily="18" charset="0"/>
              <a:buChar char="-"/>
            </a:pPr>
            <a:r>
              <a:rPr lang="ar-EG" sz="3200" dirty="0">
                <a:solidFill>
                  <a:srgbClr val="0070C0"/>
                </a:solidFill>
                <a:latin typeface="Calibri" panose="020F0502020204030204" pitchFamily="34" charset="0"/>
                <a:ea typeface="Calibri" panose="020F0502020204030204" pitchFamily="34" charset="0"/>
                <a:cs typeface="+mj-cs"/>
              </a:rPr>
              <a:t>طلال ناظم الزهيري، تهاني فلاح، أدوات تحسين محركات البحث </a:t>
            </a:r>
            <a:r>
              <a:rPr lang="en-US" sz="3200" dirty="0">
                <a:solidFill>
                  <a:srgbClr val="0070C0"/>
                </a:solidFill>
                <a:latin typeface="Calibri" panose="020F0502020204030204" pitchFamily="34" charset="0"/>
                <a:ea typeface="Calibri" panose="020F0502020204030204" pitchFamily="34" charset="0"/>
                <a:cs typeface="+mj-cs"/>
              </a:rPr>
              <a:t>SEO</a:t>
            </a:r>
            <a:r>
              <a:rPr lang="ar-EG" sz="3200" dirty="0">
                <a:solidFill>
                  <a:srgbClr val="0070C0"/>
                </a:solidFill>
                <a:latin typeface="Calibri" panose="020F0502020204030204" pitchFamily="34" charset="0"/>
                <a:ea typeface="Calibri" panose="020F0502020204030204" pitchFamily="34" charset="0"/>
                <a:cs typeface="+mj-cs"/>
              </a:rPr>
              <a:t> ودورها في كفاءة استرجاع المحتوي الرقمي للمجلات العلمية، الجامعة المستنصرية، كلية الآداب، قسم المعلومات، المجلة العراقية للمعلومات، المجلد 22، العدد 1-2- 2021.</a:t>
            </a:r>
          </a:p>
          <a:p>
            <a:pPr marL="342900" lvl="0" indent="-342900" algn="justLow" rtl="1">
              <a:buFont typeface="Times New Roman" panose="02020603050405020304" pitchFamily="18" charset="0"/>
              <a:buChar char="-"/>
            </a:pPr>
            <a:r>
              <a:rPr lang="ar-EG" sz="3200" dirty="0">
                <a:solidFill>
                  <a:srgbClr val="0070C0"/>
                </a:solidFill>
                <a:latin typeface="Calibri" panose="020F0502020204030204" pitchFamily="34" charset="0"/>
                <a:ea typeface="Calibri" panose="020F0502020204030204" pitchFamily="34" charset="0"/>
                <a:cs typeface="Times New Roman" panose="02020603050405020304" pitchFamily="18" charset="0"/>
              </a:rPr>
              <a:t>مايسة حمدي زكي شلبي، اتجاهات الجمهور المصري نحو مصداقية الإعلان الرقمي بالمواقع الإلكترونية للشركات، رسالة ماجستير، (جامعة المنصورة: كلية الآداب، قسم الإعلام، 2015)</a:t>
            </a:r>
          </a:p>
          <a:p>
            <a:pPr marL="342900" lvl="0" indent="-342900" algn="justLow" rtl="1">
              <a:buFont typeface="Times New Roman" panose="02020603050405020304" pitchFamily="18" charset="0"/>
              <a:buChar char="-"/>
            </a:pPr>
            <a:endParaRPr lang="en-US" sz="2000" dirty="0">
              <a:solidFill>
                <a:srgbClr val="0070C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70977" y="552691"/>
            <a:ext cx="80796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المصادر والمراجع </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87463910"/>
      </p:ext>
    </p:extLst>
  </p:cSld>
  <p:clrMapOvr>
    <a:masterClrMapping/>
  </p:clrMapOvr>
  <p:timing>
    <p:tnLst>
      <p:par>
        <p:cTn id="1" dur="indefinite" restart="never" nodeType="tmRoot">
          <p:childTnLst>
            <p:par>
              <p:cTn id="2"/>
            </p:par>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365560" y="2992620"/>
            <a:ext cx="3801492" cy="1906361"/>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665</TotalTime>
  <Words>3614</Words>
  <Application>Microsoft Office PowerPoint</Application>
  <PresentationFormat>Widescreen</PresentationFormat>
  <Paragraphs>261</Paragraphs>
  <Slides>42</Slides>
  <Notes>3</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42</vt:i4>
      </vt:variant>
    </vt:vector>
  </HeadingPairs>
  <TitlesOfParts>
    <vt:vector size="58" baseType="lpstr">
      <vt:lpstr>Adobe Kaiti Std R</vt:lpstr>
      <vt:lpstr>Adobe Arabic</vt:lpstr>
      <vt:lpstr>Adobe Caslon Pro</vt:lpstr>
      <vt:lpstr>Adobe Devanagari</vt:lpstr>
      <vt:lpstr>Adobe Garamond Pro</vt:lpstr>
      <vt:lpstr>Adobe Garamond Pro Bold</vt:lpstr>
      <vt:lpstr>Arial</vt:lpstr>
      <vt:lpstr>Book Antiqua</vt:lpstr>
      <vt:lpstr>Calibri</vt:lpstr>
      <vt:lpstr>Calibri Light</vt:lpstr>
      <vt:lpstr>Courier New</vt:lpstr>
      <vt:lpstr>Simplified Arabic</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NoteBook</cp:lastModifiedBy>
  <cp:revision>31</cp:revision>
  <dcterms:created xsi:type="dcterms:W3CDTF">2023-04-29T09:08:23Z</dcterms:created>
  <dcterms:modified xsi:type="dcterms:W3CDTF">2023-10-27T07:04:14Z</dcterms:modified>
</cp:coreProperties>
</file>