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52"/>
  </p:notesMasterIdLst>
  <p:sldIdLst>
    <p:sldId id="507" r:id="rId8"/>
    <p:sldId id="271" r:id="rId9"/>
    <p:sldId id="539" r:id="rId10"/>
    <p:sldId id="591" r:id="rId11"/>
    <p:sldId id="587" r:id="rId12"/>
    <p:sldId id="590" r:id="rId13"/>
    <p:sldId id="509" r:id="rId14"/>
    <p:sldId id="540" r:id="rId15"/>
    <p:sldId id="588" r:id="rId16"/>
    <p:sldId id="589" r:id="rId17"/>
    <p:sldId id="567" r:id="rId18"/>
    <p:sldId id="592" r:id="rId19"/>
    <p:sldId id="593" r:id="rId20"/>
    <p:sldId id="568" r:id="rId21"/>
    <p:sldId id="510" r:id="rId22"/>
    <p:sldId id="594" r:id="rId23"/>
    <p:sldId id="569" r:id="rId24"/>
    <p:sldId id="570" r:id="rId25"/>
    <p:sldId id="571" r:id="rId26"/>
    <p:sldId id="595" r:id="rId27"/>
    <p:sldId id="572" r:id="rId28"/>
    <p:sldId id="573" r:id="rId29"/>
    <p:sldId id="574" r:id="rId30"/>
    <p:sldId id="596" r:id="rId31"/>
    <p:sldId id="597" r:id="rId32"/>
    <p:sldId id="576" r:id="rId33"/>
    <p:sldId id="598" r:id="rId34"/>
    <p:sldId id="599" r:id="rId35"/>
    <p:sldId id="600" r:id="rId36"/>
    <p:sldId id="577" r:id="rId37"/>
    <p:sldId id="601" r:id="rId38"/>
    <p:sldId id="602" r:id="rId39"/>
    <p:sldId id="603" r:id="rId40"/>
    <p:sldId id="604" r:id="rId41"/>
    <p:sldId id="605" r:id="rId42"/>
    <p:sldId id="607" r:id="rId43"/>
    <p:sldId id="608" r:id="rId44"/>
    <p:sldId id="609" r:id="rId45"/>
    <p:sldId id="610" r:id="rId46"/>
    <p:sldId id="611" r:id="rId47"/>
    <p:sldId id="612" r:id="rId48"/>
    <p:sldId id="613" r:id="rId49"/>
    <p:sldId id="614" r:id="rId50"/>
    <p:sldId id="349" r:id="rId5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7/12/2024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15</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16</a:t>
            </a:fld>
            <a:endParaRPr lang="en-US" altLang="en-US"/>
          </a:p>
        </p:txBody>
      </p:sp>
    </p:spTree>
    <p:extLst>
      <p:ext uri="{BB962C8B-B14F-4D97-AF65-F5344CB8AC3E}">
        <p14:creationId xmlns:p14="http://schemas.microsoft.com/office/powerpoint/2010/main" val="3094014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17</a:t>
            </a:fld>
            <a:endParaRPr lang="en-US" altLang="en-US"/>
          </a:p>
        </p:txBody>
      </p:sp>
    </p:spTree>
    <p:extLst>
      <p:ext uri="{BB962C8B-B14F-4D97-AF65-F5344CB8AC3E}">
        <p14:creationId xmlns:p14="http://schemas.microsoft.com/office/powerpoint/2010/main" val="120666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18</a:t>
            </a:fld>
            <a:endParaRPr lang="en-US" altLang="en-US"/>
          </a:p>
        </p:txBody>
      </p:sp>
    </p:spTree>
    <p:extLst>
      <p:ext uri="{BB962C8B-B14F-4D97-AF65-F5344CB8AC3E}">
        <p14:creationId xmlns:p14="http://schemas.microsoft.com/office/powerpoint/2010/main" val="1078595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19</a:t>
            </a:fld>
            <a:endParaRPr lang="en-US" altLang="en-US"/>
          </a:p>
        </p:txBody>
      </p:sp>
    </p:spTree>
    <p:extLst>
      <p:ext uri="{BB962C8B-B14F-4D97-AF65-F5344CB8AC3E}">
        <p14:creationId xmlns:p14="http://schemas.microsoft.com/office/powerpoint/2010/main" val="2134770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20</a:t>
            </a:fld>
            <a:endParaRPr lang="en-US" altLang="en-US"/>
          </a:p>
        </p:txBody>
      </p:sp>
    </p:spTree>
    <p:extLst>
      <p:ext uri="{BB962C8B-B14F-4D97-AF65-F5344CB8AC3E}">
        <p14:creationId xmlns:p14="http://schemas.microsoft.com/office/powerpoint/2010/main" val="2485350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21</a:t>
            </a:fld>
            <a:endParaRPr lang="en-US" altLang="en-US"/>
          </a:p>
        </p:txBody>
      </p:sp>
    </p:spTree>
    <p:extLst>
      <p:ext uri="{BB962C8B-B14F-4D97-AF65-F5344CB8AC3E}">
        <p14:creationId xmlns:p14="http://schemas.microsoft.com/office/powerpoint/2010/main" val="1407577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22</a:t>
            </a:fld>
            <a:endParaRPr lang="en-US" altLang="en-US"/>
          </a:p>
        </p:txBody>
      </p:sp>
    </p:spTree>
    <p:extLst>
      <p:ext uri="{BB962C8B-B14F-4D97-AF65-F5344CB8AC3E}">
        <p14:creationId xmlns:p14="http://schemas.microsoft.com/office/powerpoint/2010/main" val="29788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23</a:t>
            </a:fld>
            <a:endParaRPr lang="en-US" altLang="en-US"/>
          </a:p>
        </p:txBody>
      </p:sp>
    </p:spTree>
    <p:extLst>
      <p:ext uri="{BB962C8B-B14F-4D97-AF65-F5344CB8AC3E}">
        <p14:creationId xmlns:p14="http://schemas.microsoft.com/office/powerpoint/2010/main" val="3275456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24</a:t>
            </a:fld>
            <a:endParaRPr lang="en-US" altLang="en-US"/>
          </a:p>
        </p:txBody>
      </p:sp>
    </p:spTree>
    <p:extLst>
      <p:ext uri="{BB962C8B-B14F-4D97-AF65-F5344CB8AC3E}">
        <p14:creationId xmlns:p14="http://schemas.microsoft.com/office/powerpoint/2010/main" val="1221011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25</a:t>
            </a:fld>
            <a:endParaRPr lang="en-US" altLang="en-US"/>
          </a:p>
        </p:txBody>
      </p:sp>
    </p:spTree>
    <p:extLst>
      <p:ext uri="{BB962C8B-B14F-4D97-AF65-F5344CB8AC3E}">
        <p14:creationId xmlns:p14="http://schemas.microsoft.com/office/powerpoint/2010/main" val="1967432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26</a:t>
            </a:fld>
            <a:endParaRPr lang="en-US" altLang="en-US"/>
          </a:p>
        </p:txBody>
      </p:sp>
    </p:spTree>
    <p:extLst>
      <p:ext uri="{BB962C8B-B14F-4D97-AF65-F5344CB8AC3E}">
        <p14:creationId xmlns:p14="http://schemas.microsoft.com/office/powerpoint/2010/main" val="1247175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27</a:t>
            </a:fld>
            <a:endParaRPr lang="en-US" altLang="en-US"/>
          </a:p>
        </p:txBody>
      </p:sp>
    </p:spTree>
    <p:extLst>
      <p:ext uri="{BB962C8B-B14F-4D97-AF65-F5344CB8AC3E}">
        <p14:creationId xmlns:p14="http://schemas.microsoft.com/office/powerpoint/2010/main" val="4132807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28</a:t>
            </a:fld>
            <a:endParaRPr lang="en-US" altLang="en-US"/>
          </a:p>
        </p:txBody>
      </p:sp>
    </p:spTree>
    <p:extLst>
      <p:ext uri="{BB962C8B-B14F-4D97-AF65-F5344CB8AC3E}">
        <p14:creationId xmlns:p14="http://schemas.microsoft.com/office/powerpoint/2010/main" val="7251330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29</a:t>
            </a:fld>
            <a:endParaRPr lang="en-US" altLang="en-US"/>
          </a:p>
        </p:txBody>
      </p:sp>
    </p:spTree>
    <p:extLst>
      <p:ext uri="{BB962C8B-B14F-4D97-AF65-F5344CB8AC3E}">
        <p14:creationId xmlns:p14="http://schemas.microsoft.com/office/powerpoint/2010/main" val="98406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30</a:t>
            </a:fld>
            <a:endParaRPr lang="en-US" altLang="en-US"/>
          </a:p>
        </p:txBody>
      </p:sp>
    </p:spTree>
    <p:extLst>
      <p:ext uri="{BB962C8B-B14F-4D97-AF65-F5344CB8AC3E}">
        <p14:creationId xmlns:p14="http://schemas.microsoft.com/office/powerpoint/2010/main" val="2336348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31</a:t>
            </a:fld>
            <a:endParaRPr lang="en-US" altLang="en-US"/>
          </a:p>
        </p:txBody>
      </p:sp>
    </p:spTree>
    <p:extLst>
      <p:ext uri="{BB962C8B-B14F-4D97-AF65-F5344CB8AC3E}">
        <p14:creationId xmlns:p14="http://schemas.microsoft.com/office/powerpoint/2010/main" val="40313867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32</a:t>
            </a:fld>
            <a:endParaRPr lang="en-US" altLang="en-US"/>
          </a:p>
        </p:txBody>
      </p:sp>
    </p:spTree>
    <p:extLst>
      <p:ext uri="{BB962C8B-B14F-4D97-AF65-F5344CB8AC3E}">
        <p14:creationId xmlns:p14="http://schemas.microsoft.com/office/powerpoint/2010/main" val="694624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33</a:t>
            </a:fld>
            <a:endParaRPr lang="en-US" altLang="en-US"/>
          </a:p>
        </p:txBody>
      </p:sp>
    </p:spTree>
    <p:extLst>
      <p:ext uri="{BB962C8B-B14F-4D97-AF65-F5344CB8AC3E}">
        <p14:creationId xmlns:p14="http://schemas.microsoft.com/office/powerpoint/2010/main" val="1583896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34</a:t>
            </a:fld>
            <a:endParaRPr lang="en-US" altLang="en-US"/>
          </a:p>
        </p:txBody>
      </p:sp>
    </p:spTree>
    <p:extLst>
      <p:ext uri="{BB962C8B-B14F-4D97-AF65-F5344CB8AC3E}">
        <p14:creationId xmlns:p14="http://schemas.microsoft.com/office/powerpoint/2010/main" val="24225833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35</a:t>
            </a:fld>
            <a:endParaRPr lang="en-US" altLang="en-US"/>
          </a:p>
        </p:txBody>
      </p:sp>
    </p:spTree>
    <p:extLst>
      <p:ext uri="{BB962C8B-B14F-4D97-AF65-F5344CB8AC3E}">
        <p14:creationId xmlns:p14="http://schemas.microsoft.com/office/powerpoint/2010/main" val="626681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36</a:t>
            </a:fld>
            <a:endParaRPr lang="en-US" altLang="en-US"/>
          </a:p>
        </p:txBody>
      </p:sp>
    </p:spTree>
    <p:extLst>
      <p:ext uri="{BB962C8B-B14F-4D97-AF65-F5344CB8AC3E}">
        <p14:creationId xmlns:p14="http://schemas.microsoft.com/office/powerpoint/2010/main" val="1566134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37</a:t>
            </a:fld>
            <a:endParaRPr lang="en-US" altLang="en-US"/>
          </a:p>
        </p:txBody>
      </p:sp>
    </p:spTree>
    <p:extLst>
      <p:ext uri="{BB962C8B-B14F-4D97-AF65-F5344CB8AC3E}">
        <p14:creationId xmlns:p14="http://schemas.microsoft.com/office/powerpoint/2010/main" val="13773144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38</a:t>
            </a:fld>
            <a:endParaRPr lang="en-US" altLang="en-US"/>
          </a:p>
        </p:txBody>
      </p:sp>
    </p:spTree>
    <p:extLst>
      <p:ext uri="{BB962C8B-B14F-4D97-AF65-F5344CB8AC3E}">
        <p14:creationId xmlns:p14="http://schemas.microsoft.com/office/powerpoint/2010/main" val="1136951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39</a:t>
            </a:fld>
            <a:endParaRPr lang="en-US" altLang="en-US"/>
          </a:p>
        </p:txBody>
      </p:sp>
    </p:spTree>
    <p:extLst>
      <p:ext uri="{BB962C8B-B14F-4D97-AF65-F5344CB8AC3E}">
        <p14:creationId xmlns:p14="http://schemas.microsoft.com/office/powerpoint/2010/main" val="25432264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40</a:t>
            </a:fld>
            <a:endParaRPr lang="en-US" altLang="en-US"/>
          </a:p>
        </p:txBody>
      </p:sp>
    </p:spTree>
    <p:extLst>
      <p:ext uri="{BB962C8B-B14F-4D97-AF65-F5344CB8AC3E}">
        <p14:creationId xmlns:p14="http://schemas.microsoft.com/office/powerpoint/2010/main" val="381594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41</a:t>
            </a:fld>
            <a:endParaRPr lang="en-US" altLang="en-US"/>
          </a:p>
        </p:txBody>
      </p:sp>
    </p:spTree>
    <p:extLst>
      <p:ext uri="{BB962C8B-B14F-4D97-AF65-F5344CB8AC3E}">
        <p14:creationId xmlns:p14="http://schemas.microsoft.com/office/powerpoint/2010/main" val="1384389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42</a:t>
            </a:fld>
            <a:endParaRPr lang="en-US" altLang="en-US"/>
          </a:p>
        </p:txBody>
      </p:sp>
    </p:spTree>
    <p:extLst>
      <p:ext uri="{BB962C8B-B14F-4D97-AF65-F5344CB8AC3E}">
        <p14:creationId xmlns:p14="http://schemas.microsoft.com/office/powerpoint/2010/main" val="40006912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43</a:t>
            </a:fld>
            <a:endParaRPr lang="en-US" altLang="en-US"/>
          </a:p>
        </p:txBody>
      </p:sp>
    </p:spTree>
    <p:extLst>
      <p:ext uri="{BB962C8B-B14F-4D97-AF65-F5344CB8AC3E}">
        <p14:creationId xmlns:p14="http://schemas.microsoft.com/office/powerpoint/2010/main" val="124995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4.xml"/><Relationship Id="rId5" Type="http://schemas.openxmlformats.org/officeDocument/2006/relationships/image" Target="../media/image14.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4.xml"/><Relationship Id="rId5" Type="http://schemas.openxmlformats.org/officeDocument/2006/relationships/image" Target="../media/image15.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4.xml"/><Relationship Id="rId5" Type="http://schemas.openxmlformats.org/officeDocument/2006/relationships/image" Target="../media/image16.pn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0.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5</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118945" y="3772785"/>
            <a:ext cx="2661306" cy="584775"/>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Managing Risk</a:t>
            </a:r>
          </a:p>
        </p:txBody>
      </p:sp>
      <p:pic>
        <p:nvPicPr>
          <p:cNvPr id="5" name="Video 4">
            <a:extLst>
              <a:ext uri="{FF2B5EF4-FFF2-40B4-BE49-F238E27FC236}">
                <a16:creationId xmlns:a16="http://schemas.microsoft.com/office/drawing/2014/main" id="{91A13803-1E0F-B767-B536-4EB5D699535F}"/>
              </a:ext>
            </a:extLst>
          </p:cNvPr>
          <p:cNvPicPr>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517479" y="1468626"/>
            <a:ext cx="7237560" cy="4524315"/>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spcBef>
                <a:spcPts val="0"/>
              </a:spcBef>
              <a:buFont typeface="+mj-lt"/>
              <a:buAutoNum type="arabicPeriod"/>
            </a:pPr>
            <a:r>
              <a:rPr lang="en-US" sz="2400" dirty="0"/>
              <a:t>Describe the risk management process. </a:t>
            </a:r>
          </a:p>
          <a:p>
            <a:pPr marL="457200" indent="-457200" algn="just">
              <a:spcBef>
                <a:spcPts val="0"/>
              </a:spcBef>
              <a:buFont typeface="+mj-lt"/>
              <a:buAutoNum type="arabicPeriod"/>
            </a:pPr>
            <a:r>
              <a:rPr lang="en-US" sz="2400" dirty="0"/>
              <a:t>Understand how to identify project risks. </a:t>
            </a:r>
          </a:p>
          <a:p>
            <a:pPr marL="457200" indent="-457200" algn="just">
              <a:spcBef>
                <a:spcPts val="0"/>
              </a:spcBef>
              <a:buFont typeface="+mj-lt"/>
              <a:buAutoNum type="arabicPeriod"/>
            </a:pPr>
            <a:r>
              <a:rPr lang="en-US" sz="2400" dirty="0"/>
              <a:t>Assess the significance of different project risks. </a:t>
            </a:r>
          </a:p>
          <a:p>
            <a:pPr marL="457200" indent="-457200" algn="just">
              <a:spcBef>
                <a:spcPts val="0"/>
              </a:spcBef>
              <a:buFont typeface="+mj-lt"/>
              <a:buAutoNum type="arabicPeriod"/>
            </a:pPr>
            <a:r>
              <a:rPr lang="en-US" sz="2400" dirty="0"/>
              <a:t>Describe the four different responses to man aging risks. </a:t>
            </a:r>
          </a:p>
          <a:p>
            <a:pPr marL="457200" indent="-457200" algn="just">
              <a:spcBef>
                <a:spcPts val="0"/>
              </a:spcBef>
              <a:buFont typeface="+mj-lt"/>
              <a:buAutoNum type="arabicPeriod"/>
            </a:pPr>
            <a:r>
              <a:rPr lang="en-US" sz="2400" dirty="0"/>
              <a:t>Understand the role contingency plans play in risk management process. </a:t>
            </a:r>
          </a:p>
          <a:p>
            <a:pPr marL="457200" indent="-457200" algn="just">
              <a:spcBef>
                <a:spcPts val="0"/>
              </a:spcBef>
              <a:buFont typeface="+mj-lt"/>
              <a:buAutoNum type="arabicPeriod"/>
            </a:pPr>
            <a:r>
              <a:rPr lang="en-US" sz="2400" dirty="0"/>
              <a:t>Understand opportunity management and describe the four different approaches to responding to opportunities in a project. </a:t>
            </a:r>
          </a:p>
          <a:p>
            <a:pPr marL="457200" indent="-457200" algn="just">
              <a:spcBef>
                <a:spcPts val="0"/>
              </a:spcBef>
              <a:buFont typeface="+mj-lt"/>
              <a:buAutoNum type="arabicPeriod"/>
            </a:pPr>
            <a:r>
              <a:rPr lang="en-US" sz="2400" dirty="0"/>
              <a:t>Understand how contingency funds and time buffers are used to manage risks on a project. </a:t>
            </a:r>
          </a:p>
        </p:txBody>
      </p:sp>
      <p:sp>
        <p:nvSpPr>
          <p:cNvPr id="14344" name="TextBox 40"/>
          <p:cNvSpPr txBox="1">
            <a:spLocks noChangeArrowheads="1"/>
          </p:cNvSpPr>
          <p:nvPr/>
        </p:nvSpPr>
        <p:spPr bwMode="auto">
          <a:xfrm>
            <a:off x="2300107" y="79890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009682" y="943702"/>
            <a:ext cx="3995084"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512497"/>
            <a:ext cx="8226085"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05</a:t>
            </a:r>
          </a:p>
        </p:txBody>
      </p:sp>
      <p:sp>
        <p:nvSpPr>
          <p:cNvPr id="16391" name="TextBox 47"/>
          <p:cNvSpPr txBox="1">
            <a:spLocks noChangeArrowheads="1"/>
          </p:cNvSpPr>
          <p:nvPr/>
        </p:nvSpPr>
        <p:spPr bwMode="auto">
          <a:xfrm>
            <a:off x="2251021" y="1913987"/>
            <a:ext cx="7471229"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Risk Management Process</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1: Risk Identification</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2: Risk Assessment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3: Risk Response Development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1028700" lvl="1" indent="-571500" algn="just">
              <a:spcBef>
                <a:spcPts val="600"/>
              </a:spcBef>
              <a:buFont typeface="+mj-lt"/>
              <a:buAutoNum type="romanUcPeriod"/>
            </a:pPr>
            <a:r>
              <a:rPr lang="en-US" sz="2800" b="0" i="0" u="none" strike="noStrike" dirty="0">
                <a:solidFill>
                  <a:srgbClr val="000000"/>
                </a:solidFill>
                <a:effectLst/>
                <a:highlight>
                  <a:srgbClr val="F5F5F5"/>
                </a:highlight>
                <a:latin typeface="Calibri" panose="020F0502020204030204" pitchFamily="34" charset="0"/>
              </a:rPr>
              <a:t>Contingency Planning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1028700" lvl="1" indent="-571500" algn="just">
              <a:spcBef>
                <a:spcPts val="600"/>
              </a:spcBef>
              <a:buFont typeface="+mj-lt"/>
              <a:buAutoNum type="romanUcPeriod"/>
            </a:pPr>
            <a:r>
              <a:rPr lang="en-US" sz="2800" b="0" i="0" u="none" strike="noStrike" dirty="0">
                <a:solidFill>
                  <a:srgbClr val="000000"/>
                </a:solidFill>
                <a:effectLst/>
                <a:highlight>
                  <a:srgbClr val="F5F5F5"/>
                </a:highlight>
                <a:latin typeface="Calibri" panose="020F0502020204030204" pitchFamily="34" charset="0"/>
              </a:rPr>
              <a:t>Opportunity Management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4: Risk Response Control</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441044" y="1438701"/>
            <a:ext cx="7213060"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9477" y="781443"/>
            <a:ext cx="56861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sym typeface="Arial" panose="020B0604020202020204" pitchFamily="34" charset="0"/>
              </a:rPr>
              <a:t>Introduction to Risk Management</a:t>
            </a:r>
          </a:p>
        </p:txBody>
      </p:sp>
      <p:sp>
        <p:nvSpPr>
          <p:cNvPr id="16391" name="TextBox 47"/>
          <p:cNvSpPr txBox="1">
            <a:spLocks noChangeArrowheads="1"/>
          </p:cNvSpPr>
          <p:nvPr/>
        </p:nvSpPr>
        <p:spPr bwMode="auto">
          <a:xfrm>
            <a:off x="570891" y="1632740"/>
            <a:ext cx="680218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Risk management attempts to recognize and manage potential and unforeseen trouble spots that may occur when the project is implemented.</a:t>
            </a:r>
          </a:p>
          <a:p>
            <a:pPr marL="457200" indent="-457200" algn="just">
              <a:buFont typeface="Arial" panose="020B0604020202020204" pitchFamily="34" charset="0"/>
              <a:buChar char="•"/>
            </a:pPr>
            <a:r>
              <a:rPr lang="en-US" sz="2400" dirty="0"/>
              <a:t>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The Risk Management Process: Manage Uncertainty, Then Repeat ...">
            <a:extLst>
              <a:ext uri="{FF2B5EF4-FFF2-40B4-BE49-F238E27FC236}">
                <a16:creationId xmlns:a16="http://schemas.microsoft.com/office/drawing/2014/main" id="{46CBB304-7CB2-2B0D-611C-FB093055E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417" y="1427655"/>
            <a:ext cx="4227483" cy="4349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Risk Management Process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6"/>
            <a:ext cx="9092474" cy="48968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682905"/>
          </a:xfrm>
        </p:spPr>
        <p:txBody>
          <a:bodyPr/>
          <a:lstStyle/>
          <a:p>
            <a:pPr algn="just"/>
            <a:r>
              <a:rPr lang="en-US" sz="2400" dirty="0"/>
              <a:t>We find that Figure 5.1 blow; presents a graphic model of the risk management challenge. </a:t>
            </a:r>
          </a:p>
          <a:p>
            <a:pPr algn="just"/>
            <a:r>
              <a:rPr lang="en-US" sz="2400" dirty="0"/>
              <a:t>The chances of a risk event occurring (e.g., an error in time estimates, cost estimates, or design technology) are greatest during the early stages of a project.</a:t>
            </a:r>
          </a:p>
          <a:p>
            <a:pPr algn="just"/>
            <a:r>
              <a:rPr lang="en-US" sz="2400" dirty="0"/>
              <a:t>This is when uncertainty is highest and many questions remain unanswered. </a:t>
            </a:r>
          </a:p>
          <a:p>
            <a:pPr algn="just"/>
            <a:r>
              <a:rPr lang="en-US" sz="2400" dirty="0"/>
              <a:t>As the project progresses toward completion, risk declines as the answers to critical issues (Will the technology work? Is the timeline feasible?) are resolved.</a:t>
            </a:r>
          </a:p>
          <a:p>
            <a:pPr algn="just"/>
            <a:r>
              <a:rPr lang="en-US" sz="2400" dirty="0"/>
              <a:t>The cost impact of a risk event, however, increases over the life of the project. </a:t>
            </a:r>
          </a:p>
          <a:p>
            <a:pPr algn="just"/>
            <a:endParaRPr lang="en-US" sz="2400" dirty="0"/>
          </a:p>
        </p:txBody>
      </p:sp>
    </p:spTree>
    <p:extLst>
      <p:ext uri="{BB962C8B-B14F-4D97-AF65-F5344CB8AC3E}">
        <p14:creationId xmlns:p14="http://schemas.microsoft.com/office/powerpoint/2010/main" val="31850691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6886" y="660215"/>
            <a:ext cx="4896394" cy="549278"/>
          </a:xfrm>
        </p:spPr>
        <p:txBody>
          <a:bodyPr/>
          <a:lstStyle/>
          <a:p>
            <a:pPr algn="just">
              <a:spcBef>
                <a:spcPts val="1200"/>
              </a:spcBef>
              <a:buSzPts val="2800"/>
            </a:pPr>
            <a:r>
              <a:rPr lang="en-US" sz="2400" b="1" dirty="0">
                <a:solidFill>
                  <a:srgbClr val="00B0F0"/>
                </a:solidFill>
                <a:cs typeface="Times New Roman" panose="02020603050405020304" pitchFamily="18" charset="0"/>
              </a:rPr>
              <a:t>Figure 5.1: Showing the Risk Events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Content Placeholder 5">
            <a:extLst>
              <a:ext uri="{FF2B5EF4-FFF2-40B4-BE49-F238E27FC236}">
                <a16:creationId xmlns:a16="http://schemas.microsoft.com/office/drawing/2014/main" id="{3A93A9C9-C48F-284D-0F2D-7310F205FDFB}"/>
              </a:ext>
            </a:extLst>
          </p:cNvPr>
          <p:cNvPicPr>
            <a:picLocks noGrp="1" noChangeAspect="1"/>
          </p:cNvPicPr>
          <p:nvPr>
            <p:ph idx="1"/>
          </p:nvPr>
        </p:nvPicPr>
        <p:blipFill rotWithShape="1">
          <a:blip r:embed="rId3"/>
          <a:srcRect l="16811" r="2204" b="9180"/>
          <a:stretch/>
        </p:blipFill>
        <p:spPr>
          <a:xfrm>
            <a:off x="1056639" y="1311031"/>
            <a:ext cx="8747761" cy="47752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436555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Risk Management Process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84385" y="1209492"/>
            <a:ext cx="8979375" cy="54961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575655"/>
            <a:ext cx="8346668" cy="4743865"/>
          </a:xfrm>
        </p:spPr>
        <p:txBody>
          <a:bodyPr/>
          <a:lstStyle/>
          <a:p>
            <a:pPr algn="just"/>
            <a:r>
              <a:rPr lang="en-US" sz="2400" dirty="0"/>
              <a:t>For example, the risk event of a design flaw occurring after a prototype has been made has a greater cost or time impact than if the flaw were discovered during the planning phase of the project.</a:t>
            </a:r>
          </a:p>
          <a:p>
            <a:pPr algn="just"/>
            <a:r>
              <a:rPr lang="en-US" sz="2400" dirty="0"/>
              <a:t>The cost of mismanaged risk control early on in the project is exemplified by the ill-fated 1999 NASA Mars Climate Orbiter.</a:t>
            </a:r>
          </a:p>
          <a:p>
            <a:pPr algn="just"/>
            <a:r>
              <a:rPr lang="en-US" sz="2400" dirty="0"/>
              <a:t>Investigations revealed that Lockheed Martin botched the design of critical navigation software. </a:t>
            </a:r>
          </a:p>
          <a:p>
            <a:pPr algn="just"/>
            <a:r>
              <a:rPr lang="en-US" sz="2400" dirty="0"/>
              <a:t>While flight computers on the ground did calculations based on pounds of thrust per second, the spacecraft’s computer software used metric units called newtons. </a:t>
            </a:r>
          </a:p>
          <a:p>
            <a:pPr algn="just"/>
            <a:r>
              <a:rPr lang="en-US" sz="2400" dirty="0"/>
              <a:t>A check to see if the values were compatible was never done.</a:t>
            </a:r>
            <a:endParaRPr lang="en-US" sz="3600" dirty="0"/>
          </a:p>
          <a:p>
            <a:pPr algn="just"/>
            <a:endParaRPr lang="en-US" sz="2400" dirty="0"/>
          </a:p>
        </p:txBody>
      </p:sp>
    </p:spTree>
    <p:extLst>
      <p:ext uri="{BB962C8B-B14F-4D97-AF65-F5344CB8AC3E}">
        <p14:creationId xmlns:p14="http://schemas.microsoft.com/office/powerpoint/2010/main" val="40011973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Risk Management Process – Cont.</a:t>
            </a:r>
            <a:endParaRPr lang="en-US" sz="2800" b="1" dirty="0">
              <a:solidFill>
                <a:srgbClr val="00B0F0"/>
              </a:solidFill>
            </a:endParaRPr>
          </a:p>
        </p:txBody>
      </p:sp>
      <p:sp>
        <p:nvSpPr>
          <p:cNvPr id="4" name="Rectangle: Rounded Corners 24"/>
          <p:cNvSpPr>
            <a:spLocks noChangeArrowheads="1"/>
          </p:cNvSpPr>
          <p:nvPr/>
        </p:nvSpPr>
        <p:spPr bwMode="auto">
          <a:xfrm>
            <a:off x="635132" y="842886"/>
            <a:ext cx="7736708" cy="514460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088562"/>
            <a:ext cx="7292571" cy="5373198"/>
          </a:xfrm>
        </p:spPr>
        <p:txBody>
          <a:bodyPr/>
          <a:lstStyle/>
          <a:p>
            <a:pPr algn="just"/>
            <a:r>
              <a:rPr lang="en-US" sz="2400" dirty="0"/>
              <a:t>Risk management is a proactive approach rather than reactive. </a:t>
            </a:r>
          </a:p>
          <a:p>
            <a:pPr algn="just"/>
            <a:r>
              <a:rPr lang="en-US" sz="2400" dirty="0"/>
              <a:t>It is a preventive process designed to ensure that surprises are reduced and that negative consequences associated with undesirable events are minimized. </a:t>
            </a:r>
          </a:p>
          <a:p>
            <a:pPr algn="just"/>
            <a:r>
              <a:rPr lang="en-US" sz="2400" dirty="0"/>
              <a:t>It also prepares the project manager to take action when a time, cost, and/or technical advantage is possible.</a:t>
            </a:r>
          </a:p>
          <a:p>
            <a:pPr algn="just"/>
            <a:r>
              <a:rPr lang="en-US" sz="2400" dirty="0"/>
              <a:t>Successful management of project risk gives the project manager better control over the future and can significantly improve chances of reaching project objectives on time, within budget, and meeting required technical (functional) performance.</a:t>
            </a:r>
          </a:p>
        </p:txBody>
      </p:sp>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63566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Risk Management Process – Cont.</a:t>
            </a:r>
            <a:endParaRPr lang="en-US" sz="2800" b="1" dirty="0">
              <a:solidFill>
                <a:srgbClr val="00B0F0"/>
              </a:solidFill>
            </a:endParaRPr>
          </a:p>
        </p:txBody>
      </p:sp>
      <p:sp>
        <p:nvSpPr>
          <p:cNvPr id="4" name="Rectangle: Rounded Corners 24"/>
          <p:cNvSpPr>
            <a:spLocks noChangeArrowheads="1"/>
          </p:cNvSpPr>
          <p:nvPr/>
        </p:nvSpPr>
        <p:spPr bwMode="auto">
          <a:xfrm>
            <a:off x="564012" y="782320"/>
            <a:ext cx="9900788" cy="562172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885362"/>
            <a:ext cx="9588731" cy="5373198"/>
          </a:xfrm>
        </p:spPr>
        <p:txBody>
          <a:bodyPr/>
          <a:lstStyle/>
          <a:p>
            <a:pPr algn="just"/>
            <a:r>
              <a:rPr lang="en-US" sz="2400" dirty="0"/>
              <a:t>The sources of project risks are unlimited. </a:t>
            </a:r>
          </a:p>
          <a:p>
            <a:pPr algn="just"/>
            <a:r>
              <a:rPr lang="en-US" sz="2400" dirty="0"/>
              <a:t>There are external sources, such as inflation, market acceptance, exchange rates, and government regulations. </a:t>
            </a:r>
          </a:p>
          <a:p>
            <a:pPr algn="just"/>
            <a:r>
              <a:rPr lang="en-US" sz="2400" dirty="0"/>
              <a:t>In practice, these risk events are often referred to as “threats” to differentiate them from those that are not within the project manager’s or team’s responsibility area. </a:t>
            </a:r>
          </a:p>
          <a:p>
            <a:pPr algn="just"/>
            <a:r>
              <a:rPr lang="en-US" sz="2400" dirty="0"/>
              <a:t>(Later we will see bud gets for such risk events are placed in a “management reserve” contingency budget.) </a:t>
            </a:r>
          </a:p>
          <a:p>
            <a:pPr algn="just"/>
            <a:r>
              <a:rPr lang="en-US" sz="2400" dirty="0"/>
              <a:t>Since such external risks are usually considered before the decision to go ahead with the project, they will be excluded from the discussion of project risks.</a:t>
            </a:r>
          </a:p>
          <a:p>
            <a:pPr algn="just"/>
            <a:r>
              <a:rPr lang="en-US" sz="2400" dirty="0"/>
              <a:t>However, external risks are extremely important and must be addressed.</a:t>
            </a:r>
          </a:p>
          <a:p>
            <a:pPr algn="just"/>
            <a:r>
              <a:rPr lang="en-US" sz="2400" dirty="0"/>
              <a:t>The major components of the risk management process are depicted in Figure 5.2 as presented in the next slide.</a:t>
            </a:r>
          </a:p>
        </p:txBody>
      </p:sp>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9676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317101"/>
            <a:ext cx="6750230" cy="505859"/>
          </a:xfrm>
        </p:spPr>
        <p:txBody>
          <a:bodyPr/>
          <a:lstStyle/>
          <a:p>
            <a:r>
              <a:rPr lang="en-US" sz="2400" b="1" dirty="0">
                <a:solidFill>
                  <a:srgbClr val="00B0F0"/>
                </a:solidFill>
                <a:cs typeface="Times New Roman" panose="02020603050405020304" pitchFamily="18" charset="0"/>
              </a:rPr>
              <a:t>Figure 5.2: Showing the Risk Management Process</a:t>
            </a:r>
            <a:endParaRPr lang="en-US" sz="2400" b="1" dirty="0">
              <a:solidFill>
                <a:srgbClr val="00B0F0"/>
              </a:solidFill>
            </a:endParaRPr>
          </a:p>
        </p:txBody>
      </p:sp>
      <p:pic>
        <p:nvPicPr>
          <p:cNvPr id="8" name="Content Placeholder 7">
            <a:extLst>
              <a:ext uri="{FF2B5EF4-FFF2-40B4-BE49-F238E27FC236}">
                <a16:creationId xmlns:a16="http://schemas.microsoft.com/office/drawing/2014/main" id="{5DAF1C08-3D51-AA53-01AF-65F837E21B7A}"/>
              </a:ext>
            </a:extLst>
          </p:cNvPr>
          <p:cNvPicPr>
            <a:picLocks noGrp="1" noChangeAspect="1"/>
          </p:cNvPicPr>
          <p:nvPr>
            <p:ph idx="1"/>
          </p:nvPr>
        </p:nvPicPr>
        <p:blipFill rotWithShape="1">
          <a:blip r:embed="rId2"/>
          <a:srcRect l="24433" r="5933"/>
          <a:stretch/>
        </p:blipFill>
        <p:spPr>
          <a:xfrm>
            <a:off x="1432560" y="894080"/>
            <a:ext cx="7122160" cy="5606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02265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Step1: Risk Identification</a:t>
            </a:r>
            <a:endParaRPr lang="en-US" sz="2800" b="1" dirty="0">
              <a:solidFill>
                <a:srgbClr val="00B0F0"/>
              </a:solidFill>
            </a:endParaRPr>
          </a:p>
        </p:txBody>
      </p:sp>
      <p:sp>
        <p:nvSpPr>
          <p:cNvPr id="4" name="Rectangle: Rounded Corners 24"/>
          <p:cNvSpPr>
            <a:spLocks noChangeArrowheads="1"/>
          </p:cNvSpPr>
          <p:nvPr/>
        </p:nvSpPr>
        <p:spPr bwMode="auto">
          <a:xfrm>
            <a:off x="624972" y="690486"/>
            <a:ext cx="10256388" cy="593591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65910" y="792480"/>
            <a:ext cx="9588730" cy="5373198"/>
          </a:xfrm>
        </p:spPr>
        <p:txBody>
          <a:bodyPr/>
          <a:lstStyle/>
          <a:p>
            <a:pPr algn="just"/>
            <a:r>
              <a:rPr lang="en-US" sz="2400" dirty="0"/>
              <a:t>The risk management process begins by trying to generate a list of all the possible risks that could affect the project. </a:t>
            </a:r>
          </a:p>
          <a:p>
            <a:pPr algn="just"/>
            <a:r>
              <a:rPr lang="en-US" sz="2400" dirty="0"/>
              <a:t>Typically the project manager pulls together, during the planning phase, a risk management team consisting of core team members and other relevant stakeholders. </a:t>
            </a:r>
          </a:p>
          <a:p>
            <a:pPr algn="just"/>
            <a:r>
              <a:rPr lang="en-US" sz="2400" dirty="0"/>
              <a:t>Research has demonstrated that groups make more accurate judgments about risks than individuals do (</a:t>
            </a:r>
            <a:r>
              <a:rPr lang="en-US" sz="2400" dirty="0" err="1"/>
              <a:t>Snizek</a:t>
            </a:r>
            <a:r>
              <a:rPr lang="en-US" sz="2400" dirty="0"/>
              <a:t> and Henry, 1989). </a:t>
            </a:r>
          </a:p>
          <a:p>
            <a:pPr algn="just"/>
            <a:r>
              <a:rPr lang="en-US" sz="2400" dirty="0"/>
              <a:t>The team uses brainstorming and other problem identifying techniques to identify potential problems.</a:t>
            </a:r>
          </a:p>
          <a:p>
            <a:pPr algn="just"/>
            <a:r>
              <a:rPr lang="en-US" sz="2400" dirty="0"/>
              <a:t>Participants are encouraged to keep an open mind and generate as many probable risks as possible.</a:t>
            </a:r>
          </a:p>
          <a:p>
            <a:pPr algn="just"/>
            <a:r>
              <a:rPr lang="en-US" sz="2400" dirty="0"/>
              <a:t>More than one project has been bushwhacked by an event that members thought was preposterous in the beginning. Later during the assessment phase, participants will have a chance to analyze and filter out unreasonable risks. </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96078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35821"/>
            <a:ext cx="7312890" cy="505859"/>
          </a:xfrm>
        </p:spPr>
        <p:txBody>
          <a:bodyPr/>
          <a:lstStyle/>
          <a:p>
            <a:r>
              <a:rPr lang="en-US" sz="2800" b="1" dirty="0">
                <a:solidFill>
                  <a:srgbClr val="00B0F0"/>
                </a:solidFill>
                <a:cs typeface="Times New Roman" panose="02020603050405020304" pitchFamily="18" charset="0"/>
              </a:rPr>
              <a:t>Step1: Risk Identification - Cont.</a:t>
            </a:r>
            <a:endParaRPr lang="en-US" sz="2800" b="1" dirty="0">
              <a:solidFill>
                <a:srgbClr val="00B0F0"/>
              </a:solidFill>
            </a:endParaRPr>
          </a:p>
        </p:txBody>
      </p:sp>
      <p:sp>
        <p:nvSpPr>
          <p:cNvPr id="4" name="Rectangle: Rounded Corners 24"/>
          <p:cNvSpPr>
            <a:spLocks noChangeArrowheads="1"/>
          </p:cNvSpPr>
          <p:nvPr/>
        </p:nvSpPr>
        <p:spPr bwMode="auto">
          <a:xfrm>
            <a:off x="733698" y="837345"/>
            <a:ext cx="9050382" cy="441029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25270" y="1026160"/>
            <a:ext cx="8491450" cy="4246880"/>
          </a:xfrm>
        </p:spPr>
        <p:txBody>
          <a:bodyPr/>
          <a:lstStyle/>
          <a:p>
            <a:pPr algn="just"/>
            <a:r>
              <a:rPr lang="en-US" sz="2400" dirty="0"/>
              <a:t>One common mistake that is made early in the risk identification process is to focus on objectives and not on the events that could produce consequences. </a:t>
            </a:r>
          </a:p>
          <a:p>
            <a:pPr algn="just"/>
            <a:r>
              <a:rPr lang="en-US" sz="2400" dirty="0"/>
              <a:t>For example, team members may identify failing to meet schedule as a major risk. What they need to focus on are the events that could cause this to happen (i.e., poor estimates, adverse weather, shipping delays, etc.). </a:t>
            </a:r>
          </a:p>
          <a:p>
            <a:pPr algn="just"/>
            <a:r>
              <a:rPr lang="en-US" sz="2400" dirty="0"/>
              <a:t>Only by focusing on actual events can potential solutions be found. Organizations use risk breakdown structures (RBSs) in conjunction with work breakdown structures (WBSs) to help management teams identify and eventually analyze risks. </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28112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Step1: Risk Identification - Cont.</a:t>
            </a:r>
            <a:endParaRPr lang="en-US" sz="2800" b="1" dirty="0">
              <a:solidFill>
                <a:srgbClr val="00B0F0"/>
              </a:solidFill>
            </a:endParaRPr>
          </a:p>
        </p:txBody>
      </p:sp>
      <p:sp>
        <p:nvSpPr>
          <p:cNvPr id="4" name="Rectangle: Rounded Corners 24"/>
          <p:cNvSpPr>
            <a:spLocks noChangeArrowheads="1"/>
          </p:cNvSpPr>
          <p:nvPr/>
        </p:nvSpPr>
        <p:spPr bwMode="auto">
          <a:xfrm>
            <a:off x="733698" y="745905"/>
            <a:ext cx="10279742" cy="57103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25270" y="863600"/>
            <a:ext cx="9852890" cy="5373198"/>
          </a:xfrm>
        </p:spPr>
        <p:txBody>
          <a:bodyPr/>
          <a:lstStyle/>
          <a:p>
            <a:pPr algn="just"/>
            <a:r>
              <a:rPr lang="en-US" sz="2400" dirty="0"/>
              <a:t>Figure 5.3 provides a generic example of a RBS. The focus at the beginning should be on risks that can affect the whole project as opposed to a specific section of the project or network.</a:t>
            </a:r>
          </a:p>
          <a:p>
            <a:pPr algn="just"/>
            <a:r>
              <a:rPr lang="en-US" sz="2400" dirty="0"/>
              <a:t> For example, the discussion of funding may lead the team to identify the possibility of the project budget being cut after the project has started as a significant risk event. </a:t>
            </a:r>
          </a:p>
          <a:p>
            <a:pPr algn="just"/>
            <a:r>
              <a:rPr lang="en-US" sz="2400" dirty="0"/>
              <a:t>Likewise, when discussing the market the team may identify responding to new product releases by competitors as a risk event. </a:t>
            </a:r>
          </a:p>
          <a:p>
            <a:pPr algn="just"/>
            <a:r>
              <a:rPr lang="en-US" sz="2400" dirty="0"/>
              <a:t>After the macro risks have been identified, specific areas can be checked. </a:t>
            </a:r>
          </a:p>
          <a:p>
            <a:pPr algn="just"/>
            <a:r>
              <a:rPr lang="en-US" sz="2400" dirty="0"/>
              <a:t>An effective tool for identifying specific risks is the work breakdown structure. Use of the RBS reduces the chance a risk event will be missed.</a:t>
            </a:r>
          </a:p>
          <a:p>
            <a:pPr algn="just"/>
            <a:r>
              <a:rPr lang="en-US" sz="2400" dirty="0"/>
              <a:t>On large projects multiple risk teams are organized around specific deliverables and submit their risk management reports to the project manager.</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15740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337421"/>
            <a:ext cx="7312890" cy="505859"/>
          </a:xfrm>
        </p:spPr>
        <p:txBody>
          <a:bodyPr/>
          <a:lstStyle/>
          <a:p>
            <a:r>
              <a:rPr lang="en-US" sz="2800" b="1" dirty="0">
                <a:solidFill>
                  <a:srgbClr val="00B0F0"/>
                </a:solidFill>
                <a:cs typeface="Times New Roman" panose="02020603050405020304" pitchFamily="18" charset="0"/>
              </a:rPr>
              <a:t>5.3 The Risk Breakdown Structure (RBS)</a:t>
            </a:r>
            <a:endParaRPr lang="en-US" sz="2800" b="1" dirty="0">
              <a:solidFill>
                <a:srgbClr val="00B0F0"/>
              </a:solidFill>
            </a:endParaRPr>
          </a:p>
        </p:txBody>
      </p:sp>
      <p:sp>
        <p:nvSpPr>
          <p:cNvPr id="5" name="Rectangle 27">
            <a:extLst>
              <a:ext uri="{FF2B5EF4-FFF2-40B4-BE49-F238E27FC236}">
                <a16:creationId xmlns:a16="http://schemas.microsoft.com/office/drawing/2014/main" id="{FB9C6753-B779-81E0-CB0B-6CF9FFF60A71}"/>
              </a:ext>
            </a:extLst>
          </p:cNvPr>
          <p:cNvSpPr>
            <a:spLocks noChangeArrowheads="1"/>
          </p:cNvSpPr>
          <p:nvPr/>
        </p:nvSpPr>
        <p:spPr bwMode="auto">
          <a:xfrm flipV="1">
            <a:off x="733698" y="20111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A99AE7A5-7546-4585-AD0E-63BB8A64E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A0FAECB8-70BF-F233-C321-CC8D7CB216BC}"/>
              </a:ext>
            </a:extLst>
          </p:cNvPr>
          <p:cNvPicPr>
            <a:picLocks noChangeAspect="1"/>
          </p:cNvPicPr>
          <p:nvPr/>
        </p:nvPicPr>
        <p:blipFill rotWithShape="1">
          <a:blip r:embed="rId3"/>
          <a:srcRect t="5986"/>
          <a:stretch/>
        </p:blipFill>
        <p:spPr>
          <a:xfrm>
            <a:off x="865910" y="1025561"/>
            <a:ext cx="9334730" cy="55398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614165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1485247"/>
            <a:ext cx="7676656" cy="38901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1658727"/>
            <a:ext cx="7406891" cy="4616869"/>
          </a:xfrm>
          <a:ln>
            <a:noFill/>
          </a:ln>
        </p:spPr>
        <p:txBody>
          <a:bodyPr/>
          <a:lstStyle/>
          <a:p>
            <a:pPr algn="just"/>
            <a:r>
              <a:rPr lang="en-US" sz="2400" dirty="0"/>
              <a:t>A risk profile is a list of questions that address traditional areas of uncertainty on a project. These questions have been developed and refined from previous, similar projects. </a:t>
            </a:r>
          </a:p>
          <a:p>
            <a:pPr algn="just"/>
            <a:r>
              <a:rPr lang="en-US" sz="2400" dirty="0"/>
              <a:t>Figure 5.4 provides a partial example of a risk profile. </a:t>
            </a:r>
          </a:p>
          <a:p>
            <a:pPr algn="just"/>
            <a:r>
              <a:rPr lang="en-US" sz="2400" dirty="0"/>
              <a:t>Good risk profiles, like RBSs, are tailored to the type of project in question. </a:t>
            </a:r>
          </a:p>
          <a:p>
            <a:pPr algn="just"/>
            <a:r>
              <a:rPr lang="en-US" sz="2400" dirty="0"/>
              <a:t>For example, building an information system is different from building a new car.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585354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a:t>
            </a:r>
            <a:endParaRPr lang="en-US" sz="3600" b="1" dirty="0">
              <a:solidFill>
                <a:srgbClr val="00B0F0"/>
              </a:solidFill>
            </a:endParaRP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1421448"/>
            <a:ext cx="8686750" cy="46168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1658727"/>
            <a:ext cx="8416984" cy="4616869"/>
          </a:xfrm>
          <a:ln>
            <a:noFill/>
          </a:ln>
        </p:spPr>
        <p:txBody>
          <a:bodyPr/>
          <a:lstStyle/>
          <a:p>
            <a:pPr algn="just"/>
            <a:r>
              <a:rPr lang="en-US" sz="2400" dirty="0"/>
              <a:t>They are organization specific. Risk profiles recognize the unique strengths and weaknesses of the firm. Finally, risk profiles address both technical and management risks. </a:t>
            </a:r>
          </a:p>
          <a:p>
            <a:pPr algn="just"/>
            <a:r>
              <a:rPr lang="en-US" sz="2400" dirty="0"/>
              <a:t>For example, the profile shown in Figure 5.4 asks questions about design such as, Does the design depend upon unrealistic assumptions? The questions may lead the team to identify that the technology will not work under extreme conditions as a risk. </a:t>
            </a:r>
          </a:p>
          <a:p>
            <a:pPr algn="just"/>
            <a:r>
              <a:rPr lang="en-US" sz="2400" dirty="0"/>
              <a:t>Similarly, questions about work environment (Do people cooperate across functional boundaries?) may lead to the identification of potential communication breakdowns between marketing and R&amp;D as a risk.</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585354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 -  Cont. </a:t>
            </a:r>
            <a:endParaRPr lang="en-US" sz="3600" b="1" dirty="0">
              <a:solidFill>
                <a:srgbClr val="00B0F0"/>
              </a:solidFill>
            </a:endParaRPr>
          </a:p>
        </p:txBody>
      </p:sp>
    </p:spTree>
    <p:extLst>
      <p:ext uri="{BB962C8B-B14F-4D97-AF65-F5344CB8AC3E}">
        <p14:creationId xmlns:p14="http://schemas.microsoft.com/office/powerpoint/2010/main" val="42874864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30621" y="1002975"/>
            <a:ext cx="8009143"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5.4 Partial Risk Profile for Product Development Project </a:t>
            </a:r>
            <a:endParaRPr lang="en-US" sz="3600" b="1" dirty="0">
              <a:solidFill>
                <a:srgbClr val="00B0F0"/>
              </a:solidFill>
            </a:endParaRPr>
          </a:p>
        </p:txBody>
      </p:sp>
      <p:pic>
        <p:nvPicPr>
          <p:cNvPr id="3" name="Picture 2">
            <a:extLst>
              <a:ext uri="{FF2B5EF4-FFF2-40B4-BE49-F238E27FC236}">
                <a16:creationId xmlns:a16="http://schemas.microsoft.com/office/drawing/2014/main" id="{D796A8F7-1A23-AA1F-968A-5E63732D6A4A}"/>
              </a:ext>
            </a:extLst>
          </p:cNvPr>
          <p:cNvPicPr>
            <a:picLocks noChangeAspect="1"/>
          </p:cNvPicPr>
          <p:nvPr/>
        </p:nvPicPr>
        <p:blipFill rotWithShape="1">
          <a:blip r:embed="rId5"/>
          <a:srcRect l="19124"/>
          <a:stretch/>
        </p:blipFill>
        <p:spPr>
          <a:xfrm>
            <a:off x="720251" y="1494003"/>
            <a:ext cx="9012327" cy="5095983"/>
          </a:xfrm>
          <a:prstGeom prst="rect">
            <a:avLst/>
          </a:prstGeom>
          <a:ln>
            <a:noFill/>
          </a:ln>
          <a:effectLst>
            <a:softEdge rad="112500"/>
          </a:effectLst>
        </p:spPr>
      </p:pic>
    </p:spTree>
    <p:extLst>
      <p:ext uri="{BB962C8B-B14F-4D97-AF65-F5344CB8AC3E}">
        <p14:creationId xmlns:p14="http://schemas.microsoft.com/office/powerpoint/2010/main" val="34745384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7" y="1485240"/>
            <a:ext cx="9973289" cy="49261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5" y="1616195"/>
            <a:ext cx="9565301" cy="4616869"/>
          </a:xfrm>
          <a:ln>
            <a:noFill/>
          </a:ln>
        </p:spPr>
        <p:txBody>
          <a:bodyPr/>
          <a:lstStyle/>
          <a:p>
            <a:pPr algn="just"/>
            <a:r>
              <a:rPr lang="en-US" sz="2400" dirty="0"/>
              <a:t>The risk identification process should not be limited to just the core team. </a:t>
            </a:r>
          </a:p>
          <a:p>
            <a:pPr algn="just"/>
            <a:r>
              <a:rPr lang="en-US" sz="2400" dirty="0"/>
              <a:t>Input from customers, sponsors, subcontractors, vendors, and other stakeholders should be solicited.</a:t>
            </a:r>
          </a:p>
          <a:p>
            <a:pPr algn="just"/>
            <a:r>
              <a:rPr lang="en-US" sz="2400" dirty="0"/>
              <a:t>Relevant stakeholders can be formally interviewed or included on the risk management team. </a:t>
            </a:r>
          </a:p>
          <a:p>
            <a:pPr algn="just"/>
            <a:r>
              <a:rPr lang="en-US" sz="2400" dirty="0"/>
              <a:t>Not only do these players have a valuable perspective, but by involving them in the risk management process they also become more committed to project success.</a:t>
            </a:r>
          </a:p>
          <a:p>
            <a:pPr algn="just"/>
            <a:r>
              <a:rPr lang="en-US" sz="2400" dirty="0"/>
              <a:t>One of the keys to success in risk identification is attitude. While a “can do” attitude is essential during implementation, project managers have to encourage critical thinking when it comes to risk identification. </a:t>
            </a:r>
          </a:p>
          <a:p>
            <a:pPr algn="just"/>
            <a:r>
              <a:rPr lang="en-US" sz="2400" dirty="0"/>
              <a:t>The goal is to find potential problems before they happen.</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 -  Cont. </a:t>
            </a:r>
            <a:endParaRPr lang="en-US" sz="3600" b="1" dirty="0">
              <a:solidFill>
                <a:srgbClr val="00B0F0"/>
              </a:solidFill>
            </a:endParaRPr>
          </a:p>
        </p:txBody>
      </p:sp>
    </p:spTree>
    <p:extLst>
      <p:ext uri="{BB962C8B-B14F-4D97-AF65-F5344CB8AC3E}">
        <p14:creationId xmlns:p14="http://schemas.microsoft.com/office/powerpoint/2010/main" val="38032807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12702" y="1200980"/>
            <a:ext cx="9473019" cy="510934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r>
              <a:rPr lang="en-US" altLang="en-US" dirty="0">
                <a:solidFill>
                  <a:srgbClr val="FFFFFF"/>
                </a:solidFill>
              </a:rPr>
              <a:t>                                                                                                                                                                                                                                                                                                                                                  </a:t>
            </a:r>
          </a:p>
        </p:txBody>
      </p:sp>
      <p:sp>
        <p:nvSpPr>
          <p:cNvPr id="9" name="Content Placeholder 2"/>
          <p:cNvSpPr>
            <a:spLocks noGrp="1"/>
          </p:cNvSpPr>
          <p:nvPr>
            <p:ph idx="1"/>
          </p:nvPr>
        </p:nvSpPr>
        <p:spPr>
          <a:xfrm>
            <a:off x="918402" y="1350377"/>
            <a:ext cx="9065570" cy="5089405"/>
          </a:xfrm>
          <a:ln>
            <a:noFill/>
          </a:ln>
        </p:spPr>
        <p:txBody>
          <a:bodyPr/>
          <a:lstStyle/>
          <a:p>
            <a:pPr algn="just"/>
            <a:r>
              <a:rPr lang="en-US" sz="2400" dirty="0"/>
              <a:t>Step 1 produces a list of potential risks. </a:t>
            </a:r>
          </a:p>
          <a:p>
            <a:pPr algn="just"/>
            <a:r>
              <a:rPr lang="en-US" sz="2400" dirty="0"/>
              <a:t>Not all of these risks deserve attention. </a:t>
            </a:r>
          </a:p>
          <a:p>
            <a:pPr algn="just"/>
            <a:r>
              <a:rPr lang="en-US" sz="2400" dirty="0"/>
              <a:t>Some are trivial and can be ignored, while others pose serious threats to the welfare of the project. </a:t>
            </a:r>
          </a:p>
          <a:p>
            <a:pPr algn="just"/>
            <a:r>
              <a:rPr lang="en-US" sz="2400" dirty="0"/>
              <a:t>Managers have to develop methods for shifting through the list of risks, eliminating inconsequential or redundant ones and stratifying worthy ones in terms of importance and need for attention. </a:t>
            </a:r>
          </a:p>
          <a:p>
            <a:pPr algn="just"/>
            <a:r>
              <a:rPr lang="en-US" sz="2400" dirty="0"/>
              <a:t>Scenario analysis is the easiest and most commonly used technique for analyzing risks. </a:t>
            </a:r>
          </a:p>
          <a:p>
            <a:pPr algn="just"/>
            <a:r>
              <a:rPr lang="en-US" sz="2400" dirty="0"/>
              <a:t>Team members assess the significance of each risk event in terms of:  </a:t>
            </a:r>
          </a:p>
          <a:p>
            <a:pPr algn="just"/>
            <a:r>
              <a:rPr lang="en-US" sz="2400" dirty="0"/>
              <a:t>Probability of the event and/ or *Impact of the event.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72108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2: Risk Assessment</a:t>
            </a:r>
          </a:p>
        </p:txBody>
      </p:sp>
    </p:spTree>
    <p:extLst>
      <p:ext uri="{BB962C8B-B14F-4D97-AF65-F5344CB8AC3E}">
        <p14:creationId xmlns:p14="http://schemas.microsoft.com/office/powerpoint/2010/main" val="36434192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07477"/>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5515" y="1184336"/>
            <a:ext cx="8540509" cy="510934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r>
              <a:rPr lang="en-US" altLang="en-US" dirty="0">
                <a:solidFill>
                  <a:srgbClr val="FFFFFF"/>
                </a:solidFill>
              </a:rPr>
              <a:t>                                                                                                                                                                                                                                                                                                                                                  </a:t>
            </a:r>
          </a:p>
        </p:txBody>
      </p:sp>
      <p:sp>
        <p:nvSpPr>
          <p:cNvPr id="9" name="Content Placeholder 2"/>
          <p:cNvSpPr>
            <a:spLocks noGrp="1"/>
          </p:cNvSpPr>
          <p:nvPr>
            <p:ph idx="1"/>
          </p:nvPr>
        </p:nvSpPr>
        <p:spPr>
          <a:xfrm>
            <a:off x="918402" y="1286579"/>
            <a:ext cx="8246863" cy="4925219"/>
          </a:xfrm>
          <a:ln>
            <a:noFill/>
          </a:ln>
        </p:spPr>
        <p:txBody>
          <a:bodyPr/>
          <a:lstStyle/>
          <a:p>
            <a:pPr algn="just"/>
            <a:r>
              <a:rPr lang="en-US" sz="2400" dirty="0"/>
              <a:t>imply stated, risks need to be evaluated in terms of the likelihood the event is going to occur and the impact or consequences of its occurrence. </a:t>
            </a:r>
          </a:p>
          <a:p>
            <a:pPr algn="just"/>
            <a:r>
              <a:rPr lang="en-US" sz="2400" dirty="0"/>
              <a:t>The risk of a project manager being struck by lightning at a work site would have major negative impact on the project, but the likelihood is so low it is not worthy of consideration. </a:t>
            </a:r>
          </a:p>
          <a:p>
            <a:pPr algn="just"/>
            <a:r>
              <a:rPr lang="en-US" sz="2400" dirty="0"/>
              <a:t>Conversely, people do change jobs, so an event like the loss of key project personnel would have not only an adverse impact but also a high likelihood of occurring in some organizations. </a:t>
            </a:r>
          </a:p>
          <a:p>
            <a:pPr algn="just"/>
            <a:r>
              <a:rPr lang="en-US" sz="2400" dirty="0"/>
              <a:t>If so, then it would be wise for that organization to be proactive and mitigate this risk by developing incentive schemes for retaining specialists and/or engaging in cross-training to reduce the impact of turnover.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62981" y="61475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2: Risk Assessment – Cont.</a:t>
            </a:r>
          </a:p>
        </p:txBody>
      </p:sp>
    </p:spTree>
    <p:extLst>
      <p:ext uri="{BB962C8B-B14F-4D97-AF65-F5344CB8AC3E}">
        <p14:creationId xmlns:p14="http://schemas.microsoft.com/office/powerpoint/2010/main" val="8487153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72108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Assessment – Cont.</a:t>
            </a:r>
          </a:p>
        </p:txBody>
      </p:sp>
      <p:pic>
        <p:nvPicPr>
          <p:cNvPr id="10" name="Content Placeholder 9">
            <a:extLst>
              <a:ext uri="{FF2B5EF4-FFF2-40B4-BE49-F238E27FC236}">
                <a16:creationId xmlns:a16="http://schemas.microsoft.com/office/drawing/2014/main" id="{69175513-1A7C-45D1-2E5F-1B80A86E9609}"/>
              </a:ext>
            </a:extLst>
          </p:cNvPr>
          <p:cNvPicPr>
            <a:picLocks noGrp="1" noChangeAspect="1"/>
          </p:cNvPicPr>
          <p:nvPr>
            <p:ph idx="1"/>
          </p:nvPr>
        </p:nvPicPr>
        <p:blipFill>
          <a:blip r:embed="rId5"/>
          <a:stretch>
            <a:fillRect/>
          </a:stretch>
        </p:blipFill>
        <p:spPr>
          <a:xfrm>
            <a:off x="985777" y="1297583"/>
            <a:ext cx="10220446" cy="5346286"/>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496A9FFE-A159-C31D-1058-8C4FF1483CB5}"/>
              </a:ext>
            </a:extLst>
          </p:cNvPr>
          <p:cNvSpPr txBox="1"/>
          <p:nvPr/>
        </p:nvSpPr>
        <p:spPr>
          <a:xfrm>
            <a:off x="775508" y="1424908"/>
            <a:ext cx="1215341"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dirty="0"/>
              <a:t>Figure 5.5</a:t>
            </a:r>
            <a:endParaRPr lang="ar-SA" b="1" dirty="0"/>
          </a:p>
        </p:txBody>
      </p:sp>
    </p:spTree>
    <p:extLst>
      <p:ext uri="{BB962C8B-B14F-4D97-AF65-F5344CB8AC3E}">
        <p14:creationId xmlns:p14="http://schemas.microsoft.com/office/powerpoint/2010/main" val="38714474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721081"/>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Assessment Form</a:t>
            </a:r>
          </a:p>
        </p:txBody>
      </p:sp>
      <p:pic>
        <p:nvPicPr>
          <p:cNvPr id="10" name="Content Placeholder 9">
            <a:extLst>
              <a:ext uri="{FF2B5EF4-FFF2-40B4-BE49-F238E27FC236}">
                <a16:creationId xmlns:a16="http://schemas.microsoft.com/office/drawing/2014/main" id="{56A78A18-0B49-D681-A9AF-8502C762E205}"/>
              </a:ext>
            </a:extLst>
          </p:cNvPr>
          <p:cNvPicPr>
            <a:picLocks noGrp="1" noChangeAspect="1"/>
          </p:cNvPicPr>
          <p:nvPr>
            <p:ph idx="1"/>
          </p:nvPr>
        </p:nvPicPr>
        <p:blipFill>
          <a:blip r:embed="rId5"/>
          <a:stretch>
            <a:fillRect/>
          </a:stretch>
        </p:blipFill>
        <p:spPr>
          <a:xfrm>
            <a:off x="845215" y="1251282"/>
            <a:ext cx="9791918" cy="52409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045778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578103"/>
            <a:ext cx="9074289" cy="493844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3464" y="1801392"/>
            <a:ext cx="8610188" cy="4599408"/>
          </a:xfrm>
          <a:ln>
            <a:noFill/>
          </a:ln>
        </p:spPr>
        <p:txBody>
          <a:bodyPr/>
          <a:lstStyle/>
          <a:p>
            <a:pPr algn="just"/>
            <a:r>
              <a:rPr lang="en-US" dirty="0"/>
              <a:t>The risk severity matrix provides a basis for prioritizing which risks to address. </a:t>
            </a:r>
          </a:p>
          <a:p>
            <a:pPr algn="just"/>
            <a:r>
              <a:rPr lang="en-US" dirty="0"/>
              <a:t>Red zone risks receive first priority followed by yellow zone risks. </a:t>
            </a:r>
          </a:p>
          <a:p>
            <a:pPr algn="just"/>
            <a:r>
              <a:rPr lang="en-US" dirty="0"/>
              <a:t>Green zone risks are typically considered inconsequential and ignored unless their status changes.</a:t>
            </a:r>
          </a:p>
          <a:p>
            <a:pPr algn="just"/>
            <a:r>
              <a:rPr lang="en-US" i="1" dirty="0"/>
              <a:t>Failure Mode and Effects Analysis (FMEA) extends the risk severity matrix by including ease of detection in the equation: </a:t>
            </a:r>
          </a:p>
          <a:p>
            <a:pPr algn="just"/>
            <a:r>
              <a:rPr lang="en-US" b="1" dirty="0"/>
              <a:t>Impact × Probability × Detection = Risk Value</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7559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200" b="1" dirty="0">
                <a:solidFill>
                  <a:srgbClr val="00B0F0"/>
                </a:solidFill>
                <a:cs typeface="Times New Roman" panose="02020603050405020304" pitchFamily="18" charset="0"/>
              </a:rPr>
              <a:t>Risk Severity Matrix </a:t>
            </a:r>
          </a:p>
        </p:txBody>
      </p:sp>
    </p:spTree>
    <p:extLst>
      <p:ext uri="{BB962C8B-B14F-4D97-AF65-F5344CB8AC3E}">
        <p14:creationId xmlns:p14="http://schemas.microsoft.com/office/powerpoint/2010/main" val="1943894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Content Placeholder 1">
            <a:extLst>
              <a:ext uri="{FF2B5EF4-FFF2-40B4-BE49-F238E27FC236}">
                <a16:creationId xmlns:a16="http://schemas.microsoft.com/office/drawing/2014/main" id="{541DE43A-D977-97D0-EFFF-2975D13BC67F}"/>
              </a:ext>
            </a:extLst>
          </p:cNvPr>
          <p:cNvGraphicFramePr>
            <a:graphicFrameLocks noGrp="1"/>
          </p:cNvGraphicFramePr>
          <p:nvPr>
            <p:ph idx="1"/>
            <p:extLst>
              <p:ext uri="{D42A27DB-BD31-4B8C-83A1-F6EECF244321}">
                <p14:modId xmlns:p14="http://schemas.microsoft.com/office/powerpoint/2010/main" val="801055539"/>
              </p:ext>
            </p:extLst>
          </p:nvPr>
        </p:nvGraphicFramePr>
        <p:xfrm>
          <a:off x="2146139" y="1632030"/>
          <a:ext cx="6766367" cy="4291985"/>
        </p:xfrm>
        <a:graphic>
          <a:graphicData uri="http://schemas.openxmlformats.org/drawingml/2006/table">
            <a:tbl>
              <a:tblPr firstRow="1" bandRow="1">
                <a:tableStyleId>{5C22544A-7EE6-4342-B048-85BDC9FD1C3A}</a:tableStyleId>
              </a:tblPr>
              <a:tblGrid>
                <a:gridCol w="1311605">
                  <a:extLst>
                    <a:ext uri="{9D8B030D-6E8A-4147-A177-3AD203B41FA5}">
                      <a16:colId xmlns:a16="http://schemas.microsoft.com/office/drawing/2014/main" val="2291771333"/>
                    </a:ext>
                  </a:extLst>
                </a:gridCol>
                <a:gridCol w="1172129">
                  <a:extLst>
                    <a:ext uri="{9D8B030D-6E8A-4147-A177-3AD203B41FA5}">
                      <a16:colId xmlns:a16="http://schemas.microsoft.com/office/drawing/2014/main" val="2285956184"/>
                    </a:ext>
                  </a:extLst>
                </a:gridCol>
                <a:gridCol w="1157469">
                  <a:extLst>
                    <a:ext uri="{9D8B030D-6E8A-4147-A177-3AD203B41FA5}">
                      <a16:colId xmlns:a16="http://schemas.microsoft.com/office/drawing/2014/main" val="3408567161"/>
                    </a:ext>
                  </a:extLst>
                </a:gridCol>
                <a:gridCol w="1273215">
                  <a:extLst>
                    <a:ext uri="{9D8B030D-6E8A-4147-A177-3AD203B41FA5}">
                      <a16:colId xmlns:a16="http://schemas.microsoft.com/office/drawing/2014/main" val="3011276814"/>
                    </a:ext>
                  </a:extLst>
                </a:gridCol>
                <a:gridCol w="1851949">
                  <a:extLst>
                    <a:ext uri="{9D8B030D-6E8A-4147-A177-3AD203B41FA5}">
                      <a16:colId xmlns:a16="http://schemas.microsoft.com/office/drawing/2014/main" val="1936450806"/>
                    </a:ext>
                  </a:extLst>
                </a:gridCol>
              </a:tblGrid>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728875086"/>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User backlash</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Interface problems</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rtl="1"/>
                      <a:endParaRPr lang="ar-SA"/>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533176342"/>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97142293"/>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System freezing</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129728220"/>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Hardware malfunctioning</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146301176"/>
                  </a:ext>
                </a:extLst>
              </a:tr>
            </a:tbl>
          </a:graphicData>
        </a:graphic>
      </p:graphicFrame>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794570"/>
            <a:ext cx="7998249" cy="491028"/>
          </a:xfrm>
          <a:prstGeom prst="rect">
            <a:avLst/>
          </a:prstGeom>
        </p:spPr>
        <p:style>
          <a:lnRef idx="0">
            <a:schemeClr val="accent3"/>
          </a:lnRef>
          <a:fillRef idx="3">
            <a:schemeClr val="accent3"/>
          </a:fillRef>
          <a:effectRef idx="3">
            <a:schemeClr val="accent3"/>
          </a:effectRef>
          <a:fontRef idx="minor">
            <a:schemeClr val="lt1"/>
          </a:fontRef>
        </p:style>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ctr"/>
            <a:r>
              <a:rPr lang="en-US" sz="3200" b="1" dirty="0">
                <a:solidFill>
                  <a:srgbClr val="00B0F0"/>
                </a:solidFill>
                <a:cs typeface="Times New Roman" panose="02020603050405020304" pitchFamily="18" charset="0"/>
              </a:rPr>
              <a:t>Risk Severity Matrix </a:t>
            </a:r>
          </a:p>
        </p:txBody>
      </p:sp>
      <p:sp>
        <p:nvSpPr>
          <p:cNvPr id="10" name="TextBox 9">
            <a:extLst>
              <a:ext uri="{FF2B5EF4-FFF2-40B4-BE49-F238E27FC236}">
                <a16:creationId xmlns:a16="http://schemas.microsoft.com/office/drawing/2014/main" id="{8938295F-C2DC-1715-8F6A-76C421973EB1}"/>
              </a:ext>
            </a:extLst>
          </p:cNvPr>
          <p:cNvSpPr txBox="1"/>
          <p:nvPr/>
        </p:nvSpPr>
        <p:spPr>
          <a:xfrm>
            <a:off x="1400802" y="1824305"/>
            <a:ext cx="728941" cy="369332"/>
          </a:xfrm>
          <a:prstGeom prst="rect">
            <a:avLst/>
          </a:prstGeom>
          <a:noFill/>
        </p:spPr>
        <p:txBody>
          <a:bodyPr wrap="square" rtlCol="0">
            <a:spAutoFit/>
          </a:bodyPr>
          <a:lstStyle/>
          <a:p>
            <a:pPr algn="ctr"/>
            <a:r>
              <a:rPr lang="en-US" dirty="0"/>
              <a:t>5</a:t>
            </a:r>
            <a:endParaRPr lang="ar-SA" dirty="0"/>
          </a:p>
        </p:txBody>
      </p:sp>
      <p:sp>
        <p:nvSpPr>
          <p:cNvPr id="11" name="TextBox 10">
            <a:extLst>
              <a:ext uri="{FF2B5EF4-FFF2-40B4-BE49-F238E27FC236}">
                <a16:creationId xmlns:a16="http://schemas.microsoft.com/office/drawing/2014/main" id="{C037B093-EBE7-BDB0-A3FE-F2511E042019}"/>
              </a:ext>
            </a:extLst>
          </p:cNvPr>
          <p:cNvSpPr txBox="1"/>
          <p:nvPr/>
        </p:nvSpPr>
        <p:spPr>
          <a:xfrm>
            <a:off x="1408652" y="2690712"/>
            <a:ext cx="728941" cy="369332"/>
          </a:xfrm>
          <a:prstGeom prst="rect">
            <a:avLst/>
          </a:prstGeom>
          <a:noFill/>
        </p:spPr>
        <p:txBody>
          <a:bodyPr wrap="square" rtlCol="0">
            <a:spAutoFit/>
          </a:bodyPr>
          <a:lstStyle/>
          <a:p>
            <a:pPr algn="ctr"/>
            <a:r>
              <a:rPr lang="en-US" dirty="0"/>
              <a:t>4</a:t>
            </a:r>
            <a:endParaRPr lang="ar-SA" dirty="0"/>
          </a:p>
        </p:txBody>
      </p:sp>
      <p:sp>
        <p:nvSpPr>
          <p:cNvPr id="13" name="TextBox 12">
            <a:extLst>
              <a:ext uri="{FF2B5EF4-FFF2-40B4-BE49-F238E27FC236}">
                <a16:creationId xmlns:a16="http://schemas.microsoft.com/office/drawing/2014/main" id="{A0B3954F-B812-1952-7DF9-142539FE96A8}"/>
              </a:ext>
            </a:extLst>
          </p:cNvPr>
          <p:cNvSpPr txBox="1"/>
          <p:nvPr/>
        </p:nvSpPr>
        <p:spPr>
          <a:xfrm>
            <a:off x="1416502" y="3557119"/>
            <a:ext cx="728941" cy="369332"/>
          </a:xfrm>
          <a:prstGeom prst="rect">
            <a:avLst/>
          </a:prstGeom>
          <a:noFill/>
        </p:spPr>
        <p:txBody>
          <a:bodyPr wrap="square" rtlCol="0">
            <a:spAutoFit/>
          </a:bodyPr>
          <a:lstStyle/>
          <a:p>
            <a:pPr algn="ctr"/>
            <a:r>
              <a:rPr lang="en-US" dirty="0"/>
              <a:t>3</a:t>
            </a:r>
            <a:endParaRPr lang="ar-SA" dirty="0"/>
          </a:p>
        </p:txBody>
      </p:sp>
      <p:sp>
        <p:nvSpPr>
          <p:cNvPr id="14" name="TextBox 13">
            <a:extLst>
              <a:ext uri="{FF2B5EF4-FFF2-40B4-BE49-F238E27FC236}">
                <a16:creationId xmlns:a16="http://schemas.microsoft.com/office/drawing/2014/main" id="{988DAC89-44C8-5EB9-AAE1-EB0160266B45}"/>
              </a:ext>
            </a:extLst>
          </p:cNvPr>
          <p:cNvSpPr txBox="1"/>
          <p:nvPr/>
        </p:nvSpPr>
        <p:spPr>
          <a:xfrm>
            <a:off x="1424352" y="4423526"/>
            <a:ext cx="728941" cy="369332"/>
          </a:xfrm>
          <a:prstGeom prst="rect">
            <a:avLst/>
          </a:prstGeom>
          <a:noFill/>
        </p:spPr>
        <p:txBody>
          <a:bodyPr wrap="square" rtlCol="0">
            <a:spAutoFit/>
          </a:bodyPr>
          <a:lstStyle/>
          <a:p>
            <a:pPr algn="ctr"/>
            <a:r>
              <a:rPr lang="en-US" dirty="0"/>
              <a:t>2</a:t>
            </a:r>
            <a:endParaRPr lang="ar-SA" dirty="0"/>
          </a:p>
        </p:txBody>
      </p:sp>
      <p:sp>
        <p:nvSpPr>
          <p:cNvPr id="15" name="TextBox 14">
            <a:extLst>
              <a:ext uri="{FF2B5EF4-FFF2-40B4-BE49-F238E27FC236}">
                <a16:creationId xmlns:a16="http://schemas.microsoft.com/office/drawing/2014/main" id="{6AE9CD82-3DFA-3D2F-0641-448B7AB74342}"/>
              </a:ext>
            </a:extLst>
          </p:cNvPr>
          <p:cNvSpPr txBox="1"/>
          <p:nvPr/>
        </p:nvSpPr>
        <p:spPr>
          <a:xfrm>
            <a:off x="1455352" y="5289933"/>
            <a:ext cx="728941" cy="369332"/>
          </a:xfrm>
          <a:prstGeom prst="rect">
            <a:avLst/>
          </a:prstGeom>
          <a:noFill/>
        </p:spPr>
        <p:txBody>
          <a:bodyPr wrap="square" rtlCol="0">
            <a:spAutoFit/>
          </a:bodyPr>
          <a:lstStyle/>
          <a:p>
            <a:pPr algn="ctr"/>
            <a:r>
              <a:rPr lang="en-US" dirty="0"/>
              <a:t>1</a:t>
            </a:r>
            <a:endParaRPr lang="ar-SA" dirty="0"/>
          </a:p>
        </p:txBody>
      </p:sp>
      <p:sp>
        <p:nvSpPr>
          <p:cNvPr id="16" name="TextBox 15">
            <a:extLst>
              <a:ext uri="{FF2B5EF4-FFF2-40B4-BE49-F238E27FC236}">
                <a16:creationId xmlns:a16="http://schemas.microsoft.com/office/drawing/2014/main" id="{2EE75D65-B538-BF28-8B3E-711CE4E265C6}"/>
              </a:ext>
            </a:extLst>
          </p:cNvPr>
          <p:cNvSpPr txBox="1"/>
          <p:nvPr/>
        </p:nvSpPr>
        <p:spPr>
          <a:xfrm>
            <a:off x="2394829" y="5928464"/>
            <a:ext cx="728941" cy="369332"/>
          </a:xfrm>
          <a:prstGeom prst="rect">
            <a:avLst/>
          </a:prstGeom>
          <a:noFill/>
        </p:spPr>
        <p:txBody>
          <a:bodyPr wrap="square" rtlCol="0">
            <a:spAutoFit/>
          </a:bodyPr>
          <a:lstStyle/>
          <a:p>
            <a:pPr algn="ctr"/>
            <a:r>
              <a:rPr lang="en-US" dirty="0"/>
              <a:t>1</a:t>
            </a:r>
            <a:endParaRPr lang="ar-SA" dirty="0"/>
          </a:p>
        </p:txBody>
      </p:sp>
      <p:sp>
        <p:nvSpPr>
          <p:cNvPr id="17" name="TextBox 16">
            <a:extLst>
              <a:ext uri="{FF2B5EF4-FFF2-40B4-BE49-F238E27FC236}">
                <a16:creationId xmlns:a16="http://schemas.microsoft.com/office/drawing/2014/main" id="{4BBFBABB-A9C6-24BA-3659-F01D8085E484}"/>
              </a:ext>
            </a:extLst>
          </p:cNvPr>
          <p:cNvSpPr txBox="1"/>
          <p:nvPr/>
        </p:nvSpPr>
        <p:spPr>
          <a:xfrm>
            <a:off x="3762568" y="5930385"/>
            <a:ext cx="728941" cy="369332"/>
          </a:xfrm>
          <a:prstGeom prst="rect">
            <a:avLst/>
          </a:prstGeom>
          <a:noFill/>
        </p:spPr>
        <p:txBody>
          <a:bodyPr wrap="square" rtlCol="0">
            <a:spAutoFit/>
          </a:bodyPr>
          <a:lstStyle/>
          <a:p>
            <a:pPr algn="ctr"/>
            <a:r>
              <a:rPr lang="en-US" dirty="0"/>
              <a:t>2</a:t>
            </a:r>
            <a:endParaRPr lang="ar-SA" dirty="0"/>
          </a:p>
        </p:txBody>
      </p:sp>
      <p:sp>
        <p:nvSpPr>
          <p:cNvPr id="18" name="TextBox 17">
            <a:extLst>
              <a:ext uri="{FF2B5EF4-FFF2-40B4-BE49-F238E27FC236}">
                <a16:creationId xmlns:a16="http://schemas.microsoft.com/office/drawing/2014/main" id="{C0E298D5-F363-AD17-5309-2FB8045B4891}"/>
              </a:ext>
            </a:extLst>
          </p:cNvPr>
          <p:cNvSpPr txBox="1"/>
          <p:nvPr/>
        </p:nvSpPr>
        <p:spPr>
          <a:xfrm>
            <a:off x="4991412" y="5920737"/>
            <a:ext cx="728941" cy="369332"/>
          </a:xfrm>
          <a:prstGeom prst="rect">
            <a:avLst/>
          </a:prstGeom>
          <a:noFill/>
        </p:spPr>
        <p:txBody>
          <a:bodyPr wrap="square" rtlCol="0">
            <a:spAutoFit/>
          </a:bodyPr>
          <a:lstStyle/>
          <a:p>
            <a:pPr algn="ctr"/>
            <a:r>
              <a:rPr lang="en-US" dirty="0"/>
              <a:t>3</a:t>
            </a:r>
            <a:endParaRPr lang="ar-SA" dirty="0"/>
          </a:p>
        </p:txBody>
      </p:sp>
      <p:sp>
        <p:nvSpPr>
          <p:cNvPr id="19" name="TextBox 18">
            <a:extLst>
              <a:ext uri="{FF2B5EF4-FFF2-40B4-BE49-F238E27FC236}">
                <a16:creationId xmlns:a16="http://schemas.microsoft.com/office/drawing/2014/main" id="{7CFEBA5E-9E23-EC41-CCD9-6A71802F9985}"/>
              </a:ext>
            </a:extLst>
          </p:cNvPr>
          <p:cNvSpPr txBox="1"/>
          <p:nvPr/>
        </p:nvSpPr>
        <p:spPr>
          <a:xfrm>
            <a:off x="6370727" y="5911089"/>
            <a:ext cx="728941" cy="369332"/>
          </a:xfrm>
          <a:prstGeom prst="rect">
            <a:avLst/>
          </a:prstGeom>
          <a:noFill/>
        </p:spPr>
        <p:txBody>
          <a:bodyPr wrap="square" rtlCol="0">
            <a:spAutoFit/>
          </a:bodyPr>
          <a:lstStyle/>
          <a:p>
            <a:pPr algn="ctr"/>
            <a:r>
              <a:rPr lang="en-US" dirty="0"/>
              <a:t>4</a:t>
            </a:r>
            <a:endParaRPr lang="ar-SA" dirty="0"/>
          </a:p>
        </p:txBody>
      </p:sp>
      <p:sp>
        <p:nvSpPr>
          <p:cNvPr id="20" name="TextBox 19">
            <a:extLst>
              <a:ext uri="{FF2B5EF4-FFF2-40B4-BE49-F238E27FC236}">
                <a16:creationId xmlns:a16="http://schemas.microsoft.com/office/drawing/2014/main" id="{6678B8CE-284D-FC62-C2D1-1E394D471023}"/>
              </a:ext>
            </a:extLst>
          </p:cNvPr>
          <p:cNvSpPr txBox="1"/>
          <p:nvPr/>
        </p:nvSpPr>
        <p:spPr>
          <a:xfrm>
            <a:off x="7738468" y="5924591"/>
            <a:ext cx="728941" cy="369332"/>
          </a:xfrm>
          <a:prstGeom prst="rect">
            <a:avLst/>
          </a:prstGeom>
          <a:noFill/>
        </p:spPr>
        <p:txBody>
          <a:bodyPr wrap="square" rtlCol="0">
            <a:spAutoFit/>
          </a:bodyPr>
          <a:lstStyle/>
          <a:p>
            <a:pPr algn="ctr"/>
            <a:r>
              <a:rPr lang="en-US" dirty="0"/>
              <a:t>5</a:t>
            </a:r>
            <a:endParaRPr lang="ar-SA" dirty="0"/>
          </a:p>
        </p:txBody>
      </p:sp>
      <p:sp>
        <p:nvSpPr>
          <p:cNvPr id="21" name="TextBox 20">
            <a:extLst>
              <a:ext uri="{FF2B5EF4-FFF2-40B4-BE49-F238E27FC236}">
                <a16:creationId xmlns:a16="http://schemas.microsoft.com/office/drawing/2014/main" id="{3C591176-5A97-D951-9D53-68D78DCAB34A}"/>
              </a:ext>
            </a:extLst>
          </p:cNvPr>
          <p:cNvSpPr txBox="1"/>
          <p:nvPr/>
        </p:nvSpPr>
        <p:spPr>
          <a:xfrm rot="16200000">
            <a:off x="180116" y="3280513"/>
            <a:ext cx="2252491" cy="46166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b="1" dirty="0"/>
              <a:t>Likelihood</a:t>
            </a:r>
            <a:endParaRPr lang="ar-SA" sz="2400" b="1" dirty="0"/>
          </a:p>
        </p:txBody>
      </p:sp>
      <p:sp>
        <p:nvSpPr>
          <p:cNvPr id="22" name="TextBox 21">
            <a:extLst>
              <a:ext uri="{FF2B5EF4-FFF2-40B4-BE49-F238E27FC236}">
                <a16:creationId xmlns:a16="http://schemas.microsoft.com/office/drawing/2014/main" id="{8B95A0FF-BB14-735F-AC68-864431626437}"/>
              </a:ext>
            </a:extLst>
          </p:cNvPr>
          <p:cNvSpPr txBox="1"/>
          <p:nvPr/>
        </p:nvSpPr>
        <p:spPr>
          <a:xfrm>
            <a:off x="9489672" y="2073906"/>
            <a:ext cx="2154459" cy="830997"/>
          </a:xfrm>
          <a:prstGeom prst="rect">
            <a:avLst/>
          </a:prstGeom>
          <a:noFill/>
        </p:spPr>
        <p:txBody>
          <a:bodyPr wrap="square" rtlCol="0">
            <a:spAutoFit/>
          </a:bodyPr>
          <a:lstStyle/>
          <a:p>
            <a:pPr algn="ctr"/>
            <a:r>
              <a:rPr lang="en-US" sz="2400" dirty="0"/>
              <a:t>Red zone </a:t>
            </a:r>
          </a:p>
          <a:p>
            <a:pPr algn="ctr"/>
            <a:r>
              <a:rPr lang="en-US" sz="2400" dirty="0"/>
              <a:t>(major risk)</a:t>
            </a:r>
            <a:endParaRPr lang="ar-SA" sz="2400" dirty="0"/>
          </a:p>
        </p:txBody>
      </p:sp>
      <p:sp>
        <p:nvSpPr>
          <p:cNvPr id="23" name="TextBox 22">
            <a:extLst>
              <a:ext uri="{FF2B5EF4-FFF2-40B4-BE49-F238E27FC236}">
                <a16:creationId xmlns:a16="http://schemas.microsoft.com/office/drawing/2014/main" id="{CE4E14ED-F602-24A4-3C6D-28AA15D06914}"/>
              </a:ext>
            </a:extLst>
          </p:cNvPr>
          <p:cNvSpPr txBox="1"/>
          <p:nvPr/>
        </p:nvSpPr>
        <p:spPr>
          <a:xfrm>
            <a:off x="4319912" y="6179774"/>
            <a:ext cx="2252491" cy="461665"/>
          </a:xfrm>
          <a:prstGeom prst="rect">
            <a:avLst/>
          </a:prstGeom>
          <a:solidFill>
            <a:schemeClr val="bg1"/>
          </a:solidFill>
        </p:spPr>
        <p:txBody>
          <a:bodyPr wrap="square" rtlCol="0">
            <a:spAutoFit/>
          </a:bodyPr>
          <a:lstStyle/>
          <a:p>
            <a:pPr algn="ctr"/>
            <a:r>
              <a:rPr lang="en-US" sz="2400" b="1" dirty="0"/>
              <a:t>Impact</a:t>
            </a:r>
            <a:endParaRPr lang="ar-SA" sz="2400" b="1" dirty="0"/>
          </a:p>
        </p:txBody>
      </p:sp>
      <p:sp>
        <p:nvSpPr>
          <p:cNvPr id="24" name="TextBox 23">
            <a:extLst>
              <a:ext uri="{FF2B5EF4-FFF2-40B4-BE49-F238E27FC236}">
                <a16:creationId xmlns:a16="http://schemas.microsoft.com/office/drawing/2014/main" id="{EA1B2FBC-F864-45DB-42EA-509C10E358B1}"/>
              </a:ext>
            </a:extLst>
          </p:cNvPr>
          <p:cNvSpPr txBox="1"/>
          <p:nvPr/>
        </p:nvSpPr>
        <p:spPr>
          <a:xfrm>
            <a:off x="9561048" y="3453222"/>
            <a:ext cx="2154458" cy="830997"/>
          </a:xfrm>
          <a:prstGeom prst="rect">
            <a:avLst/>
          </a:prstGeom>
          <a:noFill/>
        </p:spPr>
        <p:txBody>
          <a:bodyPr wrap="square" rtlCol="0">
            <a:spAutoFit/>
          </a:bodyPr>
          <a:lstStyle/>
          <a:p>
            <a:pPr algn="ctr"/>
            <a:r>
              <a:rPr lang="en-US" sz="2400" dirty="0"/>
              <a:t>Yellow zone (moderate risk)</a:t>
            </a:r>
            <a:endParaRPr lang="ar-SA" sz="2400" dirty="0"/>
          </a:p>
        </p:txBody>
      </p:sp>
      <p:sp>
        <p:nvSpPr>
          <p:cNvPr id="25" name="TextBox 24">
            <a:extLst>
              <a:ext uri="{FF2B5EF4-FFF2-40B4-BE49-F238E27FC236}">
                <a16:creationId xmlns:a16="http://schemas.microsoft.com/office/drawing/2014/main" id="{602C6F8F-76ED-8707-6A01-F7397B9D8F25}"/>
              </a:ext>
            </a:extLst>
          </p:cNvPr>
          <p:cNvSpPr txBox="1"/>
          <p:nvPr/>
        </p:nvSpPr>
        <p:spPr>
          <a:xfrm>
            <a:off x="9528252" y="4705218"/>
            <a:ext cx="2154458" cy="830997"/>
          </a:xfrm>
          <a:prstGeom prst="rect">
            <a:avLst/>
          </a:prstGeom>
          <a:noFill/>
        </p:spPr>
        <p:txBody>
          <a:bodyPr wrap="square" rtlCol="0">
            <a:spAutoFit/>
          </a:bodyPr>
          <a:lstStyle/>
          <a:p>
            <a:pPr algn="ctr"/>
            <a:r>
              <a:rPr lang="en-US" sz="2400" dirty="0"/>
              <a:t>Green zone </a:t>
            </a:r>
          </a:p>
          <a:p>
            <a:pPr algn="ctr"/>
            <a:r>
              <a:rPr lang="en-US" sz="2400" dirty="0"/>
              <a:t>(minor risk)</a:t>
            </a:r>
            <a:endParaRPr lang="ar-SA" sz="2400" dirty="0"/>
          </a:p>
        </p:txBody>
      </p:sp>
      <p:sp>
        <p:nvSpPr>
          <p:cNvPr id="26" name="Rectangle 25">
            <a:extLst>
              <a:ext uri="{FF2B5EF4-FFF2-40B4-BE49-F238E27FC236}">
                <a16:creationId xmlns:a16="http://schemas.microsoft.com/office/drawing/2014/main" id="{F585C205-72BC-5913-3FF3-ADBABFF29E11}"/>
              </a:ext>
            </a:extLst>
          </p:cNvPr>
          <p:cNvSpPr/>
          <p:nvPr/>
        </p:nvSpPr>
        <p:spPr>
          <a:xfrm>
            <a:off x="9201875" y="2303361"/>
            <a:ext cx="499999" cy="404771"/>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7" name="Rectangle 26">
            <a:extLst>
              <a:ext uri="{FF2B5EF4-FFF2-40B4-BE49-F238E27FC236}">
                <a16:creationId xmlns:a16="http://schemas.microsoft.com/office/drawing/2014/main" id="{6C6C5224-E069-23C4-B5B8-9F563BD6BA51}"/>
              </a:ext>
            </a:extLst>
          </p:cNvPr>
          <p:cNvSpPr/>
          <p:nvPr/>
        </p:nvSpPr>
        <p:spPr>
          <a:xfrm>
            <a:off x="9144951" y="3764724"/>
            <a:ext cx="499999" cy="404771"/>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8" name="Rectangle 27">
            <a:extLst>
              <a:ext uri="{FF2B5EF4-FFF2-40B4-BE49-F238E27FC236}">
                <a16:creationId xmlns:a16="http://schemas.microsoft.com/office/drawing/2014/main" id="{F226918E-0742-DDE1-BA45-CE153EA51DC7}"/>
              </a:ext>
            </a:extLst>
          </p:cNvPr>
          <p:cNvSpPr/>
          <p:nvPr/>
        </p:nvSpPr>
        <p:spPr>
          <a:xfrm>
            <a:off x="9261648" y="4971444"/>
            <a:ext cx="499999" cy="404771"/>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Tree>
    <p:extLst>
      <p:ext uri="{BB962C8B-B14F-4D97-AF65-F5344CB8AC3E}">
        <p14:creationId xmlns:p14="http://schemas.microsoft.com/office/powerpoint/2010/main" val="13130189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40" y="1392907"/>
            <a:ext cx="10092860" cy="51930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3464" y="1569902"/>
            <a:ext cx="9853589" cy="4508158"/>
          </a:xfrm>
          <a:ln>
            <a:noFill/>
          </a:ln>
        </p:spPr>
        <p:txBody>
          <a:bodyPr/>
          <a:lstStyle/>
          <a:p>
            <a:pPr algn="just">
              <a:buFont typeface="Wingdings" panose="05000000000000000000" pitchFamily="2" charset="2"/>
              <a:buChar char="§"/>
            </a:pPr>
            <a:r>
              <a:rPr lang="en-US" sz="2400" dirty="0"/>
              <a:t>For example, a risk with an impact in the “1” zone with a very low probability and an easy detection score might score a 1 (1 × 1 × 1 = 1). </a:t>
            </a:r>
          </a:p>
          <a:p>
            <a:pPr algn="just">
              <a:buFont typeface="Wingdings" panose="05000000000000000000" pitchFamily="2" charset="2"/>
              <a:buChar char="§"/>
            </a:pPr>
            <a:r>
              <a:rPr lang="en-US" sz="2400" dirty="0"/>
              <a:t>Conversely, a high-impact risk with a high probability and impossible to detect would score 125 (5 × 5 × 5 = 125). </a:t>
            </a:r>
          </a:p>
          <a:p>
            <a:pPr algn="just">
              <a:buFont typeface="Wingdings" panose="05000000000000000000" pitchFamily="2" charset="2"/>
              <a:buChar char="§"/>
            </a:pPr>
            <a:r>
              <a:rPr lang="en-US" sz="2400" dirty="0"/>
              <a:t>This broad range of numerical scores allows for easy stratification of risk according to overall significance. </a:t>
            </a:r>
          </a:p>
          <a:p>
            <a:pPr algn="just">
              <a:buFont typeface="Wingdings" panose="05000000000000000000" pitchFamily="2" charset="2"/>
              <a:buChar char="§"/>
            </a:pPr>
            <a:r>
              <a:rPr lang="en-US" sz="2400" dirty="0"/>
              <a:t>No assessment scheme is absolutely foolproof. </a:t>
            </a:r>
          </a:p>
          <a:p>
            <a:pPr algn="just">
              <a:buFont typeface="Wingdings" panose="05000000000000000000" pitchFamily="2" charset="2"/>
              <a:buChar char="§"/>
            </a:pPr>
            <a:r>
              <a:rPr lang="en-US" sz="2400" dirty="0"/>
              <a:t>For example, the weakness of the FMEA approach is that a risk event rated Impact = 1, Probability = 5, and Detection = 5 would receive the same weighted score as an event rated Impact = 5, Probability = 5, and Detection = 1! This underscores the importance of not treating risk assessment as simply an exercise in mathematics. There is no substitute for thoughtful discussion of key risk events.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Severity Matrix – Cont.</a:t>
            </a:r>
          </a:p>
        </p:txBody>
      </p:sp>
    </p:spTree>
    <p:extLst>
      <p:ext uri="{BB962C8B-B14F-4D97-AF65-F5344CB8AC3E}">
        <p14:creationId xmlns:p14="http://schemas.microsoft.com/office/powerpoint/2010/main" val="13185828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5" y="1384605"/>
            <a:ext cx="7335408" cy="37099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9710"/>
            <a:ext cx="6858571" cy="3616771"/>
          </a:xfrm>
          <a:ln>
            <a:noFill/>
          </a:ln>
        </p:spPr>
        <p:txBody>
          <a:bodyPr/>
          <a:lstStyle/>
          <a:p>
            <a:pPr algn="just">
              <a:spcBef>
                <a:spcPts val="1200"/>
              </a:spcBef>
              <a:buFont typeface="Wingdings" panose="05000000000000000000" pitchFamily="2" charset="2"/>
              <a:buChar char="§"/>
            </a:pPr>
            <a:r>
              <a:rPr lang="en-US" dirty="0"/>
              <a:t>When a risk event is identified and assessed, a decision must be made concerning which response is appropriate for the specific event. </a:t>
            </a:r>
          </a:p>
          <a:p>
            <a:pPr algn="just">
              <a:spcBef>
                <a:spcPts val="1200"/>
              </a:spcBef>
              <a:buFont typeface="Wingdings" panose="05000000000000000000" pitchFamily="2" charset="2"/>
              <a:buChar char="§"/>
            </a:pPr>
            <a:r>
              <a:rPr lang="en-US" dirty="0"/>
              <a:t>Responses to risk can be classified as mitigating, avoiding, transferring, or retaining.</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3: Risk Response Development </a:t>
            </a:r>
          </a:p>
        </p:txBody>
      </p:sp>
    </p:spTree>
    <p:extLst>
      <p:ext uri="{BB962C8B-B14F-4D97-AF65-F5344CB8AC3E}">
        <p14:creationId xmlns:p14="http://schemas.microsoft.com/office/powerpoint/2010/main" val="14731167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4" y="1384605"/>
            <a:ext cx="8481301" cy="38901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9710"/>
            <a:ext cx="7691948" cy="4172356"/>
          </a:xfrm>
          <a:ln>
            <a:noFill/>
          </a:ln>
        </p:spPr>
        <p:txBody>
          <a:bodyPr/>
          <a:lstStyle/>
          <a:p>
            <a:pPr algn="just">
              <a:spcBef>
                <a:spcPts val="1200"/>
              </a:spcBef>
              <a:buFont typeface="Wingdings" panose="05000000000000000000" pitchFamily="2" charset="2"/>
              <a:buChar char="§"/>
            </a:pPr>
            <a:r>
              <a:rPr lang="en-US" sz="2400" dirty="0"/>
              <a:t>Mitigating Risk or Reducing risk is usually the first alternative considered. There are basically two strategies for mitigating risk: </a:t>
            </a:r>
          </a:p>
          <a:p>
            <a:pPr algn="just">
              <a:spcBef>
                <a:spcPts val="1200"/>
              </a:spcBef>
              <a:buFont typeface="Wingdings" panose="05000000000000000000" pitchFamily="2" charset="2"/>
              <a:buChar char="§"/>
            </a:pPr>
            <a:r>
              <a:rPr lang="en-US" sz="2400" dirty="0"/>
              <a:t>(1) reduce the likelihood that the event will occur and/or </a:t>
            </a:r>
          </a:p>
          <a:p>
            <a:pPr algn="just">
              <a:spcBef>
                <a:spcPts val="1200"/>
              </a:spcBef>
              <a:buFont typeface="Wingdings" panose="05000000000000000000" pitchFamily="2" charset="2"/>
              <a:buChar char="§"/>
            </a:pPr>
            <a:r>
              <a:rPr lang="en-US" sz="2400" dirty="0"/>
              <a:t>(2) reduce the impact that the adverse event would have on the project. Most risk teams focus first on reducing the likelihood of risk events since, if successful, this may eliminate the need to consider the potentially costly second strategy.</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(1) Mitigating Risk</a:t>
            </a:r>
          </a:p>
        </p:txBody>
      </p:sp>
    </p:spTree>
    <p:extLst>
      <p:ext uri="{BB962C8B-B14F-4D97-AF65-F5344CB8AC3E}">
        <p14:creationId xmlns:p14="http://schemas.microsoft.com/office/powerpoint/2010/main" val="10325749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5"/>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5" y="1064413"/>
            <a:ext cx="10448998" cy="55037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2" y="1152001"/>
            <a:ext cx="10006885" cy="5503761"/>
          </a:xfrm>
          <a:ln>
            <a:noFill/>
          </a:ln>
        </p:spPr>
        <p:txBody>
          <a:bodyPr/>
          <a:lstStyle/>
          <a:p>
            <a:pPr algn="just">
              <a:spcBef>
                <a:spcPts val="1200"/>
              </a:spcBef>
              <a:buFont typeface="Wingdings" panose="05000000000000000000" pitchFamily="2" charset="2"/>
              <a:buChar char="§"/>
            </a:pPr>
            <a:r>
              <a:rPr lang="en-US" sz="2400" dirty="0"/>
              <a:t>Often identifying the root causes of an event is useful. </a:t>
            </a:r>
          </a:p>
          <a:p>
            <a:pPr algn="just">
              <a:spcBef>
                <a:spcPts val="1200"/>
              </a:spcBef>
              <a:buFont typeface="Wingdings" panose="05000000000000000000" pitchFamily="2" charset="2"/>
              <a:buChar char="§"/>
            </a:pPr>
            <a:r>
              <a:rPr lang="en-US" sz="2400" dirty="0"/>
              <a:t>For example, the fear that a vendor will be unable to supply customized components on time may be attributable to </a:t>
            </a:r>
          </a:p>
          <a:p>
            <a:pPr algn="just">
              <a:spcBef>
                <a:spcPts val="1200"/>
              </a:spcBef>
              <a:buFont typeface="Wingdings" panose="05000000000000000000" pitchFamily="2" charset="2"/>
              <a:buChar char="§"/>
            </a:pPr>
            <a:r>
              <a:rPr lang="en-US" sz="2400" dirty="0"/>
              <a:t>(1) poor vendor relationships, </a:t>
            </a:r>
          </a:p>
          <a:p>
            <a:pPr algn="just">
              <a:spcBef>
                <a:spcPts val="1200"/>
              </a:spcBef>
              <a:buFont typeface="Wingdings" panose="05000000000000000000" pitchFamily="2" charset="2"/>
              <a:buChar char="§"/>
            </a:pPr>
            <a:r>
              <a:rPr lang="en-US" sz="2400" dirty="0"/>
              <a:t>(2) design miscommunication, and </a:t>
            </a:r>
          </a:p>
          <a:p>
            <a:pPr algn="just">
              <a:spcBef>
                <a:spcPts val="1200"/>
              </a:spcBef>
              <a:buFont typeface="Wingdings" panose="05000000000000000000" pitchFamily="2" charset="2"/>
              <a:buChar char="§"/>
            </a:pPr>
            <a:r>
              <a:rPr lang="en-US" sz="2400" dirty="0"/>
              <a:t>(3) lack of motivation</a:t>
            </a:r>
          </a:p>
          <a:p>
            <a:pPr algn="just">
              <a:spcBef>
                <a:spcPts val="1200"/>
              </a:spcBef>
              <a:buFont typeface="Wingdings" panose="05000000000000000000" pitchFamily="2" charset="2"/>
              <a:buChar char="§"/>
            </a:pPr>
            <a:r>
              <a:rPr lang="en-US" sz="2400" dirty="0"/>
              <a:t>As a result of this analysis the project manager may decide to take his counterpart to lunch to clear the air, invite the vendor to attend design meetings, and restructure the contract to include incentives for on-time delivery. </a:t>
            </a:r>
          </a:p>
          <a:p>
            <a:pPr algn="just">
              <a:spcBef>
                <a:spcPts val="1200"/>
              </a:spcBef>
              <a:buFont typeface="Wingdings" panose="05000000000000000000" pitchFamily="2" charset="2"/>
              <a:buChar char="§"/>
            </a:pPr>
            <a:r>
              <a:rPr lang="en-US" sz="2400" dirty="0"/>
              <a:t>Other examples of reducing the probability of risks occurring are scheduling out door work during the summer months, investing in up-front safety training, and choosing high-quality materials and equipment.</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24744" y="13462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Mitigating Risk – Cont.</a:t>
            </a:r>
          </a:p>
        </p:txBody>
      </p:sp>
    </p:spTree>
    <p:extLst>
      <p:ext uri="{BB962C8B-B14F-4D97-AF65-F5344CB8AC3E}">
        <p14:creationId xmlns:p14="http://schemas.microsoft.com/office/powerpoint/2010/main" val="32475341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5"/>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07639" y="1012330"/>
            <a:ext cx="9593829" cy="55037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209877"/>
            <a:ext cx="9023038" cy="5133052"/>
          </a:xfrm>
          <a:ln>
            <a:noFill/>
          </a:ln>
        </p:spPr>
        <p:txBody>
          <a:bodyPr/>
          <a:lstStyle/>
          <a:p>
            <a:pPr algn="just">
              <a:spcBef>
                <a:spcPts val="1200"/>
              </a:spcBef>
              <a:buFont typeface="Wingdings" panose="05000000000000000000" pitchFamily="2" charset="2"/>
              <a:buChar char="§"/>
            </a:pPr>
            <a:r>
              <a:rPr lang="en-US" sz="2400" dirty="0"/>
              <a:t>Risk avoidance is changing the project plan to eliminate the risk or condition. </a:t>
            </a:r>
          </a:p>
          <a:p>
            <a:pPr algn="just">
              <a:spcBef>
                <a:spcPts val="1200"/>
              </a:spcBef>
              <a:buFont typeface="Wingdings" panose="05000000000000000000" pitchFamily="2" charset="2"/>
              <a:buChar char="§"/>
            </a:pPr>
            <a:r>
              <a:rPr lang="en-US" sz="2400" dirty="0"/>
              <a:t>Although it is impossible to eliminate all risk events, some specific risks may be avoided before you launch the project. </a:t>
            </a:r>
          </a:p>
          <a:p>
            <a:pPr algn="just">
              <a:spcBef>
                <a:spcPts val="1200"/>
              </a:spcBef>
              <a:buFont typeface="Wingdings" panose="05000000000000000000" pitchFamily="2" charset="2"/>
              <a:buChar char="§"/>
            </a:pPr>
            <a:r>
              <a:rPr lang="en-US" sz="2400" dirty="0"/>
              <a:t>For example, adopting proven technology instead of experimental technology can eliminate technical failure.</a:t>
            </a:r>
          </a:p>
          <a:p>
            <a:pPr algn="just">
              <a:spcBef>
                <a:spcPts val="1200"/>
              </a:spcBef>
              <a:buFont typeface="Wingdings" panose="05000000000000000000" pitchFamily="2" charset="2"/>
              <a:buChar char="§"/>
            </a:pPr>
            <a:r>
              <a:rPr lang="en-US" sz="2400" dirty="0"/>
              <a:t>Choosing an Australian supplier as opposed to an Indonesian supplier would virtually eliminate the chance that political unrest would disrupt the supply of critical materials. </a:t>
            </a:r>
          </a:p>
          <a:p>
            <a:pPr algn="just">
              <a:spcBef>
                <a:spcPts val="1200"/>
              </a:spcBef>
              <a:buFont typeface="Wingdings" panose="05000000000000000000" pitchFamily="2" charset="2"/>
              <a:buChar char="§"/>
            </a:pPr>
            <a:r>
              <a:rPr lang="en-US" sz="2400" dirty="0"/>
              <a:t>Likewise, one could eliminate the risk of choosing the wrong software by developing web applications using both ASAP.NET and PHP. Choosing to move a concert indoors would eliminate the threat of inclement weather.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24744" y="13462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(2) Avoiding Risk</a:t>
            </a:r>
          </a:p>
        </p:txBody>
      </p:sp>
    </p:spTree>
    <p:extLst>
      <p:ext uri="{BB962C8B-B14F-4D97-AF65-F5344CB8AC3E}">
        <p14:creationId xmlns:p14="http://schemas.microsoft.com/office/powerpoint/2010/main" val="27047762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69757"/>
            <a:ext cx="9143737"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563037"/>
            <a:ext cx="8578289" cy="4613055"/>
          </a:xfrm>
          <a:ln>
            <a:noFill/>
          </a:ln>
        </p:spPr>
        <p:txBody>
          <a:bodyPr/>
          <a:lstStyle/>
          <a:p>
            <a:pPr algn="just">
              <a:buFont typeface="Wingdings" panose="05000000000000000000" pitchFamily="2" charset="2"/>
              <a:buChar char="§"/>
            </a:pPr>
            <a:r>
              <a:rPr lang="en-US" sz="2400" dirty="0"/>
              <a:t>Transferring risk or Passing risk to another party is common; this transfer does not change risk. </a:t>
            </a:r>
          </a:p>
          <a:p>
            <a:pPr algn="just">
              <a:buFont typeface="Wingdings" panose="05000000000000000000" pitchFamily="2" charset="2"/>
              <a:buChar char="§"/>
            </a:pPr>
            <a:r>
              <a:rPr lang="en-US" sz="2400" dirty="0"/>
              <a:t>Passing risk to another party almost always results in paying a premium for this exemption. </a:t>
            </a:r>
          </a:p>
          <a:p>
            <a:pPr algn="just">
              <a:buFont typeface="Wingdings" panose="05000000000000000000" pitchFamily="2" charset="2"/>
              <a:buChar char="§"/>
            </a:pPr>
            <a:r>
              <a:rPr lang="en-US" sz="2400" dirty="0"/>
              <a:t>Fixed price contracts are the classic example of transferring risk from an owner to a contractor. </a:t>
            </a:r>
          </a:p>
          <a:p>
            <a:pPr algn="just">
              <a:buFont typeface="Wingdings" panose="05000000000000000000" pitchFamily="2" charset="2"/>
              <a:buChar char="§"/>
            </a:pPr>
            <a:r>
              <a:rPr lang="en-US" sz="2400" dirty="0"/>
              <a:t>The contractor understands his or her firm will pay for any risk event that materializes; therefore, a monetary risk factor is added to the contract bid price.</a:t>
            </a:r>
          </a:p>
          <a:p>
            <a:pPr algn="just">
              <a:buFont typeface="Wingdings" panose="05000000000000000000" pitchFamily="2" charset="2"/>
              <a:buChar char="§"/>
            </a:pPr>
            <a:r>
              <a:rPr lang="en-US" sz="2400" dirty="0"/>
              <a:t> Before deciding to transfer risk, the owner should decide which party can best control activities that would lead to the risk occurring.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(3) Transferring Risk</a:t>
            </a:r>
          </a:p>
        </p:txBody>
      </p:sp>
    </p:spTree>
    <p:extLst>
      <p:ext uri="{BB962C8B-B14F-4D97-AF65-F5344CB8AC3E}">
        <p14:creationId xmlns:p14="http://schemas.microsoft.com/office/powerpoint/2010/main" val="34791860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92907"/>
            <a:ext cx="8893401"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4061"/>
            <a:ext cx="8409579" cy="4613055"/>
          </a:xfrm>
          <a:ln>
            <a:noFill/>
          </a:ln>
        </p:spPr>
        <p:txBody>
          <a:bodyPr/>
          <a:lstStyle/>
          <a:p>
            <a:pPr algn="just">
              <a:buFont typeface="Wingdings" panose="05000000000000000000" pitchFamily="2" charset="2"/>
              <a:buChar char="§"/>
            </a:pPr>
            <a:r>
              <a:rPr lang="en-US" sz="2400" dirty="0"/>
              <a:t>Also, is the contractor capable of absorbing the risk? Clearly identifying and documenting responsibility for absorbing risk is imperative. </a:t>
            </a:r>
          </a:p>
          <a:p>
            <a:pPr algn="just">
              <a:buFont typeface="Wingdings" panose="05000000000000000000" pitchFamily="2" charset="2"/>
              <a:buChar char="§"/>
            </a:pPr>
            <a:r>
              <a:rPr lang="en-US" sz="2400" dirty="0"/>
              <a:t>Another more obvious way to transfer risk is insurance. </a:t>
            </a:r>
          </a:p>
          <a:p>
            <a:pPr algn="just">
              <a:buFont typeface="Wingdings" panose="05000000000000000000" pitchFamily="2" charset="2"/>
              <a:buChar char="§"/>
            </a:pPr>
            <a:r>
              <a:rPr lang="en-US" sz="2400" dirty="0"/>
              <a:t>However, in most cases this is impractical because defining the project risk event and conditions to an insurance broker who is unfamiliar with the project is difficult and usually expensive. </a:t>
            </a:r>
          </a:p>
          <a:p>
            <a:pPr algn="just">
              <a:buFont typeface="Wingdings" panose="05000000000000000000" pitchFamily="2" charset="2"/>
              <a:buChar char="§"/>
            </a:pPr>
            <a:r>
              <a:rPr lang="en-US" sz="2400" dirty="0"/>
              <a:t>Of course, low-probability and high-consequence risk events such as acts of God are more easily defined and insured. </a:t>
            </a:r>
          </a:p>
          <a:p>
            <a:pPr algn="just">
              <a:buFont typeface="Wingdings" panose="05000000000000000000" pitchFamily="2" charset="2"/>
              <a:buChar char="§"/>
            </a:pPr>
            <a:r>
              <a:rPr lang="en-US" sz="2400" dirty="0"/>
              <a:t>Performance bonds, warranties, and guarantees are other financial instruments used to transfer risk.</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Transferring Risk – Cont.</a:t>
            </a:r>
          </a:p>
        </p:txBody>
      </p:sp>
    </p:spTree>
    <p:extLst>
      <p:ext uri="{BB962C8B-B14F-4D97-AF65-F5344CB8AC3E}">
        <p14:creationId xmlns:p14="http://schemas.microsoft.com/office/powerpoint/2010/main" val="42595109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92907"/>
            <a:ext cx="7998249"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171088" cy="4613055"/>
          </a:xfrm>
          <a:ln>
            <a:noFill/>
          </a:ln>
        </p:spPr>
        <p:txBody>
          <a:bodyPr/>
          <a:lstStyle/>
          <a:p>
            <a:pPr algn="just">
              <a:buFont typeface="Wingdings" panose="05000000000000000000" pitchFamily="2" charset="2"/>
              <a:buChar char="§"/>
            </a:pPr>
            <a:r>
              <a:rPr lang="en-US" sz="2400" dirty="0"/>
              <a:t>On large, international construction projects like petrochemical plants and oil refineries, host countries are insisting on contracts that enforce Build-Own-Operate Transfer (BOOT) provisions.</a:t>
            </a:r>
          </a:p>
          <a:p>
            <a:pPr algn="just">
              <a:buFont typeface="Wingdings" panose="05000000000000000000" pitchFamily="2" charset="2"/>
              <a:buChar char="§"/>
            </a:pPr>
            <a:r>
              <a:rPr lang="en-US" sz="2400" dirty="0"/>
              <a:t>Here the prime project organization is expected not only to build the facility, but also to take over ownership until its operation capacity has been proven and all the debugging has occurred before final transfer of ownership to the client. </a:t>
            </a:r>
          </a:p>
          <a:p>
            <a:pPr algn="just">
              <a:buFont typeface="Wingdings" panose="05000000000000000000" pitchFamily="2" charset="2"/>
              <a:buChar char="§"/>
            </a:pPr>
            <a:r>
              <a:rPr lang="en-US" sz="2400" dirty="0"/>
              <a:t>In such cases, the host country has transferred financial risk of ownership until the project has been completed and capabilities proven.</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Transferring Risk – Cont.</a:t>
            </a:r>
          </a:p>
        </p:txBody>
      </p:sp>
    </p:spTree>
    <p:extLst>
      <p:ext uri="{BB962C8B-B14F-4D97-AF65-F5344CB8AC3E}">
        <p14:creationId xmlns:p14="http://schemas.microsoft.com/office/powerpoint/2010/main" val="36137615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439207"/>
            <a:ext cx="8893401"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8432727" cy="4613055"/>
          </a:xfrm>
          <a:ln>
            <a:noFill/>
          </a:ln>
        </p:spPr>
        <p:txBody>
          <a:bodyPr/>
          <a:lstStyle/>
          <a:p>
            <a:pPr algn="just">
              <a:buFont typeface="Wingdings" panose="05000000000000000000" pitchFamily="2" charset="2"/>
              <a:buChar char="§"/>
            </a:pPr>
            <a:r>
              <a:rPr lang="en-US" sz="2400" dirty="0"/>
              <a:t>Accept Risk In some cases a conscious decision is made to accept the risk of an event occurring. </a:t>
            </a:r>
          </a:p>
          <a:p>
            <a:pPr algn="just">
              <a:buFont typeface="Wingdings" panose="05000000000000000000" pitchFamily="2" charset="2"/>
              <a:buChar char="§"/>
            </a:pPr>
            <a:r>
              <a:rPr lang="en-US" sz="2400" dirty="0"/>
              <a:t>Some risks are so large it is not feasible to consider transferring or reducing the event (e.g., an earthquake or flood). </a:t>
            </a:r>
          </a:p>
          <a:p>
            <a:pPr algn="just">
              <a:buFont typeface="Wingdings" panose="05000000000000000000" pitchFamily="2" charset="2"/>
              <a:buChar char="§"/>
            </a:pPr>
            <a:r>
              <a:rPr lang="en-US" sz="2400" dirty="0"/>
              <a:t>The project owner assumes the risk because the chance of such an event occurring is slim. </a:t>
            </a:r>
          </a:p>
          <a:p>
            <a:pPr algn="just">
              <a:buFont typeface="Wingdings" panose="05000000000000000000" pitchFamily="2" charset="2"/>
              <a:buChar char="§"/>
            </a:pPr>
            <a:r>
              <a:rPr lang="en-US" sz="2400" dirty="0"/>
              <a:t>In other cases risks identified in the budget reserve can simply be absorbed if they materialize. </a:t>
            </a:r>
          </a:p>
          <a:p>
            <a:pPr algn="just">
              <a:buFont typeface="Wingdings" panose="05000000000000000000" pitchFamily="2" charset="2"/>
              <a:buChar char="§"/>
            </a:pPr>
            <a:r>
              <a:rPr lang="en-US" sz="2400" dirty="0"/>
              <a:t>The risk is retained by developing a contingency plan to implement if the risk materializes. </a:t>
            </a:r>
          </a:p>
          <a:p>
            <a:pPr algn="just">
              <a:buFont typeface="Wingdings" panose="05000000000000000000" pitchFamily="2" charset="2"/>
              <a:buChar char="§"/>
            </a:pPr>
            <a:r>
              <a:rPr lang="en-US" sz="2400" dirty="0"/>
              <a:t>In a few cases a risk event can be ignored and a cost overrun accepted should the risk event occur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(4) Accept Risk </a:t>
            </a:r>
          </a:p>
        </p:txBody>
      </p:sp>
    </p:spTree>
    <p:extLst>
      <p:ext uri="{BB962C8B-B14F-4D97-AF65-F5344CB8AC3E}">
        <p14:creationId xmlns:p14="http://schemas.microsoft.com/office/powerpoint/2010/main" val="21465554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11887"/>
            <a:ext cx="8194613"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645649" cy="4613055"/>
          </a:xfrm>
          <a:ln>
            <a:noFill/>
          </a:ln>
        </p:spPr>
        <p:txBody>
          <a:bodyPr/>
          <a:lstStyle/>
          <a:p>
            <a:pPr algn="just">
              <a:buFont typeface="Wingdings" panose="05000000000000000000" pitchFamily="2" charset="2"/>
              <a:buChar char="§"/>
            </a:pPr>
            <a:r>
              <a:rPr lang="en-US" sz="2400" dirty="0"/>
              <a:t>A contingency plan is an alternative plan that will be used if a possible foreseen risk event becomes a reality. </a:t>
            </a:r>
          </a:p>
          <a:p>
            <a:pPr algn="just">
              <a:buFont typeface="Wingdings" panose="05000000000000000000" pitchFamily="2" charset="2"/>
              <a:buChar char="§"/>
            </a:pPr>
            <a:r>
              <a:rPr lang="en-US" sz="2400" dirty="0"/>
              <a:t>The contingency plan represents actions that will reduce or mitigate the negative impact of the risk event. </a:t>
            </a:r>
          </a:p>
          <a:p>
            <a:pPr algn="just">
              <a:buFont typeface="Wingdings" panose="05000000000000000000" pitchFamily="2" charset="2"/>
              <a:buChar char="§"/>
            </a:pPr>
            <a:r>
              <a:rPr lang="en-US" sz="2400" dirty="0"/>
              <a:t>A key distinction between a risk response and a contingency plan is that a response is part of the actual implementation plan and action is taken before the risk can materialize, </a:t>
            </a:r>
          </a:p>
          <a:p>
            <a:pPr algn="just">
              <a:buFont typeface="Wingdings" panose="05000000000000000000" pitchFamily="2" charset="2"/>
              <a:buChar char="§"/>
            </a:pPr>
            <a:r>
              <a:rPr lang="en-US" sz="2400" dirty="0"/>
              <a:t>while a contingency plan is not part of the initial implementation plan and only goes into effect after the risk is recognized.</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5.5 Contingency Planning  </a:t>
            </a:r>
          </a:p>
        </p:txBody>
      </p:sp>
    </p:spTree>
    <p:extLst>
      <p:ext uri="{BB962C8B-B14F-4D97-AF65-F5344CB8AC3E}">
        <p14:creationId xmlns:p14="http://schemas.microsoft.com/office/powerpoint/2010/main" val="24660743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33639" y="1311887"/>
            <a:ext cx="8483980"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842825" cy="4613055"/>
          </a:xfrm>
          <a:ln>
            <a:noFill/>
          </a:ln>
        </p:spPr>
        <p:txBody>
          <a:bodyPr/>
          <a:lstStyle/>
          <a:p>
            <a:pPr algn="just">
              <a:buFont typeface="Wingdings" panose="05000000000000000000" pitchFamily="2" charset="2"/>
              <a:buChar char="§"/>
            </a:pPr>
            <a:r>
              <a:rPr lang="en-US" sz="2400" b="1" dirty="0"/>
              <a:t>Technical Risks:</a:t>
            </a:r>
            <a:r>
              <a:rPr lang="en-US" sz="2400" dirty="0"/>
              <a:t> </a:t>
            </a:r>
          </a:p>
          <a:p>
            <a:pPr algn="just">
              <a:buFont typeface="Wingdings" panose="05000000000000000000" pitchFamily="2" charset="2"/>
              <a:buChar char="§"/>
            </a:pPr>
            <a:r>
              <a:rPr lang="en-US" sz="2400" dirty="0"/>
              <a:t>Technical risks are problematic; they can often be the kind that cause the project to be shut down. </a:t>
            </a:r>
          </a:p>
          <a:p>
            <a:pPr algn="just">
              <a:buFont typeface="Wingdings" panose="05000000000000000000" pitchFamily="2" charset="2"/>
              <a:buChar char="§"/>
            </a:pPr>
            <a:r>
              <a:rPr lang="en-US" sz="2400" dirty="0"/>
              <a:t>What if the system or process does not work? Contingency or backup plans are made for those possibilities that are foreseen. </a:t>
            </a:r>
          </a:p>
          <a:p>
            <a:pPr algn="just">
              <a:buFont typeface="Wingdings" panose="05000000000000000000" pitchFamily="2" charset="2"/>
              <a:buChar char="§"/>
            </a:pPr>
            <a:r>
              <a:rPr lang="en-US" sz="2400" dirty="0"/>
              <a:t>For example, Carrier Transicold was involved in developing a new Phoenix refrigeration unit for truck-trailer applications. </a:t>
            </a:r>
          </a:p>
          <a:p>
            <a:pPr algn="just">
              <a:buFont typeface="Wingdings" panose="05000000000000000000" pitchFamily="2" charset="2"/>
              <a:buChar char="§"/>
            </a:pPr>
            <a:r>
              <a:rPr lang="en-US" sz="2400" dirty="0"/>
              <a:t>This new unit was to use rounded panels made of bonded metals, which at the time was new technology for Transicold.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Risk Management at the Top of the World. </a:t>
            </a:r>
          </a:p>
        </p:txBody>
      </p:sp>
    </p:spTree>
    <p:extLst>
      <p:ext uri="{BB962C8B-B14F-4D97-AF65-F5344CB8AC3E}">
        <p14:creationId xmlns:p14="http://schemas.microsoft.com/office/powerpoint/2010/main" val="3305167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8" y="1083181"/>
            <a:ext cx="10276697" cy="5384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89" y="1169497"/>
            <a:ext cx="10121271" cy="5185004"/>
          </a:xfrm>
          <a:ln>
            <a:noFill/>
          </a:ln>
        </p:spPr>
        <p:txBody>
          <a:bodyPr/>
          <a:lstStyle/>
          <a:p>
            <a:pPr algn="just">
              <a:buFont typeface="Wingdings" panose="05000000000000000000" pitchFamily="2" charset="2"/>
              <a:buChar char="§"/>
            </a:pPr>
            <a:r>
              <a:rPr lang="en-US" sz="2400" b="1" dirty="0"/>
              <a:t>Schedule Risks: </a:t>
            </a:r>
          </a:p>
          <a:p>
            <a:pPr algn="just">
              <a:buFont typeface="Wingdings" panose="05000000000000000000" pitchFamily="2" charset="2"/>
              <a:buChar char="§"/>
            </a:pPr>
            <a:r>
              <a:rPr lang="en-US" sz="2400" dirty="0"/>
              <a:t>Often organizations will defer the threat of a project coming in late until it surfaces. </a:t>
            </a:r>
          </a:p>
          <a:p>
            <a:pPr algn="just">
              <a:buFont typeface="Wingdings" panose="05000000000000000000" pitchFamily="2" charset="2"/>
              <a:buChar char="§"/>
            </a:pPr>
            <a:r>
              <a:rPr lang="en-US" sz="2400" dirty="0"/>
              <a:t>Here contingency funds are set aside to expedite or “crash” the project to get it back on track.</a:t>
            </a:r>
          </a:p>
          <a:p>
            <a:pPr algn="just">
              <a:buFont typeface="Wingdings" panose="05000000000000000000" pitchFamily="2" charset="2"/>
              <a:buChar char="§"/>
            </a:pPr>
            <a:r>
              <a:rPr lang="en-US" sz="2400" dirty="0"/>
              <a:t>Crashing, or reducing project duration, is accomplished by shortening (com pressing) one or more activities on the critical path. </a:t>
            </a:r>
          </a:p>
          <a:p>
            <a:pPr algn="just">
              <a:buFont typeface="Wingdings" panose="05000000000000000000" pitchFamily="2" charset="2"/>
              <a:buChar char="§"/>
            </a:pPr>
            <a:r>
              <a:rPr lang="en-US" sz="2400" dirty="0"/>
              <a:t>This comes with additional costs and risk. </a:t>
            </a:r>
          </a:p>
          <a:p>
            <a:pPr algn="just">
              <a:buFont typeface="Wingdings" panose="05000000000000000000" pitchFamily="2" charset="2"/>
              <a:buChar char="§"/>
            </a:pPr>
            <a:r>
              <a:rPr lang="en-US" sz="2400" dirty="0"/>
              <a:t>Some contingency plans can avoid costly procedures. </a:t>
            </a:r>
          </a:p>
          <a:p>
            <a:pPr algn="just">
              <a:buFont typeface="Wingdings" panose="05000000000000000000" pitchFamily="2" charset="2"/>
              <a:buChar char="§"/>
            </a:pPr>
            <a:r>
              <a:rPr lang="en-US" sz="2400" dirty="0"/>
              <a:t>For example, schedules can be altered by working activities in parallel or using start-to-start lag relationships. </a:t>
            </a:r>
          </a:p>
          <a:p>
            <a:pPr algn="just">
              <a:buFont typeface="Wingdings" panose="05000000000000000000" pitchFamily="2" charset="2"/>
              <a:buChar char="§"/>
            </a:pPr>
            <a:r>
              <a:rPr lang="en-US" sz="2400" dirty="0"/>
              <a:t>Also, using the best people for high-risk tasks can relieve or lessen the chance of some risk events occurring</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15322394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9979746" cy="5384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9358702" cy="5185004"/>
          </a:xfrm>
          <a:ln>
            <a:noFill/>
          </a:ln>
        </p:spPr>
        <p:txBody>
          <a:bodyPr/>
          <a:lstStyle/>
          <a:p>
            <a:pPr algn="just">
              <a:buFont typeface="Wingdings" panose="05000000000000000000" pitchFamily="2" charset="2"/>
              <a:buChar char="§"/>
            </a:pPr>
            <a:r>
              <a:rPr lang="en-US" sz="2400" b="1" dirty="0"/>
              <a:t>Cost Risks:</a:t>
            </a:r>
          </a:p>
          <a:p>
            <a:pPr algn="just">
              <a:buFont typeface="Wingdings" panose="05000000000000000000" pitchFamily="2" charset="2"/>
              <a:buChar char="§"/>
            </a:pPr>
            <a:r>
              <a:rPr lang="en-US" sz="2400" dirty="0"/>
              <a:t>Projects of long duration need some contingency for price changes—which are usually upward. </a:t>
            </a:r>
          </a:p>
          <a:p>
            <a:pPr algn="just">
              <a:buFont typeface="Wingdings" panose="05000000000000000000" pitchFamily="2" charset="2"/>
              <a:buChar char="§"/>
            </a:pPr>
            <a:r>
              <a:rPr lang="en-US" sz="2400" dirty="0"/>
              <a:t>The important point to remember when reviewing price is to avoid the trap of using one lump sum to cover price risks. </a:t>
            </a:r>
          </a:p>
          <a:p>
            <a:pPr algn="just">
              <a:buFont typeface="Wingdings" panose="05000000000000000000" pitchFamily="2" charset="2"/>
              <a:buChar char="§"/>
            </a:pPr>
            <a:r>
              <a:rPr lang="en-US" sz="2400" dirty="0"/>
              <a:t>For example, if inflation has been running about 3 percent, some managers add 3 percent for all resources used in the project. </a:t>
            </a:r>
          </a:p>
          <a:p>
            <a:pPr algn="just">
              <a:buFont typeface="Wingdings" panose="05000000000000000000" pitchFamily="2" charset="2"/>
              <a:buChar char="§"/>
            </a:pPr>
            <a:r>
              <a:rPr lang="en-US" sz="2400" dirty="0"/>
              <a:t>This lump-sum approach does not address exactly where price protection is needed and fails to provide for tracking and control. </a:t>
            </a:r>
          </a:p>
          <a:p>
            <a:pPr algn="just">
              <a:buFont typeface="Wingdings" panose="05000000000000000000" pitchFamily="2" charset="2"/>
              <a:buChar char="§"/>
            </a:pPr>
            <a:r>
              <a:rPr lang="en-US" sz="2400" dirty="0"/>
              <a:t>On cost sensitive projects, price risks should be evaluated item by item. </a:t>
            </a:r>
          </a:p>
          <a:p>
            <a:pPr algn="just">
              <a:buFont typeface="Wingdings" panose="05000000000000000000" pitchFamily="2" charset="2"/>
              <a:buChar char="§"/>
            </a:pPr>
            <a:r>
              <a:rPr lang="en-US" sz="2400" dirty="0"/>
              <a:t>Some purchases and contracts will not change over the life of the project. Those that may change should be identified and estimates made of the magnitude of change.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20428863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7113213" cy="4131709"/>
          </a:xfrm>
          <a:ln>
            <a:noFill/>
          </a:ln>
        </p:spPr>
        <p:txBody>
          <a:bodyPr/>
          <a:lstStyle/>
          <a:p>
            <a:pPr algn="just">
              <a:buFont typeface="Wingdings" panose="05000000000000000000" pitchFamily="2" charset="2"/>
              <a:buChar char="§"/>
            </a:pPr>
            <a:r>
              <a:rPr lang="en-US" sz="2400" b="1" dirty="0"/>
              <a:t>Funding Risks:</a:t>
            </a:r>
          </a:p>
          <a:p>
            <a:pPr algn="just">
              <a:buFont typeface="Wingdings" panose="05000000000000000000" pitchFamily="2" charset="2"/>
              <a:buChar char="§"/>
            </a:pPr>
            <a:r>
              <a:rPr lang="en-US" sz="2400" dirty="0"/>
              <a:t>What if the funding for the project is cut by 25 percent or completion projections indicate that costs will greatly exceed available funds? </a:t>
            </a:r>
          </a:p>
          <a:p>
            <a:pPr algn="just">
              <a:buFont typeface="Wingdings" panose="05000000000000000000" pitchFamily="2" charset="2"/>
              <a:buChar char="§"/>
            </a:pPr>
            <a:r>
              <a:rPr lang="en-US" sz="2400" dirty="0"/>
              <a:t>What are the chances of the project being canceled before completion? </a:t>
            </a:r>
          </a:p>
          <a:p>
            <a:pPr algn="just">
              <a:buFont typeface="Wingdings" panose="05000000000000000000" pitchFamily="2" charset="2"/>
              <a:buChar char="§"/>
            </a:pPr>
            <a:r>
              <a:rPr lang="en-US" sz="2400" dirty="0"/>
              <a:t>Seasoned project managers recognize that a complete risk assessment must include an evaluation of funding supply. </a:t>
            </a:r>
          </a:p>
          <a:p>
            <a:pPr algn="just">
              <a:buFont typeface="Wingdings" panose="05000000000000000000" pitchFamily="2" charset="2"/>
              <a:buChar char="§"/>
            </a:pPr>
            <a:r>
              <a:rPr lang="en-US" sz="2400" dirty="0"/>
              <a:t>This is especially true for publicly funded projects.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38985168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7694710" cy="4131709"/>
          </a:xfrm>
          <a:ln>
            <a:noFill/>
          </a:ln>
        </p:spPr>
        <p:txBody>
          <a:bodyPr/>
          <a:lstStyle/>
          <a:p>
            <a:pPr algn="just">
              <a:buFont typeface="Wingdings" panose="05000000000000000000" pitchFamily="2" charset="2"/>
              <a:buChar char="§"/>
            </a:pPr>
            <a:r>
              <a:rPr lang="en-US" sz="2400" dirty="0"/>
              <a:t>For the sake of brevity, this chapter has focused on negative risks—what can go wrong on a project. </a:t>
            </a:r>
          </a:p>
          <a:p>
            <a:pPr algn="just">
              <a:buFont typeface="Wingdings" panose="05000000000000000000" pitchFamily="2" charset="2"/>
              <a:buChar char="§"/>
            </a:pPr>
            <a:r>
              <a:rPr lang="en-US" sz="2400" dirty="0"/>
              <a:t>There is a flip side—what could go right on a project? This is commonly referred to as a positive risk or opportunity. </a:t>
            </a:r>
          </a:p>
          <a:p>
            <a:pPr algn="just">
              <a:buFont typeface="Wingdings" panose="05000000000000000000" pitchFamily="2" charset="2"/>
              <a:buChar char="§"/>
            </a:pPr>
            <a:r>
              <a:rPr lang="en-US" sz="2400" dirty="0"/>
              <a:t>An opportunity is an event that can have a positive impact on project objectives.</a:t>
            </a:r>
          </a:p>
          <a:p>
            <a:pPr algn="just">
              <a:buFont typeface="Wingdings" panose="05000000000000000000" pitchFamily="2" charset="2"/>
              <a:buChar char="§"/>
            </a:pPr>
            <a:r>
              <a:rPr lang="en-US" sz="2400" dirty="0"/>
              <a:t>For example, unusually favorable weather can accelerate construction work, or a drop in fuel prices may create savings that could be used to add value to a project. </a:t>
            </a:r>
          </a:p>
          <a:p>
            <a:pPr algn="just">
              <a:buFont typeface="Wingdings" panose="05000000000000000000" pitchFamily="2" charset="2"/>
              <a:buChar char="§"/>
            </a:pPr>
            <a:r>
              <a:rPr lang="en-US" sz="2400" dirty="0"/>
              <a:t>Essentially the same process that is used to manage negative risks is applied to positive risks.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a:t>
            </a:r>
          </a:p>
        </p:txBody>
      </p:sp>
    </p:spTree>
    <p:extLst>
      <p:ext uri="{BB962C8B-B14F-4D97-AF65-F5344CB8AC3E}">
        <p14:creationId xmlns:p14="http://schemas.microsoft.com/office/powerpoint/2010/main" val="6582323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81073"/>
            <a:ext cx="7610924" cy="4659092"/>
          </a:xfrm>
          <a:ln>
            <a:noFill/>
          </a:ln>
        </p:spPr>
        <p:txBody>
          <a:bodyPr/>
          <a:lstStyle/>
          <a:p>
            <a:pPr algn="just">
              <a:buFont typeface="Wingdings" panose="05000000000000000000" pitchFamily="2" charset="2"/>
              <a:buChar char="§"/>
            </a:pPr>
            <a:r>
              <a:rPr lang="en-US" dirty="0"/>
              <a:t>Opportunities are identified, assessed in terms of likelihood and impact, responses are determined, and even contingency plans and funds can be established to take advantage of the opportunity if it occurs. </a:t>
            </a:r>
          </a:p>
          <a:p>
            <a:pPr algn="just">
              <a:buFont typeface="Wingdings" panose="05000000000000000000" pitchFamily="2" charset="2"/>
              <a:buChar char="§"/>
            </a:pPr>
            <a:r>
              <a:rPr lang="en-US" dirty="0"/>
              <a:t>The major exception between managing negative risks and opportunity is in the responses. </a:t>
            </a:r>
          </a:p>
          <a:p>
            <a:pPr algn="just">
              <a:buFont typeface="Wingdings" panose="05000000000000000000" pitchFamily="2" charset="2"/>
              <a:buChar char="§"/>
            </a:pPr>
            <a:r>
              <a:rPr lang="en-US" dirty="0"/>
              <a:t>The project management profession has identified four different types of response to an opportunity:</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42011935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9111644"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34773"/>
            <a:ext cx="8328555" cy="4235880"/>
          </a:xfrm>
          <a:ln>
            <a:noFill/>
          </a:ln>
        </p:spPr>
        <p:txBody>
          <a:bodyPr/>
          <a:lstStyle/>
          <a:p>
            <a:pPr algn="just">
              <a:buFont typeface="Wingdings" panose="05000000000000000000" pitchFamily="2" charset="2"/>
              <a:buChar char="§"/>
            </a:pPr>
            <a:r>
              <a:rPr lang="en-US" sz="2400" b="1" dirty="0"/>
              <a:t>Exploit.</a:t>
            </a:r>
            <a:r>
              <a:rPr lang="en-US" sz="2400" dirty="0"/>
              <a:t> This tactic seeks to eliminate the uncertainty associated with an opportunity to ensure that it definitely happens. </a:t>
            </a:r>
          </a:p>
          <a:p>
            <a:pPr algn="just">
              <a:buFont typeface="Wingdings" panose="05000000000000000000" pitchFamily="2" charset="2"/>
              <a:buChar char="§"/>
            </a:pPr>
            <a:r>
              <a:rPr lang="en-US" sz="2400" dirty="0"/>
              <a:t>Examples include assigning your best personnel to a critical burst activity to reduce the time to completion or revising a design to enable a component to be purchased rather than developed internally. </a:t>
            </a:r>
          </a:p>
          <a:p>
            <a:pPr algn="just">
              <a:buFont typeface="Wingdings" panose="05000000000000000000" pitchFamily="2" charset="2"/>
              <a:buChar char="§"/>
            </a:pPr>
            <a:r>
              <a:rPr lang="en-US" sz="2400" b="1" dirty="0"/>
              <a:t>Share.</a:t>
            </a:r>
            <a:r>
              <a:rPr lang="en-US" sz="2400" dirty="0"/>
              <a:t> This strategy involves allocating some or all of the ownership of an opportunity to another party who is best able to capture the opportunity for the benefit of the project.</a:t>
            </a:r>
          </a:p>
          <a:p>
            <a:pPr algn="just">
              <a:buFont typeface="Wingdings" panose="05000000000000000000" pitchFamily="2" charset="2"/>
              <a:buChar char="§"/>
            </a:pPr>
            <a:r>
              <a:rPr lang="en-US" sz="2400" dirty="0"/>
              <a:t>Examples include establishing continuous improvement incentives for external contractors or joint ventures.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8111477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9111644"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34773"/>
            <a:ext cx="8328555" cy="4235880"/>
          </a:xfrm>
          <a:ln>
            <a:noFill/>
          </a:ln>
        </p:spPr>
        <p:txBody>
          <a:bodyPr/>
          <a:lstStyle/>
          <a:p>
            <a:pPr algn="just">
              <a:buFont typeface="Wingdings" panose="05000000000000000000" pitchFamily="2" charset="2"/>
              <a:buChar char="§"/>
            </a:pPr>
            <a:r>
              <a:rPr lang="en-US" sz="2400" b="1" dirty="0"/>
              <a:t>Enhance.</a:t>
            </a:r>
            <a:r>
              <a:rPr lang="en-US" sz="2400" dirty="0"/>
              <a:t> Enhance is the opposite of mitigation in that action is taken to increase the probability and/or the positive impact of an opportunity. </a:t>
            </a:r>
          </a:p>
          <a:p>
            <a:pPr algn="just">
              <a:buFont typeface="Wingdings" panose="05000000000000000000" pitchFamily="2" charset="2"/>
              <a:buChar char="§"/>
            </a:pPr>
            <a:r>
              <a:rPr lang="en-US" sz="2400" dirty="0"/>
              <a:t>Examples include choosing site location based on favorable weather patterns or choosing raw materials that are likely to decline in price. </a:t>
            </a:r>
            <a:endParaRPr lang="en-US" sz="2400" b="1" dirty="0"/>
          </a:p>
          <a:p>
            <a:pPr algn="just">
              <a:buFont typeface="Wingdings" panose="05000000000000000000" pitchFamily="2" charset="2"/>
              <a:buChar char="§"/>
            </a:pPr>
            <a:r>
              <a:rPr lang="en-US" sz="2400" b="1" dirty="0"/>
              <a:t>Accept.</a:t>
            </a:r>
            <a:r>
              <a:rPr lang="en-US" sz="2400" dirty="0"/>
              <a:t> Accepting an opportunity is being willing to take advantage of it if it occurs, but not taking action to pursue it.</a:t>
            </a:r>
          </a:p>
          <a:p>
            <a:pPr algn="just">
              <a:buFont typeface="Wingdings" panose="05000000000000000000" pitchFamily="2" charset="2"/>
              <a:buChar char="§"/>
            </a:pPr>
            <a:r>
              <a:rPr lang="en-US" sz="2400" dirty="0"/>
              <a:t>While it is only natural to focus on negative risks, it is sound practice to engage in active opportunity management as well.</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13363743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7711107"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6" y="1134773"/>
            <a:ext cx="7124788" cy="4235880"/>
          </a:xfrm>
          <a:ln>
            <a:noFill/>
          </a:ln>
        </p:spPr>
        <p:txBody>
          <a:bodyPr/>
          <a:lstStyle/>
          <a:p>
            <a:pPr algn="just">
              <a:spcBef>
                <a:spcPts val="600"/>
              </a:spcBef>
            </a:pPr>
            <a:r>
              <a:rPr lang="en-US" sz="2400" b="0" i="0" dirty="0">
                <a:effectLst/>
                <a:highlight>
                  <a:srgbClr val="FFFFFF"/>
                </a:highlight>
              </a:rPr>
              <a:t>Risk response control is the process of keeping track of the identified risks, monitoring residual risks and identifying new risks, ensuring the execution of risk plans, and evaluating the plans' effectiveness in reducing risk.</a:t>
            </a:r>
            <a:endParaRPr lang="en-AE" sz="2400" b="0" i="0" dirty="0">
              <a:effectLst/>
              <a:highlight>
                <a:srgbClr val="FFFFFF"/>
              </a:highlight>
            </a:endParaRPr>
          </a:p>
          <a:p>
            <a:pPr algn="just">
              <a:spcBef>
                <a:spcPts val="600"/>
              </a:spcBef>
            </a:pPr>
            <a:r>
              <a:rPr lang="en-US" sz="2400" b="0" i="0" dirty="0">
                <a:effectLst/>
                <a:highlight>
                  <a:srgbClr val="FFFFFF"/>
                </a:highlight>
              </a:rPr>
              <a:t>The core concepts of risk control include: Avoidance is the best method of loss control. </a:t>
            </a:r>
          </a:p>
          <a:p>
            <a:pPr>
              <a:spcBef>
                <a:spcPts val="600"/>
              </a:spcBef>
            </a:pPr>
            <a:r>
              <a:rPr lang="en-US" sz="2400" b="0" i="0" dirty="0">
                <a:effectLst/>
              </a:rPr>
              <a:t>For example, after discovering that a chemical used in manufacturing a company's goods is dangerous for the workers, a factory owner finds a safe substitute chemical to protect the workers’ health</a:t>
            </a:r>
            <a:br>
              <a:rPr lang="en-US" sz="2400" b="0" i="0" dirty="0">
                <a:effectLst/>
              </a:rPr>
            </a:br>
            <a:endParaRPr lang="en-US" sz="2400" dirty="0"/>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4: Risk Response Control </a:t>
            </a:r>
          </a:p>
        </p:txBody>
      </p:sp>
      <p:pic>
        <p:nvPicPr>
          <p:cNvPr id="2" name="Picture 1">
            <a:extLst>
              <a:ext uri="{FF2B5EF4-FFF2-40B4-BE49-F238E27FC236}">
                <a16:creationId xmlns:a16="http://schemas.microsoft.com/office/drawing/2014/main" id="{E86ABFA1-EFD2-321C-6293-99C91C9367B7}"/>
              </a:ext>
            </a:extLst>
          </p:cNvPr>
          <p:cNvPicPr>
            <a:picLocks noChangeAspect="1"/>
          </p:cNvPicPr>
          <p:nvPr/>
        </p:nvPicPr>
        <p:blipFill>
          <a:blip r:embed="rId5"/>
          <a:stretch>
            <a:fillRect/>
          </a:stretch>
        </p:blipFill>
        <p:spPr>
          <a:xfrm>
            <a:off x="8630724" y="1388962"/>
            <a:ext cx="3106004" cy="3634451"/>
          </a:xfrm>
          <a:prstGeom prst="rect">
            <a:avLst/>
          </a:prstGeom>
        </p:spPr>
      </p:pic>
    </p:spTree>
    <p:extLst>
      <p:ext uri="{BB962C8B-B14F-4D97-AF65-F5344CB8AC3E}">
        <p14:creationId xmlns:p14="http://schemas.microsoft.com/office/powerpoint/2010/main" val="33512405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A0FB466-A0AC-416C-B553-407877AEAFE8}"/>
</file>

<file path=customXml/itemProps2.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3.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20081</TotalTime>
  <Words>3929</Words>
  <Application>Microsoft Office PowerPoint</Application>
  <PresentationFormat>Widescreen</PresentationFormat>
  <Paragraphs>305</Paragraphs>
  <Slides>44</Slides>
  <Notes>29</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44</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Office Theme</vt:lpstr>
      <vt:lpstr>Office Theme</vt:lpstr>
      <vt:lpstr>Office Theme</vt:lpstr>
      <vt:lpstr>PowerPoint Presentation</vt:lpstr>
      <vt:lpstr>PowerPoint Presentation</vt:lpstr>
      <vt:lpstr>PowerPoint Presentation</vt:lpstr>
      <vt:lpstr>PowerPoint Presentation</vt:lpstr>
      <vt:lpstr>Risk Management Process</vt:lpstr>
      <vt:lpstr>Figure 5.1: Showing the Risk Events</vt:lpstr>
      <vt:lpstr>Risk Management Process – Cont.</vt:lpstr>
      <vt:lpstr>Risk Management Process – Cont.</vt:lpstr>
      <vt:lpstr>Risk Management Process – Cont.</vt:lpstr>
      <vt:lpstr>Figure 5.2: Showing the Risk Management Process</vt:lpstr>
      <vt:lpstr>Step1: Risk Identification</vt:lpstr>
      <vt:lpstr>Step1: Risk Identification - Cont.</vt:lpstr>
      <vt:lpstr>Step1: Risk Identification - Cont.</vt:lpstr>
      <vt:lpstr>5.3 The Risk Breakdown Structure (RBS)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374</cp:revision>
  <dcterms:created xsi:type="dcterms:W3CDTF">2024-05-18T12:46:21Z</dcterms:created>
  <dcterms:modified xsi:type="dcterms:W3CDTF">2024-07-11T21:28:10Z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