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6" r:id="rId5"/>
  </p:sldMasterIdLst>
  <p:notesMasterIdLst>
    <p:notesMasterId r:id="rId53"/>
  </p:notesMasterIdLst>
  <p:sldIdLst>
    <p:sldId id="480" r:id="rId6"/>
    <p:sldId id="303" r:id="rId7"/>
    <p:sldId id="271" r:id="rId8"/>
    <p:sldId id="313" r:id="rId9"/>
    <p:sldId id="532" r:id="rId10"/>
    <p:sldId id="276" r:id="rId11"/>
    <p:sldId id="496" r:id="rId12"/>
    <p:sldId id="256" r:id="rId13"/>
    <p:sldId id="497" r:id="rId14"/>
    <p:sldId id="544" r:id="rId15"/>
    <p:sldId id="498" r:id="rId16"/>
    <p:sldId id="545" r:id="rId17"/>
    <p:sldId id="499" r:id="rId18"/>
    <p:sldId id="503" r:id="rId19"/>
    <p:sldId id="502" r:id="rId20"/>
    <p:sldId id="507" r:id="rId21"/>
    <p:sldId id="508" r:id="rId22"/>
    <p:sldId id="504" r:id="rId23"/>
    <p:sldId id="509" r:id="rId24"/>
    <p:sldId id="511" r:id="rId25"/>
    <p:sldId id="506" r:id="rId26"/>
    <p:sldId id="535" r:id="rId27"/>
    <p:sldId id="536" r:id="rId28"/>
    <p:sldId id="537" r:id="rId29"/>
    <p:sldId id="538" r:id="rId30"/>
    <p:sldId id="513" r:id="rId31"/>
    <p:sldId id="539" r:id="rId32"/>
    <p:sldId id="510" r:id="rId33"/>
    <p:sldId id="512" r:id="rId34"/>
    <p:sldId id="514" r:id="rId35"/>
    <p:sldId id="515" r:id="rId36"/>
    <p:sldId id="516" r:id="rId37"/>
    <p:sldId id="517" r:id="rId38"/>
    <p:sldId id="518" r:id="rId39"/>
    <p:sldId id="540" r:id="rId40"/>
    <p:sldId id="519" r:id="rId41"/>
    <p:sldId id="520" r:id="rId42"/>
    <p:sldId id="521" r:id="rId43"/>
    <p:sldId id="522" r:id="rId44"/>
    <p:sldId id="523" r:id="rId45"/>
    <p:sldId id="524" r:id="rId46"/>
    <p:sldId id="525" r:id="rId47"/>
    <p:sldId id="527" r:id="rId48"/>
    <p:sldId id="546" r:id="rId49"/>
    <p:sldId id="547" r:id="rId50"/>
    <p:sldId id="548"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32"/>
            <p14:sldId id="276"/>
            <p14:sldId id="496"/>
            <p14:sldId id="256"/>
            <p14:sldId id="497"/>
            <p14:sldId id="544"/>
            <p14:sldId id="498"/>
            <p14:sldId id="545"/>
            <p14:sldId id="499"/>
            <p14:sldId id="503"/>
            <p14:sldId id="502"/>
            <p14:sldId id="507"/>
            <p14:sldId id="508"/>
            <p14:sldId id="504"/>
            <p14:sldId id="509"/>
            <p14:sldId id="511"/>
            <p14:sldId id="506"/>
            <p14:sldId id="535"/>
            <p14:sldId id="536"/>
            <p14:sldId id="537"/>
            <p14:sldId id="538"/>
            <p14:sldId id="513"/>
            <p14:sldId id="539"/>
            <p14:sldId id="510"/>
            <p14:sldId id="512"/>
            <p14:sldId id="514"/>
            <p14:sldId id="515"/>
            <p14:sldId id="516"/>
            <p14:sldId id="517"/>
            <p14:sldId id="518"/>
            <p14:sldId id="540"/>
            <p14:sldId id="519"/>
            <p14:sldId id="520"/>
            <p14:sldId id="521"/>
            <p14:sldId id="522"/>
            <p14:sldId id="523"/>
            <p14:sldId id="524"/>
            <p14:sldId id="525"/>
            <p14:sldId id="527"/>
            <p14:sldId id="546"/>
            <p14:sldId id="547"/>
            <p14:sldId id="548"/>
            <p14:sldId id="349"/>
          </p14:sldIdLst>
        </p14:section>
        <p14:section name="Untitled Section" id="{2F6AD2C2-46A9-4BC4-94FF-3A698A8E8EFB}">
          <p14:sldIdLst/>
        </p14:section>
      </p14:sectionLst>
    </p:ex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412" autoAdjust="0"/>
    <p:restoredTop sz="93738" autoAdjust="0"/>
  </p:normalViewPr>
  <p:slideViewPr>
    <p:cSldViewPr snapToGrid="0">
      <p:cViewPr>
        <p:scale>
          <a:sx n="74" d="100"/>
          <a:sy n="74" d="100"/>
        </p:scale>
        <p:origin x="-402" y="-72"/>
      </p:cViewPr>
      <p:guideLst>
        <p:guide orient="horz" pos="2160"/>
        <p:guide pos="3840"/>
      </p:guideLst>
    </p:cSldViewPr>
  </p:slideViewPr>
  <p:notesTextViewPr>
    <p:cViewPr>
      <p:scale>
        <a:sx n="1" d="1"/>
        <a:sy n="1" d="1"/>
      </p:scale>
      <p:origin x="0" y="0"/>
    </p:cViewPr>
  </p:notesTextViewPr>
  <p:sorterViewPr>
    <p:cViewPr>
      <p:scale>
        <a:sx n="100" d="100"/>
        <a:sy n="100" d="100"/>
      </p:scale>
      <p:origin x="0" y="1156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notesMaster" Target="notesMasters/notesMaster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374521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5</a:t>
            </a:fld>
            <a:endParaRPr lang="en-US">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2/14/2024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597567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2/14/2024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536413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2/14/2024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4451927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2/14/2024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217098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2/14/2024</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571307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2/14/2024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4546203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2/14/2024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005972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2/14/2024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6245248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2/14/2024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4555743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2/14/2024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6234346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2/14/2024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1270953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28275734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9691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08137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96195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946712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21239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theme" Target="../theme/theme2.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slideLayout" Target="../slideLayouts/slideLayout34.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19" Type="http://schemas.openxmlformats.org/officeDocument/2006/relationships/image" Target="../media/image1.png"/><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2/14/2024</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36791430"/>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 Id="rId9"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28.png"/></Relationships>
</file>

<file path=ppt/slides/_rels/slide3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31.png"/></Relationships>
</file>

<file path=ppt/slides/_rels/slide3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33.png"/></Relationships>
</file>

<file path=ppt/slides/_rels/slide3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31.png"/></Relationships>
</file>

<file path=ppt/slides/_rels/slide4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33.png"/></Relationships>
</file>

<file path=ppt/slides/_rels/slide4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39.png"/><Relationship Id="rId7" Type="http://schemas.openxmlformats.org/officeDocument/2006/relationships/image" Target="../media/image40.png"/><Relationship Id="rId2" Type="http://schemas.openxmlformats.org/officeDocument/2006/relationships/image" Target="../media/image38.jpeg"/><Relationship Id="rId1" Type="http://schemas.openxmlformats.org/officeDocument/2006/relationships/slideLayout" Target="../slideLayouts/slideLayout17.xml"/><Relationship Id="rId6" Type="http://schemas.openxmlformats.org/officeDocument/2006/relationships/image" Target="../media/image17.svg"/><Relationship Id="rId9" Type="http://schemas.openxmlformats.org/officeDocument/2006/relationships/image" Target="../media/image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الدكتور/ هيثم عيسى مناع </a:t>
            </a:r>
            <a:endParaRPr lang="en-US" sz="2400" b="1" dirty="0">
              <a:latin typeface="Alexandria" pitchFamily="2" charset="-78"/>
              <a:cs typeface="Alexandria" pitchFamily="2" charset="-78"/>
            </a:endParaRPr>
          </a:p>
        </p:txBody>
      </p:sp>
      <p:sp>
        <p:nvSpPr>
          <p:cNvPr id="31" name="TextBox 30"/>
          <p:cNvSpPr txBox="1"/>
          <p:nvPr/>
        </p:nvSpPr>
        <p:spPr>
          <a:xfrm>
            <a:off x="1108644" y="2424037"/>
            <a:ext cx="4102405" cy="769441"/>
          </a:xfrm>
          <a:prstGeom prst="rect">
            <a:avLst/>
          </a:prstGeom>
          <a:noFill/>
        </p:spPr>
        <p:txBody>
          <a:bodyPr wrap="none" rtlCol="0">
            <a:spAutoFit/>
          </a:bodyPr>
          <a:lstStyle/>
          <a:p>
            <a:r>
              <a:rPr lang="ar-EG" sz="4400" b="1" dirty="0">
                <a:solidFill>
                  <a:srgbClr val="00B0F0"/>
                </a:solidFill>
                <a:latin typeface="Alexandria" pitchFamily="2" charset="-78"/>
                <a:cs typeface="Alexandria" pitchFamily="2" charset="-78"/>
              </a:rPr>
              <a:t>الملكية الفكرية </a:t>
            </a:r>
            <a:endParaRPr lang="en-US" sz="4400" b="1" dirty="0">
              <a:solidFill>
                <a:srgbClr val="00B0F0"/>
              </a:solidFill>
              <a:latin typeface="Alexandria" pitchFamily="2" charset="-78"/>
              <a:cs typeface="Alexandria" pitchFamily="2" charset="-78"/>
            </a:endParaRPr>
          </a:p>
        </p:txBody>
      </p:sp>
      <p:sp>
        <p:nvSpPr>
          <p:cNvPr id="34" name="Rectangle: Rounded Corners 33"/>
          <p:cNvSpPr/>
          <p:nvPr/>
        </p:nvSpPr>
        <p:spPr>
          <a:xfrm>
            <a:off x="194617" y="5458183"/>
            <a:ext cx="2781726" cy="914642"/>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Alexandria" pitchFamily="2" charset="-78"/>
                <a:cs typeface="Alexandria" pitchFamily="2" charset="-78"/>
              </a:rPr>
              <a:t>المحاضرة </a:t>
            </a:r>
            <a:r>
              <a:rPr lang="ar-EG" sz="2800" b="1" dirty="0" smtClean="0">
                <a:solidFill>
                  <a:schemeClr val="bg1"/>
                </a:solidFill>
                <a:latin typeface="Alexandria" pitchFamily="2" charset="-78"/>
                <a:cs typeface="Alexandria" pitchFamily="2" charset="-78"/>
              </a:rPr>
              <a:t>الثالثة</a:t>
            </a:r>
            <a:endParaRPr lang="en-US" sz="2800" b="1" dirty="0">
              <a:solidFill>
                <a:schemeClr val="bg1"/>
              </a:solidFill>
              <a:latin typeface="Alexandria" pitchFamily="2" charset="-78"/>
              <a:cs typeface="Alexandria" pitchFamily="2" charset="-78"/>
            </a:endParaRPr>
          </a:p>
        </p:txBody>
      </p:sp>
      <p:sp>
        <p:nvSpPr>
          <p:cNvPr id="46" name="TextBox 45"/>
          <p:cNvSpPr txBox="1"/>
          <p:nvPr/>
        </p:nvSpPr>
        <p:spPr>
          <a:xfrm>
            <a:off x="328941" y="4750297"/>
            <a:ext cx="2800767" cy="707886"/>
          </a:xfrm>
          <a:prstGeom prst="rect">
            <a:avLst/>
          </a:prstGeom>
          <a:noFill/>
        </p:spPr>
        <p:txBody>
          <a:bodyPr wrap="none" rtlCol="0">
            <a:spAutoFit/>
          </a:bodyPr>
          <a:lstStyle/>
          <a:p>
            <a:r>
              <a:rPr lang="en-US" sz="2000" dirty="0">
                <a:latin typeface="Alexandria" pitchFamily="2" charset="-78"/>
                <a:cs typeface="Alexandria" pitchFamily="2" charset="-78"/>
              </a:rPr>
              <a:t>LAW636</a:t>
            </a:r>
          </a:p>
          <a:p>
            <a:r>
              <a:rPr lang="en-US" sz="2000" dirty="0">
                <a:latin typeface="Alexandria" pitchFamily="2" charset="-78"/>
                <a:cs typeface="Alexandria" pitchFamily="2" charset="-78"/>
              </a:rPr>
              <a:t>Intellectual property</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6036"/>
    </mc:Choice>
    <mc:Fallback xmlns="">
      <p:transition spd="slow" advTm="26036"/>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1021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213422" y="2270555"/>
            <a:ext cx="4102405" cy="769441"/>
          </a:xfrm>
          <a:prstGeom prst="rect">
            <a:avLst/>
          </a:prstGeom>
          <a:noFill/>
        </p:spPr>
        <p:txBody>
          <a:bodyPr wrap="none" rtlCol="0">
            <a:spAutoFit/>
          </a:bodyPr>
          <a:lstStyle/>
          <a:p>
            <a:r>
              <a:rPr lang="ar-EG" sz="4400" b="1" dirty="0">
                <a:solidFill>
                  <a:srgbClr val="00B0F0"/>
                </a:solidFill>
                <a:latin typeface="Alexandria" pitchFamily="2" charset="-78"/>
                <a:cs typeface="Alexandria" pitchFamily="2" charset="-78"/>
              </a:rPr>
              <a:t>الملكية الفكرية </a:t>
            </a:r>
            <a:endParaRPr lang="en-US" sz="4400" b="1" dirty="0">
              <a:solidFill>
                <a:srgbClr val="00B0F0"/>
              </a:solidFill>
              <a:latin typeface="Alexandria" pitchFamily="2" charset="-78"/>
              <a:cs typeface="Alexandria" pitchFamily="2" charset="-78"/>
            </a:endParaRPr>
          </a:p>
        </p:txBody>
      </p:sp>
      <p:sp>
        <p:nvSpPr>
          <p:cNvPr id="10" name="Rectangle: Rounded Corners 9"/>
          <p:cNvSpPr/>
          <p:nvPr/>
        </p:nvSpPr>
        <p:spPr>
          <a:xfrm>
            <a:off x="7412687" y="3193961"/>
            <a:ext cx="3663144" cy="1429554"/>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tx1"/>
                </a:solidFill>
                <a:latin typeface="Alexandria" pitchFamily="2" charset="-78"/>
                <a:cs typeface="Alexandria" pitchFamily="2" charset="-78"/>
              </a:rPr>
              <a:t>المحاضرة الثالثة</a:t>
            </a:r>
          </a:p>
          <a:p>
            <a:pPr algn="ctr"/>
            <a:r>
              <a:rPr lang="ar-EG" sz="2800" b="1" dirty="0" smtClean="0">
                <a:solidFill>
                  <a:schemeClr val="tx1"/>
                </a:solidFill>
                <a:latin typeface="Alexandria" pitchFamily="2" charset="-78"/>
                <a:cs typeface="Alexandria" pitchFamily="2" charset="-78"/>
              </a:rPr>
              <a:t> براءات الاختراع </a:t>
            </a:r>
            <a:endParaRPr lang="en-US" sz="2800" b="1" dirty="0">
              <a:solidFill>
                <a:schemeClr val="tx1"/>
              </a:solidFill>
              <a:latin typeface="Alexandria" pitchFamily="2" charset="-78"/>
              <a:cs typeface="Alexandria" pitchFamily="2" charset="-78"/>
            </a:endParaRPr>
          </a:p>
        </p:txBody>
      </p:sp>
      <p:sp>
        <p:nvSpPr>
          <p:cNvPr id="11" name="TextBox 10"/>
          <p:cNvSpPr txBox="1"/>
          <p:nvPr/>
        </p:nvSpPr>
        <p:spPr>
          <a:xfrm>
            <a:off x="6370224" y="4802552"/>
            <a:ext cx="2800767" cy="707886"/>
          </a:xfrm>
          <a:prstGeom prst="rect">
            <a:avLst/>
          </a:prstGeom>
          <a:noFill/>
        </p:spPr>
        <p:txBody>
          <a:bodyPr wrap="none" rtlCol="0">
            <a:spAutoFit/>
          </a:bodyPr>
          <a:lstStyle/>
          <a:p>
            <a:r>
              <a:rPr lang="en-US" sz="2000" dirty="0">
                <a:latin typeface="Alexandria" pitchFamily="2" charset="-78"/>
                <a:cs typeface="Alexandria" pitchFamily="2" charset="-78"/>
              </a:rPr>
              <a:t>LAW636</a:t>
            </a:r>
          </a:p>
          <a:p>
            <a:r>
              <a:rPr lang="en-US" sz="2000" dirty="0">
                <a:latin typeface="Alexandria" pitchFamily="2" charset="-78"/>
                <a:cs typeface="Alexandria" pitchFamily="2" charset="-78"/>
              </a:rPr>
              <a:t>Intellectual property</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pitchFamily="2" charset="-78"/>
                <a:cs typeface="Alexandria" pitchFamily="2" charset="-78"/>
              </a:rPr>
              <a:t>Dr. </a:t>
            </a:r>
            <a:r>
              <a:rPr lang="en-US" sz="2800" b="1" dirty="0" err="1">
                <a:solidFill>
                  <a:srgbClr val="00B0F0"/>
                </a:solidFill>
                <a:latin typeface="Alexandria" pitchFamily="2" charset="-78"/>
                <a:cs typeface="Alexandria" pitchFamily="2" charset="-78"/>
              </a:rPr>
              <a:t>Haytham</a:t>
            </a:r>
            <a:r>
              <a:rPr lang="en-US" sz="2800" b="1" dirty="0">
                <a:solidFill>
                  <a:srgbClr val="00B0F0"/>
                </a:solidFill>
                <a:latin typeface="Alexandria" pitchFamily="2" charset="-78"/>
                <a:cs typeface="Alexandria" pitchFamily="2" charset="-78"/>
              </a:rPr>
              <a:t> </a:t>
            </a:r>
            <a:r>
              <a:rPr lang="en-US" sz="2800" b="1" dirty="0" err="1">
                <a:solidFill>
                  <a:srgbClr val="00B0F0"/>
                </a:solidFill>
                <a:latin typeface="Alexandria" pitchFamily="2" charset="-78"/>
                <a:cs typeface="Alexandria" pitchFamily="2" charset="-78"/>
              </a:rPr>
              <a:t>Eissa</a:t>
            </a:r>
            <a:r>
              <a:rPr lang="en-US" sz="2800" b="1" dirty="0">
                <a:solidFill>
                  <a:srgbClr val="00B0F0"/>
                </a:solidFill>
                <a:latin typeface="Alexandria" pitchFamily="2" charset="-78"/>
                <a:cs typeface="Alexandria" pitchFamily="2" charset="-78"/>
              </a:rPr>
              <a:t> </a:t>
            </a:r>
            <a:r>
              <a:rPr lang="en-US" sz="2800" b="1" dirty="0" err="1">
                <a:solidFill>
                  <a:srgbClr val="00B0F0"/>
                </a:solidFill>
                <a:latin typeface="Alexandria" pitchFamily="2" charset="-78"/>
                <a:cs typeface="Alexandria" pitchFamily="2" charset="-78"/>
              </a:rPr>
              <a:t>Manaa</a:t>
            </a:r>
            <a:endParaRPr lang="en-US" sz="2800" b="1" dirty="0">
              <a:solidFill>
                <a:srgbClr val="00B0F0"/>
              </a:solidFill>
              <a:latin typeface="Alexandria" pitchFamily="2" charset="-78"/>
              <a:cs typeface="Alexandria" pitchFamily="2" charset="-78"/>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Alexandria" pitchFamily="2" charset="-78"/>
                <a:cs typeface="Alexandria" pitchFamily="2" charset="-78"/>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4347"/>
    </mc:Choice>
    <mc:Fallback xmlns="">
      <p:transition spd="slow" advTm="94347"/>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9" y="500900"/>
            <a:ext cx="90723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860635" cy="1089529"/>
          </a:xfrm>
          <a:prstGeom prst="rect">
            <a:avLst/>
          </a:prstGeom>
          <a:noFill/>
        </p:spPr>
        <p:txBody>
          <a:bodyPr wrap="square">
            <a:spAutoFit/>
          </a:bodyPr>
          <a:lstStyle/>
          <a:p>
            <a:pPr lvl="0" algn="r">
              <a:lnSpc>
                <a:spcPct val="120000"/>
              </a:lnSpc>
            </a:pPr>
            <a:r>
              <a:rPr lang="ar-EG" b="1" dirty="0" smtClean="0">
                <a:latin typeface="Alexandria" pitchFamily="2" charset="-78"/>
                <a:cs typeface="Alexandria" pitchFamily="2" charset="-78"/>
              </a:rPr>
              <a:t>الشروط الموضوعية والشكلية للحصول على البراءة</a:t>
            </a:r>
          </a:p>
          <a:p>
            <a:pPr lvl="0" algn="r">
              <a:lnSpc>
                <a:spcPct val="120000"/>
              </a:lnSpc>
            </a:pPr>
            <a:endParaRPr lang="ar-EG" b="1" dirty="0">
              <a:latin typeface="Alexandria" pitchFamily="2" charset="-78"/>
              <a:cs typeface="Alexandria" pitchFamily="2" charset="-78"/>
            </a:endParaRPr>
          </a:p>
        </p:txBody>
      </p:sp>
      <p:sp>
        <p:nvSpPr>
          <p:cNvPr id="41" name="TextBox 40"/>
          <p:cNvSpPr txBox="1"/>
          <p:nvPr/>
        </p:nvSpPr>
        <p:spPr>
          <a:xfrm>
            <a:off x="6301339" y="1259391"/>
            <a:ext cx="2226892" cy="400110"/>
          </a:xfrm>
          <a:prstGeom prst="rect">
            <a:avLst/>
          </a:prstGeom>
          <a:noFill/>
        </p:spPr>
        <p:txBody>
          <a:bodyPr wrap="none" rtlCol="0">
            <a:spAutoFit/>
          </a:bodyPr>
          <a:lstStyle/>
          <a:p>
            <a:r>
              <a:rPr lang="ar-EG" sz="2000" b="1" dirty="0" smtClean="0">
                <a:solidFill>
                  <a:srgbClr val="00B0F0"/>
                </a:solidFill>
                <a:latin typeface="Alexandria" pitchFamily="2" charset="-78"/>
                <a:cs typeface="Alexandria" pitchFamily="2" charset="-78"/>
              </a:rPr>
              <a:t>موضوع المحاضرة</a:t>
            </a:r>
            <a:endParaRPr lang="en-US" sz="2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1565"/>
    </mc:Choice>
    <mc:Fallback xmlns="">
      <p:transition spd="slow" advTm="415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007800" y="1097242"/>
            <a:ext cx="5223998" cy="400110"/>
          </a:xfrm>
          <a:prstGeom prst="rect">
            <a:avLst/>
          </a:prstGeom>
          <a:noFill/>
        </p:spPr>
        <p:txBody>
          <a:bodyPr wrap="square" rtlCol="0">
            <a:spAutoFit/>
          </a:bodyPr>
          <a:lstStyle/>
          <a:p>
            <a:pPr algn="ctr"/>
            <a:endParaRPr lang="ar-EG"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029331" y="1823709"/>
            <a:ext cx="7864438" cy="550920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200000"/>
              </a:lnSpc>
            </a:pPr>
            <a:r>
              <a:rPr lang="ar-EG" sz="1600" dirty="0" smtClean="0">
                <a:latin typeface="Alexandria" pitchFamily="2" charset="-78"/>
                <a:cs typeface="Alexandria" pitchFamily="2" charset="-78"/>
              </a:rPr>
              <a:t>تحدثنا في المحاضرة عن الشروط الأول من الشروط الموضوعية وهو شرط الجدة،  ونتحدث في هذه المحاضرة عن الشرطين الآخرين ثم نتناول الشروط الشكلية، وذلك على النحو التالي:</a:t>
            </a:r>
          </a:p>
          <a:p>
            <a:pPr algn="just" rtl="1">
              <a:lnSpc>
                <a:spcPct val="200000"/>
              </a:lnSpc>
            </a:pPr>
            <a:endParaRPr lang="ar-EG" sz="1600" dirty="0">
              <a:latin typeface="Alexandria" pitchFamily="2" charset="-78"/>
              <a:cs typeface="Alexandria" pitchFamily="2" charset="-78"/>
            </a:endParaRPr>
          </a:p>
          <a:p>
            <a:pPr algn="just" rtl="1">
              <a:lnSpc>
                <a:spcPct val="200000"/>
              </a:lnSpc>
            </a:pPr>
            <a:r>
              <a:rPr lang="ar-EG" sz="1600" dirty="0" smtClean="0">
                <a:latin typeface="Alexandria" pitchFamily="2" charset="-78"/>
                <a:cs typeface="Alexandria" pitchFamily="2" charset="-78"/>
              </a:rPr>
              <a:t>1-الشروط الموضوعية </a:t>
            </a:r>
          </a:p>
          <a:p>
            <a:pPr algn="just" rtl="1">
              <a:lnSpc>
                <a:spcPct val="200000"/>
              </a:lnSpc>
            </a:pPr>
            <a:r>
              <a:rPr lang="ar-EG" sz="1600" dirty="0" smtClean="0">
                <a:latin typeface="Alexandria" pitchFamily="2" charset="-78"/>
                <a:cs typeface="Alexandria" pitchFamily="2" charset="-78"/>
              </a:rPr>
              <a:t>2-الشروط الشكلية</a:t>
            </a:r>
            <a:endParaRPr lang="ar-EG" sz="1600" dirty="0">
              <a:latin typeface="Alexandria" pitchFamily="2" charset="-78"/>
              <a:cs typeface="Alexandria" pitchFamily="2" charset="-78"/>
            </a:endParaRPr>
          </a:p>
          <a:p>
            <a:pPr algn="just" rtl="1"/>
            <a:endParaRPr lang="ar-EG" sz="1600" dirty="0">
              <a:latin typeface="Alexandria" pitchFamily="2" charset="-78"/>
              <a:cs typeface="Alexandria" pitchFamily="2" charset="-78"/>
            </a:endParaRPr>
          </a:p>
          <a:p>
            <a:endParaRPr lang="ar-EG" dirty="0">
              <a:latin typeface="Times New Roman" panose="02020603050405020304" pitchFamily="18" charset="0"/>
              <a:cs typeface="Times New Roman" panose="02020603050405020304" pitchFamily="18" charset="0"/>
            </a:endParaRPr>
          </a:p>
          <a:p>
            <a:endParaRPr lang="ar-EG" dirty="0" smtClean="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smtClean="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smtClean="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smtClean="0">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523220"/>
          </a:xfrm>
          <a:prstGeom prst="rect">
            <a:avLst/>
          </a:prstGeom>
          <a:noFill/>
        </p:spPr>
        <p:txBody>
          <a:bodyPr wrap="square" rtlCol="0">
            <a:spAutoFit/>
          </a:bodyPr>
          <a:lstStyle/>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276999"/>
          </a:xfrm>
          <a:prstGeom prst="rect">
            <a:avLst/>
          </a:prstGeom>
          <a:noFill/>
        </p:spPr>
        <p:txBody>
          <a:bodyPr wrap="square" rtlCol="0">
            <a:spAutoFit/>
          </a:bodyPr>
          <a:lstStyle/>
          <a:p>
            <a:pPr algn="ct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صورة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 y="1799303"/>
            <a:ext cx="4007800" cy="284230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1458"/>
    </mc:Choice>
    <mc:Fallback xmlns="">
      <p:transition spd="slow" advTm="91458"/>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053629" y="684642"/>
            <a:ext cx="5223998" cy="963597"/>
          </a:xfrm>
          <a:prstGeom prst="rect">
            <a:avLst/>
          </a:prstGeom>
          <a:noFill/>
        </p:spPr>
        <p:txBody>
          <a:bodyPr wrap="square" rtlCol="0">
            <a:spAutoFit/>
          </a:bodyPr>
          <a:lstStyle/>
          <a:p>
            <a:pPr lvl="0" algn="just" rtl="1">
              <a:lnSpc>
                <a:spcPct val="150000"/>
              </a:lnSpc>
            </a:pPr>
            <a:r>
              <a:rPr lang="ar-EG" sz="2000" b="1" dirty="0" smtClean="0">
                <a:solidFill>
                  <a:prstClr val="black"/>
                </a:solidFill>
                <a:latin typeface="Alexandria" pitchFamily="2" charset="-78"/>
                <a:cs typeface="Alexandria" pitchFamily="2" charset="-78"/>
              </a:rPr>
              <a:t>1-الشروط الموضوعية اللازمة للحصول على البراءة   </a:t>
            </a:r>
            <a:endParaRPr lang="ar-EG" sz="2000" b="1" dirty="0">
              <a:solidFill>
                <a:prstClr val="black"/>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1" name="TextBox 30"/>
          <p:cNvSpPr txBox="1"/>
          <p:nvPr/>
        </p:nvSpPr>
        <p:spPr>
          <a:xfrm>
            <a:off x="4029331" y="1823709"/>
            <a:ext cx="7864438" cy="4801314"/>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endParaRPr lang="ar-EG" sz="1600" dirty="0">
              <a:solidFill>
                <a:prstClr val="black"/>
              </a:solidFill>
              <a:latin typeface="Alexandria" pitchFamily="2" charset="-78"/>
              <a:cs typeface="Alexandria" pitchFamily="2" charset="-78"/>
            </a:endParaRPr>
          </a:p>
          <a:p>
            <a:pPr algn="just" rtl="1">
              <a:lnSpc>
                <a:spcPct val="200000"/>
              </a:lnSpc>
            </a:pPr>
            <a:r>
              <a:rPr lang="ar-EG" sz="1600" dirty="0" smtClean="0">
                <a:solidFill>
                  <a:prstClr val="black"/>
                </a:solidFill>
                <a:latin typeface="Alexandria" pitchFamily="2" charset="-78"/>
                <a:cs typeface="Alexandria" pitchFamily="2" charset="-78"/>
              </a:rPr>
              <a:t>قلنا أن هناك شروط ثلاثة لازمة للحصول على البراءة، وهي:</a:t>
            </a:r>
          </a:p>
          <a:p>
            <a:pPr algn="just" rtl="1">
              <a:lnSpc>
                <a:spcPct val="200000"/>
              </a:lnSpc>
            </a:pPr>
            <a:r>
              <a:rPr lang="ar-EG" sz="1600" dirty="0" smtClean="0">
                <a:solidFill>
                  <a:prstClr val="black"/>
                </a:solidFill>
                <a:latin typeface="Alexandria" pitchFamily="2" charset="-78"/>
                <a:cs typeface="Alexandria" pitchFamily="2" charset="-78"/>
              </a:rPr>
              <a:t>(أ)- أن يكون الاختراع جديدا</a:t>
            </a:r>
          </a:p>
          <a:p>
            <a:pPr algn="just" rtl="1">
              <a:lnSpc>
                <a:spcPct val="200000"/>
              </a:lnSpc>
            </a:pPr>
            <a:r>
              <a:rPr lang="ar-EG" sz="1600" dirty="0" smtClean="0">
                <a:solidFill>
                  <a:prstClr val="black"/>
                </a:solidFill>
                <a:latin typeface="Alexandria" pitchFamily="2" charset="-78"/>
                <a:cs typeface="Alexandria" pitchFamily="2" charset="-78"/>
              </a:rPr>
              <a:t>(ب)- أن ينطوي الاختراع على خطوة إبداعية </a:t>
            </a:r>
          </a:p>
          <a:p>
            <a:pPr algn="just" rtl="1">
              <a:lnSpc>
                <a:spcPct val="200000"/>
              </a:lnSpc>
            </a:pPr>
            <a:r>
              <a:rPr lang="ar-EG" sz="1600" dirty="0" smtClean="0">
                <a:solidFill>
                  <a:prstClr val="black"/>
                </a:solidFill>
                <a:latin typeface="Alexandria" pitchFamily="2" charset="-78"/>
                <a:cs typeface="Alexandria" pitchFamily="2" charset="-78"/>
              </a:rPr>
              <a:t>(ج)-أن يكون الاختراع قابلا للتطبيق الصناعي</a:t>
            </a:r>
          </a:p>
          <a:p>
            <a:pPr algn="just" rtl="1">
              <a:lnSpc>
                <a:spcPct val="200000"/>
              </a:lnSpc>
            </a:pPr>
            <a:r>
              <a:rPr lang="ar-EG" sz="1600" dirty="0" smtClean="0">
                <a:solidFill>
                  <a:prstClr val="black"/>
                </a:solidFill>
                <a:latin typeface="Alexandria" pitchFamily="2" charset="-78"/>
                <a:cs typeface="Alexandria" pitchFamily="2" charset="-78"/>
              </a:rPr>
              <a:t>وقد تناولنا الشرط الأول من قبل وبالتالي يتبقى الشرطان الثاني والثالث</a:t>
            </a:r>
            <a:endParaRPr lang="ar-EG" dirty="0">
              <a:solidFill>
                <a:prstClr val="black"/>
              </a:solidFill>
              <a:latin typeface="Times New Roman" panose="02020603050405020304" pitchFamily="18" charset="0"/>
              <a:cs typeface="Times New Roman" panose="02020603050405020304" pitchFamily="18" charset="0"/>
            </a:endParaRPr>
          </a:p>
          <a:p>
            <a:pPr algn="r" rtl="1"/>
            <a:endParaRPr lang="ar-EG" dirty="0" smtClean="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smtClean="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smtClean="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smtClean="0">
              <a:solidFill>
                <a:prstClr val="black"/>
              </a:solidFill>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523220"/>
          </a:xfrm>
          <a:prstGeom prst="rect">
            <a:avLst/>
          </a:prstGeom>
          <a:noFill/>
        </p:spPr>
        <p:txBody>
          <a:bodyPr wrap="square" rtlCol="0">
            <a:spAutoFit/>
          </a:bodyPr>
          <a:lstStyle/>
          <a:p>
            <a:pPr algn="ct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276999"/>
          </a:xfrm>
          <a:prstGeom prst="rect">
            <a:avLst/>
          </a:prstGeom>
          <a:noFill/>
        </p:spPr>
        <p:txBody>
          <a:bodyPr wrap="square" rtlCol="0">
            <a:spAutoFit/>
          </a:bodyPr>
          <a:lstStyle/>
          <a:p>
            <a:pPr algn="ctr"/>
            <a:endParaRPr lang="en-US" sz="1200" b="1" dirty="0">
              <a:solidFill>
                <a:prstClr val="white"/>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صورة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 y="1799303"/>
            <a:ext cx="4007800" cy="2842306"/>
          </a:xfrm>
          <a:prstGeom prst="rect">
            <a:avLst/>
          </a:prstGeom>
        </p:spPr>
      </p:pic>
    </p:spTree>
    <p:extLst>
      <p:ext uri="{BB962C8B-B14F-4D97-AF65-F5344CB8AC3E}">
        <p14:creationId xmlns:p14="http://schemas.microsoft.com/office/powerpoint/2010/main" val="3266313412"/>
      </p:ext>
    </p:extLst>
  </p:cSld>
  <p:clrMapOvr>
    <a:masterClrMapping/>
  </p:clrMapOvr>
  <mc:AlternateContent xmlns:mc="http://schemas.openxmlformats.org/markup-compatibility/2006" xmlns:p14="http://schemas.microsoft.com/office/powerpoint/2010/main">
    <mc:Choice Requires="p14">
      <p:transition spd="slow" p14:dur="2000" advTm="231955"/>
    </mc:Choice>
    <mc:Fallback xmlns="">
      <p:transition spd="slow" advTm="231955"/>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5508" y="133609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4919729" y="1345306"/>
            <a:ext cx="6297769" cy="5201424"/>
          </a:xfrm>
          <a:prstGeom prst="rect">
            <a:avLst/>
          </a:prstGeom>
          <a:noFill/>
        </p:spPr>
        <p:txBody>
          <a:bodyPr wrap="square" rtlCol="0">
            <a:spAutoFit/>
          </a:bodyPr>
          <a:lstStyle/>
          <a:p>
            <a:pPr algn="ctr" rtl="1">
              <a:lnSpc>
                <a:spcPct val="200000"/>
              </a:lnSpc>
            </a:pPr>
            <a:r>
              <a:rPr lang="ar-EG" b="1" u="sng" dirty="0" smtClean="0">
                <a:latin typeface="Alexandria" pitchFamily="2" charset="-78"/>
                <a:cs typeface="Alexandria" pitchFamily="2" charset="-78"/>
              </a:rPr>
              <a:t>(ب)- أن ينطوي الاختراع على خطوة إبداعية </a:t>
            </a:r>
          </a:p>
          <a:p>
            <a:pPr algn="just" rtl="1">
              <a:lnSpc>
                <a:spcPct val="200000"/>
              </a:lnSpc>
            </a:pPr>
            <a:endParaRPr lang="ar-EG" sz="1600" dirty="0" smtClean="0">
              <a:latin typeface="Alexandria" pitchFamily="2" charset="-78"/>
              <a:cs typeface="Alexandria" pitchFamily="2" charset="-78"/>
            </a:endParaRPr>
          </a:p>
          <a:p>
            <a:pPr algn="just" rtl="1">
              <a:lnSpc>
                <a:spcPct val="250000"/>
              </a:lnSpc>
            </a:pPr>
            <a:r>
              <a:rPr lang="ar-EG" sz="1600" dirty="0" smtClean="0">
                <a:latin typeface="Alexandria" pitchFamily="2" charset="-78"/>
                <a:cs typeface="Alexandria" pitchFamily="2" charset="-78"/>
              </a:rPr>
              <a:t>هذا الشرط معناه أن يتسم الاختراع بقدر من الإبداع لا يتمكن معه رجل المهنة المتوسط من الوصول إليه بصورة بديهية بالاطلاع على حالة الفن الصناعي القائم. </a:t>
            </a:r>
            <a:endParaRPr lang="ar-EG" sz="1600" dirty="0">
              <a:latin typeface="Alexandria" pitchFamily="2" charset="-78"/>
              <a:cs typeface="Alexandria" pitchFamily="2" charset="-78"/>
            </a:endParaRPr>
          </a:p>
          <a:p>
            <a:pPr algn="just" rtl="1">
              <a:lnSpc>
                <a:spcPct val="200000"/>
              </a:lnSpc>
            </a:pPr>
            <a:endParaRPr lang="ar-EG" dirty="0" smtClean="0">
              <a:latin typeface="Alexandria" pitchFamily="2" charset="-78"/>
              <a:cs typeface="Alexandria" pitchFamily="2" charset="-78"/>
            </a:endParaRPr>
          </a:p>
          <a:p>
            <a:pPr algn="just" rtl="1">
              <a:lnSpc>
                <a:spcPct val="200000"/>
              </a:lnSpc>
            </a:pPr>
            <a:endParaRPr lang="ar-EG" dirty="0">
              <a:latin typeface="Alexandria" pitchFamily="2" charset="-78"/>
              <a:cs typeface="Alexandria" pitchFamily="2" charset="-78"/>
            </a:endParaRPr>
          </a:p>
          <a:p>
            <a:pPr algn="just" rtl="1">
              <a:lnSpc>
                <a:spcPct val="200000"/>
              </a:lnSpc>
            </a:pPr>
            <a:endParaRPr lang="ar-EG" dirty="0" smtClean="0">
              <a:latin typeface="Alexandria" pitchFamily="2" charset="-78"/>
              <a:cs typeface="Alexandria" pitchFamily="2" charset="-78"/>
            </a:endParaRPr>
          </a:p>
          <a:p>
            <a:pPr algn="just" rtl="1">
              <a:lnSpc>
                <a:spcPct val="200000"/>
              </a:lnSpc>
            </a:pPr>
            <a:endParaRPr lang="ar-EG" dirty="0" smtClean="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6726" y="1480531"/>
            <a:ext cx="4081529" cy="4081529"/>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69138"/>
    </mc:Choice>
    <mc:Fallback xmlns="">
      <p:transition advTm="69138"/>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795261"/>
            <a:ext cx="5342759" cy="6186309"/>
          </a:xfrm>
          <a:prstGeom prst="rect">
            <a:avLst/>
          </a:prstGeom>
          <a:noFill/>
        </p:spPr>
        <p:txBody>
          <a:bodyPr wrap="square" rtlCol="0">
            <a:spAutoFit/>
          </a:bodyPr>
          <a:lstStyle/>
          <a:p>
            <a:pPr algn="r"/>
            <a:endParaRPr lang="ar-EG" sz="2000" b="1" dirty="0" smtClean="0">
              <a:solidFill>
                <a:srgbClr val="2D3956"/>
              </a:solidFill>
              <a:latin typeface="Alexandria" pitchFamily="2" charset="-78"/>
              <a:cs typeface="Alexandria" pitchFamily="2" charset="-78"/>
            </a:endParaRPr>
          </a:p>
          <a:p>
            <a:pPr algn="just" rtl="1">
              <a:lnSpc>
                <a:spcPct val="200000"/>
              </a:lnSpc>
            </a:pPr>
            <a:r>
              <a:rPr lang="ar-EG" sz="1600" b="1" dirty="0" smtClean="0">
                <a:solidFill>
                  <a:srgbClr val="2D3956"/>
                </a:solidFill>
                <a:latin typeface="Alexandria" pitchFamily="2" charset="-78"/>
                <a:cs typeface="Alexandria" pitchFamily="2" charset="-78"/>
              </a:rPr>
              <a:t>ويختلف هذا الشرط عن الشرط الأول المتعلق بجدة الاختراع؛ حيث أن الأخير (الجدة)  يتطلب فحص الوثائق الخاصة بالفن الصناعي السابق على تاريخ تقديم طلب البراءة وذلك لبيان ما إذا كان قد تم تقديم طلب عن الاختراع من قبل أو تم الحصول بالفعل على براءة عنه أو تم الكشف عنه أو استعماله.</a:t>
            </a:r>
          </a:p>
          <a:p>
            <a:pPr algn="just" rtl="1">
              <a:lnSpc>
                <a:spcPct val="200000"/>
              </a:lnSpc>
            </a:pPr>
            <a:r>
              <a:rPr lang="ar-EG" sz="1600" b="1" dirty="0" smtClean="0">
                <a:solidFill>
                  <a:srgbClr val="2D3956"/>
                </a:solidFill>
                <a:latin typeface="Alexandria" pitchFamily="2" charset="-78"/>
                <a:cs typeface="Alexandria" pitchFamily="2" charset="-78"/>
              </a:rPr>
              <a:t>فالاختراع قد يكون أصليا مبتكرا ينطوي على خطوة إبداعية لكنه قديم تم اتاحته من قبل وبالتالي يفقد شرط الجدة.</a:t>
            </a:r>
          </a:p>
          <a:p>
            <a:pPr algn="just" rtl="1"/>
            <a:endParaRPr lang="ar-EG" sz="2000" b="1" dirty="0">
              <a:solidFill>
                <a:srgbClr val="2D3956"/>
              </a:solidFill>
              <a:latin typeface="Alexandria" pitchFamily="2" charset="-78"/>
              <a:cs typeface="Alexandria" pitchFamily="2" charset="-78"/>
            </a:endParaRPr>
          </a:p>
          <a:p>
            <a:pPr algn="ctr"/>
            <a:endParaRPr lang="ar-EG" sz="2000" b="1" dirty="0" smtClean="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ar-EG" sz="2000" b="1" dirty="0" smtClean="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55869"/>
            <a:ext cx="3732534" cy="4416939"/>
          </a:xfrm>
          <a:prstGeom prst="rect">
            <a:avLst/>
          </a:prstGeom>
        </p:spPr>
      </p:pic>
    </p:spTree>
    <p:extLst>
      <p:ext uri="{BB962C8B-B14F-4D97-AF65-F5344CB8AC3E}">
        <p14:creationId xmlns:p14="http://schemas.microsoft.com/office/powerpoint/2010/main" val="3378708999"/>
      </p:ext>
    </p:extLst>
  </p:cSld>
  <p:clrMapOvr>
    <a:masterClrMapping/>
  </p:clrMapOvr>
  <mc:AlternateContent xmlns:mc="http://schemas.openxmlformats.org/markup-compatibility/2006" xmlns:p14="http://schemas.microsoft.com/office/powerpoint/2010/main">
    <mc:Choice Requires="p14">
      <p:transition spd="slow" p14:dur="2000" advTm="111549"/>
    </mc:Choice>
    <mc:Fallback xmlns="">
      <p:transition spd="slow" advTm="111549"/>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198513" y="1155869"/>
            <a:ext cx="6154128"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dirty="0" smtClean="0">
                <a:solidFill>
                  <a:schemeClr val="tx1"/>
                </a:solidFill>
                <a:latin typeface="Alexandria" pitchFamily="2" charset="-78"/>
                <a:cs typeface="Alexandria" pitchFamily="2" charset="-78"/>
              </a:rPr>
              <a:t>أما شرط الخطوة الإبداعية فإنه يتعلق بمدى أصالة الفكرة موضوع الاختراع وقدر الإبداع فيها، وهل تتجاوز المألوف في الفن الصناعي أم لا؛ بحيث إذا لم تحقق الفكرة تقدما في الصناعة لا يدخل في توقعات رجل المهنة المتوسط، فإنها لا تستحق الحماية القانونية  من خلال براءات الاختراع. </a:t>
            </a:r>
          </a:p>
          <a:p>
            <a:pPr algn="just" rtl="1">
              <a:lnSpc>
                <a:spcPct val="200000"/>
              </a:lnSpc>
            </a:pPr>
            <a:endParaRPr lang="ar-EG" dirty="0">
              <a:solidFill>
                <a:schemeClr val="tx1"/>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3561" y="1155869"/>
            <a:ext cx="3632828" cy="441693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2595"/>
    </mc:Choice>
    <mc:Fallback xmlns="">
      <p:transition spd="slow" advTm="62595"/>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842456" y="1297537"/>
            <a:ext cx="5342759" cy="4832092"/>
          </a:xfrm>
          <a:prstGeom prst="rect">
            <a:avLst/>
          </a:prstGeom>
          <a:noFill/>
        </p:spPr>
        <p:txBody>
          <a:bodyPr wrap="square" rtlCol="0">
            <a:spAutoFit/>
          </a:bodyPr>
          <a:lstStyle/>
          <a:p>
            <a:pPr algn="r"/>
            <a:r>
              <a:rPr lang="ar-EG" sz="1600" u="sng" dirty="0" smtClean="0">
                <a:solidFill>
                  <a:srgbClr val="2D3956"/>
                </a:solidFill>
                <a:latin typeface="Alexandria" pitchFamily="2" charset="-78"/>
                <a:cs typeface="Alexandria" pitchFamily="2" charset="-78"/>
              </a:rPr>
              <a:t>وهناك صور للخطوة الإبداعية، ونذكرها فيما يلي: </a:t>
            </a:r>
          </a:p>
          <a:p>
            <a:pPr algn="r"/>
            <a:endParaRPr lang="ar-EG" sz="1600" dirty="0">
              <a:solidFill>
                <a:srgbClr val="2D3956"/>
              </a:solidFill>
              <a:latin typeface="Alexandria" pitchFamily="2" charset="-78"/>
              <a:cs typeface="Alexandria" pitchFamily="2" charset="-78"/>
            </a:endParaRPr>
          </a:p>
          <a:p>
            <a:pPr algn="r"/>
            <a:r>
              <a:rPr lang="ar-EG" sz="1600" b="1" u="sng" dirty="0" smtClean="0">
                <a:solidFill>
                  <a:srgbClr val="2D3956"/>
                </a:solidFill>
                <a:latin typeface="Alexandria" pitchFamily="2" charset="-78"/>
                <a:cs typeface="Alexandria" pitchFamily="2" charset="-78"/>
              </a:rPr>
              <a:t>-منتج جديد: </a:t>
            </a:r>
          </a:p>
          <a:p>
            <a:pPr algn="r"/>
            <a:endParaRPr lang="ar-EG" sz="1600" b="1" u="sng" dirty="0" smtClean="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موضوع الاختراع في هذه الحالة، شيء لم يكن موجود من قبل، فهو متميز بخصائصه عن الأشياء التي قد تتشابه معه، مثال ذلك اختراع آلة للنقل لم تكن معروفة من قبل ولا تتشابه مع وسائل النقل الموجودة.</a:t>
            </a:r>
          </a:p>
          <a:p>
            <a:pPr algn="just" rtl="1">
              <a:lnSpc>
                <a:spcPct val="250000"/>
              </a:lnSpc>
            </a:pPr>
            <a:r>
              <a:rPr lang="ar-EG" sz="1600" dirty="0" smtClean="0">
                <a:solidFill>
                  <a:srgbClr val="2D3956"/>
                </a:solidFill>
                <a:latin typeface="Alexandria" pitchFamily="2" charset="-78"/>
                <a:cs typeface="Alexandria" pitchFamily="2" charset="-78"/>
              </a:rPr>
              <a:t>والأمثلة في السابق كثيرة، منها اختراع الراديو والتلفزيون. </a:t>
            </a:r>
            <a:endParaRPr lang="ar-EG" sz="1600" dirty="0">
              <a:solidFill>
                <a:srgbClr val="2D3956"/>
              </a:solidFill>
              <a:latin typeface="Alexandria" pitchFamily="2" charset="-78"/>
              <a:cs typeface="Alexandria" pitchFamily="2" charset="-78"/>
            </a:endParaRPr>
          </a:p>
          <a:p>
            <a:pPr algn="ctr"/>
            <a:endParaRPr lang="ar-EG" sz="2000" b="1" u="sng" dirty="0" smtClean="0">
              <a:solidFill>
                <a:srgbClr val="2D3956"/>
              </a:solidFill>
              <a:latin typeface="Alexandria" pitchFamily="2" charset="-78"/>
              <a:cs typeface="Alexandria" pitchFamily="2" charset="-78"/>
            </a:endParaRPr>
          </a:p>
          <a:p>
            <a:pPr algn="r"/>
            <a:endParaRPr lang="ar-EG" sz="1600" b="1" dirty="0" smtClean="0">
              <a:solidFill>
                <a:srgbClr val="2D3956"/>
              </a:solidFill>
              <a:latin typeface="Alexandria" pitchFamily="2" charset="-78"/>
              <a:cs typeface="Alexandria" pitchFamily="2" charset="-78"/>
            </a:endParaRPr>
          </a:p>
          <a:p>
            <a:pPr algn="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001" y="2200039"/>
            <a:ext cx="2116137" cy="1622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82578394"/>
      </p:ext>
    </p:extLst>
  </p:cSld>
  <p:clrMapOvr>
    <a:masterClrMapping/>
  </p:clrMapOvr>
  <mc:AlternateContent xmlns:mc="http://schemas.openxmlformats.org/markup-compatibility/2006" xmlns:p14="http://schemas.microsoft.com/office/powerpoint/2010/main">
    <mc:Choice Requires="p14">
      <p:transition spd="slow" p14:dur="2000" advTm="106445"/>
    </mc:Choice>
    <mc:Fallback xmlns="">
      <p:transition spd="slow" advTm="106445"/>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7909" y="1441592"/>
            <a:ext cx="5342759" cy="2156488"/>
          </a:xfrm>
          <a:prstGeom prst="rect">
            <a:avLst/>
          </a:prstGeom>
          <a:noFill/>
        </p:spPr>
        <p:txBody>
          <a:bodyPr wrap="square" rtlCol="0">
            <a:spAutoFit/>
          </a:bodyPr>
          <a:lstStyle/>
          <a:p>
            <a:pPr algn="r">
              <a:lnSpc>
                <a:spcPct val="250000"/>
              </a:lnSpc>
            </a:pPr>
            <a:endParaRPr lang="ar-EG" sz="1400" dirty="0">
              <a:solidFill>
                <a:srgbClr val="2D3956"/>
              </a:solidFill>
              <a:latin typeface="Alexandria" pitchFamily="2" charset="-78"/>
              <a:cs typeface="Alexandria" pitchFamily="2" charset="-78"/>
            </a:endParaRPr>
          </a:p>
          <a:p>
            <a:pPr algn="r">
              <a:lnSpc>
                <a:spcPct val="250000"/>
              </a:lnSpc>
            </a:pPr>
            <a:r>
              <a:rPr lang="ar-EG" sz="1400" dirty="0" smtClean="0">
                <a:solidFill>
                  <a:srgbClr val="2D3956"/>
                </a:solidFill>
                <a:latin typeface="Alexandria" pitchFamily="2" charset="-78"/>
                <a:cs typeface="Alexandria" pitchFamily="2" charset="-78"/>
              </a:rPr>
              <a:t>ويمنح المخترع في هذه الحالة براءة المنتج التي تعطيه احتكار صنع المنتج الجديد موضوع البراءة ومنع الغير من صنعه أو استعماله أو بيعه أو استيراده دون إذنه.</a:t>
            </a:r>
            <a:endParaRPr lang="ar-EG" sz="14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2" y="1155869"/>
            <a:ext cx="4002990" cy="4416939"/>
          </a:xfrm>
          <a:prstGeom prst="rect">
            <a:avLst/>
          </a:prstGeom>
        </p:spPr>
      </p:pic>
    </p:spTree>
    <p:extLst>
      <p:ext uri="{BB962C8B-B14F-4D97-AF65-F5344CB8AC3E}">
        <p14:creationId xmlns:p14="http://schemas.microsoft.com/office/powerpoint/2010/main" val="4248113608"/>
      </p:ext>
    </p:extLst>
  </p:cSld>
  <p:clrMapOvr>
    <a:masterClrMapping/>
  </p:clrMapOvr>
  <mc:AlternateContent xmlns:mc="http://schemas.openxmlformats.org/markup-compatibility/2006" xmlns:p14="http://schemas.microsoft.com/office/powerpoint/2010/main">
    <mc:Choice Requires="p14">
      <p:transition spd="slow" p14:dur="2000" advTm="72737"/>
    </mc:Choice>
    <mc:Fallback xmlns="">
      <p:transition spd="slow" advTm="72737"/>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1205512"/>
            <a:ext cx="5342759" cy="4647426"/>
          </a:xfrm>
          <a:prstGeom prst="rect">
            <a:avLst/>
          </a:prstGeom>
          <a:noFill/>
        </p:spPr>
        <p:txBody>
          <a:bodyPr wrap="square" rtlCol="0">
            <a:spAutoFit/>
          </a:bodyPr>
          <a:lstStyle/>
          <a:p>
            <a:pPr algn="just" rtl="1">
              <a:lnSpc>
                <a:spcPct val="150000"/>
              </a:lnSpc>
            </a:pPr>
            <a:r>
              <a:rPr lang="ar-EG" sz="1600" b="1" u="sng" dirty="0" smtClean="0">
                <a:solidFill>
                  <a:srgbClr val="2D3956"/>
                </a:solidFill>
                <a:latin typeface="Alexandria" pitchFamily="2" charset="-78"/>
                <a:cs typeface="Alexandria" pitchFamily="2" charset="-78"/>
              </a:rPr>
              <a:t>-وسيلة صناعية جديدة: </a:t>
            </a:r>
          </a:p>
          <a:p>
            <a:pPr algn="just" rtl="1">
              <a:lnSpc>
                <a:spcPct val="150000"/>
              </a:lnSpc>
            </a:pPr>
            <a:endParaRPr lang="ar-EG" sz="1600" b="1" u="sng" dirty="0" smtClean="0">
              <a:solidFill>
                <a:srgbClr val="2D3956"/>
              </a:solidFill>
              <a:latin typeface="Alexandria" pitchFamily="2" charset="-78"/>
              <a:cs typeface="Alexandria" pitchFamily="2" charset="-78"/>
            </a:endParaRPr>
          </a:p>
          <a:p>
            <a:pPr algn="just" rtl="1">
              <a:lnSpc>
                <a:spcPct val="250000"/>
              </a:lnSpc>
            </a:pPr>
            <a:r>
              <a:rPr lang="ar-EG" sz="1600" b="1" dirty="0" smtClean="0">
                <a:solidFill>
                  <a:srgbClr val="2D3956"/>
                </a:solidFill>
                <a:latin typeface="Alexandria" pitchFamily="2" charset="-78"/>
                <a:cs typeface="Alexandria" pitchFamily="2" charset="-78"/>
              </a:rPr>
              <a:t>هنا الاختراع لا ينصب على منتج جديد لم يكن موجود ولكن طريقة جديدة؛ ويقصد بالأخيرة مجموعة العناصر المستخدمة للحصول على شيء مادي (منتج) أو نتيجة ما.</a:t>
            </a:r>
            <a:endParaRPr lang="ar-EG" sz="1600" b="1" dirty="0">
              <a:solidFill>
                <a:srgbClr val="2D3956"/>
              </a:solidFill>
              <a:latin typeface="Alexandria" pitchFamily="2" charset="-78"/>
              <a:cs typeface="Alexandria" pitchFamily="2" charset="-78"/>
            </a:endParaRPr>
          </a:p>
          <a:p>
            <a:pPr algn="just" rtl="1">
              <a:lnSpc>
                <a:spcPct val="250000"/>
              </a:lnSpc>
            </a:pPr>
            <a:r>
              <a:rPr lang="ar-EG" sz="1600" b="1" dirty="0" smtClean="0">
                <a:solidFill>
                  <a:srgbClr val="2D3956"/>
                </a:solidFill>
                <a:latin typeface="Alexandria" pitchFamily="2" charset="-78"/>
                <a:cs typeface="Alexandria" pitchFamily="2" charset="-78"/>
              </a:rPr>
              <a:t>، مثال ذلك ابتكار طريقة لم تكن معروفة  لتوليد الطاقة.</a:t>
            </a:r>
          </a:p>
          <a:p>
            <a:pPr algn="just" rtl="1">
              <a:lnSpc>
                <a:spcPct val="150000"/>
              </a:lnSpc>
            </a:pPr>
            <a:endParaRPr lang="ar-EG" sz="1600" b="1" dirty="0" smtClean="0">
              <a:solidFill>
                <a:srgbClr val="2D3956"/>
              </a:solidFill>
              <a:latin typeface="Alexandria" pitchFamily="2" charset="-78"/>
              <a:cs typeface="Alexandria" pitchFamily="2" charset="-78"/>
            </a:endParaRPr>
          </a:p>
          <a:p>
            <a:pPr algn="just" rtl="1">
              <a:lnSpc>
                <a:spcPct val="150000"/>
              </a:lnSpc>
            </a:pPr>
            <a:endParaRPr lang="ar-EG" sz="1600" b="1" dirty="0" smtClean="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0840" y="1205512"/>
            <a:ext cx="4049042" cy="4317652"/>
          </a:xfrm>
          <a:prstGeom prst="rect">
            <a:avLst/>
          </a:prstGeom>
        </p:spPr>
      </p:pic>
    </p:spTree>
    <p:extLst>
      <p:ext uri="{BB962C8B-B14F-4D97-AF65-F5344CB8AC3E}">
        <p14:creationId xmlns:p14="http://schemas.microsoft.com/office/powerpoint/2010/main" val="518772784"/>
      </p:ext>
    </p:extLst>
  </p:cSld>
  <p:clrMapOvr>
    <a:masterClrMapping/>
  </p:clrMapOvr>
  <mc:AlternateContent xmlns:mc="http://schemas.openxmlformats.org/markup-compatibility/2006" xmlns:p14="http://schemas.microsoft.com/office/powerpoint/2010/main">
    <mc:Choice Requires="p14">
      <p:transition spd="slow" p14:dur="2000" advTm="56693"/>
    </mc:Choice>
    <mc:Fallback xmlns="">
      <p:transition spd="slow" advTm="56693"/>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1155869"/>
            <a:ext cx="5342759" cy="3046988"/>
          </a:xfrm>
          <a:prstGeom prst="rect">
            <a:avLst/>
          </a:prstGeom>
          <a:noFill/>
        </p:spPr>
        <p:txBody>
          <a:bodyPr wrap="square" rtlCol="0">
            <a:spAutoFit/>
          </a:bodyPr>
          <a:lstStyle/>
          <a:p>
            <a:pPr algn="r"/>
            <a:endParaRPr lang="ar-EG" sz="1600" b="1" dirty="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ويُمنح المخترع هنا براءة اختراع تسمى براءة الطريقة، ويتمتع بمقتضاها بحق استئثاري باستغلال الطريقة الجديدة، بحيث يحق له منع الغير من استعمالها دون إذنه. </a:t>
            </a:r>
          </a:p>
          <a:p>
            <a:pPr algn="r"/>
            <a:endParaRPr lang="ar-EG" sz="1600" b="1" dirty="0">
              <a:solidFill>
                <a:srgbClr val="2D3956"/>
              </a:solidFill>
              <a:latin typeface="Alexandria" pitchFamily="2" charset="-78"/>
              <a:cs typeface="Alexandria" pitchFamily="2" charset="-78"/>
            </a:endParaRPr>
          </a:p>
          <a:p>
            <a:pPr algn="r"/>
            <a:endParaRPr lang="ar-EG" sz="1600" b="1" dirty="0" smtClean="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a:p>
            <a:pPr algn="r"/>
            <a:endParaRPr lang="ar-EG" sz="1600" b="1" dirty="0" smtClean="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صورة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40892"/>
            <a:ext cx="3953814" cy="4446891"/>
          </a:xfrm>
          <a:prstGeom prst="rect">
            <a:avLst/>
          </a:prstGeom>
        </p:spPr>
      </p:pic>
    </p:spTree>
    <p:extLst>
      <p:ext uri="{BB962C8B-B14F-4D97-AF65-F5344CB8AC3E}">
        <p14:creationId xmlns:p14="http://schemas.microsoft.com/office/powerpoint/2010/main" val="915408987"/>
      </p:ext>
    </p:extLst>
  </p:cSld>
  <p:clrMapOvr>
    <a:masterClrMapping/>
  </p:clrMapOvr>
  <mc:AlternateContent xmlns:mc="http://schemas.openxmlformats.org/markup-compatibility/2006" xmlns:p14="http://schemas.microsoft.com/office/powerpoint/2010/main">
    <mc:Choice Requires="p14">
      <p:transition spd="slow" p14:dur="2000" advTm="135961"/>
    </mc:Choice>
    <mc:Fallback xmlns="">
      <p:transition spd="slow" advTm="135961"/>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155869"/>
            <a:ext cx="5342759" cy="3616375"/>
          </a:xfrm>
          <a:prstGeom prst="rect">
            <a:avLst/>
          </a:prstGeom>
          <a:noFill/>
        </p:spPr>
        <p:txBody>
          <a:bodyPr wrap="square" rtlCol="0">
            <a:spAutoFit/>
          </a:bodyPr>
          <a:lstStyle/>
          <a:p>
            <a:pPr algn="just" rtl="1">
              <a:lnSpc>
                <a:spcPct val="250000"/>
              </a:lnSpc>
            </a:pPr>
            <a:r>
              <a:rPr lang="ar-EG" b="1" u="sng" dirty="0" smtClean="0">
                <a:solidFill>
                  <a:srgbClr val="2D3956"/>
                </a:solidFill>
                <a:latin typeface="Alexandria" pitchFamily="2" charset="-78"/>
                <a:cs typeface="Alexandria" pitchFamily="2" charset="-78"/>
              </a:rPr>
              <a:t>- تطبيق جديد لوسائل وطرق صناعية معروفة: </a:t>
            </a:r>
            <a:endParaRPr lang="ar-EG" b="1" u="sng" dirty="0">
              <a:solidFill>
                <a:srgbClr val="2D3956"/>
              </a:solidFill>
              <a:latin typeface="Alexandria" pitchFamily="2" charset="-78"/>
              <a:cs typeface="Alexandria" pitchFamily="2" charset="-78"/>
            </a:endParaRPr>
          </a:p>
          <a:p>
            <a:pPr algn="just" rtl="1">
              <a:lnSpc>
                <a:spcPct val="150000"/>
              </a:lnSpc>
            </a:pPr>
            <a:r>
              <a:rPr lang="ar-EG" sz="1600" dirty="0" smtClean="0">
                <a:solidFill>
                  <a:srgbClr val="2D3956"/>
                </a:solidFill>
                <a:latin typeface="Alexandria" pitchFamily="2" charset="-78"/>
                <a:cs typeface="Alexandria" pitchFamily="2" charset="-78"/>
              </a:rPr>
              <a:t>لا ينصب هنا الاختراع على منتج جديد أو طريقة صناعية جديدة وإنما استعمال جديد لطرق صناعية معروفة، فالجديد هنا ليس الوسيلة ولا النتيجة وإنما في العلاقة بينهما.</a:t>
            </a:r>
          </a:p>
          <a:p>
            <a:pPr algn="just" rtl="1">
              <a:lnSpc>
                <a:spcPct val="150000"/>
              </a:lnSpc>
            </a:pPr>
            <a:r>
              <a:rPr lang="ar-EG" sz="1600" dirty="0" smtClean="0">
                <a:solidFill>
                  <a:srgbClr val="2D3956"/>
                </a:solidFill>
                <a:latin typeface="Alexandria" pitchFamily="2" charset="-78"/>
                <a:cs typeface="Alexandria" pitchFamily="2" charset="-78"/>
              </a:rPr>
              <a:t> مثال ذلك استعمال المضادات الحيوية لتحفيز أو تسريع نمو الحيوانات .</a:t>
            </a:r>
          </a:p>
          <a:p>
            <a:pPr algn="ct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55869"/>
            <a:ext cx="4002991" cy="4416939"/>
          </a:xfrm>
          <a:prstGeom prst="rect">
            <a:avLst/>
          </a:prstGeom>
        </p:spPr>
      </p:pic>
    </p:spTree>
    <p:extLst>
      <p:ext uri="{BB962C8B-B14F-4D97-AF65-F5344CB8AC3E}">
        <p14:creationId xmlns:p14="http://schemas.microsoft.com/office/powerpoint/2010/main" val="1549809685"/>
      </p:ext>
    </p:extLst>
  </p:cSld>
  <p:clrMapOvr>
    <a:masterClrMapping/>
  </p:clrMapOvr>
  <mc:AlternateContent xmlns:mc="http://schemas.openxmlformats.org/markup-compatibility/2006" xmlns:p14="http://schemas.microsoft.com/office/powerpoint/2010/main">
    <mc:Choice Requires="p14">
      <p:transition spd="slow" p14:dur="2000" advTm="162094"/>
    </mc:Choice>
    <mc:Fallback xmlns="">
      <p:transition spd="slow" advTm="162094"/>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33667" y="1297536"/>
            <a:ext cx="5342759" cy="4047262"/>
          </a:xfrm>
          <a:prstGeom prst="rect">
            <a:avLst/>
          </a:prstGeom>
          <a:noFill/>
        </p:spPr>
        <p:txBody>
          <a:bodyPr wrap="square" rtlCol="0">
            <a:spAutoFit/>
          </a:bodyPr>
          <a:lstStyle/>
          <a:p>
            <a:pPr algn="r">
              <a:lnSpc>
                <a:spcPct val="250000"/>
              </a:lnSpc>
            </a:pPr>
            <a:r>
              <a:rPr lang="ar-EG" sz="1400" dirty="0" smtClean="0">
                <a:solidFill>
                  <a:srgbClr val="2D3956"/>
                </a:solidFill>
                <a:latin typeface="Alexandria" pitchFamily="2" charset="-78"/>
                <a:cs typeface="Alexandria" pitchFamily="2" charset="-78"/>
              </a:rPr>
              <a:t>ويشاع استخدم هذه الصورة في مجال الأدوية؛ وذلك من خلال الاستخدامات الجديدة لأدوية معروفة.</a:t>
            </a:r>
          </a:p>
          <a:p>
            <a:pPr algn="r">
              <a:lnSpc>
                <a:spcPct val="250000"/>
              </a:lnSpc>
            </a:pPr>
            <a:endParaRPr lang="ar-EG" sz="1400" b="1" dirty="0">
              <a:solidFill>
                <a:srgbClr val="2D3956"/>
              </a:solidFill>
              <a:latin typeface="Alexandria" pitchFamily="2" charset="-78"/>
              <a:cs typeface="Alexandria" pitchFamily="2" charset="-78"/>
            </a:endParaRPr>
          </a:p>
          <a:p>
            <a:pPr algn="r">
              <a:lnSpc>
                <a:spcPct val="250000"/>
              </a:lnSpc>
            </a:pPr>
            <a:r>
              <a:rPr lang="ar-EG" sz="1400" dirty="0" smtClean="0">
                <a:solidFill>
                  <a:srgbClr val="2D3956"/>
                </a:solidFill>
                <a:latin typeface="Alexandria" pitchFamily="2" charset="-78"/>
                <a:cs typeface="Alexandria" pitchFamily="2" charset="-78"/>
              </a:rPr>
              <a:t>ويمنح المخترع في هذه الحالة براءة تسمى براءة التطبيق، تعطيه حق استئثاري على هذا التطبيق الجديد للطرق المعروفة.</a:t>
            </a:r>
            <a:endParaRPr lang="ar-EG" sz="1400" dirty="0">
              <a:solidFill>
                <a:srgbClr val="2D3956"/>
              </a:solidFill>
              <a:latin typeface="Alexandria" pitchFamily="2" charset="-78"/>
              <a:cs typeface="Alexandria" pitchFamily="2" charset="-78"/>
            </a:endParaRPr>
          </a:p>
          <a:p>
            <a:pPr algn="r">
              <a:lnSpc>
                <a:spcPct val="250000"/>
              </a:lnSpc>
            </a:pPr>
            <a:endParaRPr lang="ar-EG" sz="2000" b="1" u="sng" dirty="0" smtClean="0">
              <a:solidFill>
                <a:srgbClr val="2D3956"/>
              </a:solidFill>
              <a:latin typeface="Alexandria" pitchFamily="2" charset="-78"/>
              <a:cs typeface="Alexandria" pitchFamily="2" charset="-78"/>
            </a:endParaRPr>
          </a:p>
          <a:p>
            <a:pPr lvl="0" algn="r" rtl="1">
              <a:lnSpc>
                <a:spcPct val="200000"/>
              </a:lnSpc>
            </a:pPr>
            <a:endParaRPr lang="en-US"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2" y="1155869"/>
            <a:ext cx="4002990" cy="4416939"/>
          </a:xfrm>
          <a:prstGeom prst="rect">
            <a:avLst/>
          </a:prstGeom>
        </p:spPr>
      </p:pic>
    </p:spTree>
    <p:extLst>
      <p:ext uri="{BB962C8B-B14F-4D97-AF65-F5344CB8AC3E}">
        <p14:creationId xmlns:p14="http://schemas.microsoft.com/office/powerpoint/2010/main" val="2323293021"/>
      </p:ext>
    </p:extLst>
  </p:cSld>
  <p:clrMapOvr>
    <a:masterClrMapping/>
  </p:clrMapOvr>
  <mc:AlternateContent xmlns:mc="http://schemas.openxmlformats.org/markup-compatibility/2006" xmlns:p14="http://schemas.microsoft.com/office/powerpoint/2010/main">
    <mc:Choice Requires="p14">
      <p:transition spd="slow" p14:dur="2000" advTm="72737"/>
    </mc:Choice>
    <mc:Fallback xmlns="">
      <p:transition spd="slow" advTm="72737"/>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229967" y="1456980"/>
            <a:ext cx="4982980" cy="4555093"/>
          </a:xfrm>
          <a:prstGeom prst="rect">
            <a:avLst/>
          </a:prstGeom>
          <a:noFill/>
        </p:spPr>
        <p:txBody>
          <a:bodyPr wrap="square" rtlCol="0">
            <a:spAutoFit/>
          </a:bodyPr>
          <a:lstStyle/>
          <a:p>
            <a:pPr algn="r"/>
            <a:r>
              <a:rPr lang="ar-EG" b="1" u="sng" dirty="0" smtClean="0">
                <a:solidFill>
                  <a:srgbClr val="2D3956"/>
                </a:solidFill>
                <a:latin typeface="Alexandria" pitchFamily="2" charset="-78"/>
                <a:cs typeface="Alexandria" pitchFamily="2" charset="-78"/>
              </a:rPr>
              <a:t>-براءة التركيب: </a:t>
            </a:r>
          </a:p>
          <a:p>
            <a:pPr algn="r"/>
            <a:endParaRPr lang="ar-EG" sz="1600" b="1" dirty="0">
              <a:solidFill>
                <a:srgbClr val="2D3956"/>
              </a:solidFill>
              <a:latin typeface="Alexandria" pitchFamily="2" charset="-78"/>
              <a:cs typeface="Alexandria" pitchFamily="2" charset="-78"/>
            </a:endParaRPr>
          </a:p>
          <a:p>
            <a:pPr algn="r">
              <a:lnSpc>
                <a:spcPct val="200000"/>
              </a:lnSpc>
            </a:pPr>
            <a:r>
              <a:rPr lang="ar-EG" sz="1600" dirty="0" smtClean="0">
                <a:solidFill>
                  <a:srgbClr val="2D3956"/>
                </a:solidFill>
                <a:latin typeface="Alexandria" pitchFamily="2" charset="-78"/>
                <a:cs typeface="Alexandria" pitchFamily="2" charset="-78"/>
              </a:rPr>
              <a:t>تنصب البراءة هنا على جمع وتركيب عناصر معروفة للوصول إلى مركب جديد.</a:t>
            </a:r>
            <a:endParaRPr lang="ar-EG" sz="1600" dirty="0">
              <a:solidFill>
                <a:srgbClr val="2D3956"/>
              </a:solidFill>
              <a:latin typeface="Alexandria" pitchFamily="2" charset="-78"/>
              <a:cs typeface="Alexandria" pitchFamily="2" charset="-78"/>
            </a:endParaRPr>
          </a:p>
          <a:p>
            <a:pPr algn="r">
              <a:lnSpc>
                <a:spcPct val="200000"/>
              </a:lnSpc>
            </a:pPr>
            <a:r>
              <a:rPr lang="ar-EG" sz="1600" dirty="0" smtClean="0">
                <a:solidFill>
                  <a:srgbClr val="2D3956"/>
                </a:solidFill>
                <a:latin typeface="Alexandria" pitchFamily="2" charset="-78"/>
                <a:cs typeface="Alexandria" pitchFamily="2" charset="-78"/>
              </a:rPr>
              <a:t>ويحصل المخترع بناء على ذلك على براءة التركيب على ذلك المركب الجديد، تمنحه الاستئثار به، بيد أن ذلك لا يقع على العناصر المكونة له، ولا الكيفية التي جرت بها عميلة التركيب.</a:t>
            </a:r>
          </a:p>
          <a:p>
            <a:pPr algn="r">
              <a:lnSpc>
                <a:spcPct val="200000"/>
              </a:lnSpc>
            </a:pPr>
            <a:endParaRPr lang="ar-EG" sz="1600" dirty="0">
              <a:solidFill>
                <a:srgbClr val="2D3956"/>
              </a:solidFill>
              <a:latin typeface="Alexandria" pitchFamily="2" charset="-78"/>
              <a:cs typeface="Alexandria" pitchFamily="2" charset="-78"/>
            </a:endParaRPr>
          </a:p>
          <a:p>
            <a:pPr algn="r">
              <a:lnSpc>
                <a:spcPct val="200000"/>
              </a:lnSpc>
            </a:pPr>
            <a:endParaRPr lang="en-US"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 name="صورة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55869"/>
            <a:ext cx="4131779" cy="4416939"/>
          </a:xfrm>
          <a:prstGeom prst="rect">
            <a:avLst/>
          </a:prstGeom>
        </p:spPr>
      </p:pic>
    </p:spTree>
    <p:extLst>
      <p:ext uri="{BB962C8B-B14F-4D97-AF65-F5344CB8AC3E}">
        <p14:creationId xmlns:p14="http://schemas.microsoft.com/office/powerpoint/2010/main" val="1689723132"/>
      </p:ext>
    </p:extLst>
  </p:cSld>
  <p:clrMapOvr>
    <a:masterClrMapping/>
  </p:clrMapOvr>
  <mc:AlternateContent xmlns:mc="http://schemas.openxmlformats.org/markup-compatibility/2006" xmlns:p14="http://schemas.microsoft.com/office/powerpoint/2010/main">
    <mc:Choice Requires="p14">
      <p:transition spd="slow" p14:dur="2000" advTm="53048"/>
    </mc:Choice>
    <mc:Fallback xmlns="">
      <p:transition spd="slow" advTm="53048"/>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539430"/>
          </a:xfrm>
          <a:prstGeom prst="rect">
            <a:avLst/>
          </a:prstGeom>
          <a:noFill/>
        </p:spPr>
        <p:txBody>
          <a:bodyPr wrap="square" rtlCol="0">
            <a:spAutoFit/>
          </a:bodyPr>
          <a:lstStyle/>
          <a:p>
            <a:pPr algn="just" rtl="1"/>
            <a:r>
              <a:rPr lang="ar-EG" sz="1600" b="1" u="sng" dirty="0" smtClean="0">
                <a:solidFill>
                  <a:srgbClr val="2D3956"/>
                </a:solidFill>
                <a:latin typeface="Alexandria" pitchFamily="2" charset="-78"/>
                <a:cs typeface="Alexandria" pitchFamily="2" charset="-78"/>
              </a:rPr>
              <a:t>-براءة التعديل أو التحسين أو الإضافة:</a:t>
            </a:r>
          </a:p>
          <a:p>
            <a:pPr algn="just" rtl="1"/>
            <a:endParaRPr lang="ar-EG" sz="1600" dirty="0">
              <a:solidFill>
                <a:srgbClr val="2D3956"/>
              </a:solidFill>
              <a:latin typeface="Alexandria" pitchFamily="2" charset="-78"/>
              <a:cs typeface="Alexandria" pitchFamily="2" charset="-78"/>
            </a:endParaRPr>
          </a:p>
          <a:p>
            <a:pPr algn="just" rtl="1">
              <a:lnSpc>
                <a:spcPct val="250000"/>
              </a:lnSpc>
            </a:pPr>
            <a:r>
              <a:rPr lang="ar-EG" sz="1600" dirty="0" smtClean="0">
                <a:solidFill>
                  <a:srgbClr val="2D3956"/>
                </a:solidFill>
                <a:latin typeface="Alexandria" pitchFamily="2" charset="-78"/>
                <a:cs typeface="Alexandria" pitchFamily="2" charset="-78"/>
              </a:rPr>
              <a:t>يجوز أيضا أن تمنح براءة عن كل تعديل أو تحسين أو إضافة ترد على اختراع سبق أن منحت براءة عنه، شريطة أن تتحقق الشروط الثلاثة المعروفة، وهي: الجدة، الخطوة الإبداعية والقابلية للتطبيق الصناعي.</a:t>
            </a:r>
          </a:p>
          <a:p>
            <a:pPr algn="just" rtl="1"/>
            <a:endParaRPr lang="ar-EG" sz="1600" dirty="0">
              <a:solidFill>
                <a:srgbClr val="2D3956"/>
              </a:solidFill>
              <a:latin typeface="Alexandria" pitchFamily="2" charset="-78"/>
              <a:cs typeface="Alexandria" pitchFamily="2" charset="-78"/>
            </a:endParaRPr>
          </a:p>
          <a:p>
            <a:pPr algn="just" rtl="1"/>
            <a:endParaRPr lang="en-US" sz="1600" dirty="0" smtClean="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6993" y="1287887"/>
            <a:ext cx="3872888" cy="3168203"/>
          </a:xfrm>
          <a:prstGeom prst="rect">
            <a:avLst/>
          </a:prstGeom>
        </p:spPr>
      </p:pic>
      <p:sp>
        <p:nvSpPr>
          <p:cNvPr id="6" name="مستطيل 5"/>
          <p:cNvSpPr/>
          <p:nvPr/>
        </p:nvSpPr>
        <p:spPr>
          <a:xfrm>
            <a:off x="1136994" y="4456090"/>
            <a:ext cx="3872888" cy="111671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smtClean="0"/>
              <a:t>Photo:</a:t>
            </a:r>
          </a:p>
          <a:p>
            <a:pPr algn="ctr"/>
            <a:r>
              <a:rPr lang="en-US" dirty="0"/>
              <a:t>https://magazine.columbia.edu/article/are-your-deepest-darkest-secrets-keeping-you-down</a:t>
            </a:r>
          </a:p>
        </p:txBody>
      </p:sp>
    </p:spTree>
    <p:extLst>
      <p:ext uri="{BB962C8B-B14F-4D97-AF65-F5344CB8AC3E}">
        <p14:creationId xmlns:p14="http://schemas.microsoft.com/office/powerpoint/2010/main" val="3592665374"/>
      </p:ext>
    </p:extLst>
  </p:cSld>
  <p:clrMapOvr>
    <a:masterClrMapping/>
  </p:clrMapOvr>
  <mc:AlternateContent xmlns:mc="http://schemas.openxmlformats.org/markup-compatibility/2006" xmlns:p14="http://schemas.microsoft.com/office/powerpoint/2010/main">
    <mc:Choice Requires="p14">
      <p:transition spd="slow" p14:dur="2000" advTm="110439"/>
    </mc:Choice>
    <mc:Fallback xmlns="">
      <p:transition spd="slow" advTm="110439"/>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093428"/>
          </a:xfrm>
          <a:prstGeom prst="rect">
            <a:avLst/>
          </a:prstGeom>
          <a:noFill/>
        </p:spPr>
        <p:txBody>
          <a:bodyPr wrap="square" rtlCol="0">
            <a:spAutoFit/>
          </a:bodyPr>
          <a:lstStyle/>
          <a:p>
            <a:pPr algn="just" rtl="1"/>
            <a:r>
              <a:rPr lang="ar-EG" sz="2000" b="1" u="sng" dirty="0">
                <a:solidFill>
                  <a:srgbClr val="2D3956"/>
                </a:solidFill>
                <a:latin typeface="Alexandria" pitchFamily="2" charset="-78"/>
                <a:cs typeface="Alexandria" pitchFamily="2" charset="-78"/>
              </a:rPr>
              <a:t>(ج)-أن يكون الاختراع قابلا للتطبيق الصناعي</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lnSpc>
                <a:spcPct val="250000"/>
              </a:lnSpc>
            </a:pPr>
            <a:r>
              <a:rPr lang="ar-EG" sz="1600" dirty="0" smtClean="0">
                <a:solidFill>
                  <a:srgbClr val="2D3956"/>
                </a:solidFill>
                <a:latin typeface="Alexandria" pitchFamily="2" charset="-78"/>
                <a:cs typeface="Alexandria" pitchFamily="2" charset="-78"/>
              </a:rPr>
              <a:t>لا يكفي أن يكون الاختراع جديدا ويمثل خطوة إبداعية، بل يجب إضافة إلى ذلك، أن يكون قابلا للتطبيق في مجال الصناعة، أي أن تكون الفكرة مما يمكن تنفيذه صناعيا، في صورة آلة أو منتج  أو غير ذلك.</a:t>
            </a:r>
          </a:p>
          <a:p>
            <a:pPr algn="just" rtl="1"/>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559" y="1239838"/>
            <a:ext cx="3902075" cy="4164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01232823"/>
      </p:ext>
    </p:extLst>
  </p:cSld>
  <p:clrMapOvr>
    <a:masterClrMapping/>
  </p:clrMapOvr>
  <mc:AlternateContent xmlns:mc="http://schemas.openxmlformats.org/markup-compatibility/2006" xmlns:p14="http://schemas.microsoft.com/office/powerpoint/2010/main">
    <mc:Choice Requires="p14">
      <p:transition spd="slow" p14:dur="2000" advTm="41024"/>
    </mc:Choice>
    <mc:Fallback xmlns="">
      <p:transition spd="slow" advTm="41024"/>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1155869"/>
            <a:ext cx="5342759" cy="4401205"/>
          </a:xfrm>
          <a:prstGeom prst="rect">
            <a:avLst/>
          </a:prstGeom>
          <a:noFill/>
        </p:spPr>
        <p:txBody>
          <a:bodyPr wrap="square" rtlCol="0">
            <a:spAutoFit/>
          </a:bodyPr>
          <a:lstStyle/>
          <a:p>
            <a:pPr algn="just" rtl="1">
              <a:lnSpc>
                <a:spcPct val="250000"/>
              </a:lnSpc>
            </a:pPr>
            <a:endParaRPr lang="ar-EG" sz="1600" b="1" dirty="0" smtClean="0">
              <a:solidFill>
                <a:srgbClr val="2D3956"/>
              </a:solidFill>
              <a:latin typeface="Alexandria" pitchFamily="2" charset="-78"/>
              <a:cs typeface="Alexandria" pitchFamily="2" charset="-78"/>
            </a:endParaRPr>
          </a:p>
          <a:p>
            <a:pPr algn="just" rtl="1">
              <a:lnSpc>
                <a:spcPct val="250000"/>
              </a:lnSpc>
            </a:pPr>
            <a:r>
              <a:rPr lang="ar-EG" sz="1600" b="1" dirty="0" smtClean="0">
                <a:solidFill>
                  <a:srgbClr val="2D3956"/>
                </a:solidFill>
                <a:latin typeface="Alexandria" pitchFamily="2" charset="-78"/>
                <a:cs typeface="Alexandria" pitchFamily="2" charset="-78"/>
              </a:rPr>
              <a:t>ويقصد بالصناعة هنا معناها الواسع، وفقا لما تم الإشارة إليه في المادة 1/3 من اتفاقية باريس، أي  يتسع هذا المصطلح ليشمل الصناعات  الزراعية والاستخراجية وغير ذلك من صور الصناعات.</a:t>
            </a:r>
            <a:endParaRPr lang="ar-EG" sz="1600" b="1" dirty="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a:p>
            <a:pPr algn="r"/>
            <a:endParaRPr lang="ar-EG" sz="1600" b="1" dirty="0" smtClean="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a:p>
            <a:pPr algn="r"/>
            <a:endParaRPr lang="ar-EG" sz="1600" b="1" dirty="0" smtClean="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صورة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40892"/>
            <a:ext cx="3953814" cy="4446891"/>
          </a:xfrm>
          <a:prstGeom prst="rect">
            <a:avLst/>
          </a:prstGeom>
        </p:spPr>
      </p:pic>
    </p:spTree>
    <p:extLst>
      <p:ext uri="{BB962C8B-B14F-4D97-AF65-F5344CB8AC3E}">
        <p14:creationId xmlns:p14="http://schemas.microsoft.com/office/powerpoint/2010/main" val="504348272"/>
      </p:ext>
    </p:extLst>
  </p:cSld>
  <p:clrMapOvr>
    <a:masterClrMapping/>
  </p:clrMapOvr>
  <mc:AlternateContent xmlns:mc="http://schemas.openxmlformats.org/markup-compatibility/2006" xmlns:p14="http://schemas.microsoft.com/office/powerpoint/2010/main">
    <mc:Choice Requires="p14">
      <p:transition spd="slow" p14:dur="2000" advTm="135961"/>
    </mc:Choice>
    <mc:Fallback xmlns="">
      <p:transition spd="slow" advTm="135961"/>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0" y="1284536"/>
            <a:ext cx="5228823" cy="2492990"/>
          </a:xfrm>
          <a:prstGeom prst="rect">
            <a:avLst/>
          </a:prstGeom>
          <a:noFill/>
        </p:spPr>
        <p:txBody>
          <a:bodyPr wrap="square" rtlCol="0">
            <a:spAutoFit/>
          </a:bodyPr>
          <a:lstStyle/>
          <a:p>
            <a:pPr algn="just" rtl="1">
              <a:lnSpc>
                <a:spcPct val="250000"/>
              </a:lnSpc>
            </a:pPr>
            <a:r>
              <a:rPr lang="ar-EG" sz="1400" b="1" dirty="0" smtClean="0">
                <a:solidFill>
                  <a:srgbClr val="2D3956"/>
                </a:solidFill>
                <a:latin typeface="Alexandria" pitchFamily="2" charset="-78"/>
                <a:cs typeface="Alexandria" pitchFamily="2" charset="-78"/>
              </a:rPr>
              <a:t>وبالتالي لا تتمتع الأفكار المجردة او النظريات والمبادئ العلمية بالحماية القانونية من خلال براءات الاختراع، وإن كان صاحبها يمكن أن يتمتع بالحماية القانونية لحق المؤلف، وفقا لما سنذكره لاحقا فيما يخص هذا الجزء.  </a:t>
            </a: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مربع نص 5"/>
          <p:cNvSpPr txBox="1"/>
          <p:nvPr/>
        </p:nvSpPr>
        <p:spPr>
          <a:xfrm>
            <a:off x="1171978" y="4965633"/>
            <a:ext cx="5409126" cy="369332"/>
          </a:xfrm>
          <a:prstGeom prst="rect">
            <a:avLst/>
          </a:prstGeom>
          <a:noFill/>
        </p:spPr>
        <p:txBody>
          <a:bodyPr wrap="square" rtlCol="0">
            <a:spAutoFit/>
          </a:bodyPr>
          <a:lstStyle/>
          <a:p>
            <a:r>
              <a:rPr lang="en-US" dirty="0"/>
              <a:t> </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3491" y="2338210"/>
            <a:ext cx="1182687" cy="1554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02899612"/>
      </p:ext>
    </p:extLst>
  </p:cSld>
  <p:clrMapOvr>
    <a:masterClrMapping/>
  </p:clrMapOvr>
  <mc:AlternateContent xmlns:mc="http://schemas.openxmlformats.org/markup-compatibility/2006" xmlns:p14="http://schemas.microsoft.com/office/powerpoint/2010/main">
    <mc:Choice Requires="p14">
      <p:transition spd="slow" p14:dur="2000" advTm="135602"/>
    </mc:Choice>
    <mc:Fallback xmlns="">
      <p:transition spd="slow" advTm="135602"/>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94012"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231654"/>
          </a:xfrm>
          <a:prstGeom prst="rect">
            <a:avLst/>
          </a:prstGeom>
          <a:noFill/>
        </p:spPr>
        <p:txBody>
          <a:bodyPr wrap="square" rtlCol="0">
            <a:spAutoFit/>
          </a:bodyPr>
          <a:lstStyle/>
          <a:p>
            <a:pPr algn="just" rtl="1">
              <a:lnSpc>
                <a:spcPct val="250000"/>
              </a:lnSpc>
            </a:pPr>
            <a:endParaRPr lang="ar-EG" sz="1400" dirty="0" smtClean="0">
              <a:solidFill>
                <a:srgbClr val="2D3956"/>
              </a:solidFill>
              <a:latin typeface="Alexandria" pitchFamily="2" charset="-78"/>
              <a:cs typeface="Alexandria" pitchFamily="2" charset="-78"/>
            </a:endParaRPr>
          </a:p>
          <a:p>
            <a:pPr algn="just" rtl="1">
              <a:lnSpc>
                <a:spcPct val="250000"/>
              </a:lnSpc>
            </a:pPr>
            <a:r>
              <a:rPr lang="ar-EG" sz="1400" dirty="0" smtClean="0">
                <a:solidFill>
                  <a:srgbClr val="2D3956"/>
                </a:solidFill>
                <a:latin typeface="Alexandria" pitchFamily="2" charset="-78"/>
                <a:cs typeface="Alexandria" pitchFamily="2" charset="-78"/>
              </a:rPr>
              <a:t>ومع ذلك يجوز أن تمنح براءة الاختراع عن تطبيقات تلك الافكار والنظريات العلمية وتجسيدها في المجالات الصناعية المختلفة على نحو ما ذكرنا.</a:t>
            </a:r>
            <a:endParaRPr lang="ar-EG" sz="14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3001" y="1367443"/>
            <a:ext cx="3135968" cy="2612129"/>
          </a:xfrm>
          <a:prstGeom prst="rect">
            <a:avLst/>
          </a:prstGeom>
        </p:spPr>
      </p:pic>
      <p:sp>
        <p:nvSpPr>
          <p:cNvPr id="6" name="مستطيل 5"/>
          <p:cNvSpPr/>
          <p:nvPr/>
        </p:nvSpPr>
        <p:spPr>
          <a:xfrm>
            <a:off x="1171978" y="4610637"/>
            <a:ext cx="3837904" cy="75985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r>
              <a:rPr lang="en-US" dirty="0" smtClean="0"/>
              <a:t>Photo by</a:t>
            </a:r>
            <a:r>
              <a:rPr lang="en-US" dirty="0"/>
              <a:t>: Arthur </a:t>
            </a:r>
            <a:r>
              <a:rPr lang="en-US" dirty="0" err="1" smtClean="0"/>
              <a:t>Shlain</a:t>
            </a:r>
            <a:r>
              <a:rPr lang="en-US" dirty="0" smtClean="0"/>
              <a:t>. </a:t>
            </a:r>
            <a:r>
              <a:rPr lang="en-US" dirty="0"/>
              <a:t>License: https://creativecommons.org/licenses/by/3.0/deed.en</a:t>
            </a:r>
          </a:p>
        </p:txBody>
      </p:sp>
    </p:spTree>
    <p:extLst>
      <p:ext uri="{BB962C8B-B14F-4D97-AF65-F5344CB8AC3E}">
        <p14:creationId xmlns:p14="http://schemas.microsoft.com/office/powerpoint/2010/main" val="931120937"/>
      </p:ext>
    </p:extLst>
  </p:cSld>
  <p:clrMapOvr>
    <a:masterClrMapping/>
  </p:clrMapOvr>
  <mc:AlternateContent xmlns:mc="http://schemas.openxmlformats.org/markup-compatibility/2006" xmlns:p14="http://schemas.microsoft.com/office/powerpoint/2010/main">
    <mc:Choice Requires="p14">
      <p:transition spd="slow" p14:dur="2000" advTm="108016"/>
    </mc:Choice>
    <mc:Fallback xmlns="">
      <p:transition spd="slow" advTm="108016"/>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2431435"/>
          </a:xfrm>
          <a:prstGeom prst="rect">
            <a:avLst/>
          </a:prstGeom>
          <a:noFill/>
        </p:spPr>
        <p:txBody>
          <a:bodyPr wrap="square" rtlCol="0">
            <a:spAutoFit/>
          </a:bodyPr>
          <a:lstStyle/>
          <a:p>
            <a:pPr algn="just" rtl="1"/>
            <a:endParaRPr lang="ar-EG" sz="1600" dirty="0">
              <a:solidFill>
                <a:srgbClr val="2D3956"/>
              </a:solidFill>
              <a:latin typeface="Alexandria" pitchFamily="2" charset="-78"/>
              <a:cs typeface="Alexandria" pitchFamily="2" charset="-78"/>
            </a:endParaRPr>
          </a:p>
          <a:p>
            <a:pPr algn="just" rtl="1">
              <a:lnSpc>
                <a:spcPct val="250000"/>
              </a:lnSpc>
            </a:pPr>
            <a:r>
              <a:rPr lang="ar-EG" sz="1600" dirty="0" smtClean="0">
                <a:solidFill>
                  <a:srgbClr val="2D3956"/>
                </a:solidFill>
                <a:latin typeface="Alexandria" pitchFamily="2" charset="-78"/>
                <a:cs typeface="Alexandria" pitchFamily="2" charset="-78"/>
              </a:rPr>
              <a:t>وإذا جاز تطبيق الفكرة الإبداعية في مجال الصناعة وفقا لما ذكرناه، فلا يهم بعدها مدى قيمتها التجارية،  فهذا الأمر يخرج عن العوامل اللازمة لمنح البراءة.</a:t>
            </a:r>
            <a:endParaRPr lang="ar-EG" sz="1600" dirty="0">
              <a:solidFill>
                <a:srgbClr val="2D3956"/>
              </a:solidFill>
              <a:latin typeface="Alexandria" pitchFamily="2" charset="-78"/>
              <a:cs typeface="Alexandria" pitchFamily="2" charset="-78"/>
            </a:endParaRPr>
          </a:p>
          <a:p>
            <a:pPr algn="just" rtl="1"/>
            <a:endParaRPr lang="en-US"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4685" y="2138484"/>
            <a:ext cx="2116137" cy="1622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87427077"/>
      </p:ext>
    </p:extLst>
  </p:cSld>
  <p:clrMapOvr>
    <a:masterClrMapping/>
  </p:clrMapOvr>
  <mc:AlternateContent xmlns:mc="http://schemas.openxmlformats.org/markup-compatibility/2006" xmlns:p14="http://schemas.microsoft.com/office/powerpoint/2010/main">
    <mc:Choice Requires="p14">
      <p:transition spd="slow" p14:dur="2000" advTm="160532"/>
    </mc:Choice>
    <mc:Fallback xmlns="">
      <p:transition spd="slow" advTm="160532"/>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046988"/>
          </a:xfrm>
          <a:prstGeom prst="rect">
            <a:avLst/>
          </a:prstGeom>
          <a:noFill/>
        </p:spPr>
        <p:txBody>
          <a:bodyPr wrap="square" rtlCol="0">
            <a:spAutoFit/>
          </a:bodyPr>
          <a:lstStyle/>
          <a:p>
            <a:pPr algn="just" rtl="1">
              <a:lnSpc>
                <a:spcPct val="250000"/>
              </a:lnSpc>
            </a:pPr>
            <a:r>
              <a:rPr lang="ar-EG" sz="1600" dirty="0" smtClean="0">
                <a:solidFill>
                  <a:srgbClr val="2D3956"/>
                </a:solidFill>
                <a:latin typeface="Alexandria" pitchFamily="2" charset="-78"/>
                <a:cs typeface="Alexandria" pitchFamily="2" charset="-78"/>
              </a:rPr>
              <a:t>وقد استبعد قانون حماية حقوق الملكية الفكرية المصري بعض المسائل من إمكانية الحصول على براءة الاختراع، ويتفق معه في ذلك النظام السعودي، وهذه المجالات  كالتالي: </a:t>
            </a:r>
          </a:p>
          <a:p>
            <a:pPr algn="just"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8455" y="1297546"/>
            <a:ext cx="3429000" cy="3248696"/>
          </a:xfrm>
          <a:prstGeom prst="rect">
            <a:avLst/>
          </a:prstGeom>
        </p:spPr>
      </p:pic>
      <p:sp>
        <p:nvSpPr>
          <p:cNvPr id="6" name="مستطيل 5"/>
          <p:cNvSpPr/>
          <p:nvPr/>
        </p:nvSpPr>
        <p:spPr>
          <a:xfrm>
            <a:off x="1178455" y="4546242"/>
            <a:ext cx="3271235" cy="84626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prstClr val="black"/>
                </a:solidFill>
              </a:rPr>
              <a:t>Photo: https://www.pngwing.com/ar/free-png-zfqnl/download</a:t>
            </a:r>
          </a:p>
        </p:txBody>
      </p:sp>
    </p:spTree>
    <p:extLst>
      <p:ext uri="{BB962C8B-B14F-4D97-AF65-F5344CB8AC3E}">
        <p14:creationId xmlns:p14="http://schemas.microsoft.com/office/powerpoint/2010/main" val="1136635007"/>
      </p:ext>
    </p:extLst>
  </p:cSld>
  <p:clrMapOvr>
    <a:masterClrMapping/>
  </p:clrMapOvr>
  <mc:AlternateContent xmlns:mc="http://schemas.openxmlformats.org/markup-compatibility/2006" xmlns:p14="http://schemas.microsoft.com/office/powerpoint/2010/main">
    <mc:Choice Requires="p14">
      <p:transition spd="slow" p14:dur="2000" advTm="162406"/>
    </mc:Choice>
    <mc:Fallback xmlns="">
      <p:transition spd="slow" advTm="162406"/>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white"/>
                </a:solidFill>
              </a:rPr>
              <a:t> </a:t>
            </a:r>
          </a:p>
        </p:txBody>
      </p:sp>
      <p:sp>
        <p:nvSpPr>
          <p:cNvPr id="24" name="TextBox 23"/>
          <p:cNvSpPr txBox="1"/>
          <p:nvPr/>
        </p:nvSpPr>
        <p:spPr>
          <a:xfrm>
            <a:off x="5009880" y="1197431"/>
            <a:ext cx="5342761" cy="3416320"/>
          </a:xfrm>
          <a:prstGeom prst="rect">
            <a:avLst/>
          </a:prstGeom>
          <a:noFill/>
        </p:spPr>
        <p:txBody>
          <a:bodyPr wrap="square" rtlCol="0">
            <a:spAutoFit/>
          </a:bodyPr>
          <a:lstStyle/>
          <a:p>
            <a:pPr algn="r" rtl="1"/>
            <a:endParaRPr lang="ar-EG" sz="1600" dirty="0" smtClean="0">
              <a:solidFill>
                <a:srgbClr val="2D3956"/>
              </a:solidFill>
              <a:latin typeface="Alexandria" pitchFamily="2" charset="-78"/>
              <a:cs typeface="Alexandria" pitchFamily="2" charset="-78"/>
            </a:endParaRPr>
          </a:p>
          <a:p>
            <a:pPr algn="just" rtl="1">
              <a:lnSpc>
                <a:spcPct val="250000"/>
              </a:lnSpc>
            </a:pPr>
            <a:r>
              <a:rPr lang="ar-EG" sz="1600" dirty="0" smtClean="0">
                <a:solidFill>
                  <a:srgbClr val="2D3956"/>
                </a:solidFill>
                <a:latin typeface="Alexandria" pitchFamily="2" charset="-78"/>
                <a:cs typeface="Alexandria" pitchFamily="2" charset="-78"/>
              </a:rPr>
              <a:t>-الاختراعات التي يكون من شأن استغلالها المساس بالأمن القومي أو الإخلال بالنظام العام أو الآداب العامة أو الإضرار بالبيئة أو الإضرار بحياة أو صحة الإنسان أو الحيوان أو النبات.</a:t>
            </a:r>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مثال ذلك ابتكار آلة لتزييف العملات الوطنية.</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0011" y="2204785"/>
            <a:ext cx="1183744" cy="1554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5609982"/>
      </p:ext>
    </p:extLst>
  </p:cSld>
  <p:clrMapOvr>
    <a:masterClrMapping/>
  </p:clrMapOvr>
  <mc:AlternateContent xmlns:mc="http://schemas.openxmlformats.org/markup-compatibility/2006" xmlns:p14="http://schemas.microsoft.com/office/powerpoint/2010/main">
    <mc:Choice Requires="p14">
      <p:transition spd="slow" p14:dur="2000" advTm="75013"/>
    </mc:Choice>
    <mc:Fallback xmlns="">
      <p:transition spd="slow" advTm="75013"/>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539430"/>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-الاكتشافات والنظريات العلمية والطرق الرياضية:</a:t>
            </a:r>
          </a:p>
          <a:p>
            <a:pPr algn="just" rtl="1">
              <a:lnSpc>
                <a:spcPct val="200000"/>
              </a:lnSpc>
            </a:pPr>
            <a:r>
              <a:rPr lang="ar-EG" sz="1600" dirty="0" smtClean="0">
                <a:solidFill>
                  <a:srgbClr val="2D3956"/>
                </a:solidFill>
                <a:latin typeface="Alexandria" pitchFamily="2" charset="-78"/>
                <a:cs typeface="Alexandria" pitchFamily="2" charset="-78"/>
              </a:rPr>
              <a:t>والسبب وراء هذا الاستثناء أن النظريات أو الاكتشافات أو الطرق الرياضية لا تقبل بذاتها، كأفكار مجردة، التطبيق الصناعي، كما ذكرنا سلفا.</a:t>
            </a:r>
          </a:p>
          <a:p>
            <a:pPr algn="just" rtl="1">
              <a:lnSpc>
                <a:spcPct val="200000"/>
              </a:lnSpc>
            </a:pPr>
            <a:r>
              <a:rPr lang="ar-EG" sz="1600" dirty="0" smtClean="0">
                <a:solidFill>
                  <a:srgbClr val="2D3956"/>
                </a:solidFill>
                <a:latin typeface="Alexandria" pitchFamily="2" charset="-78"/>
                <a:cs typeface="Alexandria" pitchFamily="2" charset="-78"/>
              </a:rPr>
              <a:t>لكن لا مانع إذا تم تأسيس تطبيقات صناعية عليها، كإنتاج آلة أو منتج أو غير ذلك. </a:t>
            </a:r>
          </a:p>
          <a:p>
            <a:pPr algn="just" rtl="1">
              <a:lnSpc>
                <a:spcPct val="200000"/>
              </a:lnSpc>
            </a:pPr>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29970" y="1258778"/>
            <a:ext cx="3429000" cy="3429000"/>
          </a:xfrm>
          <a:prstGeom prst="rect">
            <a:avLst/>
          </a:prstGeom>
        </p:spPr>
      </p:pic>
      <p:sp>
        <p:nvSpPr>
          <p:cNvPr id="6" name="مستطيل 5"/>
          <p:cNvSpPr/>
          <p:nvPr/>
        </p:nvSpPr>
        <p:spPr>
          <a:xfrm>
            <a:off x="1333001" y="4778062"/>
            <a:ext cx="3148847" cy="79474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prstClr val="black"/>
                </a:solidFill>
              </a:rPr>
              <a:t>Photo</a:t>
            </a:r>
            <a:r>
              <a:rPr lang="en-US" dirty="0" smtClean="0">
                <a:solidFill>
                  <a:prstClr val="black"/>
                </a:solidFill>
              </a:rPr>
              <a:t>: https</a:t>
            </a:r>
            <a:r>
              <a:rPr lang="en-US" dirty="0">
                <a:solidFill>
                  <a:prstClr val="black"/>
                </a:solidFill>
              </a:rPr>
              <a:t>://www.pngwing.com/ar/free-png-zgriz/download </a:t>
            </a:r>
          </a:p>
        </p:txBody>
      </p:sp>
    </p:spTree>
    <p:extLst>
      <p:ext uri="{BB962C8B-B14F-4D97-AF65-F5344CB8AC3E}">
        <p14:creationId xmlns:p14="http://schemas.microsoft.com/office/powerpoint/2010/main" val="1472978653"/>
      </p:ext>
    </p:extLst>
  </p:cSld>
  <p:clrMapOvr>
    <a:masterClrMapping/>
  </p:clrMapOvr>
  <mc:AlternateContent xmlns:mc="http://schemas.openxmlformats.org/markup-compatibility/2006" xmlns:p14="http://schemas.microsoft.com/office/powerpoint/2010/main">
    <mc:Choice Requires="p14">
      <p:transition spd="slow" p14:dur="2000" advTm="72461"/>
    </mc:Choice>
    <mc:Fallback xmlns="">
      <p:transition spd="slow" advTm="72461"/>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031873"/>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-طرق التشخيص والعلاج والجراحة اللازمة لعلاج الإنسان أو الحيوان:</a:t>
            </a:r>
          </a:p>
          <a:p>
            <a:pPr algn="just" rtl="1">
              <a:lnSpc>
                <a:spcPct val="200000"/>
              </a:lnSpc>
            </a:pPr>
            <a:r>
              <a:rPr lang="ar-EG" sz="1600" dirty="0" smtClean="0">
                <a:solidFill>
                  <a:srgbClr val="2D3956"/>
                </a:solidFill>
                <a:latin typeface="Alexandria" pitchFamily="2" charset="-78"/>
                <a:cs typeface="Alexandria" pitchFamily="2" charset="-78"/>
              </a:rPr>
              <a:t>ومع ذلك تتمتع بالحماية الأدوات أو الأجهزة الطبية المستخدمة في علاج الإنسان أو الحيوان،  باعتبارها منتجات صناعية.</a:t>
            </a:r>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001" y="1622738"/>
            <a:ext cx="2838928" cy="27689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09423112"/>
      </p:ext>
    </p:extLst>
  </p:cSld>
  <p:clrMapOvr>
    <a:masterClrMapping/>
  </p:clrMapOvr>
  <mc:AlternateContent xmlns:mc="http://schemas.openxmlformats.org/markup-compatibility/2006" xmlns:p14="http://schemas.microsoft.com/office/powerpoint/2010/main">
    <mc:Choice Requires="p14">
      <p:transition spd="slow" p14:dur="2000" advTm="75268"/>
    </mc:Choice>
    <mc:Fallback xmlns="">
      <p:transition spd="slow" advTm="75268"/>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endParaRPr lang="en-US" dirty="0">
              <a:solidFill>
                <a:prstClr val="white"/>
              </a:solidFill>
            </a:endParaRPr>
          </a:p>
        </p:txBody>
      </p:sp>
      <p:sp>
        <p:nvSpPr>
          <p:cNvPr id="24" name="TextBox 23"/>
          <p:cNvSpPr txBox="1"/>
          <p:nvPr/>
        </p:nvSpPr>
        <p:spPr>
          <a:xfrm>
            <a:off x="5009880" y="1197431"/>
            <a:ext cx="5342761" cy="3770263"/>
          </a:xfrm>
          <a:prstGeom prst="rect">
            <a:avLst/>
          </a:prstGeom>
          <a:noFill/>
        </p:spPr>
        <p:txBody>
          <a:bodyPr wrap="square" rtlCol="0">
            <a:spAutoFit/>
          </a:bodyPr>
          <a:lstStyle/>
          <a:p>
            <a:pPr algn="just" rtl="1">
              <a:lnSpc>
                <a:spcPct val="250000"/>
              </a:lnSpc>
            </a:pPr>
            <a:r>
              <a:rPr lang="ar-EG" sz="1400" dirty="0" smtClean="0">
                <a:solidFill>
                  <a:srgbClr val="2D3956"/>
                </a:solidFill>
                <a:latin typeface="Alexandria" pitchFamily="2" charset="-78"/>
                <a:cs typeface="Alexandria" pitchFamily="2" charset="-78"/>
              </a:rPr>
              <a:t>-النباتات والحيوانات أيا كانت ندرتها وكذلك الطرق البيولوجية المستخدمة في إنتاج النباتات أو الحيوانات: </a:t>
            </a:r>
          </a:p>
          <a:p>
            <a:pPr algn="just" rtl="1">
              <a:lnSpc>
                <a:spcPct val="250000"/>
              </a:lnSpc>
            </a:pPr>
            <a:r>
              <a:rPr lang="ar-EG" sz="1400" dirty="0" smtClean="0">
                <a:solidFill>
                  <a:srgbClr val="2D3956"/>
                </a:solidFill>
                <a:latin typeface="Alexandria" pitchFamily="2" charset="-78"/>
                <a:cs typeface="Alexandria" pitchFamily="2" charset="-78"/>
              </a:rPr>
              <a:t>ويستثنى من ذلك الكائنات الدقيقة، وهي الكائنات التي لا تُرى بالعين المجردة، ومن ذلك البكتيريا والفطريات والفيروسات والكائنات وحيدة الخلية.</a:t>
            </a:r>
            <a:endParaRPr lang="ar-EG" sz="14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2434" y="1547962"/>
            <a:ext cx="1183744" cy="1554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16462200"/>
      </p:ext>
    </p:extLst>
  </p:cSld>
  <p:clrMapOvr>
    <a:masterClrMapping/>
  </p:clrMapOvr>
  <mc:AlternateContent xmlns:mc="http://schemas.openxmlformats.org/markup-compatibility/2006" xmlns:p14="http://schemas.microsoft.com/office/powerpoint/2010/main">
    <mc:Choice Requires="p14">
      <p:transition spd="slow" p14:dur="2000" advTm="81155"/>
    </mc:Choice>
    <mc:Fallback xmlns="">
      <p:transition spd="slow" advTm="81155"/>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5432256"/>
          </a:xfrm>
          <a:prstGeom prst="rect">
            <a:avLst/>
          </a:prstGeom>
          <a:noFill/>
        </p:spPr>
        <p:txBody>
          <a:bodyPr wrap="square" rtlCol="0">
            <a:spAutoFit/>
          </a:bodyPr>
          <a:lstStyle/>
          <a:p>
            <a:pPr lvl="0" algn="r" rtl="1">
              <a:lnSpc>
                <a:spcPct val="200000"/>
              </a:lnSpc>
            </a:pPr>
            <a:endParaRPr lang="ar-EG" sz="1400" dirty="0" smtClean="0">
              <a:solidFill>
                <a:srgbClr val="2D3956"/>
              </a:solidFill>
              <a:latin typeface="Alexandria" pitchFamily="2" charset="-78"/>
              <a:cs typeface="Alexandria" pitchFamily="2" charset="-78"/>
            </a:endParaRPr>
          </a:p>
          <a:p>
            <a:pPr lvl="0" algn="r" rtl="1">
              <a:lnSpc>
                <a:spcPct val="250000"/>
              </a:lnSpc>
            </a:pPr>
            <a:r>
              <a:rPr lang="ar-EG" sz="1400" dirty="0" smtClean="0">
                <a:solidFill>
                  <a:srgbClr val="2D3956"/>
                </a:solidFill>
                <a:latin typeface="Alexandria" pitchFamily="2" charset="-78"/>
                <a:cs typeface="Alexandria" pitchFamily="2" charset="-78"/>
              </a:rPr>
              <a:t>وكذلك الطرق غير البيولوجية، وهي التي لا تعتمد على الوسائل الطبيعية في إنتاج الحيوانات والنباتات.</a:t>
            </a:r>
          </a:p>
          <a:p>
            <a:pPr lvl="0" algn="r" rtl="1">
              <a:lnSpc>
                <a:spcPct val="250000"/>
              </a:lnSpc>
            </a:pPr>
            <a:r>
              <a:rPr lang="ar-EG" sz="1400" dirty="0" smtClean="0">
                <a:solidFill>
                  <a:srgbClr val="2D3956"/>
                </a:solidFill>
                <a:latin typeface="Alexandria" pitchFamily="2" charset="-78"/>
                <a:cs typeface="Alexandria" pitchFamily="2" charset="-78"/>
              </a:rPr>
              <a:t>وهي بطبيعة الحال عكس الطرق البيولوجية المستبعدة من الحماية التي تعتمد على الوسائل الطبيعية في إنتاج النباتات والحيوانات، كالتلقيح والإخصاب والتهجين.</a:t>
            </a:r>
          </a:p>
          <a:p>
            <a:pPr lvl="0" algn="r" rtl="1">
              <a:lnSpc>
                <a:spcPct val="200000"/>
              </a:lnSpc>
            </a:pPr>
            <a:endParaRPr lang="ar-EG" sz="1400" dirty="0" smtClean="0">
              <a:solidFill>
                <a:srgbClr val="2D3956"/>
              </a:solidFill>
              <a:latin typeface="Alexandria" pitchFamily="2" charset="-78"/>
              <a:cs typeface="Alexandria" pitchFamily="2" charset="-78"/>
            </a:endParaRPr>
          </a:p>
          <a:p>
            <a:pPr algn="r" rtl="1">
              <a:lnSpc>
                <a:spcPct val="200000"/>
              </a:lnSpc>
            </a:pPr>
            <a:r>
              <a:rPr lang="ar-EG" b="1" dirty="0" smtClean="0">
                <a:solidFill>
                  <a:srgbClr val="2D3956"/>
                </a:solidFill>
                <a:latin typeface="Alexandria" pitchFamily="2" charset="-78"/>
                <a:cs typeface="Alexandria" pitchFamily="2" charset="-78"/>
              </a:rPr>
              <a:t> </a:t>
            </a:r>
          </a:p>
          <a:p>
            <a:pPr algn="just" rtl="1">
              <a:lnSpc>
                <a:spcPct val="20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29970" y="1258778"/>
            <a:ext cx="3429000" cy="3429000"/>
          </a:xfrm>
          <a:prstGeom prst="rect">
            <a:avLst/>
          </a:prstGeom>
        </p:spPr>
      </p:pic>
      <p:sp>
        <p:nvSpPr>
          <p:cNvPr id="6" name="مستطيل 5"/>
          <p:cNvSpPr/>
          <p:nvPr/>
        </p:nvSpPr>
        <p:spPr>
          <a:xfrm>
            <a:off x="1333000" y="4507606"/>
            <a:ext cx="3148847" cy="79474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prstClr val="black"/>
                </a:solidFill>
              </a:rPr>
              <a:t>Photo</a:t>
            </a:r>
            <a:r>
              <a:rPr lang="en-US" dirty="0" smtClean="0">
                <a:solidFill>
                  <a:prstClr val="black"/>
                </a:solidFill>
              </a:rPr>
              <a:t>: https</a:t>
            </a:r>
            <a:r>
              <a:rPr lang="en-US" dirty="0">
                <a:solidFill>
                  <a:prstClr val="black"/>
                </a:solidFill>
              </a:rPr>
              <a:t>://www.pngwing.com/ar/free-png-zgriz/download </a:t>
            </a:r>
          </a:p>
        </p:txBody>
      </p:sp>
    </p:spTree>
    <p:extLst>
      <p:ext uri="{BB962C8B-B14F-4D97-AF65-F5344CB8AC3E}">
        <p14:creationId xmlns:p14="http://schemas.microsoft.com/office/powerpoint/2010/main" val="3718750658"/>
      </p:ext>
    </p:extLst>
  </p:cSld>
  <p:clrMapOvr>
    <a:masterClrMapping/>
  </p:clrMapOvr>
  <mc:AlternateContent xmlns:mc="http://schemas.openxmlformats.org/markup-compatibility/2006" xmlns:p14="http://schemas.microsoft.com/office/powerpoint/2010/main">
    <mc:Choice Requires="p14">
      <p:transition spd="slow" p14:dur="2000" advTm="151776"/>
    </mc:Choice>
    <mc:Fallback xmlns="">
      <p:transition spd="slow" advTm="151776"/>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5816977"/>
          </a:xfrm>
          <a:prstGeom prst="rect">
            <a:avLst/>
          </a:prstGeom>
          <a:noFill/>
        </p:spPr>
        <p:txBody>
          <a:bodyPr wrap="square" rtlCol="0">
            <a:spAutoFit/>
          </a:bodyPr>
          <a:lstStyle/>
          <a:p>
            <a:pPr algn="r" rtl="1"/>
            <a:endParaRPr lang="ar-EG" sz="2000" b="1" u="sng" dirty="0">
              <a:solidFill>
                <a:srgbClr val="2D3956"/>
              </a:solidFill>
              <a:latin typeface="Alexandria" pitchFamily="2" charset="-78"/>
              <a:cs typeface="Alexandria" pitchFamily="2" charset="-78"/>
            </a:endParaRPr>
          </a:p>
          <a:p>
            <a:pPr algn="just" rtl="1">
              <a:lnSpc>
                <a:spcPct val="200000"/>
              </a:lnSpc>
            </a:pPr>
            <a:endParaRPr lang="ar-EG" sz="1600" dirty="0" smtClean="0">
              <a:solidFill>
                <a:srgbClr val="2D3956"/>
              </a:solidFill>
              <a:latin typeface="Alexandria" pitchFamily="2" charset="-78"/>
              <a:cs typeface="Alexandria" pitchFamily="2" charset="-78"/>
            </a:endParaRPr>
          </a:p>
          <a:p>
            <a:pPr algn="just" rtl="1">
              <a:lnSpc>
                <a:spcPct val="250000"/>
              </a:lnSpc>
            </a:pPr>
            <a:r>
              <a:rPr lang="ar-EG" sz="1600" dirty="0" smtClean="0">
                <a:solidFill>
                  <a:srgbClr val="2D3956"/>
                </a:solidFill>
                <a:latin typeface="Alexandria" pitchFamily="2" charset="-78"/>
                <a:cs typeface="Alexandria" pitchFamily="2" charset="-78"/>
              </a:rPr>
              <a:t>-الأعضاء </a:t>
            </a:r>
            <a:r>
              <a:rPr lang="ar-EG" sz="1600" dirty="0">
                <a:solidFill>
                  <a:srgbClr val="2D3956"/>
                </a:solidFill>
                <a:latin typeface="Alexandria" pitchFamily="2" charset="-78"/>
                <a:cs typeface="Alexandria" pitchFamily="2" charset="-78"/>
              </a:rPr>
              <a:t>والأنسجة </a:t>
            </a:r>
            <a:r>
              <a:rPr lang="ar-EG" sz="1600" dirty="0" smtClean="0">
                <a:solidFill>
                  <a:srgbClr val="2D3956"/>
                </a:solidFill>
                <a:latin typeface="Alexandria" pitchFamily="2" charset="-78"/>
                <a:cs typeface="Alexandria" pitchFamily="2" charset="-78"/>
              </a:rPr>
              <a:t>والخلايا الحية </a:t>
            </a:r>
            <a:r>
              <a:rPr lang="ar-EG" sz="1600" dirty="0">
                <a:solidFill>
                  <a:srgbClr val="2D3956"/>
                </a:solidFill>
                <a:latin typeface="Alexandria" pitchFamily="2" charset="-78"/>
                <a:cs typeface="Alexandria" pitchFamily="2" charset="-78"/>
              </a:rPr>
              <a:t>والمواد </a:t>
            </a:r>
            <a:r>
              <a:rPr lang="ar-EG" sz="1600" dirty="0" smtClean="0">
                <a:solidFill>
                  <a:srgbClr val="2D3956"/>
                </a:solidFill>
                <a:latin typeface="Alexandria" pitchFamily="2" charset="-78"/>
                <a:cs typeface="Alexandria" pitchFamily="2" charset="-78"/>
              </a:rPr>
              <a:t>البيولوجية الطبيعية </a:t>
            </a:r>
            <a:r>
              <a:rPr lang="ar-EG" sz="1600" dirty="0">
                <a:solidFill>
                  <a:srgbClr val="2D3956"/>
                </a:solidFill>
                <a:latin typeface="Alexandria" pitchFamily="2" charset="-78"/>
                <a:cs typeface="Alexandria" pitchFamily="2" charset="-78"/>
              </a:rPr>
              <a:t>والحمض النووي </a:t>
            </a:r>
            <a:r>
              <a:rPr lang="ar-EG" sz="1600" dirty="0" smtClean="0">
                <a:solidFill>
                  <a:srgbClr val="2D3956"/>
                </a:solidFill>
                <a:latin typeface="Alexandria" pitchFamily="2" charset="-78"/>
                <a:cs typeface="Alexandria" pitchFamily="2" charset="-78"/>
              </a:rPr>
              <a:t>والجينوم: </a:t>
            </a:r>
          </a:p>
          <a:p>
            <a:pPr algn="just" rtl="1">
              <a:lnSpc>
                <a:spcPct val="250000"/>
              </a:lnSpc>
            </a:pPr>
            <a:r>
              <a:rPr lang="ar-EG" sz="1600" dirty="0" smtClean="0">
                <a:solidFill>
                  <a:srgbClr val="2D3956"/>
                </a:solidFill>
                <a:latin typeface="Alexandria" pitchFamily="2" charset="-78"/>
                <a:cs typeface="Alexandria" pitchFamily="2" charset="-78"/>
              </a:rPr>
              <a:t>وتستبعد أيضا هذه الطائفة  من الحماية بمقتضى براءة الاختراع. </a:t>
            </a:r>
            <a:endParaRPr lang="ar-EG" sz="1600" dirty="0">
              <a:solidFill>
                <a:srgbClr val="2D3956"/>
              </a:solidFill>
              <a:latin typeface="Alexandria" pitchFamily="2" charset="-78"/>
              <a:cs typeface="Alexandria" pitchFamily="2" charset="-78"/>
            </a:endParaRPr>
          </a:p>
          <a:p>
            <a:pPr algn="just" rtl="1">
              <a:lnSpc>
                <a:spcPct val="200000"/>
              </a:lnSpc>
            </a:pPr>
            <a:endParaRPr lang="ar-EG" sz="1600" dirty="0" smtClean="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9286" y="2171276"/>
            <a:ext cx="1182687" cy="1554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5644056"/>
      </p:ext>
    </p:extLst>
  </p:cSld>
  <p:clrMapOvr>
    <a:masterClrMapping/>
  </p:clrMapOvr>
  <mc:AlternateContent xmlns:mc="http://schemas.openxmlformats.org/markup-compatibility/2006" xmlns:p14="http://schemas.microsoft.com/office/powerpoint/2010/main">
    <mc:Choice Requires="p14">
      <p:transition spd="slow" p14:dur="2000" advTm="135773"/>
    </mc:Choice>
    <mc:Fallback xmlns="">
      <p:transition spd="slow" advTm="135773"/>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770537"/>
          </a:xfrm>
          <a:prstGeom prst="rect">
            <a:avLst/>
          </a:prstGeom>
          <a:noFill/>
        </p:spPr>
        <p:txBody>
          <a:bodyPr wrap="square" rtlCol="0">
            <a:spAutoFit/>
          </a:bodyPr>
          <a:lstStyle/>
          <a:p>
            <a:pPr algn="ctr" rtl="1"/>
            <a:r>
              <a:rPr lang="ar-EG" sz="2000" b="1" u="sng" dirty="0" smtClean="0">
                <a:solidFill>
                  <a:srgbClr val="2D3956"/>
                </a:solidFill>
                <a:latin typeface="Alexandria" pitchFamily="2" charset="-78"/>
                <a:cs typeface="Alexandria" pitchFamily="2" charset="-78"/>
              </a:rPr>
              <a:t>2- الشروط الشكلية اللازمة للحصول على البراءة</a:t>
            </a:r>
            <a:endParaRPr lang="ar-EG" sz="1600" dirty="0">
              <a:solidFill>
                <a:srgbClr val="2D3956"/>
              </a:solidFill>
              <a:latin typeface="Alexandria" pitchFamily="2" charset="-78"/>
              <a:cs typeface="Alexandria" pitchFamily="2" charset="-78"/>
            </a:endParaRPr>
          </a:p>
          <a:p>
            <a:pPr algn="just" rtl="1">
              <a:lnSpc>
                <a:spcPct val="150000"/>
              </a:lnSpc>
            </a:pPr>
            <a:r>
              <a:rPr lang="ar-EG" sz="1600" dirty="0" smtClean="0">
                <a:solidFill>
                  <a:srgbClr val="2D3956"/>
                </a:solidFill>
                <a:latin typeface="Alexandria" pitchFamily="2" charset="-78"/>
                <a:cs typeface="Alexandria" pitchFamily="2" charset="-78"/>
              </a:rPr>
              <a:t>هناك شروط شكلية ينبغي أن تتوافر بالنسبة للفكرة الإبداعية حتى يحصل المخترع على براءة اختراع عتها، وتتمثل في المراحل  بما تتضمنه من إجراءات  الي يجب أن تمر بها الفكرة للحصول على البراءة، ونقسم ذلك إلى ثلاث مراحل: </a:t>
            </a:r>
          </a:p>
          <a:p>
            <a:pPr algn="just" rtl="1">
              <a:lnSpc>
                <a:spcPct val="150000"/>
              </a:lnSpc>
            </a:pPr>
            <a:endParaRPr lang="ar-EG" sz="1600" dirty="0">
              <a:solidFill>
                <a:srgbClr val="2D3956"/>
              </a:solidFill>
              <a:latin typeface="Alexandria" pitchFamily="2" charset="-78"/>
              <a:cs typeface="Alexandria" pitchFamily="2" charset="-78"/>
            </a:endParaRPr>
          </a:p>
          <a:p>
            <a:pPr algn="just" rtl="1">
              <a:lnSpc>
                <a:spcPct val="150000"/>
              </a:lnSpc>
            </a:pPr>
            <a:r>
              <a:rPr lang="ar-EG" sz="1600" dirty="0" smtClean="0">
                <a:solidFill>
                  <a:srgbClr val="2D3956"/>
                </a:solidFill>
                <a:latin typeface="Alexandria" pitchFamily="2" charset="-78"/>
                <a:cs typeface="Alexandria" pitchFamily="2" charset="-78"/>
              </a:rPr>
              <a:t>(أ)-إبداع الطلب </a:t>
            </a:r>
          </a:p>
          <a:p>
            <a:pPr algn="just" rtl="1">
              <a:lnSpc>
                <a:spcPct val="150000"/>
              </a:lnSpc>
            </a:pPr>
            <a:r>
              <a:rPr lang="ar-EG" sz="1600" dirty="0" smtClean="0">
                <a:solidFill>
                  <a:srgbClr val="2D3956"/>
                </a:solidFill>
                <a:latin typeface="Alexandria" pitchFamily="2" charset="-78"/>
                <a:cs typeface="Alexandria" pitchFamily="2" charset="-78"/>
              </a:rPr>
              <a:t>(ب)- الفحص </a:t>
            </a:r>
          </a:p>
          <a:p>
            <a:pPr algn="just" rtl="1">
              <a:lnSpc>
                <a:spcPct val="150000"/>
              </a:lnSpc>
            </a:pPr>
            <a:r>
              <a:rPr lang="ar-EG" sz="1600" dirty="0" smtClean="0">
                <a:solidFill>
                  <a:srgbClr val="2D3956"/>
                </a:solidFill>
                <a:latin typeface="Alexandria" pitchFamily="2" charset="-78"/>
                <a:cs typeface="Alexandria" pitchFamily="2" charset="-78"/>
              </a:rPr>
              <a:t>(ج)- قرار منح البراءة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9"/>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1346" y="4529820"/>
            <a:ext cx="3236913"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79665436"/>
      </p:ext>
    </p:extLst>
  </p:cSld>
  <p:clrMapOvr>
    <a:masterClrMapping/>
  </p:clrMapOvr>
  <mc:AlternateContent xmlns:mc="http://schemas.openxmlformats.org/markup-compatibility/2006" xmlns:p14="http://schemas.microsoft.com/office/powerpoint/2010/main">
    <mc:Choice Requires="p14">
      <p:transition spd="slow" p14:dur="2000" advTm="141829"/>
    </mc:Choice>
    <mc:Fallback xmlns="">
      <p:transition spd="slow" advTm="141829"/>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2846933"/>
          </a:xfrm>
          <a:prstGeom prst="rect">
            <a:avLst/>
          </a:prstGeom>
          <a:noFill/>
        </p:spPr>
        <p:txBody>
          <a:bodyPr wrap="square" rtlCol="0">
            <a:spAutoFit/>
          </a:bodyPr>
          <a:lstStyle/>
          <a:p>
            <a:pPr algn="ctr" rtl="1">
              <a:lnSpc>
                <a:spcPct val="150000"/>
              </a:lnSpc>
            </a:pPr>
            <a:r>
              <a:rPr lang="ar-EG" b="1" u="sng" dirty="0" smtClean="0">
                <a:solidFill>
                  <a:srgbClr val="2D3956"/>
                </a:solidFill>
                <a:latin typeface="Alexandria" pitchFamily="2" charset="-78"/>
                <a:cs typeface="Alexandria" pitchFamily="2" charset="-78"/>
              </a:rPr>
              <a:t>(أ)- إيداع الطلب </a:t>
            </a:r>
          </a:p>
          <a:p>
            <a:pPr algn="r" rtl="1">
              <a:lnSpc>
                <a:spcPct val="200000"/>
              </a:lnSpc>
            </a:pPr>
            <a:r>
              <a:rPr lang="ar-EG" sz="1600" dirty="0" smtClean="0">
                <a:solidFill>
                  <a:srgbClr val="2D3956"/>
                </a:solidFill>
                <a:latin typeface="Alexandria" pitchFamily="2" charset="-78"/>
                <a:cs typeface="Alexandria" pitchFamily="2" charset="-78"/>
              </a:rPr>
              <a:t>نتحدث عن المسائل التالية: </a:t>
            </a:r>
          </a:p>
          <a:p>
            <a:pPr algn="r" rtl="1">
              <a:lnSpc>
                <a:spcPct val="200000"/>
              </a:lnSpc>
            </a:pPr>
            <a:r>
              <a:rPr lang="ar-EG" sz="1600" dirty="0">
                <a:solidFill>
                  <a:srgbClr val="2D3956"/>
                </a:solidFill>
                <a:latin typeface="Alexandria" pitchFamily="2" charset="-78"/>
                <a:cs typeface="Alexandria" pitchFamily="2" charset="-78"/>
              </a:rPr>
              <a:t>-</a:t>
            </a:r>
            <a:r>
              <a:rPr lang="ar-EG" sz="1600" dirty="0" smtClean="0">
                <a:solidFill>
                  <a:srgbClr val="2D3956"/>
                </a:solidFill>
                <a:latin typeface="Alexandria" pitchFamily="2" charset="-78"/>
                <a:cs typeface="Alexandria" pitchFamily="2" charset="-78"/>
              </a:rPr>
              <a:t>مقدم الطلب</a:t>
            </a:r>
          </a:p>
          <a:p>
            <a:pPr algn="r" rtl="1">
              <a:lnSpc>
                <a:spcPct val="200000"/>
              </a:lnSpc>
            </a:pPr>
            <a:r>
              <a:rPr lang="ar-EG" sz="1600" dirty="0" smtClean="0">
                <a:solidFill>
                  <a:srgbClr val="2D3956"/>
                </a:solidFill>
                <a:latin typeface="Alexandria" pitchFamily="2" charset="-78"/>
                <a:cs typeface="Alexandria" pitchFamily="2" charset="-78"/>
              </a:rPr>
              <a:t>-الجهة المختصة </a:t>
            </a:r>
          </a:p>
          <a:p>
            <a:pPr algn="r" rtl="1">
              <a:lnSpc>
                <a:spcPct val="200000"/>
              </a:lnSpc>
            </a:pPr>
            <a:r>
              <a:rPr lang="ar-EG" sz="1600" dirty="0" smtClean="0">
                <a:solidFill>
                  <a:srgbClr val="2D3956"/>
                </a:solidFill>
                <a:latin typeface="Alexandria" pitchFamily="2" charset="-78"/>
                <a:cs typeface="Alexandria" pitchFamily="2" charset="-78"/>
              </a:rPr>
              <a:t>-محتوى الطلب</a:t>
            </a:r>
            <a:endParaRPr lang="ar-EG" sz="1600" dirty="0">
              <a:solidFill>
                <a:srgbClr val="2D3956"/>
              </a:solidFill>
              <a:latin typeface="Alexandria" pitchFamily="2" charset="-78"/>
              <a:cs typeface="Alexandria" pitchFamily="2" charset="-78"/>
            </a:endParaRPr>
          </a:p>
          <a:p>
            <a:pPr algn="ctr" rtl="1">
              <a:lnSpc>
                <a:spcPct val="150000"/>
              </a:lnSpc>
            </a:pPr>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001" y="1622738"/>
            <a:ext cx="2838928" cy="27689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5353883"/>
      </p:ext>
    </p:extLst>
  </p:cSld>
  <p:clrMapOvr>
    <a:masterClrMapping/>
  </p:clrMapOvr>
  <mc:AlternateContent xmlns:mc="http://schemas.openxmlformats.org/markup-compatibility/2006" xmlns:p14="http://schemas.microsoft.com/office/powerpoint/2010/main">
    <mc:Choice Requires="p14">
      <p:transition spd="slow" p14:dur="2000" advTm="142581"/>
    </mc:Choice>
    <mc:Fallback xmlns="">
      <p:transition spd="slow" advTm="142581"/>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6001643"/>
          </a:xfrm>
          <a:prstGeom prst="rect">
            <a:avLst/>
          </a:prstGeom>
          <a:noFill/>
        </p:spPr>
        <p:txBody>
          <a:bodyPr wrap="square" rtlCol="0">
            <a:spAutoFit/>
          </a:bodyPr>
          <a:lstStyle/>
          <a:p>
            <a:pPr algn="just" rtl="1">
              <a:lnSpc>
                <a:spcPct val="200000"/>
              </a:lnSpc>
            </a:pPr>
            <a:r>
              <a:rPr lang="ar-EG" sz="1600" b="1" u="sng" dirty="0" smtClean="0">
                <a:solidFill>
                  <a:srgbClr val="2D3956"/>
                </a:solidFill>
                <a:latin typeface="Alexandria" pitchFamily="2" charset="-78"/>
                <a:cs typeface="Alexandria" pitchFamily="2" charset="-78"/>
              </a:rPr>
              <a:t>مقدم الطلب: </a:t>
            </a:r>
          </a:p>
          <a:p>
            <a:pPr algn="just" rtl="1">
              <a:lnSpc>
                <a:spcPct val="200000"/>
              </a:lnSpc>
            </a:pPr>
            <a:r>
              <a:rPr lang="ar-EG" sz="1600" dirty="0" smtClean="0">
                <a:solidFill>
                  <a:srgbClr val="2D3956"/>
                </a:solidFill>
                <a:latin typeface="Alexandria" pitchFamily="2" charset="-78"/>
                <a:cs typeface="Alexandria" pitchFamily="2" charset="-78"/>
              </a:rPr>
              <a:t>يقدم طلب البراءة من المخترع ، صاحب الفكرة الإبداعية، وإذا كان الاختراع نتيجة عمل مشترك بين عدة أشخاص، ثبت حقهم في البراءة بالتساوي فيما بينهم ما لم يتفقوا على غير ذلك. أما إذا كان قد توصل إلى ذات الاختراع أكثر من شخص يستقل كل منهم عن الآخر، يثبت الحق للأسبق في تقديم طلب البراءة. (م 6 قانون حماية الملكية الفكرية المصري، م  5 من نظام البراءات السعودي  ).</a:t>
            </a:r>
          </a:p>
          <a:p>
            <a:pPr algn="ctr" rtl="1">
              <a:lnSpc>
                <a:spcPct val="200000"/>
              </a:lnSpc>
            </a:pPr>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9630" y="2314710"/>
            <a:ext cx="1931883" cy="2099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72961863"/>
      </p:ext>
    </p:extLst>
  </p:cSld>
  <p:clrMapOvr>
    <a:masterClrMapping/>
  </p:clrMapOvr>
  <mc:AlternateContent xmlns:mc="http://schemas.openxmlformats.org/markup-compatibility/2006" xmlns:p14="http://schemas.microsoft.com/office/powerpoint/2010/main">
    <mc:Choice Requires="p14">
      <p:transition spd="slow" p14:dur="2000" advTm="138274"/>
    </mc:Choice>
    <mc:Fallback xmlns="">
      <p:transition spd="slow" advTm="138274"/>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970591"/>
          </a:xfrm>
          <a:prstGeom prst="rect">
            <a:avLst/>
          </a:prstGeom>
          <a:noFill/>
        </p:spPr>
        <p:txBody>
          <a:bodyPr wrap="square" rtlCol="0">
            <a:spAutoFit/>
          </a:bodyPr>
          <a:lstStyle/>
          <a:p>
            <a:pPr algn="just" rtl="1">
              <a:lnSpc>
                <a:spcPct val="200000"/>
              </a:lnSpc>
            </a:pPr>
            <a:endParaRPr lang="ar-EG" sz="1400" dirty="0" smtClean="0">
              <a:solidFill>
                <a:srgbClr val="2D3956"/>
              </a:solidFill>
              <a:latin typeface="Alexandria" pitchFamily="2" charset="-78"/>
              <a:cs typeface="Alexandria" pitchFamily="2" charset="-78"/>
            </a:endParaRPr>
          </a:p>
          <a:p>
            <a:pPr algn="just" rtl="1">
              <a:lnSpc>
                <a:spcPct val="200000"/>
              </a:lnSpc>
            </a:pPr>
            <a:endParaRPr lang="ar-EG" sz="1400" dirty="0">
              <a:solidFill>
                <a:srgbClr val="2D3956"/>
              </a:solidFill>
              <a:latin typeface="Alexandria" pitchFamily="2" charset="-78"/>
              <a:cs typeface="Alexandria" pitchFamily="2" charset="-78"/>
            </a:endParaRPr>
          </a:p>
          <a:p>
            <a:pPr algn="just" rtl="1">
              <a:lnSpc>
                <a:spcPct val="250000"/>
              </a:lnSpc>
            </a:pPr>
            <a:r>
              <a:rPr lang="ar-EG" sz="1400" dirty="0" smtClean="0">
                <a:solidFill>
                  <a:srgbClr val="2D3956"/>
                </a:solidFill>
                <a:latin typeface="Alexandria" pitchFamily="2" charset="-78"/>
                <a:cs typeface="Alexandria" pitchFamily="2" charset="-78"/>
              </a:rPr>
              <a:t>ويقدم طلب البراءة ممن آلت إليه حقوق المخترع، كالمشتري أو الموهوب له.</a:t>
            </a:r>
          </a:p>
          <a:p>
            <a:pPr algn="just" rtl="1">
              <a:lnSpc>
                <a:spcPct val="250000"/>
              </a:lnSpc>
            </a:pPr>
            <a:r>
              <a:rPr lang="ar-EG" sz="1400" dirty="0" smtClean="0">
                <a:solidFill>
                  <a:srgbClr val="2D3956"/>
                </a:solidFill>
                <a:latin typeface="Alexandria" pitchFamily="2" charset="-78"/>
                <a:cs typeface="Alexandria" pitchFamily="2" charset="-78"/>
              </a:rPr>
              <a:t>كما يمكن تقديم الطلب عن طريق وكيل الأشخاص المذكورين .</a:t>
            </a:r>
          </a:p>
          <a:p>
            <a:pPr algn="just" rtl="1">
              <a:lnSpc>
                <a:spcPct val="200000"/>
              </a:lnSpc>
            </a:pPr>
            <a:endParaRPr lang="ar-EG" sz="1400" dirty="0">
              <a:solidFill>
                <a:srgbClr val="2D3956"/>
              </a:solidFill>
              <a:latin typeface="Alexandria" pitchFamily="2" charset="-78"/>
              <a:cs typeface="Alexandria" pitchFamily="2" charset="-78"/>
            </a:endParaRPr>
          </a:p>
          <a:p>
            <a:pPr algn="ctr" rtl="1">
              <a:lnSpc>
                <a:spcPct val="200000"/>
              </a:lnSpc>
            </a:pPr>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36505" y="2022028"/>
            <a:ext cx="2116137" cy="1622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30972041"/>
      </p:ext>
    </p:extLst>
  </p:cSld>
  <p:clrMapOvr>
    <a:masterClrMapping/>
  </p:clrMapOvr>
  <mc:AlternateContent xmlns:mc="http://schemas.openxmlformats.org/markup-compatibility/2006" xmlns:p14="http://schemas.microsoft.com/office/powerpoint/2010/main">
    <mc:Choice Requires="p14">
      <p:transition spd="slow" p14:dur="2000" advTm="43198"/>
    </mc:Choice>
    <mc:Fallback xmlns="">
      <p:transition spd="slow" advTm="43198"/>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908762"/>
          </a:xfrm>
          <a:prstGeom prst="rect">
            <a:avLst/>
          </a:prstGeom>
          <a:noFill/>
        </p:spPr>
        <p:txBody>
          <a:bodyPr wrap="square" rtlCol="0">
            <a:spAutoFit/>
          </a:bodyPr>
          <a:lstStyle/>
          <a:p>
            <a:pPr algn="just" rtl="1">
              <a:lnSpc>
                <a:spcPct val="200000"/>
              </a:lnSpc>
            </a:pPr>
            <a:endParaRPr lang="ar-EG" sz="1600" dirty="0" smtClean="0">
              <a:solidFill>
                <a:srgbClr val="2D3956"/>
              </a:solidFill>
              <a:latin typeface="Alexandria" pitchFamily="2" charset="-78"/>
              <a:cs typeface="Alexandria" pitchFamily="2" charset="-78"/>
            </a:endParaRPr>
          </a:p>
          <a:p>
            <a:pPr algn="just" rtl="1">
              <a:lnSpc>
                <a:spcPct val="250000"/>
              </a:lnSpc>
            </a:pPr>
            <a:r>
              <a:rPr lang="ar-EG" sz="1600" dirty="0" smtClean="0">
                <a:solidFill>
                  <a:srgbClr val="2D3956"/>
                </a:solidFill>
                <a:latin typeface="Alexandria" pitchFamily="2" charset="-78"/>
                <a:cs typeface="Alexandria" pitchFamily="2" charset="-78"/>
              </a:rPr>
              <a:t>ومن الجدير بالذكر أنه لا يجوز أن يتضمن الطلب أكثر من اخترع واحد، ويعتبر في حكم الاختراع الواحد مجموعة الاختراعات التي تشكل فكرة إبداعية واحدة.</a:t>
            </a:r>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8"/>
            <a:ext cx="3432175" cy="3425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6891" y="4444139"/>
            <a:ext cx="3683000"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03834778"/>
      </p:ext>
    </p:extLst>
  </p:cSld>
  <p:clrMapOvr>
    <a:masterClrMapping/>
  </p:clrMapOvr>
  <mc:AlternateContent xmlns:mc="http://schemas.openxmlformats.org/markup-compatibility/2006" xmlns:p14="http://schemas.microsoft.com/office/powerpoint/2010/main">
    <mc:Choice Requires="p14">
      <p:transition spd="slow" p14:dur="2000" advTm="63382"/>
    </mc:Choice>
    <mc:Fallback xmlns="">
      <p:transition spd="slow" advTm="63382"/>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5509200"/>
          </a:xfrm>
          <a:prstGeom prst="rect">
            <a:avLst/>
          </a:prstGeom>
          <a:noFill/>
        </p:spPr>
        <p:txBody>
          <a:bodyPr wrap="square" rtlCol="0">
            <a:spAutoFit/>
          </a:bodyPr>
          <a:lstStyle/>
          <a:p>
            <a:pPr algn="just" rtl="1">
              <a:lnSpc>
                <a:spcPct val="200000"/>
              </a:lnSpc>
            </a:pPr>
            <a:r>
              <a:rPr lang="ar-EG" sz="1600" b="1" u="sng" dirty="0" smtClean="0">
                <a:solidFill>
                  <a:srgbClr val="2D3956"/>
                </a:solidFill>
                <a:latin typeface="Alexandria" pitchFamily="2" charset="-78"/>
                <a:cs typeface="Alexandria" pitchFamily="2" charset="-78"/>
              </a:rPr>
              <a:t>-الجهة المختصة: </a:t>
            </a:r>
          </a:p>
          <a:p>
            <a:pPr algn="just" rtl="1">
              <a:lnSpc>
                <a:spcPct val="200000"/>
              </a:lnSpc>
            </a:pPr>
            <a:r>
              <a:rPr lang="ar-EG" sz="1600" dirty="0" smtClean="0">
                <a:solidFill>
                  <a:srgbClr val="2D3956"/>
                </a:solidFill>
                <a:latin typeface="Alexandria" pitchFamily="2" charset="-78"/>
                <a:cs typeface="Alexandria" pitchFamily="2" charset="-78"/>
              </a:rPr>
              <a:t>تختلف الجهة المختصة بتلقي الطلب من دولة إلى أخرى، في مصر، يتلقى طلب الإيداع مكتب براءات الاختراع المصري، وبصدور القانون رقم  123 لسنة 2023 بإنشاء الجهاز  المصري للملكية الفكرية، قد انتقلت الاختصاص بتسجيل حقوق الملكية الفكرية من الجهات المتعددة التي كانت تقوم بها، ومنها مكتب براءات الاختراع، إلى الجهاز المذكور.</a:t>
            </a:r>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4009" y="2125014"/>
            <a:ext cx="2117077" cy="16213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23131827"/>
      </p:ext>
    </p:extLst>
  </p:cSld>
  <p:clrMapOvr>
    <a:masterClrMapping/>
  </p:clrMapOvr>
  <mc:AlternateContent xmlns:mc="http://schemas.openxmlformats.org/markup-compatibility/2006" xmlns:p14="http://schemas.microsoft.com/office/powerpoint/2010/main">
    <mc:Choice Requires="p14">
      <p:transition spd="slow" p14:dur="2000" advTm="84913"/>
    </mc:Choice>
    <mc:Fallback xmlns="">
      <p:transition spd="slow" advTm="84913"/>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94012"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031599"/>
          </a:xfrm>
          <a:prstGeom prst="rect">
            <a:avLst/>
          </a:prstGeom>
          <a:noFill/>
        </p:spPr>
        <p:txBody>
          <a:bodyPr wrap="square" rtlCol="0">
            <a:spAutoFit/>
          </a:bodyPr>
          <a:lstStyle/>
          <a:p>
            <a:pPr algn="just" rtl="1">
              <a:lnSpc>
                <a:spcPct val="250000"/>
              </a:lnSpc>
            </a:pPr>
            <a:r>
              <a:rPr lang="ar-EG" sz="1400" dirty="0" smtClean="0">
                <a:solidFill>
                  <a:srgbClr val="2D3956"/>
                </a:solidFill>
                <a:latin typeface="Alexandria" pitchFamily="2" charset="-78"/>
                <a:cs typeface="Alexandria" pitchFamily="2" charset="-78"/>
              </a:rPr>
              <a:t>أما في المملكة العربية السعودية، فقد كانت الجهة المختصة بتلقي طلبات براءات الاختراع هي مدينة الملك عبدالعزيز للعلوم والتقنية، ثم انتقل هذا الاختصاص إلى  الهيئة السعودية للملكية الفكرية، والتي أنشئت بمقتضى قرار مجلس الوزراء رقم 410 بتاريخ 28/6/1438.</a:t>
            </a:r>
            <a:endParaRPr lang="ar-EG" sz="14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3001" y="1367443"/>
            <a:ext cx="3135968" cy="2612129"/>
          </a:xfrm>
          <a:prstGeom prst="rect">
            <a:avLst/>
          </a:prstGeom>
        </p:spPr>
      </p:pic>
      <p:sp>
        <p:nvSpPr>
          <p:cNvPr id="6" name="مستطيل 5"/>
          <p:cNvSpPr/>
          <p:nvPr/>
        </p:nvSpPr>
        <p:spPr>
          <a:xfrm>
            <a:off x="1171978" y="4610637"/>
            <a:ext cx="3837904" cy="75985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r>
              <a:rPr lang="en-US" dirty="0" smtClean="0">
                <a:solidFill>
                  <a:prstClr val="black"/>
                </a:solidFill>
              </a:rPr>
              <a:t>Photo by</a:t>
            </a:r>
            <a:r>
              <a:rPr lang="en-US" dirty="0">
                <a:solidFill>
                  <a:prstClr val="black"/>
                </a:solidFill>
              </a:rPr>
              <a:t>: Arthur </a:t>
            </a:r>
            <a:r>
              <a:rPr lang="en-US" dirty="0" err="1" smtClean="0">
                <a:solidFill>
                  <a:prstClr val="black"/>
                </a:solidFill>
              </a:rPr>
              <a:t>Shlain</a:t>
            </a:r>
            <a:r>
              <a:rPr lang="en-US" dirty="0" smtClean="0">
                <a:solidFill>
                  <a:prstClr val="black"/>
                </a:solidFill>
              </a:rPr>
              <a:t>. </a:t>
            </a:r>
            <a:r>
              <a:rPr lang="en-US" dirty="0">
                <a:solidFill>
                  <a:prstClr val="black"/>
                </a:solidFill>
              </a:rPr>
              <a:t>License: https://creativecommons.org/licenses/by/3.0/deed.en</a:t>
            </a:r>
          </a:p>
        </p:txBody>
      </p:sp>
    </p:spTree>
    <p:extLst>
      <p:ext uri="{BB962C8B-B14F-4D97-AF65-F5344CB8AC3E}">
        <p14:creationId xmlns:p14="http://schemas.microsoft.com/office/powerpoint/2010/main" val="1792070535"/>
      </p:ext>
    </p:extLst>
  </p:cSld>
  <p:clrMapOvr>
    <a:masterClrMapping/>
  </p:clrMapOvr>
  <mc:AlternateContent xmlns:mc="http://schemas.openxmlformats.org/markup-compatibility/2006" xmlns:p14="http://schemas.microsoft.com/office/powerpoint/2010/main">
    <mc:Choice Requires="p14">
      <p:transition spd="slow" p14:dur="2000" advTm="94231"/>
    </mc:Choice>
    <mc:Fallback xmlns="">
      <p:transition spd="slow" advTm="94231"/>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278094"/>
          </a:xfrm>
          <a:prstGeom prst="rect">
            <a:avLst/>
          </a:prstGeom>
          <a:noFill/>
        </p:spPr>
        <p:txBody>
          <a:bodyPr wrap="square" rtlCol="0">
            <a:spAutoFit/>
          </a:bodyPr>
          <a:lstStyle/>
          <a:p>
            <a:pPr algn="just" rtl="1">
              <a:lnSpc>
                <a:spcPct val="200000"/>
              </a:lnSpc>
            </a:pPr>
            <a:r>
              <a:rPr lang="ar-EG" sz="1600" b="1" u="sng" dirty="0" smtClean="0">
                <a:solidFill>
                  <a:srgbClr val="2D3956"/>
                </a:solidFill>
                <a:latin typeface="Alexandria" pitchFamily="2" charset="-78"/>
                <a:cs typeface="Alexandria" pitchFamily="2" charset="-78"/>
              </a:rPr>
              <a:t>-محتوى الطلب: </a:t>
            </a:r>
          </a:p>
          <a:p>
            <a:pPr algn="just" rtl="1">
              <a:lnSpc>
                <a:spcPct val="200000"/>
              </a:lnSpc>
            </a:pPr>
            <a:r>
              <a:rPr lang="ar-EG" sz="1600" dirty="0" smtClean="0">
                <a:solidFill>
                  <a:srgbClr val="2D3956"/>
                </a:solidFill>
                <a:latin typeface="Alexandria" pitchFamily="2" charset="-78"/>
                <a:cs typeface="Alexandria" pitchFamily="2" charset="-78"/>
              </a:rPr>
              <a:t>نتناول بيانات الطلب ثم مرفقاته:</a:t>
            </a:r>
          </a:p>
          <a:p>
            <a:pPr algn="ctr" rtl="1">
              <a:lnSpc>
                <a:spcPct val="200000"/>
              </a:lnSpc>
            </a:pPr>
            <a:r>
              <a:rPr lang="ar-EG" sz="1600" b="1" u="sng" dirty="0" smtClean="0">
                <a:solidFill>
                  <a:srgbClr val="2D3956"/>
                </a:solidFill>
                <a:latin typeface="Alexandria" pitchFamily="2" charset="-78"/>
                <a:cs typeface="Alexandria" pitchFamily="2" charset="-78"/>
              </a:rPr>
              <a:t>-بيانات الطلب:</a:t>
            </a:r>
          </a:p>
          <a:p>
            <a:pPr algn="r" rtl="1">
              <a:lnSpc>
                <a:spcPct val="200000"/>
              </a:lnSpc>
            </a:pPr>
            <a:r>
              <a:rPr lang="ar-EG" sz="1600" b="1" dirty="0" smtClean="0">
                <a:solidFill>
                  <a:srgbClr val="2D3956"/>
                </a:solidFill>
                <a:latin typeface="Alexandria" pitchFamily="2" charset="-78"/>
                <a:cs typeface="Alexandria" pitchFamily="2" charset="-78"/>
              </a:rPr>
              <a:t>-اسم أو عنوان الاختراع: </a:t>
            </a:r>
            <a:r>
              <a:rPr lang="ar-EG" sz="1600" dirty="0" smtClean="0">
                <a:solidFill>
                  <a:srgbClr val="2D3956"/>
                </a:solidFill>
                <a:latin typeface="Alexandria" pitchFamily="2" charset="-78"/>
                <a:cs typeface="Alexandria" pitchFamily="2" charset="-78"/>
              </a:rPr>
              <a:t>يجب أن يتسم العنوان بالدقة والتحديد وأن يعبر بوضوح عن موضوع الاختراع.</a:t>
            </a:r>
          </a:p>
          <a:p>
            <a:pPr algn="r" rtl="1">
              <a:lnSpc>
                <a:spcPct val="200000"/>
              </a:lnSpc>
            </a:pPr>
            <a:r>
              <a:rPr lang="ar-EG" sz="1600" dirty="0" smtClean="0">
                <a:solidFill>
                  <a:srgbClr val="2D3956"/>
                </a:solidFill>
                <a:latin typeface="Alexandria" pitchFamily="2" charset="-78"/>
                <a:cs typeface="Alexandria" pitchFamily="2" charset="-78"/>
              </a:rPr>
              <a:t>ولا يجوز أن يذكر في هذا العنوان أسماء اشخاص أو أحداث تاريخية أو اسماء تجارية.</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9300" y="1155869"/>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18212" y="4588044"/>
            <a:ext cx="3236913"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09803440"/>
      </p:ext>
    </p:extLst>
  </p:cSld>
  <p:clrMapOvr>
    <a:masterClrMapping/>
  </p:clrMapOvr>
  <mc:AlternateContent xmlns:mc="http://schemas.openxmlformats.org/markup-compatibility/2006" xmlns:p14="http://schemas.microsoft.com/office/powerpoint/2010/main">
    <mc:Choice Requires="p14">
      <p:transition spd="slow" p14:dur="2000" advTm="136442"/>
    </mc:Choice>
    <mc:Fallback xmlns="">
      <p:transition spd="slow" advTm="136442"/>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046988"/>
          </a:xfrm>
          <a:prstGeom prst="rect">
            <a:avLst/>
          </a:prstGeom>
          <a:noFill/>
        </p:spPr>
        <p:txBody>
          <a:bodyPr wrap="square" rtlCol="0">
            <a:spAutoFit/>
          </a:bodyPr>
          <a:lstStyle/>
          <a:p>
            <a:pPr algn="just" rtl="1">
              <a:lnSpc>
                <a:spcPct val="250000"/>
              </a:lnSpc>
            </a:pPr>
            <a:endParaRPr lang="ar-EG" sz="1600" dirty="0" smtClean="0">
              <a:solidFill>
                <a:srgbClr val="2D3956"/>
              </a:solidFill>
              <a:latin typeface="Alexandria" pitchFamily="2" charset="-78"/>
              <a:cs typeface="Alexandria" pitchFamily="2" charset="-78"/>
            </a:endParaRPr>
          </a:p>
          <a:p>
            <a:pPr algn="just" rtl="1">
              <a:lnSpc>
                <a:spcPct val="250000"/>
              </a:lnSpc>
            </a:pPr>
            <a:r>
              <a:rPr lang="ar-EG" sz="1600" b="1" dirty="0" smtClean="0">
                <a:solidFill>
                  <a:srgbClr val="2D3956"/>
                </a:solidFill>
                <a:latin typeface="Alexandria" pitchFamily="2" charset="-78"/>
                <a:cs typeface="Alexandria" pitchFamily="2" charset="-78"/>
              </a:rPr>
              <a:t>-الوصف المختصر:  </a:t>
            </a:r>
            <a:r>
              <a:rPr lang="ar-EG" sz="1600" dirty="0" smtClean="0">
                <a:solidFill>
                  <a:srgbClr val="2D3956"/>
                </a:solidFill>
                <a:latin typeface="Alexandria" pitchFamily="2" charset="-78"/>
                <a:cs typeface="Alexandria" pitchFamily="2" charset="-78"/>
              </a:rPr>
              <a:t>وهو نبذة عن الاختراع تبين الخصائص المميزة له والمشكلة التقنية التي يسعها لحلها بما يبرز أهميته ومزاياه المتوقعة.</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1148" y="2290382"/>
            <a:ext cx="1785937" cy="1779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21221793"/>
      </p:ext>
    </p:extLst>
  </p:cSld>
  <p:clrMapOvr>
    <a:masterClrMapping/>
  </p:clrMapOvr>
  <mc:AlternateContent xmlns:mc="http://schemas.openxmlformats.org/markup-compatibility/2006" xmlns:p14="http://schemas.microsoft.com/office/powerpoint/2010/main">
    <mc:Choice Requires="p14">
      <p:transition spd="slow" p14:dur="2000" advTm="77518"/>
    </mc:Choice>
    <mc:Fallback xmlns="">
      <p:transition spd="slow" advTm="77518"/>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2923877"/>
          </a:xfrm>
          <a:prstGeom prst="rect">
            <a:avLst/>
          </a:prstGeom>
          <a:noFill/>
        </p:spPr>
        <p:txBody>
          <a:bodyPr wrap="square" rtlCol="0">
            <a:spAutoFit/>
          </a:bodyPr>
          <a:lstStyle/>
          <a:p>
            <a:pPr algn="just" rtl="1">
              <a:lnSpc>
                <a:spcPct val="200000"/>
              </a:lnSpc>
            </a:pPr>
            <a:endParaRPr lang="ar-EG" sz="1600" dirty="0" smtClean="0">
              <a:solidFill>
                <a:srgbClr val="2D3956"/>
              </a:solidFill>
              <a:latin typeface="Alexandria" pitchFamily="2" charset="-78"/>
              <a:cs typeface="Alexandria" pitchFamily="2" charset="-78"/>
            </a:endParaRPr>
          </a:p>
          <a:p>
            <a:pPr algn="just" rtl="1">
              <a:lnSpc>
                <a:spcPct val="250000"/>
              </a:lnSpc>
            </a:pPr>
            <a:r>
              <a:rPr lang="ar-EG" sz="1600" dirty="0" smtClean="0">
                <a:solidFill>
                  <a:srgbClr val="2D3956"/>
                </a:solidFill>
                <a:latin typeface="Alexandria" pitchFamily="2" charset="-78"/>
                <a:cs typeface="Alexandria" pitchFamily="2" charset="-78"/>
              </a:rPr>
              <a:t>-اسم مقدم الطلب، اسم أو أسماء المخترعين والبيانات الشخصية الخاصة بهم، كأرقام الهاتف والهوية الوطنية وغير ذلك: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9"/>
            <a:ext cx="3956050" cy="444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38550525"/>
      </p:ext>
    </p:extLst>
  </p:cSld>
  <p:clrMapOvr>
    <a:masterClrMapping/>
  </p:clrMapOvr>
  <mc:AlternateContent xmlns:mc="http://schemas.openxmlformats.org/markup-compatibility/2006" xmlns:p14="http://schemas.microsoft.com/office/powerpoint/2010/main">
    <mc:Choice Requires="p14">
      <p:transition spd="slow" p14:dur="2000" advTm="96889"/>
    </mc:Choice>
    <mc:Fallback xmlns="">
      <p:transition spd="slow" advTm="96889"/>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785652"/>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وننوه هنا أن هناك حالات قد يكون فيها مقدم الطلب شخص آخر غير المخترع، كما لو أن المخترع ينتمي إلى مؤسسة بحثية أو جامعة أو شركة أو غير ذلك. هنا يذكر هذا الكيان كمقدم طلب، والمبتكر كمخترع.</a:t>
            </a:r>
          </a:p>
          <a:p>
            <a:pPr algn="just" rtl="1">
              <a:lnSpc>
                <a:spcPct val="200000"/>
              </a:lnSpc>
            </a:pPr>
            <a:r>
              <a:rPr lang="ar-EG" sz="1600" dirty="0" smtClean="0">
                <a:solidFill>
                  <a:srgbClr val="2D3956"/>
                </a:solidFill>
                <a:latin typeface="Alexandria" pitchFamily="2" charset="-78"/>
                <a:cs typeface="Alexandria" pitchFamily="2" charset="-78"/>
              </a:rPr>
              <a:t>أما إذا كان الشخص قد توصل إلى الاختراع بجهده الذاتي مستقلا عن أي مؤسسة أو كيان، فهنا يكون مقدم الطلب هو المخترع نفسه.</a:t>
            </a: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09985" y="1968572"/>
            <a:ext cx="2232385" cy="22084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87353636"/>
      </p:ext>
    </p:extLst>
  </p:cSld>
  <p:clrMapOvr>
    <a:masterClrMapping/>
  </p:clrMapOvr>
  <mc:AlternateContent xmlns:mc="http://schemas.openxmlformats.org/markup-compatibility/2006" xmlns:p14="http://schemas.microsoft.com/office/powerpoint/2010/main">
    <mc:Choice Requires="p14">
      <p:transition spd="slow" p14:dur="2000" advTm="52557"/>
    </mc:Choice>
    <mc:Fallback xmlns="">
      <p:transition spd="slow" advTm="52557"/>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724096"/>
          </a:xfrm>
          <a:prstGeom prst="rect">
            <a:avLst/>
          </a:prstGeom>
          <a:noFill/>
        </p:spPr>
        <p:txBody>
          <a:bodyPr wrap="square" rtlCol="0">
            <a:spAutoFit/>
          </a:bodyPr>
          <a:lstStyle/>
          <a:p>
            <a:pPr algn="ctr" rtl="1"/>
            <a:r>
              <a:rPr lang="ar-EG" sz="1600" b="1" u="sng" dirty="0" smtClean="0">
                <a:solidFill>
                  <a:srgbClr val="2D3956"/>
                </a:solidFill>
                <a:latin typeface="Alexandria" pitchFamily="2" charset="-78"/>
                <a:cs typeface="Alexandria" pitchFamily="2" charset="-78"/>
              </a:rPr>
              <a:t>مرفقات الطلب</a:t>
            </a:r>
          </a:p>
          <a:p>
            <a:pPr algn="just" rtl="1"/>
            <a:r>
              <a:rPr lang="ar-EG" sz="1600" dirty="0" smtClean="0">
                <a:solidFill>
                  <a:srgbClr val="2D3956"/>
                </a:solidFill>
                <a:latin typeface="Alexandria" pitchFamily="2" charset="-78"/>
                <a:cs typeface="Alexandria" pitchFamily="2" charset="-78"/>
              </a:rPr>
              <a:t>  </a:t>
            </a:r>
          </a:p>
          <a:p>
            <a:pPr algn="just" rtl="1"/>
            <a:r>
              <a:rPr lang="ar-EG" sz="1600" b="1" u="sng" dirty="0" smtClean="0">
                <a:solidFill>
                  <a:srgbClr val="2D3956"/>
                </a:solidFill>
                <a:latin typeface="Alexandria" pitchFamily="2" charset="-78"/>
                <a:cs typeface="Alexandria" pitchFamily="2" charset="-78"/>
              </a:rPr>
              <a:t>الجزء الأول: عناصر الحماية:</a:t>
            </a:r>
          </a:p>
          <a:p>
            <a:pPr algn="just" rtl="1"/>
            <a:endParaRPr lang="ar-EG" sz="1600" b="1" dirty="0" smtClean="0">
              <a:solidFill>
                <a:srgbClr val="2D3956"/>
              </a:solidFill>
              <a:latin typeface="Alexandria" pitchFamily="2" charset="-78"/>
              <a:cs typeface="Alexandria" pitchFamily="2" charset="-78"/>
            </a:endParaRPr>
          </a:p>
          <a:p>
            <a:pPr algn="just" rtl="1">
              <a:lnSpc>
                <a:spcPct val="250000"/>
              </a:lnSpc>
            </a:pPr>
            <a:r>
              <a:rPr lang="ar-EG" sz="1400" dirty="0" smtClean="0">
                <a:solidFill>
                  <a:srgbClr val="2D3956"/>
                </a:solidFill>
                <a:latin typeface="Alexandria" pitchFamily="2" charset="-78"/>
                <a:cs typeface="Alexandria" pitchFamily="2" charset="-78"/>
              </a:rPr>
              <a:t>تحدد عناصر الحماية نطاق الاختراع وتعد الجزء الأهم في طلب البراءة؛ ذلك أنها تبين الأجزاء الواجب حمايتها بمقتضى البراءة.</a:t>
            </a:r>
          </a:p>
          <a:p>
            <a:pPr algn="just" rtl="1">
              <a:lnSpc>
                <a:spcPct val="250000"/>
              </a:lnSpc>
            </a:pPr>
            <a:r>
              <a:rPr lang="ar-EG" sz="1400" dirty="0" smtClean="0">
                <a:solidFill>
                  <a:srgbClr val="2D3956"/>
                </a:solidFill>
                <a:latin typeface="Alexandria" pitchFamily="2" charset="-78"/>
                <a:cs typeface="Alexandria" pitchFamily="2" charset="-78"/>
              </a:rPr>
              <a:t>ولذا ينبغي أن تصاغ بعبارات واضحة ودقيقة تبرز المكونات الأساسية للاختراع، ويتعين ترقيمها بالتتابع.</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9"/>
            <a:ext cx="3432175" cy="3425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6890" y="4342630"/>
            <a:ext cx="3432175"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2546975"/>
      </p:ext>
    </p:extLst>
  </p:cSld>
  <p:clrMapOvr>
    <a:masterClrMapping/>
  </p:clrMapOvr>
  <mc:AlternateContent xmlns:mc="http://schemas.openxmlformats.org/markup-compatibility/2006" xmlns:p14="http://schemas.microsoft.com/office/powerpoint/2010/main">
    <mc:Choice Requires="p14">
      <p:transition spd="slow" p14:dur="2000" advTm="165837"/>
    </mc:Choice>
    <mc:Fallback xmlns="">
      <p:transition spd="slow" advTm="165837"/>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770537"/>
          </a:xfrm>
          <a:prstGeom prst="rect">
            <a:avLst/>
          </a:prstGeom>
          <a:noFill/>
        </p:spPr>
        <p:txBody>
          <a:bodyPr wrap="square" rtlCol="0">
            <a:spAutoFit/>
          </a:bodyPr>
          <a:lstStyle/>
          <a:p>
            <a:pPr algn="just" rtl="1"/>
            <a:endParaRPr lang="ar-EG" sz="1600" dirty="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وتنقسم عناصر الحماية إلى نوعين: عناصر مستقلة وعناصر تابعة:</a:t>
            </a:r>
          </a:p>
          <a:p>
            <a:pPr algn="just" rtl="1">
              <a:lnSpc>
                <a:spcPct val="200000"/>
              </a:lnSpc>
            </a:pPr>
            <a:r>
              <a:rPr lang="ar-EG" sz="1600" b="1" dirty="0" smtClean="0">
                <a:solidFill>
                  <a:srgbClr val="2D3956"/>
                </a:solidFill>
                <a:latin typeface="Alexandria" pitchFamily="2" charset="-78"/>
                <a:cs typeface="Alexandria" pitchFamily="2" charset="-78"/>
              </a:rPr>
              <a:t>العنصر المستقل: </a:t>
            </a:r>
            <a:r>
              <a:rPr lang="ar-EG" sz="1600" dirty="0" smtClean="0">
                <a:solidFill>
                  <a:srgbClr val="2D3956"/>
                </a:solidFill>
                <a:latin typeface="Alexandria" pitchFamily="2" charset="-78"/>
                <a:cs typeface="Alexandria" pitchFamily="2" charset="-78"/>
              </a:rPr>
              <a:t>هو العنصر الأول الذي يتضمن الخصائص الفنية الأساسية للاختراع، ويمكن أن يتضمن الطلب أكثر من عنصر مستقل.</a:t>
            </a:r>
            <a:endParaRPr lang="ar-EG" sz="1600" dirty="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مثال ذلك: شاي للتخسيس يشتمل على: أوراق السنا، أوراق العرقسوس وأوراق البردقوش.</a:t>
            </a: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8455" y="1426203"/>
            <a:ext cx="3429000" cy="3429000"/>
          </a:xfrm>
          <a:prstGeom prst="rect">
            <a:avLst/>
          </a:prstGeom>
        </p:spPr>
      </p:pic>
      <p:sp>
        <p:nvSpPr>
          <p:cNvPr id="6" name="مستطيل 5"/>
          <p:cNvSpPr/>
          <p:nvPr/>
        </p:nvSpPr>
        <p:spPr>
          <a:xfrm>
            <a:off x="1255727" y="4726546"/>
            <a:ext cx="3670479" cy="84626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Photo: https://www.pngwing.com/ar/free-png-zfqnl/download</a:t>
            </a:r>
          </a:p>
        </p:txBody>
      </p:sp>
    </p:spTree>
    <p:extLst>
      <p:ext uri="{BB962C8B-B14F-4D97-AF65-F5344CB8AC3E}">
        <p14:creationId xmlns:p14="http://schemas.microsoft.com/office/powerpoint/2010/main" val="59478946"/>
      </p:ext>
    </p:extLst>
  </p:cSld>
  <p:clrMapOvr>
    <a:masterClrMapping/>
  </p:clrMapOvr>
  <mc:AlternateContent xmlns:mc="http://schemas.openxmlformats.org/markup-compatibility/2006" xmlns:p14="http://schemas.microsoft.com/office/powerpoint/2010/main">
    <mc:Choice Requires="p14">
      <p:transition spd="slow" p14:dur="2000" advTm="97428"/>
    </mc:Choice>
    <mc:Fallback xmlns="">
      <p:transition spd="slow" advTm="97428"/>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031873"/>
          </a:xfrm>
          <a:prstGeom prst="rect">
            <a:avLst/>
          </a:prstGeom>
          <a:noFill/>
        </p:spPr>
        <p:txBody>
          <a:bodyPr wrap="square" rtlCol="0">
            <a:spAutoFit/>
          </a:bodyPr>
          <a:lstStyle/>
          <a:p>
            <a:pPr lvl="0" algn="just" rtl="1">
              <a:lnSpc>
                <a:spcPct val="200000"/>
              </a:lnSpc>
            </a:pPr>
            <a:r>
              <a:rPr lang="ar-EG" sz="1600" b="1" dirty="0" smtClean="0">
                <a:solidFill>
                  <a:srgbClr val="2D3956"/>
                </a:solidFill>
                <a:latin typeface="Alexandria" pitchFamily="2" charset="-78"/>
                <a:cs typeface="Alexandria" pitchFamily="2" charset="-78"/>
              </a:rPr>
              <a:t>العنصر التابع:  </a:t>
            </a:r>
          </a:p>
          <a:p>
            <a:pPr lvl="0" algn="just" rtl="1">
              <a:lnSpc>
                <a:spcPct val="200000"/>
              </a:lnSpc>
            </a:pPr>
            <a:r>
              <a:rPr lang="ar-EG" sz="1600" dirty="0" smtClean="0">
                <a:solidFill>
                  <a:srgbClr val="2D3956"/>
                </a:solidFill>
                <a:latin typeface="Alexandria" pitchFamily="2" charset="-78"/>
                <a:cs typeface="Alexandria" pitchFamily="2" charset="-78"/>
              </a:rPr>
              <a:t>يتبع العنصر المستقل ويتضمن خصائص وسمات أكثر تفصيلا لموضوع الاختراع.</a:t>
            </a:r>
          </a:p>
          <a:p>
            <a:pPr lvl="0" algn="just" rtl="1">
              <a:lnSpc>
                <a:spcPct val="200000"/>
              </a:lnSpc>
            </a:pPr>
            <a:endParaRPr lang="ar-EG" sz="1600" dirty="0">
              <a:solidFill>
                <a:srgbClr val="2D3956"/>
              </a:solidFill>
              <a:latin typeface="Alexandria" pitchFamily="2" charset="-78"/>
              <a:cs typeface="Alexandria" pitchFamily="2" charset="-78"/>
            </a:endParaRPr>
          </a:p>
          <a:p>
            <a:pPr lvl="0" algn="just" rtl="1">
              <a:lnSpc>
                <a:spcPct val="200000"/>
              </a:lnSpc>
            </a:pPr>
            <a:r>
              <a:rPr lang="ar-EG" sz="1600" dirty="0" smtClean="0">
                <a:solidFill>
                  <a:srgbClr val="2D3956"/>
                </a:solidFill>
                <a:latin typeface="Alexandria" pitchFamily="2" charset="-78"/>
                <a:cs typeface="Alexandria" pitchFamily="2" charset="-78"/>
              </a:rPr>
              <a:t>مثال ذلك: شاي للتخسيس طبقا للعنصر رقم (1) بحيث تكون نسبة أوراق السنا 25 % وزن/ وزن.</a:t>
            </a:r>
          </a:p>
          <a:p>
            <a:pPr lvl="0" algn="just" rtl="1">
              <a:lnSpc>
                <a:spcPct val="20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9136" y="1155869"/>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9136" y="4588044"/>
            <a:ext cx="3236913"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75938037"/>
      </p:ext>
    </p:extLst>
  </p:cSld>
  <p:clrMapOvr>
    <a:masterClrMapping/>
  </p:clrMapOvr>
  <mc:AlternateContent xmlns:mc="http://schemas.openxmlformats.org/markup-compatibility/2006" xmlns:p14="http://schemas.microsoft.com/office/powerpoint/2010/main">
    <mc:Choice Requires="p14">
      <p:transition spd="slow" p14:dur="2000" advTm="94073"/>
    </mc:Choice>
    <mc:Fallback xmlns="">
      <p:transition spd="slow" advTm="94073"/>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278094"/>
          </a:xfrm>
          <a:prstGeom prst="rect">
            <a:avLst/>
          </a:prstGeom>
          <a:noFill/>
        </p:spPr>
        <p:txBody>
          <a:bodyPr wrap="square" rtlCol="0">
            <a:spAutoFit/>
          </a:bodyPr>
          <a:lstStyle/>
          <a:p>
            <a:pPr lvl="0" algn="just" rtl="1">
              <a:lnSpc>
                <a:spcPct val="250000"/>
              </a:lnSpc>
            </a:pPr>
            <a:r>
              <a:rPr lang="ar-EG" sz="1600" b="1" dirty="0" smtClean="0">
                <a:solidFill>
                  <a:srgbClr val="2D3956"/>
                </a:solidFill>
                <a:latin typeface="Alexandria" pitchFamily="2" charset="-78"/>
                <a:cs typeface="Alexandria" pitchFamily="2" charset="-78"/>
              </a:rPr>
              <a:t>الجزء الثاني من المرفقات يشتمل على الوصف التفصيلي للاختراع:</a:t>
            </a:r>
          </a:p>
          <a:p>
            <a:pPr lvl="0" algn="just" rtl="1">
              <a:lnSpc>
                <a:spcPct val="250000"/>
              </a:lnSpc>
            </a:pPr>
            <a:r>
              <a:rPr lang="ar-EG" sz="1600" dirty="0" smtClean="0">
                <a:solidFill>
                  <a:srgbClr val="2D3956"/>
                </a:solidFill>
                <a:latin typeface="Alexandria" pitchFamily="2" charset="-78"/>
                <a:cs typeface="Alexandria" pitchFamily="2" charset="-78"/>
              </a:rPr>
              <a:t>ويتضمن النقاط التالية: المجال التقني، الخلفية الفنية، ملخص الاختراع، المشكلة التقنية، الحل التقني، مميزات الاختراع، وصف مختصر للرسومات، وصف الاختراع، المحتوى، الأمثلة والمجالات.</a:t>
            </a: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3979" y="2137893"/>
            <a:ext cx="1783185" cy="17831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18141163"/>
      </p:ext>
    </p:extLst>
  </p:cSld>
  <p:clrMapOvr>
    <a:masterClrMapping/>
  </p:clrMapOvr>
  <mc:AlternateContent xmlns:mc="http://schemas.openxmlformats.org/markup-compatibility/2006" xmlns:p14="http://schemas.microsoft.com/office/powerpoint/2010/main">
    <mc:Choice Requires="p14">
      <p:transition spd="slow" p14:dur="2000" advTm="64824"/>
    </mc:Choice>
    <mc:Fallback xmlns="">
      <p:transition spd="slow" advTm="64824"/>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133341" y="1426203"/>
            <a:ext cx="9105363" cy="6863417"/>
          </a:xfrm>
          <a:prstGeom prst="rect">
            <a:avLst/>
          </a:prstGeom>
          <a:noFill/>
        </p:spPr>
        <p:txBody>
          <a:bodyPr wrap="square" rtlCol="0">
            <a:spAutoFit/>
          </a:bodyPr>
          <a:lstStyle/>
          <a:p>
            <a:pPr algn="ctr" rtl="1">
              <a:lnSpc>
                <a:spcPct val="200000"/>
              </a:lnSpc>
            </a:pPr>
            <a:r>
              <a:rPr lang="ar-EG" sz="2000" b="1" u="sng" dirty="0" smtClean="0">
                <a:solidFill>
                  <a:srgbClr val="2D3956"/>
                </a:solidFill>
                <a:latin typeface="Alexandria" pitchFamily="2" charset="-78"/>
                <a:cs typeface="Alexandria" pitchFamily="2" charset="-78"/>
              </a:rPr>
              <a:t>المراجع </a:t>
            </a:r>
            <a:endParaRPr lang="en-US" sz="2000" b="1" u="sng" dirty="0" smtClean="0">
              <a:solidFill>
                <a:srgbClr val="2D3956"/>
              </a:solidFill>
              <a:latin typeface="Alexandria" pitchFamily="2" charset="-78"/>
              <a:cs typeface="Alexandria" pitchFamily="2" charset="-78"/>
            </a:endParaRPr>
          </a:p>
          <a:p>
            <a:pPr algn="r" rtl="1">
              <a:lnSpc>
                <a:spcPct val="200000"/>
              </a:lnSpc>
            </a:pPr>
            <a:r>
              <a:rPr lang="ar-EG" sz="1400" dirty="0" smtClean="0">
                <a:solidFill>
                  <a:srgbClr val="2D3956"/>
                </a:solidFill>
                <a:latin typeface="Alexandria" pitchFamily="2" charset="-78"/>
                <a:cs typeface="Alexandria" pitchFamily="2" charset="-78"/>
              </a:rPr>
              <a:t>-</a:t>
            </a:r>
            <a:r>
              <a:rPr lang="ar-EG" sz="1400" dirty="0" err="1" smtClean="0">
                <a:solidFill>
                  <a:srgbClr val="2D3956"/>
                </a:solidFill>
                <a:latin typeface="Alexandria" pitchFamily="2" charset="-78"/>
                <a:cs typeface="Alexandria" pitchFamily="2" charset="-78"/>
              </a:rPr>
              <a:t>أ.د</a:t>
            </a:r>
            <a:r>
              <a:rPr lang="ar-EG" sz="1400" dirty="0" smtClean="0">
                <a:solidFill>
                  <a:srgbClr val="2D3956"/>
                </a:solidFill>
                <a:latin typeface="Alexandria" pitchFamily="2" charset="-78"/>
                <a:cs typeface="Alexandria" pitchFamily="2" charset="-78"/>
              </a:rPr>
              <a:t>/ سميحة </a:t>
            </a:r>
            <a:r>
              <a:rPr lang="ar-EG" sz="1400" dirty="0" err="1" smtClean="0">
                <a:solidFill>
                  <a:srgbClr val="2D3956"/>
                </a:solidFill>
                <a:latin typeface="Alexandria" pitchFamily="2" charset="-78"/>
                <a:cs typeface="Alexandria" pitchFamily="2" charset="-78"/>
              </a:rPr>
              <a:t>القليوبي</a:t>
            </a:r>
            <a:r>
              <a:rPr lang="ar-EG" sz="1400" dirty="0" smtClean="0">
                <a:solidFill>
                  <a:srgbClr val="2D3956"/>
                </a:solidFill>
                <a:latin typeface="Alexandria" pitchFamily="2" charset="-78"/>
                <a:cs typeface="Alexandria" pitchFamily="2" charset="-78"/>
              </a:rPr>
              <a:t>، الملكية الصناعية، دار النهضة العربية، القاهرة، 2016.</a:t>
            </a:r>
          </a:p>
          <a:p>
            <a:pPr algn="r" rtl="1">
              <a:lnSpc>
                <a:spcPct val="200000"/>
              </a:lnSpc>
            </a:pPr>
            <a:r>
              <a:rPr lang="ar-EG" sz="1400" dirty="0" smtClean="0">
                <a:solidFill>
                  <a:srgbClr val="2D3956"/>
                </a:solidFill>
                <a:latin typeface="Alexandria" pitchFamily="2" charset="-78"/>
                <a:cs typeface="Alexandria" pitchFamily="2" charset="-78"/>
              </a:rPr>
              <a:t>-</a:t>
            </a:r>
            <a:r>
              <a:rPr lang="ar-EG" sz="1400" dirty="0">
                <a:solidFill>
                  <a:srgbClr val="2D3956"/>
                </a:solidFill>
                <a:latin typeface="Alexandria" pitchFamily="2" charset="-78"/>
                <a:cs typeface="Alexandria" pitchFamily="2" charset="-78"/>
              </a:rPr>
              <a:t>المنظمة العالمية للملكية الفكرية، من خلال هذا الرابط:</a:t>
            </a:r>
          </a:p>
          <a:p>
            <a:pPr rtl="1">
              <a:lnSpc>
                <a:spcPct val="200000"/>
              </a:lnSpc>
            </a:pPr>
            <a:r>
              <a:rPr lang="en-US" sz="1400" dirty="0">
                <a:solidFill>
                  <a:srgbClr val="2D3956"/>
                </a:solidFill>
                <a:latin typeface="Alexandria" pitchFamily="2" charset="-78"/>
                <a:cs typeface="Alexandria" pitchFamily="2" charset="-78"/>
              </a:rPr>
              <a:t>https://www.wipo.int/patents/ar/?fbclid=IwAR357TmExMGI7znxyCOCiw-8s-40PCxM_QrqDjm5nFiDJIzPaF8fVBUI0uU</a:t>
            </a:r>
          </a:p>
          <a:p>
            <a:pPr algn="r" rtl="1">
              <a:lnSpc>
                <a:spcPct val="200000"/>
              </a:lnSpc>
            </a:pPr>
            <a:r>
              <a:rPr lang="en-US" sz="1400" dirty="0" smtClean="0">
                <a:solidFill>
                  <a:srgbClr val="2D3956"/>
                </a:solidFill>
                <a:latin typeface="Alexandria" pitchFamily="2" charset="-78"/>
                <a:cs typeface="Alexandria" pitchFamily="2" charset="-78"/>
              </a:rPr>
              <a:t>-</a:t>
            </a:r>
            <a:r>
              <a:rPr lang="ar-EG" sz="1400" dirty="0" err="1">
                <a:solidFill>
                  <a:srgbClr val="2D3956"/>
                </a:solidFill>
                <a:latin typeface="Alexandria" pitchFamily="2" charset="-78"/>
                <a:cs typeface="Alexandria" pitchFamily="2" charset="-78"/>
              </a:rPr>
              <a:t>أ.د</a:t>
            </a:r>
            <a:r>
              <a:rPr lang="ar-EG" sz="1400" dirty="0">
                <a:solidFill>
                  <a:srgbClr val="2D3956"/>
                </a:solidFill>
                <a:latin typeface="Alexandria" pitchFamily="2" charset="-78"/>
                <a:cs typeface="Alexandria" pitchFamily="2" charset="-78"/>
              </a:rPr>
              <a:t>/حسام الدين الصغير، مدخل إلى حقوق الملكية الفكرية، ندوة </a:t>
            </a:r>
            <a:r>
              <a:rPr lang="ar-EG" sz="1400" dirty="0" err="1">
                <a:solidFill>
                  <a:srgbClr val="2D3956"/>
                </a:solidFill>
                <a:latin typeface="Alexandria" pitchFamily="2" charset="-78"/>
                <a:cs typeface="Alexandria" pitchFamily="2" charset="-78"/>
              </a:rPr>
              <a:t>الويبو</a:t>
            </a:r>
            <a:r>
              <a:rPr lang="ar-EG" sz="1400" dirty="0">
                <a:solidFill>
                  <a:srgbClr val="2D3956"/>
                </a:solidFill>
                <a:latin typeface="Alexandria" pitchFamily="2" charset="-78"/>
                <a:cs typeface="Alexandria" pitchFamily="2" charset="-78"/>
              </a:rPr>
              <a:t> الوطنية عن الملكية الفكرية للصحفيين ووسائل الإعلام، المنظمة العالمية للملكية الفكرية (</a:t>
            </a:r>
            <a:r>
              <a:rPr lang="ar-EG" sz="1400" dirty="0" err="1">
                <a:solidFill>
                  <a:srgbClr val="2D3956"/>
                </a:solidFill>
                <a:latin typeface="Alexandria" pitchFamily="2" charset="-78"/>
                <a:cs typeface="Alexandria" pitchFamily="2" charset="-78"/>
              </a:rPr>
              <a:t>الويبو</a:t>
            </a:r>
            <a:r>
              <a:rPr lang="ar-EG" sz="1400" dirty="0">
                <a:solidFill>
                  <a:srgbClr val="2D3956"/>
                </a:solidFill>
                <a:latin typeface="Alexandria" pitchFamily="2" charset="-78"/>
                <a:cs typeface="Alexandria" pitchFamily="2" charset="-78"/>
              </a:rPr>
              <a:t>)، المنامة 16 يونيو </a:t>
            </a:r>
            <a:r>
              <a:rPr lang="ar-EG" sz="1400" dirty="0" smtClean="0">
                <a:solidFill>
                  <a:srgbClr val="2D3956"/>
                </a:solidFill>
                <a:latin typeface="Alexandria" pitchFamily="2" charset="-78"/>
                <a:cs typeface="Alexandria" pitchFamily="2" charset="-78"/>
              </a:rPr>
              <a:t>2004، </a:t>
            </a:r>
            <a:r>
              <a:rPr lang="ar-EG" sz="1400" dirty="0">
                <a:solidFill>
                  <a:srgbClr val="2D3956"/>
                </a:solidFill>
                <a:latin typeface="Alexandria" pitchFamily="2" charset="-78"/>
                <a:cs typeface="Alexandria" pitchFamily="2" charset="-78"/>
              </a:rPr>
              <a:t>متاح من خلال هذا الرابط: </a:t>
            </a:r>
          </a:p>
          <a:p>
            <a:pPr rtl="1">
              <a:lnSpc>
                <a:spcPct val="200000"/>
              </a:lnSpc>
            </a:pPr>
            <a:r>
              <a:rPr lang="en-US" sz="1400" dirty="0">
                <a:solidFill>
                  <a:srgbClr val="2D3956"/>
                </a:solidFill>
                <a:latin typeface="Alexandria" pitchFamily="2" charset="-78"/>
                <a:cs typeface="Alexandria" pitchFamily="2" charset="-78"/>
              </a:rPr>
              <a:t>https://www.wipo.int/edocs/mdocs/arab/ar/wipo_ip_uni_bah_04/wipo_ip_uni_bah_04_1.doc</a:t>
            </a:r>
          </a:p>
          <a:p>
            <a:pPr algn="r" rtl="1">
              <a:lnSpc>
                <a:spcPct val="200000"/>
              </a:lnSpc>
            </a:pPr>
            <a:endParaRPr lang="ar-EG" sz="1400" dirty="0">
              <a:solidFill>
                <a:srgbClr val="2D3956"/>
              </a:solidFill>
              <a:latin typeface="Alexandria" pitchFamily="2" charset="-78"/>
              <a:cs typeface="Alexandria" pitchFamily="2" charset="-78"/>
            </a:endParaRPr>
          </a:p>
          <a:p>
            <a:pPr algn="r" rtl="1">
              <a:lnSpc>
                <a:spcPct val="200000"/>
              </a:lnSpc>
            </a:pPr>
            <a:endParaRPr lang="ar-EG" sz="1600" dirty="0" smtClean="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3614605"/>
      </p:ext>
    </p:extLst>
  </p:cSld>
  <p:clrMapOvr>
    <a:masterClrMapping/>
  </p:clrMapOvr>
  <mc:AlternateContent xmlns:mc="http://schemas.openxmlformats.org/markup-compatibility/2006" xmlns:p14="http://schemas.microsoft.com/office/powerpoint/2010/main">
    <mc:Choice Requires="p14">
      <p:transition spd="slow" p14:dur="2000" advTm="419753"/>
    </mc:Choice>
    <mc:Fallback xmlns="">
      <p:transition spd="slow" advTm="419753"/>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184857" y="1426203"/>
            <a:ext cx="9053848" cy="3970318"/>
          </a:xfrm>
          <a:prstGeom prst="rect">
            <a:avLst/>
          </a:prstGeom>
          <a:noFill/>
        </p:spPr>
        <p:txBody>
          <a:bodyPr wrap="square" rtlCol="0">
            <a:spAutoFit/>
          </a:bodyPr>
          <a:lstStyle/>
          <a:p>
            <a:pPr algn="r" rtl="1">
              <a:lnSpc>
                <a:spcPct val="200000"/>
              </a:lnSpc>
            </a:pPr>
            <a:r>
              <a:rPr lang="ar-EG" sz="1400" dirty="0" smtClean="0">
                <a:solidFill>
                  <a:srgbClr val="2D3956"/>
                </a:solidFill>
                <a:latin typeface="Alexandria" pitchFamily="2" charset="-78"/>
                <a:cs typeface="Alexandria" pitchFamily="2" charset="-78"/>
              </a:rPr>
              <a:t>- الهيئة </a:t>
            </a:r>
            <a:r>
              <a:rPr lang="ar-EG" sz="1400" dirty="0">
                <a:solidFill>
                  <a:srgbClr val="2D3956"/>
                </a:solidFill>
                <a:latin typeface="Alexandria" pitchFamily="2" charset="-78"/>
                <a:cs typeface="Alexandria" pitchFamily="2" charset="-78"/>
              </a:rPr>
              <a:t>السعودية للملكية الفكرية، من خلال هذا الرابط: </a:t>
            </a:r>
          </a:p>
          <a:p>
            <a:pPr rtl="1">
              <a:lnSpc>
                <a:spcPct val="200000"/>
              </a:lnSpc>
            </a:pPr>
            <a:r>
              <a:rPr lang="en-US" sz="1400" dirty="0">
                <a:solidFill>
                  <a:srgbClr val="2D3956"/>
                </a:solidFill>
                <a:latin typeface="Alexandria" pitchFamily="2" charset="-78"/>
                <a:cs typeface="Alexandria" pitchFamily="2" charset="-78"/>
              </a:rPr>
              <a:t>https://www.saip.gov.sa/ar/ip-domains/239/</a:t>
            </a:r>
          </a:p>
          <a:p>
            <a:pPr algn="r" rtl="1">
              <a:lnSpc>
                <a:spcPct val="200000"/>
              </a:lnSpc>
            </a:pPr>
            <a:r>
              <a:rPr lang="ar-EG" sz="1400" dirty="0" smtClean="0">
                <a:solidFill>
                  <a:srgbClr val="2D3956"/>
                </a:solidFill>
                <a:latin typeface="Alexandria" pitchFamily="2" charset="-78"/>
                <a:cs typeface="Alexandria" pitchFamily="2" charset="-78"/>
              </a:rPr>
              <a:t>-د </a:t>
            </a:r>
            <a:r>
              <a:rPr lang="ar-EG" sz="1400" dirty="0">
                <a:solidFill>
                  <a:srgbClr val="2D3956"/>
                </a:solidFill>
                <a:latin typeface="Alexandria" pitchFamily="2" charset="-78"/>
                <a:cs typeface="Alexandria" pitchFamily="2" charset="-78"/>
              </a:rPr>
              <a:t>أحمد صالح مخلوف، حقوق الملكية الفكرية في النظام السعودي، دار الإجادة، الرياض</a:t>
            </a:r>
            <a:r>
              <a:rPr lang="ar-EG" sz="1400" dirty="0" smtClean="0">
                <a:solidFill>
                  <a:srgbClr val="2D3956"/>
                </a:solidFill>
                <a:latin typeface="Alexandria" pitchFamily="2" charset="-78"/>
                <a:cs typeface="Alexandria" pitchFamily="2" charset="-78"/>
              </a:rPr>
              <a:t>، 2017</a:t>
            </a:r>
          </a:p>
          <a:p>
            <a:pPr algn="r" rtl="1">
              <a:lnSpc>
                <a:spcPct val="200000"/>
              </a:lnSpc>
            </a:pPr>
            <a:r>
              <a:rPr lang="ar-EG" sz="1400" dirty="0" smtClean="0">
                <a:solidFill>
                  <a:srgbClr val="2D3956"/>
                </a:solidFill>
                <a:latin typeface="Alexandria" pitchFamily="2" charset="-78"/>
                <a:cs typeface="Alexandria" pitchFamily="2" charset="-78"/>
              </a:rPr>
              <a:t>-باسم عبدالرازق محمد الشيخ، براءة الاختراع وتطورها في القانون الدولي، مجلة كلية الشريعة والقانون بطنطا، عدد 38، 2023.</a:t>
            </a:r>
          </a:p>
          <a:p>
            <a:pPr algn="r" rtl="1">
              <a:lnSpc>
                <a:spcPct val="200000"/>
              </a:lnSpc>
            </a:pPr>
            <a:r>
              <a:rPr lang="ar-EG" sz="1400" dirty="0" smtClean="0">
                <a:solidFill>
                  <a:srgbClr val="2D3956"/>
                </a:solidFill>
                <a:latin typeface="Alexandria" pitchFamily="2" charset="-78"/>
                <a:cs typeface="Alexandria" pitchFamily="2" charset="-78"/>
              </a:rPr>
              <a:t>-عماد حمد محمود الإبراهيمي، الحماية المدنية لبراءات الاختراع والأسرار التجارية، رسالة ماجستير، جامعة النجاح الوطنية، كلية الدراسات العليا، 2012.</a:t>
            </a:r>
          </a:p>
          <a:p>
            <a:pPr algn="r" rtl="1">
              <a:lnSpc>
                <a:spcPct val="200000"/>
              </a:lnSpc>
            </a:pPr>
            <a:r>
              <a:rPr lang="ar-EG" sz="1400" dirty="0" smtClean="0">
                <a:solidFill>
                  <a:srgbClr val="2D3956"/>
                </a:solidFill>
                <a:latin typeface="Alexandria" pitchFamily="2" charset="-78"/>
                <a:cs typeface="Alexandria" pitchFamily="2" charset="-78"/>
              </a:rPr>
              <a:t>-أسية </a:t>
            </a:r>
            <a:r>
              <a:rPr lang="ar-EG" sz="1400" dirty="0" err="1" smtClean="0">
                <a:solidFill>
                  <a:srgbClr val="2D3956"/>
                </a:solidFill>
                <a:latin typeface="Alexandria" pitchFamily="2" charset="-78"/>
                <a:cs typeface="Alexandria" pitchFamily="2" charset="-78"/>
              </a:rPr>
              <a:t>بورجيبة</a:t>
            </a:r>
            <a:r>
              <a:rPr lang="ar-EG" sz="1400" dirty="0" smtClean="0">
                <a:solidFill>
                  <a:srgbClr val="2D3956"/>
                </a:solidFill>
                <a:latin typeface="Alexandria" pitchFamily="2" charset="-78"/>
                <a:cs typeface="Alexandria" pitchFamily="2" charset="-78"/>
              </a:rPr>
              <a:t>، النظام القانوني لبراءة الاختراع، رسالة دكتوراه، كلية الحقوق والعلوم السياسية، جامعة 8 مايو 1945 قالمة، 2012/2022.</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70467690"/>
      </p:ext>
    </p:extLst>
  </p:cSld>
  <p:clrMapOvr>
    <a:masterClrMapping/>
  </p:clrMapOvr>
  <mc:AlternateContent xmlns:mc="http://schemas.openxmlformats.org/markup-compatibility/2006" xmlns:p14="http://schemas.microsoft.com/office/powerpoint/2010/main">
    <mc:Choice Requires="p14">
      <p:transition spd="slow" p14:dur="2000" advTm="419753"/>
    </mc:Choice>
    <mc:Fallback xmlns="">
      <p:transition spd="slow" advTm="419753"/>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468193" y="1426203"/>
            <a:ext cx="8770512" cy="6924973"/>
          </a:xfrm>
          <a:prstGeom prst="rect">
            <a:avLst/>
          </a:prstGeom>
          <a:noFill/>
        </p:spPr>
        <p:txBody>
          <a:bodyPr wrap="square" rtlCol="0">
            <a:spAutoFit/>
          </a:bodyPr>
          <a:lstStyle/>
          <a:p>
            <a:pPr algn="just" rtl="1">
              <a:lnSpc>
                <a:spcPct val="200000"/>
              </a:lnSpc>
            </a:pPr>
            <a:r>
              <a:rPr lang="ar-EG" sz="1400" dirty="0" smtClean="0">
                <a:solidFill>
                  <a:srgbClr val="2D3956"/>
                </a:solidFill>
                <a:latin typeface="Alexandria" pitchFamily="2" charset="-78"/>
                <a:cs typeface="Alexandria" pitchFamily="2" charset="-78"/>
              </a:rPr>
              <a:t>-</a:t>
            </a:r>
            <a:r>
              <a:rPr lang="ar-EG" sz="1400" dirty="0">
                <a:solidFill>
                  <a:srgbClr val="2D3956"/>
                </a:solidFill>
                <a:latin typeface="Alexandria" pitchFamily="2" charset="-78"/>
                <a:cs typeface="Alexandria" pitchFamily="2" charset="-78"/>
              </a:rPr>
              <a:t>رائد </a:t>
            </a:r>
            <a:r>
              <a:rPr lang="ar-EG" sz="1400" dirty="0" smtClean="0">
                <a:solidFill>
                  <a:srgbClr val="2D3956"/>
                </a:solidFill>
                <a:latin typeface="Alexandria" pitchFamily="2" charset="-78"/>
                <a:cs typeface="Alexandria" pitchFamily="2" charset="-78"/>
              </a:rPr>
              <a:t>صبح</a:t>
            </a:r>
            <a:r>
              <a:rPr lang="ar-EG" sz="1400" dirty="0">
                <a:solidFill>
                  <a:srgbClr val="2D3956"/>
                </a:solidFill>
                <a:latin typeface="Alexandria" pitchFamily="2" charset="-78"/>
                <a:cs typeface="Alexandria" pitchFamily="2" charset="-78"/>
              </a:rPr>
              <a:t>، وسائل الحماية المدنية لبراءة الاختراع في القانون الأردني "دراسة </a:t>
            </a:r>
            <a:r>
              <a:rPr lang="ar-EG" sz="1400" dirty="0" smtClean="0">
                <a:solidFill>
                  <a:srgbClr val="2D3956"/>
                </a:solidFill>
                <a:latin typeface="Alexandria" pitchFamily="2" charset="-78"/>
                <a:cs typeface="Alexandria" pitchFamily="2" charset="-78"/>
              </a:rPr>
              <a:t>مقارنة«، مجلة البحوث الفقهية والقانونية، كلية الشريعة والقانون، فرع جامعة الأزهر، دمنهور، عدد 38، المجلد 34.</a:t>
            </a:r>
          </a:p>
          <a:p>
            <a:pPr algn="just" rtl="1">
              <a:lnSpc>
                <a:spcPct val="200000"/>
              </a:lnSpc>
            </a:pPr>
            <a:r>
              <a:rPr lang="ar-EG" sz="1400" dirty="0">
                <a:solidFill>
                  <a:srgbClr val="2D3956"/>
                </a:solidFill>
                <a:latin typeface="Alexandria" pitchFamily="2" charset="-78"/>
                <a:cs typeface="Alexandria" pitchFamily="2" charset="-78"/>
              </a:rPr>
              <a:t>-مليكة </a:t>
            </a:r>
            <a:r>
              <a:rPr lang="ar-EG" sz="1400" dirty="0" smtClean="0">
                <a:solidFill>
                  <a:srgbClr val="2D3956"/>
                </a:solidFill>
                <a:latin typeface="Alexandria" pitchFamily="2" charset="-78"/>
                <a:cs typeface="Alexandria" pitchFamily="2" charset="-78"/>
              </a:rPr>
              <a:t>جامع، الحماية القانونية </a:t>
            </a:r>
            <a:r>
              <a:rPr lang="ar-EG" sz="1400" dirty="0">
                <a:solidFill>
                  <a:srgbClr val="2D3956"/>
                </a:solidFill>
                <a:latin typeface="Alexandria" pitchFamily="2" charset="-78"/>
                <a:cs typeface="Alexandria" pitchFamily="2" charset="-78"/>
              </a:rPr>
              <a:t>لبراءة الاختراع، مجلة القانون والعلوم </a:t>
            </a:r>
            <a:r>
              <a:rPr lang="ar-EG" sz="1400" dirty="0" smtClean="0">
                <a:solidFill>
                  <a:srgbClr val="2D3956"/>
                </a:solidFill>
                <a:latin typeface="Alexandria" pitchFamily="2" charset="-78"/>
                <a:cs typeface="Alexandria" pitchFamily="2" charset="-78"/>
              </a:rPr>
              <a:t>السياسية، عدد 2، المجلد، 4.</a:t>
            </a:r>
          </a:p>
          <a:p>
            <a:pPr algn="just" rtl="1">
              <a:lnSpc>
                <a:spcPct val="200000"/>
              </a:lnSpc>
            </a:pPr>
            <a:r>
              <a:rPr lang="ar-EG" sz="1600" dirty="0" smtClean="0">
                <a:solidFill>
                  <a:srgbClr val="2D3956"/>
                </a:solidFill>
                <a:latin typeface="Alexandria" pitchFamily="2" charset="-78"/>
                <a:cs typeface="Alexandria" pitchFamily="2" charset="-78"/>
              </a:rPr>
              <a:t>-رحمة براهيمي، الحماية القانونية لبراءة الاختراع، رسالة ماجستير، جامعة عبدالحميد بن باديس، كلية الحقوق والعلوم السياسية، 2017/2018.</a:t>
            </a:r>
          </a:p>
          <a:p>
            <a:pPr algn="just" rtl="1">
              <a:lnSpc>
                <a:spcPct val="200000"/>
              </a:lnSpc>
            </a:pPr>
            <a:r>
              <a:rPr lang="ar-EG" sz="1600" dirty="0" smtClean="0">
                <a:solidFill>
                  <a:srgbClr val="2D3956"/>
                </a:solidFill>
                <a:latin typeface="Alexandria" pitchFamily="2" charset="-78"/>
                <a:cs typeface="Alexandria" pitchFamily="2" charset="-78"/>
              </a:rPr>
              <a:t>-حسن بن محمد بن مصبح البلوشي، الطبيعة القانونية لبراءة الاختراع، مجلة المنارة للدراسات الإدارية والقانونية، عدد 35، 2021.</a:t>
            </a:r>
          </a:p>
          <a:p>
            <a:pPr algn="just" rtl="1">
              <a:lnSpc>
                <a:spcPct val="200000"/>
              </a:lnSpc>
            </a:pPr>
            <a:r>
              <a:rPr lang="ar-EG" sz="1400" dirty="0" smtClean="0">
                <a:solidFill>
                  <a:srgbClr val="2D3956"/>
                </a:solidFill>
                <a:latin typeface="Alexandria" pitchFamily="2" charset="-78"/>
                <a:cs typeface="Alexandria" pitchFamily="2" charset="-78"/>
              </a:rPr>
              <a:t>-مكتب </a:t>
            </a:r>
            <a:r>
              <a:rPr lang="ar-EG" sz="1400" dirty="0">
                <a:solidFill>
                  <a:srgbClr val="2D3956"/>
                </a:solidFill>
                <a:latin typeface="Alexandria" pitchFamily="2" charset="-78"/>
                <a:cs typeface="Alexandria" pitchFamily="2" charset="-78"/>
              </a:rPr>
              <a:t>براءات الاختراع المصري، دليل مكتب براءات الاختراع المصري، كيفية تقديم طلب براءة اختراع محلي أو دولي،  2022، متاح من خلال هذا الرابط:                     </a:t>
            </a:r>
            <a:r>
              <a:rPr lang="en-US" sz="1400" dirty="0">
                <a:solidFill>
                  <a:srgbClr val="2D3956"/>
                </a:solidFill>
                <a:latin typeface="Alexandria" pitchFamily="2" charset="-78"/>
                <a:cs typeface="Alexandria" pitchFamily="2" charset="-78"/>
              </a:rPr>
              <a:t>http://www.egypo.gov.eg/how_apply/guide.pdf</a:t>
            </a:r>
          </a:p>
          <a:p>
            <a:pPr algn="just" rtl="1">
              <a:lnSpc>
                <a:spcPct val="200000"/>
              </a:lnSpc>
            </a:pPr>
            <a:endParaRPr lang="ar-EG" sz="1600" dirty="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27404871"/>
      </p:ext>
    </p:extLst>
  </p:cSld>
  <p:clrMapOvr>
    <a:masterClrMapping/>
  </p:clrMapOvr>
  <mc:AlternateContent xmlns:mc="http://schemas.openxmlformats.org/markup-compatibility/2006" xmlns:p14="http://schemas.microsoft.com/office/powerpoint/2010/main">
    <mc:Choice Requires="p14">
      <p:transition spd="slow" p14:dur="2000" advTm="419753"/>
    </mc:Choice>
    <mc:Fallback xmlns="">
      <p:transition spd="slow" advTm="419753"/>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367466" y="542565"/>
            <a:ext cx="2758843" cy="7530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3128"/>
    </mc:Choice>
    <mc:Fallback xmlns="">
      <p:transition spd="slow" advTm="113128"/>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A081300-58AE-45F2-8796-90138BFBBDE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DE59052-EB7A-431B-A90A-A07E9357AD2A}">
  <ds:schemaRefs>
    <ds:schemaRef ds:uri="http://schemas.microsoft.com/sharepoint/v3/contenttype/forms"/>
  </ds:schemaRefs>
</ds:datastoreItem>
</file>

<file path=customXml/itemProps3.xml><?xml version="1.0" encoding="utf-8"?>
<ds:datastoreItem xmlns:ds="http://schemas.openxmlformats.org/officeDocument/2006/customXml" ds:itemID="{06225ADC-BB38-456D-AA0E-A35A91E43FDB}">
  <ds:schemaRefs>
    <ds:schemaRef ds:uri="d13aca44-ef33-4cf4-9980-7f0b00e6eeb9"/>
    <ds:schemaRef ds:uri="49100919-8a76-4266-be0c-7dc583902cb4"/>
    <ds:schemaRef ds:uri="http://purl.org/dc/elements/1.1/"/>
    <ds:schemaRef ds:uri="http://purl.org/dc/terms/"/>
    <ds:schemaRef ds:uri="http://purl.org/dc/dcmitype/"/>
    <ds:schemaRef ds:uri="http://schemas.microsoft.com/office/2006/documentManagement/types"/>
    <ds:schemaRef ds:uri="http://www.w3.org/XML/1998/namespace"/>
    <ds:schemaRef ds:uri="http://schemas.microsoft.com/office/infopath/2007/PartnerControls"/>
    <ds:schemaRef ds:uri="http://schemas.openxmlformats.org/package/2006/metadata/core-propertie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6474</TotalTime>
  <Words>2133</Words>
  <Application>Microsoft Office PowerPoint</Application>
  <PresentationFormat>مخصص</PresentationFormat>
  <Paragraphs>303</Paragraphs>
  <Slides>47</Slides>
  <Notes>4</Notes>
  <HiddenSlides>0</HiddenSlides>
  <MMClips>0</MMClips>
  <ScaleCrop>false</ScaleCrop>
  <HeadingPairs>
    <vt:vector size="4" baseType="variant">
      <vt:variant>
        <vt:lpstr>نسق</vt:lpstr>
      </vt:variant>
      <vt:variant>
        <vt:i4>2</vt:i4>
      </vt:variant>
      <vt:variant>
        <vt:lpstr>عناوين الشرائح</vt:lpstr>
      </vt:variant>
      <vt:variant>
        <vt:i4>47</vt:i4>
      </vt:variant>
    </vt:vector>
  </HeadingPairs>
  <TitlesOfParts>
    <vt:vector size="49" baseType="lpstr">
      <vt:lpstr>Office Theme</vt:lpstr>
      <vt:lpstr>1_Office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DR-Nora</cp:lastModifiedBy>
  <cp:revision>509</cp:revision>
  <dcterms:created xsi:type="dcterms:W3CDTF">2023-04-29T09:08:00Z</dcterms:created>
  <dcterms:modified xsi:type="dcterms:W3CDTF">2024-02-14T19:53:10Z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