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3"/>
  </p:notesMasterIdLst>
  <p:sldIdLst>
    <p:sldId id="590" r:id="rId3"/>
    <p:sldId id="535" r:id="rId4"/>
    <p:sldId id="634" r:id="rId5"/>
    <p:sldId id="633" r:id="rId6"/>
    <p:sldId id="635" r:id="rId7"/>
    <p:sldId id="636" r:id="rId8"/>
    <p:sldId id="637" r:id="rId9"/>
    <p:sldId id="638" r:id="rId10"/>
    <p:sldId id="639" r:id="rId11"/>
    <p:sldId id="640" r:id="rId12"/>
    <p:sldId id="641" r:id="rId13"/>
    <p:sldId id="642" r:id="rId14"/>
    <p:sldId id="643" r:id="rId15"/>
    <p:sldId id="517" r:id="rId16"/>
    <p:sldId id="644" r:id="rId17"/>
    <p:sldId id="645" r:id="rId18"/>
    <p:sldId id="646" r:id="rId19"/>
    <p:sldId id="647" r:id="rId20"/>
    <p:sldId id="648" r:id="rId21"/>
    <p:sldId id="649" r:id="rId22"/>
    <p:sldId id="650" r:id="rId23"/>
    <p:sldId id="651" r:id="rId24"/>
    <p:sldId id="652" r:id="rId25"/>
    <p:sldId id="653" r:id="rId26"/>
    <p:sldId id="654" r:id="rId27"/>
    <p:sldId id="655" r:id="rId28"/>
    <p:sldId id="656" r:id="rId29"/>
    <p:sldId id="657" r:id="rId30"/>
    <p:sldId id="658" r:id="rId31"/>
    <p:sldId id="506" r:id="rId32"/>
    <p:sldId id="659" r:id="rId33"/>
    <p:sldId id="565" r:id="rId34"/>
    <p:sldId id="672" r:id="rId35"/>
    <p:sldId id="673" r:id="rId36"/>
    <p:sldId id="674" r:id="rId37"/>
    <p:sldId id="675" r:id="rId38"/>
    <p:sldId id="676" r:id="rId39"/>
    <p:sldId id="677" r:id="rId40"/>
    <p:sldId id="678"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5"/>
            <p14:sldId id="634"/>
            <p14:sldId id="633"/>
            <p14:sldId id="635"/>
            <p14:sldId id="636"/>
            <p14:sldId id="637"/>
            <p14:sldId id="638"/>
            <p14:sldId id="639"/>
            <p14:sldId id="640"/>
            <p14:sldId id="641"/>
            <p14:sldId id="642"/>
            <p14:sldId id="643"/>
            <p14:sldId id="517"/>
            <p14:sldId id="644"/>
            <p14:sldId id="645"/>
            <p14:sldId id="646"/>
            <p14:sldId id="647"/>
            <p14:sldId id="648"/>
            <p14:sldId id="649"/>
            <p14:sldId id="650"/>
            <p14:sldId id="651"/>
            <p14:sldId id="652"/>
            <p14:sldId id="653"/>
            <p14:sldId id="654"/>
            <p14:sldId id="655"/>
            <p14:sldId id="656"/>
            <p14:sldId id="657"/>
            <p14:sldId id="658"/>
            <p14:sldId id="506"/>
            <p14:sldId id="659"/>
            <p14:sldId id="565"/>
            <p14:sldId id="672"/>
            <p14:sldId id="673"/>
            <p14:sldId id="674"/>
            <p14:sldId id="675"/>
            <p14:sldId id="676"/>
            <p14:sldId id="677"/>
            <p14:sldId id="678"/>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10823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2572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17476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89696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09/01/2024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9797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09/01/2024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24758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09/01/2024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12211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79971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09/01/2024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0077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9202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09/01/2024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5055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687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674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5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4070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343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09/01/2024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09/01/2024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82675335"/>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martsheet.com/content/lessons-learned" TargetMode="External"/><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hyperlink" Target="https://www.projectmanager.com/software/use-cases/change-management" TargetMode="External"/><Relationship Id="rId2" Type="http://schemas.openxmlformats.org/officeDocument/2006/relationships/image" Target="../media/image8.png"/><Relationship Id="rId1" Type="http://schemas.openxmlformats.org/officeDocument/2006/relationships/slideLayout" Target="../slideLayouts/slideLayout27.xml"/><Relationship Id="rId4" Type="http://schemas.openxmlformats.org/officeDocument/2006/relationships/hyperlink" Target="https://www.projectmanager.com/blog/what-is-corporate-governance"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6.svg"/><Relationship Id="rId2" Type="http://schemas.openxmlformats.org/officeDocument/2006/relationships/image" Target="../media/image18.jpe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2012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Execution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3DA96F8E-F77E-2415-2D91-A0BDFBCDD7B0}"/>
              </a:ext>
            </a:extLst>
          </p:cNvPr>
          <p:cNvSpPr/>
          <p:nvPr/>
        </p:nvSpPr>
        <p:spPr>
          <a:xfrm rot="18885127">
            <a:off x="1688017" y="4128512"/>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899307DA-3409-6A6D-033C-CF6F4FCA1035}"/>
              </a:ext>
            </a:extLst>
          </p:cNvPr>
          <p:cNvSpPr txBox="1">
            <a:spLocks/>
          </p:cNvSpPr>
          <p:nvPr/>
        </p:nvSpPr>
        <p:spPr>
          <a:xfrm>
            <a:off x="1315523" y="2336556"/>
            <a:ext cx="9416233"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70C0"/>
                </a:solidFill>
                <a:latin typeface="+mj-lt"/>
              </a:rPr>
              <a:t>In this lesson, we’ll:</a:t>
            </a:r>
          </a:p>
          <a:p>
            <a:pPr algn="just" fontAlgn="base"/>
            <a:r>
              <a:rPr lang="en-US" sz="2000" dirty="0">
                <a:latin typeface="+mj-lt"/>
              </a:rPr>
              <a:t> Learn the steps, methodology, and processes that lead to successful Project Execution.   </a:t>
            </a:r>
          </a:p>
          <a:p>
            <a:pPr algn="just" fontAlgn="base"/>
            <a:endParaRPr lang="en-US" sz="2000" dirty="0">
              <a:latin typeface="+mj-lt"/>
            </a:endParaRPr>
          </a:p>
          <a:p>
            <a:pPr algn="just" fontAlgn="base"/>
            <a:r>
              <a:rPr lang="en-US" sz="2000" dirty="0">
                <a:latin typeface="+mj-lt"/>
              </a:rPr>
              <a:t>Find </a:t>
            </a:r>
            <a:r>
              <a:rPr lang="en-US" sz="2000" b="1" dirty="0">
                <a:latin typeface="+mj-lt"/>
              </a:rPr>
              <a:t>Project Execution Steps </a:t>
            </a:r>
            <a:r>
              <a:rPr lang="en-US" sz="2000" dirty="0">
                <a:latin typeface="+mj-lt"/>
              </a:rPr>
              <a:t>and </a:t>
            </a:r>
            <a:r>
              <a:rPr lang="en-US" sz="2000" b="1" dirty="0">
                <a:latin typeface="+mj-lt"/>
              </a:rPr>
              <a:t>Processes</a:t>
            </a:r>
            <a:r>
              <a:rPr lang="en-US" sz="2000" dirty="0">
                <a:latin typeface="+mj-lt"/>
              </a:rPr>
              <a:t>, the causes and solutions to </a:t>
            </a:r>
            <a:r>
              <a:rPr lang="en-US" sz="2000" b="1" dirty="0">
                <a:latin typeface="+mj-lt"/>
              </a:rPr>
              <a:t>Execution Gaps </a:t>
            </a:r>
            <a:r>
              <a:rPr lang="en-US" sz="2000" dirty="0">
                <a:latin typeface="+mj-lt"/>
              </a:rPr>
              <a:t>, and helpful tools to support your Project’s next success, such as a </a:t>
            </a:r>
            <a:r>
              <a:rPr lang="en-US" sz="2000" b="1" dirty="0">
                <a:latin typeface="+mj-lt"/>
              </a:rPr>
              <a:t>Project Execution Checklist</a:t>
            </a:r>
            <a:r>
              <a:rPr lang="en-US" sz="2000" dirty="0">
                <a:latin typeface="+mj-lt"/>
              </a:rPr>
              <a:t>, solutions to prevent </a:t>
            </a:r>
            <a:r>
              <a:rPr lang="en-US" sz="2000" b="1" dirty="0">
                <a:latin typeface="+mj-lt"/>
              </a:rPr>
              <a:t>Execution Gaps</a:t>
            </a:r>
            <a:r>
              <a:rPr lang="en-US" sz="2000" dirty="0">
                <a:latin typeface="+mj-lt"/>
              </a:rPr>
              <a:t>. </a:t>
            </a:r>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definition</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definition</a:t>
            </a:r>
          </a:p>
        </p:txBody>
      </p:sp>
      <p:sp>
        <p:nvSpPr>
          <p:cNvPr id="6" name="Espace réservé du contenu 2">
            <a:extLst>
              <a:ext uri="{FF2B5EF4-FFF2-40B4-BE49-F238E27FC236}">
                <a16:creationId xmlns:a16="http://schemas.microsoft.com/office/drawing/2014/main" id="{39FCE6A9-79C6-B919-BBFA-59514D2F4FD8}"/>
              </a:ext>
            </a:extLst>
          </p:cNvPr>
          <p:cNvSpPr txBox="1">
            <a:spLocks/>
          </p:cNvSpPr>
          <p:nvPr/>
        </p:nvSpPr>
        <p:spPr>
          <a:xfrm>
            <a:off x="1644536" y="2441585"/>
            <a:ext cx="8772525"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The term </a:t>
            </a:r>
            <a:r>
              <a:rPr lang="en-US" sz="2000" b="1" i="1" dirty="0">
                <a:solidFill>
                  <a:srgbClr val="0070C0"/>
                </a:solidFill>
                <a:latin typeface="+mj-lt"/>
              </a:rPr>
              <a:t>Project Execution</a:t>
            </a:r>
            <a:r>
              <a:rPr lang="en-US" sz="2000" dirty="0">
                <a:latin typeface="+mj-lt"/>
              </a:rPr>
              <a:t>, also known as</a:t>
            </a:r>
            <a:r>
              <a:rPr lang="en-US" sz="2000" i="1" dirty="0">
                <a:latin typeface="+mj-lt"/>
              </a:rPr>
              <a:t> </a:t>
            </a:r>
            <a:r>
              <a:rPr lang="en-US" sz="2000" b="1" i="1" dirty="0">
                <a:solidFill>
                  <a:srgbClr val="0070C0"/>
                </a:solidFill>
                <a:latin typeface="+mj-lt"/>
              </a:rPr>
              <a:t>Project Implementation</a:t>
            </a:r>
            <a:r>
              <a:rPr lang="en-US" sz="2000" dirty="0">
                <a:latin typeface="+mj-lt"/>
              </a:rPr>
              <a:t>, refers to the actions a Team takes during </a:t>
            </a:r>
            <a:r>
              <a:rPr lang="en-US" sz="2000" b="1" i="1" dirty="0">
                <a:latin typeface="+mj-lt"/>
              </a:rPr>
              <a:t>the </a:t>
            </a:r>
            <a:r>
              <a:rPr lang="en-US" sz="2000" b="1" i="1" dirty="0">
                <a:solidFill>
                  <a:srgbClr val="0070C0"/>
                </a:solidFill>
                <a:latin typeface="+mj-lt"/>
              </a:rPr>
              <a:t>third phase </a:t>
            </a:r>
            <a:r>
              <a:rPr lang="en-US" sz="2000" b="1" i="1" dirty="0">
                <a:latin typeface="+mj-lt"/>
              </a:rPr>
              <a:t>of the project lifecycle</a:t>
            </a:r>
            <a:r>
              <a:rPr lang="en-US" sz="2000" b="1" dirty="0">
                <a:latin typeface="+mj-lt"/>
              </a:rPr>
              <a:t>, </a:t>
            </a:r>
            <a:r>
              <a:rPr lang="en-US" sz="2000" dirty="0">
                <a:latin typeface="+mj-lt"/>
              </a:rPr>
              <a:t>as</a:t>
            </a:r>
            <a:r>
              <a:rPr lang="en-US" sz="2000" b="1" dirty="0">
                <a:latin typeface="+mj-lt"/>
              </a:rPr>
              <a:t> </a:t>
            </a:r>
            <a:r>
              <a:rPr lang="en-US" sz="2000" dirty="0">
                <a:latin typeface="+mj-lt"/>
              </a:rPr>
              <a:t>outlined by Project Management Institute (PMI). </a:t>
            </a:r>
          </a:p>
          <a:p>
            <a:pPr algn="just" fontAlgn="base"/>
            <a:endParaRPr lang="en-US" sz="2000" dirty="0">
              <a:latin typeface="+mj-lt"/>
            </a:endParaRPr>
          </a:p>
          <a:p>
            <a:pPr algn="just" fontAlgn="base"/>
            <a:r>
              <a:rPr lang="en-US" sz="2000" dirty="0">
                <a:latin typeface="+mj-lt"/>
              </a:rPr>
              <a:t>During </a:t>
            </a:r>
            <a:r>
              <a:rPr lang="en-US" sz="2000" b="1" dirty="0">
                <a:solidFill>
                  <a:srgbClr val="0070C0"/>
                </a:solidFill>
                <a:latin typeface="+mj-lt"/>
              </a:rPr>
              <a:t>the</a:t>
            </a:r>
            <a:r>
              <a:rPr lang="en-US" sz="2000" dirty="0">
                <a:solidFill>
                  <a:srgbClr val="0070C0"/>
                </a:solidFill>
                <a:latin typeface="+mj-lt"/>
              </a:rPr>
              <a:t> </a:t>
            </a:r>
            <a:r>
              <a:rPr lang="en-US" sz="2000" b="1" dirty="0">
                <a:solidFill>
                  <a:srgbClr val="0070C0"/>
                </a:solidFill>
                <a:latin typeface="+mj-lt"/>
              </a:rPr>
              <a:t>Project Execution Phase</a:t>
            </a:r>
            <a:r>
              <a:rPr lang="en-US" sz="2000" dirty="0">
                <a:latin typeface="+mj-lt"/>
              </a:rPr>
              <a:t>, a Project moves </a:t>
            </a:r>
            <a:r>
              <a:rPr lang="en-US" sz="2000" b="1" dirty="0">
                <a:solidFill>
                  <a:srgbClr val="0070C0"/>
                </a:solidFill>
                <a:latin typeface="+mj-lt"/>
              </a:rPr>
              <a:t>from planning to completion</a:t>
            </a:r>
            <a:r>
              <a:rPr lang="en-US" sz="2000" dirty="0">
                <a:solidFill>
                  <a:srgbClr val="0070C0"/>
                </a:solidFill>
                <a:latin typeface="+mj-lt"/>
              </a:rPr>
              <a:t>. </a:t>
            </a: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definition</a:t>
            </a:r>
          </a:p>
        </p:txBody>
      </p:sp>
      <p:sp>
        <p:nvSpPr>
          <p:cNvPr id="2" name="Espace réservé du contenu 2">
            <a:extLst>
              <a:ext uri="{FF2B5EF4-FFF2-40B4-BE49-F238E27FC236}">
                <a16:creationId xmlns:a16="http://schemas.microsoft.com/office/drawing/2014/main" id="{50C20438-8AE7-90CA-6143-09C816B6AEE3}"/>
              </a:ext>
            </a:extLst>
          </p:cNvPr>
          <p:cNvSpPr txBox="1">
            <a:spLocks/>
          </p:cNvSpPr>
          <p:nvPr/>
        </p:nvSpPr>
        <p:spPr>
          <a:xfrm>
            <a:off x="1896487" y="2395678"/>
            <a:ext cx="8526023"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0" i="0" dirty="0">
                <a:effectLst/>
                <a:latin typeface="+mj-lt"/>
              </a:rPr>
              <a:t>The term </a:t>
            </a:r>
            <a:r>
              <a:rPr lang="en-US" sz="2000" b="1" i="1" dirty="0">
                <a:solidFill>
                  <a:srgbClr val="0070C0"/>
                </a:solidFill>
                <a:effectLst/>
                <a:latin typeface="+mj-lt"/>
              </a:rPr>
              <a:t>Project Execution Process</a:t>
            </a:r>
            <a:r>
              <a:rPr lang="en-US" sz="2000" b="1" i="0" dirty="0">
                <a:solidFill>
                  <a:srgbClr val="0070C0"/>
                </a:solidFill>
                <a:effectLst/>
                <a:latin typeface="+mj-lt"/>
              </a:rPr>
              <a:t> (PEP) </a:t>
            </a:r>
            <a:r>
              <a:rPr lang="en-US" sz="2000" b="0" i="0" dirty="0">
                <a:effectLst/>
                <a:latin typeface="+mj-lt"/>
              </a:rPr>
              <a:t>refers to the set of </a:t>
            </a:r>
            <a:r>
              <a:rPr lang="en-US" sz="2000" b="1" i="0" dirty="0">
                <a:solidFill>
                  <a:srgbClr val="0070C0"/>
                </a:solidFill>
                <a:effectLst/>
                <a:latin typeface="+mj-lt"/>
              </a:rPr>
              <a:t>tasks</a:t>
            </a:r>
            <a:r>
              <a:rPr lang="en-US" sz="2000" b="0" i="0" dirty="0">
                <a:effectLst/>
                <a:latin typeface="+mj-lt"/>
              </a:rPr>
              <a:t> needed </a:t>
            </a:r>
            <a:r>
              <a:rPr lang="en-US" sz="2000" b="1" i="0" dirty="0">
                <a:solidFill>
                  <a:srgbClr val="0070C0"/>
                </a:solidFill>
                <a:effectLst/>
                <a:latin typeface="+mj-lt"/>
              </a:rPr>
              <a:t>to produce Deliverables</a:t>
            </a:r>
            <a:r>
              <a:rPr lang="en-US" sz="2000" b="0" i="0" dirty="0">
                <a:effectLst/>
                <a:latin typeface="+mj-lt"/>
              </a:rPr>
              <a:t>. </a:t>
            </a:r>
          </a:p>
          <a:p>
            <a:pPr algn="just" fontAlgn="base"/>
            <a:r>
              <a:rPr lang="en-US" sz="2000" b="0" i="0" dirty="0">
                <a:effectLst/>
                <a:latin typeface="+mj-lt"/>
              </a:rPr>
              <a:t>Team members decide and </a:t>
            </a:r>
            <a:r>
              <a:rPr lang="en-US" sz="2000" b="1" i="0" dirty="0">
                <a:solidFill>
                  <a:srgbClr val="0070C0"/>
                </a:solidFill>
                <a:effectLst/>
                <a:latin typeface="+mj-lt"/>
              </a:rPr>
              <a:t>assign Execution tasks</a:t>
            </a:r>
            <a:r>
              <a:rPr lang="en-US" sz="2000" b="0" i="0" dirty="0">
                <a:effectLst/>
                <a:latin typeface="+mj-lt"/>
              </a:rPr>
              <a:t> during the </a:t>
            </a:r>
            <a:r>
              <a:rPr lang="en-US" sz="2000" b="1" i="0" dirty="0">
                <a:solidFill>
                  <a:srgbClr val="0070C0"/>
                </a:solidFill>
                <a:effectLst/>
                <a:latin typeface="+mj-lt"/>
              </a:rPr>
              <a:t>Project Planning phase. </a:t>
            </a:r>
          </a:p>
          <a:p>
            <a:pPr algn="just" fontAlgn="base"/>
            <a:r>
              <a:rPr lang="en-US" sz="2000" b="0" i="0" dirty="0">
                <a:effectLst/>
                <a:latin typeface="+mj-lt"/>
              </a:rPr>
              <a:t>Execution process involves coordinating people and resources, as well as integrating and </a:t>
            </a:r>
            <a:r>
              <a:rPr lang="en-US" sz="2000" b="1" i="0" dirty="0">
                <a:solidFill>
                  <a:srgbClr val="0070C0"/>
                </a:solidFill>
                <a:effectLst/>
                <a:latin typeface="+mj-lt"/>
              </a:rPr>
              <a:t>performing the activities of the project</a:t>
            </a:r>
            <a:r>
              <a:rPr lang="en-US" sz="2000" b="0" i="0" dirty="0">
                <a:effectLst/>
                <a:latin typeface="+mj-lt"/>
              </a:rPr>
              <a:t> in accordance with the </a:t>
            </a:r>
            <a:r>
              <a:rPr lang="en-US" sz="2000" b="1" i="0" dirty="0">
                <a:solidFill>
                  <a:srgbClr val="0070C0"/>
                </a:solidFill>
                <a:effectLst/>
                <a:latin typeface="+mj-lt"/>
              </a:rPr>
              <a:t>Project Plan</a:t>
            </a:r>
            <a:r>
              <a:rPr lang="en-US" sz="2000" b="0" i="0" dirty="0">
                <a:solidFill>
                  <a:srgbClr val="0070C0"/>
                </a:solidFill>
                <a:effectLst/>
                <a:latin typeface="+mj-lt"/>
              </a:rPr>
              <a:t>.</a:t>
            </a:r>
            <a:endParaRPr lang="en-US" sz="2000" b="1" i="0" dirty="0">
              <a:solidFill>
                <a:srgbClr val="0070C0"/>
              </a:solidFill>
              <a:effectLst/>
              <a:latin typeface="+mj-lt"/>
            </a:endParaRPr>
          </a:p>
        </p:txBody>
      </p:sp>
    </p:spTree>
    <p:extLst>
      <p:ext uri="{BB962C8B-B14F-4D97-AF65-F5344CB8AC3E}">
        <p14:creationId xmlns:p14="http://schemas.microsoft.com/office/powerpoint/2010/main" val="292853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Steps</a:t>
            </a:r>
          </a:p>
        </p:txBody>
      </p:sp>
    </p:spTree>
    <p:extLst>
      <p:ext uri="{BB962C8B-B14F-4D97-AF65-F5344CB8AC3E}">
        <p14:creationId xmlns:p14="http://schemas.microsoft.com/office/powerpoint/2010/main" val="384826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2" name="Espace réservé du contenu 2">
            <a:extLst>
              <a:ext uri="{FF2B5EF4-FFF2-40B4-BE49-F238E27FC236}">
                <a16:creationId xmlns:a16="http://schemas.microsoft.com/office/drawing/2014/main" id="{4466B8F4-9566-0080-9AA6-25DDB2B51154}"/>
              </a:ext>
            </a:extLst>
          </p:cNvPr>
          <p:cNvSpPr txBox="1">
            <a:spLocks/>
          </p:cNvSpPr>
          <p:nvPr/>
        </p:nvSpPr>
        <p:spPr>
          <a:xfrm>
            <a:off x="942308" y="2441585"/>
            <a:ext cx="10258425" cy="34741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The steps in Project Execution include a series of tasks to deliver a Project on </a:t>
            </a:r>
            <a:r>
              <a:rPr lang="en-US" sz="2000" b="1" dirty="0">
                <a:solidFill>
                  <a:srgbClr val="0070C0"/>
                </a:solidFill>
                <a:latin typeface="+mj-lt"/>
              </a:rPr>
              <a:t>Time</a:t>
            </a:r>
            <a:r>
              <a:rPr lang="en-US" sz="2000" dirty="0">
                <a:latin typeface="+mj-lt"/>
              </a:rPr>
              <a:t>, within </a:t>
            </a:r>
            <a:r>
              <a:rPr lang="en-US" sz="2000" b="1" dirty="0">
                <a:solidFill>
                  <a:srgbClr val="0070C0"/>
                </a:solidFill>
                <a:latin typeface="+mj-lt"/>
              </a:rPr>
              <a:t>Scope</a:t>
            </a:r>
            <a:r>
              <a:rPr lang="en-US" sz="2000" dirty="0">
                <a:latin typeface="+mj-lt"/>
              </a:rPr>
              <a:t>, and under </a:t>
            </a:r>
            <a:r>
              <a:rPr lang="en-US" sz="2000" b="1" dirty="0">
                <a:solidFill>
                  <a:srgbClr val="0070C0"/>
                </a:solidFill>
                <a:latin typeface="+mj-lt"/>
              </a:rPr>
              <a:t>Budget</a:t>
            </a:r>
            <a:r>
              <a:rPr lang="en-US" sz="2000" dirty="0">
                <a:latin typeface="+mj-lt"/>
              </a:rPr>
              <a:t>. </a:t>
            </a:r>
          </a:p>
          <a:p>
            <a:pPr algn="just" fontAlgn="base"/>
            <a:r>
              <a:rPr lang="en-US" sz="2000" dirty="0">
                <a:latin typeface="+mj-lt"/>
              </a:rPr>
              <a:t>We can break down the major actions required during Project Execution into </a:t>
            </a:r>
            <a:r>
              <a:rPr lang="en-US" sz="2000" b="1" dirty="0">
                <a:latin typeface="+mj-lt"/>
              </a:rPr>
              <a:t>4 categories</a:t>
            </a:r>
            <a:r>
              <a:rPr lang="en-US" sz="2000" dirty="0">
                <a:latin typeface="+mj-lt"/>
              </a:rPr>
              <a:t>: </a:t>
            </a:r>
          </a:p>
          <a:p>
            <a:pPr marL="914400" lvl="1" indent="-457200" algn="just" fontAlgn="base">
              <a:buFont typeface="+mj-lt"/>
              <a:buAutoNum type="arabicPeriod"/>
            </a:pPr>
            <a:r>
              <a:rPr lang="en-US" sz="2000" dirty="0">
                <a:solidFill>
                  <a:srgbClr val="002060"/>
                </a:solidFill>
                <a:latin typeface="+mj-lt"/>
              </a:rPr>
              <a:t>produce deliverables, </a:t>
            </a:r>
          </a:p>
          <a:p>
            <a:pPr marL="914400" lvl="1" indent="-457200" algn="just" fontAlgn="base">
              <a:buFont typeface="+mj-lt"/>
              <a:buAutoNum type="arabicPeriod"/>
            </a:pPr>
            <a:r>
              <a:rPr lang="en-US" sz="2000" dirty="0">
                <a:solidFill>
                  <a:srgbClr val="002060"/>
                </a:solidFill>
                <a:latin typeface="+mj-lt"/>
              </a:rPr>
              <a:t>manage the team and stakeholders, </a:t>
            </a:r>
          </a:p>
          <a:p>
            <a:pPr marL="914400" lvl="1" indent="-457200" algn="just" fontAlgn="base">
              <a:buFont typeface="+mj-lt"/>
              <a:buAutoNum type="arabicPeriod"/>
            </a:pPr>
            <a:r>
              <a:rPr lang="en-US" sz="2000" dirty="0">
                <a:solidFill>
                  <a:srgbClr val="002060"/>
                </a:solidFill>
                <a:latin typeface="+mj-lt"/>
              </a:rPr>
              <a:t>monitor and control, </a:t>
            </a:r>
          </a:p>
          <a:p>
            <a:pPr marL="914400" lvl="1" indent="-457200" algn="just" fontAlgn="base">
              <a:buFont typeface="+mj-lt"/>
              <a:buAutoNum type="arabicPeriod"/>
            </a:pPr>
            <a:r>
              <a:rPr lang="en-US" sz="2000" dirty="0">
                <a:solidFill>
                  <a:srgbClr val="002060"/>
                </a:solidFill>
                <a:latin typeface="+mj-lt"/>
              </a:rPr>
              <a:t> change management</a:t>
            </a:r>
          </a:p>
          <a:p>
            <a:pPr algn="just" fontAlgn="base"/>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955799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3BC48D5D-F775-18FF-E339-4D7C2A64C654}"/>
              </a:ext>
            </a:extLst>
          </p:cNvPr>
          <p:cNvSpPr txBox="1">
            <a:spLocks/>
          </p:cNvSpPr>
          <p:nvPr/>
        </p:nvSpPr>
        <p:spPr>
          <a:xfrm>
            <a:off x="966787" y="2441585"/>
            <a:ext cx="10258425" cy="29188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a:pPr>
            <a:r>
              <a:rPr lang="en-US" sz="2000" b="1" dirty="0">
                <a:solidFill>
                  <a:srgbClr val="0070C0"/>
                </a:solidFill>
                <a:latin typeface="+mj-lt"/>
              </a:rPr>
              <a:t>Produce deliverables:</a:t>
            </a:r>
          </a:p>
          <a:p>
            <a:pPr marL="0" indent="0" algn="l" fontAlgn="base">
              <a:buNone/>
            </a:pPr>
            <a:r>
              <a:rPr lang="en-US" sz="2000" b="0" i="0" dirty="0">
                <a:effectLst/>
                <a:latin typeface="+mj-lt"/>
              </a:rPr>
              <a:t>In order to build deliverables for clients and stakeholders, you’ll need to complete the following actions:</a:t>
            </a:r>
          </a:p>
          <a:p>
            <a:pPr lvl="1" fontAlgn="base"/>
            <a:r>
              <a:rPr lang="en-US" sz="2000" b="0" i="0" dirty="0">
                <a:solidFill>
                  <a:srgbClr val="455264"/>
                </a:solidFill>
                <a:effectLst/>
                <a:latin typeface="+mj-lt"/>
              </a:rPr>
              <a:t>Review customer requirements.</a:t>
            </a:r>
          </a:p>
          <a:p>
            <a:pPr lvl="1" fontAlgn="base"/>
            <a:r>
              <a:rPr lang="en-US" sz="2000" b="0" i="0" dirty="0">
                <a:solidFill>
                  <a:srgbClr val="455264"/>
                </a:solidFill>
                <a:effectLst/>
                <a:latin typeface="+mj-lt"/>
              </a:rPr>
              <a:t>Allocate and monitor the time required to complete each task.</a:t>
            </a:r>
          </a:p>
          <a:p>
            <a:pPr lvl="1" fontAlgn="base"/>
            <a:r>
              <a:rPr lang="en-US" sz="2000" b="0" i="0" dirty="0">
                <a:solidFill>
                  <a:srgbClr val="455264"/>
                </a:solidFill>
                <a:effectLst/>
                <a:latin typeface="+mj-lt"/>
              </a:rPr>
              <a:t>Control the quality in line with the user or client needs.</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153024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2" name="Espace réservé du contenu 2">
            <a:extLst>
              <a:ext uri="{FF2B5EF4-FFF2-40B4-BE49-F238E27FC236}">
                <a16:creationId xmlns:a16="http://schemas.microsoft.com/office/drawing/2014/main" id="{2550FCA3-3A0D-2D2C-1A6A-1424F374FCA6}"/>
              </a:ext>
            </a:extLst>
          </p:cNvPr>
          <p:cNvSpPr txBox="1">
            <a:spLocks/>
          </p:cNvSpPr>
          <p:nvPr/>
        </p:nvSpPr>
        <p:spPr>
          <a:xfrm>
            <a:off x="942308" y="2441585"/>
            <a:ext cx="10258425" cy="37033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2"/>
            </a:pPr>
            <a:r>
              <a:rPr lang="en-US" sz="2000" b="1" dirty="0">
                <a:solidFill>
                  <a:srgbClr val="0070C0"/>
                </a:solidFill>
                <a:latin typeface="+mj-lt"/>
              </a:rPr>
              <a:t>Manage the team and stakeholders:</a:t>
            </a:r>
          </a:p>
          <a:p>
            <a:pPr marL="0" indent="0" algn="l" fontAlgn="base">
              <a:buNone/>
            </a:pPr>
            <a:r>
              <a:rPr lang="en-US" sz="2000" b="0" i="0" dirty="0">
                <a:effectLst/>
                <a:latin typeface="+mj-lt"/>
              </a:rPr>
              <a:t>It takes time to build trust and develop leadership skills within a team. Similarly, stakeholders need continuous engagement, and managing people in the project involves the following:</a:t>
            </a:r>
          </a:p>
          <a:p>
            <a:pPr lvl="1" fontAlgn="base"/>
            <a:r>
              <a:rPr lang="en-US" sz="2000" b="0" i="0" dirty="0">
                <a:solidFill>
                  <a:srgbClr val="0070C0"/>
                </a:solidFill>
                <a:effectLst/>
                <a:latin typeface="+mj-lt"/>
              </a:rPr>
              <a:t>Cultivate</a:t>
            </a:r>
            <a:r>
              <a:rPr lang="en-US" sz="2000" b="0" i="0" dirty="0">
                <a:effectLst/>
                <a:latin typeface="+mj-lt"/>
              </a:rPr>
              <a:t> the team. Dedicate time and necessary resources to build a cohesive team.</a:t>
            </a:r>
          </a:p>
          <a:p>
            <a:pPr lvl="1" fontAlgn="base"/>
            <a:r>
              <a:rPr lang="en-US" sz="2000" b="0" i="0" dirty="0">
                <a:solidFill>
                  <a:srgbClr val="0070C0"/>
                </a:solidFill>
                <a:effectLst/>
                <a:latin typeface="+mj-lt"/>
              </a:rPr>
              <a:t>Communicate regularly </a:t>
            </a:r>
            <a:r>
              <a:rPr lang="en-US" sz="2000" b="0" i="0" dirty="0">
                <a:effectLst/>
                <a:latin typeface="+mj-lt"/>
              </a:rPr>
              <a:t>with both the team and stakeholders on project needs and reporting status.</a:t>
            </a:r>
          </a:p>
          <a:p>
            <a:pPr lvl="1" fontAlgn="base"/>
            <a:r>
              <a:rPr lang="en-US" sz="2000" b="0" i="0" dirty="0">
                <a:solidFill>
                  <a:srgbClr val="0070C0"/>
                </a:solidFill>
                <a:effectLst/>
                <a:latin typeface="+mj-lt"/>
              </a:rPr>
              <a:t>Procurement</a:t>
            </a:r>
            <a:r>
              <a:rPr lang="en-US" sz="2000" b="0" i="0" dirty="0">
                <a:effectLst/>
                <a:latin typeface="+mj-lt"/>
              </a:rPr>
              <a:t> of resources and supplies (as needed).</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405459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38" y="1407347"/>
            <a:ext cx="10812720" cy="4779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9066" y="657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85076" y="823340"/>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C98F9164-71CB-6576-E01B-399FE7E4EFA5}"/>
              </a:ext>
            </a:extLst>
          </p:cNvPr>
          <p:cNvSpPr txBox="1">
            <a:spLocks/>
          </p:cNvSpPr>
          <p:nvPr/>
        </p:nvSpPr>
        <p:spPr>
          <a:xfrm>
            <a:off x="594038" y="1823248"/>
            <a:ext cx="10696764" cy="42412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3"/>
            </a:pPr>
            <a:r>
              <a:rPr lang="en-US" sz="2000" b="1" dirty="0">
                <a:solidFill>
                  <a:srgbClr val="0070C0"/>
                </a:solidFill>
                <a:latin typeface="+mj-lt"/>
              </a:rPr>
              <a:t>Monitor and Control:</a:t>
            </a:r>
          </a:p>
          <a:p>
            <a:pPr marL="0" indent="0" algn="just" fontAlgn="base">
              <a:lnSpc>
                <a:spcPct val="110000"/>
              </a:lnSpc>
              <a:buNone/>
            </a:pPr>
            <a:r>
              <a:rPr lang="en-US" sz="2000" dirty="0">
                <a:latin typeface="+mj-lt"/>
              </a:rPr>
              <a:t>Monitor and control is considered its own phase within a five-phase project lifecycle diagram, occurring directly after the execution stage (phase three). </a:t>
            </a:r>
          </a:p>
          <a:p>
            <a:pPr marL="0" indent="0" algn="just" fontAlgn="base">
              <a:lnSpc>
                <a:spcPct val="110000"/>
              </a:lnSpc>
              <a:buNone/>
            </a:pPr>
            <a:r>
              <a:rPr lang="en-US" sz="2000" dirty="0">
                <a:latin typeface="+mj-lt"/>
              </a:rPr>
              <a:t>However, it is often </a:t>
            </a:r>
            <a:r>
              <a:rPr lang="en-US" sz="2000" b="1" dirty="0">
                <a:solidFill>
                  <a:srgbClr val="0070C0"/>
                </a:solidFill>
                <a:latin typeface="+mj-lt"/>
              </a:rPr>
              <a:t>combined with the execution phase</a:t>
            </a:r>
            <a:r>
              <a:rPr lang="en-US" sz="2000" dirty="0">
                <a:latin typeface="+mj-lt"/>
              </a:rPr>
              <a:t> because they </a:t>
            </a:r>
            <a:r>
              <a:rPr lang="en-US" sz="2000" b="1" dirty="0">
                <a:solidFill>
                  <a:srgbClr val="0070C0"/>
                </a:solidFill>
                <a:latin typeface="+mj-lt"/>
              </a:rPr>
              <a:t>technically occur simultaneously</a:t>
            </a:r>
            <a:r>
              <a:rPr lang="en-US" sz="2000" dirty="0">
                <a:latin typeface="+mj-lt"/>
              </a:rPr>
              <a:t> to keep the project on track. </a:t>
            </a:r>
          </a:p>
          <a:p>
            <a:pPr algn="just" fontAlgn="base">
              <a:lnSpc>
                <a:spcPct val="110000"/>
              </a:lnSpc>
            </a:pPr>
            <a:r>
              <a:rPr lang="en-US" sz="2000" dirty="0">
                <a:solidFill>
                  <a:srgbClr val="002060"/>
                </a:solidFill>
                <a:latin typeface="+mj-lt"/>
              </a:rPr>
              <a:t>When you see a four-phased project lifecycle diagram, </a:t>
            </a:r>
            <a:r>
              <a:rPr lang="en-US" sz="2000" b="1" dirty="0">
                <a:solidFill>
                  <a:srgbClr val="002060"/>
                </a:solidFill>
                <a:latin typeface="+mj-lt"/>
              </a:rPr>
              <a:t>the team has combined execution (phase three) and monitoring and controlling (phase four) into one phase</a:t>
            </a:r>
            <a:r>
              <a:rPr lang="en-US" sz="2000" dirty="0">
                <a:solidFill>
                  <a:srgbClr val="002060"/>
                </a:solidFill>
                <a:latin typeface="+mj-lt"/>
              </a:rPr>
              <a:t>, typically referring to it as the </a:t>
            </a:r>
            <a:r>
              <a:rPr lang="en-US" sz="2000" dirty="0">
                <a:solidFill>
                  <a:srgbClr val="0070C0"/>
                </a:solidFill>
                <a:latin typeface="+mj-lt"/>
              </a:rPr>
              <a:t>“</a:t>
            </a:r>
            <a:r>
              <a:rPr lang="en-US" sz="2000" b="1" u="sng" dirty="0">
                <a:solidFill>
                  <a:srgbClr val="0070C0"/>
                </a:solidFill>
                <a:latin typeface="+mj-lt"/>
              </a:rPr>
              <a:t>implementation” or “delivery” phase </a:t>
            </a:r>
            <a:r>
              <a:rPr lang="en-US" sz="2000" dirty="0">
                <a:solidFill>
                  <a:srgbClr val="002060"/>
                </a:solidFill>
                <a:latin typeface="+mj-lt"/>
              </a:rPr>
              <a:t>before the final closing phase.</a:t>
            </a:r>
          </a:p>
          <a:p>
            <a:pPr marL="0" indent="0" algn="just" fontAlgn="base">
              <a:lnSpc>
                <a:spcPct val="110000"/>
              </a:lnSpc>
              <a:buNone/>
            </a:pPr>
            <a:r>
              <a:rPr lang="en-US" sz="2000" dirty="0">
                <a:latin typeface="+mj-lt"/>
              </a:rPr>
              <a:t> Regardless of which lifecycle diagram you use, monitoring and controlling requires several steps to ensure the team is meeting customer requirements and operations deliver a quality product. Steps include the following: </a:t>
            </a:r>
            <a:r>
              <a:rPr lang="en-US" sz="2000" b="0" i="0" dirty="0">
                <a:solidFill>
                  <a:srgbClr val="002060"/>
                </a:solidFill>
                <a:effectLst/>
                <a:latin typeface="+mj-lt"/>
                <a:cs typeface="Times New Roman" panose="02020603050405020304" pitchFamily="18" charset="0"/>
              </a:rPr>
              <a:t>Manage your time</a:t>
            </a:r>
            <a:r>
              <a:rPr lang="en-US" sz="2000" dirty="0">
                <a:solidFill>
                  <a:srgbClr val="002060"/>
                </a:solidFill>
                <a:latin typeface="+mj-lt"/>
                <a:cs typeface="Times New Roman" panose="02020603050405020304" pitchFamily="18" charset="0"/>
              </a:rPr>
              <a:t> - </a:t>
            </a:r>
            <a:r>
              <a:rPr lang="en-US" sz="2000" b="0" i="0" dirty="0">
                <a:solidFill>
                  <a:srgbClr val="002060"/>
                </a:solidFill>
                <a:effectLst/>
                <a:latin typeface="+mj-lt"/>
                <a:cs typeface="Times New Roman" panose="02020603050405020304" pitchFamily="18" charset="0"/>
              </a:rPr>
              <a:t>Manage the budget. -Verify project scope</a:t>
            </a:r>
            <a:r>
              <a:rPr lang="en-US" sz="2000" b="0" i="0" dirty="0">
                <a:effectLst/>
                <a:latin typeface="+mj-lt"/>
                <a:cs typeface="Times New Roman" panose="02020603050405020304" pitchFamily="18" charset="0"/>
              </a:rPr>
              <a:t>.</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174727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pic>
        <p:nvPicPr>
          <p:cNvPr id="6" name="Image 6">
            <a:extLst>
              <a:ext uri="{FF2B5EF4-FFF2-40B4-BE49-F238E27FC236}">
                <a16:creationId xmlns:a16="http://schemas.microsoft.com/office/drawing/2014/main" id="{AE0680D5-5530-5555-1FFC-060E8D2D2D43}"/>
              </a:ext>
            </a:extLst>
          </p:cNvPr>
          <p:cNvPicPr>
            <a:picLocks noChangeAspect="1"/>
          </p:cNvPicPr>
          <p:nvPr/>
        </p:nvPicPr>
        <p:blipFill>
          <a:blip r:embed="rId3"/>
          <a:stretch>
            <a:fillRect/>
          </a:stretch>
        </p:blipFill>
        <p:spPr>
          <a:xfrm>
            <a:off x="1221017" y="2052220"/>
            <a:ext cx="9833734" cy="3825944"/>
          </a:xfrm>
          <a:prstGeom prst="rect">
            <a:avLst/>
          </a:prstGeom>
        </p:spPr>
      </p:pic>
    </p:spTree>
    <p:extLst>
      <p:ext uri="{BB962C8B-B14F-4D97-AF65-F5344CB8AC3E}">
        <p14:creationId xmlns:p14="http://schemas.microsoft.com/office/powerpoint/2010/main" val="136638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B3E71198-BD9E-B87E-C42E-441240BFCC95}"/>
              </a:ext>
            </a:extLst>
          </p:cNvPr>
          <p:cNvSpPr txBox="1">
            <a:spLocks/>
          </p:cNvSpPr>
          <p:nvPr/>
        </p:nvSpPr>
        <p:spPr>
          <a:xfrm>
            <a:off x="942308" y="2251541"/>
            <a:ext cx="10726600" cy="31348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fontAlgn="base">
              <a:buFont typeface="+mj-lt"/>
              <a:buAutoNum type="arabicPeriod" startAt="4"/>
            </a:pPr>
            <a:r>
              <a:rPr lang="en-US" sz="2000" b="1" i="0" dirty="0">
                <a:solidFill>
                  <a:srgbClr val="0070C0"/>
                </a:solidFill>
                <a:effectLst/>
                <a:latin typeface="+mj-lt"/>
              </a:rPr>
              <a:t>Change Management:</a:t>
            </a:r>
            <a:r>
              <a:rPr lang="en-US" sz="2000" b="0" i="0" dirty="0">
                <a:solidFill>
                  <a:srgbClr val="0070C0"/>
                </a:solidFill>
                <a:effectLst/>
                <a:latin typeface="+mj-lt"/>
              </a:rPr>
              <a:t> </a:t>
            </a:r>
          </a:p>
          <a:p>
            <a:pPr marL="0" indent="0" algn="l" fontAlgn="base">
              <a:buNone/>
            </a:pPr>
            <a:r>
              <a:rPr lang="en-US" sz="2000" b="0" i="0" dirty="0">
                <a:effectLst/>
                <a:latin typeface="+mj-lt"/>
              </a:rPr>
              <a:t>Project managers use tools and processes to help manage change, typically by doing the following:</a:t>
            </a:r>
          </a:p>
          <a:p>
            <a:pPr marL="742950" lvl="1" indent="-285750" algn="l" fontAlgn="base">
              <a:buFont typeface="+mj-lt"/>
              <a:buAutoNum type="arabicPeriod"/>
            </a:pPr>
            <a:r>
              <a:rPr lang="en-US" sz="2000" b="0" i="0" dirty="0">
                <a:solidFill>
                  <a:srgbClr val="455264"/>
                </a:solidFill>
                <a:effectLst/>
                <a:latin typeface="+mj-lt"/>
              </a:rPr>
              <a:t>Issue change requests.</a:t>
            </a:r>
          </a:p>
          <a:p>
            <a:pPr marL="742950" lvl="1" indent="-285750" algn="l" fontAlgn="base">
              <a:buFont typeface="+mj-lt"/>
              <a:buAutoNum type="arabicPeriod"/>
            </a:pPr>
            <a:r>
              <a:rPr lang="en-US" sz="2000" b="0" i="0" dirty="0">
                <a:solidFill>
                  <a:srgbClr val="455264"/>
                </a:solidFill>
                <a:effectLst/>
                <a:latin typeface="+mj-lt"/>
              </a:rPr>
              <a:t>Create a CID (change, issues, decisions) log to track change requests.</a:t>
            </a:r>
          </a:p>
          <a:p>
            <a:pPr marL="742950" lvl="1" indent="-285750" algn="l" fontAlgn="base">
              <a:buFont typeface="+mj-lt"/>
              <a:buAutoNum type="arabicPeriod"/>
            </a:pPr>
            <a:r>
              <a:rPr lang="en-US" sz="2000" b="0" i="0" dirty="0">
                <a:solidFill>
                  <a:srgbClr val="455264"/>
                </a:solidFill>
                <a:effectLst/>
                <a:latin typeface="+mj-lt"/>
              </a:rPr>
              <a:t>Document results and update organizational policies/processes as needed.</a:t>
            </a:r>
          </a:p>
          <a:p>
            <a:pPr marL="742950" lvl="1" indent="-285750" algn="l" fontAlgn="base">
              <a:buFont typeface="+mj-lt"/>
              <a:buAutoNum type="arabicPeriod"/>
            </a:pPr>
            <a:r>
              <a:rPr lang="en-US" sz="2000" b="0" i="0" dirty="0">
                <a:solidFill>
                  <a:srgbClr val="455264"/>
                </a:solidFill>
                <a:effectLst/>
                <a:latin typeface="+mj-lt"/>
              </a:rPr>
              <a:t>Record </a:t>
            </a:r>
            <a:r>
              <a:rPr lang="en-US" sz="2000" b="0" i="0" u="none" strike="noStrike" dirty="0">
                <a:solidFill>
                  <a:srgbClr val="455264"/>
                </a:solidFill>
                <a:effectLst/>
                <a:latin typeface="+mj-lt"/>
                <a:hlinkClick r:id="rId3"/>
              </a:rPr>
              <a:t>lessons learned</a:t>
            </a:r>
            <a:r>
              <a:rPr lang="en-US" sz="2000" b="0" i="0" dirty="0">
                <a:solidFill>
                  <a:srgbClr val="455264"/>
                </a:solidFill>
                <a:effectLst/>
                <a:latin typeface="+mj-lt"/>
              </a:rPr>
              <a:t>. </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287017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1">
            <a:extLst>
              <a:ext uri="{FF2B5EF4-FFF2-40B4-BE49-F238E27FC236}">
                <a16:creationId xmlns:a16="http://schemas.microsoft.com/office/drawing/2014/main" id="{BA859E92-7735-CF23-7F38-2FB6B36257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2969800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Checklist </a:t>
            </a:r>
          </a:p>
        </p:txBody>
      </p:sp>
    </p:spTree>
    <p:extLst>
      <p:ext uri="{BB962C8B-B14F-4D97-AF65-F5344CB8AC3E}">
        <p14:creationId xmlns:p14="http://schemas.microsoft.com/office/powerpoint/2010/main" val="18441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Checklist </a:t>
            </a:r>
          </a:p>
        </p:txBody>
      </p:sp>
      <p:sp>
        <p:nvSpPr>
          <p:cNvPr id="6" name="Espace réservé du contenu 2">
            <a:extLst>
              <a:ext uri="{FF2B5EF4-FFF2-40B4-BE49-F238E27FC236}">
                <a16:creationId xmlns:a16="http://schemas.microsoft.com/office/drawing/2014/main" id="{DA98B0B8-E468-1939-E80F-7257779377E5}"/>
              </a:ext>
            </a:extLst>
          </p:cNvPr>
          <p:cNvSpPr txBox="1">
            <a:spLocks/>
          </p:cNvSpPr>
          <p:nvPr/>
        </p:nvSpPr>
        <p:spPr>
          <a:xfrm>
            <a:off x="867162" y="2532682"/>
            <a:ext cx="10457675" cy="267603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1" dirty="0">
                <a:solidFill>
                  <a:srgbClr val="0070C0"/>
                </a:solidFill>
                <a:latin typeface="+mj-lt"/>
              </a:rPr>
              <a:t>A Project Execution Checklist </a:t>
            </a:r>
            <a:r>
              <a:rPr lang="en-US" sz="2000" dirty="0">
                <a:latin typeface="+mj-lt"/>
              </a:rPr>
              <a:t>helps organize all of the moving parts of the Execution Process. </a:t>
            </a:r>
          </a:p>
          <a:p>
            <a:pPr algn="just" fontAlgn="base"/>
            <a:r>
              <a:rPr lang="en-US" sz="2000" dirty="0">
                <a:latin typeface="+mj-lt"/>
              </a:rPr>
              <a:t>Furthermore, a </a:t>
            </a:r>
            <a:r>
              <a:rPr lang="en-US" sz="2000" b="1" dirty="0">
                <a:solidFill>
                  <a:srgbClr val="0070C0"/>
                </a:solidFill>
                <a:latin typeface="+mj-lt"/>
              </a:rPr>
              <a:t>Checklist</a:t>
            </a:r>
            <a:r>
              <a:rPr lang="en-US" sz="2000" dirty="0">
                <a:latin typeface="+mj-lt"/>
              </a:rPr>
              <a:t> can help you keep track of what’s done and not done throughout the Project Execution. </a:t>
            </a:r>
          </a:p>
          <a:p>
            <a:pPr algn="just" fontAlgn="base"/>
            <a:r>
              <a:rPr lang="en-US" sz="2000" dirty="0">
                <a:latin typeface="+mj-lt"/>
              </a:rPr>
              <a:t>A </a:t>
            </a:r>
            <a:r>
              <a:rPr lang="en-US" sz="2000" b="1" dirty="0">
                <a:solidFill>
                  <a:srgbClr val="0070C0"/>
                </a:solidFill>
                <a:latin typeface="+mj-lt"/>
              </a:rPr>
              <a:t>Project Execution Checklist </a:t>
            </a:r>
            <a:r>
              <a:rPr lang="en-US" sz="2000" dirty="0">
                <a:latin typeface="+mj-lt"/>
              </a:rPr>
              <a:t>will include categories identified by the </a:t>
            </a:r>
            <a:r>
              <a:rPr lang="en-US" sz="2000" b="1" dirty="0">
                <a:latin typeface="+mj-lt"/>
              </a:rPr>
              <a:t>Project Manager </a:t>
            </a:r>
            <a:r>
              <a:rPr lang="en-US" sz="2000" dirty="0">
                <a:latin typeface="+mj-lt"/>
              </a:rPr>
              <a:t>or </a:t>
            </a:r>
            <a:r>
              <a:rPr lang="en-US" sz="2000" b="1" dirty="0">
                <a:latin typeface="+mj-lt"/>
              </a:rPr>
              <a:t>Team</a:t>
            </a:r>
            <a:r>
              <a:rPr lang="en-US" sz="2000" dirty="0">
                <a:latin typeface="+mj-lt"/>
              </a:rPr>
              <a:t>. </a:t>
            </a:r>
            <a:endParaRPr lang="fr-FR" sz="2000" dirty="0">
              <a:latin typeface="+mj-lt"/>
            </a:endParaRPr>
          </a:p>
        </p:txBody>
      </p:sp>
    </p:spTree>
    <p:extLst>
      <p:ext uri="{BB962C8B-B14F-4D97-AF65-F5344CB8AC3E}">
        <p14:creationId xmlns:p14="http://schemas.microsoft.com/office/powerpoint/2010/main" val="2149059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Checklist Template </a:t>
            </a:r>
          </a:p>
        </p:txBody>
      </p:sp>
      <p:pic>
        <p:nvPicPr>
          <p:cNvPr id="2" name="Image 4">
            <a:extLst>
              <a:ext uri="{FF2B5EF4-FFF2-40B4-BE49-F238E27FC236}">
                <a16:creationId xmlns:a16="http://schemas.microsoft.com/office/drawing/2014/main" id="{91DA86FF-8D7F-610D-4CE5-C5BF33E89E3C}"/>
              </a:ext>
            </a:extLst>
          </p:cNvPr>
          <p:cNvPicPr>
            <a:picLocks noChangeAspect="1"/>
          </p:cNvPicPr>
          <p:nvPr/>
        </p:nvPicPr>
        <p:blipFill rotWithShape="1">
          <a:blip r:embed="rId3"/>
          <a:srcRect t="8912"/>
          <a:stretch/>
        </p:blipFill>
        <p:spPr>
          <a:xfrm>
            <a:off x="1159522" y="1775931"/>
            <a:ext cx="9999953" cy="4189540"/>
          </a:xfrm>
          <a:prstGeom prst="rect">
            <a:avLst/>
          </a:prstGeom>
        </p:spPr>
      </p:pic>
    </p:spTree>
    <p:extLst>
      <p:ext uri="{BB962C8B-B14F-4D97-AF65-F5344CB8AC3E}">
        <p14:creationId xmlns:p14="http://schemas.microsoft.com/office/powerpoint/2010/main" val="321956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Gaps and Causes</a:t>
            </a:r>
          </a:p>
        </p:txBody>
      </p:sp>
    </p:spTree>
    <p:extLst>
      <p:ext uri="{BB962C8B-B14F-4D97-AF65-F5344CB8AC3E}">
        <p14:creationId xmlns:p14="http://schemas.microsoft.com/office/powerpoint/2010/main" val="171791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1EBACEB4-FAB7-EB13-5A0C-DAE2063D273C}"/>
              </a:ext>
            </a:extLst>
          </p:cNvPr>
          <p:cNvSpPr txBox="1">
            <a:spLocks/>
          </p:cNvSpPr>
          <p:nvPr/>
        </p:nvSpPr>
        <p:spPr>
          <a:xfrm>
            <a:off x="944174" y="2023537"/>
            <a:ext cx="10430650" cy="38295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0" dirty="0">
                <a:solidFill>
                  <a:srgbClr val="0070C0"/>
                </a:solidFill>
                <a:effectLst/>
                <a:latin typeface="+mj-lt"/>
              </a:rPr>
              <a:t>Project Execution Gaps </a:t>
            </a:r>
            <a:r>
              <a:rPr lang="en-US" sz="2000" b="0" i="0" dirty="0">
                <a:effectLst/>
                <a:latin typeface="+mj-lt"/>
              </a:rPr>
              <a:t>occur when the real-time execution of a Project </a:t>
            </a:r>
            <a:r>
              <a:rPr lang="en-US" sz="2000" b="1" i="0" dirty="0">
                <a:solidFill>
                  <a:srgbClr val="0070C0"/>
                </a:solidFill>
                <a:effectLst/>
                <a:latin typeface="+mj-lt"/>
              </a:rPr>
              <a:t>fails to meet </a:t>
            </a:r>
            <a:r>
              <a:rPr lang="en-US" sz="2000" b="0" i="0" dirty="0">
                <a:effectLst/>
                <a:latin typeface="+mj-lt"/>
              </a:rPr>
              <a:t>the </a:t>
            </a:r>
            <a:r>
              <a:rPr lang="en-US" sz="2000" b="1" dirty="0">
                <a:solidFill>
                  <a:srgbClr val="0070C0"/>
                </a:solidFill>
                <a:latin typeface="+mj-lt"/>
              </a:rPr>
              <a:t>Strategy</a:t>
            </a:r>
            <a:r>
              <a:rPr lang="en-US" sz="2000" b="0" i="0" dirty="0">
                <a:effectLst/>
                <a:latin typeface="+mj-lt"/>
              </a:rPr>
              <a:t> or </a:t>
            </a:r>
            <a:r>
              <a:rPr lang="en-US" sz="2000" b="1" dirty="0">
                <a:solidFill>
                  <a:srgbClr val="0070C0"/>
                </a:solidFill>
                <a:latin typeface="+mj-lt"/>
              </a:rPr>
              <a:t>Goals </a:t>
            </a:r>
            <a:r>
              <a:rPr lang="en-US" sz="2000" b="0" i="0" dirty="0">
                <a:effectLst/>
                <a:latin typeface="+mj-lt"/>
              </a:rPr>
              <a:t>developed during planning. </a:t>
            </a:r>
          </a:p>
          <a:p>
            <a:pPr marL="0" indent="0" algn="l">
              <a:buNone/>
            </a:pPr>
            <a:endParaRPr lang="en-US" sz="2000" b="0" i="0" dirty="0">
              <a:solidFill>
                <a:srgbClr val="101423"/>
              </a:solidFill>
              <a:effectLst/>
              <a:latin typeface="+mj-lt"/>
            </a:endParaRPr>
          </a:p>
          <a:p>
            <a:pPr marL="0" indent="0" algn="l">
              <a:buNone/>
            </a:pPr>
            <a:r>
              <a:rPr lang="en-US" sz="2000" b="1" i="0" dirty="0">
                <a:solidFill>
                  <a:srgbClr val="101423"/>
                </a:solidFill>
                <a:effectLst/>
                <a:latin typeface="+mj-lt"/>
              </a:rPr>
              <a:t>Williams’ research identifies six primary gaps that prevent successful project execution:</a:t>
            </a:r>
          </a:p>
          <a:p>
            <a:pPr algn="l">
              <a:buFont typeface="Arial" panose="020B0604020202020204" pitchFamily="34" charset="0"/>
              <a:buChar char="•"/>
            </a:pPr>
            <a:r>
              <a:rPr lang="en-US" sz="2000" b="0" i="0" dirty="0">
                <a:solidFill>
                  <a:srgbClr val="101423"/>
                </a:solidFill>
                <a:effectLst/>
                <a:latin typeface="+mj-lt"/>
              </a:rPr>
              <a:t>Absence of common understanding</a:t>
            </a:r>
          </a:p>
          <a:p>
            <a:pPr algn="l">
              <a:buFont typeface="Arial" panose="020B0604020202020204" pitchFamily="34" charset="0"/>
              <a:buChar char="•"/>
            </a:pPr>
            <a:r>
              <a:rPr lang="en-US" sz="2000" b="0" i="0" dirty="0">
                <a:solidFill>
                  <a:srgbClr val="101423"/>
                </a:solidFill>
                <a:effectLst/>
                <a:latin typeface="+mj-lt"/>
              </a:rPr>
              <a:t>Disengaged executive sponsors</a:t>
            </a:r>
          </a:p>
          <a:p>
            <a:pPr algn="l">
              <a:buFont typeface="Arial" panose="020B0604020202020204" pitchFamily="34" charset="0"/>
              <a:buChar char="•"/>
            </a:pPr>
            <a:r>
              <a:rPr lang="en-US" sz="2000" b="0" i="0" dirty="0">
                <a:solidFill>
                  <a:srgbClr val="101423"/>
                </a:solidFill>
                <a:effectLst/>
                <a:latin typeface="+mj-lt"/>
              </a:rPr>
              <a:t>Misalignment with strategic goals</a:t>
            </a:r>
          </a:p>
          <a:p>
            <a:pPr algn="l">
              <a:buFont typeface="Arial" panose="020B0604020202020204" pitchFamily="34" charset="0"/>
              <a:buChar char="•"/>
            </a:pPr>
            <a:r>
              <a:rPr lang="en-US" sz="2000" b="0" i="0" dirty="0">
                <a:solidFill>
                  <a:srgbClr val="101423"/>
                </a:solidFill>
                <a:effectLst/>
                <a:latin typeface="+mj-lt"/>
              </a:rPr>
              <a:t>Poor </a:t>
            </a:r>
            <a:r>
              <a:rPr lang="en-US" sz="2000" b="0" i="0" strike="noStrike" dirty="0">
                <a:solidFill>
                  <a:srgbClr val="00ADB2"/>
                </a:solidFill>
                <a:effectLst/>
                <a:latin typeface="+mj-lt"/>
                <a:hlinkClick r:id="rId3"/>
              </a:rPr>
              <a:t>change management</a:t>
            </a:r>
            <a:endParaRPr lang="en-US" sz="2000" b="0" i="0" dirty="0">
              <a:solidFill>
                <a:srgbClr val="101423"/>
              </a:solidFill>
              <a:effectLst/>
              <a:latin typeface="+mj-lt"/>
            </a:endParaRPr>
          </a:p>
          <a:p>
            <a:pPr algn="l">
              <a:buFont typeface="Arial" panose="020B0604020202020204" pitchFamily="34" charset="0"/>
              <a:buChar char="•"/>
            </a:pPr>
            <a:r>
              <a:rPr lang="en-US" sz="2000" b="0" i="0" dirty="0">
                <a:solidFill>
                  <a:srgbClr val="101423"/>
                </a:solidFill>
                <a:effectLst/>
                <a:latin typeface="+mj-lt"/>
              </a:rPr>
              <a:t>Ineffective </a:t>
            </a:r>
            <a:r>
              <a:rPr lang="en-US" sz="2000" b="0" i="0" u="none" strike="noStrike" dirty="0">
                <a:solidFill>
                  <a:srgbClr val="00ADB2"/>
                </a:solidFill>
                <a:effectLst/>
                <a:latin typeface="+mj-lt"/>
                <a:hlinkClick r:id="rId4"/>
              </a:rPr>
              <a:t>corporate governance</a:t>
            </a:r>
            <a:endParaRPr lang="en-US" sz="2000" b="0" i="0" dirty="0">
              <a:solidFill>
                <a:srgbClr val="101423"/>
              </a:solidFill>
              <a:effectLst/>
              <a:latin typeface="+mj-lt"/>
            </a:endParaRPr>
          </a:p>
          <a:p>
            <a:pPr algn="l">
              <a:buFont typeface="Arial" panose="020B0604020202020204" pitchFamily="34" charset="0"/>
              <a:buChar char="•"/>
            </a:pPr>
            <a:r>
              <a:rPr lang="en-US" sz="2000" b="0" i="0" dirty="0">
                <a:solidFill>
                  <a:srgbClr val="101423"/>
                </a:solidFill>
                <a:effectLst/>
                <a:latin typeface="+mj-lt"/>
              </a:rPr>
              <a:t>Poor leadership</a:t>
            </a:r>
          </a:p>
          <a:p>
            <a:pPr algn="just" fontAlgn="base"/>
            <a:endParaRPr lang="fr-FR" sz="2000" dirty="0">
              <a:latin typeface="+mj-lt"/>
            </a:endParaRPr>
          </a:p>
        </p:txBody>
      </p:sp>
    </p:spTree>
    <p:extLst>
      <p:ext uri="{BB962C8B-B14F-4D97-AF65-F5344CB8AC3E}">
        <p14:creationId xmlns:p14="http://schemas.microsoft.com/office/powerpoint/2010/main" val="1076954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C4447CA6-A53F-EE3A-D6E8-FE2A25E30FC2}"/>
              </a:ext>
            </a:extLst>
          </p:cNvPr>
          <p:cNvSpPr txBox="1">
            <a:spLocks/>
          </p:cNvSpPr>
          <p:nvPr/>
        </p:nvSpPr>
        <p:spPr>
          <a:xfrm>
            <a:off x="970744" y="2424978"/>
            <a:ext cx="10250511"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2000" b="1" i="0" dirty="0">
                <a:solidFill>
                  <a:srgbClr val="0070C0"/>
                </a:solidFill>
                <a:effectLst/>
                <a:latin typeface="+mj-lt"/>
              </a:rPr>
              <a:t>How to Close a Project Execution Gap</a:t>
            </a:r>
          </a:p>
          <a:p>
            <a:pPr marL="0" indent="0" algn="l">
              <a:buNone/>
            </a:pPr>
            <a:r>
              <a:rPr lang="en-US" sz="2000" b="1" i="0" dirty="0">
                <a:solidFill>
                  <a:srgbClr val="101423"/>
                </a:solidFill>
                <a:effectLst/>
                <a:latin typeface="+mj-lt"/>
              </a:rPr>
              <a:t>There are two pieces to closing the gap:</a:t>
            </a:r>
          </a:p>
          <a:p>
            <a:r>
              <a:rPr lang="en-US" sz="2000" i="0" dirty="0">
                <a:solidFill>
                  <a:srgbClr val="101423"/>
                </a:solidFill>
                <a:effectLst/>
                <a:latin typeface="+mj-lt"/>
              </a:rPr>
              <a:t>Aligning the </a:t>
            </a:r>
            <a:r>
              <a:rPr lang="en-US" sz="2000" i="0" dirty="0">
                <a:solidFill>
                  <a:srgbClr val="0070C0"/>
                </a:solidFill>
                <a:effectLst/>
                <a:latin typeface="+mj-lt"/>
              </a:rPr>
              <a:t>strategic plan goals and objectives </a:t>
            </a:r>
            <a:r>
              <a:rPr lang="en-US" sz="2000" i="0" dirty="0">
                <a:solidFill>
                  <a:srgbClr val="101423"/>
                </a:solidFill>
                <a:effectLst/>
                <a:latin typeface="+mj-lt"/>
              </a:rPr>
              <a:t>with an </a:t>
            </a:r>
            <a:r>
              <a:rPr lang="en-US" sz="2000" i="0" dirty="0">
                <a:solidFill>
                  <a:srgbClr val="0070C0"/>
                </a:solidFill>
                <a:effectLst/>
                <a:latin typeface="+mj-lt"/>
              </a:rPr>
              <a:t>implementation plan</a:t>
            </a:r>
          </a:p>
          <a:p>
            <a:r>
              <a:rPr lang="en-US" sz="2000" i="0" dirty="0">
                <a:solidFill>
                  <a:srgbClr val="0070C0"/>
                </a:solidFill>
                <a:effectLst/>
                <a:latin typeface="+mj-lt"/>
              </a:rPr>
              <a:t>Executing in the program and project delivery of outcomes </a:t>
            </a:r>
            <a:r>
              <a:rPr lang="en-US" sz="2000" i="0" dirty="0">
                <a:solidFill>
                  <a:srgbClr val="101423"/>
                </a:solidFill>
                <a:effectLst/>
                <a:latin typeface="+mj-lt"/>
              </a:rPr>
              <a:t>that </a:t>
            </a:r>
            <a:r>
              <a:rPr lang="en-US" sz="2000" i="0" dirty="0">
                <a:solidFill>
                  <a:srgbClr val="0070C0"/>
                </a:solidFill>
                <a:effectLst/>
                <a:latin typeface="+mj-lt"/>
              </a:rPr>
              <a:t>meet those objectives</a:t>
            </a:r>
            <a:endParaRPr lang="fr-FR" sz="2000" dirty="0">
              <a:solidFill>
                <a:srgbClr val="0070C0"/>
              </a:solidFill>
              <a:latin typeface="+mj-lt"/>
            </a:endParaRPr>
          </a:p>
        </p:txBody>
      </p:sp>
    </p:spTree>
    <p:extLst>
      <p:ext uri="{BB962C8B-B14F-4D97-AF65-F5344CB8AC3E}">
        <p14:creationId xmlns:p14="http://schemas.microsoft.com/office/powerpoint/2010/main" val="447556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6FD313C4-1B69-9AB7-EEDE-FE6708145FDB}"/>
              </a:ext>
            </a:extLst>
          </p:cNvPr>
          <p:cNvSpPr txBox="1">
            <a:spLocks/>
          </p:cNvSpPr>
          <p:nvPr/>
        </p:nvSpPr>
        <p:spPr>
          <a:xfrm>
            <a:off x="1138105" y="2041495"/>
            <a:ext cx="9915788" cy="40743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dirty="0">
              <a:latin typeface="+mj-lt"/>
            </a:endParaRPr>
          </a:p>
          <a:p>
            <a:pPr algn="just"/>
            <a:r>
              <a:rPr lang="en-US" sz="2000" dirty="0">
                <a:latin typeface="+mj-lt"/>
              </a:rPr>
              <a:t>During the Project, create a </a:t>
            </a:r>
            <a:r>
              <a:rPr lang="en-US" sz="2000" b="1" dirty="0">
                <a:solidFill>
                  <a:srgbClr val="0070C0"/>
                </a:solidFill>
                <a:latin typeface="+mj-lt"/>
              </a:rPr>
              <a:t>Gap Analysis </a:t>
            </a:r>
            <a:r>
              <a:rPr lang="en-US" sz="2000" dirty="0">
                <a:latin typeface="+mj-lt"/>
              </a:rPr>
              <a:t>to identify each </a:t>
            </a:r>
            <a:r>
              <a:rPr lang="en-US" sz="2000" b="1" dirty="0">
                <a:latin typeface="+mj-lt"/>
              </a:rPr>
              <a:t>gap’s cause </a:t>
            </a:r>
            <a:r>
              <a:rPr lang="en-US" sz="2000" dirty="0">
                <a:latin typeface="+mj-lt"/>
              </a:rPr>
              <a:t>and create a framework for developing a solution. </a:t>
            </a:r>
          </a:p>
          <a:p>
            <a:pPr algn="just"/>
            <a:r>
              <a:rPr lang="en-US" sz="2000" dirty="0">
                <a:latin typeface="+mj-lt"/>
              </a:rPr>
              <a:t>Changing </a:t>
            </a:r>
            <a:r>
              <a:rPr lang="en-US" sz="2000" b="1" dirty="0">
                <a:latin typeface="+mj-lt"/>
              </a:rPr>
              <a:t>organizational culture</a:t>
            </a:r>
            <a:r>
              <a:rPr lang="en-US" sz="2000" dirty="0">
                <a:latin typeface="+mj-lt"/>
              </a:rPr>
              <a:t>, managing up, and educating the Project reduces execution gaps beyond the immediate Project. </a:t>
            </a:r>
          </a:p>
          <a:p>
            <a:pPr algn="just"/>
            <a:endParaRPr lang="en-US" sz="2000" dirty="0">
              <a:latin typeface="+mj-lt"/>
            </a:endParaRPr>
          </a:p>
          <a:p>
            <a:pPr algn="just"/>
            <a:r>
              <a:rPr lang="en-US" sz="2000" dirty="0">
                <a:latin typeface="+mj-lt"/>
              </a:rPr>
              <a:t>It is also beneficial to reflect on the Project Execution Gaps during Project Closing. This analysis and insight you gain at the conclusion of the Project will reduce Execution Gaps before they occur for any future Projects the Team takes on.</a:t>
            </a:r>
            <a:endParaRPr lang="fr-FR" sz="2000" dirty="0">
              <a:latin typeface="+mj-lt"/>
            </a:endParaRPr>
          </a:p>
        </p:txBody>
      </p:sp>
      <p:sp>
        <p:nvSpPr>
          <p:cNvPr id="6" name="TextBox 5">
            <a:extLst>
              <a:ext uri="{FF2B5EF4-FFF2-40B4-BE49-F238E27FC236}">
                <a16:creationId xmlns:a16="http://schemas.microsoft.com/office/drawing/2014/main" id="{306F13A0-8F4A-5E4E-975B-4A48C08A41FE}"/>
              </a:ext>
            </a:extLst>
          </p:cNvPr>
          <p:cNvSpPr txBox="1"/>
          <p:nvPr/>
        </p:nvSpPr>
        <p:spPr>
          <a:xfrm>
            <a:off x="2354093" y="863503"/>
            <a:ext cx="7339093" cy="461665"/>
          </a:xfrm>
          <a:prstGeom prst="rect">
            <a:avLst/>
          </a:prstGeom>
          <a:noFill/>
        </p:spPr>
        <p:txBody>
          <a:bodyPr wrap="square">
            <a:spAutoFit/>
          </a:bodyPr>
          <a:lstStyle/>
          <a:p>
            <a:pPr algn="ctr"/>
            <a:r>
              <a:rPr lang="en-US" sz="2400" b="1" dirty="0">
                <a:latin typeface="+mj-lt"/>
              </a:rPr>
              <a:t>Project Execution Gaps and Causes</a:t>
            </a:r>
          </a:p>
        </p:txBody>
      </p:sp>
      <p:sp>
        <p:nvSpPr>
          <p:cNvPr id="8" name="Flèche : bas 3">
            <a:extLst>
              <a:ext uri="{FF2B5EF4-FFF2-40B4-BE49-F238E27FC236}">
                <a16:creationId xmlns:a16="http://schemas.microsoft.com/office/drawing/2014/main" id="{2F3B2CB2-9A21-D7B1-3213-2A943DC3862D}"/>
              </a:ext>
            </a:extLst>
          </p:cNvPr>
          <p:cNvSpPr/>
          <p:nvPr/>
        </p:nvSpPr>
        <p:spPr>
          <a:xfrm>
            <a:off x="5664569" y="1357209"/>
            <a:ext cx="369856" cy="814391"/>
          </a:xfrm>
          <a:prstGeom prst="downArrow">
            <a:avLst>
              <a:gd name="adj1" fmla="val 57726"/>
              <a:gd name="adj2" fmla="val 50000"/>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000">
              <a:solidFill>
                <a:srgbClr val="66FFFF"/>
              </a:solidFill>
              <a:latin typeface="+mj-lt"/>
            </a:endParaRPr>
          </a:p>
        </p:txBody>
      </p:sp>
    </p:spTree>
    <p:extLst>
      <p:ext uri="{BB962C8B-B14F-4D97-AF65-F5344CB8AC3E}">
        <p14:creationId xmlns:p14="http://schemas.microsoft.com/office/powerpoint/2010/main" val="26306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Challenges</a:t>
            </a:r>
          </a:p>
        </p:txBody>
      </p:sp>
    </p:spTree>
    <p:extLst>
      <p:ext uri="{BB962C8B-B14F-4D97-AF65-F5344CB8AC3E}">
        <p14:creationId xmlns:p14="http://schemas.microsoft.com/office/powerpoint/2010/main" val="383484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5484A45A-5D24-CC1A-1063-0C46BB33BBA6}"/>
              </a:ext>
            </a:extLst>
          </p:cNvPr>
          <p:cNvSpPr txBox="1">
            <a:spLocks/>
          </p:cNvSpPr>
          <p:nvPr/>
        </p:nvSpPr>
        <p:spPr>
          <a:xfrm>
            <a:off x="1265898" y="2804893"/>
            <a:ext cx="9787201" cy="99751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i="0" dirty="0">
                <a:effectLst/>
                <a:latin typeface="+mj-lt"/>
              </a:rPr>
              <a:t>There are many challenges to successful project execution.</a:t>
            </a:r>
          </a:p>
          <a:p>
            <a:pPr marL="0" indent="0">
              <a:buNone/>
            </a:pPr>
            <a:endParaRPr lang="en-US" sz="2000" i="0" dirty="0">
              <a:effectLst/>
              <a:latin typeface="+mj-lt"/>
            </a:endParaRPr>
          </a:p>
          <a:p>
            <a:pPr marL="0" indent="0">
              <a:buNone/>
            </a:pPr>
            <a:r>
              <a:rPr lang="en-US" sz="2000" i="0" dirty="0">
                <a:effectLst/>
                <a:latin typeface="+mj-lt"/>
              </a:rPr>
              <a:t>Problems may appear at any time during the project and need to be addressed right away.</a:t>
            </a:r>
          </a:p>
        </p:txBody>
      </p:sp>
    </p:spTree>
    <p:extLst>
      <p:ext uri="{BB962C8B-B14F-4D97-AF65-F5344CB8AC3E}">
        <p14:creationId xmlns:p14="http://schemas.microsoft.com/office/powerpoint/2010/main" val="4020822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6" name="Espace réservé du contenu 2">
            <a:extLst>
              <a:ext uri="{FF2B5EF4-FFF2-40B4-BE49-F238E27FC236}">
                <a16:creationId xmlns:a16="http://schemas.microsoft.com/office/drawing/2014/main" id="{FB0B7DFE-A193-1A8E-AA1E-ECBCFA93B194}"/>
              </a:ext>
            </a:extLst>
          </p:cNvPr>
          <p:cNvSpPr txBox="1">
            <a:spLocks/>
          </p:cNvSpPr>
          <p:nvPr/>
        </p:nvSpPr>
        <p:spPr>
          <a:xfrm>
            <a:off x="802481" y="2838341"/>
            <a:ext cx="1058703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mj-lt"/>
              </a:rPr>
              <a:t>1) Communication: </a:t>
            </a:r>
          </a:p>
          <a:p>
            <a:r>
              <a:rPr lang="en-US" sz="2000" dirty="0">
                <a:solidFill>
                  <a:srgbClr val="0070C0"/>
                </a:solidFill>
                <a:latin typeface="+mj-lt"/>
              </a:rPr>
              <a:t>Miscommunication</a:t>
            </a:r>
            <a:r>
              <a:rPr lang="en-US" sz="2000" dirty="0">
                <a:latin typeface="+mj-lt"/>
              </a:rPr>
              <a:t> can happen during any part of a project due to complex requirements. </a:t>
            </a:r>
          </a:p>
          <a:p>
            <a:r>
              <a:rPr lang="en-US" sz="2000" dirty="0">
                <a:latin typeface="+mj-lt"/>
              </a:rPr>
              <a:t>Teams risk deteriorating communication if they are unaware of workflow reporting, role assignment, or generally lack a shared understanding. </a:t>
            </a:r>
          </a:p>
        </p:txBody>
      </p:sp>
    </p:spTree>
    <p:extLst>
      <p:ext uri="{BB962C8B-B14F-4D97-AF65-F5344CB8AC3E}">
        <p14:creationId xmlns:p14="http://schemas.microsoft.com/office/powerpoint/2010/main" val="1865925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B3637B63-1DB1-C970-A40E-4BDBD08E5AA0}"/>
              </a:ext>
            </a:extLst>
          </p:cNvPr>
          <p:cNvSpPr txBox="1">
            <a:spLocks/>
          </p:cNvSpPr>
          <p:nvPr/>
        </p:nvSpPr>
        <p:spPr>
          <a:xfrm>
            <a:off x="815846" y="2604595"/>
            <a:ext cx="104155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Alexandria"/>
              </a:rPr>
              <a:t>2) Personnel: </a:t>
            </a:r>
          </a:p>
          <a:p>
            <a:r>
              <a:rPr lang="en-US" sz="2000" dirty="0">
                <a:latin typeface="Alexandria"/>
              </a:rPr>
              <a:t>High-performing teams rely on personnel development, matching skills with the best role, and hiring the right people when possible. </a:t>
            </a:r>
          </a:p>
          <a:p>
            <a:r>
              <a:rPr lang="en-US" sz="2000" dirty="0">
                <a:solidFill>
                  <a:srgbClr val="0070C0"/>
                </a:solidFill>
                <a:latin typeface="Alexandria"/>
              </a:rPr>
              <a:t>Inefficient teams </a:t>
            </a:r>
            <a:r>
              <a:rPr lang="en-US" sz="2000" dirty="0">
                <a:latin typeface="Alexandria"/>
              </a:rPr>
              <a:t>can form without care to develop cohesion among the team from day one or developing individuals to grow into roles. </a:t>
            </a:r>
          </a:p>
        </p:txBody>
      </p:sp>
    </p:spTree>
    <p:extLst>
      <p:ext uri="{BB962C8B-B14F-4D97-AF65-F5344CB8AC3E}">
        <p14:creationId xmlns:p14="http://schemas.microsoft.com/office/powerpoint/2010/main" val="1340821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7831CF61-F357-4D05-F337-BBC2FD67BEA7}"/>
              </a:ext>
            </a:extLst>
          </p:cNvPr>
          <p:cNvSpPr txBox="1">
            <a:spLocks/>
          </p:cNvSpPr>
          <p:nvPr/>
        </p:nvSpPr>
        <p:spPr>
          <a:xfrm>
            <a:off x="1042699" y="2531150"/>
            <a:ext cx="9530026"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Alexandria"/>
              </a:rPr>
              <a:t>3) Sponsor Engagement: </a:t>
            </a:r>
          </a:p>
          <a:p>
            <a:r>
              <a:rPr lang="en-US" sz="2000" dirty="0">
                <a:latin typeface="Alexandria"/>
              </a:rPr>
              <a:t>A strong sponsor relationship is essential to project success. </a:t>
            </a:r>
          </a:p>
          <a:p>
            <a:r>
              <a:rPr lang="en-US" sz="2000" dirty="0">
                <a:latin typeface="Alexandria"/>
              </a:rPr>
              <a:t>Challenges with sponsors occur when the</a:t>
            </a:r>
            <a:r>
              <a:rPr lang="en-US" sz="2000" dirty="0">
                <a:solidFill>
                  <a:srgbClr val="0070C0"/>
                </a:solidFill>
                <a:latin typeface="Alexandria"/>
              </a:rPr>
              <a:t> sponsor is not invested in the project or has underdeveloped skills for the role.</a:t>
            </a:r>
            <a:endParaRPr lang="en-US" sz="2000" dirty="0">
              <a:latin typeface="Alexandria"/>
            </a:endParaRPr>
          </a:p>
        </p:txBody>
      </p:sp>
    </p:spTree>
    <p:extLst>
      <p:ext uri="{BB962C8B-B14F-4D97-AF65-F5344CB8AC3E}">
        <p14:creationId xmlns:p14="http://schemas.microsoft.com/office/powerpoint/2010/main" val="422889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Best Practices</a:t>
            </a:r>
          </a:p>
        </p:txBody>
      </p:sp>
    </p:spTree>
    <p:extLst>
      <p:ext uri="{BB962C8B-B14F-4D97-AF65-F5344CB8AC3E}">
        <p14:creationId xmlns:p14="http://schemas.microsoft.com/office/powerpoint/2010/main" val="444678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Best Practices</a:t>
            </a:r>
          </a:p>
        </p:txBody>
      </p:sp>
      <p:sp>
        <p:nvSpPr>
          <p:cNvPr id="6" name="Espace réservé du contenu 2">
            <a:extLst>
              <a:ext uri="{FF2B5EF4-FFF2-40B4-BE49-F238E27FC236}">
                <a16:creationId xmlns:a16="http://schemas.microsoft.com/office/drawing/2014/main" id="{A5AA309D-D529-A11B-A753-E37D85BE3113}"/>
              </a:ext>
            </a:extLst>
          </p:cNvPr>
          <p:cNvSpPr txBox="1">
            <a:spLocks/>
          </p:cNvSpPr>
          <p:nvPr/>
        </p:nvSpPr>
        <p:spPr>
          <a:xfrm>
            <a:off x="1173030" y="2604595"/>
            <a:ext cx="9972938"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0" dirty="0">
                <a:solidFill>
                  <a:srgbClr val="0070C0"/>
                </a:solidFill>
                <a:effectLst/>
                <a:latin typeface="+mj-lt"/>
              </a:rPr>
              <a:t>Project Execution best practices </a:t>
            </a:r>
            <a:r>
              <a:rPr lang="en-US" sz="2000" i="0" dirty="0">
                <a:effectLst/>
                <a:latin typeface="+mj-lt"/>
              </a:rPr>
              <a:t>aim to create a Team with the model qualities of a high-performing Team. </a:t>
            </a:r>
          </a:p>
        </p:txBody>
      </p:sp>
    </p:spTree>
    <p:extLst>
      <p:ext uri="{BB962C8B-B14F-4D97-AF65-F5344CB8AC3E}">
        <p14:creationId xmlns:p14="http://schemas.microsoft.com/office/powerpoint/2010/main" val="415097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Image 7">
            <a:extLst>
              <a:ext uri="{FF2B5EF4-FFF2-40B4-BE49-F238E27FC236}">
                <a16:creationId xmlns:a16="http://schemas.microsoft.com/office/drawing/2014/main" id="{84A68511-3F1A-32A8-3C57-73F62964CF63}"/>
              </a:ext>
            </a:extLst>
          </p:cNvPr>
          <p:cNvPicPr>
            <a:picLocks noChangeAspect="1"/>
          </p:cNvPicPr>
          <p:nvPr/>
        </p:nvPicPr>
        <p:blipFill>
          <a:blip r:embed="rId3"/>
          <a:stretch>
            <a:fillRect/>
          </a:stretch>
        </p:blipFill>
        <p:spPr>
          <a:xfrm>
            <a:off x="428626" y="1396113"/>
            <a:ext cx="11452199" cy="4778156"/>
          </a:xfrm>
          <a:prstGeom prst="rect">
            <a:avLst/>
          </a:prstGeom>
        </p:spPr>
      </p:pic>
    </p:spTree>
    <p:extLst>
      <p:ext uri="{BB962C8B-B14F-4D97-AF65-F5344CB8AC3E}">
        <p14:creationId xmlns:p14="http://schemas.microsoft.com/office/powerpoint/2010/main" val="312866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891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Espace réservé du contenu 4">
            <a:extLst>
              <a:ext uri="{FF2B5EF4-FFF2-40B4-BE49-F238E27FC236}">
                <a16:creationId xmlns:a16="http://schemas.microsoft.com/office/drawing/2014/main" id="{BA9F1DC6-3BAB-C20A-D4D9-9E33EF273C77}"/>
              </a:ext>
            </a:extLst>
          </p:cNvPr>
          <p:cNvPicPr>
            <a:picLocks noChangeAspect="1"/>
          </p:cNvPicPr>
          <p:nvPr/>
        </p:nvPicPr>
        <p:blipFill rotWithShape="1">
          <a:blip r:embed="rId3"/>
          <a:srcRect t="5587" b="6437"/>
          <a:stretch/>
        </p:blipFill>
        <p:spPr>
          <a:xfrm>
            <a:off x="952876" y="1847078"/>
            <a:ext cx="10141528" cy="3943781"/>
          </a:xfrm>
          <a:prstGeom prst="rect">
            <a:avLst/>
          </a:prstGeom>
        </p:spPr>
      </p:pic>
    </p:spTree>
    <p:extLst>
      <p:ext uri="{BB962C8B-B14F-4D97-AF65-F5344CB8AC3E}">
        <p14:creationId xmlns:p14="http://schemas.microsoft.com/office/powerpoint/2010/main" val="30622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647BB1BF-CEED-836E-1C34-7F66EB06C192}"/>
              </a:ext>
            </a:extLst>
          </p:cNvPr>
          <p:cNvGraphicFramePr>
            <a:graphicFrameLocks noGrp="1"/>
          </p:cNvGraphicFramePr>
          <p:nvPr>
            <p:extLst>
              <p:ext uri="{D42A27DB-BD31-4B8C-83A1-F6EECF244321}">
                <p14:modId xmlns:p14="http://schemas.microsoft.com/office/powerpoint/2010/main" val="2151831896"/>
              </p:ext>
            </p:extLst>
          </p:nvPr>
        </p:nvGraphicFramePr>
        <p:xfrm>
          <a:off x="1767463" y="2395678"/>
          <a:ext cx="7911387" cy="3048000"/>
        </p:xfrm>
        <a:graphic>
          <a:graphicData uri="http://schemas.openxmlformats.org/drawingml/2006/table">
            <a:tbl>
              <a:tblPr firstRow="1" firstCol="1" bandRow="1"/>
              <a:tblGrid>
                <a:gridCol w="7911387">
                  <a:extLst>
                    <a:ext uri="{9D8B030D-6E8A-4147-A177-3AD203B41FA5}">
                      <a16:colId xmlns:a16="http://schemas.microsoft.com/office/drawing/2014/main" val="2619203674"/>
                    </a:ext>
                  </a:extLst>
                </a:gridCol>
              </a:tblGrid>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Project Execution during the…..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The third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second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first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last phase of the project lifecycle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34450"/>
                  </a:ext>
                </a:extLst>
              </a:tr>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refers to the set of tasks needed to produce Deliverables.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 Process (PEP)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Management Process (PMP)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Planning Process (PPP)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Controlling Process (PCP)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577442"/>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D87C585-6273-B225-9DF6-18DFEA54B8EE}"/>
              </a:ext>
            </a:extLst>
          </p:cNvPr>
          <p:cNvGraphicFramePr>
            <a:graphicFrameLocks noGrp="1"/>
          </p:cNvGraphicFramePr>
          <p:nvPr>
            <p:extLst>
              <p:ext uri="{D42A27DB-BD31-4B8C-83A1-F6EECF244321}">
                <p14:modId xmlns:p14="http://schemas.microsoft.com/office/powerpoint/2010/main" val="925856817"/>
              </p:ext>
            </p:extLst>
          </p:nvPr>
        </p:nvGraphicFramePr>
        <p:xfrm>
          <a:off x="1904965" y="2441585"/>
          <a:ext cx="7905716" cy="3048000"/>
        </p:xfrm>
        <a:graphic>
          <a:graphicData uri="http://schemas.openxmlformats.org/drawingml/2006/table">
            <a:tbl>
              <a:tblPr firstRow="1" firstCol="1" bandRow="1"/>
              <a:tblGrid>
                <a:gridCol w="7905716">
                  <a:extLst>
                    <a:ext uri="{9D8B030D-6E8A-4147-A177-3AD203B41FA5}">
                      <a16:colId xmlns:a16="http://schemas.microsoft.com/office/drawing/2014/main" val="474160053"/>
                    </a:ext>
                  </a:extLst>
                </a:gridCol>
              </a:tblGrid>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To produce deliverables, you should----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Review customer requirements.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Allocate and monitor the time required to complete each task.</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Control the quality in line with the user or client's needs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608976"/>
                  </a:ext>
                </a:extLst>
              </a:tr>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Monitor and Control include----------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your time.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the budget.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Verify project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6427247"/>
                  </a:ext>
                </a:extLst>
              </a:tr>
            </a:tbl>
          </a:graphicData>
        </a:graphic>
      </p:graphicFrame>
    </p:spTree>
    <p:extLst>
      <p:ext uri="{BB962C8B-B14F-4D97-AF65-F5344CB8AC3E}">
        <p14:creationId xmlns:p14="http://schemas.microsoft.com/office/powerpoint/2010/main" val="6345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AEE720-D194-4ADA-8D3F-EDB66C70D2F3}"/>
              </a:ext>
            </a:extLst>
          </p:cNvPr>
          <p:cNvGraphicFramePr>
            <a:graphicFrameLocks noGrp="1"/>
          </p:cNvGraphicFramePr>
          <p:nvPr>
            <p:extLst>
              <p:ext uri="{D42A27DB-BD31-4B8C-83A1-F6EECF244321}">
                <p14:modId xmlns:p14="http://schemas.microsoft.com/office/powerpoint/2010/main" val="230740850"/>
              </p:ext>
            </p:extLst>
          </p:nvPr>
        </p:nvGraphicFramePr>
        <p:xfrm>
          <a:off x="1558444" y="2221827"/>
          <a:ext cx="8930392" cy="3352800"/>
        </p:xfrm>
        <a:graphic>
          <a:graphicData uri="http://schemas.openxmlformats.org/drawingml/2006/table">
            <a:tbl>
              <a:tblPr firstRow="1" firstCol="1" bandRow="1"/>
              <a:tblGrid>
                <a:gridCol w="8930392">
                  <a:extLst>
                    <a:ext uri="{9D8B030D-6E8A-4147-A177-3AD203B41FA5}">
                      <a16:colId xmlns:a16="http://schemas.microsoft.com/office/drawing/2014/main" val="4057700793"/>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-----------helps organize all of the moving parts of the Execution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Checklist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table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graph</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line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5879154"/>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one of the challenges facing the project Execution process?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Miscommunication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Inefficient teams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underdeveloped Sponsors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3813777"/>
                  </a:ext>
                </a:extLst>
              </a:tr>
            </a:tbl>
          </a:graphicData>
        </a:graphic>
      </p:graphicFrame>
    </p:spTree>
    <p:extLst>
      <p:ext uri="{BB962C8B-B14F-4D97-AF65-F5344CB8AC3E}">
        <p14:creationId xmlns:p14="http://schemas.microsoft.com/office/powerpoint/2010/main" val="1101715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8E0F387-9FDB-FB58-0047-16F89CF3B996}"/>
              </a:ext>
            </a:extLst>
          </p:cNvPr>
          <p:cNvGraphicFramePr>
            <a:graphicFrameLocks noGrp="1"/>
          </p:cNvGraphicFramePr>
          <p:nvPr>
            <p:extLst>
              <p:ext uri="{D42A27DB-BD31-4B8C-83A1-F6EECF244321}">
                <p14:modId xmlns:p14="http://schemas.microsoft.com/office/powerpoint/2010/main" val="2041934954"/>
              </p:ext>
            </p:extLst>
          </p:nvPr>
        </p:nvGraphicFramePr>
        <p:xfrm>
          <a:off x="1644536" y="2177831"/>
          <a:ext cx="8600660" cy="3657600"/>
        </p:xfrm>
        <a:graphic>
          <a:graphicData uri="http://schemas.openxmlformats.org/drawingml/2006/table">
            <a:tbl>
              <a:tblPr firstRow="1" firstCol="1" bandRow="1"/>
              <a:tblGrid>
                <a:gridCol w="8600660">
                  <a:extLst>
                    <a:ext uri="{9D8B030D-6E8A-4147-A177-3AD203B41FA5}">
                      <a16:colId xmlns:a16="http://schemas.microsoft.com/office/drawing/2014/main" val="260602519"/>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the Project Execution Phase, a Project moves from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completion.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initiation to completion.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budget.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risk management</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2575778"/>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execution process involves coordinating people and resources, as well as integrating and performing the activities of the project in accordance with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Plan.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Checklist.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a:t>
                      </a:r>
                      <a:r>
                        <a:rPr lang="en-US" sz="2000" dirty="0" err="1">
                          <a:effectLst/>
                          <a:latin typeface="Alexandria"/>
                          <a:ea typeface="Times New Roman" panose="02020603050405020304" pitchFamily="18" charset="0"/>
                          <a:cs typeface="Arial" panose="020B0604020202020204" pitchFamily="34" charset="0"/>
                        </a:rPr>
                        <a:t>Workfile</a:t>
                      </a:r>
                      <a:r>
                        <a:rPr lang="en-US" sz="2000" dirty="0">
                          <a:effectLst/>
                          <a:latin typeface="Alexandria"/>
                          <a:ea typeface="Times New Roman" panose="02020603050405020304" pitchFamily="18" charset="0"/>
                          <a:cs typeface="Arial" panose="020B0604020202020204" pitchFamily="34" charset="0"/>
                        </a:rPr>
                        <a: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book.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158541"/>
                  </a:ext>
                </a:extLst>
              </a:tr>
            </a:tbl>
          </a:graphicData>
        </a:graphic>
      </p:graphicFrame>
    </p:spTree>
    <p:extLst>
      <p:ext uri="{BB962C8B-B14F-4D97-AF65-F5344CB8AC3E}">
        <p14:creationId xmlns:p14="http://schemas.microsoft.com/office/powerpoint/2010/main" val="103323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FD9F91AD-4C83-4E31-0879-AF5F0A5CE4F7}"/>
              </a:ext>
            </a:extLst>
          </p:cNvPr>
          <p:cNvGraphicFramePr>
            <a:graphicFrameLocks noGrp="1"/>
          </p:cNvGraphicFramePr>
          <p:nvPr>
            <p:extLst>
              <p:ext uri="{D42A27DB-BD31-4B8C-83A1-F6EECF244321}">
                <p14:modId xmlns:p14="http://schemas.microsoft.com/office/powerpoint/2010/main" val="3860793856"/>
              </p:ext>
            </p:extLst>
          </p:nvPr>
        </p:nvGraphicFramePr>
        <p:xfrm>
          <a:off x="1783565" y="2294968"/>
          <a:ext cx="8480149" cy="3048000"/>
        </p:xfrm>
        <a:graphic>
          <a:graphicData uri="http://schemas.openxmlformats.org/drawingml/2006/table">
            <a:tbl>
              <a:tblPr firstRow="1" firstCol="1" bandRow="1"/>
              <a:tblGrid>
                <a:gridCol w="8480149">
                  <a:extLst>
                    <a:ext uri="{9D8B030D-6E8A-4147-A177-3AD203B41FA5}">
                      <a16:colId xmlns:a16="http://schemas.microsoft.com/office/drawing/2014/main" val="2045021557"/>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represents the project implementation steps: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produce deliverables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the team and stakeholders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 and control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7191641"/>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Manage the team and stakeholders include: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Cultivate the team</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Communicate regularly with both the team and stakeholders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Procurement of resources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475163"/>
                  </a:ext>
                </a:extLst>
              </a:tr>
            </a:tbl>
          </a:graphicData>
        </a:graphic>
      </p:graphicFrame>
    </p:spTree>
    <p:extLst>
      <p:ext uri="{BB962C8B-B14F-4D97-AF65-F5344CB8AC3E}">
        <p14:creationId xmlns:p14="http://schemas.microsoft.com/office/powerpoint/2010/main" val="3231281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1371F74-BA08-C686-2C65-516EB443326A}"/>
              </a:ext>
            </a:extLst>
          </p:cNvPr>
          <p:cNvGraphicFramePr>
            <a:graphicFrameLocks noGrp="1"/>
          </p:cNvGraphicFramePr>
          <p:nvPr>
            <p:extLst>
              <p:ext uri="{D42A27DB-BD31-4B8C-83A1-F6EECF244321}">
                <p14:modId xmlns:p14="http://schemas.microsoft.com/office/powerpoint/2010/main" val="921105856"/>
              </p:ext>
            </p:extLst>
          </p:nvPr>
        </p:nvGraphicFramePr>
        <p:xfrm>
          <a:off x="1768544" y="2142568"/>
          <a:ext cx="7910306" cy="3352800"/>
        </p:xfrm>
        <a:graphic>
          <a:graphicData uri="http://schemas.openxmlformats.org/drawingml/2006/table">
            <a:tbl>
              <a:tblPr firstRow="1" firstCol="1" bandRow="1"/>
              <a:tblGrid>
                <a:gridCol w="7910306">
                  <a:extLst>
                    <a:ext uri="{9D8B030D-6E8A-4147-A177-3AD203B41FA5}">
                      <a16:colId xmlns:a16="http://schemas.microsoft.com/office/drawing/2014/main" val="1970969551"/>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team has combined execution (phase three) and monitoring and controlling (phase four) into one phase, typically referring to it as---------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“implementation” or delivery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“implementation” phase only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“delivery” phase only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267906"/>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(PEP) refers to--------</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Evaluation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Energy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8128185"/>
                  </a:ext>
                </a:extLst>
              </a:tr>
            </a:tbl>
          </a:graphicData>
        </a:graphic>
      </p:graphicFrame>
    </p:spTree>
    <p:extLst>
      <p:ext uri="{BB962C8B-B14F-4D97-AF65-F5344CB8AC3E}">
        <p14:creationId xmlns:p14="http://schemas.microsoft.com/office/powerpoint/2010/main" val="164379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2" name="Picture 1">
            <a:extLst>
              <a:ext uri="{FF2B5EF4-FFF2-40B4-BE49-F238E27FC236}">
                <a16:creationId xmlns:a16="http://schemas.microsoft.com/office/drawing/2014/main" id="{F70ADBF2-ABF1-4CB6-3620-4B098044C84D}"/>
              </a:ext>
            </a:extLst>
          </p:cNvPr>
          <p:cNvPicPr>
            <a:picLocks noChangeAspect="1"/>
          </p:cNvPicPr>
          <p:nvPr/>
        </p:nvPicPr>
        <p:blipFill rotWithShape="1">
          <a:blip r:embed="rId3"/>
          <a:srcRect l="22736" t="26238" r="23710" b="13940"/>
          <a:stretch/>
        </p:blipFill>
        <p:spPr>
          <a:xfrm>
            <a:off x="560410" y="502282"/>
            <a:ext cx="9037663" cy="5853435"/>
          </a:xfrm>
          <a:prstGeom prst="rect">
            <a:avLst/>
          </a:prstGeom>
        </p:spPr>
      </p:pic>
    </p:spTree>
    <p:extLst>
      <p:ext uri="{BB962C8B-B14F-4D97-AF65-F5344CB8AC3E}">
        <p14:creationId xmlns:p14="http://schemas.microsoft.com/office/powerpoint/2010/main" val="2497939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TotalTime>
  <Words>1608</Words>
  <Application>Microsoft Office PowerPoint</Application>
  <PresentationFormat>Widescreen</PresentationFormat>
  <Paragraphs>209</Paragraphs>
  <Slides>40</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23</cp:revision>
  <dcterms:created xsi:type="dcterms:W3CDTF">2023-04-29T09:08:23Z</dcterms:created>
  <dcterms:modified xsi:type="dcterms:W3CDTF">2024-01-09T09:37:40Z</dcterms:modified>
</cp:coreProperties>
</file>