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80" r:id="rId5"/>
    <p:sldId id="303" r:id="rId6"/>
    <p:sldId id="271" r:id="rId7"/>
    <p:sldId id="313" r:id="rId8"/>
    <p:sldId id="276" r:id="rId9"/>
    <p:sldId id="482" r:id="rId10"/>
    <p:sldId id="306" r:id="rId11"/>
    <p:sldId id="483" r:id="rId12"/>
    <p:sldId id="484" r:id="rId13"/>
    <p:sldId id="485" r:id="rId14"/>
    <p:sldId id="481" r:id="rId15"/>
    <p:sldId id="256"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306"/>
            <p14:sldId id="483"/>
            <p14:sldId id="484"/>
            <p14:sldId id="485"/>
            <p14:sldId id="481"/>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12504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42147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39310" cy="1312154"/>
          </a:xfrm>
          <a:prstGeom prst="rect">
            <a:avLst/>
          </a:prstGeom>
          <a:noFill/>
        </p:spPr>
        <p:txBody>
          <a:bodyPr wrap="non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7488" y="11628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37488" y="4971938"/>
            <a:ext cx="4747323" cy="1707455"/>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b="1" dirty="0">
                <a:latin typeface="Alexandria" charset="0"/>
                <a:cs typeface="Alexandria" charset="0"/>
              </a:rPr>
              <a:t>مقدمة </a:t>
            </a:r>
          </a:p>
          <a:p>
            <a:pPr marL="285750" indent="-285750" algn="r" rtl="1">
              <a:lnSpc>
                <a:spcPct val="150000"/>
              </a:lnSpc>
              <a:buFont typeface="Wingdings" panose="05000000000000000000" pitchFamily="2" charset="2"/>
              <a:buChar char="q"/>
            </a:pPr>
            <a:r>
              <a:rPr lang="ar-EG" b="1" dirty="0">
                <a:latin typeface="Alexandria" charset="0"/>
                <a:cs typeface="Alexandria" charset="0"/>
              </a:rPr>
              <a:t>أهداف الدورة التدريبية </a:t>
            </a:r>
          </a:p>
          <a:p>
            <a:pPr marL="285750" indent="-285750" algn="r" rtl="1">
              <a:lnSpc>
                <a:spcPct val="150000"/>
              </a:lnSpc>
              <a:buFont typeface="Wingdings" panose="05000000000000000000" pitchFamily="2" charset="2"/>
              <a:buChar char="q"/>
            </a:pPr>
            <a:r>
              <a:rPr lang="ar-EG" b="1" dirty="0">
                <a:latin typeface="Alexandria" charset="0"/>
                <a:cs typeface="Alexandria" charset="0"/>
              </a:rPr>
              <a:t>المحاضرات ومحاورها الأساسية</a:t>
            </a:r>
          </a:p>
          <a:p>
            <a:pPr marL="285750" indent="-285750" algn="r" rtl="1">
              <a:lnSpc>
                <a:spcPct val="150000"/>
              </a:lnSpc>
              <a:buFont typeface="Wingdings" panose="05000000000000000000" pitchFamily="2" charset="2"/>
              <a:buChar char="q"/>
            </a:pPr>
            <a:endParaRPr lang="en-US" b="1" dirty="0">
              <a:latin typeface="Alexandria" charset="0"/>
              <a:cs typeface="Alexandria" charset="0"/>
            </a:endParaRP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008645"/>
            <a:ext cx="8417320" cy="4528869"/>
          </a:xfrm>
          <a:prstGeom prst="rect">
            <a:avLst/>
          </a:prstGeom>
          <a:noFill/>
        </p:spPr>
        <p:txBody>
          <a:bodyPr wrap="square" rtlCol="0">
            <a:spAutoFit/>
          </a:bodyPr>
          <a:lstStyle/>
          <a:p>
            <a:pPr algn="r" rtl="1">
              <a:lnSpc>
                <a:spcPct val="150000"/>
              </a:lnSpc>
            </a:pPr>
            <a:br>
              <a:rPr lang="ar-EG" sz="1600" dirty="0">
                <a:solidFill>
                  <a:srgbClr val="00AEEF"/>
                </a:solidFill>
                <a:latin typeface="Alexandria" charset="0"/>
                <a:cs typeface="Alexandria" charset="0"/>
              </a:rPr>
            </a:br>
            <a:r>
              <a:rPr lang="ar-EG" sz="1600" dirty="0">
                <a:latin typeface="Alexandria" charset="0"/>
                <a:cs typeface="Alexandria" charset="0"/>
              </a:rPr>
              <a:t>كما نحتاج لقراءة ودراسة معلومات وأحكام وأفكار ونظريات قانونية؛ نحتاج أيضاً أن نعرف آلية البحث عنها، وأن نكتسب مهارة البحث والتحليل والتفكير النقدي لنكتسب القدرة على تكوين آراء وأفكار خاصة وصياغتها في أبحاث قانونية متميزة، تضيف للفكر الإنساني والقانوني. </a:t>
            </a:r>
            <a:br>
              <a:rPr lang="ar-EG" sz="1600" dirty="0">
                <a:latin typeface="Alexandria" charset="0"/>
                <a:cs typeface="Alexandria" charset="0"/>
              </a:rPr>
            </a:br>
            <a:br>
              <a:rPr lang="ar-EG" sz="1600" dirty="0">
                <a:latin typeface="Alexandria" charset="0"/>
                <a:cs typeface="Alexandria" charset="0"/>
              </a:rPr>
            </a:br>
            <a:r>
              <a:rPr lang="ar-EG" sz="1600" dirty="0">
                <a:latin typeface="Alexandria" charset="0"/>
                <a:cs typeface="Alexandria" charset="0"/>
              </a:rPr>
              <a:t>المنهجية القانونية ليست مجرد مجموعة من الخطوات الجامدة، بل هي الأدوات والأساليب التي تمكن دارسي القانون من التمتع بعقلية قانونية، والقدرة على تحليل وصياغة القوانين، وإصدار الأحكام، وكتابة المذكرات القانونية. </a:t>
            </a:r>
            <a:br>
              <a:rPr lang="ar-EG" sz="1600" dirty="0">
                <a:latin typeface="Alexandria" charset="0"/>
                <a:cs typeface="Alexandria" charset="0"/>
              </a:rPr>
            </a:br>
            <a:br>
              <a:rPr lang="ar-EG" sz="1600" dirty="0">
                <a:latin typeface="Alexandria" charset="0"/>
                <a:cs typeface="Alexandria" charset="0"/>
              </a:rPr>
            </a:br>
            <a:r>
              <a:rPr lang="ar-EG" sz="1600" dirty="0">
                <a:latin typeface="Alexandria" charset="0"/>
                <a:cs typeface="Alexandria" charset="0"/>
              </a:rPr>
              <a:t>فالهدف من دراسة أسأليب البحث العلمي القانوني ليس مجرد جمع معلومات نظرية عنها، بل تعلم كيفية البحث عن المعلومات القانونية، ومناقشتها بعقلية نقدية، وعرضها بأسلوب علمي قانوني سليم، يعكس أفكار الباحث.</a:t>
            </a: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191" y="17244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69958" y="1096890"/>
            <a:ext cx="8576383" cy="461665"/>
          </a:xfrm>
          <a:prstGeom prst="rect">
            <a:avLst/>
          </a:prstGeom>
          <a:noFill/>
        </p:spPr>
        <p:txBody>
          <a:bodyPr wrap="square" rtlCol="0">
            <a:spAutoFit/>
          </a:bodyPr>
          <a:lstStyle/>
          <a:p>
            <a:pPr algn="r" rtl="1"/>
            <a:r>
              <a:rPr lang="ar-EG" sz="2400" b="1" dirty="0">
                <a:latin typeface="Alexandria" charset="0"/>
                <a:cs typeface="Alexandria" charset="0"/>
              </a:rPr>
              <a:t>من المستفيد من دراسة أساليب البحث العلمي القانوني؟</a:t>
            </a:r>
            <a:endParaRPr lang="en-US" sz="24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BB66B27-6397-CA60-9DF6-CD1D0330C51E}"/>
              </a:ext>
            </a:extLst>
          </p:cNvPr>
          <p:cNvSpPr txBox="1"/>
          <p:nvPr/>
        </p:nvSpPr>
        <p:spPr>
          <a:xfrm>
            <a:off x="-126459" y="1376348"/>
            <a:ext cx="11500005" cy="4580165"/>
          </a:xfrm>
          <a:prstGeom prst="rect">
            <a:avLst/>
          </a:prstGeom>
          <a:noFill/>
        </p:spPr>
        <p:txBody>
          <a:bodyPr wrap="square" rtlCol="0">
            <a:spAutoFit/>
          </a:bodyPr>
          <a:lstStyle/>
          <a:p>
            <a:pPr algn="r" rtl="1">
              <a:lnSpc>
                <a:spcPct val="150000"/>
              </a:lnSpc>
            </a:pPr>
            <a:br>
              <a:rPr lang="ar-EG" sz="1600" dirty="0">
                <a:solidFill>
                  <a:srgbClr val="00AEEF"/>
                </a:solidFill>
                <a:latin typeface="Alexandria" charset="0"/>
                <a:cs typeface="Alexandria" charset="0"/>
              </a:rPr>
            </a:br>
            <a:r>
              <a:rPr lang="ar-EG" sz="1600" b="1" dirty="0">
                <a:solidFill>
                  <a:srgbClr val="00AEEF"/>
                </a:solidFill>
                <a:latin typeface="Alexandria" charset="0"/>
                <a:cs typeface="Alexandria" charset="0"/>
              </a:rPr>
              <a:t>الطالب:</a:t>
            </a:r>
            <a:br>
              <a:rPr lang="ar-EG" sz="1600" dirty="0">
                <a:solidFill>
                  <a:srgbClr val="852F4A"/>
                </a:solidFill>
                <a:latin typeface="Alexandria" charset="0"/>
                <a:cs typeface="Alexandria" charset="0"/>
              </a:rPr>
            </a:br>
            <a:r>
              <a:rPr lang="ar-EG" sz="1400" dirty="0">
                <a:latin typeface="Alexandria" charset="0"/>
                <a:cs typeface="Alexandria" charset="0"/>
              </a:rPr>
              <a:t>حيث يتمكن من وضع المقررات التي يدرسها موضع التنفيذ.</a:t>
            </a:r>
            <a:br>
              <a:rPr lang="ar-EG" sz="1600" dirty="0">
                <a:solidFill>
                  <a:srgbClr val="00AEEF"/>
                </a:solidFill>
                <a:latin typeface="Alexandria" charset="0"/>
                <a:cs typeface="Alexandria" charset="0"/>
              </a:rPr>
            </a:br>
            <a:r>
              <a:rPr lang="ar-EG" sz="1600" b="1" dirty="0">
                <a:solidFill>
                  <a:srgbClr val="00AEEF"/>
                </a:solidFill>
                <a:latin typeface="Alexandria" charset="0"/>
                <a:cs typeface="Alexandria" charset="0"/>
              </a:rPr>
              <a:t>الباحث:</a:t>
            </a:r>
            <a:br>
              <a:rPr lang="ar-EG" sz="1600" dirty="0">
                <a:solidFill>
                  <a:srgbClr val="852F4A"/>
                </a:solidFill>
                <a:latin typeface="Alexandria" charset="0"/>
                <a:cs typeface="Alexandria" charset="0"/>
              </a:rPr>
            </a:br>
            <a:r>
              <a:rPr lang="ar-EG" sz="1400" dirty="0">
                <a:latin typeface="Alexandria" charset="0"/>
                <a:cs typeface="Alexandria" charset="0"/>
              </a:rPr>
              <a:t>حيث يتمكن من فهم منهجيات البحث، واختيار المنهجية المناسبة لبحثه القانوني، وتطبيق مهارات التحليل والاستنباط، وعقد المقارنات.</a:t>
            </a:r>
            <a:br>
              <a:rPr lang="ar-EG" sz="1600" dirty="0">
                <a:solidFill>
                  <a:srgbClr val="852F4A"/>
                </a:solidFill>
                <a:latin typeface="Alexandria" charset="0"/>
                <a:cs typeface="Alexandria" charset="0"/>
              </a:rPr>
            </a:br>
            <a:r>
              <a:rPr lang="ar-EG" sz="1600" b="1" dirty="0">
                <a:solidFill>
                  <a:srgbClr val="00AEEF"/>
                </a:solidFill>
                <a:latin typeface="Alexandria" charset="0"/>
                <a:cs typeface="Alexandria" charset="0"/>
              </a:rPr>
              <a:t>المحامي:</a:t>
            </a:r>
            <a:br>
              <a:rPr lang="ar-EG" sz="1600" dirty="0">
                <a:solidFill>
                  <a:srgbClr val="852F4A"/>
                </a:solidFill>
                <a:latin typeface="Alexandria" charset="0"/>
                <a:cs typeface="Alexandria" charset="0"/>
              </a:rPr>
            </a:br>
            <a:r>
              <a:rPr lang="ar-EG" sz="1400" dirty="0">
                <a:latin typeface="Alexandria" charset="0"/>
                <a:cs typeface="Alexandria" charset="0"/>
              </a:rPr>
              <a:t>حيث يتمكن من إعداد مرافعاته وكتابة مذكراته، واستخدام أدواته وفقاً لمنهجية قانونية سليمة.</a:t>
            </a:r>
            <a:br>
              <a:rPr lang="ar-EG" sz="1600" dirty="0">
                <a:solidFill>
                  <a:srgbClr val="852F4A"/>
                </a:solidFill>
                <a:latin typeface="Alexandria" charset="0"/>
                <a:cs typeface="Alexandria" charset="0"/>
              </a:rPr>
            </a:br>
            <a:r>
              <a:rPr lang="ar-EG" sz="1600" b="1" dirty="0">
                <a:solidFill>
                  <a:srgbClr val="00AEEF"/>
                </a:solidFill>
                <a:latin typeface="Alexandria" charset="0"/>
                <a:cs typeface="Alexandria" charset="0"/>
              </a:rPr>
              <a:t>القاضي: </a:t>
            </a:r>
            <a:br>
              <a:rPr lang="ar-EG" sz="1600" dirty="0">
                <a:solidFill>
                  <a:srgbClr val="852F4A"/>
                </a:solidFill>
                <a:latin typeface="Alexandria" charset="0"/>
                <a:cs typeface="Alexandria" charset="0"/>
              </a:rPr>
            </a:br>
            <a:r>
              <a:rPr lang="ar-EG" sz="1400" dirty="0">
                <a:latin typeface="Alexandria" charset="0"/>
                <a:cs typeface="Alexandria" charset="0"/>
              </a:rPr>
              <a:t>حيث يتمكن من إصدار حكماً عادلاً مبنياً على العناصر الواقعية في الدعوى والقاعدة القانونية التي تحكمها.</a:t>
            </a:r>
            <a:br>
              <a:rPr lang="ar-EG" sz="1600" dirty="0">
                <a:solidFill>
                  <a:srgbClr val="852F4A"/>
                </a:solidFill>
                <a:latin typeface="Alexandria" charset="0"/>
                <a:cs typeface="Alexandria" charset="0"/>
              </a:rPr>
            </a:br>
            <a:r>
              <a:rPr lang="ar-EG" sz="1600" b="1" dirty="0">
                <a:solidFill>
                  <a:srgbClr val="00AEEF"/>
                </a:solidFill>
                <a:latin typeface="Alexandria" charset="0"/>
                <a:cs typeface="Alexandria" charset="0"/>
              </a:rPr>
              <a:t>المشرع: </a:t>
            </a:r>
            <a:br>
              <a:rPr lang="ar-EG" sz="1600" dirty="0">
                <a:solidFill>
                  <a:srgbClr val="852F4A"/>
                </a:solidFill>
                <a:latin typeface="Alexandria" charset="0"/>
                <a:cs typeface="Alexandria" charset="0"/>
              </a:rPr>
            </a:br>
            <a:r>
              <a:rPr lang="ar-EG" sz="1400" dirty="0">
                <a:latin typeface="Alexandria" charset="0"/>
                <a:cs typeface="Alexandria" charset="0"/>
              </a:rPr>
              <a:t>حيث يتعلم مهارة أصول الصياغة التشريعية.</a:t>
            </a:r>
            <a:br>
              <a:rPr lang="ar-EG" sz="1600" dirty="0">
                <a:solidFill>
                  <a:srgbClr val="852F4A"/>
                </a:solidFill>
                <a:latin typeface="Alexandria" charset="0"/>
                <a:cs typeface="Alexandria" charset="0"/>
              </a:rPr>
            </a:br>
            <a:r>
              <a:rPr lang="ar-EG" sz="1600" b="1" dirty="0">
                <a:solidFill>
                  <a:srgbClr val="00AEEF"/>
                </a:solidFill>
                <a:latin typeface="Alexandria" charset="0"/>
                <a:cs typeface="Alexandria" charset="0"/>
              </a:rPr>
              <a:t>رجل الإدارة: </a:t>
            </a:r>
            <a:br>
              <a:rPr lang="ar-EG" sz="1600" dirty="0">
                <a:solidFill>
                  <a:srgbClr val="852F4A"/>
                </a:solidFill>
                <a:latin typeface="Alexandria" charset="0"/>
                <a:cs typeface="Alexandria" charset="0"/>
              </a:rPr>
            </a:br>
            <a:r>
              <a:rPr lang="ar-EG" sz="1400" dirty="0">
                <a:latin typeface="Alexandria" charset="0"/>
                <a:cs typeface="Alexandria" charset="0"/>
              </a:rPr>
              <a:t>حيث يتمكن من فهم وتطبيق القواعد واللوائح القانونية التي تحكم عمله، والقرارات التي يصدرها.</a:t>
            </a:r>
            <a:endParaRPr lang="en-US" sz="1600"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A7B72BF2-7CB0-535F-F0C1-7A3BACA6760F}"/>
              </a:ext>
            </a:extLst>
          </p:cNvPr>
          <p:cNvSpPr txBox="1"/>
          <p:nvPr/>
        </p:nvSpPr>
        <p:spPr>
          <a:xfrm>
            <a:off x="3501957" y="1415258"/>
            <a:ext cx="8250964" cy="4754443"/>
          </a:xfrm>
          <a:prstGeom prst="rect">
            <a:avLst/>
          </a:prstGeom>
          <a:noFill/>
        </p:spPr>
        <p:txBody>
          <a:bodyPr wrap="square" rtlCol="0">
            <a:spAutoFit/>
          </a:bodyPr>
          <a:lstStyle/>
          <a:p>
            <a:pPr algn="r" rtl="1">
              <a:lnSpc>
                <a:spcPct val="150000"/>
              </a:lnSpc>
            </a:pPr>
            <a:r>
              <a:rPr lang="ar-EG" sz="2400" b="1" dirty="0">
                <a:solidFill>
                  <a:schemeClr val="tx1">
                    <a:lumMod val="95000"/>
                    <a:lumOff val="5000"/>
                  </a:schemeClr>
                </a:solidFill>
                <a:latin typeface="Alexandria" charset="0"/>
                <a:cs typeface="Alexandria" charset="0"/>
              </a:rPr>
              <a:t>أهداف ونتاجات التعلم </a:t>
            </a:r>
          </a:p>
          <a:p>
            <a:pPr algn="r" rtl="1">
              <a:lnSpc>
                <a:spcPct val="150000"/>
              </a:lnSpc>
            </a:pPr>
            <a:r>
              <a:rPr lang="ar-EG" b="1" dirty="0">
                <a:solidFill>
                  <a:srgbClr val="00AEEF"/>
                </a:solidFill>
                <a:latin typeface="Alexandria" charset="0"/>
                <a:cs typeface="Alexandria" charset="0"/>
              </a:rPr>
              <a:t>بدراسة الدورة التدريبية يتمكن الطالب من:</a:t>
            </a:r>
          </a:p>
          <a:p>
            <a:pPr algn="r" rtl="1">
              <a:lnSpc>
                <a:spcPct val="150000"/>
              </a:lnSpc>
            </a:pPr>
            <a:endParaRPr lang="ar-EG" dirty="0">
              <a:solidFill>
                <a:srgbClr val="00AEEF"/>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الفهم العميق لمفهوم البحث العلمي والبحث القانوني والعلاقة بينهما.</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فهم مناهج البحث العلمي القانوني مما يمكن الطالب من اختيار المنهج المناسب لبحثه. </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الاستخدام الفعال لأدوات ومصادر البحث القانوني التقليدية والإلكترونية.</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التعرف على خطوات إعداد البحث القانوني.</a:t>
            </a:r>
          </a:p>
        </p:txBody>
      </p:sp>
    </p:spTree>
    <p:extLst>
      <p:ext uri="{BB962C8B-B14F-4D97-AF65-F5344CB8AC3E}">
        <p14:creationId xmlns:p14="http://schemas.microsoft.com/office/powerpoint/2010/main" val="2682698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3451" b="13451"/>
          <a:stretch/>
        </p:blipFill>
        <p:spPr>
          <a:xfrm>
            <a:off x="6096000" y="1397680"/>
            <a:ext cx="4962146" cy="2495550"/>
          </a:xfrm>
        </p:spPr>
      </p:pic>
      <p:sp>
        <p:nvSpPr>
          <p:cNvPr id="6" name="Rectangle 5"/>
          <p:cNvSpPr/>
          <p:nvPr/>
        </p:nvSpPr>
        <p:spPr>
          <a:xfrm>
            <a:off x="1074835" y="2862720"/>
            <a:ext cx="4222539" cy="1577035"/>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مضمون وأنواع البحث العلمي.</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مضمون البحث القانوني وأنواعه.</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سمات الباحث.  </a:t>
            </a:r>
          </a:p>
          <a:p>
            <a:pPr algn="r" rtl="1">
              <a:lnSpc>
                <a:spcPct val="120000"/>
              </a:lnSpc>
            </a:pPr>
            <a:endParaRPr lang="en-US" sz="1400" dirty="0">
              <a:latin typeface="Alexandria" charset="0"/>
              <a:cs typeface="Alexandria" charset="0"/>
            </a:endParaRPr>
          </a:p>
        </p:txBody>
      </p:sp>
      <p:sp>
        <p:nvSpPr>
          <p:cNvPr id="7" name="Rectangle 6"/>
          <p:cNvSpPr/>
          <p:nvPr/>
        </p:nvSpPr>
        <p:spPr>
          <a:xfrm>
            <a:off x="13108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ماهية البحث العلمي والبحث القانوني</a:t>
            </a:r>
            <a:endParaRPr lang="en-US" sz="2000"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الأولى</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248" b="12248"/>
          <a:stretch/>
        </p:blipFill>
        <p:spPr>
          <a:xfrm>
            <a:off x="6096000" y="1397680"/>
            <a:ext cx="4962146" cy="2495550"/>
          </a:xfrm>
        </p:spPr>
      </p:pic>
      <p:sp>
        <p:nvSpPr>
          <p:cNvPr id="6" name="Rectangle 5"/>
          <p:cNvSpPr/>
          <p:nvPr/>
        </p:nvSpPr>
        <p:spPr>
          <a:xfrm>
            <a:off x="1298572" y="2240149"/>
            <a:ext cx="4222539" cy="3477427"/>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ماهية مناهج البحث العلمي.</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مدى تطبيق المنهج العلمي على البحث القانوني.</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أنواع مناهج البحث القانوني</a:t>
            </a:r>
          </a:p>
          <a:p>
            <a:pPr algn="r" rtl="1">
              <a:lnSpc>
                <a:spcPct val="150000"/>
              </a:lnSpc>
            </a:pPr>
            <a:r>
              <a:rPr lang="ar-EG" sz="1200" dirty="0">
                <a:solidFill>
                  <a:srgbClr val="00AEEF"/>
                </a:solidFill>
                <a:latin typeface="Alexandria" charset="0"/>
                <a:cs typeface="Alexandria" charset="0"/>
              </a:rPr>
              <a:t>أولاً: المناهج العقلية</a:t>
            </a:r>
          </a:p>
          <a:p>
            <a:pPr marL="285750" indent="-285750" algn="r" rtl="1">
              <a:lnSpc>
                <a:spcPct val="150000"/>
              </a:lnSpc>
              <a:buFont typeface="Wingdings" panose="05000000000000000000" pitchFamily="2" charset="2"/>
              <a:buChar char="ü"/>
            </a:pPr>
            <a:r>
              <a:rPr lang="ar-EG" sz="1200" dirty="0">
                <a:latin typeface="Alexandria" charset="0"/>
                <a:cs typeface="Alexandria" charset="0"/>
              </a:rPr>
              <a:t>المنهج الاستقرائي</a:t>
            </a:r>
          </a:p>
          <a:p>
            <a:pPr marL="285750" indent="-285750" algn="r" rtl="1">
              <a:lnSpc>
                <a:spcPct val="150000"/>
              </a:lnSpc>
              <a:buFont typeface="Wingdings" panose="05000000000000000000" pitchFamily="2" charset="2"/>
              <a:buChar char="ü"/>
            </a:pPr>
            <a:r>
              <a:rPr lang="ar-EG" sz="1200" dirty="0">
                <a:latin typeface="Alexandria" charset="0"/>
                <a:cs typeface="Alexandria" charset="0"/>
              </a:rPr>
              <a:t>المنهج الاستنباطي</a:t>
            </a:r>
          </a:p>
          <a:p>
            <a:pPr algn="r" rtl="1">
              <a:lnSpc>
                <a:spcPct val="150000"/>
              </a:lnSpc>
            </a:pPr>
            <a:r>
              <a:rPr lang="ar-EG" sz="1200" dirty="0">
                <a:solidFill>
                  <a:srgbClr val="00AEEF"/>
                </a:solidFill>
                <a:latin typeface="Alexandria" charset="0"/>
                <a:cs typeface="Alexandria" charset="0"/>
              </a:rPr>
              <a:t>ثانياً: المناهج الإجرائية</a:t>
            </a:r>
          </a:p>
          <a:p>
            <a:pPr marL="285750" indent="-285750" algn="r" rtl="1">
              <a:lnSpc>
                <a:spcPct val="150000"/>
              </a:lnSpc>
              <a:buFont typeface="Wingdings" panose="05000000000000000000" pitchFamily="2" charset="2"/>
              <a:buChar char="ü"/>
            </a:pPr>
            <a:r>
              <a:rPr lang="ar-EG" sz="1200" dirty="0">
                <a:latin typeface="Alexandria" charset="0"/>
                <a:cs typeface="Alexandria" charset="0"/>
              </a:rPr>
              <a:t>المنهج المقارن</a:t>
            </a:r>
          </a:p>
          <a:p>
            <a:pPr marL="285750" indent="-285750" algn="r" rtl="1">
              <a:lnSpc>
                <a:spcPct val="150000"/>
              </a:lnSpc>
              <a:buFont typeface="Wingdings" panose="05000000000000000000" pitchFamily="2" charset="2"/>
              <a:buChar char="ü"/>
            </a:pPr>
            <a:r>
              <a:rPr lang="ar-EG" sz="1200" dirty="0">
                <a:latin typeface="Alexandria" charset="0"/>
                <a:cs typeface="Alexandria" charset="0"/>
              </a:rPr>
              <a:t>المنهج التاريخي</a:t>
            </a:r>
          </a:p>
          <a:p>
            <a:pPr marL="285750" indent="-285750" algn="r" rtl="1">
              <a:lnSpc>
                <a:spcPct val="150000"/>
              </a:lnSpc>
              <a:buFont typeface="Wingdings" panose="05000000000000000000" pitchFamily="2" charset="2"/>
              <a:buChar char="ü"/>
            </a:pPr>
            <a:r>
              <a:rPr lang="ar-EG" sz="1200" dirty="0">
                <a:latin typeface="Alexandria" charset="0"/>
                <a:cs typeface="Alexandria" charset="0"/>
              </a:rPr>
              <a:t>المنهج الوصفي</a:t>
            </a:r>
            <a:endParaRPr lang="en-US" sz="1200" dirty="0">
              <a:latin typeface="Alexandria" charset="0"/>
              <a:cs typeface="Alexandria" charset="0"/>
            </a:endParaRPr>
          </a:p>
        </p:txBody>
      </p:sp>
      <p:sp>
        <p:nvSpPr>
          <p:cNvPr id="7" name="Rectangle 6"/>
          <p:cNvSpPr/>
          <p:nvPr/>
        </p:nvSpPr>
        <p:spPr>
          <a:xfrm>
            <a:off x="1281623" y="1350891"/>
            <a:ext cx="4747323" cy="876522"/>
          </a:xfrm>
          <a:prstGeom prst="rect">
            <a:avLst/>
          </a:prstGeom>
        </p:spPr>
        <p:txBody>
          <a:bodyPr wrap="square">
            <a:spAutoFit/>
          </a:bodyPr>
          <a:lstStyle/>
          <a:p>
            <a:pPr algn="ctr" rtl="1">
              <a:lnSpc>
                <a:spcPct val="150000"/>
              </a:lnSpc>
            </a:pPr>
            <a:r>
              <a:rPr lang="ar-EG" b="1" dirty="0">
                <a:latin typeface="Alexandria" charset="0"/>
                <a:cs typeface="Alexandria" charset="0"/>
              </a:rPr>
              <a:t>مناهج البحث العلمي وتطبيقاتها على البحث القانوني </a:t>
            </a:r>
            <a:endParaRPr lang="en-US"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الثانية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987359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68" b="15068"/>
          <a:stretch/>
        </p:blipFill>
        <p:spPr>
          <a:xfrm>
            <a:off x="6096000" y="1397680"/>
            <a:ext cx="4962146" cy="2495550"/>
          </a:xfrm>
        </p:spPr>
      </p:pic>
      <p:sp>
        <p:nvSpPr>
          <p:cNvPr id="6" name="Rectangle 5"/>
          <p:cNvSpPr/>
          <p:nvPr/>
        </p:nvSpPr>
        <p:spPr>
          <a:xfrm>
            <a:off x="1157591" y="2541707"/>
            <a:ext cx="4373247" cy="3192862"/>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الأدوات الأساسية للبحث القانوني </a:t>
            </a:r>
          </a:p>
          <a:p>
            <a:pPr algn="r" rtl="1">
              <a:lnSpc>
                <a:spcPct val="150000"/>
              </a:lnSpc>
            </a:pPr>
            <a:r>
              <a:rPr lang="ar-EG" sz="1400" dirty="0">
                <a:latin typeface="Alexandria" charset="0"/>
                <a:cs typeface="Alexandria" charset="0"/>
              </a:rPr>
              <a:t>أولاً: القانون </a:t>
            </a:r>
          </a:p>
          <a:p>
            <a:pPr algn="r" rtl="1">
              <a:lnSpc>
                <a:spcPct val="150000"/>
              </a:lnSpc>
            </a:pPr>
            <a:r>
              <a:rPr lang="ar-EG" sz="1400" dirty="0">
                <a:latin typeface="Alexandria" charset="0"/>
                <a:cs typeface="Alexandria" charset="0"/>
              </a:rPr>
              <a:t>ثانياً: أحكام القضاء </a:t>
            </a:r>
          </a:p>
          <a:p>
            <a:pPr algn="r" rtl="1">
              <a:lnSpc>
                <a:spcPct val="150000"/>
              </a:lnSpc>
            </a:pPr>
            <a:r>
              <a:rPr lang="ar-EG" sz="1400" dirty="0">
                <a:latin typeface="Alexandria" charset="0"/>
                <a:cs typeface="Alexandria" charset="0"/>
              </a:rPr>
              <a:t>ثالثاً: أعمال الفقه</a:t>
            </a:r>
            <a:endParaRPr lang="en-US" sz="1400"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مصادر البحث القانوني</a:t>
            </a:r>
          </a:p>
          <a:p>
            <a:pPr algn="r" rtl="1">
              <a:lnSpc>
                <a:spcPct val="150000"/>
              </a:lnSpc>
            </a:pPr>
            <a:r>
              <a:rPr lang="ar-EG" sz="1400" dirty="0">
                <a:latin typeface="Alexandria" charset="0"/>
                <a:cs typeface="Alexandria" charset="0"/>
              </a:rPr>
              <a:t>أولاً: المكتبة التقليدية </a:t>
            </a:r>
          </a:p>
          <a:p>
            <a:pPr algn="r" rtl="1">
              <a:lnSpc>
                <a:spcPct val="150000"/>
              </a:lnSpc>
            </a:pPr>
            <a:r>
              <a:rPr lang="ar-EG" sz="1400" dirty="0">
                <a:latin typeface="Alexandria" charset="0"/>
                <a:cs typeface="Alexandria" charset="0"/>
              </a:rPr>
              <a:t>ثانياً: المكتبة الإلكترونية </a:t>
            </a:r>
          </a:p>
          <a:p>
            <a:pPr marL="285750" indent="-285750" algn="r" rtl="1">
              <a:lnSpc>
                <a:spcPct val="150000"/>
              </a:lnSpc>
              <a:buFont typeface="Wingdings" panose="05000000000000000000" pitchFamily="2" charset="2"/>
              <a:buChar char="q"/>
            </a:pPr>
            <a:endParaRPr lang="ar-EG" dirty="0">
              <a:latin typeface="Alexandria" charset="0"/>
              <a:cs typeface="Alexandria" charset="0"/>
            </a:endParaRPr>
          </a:p>
          <a:p>
            <a:pPr algn="r" rtl="1">
              <a:lnSpc>
                <a:spcPct val="120000"/>
              </a:lnSpc>
            </a:pPr>
            <a:endParaRPr lang="en-US" sz="1400" dirty="0">
              <a:latin typeface="Alexandria" charset="0"/>
              <a:cs typeface="Alexandria" charset="0"/>
            </a:endParaRPr>
          </a:p>
        </p:txBody>
      </p:sp>
      <p:sp>
        <p:nvSpPr>
          <p:cNvPr id="7" name="Rectangle 6"/>
          <p:cNvSpPr/>
          <p:nvPr/>
        </p:nvSpPr>
        <p:spPr>
          <a:xfrm>
            <a:off x="1232985" y="1710814"/>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أدوات ومصادر البحث القانوني</a:t>
            </a:r>
            <a:endParaRPr lang="en-US" sz="2000"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الثالثة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169266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099" b="12099"/>
          <a:stretch/>
        </p:blipFill>
        <p:spPr>
          <a:xfrm>
            <a:off x="6096000" y="1397680"/>
            <a:ext cx="4962146" cy="2495550"/>
          </a:xfrm>
        </p:spPr>
      </p:pic>
      <p:sp>
        <p:nvSpPr>
          <p:cNvPr id="6" name="Rectangle 5"/>
          <p:cNvSpPr/>
          <p:nvPr/>
        </p:nvSpPr>
        <p:spPr>
          <a:xfrm>
            <a:off x="1298571" y="2279060"/>
            <a:ext cx="4222539" cy="3603551"/>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القراءة والاستزاده من المراجع القانونية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اختيار الموضوع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وضع خطة البحث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جمع وتدوين المادة العلمية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كتابة صلب البحث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كتابة المراجع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القراءة الكاملة للبحث</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كتابة مقدمة البحث وخاتمته.</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الطباعة والمناقشة أو نشر البحث</a:t>
            </a:r>
          </a:p>
          <a:p>
            <a:pPr algn="r" rtl="1">
              <a:lnSpc>
                <a:spcPct val="120000"/>
              </a:lnSpc>
            </a:pPr>
            <a:endParaRPr lang="en-US" sz="1200" dirty="0">
              <a:latin typeface="Alexandria" charset="0"/>
              <a:cs typeface="Alexandria" charset="0"/>
            </a:endParaRPr>
          </a:p>
        </p:txBody>
      </p:sp>
      <p:sp>
        <p:nvSpPr>
          <p:cNvPr id="7" name="Rectangle 6"/>
          <p:cNvSpPr/>
          <p:nvPr/>
        </p:nvSpPr>
        <p:spPr>
          <a:xfrm>
            <a:off x="1262168" y="1516261"/>
            <a:ext cx="4747323" cy="802014"/>
          </a:xfrm>
          <a:prstGeom prst="rect">
            <a:avLst/>
          </a:prstGeom>
        </p:spPr>
        <p:txBody>
          <a:bodyPr wrap="square">
            <a:spAutoFit/>
          </a:bodyPr>
          <a:lstStyle/>
          <a:p>
            <a:pPr algn="ctr" rtl="1">
              <a:lnSpc>
                <a:spcPct val="120000"/>
              </a:lnSpc>
            </a:pPr>
            <a:r>
              <a:rPr lang="ar-EG" sz="2000" b="1" dirty="0">
                <a:latin typeface="Alexandria" charset="0"/>
                <a:cs typeface="Alexandria" charset="0"/>
              </a:rPr>
              <a:t>خطوات إعداد البحث القانوني بشكل عام </a:t>
            </a:r>
            <a:endParaRPr lang="en-US" sz="2000"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الرابعة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890491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5512" b="15512"/>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015EECEC-1297-894C-0CC4-31962EAB531A}"/>
              </a:ext>
            </a:extLst>
          </p:cNvPr>
          <p:cNvSpPr/>
          <p:nvPr/>
        </p:nvSpPr>
        <p:spPr>
          <a:xfrm>
            <a:off x="4280171" y="2073096"/>
            <a:ext cx="7684428" cy="3784947"/>
          </a:xfrm>
          <a:prstGeom prst="rect">
            <a:avLst/>
          </a:prstGeom>
          <a:noFill/>
        </p:spPr>
        <p:txBody>
          <a:bodyPr wrap="square">
            <a:spAutoFit/>
          </a:bodyPr>
          <a:lstStyle/>
          <a:p>
            <a:pPr algn="r" rtl="1">
              <a:lnSpc>
                <a:spcPct val="150000"/>
              </a:lnSpc>
            </a:pPr>
            <a:r>
              <a:rPr lang="ar-EG" dirty="0">
                <a:latin typeface="Alexandria" charset="0"/>
                <a:cs typeface="Alexandria" charset="0"/>
              </a:rPr>
              <a:t>نسعى من خلال هذه الدورة التدريبية لتقديم فهماً شاملاً للبحث العلمي القانوني، بالتركيز على أساليب البحث وتطبيق المناهج المختلفة في الدراسات القانونية، بالإضافة لتطوير المهارات اللازمة لاستخدام أدوات ومصادر البحث، تمهيداً لإعداد بحث قانوني متكامل.</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فلنمنح أنفسنا الفرصة لاستيعاب الأدوات اللازمة لنكون قادرين على التكيف مع التحديات المستجدة وصياغة الحلول المبتكرة التي تتناسب مع ما يواجهنا من قضايا، لمواكبة تطورات العصر في جميع المجالات والتي تنعكس بالتأكيد على مجالنا القانوني.</a:t>
            </a:r>
            <a:endParaRPr lang="en-US" dirty="0">
              <a:latin typeface="Alexandria" charset="0"/>
              <a:cs typeface="Alexandria" charset="0"/>
            </a:endParaRPr>
          </a:p>
        </p:txBody>
      </p:sp>
    </p:spTree>
    <p:extLst>
      <p:ext uri="{BB962C8B-B14F-4D97-AF65-F5344CB8AC3E}">
        <p14:creationId xmlns:p14="http://schemas.microsoft.com/office/powerpoint/2010/main" val="3044734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schemas.microsoft.com/office/infopath/2007/PartnerControls"/>
    <ds:schemaRef ds:uri="http://purl.org/dc/terms/"/>
    <ds:schemaRef ds:uri="688354b5-287c-4cda-825e-1d7935aea40e"/>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234</TotalTime>
  <Words>685</Words>
  <Application>Microsoft Office PowerPoint</Application>
  <PresentationFormat>Widescreen</PresentationFormat>
  <Paragraphs>97</Paragraphs>
  <Slides>13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cp:revision>
  <dcterms:created xsi:type="dcterms:W3CDTF">2023-04-29T09:08:00Z</dcterms:created>
  <dcterms:modified xsi:type="dcterms:W3CDTF">2024-10-04T18:39:03Z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