
<file path=[Content_Types].xml><?xml version="1.0" encoding="utf-8"?>
<Types xmlns="http://schemas.openxmlformats.org/package/2006/content-types">
  <Default Extension="fntdata" ContentType="application/x-fontdata"/>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43.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22.xml" ContentType="application/vnd.openxmlformats-officedocument.presentationml.slide+xml"/>
  <Override PartName="/ppt/slides/slide19.xml" ContentType="application/vnd.openxmlformats-officedocument.presentationml.slide+xml"/>
  <Override PartName="/ppt/slides/slide24.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23.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4.xml" ContentType="application/vnd.openxmlformats-officedocument.presentationml.slide+xml"/>
  <Override PartName="/ppt/slides/slide35.xml" ContentType="application/vnd.openxmlformats-officedocument.presentationml.slide+xml"/>
  <Override PartName="/ppt/slides/slide38.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5.xml" ContentType="application/vnd.openxmlformats-officedocument.presentationml.slide+xml"/>
  <Override PartName="/ppt/slides/slide30.xml" ContentType="application/vnd.openxmlformats-officedocument.presentationml.slide+xml"/>
  <Override PartName="/ppt/slides/slide32.xml" ContentType="application/vnd.openxmlformats-officedocument.presentationml.slide+xml"/>
  <Override PartName="/ppt/slides/slide29.xml" ContentType="application/vnd.openxmlformats-officedocument.presentationml.slide+xml"/>
  <Override PartName="/ppt/slides/slide31.xml" ContentType="application/vnd.openxmlformats-officedocument.presentationml.slide+xml"/>
  <Override PartName="/ppt/slideMasters/slideMaster1.xml" ContentType="application/vnd.openxmlformats-officedocument.presentationml.slideMaster+xml"/>
  <Override PartName="/ppt/notesSlides/notesSlide2.xml" ContentType="application/vnd.openxmlformats-officedocument.presentationml.notesSlide+xml"/>
  <Override PartName="/ppt/notesSlides/notesSlide15.xml" ContentType="application/vnd.openxmlformats-officedocument.presentationml.notesSlide+xml"/>
  <Override PartName="/ppt/slideLayouts/slideLayout8.xml" ContentType="application/vnd.openxmlformats-officedocument.presentationml.slideLayout+xml"/>
  <Override PartName="/ppt/notesSlides/notesSlide14.xml" ContentType="application/vnd.openxmlformats-officedocument.presentationml.notesSlide+xml"/>
  <Override PartName="/ppt/notesSlides/notesSlide13.xml" ContentType="application/vnd.openxmlformats-officedocument.presentationml.notesSlide+xml"/>
  <Override PartName="/ppt/slideLayouts/slideLayout9.xml" ContentType="application/vnd.openxmlformats-officedocument.presentationml.slideLayout+xml"/>
  <Override PartName="/ppt/notesSlides/notesSlide12.xml" ContentType="application/vnd.openxmlformats-officedocument.presentationml.notesSlide+xml"/>
  <Override PartName="/ppt/slideLayouts/slideLayout7.xml" ContentType="application/vnd.openxmlformats-officedocument.presentationml.slideLayout+xml"/>
  <Override PartName="/ppt/notesSlides/notesSlide16.xml" ContentType="application/vnd.openxmlformats-officedocument.presentationml.notesSlide+xml"/>
  <Override PartName="/ppt/slideLayouts/slideLayout6.xml" ContentType="application/vnd.openxmlformats-officedocument.presentationml.slideLayout+xml"/>
  <Override PartName="/ppt/notesSlides/notesSlide1.xml" ContentType="application/vnd.openxmlformats-officedocument.presentationml.notesSlide+xml"/>
  <Override PartName="/ppt/notesSlides/notesSlide19.xml" ContentType="application/vnd.openxmlformats-officedocument.presentationml.notesSlide+xml"/>
  <Override PartName="/ppt/notesSlides/notesSlide18.xml" ContentType="application/vnd.openxmlformats-officedocument.presentationml.notesSlide+xml"/>
  <Override PartName="/ppt/slideLayouts/slideLayout4.xml" ContentType="application/vnd.openxmlformats-officedocument.presentationml.slideLayout+xml"/>
  <Override PartName="/ppt/notesSlides/notesSlide17.xml" ContentType="application/vnd.openxmlformats-officedocument.presentationml.notesSlide+xml"/>
  <Override PartName="/ppt/slideLayouts/slideLayout5.xml" ContentType="application/vnd.openxmlformats-officedocument.presentationml.slideLayout+xml"/>
  <Override PartName="/ppt/notesSlides/notesSlide11.xml" ContentType="application/vnd.openxmlformats-officedocument.presentationml.notesSlide+xml"/>
  <Override PartName="/ppt/slideLayouts/slideLayout10.xml" ContentType="application/vnd.openxmlformats-officedocument.presentationml.slideLayout+xml"/>
  <Override PartName="/ppt/slideLayouts/slideLayout14.xml" ContentType="application/vnd.openxmlformats-officedocument.presentationml.slideLayout+xml"/>
  <Override PartName="/ppt/notesSlides/notesSlide5.xml" ContentType="application/vnd.openxmlformats-officedocument.presentationml.notesSlide+xml"/>
  <Override PartName="/ppt/slideLayouts/slideLayout15.xml" ContentType="application/vnd.openxmlformats-officedocument.presentationml.slideLayout+xml"/>
  <Override PartName="/ppt/notesSlides/notesSlide4.xml" ContentType="application/vnd.openxmlformats-officedocument.presentationml.notesSlide+xml"/>
  <Override PartName="/ppt/notesSlides/notesSlide3.xml" ContentType="application/vnd.openxmlformats-officedocument.presentationml.notesSlide+xml"/>
  <Override PartName="/ppt/slideLayouts/slideLayout16.xml" ContentType="application/vnd.openxmlformats-officedocument.presentationml.slideLayout+xml"/>
  <Override PartName="/ppt/notesSlides/notesSlide6.xml" ContentType="application/vnd.openxmlformats-officedocument.presentationml.notesSlide+xml"/>
  <Override PartName="/ppt/slideLayouts/slideLayout13.xml" ContentType="application/vnd.openxmlformats-officedocument.presentationml.slideLayout+xml"/>
  <Override PartName="/ppt/notesSlides/notesSlide7.xml" ContentType="application/vnd.openxmlformats-officedocument.presentationml.notesSlide+xml"/>
  <Override PartName="/ppt/slideLayouts/slideLayout11.xml" ContentType="application/vnd.openxmlformats-officedocument.presentationml.slideLayout+xml"/>
  <Override PartName="/ppt/notesSlides/notesSlide10.xml" ContentType="application/vnd.openxmlformats-officedocument.presentationml.notesSlide+xml"/>
  <Override PartName="/ppt/notesSlides/notesSlide9.xml" ContentType="application/vnd.openxmlformats-officedocument.presentationml.notesSlide+xml"/>
  <Override PartName="/ppt/notesSlides/notesSlide8.xml" ContentType="application/vnd.openxmlformats-officedocument.presentationml.notesSlide+xml"/>
  <Override PartName="/ppt/slideLayouts/slideLayout12.xml" ContentType="application/vnd.openxmlformats-officedocument.presentationml.slideLayout+xml"/>
  <Override PartName="/ppt/notesSlides/notesSlide20.xml" ContentType="application/vnd.openxmlformats-officedocument.presentationml.notesSlide+xml"/>
  <Override PartName="/ppt/slideLayouts/slideLayout3.xml" ContentType="application/vnd.openxmlformats-officedocument.presentationml.slideLayout+xml"/>
  <Override PartName="/ppt/notesSlides/notesSlide22.xml" ContentType="application/vnd.openxmlformats-officedocument.presentationml.notesSlide+xml"/>
  <Override PartName="/ppt/notesSlides/notesSlide21.xml" ContentType="application/vnd.openxmlformats-officedocument.presentationml.notesSlide+xml"/>
  <Override PartName="/ppt/notesSlides/notesSlide38.xml" ContentType="application/vnd.openxmlformats-officedocument.presentationml.notesSlide+xml"/>
  <Override PartName="/ppt/notesSlides/notesSlide37.xml" ContentType="application/vnd.openxmlformats-officedocument.presentationml.notesSlide+xml"/>
  <Override PartName="/ppt/notesSlides/notesSlide36.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notesSlides/notesSlide35.xml" ContentType="application/vnd.openxmlformats-officedocument.presentationml.notesSlide+xml"/>
  <Override PartName="/ppt/notesSlides/notesSlide39.xml" ContentType="application/vnd.openxmlformats-officedocument.presentationml.notesSlide+xml"/>
  <Override PartName="/ppt/notesSlides/notesSlide33.xml" ContentType="application/vnd.openxmlformats-officedocument.presentationml.notesSlide+xml"/>
  <Override PartName="/ppt/notesSlides/notesSlide26.xml" ContentType="application/vnd.openxmlformats-officedocument.presentationml.notesSlide+xml"/>
  <Override PartName="/ppt/notesSlides/notesSlide25.xml" ContentType="application/vnd.openxmlformats-officedocument.presentationml.notesSlide+xml"/>
  <Override PartName="/ppt/notesSlides/notesSlide24.xml" ContentType="application/vnd.openxmlformats-officedocument.presentationml.notesSlide+xml"/>
  <Override PartName="/ppt/notesSlides/notesSlide23.xml" ContentType="application/vnd.openxmlformats-officedocument.presentationml.notesSlide+xml"/>
  <Override PartName="/ppt/notesSlides/notesSlide27.xml" ContentType="application/vnd.openxmlformats-officedocument.presentationml.notesSlide+xml"/>
  <Override PartName="/ppt/notesSlides/notesSlide34.xml" ContentType="application/vnd.openxmlformats-officedocument.presentationml.notesSlide+xml"/>
  <Override PartName="/ppt/notesSlides/notesSlide29.xml" ContentType="application/vnd.openxmlformats-officedocument.presentationml.notesSlide+xml"/>
  <Override PartName="/ppt/notesSlides/notesSlide32.xml" ContentType="application/vnd.openxmlformats-officedocument.presentationml.notesSlide+xml"/>
  <Override PartName="/ppt/notesSlides/notesSlide28.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theme/theme2.xml" ContentType="application/vnd.openxmlformats-officedocument.theme+xml"/>
  <Override PartName="/ppt/notesMasters/notesMaster1.xml" ContentType="application/vnd.openxmlformats-officedocument.presentationml.notesMaster+xml"/>
  <Override PartName="/ppt/theme/theme1.xml" ContentType="application/vnd.openxmlformats-officedocument.theme+xml"/>
  <Override PartName="/ppt/viewProps.xml" ContentType="application/vnd.openxmlformats-officedocument.presentationml.viewProps+xml"/>
  <Override PartName="/ppt/tableStyles.xml" ContentType="application/vnd.openxmlformats-officedocument.presentationml.tableStyle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ppt/metadata" ContentType="application/binary"/>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60" r:id="rId1"/>
  </p:sldMasterIdLst>
  <p:notesMasterIdLst>
    <p:notesMasterId r:id="rId46"/>
  </p:notesMasterIdLst>
  <p:sldIdLst>
    <p:sldId id="297" r:id="rId2"/>
    <p:sldId id="299" r:id="rId3"/>
    <p:sldId id="344" r:id="rId4"/>
    <p:sldId id="307" r:id="rId5"/>
    <p:sldId id="311" r:id="rId6"/>
    <p:sldId id="316" r:id="rId7"/>
    <p:sldId id="317" r:id="rId8"/>
    <p:sldId id="345" r:id="rId9"/>
    <p:sldId id="259" r:id="rId10"/>
    <p:sldId id="261" r:id="rId11"/>
    <p:sldId id="262" r:id="rId12"/>
    <p:sldId id="263" r:id="rId13"/>
    <p:sldId id="265" r:id="rId14"/>
    <p:sldId id="267" r:id="rId15"/>
    <p:sldId id="268" r:id="rId16"/>
    <p:sldId id="269" r:id="rId17"/>
    <p:sldId id="271" r:id="rId18"/>
    <p:sldId id="348" r:id="rId19"/>
    <p:sldId id="273" r:id="rId20"/>
    <p:sldId id="304" r:id="rId21"/>
    <p:sldId id="323" r:id="rId22"/>
    <p:sldId id="349" r:id="rId23"/>
    <p:sldId id="335" r:id="rId24"/>
    <p:sldId id="332" r:id="rId25"/>
    <p:sldId id="333" r:id="rId26"/>
    <p:sldId id="334" r:id="rId27"/>
    <p:sldId id="350" r:id="rId28"/>
    <p:sldId id="325" r:id="rId29"/>
    <p:sldId id="351" r:id="rId30"/>
    <p:sldId id="336" r:id="rId31"/>
    <p:sldId id="326" r:id="rId32"/>
    <p:sldId id="352" r:id="rId33"/>
    <p:sldId id="280" r:id="rId34"/>
    <p:sldId id="340" r:id="rId35"/>
    <p:sldId id="353" r:id="rId36"/>
    <p:sldId id="283" r:id="rId37"/>
    <p:sldId id="341" r:id="rId38"/>
    <p:sldId id="354" r:id="rId39"/>
    <p:sldId id="284" r:id="rId40"/>
    <p:sldId id="285" r:id="rId41"/>
    <p:sldId id="342" r:id="rId42"/>
    <p:sldId id="355" r:id="rId43"/>
    <p:sldId id="339" r:id="rId44"/>
    <p:sldId id="343" r:id="rId45"/>
  </p:sldIdLst>
  <p:sldSz cx="12192000" cy="6858000"/>
  <p:notesSz cx="6858000" cy="9144000"/>
  <p:embeddedFontLst>
    <p:embeddedFont>
      <p:font typeface="Calibri" panose="020F0502020204030204" pitchFamily="34" charset="0"/>
      <p:regular r:id="rId47"/>
      <p:bold r:id="rId48"/>
      <p:italic r:id="rId49"/>
      <p:boldItalic r:id="rId50"/>
    </p:embeddedFont>
    <p:embeddedFont>
      <p:font typeface="Tajawal Medium" panose="00000600000000000000" charset="-78"/>
      <p:regular r:id="rId51"/>
      <p:bold r:id="rId52"/>
    </p:embeddedFont>
    <p:embeddedFont>
      <p:font typeface="Calibri Light" panose="020F0302020204030204" pitchFamily="34" charset="0"/>
      <p:regular r:id="rId53"/>
      <p:italic r:id="rId54"/>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66" roundtripDataSignature="AMtx7mh4ZPB8zNJl2DQCSBPMo/nU9Ehv0g=="/>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4D1CD580-21D0-4B2E-8FFD-9B0FF797C4B5}">
  <a:tblStyle styleId="{4D1CD580-21D0-4B2E-8FFD-9B0FF797C4B5}" styleName="Table_0">
    <a:wholeTbl>
      <a:tcTxStyle>
        <a:font>
          <a:latin typeface="Arial"/>
          <a:ea typeface="Arial"/>
          <a:cs typeface="Arial"/>
        </a:font>
        <a:srgbClr val="000000"/>
      </a:tcTxStyle>
      <a:tcStyle>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577" autoAdjust="0"/>
    <p:restoredTop sz="94660"/>
  </p:normalViewPr>
  <p:slideViewPr>
    <p:cSldViewPr snapToGrid="0">
      <p:cViewPr varScale="1">
        <p:scale>
          <a:sx n="83" d="100"/>
          <a:sy n="83" d="100"/>
        </p:scale>
        <p:origin x="706" y="6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font" Target="fonts/font1.fntdata"/><Relationship Id="rId50" Type="http://schemas.openxmlformats.org/officeDocument/2006/relationships/font" Target="fonts/font4.fntdata"/><Relationship Id="rId68" Type="http://schemas.openxmlformats.org/officeDocument/2006/relationships/viewProps" Target="viewProps.xml"/><Relationship Id="rId7" Type="http://schemas.openxmlformats.org/officeDocument/2006/relationships/slide" Target="slides/slide6.xml"/><Relationship Id="rId71" Type="http://schemas.openxmlformats.org/officeDocument/2006/relationships/customXml" Target="../customXml/item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font" Target="fonts/font7.fntdata"/><Relationship Id="rId66" Type="http://customschemas.google.com/relationships/presentationmetadata" Target="metadata"/><Relationship Id="rId5" Type="http://schemas.openxmlformats.org/officeDocument/2006/relationships/slide" Target="slides/slide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font" Target="fonts/font2.fntdata"/><Relationship Id="rId69"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font" Target="fonts/font5.fntdata"/><Relationship Id="rId72" Type="http://schemas.openxmlformats.org/officeDocument/2006/relationships/customXml" Target="../customXml/item2.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67"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font" Target="fonts/font8.fntdata"/><Relationship Id="rId7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3.fntdata"/><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font" Target="fonts/font6.fntdata"/><Relationship Id="rId73" Type="http://schemas.openxmlformats.org/officeDocument/2006/relationships/customXml" Target="../customXml/item3.xml"/><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extLst>
      <p:ext uri="{BB962C8B-B14F-4D97-AF65-F5344CB8AC3E}">
        <p14:creationId xmlns:p14="http://schemas.microsoft.com/office/powerpoint/2010/main" val="2706261043"/>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a:xfrm>
            <a:off x="3884613" y="8685213"/>
            <a:ext cx="2971800" cy="458787"/>
          </a:xfrm>
          <a:prstGeom prst="rect">
            <a:avLst/>
          </a:prstGeom>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38549368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4" name="Google Shape;9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890539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4" name="Google Shape;9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3037858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5"/>
        <p:cNvGrpSpPr/>
        <p:nvPr/>
      </p:nvGrpSpPr>
      <p:grpSpPr>
        <a:xfrm>
          <a:off x="0" y="0"/>
          <a:ext cx="0" cy="0"/>
          <a:chOff x="0" y="0"/>
          <a:chExt cx="0" cy="0"/>
        </a:xfrm>
      </p:grpSpPr>
      <p:sp>
        <p:nvSpPr>
          <p:cNvPr id="396" name="Google Shape;396;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97" name="Google Shape;397;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35183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5"/>
        <p:cNvGrpSpPr/>
        <p:nvPr/>
      </p:nvGrpSpPr>
      <p:grpSpPr>
        <a:xfrm>
          <a:off x="0" y="0"/>
          <a:ext cx="0" cy="0"/>
          <a:chOff x="0" y="0"/>
          <a:chExt cx="0" cy="0"/>
        </a:xfrm>
      </p:grpSpPr>
      <p:sp>
        <p:nvSpPr>
          <p:cNvPr id="396" name="Google Shape;396;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97" name="Google Shape;397;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9369773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5"/>
        <p:cNvGrpSpPr/>
        <p:nvPr/>
      </p:nvGrpSpPr>
      <p:grpSpPr>
        <a:xfrm>
          <a:off x="0" y="0"/>
          <a:ext cx="0" cy="0"/>
          <a:chOff x="0" y="0"/>
          <a:chExt cx="0" cy="0"/>
        </a:xfrm>
      </p:grpSpPr>
      <p:sp>
        <p:nvSpPr>
          <p:cNvPr id="396" name="Google Shape;396;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97" name="Google Shape;397;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0232206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5"/>
        <p:cNvGrpSpPr/>
        <p:nvPr/>
      </p:nvGrpSpPr>
      <p:grpSpPr>
        <a:xfrm>
          <a:off x="0" y="0"/>
          <a:ext cx="0" cy="0"/>
          <a:chOff x="0" y="0"/>
          <a:chExt cx="0" cy="0"/>
        </a:xfrm>
      </p:grpSpPr>
      <p:sp>
        <p:nvSpPr>
          <p:cNvPr id="396" name="Google Shape;396;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97" name="Google Shape;397;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0923132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4" name="Google Shape;9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2827651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2" name="Google Shape;122;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8047942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0"/>
        <p:cNvGrpSpPr/>
        <p:nvPr/>
      </p:nvGrpSpPr>
      <p:grpSpPr>
        <a:xfrm>
          <a:off x="0" y="0"/>
          <a:ext cx="0" cy="0"/>
          <a:chOff x="0" y="0"/>
          <a:chExt cx="0" cy="0"/>
        </a:xfrm>
      </p:grpSpPr>
      <p:sp>
        <p:nvSpPr>
          <p:cNvPr id="191" name="Google Shape;191;p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2" name="Google Shape;192;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1719659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3"/>
        <p:cNvGrpSpPr/>
        <p:nvPr/>
      </p:nvGrpSpPr>
      <p:grpSpPr>
        <a:xfrm>
          <a:off x="0" y="0"/>
          <a:ext cx="0" cy="0"/>
          <a:chOff x="0" y="0"/>
          <a:chExt cx="0" cy="0"/>
        </a:xfrm>
      </p:grpSpPr>
      <p:sp>
        <p:nvSpPr>
          <p:cNvPr id="204" name="Google Shape;204;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5" name="Google Shape;205;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1535031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7"/>
        <p:cNvGrpSpPr/>
        <p:nvPr/>
      </p:nvGrpSpPr>
      <p:grpSpPr>
        <a:xfrm>
          <a:off x="0" y="0"/>
          <a:ext cx="0" cy="0"/>
          <a:chOff x="0" y="0"/>
          <a:chExt cx="0" cy="0"/>
        </a:xfrm>
      </p:grpSpPr>
      <p:sp>
        <p:nvSpPr>
          <p:cNvPr id="218" name="Google Shape;218;p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19" name="Google Shape;219;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1815501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3"/>
        <p:cNvGrpSpPr/>
        <p:nvPr/>
      </p:nvGrpSpPr>
      <p:grpSpPr>
        <a:xfrm>
          <a:off x="0" y="0"/>
          <a:ext cx="0" cy="0"/>
          <a:chOff x="0" y="0"/>
          <a:chExt cx="0" cy="0"/>
        </a:xfrm>
      </p:grpSpPr>
      <p:sp>
        <p:nvSpPr>
          <p:cNvPr id="244" name="Google Shape;244;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5" name="Google Shape;245;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5018222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9"/>
        <p:cNvGrpSpPr/>
        <p:nvPr/>
      </p:nvGrpSpPr>
      <p:grpSpPr>
        <a:xfrm>
          <a:off x="0" y="0"/>
          <a:ext cx="0" cy="0"/>
          <a:chOff x="0" y="0"/>
          <a:chExt cx="0" cy="0"/>
        </a:xfrm>
      </p:grpSpPr>
      <p:sp>
        <p:nvSpPr>
          <p:cNvPr id="270" name="Google Shape;270;p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71" name="Google Shape;271;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5209467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1"/>
        <p:cNvGrpSpPr/>
        <p:nvPr/>
      </p:nvGrpSpPr>
      <p:grpSpPr>
        <a:xfrm>
          <a:off x="0" y="0"/>
          <a:ext cx="0" cy="0"/>
          <a:chOff x="0" y="0"/>
          <a:chExt cx="0" cy="0"/>
        </a:xfrm>
      </p:grpSpPr>
      <p:sp>
        <p:nvSpPr>
          <p:cNvPr id="282" name="Google Shape;282;p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83" name="Google Shape;283;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6588549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3"/>
        <p:cNvGrpSpPr/>
        <p:nvPr/>
      </p:nvGrpSpPr>
      <p:grpSpPr>
        <a:xfrm>
          <a:off x="0" y="0"/>
          <a:ext cx="0" cy="0"/>
          <a:chOff x="0" y="0"/>
          <a:chExt cx="0" cy="0"/>
        </a:xfrm>
      </p:grpSpPr>
      <p:sp>
        <p:nvSpPr>
          <p:cNvPr id="294" name="Google Shape;294;p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95" name="Google Shape;295;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9570249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9"/>
        <p:cNvGrpSpPr/>
        <p:nvPr/>
      </p:nvGrpSpPr>
      <p:grpSpPr>
        <a:xfrm>
          <a:off x="0" y="0"/>
          <a:ext cx="0" cy="0"/>
          <a:chOff x="0" y="0"/>
          <a:chExt cx="0" cy="0"/>
        </a:xfrm>
      </p:grpSpPr>
      <p:sp>
        <p:nvSpPr>
          <p:cNvPr id="320" name="Google Shape;320;p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21" name="Google Shape;321;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1295288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4" name="Google Shape;9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3763084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5"/>
        <p:cNvGrpSpPr/>
        <p:nvPr/>
      </p:nvGrpSpPr>
      <p:grpSpPr>
        <a:xfrm>
          <a:off x="0" y="0"/>
          <a:ext cx="0" cy="0"/>
          <a:chOff x="0" y="0"/>
          <a:chExt cx="0" cy="0"/>
        </a:xfrm>
      </p:grpSpPr>
      <p:sp>
        <p:nvSpPr>
          <p:cNvPr id="346" name="Google Shape;346;p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47" name="Google Shape;347;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3028525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4" name="Google Shape;9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9363952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5"/>
        <p:cNvGrpSpPr/>
        <p:nvPr/>
      </p:nvGrpSpPr>
      <p:grpSpPr>
        <a:xfrm>
          <a:off x="0" y="0"/>
          <a:ext cx="0" cy="0"/>
          <a:chOff x="0" y="0"/>
          <a:chExt cx="0" cy="0"/>
        </a:xfrm>
      </p:grpSpPr>
      <p:sp>
        <p:nvSpPr>
          <p:cNvPr id="396" name="Google Shape;396;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97" name="Google Shape;397;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1656635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4" name="Google Shape;9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6703140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5"/>
        <p:cNvGrpSpPr/>
        <p:nvPr/>
      </p:nvGrpSpPr>
      <p:grpSpPr>
        <a:xfrm>
          <a:off x="0" y="0"/>
          <a:ext cx="0" cy="0"/>
          <a:chOff x="0" y="0"/>
          <a:chExt cx="0" cy="0"/>
        </a:xfrm>
      </p:grpSpPr>
      <p:sp>
        <p:nvSpPr>
          <p:cNvPr id="396" name="Google Shape;396;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97" name="Google Shape;397;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8676815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3"/>
        <p:cNvGrpSpPr/>
        <p:nvPr/>
      </p:nvGrpSpPr>
      <p:grpSpPr>
        <a:xfrm>
          <a:off x="0" y="0"/>
          <a:ext cx="0" cy="0"/>
          <a:chOff x="0" y="0"/>
          <a:chExt cx="0" cy="0"/>
        </a:xfrm>
      </p:grpSpPr>
      <p:sp>
        <p:nvSpPr>
          <p:cNvPr id="384" name="Google Shape;384;p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85" name="Google Shape;385;p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0329918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5"/>
        <p:cNvGrpSpPr/>
        <p:nvPr/>
      </p:nvGrpSpPr>
      <p:grpSpPr>
        <a:xfrm>
          <a:off x="0" y="0"/>
          <a:ext cx="0" cy="0"/>
          <a:chOff x="0" y="0"/>
          <a:chExt cx="0" cy="0"/>
        </a:xfrm>
      </p:grpSpPr>
      <p:sp>
        <p:nvSpPr>
          <p:cNvPr id="396" name="Google Shape;396;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97" name="Google Shape;397;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590003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7"/>
        <p:cNvGrpSpPr/>
        <p:nvPr/>
      </p:nvGrpSpPr>
      <p:grpSpPr>
        <a:xfrm>
          <a:off x="0" y="0"/>
          <a:ext cx="0" cy="0"/>
          <a:chOff x="0" y="0"/>
          <a:chExt cx="0" cy="0"/>
        </a:xfrm>
      </p:grpSpPr>
      <p:sp>
        <p:nvSpPr>
          <p:cNvPr id="408" name="Google Shape;408;p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09" name="Google Shape;409;p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3134250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4" name="Google Shape;9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7215302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5"/>
        <p:cNvGrpSpPr/>
        <p:nvPr/>
      </p:nvGrpSpPr>
      <p:grpSpPr>
        <a:xfrm>
          <a:off x="0" y="0"/>
          <a:ext cx="0" cy="0"/>
          <a:chOff x="0" y="0"/>
          <a:chExt cx="0" cy="0"/>
        </a:xfrm>
      </p:grpSpPr>
      <p:sp>
        <p:nvSpPr>
          <p:cNvPr id="396" name="Google Shape;396;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97" name="Google Shape;397;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1777120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4" name="Google Shape;9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5178527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9"/>
        <p:cNvGrpSpPr/>
        <p:nvPr/>
      </p:nvGrpSpPr>
      <p:grpSpPr>
        <a:xfrm>
          <a:off x="0" y="0"/>
          <a:ext cx="0" cy="0"/>
          <a:chOff x="0" y="0"/>
          <a:chExt cx="0" cy="0"/>
        </a:xfrm>
      </p:grpSpPr>
      <p:sp>
        <p:nvSpPr>
          <p:cNvPr id="420" name="Google Shape;420;p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21" name="Google Shape;421;p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2473316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5"/>
        <p:cNvGrpSpPr/>
        <p:nvPr/>
      </p:nvGrpSpPr>
      <p:grpSpPr>
        <a:xfrm>
          <a:off x="0" y="0"/>
          <a:ext cx="0" cy="0"/>
          <a:chOff x="0" y="0"/>
          <a:chExt cx="0" cy="0"/>
        </a:xfrm>
      </p:grpSpPr>
      <p:sp>
        <p:nvSpPr>
          <p:cNvPr id="396" name="Google Shape;396;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97" name="Google Shape;397;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0370602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4" name="Google Shape;9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9476179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1"/>
        <p:cNvGrpSpPr/>
        <p:nvPr/>
      </p:nvGrpSpPr>
      <p:grpSpPr>
        <a:xfrm>
          <a:off x="0" y="0"/>
          <a:ext cx="0" cy="0"/>
          <a:chOff x="0" y="0"/>
          <a:chExt cx="0" cy="0"/>
        </a:xfrm>
      </p:grpSpPr>
      <p:sp>
        <p:nvSpPr>
          <p:cNvPr id="432" name="Google Shape;432;p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33" name="Google Shape;433;p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697108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5"/>
        <p:cNvGrpSpPr/>
        <p:nvPr/>
      </p:nvGrpSpPr>
      <p:grpSpPr>
        <a:xfrm>
          <a:off x="0" y="0"/>
          <a:ext cx="0" cy="0"/>
          <a:chOff x="0" y="0"/>
          <a:chExt cx="0" cy="0"/>
        </a:xfrm>
      </p:grpSpPr>
      <p:sp>
        <p:nvSpPr>
          <p:cNvPr id="396" name="Google Shape;396;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97" name="Google Shape;397;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3771309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4" name="Google Shape;9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2037530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7"/>
        <p:cNvGrpSpPr/>
        <p:nvPr/>
      </p:nvGrpSpPr>
      <p:grpSpPr>
        <a:xfrm>
          <a:off x="0" y="0"/>
          <a:ext cx="0" cy="0"/>
          <a:chOff x="0" y="0"/>
          <a:chExt cx="0" cy="0"/>
        </a:xfrm>
      </p:grpSpPr>
      <p:sp>
        <p:nvSpPr>
          <p:cNvPr id="468" name="Google Shape;468;p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69" name="Google Shape;469;p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0658976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5"/>
        <p:cNvGrpSpPr/>
        <p:nvPr/>
      </p:nvGrpSpPr>
      <p:grpSpPr>
        <a:xfrm>
          <a:off x="0" y="0"/>
          <a:ext cx="0" cy="0"/>
          <a:chOff x="0" y="0"/>
          <a:chExt cx="0" cy="0"/>
        </a:xfrm>
      </p:grpSpPr>
      <p:sp>
        <p:nvSpPr>
          <p:cNvPr id="396" name="Google Shape;396;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97" name="Google Shape;397;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3182960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4" name="Google Shape;9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6303477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9"/>
        <p:cNvGrpSpPr/>
        <p:nvPr/>
      </p:nvGrpSpPr>
      <p:grpSpPr>
        <a:xfrm>
          <a:off x="0" y="0"/>
          <a:ext cx="0" cy="0"/>
          <a:chOff x="0" y="0"/>
          <a:chExt cx="0" cy="0"/>
        </a:xfrm>
      </p:grpSpPr>
      <p:sp>
        <p:nvSpPr>
          <p:cNvPr id="480" name="Google Shape;480;p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81" name="Google Shape;481;p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3950944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1"/>
        <p:cNvGrpSpPr/>
        <p:nvPr/>
      </p:nvGrpSpPr>
      <p:grpSpPr>
        <a:xfrm>
          <a:off x="0" y="0"/>
          <a:ext cx="0" cy="0"/>
          <a:chOff x="0" y="0"/>
          <a:chExt cx="0" cy="0"/>
        </a:xfrm>
      </p:grpSpPr>
      <p:sp>
        <p:nvSpPr>
          <p:cNvPr id="492" name="Google Shape;492;p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93" name="Google Shape;493;p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02986805"/>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5"/>
        <p:cNvGrpSpPr/>
        <p:nvPr/>
      </p:nvGrpSpPr>
      <p:grpSpPr>
        <a:xfrm>
          <a:off x="0" y="0"/>
          <a:ext cx="0" cy="0"/>
          <a:chOff x="0" y="0"/>
          <a:chExt cx="0" cy="0"/>
        </a:xfrm>
      </p:grpSpPr>
      <p:sp>
        <p:nvSpPr>
          <p:cNvPr id="396" name="Google Shape;396;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97" name="Google Shape;397;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8736842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4" name="Google Shape;9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0902612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5"/>
        <p:cNvGrpSpPr/>
        <p:nvPr/>
      </p:nvGrpSpPr>
      <p:grpSpPr>
        <a:xfrm>
          <a:off x="0" y="0"/>
          <a:ext cx="0" cy="0"/>
          <a:chOff x="0" y="0"/>
          <a:chExt cx="0" cy="0"/>
        </a:xfrm>
      </p:grpSpPr>
      <p:sp>
        <p:nvSpPr>
          <p:cNvPr id="396" name="Google Shape;396;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97" name="Google Shape;397;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2831465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19821041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13121680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11781048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24493140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33110227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smtClean="0"/>
              <a:t>Click to edit Master title style</a:t>
            </a:r>
            <a:endParaRPr lang="en-US"/>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22891940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27187552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10340766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16441535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smtClean="0"/>
              <a:t>Click to edit Master title style</a:t>
            </a:r>
            <a:endParaRPr lang="en-US"/>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17129887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371402892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1539539136"/>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0881172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29086809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6677768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hf sldNum="0"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12938062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20153806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4" r:id="rId13"/>
    <p:sldLayoutId id="2147483675" r:id="rId14"/>
    <p:sldLayoutId id="2147483678" r:id="rId15"/>
    <p:sldLayoutId id="2147483679" r:id="rId16"/>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7.xml"/><Relationship Id="rId5" Type="http://schemas.openxmlformats.org/officeDocument/2006/relationships/image" Target="../media/image7.png"/><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7.xml"/><Relationship Id="rId5" Type="http://schemas.openxmlformats.org/officeDocument/2006/relationships/image" Target="../media/image8.png"/><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11.png"/><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12.png"/></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13.pn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14.png"/></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15.png"/></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16.png"/></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17.png"/></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18.png"/></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4.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5.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6.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8.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0.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1.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3.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4.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3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6.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7.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3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9.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4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0.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4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1.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4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2.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3.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44.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slideLayout" Target="../slideLayouts/slideLayout16.xml"/><Relationship Id="rId7" Type="http://schemas.openxmlformats.org/officeDocument/2006/relationships/image" Target="../media/image21.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16.svg"/><Relationship Id="rId5" Type="http://schemas.openxmlformats.org/officeDocument/2006/relationships/image" Target="../media/image20.png"/><Relationship Id="rId4" Type="http://schemas.openxmlformats.org/officeDocument/2006/relationships/image" Target="../media/image19.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94617" y="4224062"/>
            <a:ext cx="5216525" cy="523220"/>
          </a:xfrm>
          <a:prstGeom prst="rect">
            <a:avLst/>
          </a:prstGeom>
          <a:noFill/>
        </p:spPr>
        <p:txBody>
          <a:bodyPr wrap="square" rtlCol="0">
            <a:spAutoFit/>
          </a:bodyPr>
          <a:lstStyle/>
          <a:p>
            <a:pPr>
              <a:buClr>
                <a:srgbClr val="000000"/>
              </a:buClr>
            </a:pPr>
            <a:r>
              <a:rPr lang="en-US" sz="2800" b="1" kern="0" dirty="0">
                <a:solidFill>
                  <a:schemeClr val="tx1">
                    <a:lumMod val="85000"/>
                    <a:lumOff val="15000"/>
                  </a:schemeClr>
                </a:solidFill>
                <a:latin typeface="Times New Roman" panose="02020603050405020304" pitchFamily="18" charset="0"/>
                <a:cs typeface="Times New Roman" panose="02020603050405020304" pitchFamily="18" charset="0"/>
              </a:rPr>
              <a:t>Prepared by Dr. Amira </a:t>
            </a:r>
            <a:r>
              <a:rPr lang="en-US" sz="2800" b="1" kern="0" dirty="0" err="1">
                <a:solidFill>
                  <a:schemeClr val="tx1">
                    <a:lumMod val="85000"/>
                    <a:lumOff val="15000"/>
                  </a:schemeClr>
                </a:solidFill>
                <a:latin typeface="Times New Roman" panose="02020603050405020304" pitchFamily="18" charset="0"/>
                <a:cs typeface="Times New Roman" panose="02020603050405020304" pitchFamily="18" charset="0"/>
              </a:rPr>
              <a:t>Elfekky</a:t>
            </a:r>
            <a:endParaRPr lang="en-US" sz="2800" b="1" kern="0" dirty="0">
              <a:solidFill>
                <a:schemeClr val="tx1">
                  <a:lumMod val="85000"/>
                  <a:lumOff val="15000"/>
                </a:schemeClr>
              </a:solidFill>
              <a:latin typeface="Times New Roman" panose="02020603050405020304" pitchFamily="18" charset="0"/>
              <a:cs typeface="Times New Roman" panose="02020603050405020304" pitchFamily="18" charset="0"/>
            </a:endParaRPr>
          </a:p>
        </p:txBody>
      </p:sp>
      <p:sp>
        <p:nvSpPr>
          <p:cNvPr id="31" name="TextBox 30"/>
          <p:cNvSpPr txBox="1"/>
          <p:nvPr/>
        </p:nvSpPr>
        <p:spPr>
          <a:xfrm>
            <a:off x="194617" y="2424037"/>
            <a:ext cx="5716205" cy="646331"/>
          </a:xfrm>
          <a:prstGeom prst="rect">
            <a:avLst/>
          </a:prstGeom>
          <a:noFill/>
        </p:spPr>
        <p:txBody>
          <a:bodyPr wrap="square" rtlCol="0">
            <a:spAutoFit/>
          </a:bodyPr>
          <a:lstStyle/>
          <a:p>
            <a:pPr lvl="0">
              <a:buClr>
                <a:srgbClr val="000000"/>
              </a:buClr>
            </a:pPr>
            <a:r>
              <a:rPr lang="en-US" sz="3600" b="1" kern="0" dirty="0">
                <a:solidFill>
                  <a:srgbClr val="00B0F0"/>
                </a:solidFill>
                <a:latin typeface="Times New Roman" panose="02020603050405020304" pitchFamily="18" charset="0"/>
                <a:cs typeface="Times New Roman" panose="02020603050405020304" pitchFamily="18" charset="0"/>
                <a:sym typeface="Arial"/>
              </a:rPr>
              <a:t>Project Time </a:t>
            </a:r>
            <a:r>
              <a:rPr lang="en-US" sz="3600" b="1" kern="0" dirty="0" smtClean="0">
                <a:solidFill>
                  <a:srgbClr val="00B0F0"/>
                </a:solidFill>
                <a:latin typeface="Times New Roman" panose="02020603050405020304" pitchFamily="18" charset="0"/>
                <a:cs typeface="Times New Roman" panose="02020603050405020304" pitchFamily="18" charset="0"/>
                <a:sym typeface="Arial"/>
              </a:rPr>
              <a:t>Management</a:t>
            </a:r>
            <a:endParaRPr lang="en-US" sz="3600" b="1" kern="0" dirty="0">
              <a:solidFill>
                <a:srgbClr val="00B0F0"/>
              </a:solidFill>
              <a:latin typeface="Times New Roman" panose="02020603050405020304" pitchFamily="18" charset="0"/>
              <a:cs typeface="Times New Roman" panose="02020603050405020304" pitchFamily="18" charset="0"/>
              <a:sym typeface="Arial"/>
            </a:endParaRP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en-US" sz="2800" b="1" dirty="0" smtClean="0">
                <a:solidFill>
                  <a:schemeClr val="bg1"/>
                </a:solidFill>
                <a:latin typeface="Alexandria" charset="0"/>
                <a:cs typeface="Alexandria" charset="0"/>
              </a:rPr>
              <a:t>9</a:t>
            </a:r>
            <a:endParaRPr lang="en-US" sz="2800" b="1" dirty="0">
              <a:solidFill>
                <a:schemeClr val="bg1"/>
              </a:solidFill>
              <a:latin typeface="Alexandria" charset="0"/>
              <a:cs typeface="Alexandria" charset="0"/>
            </a:endParaRPr>
          </a:p>
        </p:txBody>
      </p:sp>
      <p:sp>
        <p:nvSpPr>
          <p:cNvPr id="46" name="TextBox 45"/>
          <p:cNvSpPr txBox="1"/>
          <p:nvPr/>
        </p:nvSpPr>
        <p:spPr>
          <a:xfrm>
            <a:off x="194617" y="5076722"/>
            <a:ext cx="4624472" cy="523220"/>
          </a:xfrm>
          <a:prstGeom prst="rect">
            <a:avLst/>
          </a:prstGeom>
          <a:noFill/>
        </p:spPr>
        <p:txBody>
          <a:bodyPr wrap="square" rtlCol="0">
            <a:spAutoFit/>
          </a:bodyPr>
          <a:lstStyle/>
          <a:p>
            <a:pPr>
              <a:buClr>
                <a:srgbClr val="000000"/>
              </a:buClr>
            </a:pPr>
            <a:r>
              <a:rPr lang="en-US" sz="2800" b="1" kern="0" dirty="0">
                <a:solidFill>
                  <a:schemeClr val="tx1">
                    <a:lumMod val="85000"/>
                    <a:lumOff val="15000"/>
                  </a:schemeClr>
                </a:solidFill>
                <a:latin typeface="Times New Roman" panose="02020603050405020304" pitchFamily="18" charset="0"/>
                <a:cs typeface="Times New Roman" panose="02020603050405020304" pitchFamily="18" charset="0"/>
              </a:rPr>
              <a:t>PMG 212</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Rectangle 1"/>
          <p:cNvSpPr/>
          <p:nvPr/>
        </p:nvSpPr>
        <p:spPr>
          <a:xfrm>
            <a:off x="1634769" y="3198799"/>
            <a:ext cx="4276053" cy="646331"/>
          </a:xfrm>
          <a:prstGeom prst="rect">
            <a:avLst/>
          </a:prstGeom>
        </p:spPr>
        <p:txBody>
          <a:bodyPr wrap="square">
            <a:spAutoFit/>
          </a:bodyPr>
          <a:lstStyle/>
          <a:p>
            <a:pPr>
              <a:buClr>
                <a:srgbClr val="000000"/>
              </a:buClr>
              <a:buSzPts val="5200"/>
            </a:pPr>
            <a:r>
              <a:rPr lang="ar-EG" sz="3600" b="1" kern="0" dirty="0">
                <a:solidFill>
                  <a:srgbClr val="00B0F0"/>
                </a:solidFill>
                <a:latin typeface="Times New Roman" panose="02020603050405020304" pitchFamily="18" charset="0"/>
                <a:cs typeface="Times New Roman" panose="02020603050405020304" pitchFamily="18" charset="0"/>
              </a:rPr>
              <a:t>مقرر: إداره وقت المشروع</a:t>
            </a:r>
            <a:endParaRPr lang="en-US" sz="3600" b="1" kern="0"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297606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pic>
        <p:nvPicPr>
          <p:cNvPr id="101" name="Google Shape;101;p2"/>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105" name="Google Shape;105;p2"/>
          <p:cNvSpPr txBox="1"/>
          <p:nvPr/>
        </p:nvSpPr>
        <p:spPr>
          <a:xfrm>
            <a:off x="1222014" y="785458"/>
            <a:ext cx="9902228" cy="6370934"/>
          </a:xfrm>
          <a:prstGeom prst="rect">
            <a:avLst/>
          </a:prstGeom>
          <a:noFill/>
          <a:ln>
            <a:noFill/>
          </a:ln>
        </p:spPr>
        <p:txBody>
          <a:bodyPr spcFirstLastPara="1" wrap="square" lIns="91425" tIns="45700" rIns="91425" bIns="45700" anchor="t" anchorCtr="0">
            <a:spAutoFit/>
          </a:bodyPr>
          <a:lstStyle/>
          <a:p>
            <a:pPr marL="571500" indent="-571500">
              <a:buSzPts val="2400"/>
              <a:buFont typeface="Arial"/>
              <a:buChar char="o"/>
            </a:pPr>
            <a:endParaRPr lang="en-US" sz="2800" b="1" dirty="0">
              <a:solidFill>
                <a:schemeClr val="tx1"/>
              </a:solidFill>
              <a:effectLst>
                <a:outerShdw blurRad="38100" dist="38100" dir="2700000" algn="tl">
                  <a:srgbClr val="000000">
                    <a:alpha val="43137"/>
                  </a:srgbClr>
                </a:outerShdw>
              </a:effectLst>
              <a:latin typeface="Tajawal Medium"/>
              <a:ea typeface="Tajawal Medium"/>
              <a:cs typeface="Tajawal Medium"/>
              <a:sym typeface="Calibri"/>
            </a:endParaRPr>
          </a:p>
          <a:p>
            <a:pPr marL="571500" lvl="0" indent="-571500">
              <a:buClrTx/>
              <a:buFont typeface="Wingdings" panose="05000000000000000000" pitchFamily="2" charset="2"/>
              <a:buChar char="Ø"/>
              <a:defRPr/>
            </a:pPr>
            <a:r>
              <a:rPr lang="en-US" sz="2800" kern="1200" dirty="0" smtClean="0">
                <a:solidFill>
                  <a:schemeClr val="tx1">
                    <a:lumMod val="65000"/>
                    <a:lumOff val="35000"/>
                  </a:schemeClr>
                </a:solidFill>
                <a:latin typeface="Times New Roman" panose="02020603050405020304" pitchFamily="18" charset="0"/>
                <a:cs typeface="Times New Roman" panose="02020603050405020304" pitchFamily="18" charset="0"/>
              </a:rPr>
              <a:t>Top Project Management Cases</a:t>
            </a:r>
          </a:p>
          <a:p>
            <a:pPr marL="571500" indent="-571500">
              <a:buClrTx/>
              <a:buFont typeface="Wingdings" panose="05000000000000000000" pitchFamily="2" charset="2"/>
              <a:buChar char="Ø"/>
              <a:defRPr/>
            </a:pPr>
            <a:r>
              <a:rPr lang="en-US" sz="2800" kern="1200" dirty="0" smtClean="0">
                <a:solidFill>
                  <a:schemeClr val="tx1">
                    <a:lumMod val="65000"/>
                    <a:lumOff val="35000"/>
                  </a:schemeClr>
                </a:solidFill>
                <a:latin typeface="Times New Roman" panose="02020603050405020304" pitchFamily="18" charset="0"/>
                <a:cs typeface="Times New Roman" panose="02020603050405020304" pitchFamily="18" charset="0"/>
                <a:sym typeface="Calibri"/>
              </a:rPr>
              <a:t>Case study</a:t>
            </a:r>
            <a:endParaRPr sz="2800" kern="1200" dirty="0" smtClean="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indent="-571500">
              <a:buClrTx/>
              <a:buSzPts val="2400"/>
              <a:buFont typeface="Wingdings" panose="05000000000000000000" pitchFamily="2" charset="2"/>
              <a:buChar char="Ø"/>
              <a:defRPr/>
            </a:pPr>
            <a:r>
              <a:rPr lang="en-US" sz="2800" kern="1200" dirty="0" smtClean="0">
                <a:solidFill>
                  <a:schemeClr val="tx1">
                    <a:lumMod val="65000"/>
                    <a:lumOff val="35000"/>
                  </a:schemeClr>
                </a:solidFill>
                <a:latin typeface="Times New Roman" panose="02020603050405020304" pitchFamily="18" charset="0"/>
                <a:cs typeface="Times New Roman" panose="02020603050405020304" pitchFamily="18" charset="0"/>
                <a:sym typeface="Tajawal Medium"/>
              </a:rPr>
              <a:t>Acceleration and Schedule </a:t>
            </a:r>
            <a:r>
              <a:rPr lang="en-US" sz="2800" kern="1200" dirty="0" smtClean="0">
                <a:solidFill>
                  <a:schemeClr val="tx1">
                    <a:lumMod val="65000"/>
                    <a:lumOff val="35000"/>
                  </a:schemeClr>
                </a:solidFill>
                <a:latin typeface="Times New Roman" panose="02020603050405020304" pitchFamily="18" charset="0"/>
                <a:cs typeface="Times New Roman" panose="02020603050405020304" pitchFamily="18" charset="0"/>
              </a:rPr>
              <a:t> </a:t>
            </a:r>
            <a:r>
              <a:rPr lang="en-US" sz="2800" kern="1200" dirty="0" smtClean="0">
                <a:solidFill>
                  <a:schemeClr val="tx1">
                    <a:lumMod val="65000"/>
                    <a:lumOff val="35000"/>
                  </a:schemeClr>
                </a:solidFill>
                <a:latin typeface="Times New Roman" panose="02020603050405020304" pitchFamily="18" charset="0"/>
                <a:cs typeface="Times New Roman" panose="02020603050405020304" pitchFamily="18" charset="0"/>
                <a:sym typeface="Tajawal Medium"/>
              </a:rPr>
              <a:t>Compression</a:t>
            </a:r>
          </a:p>
          <a:p>
            <a:pPr marL="571500" indent="-571500">
              <a:buClrTx/>
              <a:buSzPts val="2400"/>
              <a:buFont typeface="Wingdings" panose="05000000000000000000" pitchFamily="2" charset="2"/>
              <a:buChar char="Ø"/>
              <a:defRPr/>
            </a:pPr>
            <a:r>
              <a:rPr lang="en-US" sz="2800" kern="1200" dirty="0" smtClean="0">
                <a:solidFill>
                  <a:schemeClr val="tx1">
                    <a:lumMod val="65000"/>
                    <a:lumOff val="35000"/>
                  </a:schemeClr>
                </a:solidFill>
                <a:latin typeface="Times New Roman" panose="02020603050405020304" pitchFamily="18" charset="0"/>
                <a:cs typeface="Times New Roman" panose="02020603050405020304" pitchFamily="18" charset="0"/>
              </a:rPr>
              <a:t>Why Schedule Matters</a:t>
            </a:r>
            <a:endParaRPr lang="en-US" sz="2800" kern="1200" dirty="0" smtClean="0">
              <a:solidFill>
                <a:schemeClr val="tx1">
                  <a:lumMod val="65000"/>
                  <a:lumOff val="35000"/>
                </a:schemeClr>
              </a:solidFill>
              <a:latin typeface="Times New Roman" panose="02020603050405020304" pitchFamily="18" charset="0"/>
              <a:cs typeface="Times New Roman" panose="02020603050405020304" pitchFamily="18" charset="0"/>
              <a:sym typeface="Tajawal Medium"/>
            </a:endParaRPr>
          </a:p>
          <a:p>
            <a:pPr marL="571500" indent="-571500">
              <a:buClrTx/>
              <a:buSzPts val="2400"/>
              <a:buFont typeface="Wingdings" panose="05000000000000000000" pitchFamily="2" charset="2"/>
              <a:buChar char="Ø"/>
              <a:defRPr/>
            </a:pPr>
            <a:r>
              <a:rPr lang="en-US" sz="2800" kern="1200" dirty="0" smtClean="0">
                <a:solidFill>
                  <a:schemeClr val="tx1">
                    <a:lumMod val="65000"/>
                    <a:lumOff val="35000"/>
                  </a:schemeClr>
                </a:solidFill>
                <a:latin typeface="Times New Roman" panose="02020603050405020304" pitchFamily="18" charset="0"/>
                <a:cs typeface="Times New Roman" panose="02020603050405020304" pitchFamily="18" charset="0"/>
              </a:rPr>
              <a:t>Acceleration – Definition &amp; Key Principles</a:t>
            </a:r>
            <a:endParaRPr lang="en-US" sz="2800" kern="1200" dirty="0" smtClean="0">
              <a:solidFill>
                <a:schemeClr val="tx1">
                  <a:lumMod val="65000"/>
                  <a:lumOff val="35000"/>
                </a:schemeClr>
              </a:solidFill>
              <a:latin typeface="Times New Roman" panose="02020603050405020304" pitchFamily="18" charset="0"/>
              <a:cs typeface="Times New Roman" panose="02020603050405020304" pitchFamily="18" charset="0"/>
              <a:sym typeface="Tajawal Medium"/>
            </a:endParaRPr>
          </a:p>
          <a:p>
            <a:pPr marL="571500" indent="-571500">
              <a:buClrTx/>
              <a:buSzPts val="2400"/>
              <a:buFont typeface="Wingdings" panose="05000000000000000000" pitchFamily="2" charset="2"/>
              <a:buChar char="Ø"/>
              <a:defRPr/>
            </a:pPr>
            <a:r>
              <a:rPr lang="en-US" sz="2800" kern="1200" dirty="0" smtClean="0">
                <a:solidFill>
                  <a:schemeClr val="tx1">
                    <a:lumMod val="65000"/>
                    <a:lumOff val="35000"/>
                  </a:schemeClr>
                </a:solidFill>
                <a:latin typeface="Times New Roman" panose="02020603050405020304" pitchFamily="18" charset="0"/>
                <a:cs typeface="Times New Roman" panose="02020603050405020304" pitchFamily="18" charset="0"/>
              </a:rPr>
              <a:t>Types of Acceleration</a:t>
            </a:r>
            <a:endParaRPr lang="en-US" sz="2800" kern="1200" dirty="0" smtClean="0">
              <a:solidFill>
                <a:schemeClr val="tx1">
                  <a:lumMod val="65000"/>
                  <a:lumOff val="35000"/>
                </a:schemeClr>
              </a:solidFill>
              <a:latin typeface="Times New Roman" panose="02020603050405020304" pitchFamily="18" charset="0"/>
              <a:cs typeface="Times New Roman" panose="02020603050405020304" pitchFamily="18" charset="0"/>
              <a:sym typeface="Tajawal Medium"/>
            </a:endParaRPr>
          </a:p>
          <a:p>
            <a:pPr marL="571500" indent="-571500">
              <a:buClrTx/>
              <a:buSzPts val="2400"/>
              <a:buFont typeface="Wingdings" panose="05000000000000000000" pitchFamily="2" charset="2"/>
              <a:buChar char="Ø"/>
              <a:defRPr/>
            </a:pPr>
            <a:r>
              <a:rPr lang="en-US" sz="2800" kern="1200" dirty="0" smtClean="0">
                <a:solidFill>
                  <a:schemeClr val="tx1">
                    <a:lumMod val="65000"/>
                    <a:lumOff val="35000"/>
                  </a:schemeClr>
                </a:solidFill>
                <a:latin typeface="Times New Roman" panose="02020603050405020304" pitchFamily="18" charset="0"/>
                <a:cs typeface="Times New Roman" panose="02020603050405020304" pitchFamily="18" charset="0"/>
              </a:rPr>
              <a:t>Actual Acceleration</a:t>
            </a:r>
            <a:endParaRPr lang="en-US" sz="2800" kern="1200" dirty="0" smtClean="0">
              <a:solidFill>
                <a:schemeClr val="tx1">
                  <a:lumMod val="65000"/>
                  <a:lumOff val="35000"/>
                </a:schemeClr>
              </a:solidFill>
              <a:latin typeface="Times New Roman" panose="02020603050405020304" pitchFamily="18" charset="0"/>
              <a:cs typeface="Times New Roman" panose="02020603050405020304" pitchFamily="18" charset="0"/>
              <a:sym typeface="Tajawal Medium"/>
            </a:endParaRPr>
          </a:p>
          <a:p>
            <a:pPr marL="571500" indent="-571500">
              <a:buClrTx/>
              <a:buSzPts val="2400"/>
              <a:buFont typeface="Wingdings" panose="05000000000000000000" pitchFamily="2" charset="2"/>
              <a:buChar char="Ø"/>
              <a:defRPr/>
            </a:pPr>
            <a:r>
              <a:rPr lang="en-US" sz="2800" kern="1200" dirty="0" smtClean="0">
                <a:solidFill>
                  <a:schemeClr val="tx1">
                    <a:lumMod val="65000"/>
                    <a:lumOff val="35000"/>
                  </a:schemeClr>
                </a:solidFill>
                <a:latin typeface="Times New Roman" panose="02020603050405020304" pitchFamily="18" charset="0"/>
                <a:cs typeface="Times New Roman" panose="02020603050405020304" pitchFamily="18" charset="0"/>
              </a:rPr>
              <a:t>Constructive Acceleration</a:t>
            </a:r>
            <a:endParaRPr lang="en-US" sz="2800" kern="1200" dirty="0" smtClean="0">
              <a:solidFill>
                <a:schemeClr val="tx1">
                  <a:lumMod val="65000"/>
                  <a:lumOff val="35000"/>
                </a:schemeClr>
              </a:solidFill>
              <a:latin typeface="Times New Roman" panose="02020603050405020304" pitchFamily="18" charset="0"/>
              <a:cs typeface="Times New Roman" panose="02020603050405020304" pitchFamily="18" charset="0"/>
              <a:sym typeface="Tajawal Medium"/>
            </a:endParaRPr>
          </a:p>
          <a:p>
            <a:pPr marL="571500" indent="-571500">
              <a:buClrTx/>
              <a:buSzPts val="2400"/>
              <a:buFont typeface="Wingdings" panose="05000000000000000000" pitchFamily="2" charset="2"/>
              <a:buChar char="Ø"/>
              <a:defRPr/>
            </a:pPr>
            <a:r>
              <a:rPr lang="en-US" sz="2800" kern="1200" dirty="0" smtClean="0">
                <a:solidFill>
                  <a:schemeClr val="tx1">
                    <a:lumMod val="65000"/>
                    <a:lumOff val="35000"/>
                  </a:schemeClr>
                </a:solidFill>
                <a:latin typeface="Times New Roman" panose="02020603050405020304" pitchFamily="18" charset="0"/>
                <a:cs typeface="Times New Roman" panose="02020603050405020304" pitchFamily="18" charset="0"/>
              </a:rPr>
              <a:t>Forced Acceleration</a:t>
            </a:r>
            <a:endParaRPr lang="en-US" sz="2800" kern="1200" dirty="0" smtClean="0">
              <a:solidFill>
                <a:schemeClr val="tx1">
                  <a:lumMod val="65000"/>
                  <a:lumOff val="35000"/>
                </a:schemeClr>
              </a:solidFill>
              <a:latin typeface="Times New Roman" panose="02020603050405020304" pitchFamily="18" charset="0"/>
              <a:cs typeface="Times New Roman" panose="02020603050405020304" pitchFamily="18" charset="0"/>
              <a:sym typeface="Tajawal Medium"/>
            </a:endParaRPr>
          </a:p>
          <a:p>
            <a:pPr marL="571500" indent="-571500">
              <a:buClrTx/>
              <a:buSzPts val="2400"/>
              <a:buFont typeface="Wingdings" panose="05000000000000000000" pitchFamily="2" charset="2"/>
              <a:buChar char="Ø"/>
              <a:defRPr/>
            </a:pPr>
            <a:r>
              <a:rPr lang="en-US" sz="2800" kern="1200" dirty="0" smtClean="0">
                <a:solidFill>
                  <a:schemeClr val="tx1">
                    <a:lumMod val="65000"/>
                    <a:lumOff val="35000"/>
                  </a:schemeClr>
                </a:solidFill>
                <a:latin typeface="Times New Roman" panose="02020603050405020304" pitchFamily="18" charset="0"/>
                <a:cs typeface="Times New Roman" panose="02020603050405020304" pitchFamily="18" charset="0"/>
              </a:rPr>
              <a:t>Schedule Compression vs. Crash</a:t>
            </a:r>
          </a:p>
          <a:p>
            <a:pPr marL="571500" indent="-571500">
              <a:buClrTx/>
              <a:buSzPts val="2400"/>
              <a:buFont typeface="Wingdings" panose="05000000000000000000" pitchFamily="2" charset="2"/>
              <a:buChar char="Ø"/>
              <a:defRPr/>
            </a:pPr>
            <a:r>
              <a:rPr lang="en-US" sz="2800" kern="1200" dirty="0" smtClean="0">
                <a:solidFill>
                  <a:schemeClr val="tx1">
                    <a:lumMod val="65000"/>
                    <a:lumOff val="35000"/>
                  </a:schemeClr>
                </a:solidFill>
                <a:latin typeface="Times New Roman" panose="02020603050405020304" pitchFamily="18" charset="0"/>
                <a:cs typeface="Times New Roman" panose="02020603050405020304" pitchFamily="18" charset="0"/>
              </a:rPr>
              <a:t>Schedule Compression Techniques</a:t>
            </a:r>
          </a:p>
          <a:p>
            <a:pPr marL="571500" marR="0" lvl="0" indent="-419100" algn="l" rtl="0">
              <a:spcBef>
                <a:spcPts val="0"/>
              </a:spcBef>
              <a:spcAft>
                <a:spcPts val="0"/>
              </a:spcAft>
              <a:buClr>
                <a:schemeClr val="dk1"/>
              </a:buClr>
              <a:buSzPts val="2400"/>
              <a:buFont typeface="Courier New"/>
              <a:buNone/>
            </a:pPr>
            <a:endParaRPr sz="2400" dirty="0">
              <a:solidFill>
                <a:schemeClr val="tx1"/>
              </a:solidFill>
              <a:latin typeface="Calibri"/>
              <a:ea typeface="Calibri"/>
              <a:cs typeface="Calibri"/>
              <a:sym typeface="Calibri"/>
            </a:endParaRPr>
          </a:p>
          <a:p>
            <a:pPr marL="571500" marR="0" lvl="0" indent="-419100" algn="l" rtl="0">
              <a:spcBef>
                <a:spcPts val="0"/>
              </a:spcBef>
              <a:spcAft>
                <a:spcPts val="0"/>
              </a:spcAft>
              <a:buClr>
                <a:schemeClr val="dk1"/>
              </a:buClr>
              <a:buSzPts val="2400"/>
              <a:buFont typeface="Courier New"/>
              <a:buNone/>
            </a:pPr>
            <a:endParaRPr sz="2400" dirty="0">
              <a:solidFill>
                <a:schemeClr val="tx1"/>
              </a:solidFill>
              <a:latin typeface="Calibri"/>
              <a:ea typeface="Calibri"/>
              <a:cs typeface="Calibri"/>
              <a:sym typeface="Calibri"/>
            </a:endParaRPr>
          </a:p>
          <a:p>
            <a:pPr marL="571500" marR="0" lvl="0" indent="-419100" algn="l" rtl="0">
              <a:spcBef>
                <a:spcPts val="0"/>
              </a:spcBef>
              <a:spcAft>
                <a:spcPts val="0"/>
              </a:spcAft>
              <a:buClr>
                <a:schemeClr val="dk1"/>
              </a:buClr>
              <a:buSzPts val="2400"/>
              <a:buFont typeface="Courier New"/>
              <a:buNone/>
            </a:pPr>
            <a:endParaRPr sz="2400" dirty="0">
              <a:solidFill>
                <a:schemeClr val="tx1"/>
              </a:solidFill>
              <a:latin typeface="Calibri"/>
              <a:ea typeface="Calibri"/>
              <a:cs typeface="Calibri"/>
              <a:sym typeface="Calibri"/>
            </a:endParaRPr>
          </a:p>
        </p:txBody>
      </p:sp>
      <p:pic>
        <p:nvPicPr>
          <p:cNvPr id="14"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p:cNvSpPr txBox="1"/>
          <p:nvPr/>
        </p:nvSpPr>
        <p:spPr>
          <a:xfrm>
            <a:off x="540415" y="493070"/>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562481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pic>
        <p:nvPicPr>
          <p:cNvPr id="101" name="Google Shape;101;p2"/>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105" name="Google Shape;105;p2"/>
          <p:cNvSpPr txBox="1"/>
          <p:nvPr/>
        </p:nvSpPr>
        <p:spPr>
          <a:xfrm>
            <a:off x="1222014" y="785458"/>
            <a:ext cx="9902228" cy="6370934"/>
          </a:xfrm>
          <a:prstGeom prst="rect">
            <a:avLst/>
          </a:prstGeom>
          <a:noFill/>
          <a:ln>
            <a:noFill/>
          </a:ln>
        </p:spPr>
        <p:txBody>
          <a:bodyPr spcFirstLastPara="1" wrap="square" lIns="91425" tIns="45700" rIns="91425" bIns="45700" anchor="t" anchorCtr="0">
            <a:spAutoFit/>
          </a:bodyPr>
          <a:lstStyle/>
          <a:p>
            <a:pPr marL="571500" indent="-571500">
              <a:buSzPts val="2400"/>
              <a:buFont typeface="Arial"/>
              <a:buChar char="o"/>
            </a:pPr>
            <a:endParaRPr lang="en-US" sz="2800" b="1" dirty="0">
              <a:solidFill>
                <a:schemeClr val="tx1"/>
              </a:solidFill>
              <a:effectLst>
                <a:outerShdw blurRad="38100" dist="38100" dir="2700000" algn="tl">
                  <a:srgbClr val="000000">
                    <a:alpha val="43137"/>
                  </a:srgbClr>
                </a:outerShdw>
              </a:effectLst>
              <a:latin typeface="Tajawal Medium"/>
              <a:ea typeface="Tajawal Medium"/>
              <a:cs typeface="Tajawal Medium"/>
              <a:sym typeface="Calibri"/>
            </a:endParaRPr>
          </a:p>
          <a:p>
            <a:pPr marL="571500" lvl="0" indent="-571500">
              <a:buClrTx/>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rPr>
              <a:t>Top Project Management Cases</a:t>
            </a:r>
          </a:p>
          <a:p>
            <a:pPr marL="571500" indent="-571500">
              <a:buClrTx/>
              <a:buFont typeface="Wingdings" panose="05000000000000000000" pitchFamily="2" charset="2"/>
              <a:buChar char="Ø"/>
              <a:defRPr/>
            </a:pPr>
            <a:r>
              <a:rPr lang="en-US" sz="2800" kern="1200" dirty="0" smtClean="0">
                <a:solidFill>
                  <a:schemeClr val="tx1">
                    <a:lumMod val="65000"/>
                    <a:lumOff val="35000"/>
                  </a:schemeClr>
                </a:solidFill>
                <a:latin typeface="Times New Roman" panose="02020603050405020304" pitchFamily="18" charset="0"/>
                <a:cs typeface="Times New Roman" panose="02020603050405020304" pitchFamily="18" charset="0"/>
                <a:sym typeface="Calibri"/>
              </a:rPr>
              <a:t>Case </a:t>
            </a: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study</a:t>
            </a:r>
            <a:endParaRPr sz="2800"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indent="-571500">
              <a:buClrTx/>
              <a:buSzPts val="2400"/>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sym typeface="Tajawal Medium"/>
              </a:rPr>
              <a:t>Acceleration and Schedule </a:t>
            </a: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rPr>
              <a:t> </a:t>
            </a: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sym typeface="Tajawal Medium"/>
              </a:rPr>
              <a:t>Compression</a:t>
            </a:r>
          </a:p>
          <a:p>
            <a:pPr marL="571500" indent="-571500">
              <a:buClrTx/>
              <a:buSzPts val="2400"/>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rPr>
              <a:t>Why Schedule Matters</a:t>
            </a:r>
            <a:endPar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sym typeface="Tajawal Medium"/>
            </a:endParaRPr>
          </a:p>
          <a:p>
            <a:pPr marL="571500" indent="-571500">
              <a:buClrTx/>
              <a:buSzPts val="2400"/>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rPr>
              <a:t>Acceleration – Definition &amp; Key Principles</a:t>
            </a:r>
            <a:endPar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sym typeface="Tajawal Medium"/>
            </a:endParaRPr>
          </a:p>
          <a:p>
            <a:pPr marL="571500" indent="-571500">
              <a:buClrTx/>
              <a:buSzPts val="2400"/>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rPr>
              <a:t>Types of Acceleration</a:t>
            </a:r>
            <a:endPar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sym typeface="Tajawal Medium"/>
            </a:endParaRPr>
          </a:p>
          <a:p>
            <a:pPr marL="571500" indent="-571500">
              <a:buClrTx/>
              <a:buSzPts val="2400"/>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rPr>
              <a:t>Actual Acceleration</a:t>
            </a:r>
            <a:endPar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sym typeface="Tajawal Medium"/>
            </a:endParaRPr>
          </a:p>
          <a:p>
            <a:pPr marL="571500" indent="-571500">
              <a:buClrTx/>
              <a:buSzPts val="2400"/>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rPr>
              <a:t>Constructive Acceleration</a:t>
            </a:r>
            <a:endPar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sym typeface="Tajawal Medium"/>
            </a:endParaRPr>
          </a:p>
          <a:p>
            <a:pPr marL="571500" indent="-571500">
              <a:buClrTx/>
              <a:buSzPts val="2400"/>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rPr>
              <a:t>Forced Acceleration</a:t>
            </a:r>
            <a:endPar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sym typeface="Tajawal Medium"/>
            </a:endParaRPr>
          </a:p>
          <a:p>
            <a:pPr marL="571500" indent="-571500">
              <a:buClrTx/>
              <a:buSzPts val="2400"/>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rPr>
              <a:t>Schedule Compression vs. Crash</a:t>
            </a:r>
          </a:p>
          <a:p>
            <a:pPr marL="571500" indent="-571500">
              <a:buClrTx/>
              <a:buSzPts val="2400"/>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rPr>
              <a:t>Schedule Compression Techniques</a:t>
            </a:r>
          </a:p>
          <a:p>
            <a:pPr marL="571500" marR="0" lvl="0" indent="-419100" algn="l" rtl="0">
              <a:spcBef>
                <a:spcPts val="0"/>
              </a:spcBef>
              <a:spcAft>
                <a:spcPts val="0"/>
              </a:spcAft>
              <a:buClr>
                <a:schemeClr val="dk1"/>
              </a:buClr>
              <a:buSzPts val="2400"/>
              <a:buFont typeface="Courier New"/>
              <a:buNone/>
            </a:pPr>
            <a:endParaRPr sz="2400" dirty="0">
              <a:solidFill>
                <a:schemeClr val="tx1"/>
              </a:solidFill>
              <a:latin typeface="Calibri"/>
              <a:ea typeface="Calibri"/>
              <a:cs typeface="Calibri"/>
              <a:sym typeface="Calibri"/>
            </a:endParaRPr>
          </a:p>
          <a:p>
            <a:pPr marL="571500" marR="0" lvl="0" indent="-419100" algn="l" rtl="0">
              <a:spcBef>
                <a:spcPts val="0"/>
              </a:spcBef>
              <a:spcAft>
                <a:spcPts val="0"/>
              </a:spcAft>
              <a:buClr>
                <a:schemeClr val="dk1"/>
              </a:buClr>
              <a:buSzPts val="2400"/>
              <a:buFont typeface="Courier New"/>
              <a:buNone/>
            </a:pPr>
            <a:endParaRPr sz="2400" dirty="0">
              <a:solidFill>
                <a:schemeClr val="tx1"/>
              </a:solidFill>
              <a:latin typeface="Calibri"/>
              <a:ea typeface="Calibri"/>
              <a:cs typeface="Calibri"/>
              <a:sym typeface="Calibri"/>
            </a:endParaRPr>
          </a:p>
          <a:p>
            <a:pPr marL="571500" marR="0" lvl="0" indent="-419100" algn="l" rtl="0">
              <a:spcBef>
                <a:spcPts val="0"/>
              </a:spcBef>
              <a:spcAft>
                <a:spcPts val="0"/>
              </a:spcAft>
              <a:buClr>
                <a:schemeClr val="dk1"/>
              </a:buClr>
              <a:buSzPts val="2400"/>
              <a:buFont typeface="Courier New"/>
              <a:buNone/>
            </a:pPr>
            <a:endParaRPr sz="2400" dirty="0">
              <a:solidFill>
                <a:schemeClr val="tx1"/>
              </a:solidFill>
              <a:latin typeface="Calibri"/>
              <a:ea typeface="Calibri"/>
              <a:cs typeface="Calibri"/>
              <a:sym typeface="Calibri"/>
            </a:endParaRPr>
          </a:p>
        </p:txBody>
      </p:sp>
      <p:pic>
        <p:nvPicPr>
          <p:cNvPr id="14"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p:cNvSpPr txBox="1"/>
          <p:nvPr/>
        </p:nvSpPr>
        <p:spPr>
          <a:xfrm>
            <a:off x="540415" y="493070"/>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226811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398"/>
        <p:cNvGrpSpPr/>
        <p:nvPr/>
      </p:nvGrpSpPr>
      <p:grpSpPr>
        <a:xfrm>
          <a:off x="0" y="0"/>
          <a:ext cx="0" cy="0"/>
          <a:chOff x="0" y="0"/>
          <a:chExt cx="0" cy="0"/>
        </a:xfrm>
      </p:grpSpPr>
      <p:pic>
        <p:nvPicPr>
          <p:cNvPr id="400" name="Google Shape;400;p22"/>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406" name="Google Shape;406;p22"/>
          <p:cNvSpPr/>
          <p:nvPr/>
        </p:nvSpPr>
        <p:spPr>
          <a:xfrm>
            <a:off x="157163" y="1586341"/>
            <a:ext cx="8386762" cy="4154943"/>
          </a:xfrm>
          <a:prstGeom prst="rect">
            <a:avLst/>
          </a:prstGeom>
          <a:noFill/>
          <a:ln>
            <a:noFill/>
          </a:ln>
        </p:spPr>
        <p:txBody>
          <a:bodyPr spcFirstLastPara="1" wrap="square" lIns="91425" tIns="45700" rIns="91425" bIns="45700" anchor="t" anchorCtr="0">
            <a:spAutoFit/>
          </a:bodyPr>
          <a:lstStyle/>
          <a:p>
            <a:r>
              <a:rPr lang="en-US" sz="2400" b="1" dirty="0"/>
              <a:t>AstraZeneca During </a:t>
            </a:r>
            <a:r>
              <a:rPr lang="en-US" sz="2400" b="1" dirty="0" err="1"/>
              <a:t>Covid</a:t>
            </a:r>
            <a:r>
              <a:rPr lang="en-US" sz="2400" b="1" dirty="0"/>
              <a:t> </a:t>
            </a:r>
            <a:r>
              <a:rPr lang="en-US" sz="2400" b="1" dirty="0" smtClean="0"/>
              <a:t>19</a:t>
            </a:r>
          </a:p>
          <a:p>
            <a:endParaRPr lang="en-US" sz="2400" dirty="0"/>
          </a:p>
          <a:p>
            <a:r>
              <a:rPr lang="en-US" sz="2400" dirty="0"/>
              <a:t>AstraZeneca was under pressure during the pandemic to develop and distribute the COVID-19 vaccine as quickly as possible. The company needed to work in collaboration with Oxford University for the research and the clinical trials.</a:t>
            </a:r>
          </a:p>
          <a:p>
            <a:r>
              <a:rPr lang="en-US" sz="2400" dirty="0"/>
              <a:t>AstraZeneca created an effective project management infrastructure to face challenges like establishing an internal government contracting organization, finding personnel for vaccine development, and </a:t>
            </a:r>
            <a:r>
              <a:rPr lang="en-US" sz="2400" dirty="0" err="1"/>
              <a:t>amping</a:t>
            </a:r>
            <a:r>
              <a:rPr lang="en-US" sz="2400" dirty="0"/>
              <a:t> up the manufacturing facility.</a:t>
            </a:r>
          </a:p>
        </p:txBody>
      </p:sp>
      <p:pic>
        <p:nvPicPr>
          <p:cNvPr id="11"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5" name="Google Shape;405;p22"/>
          <p:cNvSpPr/>
          <p:nvPr/>
        </p:nvSpPr>
        <p:spPr>
          <a:xfrm>
            <a:off x="2046831" y="739062"/>
            <a:ext cx="7217794" cy="523180"/>
          </a:xfrm>
          <a:prstGeom prst="rect">
            <a:avLst/>
          </a:prstGeom>
          <a:noFill/>
          <a:ln>
            <a:noFill/>
          </a:ln>
        </p:spPr>
        <p:txBody>
          <a:bodyPr spcFirstLastPara="1" wrap="square" lIns="91425" tIns="45700" rIns="91425" bIns="45700" anchor="t" anchorCtr="0">
            <a:spAutoFit/>
          </a:bodyPr>
          <a:lstStyle/>
          <a:p>
            <a:r>
              <a:rPr lang="en-US" sz="2800" b="1" dirty="0"/>
              <a:t>Top P</a:t>
            </a:r>
            <a:r>
              <a:rPr lang="en-US" sz="2800" b="1" dirty="0" smtClean="0"/>
              <a:t>roject </a:t>
            </a:r>
            <a:r>
              <a:rPr lang="en-US" sz="2800" b="1" dirty="0"/>
              <a:t>M</a:t>
            </a:r>
            <a:r>
              <a:rPr lang="en-US" sz="2800" b="1" dirty="0" smtClean="0"/>
              <a:t>anagement </a:t>
            </a:r>
            <a:r>
              <a:rPr lang="en-US" sz="2800" b="1" dirty="0"/>
              <a:t>C</a:t>
            </a:r>
            <a:r>
              <a:rPr lang="en-US" sz="2800" b="1" dirty="0" smtClean="0"/>
              <a:t>ases</a:t>
            </a:r>
            <a:endParaRPr lang="en-US" sz="2800" b="1" dirty="0"/>
          </a:p>
        </p:txBody>
      </p:sp>
      <p:pic>
        <p:nvPicPr>
          <p:cNvPr id="2" name="Picture 1"/>
          <p:cNvPicPr>
            <a:picLocks noChangeAspect="1"/>
          </p:cNvPicPr>
          <p:nvPr/>
        </p:nvPicPr>
        <p:blipFill>
          <a:blip r:embed="rId5"/>
          <a:stretch>
            <a:fillRect/>
          </a:stretch>
        </p:blipFill>
        <p:spPr>
          <a:xfrm>
            <a:off x="8543925" y="2211200"/>
            <a:ext cx="3479775" cy="3344652"/>
          </a:xfrm>
          <a:prstGeom prst="rect">
            <a:avLst/>
          </a:prstGeom>
        </p:spPr>
      </p:pic>
      <p:sp>
        <p:nvSpPr>
          <p:cNvPr id="19" name="Rectangle 18">
            <a:extLst>
              <a:ext uri="{FF2B5EF4-FFF2-40B4-BE49-F238E27FC236}">
                <a16:creationId xmlns:a16="http://schemas.microsoft.com/office/drawing/2014/main"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a:extLst>
              <a:ext uri="{FF2B5EF4-FFF2-40B4-BE49-F238E27FC236}">
                <a16:creationId xmlns:a16="http://schemas.microsoft.com/office/drawing/2014/main"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1" name="TextBox 20">
            <a:extLst>
              <a:ext uri="{FF2B5EF4-FFF2-40B4-BE49-F238E27FC236}">
                <a16:creationId xmlns:a16="http://schemas.microsoft.com/office/drawing/2014/main"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083131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398"/>
        <p:cNvGrpSpPr/>
        <p:nvPr/>
      </p:nvGrpSpPr>
      <p:grpSpPr>
        <a:xfrm>
          <a:off x="0" y="0"/>
          <a:ext cx="0" cy="0"/>
          <a:chOff x="0" y="0"/>
          <a:chExt cx="0" cy="0"/>
        </a:xfrm>
      </p:grpSpPr>
      <p:pic>
        <p:nvPicPr>
          <p:cNvPr id="400" name="Google Shape;400;p22"/>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406" name="Google Shape;406;p22"/>
          <p:cNvSpPr/>
          <p:nvPr/>
        </p:nvSpPr>
        <p:spPr>
          <a:xfrm>
            <a:off x="573158" y="1593106"/>
            <a:ext cx="7132007" cy="3785611"/>
          </a:xfrm>
          <a:prstGeom prst="rect">
            <a:avLst/>
          </a:prstGeom>
          <a:noFill/>
          <a:ln>
            <a:noFill/>
          </a:ln>
        </p:spPr>
        <p:txBody>
          <a:bodyPr spcFirstLastPara="1" wrap="square" lIns="91425" tIns="45700" rIns="91425" bIns="45700" anchor="t" anchorCtr="0">
            <a:spAutoFit/>
          </a:bodyPr>
          <a:lstStyle/>
          <a:p>
            <a:r>
              <a:rPr lang="en-US" sz="2400" b="1" dirty="0"/>
              <a:t>Saudi </a:t>
            </a:r>
            <a:r>
              <a:rPr lang="en-US" sz="2400" b="1" dirty="0" smtClean="0"/>
              <a:t>Aramco</a:t>
            </a:r>
          </a:p>
          <a:p>
            <a:endParaRPr lang="en-US" sz="2400" b="1" dirty="0"/>
          </a:p>
          <a:p>
            <a:r>
              <a:rPr lang="en-US" sz="2400" dirty="0"/>
              <a:t>This oil company in Saudi was managing two ambitious oil and gas programs called </a:t>
            </a:r>
            <a:r>
              <a:rPr lang="en-US" sz="2400" dirty="0" err="1"/>
              <a:t>Marjan</a:t>
            </a:r>
            <a:r>
              <a:rPr lang="en-US" sz="2400" dirty="0"/>
              <a:t> and </a:t>
            </a:r>
            <a:r>
              <a:rPr lang="en-US" sz="2400" dirty="0" err="1"/>
              <a:t>Zuluf</a:t>
            </a:r>
            <a:r>
              <a:rPr lang="en-US" sz="2400" dirty="0"/>
              <a:t>. The biggest challenge was to manage multiple contractors working simultaneously on the congested oil fields. Their project team tackled this challenge by simplifying construction, using contracting strategies and marine management techniques.</a:t>
            </a:r>
          </a:p>
        </p:txBody>
      </p:sp>
      <p:pic>
        <p:nvPicPr>
          <p:cNvPr id="11"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5" name="Google Shape;405;p22"/>
          <p:cNvSpPr/>
          <p:nvPr/>
        </p:nvSpPr>
        <p:spPr>
          <a:xfrm>
            <a:off x="2046831" y="739062"/>
            <a:ext cx="7217794" cy="523180"/>
          </a:xfrm>
          <a:prstGeom prst="rect">
            <a:avLst/>
          </a:prstGeom>
          <a:noFill/>
          <a:ln>
            <a:noFill/>
          </a:ln>
        </p:spPr>
        <p:txBody>
          <a:bodyPr spcFirstLastPara="1" wrap="square" lIns="91425" tIns="45700" rIns="91425" bIns="45700" anchor="t" anchorCtr="0">
            <a:spAutoFit/>
          </a:bodyPr>
          <a:lstStyle/>
          <a:p>
            <a:r>
              <a:rPr lang="en-US" sz="2800" b="1" dirty="0"/>
              <a:t>Top P</a:t>
            </a:r>
            <a:r>
              <a:rPr lang="en-US" sz="2800" b="1" dirty="0" smtClean="0"/>
              <a:t>roject </a:t>
            </a:r>
            <a:r>
              <a:rPr lang="en-US" sz="2800" b="1" dirty="0"/>
              <a:t>M</a:t>
            </a:r>
            <a:r>
              <a:rPr lang="en-US" sz="2800" b="1" dirty="0" smtClean="0"/>
              <a:t>anagement </a:t>
            </a:r>
            <a:r>
              <a:rPr lang="en-US" sz="2800" b="1" dirty="0"/>
              <a:t>C</a:t>
            </a:r>
            <a:r>
              <a:rPr lang="en-US" sz="2800" b="1" dirty="0" smtClean="0"/>
              <a:t>ases</a:t>
            </a:r>
            <a:endParaRPr lang="en-US" sz="2800" b="1" dirty="0"/>
          </a:p>
        </p:txBody>
      </p:sp>
      <p:pic>
        <p:nvPicPr>
          <p:cNvPr id="2" name="Picture 1"/>
          <p:cNvPicPr>
            <a:picLocks noChangeAspect="1"/>
          </p:cNvPicPr>
          <p:nvPr/>
        </p:nvPicPr>
        <p:blipFill>
          <a:blip r:embed="rId5"/>
          <a:stretch>
            <a:fillRect/>
          </a:stretch>
        </p:blipFill>
        <p:spPr>
          <a:xfrm>
            <a:off x="7704766" y="2397728"/>
            <a:ext cx="4369727" cy="1838582"/>
          </a:xfrm>
          <a:prstGeom prst="rect">
            <a:avLst/>
          </a:prstGeom>
        </p:spPr>
      </p:pic>
      <p:sp>
        <p:nvSpPr>
          <p:cNvPr id="20" name="Rectangle 19">
            <a:extLst>
              <a:ext uri="{FF2B5EF4-FFF2-40B4-BE49-F238E27FC236}">
                <a16:creationId xmlns:a16="http://schemas.microsoft.com/office/drawing/2014/main"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1" name="TextBox 20">
            <a:extLst>
              <a:ext uri="{FF2B5EF4-FFF2-40B4-BE49-F238E27FC236}">
                <a16:creationId xmlns:a16="http://schemas.microsoft.com/office/drawing/2014/main"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2" name="TextBox 21">
            <a:extLst>
              <a:ext uri="{FF2B5EF4-FFF2-40B4-BE49-F238E27FC236}">
                <a16:creationId xmlns:a16="http://schemas.microsoft.com/office/drawing/2014/main"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610039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398"/>
        <p:cNvGrpSpPr/>
        <p:nvPr/>
      </p:nvGrpSpPr>
      <p:grpSpPr>
        <a:xfrm>
          <a:off x="0" y="0"/>
          <a:ext cx="0" cy="0"/>
          <a:chOff x="0" y="0"/>
          <a:chExt cx="0" cy="0"/>
        </a:xfrm>
      </p:grpSpPr>
      <p:pic>
        <p:nvPicPr>
          <p:cNvPr id="400" name="Google Shape;400;p22"/>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406" name="Google Shape;406;p22"/>
          <p:cNvSpPr/>
          <p:nvPr/>
        </p:nvSpPr>
        <p:spPr>
          <a:xfrm>
            <a:off x="573158" y="1593106"/>
            <a:ext cx="7132007" cy="3785611"/>
          </a:xfrm>
          <a:prstGeom prst="rect">
            <a:avLst/>
          </a:prstGeom>
          <a:noFill/>
          <a:ln>
            <a:noFill/>
          </a:ln>
        </p:spPr>
        <p:txBody>
          <a:bodyPr spcFirstLastPara="1" wrap="square" lIns="91425" tIns="45700" rIns="91425" bIns="45700" anchor="t" anchorCtr="0">
            <a:spAutoFit/>
          </a:bodyPr>
          <a:lstStyle/>
          <a:p>
            <a:r>
              <a:rPr lang="en-US" sz="2400" b="1" dirty="0"/>
              <a:t>Apple </a:t>
            </a:r>
            <a:r>
              <a:rPr lang="en-US" sz="2400" b="1" dirty="0" smtClean="0"/>
              <a:t>iPhone</a:t>
            </a:r>
          </a:p>
          <a:p>
            <a:endParaRPr lang="en-US" sz="2400" dirty="0"/>
          </a:p>
          <a:p>
            <a:r>
              <a:rPr lang="en-US" sz="2400" dirty="0"/>
              <a:t>The project of developing and launching Apple’s iPhone is one of the most important ones in history. The company spent $150 million on this project, which turned out to be its best investment. The main challenges in managing this project were hiring the best talent, maintaining high quality, and keeping the project a secret despite so many people working on it.</a:t>
            </a:r>
          </a:p>
        </p:txBody>
      </p:sp>
      <p:pic>
        <p:nvPicPr>
          <p:cNvPr id="11"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5" name="Google Shape;405;p22"/>
          <p:cNvSpPr/>
          <p:nvPr/>
        </p:nvSpPr>
        <p:spPr>
          <a:xfrm>
            <a:off x="2046831" y="739062"/>
            <a:ext cx="7217794" cy="523180"/>
          </a:xfrm>
          <a:prstGeom prst="rect">
            <a:avLst/>
          </a:prstGeom>
          <a:noFill/>
          <a:ln>
            <a:noFill/>
          </a:ln>
        </p:spPr>
        <p:txBody>
          <a:bodyPr spcFirstLastPara="1" wrap="square" lIns="91425" tIns="45700" rIns="91425" bIns="45700" anchor="t" anchorCtr="0">
            <a:spAutoFit/>
          </a:bodyPr>
          <a:lstStyle/>
          <a:p>
            <a:r>
              <a:rPr lang="en-US" sz="2800" b="1" dirty="0"/>
              <a:t>Top P</a:t>
            </a:r>
            <a:r>
              <a:rPr lang="en-US" sz="2800" b="1" dirty="0" smtClean="0"/>
              <a:t>roject </a:t>
            </a:r>
            <a:r>
              <a:rPr lang="en-US" sz="2800" b="1" dirty="0"/>
              <a:t>M</a:t>
            </a:r>
            <a:r>
              <a:rPr lang="en-US" sz="2800" b="1" dirty="0" smtClean="0"/>
              <a:t>anagement </a:t>
            </a:r>
            <a:r>
              <a:rPr lang="en-US" sz="2800" b="1" dirty="0"/>
              <a:t>C</a:t>
            </a:r>
            <a:r>
              <a:rPr lang="en-US" sz="2800" b="1" dirty="0" smtClean="0"/>
              <a:t>ases</a:t>
            </a:r>
            <a:endParaRPr lang="en-US" sz="2800" b="1" dirty="0"/>
          </a:p>
        </p:txBody>
      </p:sp>
      <p:pic>
        <p:nvPicPr>
          <p:cNvPr id="3" name="Picture 2"/>
          <p:cNvPicPr>
            <a:picLocks noChangeAspect="1"/>
          </p:cNvPicPr>
          <p:nvPr/>
        </p:nvPicPr>
        <p:blipFill>
          <a:blip r:embed="rId5"/>
          <a:stretch>
            <a:fillRect/>
          </a:stretch>
        </p:blipFill>
        <p:spPr>
          <a:xfrm>
            <a:off x="8130821" y="1506678"/>
            <a:ext cx="3096057" cy="3839111"/>
          </a:xfrm>
          <a:prstGeom prst="rect">
            <a:avLst/>
          </a:prstGeom>
        </p:spPr>
      </p:pic>
      <p:sp>
        <p:nvSpPr>
          <p:cNvPr id="13" name="Rectangle 12">
            <a:extLst>
              <a:ext uri="{FF2B5EF4-FFF2-40B4-BE49-F238E27FC236}">
                <a16:creationId xmlns:a16="http://schemas.microsoft.com/office/drawing/2014/main"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7" name="TextBox 16">
            <a:extLst>
              <a:ext uri="{FF2B5EF4-FFF2-40B4-BE49-F238E27FC236}">
                <a16:creationId xmlns:a16="http://schemas.microsoft.com/office/drawing/2014/main"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330229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398"/>
        <p:cNvGrpSpPr/>
        <p:nvPr/>
      </p:nvGrpSpPr>
      <p:grpSpPr>
        <a:xfrm>
          <a:off x="0" y="0"/>
          <a:ext cx="0" cy="0"/>
          <a:chOff x="0" y="0"/>
          <a:chExt cx="0" cy="0"/>
        </a:xfrm>
      </p:grpSpPr>
      <p:pic>
        <p:nvPicPr>
          <p:cNvPr id="400" name="Google Shape;400;p22"/>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406" name="Google Shape;406;p22"/>
          <p:cNvSpPr/>
          <p:nvPr/>
        </p:nvSpPr>
        <p:spPr>
          <a:xfrm>
            <a:off x="573158" y="1593106"/>
            <a:ext cx="7132007" cy="2308284"/>
          </a:xfrm>
          <a:prstGeom prst="rect">
            <a:avLst/>
          </a:prstGeom>
          <a:noFill/>
          <a:ln>
            <a:noFill/>
          </a:ln>
        </p:spPr>
        <p:txBody>
          <a:bodyPr spcFirstLastPara="1" wrap="square" lIns="91425" tIns="45700" rIns="91425" bIns="45700" anchor="t" anchorCtr="0">
            <a:spAutoFit/>
          </a:bodyPr>
          <a:lstStyle/>
          <a:p>
            <a:r>
              <a:rPr lang="en-US" sz="2400" b="1" dirty="0" smtClean="0"/>
              <a:t>Healthcare.gov</a:t>
            </a:r>
          </a:p>
          <a:p>
            <a:endParaRPr lang="en-US" sz="2400" dirty="0"/>
          </a:p>
          <a:p>
            <a:r>
              <a:rPr lang="en-US" sz="2400" dirty="0"/>
              <a:t>It is an example of the consequences of poor project management. Due to a lack of proper planning and coordination, the website could only register six users out of 4 million on its launch day.</a:t>
            </a:r>
          </a:p>
        </p:txBody>
      </p:sp>
      <p:pic>
        <p:nvPicPr>
          <p:cNvPr id="11"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5" name="Google Shape;405;p22"/>
          <p:cNvSpPr/>
          <p:nvPr/>
        </p:nvSpPr>
        <p:spPr>
          <a:xfrm>
            <a:off x="2046831" y="739062"/>
            <a:ext cx="7217794" cy="523180"/>
          </a:xfrm>
          <a:prstGeom prst="rect">
            <a:avLst/>
          </a:prstGeom>
          <a:noFill/>
          <a:ln>
            <a:noFill/>
          </a:ln>
        </p:spPr>
        <p:txBody>
          <a:bodyPr spcFirstLastPara="1" wrap="square" lIns="91425" tIns="45700" rIns="91425" bIns="45700" anchor="t" anchorCtr="0">
            <a:spAutoFit/>
          </a:bodyPr>
          <a:lstStyle/>
          <a:p>
            <a:r>
              <a:rPr lang="en-US" sz="2800" b="1" dirty="0"/>
              <a:t>Top P</a:t>
            </a:r>
            <a:r>
              <a:rPr lang="en-US" sz="2800" b="1" dirty="0" smtClean="0"/>
              <a:t>roject </a:t>
            </a:r>
            <a:r>
              <a:rPr lang="en-US" sz="2800" b="1" dirty="0"/>
              <a:t>M</a:t>
            </a:r>
            <a:r>
              <a:rPr lang="en-US" sz="2800" b="1" dirty="0" smtClean="0"/>
              <a:t>anagement </a:t>
            </a:r>
            <a:r>
              <a:rPr lang="en-US" sz="2800" b="1" dirty="0"/>
              <a:t>C</a:t>
            </a:r>
            <a:r>
              <a:rPr lang="en-US" sz="2800" b="1" dirty="0" smtClean="0"/>
              <a:t>ases</a:t>
            </a:r>
            <a:endParaRPr lang="en-US" sz="2800" b="1" dirty="0"/>
          </a:p>
        </p:txBody>
      </p:sp>
      <p:pic>
        <p:nvPicPr>
          <p:cNvPr id="2" name="Picture 1"/>
          <p:cNvPicPr>
            <a:picLocks noChangeAspect="1"/>
          </p:cNvPicPr>
          <p:nvPr/>
        </p:nvPicPr>
        <p:blipFill>
          <a:blip r:embed="rId5"/>
          <a:stretch>
            <a:fillRect/>
          </a:stretch>
        </p:blipFill>
        <p:spPr>
          <a:xfrm>
            <a:off x="7705320" y="1907930"/>
            <a:ext cx="3947060" cy="2876951"/>
          </a:xfrm>
          <a:prstGeom prst="rect">
            <a:avLst/>
          </a:prstGeom>
        </p:spPr>
      </p:pic>
      <p:sp>
        <p:nvSpPr>
          <p:cNvPr id="13" name="Rectangle 12">
            <a:extLst>
              <a:ext uri="{FF2B5EF4-FFF2-40B4-BE49-F238E27FC236}">
                <a16:creationId xmlns:a16="http://schemas.microsoft.com/office/drawing/2014/main"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7" name="TextBox 16">
            <a:extLst>
              <a:ext uri="{FF2B5EF4-FFF2-40B4-BE49-F238E27FC236}">
                <a16:creationId xmlns:a16="http://schemas.microsoft.com/office/drawing/2014/main"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475162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pic>
        <p:nvPicPr>
          <p:cNvPr id="101" name="Google Shape;101;p2"/>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105" name="Google Shape;105;p2"/>
          <p:cNvSpPr txBox="1"/>
          <p:nvPr/>
        </p:nvSpPr>
        <p:spPr>
          <a:xfrm>
            <a:off x="1222014" y="785458"/>
            <a:ext cx="9902228" cy="6370934"/>
          </a:xfrm>
          <a:prstGeom prst="rect">
            <a:avLst/>
          </a:prstGeom>
          <a:noFill/>
          <a:ln>
            <a:noFill/>
          </a:ln>
        </p:spPr>
        <p:txBody>
          <a:bodyPr spcFirstLastPara="1" wrap="square" lIns="91425" tIns="45700" rIns="91425" bIns="45700" anchor="t" anchorCtr="0">
            <a:spAutoFit/>
          </a:bodyPr>
          <a:lstStyle/>
          <a:p>
            <a:pPr marL="571500" indent="-571500">
              <a:buSzPts val="2400"/>
              <a:buFont typeface="Arial"/>
              <a:buChar char="o"/>
            </a:pPr>
            <a:endParaRPr lang="en-US" sz="2800" b="1" dirty="0">
              <a:solidFill>
                <a:schemeClr val="tx1"/>
              </a:solidFill>
              <a:effectLst>
                <a:outerShdw blurRad="38100" dist="38100" dir="2700000" algn="tl">
                  <a:srgbClr val="000000">
                    <a:alpha val="43137"/>
                  </a:srgbClr>
                </a:outerShdw>
              </a:effectLst>
              <a:latin typeface="Tajawal Medium"/>
              <a:ea typeface="Tajawal Medium"/>
              <a:cs typeface="Tajawal Medium"/>
              <a:sym typeface="Calibri"/>
            </a:endParaRPr>
          </a:p>
          <a:p>
            <a:pPr marL="571500" lvl="0" indent="-571500">
              <a:buClrTx/>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rPr>
              <a:t>Top Project Management Cases</a:t>
            </a:r>
          </a:p>
          <a:p>
            <a:pPr marL="571500" indent="-571500">
              <a:buClrTx/>
              <a:buFont typeface="Wingdings" panose="05000000000000000000" pitchFamily="2" charset="2"/>
              <a:buChar char="Ø"/>
              <a:defRPr/>
            </a:pPr>
            <a:r>
              <a:rPr lang="en-US" sz="2800" b="1" kern="1200" dirty="0" smtClean="0">
                <a:solidFill>
                  <a:schemeClr val="tx1">
                    <a:lumMod val="65000"/>
                    <a:lumOff val="35000"/>
                  </a:schemeClr>
                </a:solidFill>
                <a:latin typeface="Times New Roman" panose="02020603050405020304" pitchFamily="18" charset="0"/>
                <a:cs typeface="Times New Roman" panose="02020603050405020304" pitchFamily="18" charset="0"/>
                <a:sym typeface="Calibri"/>
              </a:rPr>
              <a:t>Case </a:t>
            </a: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study</a:t>
            </a:r>
            <a:endParaRPr sz="2800" b="1"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indent="-571500">
              <a:buClrTx/>
              <a:buSzPts val="2400"/>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sym typeface="Tajawal Medium"/>
              </a:rPr>
              <a:t>Acceleration and Schedule </a:t>
            </a: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rPr>
              <a:t> </a:t>
            </a: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sym typeface="Tajawal Medium"/>
              </a:rPr>
              <a:t>Compression</a:t>
            </a:r>
          </a:p>
          <a:p>
            <a:pPr marL="571500" indent="-571500">
              <a:buClrTx/>
              <a:buSzPts val="2400"/>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rPr>
              <a:t>Why Schedule Matters</a:t>
            </a:r>
            <a:endPar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sym typeface="Tajawal Medium"/>
            </a:endParaRPr>
          </a:p>
          <a:p>
            <a:pPr marL="571500" indent="-571500">
              <a:buClrTx/>
              <a:buSzPts val="2400"/>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rPr>
              <a:t>Acceleration – Definition &amp; Key Principles</a:t>
            </a:r>
            <a:endPar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sym typeface="Tajawal Medium"/>
            </a:endParaRPr>
          </a:p>
          <a:p>
            <a:pPr marL="571500" indent="-571500">
              <a:buClrTx/>
              <a:buSzPts val="2400"/>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rPr>
              <a:t>Types of Acceleration</a:t>
            </a:r>
            <a:endPar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sym typeface="Tajawal Medium"/>
            </a:endParaRPr>
          </a:p>
          <a:p>
            <a:pPr marL="571500" indent="-571500">
              <a:buClrTx/>
              <a:buSzPts val="2400"/>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rPr>
              <a:t>Actual Acceleration</a:t>
            </a:r>
            <a:endPar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sym typeface="Tajawal Medium"/>
            </a:endParaRPr>
          </a:p>
          <a:p>
            <a:pPr marL="571500" indent="-571500">
              <a:buClrTx/>
              <a:buSzPts val="2400"/>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rPr>
              <a:t>Constructive Acceleration</a:t>
            </a:r>
            <a:endPar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sym typeface="Tajawal Medium"/>
            </a:endParaRPr>
          </a:p>
          <a:p>
            <a:pPr marL="571500" indent="-571500">
              <a:buClrTx/>
              <a:buSzPts val="2400"/>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rPr>
              <a:t>Forced Acceleration</a:t>
            </a:r>
            <a:endPar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sym typeface="Tajawal Medium"/>
            </a:endParaRPr>
          </a:p>
          <a:p>
            <a:pPr marL="571500" indent="-571500">
              <a:buClrTx/>
              <a:buSzPts val="2400"/>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rPr>
              <a:t>Schedule Compression vs. Crash</a:t>
            </a:r>
          </a:p>
          <a:p>
            <a:pPr marL="571500" indent="-571500">
              <a:buClrTx/>
              <a:buSzPts val="2400"/>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rPr>
              <a:t>Schedule Compression Techniques</a:t>
            </a:r>
          </a:p>
          <a:p>
            <a:pPr marL="571500" marR="0" lvl="0" indent="-419100" algn="l" rtl="0">
              <a:spcBef>
                <a:spcPts val="0"/>
              </a:spcBef>
              <a:spcAft>
                <a:spcPts val="0"/>
              </a:spcAft>
              <a:buClr>
                <a:schemeClr val="dk1"/>
              </a:buClr>
              <a:buSzPts val="2400"/>
              <a:buFont typeface="Courier New"/>
              <a:buNone/>
            </a:pPr>
            <a:endParaRPr sz="2400" dirty="0">
              <a:solidFill>
                <a:schemeClr val="tx1"/>
              </a:solidFill>
              <a:latin typeface="Calibri"/>
              <a:ea typeface="Calibri"/>
              <a:cs typeface="Calibri"/>
              <a:sym typeface="Calibri"/>
            </a:endParaRPr>
          </a:p>
          <a:p>
            <a:pPr marL="571500" marR="0" lvl="0" indent="-419100" algn="l" rtl="0">
              <a:spcBef>
                <a:spcPts val="0"/>
              </a:spcBef>
              <a:spcAft>
                <a:spcPts val="0"/>
              </a:spcAft>
              <a:buClr>
                <a:schemeClr val="dk1"/>
              </a:buClr>
              <a:buSzPts val="2400"/>
              <a:buFont typeface="Courier New"/>
              <a:buNone/>
            </a:pPr>
            <a:endParaRPr sz="2400" dirty="0">
              <a:solidFill>
                <a:schemeClr val="tx1"/>
              </a:solidFill>
              <a:latin typeface="Calibri"/>
              <a:ea typeface="Calibri"/>
              <a:cs typeface="Calibri"/>
              <a:sym typeface="Calibri"/>
            </a:endParaRPr>
          </a:p>
          <a:p>
            <a:pPr marL="571500" marR="0" lvl="0" indent="-419100" algn="l" rtl="0">
              <a:spcBef>
                <a:spcPts val="0"/>
              </a:spcBef>
              <a:spcAft>
                <a:spcPts val="0"/>
              </a:spcAft>
              <a:buClr>
                <a:schemeClr val="dk1"/>
              </a:buClr>
              <a:buSzPts val="2400"/>
              <a:buFont typeface="Courier New"/>
              <a:buNone/>
            </a:pPr>
            <a:endParaRPr sz="2400" dirty="0">
              <a:solidFill>
                <a:schemeClr val="tx1"/>
              </a:solidFill>
              <a:latin typeface="Calibri"/>
              <a:ea typeface="Calibri"/>
              <a:cs typeface="Calibri"/>
              <a:sym typeface="Calibri"/>
            </a:endParaRPr>
          </a:p>
        </p:txBody>
      </p:sp>
      <p:pic>
        <p:nvPicPr>
          <p:cNvPr id="14"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p:cNvSpPr txBox="1"/>
          <p:nvPr/>
        </p:nvSpPr>
        <p:spPr>
          <a:xfrm>
            <a:off x="540415" y="493070"/>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25485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pic>
        <p:nvPicPr>
          <p:cNvPr id="125" name="Google Shape;125;p4"/>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129" name="Google Shape;129;p4"/>
          <p:cNvSpPr txBox="1"/>
          <p:nvPr/>
        </p:nvSpPr>
        <p:spPr>
          <a:xfrm>
            <a:off x="2216921" y="625579"/>
            <a:ext cx="4948301"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2800"/>
              <a:buFont typeface="Calibri"/>
              <a:buNone/>
            </a:pPr>
            <a:r>
              <a:rPr lang="en-US" sz="2800" b="1" i="0" u="none" strike="noStrike" cap="none" dirty="0">
                <a:effectLst>
                  <a:outerShdw blurRad="38100" dist="38100" dir="2700000" algn="tl">
                    <a:srgbClr val="000000">
                      <a:alpha val="43137"/>
                    </a:srgbClr>
                  </a:outerShdw>
                </a:effectLst>
                <a:latin typeface="Calibri"/>
                <a:ea typeface="Calibri"/>
                <a:cs typeface="Calibri"/>
                <a:sym typeface="Calibri"/>
              </a:rPr>
              <a:t>Case study</a:t>
            </a:r>
            <a:endParaRPr sz="2800" b="1" i="0" u="none" strike="noStrike" cap="none" dirty="0">
              <a:effectLst>
                <a:outerShdw blurRad="38100" dist="38100" dir="2700000" algn="tl">
                  <a:srgbClr val="000000">
                    <a:alpha val="43137"/>
                  </a:srgbClr>
                </a:outerShdw>
              </a:effectLst>
              <a:latin typeface="Calibri"/>
              <a:ea typeface="Calibri"/>
              <a:cs typeface="Calibri"/>
              <a:sym typeface="Calibri"/>
            </a:endParaRPr>
          </a:p>
        </p:txBody>
      </p:sp>
      <p:sp>
        <p:nvSpPr>
          <p:cNvPr id="131" name="Google Shape;131;p4"/>
          <p:cNvSpPr/>
          <p:nvPr/>
        </p:nvSpPr>
        <p:spPr>
          <a:xfrm>
            <a:off x="5401509" y="1252313"/>
            <a:ext cx="1655763" cy="504825"/>
          </a:xfrm>
          <a:prstGeom prst="rect">
            <a:avLst/>
          </a:prstGeom>
          <a:solidFill>
            <a:srgbClr val="FF330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b="1">
                <a:solidFill>
                  <a:schemeClr val="dk1"/>
                </a:solidFill>
                <a:latin typeface="Calibri"/>
                <a:ea typeface="Calibri"/>
                <a:cs typeface="Calibri"/>
                <a:sym typeface="Calibri"/>
              </a:rPr>
              <a:t>Road Network</a:t>
            </a:r>
            <a:endParaRPr/>
          </a:p>
        </p:txBody>
      </p:sp>
      <p:cxnSp>
        <p:nvCxnSpPr>
          <p:cNvPr id="132" name="Google Shape;132;p4"/>
          <p:cNvCxnSpPr/>
          <p:nvPr/>
        </p:nvCxnSpPr>
        <p:spPr>
          <a:xfrm>
            <a:off x="6228597" y="1761900"/>
            <a:ext cx="0" cy="539750"/>
          </a:xfrm>
          <a:prstGeom prst="straightConnector1">
            <a:avLst/>
          </a:prstGeom>
          <a:noFill/>
          <a:ln w="9525" cap="flat" cmpd="sng">
            <a:solidFill>
              <a:schemeClr val="dk1"/>
            </a:solidFill>
            <a:prstDash val="solid"/>
            <a:round/>
            <a:headEnd type="none" w="med" len="med"/>
            <a:tailEnd type="none" w="med" len="med"/>
          </a:ln>
        </p:spPr>
      </p:cxnSp>
      <p:cxnSp>
        <p:nvCxnSpPr>
          <p:cNvPr id="133" name="Google Shape;133;p4"/>
          <p:cNvCxnSpPr/>
          <p:nvPr/>
        </p:nvCxnSpPr>
        <p:spPr>
          <a:xfrm>
            <a:off x="3096459" y="2322288"/>
            <a:ext cx="6121400" cy="0"/>
          </a:xfrm>
          <a:prstGeom prst="straightConnector1">
            <a:avLst/>
          </a:prstGeom>
          <a:noFill/>
          <a:ln w="9525" cap="flat" cmpd="sng">
            <a:solidFill>
              <a:schemeClr val="dk1"/>
            </a:solidFill>
            <a:prstDash val="solid"/>
            <a:round/>
            <a:headEnd type="none" w="med" len="med"/>
            <a:tailEnd type="none" w="med" len="med"/>
          </a:ln>
        </p:spPr>
      </p:cxnSp>
      <p:cxnSp>
        <p:nvCxnSpPr>
          <p:cNvPr id="134" name="Google Shape;134;p4"/>
          <p:cNvCxnSpPr/>
          <p:nvPr/>
        </p:nvCxnSpPr>
        <p:spPr>
          <a:xfrm>
            <a:off x="9228972" y="2333400"/>
            <a:ext cx="0" cy="971550"/>
          </a:xfrm>
          <a:prstGeom prst="straightConnector1">
            <a:avLst/>
          </a:prstGeom>
          <a:noFill/>
          <a:ln w="9525" cap="flat" cmpd="sng">
            <a:solidFill>
              <a:schemeClr val="dk1"/>
            </a:solidFill>
            <a:prstDash val="solid"/>
            <a:round/>
            <a:headEnd type="none" w="med" len="med"/>
            <a:tailEnd type="triangle" w="med" len="med"/>
          </a:ln>
        </p:spPr>
      </p:cxnSp>
      <p:cxnSp>
        <p:nvCxnSpPr>
          <p:cNvPr id="135" name="Google Shape;135;p4"/>
          <p:cNvCxnSpPr/>
          <p:nvPr/>
        </p:nvCxnSpPr>
        <p:spPr>
          <a:xfrm>
            <a:off x="4969709" y="2333400"/>
            <a:ext cx="0" cy="971550"/>
          </a:xfrm>
          <a:prstGeom prst="straightConnector1">
            <a:avLst/>
          </a:prstGeom>
          <a:noFill/>
          <a:ln w="9525" cap="flat" cmpd="sng">
            <a:solidFill>
              <a:schemeClr val="dk1"/>
            </a:solidFill>
            <a:prstDash val="solid"/>
            <a:round/>
            <a:headEnd type="none" w="med" len="med"/>
            <a:tailEnd type="triangle" w="med" len="med"/>
          </a:ln>
        </p:spPr>
      </p:cxnSp>
      <p:cxnSp>
        <p:nvCxnSpPr>
          <p:cNvPr id="136" name="Google Shape;136;p4"/>
          <p:cNvCxnSpPr/>
          <p:nvPr/>
        </p:nvCxnSpPr>
        <p:spPr>
          <a:xfrm>
            <a:off x="3093284" y="2312763"/>
            <a:ext cx="0" cy="971550"/>
          </a:xfrm>
          <a:prstGeom prst="straightConnector1">
            <a:avLst/>
          </a:prstGeom>
          <a:noFill/>
          <a:ln w="9525" cap="flat" cmpd="sng">
            <a:solidFill>
              <a:schemeClr val="dk1"/>
            </a:solidFill>
            <a:prstDash val="solid"/>
            <a:round/>
            <a:headEnd type="none" w="med" len="med"/>
            <a:tailEnd type="triangle" w="med" len="med"/>
          </a:ln>
        </p:spPr>
      </p:cxnSp>
      <p:cxnSp>
        <p:nvCxnSpPr>
          <p:cNvPr id="137" name="Google Shape;137;p4"/>
          <p:cNvCxnSpPr/>
          <p:nvPr/>
        </p:nvCxnSpPr>
        <p:spPr>
          <a:xfrm>
            <a:off x="7344609" y="2336575"/>
            <a:ext cx="0" cy="971550"/>
          </a:xfrm>
          <a:prstGeom prst="straightConnector1">
            <a:avLst/>
          </a:prstGeom>
          <a:noFill/>
          <a:ln w="9525" cap="flat" cmpd="sng">
            <a:solidFill>
              <a:schemeClr val="dk1"/>
            </a:solidFill>
            <a:prstDash val="solid"/>
            <a:round/>
            <a:headEnd type="none" w="med" len="med"/>
            <a:tailEnd type="triangle" w="med" len="med"/>
          </a:ln>
        </p:spPr>
      </p:cxnSp>
      <p:sp>
        <p:nvSpPr>
          <p:cNvPr id="138" name="Google Shape;138;p4"/>
          <p:cNvSpPr/>
          <p:nvPr/>
        </p:nvSpPr>
        <p:spPr>
          <a:xfrm>
            <a:off x="8352672" y="3341463"/>
            <a:ext cx="1692275" cy="431800"/>
          </a:xfrm>
          <a:prstGeom prst="ellipse">
            <a:avLst/>
          </a:prstGeom>
          <a:solidFill>
            <a:srgbClr val="FFFF00"/>
          </a:solid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b="1">
                <a:solidFill>
                  <a:srgbClr val="0000FF"/>
                </a:solidFill>
                <a:latin typeface="Calibri"/>
                <a:ea typeface="Calibri"/>
                <a:cs typeface="Calibri"/>
                <a:sym typeface="Calibri"/>
              </a:rPr>
              <a:t>A</a:t>
            </a:r>
            <a:endParaRPr/>
          </a:p>
        </p:txBody>
      </p:sp>
      <p:sp>
        <p:nvSpPr>
          <p:cNvPr id="139" name="Google Shape;139;p4"/>
          <p:cNvSpPr/>
          <p:nvPr/>
        </p:nvSpPr>
        <p:spPr>
          <a:xfrm>
            <a:off x="6517522" y="3304950"/>
            <a:ext cx="1692275" cy="431800"/>
          </a:xfrm>
          <a:prstGeom prst="ellipse">
            <a:avLst/>
          </a:prstGeom>
          <a:solidFill>
            <a:srgbClr val="FFFF00"/>
          </a:solid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b="1">
                <a:solidFill>
                  <a:srgbClr val="0000FF"/>
                </a:solidFill>
                <a:latin typeface="Calibri"/>
                <a:ea typeface="Calibri"/>
                <a:cs typeface="Calibri"/>
                <a:sym typeface="Calibri"/>
              </a:rPr>
              <a:t>B</a:t>
            </a:r>
            <a:endParaRPr/>
          </a:p>
        </p:txBody>
      </p:sp>
      <p:sp>
        <p:nvSpPr>
          <p:cNvPr id="140" name="Google Shape;140;p4"/>
          <p:cNvSpPr/>
          <p:nvPr/>
        </p:nvSpPr>
        <p:spPr>
          <a:xfrm>
            <a:off x="4177547" y="3341463"/>
            <a:ext cx="1692275" cy="431800"/>
          </a:xfrm>
          <a:prstGeom prst="ellipse">
            <a:avLst/>
          </a:prstGeom>
          <a:solidFill>
            <a:srgbClr val="FFFF00"/>
          </a:solid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b="1">
                <a:solidFill>
                  <a:srgbClr val="0000FF"/>
                </a:solidFill>
                <a:latin typeface="Calibri"/>
                <a:ea typeface="Calibri"/>
                <a:cs typeface="Calibri"/>
                <a:sym typeface="Calibri"/>
              </a:rPr>
              <a:t>C</a:t>
            </a:r>
            <a:endParaRPr/>
          </a:p>
        </p:txBody>
      </p:sp>
      <p:sp>
        <p:nvSpPr>
          <p:cNvPr id="141" name="Google Shape;141;p4"/>
          <p:cNvSpPr/>
          <p:nvPr/>
        </p:nvSpPr>
        <p:spPr>
          <a:xfrm>
            <a:off x="2269372" y="3304950"/>
            <a:ext cx="1692275" cy="431800"/>
          </a:xfrm>
          <a:prstGeom prst="ellipse">
            <a:avLst/>
          </a:prstGeom>
          <a:solidFill>
            <a:srgbClr val="FFFF00"/>
          </a:solid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b="1">
                <a:solidFill>
                  <a:srgbClr val="0000FF"/>
                </a:solidFill>
                <a:latin typeface="Calibri"/>
                <a:ea typeface="Calibri"/>
                <a:cs typeface="Calibri"/>
                <a:sym typeface="Calibri"/>
              </a:rPr>
              <a:t>D</a:t>
            </a:r>
            <a:endParaRPr/>
          </a:p>
        </p:txBody>
      </p:sp>
      <p:cxnSp>
        <p:nvCxnSpPr>
          <p:cNvPr id="142" name="Google Shape;142;p4"/>
          <p:cNvCxnSpPr/>
          <p:nvPr/>
        </p:nvCxnSpPr>
        <p:spPr>
          <a:xfrm flipH="1">
            <a:off x="8520947" y="4601938"/>
            <a:ext cx="1547812" cy="34925"/>
          </a:xfrm>
          <a:prstGeom prst="straightConnector1">
            <a:avLst/>
          </a:prstGeom>
          <a:noFill/>
          <a:ln w="9525" cap="flat" cmpd="sng">
            <a:solidFill>
              <a:schemeClr val="dk1"/>
            </a:solidFill>
            <a:prstDash val="solid"/>
            <a:round/>
            <a:headEnd type="none" w="med" len="med"/>
            <a:tailEnd type="none" w="med" len="med"/>
          </a:ln>
        </p:spPr>
      </p:cxnSp>
      <p:cxnSp>
        <p:nvCxnSpPr>
          <p:cNvPr id="143" name="Google Shape;143;p4"/>
          <p:cNvCxnSpPr/>
          <p:nvPr/>
        </p:nvCxnSpPr>
        <p:spPr>
          <a:xfrm>
            <a:off x="9252784" y="3773263"/>
            <a:ext cx="0" cy="863600"/>
          </a:xfrm>
          <a:prstGeom prst="straightConnector1">
            <a:avLst/>
          </a:prstGeom>
          <a:noFill/>
          <a:ln w="9525" cap="flat" cmpd="sng">
            <a:solidFill>
              <a:schemeClr val="dk1"/>
            </a:solidFill>
            <a:prstDash val="solid"/>
            <a:round/>
            <a:headEnd type="none" w="med" len="med"/>
            <a:tailEnd type="none" w="med" len="med"/>
          </a:ln>
        </p:spPr>
      </p:cxnSp>
      <p:cxnSp>
        <p:nvCxnSpPr>
          <p:cNvPr id="144" name="Google Shape;144;p4"/>
          <p:cNvCxnSpPr/>
          <p:nvPr/>
        </p:nvCxnSpPr>
        <p:spPr>
          <a:xfrm>
            <a:off x="3096459" y="3773263"/>
            <a:ext cx="0" cy="863600"/>
          </a:xfrm>
          <a:prstGeom prst="straightConnector1">
            <a:avLst/>
          </a:prstGeom>
          <a:noFill/>
          <a:ln w="9525" cap="flat" cmpd="sng">
            <a:solidFill>
              <a:schemeClr val="dk1"/>
            </a:solidFill>
            <a:prstDash val="solid"/>
            <a:round/>
            <a:headEnd type="none" w="med" len="med"/>
            <a:tailEnd type="none" w="med" len="med"/>
          </a:ln>
        </p:spPr>
      </p:cxnSp>
      <p:cxnSp>
        <p:nvCxnSpPr>
          <p:cNvPr id="145" name="Google Shape;145;p4"/>
          <p:cNvCxnSpPr/>
          <p:nvPr/>
        </p:nvCxnSpPr>
        <p:spPr>
          <a:xfrm>
            <a:off x="5004634" y="3773263"/>
            <a:ext cx="0" cy="863600"/>
          </a:xfrm>
          <a:prstGeom prst="straightConnector1">
            <a:avLst/>
          </a:prstGeom>
          <a:noFill/>
          <a:ln w="9525" cap="flat" cmpd="sng">
            <a:solidFill>
              <a:schemeClr val="dk1"/>
            </a:solidFill>
            <a:prstDash val="solid"/>
            <a:round/>
            <a:headEnd type="none" w="med" len="med"/>
            <a:tailEnd type="none" w="med" len="med"/>
          </a:ln>
        </p:spPr>
      </p:cxnSp>
      <p:cxnSp>
        <p:nvCxnSpPr>
          <p:cNvPr id="146" name="Google Shape;146;p4"/>
          <p:cNvCxnSpPr/>
          <p:nvPr/>
        </p:nvCxnSpPr>
        <p:spPr>
          <a:xfrm>
            <a:off x="7381122" y="3736750"/>
            <a:ext cx="0" cy="863600"/>
          </a:xfrm>
          <a:prstGeom prst="straightConnector1">
            <a:avLst/>
          </a:prstGeom>
          <a:noFill/>
          <a:ln w="9525" cap="flat" cmpd="sng">
            <a:solidFill>
              <a:schemeClr val="dk1"/>
            </a:solidFill>
            <a:prstDash val="solid"/>
            <a:round/>
            <a:headEnd type="none" w="med" len="med"/>
            <a:tailEnd type="none" w="med" len="med"/>
          </a:ln>
        </p:spPr>
      </p:cxnSp>
      <p:cxnSp>
        <p:nvCxnSpPr>
          <p:cNvPr id="147" name="Google Shape;147;p4"/>
          <p:cNvCxnSpPr/>
          <p:nvPr/>
        </p:nvCxnSpPr>
        <p:spPr>
          <a:xfrm rot="10800000">
            <a:off x="6728659" y="4601938"/>
            <a:ext cx="1189038" cy="0"/>
          </a:xfrm>
          <a:prstGeom prst="straightConnector1">
            <a:avLst/>
          </a:prstGeom>
          <a:noFill/>
          <a:ln w="9525" cap="flat" cmpd="sng">
            <a:solidFill>
              <a:schemeClr val="dk1"/>
            </a:solidFill>
            <a:prstDash val="solid"/>
            <a:round/>
            <a:headEnd type="none" w="med" len="med"/>
            <a:tailEnd type="none" w="med" len="med"/>
          </a:ln>
        </p:spPr>
      </p:cxnSp>
      <p:cxnSp>
        <p:nvCxnSpPr>
          <p:cNvPr id="148" name="Google Shape;148;p4"/>
          <p:cNvCxnSpPr/>
          <p:nvPr/>
        </p:nvCxnSpPr>
        <p:spPr>
          <a:xfrm rot="10800000">
            <a:off x="4069597" y="4641625"/>
            <a:ext cx="1871662" cy="0"/>
          </a:xfrm>
          <a:prstGeom prst="straightConnector1">
            <a:avLst/>
          </a:prstGeom>
          <a:noFill/>
          <a:ln w="9525" cap="flat" cmpd="sng">
            <a:solidFill>
              <a:schemeClr val="dk1"/>
            </a:solidFill>
            <a:prstDash val="solid"/>
            <a:round/>
            <a:headEnd type="none" w="med" len="med"/>
            <a:tailEnd type="none" w="med" len="med"/>
          </a:ln>
        </p:spPr>
      </p:cxnSp>
      <p:cxnSp>
        <p:nvCxnSpPr>
          <p:cNvPr id="149" name="Google Shape;149;p4"/>
          <p:cNvCxnSpPr/>
          <p:nvPr/>
        </p:nvCxnSpPr>
        <p:spPr>
          <a:xfrm>
            <a:off x="2485272" y="4630513"/>
            <a:ext cx="1223962" cy="0"/>
          </a:xfrm>
          <a:prstGeom prst="straightConnector1">
            <a:avLst/>
          </a:prstGeom>
          <a:noFill/>
          <a:ln w="9525" cap="flat" cmpd="sng">
            <a:solidFill>
              <a:schemeClr val="dk1"/>
            </a:solidFill>
            <a:prstDash val="solid"/>
            <a:round/>
            <a:headEnd type="none" w="med" len="med"/>
            <a:tailEnd type="none" w="med" len="med"/>
          </a:ln>
        </p:spPr>
      </p:cxnSp>
      <p:cxnSp>
        <p:nvCxnSpPr>
          <p:cNvPr id="150" name="Google Shape;150;p4"/>
          <p:cNvCxnSpPr/>
          <p:nvPr/>
        </p:nvCxnSpPr>
        <p:spPr>
          <a:xfrm>
            <a:off x="10081459" y="4601938"/>
            <a:ext cx="0" cy="684212"/>
          </a:xfrm>
          <a:prstGeom prst="straightConnector1">
            <a:avLst/>
          </a:prstGeom>
          <a:noFill/>
          <a:ln w="9525" cap="flat" cmpd="sng">
            <a:solidFill>
              <a:schemeClr val="dk1"/>
            </a:solidFill>
            <a:prstDash val="solid"/>
            <a:round/>
            <a:headEnd type="none" w="med" len="med"/>
            <a:tailEnd type="triangle" w="med" len="med"/>
          </a:ln>
        </p:spPr>
      </p:cxnSp>
      <p:cxnSp>
        <p:nvCxnSpPr>
          <p:cNvPr id="151" name="Google Shape;151;p4"/>
          <p:cNvCxnSpPr/>
          <p:nvPr/>
        </p:nvCxnSpPr>
        <p:spPr>
          <a:xfrm>
            <a:off x="3704472" y="4633688"/>
            <a:ext cx="0" cy="684212"/>
          </a:xfrm>
          <a:prstGeom prst="straightConnector1">
            <a:avLst/>
          </a:prstGeom>
          <a:noFill/>
          <a:ln w="9525" cap="flat" cmpd="sng">
            <a:solidFill>
              <a:schemeClr val="dk1"/>
            </a:solidFill>
            <a:prstDash val="solid"/>
            <a:round/>
            <a:headEnd type="none" w="med" len="med"/>
            <a:tailEnd type="triangle" w="med" len="med"/>
          </a:ln>
        </p:spPr>
      </p:cxnSp>
      <p:cxnSp>
        <p:nvCxnSpPr>
          <p:cNvPr id="152" name="Google Shape;152;p4"/>
          <p:cNvCxnSpPr/>
          <p:nvPr/>
        </p:nvCxnSpPr>
        <p:spPr>
          <a:xfrm>
            <a:off x="7904997" y="4581300"/>
            <a:ext cx="0" cy="684213"/>
          </a:xfrm>
          <a:prstGeom prst="straightConnector1">
            <a:avLst/>
          </a:prstGeom>
          <a:noFill/>
          <a:ln w="9525" cap="flat" cmpd="sng">
            <a:solidFill>
              <a:schemeClr val="dk1"/>
            </a:solidFill>
            <a:prstDash val="solid"/>
            <a:round/>
            <a:headEnd type="none" w="med" len="med"/>
            <a:tailEnd type="triangle" w="med" len="med"/>
          </a:ln>
        </p:spPr>
      </p:cxnSp>
      <p:cxnSp>
        <p:nvCxnSpPr>
          <p:cNvPr id="153" name="Google Shape;153;p4"/>
          <p:cNvCxnSpPr/>
          <p:nvPr/>
        </p:nvCxnSpPr>
        <p:spPr>
          <a:xfrm>
            <a:off x="9306759" y="4609875"/>
            <a:ext cx="0" cy="684213"/>
          </a:xfrm>
          <a:prstGeom prst="straightConnector1">
            <a:avLst/>
          </a:prstGeom>
          <a:noFill/>
          <a:ln w="9525" cap="flat" cmpd="sng">
            <a:solidFill>
              <a:schemeClr val="dk1"/>
            </a:solidFill>
            <a:prstDash val="solid"/>
            <a:round/>
            <a:headEnd type="none" w="med" len="med"/>
            <a:tailEnd type="triangle" w="med" len="med"/>
          </a:ln>
        </p:spPr>
      </p:cxnSp>
      <p:cxnSp>
        <p:nvCxnSpPr>
          <p:cNvPr id="154" name="Google Shape;154;p4"/>
          <p:cNvCxnSpPr/>
          <p:nvPr/>
        </p:nvCxnSpPr>
        <p:spPr>
          <a:xfrm>
            <a:off x="8522534" y="4657500"/>
            <a:ext cx="0" cy="684213"/>
          </a:xfrm>
          <a:prstGeom prst="straightConnector1">
            <a:avLst/>
          </a:prstGeom>
          <a:noFill/>
          <a:ln w="9525" cap="flat" cmpd="sng">
            <a:solidFill>
              <a:schemeClr val="dk1"/>
            </a:solidFill>
            <a:prstDash val="solid"/>
            <a:round/>
            <a:headEnd type="none" w="med" len="med"/>
            <a:tailEnd type="triangle" w="med" len="med"/>
          </a:ln>
        </p:spPr>
      </p:cxnSp>
      <p:cxnSp>
        <p:nvCxnSpPr>
          <p:cNvPr id="155" name="Google Shape;155;p4"/>
          <p:cNvCxnSpPr/>
          <p:nvPr/>
        </p:nvCxnSpPr>
        <p:spPr>
          <a:xfrm>
            <a:off x="5925384" y="4657500"/>
            <a:ext cx="0" cy="684213"/>
          </a:xfrm>
          <a:prstGeom prst="straightConnector1">
            <a:avLst/>
          </a:prstGeom>
          <a:noFill/>
          <a:ln w="9525" cap="flat" cmpd="sng">
            <a:solidFill>
              <a:schemeClr val="dk1"/>
            </a:solidFill>
            <a:prstDash val="solid"/>
            <a:round/>
            <a:headEnd type="none" w="med" len="med"/>
            <a:tailEnd type="triangle" w="med" len="med"/>
          </a:ln>
        </p:spPr>
      </p:cxnSp>
      <p:cxnSp>
        <p:nvCxnSpPr>
          <p:cNvPr id="156" name="Google Shape;156;p4"/>
          <p:cNvCxnSpPr/>
          <p:nvPr/>
        </p:nvCxnSpPr>
        <p:spPr>
          <a:xfrm>
            <a:off x="7331909" y="4601938"/>
            <a:ext cx="0" cy="684212"/>
          </a:xfrm>
          <a:prstGeom prst="straightConnector1">
            <a:avLst/>
          </a:prstGeom>
          <a:noFill/>
          <a:ln w="9525" cap="flat" cmpd="sng">
            <a:solidFill>
              <a:schemeClr val="dk1"/>
            </a:solidFill>
            <a:prstDash val="solid"/>
            <a:round/>
            <a:headEnd type="none" w="med" len="med"/>
            <a:tailEnd type="triangle" w="med" len="med"/>
          </a:ln>
        </p:spPr>
      </p:cxnSp>
      <p:cxnSp>
        <p:nvCxnSpPr>
          <p:cNvPr id="157" name="Google Shape;157;p4"/>
          <p:cNvCxnSpPr/>
          <p:nvPr/>
        </p:nvCxnSpPr>
        <p:spPr>
          <a:xfrm>
            <a:off x="6733422" y="4605113"/>
            <a:ext cx="0" cy="684212"/>
          </a:xfrm>
          <a:prstGeom prst="straightConnector1">
            <a:avLst/>
          </a:prstGeom>
          <a:noFill/>
          <a:ln w="9525" cap="flat" cmpd="sng">
            <a:solidFill>
              <a:schemeClr val="dk1"/>
            </a:solidFill>
            <a:prstDash val="solid"/>
            <a:round/>
            <a:headEnd type="none" w="med" len="med"/>
            <a:tailEnd type="triangle" w="med" len="med"/>
          </a:ln>
        </p:spPr>
      </p:cxnSp>
      <p:cxnSp>
        <p:nvCxnSpPr>
          <p:cNvPr id="158" name="Google Shape;158;p4"/>
          <p:cNvCxnSpPr/>
          <p:nvPr/>
        </p:nvCxnSpPr>
        <p:spPr>
          <a:xfrm>
            <a:off x="4069597" y="4646388"/>
            <a:ext cx="0" cy="684212"/>
          </a:xfrm>
          <a:prstGeom prst="straightConnector1">
            <a:avLst/>
          </a:prstGeom>
          <a:noFill/>
          <a:ln w="9525" cap="flat" cmpd="sng">
            <a:solidFill>
              <a:schemeClr val="dk1"/>
            </a:solidFill>
            <a:prstDash val="solid"/>
            <a:round/>
            <a:headEnd type="none" w="med" len="med"/>
            <a:tailEnd type="triangle" w="med" len="med"/>
          </a:ln>
        </p:spPr>
      </p:cxnSp>
      <p:cxnSp>
        <p:nvCxnSpPr>
          <p:cNvPr id="159" name="Google Shape;159;p4"/>
          <p:cNvCxnSpPr/>
          <p:nvPr/>
        </p:nvCxnSpPr>
        <p:spPr>
          <a:xfrm>
            <a:off x="5257047" y="4657500"/>
            <a:ext cx="0" cy="684213"/>
          </a:xfrm>
          <a:prstGeom prst="straightConnector1">
            <a:avLst/>
          </a:prstGeom>
          <a:noFill/>
          <a:ln w="9525" cap="flat" cmpd="sng">
            <a:solidFill>
              <a:schemeClr val="dk1"/>
            </a:solidFill>
            <a:prstDash val="solid"/>
            <a:round/>
            <a:headEnd type="none" w="med" len="med"/>
            <a:tailEnd type="triangle" w="med" len="med"/>
          </a:ln>
        </p:spPr>
      </p:cxnSp>
      <p:cxnSp>
        <p:nvCxnSpPr>
          <p:cNvPr id="160" name="Google Shape;160;p4"/>
          <p:cNvCxnSpPr/>
          <p:nvPr/>
        </p:nvCxnSpPr>
        <p:spPr>
          <a:xfrm>
            <a:off x="4604584" y="4641625"/>
            <a:ext cx="0" cy="684213"/>
          </a:xfrm>
          <a:prstGeom prst="straightConnector1">
            <a:avLst/>
          </a:prstGeom>
          <a:noFill/>
          <a:ln w="9525" cap="flat" cmpd="sng">
            <a:solidFill>
              <a:schemeClr val="dk1"/>
            </a:solidFill>
            <a:prstDash val="solid"/>
            <a:round/>
            <a:headEnd type="none" w="med" len="med"/>
            <a:tailEnd type="triangle" w="med" len="med"/>
          </a:ln>
        </p:spPr>
      </p:cxnSp>
      <p:cxnSp>
        <p:nvCxnSpPr>
          <p:cNvPr id="161" name="Google Shape;161;p4"/>
          <p:cNvCxnSpPr/>
          <p:nvPr/>
        </p:nvCxnSpPr>
        <p:spPr>
          <a:xfrm>
            <a:off x="3020259" y="4609875"/>
            <a:ext cx="0" cy="684213"/>
          </a:xfrm>
          <a:prstGeom prst="straightConnector1">
            <a:avLst/>
          </a:prstGeom>
          <a:noFill/>
          <a:ln w="9525" cap="flat" cmpd="sng">
            <a:solidFill>
              <a:schemeClr val="dk1"/>
            </a:solidFill>
            <a:prstDash val="solid"/>
            <a:round/>
            <a:headEnd type="none" w="med" len="med"/>
            <a:tailEnd type="triangle" w="med" len="med"/>
          </a:ln>
        </p:spPr>
      </p:cxnSp>
      <p:cxnSp>
        <p:nvCxnSpPr>
          <p:cNvPr id="162" name="Google Shape;162;p4"/>
          <p:cNvCxnSpPr/>
          <p:nvPr/>
        </p:nvCxnSpPr>
        <p:spPr>
          <a:xfrm>
            <a:off x="2488447" y="4636863"/>
            <a:ext cx="0" cy="684212"/>
          </a:xfrm>
          <a:prstGeom prst="straightConnector1">
            <a:avLst/>
          </a:prstGeom>
          <a:noFill/>
          <a:ln w="9525" cap="flat" cmpd="sng">
            <a:solidFill>
              <a:schemeClr val="dk1"/>
            </a:solidFill>
            <a:prstDash val="solid"/>
            <a:round/>
            <a:headEnd type="none" w="med" len="med"/>
            <a:tailEnd type="triangle" w="med" len="med"/>
          </a:ln>
        </p:spPr>
      </p:cxnSp>
      <p:sp>
        <p:nvSpPr>
          <p:cNvPr id="163" name="Google Shape;163;p4"/>
          <p:cNvSpPr/>
          <p:nvPr/>
        </p:nvSpPr>
        <p:spPr>
          <a:xfrm>
            <a:off x="9936997" y="5249638"/>
            <a:ext cx="323850" cy="358775"/>
          </a:xfrm>
          <a:prstGeom prst="ellipse">
            <a:avLst/>
          </a:prstGeom>
          <a:solidFill>
            <a:schemeClr val="accent1"/>
          </a:solid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b="1">
                <a:solidFill>
                  <a:schemeClr val="dk1"/>
                </a:solidFill>
                <a:latin typeface="Calibri"/>
                <a:ea typeface="Calibri"/>
                <a:cs typeface="Calibri"/>
                <a:sym typeface="Calibri"/>
              </a:rPr>
              <a:t>1</a:t>
            </a:r>
            <a:endParaRPr/>
          </a:p>
        </p:txBody>
      </p:sp>
      <p:sp>
        <p:nvSpPr>
          <p:cNvPr id="164" name="Google Shape;164;p4"/>
          <p:cNvSpPr/>
          <p:nvPr/>
        </p:nvSpPr>
        <p:spPr>
          <a:xfrm>
            <a:off x="7741484" y="5286150"/>
            <a:ext cx="323850" cy="358775"/>
          </a:xfrm>
          <a:prstGeom prst="ellipse">
            <a:avLst/>
          </a:prstGeom>
          <a:solidFill>
            <a:schemeClr val="accent1"/>
          </a:solid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b="1">
                <a:solidFill>
                  <a:schemeClr val="dk1"/>
                </a:solidFill>
                <a:latin typeface="Calibri"/>
                <a:ea typeface="Calibri"/>
                <a:cs typeface="Calibri"/>
                <a:sym typeface="Calibri"/>
              </a:rPr>
              <a:t>1</a:t>
            </a:r>
            <a:endParaRPr/>
          </a:p>
        </p:txBody>
      </p:sp>
      <p:sp>
        <p:nvSpPr>
          <p:cNvPr id="165" name="Google Shape;165;p4"/>
          <p:cNvSpPr/>
          <p:nvPr/>
        </p:nvSpPr>
        <p:spPr>
          <a:xfrm>
            <a:off x="8352672" y="5357588"/>
            <a:ext cx="323850" cy="358775"/>
          </a:xfrm>
          <a:prstGeom prst="ellipse">
            <a:avLst/>
          </a:prstGeom>
          <a:solidFill>
            <a:schemeClr val="accent1"/>
          </a:solid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b="1">
                <a:solidFill>
                  <a:schemeClr val="dk1"/>
                </a:solidFill>
                <a:latin typeface="Calibri"/>
                <a:ea typeface="Calibri"/>
                <a:cs typeface="Calibri"/>
                <a:sym typeface="Calibri"/>
              </a:rPr>
              <a:t>3</a:t>
            </a:r>
            <a:endParaRPr/>
          </a:p>
        </p:txBody>
      </p:sp>
      <p:sp>
        <p:nvSpPr>
          <p:cNvPr id="166" name="Google Shape;166;p4"/>
          <p:cNvSpPr/>
          <p:nvPr/>
        </p:nvSpPr>
        <p:spPr>
          <a:xfrm>
            <a:off x="9181347" y="5286150"/>
            <a:ext cx="323850" cy="358775"/>
          </a:xfrm>
          <a:prstGeom prst="ellipse">
            <a:avLst/>
          </a:prstGeom>
          <a:solidFill>
            <a:schemeClr val="accent1"/>
          </a:solid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b="1">
                <a:solidFill>
                  <a:schemeClr val="dk1"/>
                </a:solidFill>
                <a:latin typeface="Calibri"/>
                <a:ea typeface="Calibri"/>
                <a:cs typeface="Calibri"/>
                <a:sym typeface="Calibri"/>
              </a:rPr>
              <a:t>2</a:t>
            </a:r>
            <a:endParaRPr/>
          </a:p>
        </p:txBody>
      </p:sp>
      <p:sp>
        <p:nvSpPr>
          <p:cNvPr id="167" name="Google Shape;167;p4"/>
          <p:cNvSpPr/>
          <p:nvPr/>
        </p:nvSpPr>
        <p:spPr>
          <a:xfrm>
            <a:off x="5761872" y="5357588"/>
            <a:ext cx="323850" cy="358775"/>
          </a:xfrm>
          <a:prstGeom prst="ellipse">
            <a:avLst/>
          </a:prstGeom>
          <a:solidFill>
            <a:schemeClr val="accent1"/>
          </a:solid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b="1">
                <a:solidFill>
                  <a:schemeClr val="dk1"/>
                </a:solidFill>
                <a:latin typeface="Calibri"/>
                <a:ea typeface="Calibri"/>
                <a:cs typeface="Calibri"/>
                <a:sym typeface="Calibri"/>
              </a:rPr>
              <a:t>1</a:t>
            </a:r>
            <a:endParaRPr/>
          </a:p>
        </p:txBody>
      </p:sp>
      <p:sp>
        <p:nvSpPr>
          <p:cNvPr id="168" name="Google Shape;168;p4"/>
          <p:cNvSpPr/>
          <p:nvPr/>
        </p:nvSpPr>
        <p:spPr>
          <a:xfrm>
            <a:off x="6588959" y="5286150"/>
            <a:ext cx="323850" cy="358775"/>
          </a:xfrm>
          <a:prstGeom prst="ellipse">
            <a:avLst/>
          </a:prstGeom>
          <a:solidFill>
            <a:schemeClr val="accent1"/>
          </a:solid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b="1">
                <a:solidFill>
                  <a:schemeClr val="dk1"/>
                </a:solidFill>
                <a:latin typeface="Calibri"/>
                <a:ea typeface="Calibri"/>
                <a:cs typeface="Calibri"/>
                <a:sym typeface="Calibri"/>
              </a:rPr>
              <a:t>3</a:t>
            </a:r>
            <a:endParaRPr/>
          </a:p>
        </p:txBody>
      </p:sp>
      <p:sp>
        <p:nvSpPr>
          <p:cNvPr id="169" name="Google Shape;169;p4"/>
          <p:cNvSpPr/>
          <p:nvPr/>
        </p:nvSpPr>
        <p:spPr>
          <a:xfrm>
            <a:off x="7165222" y="5286150"/>
            <a:ext cx="323850" cy="358775"/>
          </a:xfrm>
          <a:prstGeom prst="ellipse">
            <a:avLst/>
          </a:prstGeom>
          <a:solidFill>
            <a:schemeClr val="accent1"/>
          </a:solid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b="1">
                <a:solidFill>
                  <a:schemeClr val="dk1"/>
                </a:solidFill>
                <a:latin typeface="Calibri"/>
                <a:ea typeface="Calibri"/>
                <a:cs typeface="Calibri"/>
                <a:sym typeface="Calibri"/>
              </a:rPr>
              <a:t>2</a:t>
            </a:r>
            <a:endParaRPr/>
          </a:p>
        </p:txBody>
      </p:sp>
      <p:sp>
        <p:nvSpPr>
          <p:cNvPr id="170" name="Google Shape;170;p4"/>
          <p:cNvSpPr/>
          <p:nvPr/>
        </p:nvSpPr>
        <p:spPr>
          <a:xfrm>
            <a:off x="3888622" y="5321075"/>
            <a:ext cx="323850" cy="358775"/>
          </a:xfrm>
          <a:prstGeom prst="ellipse">
            <a:avLst/>
          </a:prstGeom>
          <a:solidFill>
            <a:schemeClr val="accent1"/>
          </a:solid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b="1">
                <a:solidFill>
                  <a:schemeClr val="dk1"/>
                </a:solidFill>
                <a:latin typeface="Calibri"/>
                <a:ea typeface="Calibri"/>
                <a:cs typeface="Calibri"/>
                <a:sym typeface="Calibri"/>
              </a:rPr>
              <a:t>4</a:t>
            </a:r>
            <a:endParaRPr/>
          </a:p>
        </p:txBody>
      </p:sp>
      <p:sp>
        <p:nvSpPr>
          <p:cNvPr id="171" name="Google Shape;171;p4"/>
          <p:cNvSpPr/>
          <p:nvPr/>
        </p:nvSpPr>
        <p:spPr>
          <a:xfrm>
            <a:off x="4464884" y="5357588"/>
            <a:ext cx="323850" cy="358775"/>
          </a:xfrm>
          <a:prstGeom prst="ellipse">
            <a:avLst/>
          </a:prstGeom>
          <a:solidFill>
            <a:schemeClr val="accent1"/>
          </a:solid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b="1">
                <a:solidFill>
                  <a:schemeClr val="dk1"/>
                </a:solidFill>
                <a:latin typeface="Calibri"/>
                <a:ea typeface="Calibri"/>
                <a:cs typeface="Calibri"/>
                <a:sym typeface="Calibri"/>
              </a:rPr>
              <a:t>3</a:t>
            </a:r>
            <a:endParaRPr/>
          </a:p>
        </p:txBody>
      </p:sp>
      <p:sp>
        <p:nvSpPr>
          <p:cNvPr id="172" name="Google Shape;172;p4"/>
          <p:cNvSpPr/>
          <p:nvPr/>
        </p:nvSpPr>
        <p:spPr>
          <a:xfrm>
            <a:off x="5112584" y="5321075"/>
            <a:ext cx="323850" cy="358775"/>
          </a:xfrm>
          <a:prstGeom prst="ellipse">
            <a:avLst/>
          </a:prstGeom>
          <a:solidFill>
            <a:schemeClr val="accent1"/>
          </a:solid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b="1">
                <a:solidFill>
                  <a:schemeClr val="dk1"/>
                </a:solidFill>
                <a:latin typeface="Calibri"/>
                <a:ea typeface="Calibri"/>
                <a:cs typeface="Calibri"/>
                <a:sym typeface="Calibri"/>
              </a:rPr>
              <a:t>2</a:t>
            </a:r>
            <a:endParaRPr/>
          </a:p>
        </p:txBody>
      </p:sp>
      <p:sp>
        <p:nvSpPr>
          <p:cNvPr id="173" name="Google Shape;173;p4"/>
          <p:cNvSpPr/>
          <p:nvPr/>
        </p:nvSpPr>
        <p:spPr>
          <a:xfrm>
            <a:off x="2340809" y="5321075"/>
            <a:ext cx="323850" cy="358775"/>
          </a:xfrm>
          <a:prstGeom prst="ellipse">
            <a:avLst/>
          </a:prstGeom>
          <a:solidFill>
            <a:schemeClr val="accent1"/>
          </a:solid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b="1">
                <a:solidFill>
                  <a:schemeClr val="dk1"/>
                </a:solidFill>
                <a:latin typeface="Calibri"/>
                <a:ea typeface="Calibri"/>
                <a:cs typeface="Calibri"/>
                <a:sym typeface="Calibri"/>
              </a:rPr>
              <a:t>3</a:t>
            </a:r>
            <a:endParaRPr/>
          </a:p>
        </p:txBody>
      </p:sp>
      <p:sp>
        <p:nvSpPr>
          <p:cNvPr id="174" name="Google Shape;174;p4"/>
          <p:cNvSpPr/>
          <p:nvPr/>
        </p:nvSpPr>
        <p:spPr>
          <a:xfrm>
            <a:off x="2880559" y="5321075"/>
            <a:ext cx="323850" cy="358775"/>
          </a:xfrm>
          <a:prstGeom prst="ellipse">
            <a:avLst/>
          </a:prstGeom>
          <a:solidFill>
            <a:schemeClr val="accent1"/>
          </a:solid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b="1">
                <a:solidFill>
                  <a:schemeClr val="dk1"/>
                </a:solidFill>
                <a:latin typeface="Calibri"/>
                <a:ea typeface="Calibri"/>
                <a:cs typeface="Calibri"/>
                <a:sym typeface="Calibri"/>
              </a:rPr>
              <a:t>2</a:t>
            </a:r>
            <a:endParaRPr/>
          </a:p>
        </p:txBody>
      </p:sp>
      <p:sp>
        <p:nvSpPr>
          <p:cNvPr id="175" name="Google Shape;175;p4"/>
          <p:cNvSpPr/>
          <p:nvPr/>
        </p:nvSpPr>
        <p:spPr>
          <a:xfrm>
            <a:off x="3528259" y="5321075"/>
            <a:ext cx="323850" cy="358775"/>
          </a:xfrm>
          <a:prstGeom prst="ellipse">
            <a:avLst/>
          </a:prstGeom>
          <a:solidFill>
            <a:schemeClr val="accent1"/>
          </a:solid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b="1">
                <a:solidFill>
                  <a:schemeClr val="dk1"/>
                </a:solidFill>
                <a:latin typeface="Calibri"/>
                <a:ea typeface="Calibri"/>
                <a:cs typeface="Calibri"/>
                <a:sym typeface="Calibri"/>
              </a:rPr>
              <a:t>1</a:t>
            </a:r>
            <a:endParaRPr/>
          </a:p>
        </p:txBody>
      </p:sp>
      <p:pic>
        <p:nvPicPr>
          <p:cNvPr id="55"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6" name="Rectangle 55">
            <a:extLst>
              <a:ext uri="{FF2B5EF4-FFF2-40B4-BE49-F238E27FC236}">
                <a16:creationId xmlns:a16="http://schemas.microsoft.com/office/drawing/2014/main"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7" name="TextBox 56">
            <a:extLst>
              <a:ext uri="{FF2B5EF4-FFF2-40B4-BE49-F238E27FC236}">
                <a16:creationId xmlns:a16="http://schemas.microsoft.com/office/drawing/2014/main"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58" name="TextBox 57">
            <a:extLst>
              <a:ext uri="{FF2B5EF4-FFF2-40B4-BE49-F238E27FC236}">
                <a16:creationId xmlns:a16="http://schemas.microsoft.com/office/drawing/2014/main"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31"/>
                                        </p:tgtEl>
                                        <p:attrNameLst>
                                          <p:attrName>style.visibility</p:attrName>
                                        </p:attrNameLst>
                                      </p:cBhvr>
                                      <p:to>
                                        <p:strVal val="visible"/>
                                      </p:to>
                                    </p:set>
                                    <p:animEffect transition="in" filter="fade">
                                      <p:cBhvr>
                                        <p:cTn id="7" dur="500"/>
                                        <p:tgtEl>
                                          <p:spTgt spid="13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32"/>
                                        </p:tgtEl>
                                        <p:attrNameLst>
                                          <p:attrName>style.visibility</p:attrName>
                                        </p:attrNameLst>
                                      </p:cBhvr>
                                      <p:to>
                                        <p:strVal val="visible"/>
                                      </p:to>
                                    </p:set>
                                    <p:animEffect transition="in" filter="fade">
                                      <p:cBhvr>
                                        <p:cTn id="12" dur="500"/>
                                        <p:tgtEl>
                                          <p:spTgt spid="13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33"/>
                                        </p:tgtEl>
                                        <p:attrNameLst>
                                          <p:attrName>style.visibility</p:attrName>
                                        </p:attrNameLst>
                                      </p:cBhvr>
                                      <p:to>
                                        <p:strVal val="visible"/>
                                      </p:to>
                                    </p:set>
                                    <p:animEffect transition="in" filter="fade">
                                      <p:cBhvr>
                                        <p:cTn id="17" dur="1000"/>
                                        <p:tgtEl>
                                          <p:spTgt spid="133"/>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34"/>
                                        </p:tgtEl>
                                        <p:attrNameLst>
                                          <p:attrName>style.visibility</p:attrName>
                                        </p:attrNameLst>
                                      </p:cBhvr>
                                      <p:to>
                                        <p:strVal val="visible"/>
                                      </p:to>
                                    </p:set>
                                    <p:animEffect transition="in" filter="fade">
                                      <p:cBhvr>
                                        <p:cTn id="22" dur="1000"/>
                                        <p:tgtEl>
                                          <p:spTgt spid="134"/>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38"/>
                                        </p:tgtEl>
                                        <p:attrNameLst>
                                          <p:attrName>style.visibility</p:attrName>
                                        </p:attrNameLst>
                                      </p:cBhvr>
                                      <p:to>
                                        <p:strVal val="visible"/>
                                      </p:to>
                                    </p:set>
                                    <p:animEffect transition="in" filter="fade">
                                      <p:cBhvr>
                                        <p:cTn id="27" dur="500"/>
                                        <p:tgtEl>
                                          <p:spTgt spid="138"/>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37"/>
                                        </p:tgtEl>
                                        <p:attrNameLst>
                                          <p:attrName>style.visibility</p:attrName>
                                        </p:attrNameLst>
                                      </p:cBhvr>
                                      <p:to>
                                        <p:strVal val="visible"/>
                                      </p:to>
                                    </p:set>
                                    <p:animEffect transition="in" filter="fade">
                                      <p:cBhvr>
                                        <p:cTn id="32" dur="1000"/>
                                        <p:tgtEl>
                                          <p:spTgt spid="137"/>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39"/>
                                        </p:tgtEl>
                                        <p:attrNameLst>
                                          <p:attrName>style.visibility</p:attrName>
                                        </p:attrNameLst>
                                      </p:cBhvr>
                                      <p:to>
                                        <p:strVal val="visible"/>
                                      </p:to>
                                    </p:set>
                                    <p:animEffect transition="in" filter="fade">
                                      <p:cBhvr>
                                        <p:cTn id="37" dur="1000"/>
                                        <p:tgtEl>
                                          <p:spTgt spid="139"/>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135"/>
                                        </p:tgtEl>
                                        <p:attrNameLst>
                                          <p:attrName>style.visibility</p:attrName>
                                        </p:attrNameLst>
                                      </p:cBhvr>
                                      <p:to>
                                        <p:strVal val="visible"/>
                                      </p:to>
                                    </p:set>
                                    <p:animEffect transition="in" filter="fade">
                                      <p:cBhvr>
                                        <p:cTn id="42" dur="500"/>
                                        <p:tgtEl>
                                          <p:spTgt spid="135"/>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140"/>
                                        </p:tgtEl>
                                        <p:attrNameLst>
                                          <p:attrName>style.visibility</p:attrName>
                                        </p:attrNameLst>
                                      </p:cBhvr>
                                      <p:to>
                                        <p:strVal val="visible"/>
                                      </p:to>
                                    </p:set>
                                    <p:animEffect transition="in" filter="fade">
                                      <p:cBhvr>
                                        <p:cTn id="47" dur="800"/>
                                        <p:tgtEl>
                                          <p:spTgt spid="140"/>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136"/>
                                        </p:tgtEl>
                                        <p:attrNameLst>
                                          <p:attrName>style.visibility</p:attrName>
                                        </p:attrNameLst>
                                      </p:cBhvr>
                                      <p:to>
                                        <p:strVal val="visible"/>
                                      </p:to>
                                    </p:set>
                                    <p:animEffect transition="in" filter="fade">
                                      <p:cBhvr>
                                        <p:cTn id="52" dur="1000"/>
                                        <p:tgtEl>
                                          <p:spTgt spid="136"/>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141"/>
                                        </p:tgtEl>
                                        <p:attrNameLst>
                                          <p:attrName>style.visibility</p:attrName>
                                        </p:attrNameLst>
                                      </p:cBhvr>
                                      <p:to>
                                        <p:strVal val="visible"/>
                                      </p:to>
                                    </p:set>
                                    <p:animEffect transition="in" filter="fade">
                                      <p:cBhvr>
                                        <p:cTn id="57" dur="500"/>
                                        <p:tgtEl>
                                          <p:spTgt spid="141"/>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nodeType="clickEffect">
                                  <p:stCondLst>
                                    <p:cond delay="0"/>
                                  </p:stCondLst>
                                  <p:childTnLst>
                                    <p:set>
                                      <p:cBhvr>
                                        <p:cTn id="61" dur="1" fill="hold">
                                          <p:stCondLst>
                                            <p:cond delay="0"/>
                                          </p:stCondLst>
                                        </p:cTn>
                                        <p:tgtEl>
                                          <p:spTgt spid="143"/>
                                        </p:tgtEl>
                                        <p:attrNameLst>
                                          <p:attrName>style.visibility</p:attrName>
                                        </p:attrNameLst>
                                      </p:cBhvr>
                                      <p:to>
                                        <p:strVal val="visible"/>
                                      </p:to>
                                    </p:set>
                                    <p:animEffect transition="in" filter="fade">
                                      <p:cBhvr>
                                        <p:cTn id="62" dur="500"/>
                                        <p:tgtEl>
                                          <p:spTgt spid="143"/>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nodeType="clickEffect">
                                  <p:stCondLst>
                                    <p:cond delay="0"/>
                                  </p:stCondLst>
                                  <p:childTnLst>
                                    <p:set>
                                      <p:cBhvr>
                                        <p:cTn id="66" dur="1" fill="hold">
                                          <p:stCondLst>
                                            <p:cond delay="0"/>
                                          </p:stCondLst>
                                        </p:cTn>
                                        <p:tgtEl>
                                          <p:spTgt spid="142"/>
                                        </p:tgtEl>
                                        <p:attrNameLst>
                                          <p:attrName>style.visibility</p:attrName>
                                        </p:attrNameLst>
                                      </p:cBhvr>
                                      <p:to>
                                        <p:strVal val="visible"/>
                                      </p:to>
                                    </p:set>
                                    <p:animEffect transition="in" filter="fade">
                                      <p:cBhvr>
                                        <p:cTn id="67" dur="500"/>
                                        <p:tgtEl>
                                          <p:spTgt spid="142"/>
                                        </p:tgtEl>
                                      </p:cBhvr>
                                    </p:animEffect>
                                  </p:childTnLst>
                                </p:cTn>
                              </p:par>
                            </p:childTnLst>
                          </p:cTn>
                        </p:par>
                      </p:childTnLst>
                    </p:cTn>
                  </p:par>
                  <p:par>
                    <p:cTn id="68" fill="hold">
                      <p:stCondLst>
                        <p:cond delay="indefinite"/>
                      </p:stCondLst>
                      <p:childTnLst>
                        <p:par>
                          <p:cTn id="69" fill="hold">
                            <p:stCondLst>
                              <p:cond delay="0"/>
                            </p:stCondLst>
                            <p:childTnLst>
                              <p:par>
                                <p:cTn id="70" presetID="10" presetClass="entr" presetSubtype="0" fill="hold" nodeType="clickEffect">
                                  <p:stCondLst>
                                    <p:cond delay="0"/>
                                  </p:stCondLst>
                                  <p:childTnLst>
                                    <p:set>
                                      <p:cBhvr>
                                        <p:cTn id="71" dur="1" fill="hold">
                                          <p:stCondLst>
                                            <p:cond delay="0"/>
                                          </p:stCondLst>
                                        </p:cTn>
                                        <p:tgtEl>
                                          <p:spTgt spid="150"/>
                                        </p:tgtEl>
                                        <p:attrNameLst>
                                          <p:attrName>style.visibility</p:attrName>
                                        </p:attrNameLst>
                                      </p:cBhvr>
                                      <p:to>
                                        <p:strVal val="visible"/>
                                      </p:to>
                                    </p:set>
                                    <p:animEffect transition="in" filter="fade">
                                      <p:cBhvr>
                                        <p:cTn id="72" dur="500"/>
                                        <p:tgtEl>
                                          <p:spTgt spid="150"/>
                                        </p:tgtEl>
                                      </p:cBhvr>
                                    </p:animEffect>
                                  </p:childTnLst>
                                </p:cTn>
                              </p:par>
                            </p:childTnLst>
                          </p:cTn>
                        </p:par>
                      </p:childTnLst>
                    </p:cTn>
                  </p:par>
                  <p:par>
                    <p:cTn id="73" fill="hold">
                      <p:stCondLst>
                        <p:cond delay="indefinite"/>
                      </p:stCondLst>
                      <p:childTnLst>
                        <p:par>
                          <p:cTn id="74" fill="hold">
                            <p:stCondLst>
                              <p:cond delay="0"/>
                            </p:stCondLst>
                            <p:childTnLst>
                              <p:par>
                                <p:cTn id="75" presetID="10" presetClass="entr" presetSubtype="0" fill="hold" nodeType="clickEffect">
                                  <p:stCondLst>
                                    <p:cond delay="0"/>
                                  </p:stCondLst>
                                  <p:childTnLst>
                                    <p:set>
                                      <p:cBhvr>
                                        <p:cTn id="76" dur="1" fill="hold">
                                          <p:stCondLst>
                                            <p:cond delay="0"/>
                                          </p:stCondLst>
                                        </p:cTn>
                                        <p:tgtEl>
                                          <p:spTgt spid="163"/>
                                        </p:tgtEl>
                                        <p:attrNameLst>
                                          <p:attrName>style.visibility</p:attrName>
                                        </p:attrNameLst>
                                      </p:cBhvr>
                                      <p:to>
                                        <p:strVal val="visible"/>
                                      </p:to>
                                    </p:set>
                                    <p:animEffect transition="in" filter="fade">
                                      <p:cBhvr>
                                        <p:cTn id="77" dur="500"/>
                                        <p:tgtEl>
                                          <p:spTgt spid="163"/>
                                        </p:tgtEl>
                                      </p:cBhvr>
                                    </p:animEffect>
                                  </p:childTnLst>
                                </p:cTn>
                              </p:par>
                            </p:childTnLst>
                          </p:cTn>
                        </p:par>
                      </p:childTnLst>
                    </p:cTn>
                  </p:par>
                  <p:par>
                    <p:cTn id="78" fill="hold">
                      <p:stCondLst>
                        <p:cond delay="indefinite"/>
                      </p:stCondLst>
                      <p:childTnLst>
                        <p:par>
                          <p:cTn id="79" fill="hold">
                            <p:stCondLst>
                              <p:cond delay="0"/>
                            </p:stCondLst>
                            <p:childTnLst>
                              <p:par>
                                <p:cTn id="80" presetID="10" presetClass="entr" presetSubtype="0" fill="hold" nodeType="clickEffect">
                                  <p:stCondLst>
                                    <p:cond delay="0"/>
                                  </p:stCondLst>
                                  <p:childTnLst>
                                    <p:set>
                                      <p:cBhvr>
                                        <p:cTn id="81" dur="1" fill="hold">
                                          <p:stCondLst>
                                            <p:cond delay="0"/>
                                          </p:stCondLst>
                                        </p:cTn>
                                        <p:tgtEl>
                                          <p:spTgt spid="153"/>
                                        </p:tgtEl>
                                        <p:attrNameLst>
                                          <p:attrName>style.visibility</p:attrName>
                                        </p:attrNameLst>
                                      </p:cBhvr>
                                      <p:to>
                                        <p:strVal val="visible"/>
                                      </p:to>
                                    </p:set>
                                    <p:animEffect transition="in" filter="fade">
                                      <p:cBhvr>
                                        <p:cTn id="82" dur="1000"/>
                                        <p:tgtEl>
                                          <p:spTgt spid="153"/>
                                        </p:tgtEl>
                                      </p:cBhvr>
                                    </p:animEffect>
                                  </p:childTnLst>
                                </p:cTn>
                              </p:par>
                            </p:childTnLst>
                          </p:cTn>
                        </p:par>
                      </p:childTnLst>
                    </p:cTn>
                  </p:par>
                  <p:par>
                    <p:cTn id="83" fill="hold">
                      <p:stCondLst>
                        <p:cond delay="indefinite"/>
                      </p:stCondLst>
                      <p:childTnLst>
                        <p:par>
                          <p:cTn id="84" fill="hold">
                            <p:stCondLst>
                              <p:cond delay="0"/>
                            </p:stCondLst>
                            <p:childTnLst>
                              <p:par>
                                <p:cTn id="85" presetID="10" presetClass="entr" presetSubtype="0" fill="hold" nodeType="clickEffect">
                                  <p:stCondLst>
                                    <p:cond delay="0"/>
                                  </p:stCondLst>
                                  <p:childTnLst>
                                    <p:set>
                                      <p:cBhvr>
                                        <p:cTn id="86" dur="1" fill="hold">
                                          <p:stCondLst>
                                            <p:cond delay="0"/>
                                          </p:stCondLst>
                                        </p:cTn>
                                        <p:tgtEl>
                                          <p:spTgt spid="166"/>
                                        </p:tgtEl>
                                        <p:attrNameLst>
                                          <p:attrName>style.visibility</p:attrName>
                                        </p:attrNameLst>
                                      </p:cBhvr>
                                      <p:to>
                                        <p:strVal val="visible"/>
                                      </p:to>
                                    </p:set>
                                    <p:animEffect transition="in" filter="fade">
                                      <p:cBhvr>
                                        <p:cTn id="87" dur="500"/>
                                        <p:tgtEl>
                                          <p:spTgt spid="166"/>
                                        </p:tgtEl>
                                      </p:cBhvr>
                                    </p:animEffect>
                                  </p:childTnLst>
                                </p:cTn>
                              </p:par>
                            </p:childTnLst>
                          </p:cTn>
                        </p:par>
                      </p:childTnLst>
                    </p:cTn>
                  </p:par>
                  <p:par>
                    <p:cTn id="88" fill="hold">
                      <p:stCondLst>
                        <p:cond delay="indefinite"/>
                      </p:stCondLst>
                      <p:childTnLst>
                        <p:par>
                          <p:cTn id="89" fill="hold">
                            <p:stCondLst>
                              <p:cond delay="0"/>
                            </p:stCondLst>
                            <p:childTnLst>
                              <p:par>
                                <p:cTn id="90" presetID="10" presetClass="entr" presetSubtype="0" fill="hold" nodeType="clickEffect">
                                  <p:stCondLst>
                                    <p:cond delay="0"/>
                                  </p:stCondLst>
                                  <p:childTnLst>
                                    <p:set>
                                      <p:cBhvr>
                                        <p:cTn id="91" dur="1" fill="hold">
                                          <p:stCondLst>
                                            <p:cond delay="0"/>
                                          </p:stCondLst>
                                        </p:cTn>
                                        <p:tgtEl>
                                          <p:spTgt spid="154"/>
                                        </p:tgtEl>
                                        <p:attrNameLst>
                                          <p:attrName>style.visibility</p:attrName>
                                        </p:attrNameLst>
                                      </p:cBhvr>
                                      <p:to>
                                        <p:strVal val="visible"/>
                                      </p:to>
                                    </p:set>
                                    <p:animEffect transition="in" filter="fade">
                                      <p:cBhvr>
                                        <p:cTn id="92" dur="500"/>
                                        <p:tgtEl>
                                          <p:spTgt spid="154"/>
                                        </p:tgtEl>
                                      </p:cBhvr>
                                    </p:animEffect>
                                  </p:childTnLst>
                                </p:cTn>
                              </p:par>
                            </p:childTnLst>
                          </p:cTn>
                        </p:par>
                      </p:childTnLst>
                    </p:cTn>
                  </p:par>
                  <p:par>
                    <p:cTn id="93" fill="hold">
                      <p:stCondLst>
                        <p:cond delay="indefinite"/>
                      </p:stCondLst>
                      <p:childTnLst>
                        <p:par>
                          <p:cTn id="94" fill="hold">
                            <p:stCondLst>
                              <p:cond delay="0"/>
                            </p:stCondLst>
                            <p:childTnLst>
                              <p:par>
                                <p:cTn id="95" presetID="2" presetClass="entr" presetSubtype="4" fill="hold" nodeType="clickEffect">
                                  <p:stCondLst>
                                    <p:cond delay="0"/>
                                  </p:stCondLst>
                                  <p:childTnLst>
                                    <p:set>
                                      <p:cBhvr>
                                        <p:cTn id="96" dur="1" fill="hold">
                                          <p:stCondLst>
                                            <p:cond delay="0"/>
                                          </p:stCondLst>
                                        </p:cTn>
                                        <p:tgtEl>
                                          <p:spTgt spid="165"/>
                                        </p:tgtEl>
                                        <p:attrNameLst>
                                          <p:attrName>style.visibility</p:attrName>
                                        </p:attrNameLst>
                                      </p:cBhvr>
                                      <p:to>
                                        <p:strVal val="visible"/>
                                      </p:to>
                                    </p:set>
                                    <p:anim calcmode="lin" valueType="num">
                                      <p:cBhvr additive="base">
                                        <p:cTn id="97" dur="500"/>
                                        <p:tgtEl>
                                          <p:spTgt spid="165"/>
                                        </p:tgtEl>
                                        <p:attrNameLst>
                                          <p:attrName>ppt_y</p:attrName>
                                        </p:attrNameLst>
                                      </p:cBhvr>
                                      <p:tavLst>
                                        <p:tav tm="0">
                                          <p:val>
                                            <p:strVal val="#ppt_y+1"/>
                                          </p:val>
                                        </p:tav>
                                        <p:tav tm="100000">
                                          <p:val>
                                            <p:strVal val="#ppt_y"/>
                                          </p:val>
                                        </p:tav>
                                      </p:tavLst>
                                    </p:anim>
                                  </p:childTnLst>
                                </p:cTn>
                              </p:par>
                            </p:childTnLst>
                          </p:cTn>
                        </p:par>
                      </p:childTnLst>
                    </p:cTn>
                  </p:par>
                  <p:par>
                    <p:cTn id="98" fill="hold">
                      <p:stCondLst>
                        <p:cond delay="indefinite"/>
                      </p:stCondLst>
                      <p:childTnLst>
                        <p:par>
                          <p:cTn id="99" fill="hold">
                            <p:stCondLst>
                              <p:cond delay="0"/>
                            </p:stCondLst>
                            <p:childTnLst>
                              <p:par>
                                <p:cTn id="100" presetID="10" presetClass="entr" presetSubtype="0" fill="hold" nodeType="clickEffect">
                                  <p:stCondLst>
                                    <p:cond delay="0"/>
                                  </p:stCondLst>
                                  <p:childTnLst>
                                    <p:set>
                                      <p:cBhvr>
                                        <p:cTn id="101" dur="1" fill="hold">
                                          <p:stCondLst>
                                            <p:cond delay="0"/>
                                          </p:stCondLst>
                                        </p:cTn>
                                        <p:tgtEl>
                                          <p:spTgt spid="146"/>
                                        </p:tgtEl>
                                        <p:attrNameLst>
                                          <p:attrName>style.visibility</p:attrName>
                                        </p:attrNameLst>
                                      </p:cBhvr>
                                      <p:to>
                                        <p:strVal val="visible"/>
                                      </p:to>
                                    </p:set>
                                    <p:animEffect transition="in" filter="fade">
                                      <p:cBhvr>
                                        <p:cTn id="102" dur="500"/>
                                        <p:tgtEl>
                                          <p:spTgt spid="146"/>
                                        </p:tgtEl>
                                      </p:cBhvr>
                                    </p:animEffect>
                                  </p:childTnLst>
                                </p:cTn>
                              </p:par>
                            </p:childTnLst>
                          </p:cTn>
                        </p:par>
                      </p:childTnLst>
                    </p:cTn>
                  </p:par>
                  <p:par>
                    <p:cTn id="103" fill="hold">
                      <p:stCondLst>
                        <p:cond delay="indefinite"/>
                      </p:stCondLst>
                      <p:childTnLst>
                        <p:par>
                          <p:cTn id="104" fill="hold">
                            <p:stCondLst>
                              <p:cond delay="0"/>
                            </p:stCondLst>
                            <p:childTnLst>
                              <p:par>
                                <p:cTn id="105" presetID="2" presetClass="entr" presetSubtype="4" fill="hold" nodeType="clickEffect">
                                  <p:stCondLst>
                                    <p:cond delay="0"/>
                                  </p:stCondLst>
                                  <p:childTnLst>
                                    <p:set>
                                      <p:cBhvr>
                                        <p:cTn id="106" dur="1" fill="hold">
                                          <p:stCondLst>
                                            <p:cond delay="0"/>
                                          </p:stCondLst>
                                        </p:cTn>
                                        <p:tgtEl>
                                          <p:spTgt spid="147"/>
                                        </p:tgtEl>
                                        <p:attrNameLst>
                                          <p:attrName>style.visibility</p:attrName>
                                        </p:attrNameLst>
                                      </p:cBhvr>
                                      <p:to>
                                        <p:strVal val="visible"/>
                                      </p:to>
                                    </p:set>
                                    <p:anim calcmode="lin" valueType="num">
                                      <p:cBhvr additive="base">
                                        <p:cTn id="107" dur="500"/>
                                        <p:tgtEl>
                                          <p:spTgt spid="147"/>
                                        </p:tgtEl>
                                        <p:attrNameLst>
                                          <p:attrName>ppt_y</p:attrName>
                                        </p:attrNameLst>
                                      </p:cBhvr>
                                      <p:tavLst>
                                        <p:tav tm="0">
                                          <p:val>
                                            <p:strVal val="#ppt_y+1"/>
                                          </p:val>
                                        </p:tav>
                                        <p:tav tm="100000">
                                          <p:val>
                                            <p:strVal val="#ppt_y"/>
                                          </p:val>
                                        </p:tav>
                                      </p:tavLst>
                                    </p:anim>
                                  </p:childTnLst>
                                </p:cTn>
                              </p:par>
                            </p:childTnLst>
                          </p:cTn>
                        </p:par>
                      </p:childTnLst>
                    </p:cTn>
                  </p:par>
                  <p:par>
                    <p:cTn id="108" fill="hold">
                      <p:stCondLst>
                        <p:cond delay="indefinite"/>
                      </p:stCondLst>
                      <p:childTnLst>
                        <p:par>
                          <p:cTn id="109" fill="hold">
                            <p:stCondLst>
                              <p:cond delay="0"/>
                            </p:stCondLst>
                            <p:childTnLst>
                              <p:par>
                                <p:cTn id="110" presetID="10" presetClass="entr" presetSubtype="0" fill="hold" nodeType="clickEffect">
                                  <p:stCondLst>
                                    <p:cond delay="0"/>
                                  </p:stCondLst>
                                  <p:childTnLst>
                                    <p:set>
                                      <p:cBhvr>
                                        <p:cTn id="111" dur="1" fill="hold">
                                          <p:stCondLst>
                                            <p:cond delay="0"/>
                                          </p:stCondLst>
                                        </p:cTn>
                                        <p:tgtEl>
                                          <p:spTgt spid="152"/>
                                        </p:tgtEl>
                                        <p:attrNameLst>
                                          <p:attrName>style.visibility</p:attrName>
                                        </p:attrNameLst>
                                      </p:cBhvr>
                                      <p:to>
                                        <p:strVal val="visible"/>
                                      </p:to>
                                    </p:set>
                                    <p:animEffect transition="in" filter="fade">
                                      <p:cBhvr>
                                        <p:cTn id="112" dur="500"/>
                                        <p:tgtEl>
                                          <p:spTgt spid="152"/>
                                        </p:tgtEl>
                                      </p:cBhvr>
                                    </p:animEffect>
                                  </p:childTnLst>
                                </p:cTn>
                              </p:par>
                            </p:childTnLst>
                          </p:cTn>
                        </p:par>
                      </p:childTnLst>
                    </p:cTn>
                  </p:par>
                  <p:par>
                    <p:cTn id="113" fill="hold">
                      <p:stCondLst>
                        <p:cond delay="indefinite"/>
                      </p:stCondLst>
                      <p:childTnLst>
                        <p:par>
                          <p:cTn id="114" fill="hold">
                            <p:stCondLst>
                              <p:cond delay="0"/>
                            </p:stCondLst>
                            <p:childTnLst>
                              <p:par>
                                <p:cTn id="115" presetID="10" presetClass="entr" presetSubtype="0" fill="hold" nodeType="clickEffect">
                                  <p:stCondLst>
                                    <p:cond delay="0"/>
                                  </p:stCondLst>
                                  <p:childTnLst>
                                    <p:set>
                                      <p:cBhvr>
                                        <p:cTn id="116" dur="1" fill="hold">
                                          <p:stCondLst>
                                            <p:cond delay="0"/>
                                          </p:stCondLst>
                                        </p:cTn>
                                        <p:tgtEl>
                                          <p:spTgt spid="164"/>
                                        </p:tgtEl>
                                        <p:attrNameLst>
                                          <p:attrName>style.visibility</p:attrName>
                                        </p:attrNameLst>
                                      </p:cBhvr>
                                      <p:to>
                                        <p:strVal val="visible"/>
                                      </p:to>
                                    </p:set>
                                    <p:animEffect transition="in" filter="fade">
                                      <p:cBhvr>
                                        <p:cTn id="117" dur="500"/>
                                        <p:tgtEl>
                                          <p:spTgt spid="164"/>
                                        </p:tgtEl>
                                      </p:cBhvr>
                                    </p:animEffect>
                                  </p:childTnLst>
                                </p:cTn>
                              </p:par>
                            </p:childTnLst>
                          </p:cTn>
                        </p:par>
                      </p:childTnLst>
                    </p:cTn>
                  </p:par>
                  <p:par>
                    <p:cTn id="118" fill="hold">
                      <p:stCondLst>
                        <p:cond delay="indefinite"/>
                      </p:stCondLst>
                      <p:childTnLst>
                        <p:par>
                          <p:cTn id="119" fill="hold">
                            <p:stCondLst>
                              <p:cond delay="0"/>
                            </p:stCondLst>
                            <p:childTnLst>
                              <p:par>
                                <p:cTn id="120" presetID="10" presetClass="entr" presetSubtype="0" fill="hold" nodeType="clickEffect">
                                  <p:stCondLst>
                                    <p:cond delay="0"/>
                                  </p:stCondLst>
                                  <p:childTnLst>
                                    <p:set>
                                      <p:cBhvr>
                                        <p:cTn id="121" dur="1" fill="hold">
                                          <p:stCondLst>
                                            <p:cond delay="0"/>
                                          </p:stCondLst>
                                        </p:cTn>
                                        <p:tgtEl>
                                          <p:spTgt spid="156"/>
                                        </p:tgtEl>
                                        <p:attrNameLst>
                                          <p:attrName>style.visibility</p:attrName>
                                        </p:attrNameLst>
                                      </p:cBhvr>
                                      <p:to>
                                        <p:strVal val="visible"/>
                                      </p:to>
                                    </p:set>
                                    <p:animEffect transition="in" filter="fade">
                                      <p:cBhvr>
                                        <p:cTn id="122" dur="500"/>
                                        <p:tgtEl>
                                          <p:spTgt spid="156"/>
                                        </p:tgtEl>
                                      </p:cBhvr>
                                    </p:animEffect>
                                  </p:childTnLst>
                                </p:cTn>
                              </p:par>
                            </p:childTnLst>
                          </p:cTn>
                        </p:par>
                      </p:childTnLst>
                    </p:cTn>
                  </p:par>
                  <p:par>
                    <p:cTn id="123" fill="hold">
                      <p:stCondLst>
                        <p:cond delay="indefinite"/>
                      </p:stCondLst>
                      <p:childTnLst>
                        <p:par>
                          <p:cTn id="124" fill="hold">
                            <p:stCondLst>
                              <p:cond delay="0"/>
                            </p:stCondLst>
                            <p:childTnLst>
                              <p:par>
                                <p:cTn id="125" presetID="10" presetClass="entr" presetSubtype="0" fill="hold" nodeType="clickEffect">
                                  <p:stCondLst>
                                    <p:cond delay="0"/>
                                  </p:stCondLst>
                                  <p:childTnLst>
                                    <p:set>
                                      <p:cBhvr>
                                        <p:cTn id="126" dur="1" fill="hold">
                                          <p:stCondLst>
                                            <p:cond delay="0"/>
                                          </p:stCondLst>
                                        </p:cTn>
                                        <p:tgtEl>
                                          <p:spTgt spid="169"/>
                                        </p:tgtEl>
                                        <p:attrNameLst>
                                          <p:attrName>style.visibility</p:attrName>
                                        </p:attrNameLst>
                                      </p:cBhvr>
                                      <p:to>
                                        <p:strVal val="visible"/>
                                      </p:to>
                                    </p:set>
                                    <p:animEffect transition="in" filter="fade">
                                      <p:cBhvr>
                                        <p:cTn id="127" dur="2000"/>
                                        <p:tgtEl>
                                          <p:spTgt spid="169"/>
                                        </p:tgtEl>
                                      </p:cBhvr>
                                    </p:animEffect>
                                  </p:childTnLst>
                                </p:cTn>
                              </p:par>
                            </p:childTnLst>
                          </p:cTn>
                        </p:par>
                      </p:childTnLst>
                    </p:cTn>
                  </p:par>
                  <p:par>
                    <p:cTn id="128" fill="hold">
                      <p:stCondLst>
                        <p:cond delay="indefinite"/>
                      </p:stCondLst>
                      <p:childTnLst>
                        <p:par>
                          <p:cTn id="129" fill="hold">
                            <p:stCondLst>
                              <p:cond delay="0"/>
                            </p:stCondLst>
                            <p:childTnLst>
                              <p:par>
                                <p:cTn id="130" presetID="10" presetClass="entr" presetSubtype="0" fill="hold" nodeType="clickEffect">
                                  <p:stCondLst>
                                    <p:cond delay="0"/>
                                  </p:stCondLst>
                                  <p:childTnLst>
                                    <p:set>
                                      <p:cBhvr>
                                        <p:cTn id="131" dur="1" fill="hold">
                                          <p:stCondLst>
                                            <p:cond delay="0"/>
                                          </p:stCondLst>
                                        </p:cTn>
                                        <p:tgtEl>
                                          <p:spTgt spid="157"/>
                                        </p:tgtEl>
                                        <p:attrNameLst>
                                          <p:attrName>style.visibility</p:attrName>
                                        </p:attrNameLst>
                                      </p:cBhvr>
                                      <p:to>
                                        <p:strVal val="visible"/>
                                      </p:to>
                                    </p:set>
                                    <p:animEffect transition="in" filter="fade">
                                      <p:cBhvr>
                                        <p:cTn id="132" dur="500"/>
                                        <p:tgtEl>
                                          <p:spTgt spid="157"/>
                                        </p:tgtEl>
                                      </p:cBhvr>
                                    </p:animEffect>
                                  </p:childTnLst>
                                </p:cTn>
                              </p:par>
                            </p:childTnLst>
                          </p:cTn>
                        </p:par>
                      </p:childTnLst>
                    </p:cTn>
                  </p:par>
                  <p:par>
                    <p:cTn id="133" fill="hold">
                      <p:stCondLst>
                        <p:cond delay="indefinite"/>
                      </p:stCondLst>
                      <p:childTnLst>
                        <p:par>
                          <p:cTn id="134" fill="hold">
                            <p:stCondLst>
                              <p:cond delay="0"/>
                            </p:stCondLst>
                            <p:childTnLst>
                              <p:par>
                                <p:cTn id="135" presetID="10" presetClass="entr" presetSubtype="0" fill="hold" nodeType="clickEffect">
                                  <p:stCondLst>
                                    <p:cond delay="0"/>
                                  </p:stCondLst>
                                  <p:childTnLst>
                                    <p:set>
                                      <p:cBhvr>
                                        <p:cTn id="136" dur="1" fill="hold">
                                          <p:stCondLst>
                                            <p:cond delay="0"/>
                                          </p:stCondLst>
                                        </p:cTn>
                                        <p:tgtEl>
                                          <p:spTgt spid="168"/>
                                        </p:tgtEl>
                                        <p:attrNameLst>
                                          <p:attrName>style.visibility</p:attrName>
                                        </p:attrNameLst>
                                      </p:cBhvr>
                                      <p:to>
                                        <p:strVal val="visible"/>
                                      </p:to>
                                    </p:set>
                                    <p:animEffect transition="in" filter="fade">
                                      <p:cBhvr>
                                        <p:cTn id="137" dur="800"/>
                                        <p:tgtEl>
                                          <p:spTgt spid="168"/>
                                        </p:tgtEl>
                                      </p:cBhvr>
                                    </p:animEffect>
                                  </p:childTnLst>
                                </p:cTn>
                              </p:par>
                            </p:childTnLst>
                          </p:cTn>
                        </p:par>
                      </p:childTnLst>
                    </p:cTn>
                  </p:par>
                  <p:par>
                    <p:cTn id="138" fill="hold">
                      <p:stCondLst>
                        <p:cond delay="indefinite"/>
                      </p:stCondLst>
                      <p:childTnLst>
                        <p:par>
                          <p:cTn id="139" fill="hold">
                            <p:stCondLst>
                              <p:cond delay="0"/>
                            </p:stCondLst>
                            <p:childTnLst>
                              <p:par>
                                <p:cTn id="140" presetID="10" presetClass="entr" presetSubtype="0" fill="hold" nodeType="clickEffect">
                                  <p:stCondLst>
                                    <p:cond delay="0"/>
                                  </p:stCondLst>
                                  <p:childTnLst>
                                    <p:set>
                                      <p:cBhvr>
                                        <p:cTn id="141" dur="1" fill="hold">
                                          <p:stCondLst>
                                            <p:cond delay="0"/>
                                          </p:stCondLst>
                                        </p:cTn>
                                        <p:tgtEl>
                                          <p:spTgt spid="145"/>
                                        </p:tgtEl>
                                        <p:attrNameLst>
                                          <p:attrName>style.visibility</p:attrName>
                                        </p:attrNameLst>
                                      </p:cBhvr>
                                      <p:to>
                                        <p:strVal val="visible"/>
                                      </p:to>
                                    </p:set>
                                    <p:animEffect transition="in" filter="fade">
                                      <p:cBhvr>
                                        <p:cTn id="142" dur="500"/>
                                        <p:tgtEl>
                                          <p:spTgt spid="145"/>
                                        </p:tgtEl>
                                      </p:cBhvr>
                                    </p:animEffect>
                                  </p:childTnLst>
                                </p:cTn>
                              </p:par>
                            </p:childTnLst>
                          </p:cTn>
                        </p:par>
                      </p:childTnLst>
                    </p:cTn>
                  </p:par>
                  <p:par>
                    <p:cTn id="143" fill="hold">
                      <p:stCondLst>
                        <p:cond delay="indefinite"/>
                      </p:stCondLst>
                      <p:childTnLst>
                        <p:par>
                          <p:cTn id="144" fill="hold">
                            <p:stCondLst>
                              <p:cond delay="0"/>
                            </p:stCondLst>
                            <p:childTnLst>
                              <p:par>
                                <p:cTn id="145" presetID="10" presetClass="entr" presetSubtype="0" fill="hold" nodeType="clickEffect">
                                  <p:stCondLst>
                                    <p:cond delay="0"/>
                                  </p:stCondLst>
                                  <p:childTnLst>
                                    <p:set>
                                      <p:cBhvr>
                                        <p:cTn id="146" dur="1" fill="hold">
                                          <p:stCondLst>
                                            <p:cond delay="0"/>
                                          </p:stCondLst>
                                        </p:cTn>
                                        <p:tgtEl>
                                          <p:spTgt spid="148"/>
                                        </p:tgtEl>
                                        <p:attrNameLst>
                                          <p:attrName>style.visibility</p:attrName>
                                        </p:attrNameLst>
                                      </p:cBhvr>
                                      <p:to>
                                        <p:strVal val="visible"/>
                                      </p:to>
                                    </p:set>
                                    <p:animEffect transition="in" filter="fade">
                                      <p:cBhvr>
                                        <p:cTn id="147" dur="800"/>
                                        <p:tgtEl>
                                          <p:spTgt spid="148"/>
                                        </p:tgtEl>
                                      </p:cBhvr>
                                    </p:animEffect>
                                  </p:childTnLst>
                                </p:cTn>
                              </p:par>
                            </p:childTnLst>
                          </p:cTn>
                        </p:par>
                      </p:childTnLst>
                    </p:cTn>
                  </p:par>
                  <p:par>
                    <p:cTn id="148" fill="hold">
                      <p:stCondLst>
                        <p:cond delay="indefinite"/>
                      </p:stCondLst>
                      <p:childTnLst>
                        <p:par>
                          <p:cTn id="149" fill="hold">
                            <p:stCondLst>
                              <p:cond delay="0"/>
                            </p:stCondLst>
                            <p:childTnLst>
                              <p:par>
                                <p:cTn id="150" presetID="10" presetClass="entr" presetSubtype="0" fill="hold" nodeType="clickEffect">
                                  <p:stCondLst>
                                    <p:cond delay="0"/>
                                  </p:stCondLst>
                                  <p:childTnLst>
                                    <p:set>
                                      <p:cBhvr>
                                        <p:cTn id="151" dur="1" fill="hold">
                                          <p:stCondLst>
                                            <p:cond delay="0"/>
                                          </p:stCondLst>
                                        </p:cTn>
                                        <p:tgtEl>
                                          <p:spTgt spid="155"/>
                                        </p:tgtEl>
                                        <p:attrNameLst>
                                          <p:attrName>style.visibility</p:attrName>
                                        </p:attrNameLst>
                                      </p:cBhvr>
                                      <p:to>
                                        <p:strVal val="visible"/>
                                      </p:to>
                                    </p:set>
                                    <p:animEffect transition="in" filter="fade">
                                      <p:cBhvr>
                                        <p:cTn id="152" dur="500"/>
                                        <p:tgtEl>
                                          <p:spTgt spid="155"/>
                                        </p:tgtEl>
                                      </p:cBhvr>
                                    </p:animEffect>
                                  </p:childTnLst>
                                </p:cTn>
                              </p:par>
                            </p:childTnLst>
                          </p:cTn>
                        </p:par>
                      </p:childTnLst>
                    </p:cTn>
                  </p:par>
                  <p:par>
                    <p:cTn id="153" fill="hold">
                      <p:stCondLst>
                        <p:cond delay="indefinite"/>
                      </p:stCondLst>
                      <p:childTnLst>
                        <p:par>
                          <p:cTn id="154" fill="hold">
                            <p:stCondLst>
                              <p:cond delay="0"/>
                            </p:stCondLst>
                            <p:childTnLst>
                              <p:par>
                                <p:cTn id="155" presetID="10" presetClass="entr" presetSubtype="0" fill="hold" nodeType="clickEffect">
                                  <p:stCondLst>
                                    <p:cond delay="0"/>
                                  </p:stCondLst>
                                  <p:childTnLst>
                                    <p:set>
                                      <p:cBhvr>
                                        <p:cTn id="156" dur="1" fill="hold">
                                          <p:stCondLst>
                                            <p:cond delay="0"/>
                                          </p:stCondLst>
                                        </p:cTn>
                                        <p:tgtEl>
                                          <p:spTgt spid="167"/>
                                        </p:tgtEl>
                                        <p:attrNameLst>
                                          <p:attrName>style.visibility</p:attrName>
                                        </p:attrNameLst>
                                      </p:cBhvr>
                                      <p:to>
                                        <p:strVal val="visible"/>
                                      </p:to>
                                    </p:set>
                                    <p:animEffect transition="in" filter="fade">
                                      <p:cBhvr>
                                        <p:cTn id="157" dur="500"/>
                                        <p:tgtEl>
                                          <p:spTgt spid="167"/>
                                        </p:tgtEl>
                                      </p:cBhvr>
                                    </p:animEffect>
                                  </p:childTnLst>
                                </p:cTn>
                              </p:par>
                            </p:childTnLst>
                          </p:cTn>
                        </p:par>
                      </p:childTnLst>
                    </p:cTn>
                  </p:par>
                  <p:par>
                    <p:cTn id="158" fill="hold">
                      <p:stCondLst>
                        <p:cond delay="indefinite"/>
                      </p:stCondLst>
                      <p:childTnLst>
                        <p:par>
                          <p:cTn id="159" fill="hold">
                            <p:stCondLst>
                              <p:cond delay="0"/>
                            </p:stCondLst>
                            <p:childTnLst>
                              <p:par>
                                <p:cTn id="160" presetID="10" presetClass="entr" presetSubtype="0" fill="hold" nodeType="clickEffect">
                                  <p:stCondLst>
                                    <p:cond delay="0"/>
                                  </p:stCondLst>
                                  <p:childTnLst>
                                    <p:set>
                                      <p:cBhvr>
                                        <p:cTn id="161" dur="1" fill="hold">
                                          <p:stCondLst>
                                            <p:cond delay="0"/>
                                          </p:stCondLst>
                                        </p:cTn>
                                        <p:tgtEl>
                                          <p:spTgt spid="159"/>
                                        </p:tgtEl>
                                        <p:attrNameLst>
                                          <p:attrName>style.visibility</p:attrName>
                                        </p:attrNameLst>
                                      </p:cBhvr>
                                      <p:to>
                                        <p:strVal val="visible"/>
                                      </p:to>
                                    </p:set>
                                    <p:animEffect transition="in" filter="fade">
                                      <p:cBhvr>
                                        <p:cTn id="162" dur="500"/>
                                        <p:tgtEl>
                                          <p:spTgt spid="159"/>
                                        </p:tgtEl>
                                      </p:cBhvr>
                                    </p:animEffect>
                                  </p:childTnLst>
                                </p:cTn>
                              </p:par>
                            </p:childTnLst>
                          </p:cTn>
                        </p:par>
                      </p:childTnLst>
                    </p:cTn>
                  </p:par>
                  <p:par>
                    <p:cTn id="163" fill="hold">
                      <p:stCondLst>
                        <p:cond delay="indefinite"/>
                      </p:stCondLst>
                      <p:childTnLst>
                        <p:par>
                          <p:cTn id="164" fill="hold">
                            <p:stCondLst>
                              <p:cond delay="0"/>
                            </p:stCondLst>
                            <p:childTnLst>
                              <p:par>
                                <p:cTn id="165" presetID="10" presetClass="entr" presetSubtype="0" fill="hold" nodeType="clickEffect">
                                  <p:stCondLst>
                                    <p:cond delay="0"/>
                                  </p:stCondLst>
                                  <p:childTnLst>
                                    <p:set>
                                      <p:cBhvr>
                                        <p:cTn id="166" dur="1" fill="hold">
                                          <p:stCondLst>
                                            <p:cond delay="0"/>
                                          </p:stCondLst>
                                        </p:cTn>
                                        <p:tgtEl>
                                          <p:spTgt spid="172"/>
                                        </p:tgtEl>
                                        <p:attrNameLst>
                                          <p:attrName>style.visibility</p:attrName>
                                        </p:attrNameLst>
                                      </p:cBhvr>
                                      <p:to>
                                        <p:strVal val="visible"/>
                                      </p:to>
                                    </p:set>
                                    <p:animEffect transition="in" filter="fade">
                                      <p:cBhvr>
                                        <p:cTn id="167" dur="1000"/>
                                        <p:tgtEl>
                                          <p:spTgt spid="172"/>
                                        </p:tgtEl>
                                      </p:cBhvr>
                                    </p:animEffect>
                                  </p:childTnLst>
                                </p:cTn>
                              </p:par>
                            </p:childTnLst>
                          </p:cTn>
                        </p:par>
                      </p:childTnLst>
                    </p:cTn>
                  </p:par>
                  <p:par>
                    <p:cTn id="168" fill="hold">
                      <p:stCondLst>
                        <p:cond delay="indefinite"/>
                      </p:stCondLst>
                      <p:childTnLst>
                        <p:par>
                          <p:cTn id="169" fill="hold">
                            <p:stCondLst>
                              <p:cond delay="0"/>
                            </p:stCondLst>
                            <p:childTnLst>
                              <p:par>
                                <p:cTn id="170" presetID="10" presetClass="entr" presetSubtype="0" fill="hold" nodeType="clickEffect">
                                  <p:stCondLst>
                                    <p:cond delay="0"/>
                                  </p:stCondLst>
                                  <p:childTnLst>
                                    <p:set>
                                      <p:cBhvr>
                                        <p:cTn id="171" dur="1" fill="hold">
                                          <p:stCondLst>
                                            <p:cond delay="0"/>
                                          </p:stCondLst>
                                        </p:cTn>
                                        <p:tgtEl>
                                          <p:spTgt spid="160"/>
                                        </p:tgtEl>
                                        <p:attrNameLst>
                                          <p:attrName>style.visibility</p:attrName>
                                        </p:attrNameLst>
                                      </p:cBhvr>
                                      <p:to>
                                        <p:strVal val="visible"/>
                                      </p:to>
                                    </p:set>
                                    <p:animEffect transition="in" filter="fade">
                                      <p:cBhvr>
                                        <p:cTn id="172" dur="500"/>
                                        <p:tgtEl>
                                          <p:spTgt spid="160"/>
                                        </p:tgtEl>
                                      </p:cBhvr>
                                    </p:animEffect>
                                  </p:childTnLst>
                                </p:cTn>
                              </p:par>
                            </p:childTnLst>
                          </p:cTn>
                        </p:par>
                      </p:childTnLst>
                    </p:cTn>
                  </p:par>
                  <p:par>
                    <p:cTn id="173" fill="hold">
                      <p:stCondLst>
                        <p:cond delay="indefinite"/>
                      </p:stCondLst>
                      <p:childTnLst>
                        <p:par>
                          <p:cTn id="174" fill="hold">
                            <p:stCondLst>
                              <p:cond delay="0"/>
                            </p:stCondLst>
                            <p:childTnLst>
                              <p:par>
                                <p:cTn id="175" presetID="10" presetClass="entr" presetSubtype="0" fill="hold" nodeType="clickEffect">
                                  <p:stCondLst>
                                    <p:cond delay="0"/>
                                  </p:stCondLst>
                                  <p:childTnLst>
                                    <p:set>
                                      <p:cBhvr>
                                        <p:cTn id="176" dur="1" fill="hold">
                                          <p:stCondLst>
                                            <p:cond delay="0"/>
                                          </p:stCondLst>
                                        </p:cTn>
                                        <p:tgtEl>
                                          <p:spTgt spid="171"/>
                                        </p:tgtEl>
                                        <p:attrNameLst>
                                          <p:attrName>style.visibility</p:attrName>
                                        </p:attrNameLst>
                                      </p:cBhvr>
                                      <p:to>
                                        <p:strVal val="visible"/>
                                      </p:to>
                                    </p:set>
                                    <p:animEffect transition="in" filter="fade">
                                      <p:cBhvr>
                                        <p:cTn id="177" dur="800"/>
                                        <p:tgtEl>
                                          <p:spTgt spid="171"/>
                                        </p:tgtEl>
                                      </p:cBhvr>
                                    </p:animEffect>
                                  </p:childTnLst>
                                </p:cTn>
                              </p:par>
                            </p:childTnLst>
                          </p:cTn>
                        </p:par>
                      </p:childTnLst>
                    </p:cTn>
                  </p:par>
                  <p:par>
                    <p:cTn id="178" fill="hold">
                      <p:stCondLst>
                        <p:cond delay="indefinite"/>
                      </p:stCondLst>
                      <p:childTnLst>
                        <p:par>
                          <p:cTn id="179" fill="hold">
                            <p:stCondLst>
                              <p:cond delay="0"/>
                            </p:stCondLst>
                            <p:childTnLst>
                              <p:par>
                                <p:cTn id="180" presetID="10" presetClass="entr" presetSubtype="0" fill="hold" nodeType="clickEffect">
                                  <p:stCondLst>
                                    <p:cond delay="0"/>
                                  </p:stCondLst>
                                  <p:childTnLst>
                                    <p:set>
                                      <p:cBhvr>
                                        <p:cTn id="181" dur="1" fill="hold">
                                          <p:stCondLst>
                                            <p:cond delay="0"/>
                                          </p:stCondLst>
                                        </p:cTn>
                                        <p:tgtEl>
                                          <p:spTgt spid="158"/>
                                        </p:tgtEl>
                                        <p:attrNameLst>
                                          <p:attrName>style.visibility</p:attrName>
                                        </p:attrNameLst>
                                      </p:cBhvr>
                                      <p:to>
                                        <p:strVal val="visible"/>
                                      </p:to>
                                    </p:set>
                                    <p:animEffect transition="in" filter="fade">
                                      <p:cBhvr>
                                        <p:cTn id="182" dur="500"/>
                                        <p:tgtEl>
                                          <p:spTgt spid="158"/>
                                        </p:tgtEl>
                                      </p:cBhvr>
                                    </p:animEffect>
                                  </p:childTnLst>
                                </p:cTn>
                              </p:par>
                            </p:childTnLst>
                          </p:cTn>
                        </p:par>
                      </p:childTnLst>
                    </p:cTn>
                  </p:par>
                  <p:par>
                    <p:cTn id="183" fill="hold">
                      <p:stCondLst>
                        <p:cond delay="indefinite"/>
                      </p:stCondLst>
                      <p:childTnLst>
                        <p:par>
                          <p:cTn id="184" fill="hold">
                            <p:stCondLst>
                              <p:cond delay="0"/>
                            </p:stCondLst>
                            <p:childTnLst>
                              <p:par>
                                <p:cTn id="185" presetID="10" presetClass="entr" presetSubtype="0" fill="hold" nodeType="clickEffect">
                                  <p:stCondLst>
                                    <p:cond delay="0"/>
                                  </p:stCondLst>
                                  <p:childTnLst>
                                    <p:set>
                                      <p:cBhvr>
                                        <p:cTn id="186" dur="1" fill="hold">
                                          <p:stCondLst>
                                            <p:cond delay="0"/>
                                          </p:stCondLst>
                                        </p:cTn>
                                        <p:tgtEl>
                                          <p:spTgt spid="170"/>
                                        </p:tgtEl>
                                        <p:attrNameLst>
                                          <p:attrName>style.visibility</p:attrName>
                                        </p:attrNameLst>
                                      </p:cBhvr>
                                      <p:to>
                                        <p:strVal val="visible"/>
                                      </p:to>
                                    </p:set>
                                    <p:animEffect transition="in" filter="fade">
                                      <p:cBhvr>
                                        <p:cTn id="187" dur="2000"/>
                                        <p:tgtEl>
                                          <p:spTgt spid="170"/>
                                        </p:tgtEl>
                                      </p:cBhvr>
                                    </p:animEffect>
                                  </p:childTnLst>
                                </p:cTn>
                              </p:par>
                            </p:childTnLst>
                          </p:cTn>
                        </p:par>
                      </p:childTnLst>
                    </p:cTn>
                  </p:par>
                  <p:par>
                    <p:cTn id="188" fill="hold">
                      <p:stCondLst>
                        <p:cond delay="indefinite"/>
                      </p:stCondLst>
                      <p:childTnLst>
                        <p:par>
                          <p:cTn id="189" fill="hold">
                            <p:stCondLst>
                              <p:cond delay="0"/>
                            </p:stCondLst>
                            <p:childTnLst>
                              <p:par>
                                <p:cTn id="190" presetID="10" presetClass="entr" presetSubtype="0" fill="hold" nodeType="clickEffect">
                                  <p:stCondLst>
                                    <p:cond delay="0"/>
                                  </p:stCondLst>
                                  <p:childTnLst>
                                    <p:set>
                                      <p:cBhvr>
                                        <p:cTn id="191" dur="1" fill="hold">
                                          <p:stCondLst>
                                            <p:cond delay="0"/>
                                          </p:stCondLst>
                                        </p:cTn>
                                        <p:tgtEl>
                                          <p:spTgt spid="144"/>
                                        </p:tgtEl>
                                        <p:attrNameLst>
                                          <p:attrName>style.visibility</p:attrName>
                                        </p:attrNameLst>
                                      </p:cBhvr>
                                      <p:to>
                                        <p:strVal val="visible"/>
                                      </p:to>
                                    </p:set>
                                    <p:animEffect transition="in" filter="fade">
                                      <p:cBhvr>
                                        <p:cTn id="192" dur="500"/>
                                        <p:tgtEl>
                                          <p:spTgt spid="144"/>
                                        </p:tgtEl>
                                      </p:cBhvr>
                                    </p:animEffect>
                                  </p:childTnLst>
                                </p:cTn>
                              </p:par>
                            </p:childTnLst>
                          </p:cTn>
                        </p:par>
                      </p:childTnLst>
                    </p:cTn>
                  </p:par>
                  <p:par>
                    <p:cTn id="193" fill="hold">
                      <p:stCondLst>
                        <p:cond delay="indefinite"/>
                      </p:stCondLst>
                      <p:childTnLst>
                        <p:par>
                          <p:cTn id="194" fill="hold">
                            <p:stCondLst>
                              <p:cond delay="0"/>
                            </p:stCondLst>
                            <p:childTnLst>
                              <p:par>
                                <p:cTn id="195" presetID="2" presetClass="entr" presetSubtype="4" fill="hold" nodeType="clickEffect">
                                  <p:stCondLst>
                                    <p:cond delay="0"/>
                                  </p:stCondLst>
                                  <p:childTnLst>
                                    <p:set>
                                      <p:cBhvr>
                                        <p:cTn id="196" dur="1" fill="hold">
                                          <p:stCondLst>
                                            <p:cond delay="0"/>
                                          </p:stCondLst>
                                        </p:cTn>
                                        <p:tgtEl>
                                          <p:spTgt spid="149"/>
                                        </p:tgtEl>
                                        <p:attrNameLst>
                                          <p:attrName>style.visibility</p:attrName>
                                        </p:attrNameLst>
                                      </p:cBhvr>
                                      <p:to>
                                        <p:strVal val="visible"/>
                                      </p:to>
                                    </p:set>
                                    <p:anim calcmode="lin" valueType="num">
                                      <p:cBhvr additive="base">
                                        <p:cTn id="197" dur="500"/>
                                        <p:tgtEl>
                                          <p:spTgt spid="149"/>
                                        </p:tgtEl>
                                        <p:attrNameLst>
                                          <p:attrName>ppt_y</p:attrName>
                                        </p:attrNameLst>
                                      </p:cBhvr>
                                      <p:tavLst>
                                        <p:tav tm="0">
                                          <p:val>
                                            <p:strVal val="#ppt_y+1"/>
                                          </p:val>
                                        </p:tav>
                                        <p:tav tm="100000">
                                          <p:val>
                                            <p:strVal val="#ppt_y"/>
                                          </p:val>
                                        </p:tav>
                                      </p:tavLst>
                                    </p:anim>
                                  </p:childTnLst>
                                </p:cTn>
                              </p:par>
                            </p:childTnLst>
                          </p:cTn>
                        </p:par>
                      </p:childTnLst>
                    </p:cTn>
                  </p:par>
                  <p:par>
                    <p:cTn id="198" fill="hold">
                      <p:stCondLst>
                        <p:cond delay="indefinite"/>
                      </p:stCondLst>
                      <p:childTnLst>
                        <p:par>
                          <p:cTn id="199" fill="hold">
                            <p:stCondLst>
                              <p:cond delay="0"/>
                            </p:stCondLst>
                            <p:childTnLst>
                              <p:par>
                                <p:cTn id="200" presetID="10" presetClass="entr" presetSubtype="0" fill="hold" nodeType="clickEffect">
                                  <p:stCondLst>
                                    <p:cond delay="0"/>
                                  </p:stCondLst>
                                  <p:childTnLst>
                                    <p:set>
                                      <p:cBhvr>
                                        <p:cTn id="201" dur="1" fill="hold">
                                          <p:stCondLst>
                                            <p:cond delay="0"/>
                                          </p:stCondLst>
                                        </p:cTn>
                                        <p:tgtEl>
                                          <p:spTgt spid="151"/>
                                        </p:tgtEl>
                                        <p:attrNameLst>
                                          <p:attrName>style.visibility</p:attrName>
                                        </p:attrNameLst>
                                      </p:cBhvr>
                                      <p:to>
                                        <p:strVal val="visible"/>
                                      </p:to>
                                    </p:set>
                                    <p:animEffect transition="in" filter="fade">
                                      <p:cBhvr>
                                        <p:cTn id="202" dur="500"/>
                                        <p:tgtEl>
                                          <p:spTgt spid="151"/>
                                        </p:tgtEl>
                                      </p:cBhvr>
                                    </p:animEffect>
                                  </p:childTnLst>
                                </p:cTn>
                              </p:par>
                            </p:childTnLst>
                          </p:cTn>
                        </p:par>
                      </p:childTnLst>
                    </p:cTn>
                  </p:par>
                  <p:par>
                    <p:cTn id="203" fill="hold">
                      <p:stCondLst>
                        <p:cond delay="indefinite"/>
                      </p:stCondLst>
                      <p:childTnLst>
                        <p:par>
                          <p:cTn id="204" fill="hold">
                            <p:stCondLst>
                              <p:cond delay="0"/>
                            </p:stCondLst>
                            <p:childTnLst>
                              <p:par>
                                <p:cTn id="205" presetID="10" presetClass="entr" presetSubtype="0" fill="hold" nodeType="clickEffect">
                                  <p:stCondLst>
                                    <p:cond delay="0"/>
                                  </p:stCondLst>
                                  <p:childTnLst>
                                    <p:set>
                                      <p:cBhvr>
                                        <p:cTn id="206" dur="1" fill="hold">
                                          <p:stCondLst>
                                            <p:cond delay="0"/>
                                          </p:stCondLst>
                                        </p:cTn>
                                        <p:tgtEl>
                                          <p:spTgt spid="175"/>
                                        </p:tgtEl>
                                        <p:attrNameLst>
                                          <p:attrName>style.visibility</p:attrName>
                                        </p:attrNameLst>
                                      </p:cBhvr>
                                      <p:to>
                                        <p:strVal val="visible"/>
                                      </p:to>
                                    </p:set>
                                    <p:animEffect transition="in" filter="fade">
                                      <p:cBhvr>
                                        <p:cTn id="207" dur="500"/>
                                        <p:tgtEl>
                                          <p:spTgt spid="175"/>
                                        </p:tgtEl>
                                      </p:cBhvr>
                                    </p:animEffect>
                                  </p:childTnLst>
                                </p:cTn>
                              </p:par>
                            </p:childTnLst>
                          </p:cTn>
                        </p:par>
                      </p:childTnLst>
                    </p:cTn>
                  </p:par>
                  <p:par>
                    <p:cTn id="208" fill="hold">
                      <p:stCondLst>
                        <p:cond delay="indefinite"/>
                      </p:stCondLst>
                      <p:childTnLst>
                        <p:par>
                          <p:cTn id="209" fill="hold">
                            <p:stCondLst>
                              <p:cond delay="0"/>
                            </p:stCondLst>
                            <p:childTnLst>
                              <p:par>
                                <p:cTn id="210" presetID="10" presetClass="entr" presetSubtype="0" fill="hold" nodeType="clickEffect">
                                  <p:stCondLst>
                                    <p:cond delay="0"/>
                                  </p:stCondLst>
                                  <p:childTnLst>
                                    <p:set>
                                      <p:cBhvr>
                                        <p:cTn id="211" dur="1" fill="hold">
                                          <p:stCondLst>
                                            <p:cond delay="0"/>
                                          </p:stCondLst>
                                        </p:cTn>
                                        <p:tgtEl>
                                          <p:spTgt spid="161"/>
                                        </p:tgtEl>
                                        <p:attrNameLst>
                                          <p:attrName>style.visibility</p:attrName>
                                        </p:attrNameLst>
                                      </p:cBhvr>
                                      <p:to>
                                        <p:strVal val="visible"/>
                                      </p:to>
                                    </p:set>
                                    <p:animEffect transition="in" filter="fade">
                                      <p:cBhvr>
                                        <p:cTn id="212" dur="500"/>
                                        <p:tgtEl>
                                          <p:spTgt spid="161"/>
                                        </p:tgtEl>
                                      </p:cBhvr>
                                    </p:animEffect>
                                  </p:childTnLst>
                                </p:cTn>
                              </p:par>
                            </p:childTnLst>
                          </p:cTn>
                        </p:par>
                      </p:childTnLst>
                    </p:cTn>
                  </p:par>
                  <p:par>
                    <p:cTn id="213" fill="hold">
                      <p:stCondLst>
                        <p:cond delay="indefinite"/>
                      </p:stCondLst>
                      <p:childTnLst>
                        <p:par>
                          <p:cTn id="214" fill="hold">
                            <p:stCondLst>
                              <p:cond delay="0"/>
                            </p:stCondLst>
                            <p:childTnLst>
                              <p:par>
                                <p:cTn id="215" presetID="10" presetClass="entr" presetSubtype="0" fill="hold" nodeType="clickEffect">
                                  <p:stCondLst>
                                    <p:cond delay="0"/>
                                  </p:stCondLst>
                                  <p:childTnLst>
                                    <p:set>
                                      <p:cBhvr>
                                        <p:cTn id="216" dur="1" fill="hold">
                                          <p:stCondLst>
                                            <p:cond delay="0"/>
                                          </p:stCondLst>
                                        </p:cTn>
                                        <p:tgtEl>
                                          <p:spTgt spid="174"/>
                                        </p:tgtEl>
                                        <p:attrNameLst>
                                          <p:attrName>style.visibility</p:attrName>
                                        </p:attrNameLst>
                                      </p:cBhvr>
                                      <p:to>
                                        <p:strVal val="visible"/>
                                      </p:to>
                                    </p:set>
                                    <p:animEffect transition="in" filter="fade">
                                      <p:cBhvr>
                                        <p:cTn id="217" dur="1000"/>
                                        <p:tgtEl>
                                          <p:spTgt spid="174"/>
                                        </p:tgtEl>
                                      </p:cBhvr>
                                    </p:animEffect>
                                  </p:childTnLst>
                                </p:cTn>
                              </p:par>
                            </p:childTnLst>
                          </p:cTn>
                        </p:par>
                      </p:childTnLst>
                    </p:cTn>
                  </p:par>
                  <p:par>
                    <p:cTn id="218" fill="hold">
                      <p:stCondLst>
                        <p:cond delay="indefinite"/>
                      </p:stCondLst>
                      <p:childTnLst>
                        <p:par>
                          <p:cTn id="219" fill="hold">
                            <p:stCondLst>
                              <p:cond delay="0"/>
                            </p:stCondLst>
                            <p:childTnLst>
                              <p:par>
                                <p:cTn id="220" presetID="10" presetClass="entr" presetSubtype="0" fill="hold" nodeType="clickEffect">
                                  <p:stCondLst>
                                    <p:cond delay="0"/>
                                  </p:stCondLst>
                                  <p:childTnLst>
                                    <p:set>
                                      <p:cBhvr>
                                        <p:cTn id="221" dur="1" fill="hold">
                                          <p:stCondLst>
                                            <p:cond delay="0"/>
                                          </p:stCondLst>
                                        </p:cTn>
                                        <p:tgtEl>
                                          <p:spTgt spid="162"/>
                                        </p:tgtEl>
                                        <p:attrNameLst>
                                          <p:attrName>style.visibility</p:attrName>
                                        </p:attrNameLst>
                                      </p:cBhvr>
                                      <p:to>
                                        <p:strVal val="visible"/>
                                      </p:to>
                                    </p:set>
                                    <p:animEffect transition="in" filter="fade">
                                      <p:cBhvr>
                                        <p:cTn id="222" dur="500"/>
                                        <p:tgtEl>
                                          <p:spTgt spid="162"/>
                                        </p:tgtEl>
                                      </p:cBhvr>
                                    </p:animEffect>
                                  </p:childTnLst>
                                </p:cTn>
                              </p:par>
                            </p:childTnLst>
                          </p:cTn>
                        </p:par>
                      </p:childTnLst>
                    </p:cTn>
                  </p:par>
                  <p:par>
                    <p:cTn id="223" fill="hold">
                      <p:stCondLst>
                        <p:cond delay="indefinite"/>
                      </p:stCondLst>
                      <p:childTnLst>
                        <p:par>
                          <p:cTn id="224" fill="hold">
                            <p:stCondLst>
                              <p:cond delay="0"/>
                            </p:stCondLst>
                            <p:childTnLst>
                              <p:par>
                                <p:cTn id="225" presetID="10" presetClass="entr" presetSubtype="0" fill="hold" nodeType="clickEffect">
                                  <p:stCondLst>
                                    <p:cond delay="0"/>
                                  </p:stCondLst>
                                  <p:childTnLst>
                                    <p:set>
                                      <p:cBhvr>
                                        <p:cTn id="226" dur="1" fill="hold">
                                          <p:stCondLst>
                                            <p:cond delay="0"/>
                                          </p:stCondLst>
                                        </p:cTn>
                                        <p:tgtEl>
                                          <p:spTgt spid="173"/>
                                        </p:tgtEl>
                                        <p:attrNameLst>
                                          <p:attrName>style.visibility</p:attrName>
                                        </p:attrNameLst>
                                      </p:cBhvr>
                                      <p:to>
                                        <p:strVal val="visible"/>
                                      </p:to>
                                    </p:set>
                                    <p:animEffect transition="in" filter="fade">
                                      <p:cBhvr>
                                        <p:cTn id="227" dur="2000"/>
                                        <p:tgtEl>
                                          <p:spTgt spid="1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93"/>
        <p:cNvGrpSpPr/>
        <p:nvPr/>
      </p:nvGrpSpPr>
      <p:grpSpPr>
        <a:xfrm>
          <a:off x="0" y="0"/>
          <a:ext cx="0" cy="0"/>
          <a:chOff x="0" y="0"/>
          <a:chExt cx="0" cy="0"/>
        </a:xfrm>
      </p:grpSpPr>
      <p:pic>
        <p:nvPicPr>
          <p:cNvPr id="195" name="Google Shape;195;p6"/>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199" name="Google Shape;199;p6"/>
          <p:cNvSpPr txBox="1"/>
          <p:nvPr/>
        </p:nvSpPr>
        <p:spPr>
          <a:xfrm>
            <a:off x="2216921" y="625579"/>
            <a:ext cx="4948301"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2800"/>
              <a:buFont typeface="Calibri"/>
              <a:buNone/>
            </a:pPr>
            <a:r>
              <a:rPr lang="en-US" sz="2800" b="1" i="0" u="none" strike="noStrike" cap="none" dirty="0">
                <a:effectLst>
                  <a:outerShdw blurRad="38100" dist="38100" dir="2700000" algn="tl">
                    <a:srgbClr val="000000">
                      <a:alpha val="43137"/>
                    </a:srgbClr>
                  </a:outerShdw>
                </a:effectLst>
                <a:latin typeface="Calibri"/>
                <a:ea typeface="Calibri"/>
                <a:cs typeface="Calibri"/>
                <a:sym typeface="Calibri"/>
              </a:rPr>
              <a:t>Case study – Create WBS  </a:t>
            </a:r>
            <a:endParaRPr sz="2800" b="1" i="0" u="none" strike="noStrike" cap="none" dirty="0">
              <a:effectLst>
                <a:outerShdw blurRad="38100" dist="38100" dir="2700000" algn="tl">
                  <a:srgbClr val="000000">
                    <a:alpha val="43137"/>
                  </a:srgbClr>
                </a:outerShdw>
              </a:effectLst>
              <a:latin typeface="Calibri"/>
              <a:ea typeface="Calibri"/>
              <a:cs typeface="Calibri"/>
              <a:sym typeface="Calibri"/>
            </a:endParaRPr>
          </a:p>
        </p:txBody>
      </p:sp>
      <p:pic>
        <p:nvPicPr>
          <p:cNvPr id="201" name="Google Shape;201;p6"/>
          <p:cNvPicPr preferRelativeResize="0"/>
          <p:nvPr/>
        </p:nvPicPr>
        <p:blipFill rotWithShape="1">
          <a:blip r:embed="rId4">
            <a:alphaModFix/>
          </a:blip>
          <a:srcRect/>
          <a:stretch/>
        </p:blipFill>
        <p:spPr>
          <a:xfrm>
            <a:off x="1874165" y="1260316"/>
            <a:ext cx="8017981" cy="4576931"/>
          </a:xfrm>
          <a:prstGeom prst="rect">
            <a:avLst/>
          </a:prstGeom>
          <a:noFill/>
          <a:ln>
            <a:noFill/>
          </a:ln>
        </p:spPr>
      </p:pic>
      <p:pic>
        <p:nvPicPr>
          <p:cNvPr id="202" name="Google Shape;202;p6"/>
          <p:cNvPicPr preferRelativeResize="0"/>
          <p:nvPr/>
        </p:nvPicPr>
        <p:blipFill rotWithShape="1">
          <a:blip r:embed="rId5">
            <a:alphaModFix/>
          </a:blip>
          <a:srcRect/>
          <a:stretch/>
        </p:blipFill>
        <p:spPr>
          <a:xfrm>
            <a:off x="5144209" y="4393314"/>
            <a:ext cx="1755800" cy="1115665"/>
          </a:xfrm>
          <a:prstGeom prst="rect">
            <a:avLst/>
          </a:prstGeom>
          <a:noFill/>
          <a:ln>
            <a:noFill/>
          </a:ln>
        </p:spPr>
      </p:pic>
      <p:pic>
        <p:nvPicPr>
          <p:cNvPr id="12"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4" name="TextBox 13">
            <a:extLst>
              <a:ext uri="{FF2B5EF4-FFF2-40B4-BE49-F238E27FC236}">
                <a16:creationId xmlns:a16="http://schemas.microsoft.com/office/drawing/2014/main"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06"/>
        <p:cNvGrpSpPr/>
        <p:nvPr/>
      </p:nvGrpSpPr>
      <p:grpSpPr>
        <a:xfrm>
          <a:off x="0" y="0"/>
          <a:ext cx="0" cy="0"/>
          <a:chOff x="0" y="0"/>
          <a:chExt cx="0" cy="0"/>
        </a:xfrm>
      </p:grpSpPr>
      <p:pic>
        <p:nvPicPr>
          <p:cNvPr id="208" name="Google Shape;208;p7"/>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212" name="Google Shape;212;p7"/>
          <p:cNvSpPr txBox="1"/>
          <p:nvPr/>
        </p:nvSpPr>
        <p:spPr>
          <a:xfrm>
            <a:off x="2216921" y="625579"/>
            <a:ext cx="4948301" cy="523220"/>
          </a:xfrm>
          <a:prstGeom prst="rect">
            <a:avLst/>
          </a:prstGeom>
          <a:noFill/>
          <a:ln>
            <a:noFill/>
          </a:ln>
        </p:spPr>
        <p:txBody>
          <a:bodyPr spcFirstLastPara="1" wrap="square" lIns="91425" tIns="45700" rIns="91425" bIns="45700" anchor="t" anchorCtr="0">
            <a:spAutoFit/>
          </a:bodyPr>
          <a:lstStyle>
            <a:defPPr marR="0" lvl="0" algn="l" rtl="0">
              <a:lnSpc>
                <a:spcPct val="100000"/>
              </a:lnSpc>
              <a:spcBef>
                <a:spcPts val="0"/>
              </a:spcBef>
              <a:spcAft>
                <a:spcPts val="0"/>
              </a:spcAft>
            </a:defPPr>
            <a:lvl1pPr marL="0" indent="0">
              <a:buClr>
                <a:srgbClr val="FFFFFF"/>
              </a:buClr>
              <a:buSzPts val="2800"/>
              <a:buFont typeface="Calibri"/>
              <a:buNone/>
              <a:defRPr sz="2800" b="1">
                <a:effectLst>
                  <a:outerShdw blurRad="38100" dist="38100" dir="2700000" algn="tl">
                    <a:srgbClr val="000000">
                      <a:alpha val="43137"/>
                    </a:srgbClr>
                  </a:outerShdw>
                </a:effectLst>
                <a:latin typeface="Calibri"/>
                <a:ea typeface="Calibri"/>
                <a:cs typeface="Calibri"/>
              </a:defRPr>
            </a:lvl1pPr>
          </a:lstStyle>
          <a:p>
            <a:r>
              <a:rPr lang="en-US" dirty="0">
                <a:sym typeface="Calibri"/>
              </a:rPr>
              <a:t>Case study – Create WBS </a:t>
            </a:r>
            <a:endParaRPr dirty="0">
              <a:sym typeface="Calibri"/>
            </a:endParaRPr>
          </a:p>
        </p:txBody>
      </p:sp>
      <p:pic>
        <p:nvPicPr>
          <p:cNvPr id="214" name="Google Shape;214;p7"/>
          <p:cNvPicPr preferRelativeResize="0"/>
          <p:nvPr/>
        </p:nvPicPr>
        <p:blipFill rotWithShape="1">
          <a:blip r:embed="rId4">
            <a:alphaModFix/>
          </a:blip>
          <a:srcRect/>
          <a:stretch/>
        </p:blipFill>
        <p:spPr>
          <a:xfrm>
            <a:off x="2269372" y="1234048"/>
            <a:ext cx="8368145" cy="5073188"/>
          </a:xfrm>
          <a:prstGeom prst="rect">
            <a:avLst/>
          </a:prstGeom>
          <a:noFill/>
          <a:ln>
            <a:noFill/>
          </a:ln>
        </p:spPr>
      </p:pic>
      <p:cxnSp>
        <p:nvCxnSpPr>
          <p:cNvPr id="215" name="Google Shape;215;p7"/>
          <p:cNvCxnSpPr/>
          <p:nvPr/>
        </p:nvCxnSpPr>
        <p:spPr>
          <a:xfrm rot="10800000" flipH="1">
            <a:off x="9240807" y="2090495"/>
            <a:ext cx="922530" cy="889803"/>
          </a:xfrm>
          <a:prstGeom prst="straightConnector1">
            <a:avLst/>
          </a:prstGeom>
          <a:noFill/>
          <a:ln w="28575" cap="flat" cmpd="sng">
            <a:solidFill>
              <a:srgbClr val="FF0000"/>
            </a:solidFill>
            <a:prstDash val="solid"/>
            <a:round/>
            <a:headEnd type="none" w="med" len="med"/>
            <a:tailEnd type="triangle" w="med" len="med"/>
          </a:ln>
        </p:spPr>
      </p:cxnSp>
      <p:sp>
        <p:nvSpPr>
          <p:cNvPr id="216" name="Google Shape;216;p7"/>
          <p:cNvSpPr/>
          <p:nvPr/>
        </p:nvSpPr>
        <p:spPr>
          <a:xfrm>
            <a:off x="8448644" y="3002282"/>
            <a:ext cx="1021320" cy="266941"/>
          </a:xfrm>
          <a:prstGeom prst="ellipse">
            <a:avLst/>
          </a:prstGeom>
          <a:solidFill>
            <a:srgbClr val="6666FF"/>
          </a:solidFill>
          <a:ln w="9525"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200"/>
              <a:buFont typeface="Arial"/>
              <a:buNone/>
            </a:pPr>
            <a:r>
              <a:rPr lang="en-US" sz="1200" b="1" i="0" u="none" strike="noStrike" cap="none">
                <a:solidFill>
                  <a:srgbClr val="FFFFFF"/>
                </a:solidFill>
                <a:latin typeface="Arial"/>
                <a:ea typeface="Arial"/>
                <a:cs typeface="Arial"/>
                <a:sym typeface="Arial"/>
              </a:rPr>
              <a:t>Click</a:t>
            </a:r>
            <a:endParaRPr/>
          </a:p>
        </p:txBody>
      </p:sp>
      <p:pic>
        <p:nvPicPr>
          <p:cNvPr id="13"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4" name="Rectangle 13">
            <a:extLst>
              <a:ext uri="{FF2B5EF4-FFF2-40B4-BE49-F238E27FC236}">
                <a16:creationId xmlns:a16="http://schemas.microsoft.com/office/drawing/2014/main"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5" name="TextBox 14">
            <a:extLst>
              <a:ext uri="{FF2B5EF4-FFF2-40B4-BE49-F238E27FC236}">
                <a16:creationId xmlns:a16="http://schemas.microsoft.com/office/drawing/2014/main"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6" name="TextBox 15">
            <a:extLst>
              <a:ext uri="{FF2B5EF4-FFF2-40B4-BE49-F238E27FC236}">
                <a16:creationId xmlns:a16="http://schemas.microsoft.com/office/drawing/2014/main"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15"/>
                                        </p:tgtEl>
                                        <p:attrNameLst>
                                          <p:attrName>style.visibility</p:attrName>
                                        </p:attrNameLst>
                                      </p:cBhvr>
                                      <p:to>
                                        <p:strVal val="visible"/>
                                      </p:to>
                                    </p:set>
                                    <p:animEffect transition="in" filter="fade">
                                      <p:cBhvr>
                                        <p:cTn id="7" dur="800"/>
                                        <p:tgtEl>
                                          <p:spTgt spid="21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16"/>
                                        </p:tgtEl>
                                        <p:attrNameLst>
                                          <p:attrName>style.visibility</p:attrName>
                                        </p:attrNameLst>
                                      </p:cBhvr>
                                      <p:to>
                                        <p:strVal val="visible"/>
                                      </p:to>
                                    </p:set>
                                    <p:animEffect transition="in" filter="fade">
                                      <p:cBhvr>
                                        <p:cTn id="12" dur="800"/>
                                        <p:tgtEl>
                                          <p:spTgt spid="2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20"/>
        <p:cNvGrpSpPr/>
        <p:nvPr/>
      </p:nvGrpSpPr>
      <p:grpSpPr>
        <a:xfrm>
          <a:off x="0" y="0"/>
          <a:ext cx="0" cy="0"/>
          <a:chOff x="0" y="0"/>
          <a:chExt cx="0" cy="0"/>
        </a:xfrm>
      </p:grpSpPr>
      <p:pic>
        <p:nvPicPr>
          <p:cNvPr id="222" name="Google Shape;222;p8"/>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226" name="Google Shape;226;p8"/>
          <p:cNvSpPr txBox="1"/>
          <p:nvPr/>
        </p:nvSpPr>
        <p:spPr>
          <a:xfrm>
            <a:off x="2216921" y="625579"/>
            <a:ext cx="4948301" cy="523220"/>
          </a:xfrm>
          <a:prstGeom prst="rect">
            <a:avLst/>
          </a:prstGeom>
          <a:noFill/>
          <a:ln>
            <a:noFill/>
          </a:ln>
        </p:spPr>
        <p:txBody>
          <a:bodyPr spcFirstLastPara="1" wrap="square" lIns="91425" tIns="45700" rIns="91425" bIns="45700" anchor="t" anchorCtr="0">
            <a:spAutoFit/>
          </a:bodyPr>
          <a:lstStyle>
            <a:defPPr marR="0" lvl="0" algn="l" rtl="0">
              <a:lnSpc>
                <a:spcPct val="100000"/>
              </a:lnSpc>
              <a:spcBef>
                <a:spcPts val="0"/>
              </a:spcBef>
              <a:spcAft>
                <a:spcPts val="0"/>
              </a:spcAft>
              <a:defRPr/>
            </a:defPPr>
            <a:lvl1pPr marL="0" indent="0">
              <a:buClr>
                <a:srgbClr val="FFFFFF"/>
              </a:buClr>
              <a:buSzPts val="2800"/>
              <a:buFont typeface="Calibri"/>
              <a:buNone/>
              <a:defRPr sz="2800" b="1">
                <a:effectLst>
                  <a:outerShdw blurRad="38100" dist="38100" dir="2700000" algn="tl">
                    <a:srgbClr val="000000">
                      <a:alpha val="43137"/>
                    </a:srgbClr>
                  </a:outerShdw>
                </a:effectLst>
                <a:latin typeface="Calibri"/>
                <a:ea typeface="Calibri"/>
                <a:cs typeface="Calibri"/>
              </a:defRPr>
            </a:lvl1pPr>
          </a:lstStyle>
          <a:p>
            <a:r>
              <a:rPr lang="en-US" dirty="0">
                <a:sym typeface="Calibri"/>
              </a:rPr>
              <a:t>Case study – Create WBS </a:t>
            </a:r>
            <a:endParaRPr dirty="0">
              <a:sym typeface="Calibri"/>
            </a:endParaRPr>
          </a:p>
        </p:txBody>
      </p:sp>
      <p:pic>
        <p:nvPicPr>
          <p:cNvPr id="228" name="Google Shape;228;p8"/>
          <p:cNvPicPr preferRelativeResize="0"/>
          <p:nvPr/>
        </p:nvPicPr>
        <p:blipFill rotWithShape="1">
          <a:blip r:embed="rId4">
            <a:alphaModFix/>
          </a:blip>
          <a:srcRect/>
          <a:stretch/>
        </p:blipFill>
        <p:spPr>
          <a:xfrm>
            <a:off x="1523604" y="1357745"/>
            <a:ext cx="7986552" cy="4525819"/>
          </a:xfrm>
          <a:prstGeom prst="rect">
            <a:avLst/>
          </a:prstGeom>
          <a:noFill/>
          <a:ln>
            <a:noFill/>
          </a:ln>
        </p:spPr>
      </p:pic>
      <p:pic>
        <p:nvPicPr>
          <p:cNvPr id="11"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46"/>
        <p:cNvGrpSpPr/>
        <p:nvPr/>
      </p:nvGrpSpPr>
      <p:grpSpPr>
        <a:xfrm>
          <a:off x="0" y="0"/>
          <a:ext cx="0" cy="0"/>
          <a:chOff x="0" y="0"/>
          <a:chExt cx="0" cy="0"/>
        </a:xfrm>
      </p:grpSpPr>
      <p:pic>
        <p:nvPicPr>
          <p:cNvPr id="248" name="Google Shape;248;p10"/>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252" name="Google Shape;252;p10"/>
          <p:cNvSpPr txBox="1"/>
          <p:nvPr/>
        </p:nvSpPr>
        <p:spPr>
          <a:xfrm>
            <a:off x="2269372" y="361184"/>
            <a:ext cx="5400670" cy="523180"/>
          </a:xfrm>
          <a:prstGeom prst="rect">
            <a:avLst/>
          </a:prstGeom>
          <a:noFill/>
          <a:ln>
            <a:noFill/>
          </a:ln>
        </p:spPr>
        <p:txBody>
          <a:bodyPr spcFirstLastPara="1" wrap="square" lIns="91425" tIns="45700" rIns="91425" bIns="45700" anchor="t" anchorCtr="0">
            <a:spAutoFit/>
          </a:bodyPr>
          <a:lstStyle>
            <a:defPPr marR="0" lvl="0" algn="l" rtl="0">
              <a:lnSpc>
                <a:spcPct val="100000"/>
              </a:lnSpc>
              <a:spcBef>
                <a:spcPts val="0"/>
              </a:spcBef>
              <a:spcAft>
                <a:spcPts val="0"/>
              </a:spcAft>
              <a:defRPr/>
            </a:defPPr>
            <a:lvl1pPr marL="0" indent="0">
              <a:buClr>
                <a:srgbClr val="FFFFFF"/>
              </a:buClr>
              <a:buSzPts val="2800"/>
              <a:buFont typeface="Calibri"/>
              <a:buNone/>
              <a:defRPr sz="2800" b="1">
                <a:effectLst>
                  <a:outerShdw blurRad="38100" dist="38100" dir="2700000" algn="tl">
                    <a:srgbClr val="000000">
                      <a:alpha val="43137"/>
                    </a:srgbClr>
                  </a:outerShdw>
                </a:effectLst>
                <a:latin typeface="Calibri"/>
                <a:ea typeface="Calibri"/>
                <a:cs typeface="Calibri"/>
              </a:defRPr>
            </a:lvl1pPr>
          </a:lstStyle>
          <a:p>
            <a:r>
              <a:rPr lang="en-US" dirty="0">
                <a:sym typeface="Calibri"/>
              </a:rPr>
              <a:t>Case study – Create activity code </a:t>
            </a:r>
            <a:endParaRPr dirty="0">
              <a:sym typeface="Calibri"/>
            </a:endParaRPr>
          </a:p>
        </p:txBody>
      </p:sp>
      <p:graphicFrame>
        <p:nvGraphicFramePr>
          <p:cNvPr id="254" name="Google Shape;254;p10"/>
          <p:cNvGraphicFramePr/>
          <p:nvPr/>
        </p:nvGraphicFramePr>
        <p:xfrm>
          <a:off x="1556559" y="1003014"/>
          <a:ext cx="4733400" cy="5151250"/>
        </p:xfrm>
        <a:graphic>
          <a:graphicData uri="http://schemas.openxmlformats.org/drawingml/2006/table">
            <a:tbl>
              <a:tblPr>
                <a:noFill/>
                <a:tableStyleId>{4D1CD580-21D0-4B2E-8FFD-9B0FF797C4B5}</a:tableStyleId>
              </a:tblPr>
              <a:tblGrid>
                <a:gridCol w="3039125">
                  <a:extLst>
                    <a:ext uri="{9D8B030D-6E8A-4147-A177-3AD203B41FA5}">
                      <a16:colId xmlns:a16="http://schemas.microsoft.com/office/drawing/2014/main" val="20000"/>
                    </a:ext>
                  </a:extLst>
                </a:gridCol>
                <a:gridCol w="1694275">
                  <a:extLst>
                    <a:ext uri="{9D8B030D-6E8A-4147-A177-3AD203B41FA5}">
                      <a16:colId xmlns:a16="http://schemas.microsoft.com/office/drawing/2014/main" val="20001"/>
                    </a:ext>
                  </a:extLst>
                </a:gridCol>
              </a:tblGrid>
              <a:tr h="370375">
                <a:tc>
                  <a:txBody>
                    <a:bodyPr/>
                    <a:lstStyle/>
                    <a:p>
                      <a:pPr marL="0" marR="0" lvl="0" indent="0" algn="ctr" rtl="0">
                        <a:lnSpc>
                          <a:spcPct val="100000"/>
                        </a:lnSpc>
                        <a:spcBef>
                          <a:spcPts val="0"/>
                        </a:spcBef>
                        <a:spcAft>
                          <a:spcPts val="0"/>
                        </a:spcAft>
                        <a:buClr>
                          <a:schemeClr val="hlink"/>
                        </a:buClr>
                        <a:buSzPts val="2000"/>
                        <a:buFont typeface="Noto Sans Symbols"/>
                        <a:buNone/>
                      </a:pPr>
                      <a:r>
                        <a:rPr lang="en-US" sz="2000" b="1" i="0" u="none" strike="noStrike" cap="none" dirty="0">
                          <a:solidFill>
                            <a:srgbClr val="FF3300"/>
                          </a:solidFill>
                          <a:latin typeface="Arial"/>
                          <a:ea typeface="Arial"/>
                          <a:cs typeface="Arial"/>
                          <a:sym typeface="Arial"/>
                        </a:rPr>
                        <a:t>Activity</a:t>
                      </a:r>
                      <a:endParaRPr dirty="0"/>
                    </a:p>
                  </a:txBody>
                  <a:tcPr marL="91450" marR="91450" marT="45725" marB="45725">
                    <a:lnL w="28575" cap="flat" cmpd="sng">
                      <a:solidFill>
                        <a:srgbClr val="FFFFFF"/>
                      </a:solidFill>
                      <a:prstDash val="solid"/>
                      <a:round/>
                      <a:headEnd type="none" w="sm" len="sm"/>
                      <a:tailEnd type="none" w="sm" len="sm"/>
                    </a:lnL>
                    <a:lnR w="12700" cap="flat" cmpd="sng">
                      <a:solidFill>
                        <a:srgbClr val="FFFFFF"/>
                      </a:solidFill>
                      <a:prstDash val="solid"/>
                      <a:round/>
                      <a:headEnd type="none" w="sm" len="sm"/>
                      <a:tailEnd type="none" w="sm" len="sm"/>
                    </a:lnR>
                    <a:lnT w="28575" cap="flat" cmpd="sng">
                      <a:solidFill>
                        <a:srgbClr val="FFFFFF"/>
                      </a:solidFill>
                      <a:prstDash val="solid"/>
                      <a:round/>
                      <a:headEnd type="none" w="sm" len="sm"/>
                      <a:tailEnd type="none" w="sm" len="sm"/>
                    </a:lnT>
                    <a:lnB w="12700" cap="flat" cmpd="sng">
                      <a:solidFill>
                        <a:srgbClr val="FFFFFF"/>
                      </a:solidFill>
                      <a:prstDash val="solid"/>
                      <a:round/>
                      <a:headEnd type="none" w="sm" len="sm"/>
                      <a:tailEnd type="none" w="sm" len="sm"/>
                    </a:lnB>
                    <a:solidFill>
                      <a:srgbClr val="DBDBDB"/>
                    </a:solidFill>
                  </a:tcPr>
                </a:tc>
                <a:tc>
                  <a:txBody>
                    <a:bodyPr/>
                    <a:lstStyle/>
                    <a:p>
                      <a:pPr marL="0" marR="0" lvl="0" indent="0" algn="ctr" rtl="0">
                        <a:lnSpc>
                          <a:spcPct val="100000"/>
                        </a:lnSpc>
                        <a:spcBef>
                          <a:spcPts val="0"/>
                        </a:spcBef>
                        <a:spcAft>
                          <a:spcPts val="0"/>
                        </a:spcAft>
                        <a:buClr>
                          <a:schemeClr val="hlink"/>
                        </a:buClr>
                        <a:buSzPts val="2000"/>
                        <a:buFont typeface="Noto Sans Symbols"/>
                        <a:buNone/>
                      </a:pPr>
                      <a:r>
                        <a:rPr lang="en-US" sz="2000" b="1" i="0" u="none" strike="noStrike" cap="none">
                          <a:solidFill>
                            <a:srgbClr val="FF3300"/>
                          </a:solidFill>
                          <a:latin typeface="Arial"/>
                          <a:ea typeface="Arial"/>
                          <a:cs typeface="Arial"/>
                          <a:sym typeface="Arial"/>
                        </a:rPr>
                        <a:t>Code</a:t>
                      </a:r>
                      <a:endParaRPr/>
                    </a:p>
                  </a:txBody>
                  <a:tcPr marL="91450" marR="91450" marT="45725" marB="45725">
                    <a:lnL w="12700" cap="flat" cmpd="sng">
                      <a:solidFill>
                        <a:srgbClr val="FFFFFF"/>
                      </a:solidFill>
                      <a:prstDash val="solid"/>
                      <a:round/>
                      <a:headEnd type="none" w="sm" len="sm"/>
                      <a:tailEnd type="none" w="sm" len="sm"/>
                    </a:lnL>
                    <a:lnR w="28575" cap="flat" cmpd="sng">
                      <a:solidFill>
                        <a:srgbClr val="FFFFFF"/>
                      </a:solidFill>
                      <a:prstDash val="solid"/>
                      <a:round/>
                      <a:headEnd type="none" w="sm" len="sm"/>
                      <a:tailEnd type="none" w="sm" len="sm"/>
                    </a:lnR>
                    <a:lnT w="28575" cap="flat" cmpd="sng">
                      <a:solidFill>
                        <a:srgbClr val="FFFFFF"/>
                      </a:solidFill>
                      <a:prstDash val="solid"/>
                      <a:round/>
                      <a:headEnd type="none" w="sm" len="sm"/>
                      <a:tailEnd type="none" w="sm" len="sm"/>
                    </a:lnT>
                    <a:lnB w="12700" cap="flat" cmpd="sng">
                      <a:solidFill>
                        <a:srgbClr val="FFFFFF"/>
                      </a:solidFill>
                      <a:prstDash val="solid"/>
                      <a:round/>
                      <a:headEnd type="none" w="sm" len="sm"/>
                      <a:tailEnd type="none" w="sm" len="sm"/>
                    </a:lnB>
                    <a:solidFill>
                      <a:srgbClr val="DBDBDB"/>
                    </a:solidFill>
                  </a:tcPr>
                </a:tc>
                <a:extLst>
                  <a:ext uri="{0D108BD9-81ED-4DB2-BD59-A6C34878D82A}">
                    <a16:rowId xmlns:a16="http://schemas.microsoft.com/office/drawing/2014/main" val="10000"/>
                  </a:ext>
                </a:extLst>
              </a:tr>
              <a:tr h="370375">
                <a:tc>
                  <a:txBody>
                    <a:bodyPr/>
                    <a:lstStyle/>
                    <a:p>
                      <a:pPr marL="0" marR="0" lvl="0" indent="0" algn="l" rtl="0">
                        <a:lnSpc>
                          <a:spcPct val="100000"/>
                        </a:lnSpc>
                        <a:spcBef>
                          <a:spcPts val="0"/>
                        </a:spcBef>
                        <a:spcAft>
                          <a:spcPts val="0"/>
                        </a:spcAft>
                        <a:buClr>
                          <a:schemeClr val="hlink"/>
                        </a:buClr>
                        <a:buSzPts val="2000"/>
                        <a:buFont typeface="Noto Sans Symbols"/>
                        <a:buNone/>
                      </a:pPr>
                      <a:r>
                        <a:rPr lang="en-US" sz="2000" b="0" i="0" u="none" strike="noStrike" cap="none" dirty="0">
                          <a:solidFill>
                            <a:schemeClr val="dk1"/>
                          </a:solidFill>
                          <a:latin typeface="Arial"/>
                          <a:ea typeface="Arial"/>
                          <a:cs typeface="Arial"/>
                          <a:sym typeface="Arial"/>
                        </a:rPr>
                        <a:t>Excavation</a:t>
                      </a:r>
                      <a:endParaRPr dirty="0"/>
                    </a:p>
                  </a:txBody>
                  <a:tcPr marL="91450" marR="91450" marT="45725" marB="45725">
                    <a:lnL w="28575" cap="flat" cmpd="sng">
                      <a:solidFill>
                        <a:srgbClr val="FFFFFF"/>
                      </a:solidFill>
                      <a:prstDash val="solid"/>
                      <a:round/>
                      <a:headEnd type="none" w="sm" len="sm"/>
                      <a:tailEnd type="none" w="sm" len="sm"/>
                    </a:lnL>
                    <a:lnR w="12700" cap="flat" cmpd="sng">
                      <a:solidFill>
                        <a:srgbClr val="FFFFFF"/>
                      </a:solidFill>
                      <a:prstDash val="solid"/>
                      <a:round/>
                      <a:headEnd type="none" w="sm" len="sm"/>
                      <a:tailEnd type="none" w="sm" len="sm"/>
                    </a:lnR>
                    <a:lnT w="12700" cap="flat" cmpd="sng">
                      <a:solidFill>
                        <a:srgbClr val="FFFFFF"/>
                      </a:solidFill>
                      <a:prstDash val="solid"/>
                      <a:round/>
                      <a:headEnd type="none" w="sm" len="sm"/>
                      <a:tailEnd type="none" w="sm" len="sm"/>
                    </a:lnT>
                    <a:lnB w="12700" cap="flat" cmpd="sng">
                      <a:solidFill>
                        <a:srgbClr val="FFFFFF"/>
                      </a:solidFill>
                      <a:prstDash val="solid"/>
                      <a:round/>
                      <a:headEnd type="none" w="sm" len="sm"/>
                      <a:tailEnd type="none" w="sm" len="sm"/>
                    </a:lnB>
                    <a:solidFill>
                      <a:srgbClr val="DBDBDB"/>
                    </a:solidFill>
                  </a:tcPr>
                </a:tc>
                <a:tc>
                  <a:txBody>
                    <a:bodyPr/>
                    <a:lstStyle/>
                    <a:p>
                      <a:pPr marL="0" marR="0" lvl="0" indent="0" algn="ctr" rtl="0">
                        <a:lnSpc>
                          <a:spcPct val="100000"/>
                        </a:lnSpc>
                        <a:spcBef>
                          <a:spcPts val="0"/>
                        </a:spcBef>
                        <a:spcAft>
                          <a:spcPts val="0"/>
                        </a:spcAft>
                        <a:buClr>
                          <a:schemeClr val="hlink"/>
                        </a:buClr>
                        <a:buSzPts val="2000"/>
                        <a:buFont typeface="Noto Sans Symbols"/>
                        <a:buNone/>
                      </a:pPr>
                      <a:r>
                        <a:rPr lang="en-US" sz="2000" b="0" i="0" u="none" strike="noStrike" cap="none">
                          <a:solidFill>
                            <a:schemeClr val="dk1"/>
                          </a:solidFill>
                          <a:latin typeface="Arial"/>
                          <a:ea typeface="Arial"/>
                          <a:cs typeface="Arial"/>
                          <a:sym typeface="Arial"/>
                        </a:rPr>
                        <a:t>EX</a:t>
                      </a:r>
                      <a:endParaRPr/>
                    </a:p>
                  </a:txBody>
                  <a:tcPr marL="91450" marR="91450" marT="45725" marB="45725">
                    <a:lnL w="12700" cap="flat" cmpd="sng">
                      <a:solidFill>
                        <a:srgbClr val="FFFFFF"/>
                      </a:solidFill>
                      <a:prstDash val="solid"/>
                      <a:round/>
                      <a:headEnd type="none" w="sm" len="sm"/>
                      <a:tailEnd type="none" w="sm" len="sm"/>
                    </a:lnL>
                    <a:lnR w="28575" cap="flat" cmpd="sng">
                      <a:solidFill>
                        <a:srgbClr val="FFFFFF"/>
                      </a:solidFill>
                      <a:prstDash val="solid"/>
                      <a:round/>
                      <a:headEnd type="none" w="sm" len="sm"/>
                      <a:tailEnd type="none" w="sm" len="sm"/>
                    </a:lnR>
                    <a:lnT w="12700" cap="flat" cmpd="sng">
                      <a:solidFill>
                        <a:srgbClr val="FFFFFF"/>
                      </a:solidFill>
                      <a:prstDash val="solid"/>
                      <a:round/>
                      <a:headEnd type="none" w="sm" len="sm"/>
                      <a:tailEnd type="none" w="sm" len="sm"/>
                    </a:lnT>
                    <a:lnB w="12700" cap="flat" cmpd="sng">
                      <a:solidFill>
                        <a:srgbClr val="FFFFFF"/>
                      </a:solidFill>
                      <a:prstDash val="solid"/>
                      <a:round/>
                      <a:headEnd type="none" w="sm" len="sm"/>
                      <a:tailEnd type="none" w="sm" len="sm"/>
                    </a:lnB>
                    <a:solidFill>
                      <a:srgbClr val="DBDBDB"/>
                    </a:solidFill>
                  </a:tcPr>
                </a:tc>
                <a:extLst>
                  <a:ext uri="{0D108BD9-81ED-4DB2-BD59-A6C34878D82A}">
                    <a16:rowId xmlns:a16="http://schemas.microsoft.com/office/drawing/2014/main" val="10001"/>
                  </a:ext>
                </a:extLst>
              </a:tr>
              <a:tr h="370375">
                <a:tc>
                  <a:txBody>
                    <a:bodyPr/>
                    <a:lstStyle/>
                    <a:p>
                      <a:pPr marL="0" marR="0" lvl="0" indent="0" algn="l" rtl="0">
                        <a:lnSpc>
                          <a:spcPct val="100000"/>
                        </a:lnSpc>
                        <a:spcBef>
                          <a:spcPts val="0"/>
                        </a:spcBef>
                        <a:spcAft>
                          <a:spcPts val="0"/>
                        </a:spcAft>
                        <a:buClr>
                          <a:schemeClr val="hlink"/>
                        </a:buClr>
                        <a:buSzPts val="2000"/>
                        <a:buFont typeface="Noto Sans Symbols"/>
                        <a:buNone/>
                      </a:pPr>
                      <a:r>
                        <a:rPr lang="en-US" sz="2000" b="0" i="0" u="none" strike="noStrike" cap="none">
                          <a:solidFill>
                            <a:schemeClr val="dk1"/>
                          </a:solidFill>
                          <a:latin typeface="Arial"/>
                          <a:ea typeface="Arial"/>
                          <a:cs typeface="Arial"/>
                          <a:sym typeface="Arial"/>
                        </a:rPr>
                        <a:t>Replacement</a:t>
                      </a:r>
                      <a:endParaRPr/>
                    </a:p>
                  </a:txBody>
                  <a:tcPr marL="91450" marR="91450" marT="45725" marB="45725">
                    <a:lnL w="28575" cap="flat" cmpd="sng">
                      <a:solidFill>
                        <a:srgbClr val="FFFFFF"/>
                      </a:solidFill>
                      <a:prstDash val="solid"/>
                      <a:round/>
                      <a:headEnd type="none" w="sm" len="sm"/>
                      <a:tailEnd type="none" w="sm" len="sm"/>
                    </a:lnL>
                    <a:lnR w="12700" cap="flat" cmpd="sng">
                      <a:solidFill>
                        <a:srgbClr val="FFFFFF"/>
                      </a:solidFill>
                      <a:prstDash val="solid"/>
                      <a:round/>
                      <a:headEnd type="none" w="sm" len="sm"/>
                      <a:tailEnd type="none" w="sm" len="sm"/>
                    </a:lnR>
                    <a:lnT w="12700" cap="flat" cmpd="sng">
                      <a:solidFill>
                        <a:srgbClr val="FFFFFF"/>
                      </a:solidFill>
                      <a:prstDash val="solid"/>
                      <a:round/>
                      <a:headEnd type="none" w="sm" len="sm"/>
                      <a:tailEnd type="none" w="sm" len="sm"/>
                    </a:lnT>
                    <a:lnB w="12700" cap="flat" cmpd="sng">
                      <a:solidFill>
                        <a:srgbClr val="FFFFFF"/>
                      </a:solidFill>
                      <a:prstDash val="solid"/>
                      <a:round/>
                      <a:headEnd type="none" w="sm" len="sm"/>
                      <a:tailEnd type="none" w="sm" len="sm"/>
                    </a:lnB>
                    <a:solidFill>
                      <a:srgbClr val="DBDBDB"/>
                    </a:solidFill>
                  </a:tcPr>
                </a:tc>
                <a:tc>
                  <a:txBody>
                    <a:bodyPr/>
                    <a:lstStyle/>
                    <a:p>
                      <a:pPr marL="0" marR="0" lvl="0" indent="0" algn="ctr" rtl="0">
                        <a:lnSpc>
                          <a:spcPct val="100000"/>
                        </a:lnSpc>
                        <a:spcBef>
                          <a:spcPts val="0"/>
                        </a:spcBef>
                        <a:spcAft>
                          <a:spcPts val="0"/>
                        </a:spcAft>
                        <a:buClr>
                          <a:schemeClr val="hlink"/>
                        </a:buClr>
                        <a:buSzPts val="2000"/>
                        <a:buFont typeface="Noto Sans Symbols"/>
                        <a:buNone/>
                      </a:pPr>
                      <a:r>
                        <a:rPr lang="en-US" sz="2000" b="0" i="0" u="none" strike="noStrike" cap="none">
                          <a:solidFill>
                            <a:schemeClr val="dk1"/>
                          </a:solidFill>
                          <a:latin typeface="Arial"/>
                          <a:ea typeface="Arial"/>
                          <a:cs typeface="Arial"/>
                          <a:sym typeface="Arial"/>
                        </a:rPr>
                        <a:t>RE</a:t>
                      </a:r>
                      <a:endParaRPr/>
                    </a:p>
                  </a:txBody>
                  <a:tcPr marL="91450" marR="91450" marT="45725" marB="45725">
                    <a:lnL w="12700" cap="flat" cmpd="sng">
                      <a:solidFill>
                        <a:srgbClr val="FFFFFF"/>
                      </a:solidFill>
                      <a:prstDash val="solid"/>
                      <a:round/>
                      <a:headEnd type="none" w="sm" len="sm"/>
                      <a:tailEnd type="none" w="sm" len="sm"/>
                    </a:lnL>
                    <a:lnR w="28575" cap="flat" cmpd="sng">
                      <a:solidFill>
                        <a:srgbClr val="FFFFFF"/>
                      </a:solidFill>
                      <a:prstDash val="solid"/>
                      <a:round/>
                      <a:headEnd type="none" w="sm" len="sm"/>
                      <a:tailEnd type="none" w="sm" len="sm"/>
                    </a:lnR>
                    <a:lnT w="12700" cap="flat" cmpd="sng">
                      <a:solidFill>
                        <a:srgbClr val="FFFFFF"/>
                      </a:solidFill>
                      <a:prstDash val="solid"/>
                      <a:round/>
                      <a:headEnd type="none" w="sm" len="sm"/>
                      <a:tailEnd type="none" w="sm" len="sm"/>
                    </a:lnT>
                    <a:lnB w="12700" cap="flat" cmpd="sng">
                      <a:solidFill>
                        <a:srgbClr val="FFFFFF"/>
                      </a:solidFill>
                      <a:prstDash val="solid"/>
                      <a:round/>
                      <a:headEnd type="none" w="sm" len="sm"/>
                      <a:tailEnd type="none" w="sm" len="sm"/>
                    </a:lnB>
                    <a:solidFill>
                      <a:srgbClr val="DBDBDB"/>
                    </a:solidFill>
                  </a:tcPr>
                </a:tc>
                <a:extLst>
                  <a:ext uri="{0D108BD9-81ED-4DB2-BD59-A6C34878D82A}">
                    <a16:rowId xmlns:a16="http://schemas.microsoft.com/office/drawing/2014/main" val="10002"/>
                  </a:ext>
                </a:extLst>
              </a:tr>
              <a:tr h="370375">
                <a:tc>
                  <a:txBody>
                    <a:bodyPr/>
                    <a:lstStyle/>
                    <a:p>
                      <a:pPr marL="0" marR="0" lvl="0" indent="0" algn="l" rtl="0">
                        <a:lnSpc>
                          <a:spcPct val="100000"/>
                        </a:lnSpc>
                        <a:spcBef>
                          <a:spcPts val="0"/>
                        </a:spcBef>
                        <a:spcAft>
                          <a:spcPts val="0"/>
                        </a:spcAft>
                        <a:buClr>
                          <a:schemeClr val="hlink"/>
                        </a:buClr>
                        <a:buSzPts val="2000"/>
                        <a:buFont typeface="Noto Sans Symbols"/>
                        <a:buNone/>
                      </a:pPr>
                      <a:r>
                        <a:rPr lang="en-US" sz="2000" b="0" i="0" u="none" strike="noStrike" cap="none">
                          <a:solidFill>
                            <a:schemeClr val="dk1"/>
                          </a:solidFill>
                          <a:latin typeface="Arial"/>
                          <a:ea typeface="Arial"/>
                          <a:cs typeface="Arial"/>
                          <a:sym typeface="Arial"/>
                        </a:rPr>
                        <a:t>Ferma Layer</a:t>
                      </a:r>
                      <a:endParaRPr/>
                    </a:p>
                  </a:txBody>
                  <a:tcPr marL="91450" marR="91450" marT="45725" marB="45725">
                    <a:lnL w="28575" cap="flat" cmpd="sng">
                      <a:solidFill>
                        <a:srgbClr val="FFFFFF"/>
                      </a:solidFill>
                      <a:prstDash val="solid"/>
                      <a:round/>
                      <a:headEnd type="none" w="sm" len="sm"/>
                      <a:tailEnd type="none" w="sm" len="sm"/>
                    </a:lnL>
                    <a:lnR w="12700" cap="flat" cmpd="sng">
                      <a:solidFill>
                        <a:srgbClr val="FFFFFF"/>
                      </a:solidFill>
                      <a:prstDash val="solid"/>
                      <a:round/>
                      <a:headEnd type="none" w="sm" len="sm"/>
                      <a:tailEnd type="none" w="sm" len="sm"/>
                    </a:lnR>
                    <a:lnT w="12700" cap="flat" cmpd="sng">
                      <a:solidFill>
                        <a:srgbClr val="FFFFFF"/>
                      </a:solidFill>
                      <a:prstDash val="solid"/>
                      <a:round/>
                      <a:headEnd type="none" w="sm" len="sm"/>
                      <a:tailEnd type="none" w="sm" len="sm"/>
                    </a:lnT>
                    <a:lnB w="12700" cap="flat" cmpd="sng">
                      <a:solidFill>
                        <a:srgbClr val="FFFFFF"/>
                      </a:solidFill>
                      <a:prstDash val="solid"/>
                      <a:round/>
                      <a:headEnd type="none" w="sm" len="sm"/>
                      <a:tailEnd type="none" w="sm" len="sm"/>
                    </a:lnB>
                    <a:solidFill>
                      <a:srgbClr val="DBDBDB"/>
                    </a:solidFill>
                  </a:tcPr>
                </a:tc>
                <a:tc>
                  <a:txBody>
                    <a:bodyPr/>
                    <a:lstStyle/>
                    <a:p>
                      <a:pPr marL="0" marR="0" lvl="0" indent="0" algn="ctr" rtl="0">
                        <a:lnSpc>
                          <a:spcPct val="100000"/>
                        </a:lnSpc>
                        <a:spcBef>
                          <a:spcPts val="0"/>
                        </a:spcBef>
                        <a:spcAft>
                          <a:spcPts val="0"/>
                        </a:spcAft>
                        <a:buClr>
                          <a:schemeClr val="hlink"/>
                        </a:buClr>
                        <a:buSzPts val="2000"/>
                        <a:buFont typeface="Noto Sans Symbols"/>
                        <a:buNone/>
                      </a:pPr>
                      <a:r>
                        <a:rPr lang="en-US" sz="2000" b="0" i="0" u="none" strike="noStrike" cap="none">
                          <a:solidFill>
                            <a:schemeClr val="dk1"/>
                          </a:solidFill>
                          <a:latin typeface="Arial"/>
                          <a:ea typeface="Arial"/>
                          <a:cs typeface="Arial"/>
                          <a:sym typeface="Arial"/>
                        </a:rPr>
                        <a:t>FR</a:t>
                      </a:r>
                      <a:endParaRPr/>
                    </a:p>
                  </a:txBody>
                  <a:tcPr marL="91450" marR="91450" marT="45725" marB="45725">
                    <a:lnL w="12700" cap="flat" cmpd="sng">
                      <a:solidFill>
                        <a:srgbClr val="FFFFFF"/>
                      </a:solidFill>
                      <a:prstDash val="solid"/>
                      <a:round/>
                      <a:headEnd type="none" w="sm" len="sm"/>
                      <a:tailEnd type="none" w="sm" len="sm"/>
                    </a:lnL>
                    <a:lnR w="28575" cap="flat" cmpd="sng">
                      <a:solidFill>
                        <a:srgbClr val="FFFFFF"/>
                      </a:solidFill>
                      <a:prstDash val="solid"/>
                      <a:round/>
                      <a:headEnd type="none" w="sm" len="sm"/>
                      <a:tailEnd type="none" w="sm" len="sm"/>
                    </a:lnR>
                    <a:lnT w="12700" cap="flat" cmpd="sng">
                      <a:solidFill>
                        <a:srgbClr val="FFFFFF"/>
                      </a:solidFill>
                      <a:prstDash val="solid"/>
                      <a:round/>
                      <a:headEnd type="none" w="sm" len="sm"/>
                      <a:tailEnd type="none" w="sm" len="sm"/>
                    </a:lnT>
                    <a:lnB w="12700" cap="flat" cmpd="sng">
                      <a:solidFill>
                        <a:srgbClr val="FFFFFF"/>
                      </a:solidFill>
                      <a:prstDash val="solid"/>
                      <a:round/>
                      <a:headEnd type="none" w="sm" len="sm"/>
                      <a:tailEnd type="none" w="sm" len="sm"/>
                    </a:lnB>
                    <a:solidFill>
                      <a:srgbClr val="DBDBDB"/>
                    </a:solidFill>
                  </a:tcPr>
                </a:tc>
                <a:extLst>
                  <a:ext uri="{0D108BD9-81ED-4DB2-BD59-A6C34878D82A}">
                    <a16:rowId xmlns:a16="http://schemas.microsoft.com/office/drawing/2014/main" val="10003"/>
                  </a:ext>
                </a:extLst>
              </a:tr>
              <a:tr h="370375">
                <a:tc>
                  <a:txBody>
                    <a:bodyPr/>
                    <a:lstStyle/>
                    <a:p>
                      <a:pPr marL="0" marR="0" lvl="0" indent="0" algn="l" rtl="0">
                        <a:lnSpc>
                          <a:spcPct val="100000"/>
                        </a:lnSpc>
                        <a:spcBef>
                          <a:spcPts val="0"/>
                        </a:spcBef>
                        <a:spcAft>
                          <a:spcPts val="0"/>
                        </a:spcAft>
                        <a:buClr>
                          <a:schemeClr val="hlink"/>
                        </a:buClr>
                        <a:buSzPts val="2000"/>
                        <a:buFont typeface="Noto Sans Symbols"/>
                        <a:buNone/>
                      </a:pPr>
                      <a:r>
                        <a:rPr lang="en-US" sz="2000" b="0" i="0" u="none" strike="noStrike" cap="none">
                          <a:solidFill>
                            <a:schemeClr val="dk1"/>
                          </a:solidFill>
                          <a:latin typeface="Arial"/>
                          <a:ea typeface="Arial"/>
                          <a:cs typeface="Arial"/>
                          <a:sym typeface="Arial"/>
                        </a:rPr>
                        <a:t>Base Layer</a:t>
                      </a:r>
                      <a:endParaRPr/>
                    </a:p>
                  </a:txBody>
                  <a:tcPr marL="91450" marR="91450" marT="45725" marB="45725">
                    <a:lnL w="28575" cap="flat" cmpd="sng">
                      <a:solidFill>
                        <a:srgbClr val="FFFFFF"/>
                      </a:solidFill>
                      <a:prstDash val="solid"/>
                      <a:round/>
                      <a:headEnd type="none" w="sm" len="sm"/>
                      <a:tailEnd type="none" w="sm" len="sm"/>
                    </a:lnL>
                    <a:lnR w="12700" cap="flat" cmpd="sng">
                      <a:solidFill>
                        <a:srgbClr val="FFFFFF"/>
                      </a:solidFill>
                      <a:prstDash val="solid"/>
                      <a:round/>
                      <a:headEnd type="none" w="sm" len="sm"/>
                      <a:tailEnd type="none" w="sm" len="sm"/>
                    </a:lnR>
                    <a:lnT w="12700" cap="flat" cmpd="sng">
                      <a:solidFill>
                        <a:srgbClr val="FFFFFF"/>
                      </a:solidFill>
                      <a:prstDash val="solid"/>
                      <a:round/>
                      <a:headEnd type="none" w="sm" len="sm"/>
                      <a:tailEnd type="none" w="sm" len="sm"/>
                    </a:lnT>
                    <a:lnB w="12700" cap="flat" cmpd="sng">
                      <a:solidFill>
                        <a:srgbClr val="FFFFFF"/>
                      </a:solidFill>
                      <a:prstDash val="solid"/>
                      <a:round/>
                      <a:headEnd type="none" w="sm" len="sm"/>
                      <a:tailEnd type="none" w="sm" len="sm"/>
                    </a:lnB>
                    <a:solidFill>
                      <a:srgbClr val="DBDBDB"/>
                    </a:solidFill>
                  </a:tcPr>
                </a:tc>
                <a:tc>
                  <a:txBody>
                    <a:bodyPr/>
                    <a:lstStyle/>
                    <a:p>
                      <a:pPr marL="0" marR="0" lvl="0" indent="0" algn="ctr" rtl="0">
                        <a:lnSpc>
                          <a:spcPct val="100000"/>
                        </a:lnSpc>
                        <a:spcBef>
                          <a:spcPts val="0"/>
                        </a:spcBef>
                        <a:spcAft>
                          <a:spcPts val="0"/>
                        </a:spcAft>
                        <a:buClr>
                          <a:schemeClr val="hlink"/>
                        </a:buClr>
                        <a:buSzPts val="2000"/>
                        <a:buFont typeface="Noto Sans Symbols"/>
                        <a:buNone/>
                      </a:pPr>
                      <a:r>
                        <a:rPr lang="en-US" sz="2000" b="0" i="0" u="none" strike="noStrike" cap="none">
                          <a:solidFill>
                            <a:schemeClr val="dk1"/>
                          </a:solidFill>
                          <a:latin typeface="Arial"/>
                          <a:ea typeface="Arial"/>
                          <a:cs typeface="Arial"/>
                          <a:sym typeface="Arial"/>
                        </a:rPr>
                        <a:t>BA</a:t>
                      </a:r>
                      <a:endParaRPr/>
                    </a:p>
                  </a:txBody>
                  <a:tcPr marL="91450" marR="91450" marT="45725" marB="45725">
                    <a:lnL w="12700" cap="flat" cmpd="sng">
                      <a:solidFill>
                        <a:srgbClr val="FFFFFF"/>
                      </a:solidFill>
                      <a:prstDash val="solid"/>
                      <a:round/>
                      <a:headEnd type="none" w="sm" len="sm"/>
                      <a:tailEnd type="none" w="sm" len="sm"/>
                    </a:lnL>
                    <a:lnR w="28575" cap="flat" cmpd="sng">
                      <a:solidFill>
                        <a:srgbClr val="FFFFFF"/>
                      </a:solidFill>
                      <a:prstDash val="solid"/>
                      <a:round/>
                      <a:headEnd type="none" w="sm" len="sm"/>
                      <a:tailEnd type="none" w="sm" len="sm"/>
                    </a:lnR>
                    <a:lnT w="12700" cap="flat" cmpd="sng">
                      <a:solidFill>
                        <a:srgbClr val="FFFFFF"/>
                      </a:solidFill>
                      <a:prstDash val="solid"/>
                      <a:round/>
                      <a:headEnd type="none" w="sm" len="sm"/>
                      <a:tailEnd type="none" w="sm" len="sm"/>
                    </a:lnT>
                    <a:lnB w="12700" cap="flat" cmpd="sng">
                      <a:solidFill>
                        <a:srgbClr val="FFFFFF"/>
                      </a:solidFill>
                      <a:prstDash val="solid"/>
                      <a:round/>
                      <a:headEnd type="none" w="sm" len="sm"/>
                      <a:tailEnd type="none" w="sm" len="sm"/>
                    </a:lnB>
                    <a:solidFill>
                      <a:srgbClr val="DBDBDB"/>
                    </a:solidFill>
                  </a:tcPr>
                </a:tc>
                <a:extLst>
                  <a:ext uri="{0D108BD9-81ED-4DB2-BD59-A6C34878D82A}">
                    <a16:rowId xmlns:a16="http://schemas.microsoft.com/office/drawing/2014/main" val="10004"/>
                  </a:ext>
                </a:extLst>
              </a:tr>
              <a:tr h="370375">
                <a:tc>
                  <a:txBody>
                    <a:bodyPr/>
                    <a:lstStyle/>
                    <a:p>
                      <a:pPr marL="0" marR="0" lvl="0" indent="0" algn="l" rtl="0">
                        <a:lnSpc>
                          <a:spcPct val="100000"/>
                        </a:lnSpc>
                        <a:spcBef>
                          <a:spcPts val="0"/>
                        </a:spcBef>
                        <a:spcAft>
                          <a:spcPts val="0"/>
                        </a:spcAft>
                        <a:buClr>
                          <a:schemeClr val="hlink"/>
                        </a:buClr>
                        <a:buSzPts val="2000"/>
                        <a:buFont typeface="Noto Sans Symbols"/>
                        <a:buNone/>
                      </a:pPr>
                      <a:r>
                        <a:rPr lang="en-US" sz="2000" b="0" i="0" u="none" strike="noStrike" cap="none">
                          <a:solidFill>
                            <a:schemeClr val="dk1"/>
                          </a:solidFill>
                          <a:latin typeface="Arial"/>
                          <a:ea typeface="Arial"/>
                          <a:cs typeface="Arial"/>
                          <a:sym typeface="Arial"/>
                        </a:rPr>
                        <a:t>Prime Coat</a:t>
                      </a:r>
                      <a:endParaRPr/>
                    </a:p>
                  </a:txBody>
                  <a:tcPr marL="91450" marR="91450" marT="45725" marB="45725">
                    <a:lnL w="28575" cap="flat" cmpd="sng">
                      <a:solidFill>
                        <a:srgbClr val="FFFFFF"/>
                      </a:solidFill>
                      <a:prstDash val="solid"/>
                      <a:round/>
                      <a:headEnd type="none" w="sm" len="sm"/>
                      <a:tailEnd type="none" w="sm" len="sm"/>
                    </a:lnL>
                    <a:lnR w="12700" cap="flat" cmpd="sng">
                      <a:solidFill>
                        <a:srgbClr val="FFFFFF"/>
                      </a:solidFill>
                      <a:prstDash val="solid"/>
                      <a:round/>
                      <a:headEnd type="none" w="sm" len="sm"/>
                      <a:tailEnd type="none" w="sm" len="sm"/>
                    </a:lnR>
                    <a:lnT w="12700" cap="flat" cmpd="sng">
                      <a:solidFill>
                        <a:srgbClr val="FFFFFF"/>
                      </a:solidFill>
                      <a:prstDash val="solid"/>
                      <a:round/>
                      <a:headEnd type="none" w="sm" len="sm"/>
                      <a:tailEnd type="none" w="sm" len="sm"/>
                    </a:lnT>
                    <a:lnB w="12700" cap="flat" cmpd="sng">
                      <a:solidFill>
                        <a:srgbClr val="FFFFFF"/>
                      </a:solidFill>
                      <a:prstDash val="solid"/>
                      <a:round/>
                      <a:headEnd type="none" w="sm" len="sm"/>
                      <a:tailEnd type="none" w="sm" len="sm"/>
                    </a:lnB>
                    <a:solidFill>
                      <a:srgbClr val="DBDBDB"/>
                    </a:solidFill>
                  </a:tcPr>
                </a:tc>
                <a:tc>
                  <a:txBody>
                    <a:bodyPr/>
                    <a:lstStyle/>
                    <a:p>
                      <a:pPr marL="0" marR="0" lvl="0" indent="0" algn="ctr" rtl="0">
                        <a:lnSpc>
                          <a:spcPct val="100000"/>
                        </a:lnSpc>
                        <a:spcBef>
                          <a:spcPts val="0"/>
                        </a:spcBef>
                        <a:spcAft>
                          <a:spcPts val="0"/>
                        </a:spcAft>
                        <a:buClr>
                          <a:schemeClr val="hlink"/>
                        </a:buClr>
                        <a:buSzPts val="2000"/>
                        <a:buFont typeface="Noto Sans Symbols"/>
                        <a:buNone/>
                      </a:pPr>
                      <a:r>
                        <a:rPr lang="en-US" sz="2000" b="0" i="0" u="none" strike="noStrike" cap="none">
                          <a:solidFill>
                            <a:schemeClr val="dk1"/>
                          </a:solidFill>
                          <a:latin typeface="Arial"/>
                          <a:ea typeface="Arial"/>
                          <a:cs typeface="Arial"/>
                          <a:sym typeface="Arial"/>
                        </a:rPr>
                        <a:t>PR</a:t>
                      </a:r>
                      <a:endParaRPr/>
                    </a:p>
                  </a:txBody>
                  <a:tcPr marL="91450" marR="91450" marT="45725" marB="45725">
                    <a:lnL w="12700" cap="flat" cmpd="sng">
                      <a:solidFill>
                        <a:srgbClr val="FFFFFF"/>
                      </a:solidFill>
                      <a:prstDash val="solid"/>
                      <a:round/>
                      <a:headEnd type="none" w="sm" len="sm"/>
                      <a:tailEnd type="none" w="sm" len="sm"/>
                    </a:lnL>
                    <a:lnR w="28575" cap="flat" cmpd="sng">
                      <a:solidFill>
                        <a:srgbClr val="FFFFFF"/>
                      </a:solidFill>
                      <a:prstDash val="solid"/>
                      <a:round/>
                      <a:headEnd type="none" w="sm" len="sm"/>
                      <a:tailEnd type="none" w="sm" len="sm"/>
                    </a:lnR>
                    <a:lnT w="12700" cap="flat" cmpd="sng">
                      <a:solidFill>
                        <a:srgbClr val="FFFFFF"/>
                      </a:solidFill>
                      <a:prstDash val="solid"/>
                      <a:round/>
                      <a:headEnd type="none" w="sm" len="sm"/>
                      <a:tailEnd type="none" w="sm" len="sm"/>
                    </a:lnT>
                    <a:lnB w="12700" cap="flat" cmpd="sng">
                      <a:solidFill>
                        <a:srgbClr val="FFFFFF"/>
                      </a:solidFill>
                      <a:prstDash val="solid"/>
                      <a:round/>
                      <a:headEnd type="none" w="sm" len="sm"/>
                      <a:tailEnd type="none" w="sm" len="sm"/>
                    </a:lnB>
                    <a:solidFill>
                      <a:srgbClr val="DBDBDB"/>
                    </a:solidFill>
                  </a:tcPr>
                </a:tc>
                <a:extLst>
                  <a:ext uri="{0D108BD9-81ED-4DB2-BD59-A6C34878D82A}">
                    <a16:rowId xmlns:a16="http://schemas.microsoft.com/office/drawing/2014/main" val="10005"/>
                  </a:ext>
                </a:extLst>
              </a:tr>
              <a:tr h="370375">
                <a:tc>
                  <a:txBody>
                    <a:bodyPr/>
                    <a:lstStyle/>
                    <a:p>
                      <a:pPr marL="0" marR="0" lvl="0" indent="0" algn="l" rtl="0">
                        <a:lnSpc>
                          <a:spcPct val="100000"/>
                        </a:lnSpc>
                        <a:spcBef>
                          <a:spcPts val="0"/>
                        </a:spcBef>
                        <a:spcAft>
                          <a:spcPts val="0"/>
                        </a:spcAft>
                        <a:buClr>
                          <a:schemeClr val="hlink"/>
                        </a:buClr>
                        <a:buSzPts val="2000"/>
                        <a:buFont typeface="Noto Sans Symbols"/>
                        <a:buNone/>
                      </a:pPr>
                      <a:r>
                        <a:rPr lang="en-US" sz="2000" b="0" i="0" u="none" strike="noStrike" cap="none">
                          <a:solidFill>
                            <a:schemeClr val="dk1"/>
                          </a:solidFill>
                          <a:latin typeface="Arial"/>
                          <a:ea typeface="Arial"/>
                          <a:cs typeface="Arial"/>
                          <a:sym typeface="Arial"/>
                        </a:rPr>
                        <a:t>Layer Bond</a:t>
                      </a:r>
                      <a:endParaRPr/>
                    </a:p>
                  </a:txBody>
                  <a:tcPr marL="91450" marR="91450" marT="45725" marB="45725">
                    <a:lnL w="28575" cap="flat" cmpd="sng">
                      <a:solidFill>
                        <a:srgbClr val="FFFFFF"/>
                      </a:solidFill>
                      <a:prstDash val="solid"/>
                      <a:round/>
                      <a:headEnd type="none" w="sm" len="sm"/>
                      <a:tailEnd type="none" w="sm" len="sm"/>
                    </a:lnL>
                    <a:lnR w="12700" cap="flat" cmpd="sng">
                      <a:solidFill>
                        <a:srgbClr val="FFFFFF"/>
                      </a:solidFill>
                      <a:prstDash val="solid"/>
                      <a:round/>
                      <a:headEnd type="none" w="sm" len="sm"/>
                      <a:tailEnd type="none" w="sm" len="sm"/>
                    </a:lnR>
                    <a:lnT w="12700" cap="flat" cmpd="sng">
                      <a:solidFill>
                        <a:srgbClr val="FFFFFF"/>
                      </a:solidFill>
                      <a:prstDash val="solid"/>
                      <a:round/>
                      <a:headEnd type="none" w="sm" len="sm"/>
                      <a:tailEnd type="none" w="sm" len="sm"/>
                    </a:lnT>
                    <a:lnB w="12700" cap="flat" cmpd="sng">
                      <a:solidFill>
                        <a:srgbClr val="FFFFFF"/>
                      </a:solidFill>
                      <a:prstDash val="solid"/>
                      <a:round/>
                      <a:headEnd type="none" w="sm" len="sm"/>
                      <a:tailEnd type="none" w="sm" len="sm"/>
                    </a:lnB>
                    <a:solidFill>
                      <a:srgbClr val="DBDBDB"/>
                    </a:solidFill>
                  </a:tcPr>
                </a:tc>
                <a:tc>
                  <a:txBody>
                    <a:bodyPr/>
                    <a:lstStyle/>
                    <a:p>
                      <a:pPr marL="0" marR="0" lvl="0" indent="0" algn="ctr" rtl="0">
                        <a:lnSpc>
                          <a:spcPct val="100000"/>
                        </a:lnSpc>
                        <a:spcBef>
                          <a:spcPts val="0"/>
                        </a:spcBef>
                        <a:spcAft>
                          <a:spcPts val="0"/>
                        </a:spcAft>
                        <a:buClr>
                          <a:schemeClr val="hlink"/>
                        </a:buClr>
                        <a:buSzPts val="2000"/>
                        <a:buFont typeface="Noto Sans Symbols"/>
                        <a:buNone/>
                      </a:pPr>
                      <a:r>
                        <a:rPr lang="en-US" sz="2000" b="0" i="0" u="none" strike="noStrike" cap="none">
                          <a:solidFill>
                            <a:schemeClr val="dk1"/>
                          </a:solidFill>
                          <a:latin typeface="Arial"/>
                          <a:ea typeface="Arial"/>
                          <a:cs typeface="Arial"/>
                          <a:sym typeface="Arial"/>
                        </a:rPr>
                        <a:t>LB</a:t>
                      </a:r>
                      <a:endParaRPr/>
                    </a:p>
                  </a:txBody>
                  <a:tcPr marL="91450" marR="91450" marT="45725" marB="45725">
                    <a:lnL w="12700" cap="flat" cmpd="sng">
                      <a:solidFill>
                        <a:srgbClr val="FFFFFF"/>
                      </a:solidFill>
                      <a:prstDash val="solid"/>
                      <a:round/>
                      <a:headEnd type="none" w="sm" len="sm"/>
                      <a:tailEnd type="none" w="sm" len="sm"/>
                    </a:lnL>
                    <a:lnR w="28575" cap="flat" cmpd="sng">
                      <a:solidFill>
                        <a:srgbClr val="FFFFFF"/>
                      </a:solidFill>
                      <a:prstDash val="solid"/>
                      <a:round/>
                      <a:headEnd type="none" w="sm" len="sm"/>
                      <a:tailEnd type="none" w="sm" len="sm"/>
                    </a:lnR>
                    <a:lnT w="12700" cap="flat" cmpd="sng">
                      <a:solidFill>
                        <a:srgbClr val="FFFFFF"/>
                      </a:solidFill>
                      <a:prstDash val="solid"/>
                      <a:round/>
                      <a:headEnd type="none" w="sm" len="sm"/>
                      <a:tailEnd type="none" w="sm" len="sm"/>
                    </a:lnT>
                    <a:lnB w="12700" cap="flat" cmpd="sng">
                      <a:solidFill>
                        <a:srgbClr val="FFFFFF"/>
                      </a:solidFill>
                      <a:prstDash val="solid"/>
                      <a:round/>
                      <a:headEnd type="none" w="sm" len="sm"/>
                      <a:tailEnd type="none" w="sm" len="sm"/>
                    </a:lnB>
                    <a:solidFill>
                      <a:srgbClr val="DBDBDB"/>
                    </a:solidFill>
                  </a:tcPr>
                </a:tc>
                <a:extLst>
                  <a:ext uri="{0D108BD9-81ED-4DB2-BD59-A6C34878D82A}">
                    <a16:rowId xmlns:a16="http://schemas.microsoft.com/office/drawing/2014/main" val="10006"/>
                  </a:ext>
                </a:extLst>
              </a:tr>
              <a:tr h="370375">
                <a:tc>
                  <a:txBody>
                    <a:bodyPr/>
                    <a:lstStyle/>
                    <a:p>
                      <a:pPr marL="0" marR="0" lvl="0" indent="0" algn="l" rtl="0">
                        <a:lnSpc>
                          <a:spcPct val="100000"/>
                        </a:lnSpc>
                        <a:spcBef>
                          <a:spcPts val="0"/>
                        </a:spcBef>
                        <a:spcAft>
                          <a:spcPts val="0"/>
                        </a:spcAft>
                        <a:buClr>
                          <a:schemeClr val="hlink"/>
                        </a:buClr>
                        <a:buSzPts val="2000"/>
                        <a:buFont typeface="Noto Sans Symbols"/>
                        <a:buNone/>
                      </a:pPr>
                      <a:r>
                        <a:rPr lang="en-US" sz="2000" b="0" i="0" u="none" strike="noStrike" cap="none">
                          <a:solidFill>
                            <a:schemeClr val="dk1"/>
                          </a:solidFill>
                          <a:latin typeface="Arial"/>
                          <a:ea typeface="Arial"/>
                          <a:cs typeface="Arial"/>
                          <a:sym typeface="Arial"/>
                        </a:rPr>
                        <a:t>Tack Coat</a:t>
                      </a:r>
                      <a:endParaRPr/>
                    </a:p>
                  </a:txBody>
                  <a:tcPr marL="91450" marR="91450" marT="45725" marB="45725">
                    <a:lnL w="28575" cap="flat" cmpd="sng">
                      <a:solidFill>
                        <a:srgbClr val="FFFFFF"/>
                      </a:solidFill>
                      <a:prstDash val="solid"/>
                      <a:round/>
                      <a:headEnd type="none" w="sm" len="sm"/>
                      <a:tailEnd type="none" w="sm" len="sm"/>
                    </a:lnL>
                    <a:lnR w="12700" cap="flat" cmpd="sng">
                      <a:solidFill>
                        <a:srgbClr val="FFFFFF"/>
                      </a:solidFill>
                      <a:prstDash val="solid"/>
                      <a:round/>
                      <a:headEnd type="none" w="sm" len="sm"/>
                      <a:tailEnd type="none" w="sm" len="sm"/>
                    </a:lnR>
                    <a:lnT w="12700" cap="flat" cmpd="sng">
                      <a:solidFill>
                        <a:srgbClr val="FFFFFF"/>
                      </a:solidFill>
                      <a:prstDash val="solid"/>
                      <a:round/>
                      <a:headEnd type="none" w="sm" len="sm"/>
                      <a:tailEnd type="none" w="sm" len="sm"/>
                    </a:lnT>
                    <a:lnB w="12700" cap="flat" cmpd="sng">
                      <a:solidFill>
                        <a:srgbClr val="FFFFFF"/>
                      </a:solidFill>
                      <a:prstDash val="solid"/>
                      <a:round/>
                      <a:headEnd type="none" w="sm" len="sm"/>
                      <a:tailEnd type="none" w="sm" len="sm"/>
                    </a:lnB>
                    <a:solidFill>
                      <a:srgbClr val="DBDBDB"/>
                    </a:solidFill>
                  </a:tcPr>
                </a:tc>
                <a:tc>
                  <a:txBody>
                    <a:bodyPr/>
                    <a:lstStyle/>
                    <a:p>
                      <a:pPr marL="0" marR="0" lvl="0" indent="0" algn="ctr" rtl="0">
                        <a:lnSpc>
                          <a:spcPct val="100000"/>
                        </a:lnSpc>
                        <a:spcBef>
                          <a:spcPts val="0"/>
                        </a:spcBef>
                        <a:spcAft>
                          <a:spcPts val="0"/>
                        </a:spcAft>
                        <a:buClr>
                          <a:schemeClr val="hlink"/>
                        </a:buClr>
                        <a:buSzPts val="2000"/>
                        <a:buFont typeface="Noto Sans Symbols"/>
                        <a:buNone/>
                      </a:pPr>
                      <a:r>
                        <a:rPr lang="en-US" sz="2000" b="0" i="0" u="none" strike="noStrike" cap="none">
                          <a:solidFill>
                            <a:schemeClr val="dk1"/>
                          </a:solidFill>
                          <a:latin typeface="Arial"/>
                          <a:ea typeface="Arial"/>
                          <a:cs typeface="Arial"/>
                          <a:sym typeface="Arial"/>
                        </a:rPr>
                        <a:t>TA</a:t>
                      </a:r>
                      <a:endParaRPr/>
                    </a:p>
                  </a:txBody>
                  <a:tcPr marL="91450" marR="91450" marT="45725" marB="45725">
                    <a:lnL w="12700" cap="flat" cmpd="sng">
                      <a:solidFill>
                        <a:srgbClr val="FFFFFF"/>
                      </a:solidFill>
                      <a:prstDash val="solid"/>
                      <a:round/>
                      <a:headEnd type="none" w="sm" len="sm"/>
                      <a:tailEnd type="none" w="sm" len="sm"/>
                    </a:lnL>
                    <a:lnR w="28575" cap="flat" cmpd="sng">
                      <a:solidFill>
                        <a:srgbClr val="FFFFFF"/>
                      </a:solidFill>
                      <a:prstDash val="solid"/>
                      <a:round/>
                      <a:headEnd type="none" w="sm" len="sm"/>
                      <a:tailEnd type="none" w="sm" len="sm"/>
                    </a:lnR>
                    <a:lnT w="12700" cap="flat" cmpd="sng">
                      <a:solidFill>
                        <a:srgbClr val="FFFFFF"/>
                      </a:solidFill>
                      <a:prstDash val="solid"/>
                      <a:round/>
                      <a:headEnd type="none" w="sm" len="sm"/>
                      <a:tailEnd type="none" w="sm" len="sm"/>
                    </a:lnT>
                    <a:lnB w="12700" cap="flat" cmpd="sng">
                      <a:solidFill>
                        <a:srgbClr val="FFFFFF"/>
                      </a:solidFill>
                      <a:prstDash val="solid"/>
                      <a:round/>
                      <a:headEnd type="none" w="sm" len="sm"/>
                      <a:tailEnd type="none" w="sm" len="sm"/>
                    </a:lnB>
                    <a:solidFill>
                      <a:srgbClr val="DBDBDB"/>
                    </a:solidFill>
                  </a:tcPr>
                </a:tc>
                <a:extLst>
                  <a:ext uri="{0D108BD9-81ED-4DB2-BD59-A6C34878D82A}">
                    <a16:rowId xmlns:a16="http://schemas.microsoft.com/office/drawing/2014/main" val="10007"/>
                  </a:ext>
                </a:extLst>
              </a:tr>
              <a:tr h="370375">
                <a:tc>
                  <a:txBody>
                    <a:bodyPr/>
                    <a:lstStyle/>
                    <a:p>
                      <a:pPr marL="0" marR="0" lvl="0" indent="0" algn="l" rtl="0">
                        <a:lnSpc>
                          <a:spcPct val="100000"/>
                        </a:lnSpc>
                        <a:spcBef>
                          <a:spcPts val="0"/>
                        </a:spcBef>
                        <a:spcAft>
                          <a:spcPts val="0"/>
                        </a:spcAft>
                        <a:buClr>
                          <a:schemeClr val="hlink"/>
                        </a:buClr>
                        <a:buSzPts val="2000"/>
                        <a:buFont typeface="Noto Sans Symbols"/>
                        <a:buNone/>
                      </a:pPr>
                      <a:r>
                        <a:rPr lang="en-US" sz="2000" b="0" i="0" u="none" strike="noStrike" cap="none">
                          <a:solidFill>
                            <a:schemeClr val="dk1"/>
                          </a:solidFill>
                          <a:latin typeface="Arial"/>
                          <a:ea typeface="Arial"/>
                          <a:cs typeface="Arial"/>
                          <a:sym typeface="Arial"/>
                        </a:rPr>
                        <a:t>Asphalt Layer</a:t>
                      </a:r>
                      <a:endParaRPr/>
                    </a:p>
                  </a:txBody>
                  <a:tcPr marL="91450" marR="91450" marT="45725" marB="45725">
                    <a:lnL w="28575" cap="flat" cmpd="sng">
                      <a:solidFill>
                        <a:srgbClr val="FFFFFF"/>
                      </a:solidFill>
                      <a:prstDash val="solid"/>
                      <a:round/>
                      <a:headEnd type="none" w="sm" len="sm"/>
                      <a:tailEnd type="none" w="sm" len="sm"/>
                    </a:lnL>
                    <a:lnR w="12700" cap="flat" cmpd="sng">
                      <a:solidFill>
                        <a:srgbClr val="FFFFFF"/>
                      </a:solidFill>
                      <a:prstDash val="solid"/>
                      <a:round/>
                      <a:headEnd type="none" w="sm" len="sm"/>
                      <a:tailEnd type="none" w="sm" len="sm"/>
                    </a:lnR>
                    <a:lnT w="12700" cap="flat" cmpd="sng">
                      <a:solidFill>
                        <a:srgbClr val="FFFFFF"/>
                      </a:solidFill>
                      <a:prstDash val="solid"/>
                      <a:round/>
                      <a:headEnd type="none" w="sm" len="sm"/>
                      <a:tailEnd type="none" w="sm" len="sm"/>
                    </a:lnT>
                    <a:lnB w="12700" cap="flat" cmpd="sng">
                      <a:solidFill>
                        <a:srgbClr val="FFFFFF"/>
                      </a:solidFill>
                      <a:prstDash val="solid"/>
                      <a:round/>
                      <a:headEnd type="none" w="sm" len="sm"/>
                      <a:tailEnd type="none" w="sm" len="sm"/>
                    </a:lnB>
                    <a:solidFill>
                      <a:srgbClr val="DBDBDB"/>
                    </a:solidFill>
                  </a:tcPr>
                </a:tc>
                <a:tc>
                  <a:txBody>
                    <a:bodyPr/>
                    <a:lstStyle/>
                    <a:p>
                      <a:pPr marL="0" marR="0" lvl="0" indent="0" algn="ctr" rtl="0">
                        <a:lnSpc>
                          <a:spcPct val="100000"/>
                        </a:lnSpc>
                        <a:spcBef>
                          <a:spcPts val="0"/>
                        </a:spcBef>
                        <a:spcAft>
                          <a:spcPts val="0"/>
                        </a:spcAft>
                        <a:buClr>
                          <a:schemeClr val="hlink"/>
                        </a:buClr>
                        <a:buSzPts val="2000"/>
                        <a:buFont typeface="Noto Sans Symbols"/>
                        <a:buNone/>
                      </a:pPr>
                      <a:r>
                        <a:rPr lang="en-US" sz="2000" b="0" i="0" u="none" strike="noStrike" cap="none">
                          <a:solidFill>
                            <a:schemeClr val="dk1"/>
                          </a:solidFill>
                          <a:latin typeface="Arial"/>
                          <a:ea typeface="Arial"/>
                          <a:cs typeface="Arial"/>
                          <a:sym typeface="Arial"/>
                        </a:rPr>
                        <a:t>AS</a:t>
                      </a:r>
                      <a:endParaRPr/>
                    </a:p>
                  </a:txBody>
                  <a:tcPr marL="91450" marR="91450" marT="45725" marB="45725">
                    <a:lnL w="12700" cap="flat" cmpd="sng">
                      <a:solidFill>
                        <a:srgbClr val="FFFFFF"/>
                      </a:solidFill>
                      <a:prstDash val="solid"/>
                      <a:round/>
                      <a:headEnd type="none" w="sm" len="sm"/>
                      <a:tailEnd type="none" w="sm" len="sm"/>
                    </a:lnL>
                    <a:lnR w="28575" cap="flat" cmpd="sng">
                      <a:solidFill>
                        <a:srgbClr val="FFFFFF"/>
                      </a:solidFill>
                      <a:prstDash val="solid"/>
                      <a:round/>
                      <a:headEnd type="none" w="sm" len="sm"/>
                      <a:tailEnd type="none" w="sm" len="sm"/>
                    </a:lnR>
                    <a:lnT w="12700" cap="flat" cmpd="sng">
                      <a:solidFill>
                        <a:srgbClr val="FFFFFF"/>
                      </a:solidFill>
                      <a:prstDash val="solid"/>
                      <a:round/>
                      <a:headEnd type="none" w="sm" len="sm"/>
                      <a:tailEnd type="none" w="sm" len="sm"/>
                    </a:lnT>
                    <a:lnB w="12700" cap="flat" cmpd="sng">
                      <a:solidFill>
                        <a:srgbClr val="FFFFFF"/>
                      </a:solidFill>
                      <a:prstDash val="solid"/>
                      <a:round/>
                      <a:headEnd type="none" w="sm" len="sm"/>
                      <a:tailEnd type="none" w="sm" len="sm"/>
                    </a:lnB>
                    <a:solidFill>
                      <a:srgbClr val="DBDBDB"/>
                    </a:solidFill>
                  </a:tcPr>
                </a:tc>
                <a:extLst>
                  <a:ext uri="{0D108BD9-81ED-4DB2-BD59-A6C34878D82A}">
                    <a16:rowId xmlns:a16="http://schemas.microsoft.com/office/drawing/2014/main" val="10008"/>
                  </a:ext>
                </a:extLst>
              </a:tr>
              <a:tr h="370375">
                <a:tc>
                  <a:txBody>
                    <a:bodyPr/>
                    <a:lstStyle/>
                    <a:p>
                      <a:pPr marL="0" marR="0" lvl="0" indent="0" algn="l" rtl="0">
                        <a:lnSpc>
                          <a:spcPct val="100000"/>
                        </a:lnSpc>
                        <a:spcBef>
                          <a:spcPts val="0"/>
                        </a:spcBef>
                        <a:spcAft>
                          <a:spcPts val="0"/>
                        </a:spcAft>
                        <a:buClr>
                          <a:schemeClr val="hlink"/>
                        </a:buClr>
                        <a:buSzPts val="2000"/>
                        <a:buFont typeface="Noto Sans Symbols"/>
                        <a:buNone/>
                      </a:pPr>
                      <a:r>
                        <a:rPr lang="en-US" sz="2000" b="0" i="0" u="none" strike="noStrike" cap="none">
                          <a:solidFill>
                            <a:schemeClr val="dk1"/>
                          </a:solidFill>
                          <a:latin typeface="Arial"/>
                          <a:ea typeface="Arial"/>
                          <a:cs typeface="Arial"/>
                          <a:sym typeface="Arial"/>
                        </a:rPr>
                        <a:t>Curbs</a:t>
                      </a:r>
                      <a:endParaRPr/>
                    </a:p>
                  </a:txBody>
                  <a:tcPr marL="91450" marR="91450" marT="45725" marB="45725">
                    <a:lnL w="28575" cap="flat" cmpd="sng">
                      <a:solidFill>
                        <a:srgbClr val="FFFFFF"/>
                      </a:solidFill>
                      <a:prstDash val="solid"/>
                      <a:round/>
                      <a:headEnd type="none" w="sm" len="sm"/>
                      <a:tailEnd type="none" w="sm" len="sm"/>
                    </a:lnL>
                    <a:lnR w="12700" cap="flat" cmpd="sng">
                      <a:solidFill>
                        <a:srgbClr val="FFFFFF"/>
                      </a:solidFill>
                      <a:prstDash val="solid"/>
                      <a:round/>
                      <a:headEnd type="none" w="sm" len="sm"/>
                      <a:tailEnd type="none" w="sm" len="sm"/>
                    </a:lnR>
                    <a:lnT w="12700" cap="flat" cmpd="sng">
                      <a:solidFill>
                        <a:srgbClr val="FFFFFF"/>
                      </a:solidFill>
                      <a:prstDash val="solid"/>
                      <a:round/>
                      <a:headEnd type="none" w="sm" len="sm"/>
                      <a:tailEnd type="none" w="sm" len="sm"/>
                    </a:lnT>
                    <a:lnB w="12700" cap="flat" cmpd="sng">
                      <a:solidFill>
                        <a:srgbClr val="FFFFFF"/>
                      </a:solidFill>
                      <a:prstDash val="solid"/>
                      <a:round/>
                      <a:headEnd type="none" w="sm" len="sm"/>
                      <a:tailEnd type="none" w="sm" len="sm"/>
                    </a:lnB>
                    <a:solidFill>
                      <a:srgbClr val="DBDBDB"/>
                    </a:solidFill>
                  </a:tcPr>
                </a:tc>
                <a:tc>
                  <a:txBody>
                    <a:bodyPr/>
                    <a:lstStyle/>
                    <a:p>
                      <a:pPr marL="0" marR="0" lvl="0" indent="0" algn="ctr" rtl="0">
                        <a:lnSpc>
                          <a:spcPct val="100000"/>
                        </a:lnSpc>
                        <a:spcBef>
                          <a:spcPts val="0"/>
                        </a:spcBef>
                        <a:spcAft>
                          <a:spcPts val="0"/>
                        </a:spcAft>
                        <a:buClr>
                          <a:schemeClr val="hlink"/>
                        </a:buClr>
                        <a:buSzPts val="2000"/>
                        <a:buFont typeface="Noto Sans Symbols"/>
                        <a:buNone/>
                      </a:pPr>
                      <a:r>
                        <a:rPr lang="en-US" sz="2000" b="0" i="0" u="none" strike="noStrike" cap="none">
                          <a:solidFill>
                            <a:schemeClr val="dk1"/>
                          </a:solidFill>
                          <a:latin typeface="Arial"/>
                          <a:ea typeface="Arial"/>
                          <a:cs typeface="Arial"/>
                          <a:sym typeface="Arial"/>
                        </a:rPr>
                        <a:t>CU</a:t>
                      </a:r>
                      <a:endParaRPr/>
                    </a:p>
                  </a:txBody>
                  <a:tcPr marL="91450" marR="91450" marT="45725" marB="45725">
                    <a:lnL w="12700" cap="flat" cmpd="sng">
                      <a:solidFill>
                        <a:srgbClr val="FFFFFF"/>
                      </a:solidFill>
                      <a:prstDash val="solid"/>
                      <a:round/>
                      <a:headEnd type="none" w="sm" len="sm"/>
                      <a:tailEnd type="none" w="sm" len="sm"/>
                    </a:lnL>
                    <a:lnR w="28575" cap="flat" cmpd="sng">
                      <a:solidFill>
                        <a:srgbClr val="FFFFFF"/>
                      </a:solidFill>
                      <a:prstDash val="solid"/>
                      <a:round/>
                      <a:headEnd type="none" w="sm" len="sm"/>
                      <a:tailEnd type="none" w="sm" len="sm"/>
                    </a:lnR>
                    <a:lnT w="12700" cap="flat" cmpd="sng">
                      <a:solidFill>
                        <a:srgbClr val="FFFFFF"/>
                      </a:solidFill>
                      <a:prstDash val="solid"/>
                      <a:round/>
                      <a:headEnd type="none" w="sm" len="sm"/>
                      <a:tailEnd type="none" w="sm" len="sm"/>
                    </a:lnT>
                    <a:lnB w="12700" cap="flat" cmpd="sng">
                      <a:solidFill>
                        <a:srgbClr val="FFFFFF"/>
                      </a:solidFill>
                      <a:prstDash val="solid"/>
                      <a:round/>
                      <a:headEnd type="none" w="sm" len="sm"/>
                      <a:tailEnd type="none" w="sm" len="sm"/>
                    </a:lnB>
                    <a:solidFill>
                      <a:srgbClr val="DBDBDB"/>
                    </a:solidFill>
                  </a:tcPr>
                </a:tc>
                <a:extLst>
                  <a:ext uri="{0D108BD9-81ED-4DB2-BD59-A6C34878D82A}">
                    <a16:rowId xmlns:a16="http://schemas.microsoft.com/office/drawing/2014/main" val="10009"/>
                  </a:ext>
                </a:extLst>
              </a:tr>
              <a:tr h="370375">
                <a:tc>
                  <a:txBody>
                    <a:bodyPr/>
                    <a:lstStyle/>
                    <a:p>
                      <a:pPr marL="0" marR="0" lvl="0" indent="0" algn="l" rtl="0">
                        <a:lnSpc>
                          <a:spcPct val="100000"/>
                        </a:lnSpc>
                        <a:spcBef>
                          <a:spcPts val="0"/>
                        </a:spcBef>
                        <a:spcAft>
                          <a:spcPts val="0"/>
                        </a:spcAft>
                        <a:buClr>
                          <a:schemeClr val="hlink"/>
                        </a:buClr>
                        <a:buSzPts val="2000"/>
                        <a:buFont typeface="Noto Sans Symbols"/>
                        <a:buNone/>
                      </a:pPr>
                      <a:r>
                        <a:rPr lang="en-US" sz="2000" b="0" i="0" u="none" strike="noStrike" cap="none">
                          <a:solidFill>
                            <a:schemeClr val="dk1"/>
                          </a:solidFill>
                          <a:latin typeface="Arial"/>
                          <a:ea typeface="Arial"/>
                          <a:cs typeface="Arial"/>
                          <a:sym typeface="Arial"/>
                        </a:rPr>
                        <a:t>Sign Traffic</a:t>
                      </a:r>
                      <a:endParaRPr/>
                    </a:p>
                  </a:txBody>
                  <a:tcPr marL="91450" marR="91450" marT="45725" marB="45725">
                    <a:lnL w="28575" cap="flat" cmpd="sng">
                      <a:solidFill>
                        <a:srgbClr val="FFFFFF"/>
                      </a:solidFill>
                      <a:prstDash val="solid"/>
                      <a:round/>
                      <a:headEnd type="none" w="sm" len="sm"/>
                      <a:tailEnd type="none" w="sm" len="sm"/>
                    </a:lnL>
                    <a:lnR w="12700" cap="flat" cmpd="sng">
                      <a:solidFill>
                        <a:srgbClr val="FFFFFF"/>
                      </a:solidFill>
                      <a:prstDash val="solid"/>
                      <a:round/>
                      <a:headEnd type="none" w="sm" len="sm"/>
                      <a:tailEnd type="none" w="sm" len="sm"/>
                    </a:lnR>
                    <a:lnT w="12700" cap="flat" cmpd="sng">
                      <a:solidFill>
                        <a:srgbClr val="FFFFFF"/>
                      </a:solidFill>
                      <a:prstDash val="solid"/>
                      <a:round/>
                      <a:headEnd type="none" w="sm" len="sm"/>
                      <a:tailEnd type="none" w="sm" len="sm"/>
                    </a:lnT>
                    <a:lnB w="12700" cap="flat" cmpd="sng">
                      <a:solidFill>
                        <a:srgbClr val="FFFFFF"/>
                      </a:solidFill>
                      <a:prstDash val="solid"/>
                      <a:round/>
                      <a:headEnd type="none" w="sm" len="sm"/>
                      <a:tailEnd type="none" w="sm" len="sm"/>
                    </a:lnB>
                    <a:solidFill>
                      <a:srgbClr val="DBDBDB"/>
                    </a:solidFill>
                  </a:tcPr>
                </a:tc>
                <a:tc>
                  <a:txBody>
                    <a:bodyPr/>
                    <a:lstStyle/>
                    <a:p>
                      <a:pPr marL="0" marR="0" lvl="0" indent="0" algn="ctr" rtl="0">
                        <a:lnSpc>
                          <a:spcPct val="100000"/>
                        </a:lnSpc>
                        <a:spcBef>
                          <a:spcPts val="0"/>
                        </a:spcBef>
                        <a:spcAft>
                          <a:spcPts val="0"/>
                        </a:spcAft>
                        <a:buClr>
                          <a:schemeClr val="hlink"/>
                        </a:buClr>
                        <a:buSzPts val="2000"/>
                        <a:buFont typeface="Noto Sans Symbols"/>
                        <a:buNone/>
                      </a:pPr>
                      <a:r>
                        <a:rPr lang="en-US" sz="2000" b="0" i="0" u="none" strike="noStrike" cap="none">
                          <a:solidFill>
                            <a:schemeClr val="dk1"/>
                          </a:solidFill>
                          <a:latin typeface="Arial"/>
                          <a:ea typeface="Arial"/>
                          <a:cs typeface="Arial"/>
                          <a:sym typeface="Arial"/>
                        </a:rPr>
                        <a:t>ST</a:t>
                      </a:r>
                      <a:endParaRPr/>
                    </a:p>
                  </a:txBody>
                  <a:tcPr marL="91450" marR="91450" marT="45725" marB="45725">
                    <a:lnL w="12700" cap="flat" cmpd="sng">
                      <a:solidFill>
                        <a:srgbClr val="FFFFFF"/>
                      </a:solidFill>
                      <a:prstDash val="solid"/>
                      <a:round/>
                      <a:headEnd type="none" w="sm" len="sm"/>
                      <a:tailEnd type="none" w="sm" len="sm"/>
                    </a:lnL>
                    <a:lnR w="28575" cap="flat" cmpd="sng">
                      <a:solidFill>
                        <a:srgbClr val="FFFFFF"/>
                      </a:solidFill>
                      <a:prstDash val="solid"/>
                      <a:round/>
                      <a:headEnd type="none" w="sm" len="sm"/>
                      <a:tailEnd type="none" w="sm" len="sm"/>
                    </a:lnR>
                    <a:lnT w="12700" cap="flat" cmpd="sng">
                      <a:solidFill>
                        <a:srgbClr val="FFFFFF"/>
                      </a:solidFill>
                      <a:prstDash val="solid"/>
                      <a:round/>
                      <a:headEnd type="none" w="sm" len="sm"/>
                      <a:tailEnd type="none" w="sm" len="sm"/>
                    </a:lnT>
                    <a:lnB w="12700" cap="flat" cmpd="sng">
                      <a:solidFill>
                        <a:srgbClr val="FFFFFF"/>
                      </a:solidFill>
                      <a:prstDash val="solid"/>
                      <a:round/>
                      <a:headEnd type="none" w="sm" len="sm"/>
                      <a:tailEnd type="none" w="sm" len="sm"/>
                    </a:lnB>
                    <a:solidFill>
                      <a:srgbClr val="DBDBDB"/>
                    </a:solidFill>
                  </a:tcPr>
                </a:tc>
                <a:extLst>
                  <a:ext uri="{0D108BD9-81ED-4DB2-BD59-A6C34878D82A}">
                    <a16:rowId xmlns:a16="http://schemas.microsoft.com/office/drawing/2014/main" val="10010"/>
                  </a:ext>
                </a:extLst>
              </a:tr>
              <a:tr h="370375">
                <a:tc>
                  <a:txBody>
                    <a:bodyPr/>
                    <a:lstStyle/>
                    <a:p>
                      <a:pPr marL="0" marR="0" lvl="0" indent="0" algn="l" rtl="0">
                        <a:lnSpc>
                          <a:spcPct val="100000"/>
                        </a:lnSpc>
                        <a:spcBef>
                          <a:spcPts val="0"/>
                        </a:spcBef>
                        <a:spcAft>
                          <a:spcPts val="0"/>
                        </a:spcAft>
                        <a:buClr>
                          <a:schemeClr val="hlink"/>
                        </a:buClr>
                        <a:buSzPts val="2000"/>
                        <a:buFont typeface="Noto Sans Symbols"/>
                        <a:buNone/>
                      </a:pPr>
                      <a:r>
                        <a:rPr lang="en-US" sz="2000" b="0" i="0" u="none" strike="noStrike" cap="none">
                          <a:solidFill>
                            <a:schemeClr val="dk1"/>
                          </a:solidFill>
                          <a:latin typeface="Arial"/>
                          <a:ea typeface="Arial"/>
                          <a:cs typeface="Arial"/>
                          <a:sym typeface="Arial"/>
                        </a:rPr>
                        <a:t>Draw Axis </a:t>
                      </a:r>
                      <a:endParaRPr/>
                    </a:p>
                  </a:txBody>
                  <a:tcPr marL="91450" marR="91450" marT="45725" marB="45725">
                    <a:lnL w="28575" cap="flat" cmpd="sng">
                      <a:solidFill>
                        <a:srgbClr val="FFFFFF"/>
                      </a:solidFill>
                      <a:prstDash val="solid"/>
                      <a:round/>
                      <a:headEnd type="none" w="sm" len="sm"/>
                      <a:tailEnd type="none" w="sm" len="sm"/>
                    </a:lnL>
                    <a:lnR w="12700" cap="flat" cmpd="sng">
                      <a:solidFill>
                        <a:srgbClr val="FFFFFF"/>
                      </a:solidFill>
                      <a:prstDash val="solid"/>
                      <a:round/>
                      <a:headEnd type="none" w="sm" len="sm"/>
                      <a:tailEnd type="none" w="sm" len="sm"/>
                    </a:lnR>
                    <a:lnT w="12700" cap="flat" cmpd="sng">
                      <a:solidFill>
                        <a:srgbClr val="FFFFFF"/>
                      </a:solidFill>
                      <a:prstDash val="solid"/>
                      <a:round/>
                      <a:headEnd type="none" w="sm" len="sm"/>
                      <a:tailEnd type="none" w="sm" len="sm"/>
                    </a:lnT>
                    <a:lnB w="12700" cap="flat" cmpd="sng">
                      <a:solidFill>
                        <a:srgbClr val="FFFFFF"/>
                      </a:solidFill>
                      <a:prstDash val="solid"/>
                      <a:round/>
                      <a:headEnd type="none" w="sm" len="sm"/>
                      <a:tailEnd type="none" w="sm" len="sm"/>
                    </a:lnB>
                    <a:solidFill>
                      <a:srgbClr val="DBDBDB"/>
                    </a:solidFill>
                  </a:tcPr>
                </a:tc>
                <a:tc>
                  <a:txBody>
                    <a:bodyPr/>
                    <a:lstStyle/>
                    <a:p>
                      <a:pPr marL="0" marR="0" lvl="0" indent="0" algn="ctr" rtl="0">
                        <a:lnSpc>
                          <a:spcPct val="100000"/>
                        </a:lnSpc>
                        <a:spcBef>
                          <a:spcPts val="0"/>
                        </a:spcBef>
                        <a:spcAft>
                          <a:spcPts val="0"/>
                        </a:spcAft>
                        <a:buClr>
                          <a:schemeClr val="hlink"/>
                        </a:buClr>
                        <a:buSzPts val="2000"/>
                        <a:buFont typeface="Noto Sans Symbols"/>
                        <a:buNone/>
                      </a:pPr>
                      <a:r>
                        <a:rPr lang="en-US" sz="2000" b="0" i="0" u="none" strike="noStrike" cap="none">
                          <a:solidFill>
                            <a:schemeClr val="dk1"/>
                          </a:solidFill>
                          <a:latin typeface="Arial"/>
                          <a:ea typeface="Arial"/>
                          <a:cs typeface="Arial"/>
                          <a:sym typeface="Arial"/>
                        </a:rPr>
                        <a:t>DR</a:t>
                      </a:r>
                      <a:endParaRPr/>
                    </a:p>
                  </a:txBody>
                  <a:tcPr marL="91450" marR="91450" marT="45725" marB="45725">
                    <a:lnL w="12700" cap="flat" cmpd="sng">
                      <a:solidFill>
                        <a:srgbClr val="FFFFFF"/>
                      </a:solidFill>
                      <a:prstDash val="solid"/>
                      <a:round/>
                      <a:headEnd type="none" w="sm" len="sm"/>
                      <a:tailEnd type="none" w="sm" len="sm"/>
                    </a:lnL>
                    <a:lnR w="28575" cap="flat" cmpd="sng">
                      <a:solidFill>
                        <a:srgbClr val="FFFFFF"/>
                      </a:solidFill>
                      <a:prstDash val="solid"/>
                      <a:round/>
                      <a:headEnd type="none" w="sm" len="sm"/>
                      <a:tailEnd type="none" w="sm" len="sm"/>
                    </a:lnR>
                    <a:lnT w="12700" cap="flat" cmpd="sng">
                      <a:solidFill>
                        <a:srgbClr val="FFFFFF"/>
                      </a:solidFill>
                      <a:prstDash val="solid"/>
                      <a:round/>
                      <a:headEnd type="none" w="sm" len="sm"/>
                      <a:tailEnd type="none" w="sm" len="sm"/>
                    </a:lnT>
                    <a:lnB w="12700" cap="flat" cmpd="sng">
                      <a:solidFill>
                        <a:srgbClr val="FFFFFF"/>
                      </a:solidFill>
                      <a:prstDash val="solid"/>
                      <a:round/>
                      <a:headEnd type="none" w="sm" len="sm"/>
                      <a:tailEnd type="none" w="sm" len="sm"/>
                    </a:lnB>
                    <a:solidFill>
                      <a:srgbClr val="DBDBDB"/>
                    </a:solidFill>
                  </a:tcPr>
                </a:tc>
                <a:extLst>
                  <a:ext uri="{0D108BD9-81ED-4DB2-BD59-A6C34878D82A}">
                    <a16:rowId xmlns:a16="http://schemas.microsoft.com/office/drawing/2014/main" val="10011"/>
                  </a:ext>
                </a:extLst>
              </a:tr>
              <a:tr h="370375">
                <a:tc>
                  <a:txBody>
                    <a:bodyPr/>
                    <a:lstStyle/>
                    <a:p>
                      <a:pPr marL="0" marR="0" lvl="0" indent="0" algn="l" rtl="0">
                        <a:lnSpc>
                          <a:spcPct val="100000"/>
                        </a:lnSpc>
                        <a:spcBef>
                          <a:spcPts val="0"/>
                        </a:spcBef>
                        <a:spcAft>
                          <a:spcPts val="0"/>
                        </a:spcAft>
                        <a:buClr>
                          <a:schemeClr val="hlink"/>
                        </a:buClr>
                        <a:buSzPts val="2000"/>
                        <a:buFont typeface="Noto Sans Symbols"/>
                        <a:buNone/>
                      </a:pPr>
                      <a:r>
                        <a:rPr lang="en-US" sz="2000" b="0" i="0" u="none" strike="noStrike" cap="none" dirty="0">
                          <a:solidFill>
                            <a:schemeClr val="dk1"/>
                          </a:solidFill>
                          <a:latin typeface="Arial"/>
                          <a:ea typeface="Arial"/>
                          <a:cs typeface="Arial"/>
                          <a:sym typeface="Arial"/>
                        </a:rPr>
                        <a:t>Pavement Layer</a:t>
                      </a:r>
                      <a:endParaRPr dirty="0"/>
                    </a:p>
                  </a:txBody>
                  <a:tcPr marL="91450" marR="91450" marT="45725" marB="45725">
                    <a:lnL w="28575" cap="flat" cmpd="sng">
                      <a:solidFill>
                        <a:srgbClr val="FFFFFF"/>
                      </a:solidFill>
                      <a:prstDash val="solid"/>
                      <a:round/>
                      <a:headEnd type="none" w="sm" len="sm"/>
                      <a:tailEnd type="none" w="sm" len="sm"/>
                    </a:lnL>
                    <a:lnR w="12700" cap="flat" cmpd="sng">
                      <a:solidFill>
                        <a:srgbClr val="FFFFFF"/>
                      </a:solidFill>
                      <a:prstDash val="solid"/>
                      <a:round/>
                      <a:headEnd type="none" w="sm" len="sm"/>
                      <a:tailEnd type="none" w="sm" len="sm"/>
                    </a:lnR>
                    <a:lnT w="12700" cap="flat" cmpd="sng">
                      <a:solidFill>
                        <a:srgbClr val="FFFFFF"/>
                      </a:solidFill>
                      <a:prstDash val="solid"/>
                      <a:round/>
                      <a:headEnd type="none" w="sm" len="sm"/>
                      <a:tailEnd type="none" w="sm" len="sm"/>
                    </a:lnT>
                    <a:lnB w="28575" cap="flat" cmpd="sng">
                      <a:solidFill>
                        <a:srgbClr val="FFFFFF"/>
                      </a:solidFill>
                      <a:prstDash val="solid"/>
                      <a:round/>
                      <a:headEnd type="none" w="sm" len="sm"/>
                      <a:tailEnd type="none" w="sm" len="sm"/>
                    </a:lnB>
                    <a:solidFill>
                      <a:srgbClr val="DBDBDB"/>
                    </a:solidFill>
                  </a:tcPr>
                </a:tc>
                <a:tc>
                  <a:txBody>
                    <a:bodyPr/>
                    <a:lstStyle/>
                    <a:p>
                      <a:pPr marL="0" marR="0" lvl="0" indent="0" algn="ctr" rtl="0">
                        <a:lnSpc>
                          <a:spcPct val="100000"/>
                        </a:lnSpc>
                        <a:spcBef>
                          <a:spcPts val="0"/>
                        </a:spcBef>
                        <a:spcAft>
                          <a:spcPts val="0"/>
                        </a:spcAft>
                        <a:buClr>
                          <a:schemeClr val="hlink"/>
                        </a:buClr>
                        <a:buSzPts val="2000"/>
                        <a:buFont typeface="Noto Sans Symbols"/>
                        <a:buNone/>
                      </a:pPr>
                      <a:r>
                        <a:rPr lang="en-US" sz="2000" b="0" i="0" u="none" strike="noStrike" cap="none" dirty="0">
                          <a:solidFill>
                            <a:schemeClr val="dk1"/>
                          </a:solidFill>
                          <a:latin typeface="Arial"/>
                          <a:ea typeface="Arial"/>
                          <a:cs typeface="Arial"/>
                          <a:sym typeface="Arial"/>
                        </a:rPr>
                        <a:t>PV</a:t>
                      </a:r>
                      <a:endParaRPr dirty="0"/>
                    </a:p>
                  </a:txBody>
                  <a:tcPr marL="91450" marR="91450" marT="45725" marB="45725">
                    <a:lnL w="12700" cap="flat" cmpd="sng">
                      <a:solidFill>
                        <a:srgbClr val="FFFFFF"/>
                      </a:solidFill>
                      <a:prstDash val="solid"/>
                      <a:round/>
                      <a:headEnd type="none" w="sm" len="sm"/>
                      <a:tailEnd type="none" w="sm" len="sm"/>
                    </a:lnL>
                    <a:lnR w="28575" cap="flat" cmpd="sng">
                      <a:solidFill>
                        <a:srgbClr val="FFFFFF"/>
                      </a:solidFill>
                      <a:prstDash val="solid"/>
                      <a:round/>
                      <a:headEnd type="none" w="sm" len="sm"/>
                      <a:tailEnd type="none" w="sm" len="sm"/>
                    </a:lnR>
                    <a:lnT w="12700" cap="flat" cmpd="sng">
                      <a:solidFill>
                        <a:srgbClr val="FFFFFF"/>
                      </a:solidFill>
                      <a:prstDash val="solid"/>
                      <a:round/>
                      <a:headEnd type="none" w="sm" len="sm"/>
                      <a:tailEnd type="none" w="sm" len="sm"/>
                    </a:lnT>
                    <a:lnB w="28575" cap="flat" cmpd="sng">
                      <a:solidFill>
                        <a:srgbClr val="FFFFFF"/>
                      </a:solidFill>
                      <a:prstDash val="solid"/>
                      <a:round/>
                      <a:headEnd type="none" w="sm" len="sm"/>
                      <a:tailEnd type="none" w="sm" len="sm"/>
                    </a:lnB>
                    <a:solidFill>
                      <a:srgbClr val="DBDBDB"/>
                    </a:solidFill>
                  </a:tcPr>
                </a:tc>
                <a:extLst>
                  <a:ext uri="{0D108BD9-81ED-4DB2-BD59-A6C34878D82A}">
                    <a16:rowId xmlns:a16="http://schemas.microsoft.com/office/drawing/2014/main" val="10012"/>
                  </a:ext>
                </a:extLst>
              </a:tr>
            </a:tbl>
          </a:graphicData>
        </a:graphic>
      </p:graphicFrame>
      <p:pic>
        <p:nvPicPr>
          <p:cNvPr id="11"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3985EAE6-BFA6-766D-A032-077E4DCB399E}"/>
              </a:ext>
            </a:extLst>
          </p:cNvPr>
          <p:cNvSpPr/>
          <p:nvPr/>
        </p:nvSpPr>
        <p:spPr>
          <a:xfrm>
            <a:off x="409363" y="179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id="{463D680D-A11B-0A8A-63D5-DD2C6F3FD516}"/>
              </a:ext>
            </a:extLst>
          </p:cNvPr>
          <p:cNvSpPr txBox="1"/>
          <p:nvPr/>
        </p:nvSpPr>
        <p:spPr>
          <a:xfrm>
            <a:off x="628477" y="40339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05E43288-C9C0-B2CA-0970-EB4E627B30CA}"/>
              </a:ext>
            </a:extLst>
          </p:cNvPr>
          <p:cNvSpPr txBox="1"/>
          <p:nvPr/>
        </p:nvSpPr>
        <p:spPr>
          <a:xfrm>
            <a:off x="628477" y="308960"/>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54"/>
                                        </p:tgtEl>
                                        <p:attrNameLst>
                                          <p:attrName>style.visibility</p:attrName>
                                        </p:attrNameLst>
                                      </p:cBhvr>
                                      <p:to>
                                        <p:strVal val="visible"/>
                                      </p:to>
                                    </p:set>
                                    <p:animEffect transition="in" filter="fade">
                                      <p:cBhvr>
                                        <p:cTn id="7" dur="1000"/>
                                        <p:tgtEl>
                                          <p:spTgt spid="2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72"/>
        <p:cNvGrpSpPr/>
        <p:nvPr/>
      </p:nvGrpSpPr>
      <p:grpSpPr>
        <a:xfrm>
          <a:off x="0" y="0"/>
          <a:ext cx="0" cy="0"/>
          <a:chOff x="0" y="0"/>
          <a:chExt cx="0" cy="0"/>
        </a:xfrm>
      </p:grpSpPr>
      <p:pic>
        <p:nvPicPr>
          <p:cNvPr id="274" name="Google Shape;274;p12"/>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278" name="Google Shape;278;p12"/>
          <p:cNvSpPr txBox="1"/>
          <p:nvPr/>
        </p:nvSpPr>
        <p:spPr>
          <a:xfrm>
            <a:off x="2269372" y="361184"/>
            <a:ext cx="4948301" cy="523220"/>
          </a:xfrm>
          <a:prstGeom prst="rect">
            <a:avLst/>
          </a:prstGeom>
          <a:noFill/>
          <a:ln>
            <a:noFill/>
          </a:ln>
        </p:spPr>
        <p:txBody>
          <a:bodyPr spcFirstLastPara="1" wrap="square" lIns="91425" tIns="45700" rIns="91425" bIns="45700" anchor="t" anchorCtr="0">
            <a:spAutoFit/>
          </a:bodyPr>
          <a:lstStyle>
            <a:defPPr marR="0" lvl="0" algn="l" rtl="0">
              <a:lnSpc>
                <a:spcPct val="100000"/>
              </a:lnSpc>
              <a:spcBef>
                <a:spcPts val="0"/>
              </a:spcBef>
              <a:spcAft>
                <a:spcPts val="0"/>
              </a:spcAft>
              <a:defRPr/>
            </a:defPPr>
            <a:lvl1pPr marL="0" indent="0">
              <a:buClr>
                <a:srgbClr val="FFFFFF"/>
              </a:buClr>
              <a:buSzPts val="2800"/>
              <a:buFont typeface="Calibri"/>
              <a:buNone/>
              <a:defRPr sz="2800" b="1">
                <a:effectLst>
                  <a:outerShdw blurRad="38100" dist="38100" dir="2700000" algn="tl">
                    <a:srgbClr val="000000">
                      <a:alpha val="43137"/>
                    </a:srgbClr>
                  </a:outerShdw>
                </a:effectLst>
                <a:latin typeface="Calibri"/>
                <a:ea typeface="Calibri"/>
                <a:cs typeface="Calibri"/>
              </a:defRPr>
            </a:lvl1pPr>
          </a:lstStyle>
          <a:p>
            <a:r>
              <a:rPr lang="en-US" dirty="0">
                <a:sym typeface="Calibri"/>
              </a:rPr>
              <a:t>Case study – Create activity  </a:t>
            </a:r>
            <a:endParaRPr dirty="0">
              <a:sym typeface="Calibri"/>
            </a:endParaRPr>
          </a:p>
        </p:txBody>
      </p:sp>
      <p:pic>
        <p:nvPicPr>
          <p:cNvPr id="280" name="Google Shape;280;p12"/>
          <p:cNvPicPr preferRelativeResize="0"/>
          <p:nvPr/>
        </p:nvPicPr>
        <p:blipFill rotWithShape="1">
          <a:blip r:embed="rId4">
            <a:alphaModFix/>
          </a:blip>
          <a:srcRect/>
          <a:stretch/>
        </p:blipFill>
        <p:spPr>
          <a:xfrm>
            <a:off x="1523604" y="1293977"/>
            <a:ext cx="8257706" cy="4783964"/>
          </a:xfrm>
          <a:prstGeom prst="rect">
            <a:avLst/>
          </a:prstGeom>
          <a:noFill/>
          <a:ln>
            <a:noFill/>
          </a:ln>
        </p:spPr>
      </p:pic>
      <p:pic>
        <p:nvPicPr>
          <p:cNvPr id="11"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84"/>
        <p:cNvGrpSpPr/>
        <p:nvPr/>
      </p:nvGrpSpPr>
      <p:grpSpPr>
        <a:xfrm>
          <a:off x="0" y="0"/>
          <a:ext cx="0" cy="0"/>
          <a:chOff x="0" y="0"/>
          <a:chExt cx="0" cy="0"/>
        </a:xfrm>
      </p:grpSpPr>
      <p:pic>
        <p:nvPicPr>
          <p:cNvPr id="286" name="Google Shape;286;p13"/>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290" name="Google Shape;290;p13"/>
          <p:cNvSpPr txBox="1"/>
          <p:nvPr/>
        </p:nvSpPr>
        <p:spPr>
          <a:xfrm>
            <a:off x="2269372" y="361184"/>
            <a:ext cx="4948301" cy="523220"/>
          </a:xfrm>
          <a:prstGeom prst="rect">
            <a:avLst/>
          </a:prstGeom>
          <a:noFill/>
          <a:ln>
            <a:noFill/>
          </a:ln>
        </p:spPr>
        <p:txBody>
          <a:bodyPr spcFirstLastPara="1" wrap="square" lIns="91425" tIns="45700" rIns="91425" bIns="45700" anchor="t" anchorCtr="0">
            <a:spAutoFit/>
          </a:bodyPr>
          <a:lstStyle>
            <a:defPPr marR="0" lvl="0" algn="l" rtl="0">
              <a:lnSpc>
                <a:spcPct val="100000"/>
              </a:lnSpc>
              <a:spcBef>
                <a:spcPts val="0"/>
              </a:spcBef>
              <a:spcAft>
                <a:spcPts val="0"/>
              </a:spcAft>
              <a:defRPr/>
            </a:defPPr>
            <a:lvl1pPr marL="0" indent="0">
              <a:buClr>
                <a:srgbClr val="FFFFFF"/>
              </a:buClr>
              <a:buSzPts val="2800"/>
              <a:buFont typeface="Calibri"/>
              <a:buNone/>
              <a:defRPr sz="2800" b="1">
                <a:effectLst>
                  <a:outerShdw blurRad="38100" dist="38100" dir="2700000" algn="tl">
                    <a:srgbClr val="000000">
                      <a:alpha val="43137"/>
                    </a:srgbClr>
                  </a:outerShdw>
                </a:effectLst>
                <a:latin typeface="Calibri"/>
                <a:ea typeface="Calibri"/>
                <a:cs typeface="Calibri"/>
              </a:defRPr>
            </a:lvl1pPr>
          </a:lstStyle>
          <a:p>
            <a:r>
              <a:rPr lang="en-US" dirty="0">
                <a:sym typeface="Calibri"/>
              </a:rPr>
              <a:t>Case study – Create activity  </a:t>
            </a:r>
            <a:endParaRPr dirty="0">
              <a:sym typeface="Calibri"/>
            </a:endParaRPr>
          </a:p>
        </p:txBody>
      </p:sp>
      <p:pic>
        <p:nvPicPr>
          <p:cNvPr id="292" name="Google Shape;292;p13"/>
          <p:cNvPicPr preferRelativeResize="0"/>
          <p:nvPr/>
        </p:nvPicPr>
        <p:blipFill rotWithShape="1">
          <a:blip r:embed="rId4">
            <a:alphaModFix/>
          </a:blip>
          <a:srcRect/>
          <a:stretch/>
        </p:blipFill>
        <p:spPr>
          <a:xfrm>
            <a:off x="1606731" y="884404"/>
            <a:ext cx="8451670" cy="4828721"/>
          </a:xfrm>
          <a:prstGeom prst="rect">
            <a:avLst/>
          </a:prstGeom>
          <a:noFill/>
          <a:ln>
            <a:noFill/>
          </a:ln>
        </p:spPr>
      </p:pic>
      <p:pic>
        <p:nvPicPr>
          <p:cNvPr id="11"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96"/>
        <p:cNvGrpSpPr/>
        <p:nvPr/>
      </p:nvGrpSpPr>
      <p:grpSpPr>
        <a:xfrm>
          <a:off x="0" y="0"/>
          <a:ext cx="0" cy="0"/>
          <a:chOff x="0" y="0"/>
          <a:chExt cx="0" cy="0"/>
        </a:xfrm>
      </p:grpSpPr>
      <p:pic>
        <p:nvPicPr>
          <p:cNvPr id="298" name="Google Shape;298;p14"/>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302" name="Google Shape;302;p14"/>
          <p:cNvSpPr txBox="1"/>
          <p:nvPr/>
        </p:nvSpPr>
        <p:spPr>
          <a:xfrm>
            <a:off x="2269372" y="361184"/>
            <a:ext cx="4948301"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2800"/>
              <a:buFont typeface="Calibri"/>
              <a:buNone/>
            </a:pPr>
            <a:r>
              <a:rPr lang="en-US" sz="2800" b="1" dirty="0">
                <a:effectLst>
                  <a:outerShdw blurRad="38100" dist="38100" dir="2700000" algn="tl">
                    <a:srgbClr val="000000">
                      <a:alpha val="43137"/>
                    </a:srgbClr>
                  </a:outerShdw>
                </a:effectLst>
                <a:latin typeface="Calibri"/>
                <a:ea typeface="Calibri"/>
                <a:cs typeface="Calibri"/>
                <a:sym typeface="Calibri"/>
              </a:rPr>
              <a:t>Case</a:t>
            </a:r>
            <a:r>
              <a:rPr lang="en-US" sz="2800" b="0" i="0" u="none" strike="noStrike" cap="none" dirty="0">
                <a:latin typeface="Calibri"/>
                <a:ea typeface="Calibri"/>
                <a:cs typeface="Calibri"/>
                <a:sym typeface="Calibri"/>
              </a:rPr>
              <a:t> </a:t>
            </a:r>
            <a:r>
              <a:rPr lang="en-US" sz="2800" b="1" dirty="0">
                <a:effectLst>
                  <a:outerShdw blurRad="38100" dist="38100" dir="2700000" algn="tl">
                    <a:srgbClr val="000000">
                      <a:alpha val="43137"/>
                    </a:srgbClr>
                  </a:outerShdw>
                </a:effectLst>
                <a:latin typeface="Calibri"/>
                <a:ea typeface="Calibri"/>
                <a:cs typeface="Calibri"/>
                <a:sym typeface="Calibri"/>
              </a:rPr>
              <a:t>study – Create activity  </a:t>
            </a:r>
            <a:endParaRPr sz="2800" b="1" dirty="0">
              <a:effectLst>
                <a:outerShdw blurRad="38100" dist="38100" dir="2700000" algn="tl">
                  <a:srgbClr val="000000">
                    <a:alpha val="43137"/>
                  </a:srgbClr>
                </a:outerShdw>
              </a:effectLst>
              <a:latin typeface="Calibri"/>
              <a:ea typeface="Calibri"/>
              <a:cs typeface="Calibri"/>
              <a:sym typeface="Calibri"/>
            </a:endParaRPr>
          </a:p>
        </p:txBody>
      </p:sp>
      <p:pic>
        <p:nvPicPr>
          <p:cNvPr id="304" name="Google Shape;304;p14"/>
          <p:cNvPicPr preferRelativeResize="0"/>
          <p:nvPr/>
        </p:nvPicPr>
        <p:blipFill rotWithShape="1">
          <a:blip r:embed="rId4">
            <a:alphaModFix/>
          </a:blip>
          <a:srcRect/>
          <a:stretch/>
        </p:blipFill>
        <p:spPr>
          <a:xfrm>
            <a:off x="1412767" y="955733"/>
            <a:ext cx="8488615" cy="4883783"/>
          </a:xfrm>
          <a:prstGeom prst="rect">
            <a:avLst/>
          </a:prstGeom>
          <a:noFill/>
          <a:ln>
            <a:noFill/>
          </a:ln>
        </p:spPr>
      </p:pic>
      <p:pic>
        <p:nvPicPr>
          <p:cNvPr id="11"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322"/>
        <p:cNvGrpSpPr/>
        <p:nvPr/>
      </p:nvGrpSpPr>
      <p:grpSpPr>
        <a:xfrm>
          <a:off x="0" y="0"/>
          <a:ext cx="0" cy="0"/>
          <a:chOff x="0" y="0"/>
          <a:chExt cx="0" cy="0"/>
        </a:xfrm>
      </p:grpSpPr>
      <p:pic>
        <p:nvPicPr>
          <p:cNvPr id="324" name="Google Shape;324;p16"/>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328" name="Google Shape;328;p16"/>
          <p:cNvSpPr txBox="1"/>
          <p:nvPr/>
        </p:nvSpPr>
        <p:spPr>
          <a:xfrm>
            <a:off x="2269372" y="361184"/>
            <a:ext cx="4948301" cy="523220"/>
          </a:xfrm>
          <a:prstGeom prst="rect">
            <a:avLst/>
          </a:prstGeom>
          <a:noFill/>
          <a:ln>
            <a:noFill/>
          </a:ln>
        </p:spPr>
        <p:txBody>
          <a:bodyPr spcFirstLastPara="1" wrap="square" lIns="91425" tIns="45700" rIns="91425" bIns="45700" anchor="t" anchorCtr="0">
            <a:spAutoFit/>
          </a:bodyPr>
          <a:lstStyle>
            <a:defPPr marR="0" lvl="0" algn="l" rtl="0">
              <a:lnSpc>
                <a:spcPct val="100000"/>
              </a:lnSpc>
              <a:spcBef>
                <a:spcPts val="0"/>
              </a:spcBef>
              <a:spcAft>
                <a:spcPts val="0"/>
              </a:spcAft>
            </a:defPPr>
            <a:lvl1pPr marL="0" indent="0">
              <a:buClr>
                <a:srgbClr val="FFFFFF"/>
              </a:buClr>
              <a:buSzPts val="2800"/>
              <a:buFont typeface="Calibri"/>
              <a:buNone/>
              <a:defRPr sz="2800" b="1">
                <a:effectLst>
                  <a:outerShdw blurRad="38100" dist="38100" dir="2700000" algn="tl">
                    <a:srgbClr val="000000">
                      <a:alpha val="43137"/>
                    </a:srgbClr>
                  </a:outerShdw>
                </a:effectLst>
                <a:latin typeface="Calibri"/>
                <a:ea typeface="Calibri"/>
                <a:cs typeface="Calibri"/>
              </a:defRPr>
            </a:lvl1pPr>
          </a:lstStyle>
          <a:p>
            <a:r>
              <a:rPr lang="en-US" dirty="0">
                <a:sym typeface="Calibri"/>
              </a:rPr>
              <a:t>Case study –  Scheduling</a:t>
            </a:r>
            <a:endParaRPr dirty="0">
              <a:sym typeface="Calibri"/>
            </a:endParaRPr>
          </a:p>
        </p:txBody>
      </p:sp>
      <p:pic>
        <p:nvPicPr>
          <p:cNvPr id="330" name="Google Shape;330;p16"/>
          <p:cNvPicPr preferRelativeResize="0"/>
          <p:nvPr/>
        </p:nvPicPr>
        <p:blipFill rotWithShape="1">
          <a:blip r:embed="rId4">
            <a:alphaModFix/>
          </a:blip>
          <a:srcRect/>
          <a:stretch/>
        </p:blipFill>
        <p:spPr>
          <a:xfrm>
            <a:off x="1874165" y="955733"/>
            <a:ext cx="8683983" cy="4957107"/>
          </a:xfrm>
          <a:prstGeom prst="rect">
            <a:avLst/>
          </a:prstGeom>
          <a:noFill/>
          <a:ln>
            <a:noFill/>
          </a:ln>
        </p:spPr>
      </p:pic>
      <p:pic>
        <p:nvPicPr>
          <p:cNvPr id="11"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sp>
        <p:nvSpPr>
          <p:cNvPr id="105" name="Google Shape;105;p2"/>
          <p:cNvSpPr txBox="1"/>
          <p:nvPr/>
        </p:nvSpPr>
        <p:spPr>
          <a:xfrm>
            <a:off x="1249723" y="1483855"/>
            <a:ext cx="9902228" cy="4832052"/>
          </a:xfrm>
          <a:prstGeom prst="rect">
            <a:avLst/>
          </a:prstGeom>
          <a:noFill/>
          <a:ln>
            <a:noFill/>
          </a:ln>
        </p:spPr>
        <p:txBody>
          <a:bodyPr spcFirstLastPara="1" wrap="square" lIns="91425" tIns="45700" rIns="91425" bIns="45700" anchor="t" anchorCtr="0">
            <a:spAutoFit/>
          </a:bodyPr>
          <a:lstStyle/>
          <a:p>
            <a:pPr marL="571500" indent="-571500">
              <a:buClrTx/>
              <a:buSzPts val="2400"/>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rPr>
              <a:t>Top Project Management Cases </a:t>
            </a:r>
          </a:p>
          <a:p>
            <a:pPr marL="571500" indent="-571500">
              <a:buClrTx/>
              <a:buSzPts val="2400"/>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Case study</a:t>
            </a:r>
            <a:endParaRPr sz="2800" b="1"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indent="-571500">
              <a:buClrTx/>
              <a:buSzPts val="2400"/>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Project duration versus cost</a:t>
            </a:r>
            <a:endParaRPr sz="2800" b="1"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indent="-571500">
              <a:buClrTx/>
              <a:buSzPts val="2400"/>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Acceleration and Schedule Compression</a:t>
            </a:r>
          </a:p>
          <a:p>
            <a:pPr marL="571500" indent="-571500">
              <a:buClrTx/>
              <a:buSzPts val="2400"/>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rPr>
              <a:t>Acceleration – Definition &amp; Key Principles</a:t>
            </a:r>
          </a:p>
          <a:p>
            <a:pPr marL="571500" indent="-571500">
              <a:buClrTx/>
              <a:buSzPts val="2400"/>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rPr>
              <a:t>Types of Acceleration</a:t>
            </a:r>
          </a:p>
          <a:p>
            <a:pPr marL="571500" indent="-571500">
              <a:buClrTx/>
              <a:buSzPts val="2400"/>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rPr>
              <a:t>Actual Acceleration</a:t>
            </a:r>
          </a:p>
          <a:p>
            <a:pPr marL="571500" indent="-571500">
              <a:buClrTx/>
              <a:buSzPts val="2400"/>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rPr>
              <a:t>Constructive Acceleration</a:t>
            </a:r>
          </a:p>
          <a:p>
            <a:pPr marL="571500" indent="-571500">
              <a:buClrTx/>
              <a:buSzPts val="2400"/>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rPr>
              <a:t>Forced Acceleration</a:t>
            </a:r>
          </a:p>
          <a:p>
            <a:pPr marL="571500" indent="-571500">
              <a:buClrTx/>
              <a:buSzPts val="2400"/>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rPr>
              <a:t>Schedule Compression Techniques</a:t>
            </a:r>
          </a:p>
          <a:p>
            <a:pPr marL="571500" indent="-571500">
              <a:buClrTx/>
              <a:buSzPts val="2400"/>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rPr>
              <a:t>Time–Cost Trade-Off </a:t>
            </a:r>
            <a:r>
              <a:rPr lang="en-US" sz="2800" kern="1200" dirty="0" smtClean="0">
                <a:solidFill>
                  <a:schemeClr val="tx1">
                    <a:lumMod val="65000"/>
                    <a:lumOff val="35000"/>
                  </a:schemeClr>
                </a:solidFill>
                <a:latin typeface="Times New Roman" panose="02020603050405020304" pitchFamily="18" charset="0"/>
                <a:cs typeface="Times New Roman" panose="02020603050405020304" pitchFamily="18" charset="0"/>
              </a:rPr>
              <a:t>Analysis</a:t>
            </a:r>
            <a:endPar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endParaRPr>
          </a:p>
        </p:txBody>
      </p:sp>
      <p:pic>
        <p:nvPicPr>
          <p:cNvPr id="14"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p:cNvSpPr txBox="1"/>
          <p:nvPr/>
        </p:nvSpPr>
        <p:spPr>
          <a:xfrm>
            <a:off x="623541" y="823517"/>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6409871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348"/>
        <p:cNvGrpSpPr/>
        <p:nvPr/>
      </p:nvGrpSpPr>
      <p:grpSpPr>
        <a:xfrm>
          <a:off x="0" y="0"/>
          <a:ext cx="0" cy="0"/>
          <a:chOff x="0" y="0"/>
          <a:chExt cx="0" cy="0"/>
        </a:xfrm>
      </p:grpSpPr>
      <p:pic>
        <p:nvPicPr>
          <p:cNvPr id="350" name="Google Shape;350;p18"/>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354" name="Google Shape;354;p18"/>
          <p:cNvSpPr txBox="1"/>
          <p:nvPr/>
        </p:nvSpPr>
        <p:spPr>
          <a:xfrm>
            <a:off x="2200644" y="764180"/>
            <a:ext cx="4948301" cy="523220"/>
          </a:xfrm>
          <a:prstGeom prst="rect">
            <a:avLst/>
          </a:prstGeom>
          <a:noFill/>
          <a:ln>
            <a:noFill/>
          </a:ln>
        </p:spPr>
        <p:txBody>
          <a:bodyPr spcFirstLastPara="1" wrap="square" lIns="91425" tIns="45700" rIns="91425" bIns="45700" anchor="t" anchorCtr="0">
            <a:spAutoFit/>
          </a:bodyPr>
          <a:lstStyle>
            <a:defPPr marR="0" lvl="0" algn="l" rtl="0">
              <a:lnSpc>
                <a:spcPct val="100000"/>
              </a:lnSpc>
              <a:spcBef>
                <a:spcPts val="0"/>
              </a:spcBef>
              <a:spcAft>
                <a:spcPts val="0"/>
              </a:spcAft>
              <a:defRPr/>
            </a:defPPr>
            <a:lvl1pPr marL="0" indent="0">
              <a:buClr>
                <a:srgbClr val="FFFFFF"/>
              </a:buClr>
              <a:buSzPts val="2800"/>
              <a:buFont typeface="Calibri"/>
              <a:buNone/>
              <a:defRPr sz="2800" b="1">
                <a:effectLst>
                  <a:outerShdw blurRad="38100" dist="38100" dir="2700000" algn="tl">
                    <a:srgbClr val="000000">
                      <a:alpha val="43137"/>
                    </a:srgbClr>
                  </a:outerShdw>
                </a:effectLst>
                <a:latin typeface="Calibri"/>
                <a:ea typeface="Calibri"/>
                <a:cs typeface="Calibri"/>
              </a:defRPr>
            </a:lvl1pPr>
          </a:lstStyle>
          <a:p>
            <a:r>
              <a:rPr lang="en-US">
                <a:sym typeface="Calibri"/>
              </a:rPr>
              <a:t>Project duration versus cost</a:t>
            </a:r>
            <a:endParaRPr/>
          </a:p>
        </p:txBody>
      </p:sp>
      <p:pic>
        <p:nvPicPr>
          <p:cNvPr id="356" name="Google Shape;356;p18"/>
          <p:cNvPicPr preferRelativeResize="0"/>
          <p:nvPr/>
        </p:nvPicPr>
        <p:blipFill rotWithShape="1">
          <a:blip r:embed="rId4">
            <a:alphaModFix/>
          </a:blip>
          <a:srcRect/>
          <a:stretch/>
        </p:blipFill>
        <p:spPr>
          <a:xfrm>
            <a:off x="2200644" y="1679551"/>
            <a:ext cx="6154229" cy="3877541"/>
          </a:xfrm>
          <a:prstGeom prst="rect">
            <a:avLst/>
          </a:prstGeom>
          <a:noFill/>
          <a:ln>
            <a:noFill/>
          </a:ln>
        </p:spPr>
      </p:pic>
      <p:pic>
        <p:nvPicPr>
          <p:cNvPr id="11"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sp>
        <p:nvSpPr>
          <p:cNvPr id="105" name="Google Shape;105;p2"/>
          <p:cNvSpPr txBox="1"/>
          <p:nvPr/>
        </p:nvSpPr>
        <p:spPr>
          <a:xfrm>
            <a:off x="1249723" y="1483855"/>
            <a:ext cx="9902228" cy="4832052"/>
          </a:xfrm>
          <a:prstGeom prst="rect">
            <a:avLst/>
          </a:prstGeom>
          <a:noFill/>
          <a:ln>
            <a:noFill/>
          </a:ln>
        </p:spPr>
        <p:txBody>
          <a:bodyPr spcFirstLastPara="1" wrap="square" lIns="91425" tIns="45700" rIns="91425" bIns="45700" anchor="t" anchorCtr="0">
            <a:spAutoFit/>
          </a:bodyPr>
          <a:lstStyle/>
          <a:p>
            <a:pPr marL="571500" indent="-571500">
              <a:buClrTx/>
              <a:buSzPts val="2400"/>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rPr>
              <a:t>Top Project Management Cases </a:t>
            </a:r>
          </a:p>
          <a:p>
            <a:pPr marL="571500" indent="-571500">
              <a:buClrTx/>
              <a:buSzPts val="2400"/>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Case study</a:t>
            </a:r>
            <a:endParaRPr sz="2800" b="1"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indent="-571500">
              <a:buClrTx/>
              <a:buSzPts val="2400"/>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Project duration versus cost</a:t>
            </a:r>
            <a:endParaRPr sz="2800" b="1"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indent="-571500">
              <a:buClrTx/>
              <a:buSzPts val="2400"/>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Acceleration and Schedule Compression</a:t>
            </a:r>
          </a:p>
          <a:p>
            <a:pPr marL="571500" indent="-571500">
              <a:buClrTx/>
              <a:buSzPts val="2400"/>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rPr>
              <a:t>Acceleration – Definition &amp; Key Principles</a:t>
            </a:r>
          </a:p>
          <a:p>
            <a:pPr marL="571500" indent="-571500">
              <a:buClrTx/>
              <a:buSzPts val="2400"/>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rPr>
              <a:t>Types of Acceleration</a:t>
            </a:r>
          </a:p>
          <a:p>
            <a:pPr marL="571500" indent="-571500">
              <a:buClrTx/>
              <a:buSzPts val="2400"/>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rPr>
              <a:t>Actual Acceleration</a:t>
            </a:r>
          </a:p>
          <a:p>
            <a:pPr marL="571500" indent="-571500">
              <a:buClrTx/>
              <a:buSzPts val="2400"/>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rPr>
              <a:t>Constructive Acceleration</a:t>
            </a:r>
          </a:p>
          <a:p>
            <a:pPr marL="571500" indent="-571500">
              <a:buClrTx/>
              <a:buSzPts val="2400"/>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rPr>
              <a:t>Forced Acceleration</a:t>
            </a:r>
          </a:p>
          <a:p>
            <a:pPr marL="571500" indent="-571500">
              <a:buClrTx/>
              <a:buSzPts val="2400"/>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rPr>
              <a:t>Schedule Compression Techniques</a:t>
            </a:r>
          </a:p>
          <a:p>
            <a:pPr marL="571500" indent="-571500">
              <a:buClrTx/>
              <a:buSzPts val="2400"/>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rPr>
              <a:t>Time–Cost Trade-Off </a:t>
            </a:r>
            <a:r>
              <a:rPr lang="en-US" sz="2800" kern="1200" dirty="0" smtClean="0">
                <a:solidFill>
                  <a:schemeClr val="tx1">
                    <a:lumMod val="65000"/>
                    <a:lumOff val="35000"/>
                  </a:schemeClr>
                </a:solidFill>
                <a:latin typeface="Times New Roman" panose="02020603050405020304" pitchFamily="18" charset="0"/>
                <a:cs typeface="Times New Roman" panose="02020603050405020304" pitchFamily="18" charset="0"/>
              </a:rPr>
              <a:t>Analysis</a:t>
            </a:r>
            <a:endPar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endParaRPr>
          </a:p>
        </p:txBody>
      </p:sp>
      <p:pic>
        <p:nvPicPr>
          <p:cNvPr id="14"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p:cNvSpPr txBox="1"/>
          <p:nvPr/>
        </p:nvSpPr>
        <p:spPr>
          <a:xfrm>
            <a:off x="623541" y="823517"/>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3501750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398"/>
        <p:cNvGrpSpPr/>
        <p:nvPr/>
      </p:nvGrpSpPr>
      <p:grpSpPr>
        <a:xfrm>
          <a:off x="0" y="0"/>
          <a:ext cx="0" cy="0"/>
          <a:chOff x="0" y="0"/>
          <a:chExt cx="0" cy="0"/>
        </a:xfrm>
      </p:grpSpPr>
      <p:pic>
        <p:nvPicPr>
          <p:cNvPr id="400" name="Google Shape;400;p22"/>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406" name="Google Shape;406;p22"/>
          <p:cNvSpPr/>
          <p:nvPr/>
        </p:nvSpPr>
        <p:spPr>
          <a:xfrm>
            <a:off x="157162" y="1586341"/>
            <a:ext cx="9521687" cy="3785611"/>
          </a:xfrm>
          <a:prstGeom prst="rect">
            <a:avLst/>
          </a:prstGeom>
          <a:noFill/>
          <a:ln>
            <a:noFill/>
          </a:ln>
        </p:spPr>
        <p:txBody>
          <a:bodyPr spcFirstLastPara="1" wrap="square" lIns="91425" tIns="45700" rIns="91425" bIns="45700" anchor="t" anchorCtr="0">
            <a:spAutoFit/>
          </a:bodyPr>
          <a:lstStyle/>
          <a:p>
            <a:endParaRPr lang="en-US" sz="2400" dirty="0"/>
          </a:p>
          <a:p>
            <a:pPr marL="342900" lvl="0" indent="-342900" eaLnBrk="0" fontAlgn="base" hangingPunct="0">
              <a:spcBef>
                <a:spcPct val="0"/>
              </a:spcBef>
              <a:spcAft>
                <a:spcPct val="0"/>
              </a:spcAft>
              <a:buClrTx/>
              <a:buFont typeface="Wingdings" panose="05000000000000000000" pitchFamily="2" charset="2"/>
              <a:buChar char="q"/>
            </a:pPr>
            <a:r>
              <a:rPr lang="en-US" altLang="en-US" sz="2400" dirty="0" smtClean="0">
                <a:solidFill>
                  <a:schemeClr val="tx1"/>
                </a:solidFill>
                <a:latin typeface="Arial" panose="020B0604020202020204" pitchFamily="34" charset="0"/>
              </a:rPr>
              <a:t>Construction projects require contractual delivery dates for control and accountability</a:t>
            </a:r>
          </a:p>
          <a:p>
            <a:pPr marL="342900" lvl="0" indent="-342900" eaLnBrk="0" fontAlgn="base" hangingPunct="0">
              <a:spcBef>
                <a:spcPct val="0"/>
              </a:spcBef>
              <a:spcAft>
                <a:spcPct val="0"/>
              </a:spcAft>
              <a:buClrTx/>
              <a:buFont typeface="Wingdings" panose="05000000000000000000" pitchFamily="2" charset="2"/>
              <a:buChar char="q"/>
            </a:pPr>
            <a:r>
              <a:rPr lang="en-US" altLang="en-US" sz="2400" dirty="0" smtClean="0">
                <a:solidFill>
                  <a:schemeClr val="tx1"/>
                </a:solidFill>
                <a:latin typeface="Arial" panose="020B0604020202020204" pitchFamily="34" charset="0"/>
              </a:rPr>
              <a:t>“Time is of the essence” highlights economic and operational importance</a:t>
            </a:r>
          </a:p>
          <a:p>
            <a:pPr marL="342900" lvl="0" indent="-342900" eaLnBrk="0" fontAlgn="base" hangingPunct="0">
              <a:spcBef>
                <a:spcPct val="0"/>
              </a:spcBef>
              <a:spcAft>
                <a:spcPct val="0"/>
              </a:spcAft>
              <a:buClrTx/>
              <a:buFont typeface="Wingdings" panose="05000000000000000000" pitchFamily="2" charset="2"/>
              <a:buChar char="q"/>
            </a:pPr>
            <a:r>
              <a:rPr lang="en-US" altLang="en-US" sz="2400" dirty="0" smtClean="0">
                <a:solidFill>
                  <a:schemeClr val="tx1"/>
                </a:solidFill>
                <a:latin typeface="Arial" panose="020B0604020202020204" pitchFamily="34" charset="0"/>
              </a:rPr>
              <a:t>Delays impact revenue, overhead, financing, and stakeholder commitments</a:t>
            </a:r>
          </a:p>
          <a:p>
            <a:pPr marL="342900" lvl="0" indent="-342900" eaLnBrk="0" fontAlgn="base" hangingPunct="0">
              <a:spcBef>
                <a:spcPct val="0"/>
              </a:spcBef>
              <a:spcAft>
                <a:spcPct val="0"/>
              </a:spcAft>
              <a:buClrTx/>
              <a:buFont typeface="Wingdings" panose="05000000000000000000" pitchFamily="2" charset="2"/>
              <a:buChar char="q"/>
            </a:pPr>
            <a:r>
              <a:rPr lang="en-US" altLang="en-US" sz="2400" dirty="0" smtClean="0">
                <a:solidFill>
                  <a:schemeClr val="tx1"/>
                </a:solidFill>
                <a:latin typeface="Arial" panose="020B0604020202020204" pitchFamily="34" charset="0"/>
              </a:rPr>
              <a:t>Acceleration = adding resources/hours to reduce duration</a:t>
            </a:r>
          </a:p>
          <a:p>
            <a:pPr marL="342900" lvl="0" indent="-342900" eaLnBrk="0" fontAlgn="base" hangingPunct="0">
              <a:spcBef>
                <a:spcPct val="0"/>
              </a:spcBef>
              <a:spcAft>
                <a:spcPct val="0"/>
              </a:spcAft>
              <a:buClrTx/>
              <a:buFont typeface="Wingdings" panose="05000000000000000000" pitchFamily="2" charset="2"/>
              <a:buChar char="q"/>
            </a:pPr>
            <a:r>
              <a:rPr lang="en-US" altLang="en-US" sz="2400" dirty="0" smtClean="0">
                <a:solidFill>
                  <a:schemeClr val="tx1"/>
                </a:solidFill>
                <a:latin typeface="Arial" panose="020B0604020202020204" pitchFamily="34" charset="0"/>
              </a:rPr>
              <a:t>Schedule compression = completing the project earlier with optimal cost balance</a:t>
            </a:r>
            <a:endParaRPr lang="en-US" altLang="en-US" sz="2400" dirty="0">
              <a:solidFill>
                <a:schemeClr val="tx1"/>
              </a:solidFill>
              <a:latin typeface="Arial" panose="020B0604020202020204" pitchFamily="34" charset="0"/>
            </a:endParaRPr>
          </a:p>
        </p:txBody>
      </p:sp>
      <p:pic>
        <p:nvPicPr>
          <p:cNvPr id="11"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5" name="Google Shape;405;p22"/>
          <p:cNvSpPr/>
          <p:nvPr/>
        </p:nvSpPr>
        <p:spPr>
          <a:xfrm>
            <a:off x="2046830" y="739062"/>
            <a:ext cx="7965387" cy="954067"/>
          </a:xfrm>
          <a:prstGeom prst="rect">
            <a:avLst/>
          </a:prstGeom>
          <a:noFill/>
          <a:ln>
            <a:noFill/>
          </a:ln>
        </p:spPr>
        <p:txBody>
          <a:bodyPr spcFirstLastPara="1" wrap="square" lIns="91425" tIns="45700" rIns="91425" bIns="45700" anchor="t" anchorCtr="0">
            <a:spAutoFit/>
          </a:bodyPr>
          <a:lstStyle/>
          <a:p>
            <a:r>
              <a:rPr lang="en-US" sz="2800" b="1" smtClean="0"/>
              <a:t>Acceleration &amp; Schedule Compression – Overview</a:t>
            </a:r>
            <a:endParaRPr lang="en-US" sz="2800" b="1" dirty="0"/>
          </a:p>
        </p:txBody>
      </p:sp>
      <p:sp>
        <p:nvSpPr>
          <p:cNvPr id="19" name="Rectangle 18">
            <a:extLst>
              <a:ext uri="{FF2B5EF4-FFF2-40B4-BE49-F238E27FC236}">
                <a16:creationId xmlns:a16="http://schemas.microsoft.com/office/drawing/2014/main"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a:extLst>
              <a:ext uri="{FF2B5EF4-FFF2-40B4-BE49-F238E27FC236}">
                <a16:creationId xmlns:a16="http://schemas.microsoft.com/office/drawing/2014/main"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1" name="TextBox 20">
            <a:extLst>
              <a:ext uri="{FF2B5EF4-FFF2-40B4-BE49-F238E27FC236}">
                <a16:creationId xmlns:a16="http://schemas.microsoft.com/office/drawing/2014/main"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Rectangle 3"/>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65405058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sp>
        <p:nvSpPr>
          <p:cNvPr id="105" name="Google Shape;105;p2"/>
          <p:cNvSpPr txBox="1"/>
          <p:nvPr/>
        </p:nvSpPr>
        <p:spPr>
          <a:xfrm>
            <a:off x="1249723" y="1483855"/>
            <a:ext cx="9902228" cy="4832052"/>
          </a:xfrm>
          <a:prstGeom prst="rect">
            <a:avLst/>
          </a:prstGeom>
          <a:noFill/>
          <a:ln>
            <a:noFill/>
          </a:ln>
        </p:spPr>
        <p:txBody>
          <a:bodyPr spcFirstLastPara="1" wrap="square" lIns="91425" tIns="45700" rIns="91425" bIns="45700" anchor="t" anchorCtr="0">
            <a:spAutoFit/>
          </a:bodyPr>
          <a:lstStyle/>
          <a:p>
            <a:pPr marL="571500" indent="-571500">
              <a:buClrTx/>
              <a:buSzPts val="2400"/>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rPr>
              <a:t>Top Project Management Cases </a:t>
            </a:r>
          </a:p>
          <a:p>
            <a:pPr marL="571500" indent="-571500">
              <a:buClrTx/>
              <a:buSzPts val="2400"/>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Case study</a:t>
            </a:r>
            <a:endParaRPr sz="2800" b="1"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indent="-571500">
              <a:buClrTx/>
              <a:buSzPts val="2400"/>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Project duration versus cost</a:t>
            </a:r>
            <a:endParaRPr sz="2800" b="1"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indent="-571500">
              <a:buClrTx/>
              <a:buSzPts val="2400"/>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Acceleration and Schedule Compression</a:t>
            </a:r>
          </a:p>
          <a:p>
            <a:pPr marL="571500" indent="-571500">
              <a:buClrTx/>
              <a:buSzPts val="2400"/>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rPr>
              <a:t>Acceleration – Definition &amp; Key Principles</a:t>
            </a:r>
          </a:p>
          <a:p>
            <a:pPr marL="571500" indent="-571500">
              <a:buClrTx/>
              <a:buSzPts val="2400"/>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rPr>
              <a:t>Types of Acceleration</a:t>
            </a:r>
          </a:p>
          <a:p>
            <a:pPr marL="571500" indent="-571500">
              <a:buClrTx/>
              <a:buSzPts val="2400"/>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rPr>
              <a:t>Actual Acceleration</a:t>
            </a:r>
          </a:p>
          <a:p>
            <a:pPr marL="571500" indent="-571500">
              <a:buClrTx/>
              <a:buSzPts val="2400"/>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rPr>
              <a:t>Constructive Acceleration</a:t>
            </a:r>
          </a:p>
          <a:p>
            <a:pPr marL="571500" indent="-571500">
              <a:buClrTx/>
              <a:buSzPts val="2400"/>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rPr>
              <a:t>Forced Acceleration</a:t>
            </a:r>
          </a:p>
          <a:p>
            <a:pPr marL="571500" indent="-571500">
              <a:buClrTx/>
              <a:buSzPts val="2400"/>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rPr>
              <a:t>Schedule Compression Techniques</a:t>
            </a:r>
          </a:p>
          <a:p>
            <a:pPr marL="571500" indent="-571500">
              <a:buClrTx/>
              <a:buSzPts val="2400"/>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rPr>
              <a:t>Time–Cost Trade-Off </a:t>
            </a:r>
            <a:r>
              <a:rPr lang="en-US" sz="2800" kern="1200" dirty="0" smtClean="0">
                <a:solidFill>
                  <a:schemeClr val="tx1">
                    <a:lumMod val="65000"/>
                    <a:lumOff val="35000"/>
                  </a:schemeClr>
                </a:solidFill>
                <a:latin typeface="Times New Roman" panose="02020603050405020304" pitchFamily="18" charset="0"/>
                <a:cs typeface="Times New Roman" panose="02020603050405020304" pitchFamily="18" charset="0"/>
              </a:rPr>
              <a:t>Analysis</a:t>
            </a:r>
            <a:endPar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endParaRPr>
          </a:p>
        </p:txBody>
      </p:sp>
      <p:pic>
        <p:nvPicPr>
          <p:cNvPr id="14"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p:cNvSpPr txBox="1"/>
          <p:nvPr/>
        </p:nvSpPr>
        <p:spPr>
          <a:xfrm>
            <a:off x="623541" y="823517"/>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7382265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398"/>
        <p:cNvGrpSpPr/>
        <p:nvPr/>
      </p:nvGrpSpPr>
      <p:grpSpPr>
        <a:xfrm>
          <a:off x="0" y="0"/>
          <a:ext cx="0" cy="0"/>
          <a:chOff x="0" y="0"/>
          <a:chExt cx="0" cy="0"/>
        </a:xfrm>
      </p:grpSpPr>
      <p:pic>
        <p:nvPicPr>
          <p:cNvPr id="400" name="Google Shape;400;p22"/>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406" name="Google Shape;406;p22"/>
          <p:cNvSpPr/>
          <p:nvPr/>
        </p:nvSpPr>
        <p:spPr>
          <a:xfrm>
            <a:off x="157163" y="1586341"/>
            <a:ext cx="9273164" cy="3231614"/>
          </a:xfrm>
          <a:prstGeom prst="rect">
            <a:avLst/>
          </a:prstGeom>
          <a:noFill/>
          <a:ln>
            <a:noFill/>
          </a:ln>
        </p:spPr>
        <p:txBody>
          <a:bodyPr spcFirstLastPara="1" wrap="square" lIns="91425" tIns="45700" rIns="91425" bIns="45700" anchor="t" anchorCtr="0">
            <a:spAutoFit/>
          </a:bodyPr>
          <a:lstStyle/>
          <a:p>
            <a:pPr marL="342900" indent="-342900">
              <a:buFont typeface="Wingdings" panose="05000000000000000000" pitchFamily="2" charset="2"/>
              <a:buChar char="q"/>
            </a:pPr>
            <a:endParaRPr lang="en-US" sz="2400" dirty="0"/>
          </a:p>
          <a:p>
            <a:pPr marL="342900" lvl="0" indent="-342900" eaLnBrk="0" fontAlgn="base" hangingPunct="0">
              <a:lnSpc>
                <a:spcPct val="150000"/>
              </a:lnSpc>
              <a:spcBef>
                <a:spcPct val="0"/>
              </a:spcBef>
              <a:spcAft>
                <a:spcPct val="0"/>
              </a:spcAft>
              <a:buClrTx/>
              <a:buFont typeface="Wingdings" panose="05000000000000000000" pitchFamily="2" charset="2"/>
              <a:buChar char="q"/>
            </a:pPr>
            <a:r>
              <a:rPr lang="en-US" altLang="en-US" sz="2400" dirty="0">
                <a:solidFill>
                  <a:schemeClr val="tx1"/>
                </a:solidFill>
                <a:latin typeface="Arial" panose="020B0604020202020204" pitchFamily="34" charset="0"/>
              </a:rPr>
              <a:t>Acceleration = adding labor, shifts, overtime, or resources</a:t>
            </a:r>
          </a:p>
          <a:p>
            <a:pPr marL="342900" lvl="0" indent="-342900" eaLnBrk="0" fontAlgn="base" hangingPunct="0">
              <a:lnSpc>
                <a:spcPct val="150000"/>
              </a:lnSpc>
              <a:spcBef>
                <a:spcPct val="0"/>
              </a:spcBef>
              <a:spcAft>
                <a:spcPct val="0"/>
              </a:spcAft>
              <a:buClrTx/>
              <a:buFont typeface="Wingdings" panose="05000000000000000000" pitchFamily="2" charset="2"/>
              <a:buChar char="q"/>
            </a:pPr>
            <a:r>
              <a:rPr lang="en-US" altLang="en-US" sz="2400" dirty="0">
                <a:solidFill>
                  <a:schemeClr val="tx1"/>
                </a:solidFill>
                <a:latin typeface="Arial" panose="020B0604020202020204" pitchFamily="34" charset="0"/>
              </a:rPr>
              <a:t>Must focus on </a:t>
            </a:r>
            <a:r>
              <a:rPr lang="en-US" altLang="en-US" sz="2400" b="1" dirty="0">
                <a:solidFill>
                  <a:schemeClr val="tx1"/>
                </a:solidFill>
                <a:latin typeface="Arial" panose="020B0604020202020204" pitchFamily="34" charset="0"/>
              </a:rPr>
              <a:t>critical path tasks</a:t>
            </a:r>
            <a:r>
              <a:rPr lang="en-US" altLang="en-US" sz="2400" dirty="0">
                <a:solidFill>
                  <a:schemeClr val="tx1"/>
                </a:solidFill>
                <a:latin typeface="Arial" panose="020B0604020202020204" pitchFamily="34" charset="0"/>
              </a:rPr>
              <a:t> to impact overall duration</a:t>
            </a:r>
          </a:p>
          <a:p>
            <a:pPr marL="342900" lvl="0" indent="-342900" eaLnBrk="0" fontAlgn="base" hangingPunct="0">
              <a:lnSpc>
                <a:spcPct val="150000"/>
              </a:lnSpc>
              <a:spcBef>
                <a:spcPct val="0"/>
              </a:spcBef>
              <a:spcAft>
                <a:spcPct val="0"/>
              </a:spcAft>
              <a:buClrTx/>
              <a:buFont typeface="Wingdings" panose="05000000000000000000" pitchFamily="2" charset="2"/>
              <a:buChar char="q"/>
            </a:pPr>
            <a:r>
              <a:rPr lang="en-US" altLang="en-US" sz="2400" dirty="0">
                <a:solidFill>
                  <a:schemeClr val="tx1"/>
                </a:solidFill>
                <a:latin typeface="Arial" panose="020B0604020202020204" pitchFamily="34" charset="0"/>
              </a:rPr>
              <a:t>Accelerating noncritical tasks has limited benefit</a:t>
            </a:r>
          </a:p>
          <a:p>
            <a:pPr marL="342900" lvl="0" indent="-342900" eaLnBrk="0" fontAlgn="base" hangingPunct="0">
              <a:lnSpc>
                <a:spcPct val="150000"/>
              </a:lnSpc>
              <a:spcBef>
                <a:spcPct val="0"/>
              </a:spcBef>
              <a:spcAft>
                <a:spcPct val="0"/>
              </a:spcAft>
              <a:buClrTx/>
              <a:buFont typeface="Wingdings" panose="05000000000000000000" pitchFamily="2" charset="2"/>
              <a:buChar char="q"/>
            </a:pPr>
            <a:r>
              <a:rPr lang="en-US" altLang="en-US" sz="2400" dirty="0">
                <a:solidFill>
                  <a:schemeClr val="tx1"/>
                </a:solidFill>
                <a:latin typeface="Arial" panose="020B0604020202020204" pitchFamily="34" charset="0"/>
              </a:rPr>
              <a:t>Shortening schedule typically increases direct costs</a:t>
            </a:r>
          </a:p>
          <a:p>
            <a:pPr marL="342900" lvl="0" indent="-342900" eaLnBrk="0" fontAlgn="base" hangingPunct="0">
              <a:lnSpc>
                <a:spcPct val="150000"/>
              </a:lnSpc>
              <a:spcBef>
                <a:spcPct val="0"/>
              </a:spcBef>
              <a:spcAft>
                <a:spcPct val="0"/>
              </a:spcAft>
              <a:buClrTx/>
              <a:buFont typeface="Wingdings" panose="05000000000000000000" pitchFamily="2" charset="2"/>
              <a:buChar char="q"/>
            </a:pPr>
            <a:r>
              <a:rPr lang="en-US" altLang="en-US" sz="2400" dirty="0">
                <a:solidFill>
                  <a:schemeClr val="tx1"/>
                </a:solidFill>
                <a:latin typeface="Arial" panose="020B0604020202020204" pitchFamily="34" charset="0"/>
              </a:rPr>
              <a:t>Requires detailed analysis of remaining duration and resources</a:t>
            </a:r>
          </a:p>
        </p:txBody>
      </p:sp>
      <p:pic>
        <p:nvPicPr>
          <p:cNvPr id="11"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5" name="Google Shape;405;p22"/>
          <p:cNvSpPr/>
          <p:nvPr/>
        </p:nvSpPr>
        <p:spPr>
          <a:xfrm>
            <a:off x="2046830" y="739062"/>
            <a:ext cx="7965387" cy="523180"/>
          </a:xfrm>
          <a:prstGeom prst="rect">
            <a:avLst/>
          </a:prstGeom>
          <a:noFill/>
          <a:ln>
            <a:noFill/>
          </a:ln>
        </p:spPr>
        <p:txBody>
          <a:bodyPr spcFirstLastPara="1" wrap="square" lIns="91425" tIns="45700" rIns="91425" bIns="45700" anchor="t" anchorCtr="0">
            <a:spAutoFit/>
          </a:bodyPr>
          <a:lstStyle/>
          <a:p>
            <a:r>
              <a:rPr lang="en-US" sz="2800" b="1" dirty="0"/>
              <a:t>Acceleration – Definition &amp; Key Principles</a:t>
            </a:r>
          </a:p>
        </p:txBody>
      </p:sp>
      <p:sp>
        <p:nvSpPr>
          <p:cNvPr id="19" name="Rectangle 18">
            <a:extLst>
              <a:ext uri="{FF2B5EF4-FFF2-40B4-BE49-F238E27FC236}">
                <a16:creationId xmlns:a16="http://schemas.microsoft.com/office/drawing/2014/main"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a:extLst>
              <a:ext uri="{FF2B5EF4-FFF2-40B4-BE49-F238E27FC236}">
                <a16:creationId xmlns:a16="http://schemas.microsoft.com/office/drawing/2014/main"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1" name="TextBox 20">
            <a:extLst>
              <a:ext uri="{FF2B5EF4-FFF2-40B4-BE49-F238E27FC236}">
                <a16:creationId xmlns:a16="http://schemas.microsoft.com/office/drawing/2014/main"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5518091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386"/>
        <p:cNvGrpSpPr/>
        <p:nvPr/>
      </p:nvGrpSpPr>
      <p:grpSpPr>
        <a:xfrm>
          <a:off x="0" y="0"/>
          <a:ext cx="0" cy="0"/>
          <a:chOff x="0" y="0"/>
          <a:chExt cx="0" cy="0"/>
        </a:xfrm>
      </p:grpSpPr>
      <p:pic>
        <p:nvPicPr>
          <p:cNvPr id="388" name="Google Shape;388;p21"/>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393" name="Google Shape;393;p21"/>
          <p:cNvSpPr/>
          <p:nvPr/>
        </p:nvSpPr>
        <p:spPr>
          <a:xfrm>
            <a:off x="2681384" y="619700"/>
            <a:ext cx="2327344" cy="52318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Calibri"/>
              <a:buNone/>
            </a:pPr>
            <a:r>
              <a:rPr lang="en-US" sz="2800" b="1">
                <a:effectLst>
                  <a:outerShdw blurRad="38100" dist="38100" dir="2700000" algn="tl">
                    <a:srgbClr val="000000">
                      <a:alpha val="43137"/>
                    </a:srgbClr>
                  </a:outerShdw>
                </a:effectLst>
                <a:latin typeface="Calibri"/>
                <a:ea typeface="Calibri"/>
                <a:cs typeface="Calibri"/>
                <a:sym typeface="Calibri"/>
              </a:rPr>
              <a:t>Acceleration</a:t>
            </a:r>
            <a:endParaRPr sz="2800" b="1">
              <a:effectLst>
                <a:outerShdw blurRad="38100" dist="38100" dir="2700000" algn="tl">
                  <a:srgbClr val="000000">
                    <a:alpha val="43137"/>
                  </a:srgbClr>
                </a:outerShdw>
              </a:effectLst>
              <a:latin typeface="Calibri"/>
              <a:ea typeface="Calibri"/>
              <a:cs typeface="Calibri"/>
            </a:endParaRPr>
          </a:p>
        </p:txBody>
      </p:sp>
      <p:sp>
        <p:nvSpPr>
          <p:cNvPr id="394" name="Google Shape;394;p21"/>
          <p:cNvSpPr/>
          <p:nvPr/>
        </p:nvSpPr>
        <p:spPr>
          <a:xfrm>
            <a:off x="1034473" y="2265557"/>
            <a:ext cx="10640291" cy="2677656"/>
          </a:xfrm>
          <a:prstGeom prst="rect">
            <a:avLst/>
          </a:prstGeom>
          <a:noFill/>
          <a:ln>
            <a:noFill/>
          </a:ln>
        </p:spPr>
        <p:txBody>
          <a:bodyPr spcFirstLastPara="1" wrap="square" lIns="91425" tIns="45700" rIns="91425" bIns="45700" anchor="t" anchorCtr="0">
            <a:spAutoFit/>
          </a:bodyPr>
          <a:lstStyle/>
          <a:p>
            <a:pPr marL="342900" marR="0" lvl="0" indent="-342900" algn="l" rtl="0">
              <a:lnSpc>
                <a:spcPct val="100000"/>
              </a:lnSpc>
              <a:spcBef>
                <a:spcPts val="0"/>
              </a:spcBef>
              <a:spcAft>
                <a:spcPts val="0"/>
              </a:spcAft>
              <a:buClr>
                <a:srgbClr val="000000"/>
              </a:buClr>
              <a:buSzPts val="2400"/>
              <a:buFont typeface="Wingdings" panose="05000000000000000000" pitchFamily="2" charset="2"/>
              <a:buChar char="q"/>
            </a:pPr>
            <a:r>
              <a:rPr lang="en-US" sz="2400" b="0" i="0" u="none" strike="noStrike" cap="none" dirty="0">
                <a:solidFill>
                  <a:srgbClr val="000000"/>
                </a:solidFill>
                <a:latin typeface="Arial"/>
                <a:ea typeface="Arial"/>
                <a:cs typeface="Arial"/>
                <a:sym typeface="Arial"/>
              </a:rPr>
              <a:t>Delivering on time or ahead of schedule is important for all parties, from subcontractors all the way up to the owner.</a:t>
            </a:r>
            <a:endParaRPr dirty="0"/>
          </a:p>
          <a:p>
            <a:pPr marL="342900" marR="0" lvl="0" indent="-342900" algn="l" rtl="0">
              <a:lnSpc>
                <a:spcPct val="100000"/>
              </a:lnSpc>
              <a:spcBef>
                <a:spcPts val="0"/>
              </a:spcBef>
              <a:spcAft>
                <a:spcPts val="0"/>
              </a:spcAft>
              <a:buClr>
                <a:schemeClr val="dk1"/>
              </a:buClr>
              <a:buSzPts val="2400"/>
              <a:buFont typeface="Wingdings" panose="05000000000000000000" pitchFamily="2" charset="2"/>
              <a:buChar char="q"/>
            </a:pPr>
            <a:endParaRPr sz="2400" b="0" i="0" u="none" strike="noStrike" cap="none" dirty="0">
              <a:solidFill>
                <a:srgbClr val="000000"/>
              </a:solidFill>
              <a:latin typeface="Arial"/>
              <a:ea typeface="Arial"/>
              <a:cs typeface="Arial"/>
              <a:sym typeface="Arial"/>
            </a:endParaRPr>
          </a:p>
          <a:p>
            <a:pPr marL="342900" marR="0" lvl="0" indent="-342900" algn="l" rtl="0">
              <a:lnSpc>
                <a:spcPct val="100000"/>
              </a:lnSpc>
              <a:spcBef>
                <a:spcPts val="0"/>
              </a:spcBef>
              <a:spcAft>
                <a:spcPts val="0"/>
              </a:spcAft>
              <a:buClr>
                <a:srgbClr val="000000"/>
              </a:buClr>
              <a:buSzPts val="2400"/>
              <a:buFont typeface="Wingdings" panose="05000000000000000000" pitchFamily="2" charset="2"/>
              <a:buChar char="q"/>
            </a:pPr>
            <a:r>
              <a:rPr lang="en-US" sz="2400" b="0" i="0" u="none" strike="noStrike" cap="none" dirty="0">
                <a:solidFill>
                  <a:srgbClr val="000000"/>
                </a:solidFill>
                <a:latin typeface="Arial"/>
                <a:ea typeface="Arial"/>
                <a:cs typeface="Arial"/>
                <a:sym typeface="Arial"/>
              </a:rPr>
              <a:t>Finishing within or under budget is another important goal. </a:t>
            </a:r>
            <a:endParaRPr sz="2400" b="0" i="0" u="none" strike="noStrike" cap="none" dirty="0">
              <a:solidFill>
                <a:srgbClr val="000000"/>
              </a:solidFill>
              <a:latin typeface="Arial"/>
              <a:ea typeface="Arial"/>
              <a:cs typeface="Arial"/>
              <a:sym typeface="Arial"/>
            </a:endParaRPr>
          </a:p>
          <a:p>
            <a:pPr marL="342900" marR="0" lvl="0" indent="-342900" algn="l" rtl="0">
              <a:lnSpc>
                <a:spcPct val="100000"/>
              </a:lnSpc>
              <a:spcBef>
                <a:spcPts val="0"/>
              </a:spcBef>
              <a:spcAft>
                <a:spcPts val="0"/>
              </a:spcAft>
              <a:buClr>
                <a:schemeClr val="dk1"/>
              </a:buClr>
              <a:buSzPts val="2400"/>
              <a:buFont typeface="Wingdings" panose="05000000000000000000" pitchFamily="2" charset="2"/>
              <a:buChar char="q"/>
            </a:pPr>
            <a:endParaRPr sz="2400" b="0" i="0" u="none" strike="noStrike" cap="none" dirty="0">
              <a:solidFill>
                <a:srgbClr val="000000"/>
              </a:solidFill>
              <a:latin typeface="Arial"/>
              <a:ea typeface="Arial"/>
              <a:cs typeface="Arial"/>
              <a:sym typeface="Arial"/>
            </a:endParaRPr>
          </a:p>
          <a:p>
            <a:pPr marL="342900" marR="0" lvl="0" indent="-342900" algn="l" rtl="0">
              <a:lnSpc>
                <a:spcPct val="100000"/>
              </a:lnSpc>
              <a:spcBef>
                <a:spcPts val="0"/>
              </a:spcBef>
              <a:spcAft>
                <a:spcPts val="0"/>
              </a:spcAft>
              <a:buClr>
                <a:srgbClr val="000000"/>
              </a:buClr>
              <a:buSzPts val="2400"/>
              <a:buFont typeface="Wingdings" panose="05000000000000000000" pitchFamily="2" charset="2"/>
              <a:buChar char="q"/>
            </a:pPr>
            <a:r>
              <a:rPr lang="en-US" sz="2400" b="0" i="0" u="none" strike="noStrike" cap="none" dirty="0">
                <a:solidFill>
                  <a:srgbClr val="000000"/>
                </a:solidFill>
                <a:latin typeface="Arial"/>
                <a:ea typeface="Arial"/>
                <a:cs typeface="Arial"/>
                <a:sym typeface="Arial"/>
              </a:rPr>
              <a:t>The real achievement, however, is doing both simultaneously. Unfortunately, this may not always be possible.</a:t>
            </a:r>
            <a:endParaRPr dirty="0"/>
          </a:p>
        </p:txBody>
      </p:sp>
      <p:pic>
        <p:nvPicPr>
          <p:cNvPr id="11"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1858057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398"/>
        <p:cNvGrpSpPr/>
        <p:nvPr/>
      </p:nvGrpSpPr>
      <p:grpSpPr>
        <a:xfrm>
          <a:off x="0" y="0"/>
          <a:ext cx="0" cy="0"/>
          <a:chOff x="0" y="0"/>
          <a:chExt cx="0" cy="0"/>
        </a:xfrm>
      </p:grpSpPr>
      <p:pic>
        <p:nvPicPr>
          <p:cNvPr id="400" name="Google Shape;400;p22"/>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405" name="Google Shape;405;p22"/>
          <p:cNvSpPr/>
          <p:nvPr/>
        </p:nvSpPr>
        <p:spPr>
          <a:xfrm>
            <a:off x="2599497" y="588478"/>
            <a:ext cx="2272753" cy="52318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Calibri"/>
              <a:buNone/>
            </a:pPr>
            <a:r>
              <a:rPr lang="en-US" sz="2800" b="1" dirty="0">
                <a:effectLst>
                  <a:outerShdw blurRad="38100" dist="38100" dir="2700000" algn="tl">
                    <a:srgbClr val="000000">
                      <a:alpha val="43137"/>
                    </a:srgbClr>
                  </a:outerShdw>
                </a:effectLst>
                <a:latin typeface="Calibri"/>
                <a:ea typeface="Calibri"/>
                <a:cs typeface="Calibri"/>
                <a:sym typeface="Calibri"/>
              </a:rPr>
              <a:t>Acceleration</a:t>
            </a:r>
            <a:endParaRPr sz="2800" b="1" dirty="0">
              <a:effectLst>
                <a:outerShdw blurRad="38100" dist="38100" dir="2700000" algn="tl">
                  <a:srgbClr val="000000">
                    <a:alpha val="43137"/>
                  </a:srgbClr>
                </a:outerShdw>
              </a:effectLst>
              <a:latin typeface="Calibri"/>
              <a:ea typeface="Calibri"/>
              <a:cs typeface="Calibri"/>
            </a:endParaRPr>
          </a:p>
        </p:txBody>
      </p:sp>
      <p:sp>
        <p:nvSpPr>
          <p:cNvPr id="406" name="Google Shape;406;p22"/>
          <p:cNvSpPr/>
          <p:nvPr/>
        </p:nvSpPr>
        <p:spPr>
          <a:xfrm>
            <a:off x="1080668" y="1893510"/>
            <a:ext cx="10640291" cy="34163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rgbClr val="000000"/>
                </a:solidFill>
                <a:latin typeface="Arial"/>
                <a:ea typeface="Arial"/>
                <a:cs typeface="Arial"/>
                <a:sym typeface="Arial"/>
              </a:rPr>
              <a:t>At the point where an accelerated pace of the work is diagnosed as the cure </a:t>
            </a:r>
            <a:endParaRPr dirty="0"/>
          </a:p>
          <a:p>
            <a:pPr marL="0" marR="0" lvl="0" indent="0" algn="l" rtl="0">
              <a:spcBef>
                <a:spcPts val="0"/>
              </a:spcBef>
              <a:spcAft>
                <a:spcPts val="0"/>
              </a:spcAft>
              <a:buNone/>
            </a:pPr>
            <a:r>
              <a:rPr lang="en-US" sz="2400" dirty="0">
                <a:solidFill>
                  <a:srgbClr val="000000"/>
                </a:solidFill>
                <a:latin typeface="Arial"/>
                <a:ea typeface="Arial"/>
                <a:cs typeface="Arial"/>
                <a:sym typeface="Arial"/>
              </a:rPr>
              <a:t>for delay, the project manager may have to make the decision to spend money.</a:t>
            </a:r>
            <a:endParaRPr dirty="0"/>
          </a:p>
          <a:p>
            <a:pPr marL="0" marR="0" lvl="0" indent="0" algn="l" rtl="0">
              <a:spcBef>
                <a:spcPts val="0"/>
              </a:spcBef>
              <a:spcAft>
                <a:spcPts val="0"/>
              </a:spcAft>
              <a:buNone/>
            </a:pPr>
            <a:endParaRPr sz="2400" dirty="0">
              <a:solidFill>
                <a:srgbClr val="000000"/>
              </a:solidFill>
              <a:latin typeface="Arial"/>
              <a:ea typeface="Arial"/>
              <a:cs typeface="Arial"/>
              <a:sym typeface="Arial"/>
            </a:endParaRPr>
          </a:p>
          <a:p>
            <a:pPr marL="0" marR="0" lvl="0" indent="0" algn="l" rtl="0">
              <a:spcBef>
                <a:spcPts val="0"/>
              </a:spcBef>
              <a:spcAft>
                <a:spcPts val="0"/>
              </a:spcAft>
              <a:buNone/>
            </a:pPr>
            <a:r>
              <a:rPr lang="en-US" sz="2400" dirty="0">
                <a:solidFill>
                  <a:srgbClr val="000000"/>
                </a:solidFill>
                <a:latin typeface="Arial"/>
                <a:ea typeface="Arial"/>
                <a:cs typeface="Arial"/>
                <a:sym typeface="Arial"/>
              </a:rPr>
              <a:t>Acceleration is defined as the addition of resources or work hours to a task </a:t>
            </a:r>
            <a:endParaRPr dirty="0"/>
          </a:p>
          <a:p>
            <a:pPr marL="0" marR="0" lvl="0" indent="0" algn="l" rtl="0">
              <a:spcBef>
                <a:spcPts val="0"/>
              </a:spcBef>
              <a:spcAft>
                <a:spcPts val="0"/>
              </a:spcAft>
              <a:buNone/>
            </a:pPr>
            <a:r>
              <a:rPr lang="en-US" sz="2400" dirty="0">
                <a:solidFill>
                  <a:srgbClr val="000000"/>
                </a:solidFill>
                <a:latin typeface="Arial"/>
                <a:ea typeface="Arial"/>
                <a:cs typeface="Arial"/>
                <a:sym typeface="Arial"/>
              </a:rPr>
              <a:t>or project. </a:t>
            </a:r>
            <a:endParaRPr sz="2400" dirty="0">
              <a:solidFill>
                <a:srgbClr val="000000"/>
              </a:solidFill>
              <a:latin typeface="Arial"/>
              <a:ea typeface="Arial"/>
              <a:cs typeface="Arial"/>
              <a:sym typeface="Arial"/>
            </a:endParaRPr>
          </a:p>
          <a:p>
            <a:pPr marL="0" marR="0" lvl="0" indent="0" algn="l" rtl="0">
              <a:spcBef>
                <a:spcPts val="0"/>
              </a:spcBef>
              <a:spcAft>
                <a:spcPts val="0"/>
              </a:spcAft>
              <a:buNone/>
            </a:pPr>
            <a:r>
              <a:rPr lang="en-US" sz="2400" dirty="0">
                <a:solidFill>
                  <a:srgbClr val="000000"/>
                </a:solidFill>
                <a:latin typeface="Arial"/>
                <a:ea typeface="Arial"/>
                <a:cs typeface="Arial"/>
                <a:sym typeface="Arial"/>
              </a:rPr>
              <a:t>Acceleration results in schedule compression or reducing the duration of the task or shortening the entire project without diminishing the scope of the </a:t>
            </a:r>
            <a:endParaRPr dirty="0"/>
          </a:p>
          <a:p>
            <a:pPr marL="0" marR="0" lvl="0" indent="0" algn="l" rtl="0">
              <a:spcBef>
                <a:spcPts val="0"/>
              </a:spcBef>
              <a:spcAft>
                <a:spcPts val="0"/>
              </a:spcAft>
              <a:buNone/>
            </a:pPr>
            <a:r>
              <a:rPr lang="en-US" sz="2400" dirty="0">
                <a:solidFill>
                  <a:srgbClr val="000000"/>
                </a:solidFill>
                <a:latin typeface="Arial"/>
                <a:ea typeface="Arial"/>
                <a:cs typeface="Arial"/>
                <a:sym typeface="Arial"/>
              </a:rPr>
              <a:t>project.</a:t>
            </a:r>
            <a:endParaRPr dirty="0"/>
          </a:p>
        </p:txBody>
      </p:sp>
      <p:pic>
        <p:nvPicPr>
          <p:cNvPr id="11"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3366814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410"/>
        <p:cNvGrpSpPr/>
        <p:nvPr/>
      </p:nvGrpSpPr>
      <p:grpSpPr>
        <a:xfrm>
          <a:off x="0" y="0"/>
          <a:ext cx="0" cy="0"/>
          <a:chOff x="0" y="0"/>
          <a:chExt cx="0" cy="0"/>
        </a:xfrm>
      </p:grpSpPr>
      <p:pic>
        <p:nvPicPr>
          <p:cNvPr id="412" name="Google Shape;412;p23"/>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417" name="Google Shape;417;p23"/>
          <p:cNvSpPr/>
          <p:nvPr/>
        </p:nvSpPr>
        <p:spPr>
          <a:xfrm>
            <a:off x="2440788" y="588478"/>
            <a:ext cx="2286400" cy="52318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Calibri"/>
              <a:buNone/>
            </a:pPr>
            <a:r>
              <a:rPr lang="en-US" sz="2800" b="1">
                <a:effectLst>
                  <a:outerShdw blurRad="38100" dist="38100" dir="2700000" algn="tl">
                    <a:srgbClr val="000000">
                      <a:alpha val="43137"/>
                    </a:srgbClr>
                  </a:outerShdw>
                </a:effectLst>
                <a:latin typeface="Calibri"/>
                <a:ea typeface="Calibri"/>
                <a:cs typeface="Calibri"/>
                <a:sym typeface="Calibri"/>
              </a:rPr>
              <a:t>Acceleration</a:t>
            </a:r>
            <a:endParaRPr sz="2800" b="1">
              <a:effectLst>
                <a:outerShdw blurRad="38100" dist="38100" dir="2700000" algn="tl">
                  <a:srgbClr val="000000">
                    <a:alpha val="43137"/>
                  </a:srgbClr>
                </a:outerShdw>
              </a:effectLst>
              <a:latin typeface="Calibri"/>
              <a:ea typeface="Calibri"/>
              <a:cs typeface="Calibri"/>
            </a:endParaRPr>
          </a:p>
        </p:txBody>
      </p:sp>
      <p:sp>
        <p:nvSpPr>
          <p:cNvPr id="418" name="Google Shape;418;p23"/>
          <p:cNvSpPr/>
          <p:nvPr/>
        </p:nvSpPr>
        <p:spPr>
          <a:xfrm>
            <a:off x="1080668" y="1893510"/>
            <a:ext cx="10640291" cy="304698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rgbClr val="000000"/>
                </a:solidFill>
                <a:latin typeface="Arial"/>
                <a:ea typeface="Arial"/>
                <a:cs typeface="Arial"/>
                <a:sym typeface="Arial"/>
              </a:rPr>
              <a:t>The acceleration must be applied to the critical path or a critical task. </a:t>
            </a:r>
            <a:endParaRPr sz="2400" dirty="0">
              <a:solidFill>
                <a:srgbClr val="000000"/>
              </a:solidFill>
              <a:latin typeface="Arial"/>
              <a:ea typeface="Arial"/>
              <a:cs typeface="Arial"/>
              <a:sym typeface="Arial"/>
            </a:endParaRPr>
          </a:p>
          <a:p>
            <a:pPr marL="0" marR="0" lvl="0" indent="0" algn="l" rtl="0">
              <a:spcBef>
                <a:spcPts val="0"/>
              </a:spcBef>
              <a:spcAft>
                <a:spcPts val="0"/>
              </a:spcAft>
              <a:buNone/>
            </a:pPr>
            <a:r>
              <a:rPr lang="en-US" sz="2400" dirty="0">
                <a:solidFill>
                  <a:srgbClr val="000000"/>
                </a:solidFill>
                <a:latin typeface="Arial"/>
                <a:ea typeface="Arial"/>
                <a:cs typeface="Arial"/>
                <a:sym typeface="Arial"/>
              </a:rPr>
              <a:t>To accelerate a noncritical task rarely benefits the schedule.</a:t>
            </a:r>
            <a:endParaRPr dirty="0"/>
          </a:p>
          <a:p>
            <a:pPr marL="0" marR="0" lvl="0" indent="0" algn="l" rtl="0">
              <a:spcBef>
                <a:spcPts val="0"/>
              </a:spcBef>
              <a:spcAft>
                <a:spcPts val="0"/>
              </a:spcAft>
              <a:buNone/>
            </a:pPr>
            <a:endParaRPr sz="2400" b="0" i="0" u="none" strike="noStrike" cap="none" dirty="0">
              <a:solidFill>
                <a:srgbClr val="000000"/>
              </a:solidFill>
              <a:latin typeface="Arial"/>
              <a:ea typeface="Arial"/>
              <a:cs typeface="Arial"/>
              <a:sym typeface="Arial"/>
            </a:endParaRPr>
          </a:p>
          <a:p>
            <a:pPr marL="0" marR="0" lvl="0" indent="0" algn="l" rtl="0">
              <a:spcBef>
                <a:spcPts val="0"/>
              </a:spcBef>
              <a:spcAft>
                <a:spcPts val="0"/>
              </a:spcAft>
              <a:buNone/>
            </a:pPr>
            <a:r>
              <a:rPr lang="en-US" sz="2400" dirty="0">
                <a:solidFill>
                  <a:srgbClr val="000000"/>
                </a:solidFill>
                <a:latin typeface="Arial"/>
                <a:ea typeface="Arial"/>
                <a:cs typeface="Arial"/>
                <a:sym typeface="Arial"/>
              </a:rPr>
              <a:t>There are three different types of acceleration that the average project may potentially encounter. </a:t>
            </a:r>
            <a:endParaRPr sz="2400" dirty="0">
              <a:solidFill>
                <a:srgbClr val="000000"/>
              </a:solidFill>
              <a:latin typeface="Arial"/>
              <a:ea typeface="Arial"/>
              <a:cs typeface="Arial"/>
              <a:sym typeface="Arial"/>
            </a:endParaRPr>
          </a:p>
          <a:p>
            <a:pPr marL="0" marR="0" lvl="0" indent="0" algn="l" rtl="0">
              <a:spcBef>
                <a:spcPts val="0"/>
              </a:spcBef>
              <a:spcAft>
                <a:spcPts val="0"/>
              </a:spcAft>
              <a:buNone/>
            </a:pPr>
            <a:r>
              <a:rPr lang="en-US" sz="2400" dirty="0">
                <a:solidFill>
                  <a:srgbClr val="000000"/>
                </a:solidFill>
                <a:latin typeface="Arial"/>
                <a:ea typeface="Arial"/>
                <a:cs typeface="Arial"/>
                <a:sym typeface="Arial"/>
              </a:rPr>
              <a:t>Acceleration is issued in the form of written direction from the owner to the contractor and can be classified in three categories: actual, constructive, and forced.</a:t>
            </a:r>
            <a:endParaRPr sz="2400" b="0" i="0" u="none" strike="noStrike" cap="none" dirty="0">
              <a:solidFill>
                <a:srgbClr val="000000"/>
              </a:solidFill>
              <a:latin typeface="Arial"/>
              <a:ea typeface="Arial"/>
              <a:cs typeface="Arial"/>
              <a:sym typeface="Arial"/>
            </a:endParaRPr>
          </a:p>
        </p:txBody>
      </p:sp>
      <p:pic>
        <p:nvPicPr>
          <p:cNvPr id="11"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3195483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sp>
        <p:nvSpPr>
          <p:cNvPr id="105" name="Google Shape;105;p2"/>
          <p:cNvSpPr txBox="1"/>
          <p:nvPr/>
        </p:nvSpPr>
        <p:spPr>
          <a:xfrm>
            <a:off x="1249723" y="1483855"/>
            <a:ext cx="9902228" cy="4832052"/>
          </a:xfrm>
          <a:prstGeom prst="rect">
            <a:avLst/>
          </a:prstGeom>
          <a:noFill/>
          <a:ln>
            <a:noFill/>
          </a:ln>
        </p:spPr>
        <p:txBody>
          <a:bodyPr spcFirstLastPara="1" wrap="square" lIns="91425" tIns="45700" rIns="91425" bIns="45700" anchor="t" anchorCtr="0">
            <a:spAutoFit/>
          </a:bodyPr>
          <a:lstStyle/>
          <a:p>
            <a:pPr marL="571500" indent="-571500">
              <a:buClrTx/>
              <a:buSzPts val="2400"/>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rPr>
              <a:t>Top Project Management Cases </a:t>
            </a:r>
          </a:p>
          <a:p>
            <a:pPr marL="571500" indent="-571500">
              <a:buClrTx/>
              <a:buSzPts val="2400"/>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Case study</a:t>
            </a:r>
            <a:endParaRPr sz="2800" b="1"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indent="-571500">
              <a:buClrTx/>
              <a:buSzPts val="2400"/>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Project duration versus cost</a:t>
            </a:r>
            <a:endParaRPr sz="2800" b="1"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indent="-571500">
              <a:buClrTx/>
              <a:buSzPts val="2400"/>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Acceleration and Schedule Compression</a:t>
            </a:r>
          </a:p>
          <a:p>
            <a:pPr marL="571500" indent="-571500">
              <a:buClrTx/>
              <a:buSzPts val="2400"/>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rPr>
              <a:t>Acceleration – Definition &amp; Key Principles</a:t>
            </a:r>
          </a:p>
          <a:p>
            <a:pPr marL="571500" indent="-571500">
              <a:buClrTx/>
              <a:buSzPts val="2400"/>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rPr>
              <a:t>Types of Acceleration</a:t>
            </a:r>
          </a:p>
          <a:p>
            <a:pPr marL="571500" indent="-571500">
              <a:buClrTx/>
              <a:buSzPts val="2400"/>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rPr>
              <a:t>Actual Acceleration</a:t>
            </a:r>
          </a:p>
          <a:p>
            <a:pPr marL="571500" indent="-571500">
              <a:buClrTx/>
              <a:buSzPts val="2400"/>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rPr>
              <a:t>Constructive Acceleration</a:t>
            </a:r>
          </a:p>
          <a:p>
            <a:pPr marL="571500" indent="-571500">
              <a:buClrTx/>
              <a:buSzPts val="2400"/>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rPr>
              <a:t>Forced Acceleration</a:t>
            </a:r>
          </a:p>
          <a:p>
            <a:pPr marL="571500" indent="-571500">
              <a:buClrTx/>
              <a:buSzPts val="2400"/>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rPr>
              <a:t>Schedule Compression Techniques</a:t>
            </a:r>
          </a:p>
          <a:p>
            <a:pPr marL="571500" indent="-571500">
              <a:buClrTx/>
              <a:buSzPts val="2400"/>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rPr>
              <a:t>Time–Cost Trade-Off </a:t>
            </a:r>
            <a:r>
              <a:rPr lang="en-US" sz="2800" kern="1200" dirty="0" smtClean="0">
                <a:solidFill>
                  <a:schemeClr val="tx1">
                    <a:lumMod val="65000"/>
                    <a:lumOff val="35000"/>
                  </a:schemeClr>
                </a:solidFill>
                <a:latin typeface="Times New Roman" panose="02020603050405020304" pitchFamily="18" charset="0"/>
                <a:cs typeface="Times New Roman" panose="02020603050405020304" pitchFamily="18" charset="0"/>
              </a:rPr>
              <a:t>Analysis</a:t>
            </a:r>
            <a:endPar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endParaRPr>
          </a:p>
        </p:txBody>
      </p:sp>
      <p:pic>
        <p:nvPicPr>
          <p:cNvPr id="14"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p:cNvSpPr txBox="1"/>
          <p:nvPr/>
        </p:nvSpPr>
        <p:spPr>
          <a:xfrm>
            <a:off x="623541" y="823517"/>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083143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398"/>
        <p:cNvGrpSpPr/>
        <p:nvPr/>
      </p:nvGrpSpPr>
      <p:grpSpPr>
        <a:xfrm>
          <a:off x="0" y="0"/>
          <a:ext cx="0" cy="0"/>
          <a:chOff x="0" y="0"/>
          <a:chExt cx="0" cy="0"/>
        </a:xfrm>
      </p:grpSpPr>
      <p:pic>
        <p:nvPicPr>
          <p:cNvPr id="400" name="Google Shape;400;p22"/>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406" name="Google Shape;406;p22"/>
          <p:cNvSpPr/>
          <p:nvPr/>
        </p:nvSpPr>
        <p:spPr>
          <a:xfrm>
            <a:off x="157163" y="1586341"/>
            <a:ext cx="9273164" cy="3416279"/>
          </a:xfrm>
          <a:prstGeom prst="rect">
            <a:avLst/>
          </a:prstGeom>
          <a:noFill/>
          <a:ln>
            <a:noFill/>
          </a:ln>
        </p:spPr>
        <p:txBody>
          <a:bodyPr spcFirstLastPara="1" wrap="square" lIns="91425" tIns="45700" rIns="91425" bIns="45700" anchor="t" anchorCtr="0">
            <a:spAutoFit/>
          </a:bodyPr>
          <a:lstStyle/>
          <a:p>
            <a:pPr marL="342900" indent="-342900">
              <a:buFont typeface="Wingdings" panose="05000000000000000000" pitchFamily="2" charset="2"/>
              <a:buChar char="q"/>
            </a:pPr>
            <a:endParaRPr lang="en-US" sz="2400" dirty="0"/>
          </a:p>
          <a:p>
            <a:pPr marL="342900" lvl="0" indent="-342900" eaLnBrk="0" fontAlgn="base" hangingPunct="0">
              <a:spcBef>
                <a:spcPct val="0"/>
              </a:spcBef>
              <a:spcAft>
                <a:spcPct val="0"/>
              </a:spcAft>
              <a:buClrTx/>
              <a:buFont typeface="Wingdings" panose="05000000000000000000" pitchFamily="2" charset="2"/>
              <a:buChar char="q"/>
            </a:pPr>
            <a:r>
              <a:rPr lang="en-US" altLang="en-US" sz="2400" dirty="0">
                <a:solidFill>
                  <a:schemeClr val="tx1"/>
                </a:solidFill>
                <a:latin typeface="Arial" panose="020B0604020202020204" pitchFamily="34" charset="0"/>
              </a:rPr>
              <a:t>Three main types:</a:t>
            </a:r>
          </a:p>
          <a:p>
            <a:pPr marL="342900" lvl="0" indent="-342900" eaLnBrk="0" fontAlgn="base" hangingPunct="0">
              <a:spcBef>
                <a:spcPct val="0"/>
              </a:spcBef>
              <a:spcAft>
                <a:spcPct val="0"/>
              </a:spcAft>
              <a:buClrTx/>
              <a:buFont typeface="Wingdings" panose="05000000000000000000" pitchFamily="2" charset="2"/>
              <a:buChar char="q"/>
            </a:pPr>
            <a:r>
              <a:rPr lang="en-US" altLang="en-US" sz="2400" b="1" dirty="0">
                <a:solidFill>
                  <a:schemeClr val="tx1"/>
                </a:solidFill>
                <a:latin typeface="Arial" panose="020B0604020202020204" pitchFamily="34" charset="0"/>
              </a:rPr>
              <a:t>Actual Acceleration</a:t>
            </a:r>
            <a:endParaRPr lang="en-US" altLang="en-US" sz="2400" dirty="0">
              <a:solidFill>
                <a:schemeClr val="tx1"/>
              </a:solidFill>
              <a:latin typeface="Arial" panose="020B0604020202020204" pitchFamily="34" charset="0"/>
            </a:endParaRPr>
          </a:p>
          <a:p>
            <a:pPr marL="342900" lvl="0" indent="-342900" eaLnBrk="0" fontAlgn="base" hangingPunct="0">
              <a:spcBef>
                <a:spcPct val="0"/>
              </a:spcBef>
              <a:spcAft>
                <a:spcPct val="0"/>
              </a:spcAft>
              <a:buClrTx/>
              <a:buFont typeface="Wingdings" panose="05000000000000000000" pitchFamily="2" charset="2"/>
              <a:buChar char="q"/>
            </a:pPr>
            <a:r>
              <a:rPr lang="en-US" altLang="en-US" sz="2400" b="1" dirty="0">
                <a:solidFill>
                  <a:schemeClr val="tx1"/>
                </a:solidFill>
                <a:latin typeface="Arial" panose="020B0604020202020204" pitchFamily="34" charset="0"/>
              </a:rPr>
              <a:t>Constructive Acceleration</a:t>
            </a:r>
            <a:endParaRPr lang="en-US" altLang="en-US" sz="2400" dirty="0">
              <a:solidFill>
                <a:schemeClr val="tx1"/>
              </a:solidFill>
              <a:latin typeface="Arial" panose="020B0604020202020204" pitchFamily="34" charset="0"/>
            </a:endParaRPr>
          </a:p>
          <a:p>
            <a:pPr marL="342900" lvl="0" indent="-342900" eaLnBrk="0" fontAlgn="base" hangingPunct="0">
              <a:spcBef>
                <a:spcPct val="0"/>
              </a:spcBef>
              <a:spcAft>
                <a:spcPct val="0"/>
              </a:spcAft>
              <a:buClrTx/>
              <a:buFont typeface="Wingdings" panose="05000000000000000000" pitchFamily="2" charset="2"/>
              <a:buChar char="q"/>
            </a:pPr>
            <a:r>
              <a:rPr lang="en-US" altLang="en-US" sz="2400" b="1" dirty="0">
                <a:solidFill>
                  <a:schemeClr val="tx1"/>
                </a:solidFill>
                <a:latin typeface="Arial" panose="020B0604020202020204" pitchFamily="34" charset="0"/>
              </a:rPr>
              <a:t>Forced Acceleration</a:t>
            </a:r>
            <a:endParaRPr lang="en-US" altLang="en-US" sz="2400" dirty="0">
              <a:solidFill>
                <a:schemeClr val="tx1"/>
              </a:solidFill>
              <a:latin typeface="Arial" panose="020B0604020202020204" pitchFamily="34" charset="0"/>
            </a:endParaRPr>
          </a:p>
          <a:p>
            <a:pPr marL="342900" lvl="0" indent="-342900" eaLnBrk="0" fontAlgn="base" hangingPunct="0">
              <a:spcBef>
                <a:spcPct val="0"/>
              </a:spcBef>
              <a:spcAft>
                <a:spcPct val="0"/>
              </a:spcAft>
              <a:buClrTx/>
              <a:buFont typeface="Wingdings" panose="05000000000000000000" pitchFamily="2" charset="2"/>
              <a:buChar char="q"/>
            </a:pPr>
            <a:r>
              <a:rPr lang="en-US" altLang="en-US" sz="2400" dirty="0">
                <a:solidFill>
                  <a:schemeClr val="tx1"/>
                </a:solidFill>
                <a:latin typeface="Arial" panose="020B0604020202020204" pitchFamily="34" charset="0"/>
              </a:rPr>
              <a:t>Can occur between owner–contractor or contractor–subcontractor</a:t>
            </a:r>
          </a:p>
          <a:p>
            <a:pPr marL="342900" lvl="0" indent="-342900" eaLnBrk="0" fontAlgn="base" hangingPunct="0">
              <a:spcBef>
                <a:spcPct val="0"/>
              </a:spcBef>
              <a:spcAft>
                <a:spcPct val="0"/>
              </a:spcAft>
              <a:buClrTx/>
              <a:buFont typeface="Wingdings" panose="05000000000000000000" pitchFamily="2" charset="2"/>
              <a:buChar char="q"/>
            </a:pPr>
            <a:r>
              <a:rPr lang="en-US" altLang="en-US" sz="2400" dirty="0">
                <a:solidFill>
                  <a:schemeClr val="tx1"/>
                </a:solidFill>
                <a:latin typeface="Arial" panose="020B0604020202020204" pitchFamily="34" charset="0"/>
              </a:rPr>
              <a:t>May be compensable or non-compensable</a:t>
            </a:r>
          </a:p>
          <a:p>
            <a:pPr marL="342900" lvl="0" indent="-342900" eaLnBrk="0" fontAlgn="base" hangingPunct="0">
              <a:spcBef>
                <a:spcPct val="0"/>
              </a:spcBef>
              <a:spcAft>
                <a:spcPct val="0"/>
              </a:spcAft>
              <a:buClrTx/>
              <a:buFont typeface="Wingdings" panose="05000000000000000000" pitchFamily="2" charset="2"/>
              <a:buChar char="q"/>
            </a:pPr>
            <a:r>
              <a:rPr lang="en-US" altLang="en-US" sz="2400" dirty="0">
                <a:solidFill>
                  <a:schemeClr val="tx1"/>
                </a:solidFill>
                <a:latin typeface="Arial" panose="020B0604020202020204" pitchFamily="34" charset="0"/>
              </a:rPr>
              <a:t>Requires careful contractual and financial evaluation</a:t>
            </a:r>
          </a:p>
        </p:txBody>
      </p:sp>
      <p:pic>
        <p:nvPicPr>
          <p:cNvPr id="11"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5" name="Google Shape;405;p22"/>
          <p:cNvSpPr/>
          <p:nvPr/>
        </p:nvSpPr>
        <p:spPr>
          <a:xfrm>
            <a:off x="2046830" y="739062"/>
            <a:ext cx="7965387" cy="523180"/>
          </a:xfrm>
          <a:prstGeom prst="rect">
            <a:avLst/>
          </a:prstGeom>
          <a:noFill/>
          <a:ln>
            <a:noFill/>
          </a:ln>
        </p:spPr>
        <p:txBody>
          <a:bodyPr spcFirstLastPara="1" wrap="square" lIns="91425" tIns="45700" rIns="91425" bIns="45700" anchor="t" anchorCtr="0">
            <a:spAutoFit/>
          </a:bodyPr>
          <a:lstStyle/>
          <a:p>
            <a:r>
              <a:rPr lang="en-US" sz="2800" b="1" dirty="0"/>
              <a:t>Types of Acceleration</a:t>
            </a:r>
          </a:p>
        </p:txBody>
      </p:sp>
      <p:sp>
        <p:nvSpPr>
          <p:cNvPr id="19" name="Rectangle 18">
            <a:extLst>
              <a:ext uri="{FF2B5EF4-FFF2-40B4-BE49-F238E27FC236}">
                <a16:creationId xmlns:a16="http://schemas.microsoft.com/office/drawing/2014/main"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a:extLst>
              <a:ext uri="{FF2B5EF4-FFF2-40B4-BE49-F238E27FC236}">
                <a16:creationId xmlns:a16="http://schemas.microsoft.com/office/drawing/2014/main"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1" name="TextBox 20">
            <a:extLst>
              <a:ext uri="{FF2B5EF4-FFF2-40B4-BE49-F238E27FC236}">
                <a16:creationId xmlns:a16="http://schemas.microsoft.com/office/drawing/2014/main"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4643066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sp>
        <p:nvSpPr>
          <p:cNvPr id="105" name="Google Shape;105;p2"/>
          <p:cNvSpPr txBox="1"/>
          <p:nvPr/>
        </p:nvSpPr>
        <p:spPr>
          <a:xfrm>
            <a:off x="1249723" y="1483855"/>
            <a:ext cx="9902228" cy="4832052"/>
          </a:xfrm>
          <a:prstGeom prst="rect">
            <a:avLst/>
          </a:prstGeom>
          <a:noFill/>
          <a:ln>
            <a:noFill/>
          </a:ln>
        </p:spPr>
        <p:txBody>
          <a:bodyPr spcFirstLastPara="1" wrap="square" lIns="91425" tIns="45700" rIns="91425" bIns="45700" anchor="t" anchorCtr="0">
            <a:spAutoFit/>
          </a:bodyPr>
          <a:lstStyle/>
          <a:p>
            <a:pPr marL="571500" indent="-571500">
              <a:buClrTx/>
              <a:buSzPts val="2400"/>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rPr>
              <a:t>Top Project Management Cases </a:t>
            </a:r>
          </a:p>
          <a:p>
            <a:pPr marL="571500" indent="-571500">
              <a:buClrTx/>
              <a:buSzPts val="2400"/>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Case study</a:t>
            </a:r>
            <a:endParaRPr sz="2800" b="1"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indent="-571500">
              <a:buClrTx/>
              <a:buSzPts val="2400"/>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Project duration versus cost</a:t>
            </a:r>
            <a:endParaRPr sz="2800" b="1"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indent="-571500">
              <a:buClrTx/>
              <a:buSzPts val="2400"/>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Acceleration and Schedule Compression</a:t>
            </a:r>
          </a:p>
          <a:p>
            <a:pPr marL="571500" indent="-571500">
              <a:buClrTx/>
              <a:buSzPts val="2400"/>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rPr>
              <a:t>Acceleration – Definition &amp; Key Principles</a:t>
            </a:r>
          </a:p>
          <a:p>
            <a:pPr marL="571500" indent="-571500">
              <a:buClrTx/>
              <a:buSzPts val="2400"/>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rPr>
              <a:t>Types of Acceleration</a:t>
            </a:r>
          </a:p>
          <a:p>
            <a:pPr marL="571500" indent="-571500">
              <a:buClrTx/>
              <a:buSzPts val="2400"/>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rPr>
              <a:t>Actual Acceleration</a:t>
            </a:r>
          </a:p>
          <a:p>
            <a:pPr marL="571500" indent="-571500">
              <a:buClrTx/>
              <a:buSzPts val="2400"/>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rPr>
              <a:t>Constructive Acceleration</a:t>
            </a:r>
          </a:p>
          <a:p>
            <a:pPr marL="571500" indent="-571500">
              <a:buClrTx/>
              <a:buSzPts val="2400"/>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rPr>
              <a:t>Forced Acceleration</a:t>
            </a:r>
          </a:p>
          <a:p>
            <a:pPr marL="571500" indent="-571500">
              <a:buClrTx/>
              <a:buSzPts val="2400"/>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rPr>
              <a:t>Schedule Compression Techniques</a:t>
            </a:r>
          </a:p>
          <a:p>
            <a:pPr marL="571500" indent="-571500">
              <a:buClrTx/>
              <a:buSzPts val="2400"/>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rPr>
              <a:t>Time–Cost Trade-Off </a:t>
            </a:r>
            <a:r>
              <a:rPr lang="en-US" sz="2800" kern="1200" dirty="0" smtClean="0">
                <a:solidFill>
                  <a:schemeClr val="tx1">
                    <a:lumMod val="65000"/>
                    <a:lumOff val="35000"/>
                  </a:schemeClr>
                </a:solidFill>
                <a:latin typeface="Times New Roman" panose="02020603050405020304" pitchFamily="18" charset="0"/>
                <a:cs typeface="Times New Roman" panose="02020603050405020304" pitchFamily="18" charset="0"/>
              </a:rPr>
              <a:t>Analysis</a:t>
            </a:r>
            <a:endPar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endParaRPr>
          </a:p>
        </p:txBody>
      </p:sp>
      <p:pic>
        <p:nvPicPr>
          <p:cNvPr id="14"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p:cNvSpPr txBox="1"/>
          <p:nvPr/>
        </p:nvSpPr>
        <p:spPr>
          <a:xfrm>
            <a:off x="623541" y="823517"/>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2277683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422"/>
        <p:cNvGrpSpPr/>
        <p:nvPr/>
      </p:nvGrpSpPr>
      <p:grpSpPr>
        <a:xfrm>
          <a:off x="0" y="0"/>
          <a:ext cx="0" cy="0"/>
          <a:chOff x="0" y="0"/>
          <a:chExt cx="0" cy="0"/>
        </a:xfrm>
      </p:grpSpPr>
      <p:pic>
        <p:nvPicPr>
          <p:cNvPr id="424" name="Google Shape;424;p24"/>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429" name="Google Shape;429;p24"/>
          <p:cNvSpPr/>
          <p:nvPr/>
        </p:nvSpPr>
        <p:spPr>
          <a:xfrm>
            <a:off x="2046831" y="588478"/>
            <a:ext cx="4427860" cy="523180"/>
          </a:xfrm>
          <a:prstGeom prst="rect">
            <a:avLst/>
          </a:prstGeom>
          <a:noFill/>
          <a:ln>
            <a:noFill/>
          </a:ln>
        </p:spPr>
        <p:txBody>
          <a:bodyPr spcFirstLastPara="1" wrap="square" lIns="91425" tIns="45700" rIns="91425" bIns="45700" anchor="t" anchorCtr="0">
            <a:spAutoFit/>
          </a:bodyPr>
          <a:lstStyle/>
          <a:p>
            <a:pPr>
              <a:buSzPts val="2800"/>
              <a:buFont typeface="Arial"/>
              <a:buNone/>
            </a:pPr>
            <a:r>
              <a:rPr lang="en-US" sz="2800" b="1" dirty="0">
                <a:sym typeface="Calibri"/>
              </a:rPr>
              <a:t>Actual Acceleration</a:t>
            </a:r>
            <a:endParaRPr sz="2800" b="1" dirty="0">
              <a:sym typeface="Calibri"/>
            </a:endParaRPr>
          </a:p>
        </p:txBody>
      </p:sp>
      <p:sp>
        <p:nvSpPr>
          <p:cNvPr id="430" name="Google Shape;430;p24"/>
          <p:cNvSpPr/>
          <p:nvPr/>
        </p:nvSpPr>
        <p:spPr>
          <a:xfrm>
            <a:off x="1080668" y="1893510"/>
            <a:ext cx="10640291" cy="193899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rgbClr val="000000"/>
                </a:solidFill>
                <a:latin typeface="Arial"/>
                <a:ea typeface="Arial"/>
                <a:cs typeface="Arial"/>
                <a:sym typeface="Arial"/>
              </a:rPr>
              <a:t> Actual acceleration is the directive to complete the project ahead of the accepted or contractual schedule. </a:t>
            </a:r>
            <a:endParaRPr sz="2400" dirty="0">
              <a:solidFill>
                <a:srgbClr val="000000"/>
              </a:solidFill>
              <a:latin typeface="Arial"/>
              <a:ea typeface="Arial"/>
              <a:cs typeface="Arial"/>
              <a:sym typeface="Arial"/>
            </a:endParaRPr>
          </a:p>
          <a:p>
            <a:pPr marL="0" marR="0" lvl="0" indent="0" algn="l" rtl="0">
              <a:spcBef>
                <a:spcPts val="0"/>
              </a:spcBef>
              <a:spcAft>
                <a:spcPts val="0"/>
              </a:spcAft>
              <a:buNone/>
            </a:pPr>
            <a:endParaRPr sz="2400" dirty="0">
              <a:solidFill>
                <a:srgbClr val="000000"/>
              </a:solidFill>
              <a:latin typeface="Arial"/>
              <a:ea typeface="Arial"/>
              <a:cs typeface="Arial"/>
              <a:sym typeface="Arial"/>
            </a:endParaRPr>
          </a:p>
          <a:p>
            <a:pPr marL="0" marR="0" lvl="0" indent="0" algn="l" rtl="0">
              <a:spcBef>
                <a:spcPts val="0"/>
              </a:spcBef>
              <a:spcAft>
                <a:spcPts val="0"/>
              </a:spcAft>
              <a:buNone/>
            </a:pPr>
            <a:r>
              <a:rPr lang="en-US" sz="2400" dirty="0">
                <a:solidFill>
                  <a:srgbClr val="000000"/>
                </a:solidFill>
                <a:latin typeface="Arial"/>
                <a:ea typeface="Arial"/>
                <a:cs typeface="Arial"/>
                <a:sym typeface="Arial"/>
              </a:rPr>
              <a:t>This directive comes from the owner to the contractor through the architect, and is then passed on to the subcontractors.</a:t>
            </a:r>
            <a:endParaRPr sz="2400" b="0" i="0" u="none" strike="noStrike" cap="none" dirty="0">
              <a:solidFill>
                <a:srgbClr val="000000"/>
              </a:solidFill>
              <a:latin typeface="Arial"/>
              <a:ea typeface="Arial"/>
              <a:cs typeface="Arial"/>
              <a:sym typeface="Arial"/>
            </a:endParaRPr>
          </a:p>
        </p:txBody>
      </p:sp>
      <p:pic>
        <p:nvPicPr>
          <p:cNvPr id="11"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677267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398"/>
        <p:cNvGrpSpPr/>
        <p:nvPr/>
      </p:nvGrpSpPr>
      <p:grpSpPr>
        <a:xfrm>
          <a:off x="0" y="0"/>
          <a:ext cx="0" cy="0"/>
          <a:chOff x="0" y="0"/>
          <a:chExt cx="0" cy="0"/>
        </a:xfrm>
      </p:grpSpPr>
      <p:pic>
        <p:nvPicPr>
          <p:cNvPr id="400" name="Google Shape;400;p22"/>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406" name="Google Shape;406;p22"/>
          <p:cNvSpPr/>
          <p:nvPr/>
        </p:nvSpPr>
        <p:spPr>
          <a:xfrm>
            <a:off x="157163" y="1586341"/>
            <a:ext cx="9273164" cy="2308284"/>
          </a:xfrm>
          <a:prstGeom prst="rect">
            <a:avLst/>
          </a:prstGeom>
          <a:noFill/>
          <a:ln>
            <a:noFill/>
          </a:ln>
        </p:spPr>
        <p:txBody>
          <a:bodyPr spcFirstLastPara="1" wrap="square" lIns="91425" tIns="45700" rIns="91425" bIns="45700" anchor="t" anchorCtr="0">
            <a:spAutoFit/>
          </a:bodyPr>
          <a:lstStyle/>
          <a:p>
            <a:pPr marL="342900" indent="-342900">
              <a:buFont typeface="Wingdings" panose="05000000000000000000" pitchFamily="2" charset="2"/>
              <a:buChar char="q"/>
            </a:pPr>
            <a:endParaRPr lang="en-US" sz="2400" dirty="0"/>
          </a:p>
          <a:p>
            <a:pPr marL="342900" lvl="0" indent="-342900" eaLnBrk="0" fontAlgn="base" hangingPunct="0">
              <a:spcBef>
                <a:spcPct val="0"/>
              </a:spcBef>
              <a:spcAft>
                <a:spcPct val="0"/>
              </a:spcAft>
              <a:buClrTx/>
              <a:buFont typeface="Wingdings" panose="05000000000000000000" pitchFamily="2" charset="2"/>
              <a:buChar char="q"/>
            </a:pPr>
            <a:r>
              <a:rPr lang="en-US" altLang="en-US" sz="2400" dirty="0">
                <a:solidFill>
                  <a:schemeClr val="tx1"/>
                </a:solidFill>
                <a:latin typeface="Arial" panose="020B0604020202020204" pitchFamily="34" charset="0"/>
              </a:rPr>
              <a:t>Owner directs early completion via formal change order</a:t>
            </a:r>
          </a:p>
          <a:p>
            <a:pPr marL="342900" lvl="0" indent="-342900" eaLnBrk="0" fontAlgn="base" hangingPunct="0">
              <a:spcBef>
                <a:spcPct val="0"/>
              </a:spcBef>
              <a:spcAft>
                <a:spcPct val="0"/>
              </a:spcAft>
              <a:buClrTx/>
              <a:buFont typeface="Wingdings" panose="05000000000000000000" pitchFamily="2" charset="2"/>
              <a:buChar char="q"/>
            </a:pPr>
            <a:r>
              <a:rPr lang="en-US" altLang="en-US" sz="2400" dirty="0">
                <a:solidFill>
                  <a:schemeClr val="tx1"/>
                </a:solidFill>
                <a:latin typeface="Arial" panose="020B0604020202020204" pitchFamily="34" charset="0"/>
              </a:rPr>
              <a:t>Costs are compensable</a:t>
            </a:r>
          </a:p>
          <a:p>
            <a:pPr marL="342900" lvl="0" indent="-342900" eaLnBrk="0" fontAlgn="base" hangingPunct="0">
              <a:spcBef>
                <a:spcPct val="0"/>
              </a:spcBef>
              <a:spcAft>
                <a:spcPct val="0"/>
              </a:spcAft>
              <a:buClrTx/>
              <a:buFont typeface="Wingdings" panose="05000000000000000000" pitchFamily="2" charset="2"/>
              <a:buChar char="q"/>
            </a:pPr>
            <a:r>
              <a:rPr lang="en-US" altLang="en-US" sz="2400" dirty="0">
                <a:solidFill>
                  <a:schemeClr val="tx1"/>
                </a:solidFill>
                <a:latin typeface="Arial" panose="020B0604020202020204" pitchFamily="34" charset="0"/>
              </a:rPr>
              <a:t>Requires modification of Substantial Completion date</a:t>
            </a:r>
          </a:p>
          <a:p>
            <a:pPr marL="342900" lvl="0" indent="-342900" eaLnBrk="0" fontAlgn="base" hangingPunct="0">
              <a:spcBef>
                <a:spcPct val="0"/>
              </a:spcBef>
              <a:spcAft>
                <a:spcPct val="0"/>
              </a:spcAft>
              <a:buClrTx/>
              <a:buFont typeface="Wingdings" panose="05000000000000000000" pitchFamily="2" charset="2"/>
              <a:buChar char="q"/>
            </a:pPr>
            <a:r>
              <a:rPr lang="en-US" altLang="en-US" sz="2400" dirty="0">
                <a:solidFill>
                  <a:schemeClr val="tx1"/>
                </a:solidFill>
                <a:latin typeface="Arial" panose="020B0604020202020204" pitchFamily="34" charset="0"/>
              </a:rPr>
              <a:t>Typically involves overtime, second shifts, weekend work</a:t>
            </a:r>
          </a:p>
          <a:p>
            <a:pPr marL="342900" lvl="0" indent="-342900" eaLnBrk="0" fontAlgn="base" hangingPunct="0">
              <a:spcBef>
                <a:spcPct val="0"/>
              </a:spcBef>
              <a:spcAft>
                <a:spcPct val="0"/>
              </a:spcAft>
              <a:buClrTx/>
              <a:buFont typeface="Wingdings" panose="05000000000000000000" pitchFamily="2" charset="2"/>
              <a:buChar char="q"/>
            </a:pPr>
            <a:r>
              <a:rPr lang="en-US" altLang="en-US" sz="2400" dirty="0">
                <a:solidFill>
                  <a:schemeClr val="tx1"/>
                </a:solidFill>
                <a:latin typeface="Arial" panose="020B0604020202020204" pitchFamily="34" charset="0"/>
              </a:rPr>
              <a:t>Requires precise calculation (no second chance after approval)</a:t>
            </a:r>
          </a:p>
        </p:txBody>
      </p:sp>
      <p:pic>
        <p:nvPicPr>
          <p:cNvPr id="11"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5" name="Google Shape;405;p22"/>
          <p:cNvSpPr/>
          <p:nvPr/>
        </p:nvSpPr>
        <p:spPr>
          <a:xfrm>
            <a:off x="2046830" y="739062"/>
            <a:ext cx="7965387" cy="523180"/>
          </a:xfrm>
          <a:prstGeom prst="rect">
            <a:avLst/>
          </a:prstGeom>
          <a:noFill/>
          <a:ln>
            <a:noFill/>
          </a:ln>
        </p:spPr>
        <p:txBody>
          <a:bodyPr spcFirstLastPara="1" wrap="square" lIns="91425" tIns="45700" rIns="91425" bIns="45700" anchor="t" anchorCtr="0">
            <a:spAutoFit/>
          </a:bodyPr>
          <a:lstStyle/>
          <a:p>
            <a:r>
              <a:rPr lang="en-US" sz="2800" b="1" dirty="0"/>
              <a:t>Actual Acceleration</a:t>
            </a:r>
          </a:p>
        </p:txBody>
      </p:sp>
      <p:sp>
        <p:nvSpPr>
          <p:cNvPr id="19" name="Rectangle 18">
            <a:extLst>
              <a:ext uri="{FF2B5EF4-FFF2-40B4-BE49-F238E27FC236}">
                <a16:creationId xmlns:a16="http://schemas.microsoft.com/office/drawing/2014/main"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a:extLst>
              <a:ext uri="{FF2B5EF4-FFF2-40B4-BE49-F238E27FC236}">
                <a16:creationId xmlns:a16="http://schemas.microsoft.com/office/drawing/2014/main"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1" name="TextBox 20">
            <a:extLst>
              <a:ext uri="{FF2B5EF4-FFF2-40B4-BE49-F238E27FC236}">
                <a16:creationId xmlns:a16="http://schemas.microsoft.com/office/drawing/2014/main"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6786119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sp>
        <p:nvSpPr>
          <p:cNvPr id="105" name="Google Shape;105;p2"/>
          <p:cNvSpPr txBox="1"/>
          <p:nvPr/>
        </p:nvSpPr>
        <p:spPr>
          <a:xfrm>
            <a:off x="1249723" y="1483855"/>
            <a:ext cx="9902228" cy="4832052"/>
          </a:xfrm>
          <a:prstGeom prst="rect">
            <a:avLst/>
          </a:prstGeom>
          <a:noFill/>
          <a:ln>
            <a:noFill/>
          </a:ln>
        </p:spPr>
        <p:txBody>
          <a:bodyPr spcFirstLastPara="1" wrap="square" lIns="91425" tIns="45700" rIns="91425" bIns="45700" anchor="t" anchorCtr="0">
            <a:spAutoFit/>
          </a:bodyPr>
          <a:lstStyle/>
          <a:p>
            <a:pPr marL="571500" indent="-571500">
              <a:buClrTx/>
              <a:buSzPts val="2400"/>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rPr>
              <a:t>Top Project Management Cases </a:t>
            </a:r>
          </a:p>
          <a:p>
            <a:pPr marL="571500" indent="-571500">
              <a:buClrTx/>
              <a:buSzPts val="2400"/>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Case study</a:t>
            </a:r>
            <a:endParaRPr sz="2800" b="1"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indent="-571500">
              <a:buClrTx/>
              <a:buSzPts val="2400"/>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Project duration versus cost</a:t>
            </a:r>
            <a:endParaRPr sz="2800" b="1"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indent="-571500">
              <a:buClrTx/>
              <a:buSzPts val="2400"/>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Acceleration and Schedule Compression</a:t>
            </a:r>
          </a:p>
          <a:p>
            <a:pPr marL="571500" indent="-571500">
              <a:buClrTx/>
              <a:buSzPts val="2400"/>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rPr>
              <a:t>Acceleration – Definition &amp; Key Principles</a:t>
            </a:r>
          </a:p>
          <a:p>
            <a:pPr marL="571500" indent="-571500">
              <a:buClrTx/>
              <a:buSzPts val="2400"/>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rPr>
              <a:t>Types of Acceleration</a:t>
            </a:r>
          </a:p>
          <a:p>
            <a:pPr marL="571500" indent="-571500">
              <a:buClrTx/>
              <a:buSzPts val="2400"/>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rPr>
              <a:t>Actual Acceleration</a:t>
            </a:r>
          </a:p>
          <a:p>
            <a:pPr marL="571500" indent="-571500">
              <a:buClrTx/>
              <a:buSzPts val="2400"/>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rPr>
              <a:t>Constructive Acceleration</a:t>
            </a:r>
          </a:p>
          <a:p>
            <a:pPr marL="571500" indent="-571500">
              <a:buClrTx/>
              <a:buSzPts val="2400"/>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rPr>
              <a:t>Forced Acceleration</a:t>
            </a:r>
          </a:p>
          <a:p>
            <a:pPr marL="571500" indent="-571500">
              <a:buClrTx/>
              <a:buSzPts val="2400"/>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rPr>
              <a:t>Schedule Compression Techniques</a:t>
            </a:r>
          </a:p>
          <a:p>
            <a:pPr marL="571500" indent="-571500">
              <a:buClrTx/>
              <a:buSzPts val="2400"/>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rPr>
              <a:t>Time–Cost Trade-Off </a:t>
            </a:r>
            <a:r>
              <a:rPr lang="en-US" sz="2800" kern="1200" dirty="0" smtClean="0">
                <a:solidFill>
                  <a:schemeClr val="tx1">
                    <a:lumMod val="65000"/>
                    <a:lumOff val="35000"/>
                  </a:schemeClr>
                </a:solidFill>
                <a:latin typeface="Times New Roman" panose="02020603050405020304" pitchFamily="18" charset="0"/>
                <a:cs typeface="Times New Roman" panose="02020603050405020304" pitchFamily="18" charset="0"/>
              </a:rPr>
              <a:t>Analysis</a:t>
            </a:r>
            <a:endPar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endParaRPr>
          </a:p>
        </p:txBody>
      </p:sp>
      <p:pic>
        <p:nvPicPr>
          <p:cNvPr id="14"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p:cNvSpPr txBox="1"/>
          <p:nvPr/>
        </p:nvSpPr>
        <p:spPr>
          <a:xfrm>
            <a:off x="623541" y="823517"/>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6606429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434"/>
        <p:cNvGrpSpPr/>
        <p:nvPr/>
      </p:nvGrpSpPr>
      <p:grpSpPr>
        <a:xfrm>
          <a:off x="0" y="0"/>
          <a:ext cx="0" cy="0"/>
          <a:chOff x="0" y="0"/>
          <a:chExt cx="0" cy="0"/>
        </a:xfrm>
      </p:grpSpPr>
      <p:pic>
        <p:nvPicPr>
          <p:cNvPr id="436" name="Google Shape;436;p25"/>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441" name="Google Shape;441;p25"/>
          <p:cNvSpPr/>
          <p:nvPr/>
        </p:nvSpPr>
        <p:spPr>
          <a:xfrm>
            <a:off x="2440788" y="588478"/>
            <a:ext cx="4415451" cy="52318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Calibri"/>
              <a:buNone/>
            </a:pPr>
            <a:r>
              <a:rPr lang="en-US" sz="2800" b="1" dirty="0">
                <a:effectLst>
                  <a:outerShdw blurRad="38100" dist="38100" dir="2700000" algn="tl">
                    <a:srgbClr val="000000">
                      <a:alpha val="43137"/>
                    </a:srgbClr>
                  </a:outerShdw>
                </a:effectLst>
                <a:latin typeface="Calibri"/>
                <a:ea typeface="Calibri"/>
                <a:cs typeface="Calibri"/>
                <a:sym typeface="Calibri"/>
              </a:rPr>
              <a:t>Constructive Acceleration</a:t>
            </a:r>
            <a:endParaRPr sz="2800" b="1" dirty="0">
              <a:effectLst>
                <a:outerShdw blurRad="38100" dist="38100" dir="2700000" algn="tl">
                  <a:srgbClr val="000000">
                    <a:alpha val="43137"/>
                  </a:srgbClr>
                </a:outerShdw>
              </a:effectLst>
              <a:latin typeface="Calibri"/>
              <a:ea typeface="Calibri"/>
              <a:cs typeface="Calibri"/>
            </a:endParaRPr>
          </a:p>
        </p:txBody>
      </p:sp>
      <p:sp>
        <p:nvSpPr>
          <p:cNvPr id="442" name="Google Shape;442;p25"/>
          <p:cNvSpPr/>
          <p:nvPr/>
        </p:nvSpPr>
        <p:spPr>
          <a:xfrm>
            <a:off x="1080668" y="1893510"/>
            <a:ext cx="10640291" cy="193899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0" i="0" u="none" strike="noStrike" cap="none" dirty="0">
                <a:solidFill>
                  <a:srgbClr val="000000"/>
                </a:solidFill>
                <a:latin typeface="Arial"/>
                <a:ea typeface="Arial"/>
                <a:cs typeface="Arial"/>
                <a:sym typeface="Arial"/>
              </a:rPr>
              <a:t> </a:t>
            </a:r>
            <a:r>
              <a:rPr lang="en-US" sz="2400" dirty="0">
                <a:solidFill>
                  <a:srgbClr val="000000"/>
                </a:solidFill>
                <a:latin typeface="Arial"/>
                <a:ea typeface="Arial"/>
                <a:cs typeface="Arial"/>
                <a:sym typeface="Arial"/>
              </a:rPr>
              <a:t>Constructive acceleration occurs when the contractor requests an extension of time and is denied.</a:t>
            </a:r>
            <a:endParaRPr dirty="0"/>
          </a:p>
          <a:p>
            <a:pPr marL="0" marR="0" lvl="0" indent="0" algn="l" rtl="0">
              <a:spcBef>
                <a:spcPts val="0"/>
              </a:spcBef>
              <a:spcAft>
                <a:spcPts val="0"/>
              </a:spcAft>
              <a:buNone/>
            </a:pPr>
            <a:endParaRPr sz="2400" dirty="0">
              <a:solidFill>
                <a:srgbClr val="000000"/>
              </a:solidFill>
              <a:latin typeface="Arial"/>
              <a:ea typeface="Arial"/>
              <a:cs typeface="Arial"/>
              <a:sym typeface="Arial"/>
            </a:endParaRPr>
          </a:p>
          <a:p>
            <a:pPr marL="0" marR="0" lvl="0" indent="0" algn="l" rtl="0">
              <a:spcBef>
                <a:spcPts val="0"/>
              </a:spcBef>
              <a:spcAft>
                <a:spcPts val="0"/>
              </a:spcAft>
              <a:buNone/>
            </a:pPr>
            <a:r>
              <a:rPr lang="en-US" sz="2400" dirty="0">
                <a:solidFill>
                  <a:srgbClr val="000000"/>
                </a:solidFill>
                <a:latin typeface="Arial"/>
                <a:ea typeface="Arial"/>
                <a:cs typeface="Arial"/>
                <a:sym typeface="Arial"/>
              </a:rPr>
              <a:t> If the delay that resulted in the request for an extension of time is  an excusable delay, the extension should be granted.</a:t>
            </a:r>
            <a:endParaRPr sz="2400" b="0" i="0" u="none" strike="noStrike" cap="none" dirty="0">
              <a:solidFill>
                <a:srgbClr val="000000"/>
              </a:solidFill>
              <a:latin typeface="Arial"/>
              <a:ea typeface="Arial"/>
              <a:cs typeface="Arial"/>
              <a:sym typeface="Arial"/>
            </a:endParaRPr>
          </a:p>
        </p:txBody>
      </p:sp>
      <p:pic>
        <p:nvPicPr>
          <p:cNvPr id="11"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398"/>
        <p:cNvGrpSpPr/>
        <p:nvPr/>
      </p:nvGrpSpPr>
      <p:grpSpPr>
        <a:xfrm>
          <a:off x="0" y="0"/>
          <a:ext cx="0" cy="0"/>
          <a:chOff x="0" y="0"/>
          <a:chExt cx="0" cy="0"/>
        </a:xfrm>
      </p:grpSpPr>
      <p:pic>
        <p:nvPicPr>
          <p:cNvPr id="400" name="Google Shape;400;p22"/>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406" name="Google Shape;406;p22"/>
          <p:cNvSpPr/>
          <p:nvPr/>
        </p:nvSpPr>
        <p:spPr>
          <a:xfrm>
            <a:off x="157163" y="1586341"/>
            <a:ext cx="9273164" cy="2677616"/>
          </a:xfrm>
          <a:prstGeom prst="rect">
            <a:avLst/>
          </a:prstGeom>
          <a:noFill/>
          <a:ln>
            <a:noFill/>
          </a:ln>
        </p:spPr>
        <p:txBody>
          <a:bodyPr spcFirstLastPara="1" wrap="square" lIns="91425" tIns="45700" rIns="91425" bIns="45700" anchor="t" anchorCtr="0">
            <a:spAutoFit/>
          </a:bodyPr>
          <a:lstStyle/>
          <a:p>
            <a:r>
              <a:rPr lang="en-US" sz="2400" dirty="0"/>
              <a:t>Occurs when:</a:t>
            </a:r>
          </a:p>
          <a:p>
            <a:pPr marL="342900" indent="-342900">
              <a:buFont typeface="Wingdings" panose="05000000000000000000" pitchFamily="2" charset="2"/>
              <a:buChar char="q"/>
            </a:pPr>
            <a:r>
              <a:rPr lang="en-US" sz="2400" dirty="0"/>
              <a:t>There is an excusable delay</a:t>
            </a:r>
          </a:p>
          <a:p>
            <a:pPr marL="342900" indent="-342900">
              <a:buFont typeface="Wingdings" panose="05000000000000000000" pitchFamily="2" charset="2"/>
              <a:buChar char="q"/>
            </a:pPr>
            <a:r>
              <a:rPr lang="en-US" sz="2400" dirty="0"/>
              <a:t>Contractor requests time extension</a:t>
            </a:r>
          </a:p>
          <a:p>
            <a:pPr marL="342900" indent="-342900">
              <a:buFont typeface="Wingdings" panose="05000000000000000000" pitchFamily="2" charset="2"/>
              <a:buChar char="q"/>
            </a:pPr>
            <a:r>
              <a:rPr lang="en-US" sz="2400" dirty="0"/>
              <a:t>Extension is denied</a:t>
            </a:r>
          </a:p>
          <a:p>
            <a:pPr marL="342900" indent="-342900">
              <a:buFont typeface="Wingdings" panose="05000000000000000000" pitchFamily="2" charset="2"/>
              <a:buChar char="q"/>
            </a:pPr>
            <a:r>
              <a:rPr lang="en-US" sz="2400" dirty="0"/>
              <a:t>Contractor is required to meet original completion date</a:t>
            </a:r>
          </a:p>
          <a:p>
            <a:pPr marL="342900" indent="-342900">
              <a:buFont typeface="Wingdings" panose="05000000000000000000" pitchFamily="2" charset="2"/>
              <a:buChar char="q"/>
            </a:pPr>
            <a:r>
              <a:rPr lang="en-US" sz="2400" dirty="0"/>
              <a:t>Additional costs are incurred</a:t>
            </a:r>
          </a:p>
          <a:p>
            <a:pPr marL="342900" indent="-342900">
              <a:buFont typeface="Wingdings" panose="05000000000000000000" pitchFamily="2" charset="2"/>
              <a:buChar char="q"/>
            </a:pPr>
            <a:r>
              <a:rPr lang="en-US" sz="2400" dirty="0"/>
              <a:t>➡ May result in a valid claim for compensation</a:t>
            </a:r>
          </a:p>
        </p:txBody>
      </p:sp>
      <p:pic>
        <p:nvPicPr>
          <p:cNvPr id="11"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5" name="Google Shape;405;p22"/>
          <p:cNvSpPr/>
          <p:nvPr/>
        </p:nvSpPr>
        <p:spPr>
          <a:xfrm>
            <a:off x="2046830" y="739062"/>
            <a:ext cx="7965387" cy="523180"/>
          </a:xfrm>
          <a:prstGeom prst="rect">
            <a:avLst/>
          </a:prstGeom>
          <a:noFill/>
          <a:ln>
            <a:noFill/>
          </a:ln>
        </p:spPr>
        <p:txBody>
          <a:bodyPr spcFirstLastPara="1" wrap="square" lIns="91425" tIns="45700" rIns="91425" bIns="45700" anchor="t" anchorCtr="0">
            <a:spAutoFit/>
          </a:bodyPr>
          <a:lstStyle/>
          <a:p>
            <a:r>
              <a:rPr lang="en-US" sz="2800" b="1" dirty="0"/>
              <a:t>Constructive Acceleration</a:t>
            </a:r>
          </a:p>
        </p:txBody>
      </p:sp>
      <p:sp>
        <p:nvSpPr>
          <p:cNvPr id="19" name="Rectangle 18">
            <a:extLst>
              <a:ext uri="{FF2B5EF4-FFF2-40B4-BE49-F238E27FC236}">
                <a16:creationId xmlns:a16="http://schemas.microsoft.com/office/drawing/2014/main"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a:extLst>
              <a:ext uri="{FF2B5EF4-FFF2-40B4-BE49-F238E27FC236}">
                <a16:creationId xmlns:a16="http://schemas.microsoft.com/office/drawing/2014/main"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1" name="TextBox 20">
            <a:extLst>
              <a:ext uri="{FF2B5EF4-FFF2-40B4-BE49-F238E27FC236}">
                <a16:creationId xmlns:a16="http://schemas.microsoft.com/office/drawing/2014/main"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1750078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sp>
        <p:nvSpPr>
          <p:cNvPr id="105" name="Google Shape;105;p2"/>
          <p:cNvSpPr txBox="1"/>
          <p:nvPr/>
        </p:nvSpPr>
        <p:spPr>
          <a:xfrm>
            <a:off x="1249723" y="1483855"/>
            <a:ext cx="9902228" cy="4832052"/>
          </a:xfrm>
          <a:prstGeom prst="rect">
            <a:avLst/>
          </a:prstGeom>
          <a:noFill/>
          <a:ln>
            <a:noFill/>
          </a:ln>
        </p:spPr>
        <p:txBody>
          <a:bodyPr spcFirstLastPara="1" wrap="square" lIns="91425" tIns="45700" rIns="91425" bIns="45700" anchor="t" anchorCtr="0">
            <a:spAutoFit/>
          </a:bodyPr>
          <a:lstStyle/>
          <a:p>
            <a:pPr marL="571500" indent="-571500">
              <a:buClrTx/>
              <a:buSzPts val="2400"/>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rPr>
              <a:t>Top Project Management Cases </a:t>
            </a:r>
          </a:p>
          <a:p>
            <a:pPr marL="571500" indent="-571500">
              <a:buClrTx/>
              <a:buSzPts val="2400"/>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Case study</a:t>
            </a:r>
            <a:endParaRPr sz="2800" b="1"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indent="-571500">
              <a:buClrTx/>
              <a:buSzPts val="2400"/>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Project duration versus cost</a:t>
            </a:r>
            <a:endParaRPr sz="2800" b="1"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indent="-571500">
              <a:buClrTx/>
              <a:buSzPts val="2400"/>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Acceleration and Schedule Compression</a:t>
            </a:r>
          </a:p>
          <a:p>
            <a:pPr marL="571500" indent="-571500">
              <a:buClrTx/>
              <a:buSzPts val="2400"/>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rPr>
              <a:t>Acceleration – Definition &amp; Key Principles</a:t>
            </a:r>
          </a:p>
          <a:p>
            <a:pPr marL="571500" indent="-571500">
              <a:buClrTx/>
              <a:buSzPts val="2400"/>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rPr>
              <a:t>Types of Acceleration</a:t>
            </a:r>
          </a:p>
          <a:p>
            <a:pPr marL="571500" indent="-571500">
              <a:buClrTx/>
              <a:buSzPts val="2400"/>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rPr>
              <a:t>Actual Acceleration</a:t>
            </a:r>
          </a:p>
          <a:p>
            <a:pPr marL="571500" indent="-571500">
              <a:buClrTx/>
              <a:buSzPts val="2400"/>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rPr>
              <a:t>Constructive Acceleration</a:t>
            </a:r>
          </a:p>
          <a:p>
            <a:pPr marL="571500" indent="-571500">
              <a:buClrTx/>
              <a:buSzPts val="2400"/>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rPr>
              <a:t>Forced Acceleration</a:t>
            </a:r>
          </a:p>
          <a:p>
            <a:pPr marL="571500" indent="-571500">
              <a:buClrTx/>
              <a:buSzPts val="2400"/>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rPr>
              <a:t>Schedule Compression Techniques</a:t>
            </a:r>
          </a:p>
          <a:p>
            <a:pPr marL="571500" indent="-571500">
              <a:buClrTx/>
              <a:buSzPts val="2400"/>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rPr>
              <a:t>Time–Cost Trade-Off </a:t>
            </a:r>
            <a:r>
              <a:rPr lang="en-US" sz="2800" kern="1200" dirty="0" smtClean="0">
                <a:solidFill>
                  <a:schemeClr val="tx1">
                    <a:lumMod val="65000"/>
                    <a:lumOff val="35000"/>
                  </a:schemeClr>
                </a:solidFill>
                <a:latin typeface="Times New Roman" panose="02020603050405020304" pitchFamily="18" charset="0"/>
                <a:cs typeface="Times New Roman" panose="02020603050405020304" pitchFamily="18" charset="0"/>
              </a:rPr>
              <a:t>Analysis</a:t>
            </a:r>
            <a:endPar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endParaRPr>
          </a:p>
        </p:txBody>
      </p:sp>
      <p:pic>
        <p:nvPicPr>
          <p:cNvPr id="14"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p:cNvSpPr txBox="1"/>
          <p:nvPr/>
        </p:nvSpPr>
        <p:spPr>
          <a:xfrm>
            <a:off x="623541" y="823517"/>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374942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470"/>
        <p:cNvGrpSpPr/>
        <p:nvPr/>
      </p:nvGrpSpPr>
      <p:grpSpPr>
        <a:xfrm>
          <a:off x="0" y="0"/>
          <a:ext cx="0" cy="0"/>
          <a:chOff x="0" y="0"/>
          <a:chExt cx="0" cy="0"/>
        </a:xfrm>
      </p:grpSpPr>
      <p:pic>
        <p:nvPicPr>
          <p:cNvPr id="472" name="Google Shape;472;p28"/>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477" name="Google Shape;477;p28"/>
          <p:cNvSpPr/>
          <p:nvPr/>
        </p:nvSpPr>
        <p:spPr>
          <a:xfrm>
            <a:off x="2715966" y="632916"/>
            <a:ext cx="3419165" cy="52318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Calibri"/>
              <a:buNone/>
            </a:pPr>
            <a:r>
              <a:rPr lang="en-US" sz="2800" b="1" dirty="0">
                <a:effectLst>
                  <a:outerShdw blurRad="38100" dist="38100" dir="2700000" algn="tl">
                    <a:srgbClr val="000000">
                      <a:alpha val="43137"/>
                    </a:srgbClr>
                  </a:outerShdw>
                </a:effectLst>
                <a:latin typeface="Calibri"/>
                <a:ea typeface="Calibri"/>
                <a:cs typeface="Calibri"/>
                <a:sym typeface="Calibri"/>
              </a:rPr>
              <a:t>Forced Acceleration</a:t>
            </a:r>
            <a:endParaRPr sz="2800" b="1" dirty="0">
              <a:effectLst>
                <a:outerShdw blurRad="38100" dist="38100" dir="2700000" algn="tl">
                  <a:srgbClr val="000000">
                    <a:alpha val="43137"/>
                  </a:srgbClr>
                </a:outerShdw>
              </a:effectLst>
              <a:latin typeface="Calibri"/>
              <a:ea typeface="Calibri"/>
              <a:cs typeface="Calibri"/>
            </a:endParaRPr>
          </a:p>
        </p:txBody>
      </p:sp>
      <p:sp>
        <p:nvSpPr>
          <p:cNvPr id="478" name="Google Shape;478;p28"/>
          <p:cNvSpPr/>
          <p:nvPr/>
        </p:nvSpPr>
        <p:spPr>
          <a:xfrm>
            <a:off x="814986" y="2083047"/>
            <a:ext cx="10640291" cy="267765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rgbClr val="000000"/>
                </a:solidFill>
                <a:latin typeface="Arial"/>
                <a:ea typeface="Arial"/>
                <a:cs typeface="Arial"/>
                <a:sym typeface="Arial"/>
              </a:rPr>
              <a:t>There is also a need for acceleration when delay occurs as a result of nonperformance. </a:t>
            </a:r>
            <a:endParaRPr sz="2400" dirty="0">
              <a:solidFill>
                <a:srgbClr val="000000"/>
              </a:solidFill>
              <a:latin typeface="Arial"/>
              <a:ea typeface="Arial"/>
              <a:cs typeface="Arial"/>
              <a:sym typeface="Arial"/>
            </a:endParaRPr>
          </a:p>
          <a:p>
            <a:pPr marL="0" marR="0" lvl="0" indent="0" algn="l" rtl="0">
              <a:spcBef>
                <a:spcPts val="0"/>
              </a:spcBef>
              <a:spcAft>
                <a:spcPts val="0"/>
              </a:spcAft>
              <a:buNone/>
            </a:pPr>
            <a:r>
              <a:rPr lang="en-US" sz="2400" dirty="0">
                <a:solidFill>
                  <a:srgbClr val="000000"/>
                </a:solidFill>
                <a:latin typeface="Arial"/>
                <a:ea typeface="Arial"/>
                <a:cs typeface="Arial"/>
                <a:sym typeface="Arial"/>
              </a:rPr>
              <a:t>This type of acceleration is sometimes referred to as forced acceleration.</a:t>
            </a:r>
            <a:endParaRPr dirty="0"/>
          </a:p>
          <a:p>
            <a:pPr marL="0" marR="0" lvl="0" indent="0" algn="l" rtl="0">
              <a:spcBef>
                <a:spcPts val="0"/>
              </a:spcBef>
              <a:spcAft>
                <a:spcPts val="0"/>
              </a:spcAft>
              <a:buNone/>
            </a:pPr>
            <a:r>
              <a:rPr lang="en-US" sz="2400" dirty="0">
                <a:solidFill>
                  <a:srgbClr val="000000"/>
                </a:solidFill>
                <a:latin typeface="Arial"/>
                <a:ea typeface="Arial"/>
                <a:cs typeface="Arial"/>
                <a:sym typeface="Arial"/>
              </a:rPr>
              <a:t>This occurs frequently when a subcontractor on the critical path is falling behind.</a:t>
            </a:r>
            <a:endParaRPr dirty="0"/>
          </a:p>
          <a:p>
            <a:pPr marL="0" marR="0" lvl="0" indent="0" algn="l" rtl="0">
              <a:spcBef>
                <a:spcPts val="0"/>
              </a:spcBef>
              <a:spcAft>
                <a:spcPts val="0"/>
              </a:spcAft>
              <a:buNone/>
            </a:pPr>
            <a:r>
              <a:rPr lang="en-US" sz="2400" dirty="0">
                <a:solidFill>
                  <a:srgbClr val="000000"/>
                </a:solidFill>
                <a:latin typeface="Arial"/>
                <a:ea typeface="Arial"/>
                <a:cs typeface="Arial"/>
                <a:sym typeface="Arial"/>
              </a:rPr>
              <a:t>While this is not acceleration in the truest sense of the definition, it does require an increase in production. </a:t>
            </a:r>
            <a:endParaRPr sz="2400" b="0" i="0" u="none" strike="noStrike" cap="none" dirty="0">
              <a:solidFill>
                <a:srgbClr val="000000"/>
              </a:solidFill>
              <a:latin typeface="Arial"/>
              <a:ea typeface="Arial"/>
              <a:cs typeface="Arial"/>
              <a:sym typeface="Arial"/>
            </a:endParaRPr>
          </a:p>
        </p:txBody>
      </p:sp>
      <p:pic>
        <p:nvPicPr>
          <p:cNvPr id="11"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398"/>
        <p:cNvGrpSpPr/>
        <p:nvPr/>
      </p:nvGrpSpPr>
      <p:grpSpPr>
        <a:xfrm>
          <a:off x="0" y="0"/>
          <a:ext cx="0" cy="0"/>
          <a:chOff x="0" y="0"/>
          <a:chExt cx="0" cy="0"/>
        </a:xfrm>
      </p:grpSpPr>
      <p:pic>
        <p:nvPicPr>
          <p:cNvPr id="400" name="Google Shape;400;p22"/>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406" name="Google Shape;406;p22"/>
          <p:cNvSpPr/>
          <p:nvPr/>
        </p:nvSpPr>
        <p:spPr>
          <a:xfrm>
            <a:off x="157163" y="1586341"/>
            <a:ext cx="9273164" cy="2862282"/>
          </a:xfrm>
          <a:prstGeom prst="rect">
            <a:avLst/>
          </a:prstGeom>
          <a:noFill/>
          <a:ln>
            <a:noFill/>
          </a:ln>
        </p:spPr>
        <p:txBody>
          <a:bodyPr spcFirstLastPara="1" wrap="square" lIns="91425" tIns="45700" rIns="91425" bIns="45700" anchor="t" anchorCtr="0">
            <a:spAutoFit/>
          </a:bodyPr>
          <a:lstStyle/>
          <a:p>
            <a:pPr marL="342900" indent="-342900">
              <a:lnSpc>
                <a:spcPct val="150000"/>
              </a:lnSpc>
              <a:buFont typeface="Wingdings" panose="05000000000000000000" pitchFamily="2" charset="2"/>
              <a:buChar char="q"/>
            </a:pPr>
            <a:r>
              <a:rPr lang="en-US" sz="2400" dirty="0"/>
              <a:t>Caused by subcontractor nonperformance</a:t>
            </a:r>
          </a:p>
          <a:p>
            <a:pPr marL="342900" indent="-342900">
              <a:lnSpc>
                <a:spcPct val="150000"/>
              </a:lnSpc>
              <a:buFont typeface="Wingdings" panose="05000000000000000000" pitchFamily="2" charset="2"/>
              <a:buChar char="q"/>
            </a:pPr>
            <a:r>
              <a:rPr lang="en-US" sz="2400" dirty="0"/>
              <a:t>Requires increased production to recover delay</a:t>
            </a:r>
          </a:p>
          <a:p>
            <a:pPr marL="342900" indent="-342900">
              <a:lnSpc>
                <a:spcPct val="150000"/>
              </a:lnSpc>
              <a:buFont typeface="Wingdings" panose="05000000000000000000" pitchFamily="2" charset="2"/>
              <a:buChar char="q"/>
            </a:pPr>
            <a:r>
              <a:rPr lang="en-US" sz="2400" dirty="0"/>
              <a:t>Typically non-compensable</a:t>
            </a:r>
          </a:p>
          <a:p>
            <a:pPr marL="342900" indent="-342900">
              <a:lnSpc>
                <a:spcPct val="150000"/>
              </a:lnSpc>
              <a:buFont typeface="Wingdings" panose="05000000000000000000" pitchFamily="2" charset="2"/>
              <a:buChar char="q"/>
            </a:pPr>
            <a:r>
              <a:rPr lang="en-US" sz="2400" dirty="0"/>
              <a:t>May involve workforce supplementation</a:t>
            </a:r>
          </a:p>
          <a:p>
            <a:pPr marL="342900" indent="-342900">
              <a:lnSpc>
                <a:spcPct val="150000"/>
              </a:lnSpc>
              <a:buFont typeface="Wingdings" panose="05000000000000000000" pitchFamily="2" charset="2"/>
              <a:buChar char="q"/>
            </a:pPr>
            <a:r>
              <a:rPr lang="en-US" sz="2400" dirty="0"/>
              <a:t>Must be handled carefully to avoid contractual disputes</a:t>
            </a:r>
          </a:p>
        </p:txBody>
      </p:sp>
      <p:pic>
        <p:nvPicPr>
          <p:cNvPr id="11"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5" name="Google Shape;405;p22"/>
          <p:cNvSpPr/>
          <p:nvPr/>
        </p:nvSpPr>
        <p:spPr>
          <a:xfrm>
            <a:off x="2046830" y="739062"/>
            <a:ext cx="7965387" cy="523180"/>
          </a:xfrm>
          <a:prstGeom prst="rect">
            <a:avLst/>
          </a:prstGeom>
          <a:noFill/>
          <a:ln>
            <a:noFill/>
          </a:ln>
        </p:spPr>
        <p:txBody>
          <a:bodyPr spcFirstLastPara="1" wrap="square" lIns="91425" tIns="45700" rIns="91425" bIns="45700" anchor="t" anchorCtr="0">
            <a:spAutoFit/>
          </a:bodyPr>
          <a:lstStyle/>
          <a:p>
            <a:r>
              <a:rPr lang="en-US" sz="2800" b="1" dirty="0"/>
              <a:t>Forced Acceleration</a:t>
            </a:r>
          </a:p>
        </p:txBody>
      </p:sp>
      <p:sp>
        <p:nvSpPr>
          <p:cNvPr id="19" name="Rectangle 18">
            <a:extLst>
              <a:ext uri="{FF2B5EF4-FFF2-40B4-BE49-F238E27FC236}">
                <a16:creationId xmlns:a16="http://schemas.microsoft.com/office/drawing/2014/main"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a:extLst>
              <a:ext uri="{FF2B5EF4-FFF2-40B4-BE49-F238E27FC236}">
                <a16:creationId xmlns:a16="http://schemas.microsoft.com/office/drawing/2014/main"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1" name="TextBox 20">
            <a:extLst>
              <a:ext uri="{FF2B5EF4-FFF2-40B4-BE49-F238E27FC236}">
                <a16:creationId xmlns:a16="http://schemas.microsoft.com/office/drawing/2014/main"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1678950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sp>
        <p:nvSpPr>
          <p:cNvPr id="105" name="Google Shape;105;p2"/>
          <p:cNvSpPr txBox="1"/>
          <p:nvPr/>
        </p:nvSpPr>
        <p:spPr>
          <a:xfrm>
            <a:off x="1249723" y="1483855"/>
            <a:ext cx="9902228" cy="5570715"/>
          </a:xfrm>
          <a:prstGeom prst="rect">
            <a:avLst/>
          </a:prstGeom>
          <a:noFill/>
          <a:ln>
            <a:noFill/>
          </a:ln>
        </p:spPr>
        <p:txBody>
          <a:bodyPr spcFirstLastPara="1" wrap="square" lIns="91425" tIns="45700" rIns="91425" bIns="45700" anchor="t" anchorCtr="0">
            <a:spAutoFit/>
          </a:bodyPr>
          <a:lstStyle/>
          <a:p>
            <a:pPr marL="571500" indent="-571500">
              <a:buClrTx/>
              <a:buSzPts val="2400"/>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rPr>
              <a:t>Top Project Management Cases </a:t>
            </a:r>
          </a:p>
          <a:p>
            <a:pPr marL="571500" indent="-571500">
              <a:buClrTx/>
              <a:buSzPts val="2400"/>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Case study</a:t>
            </a:r>
            <a:endParaRPr sz="2800" b="1"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indent="-571500">
              <a:buClrTx/>
              <a:buSzPts val="2400"/>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Project duration versus cost</a:t>
            </a:r>
            <a:endParaRPr sz="2800" b="1"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indent="-571500">
              <a:buClrTx/>
              <a:buSzPts val="2400"/>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Acceleration and Schedule Compression</a:t>
            </a:r>
          </a:p>
          <a:p>
            <a:pPr marL="571500" indent="-571500">
              <a:buClrTx/>
              <a:buSzPts val="2400"/>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rPr>
              <a:t>Acceleration – Definition &amp; Key Principles</a:t>
            </a:r>
          </a:p>
          <a:p>
            <a:pPr marL="571500" indent="-571500">
              <a:buClrTx/>
              <a:buSzPts val="2400"/>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rPr>
              <a:t>Types of Acceleration</a:t>
            </a:r>
          </a:p>
          <a:p>
            <a:pPr marL="571500" indent="-571500">
              <a:buClrTx/>
              <a:buSzPts val="2400"/>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rPr>
              <a:t>Actual Acceleration</a:t>
            </a:r>
          </a:p>
          <a:p>
            <a:pPr marL="571500" indent="-571500">
              <a:buClrTx/>
              <a:buSzPts val="2400"/>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rPr>
              <a:t>Constructive Acceleration</a:t>
            </a:r>
          </a:p>
          <a:p>
            <a:pPr marL="571500" indent="-571500">
              <a:buClrTx/>
              <a:buSzPts val="2400"/>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rPr>
              <a:t>Forced Acceleration</a:t>
            </a:r>
          </a:p>
          <a:p>
            <a:pPr marL="571500" indent="-571500">
              <a:buClrTx/>
              <a:buSzPts val="2400"/>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rPr>
              <a:t>Schedule Compression Techniques</a:t>
            </a:r>
          </a:p>
          <a:p>
            <a:pPr marL="571500" indent="-571500">
              <a:buClrTx/>
              <a:buSzPts val="2400"/>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rPr>
              <a:t>Time–Cost Trade-Off Analysis</a:t>
            </a:r>
          </a:p>
          <a:p>
            <a:pPr marL="571500" marR="0" lvl="0" indent="-419100" algn="l" rtl="0">
              <a:spcBef>
                <a:spcPts val="0"/>
              </a:spcBef>
              <a:spcAft>
                <a:spcPts val="0"/>
              </a:spcAft>
              <a:buClr>
                <a:schemeClr val="dk1"/>
              </a:buClr>
              <a:buSzPts val="2400"/>
              <a:buFont typeface="Courier New"/>
              <a:buNone/>
            </a:pPr>
            <a:endParaRPr sz="2400" dirty="0">
              <a:solidFill>
                <a:schemeClr val="tx1"/>
              </a:solidFill>
              <a:latin typeface="Calibri"/>
              <a:ea typeface="Calibri"/>
              <a:cs typeface="Calibri"/>
              <a:sym typeface="Calibri"/>
            </a:endParaRPr>
          </a:p>
          <a:p>
            <a:pPr marL="571500" marR="0" lvl="0" indent="-419100" algn="l" rtl="0">
              <a:spcBef>
                <a:spcPts val="0"/>
              </a:spcBef>
              <a:spcAft>
                <a:spcPts val="0"/>
              </a:spcAft>
              <a:buClr>
                <a:schemeClr val="dk1"/>
              </a:buClr>
              <a:buSzPts val="2400"/>
              <a:buFont typeface="Courier New"/>
              <a:buNone/>
            </a:pPr>
            <a:endParaRPr sz="2400" dirty="0">
              <a:solidFill>
                <a:schemeClr val="tx1"/>
              </a:solidFill>
              <a:latin typeface="Calibri"/>
              <a:ea typeface="Calibri"/>
              <a:cs typeface="Calibri"/>
              <a:sym typeface="Calibri"/>
            </a:endParaRPr>
          </a:p>
        </p:txBody>
      </p:sp>
      <p:pic>
        <p:nvPicPr>
          <p:cNvPr id="14"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p:cNvSpPr txBox="1"/>
          <p:nvPr/>
        </p:nvSpPr>
        <p:spPr>
          <a:xfrm>
            <a:off x="623541" y="823517"/>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632880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482"/>
        <p:cNvGrpSpPr/>
        <p:nvPr/>
      </p:nvGrpSpPr>
      <p:grpSpPr>
        <a:xfrm>
          <a:off x="0" y="0"/>
          <a:ext cx="0" cy="0"/>
          <a:chOff x="0" y="0"/>
          <a:chExt cx="0" cy="0"/>
        </a:xfrm>
      </p:grpSpPr>
      <p:pic>
        <p:nvPicPr>
          <p:cNvPr id="484" name="Google Shape;484;p29"/>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489" name="Google Shape;489;p29"/>
          <p:cNvSpPr/>
          <p:nvPr/>
        </p:nvSpPr>
        <p:spPr>
          <a:xfrm>
            <a:off x="2695032" y="588478"/>
            <a:ext cx="4060609" cy="52318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Calibri"/>
              <a:buNone/>
            </a:pPr>
            <a:r>
              <a:rPr lang="en-US" sz="2800" b="1" dirty="0">
                <a:effectLst>
                  <a:outerShdw blurRad="38100" dist="38100" dir="2700000" algn="tl">
                    <a:srgbClr val="000000">
                      <a:alpha val="43137"/>
                    </a:srgbClr>
                  </a:outerShdw>
                </a:effectLst>
                <a:latin typeface="Calibri"/>
                <a:ea typeface="Calibri"/>
                <a:cs typeface="Calibri"/>
                <a:sym typeface="Calibri"/>
              </a:rPr>
              <a:t>Schedule Compression</a:t>
            </a:r>
            <a:endParaRPr sz="2800" b="1" dirty="0">
              <a:effectLst>
                <a:outerShdw blurRad="38100" dist="38100" dir="2700000" algn="tl">
                  <a:srgbClr val="000000">
                    <a:alpha val="43137"/>
                  </a:srgbClr>
                </a:outerShdw>
              </a:effectLst>
              <a:latin typeface="Calibri"/>
              <a:ea typeface="Calibri"/>
              <a:cs typeface="Calibri"/>
              <a:sym typeface="Calibri"/>
            </a:endParaRPr>
          </a:p>
        </p:txBody>
      </p:sp>
      <p:sp>
        <p:nvSpPr>
          <p:cNvPr id="490" name="Google Shape;490;p29"/>
          <p:cNvSpPr/>
          <p:nvPr/>
        </p:nvSpPr>
        <p:spPr>
          <a:xfrm>
            <a:off x="814986" y="2083047"/>
            <a:ext cx="10640291" cy="23083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rgbClr val="000000"/>
                </a:solidFill>
                <a:latin typeface="Arial"/>
                <a:ea typeface="Arial"/>
                <a:cs typeface="Arial"/>
                <a:sym typeface="Arial"/>
              </a:rPr>
              <a:t>The decision to accelerate work and incur costs must have a tangible benefit to the project. </a:t>
            </a:r>
            <a:endParaRPr sz="2400" dirty="0">
              <a:solidFill>
                <a:srgbClr val="000000"/>
              </a:solidFill>
              <a:latin typeface="Arial"/>
              <a:ea typeface="Arial"/>
              <a:cs typeface="Arial"/>
              <a:sym typeface="Arial"/>
            </a:endParaRPr>
          </a:p>
          <a:p>
            <a:pPr marL="0" marR="0" lvl="0" indent="0" algn="l" rtl="0">
              <a:spcBef>
                <a:spcPts val="0"/>
              </a:spcBef>
              <a:spcAft>
                <a:spcPts val="0"/>
              </a:spcAft>
              <a:buNone/>
            </a:pPr>
            <a:r>
              <a:rPr lang="en-US" sz="2400" dirty="0">
                <a:solidFill>
                  <a:srgbClr val="000000"/>
                </a:solidFill>
                <a:latin typeface="Arial"/>
                <a:ea typeface="Arial"/>
                <a:cs typeface="Arial"/>
                <a:sym typeface="Arial"/>
              </a:rPr>
              <a:t>Schedule compression is not always about the shortest duration of the task. </a:t>
            </a:r>
            <a:endParaRPr sz="2400" dirty="0">
              <a:solidFill>
                <a:srgbClr val="000000"/>
              </a:solidFill>
              <a:latin typeface="Arial"/>
              <a:ea typeface="Arial"/>
              <a:cs typeface="Arial"/>
              <a:sym typeface="Arial"/>
            </a:endParaRPr>
          </a:p>
          <a:p>
            <a:pPr marL="0" marR="0" lvl="0" indent="0" algn="l" rtl="0">
              <a:spcBef>
                <a:spcPts val="0"/>
              </a:spcBef>
              <a:spcAft>
                <a:spcPts val="0"/>
              </a:spcAft>
              <a:buNone/>
            </a:pPr>
            <a:r>
              <a:rPr lang="en-US" sz="2400" dirty="0">
                <a:solidFill>
                  <a:srgbClr val="000000"/>
                </a:solidFill>
                <a:latin typeface="Arial"/>
                <a:ea typeface="Arial"/>
                <a:cs typeface="Arial"/>
                <a:sym typeface="Arial"/>
              </a:rPr>
              <a:t>It is more about the balance of getting the shortest duration for the least </a:t>
            </a:r>
            <a:endParaRPr dirty="0"/>
          </a:p>
          <a:p>
            <a:pPr marL="0" marR="0" lvl="0" indent="0" algn="l" rtl="0">
              <a:spcBef>
                <a:spcPts val="0"/>
              </a:spcBef>
              <a:spcAft>
                <a:spcPts val="0"/>
              </a:spcAft>
              <a:buNone/>
            </a:pPr>
            <a:r>
              <a:rPr lang="en-US" sz="2400" dirty="0">
                <a:solidFill>
                  <a:srgbClr val="000000"/>
                </a:solidFill>
                <a:latin typeface="Arial"/>
                <a:ea typeface="Arial"/>
                <a:cs typeface="Arial"/>
                <a:sym typeface="Arial"/>
              </a:rPr>
              <a:t>cost. </a:t>
            </a:r>
            <a:endParaRPr sz="2400" dirty="0">
              <a:solidFill>
                <a:srgbClr val="000000"/>
              </a:solidFill>
              <a:latin typeface="Arial"/>
              <a:ea typeface="Arial"/>
              <a:cs typeface="Arial"/>
              <a:sym typeface="Arial"/>
            </a:endParaRPr>
          </a:p>
          <a:p>
            <a:pPr marL="0" marR="0" lvl="0" indent="0" algn="l" rtl="0">
              <a:spcBef>
                <a:spcPts val="0"/>
              </a:spcBef>
              <a:spcAft>
                <a:spcPts val="0"/>
              </a:spcAft>
              <a:buNone/>
            </a:pPr>
            <a:endParaRPr sz="2400" b="0" i="0" u="none" strike="noStrike" cap="none" dirty="0">
              <a:solidFill>
                <a:srgbClr val="000000"/>
              </a:solidFill>
              <a:latin typeface="Arial"/>
              <a:ea typeface="Arial"/>
              <a:cs typeface="Arial"/>
              <a:sym typeface="Arial"/>
            </a:endParaRPr>
          </a:p>
        </p:txBody>
      </p:sp>
      <p:pic>
        <p:nvPicPr>
          <p:cNvPr id="11"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494"/>
        <p:cNvGrpSpPr/>
        <p:nvPr/>
      </p:nvGrpSpPr>
      <p:grpSpPr>
        <a:xfrm>
          <a:off x="0" y="0"/>
          <a:ext cx="0" cy="0"/>
          <a:chOff x="0" y="0"/>
          <a:chExt cx="0" cy="0"/>
        </a:xfrm>
      </p:grpSpPr>
      <p:pic>
        <p:nvPicPr>
          <p:cNvPr id="496" name="Google Shape;496;p30"/>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501" name="Google Shape;501;p30"/>
          <p:cNvSpPr/>
          <p:nvPr/>
        </p:nvSpPr>
        <p:spPr>
          <a:xfrm>
            <a:off x="2613145" y="609951"/>
            <a:ext cx="3828597" cy="52318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Calibri"/>
              <a:buNone/>
            </a:pPr>
            <a:r>
              <a:rPr lang="en-US" sz="2800" b="1">
                <a:effectLst>
                  <a:outerShdw blurRad="38100" dist="38100" dir="2700000" algn="tl">
                    <a:srgbClr val="000000">
                      <a:alpha val="43137"/>
                    </a:srgbClr>
                  </a:outerShdw>
                </a:effectLst>
                <a:latin typeface="Calibri"/>
                <a:ea typeface="Calibri"/>
                <a:cs typeface="Calibri"/>
                <a:sym typeface="Calibri"/>
              </a:rPr>
              <a:t>Schedule Compression</a:t>
            </a:r>
            <a:endParaRPr sz="2800" b="1">
              <a:effectLst>
                <a:outerShdw blurRad="38100" dist="38100" dir="2700000" algn="tl">
                  <a:srgbClr val="000000">
                    <a:alpha val="43137"/>
                  </a:srgbClr>
                </a:outerShdw>
              </a:effectLst>
              <a:latin typeface="Calibri"/>
              <a:ea typeface="Calibri"/>
              <a:cs typeface="Calibri"/>
            </a:endParaRPr>
          </a:p>
        </p:txBody>
      </p:sp>
      <p:sp>
        <p:nvSpPr>
          <p:cNvPr id="502" name="Google Shape;502;p30"/>
          <p:cNvSpPr/>
          <p:nvPr/>
        </p:nvSpPr>
        <p:spPr>
          <a:xfrm>
            <a:off x="814986" y="2083047"/>
            <a:ext cx="10640291" cy="156966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rgbClr val="000000"/>
                </a:solidFill>
                <a:latin typeface="Arial"/>
                <a:ea typeface="Arial"/>
                <a:cs typeface="Arial"/>
                <a:sym typeface="Arial"/>
              </a:rPr>
              <a:t>Schedule compression is generally defined as modifying the plan and/or schedule to complete critical tasks or the project early.</a:t>
            </a:r>
            <a:endParaRPr dirty="0"/>
          </a:p>
          <a:p>
            <a:pPr marL="0" marR="0" lvl="0" indent="0" algn="l" rtl="0">
              <a:spcBef>
                <a:spcPts val="0"/>
              </a:spcBef>
              <a:spcAft>
                <a:spcPts val="0"/>
              </a:spcAft>
              <a:buNone/>
            </a:pPr>
            <a:r>
              <a:rPr lang="en-US" sz="2400" dirty="0">
                <a:solidFill>
                  <a:srgbClr val="000000"/>
                </a:solidFill>
                <a:latin typeface="Arial"/>
                <a:ea typeface="Arial"/>
                <a:cs typeface="Arial"/>
                <a:sym typeface="Arial"/>
              </a:rPr>
              <a:t>Schedule compression is the </a:t>
            </a:r>
            <a:r>
              <a:rPr lang="en-US" sz="2400" dirty="0" err="1">
                <a:solidFill>
                  <a:srgbClr val="000000"/>
                </a:solidFill>
                <a:latin typeface="Arial"/>
                <a:ea typeface="Arial"/>
                <a:cs typeface="Arial"/>
                <a:sym typeface="Arial"/>
              </a:rPr>
              <a:t>resequencing</a:t>
            </a:r>
            <a:r>
              <a:rPr lang="en-US" sz="2400" dirty="0">
                <a:solidFill>
                  <a:srgbClr val="000000"/>
                </a:solidFill>
                <a:latin typeface="Arial"/>
                <a:ea typeface="Arial"/>
                <a:cs typeface="Arial"/>
                <a:sym typeface="Arial"/>
              </a:rPr>
              <a:t> or rescheduling of tasks with minimal or no cost impact.</a:t>
            </a:r>
            <a:endParaRPr sz="2400" b="0" i="0" u="none" strike="noStrike" cap="none" dirty="0">
              <a:solidFill>
                <a:srgbClr val="000000"/>
              </a:solidFill>
              <a:latin typeface="Arial"/>
              <a:ea typeface="Arial"/>
              <a:cs typeface="Arial"/>
              <a:sym typeface="Arial"/>
            </a:endParaRPr>
          </a:p>
        </p:txBody>
      </p:sp>
      <p:pic>
        <p:nvPicPr>
          <p:cNvPr id="11"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398"/>
        <p:cNvGrpSpPr/>
        <p:nvPr/>
      </p:nvGrpSpPr>
      <p:grpSpPr>
        <a:xfrm>
          <a:off x="0" y="0"/>
          <a:ext cx="0" cy="0"/>
          <a:chOff x="0" y="0"/>
          <a:chExt cx="0" cy="0"/>
        </a:xfrm>
      </p:grpSpPr>
      <p:pic>
        <p:nvPicPr>
          <p:cNvPr id="400" name="Google Shape;400;p22"/>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406" name="Google Shape;406;p22"/>
          <p:cNvSpPr/>
          <p:nvPr/>
        </p:nvSpPr>
        <p:spPr>
          <a:xfrm>
            <a:off x="157163" y="1586341"/>
            <a:ext cx="9273164" cy="3046948"/>
          </a:xfrm>
          <a:prstGeom prst="rect">
            <a:avLst/>
          </a:prstGeom>
          <a:noFill/>
          <a:ln>
            <a:noFill/>
          </a:ln>
        </p:spPr>
        <p:txBody>
          <a:bodyPr spcFirstLastPara="1" wrap="square" lIns="91425" tIns="45700" rIns="91425" bIns="45700" anchor="t" anchorCtr="0">
            <a:spAutoFit/>
          </a:bodyPr>
          <a:lstStyle/>
          <a:p>
            <a:r>
              <a:rPr lang="en-US" sz="2400" dirty="0"/>
              <a:t>Examples include:</a:t>
            </a:r>
          </a:p>
          <a:p>
            <a:pPr marL="342900" indent="-342900">
              <a:buFont typeface="Wingdings" panose="05000000000000000000" pitchFamily="2" charset="2"/>
              <a:buChar char="q"/>
            </a:pPr>
            <a:r>
              <a:rPr lang="en-US" sz="2400" dirty="0"/>
              <a:t>Timely review of submittals</a:t>
            </a:r>
          </a:p>
          <a:p>
            <a:pPr marL="342900" indent="-342900">
              <a:buFont typeface="Wingdings" panose="05000000000000000000" pitchFamily="2" charset="2"/>
              <a:buChar char="q"/>
            </a:pPr>
            <a:r>
              <a:rPr lang="en-US" sz="2400" dirty="0"/>
              <a:t>Improved material procurement</a:t>
            </a:r>
          </a:p>
          <a:p>
            <a:pPr marL="342900" indent="-342900">
              <a:buFont typeface="Wingdings" panose="05000000000000000000" pitchFamily="2" charset="2"/>
              <a:buChar char="q"/>
            </a:pPr>
            <a:r>
              <a:rPr lang="en-US" sz="2400" dirty="0"/>
              <a:t>Adding shifts or overtime</a:t>
            </a:r>
          </a:p>
          <a:p>
            <a:pPr marL="342900" indent="-342900">
              <a:buFont typeface="Wingdings" panose="05000000000000000000" pitchFamily="2" charset="2"/>
              <a:buChar char="q"/>
            </a:pPr>
            <a:r>
              <a:rPr lang="en-US" sz="2400" dirty="0"/>
              <a:t>Off-site fabrication</a:t>
            </a:r>
          </a:p>
          <a:p>
            <a:pPr marL="342900" indent="-342900">
              <a:buFont typeface="Wingdings" panose="05000000000000000000" pitchFamily="2" charset="2"/>
              <a:buChar char="q"/>
            </a:pPr>
            <a:r>
              <a:rPr lang="en-US" sz="2400" dirty="0"/>
              <a:t>Resequencing tasks to utilize float</a:t>
            </a:r>
          </a:p>
          <a:p>
            <a:pPr marL="342900" indent="-342900">
              <a:buFont typeface="Wingdings" panose="05000000000000000000" pitchFamily="2" charset="2"/>
              <a:buChar char="q"/>
            </a:pPr>
            <a:r>
              <a:rPr lang="en-US" sz="2400" dirty="0"/>
              <a:t>Incentives for performance</a:t>
            </a:r>
          </a:p>
          <a:p>
            <a:pPr marL="342900" indent="-342900">
              <a:buFont typeface="Wingdings" panose="05000000000000000000" pitchFamily="2" charset="2"/>
              <a:buChar char="q"/>
            </a:pPr>
            <a:r>
              <a:rPr lang="en-US" sz="2400" dirty="0"/>
              <a:t>Application of new technology</a:t>
            </a:r>
          </a:p>
        </p:txBody>
      </p:sp>
      <p:pic>
        <p:nvPicPr>
          <p:cNvPr id="11"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5" name="Google Shape;405;p22"/>
          <p:cNvSpPr/>
          <p:nvPr/>
        </p:nvSpPr>
        <p:spPr>
          <a:xfrm>
            <a:off x="2046830" y="739062"/>
            <a:ext cx="7965387" cy="523180"/>
          </a:xfrm>
          <a:prstGeom prst="rect">
            <a:avLst/>
          </a:prstGeom>
          <a:noFill/>
          <a:ln>
            <a:noFill/>
          </a:ln>
        </p:spPr>
        <p:txBody>
          <a:bodyPr spcFirstLastPara="1" wrap="square" lIns="91425" tIns="45700" rIns="91425" bIns="45700" anchor="t" anchorCtr="0">
            <a:spAutoFit/>
          </a:bodyPr>
          <a:lstStyle/>
          <a:p>
            <a:r>
              <a:rPr lang="en-US" sz="2800" b="1" dirty="0"/>
              <a:t>Schedule Compression Techniques</a:t>
            </a:r>
          </a:p>
        </p:txBody>
      </p:sp>
      <p:sp>
        <p:nvSpPr>
          <p:cNvPr id="19" name="Rectangle 18">
            <a:extLst>
              <a:ext uri="{FF2B5EF4-FFF2-40B4-BE49-F238E27FC236}">
                <a16:creationId xmlns:a16="http://schemas.microsoft.com/office/drawing/2014/main"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a:extLst>
              <a:ext uri="{FF2B5EF4-FFF2-40B4-BE49-F238E27FC236}">
                <a16:creationId xmlns:a16="http://schemas.microsoft.com/office/drawing/2014/main"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1" name="TextBox 20">
            <a:extLst>
              <a:ext uri="{FF2B5EF4-FFF2-40B4-BE49-F238E27FC236}">
                <a16:creationId xmlns:a16="http://schemas.microsoft.com/office/drawing/2014/main"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788936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sp>
        <p:nvSpPr>
          <p:cNvPr id="105" name="Google Shape;105;p2"/>
          <p:cNvSpPr txBox="1"/>
          <p:nvPr/>
        </p:nvSpPr>
        <p:spPr>
          <a:xfrm>
            <a:off x="1249723" y="1483855"/>
            <a:ext cx="9902228" cy="9387145"/>
          </a:xfrm>
          <a:prstGeom prst="rect">
            <a:avLst/>
          </a:prstGeom>
          <a:noFill/>
          <a:ln>
            <a:noFill/>
          </a:ln>
        </p:spPr>
        <p:txBody>
          <a:bodyPr spcFirstLastPara="1" wrap="square" lIns="91425" tIns="45700" rIns="91425" bIns="45700" anchor="t" anchorCtr="0">
            <a:spAutoFit/>
          </a:bodyPr>
          <a:lstStyle/>
          <a:p>
            <a:pPr marL="571500" indent="-571500">
              <a:buClrTx/>
              <a:buSzPts val="2400"/>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rPr>
              <a:t>Top Project Management Cases </a:t>
            </a:r>
          </a:p>
          <a:p>
            <a:pPr marL="571500" indent="-571500">
              <a:buClrTx/>
              <a:buSzPts val="2400"/>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Case study</a:t>
            </a:r>
            <a:endParaRPr sz="2800" b="1"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indent="-571500">
              <a:buClrTx/>
              <a:buSzPts val="2400"/>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Project duration versus cost</a:t>
            </a:r>
            <a:endParaRPr sz="2800" b="1"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indent="-571500">
              <a:buClrTx/>
              <a:buSzPts val="2400"/>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Acceleration and Schedule Compression</a:t>
            </a:r>
          </a:p>
          <a:p>
            <a:pPr marL="571500" indent="-571500">
              <a:buClrTx/>
              <a:buSzPts val="2400"/>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rPr>
              <a:t>Acceleration – Definition &amp; Key Principles</a:t>
            </a:r>
          </a:p>
          <a:p>
            <a:pPr marL="571500" indent="-571500">
              <a:buClrTx/>
              <a:buSzPts val="2400"/>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rPr>
              <a:t>Types of Acceleration</a:t>
            </a:r>
          </a:p>
          <a:p>
            <a:pPr marL="571500" indent="-571500">
              <a:buClrTx/>
              <a:buSzPts val="2400"/>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rPr>
              <a:t>Actual Acceleration</a:t>
            </a:r>
          </a:p>
          <a:p>
            <a:pPr marL="571500" indent="-571500">
              <a:buClrTx/>
              <a:buSzPts val="2400"/>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rPr>
              <a:t>Constructive Acceleration</a:t>
            </a:r>
          </a:p>
          <a:p>
            <a:pPr marL="571500" indent="-571500">
              <a:buClrTx/>
              <a:buSzPts val="2400"/>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rPr>
              <a:t>Forced Acceleration</a:t>
            </a:r>
          </a:p>
          <a:p>
            <a:pPr marL="571500" indent="-571500">
              <a:buClrTx/>
              <a:buSzPts val="2400"/>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rPr>
              <a:t>Schedule Compression Techniques</a:t>
            </a:r>
          </a:p>
          <a:p>
            <a:pPr marL="571500" indent="-571500">
              <a:buClrTx/>
              <a:buSzPts val="2400"/>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rPr>
              <a:t>Time–Cost Trade-Off Analysis</a:t>
            </a:r>
          </a:p>
          <a:p>
            <a:pPr marL="571500" indent="-571500">
              <a:buClrTx/>
              <a:buFont typeface="Wingdings" panose="05000000000000000000" pitchFamily="2" charset="2"/>
              <a:buChar char="Ø"/>
              <a:defRPr/>
            </a:pPr>
            <a:endParaRPr lang="en-US"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endParaRPr lang="en-US"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endParaRPr lang="en-US" sz="2800" b="1" dirty="0"/>
          </a:p>
          <a:p>
            <a:pPr marL="571500" indent="-571500">
              <a:buClrTx/>
              <a:buFont typeface="Wingdings" panose="05000000000000000000" pitchFamily="2" charset="2"/>
              <a:buChar char="Ø"/>
              <a:defRPr/>
            </a:pPr>
            <a:endParaRPr lang="en-US" sz="2800" b="1" dirty="0"/>
          </a:p>
          <a:p>
            <a:pPr marL="571500" indent="-571500">
              <a:buClrTx/>
              <a:buFont typeface="Wingdings" panose="05000000000000000000" pitchFamily="2" charset="2"/>
              <a:buChar char="Ø"/>
              <a:defRPr/>
            </a:pPr>
            <a:endParaRPr lang="en-US" sz="2800" b="1" dirty="0"/>
          </a:p>
          <a:p>
            <a:pPr marL="571500" indent="-571500">
              <a:buClrTx/>
              <a:buFont typeface="Wingdings" panose="05000000000000000000" pitchFamily="2" charset="2"/>
              <a:buChar char="Ø"/>
              <a:defRPr/>
            </a:pPr>
            <a:endParaRPr lang="en-US" sz="2800" b="1" dirty="0"/>
          </a:p>
          <a:p>
            <a:pPr marL="571500" indent="-571500">
              <a:buClrTx/>
              <a:buFont typeface="Wingdings" panose="05000000000000000000" pitchFamily="2" charset="2"/>
              <a:buChar char="Ø"/>
              <a:defRPr/>
            </a:pPr>
            <a:endParaRPr lang="en-US" sz="2800" b="1" dirty="0"/>
          </a:p>
          <a:p>
            <a:pPr marL="571500" indent="-571500">
              <a:buClrTx/>
              <a:buFont typeface="Wingdings" panose="05000000000000000000" pitchFamily="2" charset="2"/>
              <a:buChar char="Ø"/>
              <a:defRPr/>
            </a:pPr>
            <a:endParaRPr sz="2800" b="1"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marR="0" lvl="0" indent="-419100" algn="l" rtl="0">
              <a:spcBef>
                <a:spcPts val="0"/>
              </a:spcBef>
              <a:spcAft>
                <a:spcPts val="0"/>
              </a:spcAft>
              <a:buClr>
                <a:schemeClr val="dk1"/>
              </a:buClr>
              <a:buSzPts val="2400"/>
              <a:buFont typeface="Courier New"/>
              <a:buNone/>
            </a:pPr>
            <a:endParaRPr sz="2400" dirty="0">
              <a:solidFill>
                <a:schemeClr val="tx1"/>
              </a:solidFill>
              <a:latin typeface="Calibri"/>
              <a:ea typeface="Calibri"/>
              <a:cs typeface="Calibri"/>
              <a:sym typeface="Calibri"/>
            </a:endParaRPr>
          </a:p>
          <a:p>
            <a:pPr marL="571500" marR="0" lvl="0" indent="-419100" algn="l" rtl="0">
              <a:spcBef>
                <a:spcPts val="0"/>
              </a:spcBef>
              <a:spcAft>
                <a:spcPts val="0"/>
              </a:spcAft>
              <a:buClr>
                <a:schemeClr val="dk1"/>
              </a:buClr>
              <a:buSzPts val="2400"/>
              <a:buFont typeface="Courier New"/>
              <a:buNone/>
            </a:pPr>
            <a:endParaRPr sz="2400" dirty="0">
              <a:solidFill>
                <a:schemeClr val="tx1"/>
              </a:solidFill>
              <a:latin typeface="Calibri"/>
              <a:ea typeface="Calibri"/>
              <a:cs typeface="Calibri"/>
              <a:sym typeface="Calibri"/>
            </a:endParaRPr>
          </a:p>
          <a:p>
            <a:pPr marL="571500" marR="0" lvl="0" indent="-419100" algn="l" rtl="0">
              <a:spcBef>
                <a:spcPts val="0"/>
              </a:spcBef>
              <a:spcAft>
                <a:spcPts val="0"/>
              </a:spcAft>
              <a:buClr>
                <a:schemeClr val="dk1"/>
              </a:buClr>
              <a:buSzPts val="2400"/>
              <a:buFont typeface="Courier New"/>
              <a:buNone/>
            </a:pPr>
            <a:endParaRPr sz="2400" dirty="0">
              <a:solidFill>
                <a:schemeClr val="tx1"/>
              </a:solidFill>
              <a:latin typeface="Calibri"/>
              <a:ea typeface="Calibri"/>
              <a:cs typeface="Calibri"/>
              <a:sym typeface="Calibri"/>
            </a:endParaRPr>
          </a:p>
        </p:txBody>
      </p:sp>
      <p:pic>
        <p:nvPicPr>
          <p:cNvPr id="14"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p:cNvSpPr txBox="1"/>
          <p:nvPr/>
        </p:nvSpPr>
        <p:spPr>
          <a:xfrm>
            <a:off x="623541" y="823517"/>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7567776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398"/>
        <p:cNvGrpSpPr/>
        <p:nvPr/>
      </p:nvGrpSpPr>
      <p:grpSpPr>
        <a:xfrm>
          <a:off x="0" y="0"/>
          <a:ext cx="0" cy="0"/>
          <a:chOff x="0" y="0"/>
          <a:chExt cx="0" cy="0"/>
        </a:xfrm>
      </p:grpSpPr>
      <p:pic>
        <p:nvPicPr>
          <p:cNvPr id="400" name="Google Shape;400;p22"/>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406" name="Google Shape;406;p22"/>
          <p:cNvSpPr/>
          <p:nvPr/>
        </p:nvSpPr>
        <p:spPr>
          <a:xfrm>
            <a:off x="157163" y="1586341"/>
            <a:ext cx="9273164" cy="2308284"/>
          </a:xfrm>
          <a:prstGeom prst="rect">
            <a:avLst/>
          </a:prstGeom>
          <a:noFill/>
          <a:ln>
            <a:noFill/>
          </a:ln>
        </p:spPr>
        <p:txBody>
          <a:bodyPr spcFirstLastPara="1" wrap="square" lIns="91425" tIns="45700" rIns="91425" bIns="45700" anchor="t" anchorCtr="0">
            <a:spAutoFit/>
          </a:bodyPr>
          <a:lstStyle/>
          <a:p>
            <a:r>
              <a:rPr lang="en-US" sz="2400" dirty="0"/>
              <a:t>Used to determine which tasks to accelerate.</a:t>
            </a:r>
          </a:p>
          <a:p>
            <a:r>
              <a:rPr lang="en-US" sz="2400" dirty="0"/>
              <a:t>Key Concepts:</a:t>
            </a:r>
          </a:p>
          <a:p>
            <a:pPr marL="342900" indent="-342900">
              <a:buFont typeface="Wingdings" panose="05000000000000000000" pitchFamily="2" charset="2"/>
              <a:buChar char="q"/>
            </a:pPr>
            <a:r>
              <a:rPr lang="en-US" sz="2400" b="1" dirty="0"/>
              <a:t>Normal Duration vs. Crash Duration</a:t>
            </a:r>
            <a:endParaRPr lang="en-US" sz="2400" dirty="0"/>
          </a:p>
          <a:p>
            <a:pPr marL="342900" indent="-342900">
              <a:buFont typeface="Wingdings" panose="05000000000000000000" pitchFamily="2" charset="2"/>
              <a:buChar char="q"/>
            </a:pPr>
            <a:r>
              <a:rPr lang="en-US" sz="2400" b="1" dirty="0"/>
              <a:t>Normal Cost vs. Crash Cost</a:t>
            </a:r>
            <a:endParaRPr lang="en-US" sz="2400" dirty="0"/>
          </a:p>
          <a:p>
            <a:pPr marL="342900" indent="-342900">
              <a:buFont typeface="Wingdings" panose="05000000000000000000" pitchFamily="2" charset="2"/>
              <a:buChar char="q"/>
            </a:pPr>
            <a:r>
              <a:rPr lang="en-US" sz="2400" dirty="0"/>
              <a:t>Focus on critical path tasks</a:t>
            </a:r>
          </a:p>
          <a:p>
            <a:pPr marL="342900" indent="-342900">
              <a:buFont typeface="Wingdings" panose="05000000000000000000" pitchFamily="2" charset="2"/>
              <a:buChar char="q"/>
            </a:pPr>
            <a:r>
              <a:rPr lang="en-US" sz="2400" dirty="0"/>
              <a:t>Select tasks with lowest cost per day saved first</a:t>
            </a:r>
          </a:p>
        </p:txBody>
      </p:sp>
      <p:pic>
        <p:nvPicPr>
          <p:cNvPr id="11"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5" name="Google Shape;405;p22"/>
          <p:cNvSpPr/>
          <p:nvPr/>
        </p:nvSpPr>
        <p:spPr>
          <a:xfrm>
            <a:off x="2046830" y="739062"/>
            <a:ext cx="7965387" cy="523180"/>
          </a:xfrm>
          <a:prstGeom prst="rect">
            <a:avLst/>
          </a:prstGeom>
          <a:noFill/>
          <a:ln>
            <a:noFill/>
          </a:ln>
        </p:spPr>
        <p:txBody>
          <a:bodyPr spcFirstLastPara="1" wrap="square" lIns="91425" tIns="45700" rIns="91425" bIns="45700" anchor="t" anchorCtr="0">
            <a:spAutoFit/>
          </a:bodyPr>
          <a:lstStyle/>
          <a:p>
            <a:r>
              <a:rPr lang="en-US" sz="2800" b="1" dirty="0"/>
              <a:t>Time–Cost Trade-Off Analysis</a:t>
            </a:r>
          </a:p>
        </p:txBody>
      </p:sp>
      <p:sp>
        <p:nvSpPr>
          <p:cNvPr id="19" name="Rectangle 18">
            <a:extLst>
              <a:ext uri="{FF2B5EF4-FFF2-40B4-BE49-F238E27FC236}">
                <a16:creationId xmlns:a16="http://schemas.microsoft.com/office/drawing/2014/main"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a:extLst>
              <a:ext uri="{FF2B5EF4-FFF2-40B4-BE49-F238E27FC236}">
                <a16:creationId xmlns:a16="http://schemas.microsoft.com/office/drawing/2014/main"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1" name="TextBox 20">
            <a:extLst>
              <a:ext uri="{FF2B5EF4-FFF2-40B4-BE49-F238E27FC236}">
                <a16:creationId xmlns:a16="http://schemas.microsoft.com/office/drawing/2014/main"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4800845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4"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4" name="Recorded Sound">
            <a:hlinkClick r:id="" action="ppaction://media"/>
            <a:extLst>
              <a:ext uri="{FF2B5EF4-FFF2-40B4-BE49-F238E27FC236}">
                <a16:creationId xmlns:a16="http://schemas.microsoft.com/office/drawing/2014/main" id="{BE054F84-4ADF-47EB-9D79-0833B537BE86}"/>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5892800" y="3225800"/>
            <a:ext cx="406400" cy="406400"/>
          </a:xfrm>
          <a:prstGeom prst="rect">
            <a:avLst/>
          </a:prstGeom>
        </p:spPr>
      </p:pic>
    </p:spTree>
    <p:extLst>
      <p:ext uri="{BB962C8B-B14F-4D97-AF65-F5344CB8AC3E}">
        <p14:creationId xmlns:p14="http://schemas.microsoft.com/office/powerpoint/2010/main" val="939036694"/>
      </p:ext>
    </p:extLst>
  </p:cSld>
  <p:clrMapOvr>
    <a:masterClrMapping/>
  </p:clrMapOvr>
  <mc:AlternateContent xmlns:mc="http://schemas.openxmlformats.org/markup-compatibility/2006" xmlns:p14="http://schemas.microsoft.com/office/powerpoint/2010/main">
    <mc:Choice Requires="p14">
      <p:transition spd="slow" p14:dur="2000" advTm="76240"/>
    </mc:Choice>
    <mc:Fallback xmlns="">
      <p:transition spd="slow" advTm="7624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7624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theme/theme1.xml><?xml version="1.0" encoding="utf-8"?>
<a:theme xmlns:a="http://schemas.openxmlformats.org/drawingml/2006/main" name="Theme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2" id="{D302ABAB-4BB8-4159-AD08-E0BA06D38257}" vid="{3574EC94-0C89-4449-B33F-6563F97867B9}"/>
    </a:ext>
  </a:ext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D63C2C42-8937-4FF3-A21B-15CE36BC3968}"/>
</file>

<file path=customXml/itemProps2.xml><?xml version="1.0" encoding="utf-8"?>
<ds:datastoreItem xmlns:ds="http://schemas.openxmlformats.org/officeDocument/2006/customXml" ds:itemID="{09C2F528-783B-4F56-B626-70FF7D53EAC5}"/>
</file>

<file path=customXml/itemProps3.xml><?xml version="1.0" encoding="utf-8"?>
<ds:datastoreItem xmlns:ds="http://schemas.openxmlformats.org/officeDocument/2006/customXml" ds:itemID="{B037A876-67F3-45FD-9B15-394E543506C4}"/>
</file>

<file path=docProps/app.xml><?xml version="1.0" encoding="utf-8"?>
<Properties xmlns="http://schemas.openxmlformats.org/officeDocument/2006/extended-properties" xmlns:vt="http://schemas.openxmlformats.org/officeDocument/2006/docPropsVTypes">
  <Template>Theme2</Template>
  <TotalTime>858</TotalTime>
  <Words>1609</Words>
  <Application>Microsoft Office PowerPoint</Application>
  <PresentationFormat>Widescreen</PresentationFormat>
  <Paragraphs>399</Paragraphs>
  <Slides>44</Slides>
  <Notes>43</Notes>
  <HiddenSlides>0</HiddenSlides>
  <MMClips>1</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44</vt:i4>
      </vt:variant>
    </vt:vector>
  </HeadingPairs>
  <TitlesOfParts>
    <vt:vector size="55" baseType="lpstr">
      <vt:lpstr>Noto Sans Symbols</vt:lpstr>
      <vt:lpstr>Calibri</vt:lpstr>
      <vt:lpstr>Tajawal Medium</vt:lpstr>
      <vt:lpstr>Arial</vt:lpstr>
      <vt:lpstr>Roboto Light</vt:lpstr>
      <vt:lpstr>Courier New</vt:lpstr>
      <vt:lpstr>Alexandria</vt:lpstr>
      <vt:lpstr>Calibri Light</vt:lpstr>
      <vt:lpstr>Times New Roman</vt:lpstr>
      <vt:lpstr>Wingdings</vt:lpstr>
      <vt:lpstr>Theme2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Amira El. Fekky</cp:lastModifiedBy>
  <cp:revision>31</cp:revision>
  <dcterms:created xsi:type="dcterms:W3CDTF">2021-08-03T13:03:26Z</dcterms:created>
  <dcterms:modified xsi:type="dcterms:W3CDTF">2026-02-16T11:49:15Z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