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</p:sldMasterIdLst>
  <p:notesMasterIdLst>
    <p:notesMasterId r:id="rId22"/>
  </p:notesMasterIdLst>
  <p:sldIdLst>
    <p:sldId id="480" r:id="rId3"/>
    <p:sldId id="303" r:id="rId4"/>
    <p:sldId id="271" r:id="rId5"/>
    <p:sldId id="313" r:id="rId6"/>
    <p:sldId id="488" r:id="rId7"/>
    <p:sldId id="489" r:id="rId8"/>
    <p:sldId id="276" r:id="rId9"/>
    <p:sldId id="482" r:id="rId10"/>
    <p:sldId id="259" r:id="rId11"/>
    <p:sldId id="481" r:id="rId12"/>
    <p:sldId id="484" r:id="rId13"/>
    <p:sldId id="270" r:id="rId14"/>
    <p:sldId id="490" r:id="rId15"/>
    <p:sldId id="493" r:id="rId16"/>
    <p:sldId id="495" r:id="rId17"/>
    <p:sldId id="491" r:id="rId18"/>
    <p:sldId id="494" r:id="rId19"/>
    <p:sldId id="492" r:id="rId20"/>
    <p:sldId id="34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8"/>
            <p14:sldId id="489"/>
            <p14:sldId id="276"/>
            <p14:sldId id="482"/>
            <p14:sldId id="259"/>
            <p14:sldId id="481"/>
            <p14:sldId id="484"/>
            <p14:sldId id="270"/>
            <p14:sldId id="490"/>
            <p14:sldId id="493"/>
            <p14:sldId id="495"/>
            <p14:sldId id="491"/>
            <p14:sldId id="494"/>
            <p14:sldId id="49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4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4" name="Google Shape;13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" name="Google Shape;33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8" name="Google Shape;338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876932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7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7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400086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38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38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01273906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39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3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39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6095627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4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4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4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40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4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40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23779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4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4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4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4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4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41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4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41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8007250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42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4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42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426328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43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43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43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4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43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9865789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مع تسمية توضيحية" type="picTx">
  <p:cSld name="صورة مع تسمية توضيحية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4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44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44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44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4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44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903050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45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4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4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4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797248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46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46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46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4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46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l" rtl="1">
              <a:spcBef>
                <a:spcPts val="0"/>
              </a:spcBef>
              <a:buNone/>
              <a:defRPr/>
            </a:lvl1pPr>
            <a:lvl2pPr marL="0" lvl="1" indent="0" algn="l" rtl="1">
              <a:spcBef>
                <a:spcPts val="0"/>
              </a:spcBef>
              <a:buNone/>
              <a:defRPr/>
            </a:lvl2pPr>
            <a:lvl3pPr marL="0" lvl="2" indent="0" algn="l" rtl="1">
              <a:spcBef>
                <a:spcPts val="0"/>
              </a:spcBef>
              <a:buNone/>
              <a:defRPr/>
            </a:lvl3pPr>
            <a:lvl4pPr marL="0" lvl="3" indent="0" algn="l" rtl="1">
              <a:spcBef>
                <a:spcPts val="0"/>
              </a:spcBef>
              <a:buNone/>
              <a:defRPr/>
            </a:lvl4pPr>
            <a:lvl5pPr marL="0" lvl="4" indent="0" algn="l" rtl="1">
              <a:spcBef>
                <a:spcPts val="0"/>
              </a:spcBef>
              <a:buNone/>
              <a:defRPr/>
            </a:lvl5pPr>
            <a:lvl6pPr marL="0" lvl="5" indent="0" algn="l" rtl="1">
              <a:spcBef>
                <a:spcPts val="0"/>
              </a:spcBef>
              <a:buNone/>
              <a:defRPr/>
            </a:lvl6pPr>
            <a:lvl7pPr marL="0" lvl="6" indent="0" algn="l" rtl="1">
              <a:spcBef>
                <a:spcPts val="0"/>
              </a:spcBef>
              <a:buNone/>
              <a:defRPr/>
            </a:lvl7pPr>
            <a:lvl8pPr marL="0" lvl="7" indent="0" algn="l" rtl="1">
              <a:spcBef>
                <a:spcPts val="0"/>
              </a:spcBef>
              <a:buNone/>
              <a:defRPr/>
            </a:lvl8pPr>
            <a:lvl9pPr marL="0" lvl="8" indent="0" algn="l" rtl="1">
              <a:spcBef>
                <a:spcPts val="0"/>
              </a:spcBef>
              <a:buNone/>
              <a:defRPr/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139503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3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3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35"/>
          <p:cNvSpPr txBox="1">
            <a:spLocks noGrp="1"/>
          </p:cNvSpPr>
          <p:nvPr>
            <p:ph type="dt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3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1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r" rtl="1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35"/>
          <p:cNvSpPr txBox="1">
            <a:spLocks noGrp="1"/>
          </p:cNvSpPr>
          <p:nvPr>
            <p:ph type="sldNum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1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1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06131820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openxmlformats.org/officeDocument/2006/relationships/image" Target="../media/image17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62007" y="4074897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Hoda Metwally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65196" y="2009709"/>
            <a:ext cx="347986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42874" y="5823767"/>
            <a:ext cx="4371975" cy="529167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89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334899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Introductory Lecture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314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4" y="6188776"/>
            <a:ext cx="48864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4" y="574953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-1508238" y="621707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B4F228A3-EED8-B72A-55D3-01A30D9488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59146"/>
            <a:ext cx="2383737" cy="112512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39DBA9-6784-7E4E-ADB4-43E18F33543B}"/>
              </a:ext>
            </a:extLst>
          </p:cNvPr>
          <p:cNvSpPr txBox="1"/>
          <p:nvPr/>
        </p:nvSpPr>
        <p:spPr>
          <a:xfrm>
            <a:off x="876300" y="2009709"/>
            <a:ext cx="376875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Project Cost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828EFB3-D5C6-663C-BFA8-6D9DF155E87B}"/>
              </a:ext>
            </a:extLst>
          </p:cNvPr>
          <p:cNvSpPr txBox="1"/>
          <p:nvPr/>
        </p:nvSpPr>
        <p:spPr>
          <a:xfrm>
            <a:off x="1637069" y="3113568"/>
            <a:ext cx="68484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 213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79198B6-AD1F-F8F6-48F4-E6637125DF89}"/>
              </a:ext>
            </a:extLst>
          </p:cNvPr>
          <p:cNvSpPr txBox="1"/>
          <p:nvPr/>
        </p:nvSpPr>
        <p:spPr>
          <a:xfrm>
            <a:off x="1919288" y="3221980"/>
            <a:ext cx="684847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                                                                                 Prepared by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E3C72B-E061-1B38-A3C3-16EEF7E82133}"/>
              </a:ext>
            </a:extLst>
          </p:cNvPr>
          <p:cNvSpPr txBox="1"/>
          <p:nvPr/>
        </p:nvSpPr>
        <p:spPr>
          <a:xfrm>
            <a:off x="1919288" y="3191202"/>
            <a:ext cx="684847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Dr. Hoda Metwally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7D3186D-2087-6ACA-9D03-3E6303595A85}"/>
              </a:ext>
            </a:extLst>
          </p:cNvPr>
          <p:cNvSpPr txBox="1"/>
          <p:nvPr/>
        </p:nvSpPr>
        <p:spPr>
          <a:xfrm>
            <a:off x="8485544" y="4828400"/>
            <a:ext cx="2725382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Introductory Lecture 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accent5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Hoda Metwally</a:t>
            </a:r>
          </a:p>
          <a:p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PhD Degree in   Accounting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Faculty of Business- Ain Shams University.</a:t>
            </a:r>
          </a:p>
          <a:p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Experience in teaching Accounting.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759346" y="2319433"/>
            <a:ext cx="10487025" cy="27403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Topics: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Project cost estimating.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Project cost budgeting and control.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Estimating approaches and models.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marR="0" lvl="0" indent="-342900" algn="just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3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Improving the estimation process. </a:t>
            </a:r>
            <a:endParaRPr lang="en-US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8723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42974" y="1971846"/>
            <a:ext cx="10487025" cy="2376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5-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Value management.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6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-Time and cost change management.</a:t>
            </a:r>
            <a:endParaRPr lang="en-US" sz="28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R="0" lvl="0" algn="just" defTabSz="9144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7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-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+mn-cs"/>
              </a:rPr>
              <a:t>Impact of cost‐estimation changes on project.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50408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</a:t>
            </a:r>
            <a:r>
              <a:rPr lang="en-US" sz="2800" b="1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Outcomes: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</a:t>
            </a:r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the project’s goals and select an appropriate cost‐estimation approach.</a:t>
            </a:r>
          </a:p>
          <a:p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Prepare a cost estimate and analyze staff resources, cost drivers, contingency costs, and management reserves.</a:t>
            </a:r>
          </a:p>
          <a:p>
            <a:r>
              <a:rPr 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Establish a cost baseline by applying the cost budgeting process.</a:t>
            </a: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Analyze project performance by applying the cost control process.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Evaluate types of resource costs necessary to draw up a complete cost estimate, and determine the        accounting category of each, such as direct, indirect, capital, and operating.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● Managing changes in a project.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1176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Google Shape;136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1370" y="2729287"/>
            <a:ext cx="4216710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4"/>
          <p:cNvSpPr txBox="1"/>
          <p:nvPr/>
        </p:nvSpPr>
        <p:spPr>
          <a:xfrm>
            <a:off x="3086347" y="1760337"/>
            <a:ext cx="2484976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TITLE OF SLIDE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300868" y="236724"/>
            <a:ext cx="1426994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Chapter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01</a:t>
            </a: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148" name="Google Shape;148;p4" descr="لقطة الشاشة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75764" y="366846"/>
            <a:ext cx="6594871" cy="6938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127" y="1741634"/>
            <a:ext cx="4216708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0004" y="3665107"/>
            <a:ext cx="4240952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0614" y="4644973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10800000">
            <a:off x="5586935" y="1741633"/>
            <a:ext cx="4231872" cy="8406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586935" y="2698870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602980" y="3656109"/>
            <a:ext cx="4216710" cy="8406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5" name="Google Shape;155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10800000">
            <a:off x="5602098" y="4644972"/>
            <a:ext cx="4216710" cy="840665"/>
          </a:xfrm>
          <a:prstGeom prst="rect">
            <a:avLst/>
          </a:prstGeom>
          <a:noFill/>
          <a:ln>
            <a:noFill/>
          </a:ln>
        </p:spPr>
      </p:pic>
      <p:sp>
        <p:nvSpPr>
          <p:cNvPr id="156" name="Google Shape;156;p4"/>
          <p:cNvSpPr txBox="1"/>
          <p:nvPr/>
        </p:nvSpPr>
        <p:spPr>
          <a:xfrm>
            <a:off x="541487" y="1884776"/>
            <a:ext cx="359379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What is  </a:t>
            </a:r>
            <a:r>
              <a:rPr lang="en-US" sz="20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a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Project   ?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4"/>
          <p:cNvSpPr txBox="1"/>
          <p:nvPr/>
        </p:nvSpPr>
        <p:spPr>
          <a:xfrm>
            <a:off x="461756" y="2856415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What is </a:t>
            </a:r>
            <a:r>
              <a:rPr lang="en-US" sz="2000" kern="0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cost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Management  ?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8" name="Google Shape;158;p4"/>
          <p:cNvSpPr txBox="1"/>
          <p:nvPr/>
        </p:nvSpPr>
        <p:spPr>
          <a:xfrm>
            <a:off x="201245" y="3810288"/>
            <a:ext cx="412759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Importance of Project Management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9" name="Google Shape;159;p4"/>
          <p:cNvSpPr txBox="1"/>
          <p:nvPr/>
        </p:nvSpPr>
        <p:spPr>
          <a:xfrm>
            <a:off x="442069" y="4815817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Project, Program, and Portfolio 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0" name="Google Shape;160;p4"/>
          <p:cNvSpPr txBox="1"/>
          <p:nvPr/>
        </p:nvSpPr>
        <p:spPr>
          <a:xfrm>
            <a:off x="5977258" y="1935653"/>
            <a:ext cx="3644674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The Project Life Cycle</a:t>
            </a:r>
            <a:endParaRPr kumimoji="0" sz="2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4"/>
          <p:cNvSpPr txBox="1"/>
          <p:nvPr/>
        </p:nvSpPr>
        <p:spPr>
          <a:xfrm>
            <a:off x="5898390" y="2772669"/>
            <a:ext cx="3593799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Project Influences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5724526" y="4887201"/>
            <a:ext cx="4000500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The Role Of The Project Manager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3" name="Google Shape;163;p4"/>
          <p:cNvSpPr txBox="1"/>
          <p:nvPr/>
        </p:nvSpPr>
        <p:spPr>
          <a:xfrm>
            <a:off x="5819776" y="3879295"/>
            <a:ext cx="3999031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 Organizational Structure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" name="Graphic 22">
            <a:extLst>
              <a:ext uri="{FF2B5EF4-FFF2-40B4-BE49-F238E27FC236}">
                <a16:creationId xmlns:a16="http://schemas.microsoft.com/office/drawing/2014/main" id="{E017AA30-68D3-457A-2832-C44E444CE8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2189" y="495302"/>
            <a:ext cx="2585511" cy="71437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4000" dirty="0"/>
          </a:p>
          <a:p>
            <a:pPr algn="ctr"/>
            <a:endParaRPr lang="en-US" sz="4000" dirty="0"/>
          </a:p>
          <a:p>
            <a:pPr algn="ctr"/>
            <a:endParaRPr lang="en-US" sz="4000" dirty="0">
              <a:solidFill>
                <a:srgbClr val="C00000"/>
              </a:solidFill>
            </a:endParaRPr>
          </a:p>
          <a:p>
            <a:pPr algn="ctr"/>
            <a:r>
              <a:rPr lang="en-US" sz="4000" dirty="0">
                <a:solidFill>
                  <a:srgbClr val="C00000"/>
                </a:solidFill>
              </a:rPr>
              <a:t>What is a Project?</a:t>
            </a:r>
          </a:p>
          <a:p>
            <a:pPr algn="just"/>
            <a:r>
              <a:rPr lang="en-US" sz="3200" dirty="0"/>
              <a:t> Temporary effort undertaken to create a unique service or     product  or result.</a:t>
            </a:r>
          </a:p>
          <a:p>
            <a:pPr algn="just"/>
            <a:r>
              <a:rPr lang="en-US" sz="3200" dirty="0"/>
              <a:t> Temporary means has a definite beginning and a definite ending.</a:t>
            </a:r>
          </a:p>
          <a:p>
            <a:pPr algn="just"/>
            <a:r>
              <a:rPr lang="en-US" sz="3200" dirty="0"/>
              <a:t>Unique means different , design ,different location ,different circumstances….etc.</a:t>
            </a:r>
          </a:p>
          <a:p>
            <a:pPr algn="ctr"/>
            <a:endParaRPr lang="en-US" sz="3200" dirty="0"/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80371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50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86875" y="495302"/>
            <a:ext cx="2076449" cy="7143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2" name="Google Shape;265;p10">
            <a:extLst>
              <a:ext uri="{FF2B5EF4-FFF2-40B4-BE49-F238E27FC236}">
                <a16:creationId xmlns:a16="http://schemas.microsoft.com/office/drawing/2014/main" id="{7C44738A-4490-509B-F803-13E03AAC90D4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8650" y="609600"/>
            <a:ext cx="10658476" cy="49172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201646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0" name="Google Shape;340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036127" y="289175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15"/>
          <p:cNvSpPr txBox="1"/>
          <p:nvPr/>
        </p:nvSpPr>
        <p:spPr>
          <a:xfrm>
            <a:off x="2869005" y="453476"/>
            <a:ext cx="4480714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defTabSz="914400" rtl="1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jawal Medium"/>
                <a:ea typeface="Tajawal Medium"/>
                <a:cs typeface="Tajawal Medium"/>
                <a:sym typeface="Tajawal Medium"/>
              </a:rPr>
              <a:t>Project VS Operation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rgbClr val="FF9518"/>
              </a:solidFill>
              <a:effectLst/>
              <a:uLnTx/>
              <a:uFillTx/>
              <a:latin typeface="Tajawal Medium"/>
              <a:ea typeface="Tajawal Medium"/>
              <a:cs typeface="Tajawal Medium"/>
              <a:sym typeface="Tajawal Medium"/>
            </a:endParaRPr>
          </a:p>
        </p:txBody>
      </p:sp>
      <p:pic>
        <p:nvPicPr>
          <p:cNvPr id="352" name="Google Shape;352;p1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5467" y="2088742"/>
            <a:ext cx="8572799" cy="32080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Graphic 22">
            <a:extLst>
              <a:ext uri="{FF2B5EF4-FFF2-40B4-BE49-F238E27FC236}">
                <a16:creationId xmlns:a16="http://schemas.microsoft.com/office/drawing/2014/main" id="{8730457B-0803-6E09-3CC3-CA2CCB3905D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91575" y="289175"/>
            <a:ext cx="3400425" cy="11491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rgbClr val="C00000"/>
                </a:solidFill>
                <a:latin typeface="Calibri" panose="020F0502020204030204"/>
              </a:rPr>
              <a:t>Cost Management 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C00000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the process of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</a:t>
            </a:r>
            <a:r>
              <a:rPr lang="en-US" sz="3200" dirty="0" err="1">
                <a:solidFill>
                  <a:prstClr val="black"/>
                </a:solidFill>
                <a:latin typeface="Calibri" panose="020F0502020204030204"/>
              </a:rPr>
              <a:t>nning</a:t>
            </a: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and controlling the budget of a business 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1">
                    <a:lumMod val="75000"/>
                  </a:schemeClr>
                </a:solidFill>
                <a:latin typeface="Calibri" panose="020F0502020204030204"/>
              </a:rPr>
              <a:t>Budget: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Is a spending plan based on income and expenses. It‘s an estimate of how much money will be made and spent in a definite future time.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9597353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45450C-95F0-59C1-09F3-B8606DF083B9}"/>
              </a:ext>
            </a:extLst>
          </p:cNvPr>
          <p:cNvSpPr txBox="1"/>
          <p:nvPr/>
        </p:nvSpPr>
        <p:spPr>
          <a:xfrm>
            <a:off x="1104899" y="1800226"/>
            <a:ext cx="9648825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 management is a form of management accounting that helps businesses to avoid exceeding the budget with more accurate forecasts of expenditures.</a:t>
            </a:r>
          </a:p>
        </p:txBody>
      </p:sp>
    </p:spTree>
    <p:extLst>
      <p:ext uri="{BB962C8B-B14F-4D97-AF65-F5344CB8AC3E}">
        <p14:creationId xmlns:p14="http://schemas.microsoft.com/office/powerpoint/2010/main" val="1557045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828676" y="752475"/>
            <a:ext cx="10629899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Stages of Cost Management: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Calibri" panose="020F0502020204030204"/>
              </a:rPr>
              <a:t>1-Set up: 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 panose="020F0502020204030204"/>
              </a:rPr>
              <a:t>     A stage in which managers determine what is included in the cost management plan. It identifies the stakeholders , tools and data structure needed to track costs.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557064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schemeClr val="accent6">
                    <a:lumMod val="75000"/>
                  </a:schemeClr>
                </a:solidFill>
                <a:latin typeface="Calibri" panose="020F0502020204030204"/>
              </a:rPr>
              <a:t>2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-Resource planning: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This stage identifies the resources needed to complete the project (ex: materials, assets staff). It determines resource allocation including the amount of the resource needed for how long and how it will be allocated.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(resources are allocated to tasks).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210808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3- Budgeting and cost estimation: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In this stage the project scope is refined, the cost and duration of each task are estimated and a budget  is created.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24215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628649" y="4000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chemeClr val="accent6">
                  <a:lumMod val="75000"/>
                </a:schemeClr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4- Cost control: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 the project progresses as managers track how costs differ from estimated budget and take corrective actions must be taken to reduce these deviations.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>
                <a:solidFill>
                  <a:prstClr val="black"/>
                </a:solidFill>
                <a:latin typeface="Calibri" panose="020F0502020204030204"/>
              </a:rPr>
              <a:t>So in this stage costs are monitored , reported , controlled and adjusted . 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pic>
        <p:nvPicPr>
          <p:cNvPr id="8" name="Graphic 22">
            <a:extLst>
              <a:ext uri="{FF2B5EF4-FFF2-40B4-BE49-F238E27FC236}">
                <a16:creationId xmlns:a16="http://schemas.microsoft.com/office/drawing/2014/main" id="{06DDF2A2-53F6-D323-788B-3E28956CF8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543925" y="247651"/>
            <a:ext cx="2819399" cy="1552574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141067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نسق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915</TotalTime>
  <Words>620</Words>
  <Application>Microsoft Office PowerPoint</Application>
  <PresentationFormat>Widescreen</PresentationFormat>
  <Paragraphs>134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6" baseType="lpstr">
      <vt:lpstr>Arial</vt:lpstr>
      <vt:lpstr>Calibri</vt:lpstr>
      <vt:lpstr>Calibri Light</vt:lpstr>
      <vt:lpstr>Tajawal Medium</vt:lpstr>
      <vt:lpstr>Times New Roman</vt:lpstr>
      <vt:lpstr>Office Theme</vt:lpstr>
      <vt:lpstr>نسق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 Metwally</cp:lastModifiedBy>
  <cp:revision>50</cp:revision>
  <dcterms:created xsi:type="dcterms:W3CDTF">2023-04-29T09:08:23Z</dcterms:created>
  <dcterms:modified xsi:type="dcterms:W3CDTF">2023-09-28T23:13:45Z</dcterms:modified>
</cp:coreProperties>
</file>