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28"/>
  </p:notesMasterIdLst>
  <p:sldIdLst>
    <p:sldId id="303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5" r:id="rId15"/>
    <p:sldId id="516" r:id="rId16"/>
    <p:sldId id="517" r:id="rId17"/>
    <p:sldId id="518" r:id="rId18"/>
    <p:sldId id="519" r:id="rId19"/>
    <p:sldId id="520" r:id="rId20"/>
    <p:sldId id="521" r:id="rId21"/>
    <p:sldId id="522" r:id="rId22"/>
    <p:sldId id="523" r:id="rId23"/>
    <p:sldId id="524" r:id="rId24"/>
    <p:sldId id="525" r:id="rId25"/>
    <p:sldId id="526" r:id="rId26"/>
    <p:sldId id="34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349"/>
          </p14:sldIdLst>
        </p14:section>
        <p14:section name="Default Section" id="{A1727BFA-AB9D-48AD-8FDC-7C41919A3230}">
          <p14:sldIdLst/>
        </p14:section>
        <p14:section name="Untitled Section" id="{7F4D9BD2-39AC-498C-8E51-0B5D4522715B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dirty="0"/>
            <a:t>LEC 1 - Project Preparation and Implementation Plan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4A9655E3-305C-4942-93A9-29A95A040BB9}">
      <dgm:prSet/>
      <dgm:spPr/>
      <dgm:t>
        <a:bodyPr/>
        <a:lstStyle/>
        <a:p>
          <a:r>
            <a:rPr lang="en-US"/>
            <a:t>LEC 2 Project Initiation</a:t>
          </a:r>
        </a:p>
      </dgm:t>
    </dgm:pt>
    <dgm:pt modelId="{4F35EA5F-D6E8-4FD6-B171-4E427FD7E79B}" type="parTrans" cxnId="{48A5829E-614D-4661-BD1B-1B3FDF229BBF}">
      <dgm:prSet/>
      <dgm:spPr/>
      <dgm:t>
        <a:bodyPr/>
        <a:lstStyle/>
        <a:p>
          <a:endParaRPr lang="en-US"/>
        </a:p>
      </dgm:t>
    </dgm:pt>
    <dgm:pt modelId="{6B3FE292-0336-4BAD-B888-EC74C596FD7D}" type="sibTrans" cxnId="{48A5829E-614D-4661-BD1B-1B3FDF229BBF}">
      <dgm:prSet/>
      <dgm:spPr/>
      <dgm:t>
        <a:bodyPr/>
        <a:lstStyle/>
        <a:p>
          <a:endParaRPr lang="en-US"/>
        </a:p>
      </dgm:t>
    </dgm:pt>
    <dgm:pt modelId="{0A64252A-790E-47C1-9878-3F4272FACBA0}">
      <dgm:prSet/>
      <dgm:spPr/>
      <dgm:t>
        <a:bodyPr/>
        <a:lstStyle/>
        <a:p>
          <a:r>
            <a:rPr lang="en-US"/>
            <a:t>LEC 3 Feasibility Study</a:t>
          </a:r>
        </a:p>
      </dgm:t>
    </dgm:pt>
    <dgm:pt modelId="{B4E8974F-52CF-4E33-A351-913B8822B23C}" type="parTrans" cxnId="{D56A8090-A68C-432A-AB24-20D32C48BF53}">
      <dgm:prSet/>
      <dgm:spPr/>
      <dgm:t>
        <a:bodyPr/>
        <a:lstStyle/>
        <a:p>
          <a:endParaRPr lang="en-US"/>
        </a:p>
      </dgm:t>
    </dgm:pt>
    <dgm:pt modelId="{8648DF47-5F6A-43B6-BE83-330EF10C4740}" type="sibTrans" cxnId="{D56A8090-A68C-432A-AB24-20D32C48BF53}">
      <dgm:prSet/>
      <dgm:spPr/>
      <dgm:t>
        <a:bodyPr/>
        <a:lstStyle/>
        <a:p>
          <a:endParaRPr lang="en-US"/>
        </a:p>
      </dgm:t>
    </dgm:pt>
    <dgm:pt modelId="{33D4AF58-F927-40D7-8CB8-E9CD6BC2E147}">
      <dgm:prSet/>
      <dgm:spPr/>
      <dgm:t>
        <a:bodyPr/>
        <a:lstStyle/>
        <a:p>
          <a:r>
            <a:rPr lang="en-US"/>
            <a:t>LEC 4 Project Planning- Risk management</a:t>
          </a:r>
        </a:p>
      </dgm:t>
    </dgm:pt>
    <dgm:pt modelId="{0827A0EA-9F58-4738-9A6F-9CFE8769A573}" type="parTrans" cxnId="{12C78AF5-02EE-4B4F-A8D8-4A0D1231E9E5}">
      <dgm:prSet/>
      <dgm:spPr/>
      <dgm:t>
        <a:bodyPr/>
        <a:lstStyle/>
        <a:p>
          <a:endParaRPr lang="en-US"/>
        </a:p>
      </dgm:t>
    </dgm:pt>
    <dgm:pt modelId="{4C207E1D-328A-413E-A520-DE4C34DA9510}" type="sibTrans" cxnId="{12C78AF5-02EE-4B4F-A8D8-4A0D1231E9E5}">
      <dgm:prSet/>
      <dgm:spPr/>
      <dgm:t>
        <a:bodyPr/>
        <a:lstStyle/>
        <a:p>
          <a:endParaRPr lang="en-US"/>
        </a:p>
      </dgm:t>
    </dgm:pt>
    <dgm:pt modelId="{A231DF71-1C38-4A79-9285-B5A7104DBFD2}">
      <dgm:prSet/>
      <dgm:spPr/>
      <dgm:t>
        <a:bodyPr/>
        <a:lstStyle/>
        <a:p>
          <a:r>
            <a:rPr lang="en-US"/>
            <a:t>LEC 5 Project Planning- Quality management</a:t>
          </a:r>
        </a:p>
      </dgm:t>
    </dgm:pt>
    <dgm:pt modelId="{16B512BD-D2AF-4970-97C3-3222F05C46F8}" type="parTrans" cxnId="{7CD56C34-277C-4E88-A4B7-500985E362C6}">
      <dgm:prSet/>
      <dgm:spPr/>
      <dgm:t>
        <a:bodyPr/>
        <a:lstStyle/>
        <a:p>
          <a:endParaRPr lang="en-US"/>
        </a:p>
      </dgm:t>
    </dgm:pt>
    <dgm:pt modelId="{AD3E478B-ABD3-4BCD-AB02-124F78A16419}" type="sibTrans" cxnId="{7CD56C34-277C-4E88-A4B7-500985E362C6}">
      <dgm:prSet/>
      <dgm:spPr/>
      <dgm:t>
        <a:bodyPr/>
        <a:lstStyle/>
        <a:p>
          <a:endParaRPr lang="en-US"/>
        </a:p>
      </dgm:t>
    </dgm:pt>
    <dgm:pt modelId="{9F075470-DE7C-4D01-902F-63E8DBDE2E90}">
      <dgm:prSet/>
      <dgm:spPr/>
      <dgm:t>
        <a:bodyPr/>
        <a:lstStyle/>
        <a:p>
          <a:r>
            <a:rPr lang="en-US" dirty="0"/>
            <a:t>LEC 6 Project Planning- Human Resource management</a:t>
          </a:r>
        </a:p>
      </dgm:t>
    </dgm:pt>
    <dgm:pt modelId="{E4EC657A-F55C-440E-92AA-7ADC19CD1830}" type="parTrans" cxnId="{F2EC95EE-8F9A-4319-832E-58716DBCFB9F}">
      <dgm:prSet/>
      <dgm:spPr/>
      <dgm:t>
        <a:bodyPr/>
        <a:lstStyle/>
        <a:p>
          <a:endParaRPr lang="en-US"/>
        </a:p>
      </dgm:t>
    </dgm:pt>
    <dgm:pt modelId="{634C2454-F30B-4BBC-A1C9-A8190FC44730}" type="sibTrans" cxnId="{F2EC95EE-8F9A-4319-832E-58716DBCFB9F}">
      <dgm:prSet/>
      <dgm:spPr/>
      <dgm:t>
        <a:bodyPr/>
        <a:lstStyle/>
        <a:p>
          <a:endParaRPr lang="en-US"/>
        </a:p>
      </dgm:t>
    </dgm:pt>
    <dgm:pt modelId="{894DEC00-CBAE-4411-B843-C8022EC8A8CB}">
      <dgm:prSet/>
      <dgm:spPr/>
      <dgm:t>
        <a:bodyPr/>
        <a:lstStyle/>
        <a:p>
          <a:r>
            <a:rPr lang="en-US"/>
            <a:t>LEC 7 Project Planning- The Project Schedule, and budget</a:t>
          </a:r>
        </a:p>
      </dgm:t>
    </dgm:pt>
    <dgm:pt modelId="{A045534E-6ECB-4814-85B2-4E3B2DE989C8}" type="parTrans" cxnId="{040F0A03-A603-4E5F-B2D1-0E2C410586A1}">
      <dgm:prSet/>
      <dgm:spPr/>
      <dgm:t>
        <a:bodyPr/>
        <a:lstStyle/>
        <a:p>
          <a:endParaRPr lang="en-US"/>
        </a:p>
      </dgm:t>
    </dgm:pt>
    <dgm:pt modelId="{2C8FA8B4-86C1-47FD-A712-19B0AF47C8DC}" type="sibTrans" cxnId="{040F0A03-A603-4E5F-B2D1-0E2C410586A1}">
      <dgm:prSet/>
      <dgm:spPr/>
      <dgm:t>
        <a:bodyPr/>
        <a:lstStyle/>
        <a:p>
          <a:endParaRPr lang="en-US"/>
        </a:p>
      </dgm:t>
    </dgm:pt>
    <dgm:pt modelId="{1202A56E-9A4E-4281-A59D-1DFD7C23A219}">
      <dgm:prSet/>
      <dgm:spPr/>
      <dgm:t>
        <a:bodyPr/>
        <a:lstStyle/>
        <a:p>
          <a:r>
            <a:rPr lang="en-US"/>
            <a:t>LEC 8 Project Execution</a:t>
          </a:r>
        </a:p>
      </dgm:t>
    </dgm:pt>
    <dgm:pt modelId="{D4E53856-427D-429B-9039-0A1C6DD55005}" type="parTrans" cxnId="{179F0F3B-2AAD-4F2C-A482-64DDD522E7FE}">
      <dgm:prSet/>
      <dgm:spPr/>
      <dgm:t>
        <a:bodyPr/>
        <a:lstStyle/>
        <a:p>
          <a:endParaRPr lang="en-US"/>
        </a:p>
      </dgm:t>
    </dgm:pt>
    <dgm:pt modelId="{5C395D86-BF60-471D-AF85-671AFB4F9A82}" type="sibTrans" cxnId="{179F0F3B-2AAD-4F2C-A482-64DDD522E7FE}">
      <dgm:prSet/>
      <dgm:spPr/>
      <dgm:t>
        <a:bodyPr/>
        <a:lstStyle/>
        <a:p>
          <a:endParaRPr lang="en-US"/>
        </a:p>
      </dgm:t>
    </dgm:pt>
    <dgm:pt modelId="{C32569D4-45EA-446B-9CF6-09827594290B}">
      <dgm:prSet/>
      <dgm:spPr/>
      <dgm:t>
        <a:bodyPr/>
        <a:lstStyle/>
        <a:p>
          <a:r>
            <a:rPr lang="en-US"/>
            <a:t>LEC 9 Monitoring &amp; Controlling</a:t>
          </a:r>
        </a:p>
      </dgm:t>
    </dgm:pt>
    <dgm:pt modelId="{3DCF7C11-0440-4846-BCF7-8FA751731439}" type="parTrans" cxnId="{1734D939-5713-4EFE-AD86-2DD7FBBB99B8}">
      <dgm:prSet/>
      <dgm:spPr/>
      <dgm:t>
        <a:bodyPr/>
        <a:lstStyle/>
        <a:p>
          <a:endParaRPr lang="en-US"/>
        </a:p>
      </dgm:t>
    </dgm:pt>
    <dgm:pt modelId="{F66EBE36-D1B2-481A-8CE7-EFA6E229199B}" type="sibTrans" cxnId="{1734D939-5713-4EFE-AD86-2DD7FBBB99B8}">
      <dgm:prSet/>
      <dgm:spPr/>
      <dgm:t>
        <a:bodyPr/>
        <a:lstStyle/>
        <a:p>
          <a:endParaRPr lang="en-US"/>
        </a:p>
      </dgm:t>
    </dgm:pt>
    <dgm:pt modelId="{6108F374-A556-4A2E-B5B2-2F05E5102A26}">
      <dgm:prSet/>
      <dgm:spPr/>
      <dgm:t>
        <a:bodyPr/>
        <a:lstStyle/>
        <a:p>
          <a:r>
            <a:rPr lang="fr-FR"/>
            <a:t>LEC 10 Project Closure</a:t>
          </a:r>
          <a:endParaRPr lang="en-US"/>
        </a:p>
      </dgm:t>
    </dgm:pt>
    <dgm:pt modelId="{CB6C4658-EA39-422E-A425-A4A241C6D4FB}" type="parTrans" cxnId="{C5B42F24-9AC7-4B31-A0D9-77D6CA9AC43A}">
      <dgm:prSet/>
      <dgm:spPr/>
      <dgm:t>
        <a:bodyPr/>
        <a:lstStyle/>
        <a:p>
          <a:endParaRPr lang="en-US"/>
        </a:p>
      </dgm:t>
    </dgm:pt>
    <dgm:pt modelId="{9C17B792-01BA-47CF-8FC4-E65B30CEDF1F}" type="sibTrans" cxnId="{C5B42F24-9AC7-4B31-A0D9-77D6CA9AC43A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D7EBA4BA-FB6A-4C74-8746-6BA33CFAF059}" type="pres">
      <dgm:prSet presAssocID="{4A9655E3-305C-4942-93A9-29A95A040BB9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7DCEE6A7-5AFB-40B8-870B-5A2AECB26A9C}" type="pres">
      <dgm:prSet presAssocID="{6B3FE292-0336-4BAD-B888-EC74C596FD7D}" presName="spacer" presStyleCnt="0"/>
      <dgm:spPr/>
    </dgm:pt>
    <dgm:pt modelId="{B002B1A1-325E-45B8-BFE2-488EA2F7B741}" type="pres">
      <dgm:prSet presAssocID="{0A64252A-790E-47C1-9878-3F4272FACBA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6D0E5BDE-1B2D-4593-91B6-7F3557963F3F}" type="pres">
      <dgm:prSet presAssocID="{8648DF47-5F6A-43B6-BE83-330EF10C4740}" presName="spacer" presStyleCnt="0"/>
      <dgm:spPr/>
    </dgm:pt>
    <dgm:pt modelId="{06BE6155-EA9B-45F1-9C1D-7864A7D58150}" type="pres">
      <dgm:prSet presAssocID="{33D4AF58-F927-40D7-8CB8-E9CD6BC2E147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DE3BD95-220C-443A-83E7-A3E3B66A67F3}" type="pres">
      <dgm:prSet presAssocID="{4C207E1D-328A-413E-A520-DE4C34DA9510}" presName="spacer" presStyleCnt="0"/>
      <dgm:spPr/>
    </dgm:pt>
    <dgm:pt modelId="{3B83CE69-7AC7-4DAD-BDED-04570FF7B890}" type="pres">
      <dgm:prSet presAssocID="{A231DF71-1C38-4A79-9285-B5A7104DBFD2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1560C93-93F4-4618-A1C2-5DC99BF391D2}" type="pres">
      <dgm:prSet presAssocID="{AD3E478B-ABD3-4BCD-AB02-124F78A16419}" presName="spacer" presStyleCnt="0"/>
      <dgm:spPr/>
    </dgm:pt>
    <dgm:pt modelId="{37521A56-3C7A-45F3-9AA4-A102F66935B1}" type="pres">
      <dgm:prSet presAssocID="{9F075470-DE7C-4D01-902F-63E8DBDE2E9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0D3E288D-5287-480B-AB90-67A86F4128D9}" type="pres">
      <dgm:prSet presAssocID="{634C2454-F30B-4BBC-A1C9-A8190FC44730}" presName="spacer" presStyleCnt="0"/>
      <dgm:spPr/>
    </dgm:pt>
    <dgm:pt modelId="{5EBB60AC-6265-4F5B-8EDA-4948860AB232}" type="pres">
      <dgm:prSet presAssocID="{894DEC00-CBAE-4411-B843-C8022EC8A8C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748C81D-5730-4FB4-B1DA-5AEFF747F0EB}" type="pres">
      <dgm:prSet presAssocID="{2C8FA8B4-86C1-47FD-A712-19B0AF47C8DC}" presName="spacer" presStyleCnt="0"/>
      <dgm:spPr/>
    </dgm:pt>
    <dgm:pt modelId="{BCA12B3E-CFFA-45F0-ABD6-FDF9B37B6C48}" type="pres">
      <dgm:prSet presAssocID="{1202A56E-9A4E-4281-A59D-1DFD7C23A219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5BDBE85-2C42-4D8B-96D3-DD6AE2C26CAE}" type="pres">
      <dgm:prSet presAssocID="{5C395D86-BF60-471D-AF85-671AFB4F9A82}" presName="spacer" presStyleCnt="0"/>
      <dgm:spPr/>
    </dgm:pt>
    <dgm:pt modelId="{F05907DF-9B23-4799-B4BF-344AE0FE7B71}" type="pres">
      <dgm:prSet presAssocID="{C32569D4-45EA-446B-9CF6-09827594290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E8423C53-6421-4FF9-B540-DA15487D5E81}" type="pres">
      <dgm:prSet presAssocID="{F66EBE36-D1B2-481A-8CE7-EFA6E229199B}" presName="spacer" presStyleCnt="0"/>
      <dgm:spPr/>
    </dgm:pt>
    <dgm:pt modelId="{2A7A31BD-5384-45A2-90AD-E8EC2229E8E6}" type="pres">
      <dgm:prSet presAssocID="{6108F374-A556-4A2E-B5B2-2F05E5102A26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2F85102-BCE8-420C-9CC4-741D0E455F95}" type="presOf" srcId="{1202A56E-9A4E-4281-A59D-1DFD7C23A219}" destId="{BCA12B3E-CFFA-45F0-ABD6-FDF9B37B6C48}" srcOrd="0" destOrd="0" presId="urn:microsoft.com/office/officeart/2005/8/layout/vList2"/>
    <dgm:cxn modelId="{040F0A03-A603-4E5F-B2D1-0E2C410586A1}" srcId="{DA2ADBAD-EEA2-468A-A7D5-76136BED17D6}" destId="{894DEC00-CBAE-4411-B843-C8022EC8A8CB}" srcOrd="6" destOrd="0" parTransId="{A045534E-6ECB-4814-85B2-4E3B2DE989C8}" sibTransId="{2C8FA8B4-86C1-47FD-A712-19B0AF47C8DC}"/>
    <dgm:cxn modelId="{DDE08D03-BA71-4D39-8879-CD01CB77ED20}" type="presOf" srcId="{A231DF71-1C38-4A79-9285-B5A7104DBFD2}" destId="{3B83CE69-7AC7-4DAD-BDED-04570FF7B890}" srcOrd="0" destOrd="0" presId="urn:microsoft.com/office/officeart/2005/8/layout/vList2"/>
    <dgm:cxn modelId="{10FC201B-DB3B-4CCF-95DB-528EFAA4D042}" type="presOf" srcId="{C32569D4-45EA-446B-9CF6-09827594290B}" destId="{F05907DF-9B23-4799-B4BF-344AE0FE7B71}" srcOrd="0" destOrd="0" presId="urn:microsoft.com/office/officeart/2005/8/layout/vList2"/>
    <dgm:cxn modelId="{C5B42F24-9AC7-4B31-A0D9-77D6CA9AC43A}" srcId="{DA2ADBAD-EEA2-468A-A7D5-76136BED17D6}" destId="{6108F374-A556-4A2E-B5B2-2F05E5102A26}" srcOrd="9" destOrd="0" parTransId="{CB6C4658-EA39-422E-A425-A4A241C6D4FB}" sibTransId="{9C17B792-01BA-47CF-8FC4-E65B30CEDF1F}"/>
    <dgm:cxn modelId="{7CD56C34-277C-4E88-A4B7-500985E362C6}" srcId="{DA2ADBAD-EEA2-468A-A7D5-76136BED17D6}" destId="{A231DF71-1C38-4A79-9285-B5A7104DBFD2}" srcOrd="4" destOrd="0" parTransId="{16B512BD-D2AF-4970-97C3-3222F05C46F8}" sibTransId="{AD3E478B-ABD3-4BCD-AB02-124F78A16419}"/>
    <dgm:cxn modelId="{9D9CF337-4D5F-40FB-A557-A557E53B1984}" type="presOf" srcId="{33D4AF58-F927-40D7-8CB8-E9CD6BC2E147}" destId="{06BE6155-EA9B-45F1-9C1D-7864A7D58150}" srcOrd="0" destOrd="0" presId="urn:microsoft.com/office/officeart/2005/8/layout/vList2"/>
    <dgm:cxn modelId="{1734D939-5713-4EFE-AD86-2DD7FBBB99B8}" srcId="{DA2ADBAD-EEA2-468A-A7D5-76136BED17D6}" destId="{C32569D4-45EA-446B-9CF6-09827594290B}" srcOrd="8" destOrd="0" parTransId="{3DCF7C11-0440-4846-BCF7-8FA751731439}" sibTransId="{F66EBE36-D1B2-481A-8CE7-EFA6E229199B}"/>
    <dgm:cxn modelId="{179F0F3B-2AAD-4F2C-A482-64DDD522E7FE}" srcId="{DA2ADBAD-EEA2-468A-A7D5-76136BED17D6}" destId="{1202A56E-9A4E-4281-A59D-1DFD7C23A219}" srcOrd="7" destOrd="0" parTransId="{D4E53856-427D-429B-9039-0A1C6DD55005}" sibTransId="{5C395D86-BF60-471D-AF85-671AFB4F9A82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D56A8090-A68C-432A-AB24-20D32C48BF53}" srcId="{DA2ADBAD-EEA2-468A-A7D5-76136BED17D6}" destId="{0A64252A-790E-47C1-9878-3F4272FACBA0}" srcOrd="2" destOrd="0" parTransId="{B4E8974F-52CF-4E33-A351-913B8822B23C}" sibTransId="{8648DF47-5F6A-43B6-BE83-330EF10C4740}"/>
    <dgm:cxn modelId="{A9872799-CB29-4E9C-B6BC-40483111422D}" type="presOf" srcId="{9F075470-DE7C-4D01-902F-63E8DBDE2E90}" destId="{37521A56-3C7A-45F3-9AA4-A102F66935B1}" srcOrd="0" destOrd="0" presId="urn:microsoft.com/office/officeart/2005/8/layout/vList2"/>
    <dgm:cxn modelId="{48A5829E-614D-4661-BD1B-1B3FDF229BBF}" srcId="{DA2ADBAD-EEA2-468A-A7D5-76136BED17D6}" destId="{4A9655E3-305C-4942-93A9-29A95A040BB9}" srcOrd="1" destOrd="0" parTransId="{4F35EA5F-D6E8-4FD6-B171-4E427FD7E79B}" sibTransId="{6B3FE292-0336-4BAD-B888-EC74C596FD7D}"/>
    <dgm:cxn modelId="{88C196A7-07DD-4B48-ACD6-1C114F952F61}" type="presOf" srcId="{6108F374-A556-4A2E-B5B2-2F05E5102A26}" destId="{2A7A31BD-5384-45A2-90AD-E8EC2229E8E6}" srcOrd="0" destOrd="0" presId="urn:microsoft.com/office/officeart/2005/8/layout/vList2"/>
    <dgm:cxn modelId="{E684B0BF-D275-424C-A230-DC33DBB1C253}" type="presOf" srcId="{894DEC00-CBAE-4411-B843-C8022EC8A8CB}" destId="{5EBB60AC-6265-4F5B-8EDA-4948860AB232}" srcOrd="0" destOrd="0" presId="urn:microsoft.com/office/officeart/2005/8/layout/vList2"/>
    <dgm:cxn modelId="{16BCC2D4-F123-4D6A-9A57-24286B8C38EC}" type="presOf" srcId="{4A9655E3-305C-4942-93A9-29A95A040BB9}" destId="{D7EBA4BA-FB6A-4C74-8746-6BA33CFAF059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F2EC95EE-8F9A-4319-832E-58716DBCFB9F}" srcId="{DA2ADBAD-EEA2-468A-A7D5-76136BED17D6}" destId="{9F075470-DE7C-4D01-902F-63E8DBDE2E90}" srcOrd="5" destOrd="0" parTransId="{E4EC657A-F55C-440E-92AA-7ADC19CD1830}" sibTransId="{634C2454-F30B-4BBC-A1C9-A8190FC44730}"/>
    <dgm:cxn modelId="{DFA7E0F0-392C-4870-8BE9-311D7D5178F8}" type="presOf" srcId="{0A64252A-790E-47C1-9878-3F4272FACBA0}" destId="{B002B1A1-325E-45B8-BFE2-488EA2F7B741}" srcOrd="0" destOrd="0" presId="urn:microsoft.com/office/officeart/2005/8/layout/vList2"/>
    <dgm:cxn modelId="{12C78AF5-02EE-4B4F-A8D8-4A0D1231E9E5}" srcId="{DA2ADBAD-EEA2-468A-A7D5-76136BED17D6}" destId="{33D4AF58-F927-40D7-8CB8-E9CD6BC2E147}" srcOrd="3" destOrd="0" parTransId="{0827A0EA-9F58-4738-9A6F-9CFE8769A573}" sibTransId="{4C207E1D-328A-413E-A520-DE4C34DA9510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F736B688-C192-4F4A-A109-3B1D0B490A5E}" type="presParOf" srcId="{2C468D43-1698-44CC-8A48-EBAD50761AF0}" destId="{D7EBA4BA-FB6A-4C74-8746-6BA33CFAF059}" srcOrd="2" destOrd="0" presId="urn:microsoft.com/office/officeart/2005/8/layout/vList2"/>
    <dgm:cxn modelId="{1DB0426E-E8D1-44E9-A2A1-1AC3C383DA4B}" type="presParOf" srcId="{2C468D43-1698-44CC-8A48-EBAD50761AF0}" destId="{7DCEE6A7-5AFB-40B8-870B-5A2AECB26A9C}" srcOrd="3" destOrd="0" presId="urn:microsoft.com/office/officeart/2005/8/layout/vList2"/>
    <dgm:cxn modelId="{BD16BBDD-0688-4F4D-8123-40900B6C5BA9}" type="presParOf" srcId="{2C468D43-1698-44CC-8A48-EBAD50761AF0}" destId="{B002B1A1-325E-45B8-BFE2-488EA2F7B741}" srcOrd="4" destOrd="0" presId="urn:microsoft.com/office/officeart/2005/8/layout/vList2"/>
    <dgm:cxn modelId="{022D950A-B056-4E78-A8EC-EA4F8DF538AE}" type="presParOf" srcId="{2C468D43-1698-44CC-8A48-EBAD50761AF0}" destId="{6D0E5BDE-1B2D-4593-91B6-7F3557963F3F}" srcOrd="5" destOrd="0" presId="urn:microsoft.com/office/officeart/2005/8/layout/vList2"/>
    <dgm:cxn modelId="{6C4F25C7-C6D4-4876-B156-95067B43A985}" type="presParOf" srcId="{2C468D43-1698-44CC-8A48-EBAD50761AF0}" destId="{06BE6155-EA9B-45F1-9C1D-7864A7D58150}" srcOrd="6" destOrd="0" presId="urn:microsoft.com/office/officeart/2005/8/layout/vList2"/>
    <dgm:cxn modelId="{596DBBAB-C195-4604-A14C-655AEFF02EAC}" type="presParOf" srcId="{2C468D43-1698-44CC-8A48-EBAD50761AF0}" destId="{3DE3BD95-220C-443A-83E7-A3E3B66A67F3}" srcOrd="7" destOrd="0" presId="urn:microsoft.com/office/officeart/2005/8/layout/vList2"/>
    <dgm:cxn modelId="{2A561D5C-97E4-45E8-A01A-314893F7CA04}" type="presParOf" srcId="{2C468D43-1698-44CC-8A48-EBAD50761AF0}" destId="{3B83CE69-7AC7-4DAD-BDED-04570FF7B890}" srcOrd="8" destOrd="0" presId="urn:microsoft.com/office/officeart/2005/8/layout/vList2"/>
    <dgm:cxn modelId="{7BF477AE-C424-4CEE-A09F-2DCAFF40DC20}" type="presParOf" srcId="{2C468D43-1698-44CC-8A48-EBAD50761AF0}" destId="{61560C93-93F4-4618-A1C2-5DC99BF391D2}" srcOrd="9" destOrd="0" presId="urn:microsoft.com/office/officeart/2005/8/layout/vList2"/>
    <dgm:cxn modelId="{322B259E-21FA-46E0-9562-22AE2B8F89F2}" type="presParOf" srcId="{2C468D43-1698-44CC-8A48-EBAD50761AF0}" destId="{37521A56-3C7A-45F3-9AA4-A102F66935B1}" srcOrd="10" destOrd="0" presId="urn:microsoft.com/office/officeart/2005/8/layout/vList2"/>
    <dgm:cxn modelId="{22E33792-2591-4CE0-9E3D-EC849F54C92A}" type="presParOf" srcId="{2C468D43-1698-44CC-8A48-EBAD50761AF0}" destId="{0D3E288D-5287-480B-AB90-67A86F4128D9}" srcOrd="11" destOrd="0" presId="urn:microsoft.com/office/officeart/2005/8/layout/vList2"/>
    <dgm:cxn modelId="{DED66F58-5B20-47D5-B32B-A47DF1A7DD4C}" type="presParOf" srcId="{2C468D43-1698-44CC-8A48-EBAD50761AF0}" destId="{5EBB60AC-6265-4F5B-8EDA-4948860AB232}" srcOrd="12" destOrd="0" presId="urn:microsoft.com/office/officeart/2005/8/layout/vList2"/>
    <dgm:cxn modelId="{7A40C74A-363C-4846-9EF5-60D4BF6DA3A0}" type="presParOf" srcId="{2C468D43-1698-44CC-8A48-EBAD50761AF0}" destId="{D748C81D-5730-4FB4-B1DA-5AEFF747F0EB}" srcOrd="13" destOrd="0" presId="urn:microsoft.com/office/officeart/2005/8/layout/vList2"/>
    <dgm:cxn modelId="{E9110F5C-F44A-452D-960B-4D9AAD188A7A}" type="presParOf" srcId="{2C468D43-1698-44CC-8A48-EBAD50761AF0}" destId="{BCA12B3E-CFFA-45F0-ABD6-FDF9B37B6C48}" srcOrd="14" destOrd="0" presId="urn:microsoft.com/office/officeart/2005/8/layout/vList2"/>
    <dgm:cxn modelId="{5235DFDE-8947-4AEB-92C8-8B12657307EB}" type="presParOf" srcId="{2C468D43-1698-44CC-8A48-EBAD50761AF0}" destId="{65BDBE85-2C42-4D8B-96D3-DD6AE2C26CAE}" srcOrd="15" destOrd="0" presId="urn:microsoft.com/office/officeart/2005/8/layout/vList2"/>
    <dgm:cxn modelId="{4A1CC7D9-46A4-453B-9F20-6A31A0C71B4C}" type="presParOf" srcId="{2C468D43-1698-44CC-8A48-EBAD50761AF0}" destId="{F05907DF-9B23-4799-B4BF-344AE0FE7B71}" srcOrd="16" destOrd="0" presId="urn:microsoft.com/office/officeart/2005/8/layout/vList2"/>
    <dgm:cxn modelId="{119CBBB8-9D16-4F45-A83E-7AB5B9E03F3C}" type="presParOf" srcId="{2C468D43-1698-44CC-8A48-EBAD50761AF0}" destId="{E8423C53-6421-4FF9-B540-DA15487D5E81}" srcOrd="17" destOrd="0" presId="urn:microsoft.com/office/officeart/2005/8/layout/vList2"/>
    <dgm:cxn modelId="{A74DB208-6241-49B7-8B22-C6AE38F55670}" type="presParOf" srcId="{2C468D43-1698-44CC-8A48-EBAD50761AF0}" destId="{2A7A31BD-5384-45A2-90AD-E8EC2229E8E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>
              <a:latin typeface="+mj-lt"/>
            </a:rPr>
            <a:t>How to initiate, define and organize a project.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0EE6A006-F2FC-44C0-A9BE-F5FB35E29EDF}">
      <dgm:prSet/>
      <dgm:spPr/>
      <dgm:t>
        <a:bodyPr/>
        <a:lstStyle/>
        <a:p>
          <a:r>
            <a:rPr lang="en-US">
              <a:latin typeface="+mj-lt"/>
            </a:rPr>
            <a:t>How to develop a project plan, including scoping, sequencing tasks, and determining a critical path.</a:t>
          </a:r>
        </a:p>
      </dgm:t>
    </dgm:pt>
    <dgm:pt modelId="{9195FBF1-6BAE-46EC-A056-1D8D4576A679}" type="parTrans" cxnId="{40E54400-F2F7-417F-A8DC-DC450EB1350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551877-1F74-4F82-ADC6-5F7E5B42B5E4}" type="sibTrans" cxnId="{40E54400-F2F7-417F-A8DC-DC450EB1350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46A677A-4FB0-4DF4-8087-07DA7E1375E8}">
      <dgm:prSet/>
      <dgm:spPr/>
      <dgm:t>
        <a:bodyPr/>
        <a:lstStyle/>
        <a:p>
          <a:r>
            <a:rPr lang="en-US">
              <a:latin typeface="+mj-lt"/>
            </a:rPr>
            <a:t>How to assess, prioritize and manage project risk.</a:t>
          </a:r>
        </a:p>
      </dgm:t>
    </dgm:pt>
    <dgm:pt modelId="{3C45077E-B3A6-4BFA-B2B6-8DBE3B73F23E}" type="parTrans" cxnId="{67EA5309-03A8-4C97-A035-56C92C0164E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81AD6211-E58D-4005-B2BA-E28E4A42AEC7}" type="sibTrans" cxnId="{67EA5309-03A8-4C97-A035-56C92C0164E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C0A9984-8DED-4E7E-99E7-4371C17E817D}">
      <dgm:prSet/>
      <dgm:spPr/>
      <dgm:t>
        <a:bodyPr/>
        <a:lstStyle/>
        <a:p>
          <a:r>
            <a:rPr lang="en-US">
              <a:latin typeface="+mj-lt"/>
            </a:rPr>
            <a:t>How to execute projects and use the earned value approach for monitoring and controlling progress.</a:t>
          </a:r>
        </a:p>
      </dgm:t>
    </dgm:pt>
    <dgm:pt modelId="{DBCA2511-9883-413F-BFD2-4BA376A6EE1E}" type="parTrans" cxnId="{A54A5D9B-0FB8-44F5-AA40-DD11F59F9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2FD2F34-A18C-4269-88BD-322D4B283130}" type="sibTrans" cxnId="{A54A5D9B-0FB8-44F5-AA40-DD11F59F9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</dgm:pt>
    <dgm:pt modelId="{B702D32F-E647-4CFD-9B52-1AB969EEF255}" type="pres">
      <dgm:prSet presAssocID="{CC0A9984-8DED-4E7E-99E7-4371C17E817D}" presName="boxAndChildren" presStyleCnt="0"/>
      <dgm:spPr/>
    </dgm:pt>
    <dgm:pt modelId="{F21FA4AB-020F-43C5-9BD3-A701F9BFE590}" type="pres">
      <dgm:prSet presAssocID="{CC0A9984-8DED-4E7E-99E7-4371C17E817D}" presName="parentTextBox" presStyleLbl="node1" presStyleIdx="0" presStyleCnt="5"/>
      <dgm:spPr/>
    </dgm:pt>
    <dgm:pt modelId="{39B4E291-0ACC-41D0-A8EE-34EA43F6C699}" type="pres">
      <dgm:prSet presAssocID="{81AD6211-E58D-4005-B2BA-E28E4A42AEC7}" presName="sp" presStyleCnt="0"/>
      <dgm:spPr/>
    </dgm:pt>
    <dgm:pt modelId="{423790A1-D97E-46A7-9E1F-AC2E43C253A9}" type="pres">
      <dgm:prSet presAssocID="{546A677A-4FB0-4DF4-8087-07DA7E1375E8}" presName="arrowAndChildren" presStyleCnt="0"/>
      <dgm:spPr/>
    </dgm:pt>
    <dgm:pt modelId="{8AD2076B-D44A-45E9-A5E4-1799428C2F5C}" type="pres">
      <dgm:prSet presAssocID="{546A677A-4FB0-4DF4-8087-07DA7E1375E8}" presName="parentTextArrow" presStyleLbl="node1" presStyleIdx="1" presStyleCnt="5"/>
      <dgm:spPr/>
    </dgm:pt>
    <dgm:pt modelId="{EE636A0A-623D-4758-944F-E2B7857246F0}" type="pres">
      <dgm:prSet presAssocID="{FE551877-1F74-4F82-ADC6-5F7E5B42B5E4}" presName="sp" presStyleCnt="0"/>
      <dgm:spPr/>
    </dgm:pt>
    <dgm:pt modelId="{FDF22FBC-C3CD-4F7D-A5B7-7877A99A6895}" type="pres">
      <dgm:prSet presAssocID="{0EE6A006-F2FC-44C0-A9BE-F5FB35E29EDF}" presName="arrowAndChildren" presStyleCnt="0"/>
      <dgm:spPr/>
    </dgm:pt>
    <dgm:pt modelId="{FDF1FF70-7B0B-461D-A610-DC218D58CA3F}" type="pres">
      <dgm:prSet presAssocID="{0EE6A006-F2FC-44C0-A9BE-F5FB35E29EDF}" presName="parentTextArrow" presStyleLbl="node1" presStyleIdx="2" presStyleCnt="5"/>
      <dgm:spPr/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3" presStyleCnt="5"/>
      <dgm:spPr/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4" presStyleCnt="5"/>
      <dgm:spPr/>
    </dgm:pt>
  </dgm:ptLst>
  <dgm:cxnLst>
    <dgm:cxn modelId="{40E54400-F2F7-417F-A8DC-DC450EB13502}" srcId="{E81B759C-64E9-4C95-995E-2339CA177378}" destId="{0EE6A006-F2FC-44C0-A9BE-F5FB35E29EDF}" srcOrd="2" destOrd="0" parTransId="{9195FBF1-6BAE-46EC-A056-1D8D4576A679}" sibTransId="{FE551877-1F74-4F82-ADC6-5F7E5B42B5E4}"/>
    <dgm:cxn modelId="{67EA5309-03A8-4C97-A035-56C92C0164E9}" srcId="{E81B759C-64E9-4C95-995E-2339CA177378}" destId="{546A677A-4FB0-4DF4-8087-07DA7E1375E8}" srcOrd="3" destOrd="0" parTransId="{3C45077E-B3A6-4BFA-B2B6-8DBE3B73F23E}" sibTransId="{81AD6211-E58D-4005-B2BA-E28E4A42AEC7}"/>
    <dgm:cxn modelId="{2912AD14-2326-42F9-9C0D-796EF75DB1B9}" type="presOf" srcId="{546A677A-4FB0-4DF4-8087-07DA7E1375E8}" destId="{8AD2076B-D44A-45E9-A5E4-1799428C2F5C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C92EF46E-0BB4-4321-9660-8BC6142EC1DA}" type="presOf" srcId="{0EE6A006-F2FC-44C0-A9BE-F5FB35E29EDF}" destId="{FDF1FF70-7B0B-461D-A610-DC218D58CA3F}" srcOrd="0" destOrd="0" presId="urn:microsoft.com/office/officeart/2005/8/layout/process4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76BC6B91-E9BC-4F97-A97A-97DE70CDFA54}" type="presOf" srcId="{CC0A9984-8DED-4E7E-99E7-4371C17E817D}" destId="{F21FA4AB-020F-43C5-9BD3-A701F9BFE590}" srcOrd="0" destOrd="0" presId="urn:microsoft.com/office/officeart/2005/8/layout/process4"/>
    <dgm:cxn modelId="{A54A5D9B-0FB8-44F5-AA40-DD11F59F9DDB}" srcId="{E81B759C-64E9-4C95-995E-2339CA177378}" destId="{CC0A9984-8DED-4E7E-99E7-4371C17E817D}" srcOrd="4" destOrd="0" parTransId="{DBCA2511-9883-413F-BFD2-4BA376A6EE1E}" sibTransId="{C2FD2F34-A18C-4269-88BD-322D4B283130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A4FE863E-BCCF-4DE0-8851-7968218447ED}" type="presParOf" srcId="{DC8FCAA1-9B1E-4517-AB48-A93B60EE6565}" destId="{B702D32F-E647-4CFD-9B52-1AB969EEF255}" srcOrd="0" destOrd="0" presId="urn:microsoft.com/office/officeart/2005/8/layout/process4"/>
    <dgm:cxn modelId="{7317C342-4AD0-4250-AA94-CC5189A06C83}" type="presParOf" srcId="{B702D32F-E647-4CFD-9B52-1AB969EEF255}" destId="{F21FA4AB-020F-43C5-9BD3-A701F9BFE590}" srcOrd="0" destOrd="0" presId="urn:microsoft.com/office/officeart/2005/8/layout/process4"/>
    <dgm:cxn modelId="{E3021F07-3AD3-48B6-9C60-1EC426EF12D2}" type="presParOf" srcId="{DC8FCAA1-9B1E-4517-AB48-A93B60EE6565}" destId="{39B4E291-0ACC-41D0-A8EE-34EA43F6C699}" srcOrd="1" destOrd="0" presId="urn:microsoft.com/office/officeart/2005/8/layout/process4"/>
    <dgm:cxn modelId="{476005B3-1065-4CB1-AAA2-1C1C82E5CC2A}" type="presParOf" srcId="{DC8FCAA1-9B1E-4517-AB48-A93B60EE6565}" destId="{423790A1-D97E-46A7-9E1F-AC2E43C253A9}" srcOrd="2" destOrd="0" presId="urn:microsoft.com/office/officeart/2005/8/layout/process4"/>
    <dgm:cxn modelId="{1EA63BE8-FB24-430A-897E-7E1CA5438DFC}" type="presParOf" srcId="{423790A1-D97E-46A7-9E1F-AC2E43C253A9}" destId="{8AD2076B-D44A-45E9-A5E4-1799428C2F5C}" srcOrd="0" destOrd="0" presId="urn:microsoft.com/office/officeart/2005/8/layout/process4"/>
    <dgm:cxn modelId="{3282F222-0381-4A96-8D4E-6C6D07443C57}" type="presParOf" srcId="{DC8FCAA1-9B1E-4517-AB48-A93B60EE6565}" destId="{EE636A0A-623D-4758-944F-E2B7857246F0}" srcOrd="3" destOrd="0" presId="urn:microsoft.com/office/officeart/2005/8/layout/process4"/>
    <dgm:cxn modelId="{56E3378F-FA7A-4515-AD8C-5268EDFEEEFD}" type="presParOf" srcId="{DC8FCAA1-9B1E-4517-AB48-A93B60EE6565}" destId="{FDF22FBC-C3CD-4F7D-A5B7-7877A99A6895}" srcOrd="4" destOrd="0" presId="urn:microsoft.com/office/officeart/2005/8/layout/process4"/>
    <dgm:cxn modelId="{20127FBE-CC8A-4C48-A0A2-57F3AD5F51FD}" type="presParOf" srcId="{FDF22FBC-C3CD-4F7D-A5B7-7877A99A6895}" destId="{FDF1FF70-7B0B-461D-A610-DC218D58CA3F}" srcOrd="0" destOrd="0" presId="urn:microsoft.com/office/officeart/2005/8/layout/process4"/>
    <dgm:cxn modelId="{F4D66258-E52D-43B8-A4F4-206D49E0C665}" type="presParOf" srcId="{DC8FCAA1-9B1E-4517-AB48-A93B60EE6565}" destId="{85EA48CE-1DAC-4E29-A20B-76003C0EC2BA}" srcOrd="5" destOrd="0" presId="urn:microsoft.com/office/officeart/2005/8/layout/process4"/>
    <dgm:cxn modelId="{CA940B0A-75E7-4115-A394-5B5853E5E5C8}" type="presParOf" srcId="{DC8FCAA1-9B1E-4517-AB48-A93B60EE6565}" destId="{E498492A-C151-47E1-B921-D268EED8A5E3}" srcOrd="6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7" destOrd="0" presId="urn:microsoft.com/office/officeart/2005/8/layout/process4"/>
    <dgm:cxn modelId="{1DF3A07F-7332-4F98-88B2-548A52050D87}" type="presParOf" srcId="{DC8FCAA1-9B1E-4517-AB48-A93B60EE6565}" destId="{5304CCCD-8852-459E-BC8D-F44517CBA174}" srcOrd="8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1 - Project Preparation and Implementation Plan</a:t>
          </a:r>
        </a:p>
      </dsp:txBody>
      <dsp:txXfrm>
        <a:off x="21075" y="99425"/>
        <a:ext cx="6604959" cy="389580"/>
      </dsp:txXfrm>
    </dsp:sp>
    <dsp:sp modelId="{D7EBA4BA-FB6A-4C74-8746-6BA33CFAF059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2 Project Initiation</a:t>
          </a:r>
        </a:p>
      </dsp:txBody>
      <dsp:txXfrm>
        <a:off x="21075" y="582995"/>
        <a:ext cx="6604959" cy="389580"/>
      </dsp:txXfrm>
    </dsp:sp>
    <dsp:sp modelId="{B002B1A1-325E-45B8-BFE2-488EA2F7B741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3 Feasibility Study</a:t>
          </a:r>
        </a:p>
      </dsp:txBody>
      <dsp:txXfrm>
        <a:off x="21075" y="1066565"/>
        <a:ext cx="6604959" cy="389580"/>
      </dsp:txXfrm>
    </dsp:sp>
    <dsp:sp modelId="{06BE6155-EA9B-45F1-9C1D-7864A7D58150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4 Project Planning- Risk management</a:t>
          </a:r>
        </a:p>
      </dsp:txBody>
      <dsp:txXfrm>
        <a:off x="21075" y="1550135"/>
        <a:ext cx="6604959" cy="389580"/>
      </dsp:txXfrm>
    </dsp:sp>
    <dsp:sp modelId="{3B83CE69-7AC7-4DAD-BDED-04570FF7B890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5 Project Planning- Quality management</a:t>
          </a:r>
        </a:p>
      </dsp:txBody>
      <dsp:txXfrm>
        <a:off x="21075" y="2033705"/>
        <a:ext cx="6604959" cy="389580"/>
      </dsp:txXfrm>
    </dsp:sp>
    <dsp:sp modelId="{37521A56-3C7A-45F3-9AA4-A102F66935B1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6 Project Planning- Human Resource management</a:t>
          </a:r>
        </a:p>
      </dsp:txBody>
      <dsp:txXfrm>
        <a:off x="21075" y="2517275"/>
        <a:ext cx="6604959" cy="389580"/>
      </dsp:txXfrm>
    </dsp:sp>
    <dsp:sp modelId="{5EBB60AC-6265-4F5B-8EDA-4948860AB232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7 Project Planning- The Project Schedule, and budget</a:t>
          </a:r>
        </a:p>
      </dsp:txBody>
      <dsp:txXfrm>
        <a:off x="21075" y="3000845"/>
        <a:ext cx="6604959" cy="389580"/>
      </dsp:txXfrm>
    </dsp:sp>
    <dsp:sp modelId="{BCA12B3E-CFFA-45F0-ABD6-FDF9B37B6C48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8 Project Execution</a:t>
          </a:r>
        </a:p>
      </dsp:txBody>
      <dsp:txXfrm>
        <a:off x="21075" y="3484415"/>
        <a:ext cx="6604959" cy="389580"/>
      </dsp:txXfrm>
    </dsp:sp>
    <dsp:sp modelId="{F05907DF-9B23-4799-B4BF-344AE0FE7B71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9 Monitoring &amp; Controlling</a:t>
          </a:r>
        </a:p>
      </dsp:txBody>
      <dsp:txXfrm>
        <a:off x="21075" y="3967985"/>
        <a:ext cx="6604959" cy="389580"/>
      </dsp:txXfrm>
    </dsp:sp>
    <dsp:sp modelId="{2A7A31BD-5384-45A2-90AD-E8EC2229E8E6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/>
            <a:t>LEC 10 Project Closure</a:t>
          </a:r>
          <a:endParaRPr lang="en-US" sz="1800" kern="1200"/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1FA4AB-020F-43C5-9BD3-A701F9BFE590}">
      <dsp:nvSpPr>
        <dsp:cNvPr id="0" name=""/>
        <dsp:cNvSpPr/>
      </dsp:nvSpPr>
      <dsp:spPr>
        <a:xfrm>
          <a:off x="0" y="3473537"/>
          <a:ext cx="10515600" cy="5698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execute projects and use the earned value approach for monitoring and controlling progress.</a:t>
          </a:r>
        </a:p>
      </dsp:txBody>
      <dsp:txXfrm>
        <a:off x="0" y="3473537"/>
        <a:ext cx="10515600" cy="569862"/>
      </dsp:txXfrm>
    </dsp:sp>
    <dsp:sp modelId="{8AD2076B-D44A-45E9-A5E4-1799428C2F5C}">
      <dsp:nvSpPr>
        <dsp:cNvPr id="0" name=""/>
        <dsp:cNvSpPr/>
      </dsp:nvSpPr>
      <dsp:spPr>
        <a:xfrm rot="10800000">
          <a:off x="0" y="2605636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assess, prioritize and manage project risk.</a:t>
          </a:r>
        </a:p>
      </dsp:txBody>
      <dsp:txXfrm rot="10800000">
        <a:off x="0" y="2605636"/>
        <a:ext cx="10515600" cy="569490"/>
      </dsp:txXfrm>
    </dsp:sp>
    <dsp:sp modelId="{FDF1FF70-7B0B-461D-A610-DC218D58CA3F}">
      <dsp:nvSpPr>
        <dsp:cNvPr id="0" name=""/>
        <dsp:cNvSpPr/>
      </dsp:nvSpPr>
      <dsp:spPr>
        <a:xfrm rot="10800000">
          <a:off x="0" y="1737735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develop a project plan, including scoping, sequencing tasks, and determining a critical path.</a:t>
          </a:r>
        </a:p>
      </dsp:txBody>
      <dsp:txXfrm rot="10800000">
        <a:off x="0" y="1737735"/>
        <a:ext cx="10515600" cy="569490"/>
      </dsp:txXfrm>
    </dsp:sp>
    <dsp:sp modelId="{08B50B97-E8CC-4A94-93CA-9DCEB3911A68}">
      <dsp:nvSpPr>
        <dsp:cNvPr id="0" name=""/>
        <dsp:cNvSpPr/>
      </dsp:nvSpPr>
      <dsp:spPr>
        <a:xfrm rot="10800000">
          <a:off x="0" y="869834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initiate, define and organize a project.</a:t>
          </a:r>
        </a:p>
      </dsp:txBody>
      <dsp:txXfrm rot="10800000">
        <a:off x="0" y="869834"/>
        <a:ext cx="10515600" cy="569490"/>
      </dsp:txXfrm>
    </dsp:sp>
    <dsp:sp modelId="{53B4D453-828B-49A6-AA0D-4677236DDA2A}">
      <dsp:nvSpPr>
        <dsp:cNvPr id="0" name=""/>
        <dsp:cNvSpPr/>
      </dsp:nvSpPr>
      <dsp:spPr>
        <a:xfrm rot="10800000">
          <a:off x="0" y="1933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>
              <a:latin typeface="+mj-lt"/>
            </a:rPr>
            <a:t>At the end of this course, students should be able to:</a:t>
          </a:r>
          <a:endParaRPr lang="en-US" sz="1900" kern="1200">
            <a:latin typeface="+mj-lt"/>
          </a:endParaRPr>
        </a:p>
      </dsp:txBody>
      <dsp:txXfrm rot="10800000">
        <a:off x="0" y="1933"/>
        <a:ext cx="10515600" cy="569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227812-2882-5360-0E46-94425D709678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8260BB-5E6A-9413-98C2-E7E3FB3C50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841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53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397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96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9210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711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703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466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6772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3381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1057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25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592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516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527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69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393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C8236-F8B9-47D6-72E8-7EB3B6203E5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11EA46-993E-DACC-39C1-FA5B63EBCF66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54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6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sz="2000" b="1" dirty="0">
                <a:latin typeface="+mj-lt"/>
              </a:rPr>
              <a:t>Course Name: Project Planning</a:t>
            </a:r>
          </a:p>
          <a:p>
            <a:pPr>
              <a:lnSpc>
                <a:spcPct val="250000"/>
              </a:lnSpc>
            </a:pPr>
            <a:r>
              <a:rPr lang="en-US" sz="2000" b="1" dirty="0">
                <a:latin typeface="+mj-lt"/>
              </a:rPr>
              <a:t>Course Instructor: Dina Samir </a:t>
            </a:r>
            <a:r>
              <a:rPr lang="en-US" sz="2000" b="1" dirty="0" err="1">
                <a:latin typeface="+mj-lt"/>
              </a:rPr>
              <a:t>ElWakkad</a:t>
            </a:r>
            <a:endParaRPr lang="en-US" sz="2000" b="1" dirty="0">
              <a:latin typeface="+mj-lt"/>
            </a:endParaRPr>
          </a:p>
          <a:p>
            <a:pPr>
              <a:lnSpc>
                <a:spcPct val="250000"/>
              </a:lnSpc>
            </a:pPr>
            <a:r>
              <a:rPr lang="fr-FR" sz="2000" b="1">
                <a:latin typeface="+mj-lt"/>
              </a:rPr>
              <a:t>Email: dina.elwakkad@midocean.edu.km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2000" dirty="0">
                <a:latin typeface="+mj-lt"/>
              </a:rPr>
              <a:t>ترفع </a:t>
            </a:r>
            <a:r>
              <a:rPr lang="ar-EG" sz="2000" dirty="0">
                <a:solidFill>
                  <a:schemeClr val="accent2"/>
                </a:solidFill>
                <a:latin typeface="+mj-lt"/>
              </a:rPr>
              <a:t>المحاضرات الأسبوعية </a:t>
            </a:r>
            <a:r>
              <a:rPr lang="ar-EG" sz="2000" dirty="0">
                <a:latin typeface="+mj-lt"/>
              </a:rPr>
              <a:t>على المنصة التعليمية </a:t>
            </a:r>
            <a:r>
              <a:rPr lang="en-US" sz="2000" dirty="0">
                <a:latin typeface="+mj-lt"/>
              </a:rPr>
              <a:t> Moodle</a:t>
            </a:r>
            <a:r>
              <a:rPr lang="ar-EG" sz="2000" dirty="0">
                <a:latin typeface="+mj-lt"/>
              </a:rPr>
              <a:t>يوم السبت من كل أسبوع في تمام الساعة </a:t>
            </a:r>
            <a:r>
              <a:rPr lang="ar-EG" sz="2000" dirty="0">
                <a:solidFill>
                  <a:srgbClr val="0070C0"/>
                </a:solidFill>
                <a:latin typeface="+mj-lt"/>
              </a:rPr>
              <a:t>12 ظهرًا </a:t>
            </a:r>
            <a:r>
              <a:rPr lang="ar-EG" sz="2000" dirty="0">
                <a:latin typeface="+mj-lt"/>
              </a:rPr>
              <a:t>بتوقيت الرياض</a:t>
            </a:r>
            <a:endParaRPr lang="en-US" sz="2000" dirty="0">
              <a:latin typeface="+mj-lt"/>
            </a:endParaRPr>
          </a:p>
          <a:p>
            <a:pPr marL="0" indent="0" algn="r" rtl="1">
              <a:buNone/>
            </a:pPr>
            <a:endParaRPr lang="ar-EG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B632213-9CD4-D8C0-A4B8-620CEA769ED9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sz="2000" b="1" dirty="0">
                <a:latin typeface="+mj-lt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algn="r" rtl="1"/>
            <a:r>
              <a:rPr lang="ar-EG" sz="2000" b="1" dirty="0">
                <a:latin typeface="+mj-lt"/>
              </a:rPr>
              <a:t>الاختبار يشمل أسئلة كتابية وصوتية</a:t>
            </a:r>
          </a:p>
          <a:p>
            <a:pPr algn="r" rtl="1"/>
            <a:r>
              <a:rPr lang="ar-EG" sz="2000" b="1" dirty="0">
                <a:latin typeface="+mj-lt"/>
              </a:rPr>
              <a:t>تعد الإجابة علي الاختبار القصير بمثابة حضور للطلاب والطالبات</a:t>
            </a:r>
          </a:p>
          <a:p>
            <a:pPr algn="r" rtl="1"/>
            <a:r>
              <a:rPr lang="ar-EG" sz="2000" b="1" dirty="0">
                <a:latin typeface="+mj-lt"/>
              </a:rPr>
              <a:t>الاختبار القصير من 8 درجات (بمجموع 80 درجة)</a:t>
            </a:r>
          </a:p>
          <a:p>
            <a:pPr algn="r" rtl="1"/>
            <a:r>
              <a:rPr lang="ar-EG" sz="2000" b="1" dirty="0">
                <a:latin typeface="+mj-lt"/>
              </a:rPr>
              <a:t>فترة السماحية للاختبار القصير 24 دقيقة.</a:t>
            </a:r>
            <a:r>
              <a:rPr lang="en-US" sz="2000" b="1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209886"/>
              </p:ext>
            </p:extLst>
          </p:nvPr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8178014"/>
              </p:ext>
            </p:extLst>
          </p:nvPr>
        </p:nvGraphicFramePr>
        <p:xfrm>
          <a:off x="2933688" y="1195018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7588294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644536" y="2267816"/>
            <a:ext cx="859670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Project:</a:t>
            </a:r>
          </a:p>
          <a:p>
            <a:pPr marR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  A piece of planned work or an activity which is done over a period of time and intended to achieve a particular purpose</a:t>
            </a:r>
            <a:r>
              <a:rPr lang="ar-SA" sz="2000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pic>
        <p:nvPicPr>
          <p:cNvPr id="6" name="Picture 2" descr="What Is a Project? Definition Major Characteristics of a Project - ppt  video online download">
            <a:extLst>
              <a:ext uri="{FF2B5EF4-FFF2-40B4-BE49-F238E27FC236}">
                <a16:creationId xmlns:a16="http://schemas.microsoft.com/office/drawing/2014/main" id="{CBFFB742-79F9-70EB-F16F-9FFF7690B7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t="44058" r="9711" b="15749"/>
          <a:stretch/>
        </p:blipFill>
        <p:spPr bwMode="auto">
          <a:xfrm>
            <a:off x="1804102" y="2338120"/>
            <a:ext cx="8583795" cy="299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79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BD331B-5BCD-52FB-289F-0442F53217ED}"/>
              </a:ext>
            </a:extLst>
          </p:cNvPr>
          <p:cNvSpPr txBox="1">
            <a:spLocks/>
          </p:cNvSpPr>
          <p:nvPr/>
        </p:nvSpPr>
        <p:spPr>
          <a:xfrm>
            <a:off x="1858834" y="2250990"/>
            <a:ext cx="8329612" cy="3357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Project planning is a crucial part of project management focused on 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creating a detailed plan that outlines the steps and resources necessary to achieve the project's objectives,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including identifying the project's scope, establishing a timeline, assigning tasks and resources, and budgeting for the project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9532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26F314C-4B70-52C3-D4C9-163A27131F45}"/>
              </a:ext>
            </a:extLst>
          </p:cNvPr>
          <p:cNvSpPr txBox="1">
            <a:spLocks/>
          </p:cNvSpPr>
          <p:nvPr/>
        </p:nvSpPr>
        <p:spPr>
          <a:xfrm>
            <a:off x="1895586" y="2163113"/>
            <a:ext cx="7915095" cy="3415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After the project charter is approved, the Project Initiation phase is complete, and you are ready to proceed to the Project Planning phase.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When the Project Planning phase is complete, you are ready to proceed to Project Implementation.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320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pic>
        <p:nvPicPr>
          <p:cNvPr id="6" name="Picture 5" descr="5 Phases of Project Management Process - A Complete Breakdown">
            <a:extLst>
              <a:ext uri="{FF2B5EF4-FFF2-40B4-BE49-F238E27FC236}">
                <a16:creationId xmlns:a16="http://schemas.microsoft.com/office/drawing/2014/main" id="{28A7EE2C-14F0-7EC8-DB52-8CB95F461F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23494" r="3993" b="21687"/>
          <a:stretch/>
        </p:blipFill>
        <p:spPr bwMode="auto">
          <a:xfrm>
            <a:off x="762000" y="2441585"/>
            <a:ext cx="10554624" cy="17952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41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8709B5-8081-6963-E635-265FC819FA02}"/>
              </a:ext>
            </a:extLst>
          </p:cNvPr>
          <p:cNvSpPr txBox="1">
            <a:spLocks/>
          </p:cNvSpPr>
          <p:nvPr/>
        </p:nvSpPr>
        <p:spPr>
          <a:xfrm>
            <a:off x="1781150" y="2232913"/>
            <a:ext cx="8791575" cy="3313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tabLst>
                <a:tab pos="857250" algn="l"/>
              </a:tabLs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Purpose of the project planning phase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business requirements.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cost, schedule, list of deliverables, and delivery dates.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resources plan.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Getting management approval and proceeding to the next phase.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583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are the responsibilities of the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70D869-2A1A-8E2C-25E4-3A0892EE4A59}"/>
              </a:ext>
            </a:extLst>
          </p:cNvPr>
          <p:cNvSpPr txBox="1">
            <a:spLocks/>
          </p:cNvSpPr>
          <p:nvPr/>
        </p:nvSpPr>
        <p:spPr>
          <a:xfrm>
            <a:off x="3667100" y="2395678"/>
            <a:ext cx="6734175" cy="23192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Budget and cost Control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Allocating resources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Tracking project expenditure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75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difficulties will the project manager face?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C1BB17A-D33A-647B-343E-259EFD306334}"/>
              </a:ext>
            </a:extLst>
          </p:cNvPr>
          <p:cNvSpPr txBox="1">
            <a:spLocks/>
          </p:cNvSpPr>
          <p:nvPr/>
        </p:nvSpPr>
        <p:spPr>
          <a:xfrm>
            <a:off x="2006599" y="2011531"/>
            <a:ext cx="8305800" cy="4275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Managing team members as they come from different departments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risk of instability in the team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Create an effective team environment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Building a team from a group of individuals who do not know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Poor communication and information exchange due to team members not knowing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Create a team identity to encourage team members to meet regularly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747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99408BE-501D-35CB-C6D7-CE9765BEB698}"/>
              </a:ext>
            </a:extLst>
          </p:cNvPr>
          <p:cNvSpPr txBox="1">
            <a:spLocks/>
          </p:cNvSpPr>
          <p:nvPr/>
        </p:nvSpPr>
        <p:spPr>
          <a:xfrm>
            <a:off x="1785938" y="2095405"/>
            <a:ext cx="8243888" cy="40220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There is no specific appropriate method to follow, the appropriate method is the one that works with individuals at some point in time</a:t>
            </a:r>
            <a:r>
              <a:rPr lang="ar-SA" sz="2000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The project manager must know the 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appropriate method at the right time to obtain the required results</a:t>
            </a:r>
            <a:r>
              <a:rPr lang="ar-SA" sz="2000" b="1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b="1" dirty="0">
                <a:solidFill>
                  <a:srgbClr val="000000"/>
                </a:solidFill>
                <a:latin typeface="+mj-lt"/>
              </a:rPr>
              <a:t>And all this because</a:t>
            </a:r>
            <a:r>
              <a:rPr lang="ar-SA" sz="2000" b="1" dirty="0">
                <a:solidFill>
                  <a:srgbClr val="000000"/>
                </a:solidFill>
                <a:latin typeface="+mj-lt"/>
              </a:rPr>
              <a:t>: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+mj-lt"/>
              </a:rPr>
              <a:t>The nature of work with time and cost</a:t>
            </a: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+mj-lt"/>
              </a:rPr>
              <a:t>The difference in the skills and experience of individuals whom you do not know well in the initial stages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248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CCA3BD-523C-6D47-8E3B-39A89A9746DA}"/>
              </a:ext>
            </a:extLst>
          </p:cNvPr>
          <p:cNvSpPr txBox="1"/>
          <p:nvPr/>
        </p:nvSpPr>
        <p:spPr>
          <a:xfrm>
            <a:off x="1925242" y="3023953"/>
            <a:ext cx="8433196" cy="405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Therefore, we must focus on three aspects</a:t>
            </a:r>
            <a:r>
              <a:rPr lang="ar-SA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7619CE0-163B-86BF-BE2B-D14485269551}"/>
              </a:ext>
            </a:extLst>
          </p:cNvPr>
          <p:cNvSpPr txBox="1">
            <a:spLocks/>
          </p:cNvSpPr>
          <p:nvPr/>
        </p:nvSpPr>
        <p:spPr>
          <a:xfrm>
            <a:off x="1644536" y="2390820"/>
            <a:ext cx="8929688" cy="25051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Ensure that all project work is clearly defined and completed on time according to the required quality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Ensure good coordination of work and distribute it equitably among team members to encourage them to work together effectively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ensure that each team member understands their role and responsibilities and is given direction and opportunity to develop their skills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984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How to become a successful project manager?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03D166D-AF63-A188-B4A0-8A94F22907B1}"/>
              </a:ext>
            </a:extLst>
          </p:cNvPr>
          <p:cNvSpPr txBox="1">
            <a:spLocks/>
          </p:cNvSpPr>
          <p:nvPr/>
        </p:nvSpPr>
        <p:spPr>
          <a:xfrm>
            <a:off x="1683288" y="2181748"/>
            <a:ext cx="8680704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a responsible, effective, and non-hesitating person.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someone who can do anything.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clear and specific.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See people as your helpers, not your enemies.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respecting others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think more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Think about the details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Advertising good performance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 a manager and leader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12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F3B6EA74-D9D9-A4CA-D394-0E59AA310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437" y="1854440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94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6920AD-42FC-843B-20A7-20F983D5E4CB}"/>
              </a:ext>
            </a:extLst>
          </p:cNvPr>
          <p:cNvSpPr txBox="1"/>
          <p:nvPr/>
        </p:nvSpPr>
        <p:spPr>
          <a:xfrm>
            <a:off x="1394113" y="2126161"/>
            <a:ext cx="943730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A___________ is a set of activities which are networked in an order and aimed towards achieving the required goals.</a:t>
            </a:r>
          </a:p>
          <a:p>
            <a:r>
              <a:rPr lang="en-US" sz="2000" b="1" u="sng" dirty="0">
                <a:latin typeface="+mj-lt"/>
              </a:rPr>
              <a:t>A) Project</a:t>
            </a:r>
          </a:p>
          <a:p>
            <a:r>
              <a:rPr lang="en-US" sz="2000" dirty="0">
                <a:latin typeface="+mj-lt"/>
              </a:rPr>
              <a:t>B) Process</a:t>
            </a:r>
          </a:p>
          <a:p>
            <a:r>
              <a:rPr lang="en-US" sz="2000" dirty="0">
                <a:latin typeface="+mj-lt"/>
              </a:rPr>
              <a:t>C) Project management</a:t>
            </a:r>
          </a:p>
          <a:p>
            <a:r>
              <a:rPr lang="en-US" sz="2000" dirty="0">
                <a:latin typeface="+mj-lt"/>
              </a:rPr>
              <a:t>D) Project Cycle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+mj-lt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Which of the Following is / are the responsibility/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ies</a:t>
            </a: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 of the project manager?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Budget and cost Control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Allocating resources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Tracking project expenditure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All answers are correct.</a:t>
            </a:r>
          </a:p>
        </p:txBody>
      </p:sp>
    </p:spTree>
    <p:extLst>
      <p:ext uri="{BB962C8B-B14F-4D97-AF65-F5344CB8AC3E}">
        <p14:creationId xmlns:p14="http://schemas.microsoft.com/office/powerpoint/2010/main" val="46533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8CC10-5C7B-D7FC-8994-EB70CDCF035A}"/>
              </a:ext>
            </a:extLst>
          </p:cNvPr>
          <p:cNvSpPr txBox="1"/>
          <p:nvPr/>
        </p:nvSpPr>
        <p:spPr>
          <a:xfrm>
            <a:off x="1192568" y="2172719"/>
            <a:ext cx="9380157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Following are the stages of the project?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Initiation, planning, execution, monitoring and controlling, closure.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execution, monitoring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Marketing, monitoring,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Marketing, planning, execution, analysis,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20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________ is a crucial part of project management focused on creating a detailed plan.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Plan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Cycle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58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8D510C-8C8B-B80A-B4CA-BB214EDE11BC}"/>
              </a:ext>
            </a:extLst>
          </p:cNvPr>
          <p:cNvSpPr txBox="1"/>
          <p:nvPr/>
        </p:nvSpPr>
        <p:spPr>
          <a:xfrm>
            <a:off x="1262952" y="2153173"/>
            <a:ext cx="943838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Coordination describes one of the concepts that is crucial for the smooth running of an organization. </a:t>
            </a:r>
          </a:p>
          <a:p>
            <a:pPr marL="228600"/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/>
            <a:r>
              <a:rPr lang="en-US" sz="2000" b="1" dirty="0">
                <a:solidFill>
                  <a:srgbClr val="002060"/>
                </a:solidFill>
                <a:latin typeface="+mj-lt"/>
              </a:rPr>
              <a:t>There is a specific appropriate method to be followed in managing the project.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Allocating resources is one of the responsibilities of the project manager.</a:t>
            </a:r>
          </a:p>
          <a:p>
            <a:pPr marL="228600"/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True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It does not matter that the project manager thinks about the details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ANSWER: False</a:t>
            </a:r>
          </a:p>
        </p:txBody>
      </p:sp>
    </p:spTree>
    <p:extLst>
      <p:ext uri="{BB962C8B-B14F-4D97-AF65-F5344CB8AC3E}">
        <p14:creationId xmlns:p14="http://schemas.microsoft.com/office/powerpoint/2010/main" val="389628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S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1156</Words>
  <Application>Microsoft Office PowerPoint</Application>
  <PresentationFormat>Widescreen</PresentationFormat>
  <Paragraphs>156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Roboto Light</vt:lpstr>
      <vt:lpstr>Symbol</vt:lpstr>
      <vt:lpstr>Times New Roman</vt:lpstr>
      <vt:lpstr>ESU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32</cp:revision>
  <dcterms:created xsi:type="dcterms:W3CDTF">2023-04-29T09:08:23Z</dcterms:created>
  <dcterms:modified xsi:type="dcterms:W3CDTF">2024-01-24T19:15:06Z</dcterms:modified>
</cp:coreProperties>
</file>