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303" r:id="rId5"/>
    <p:sldId id="671" r:id="rId6"/>
    <p:sldId id="670" r:id="rId7"/>
    <p:sldId id="271" r:id="rId8"/>
    <p:sldId id="313" r:id="rId9"/>
    <p:sldId id="276" r:id="rId10"/>
    <p:sldId id="256" r:id="rId11"/>
    <p:sldId id="350" r:id="rId12"/>
    <p:sldId id="351" r:id="rId13"/>
    <p:sldId id="306" r:id="rId14"/>
    <p:sldId id="353" r:id="rId15"/>
    <p:sldId id="356" r:id="rId16"/>
    <p:sldId id="352" r:id="rId17"/>
    <p:sldId id="506" r:id="rId18"/>
    <p:sldId id="507" r:id="rId19"/>
    <p:sldId id="510" r:id="rId20"/>
    <p:sldId id="508" r:id="rId21"/>
    <p:sldId id="509" r:id="rId22"/>
    <p:sldId id="355" r:id="rId23"/>
    <p:sldId id="512" r:id="rId24"/>
    <p:sldId id="513" r:id="rId25"/>
    <p:sldId id="672" r:id="rId26"/>
    <p:sldId id="673" r:id="rId27"/>
    <p:sldId id="674" r:id="rId28"/>
    <p:sldId id="675" r:id="rId29"/>
    <p:sldId id="676" r:id="rId30"/>
    <p:sldId id="678" r:id="rId31"/>
    <p:sldId id="685" r:id="rId32"/>
    <p:sldId id="686" r:id="rId33"/>
    <p:sldId id="679" r:id="rId34"/>
    <p:sldId id="690" r:id="rId35"/>
    <p:sldId id="687" r:id="rId36"/>
    <p:sldId id="688" r:id="rId37"/>
    <p:sldId id="680" r:id="rId38"/>
    <p:sldId id="691" r:id="rId39"/>
    <p:sldId id="681" r:id="rId40"/>
    <p:sldId id="689" r:id="rId41"/>
    <p:sldId id="682" r:id="rId42"/>
    <p:sldId id="683" r:id="rId43"/>
    <p:sldId id="684" r:id="rId44"/>
    <p:sldId id="505" r:id="rId45"/>
    <p:sldId id="49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313"/>
            <p14:sldId id="276"/>
            <p14:sldId id="256"/>
            <p14:sldId id="350"/>
            <p14:sldId id="351"/>
            <p14:sldId id="306"/>
            <p14:sldId id="353"/>
            <p14:sldId id="356"/>
            <p14:sldId id="352"/>
            <p14:sldId id="506"/>
            <p14:sldId id="507"/>
            <p14:sldId id="510"/>
            <p14:sldId id="508"/>
            <p14:sldId id="509"/>
            <p14:sldId id="355"/>
            <p14:sldId id="512"/>
            <p14:sldId id="513"/>
            <p14:sldId id="672"/>
            <p14:sldId id="673"/>
            <p14:sldId id="674"/>
            <p14:sldId id="675"/>
            <p14:sldId id="676"/>
            <p14:sldId id="678"/>
            <p14:sldId id="685"/>
            <p14:sldId id="686"/>
            <p14:sldId id="679"/>
            <p14:sldId id="690"/>
            <p14:sldId id="687"/>
            <p14:sldId id="688"/>
            <p14:sldId id="680"/>
            <p14:sldId id="691"/>
            <p14:sldId id="681"/>
            <p14:sldId id="689"/>
            <p14:sldId id="682"/>
            <p14:sldId id="683"/>
            <p14:sldId id="684"/>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874"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pPr rtl="1"/>
          <a:r>
            <a:rPr lang="en-US" b="0" i="0" baseline="0" dirty="0"/>
            <a:t>Why to study business law</a:t>
          </a:r>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pPr rtl="1"/>
          <a:r>
            <a:rPr lang="en-US" b="0" i="0" baseline="0" dirty="0"/>
            <a:t>Main topics of business law </a:t>
          </a:r>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pPr rtl="1"/>
          <a:r>
            <a:rPr lang="en-US" b="0" i="0" baseline="0" dirty="0"/>
            <a:t>Strategy of teaching and evaluation</a:t>
          </a:r>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0" presStyleCnt="6"/>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1" presStyleCnt="6"/>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2" presStyleCnt="6"/>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3" presStyleCnt="6"/>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4" presStyleCnt="6"/>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5" presStyleCnt="6"/>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9DB6F70E-1EDD-4259-82C5-CE5E674F47A9}" type="presParOf" srcId="{AAC8FEB1-DB20-4CF7-8F96-D411D838B551}" destId="{8D964CFD-DD1D-4B29-8245-7B0BB5B3C4C7}" srcOrd="0"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2" destOrd="0" presId="urn:microsoft.com/office/officeart/2018/layout/CircleProcess"/>
    <dgm:cxn modelId="{09A9B2E4-3C12-48A4-A5CC-F951112E1AEA}" type="presParOf" srcId="{AAC8FEB1-DB20-4CF7-8F96-D411D838B551}" destId="{ED87A76E-AE5B-405F-986F-C2578B180FAA}" srcOrd="3"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4"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5" destOrd="0" presId="urn:microsoft.com/office/officeart/2018/layout/CircleProcess"/>
    <dgm:cxn modelId="{095D2E6F-EF96-4176-B2C2-E3D6A64F06E1}" type="presParOf" srcId="{AAC8FEB1-DB20-4CF7-8F96-D411D838B551}" destId="{52829DDB-75B4-4C3D-9681-452FD57F2AB6}" srcOrd="6"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7"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8"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82106F-44E0-4507-8941-E7EB14EB8A9B}" type="doc">
      <dgm:prSet loTypeId="urn:microsoft.com/office/officeart/2008/layout/RadialCluster" loCatId="relationship" qsTypeId="urn:microsoft.com/office/officeart/2005/8/quickstyle/simple3" qsCatId="simple" csTypeId="urn:microsoft.com/office/officeart/2005/8/colors/accent1_2" csCatId="accent1" phldr="1"/>
      <dgm:spPr/>
      <dgm:t>
        <a:bodyPr/>
        <a:lstStyle/>
        <a:p>
          <a:endParaRPr lang="en-US"/>
        </a:p>
      </dgm:t>
    </dgm:pt>
    <dgm:pt modelId="{FC6A7DC7-8387-4252-8897-AA04676EA7C4}">
      <dgm:prSet phldrT="[Text]"/>
      <dgm:spPr/>
      <dgm:t>
        <a:bodyPr/>
        <a:lstStyle/>
        <a:p>
          <a:r>
            <a:rPr lang="en-US" dirty="0"/>
            <a:t>Conditions of damages </a:t>
          </a:r>
        </a:p>
      </dgm:t>
    </dgm:pt>
    <dgm:pt modelId="{3FB5B02A-4756-4C61-A817-21582676B589}" type="parTrans" cxnId="{DB51C60C-0BEF-4575-B76A-72EBB5720C1C}">
      <dgm:prSet/>
      <dgm:spPr/>
      <dgm:t>
        <a:bodyPr/>
        <a:lstStyle/>
        <a:p>
          <a:endParaRPr lang="en-US"/>
        </a:p>
      </dgm:t>
    </dgm:pt>
    <dgm:pt modelId="{DBE637B9-29A1-4265-B747-A308C09CCCEE}" type="sibTrans" cxnId="{DB51C60C-0BEF-4575-B76A-72EBB5720C1C}">
      <dgm:prSet/>
      <dgm:spPr/>
      <dgm:t>
        <a:bodyPr/>
        <a:lstStyle/>
        <a:p>
          <a:endParaRPr lang="en-US"/>
        </a:p>
      </dgm:t>
    </dgm:pt>
    <dgm:pt modelId="{81E46560-6FAE-47F8-844D-EA0926DAD2A1}">
      <dgm:prSet phldrT="[Text]"/>
      <dgm:spPr/>
      <dgm:t>
        <a:bodyPr/>
        <a:lstStyle/>
        <a:p>
          <a:r>
            <a:rPr lang="en-US" dirty="0"/>
            <a:t>Fault of the defendant</a:t>
          </a:r>
        </a:p>
      </dgm:t>
    </dgm:pt>
    <dgm:pt modelId="{95F3450F-8622-4D46-A2AD-494AEFD76476}" type="parTrans" cxnId="{48D5C45F-48C3-4384-BB94-3F8A3A28131A}">
      <dgm:prSet/>
      <dgm:spPr/>
      <dgm:t>
        <a:bodyPr/>
        <a:lstStyle/>
        <a:p>
          <a:endParaRPr lang="en-US"/>
        </a:p>
      </dgm:t>
    </dgm:pt>
    <dgm:pt modelId="{7853E0B3-99AA-470D-9E60-4A5CAC2DFB3B}" type="sibTrans" cxnId="{48D5C45F-48C3-4384-BB94-3F8A3A28131A}">
      <dgm:prSet/>
      <dgm:spPr/>
      <dgm:t>
        <a:bodyPr/>
        <a:lstStyle/>
        <a:p>
          <a:endParaRPr lang="en-US"/>
        </a:p>
      </dgm:t>
    </dgm:pt>
    <dgm:pt modelId="{982A0CE4-4515-41F7-867C-E7F23EF2ADD4}">
      <dgm:prSet phldrT="[Text]"/>
      <dgm:spPr/>
      <dgm:t>
        <a:bodyPr/>
        <a:lstStyle/>
        <a:p>
          <a:r>
            <a:rPr lang="en-US" dirty="0"/>
            <a:t>Harm sustained by the </a:t>
          </a:r>
          <a:r>
            <a:rPr lang="en-US" dirty="0" err="1"/>
            <a:t>claiment</a:t>
          </a:r>
          <a:endParaRPr lang="en-US" dirty="0"/>
        </a:p>
      </dgm:t>
    </dgm:pt>
    <dgm:pt modelId="{689B1E94-3D5C-41AC-BEA2-50153917629E}" type="parTrans" cxnId="{7AD26D9E-4D26-4A3B-B6E5-79ECA7FBE8AE}">
      <dgm:prSet/>
      <dgm:spPr/>
      <dgm:t>
        <a:bodyPr/>
        <a:lstStyle/>
        <a:p>
          <a:endParaRPr lang="en-US"/>
        </a:p>
      </dgm:t>
    </dgm:pt>
    <dgm:pt modelId="{A675FDF4-7AE2-47EF-9BCB-B425B6FC699A}" type="sibTrans" cxnId="{7AD26D9E-4D26-4A3B-B6E5-79ECA7FBE8AE}">
      <dgm:prSet/>
      <dgm:spPr/>
      <dgm:t>
        <a:bodyPr/>
        <a:lstStyle/>
        <a:p>
          <a:endParaRPr lang="en-US"/>
        </a:p>
      </dgm:t>
    </dgm:pt>
    <dgm:pt modelId="{E3391BDE-BCCC-4C95-9610-CF7D2351932A}">
      <dgm:prSet phldrT="[Text]"/>
      <dgm:spPr/>
      <dgm:t>
        <a:bodyPr/>
        <a:lstStyle/>
        <a:p>
          <a:r>
            <a:rPr lang="en-US" dirty="0"/>
            <a:t>That harm is directly caused by the fault</a:t>
          </a:r>
        </a:p>
      </dgm:t>
    </dgm:pt>
    <dgm:pt modelId="{E9AE23BB-7E3F-4568-A25A-8CA88192F1FC}" type="sibTrans" cxnId="{CFAED79F-186C-414B-9912-B26C68B6AC2C}">
      <dgm:prSet/>
      <dgm:spPr/>
      <dgm:t>
        <a:bodyPr/>
        <a:lstStyle/>
        <a:p>
          <a:endParaRPr lang="en-US"/>
        </a:p>
      </dgm:t>
    </dgm:pt>
    <dgm:pt modelId="{6C3831E8-D217-425E-A3B9-4CC7065BEF94}" type="parTrans" cxnId="{CFAED79F-186C-414B-9912-B26C68B6AC2C}">
      <dgm:prSet/>
      <dgm:spPr/>
      <dgm:t>
        <a:bodyPr/>
        <a:lstStyle/>
        <a:p>
          <a:endParaRPr lang="en-US"/>
        </a:p>
      </dgm:t>
    </dgm:pt>
    <dgm:pt modelId="{0E27122E-F2F6-41A2-9B2E-323CC9A7F613}" type="pres">
      <dgm:prSet presAssocID="{8B82106F-44E0-4507-8941-E7EB14EB8A9B}" presName="Name0" presStyleCnt="0">
        <dgm:presLayoutVars>
          <dgm:chMax val="1"/>
          <dgm:chPref val="1"/>
          <dgm:dir/>
          <dgm:animOne val="branch"/>
          <dgm:animLvl val="lvl"/>
        </dgm:presLayoutVars>
      </dgm:prSet>
      <dgm:spPr/>
    </dgm:pt>
    <dgm:pt modelId="{67249AE6-2B59-4B13-871B-7933764ADCBE}" type="pres">
      <dgm:prSet presAssocID="{FC6A7DC7-8387-4252-8897-AA04676EA7C4}" presName="singleCycle" presStyleCnt="0"/>
      <dgm:spPr/>
    </dgm:pt>
    <dgm:pt modelId="{A0ACB716-56C5-403A-AA31-6E89817BBB19}" type="pres">
      <dgm:prSet presAssocID="{FC6A7DC7-8387-4252-8897-AA04676EA7C4}" presName="singleCenter" presStyleLbl="node1" presStyleIdx="0" presStyleCnt="4">
        <dgm:presLayoutVars>
          <dgm:chMax val="7"/>
          <dgm:chPref val="7"/>
        </dgm:presLayoutVars>
      </dgm:prSet>
      <dgm:spPr/>
    </dgm:pt>
    <dgm:pt modelId="{A1C4167F-1A23-422B-B701-72CF43630DCE}" type="pres">
      <dgm:prSet presAssocID="{6C3831E8-D217-425E-A3B9-4CC7065BEF94}" presName="Name56" presStyleLbl="parChTrans1D2" presStyleIdx="0" presStyleCnt="3"/>
      <dgm:spPr/>
    </dgm:pt>
    <dgm:pt modelId="{B7249080-FC99-4600-A318-0AAD2921DD57}" type="pres">
      <dgm:prSet presAssocID="{E3391BDE-BCCC-4C95-9610-CF7D2351932A}" presName="text0" presStyleLbl="node1" presStyleIdx="1" presStyleCnt="4" custScaleX="384045">
        <dgm:presLayoutVars>
          <dgm:bulletEnabled val="1"/>
        </dgm:presLayoutVars>
      </dgm:prSet>
      <dgm:spPr/>
    </dgm:pt>
    <dgm:pt modelId="{2E4F52B5-7CD5-4299-B075-D3A5E3876C49}" type="pres">
      <dgm:prSet presAssocID="{95F3450F-8622-4D46-A2AD-494AEFD76476}" presName="Name56" presStyleLbl="parChTrans1D2" presStyleIdx="1" presStyleCnt="3"/>
      <dgm:spPr/>
    </dgm:pt>
    <dgm:pt modelId="{AF39A86E-EB17-4301-A377-24C6D0D2F763}" type="pres">
      <dgm:prSet presAssocID="{81E46560-6FAE-47F8-844D-EA0926DAD2A1}" presName="text0" presStyleLbl="node1" presStyleIdx="2" presStyleCnt="4" custScaleX="466956" custRadScaleRad="237585" custRadScaleInc="-32871">
        <dgm:presLayoutVars>
          <dgm:bulletEnabled val="1"/>
        </dgm:presLayoutVars>
      </dgm:prSet>
      <dgm:spPr/>
    </dgm:pt>
    <dgm:pt modelId="{D448A483-E8D0-4ACE-A12A-E1AE52993192}" type="pres">
      <dgm:prSet presAssocID="{689B1E94-3D5C-41AC-BEA2-50153917629E}" presName="Name56" presStyleLbl="parChTrans1D2" presStyleIdx="2" presStyleCnt="3"/>
      <dgm:spPr/>
    </dgm:pt>
    <dgm:pt modelId="{BDEFCA25-28CF-4C4B-BACE-F6B607002261}" type="pres">
      <dgm:prSet presAssocID="{982A0CE4-4515-41F7-867C-E7F23EF2ADD4}" presName="text0" presStyleLbl="node1" presStyleIdx="3" presStyleCnt="4" custScaleX="527896" custRadScaleRad="236529" custRadScaleInc="32794">
        <dgm:presLayoutVars>
          <dgm:bulletEnabled val="1"/>
        </dgm:presLayoutVars>
      </dgm:prSet>
      <dgm:spPr/>
    </dgm:pt>
  </dgm:ptLst>
  <dgm:cxnLst>
    <dgm:cxn modelId="{DB51C60C-0BEF-4575-B76A-72EBB5720C1C}" srcId="{8B82106F-44E0-4507-8941-E7EB14EB8A9B}" destId="{FC6A7DC7-8387-4252-8897-AA04676EA7C4}" srcOrd="0" destOrd="0" parTransId="{3FB5B02A-4756-4C61-A817-21582676B589}" sibTransId="{DBE637B9-29A1-4265-B747-A308C09CCCEE}"/>
    <dgm:cxn modelId="{86B49216-3A31-45ED-8574-59714AC85D48}" type="presOf" srcId="{FC6A7DC7-8387-4252-8897-AA04676EA7C4}" destId="{A0ACB716-56C5-403A-AA31-6E89817BBB19}" srcOrd="0" destOrd="0" presId="urn:microsoft.com/office/officeart/2008/layout/RadialCluster"/>
    <dgm:cxn modelId="{EDF1DC16-7C11-4BB8-8B8B-7451478D6CD7}" type="presOf" srcId="{8B82106F-44E0-4507-8941-E7EB14EB8A9B}" destId="{0E27122E-F2F6-41A2-9B2E-323CC9A7F613}" srcOrd="0" destOrd="0" presId="urn:microsoft.com/office/officeart/2008/layout/RadialCluster"/>
    <dgm:cxn modelId="{EF99F434-E4F9-4D9F-B040-B03934FBAF92}" type="presOf" srcId="{6C3831E8-D217-425E-A3B9-4CC7065BEF94}" destId="{A1C4167F-1A23-422B-B701-72CF43630DCE}" srcOrd="0" destOrd="0" presId="urn:microsoft.com/office/officeart/2008/layout/RadialCluster"/>
    <dgm:cxn modelId="{AB42FD5B-58A6-47CA-B494-D04FC1C8BDAE}" type="presOf" srcId="{81E46560-6FAE-47F8-844D-EA0926DAD2A1}" destId="{AF39A86E-EB17-4301-A377-24C6D0D2F763}" srcOrd="0" destOrd="0" presId="urn:microsoft.com/office/officeart/2008/layout/RadialCluster"/>
    <dgm:cxn modelId="{48D5C45F-48C3-4384-BB94-3F8A3A28131A}" srcId="{FC6A7DC7-8387-4252-8897-AA04676EA7C4}" destId="{81E46560-6FAE-47F8-844D-EA0926DAD2A1}" srcOrd="1" destOrd="0" parTransId="{95F3450F-8622-4D46-A2AD-494AEFD76476}" sibTransId="{7853E0B3-99AA-470D-9E60-4A5CAC2DFB3B}"/>
    <dgm:cxn modelId="{FE17EE68-34D9-4D5A-8CAA-8754ECDB77EF}" type="presOf" srcId="{95F3450F-8622-4D46-A2AD-494AEFD76476}" destId="{2E4F52B5-7CD5-4299-B075-D3A5E3876C49}" srcOrd="0" destOrd="0" presId="urn:microsoft.com/office/officeart/2008/layout/RadialCluster"/>
    <dgm:cxn modelId="{F00AD353-7468-411D-A7DD-5365699B6C46}" type="presOf" srcId="{689B1E94-3D5C-41AC-BEA2-50153917629E}" destId="{D448A483-E8D0-4ACE-A12A-E1AE52993192}" srcOrd="0" destOrd="0" presId="urn:microsoft.com/office/officeart/2008/layout/RadialCluster"/>
    <dgm:cxn modelId="{CE2E1E8B-D052-45D0-B012-021E1E9C461E}" type="presOf" srcId="{E3391BDE-BCCC-4C95-9610-CF7D2351932A}" destId="{B7249080-FC99-4600-A318-0AAD2921DD57}" srcOrd="0" destOrd="0" presId="urn:microsoft.com/office/officeart/2008/layout/RadialCluster"/>
    <dgm:cxn modelId="{7AD26D9E-4D26-4A3B-B6E5-79ECA7FBE8AE}" srcId="{FC6A7DC7-8387-4252-8897-AA04676EA7C4}" destId="{982A0CE4-4515-41F7-867C-E7F23EF2ADD4}" srcOrd="2" destOrd="0" parTransId="{689B1E94-3D5C-41AC-BEA2-50153917629E}" sibTransId="{A675FDF4-7AE2-47EF-9BCB-B425B6FC699A}"/>
    <dgm:cxn modelId="{CFAED79F-186C-414B-9912-B26C68B6AC2C}" srcId="{FC6A7DC7-8387-4252-8897-AA04676EA7C4}" destId="{E3391BDE-BCCC-4C95-9610-CF7D2351932A}" srcOrd="0" destOrd="0" parTransId="{6C3831E8-D217-425E-A3B9-4CC7065BEF94}" sibTransId="{E9AE23BB-7E3F-4568-A25A-8CA88192F1FC}"/>
    <dgm:cxn modelId="{21B145FE-F104-43EC-B018-1E5220F4FAD0}" type="presOf" srcId="{982A0CE4-4515-41F7-867C-E7F23EF2ADD4}" destId="{BDEFCA25-28CF-4C4B-BACE-F6B607002261}" srcOrd="0" destOrd="0" presId="urn:microsoft.com/office/officeart/2008/layout/RadialCluster"/>
    <dgm:cxn modelId="{D3F1DF9A-BF56-46EA-B5B1-C4F6F7FB89FB}" type="presParOf" srcId="{0E27122E-F2F6-41A2-9B2E-323CC9A7F613}" destId="{67249AE6-2B59-4B13-871B-7933764ADCBE}" srcOrd="0" destOrd="0" presId="urn:microsoft.com/office/officeart/2008/layout/RadialCluster"/>
    <dgm:cxn modelId="{CC5FEFB3-CE22-4C10-B4AB-5E5A1CF3B03F}" type="presParOf" srcId="{67249AE6-2B59-4B13-871B-7933764ADCBE}" destId="{A0ACB716-56C5-403A-AA31-6E89817BBB19}" srcOrd="0" destOrd="0" presId="urn:microsoft.com/office/officeart/2008/layout/RadialCluster"/>
    <dgm:cxn modelId="{27B765D3-1A78-488E-B9BE-344AFC21D0D4}" type="presParOf" srcId="{67249AE6-2B59-4B13-871B-7933764ADCBE}" destId="{A1C4167F-1A23-422B-B701-72CF43630DCE}" srcOrd="1" destOrd="0" presId="urn:microsoft.com/office/officeart/2008/layout/RadialCluster"/>
    <dgm:cxn modelId="{0E2B2754-5B60-4A89-9268-5B99633F45DF}" type="presParOf" srcId="{67249AE6-2B59-4B13-871B-7933764ADCBE}" destId="{B7249080-FC99-4600-A318-0AAD2921DD57}" srcOrd="2" destOrd="0" presId="urn:microsoft.com/office/officeart/2008/layout/RadialCluster"/>
    <dgm:cxn modelId="{09736F55-55D0-4C61-9FF5-A9ABA278371F}" type="presParOf" srcId="{67249AE6-2B59-4B13-871B-7933764ADCBE}" destId="{2E4F52B5-7CD5-4299-B075-D3A5E3876C49}" srcOrd="3" destOrd="0" presId="urn:microsoft.com/office/officeart/2008/layout/RadialCluster"/>
    <dgm:cxn modelId="{00D89609-1C7B-4BAB-86D6-41D0F8C5E021}" type="presParOf" srcId="{67249AE6-2B59-4B13-871B-7933764ADCBE}" destId="{AF39A86E-EB17-4301-A377-24C6D0D2F763}" srcOrd="4" destOrd="0" presId="urn:microsoft.com/office/officeart/2008/layout/RadialCluster"/>
    <dgm:cxn modelId="{DEE6A2F5-A98A-4B4A-B073-84CA1434D661}" type="presParOf" srcId="{67249AE6-2B59-4B13-871B-7933764ADCBE}" destId="{D448A483-E8D0-4ACE-A12A-E1AE52993192}" srcOrd="5" destOrd="0" presId="urn:microsoft.com/office/officeart/2008/layout/RadialCluster"/>
    <dgm:cxn modelId="{AA851937-00E3-4628-976A-C8BD07EF1CA3}" type="presParOf" srcId="{67249AE6-2B59-4B13-871B-7933764ADCBE}" destId="{BDEFCA25-28CF-4C4B-BACE-F6B607002261}"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2C185-FCDD-451E-80B6-0E3E39A70A81}">
      <dsp:nvSpPr>
        <dsp:cNvPr id="0" name=""/>
        <dsp:cNvSpPr/>
      </dsp:nvSpPr>
      <dsp:spPr>
        <a:xfrm>
          <a:off x="6995817" y="729503"/>
          <a:ext cx="1932437"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7059980"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r>
            <a:rPr lang="en-US" sz="2200" b="0" i="0" kern="1200" baseline="0" dirty="0"/>
            <a:t>Strategy of teaching and evaluation</a:t>
          </a:r>
        </a:p>
      </dsp:txBody>
      <dsp:txXfrm>
        <a:off x="7317890" y="1051692"/>
        <a:ext cx="1288291" cy="1288416"/>
      </dsp:txXfrm>
    </dsp:sp>
    <dsp:sp modelId="{6AEECE16-7F97-463B-80CD-69CDE77CA66C}">
      <dsp:nvSpPr>
        <dsp:cNvPr id="0" name=""/>
        <dsp:cNvSpPr/>
      </dsp:nvSpPr>
      <dsp:spPr>
        <a:xfrm rot="2700000">
          <a:off x="5000915"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5062751"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r>
            <a:rPr lang="en-US" sz="2200" b="0" i="0" kern="1200" baseline="0" dirty="0"/>
            <a:t>Main topics of business law </a:t>
          </a:r>
        </a:p>
      </dsp:txBody>
      <dsp:txXfrm>
        <a:off x="5320661" y="1051692"/>
        <a:ext cx="1288291" cy="1288416"/>
      </dsp:txXfrm>
    </dsp:sp>
    <dsp:sp modelId="{3054A2C4-022B-4DC2-A3DA-CD2FA2778EA3}">
      <dsp:nvSpPr>
        <dsp:cNvPr id="0" name=""/>
        <dsp:cNvSpPr/>
      </dsp:nvSpPr>
      <dsp:spPr>
        <a:xfrm rot="2700000">
          <a:off x="3003686"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3065522"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r>
            <a:rPr lang="en-US" sz="2200" b="0" i="0" kern="1200" baseline="0" dirty="0"/>
            <a:t>Why to study business law</a:t>
          </a:r>
        </a:p>
      </dsp:txBody>
      <dsp:txXfrm>
        <a:off x="3323432" y="1051692"/>
        <a:ext cx="1288291" cy="128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CB716-56C5-403A-AA31-6E89817BBB19}">
      <dsp:nvSpPr>
        <dsp:cNvPr id="0" name=""/>
        <dsp:cNvSpPr/>
      </dsp:nvSpPr>
      <dsp:spPr>
        <a:xfrm>
          <a:off x="5223996" y="1616559"/>
          <a:ext cx="1042416" cy="104241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US" sz="1500" kern="1200" dirty="0"/>
            <a:t>Conditions of damages </a:t>
          </a:r>
        </a:p>
      </dsp:txBody>
      <dsp:txXfrm>
        <a:off x="5274883" y="1667446"/>
        <a:ext cx="940642" cy="940642"/>
      </dsp:txXfrm>
    </dsp:sp>
    <dsp:sp modelId="{A1C4167F-1A23-422B-B701-72CF43630DCE}">
      <dsp:nvSpPr>
        <dsp:cNvPr id="0" name=""/>
        <dsp:cNvSpPr/>
      </dsp:nvSpPr>
      <dsp:spPr>
        <a:xfrm rot="16200000">
          <a:off x="5379598" y="1250953"/>
          <a:ext cx="731211" cy="0"/>
        </a:xfrm>
        <a:custGeom>
          <a:avLst/>
          <a:gdLst/>
          <a:ahLst/>
          <a:cxnLst/>
          <a:rect l="0" t="0" r="0" b="0"/>
          <a:pathLst>
            <a:path>
              <a:moveTo>
                <a:pt x="0" y="0"/>
              </a:moveTo>
              <a:lnTo>
                <a:pt x="73121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7249080-FC99-4600-A318-0AAD2921DD57}">
      <dsp:nvSpPr>
        <dsp:cNvPr id="0" name=""/>
        <dsp:cNvSpPr/>
      </dsp:nvSpPr>
      <dsp:spPr>
        <a:xfrm>
          <a:off x="4404083" y="186929"/>
          <a:ext cx="2682242" cy="69841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8260" tIns="48260" rIns="48260" bIns="48260" numCol="1" spcCol="1270" anchor="ctr" anchorCtr="0">
          <a:noAutofit/>
        </a:bodyPr>
        <a:lstStyle/>
        <a:p>
          <a:pPr marL="0" lvl="0" indent="0" algn="ctr" defTabSz="844550">
            <a:lnSpc>
              <a:spcPct val="90000"/>
            </a:lnSpc>
            <a:spcBef>
              <a:spcPct val="0"/>
            </a:spcBef>
            <a:spcAft>
              <a:spcPct val="35000"/>
            </a:spcAft>
            <a:buNone/>
          </a:pPr>
          <a:r>
            <a:rPr lang="en-US" sz="1900" kern="1200" dirty="0"/>
            <a:t>That harm is directly caused by the fault</a:t>
          </a:r>
        </a:p>
      </dsp:txBody>
      <dsp:txXfrm>
        <a:off x="4438177" y="221023"/>
        <a:ext cx="2614054" cy="630230"/>
      </dsp:txXfrm>
    </dsp:sp>
    <dsp:sp modelId="{2E4F52B5-7CD5-4299-B075-D3A5E3876C49}">
      <dsp:nvSpPr>
        <dsp:cNvPr id="0" name=""/>
        <dsp:cNvSpPr/>
      </dsp:nvSpPr>
      <dsp:spPr>
        <a:xfrm rot="616644">
          <a:off x="6253429" y="2376636"/>
          <a:ext cx="1618279" cy="0"/>
        </a:xfrm>
        <a:custGeom>
          <a:avLst/>
          <a:gdLst/>
          <a:ahLst/>
          <a:cxnLst/>
          <a:rect l="0" t="0" r="0" b="0"/>
          <a:pathLst>
            <a:path>
              <a:moveTo>
                <a:pt x="0" y="0"/>
              </a:moveTo>
              <a:lnTo>
                <a:pt x="161827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39A86E-EB17-4301-A377-24C6D0D2F763}">
      <dsp:nvSpPr>
        <dsp:cNvPr id="0" name=""/>
        <dsp:cNvSpPr/>
      </dsp:nvSpPr>
      <dsp:spPr>
        <a:xfrm>
          <a:off x="7858726" y="2467464"/>
          <a:ext cx="3261308" cy="69841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6040" tIns="66040" rIns="66040" bIns="66040" numCol="1" spcCol="1270" anchor="ctr" anchorCtr="0">
          <a:noAutofit/>
        </a:bodyPr>
        <a:lstStyle/>
        <a:p>
          <a:pPr marL="0" lvl="0" indent="0" algn="ctr" defTabSz="1155700">
            <a:lnSpc>
              <a:spcPct val="90000"/>
            </a:lnSpc>
            <a:spcBef>
              <a:spcPct val="0"/>
            </a:spcBef>
            <a:spcAft>
              <a:spcPct val="35000"/>
            </a:spcAft>
            <a:buNone/>
          </a:pPr>
          <a:r>
            <a:rPr lang="en-US" sz="2600" kern="1200" dirty="0"/>
            <a:t>Fault of the defendant</a:t>
          </a:r>
        </a:p>
      </dsp:txBody>
      <dsp:txXfrm>
        <a:off x="7892820" y="2501558"/>
        <a:ext cx="3193120" cy="630230"/>
      </dsp:txXfrm>
    </dsp:sp>
    <dsp:sp modelId="{D448A483-E8D0-4ACE-A12A-E1AE52993192}">
      <dsp:nvSpPr>
        <dsp:cNvPr id="0" name=""/>
        <dsp:cNvSpPr/>
      </dsp:nvSpPr>
      <dsp:spPr>
        <a:xfrm rot="10180584">
          <a:off x="3850469" y="2356785"/>
          <a:ext cx="1384735" cy="0"/>
        </a:xfrm>
        <a:custGeom>
          <a:avLst/>
          <a:gdLst/>
          <a:ahLst/>
          <a:cxnLst/>
          <a:rect l="0" t="0" r="0" b="0"/>
          <a:pathLst>
            <a:path>
              <a:moveTo>
                <a:pt x="0" y="0"/>
              </a:moveTo>
              <a:lnTo>
                <a:pt x="138473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DEFCA25-28CF-4C4B-BACE-F6B607002261}">
      <dsp:nvSpPr>
        <dsp:cNvPr id="0" name=""/>
        <dsp:cNvSpPr/>
      </dsp:nvSpPr>
      <dsp:spPr>
        <a:xfrm>
          <a:off x="174753" y="2467452"/>
          <a:ext cx="3686924" cy="69841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933450">
            <a:lnSpc>
              <a:spcPct val="90000"/>
            </a:lnSpc>
            <a:spcBef>
              <a:spcPct val="0"/>
            </a:spcBef>
            <a:spcAft>
              <a:spcPct val="35000"/>
            </a:spcAft>
            <a:buNone/>
          </a:pPr>
          <a:r>
            <a:rPr lang="en-US" sz="2100" kern="1200" dirty="0"/>
            <a:t>Harm sustained by the </a:t>
          </a:r>
          <a:r>
            <a:rPr lang="en-US" sz="2100" kern="1200" dirty="0" err="1"/>
            <a:t>claiment</a:t>
          </a:r>
          <a:endParaRPr lang="en-US" sz="2100" kern="1200" dirty="0"/>
        </a:p>
      </dsp:txBody>
      <dsp:txXfrm>
        <a:off x="208847" y="2501546"/>
        <a:ext cx="3618736" cy="630230"/>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4018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671699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regular" pitchFamily="2" charset="-78"/>
                <a:cs typeface="Alexandria regular" pitchFamily="2" charset="-78"/>
              </a:rPr>
              <a:t>Lecture goals </a:t>
            </a:r>
            <a:endParaRPr kumimoji="0" lang="en-US" sz="2800" b="1" i="0" u="none" strike="noStrike" kern="1200" cap="none" spc="0" normalizeH="0" baseline="0" noProof="0" dirty="0">
              <a:ln>
                <a:noFill/>
              </a:ln>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676951"/>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1- Quick revision of the previous lecture </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2- Our educational goals today </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4- References </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1" y="1412953"/>
            <a:ext cx="538939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regular" pitchFamily="2" charset="-78"/>
                <a:ea typeface="+mn-ea"/>
                <a:cs typeface="Alexandria regular" pitchFamily="2" charset="-78"/>
              </a:rPr>
              <a:t>1- quick revision of the previous lecture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3357758590"/>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11699"/>
    </mc:Choice>
    <mc:Fallback xmlns="">
      <p:transition spd="slow" advTm="2116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20155" y="1058808"/>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99394" y="5059913"/>
            <a:ext cx="5448209" cy="2594373"/>
          </a:xfrm>
          <a:prstGeom prst="rect">
            <a:avLst/>
          </a:prstGeom>
          <a:noFill/>
        </p:spPr>
        <p:txBody>
          <a:bodyPr wrap="square">
            <a:spAutoFit/>
          </a:bodyPr>
          <a:lstStyle/>
          <a:p>
            <a:pPr>
              <a:lnSpc>
                <a:spcPct val="120000"/>
              </a:lnSpc>
            </a:pPr>
            <a:r>
              <a:rPr lang="en-US" sz="2000" dirty="0">
                <a:latin typeface="Alexandria" charset="0"/>
                <a:cs typeface="Alexandria" charset="0"/>
              </a:rPr>
              <a:t>PART 1: Definition and characteristics of law and its legal rules.</a:t>
            </a:r>
          </a:p>
          <a:p>
            <a:pPr>
              <a:lnSpc>
                <a:spcPct val="120000"/>
              </a:lnSpc>
            </a:pPr>
            <a:r>
              <a:rPr lang="en-US" sz="2000" dirty="0">
                <a:latin typeface="Alexandria" charset="0"/>
                <a:cs typeface="Alexandria" charset="0"/>
              </a:rPr>
              <a:t>PART 2: classifying laws </a:t>
            </a:r>
          </a:p>
          <a:p>
            <a:pPr>
              <a:lnSpc>
                <a:spcPct val="120000"/>
              </a:lnSpc>
            </a:pPr>
            <a:r>
              <a:rPr lang="en-US" sz="2000" dirty="0">
                <a:latin typeface="Alexandria" charset="0"/>
                <a:cs typeface="Alexandria" charset="0"/>
              </a:rPr>
              <a:t>( 1- Classifying laws into public and private law.)</a:t>
            </a:r>
          </a:p>
          <a:p>
            <a:pPr>
              <a:lnSpc>
                <a:spcPct val="12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2-  educational goal today </a:t>
            </a: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72654" y="131814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6560949" y="1163194"/>
            <a:ext cx="5407531"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PART 1:  Definition and characteristics of law and its legal rules.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500880" y="2229943"/>
            <a:ext cx="7291170" cy="4370427"/>
          </a:xfrm>
          <a:prstGeom prst="rect">
            <a:avLst/>
          </a:prstGeom>
          <a:noFill/>
        </p:spPr>
        <p:txBody>
          <a:bodyPr wrap="square" rtlCol="0">
            <a:spAutoFit/>
          </a:bodyPr>
          <a:lstStyle/>
          <a:p>
            <a:r>
              <a:rPr lang="en-US" sz="2400" dirty="0">
                <a:solidFill>
                  <a:prstClr val="black"/>
                </a:solidFill>
                <a:latin typeface="Alexandria"/>
              </a:rPr>
              <a:t>law could be defined as: </a:t>
            </a:r>
            <a:endParaRPr lang="en-US" sz="2400" dirty="0">
              <a:latin typeface="Alexandria"/>
              <a:cs typeface="Alexandria" charset="0"/>
            </a:endParaRPr>
          </a:p>
          <a:p>
            <a:pPr marL="274320" marR="0" lvl="0" indent="-274320"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law is a body of </a:t>
            </a:r>
            <a:r>
              <a:rPr kumimoji="0" lang="en-US" sz="2400" b="0" i="0" u="none" strike="noStrike" kern="1200" cap="none" spc="0" normalizeH="0" baseline="0" noProof="0" dirty="0">
                <a:ln>
                  <a:noFill/>
                </a:ln>
                <a:solidFill>
                  <a:srgbClr val="FF0000"/>
                </a:solidFill>
                <a:effectLst/>
                <a:uLnTx/>
                <a:uFillTx/>
                <a:latin typeface="Alexandria"/>
              </a:rPr>
              <a:t>general and abstract</a:t>
            </a:r>
            <a:r>
              <a:rPr kumimoji="0" lang="en-US" sz="2400" b="0" i="0" u="none" strike="noStrike" kern="1200" cap="none" spc="0" normalizeH="0" baseline="0" noProof="0" dirty="0">
                <a:ln>
                  <a:noFill/>
                </a:ln>
                <a:solidFill>
                  <a:prstClr val="black"/>
                </a:solidFill>
                <a:effectLst/>
                <a:uLnTx/>
                <a:uFillTx/>
                <a:latin typeface="Alexandria"/>
              </a:rPr>
              <a:t>  rules which regulates the </a:t>
            </a:r>
            <a:r>
              <a:rPr kumimoji="0" lang="en-US" sz="2400" b="0" i="0" u="none" strike="noStrike" kern="1200" cap="none" spc="0" normalizeH="0" baseline="0" noProof="0" dirty="0">
                <a:ln>
                  <a:noFill/>
                </a:ln>
                <a:solidFill>
                  <a:srgbClr val="FF0000"/>
                </a:solidFill>
                <a:effectLst/>
                <a:uLnTx/>
                <a:uFillTx/>
                <a:latin typeface="Alexandria"/>
              </a:rPr>
              <a:t>social</a:t>
            </a:r>
            <a:r>
              <a:rPr kumimoji="0" lang="en-US" sz="2400" b="0" i="0" u="none" strike="noStrike" kern="1200" cap="none" spc="0" normalizeH="0" baseline="0" noProof="0" dirty="0">
                <a:ln>
                  <a:noFill/>
                </a:ln>
                <a:solidFill>
                  <a:prstClr val="black"/>
                </a:solidFill>
                <a:effectLst/>
                <a:uLnTx/>
                <a:uFillTx/>
                <a:latin typeface="Alexandria"/>
              </a:rPr>
              <a:t> conduct of  people and enforced by a </a:t>
            </a:r>
            <a:r>
              <a:rPr kumimoji="0" lang="ar-EG" sz="2400" b="0" i="0" u="none" strike="noStrike" kern="1200" cap="none" spc="0" normalizeH="0" baseline="0" noProof="0" dirty="0">
                <a:ln>
                  <a:noFill/>
                </a:ln>
                <a:solidFill>
                  <a:prstClr val="black"/>
                </a:solidFill>
                <a:effectLst/>
                <a:uLnTx/>
                <a:uFillTx/>
                <a:latin typeface="Alexandria"/>
              </a:rPr>
              <a:t>Different kinds  of  </a:t>
            </a:r>
            <a:r>
              <a:rPr kumimoji="0" lang="en-US" sz="2400" b="0" i="0" u="none" strike="noStrike" kern="1200" cap="none" spc="0" normalizeH="0" baseline="0" noProof="0" dirty="0">
                <a:ln>
                  <a:noFill/>
                </a:ln>
                <a:solidFill>
                  <a:srgbClr val="FF0000"/>
                </a:solidFill>
                <a:effectLst/>
                <a:uLnTx/>
                <a:uFillTx/>
                <a:latin typeface="Alexandria"/>
              </a:rPr>
              <a:t>sanction</a:t>
            </a:r>
            <a:r>
              <a:rPr kumimoji="0" lang="en-US" sz="2400" b="0" i="0" u="none" strike="noStrike" kern="1200" cap="none" spc="0" normalizeH="0" baseline="0" noProof="0" dirty="0">
                <a:ln>
                  <a:noFill/>
                </a:ln>
                <a:solidFill>
                  <a:prstClr val="black"/>
                </a:solidFill>
                <a:effectLst/>
                <a:uLnTx/>
                <a:uFillTx/>
                <a:latin typeface="Alexandria"/>
              </a:rPr>
              <a:t> imposed upon its violator.</a:t>
            </a:r>
          </a:p>
          <a:p>
            <a:pPr marL="274320" marR="0" lvl="0" indent="-274320"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According to this definition law has three characteristics, namely:</a:t>
            </a:r>
          </a:p>
          <a:p>
            <a:pPr marL="274320" marR="0" lvl="0" indent="-274320"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 it is general and abstract.</a:t>
            </a:r>
          </a:p>
          <a:p>
            <a:pPr marL="274320" marR="0" lvl="0" indent="-274320"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 it is a social rule of conduct.</a:t>
            </a:r>
          </a:p>
          <a:p>
            <a:pPr marL="274320" marR="0" lvl="0" indent="-274320"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 it is enforced by sanction.</a:t>
            </a:r>
          </a:p>
          <a:p>
            <a:endParaRPr lang="en-US" sz="1400" dirty="0">
              <a:latin typeface="Alexandria" charset="0"/>
              <a:cs typeface="Alexandria" charset="0"/>
            </a:endParaRPr>
          </a:p>
        </p:txBody>
      </p:sp>
      <p:sp>
        <p:nvSpPr>
          <p:cNvPr id="32" name="Rectangle 31"/>
          <p:cNvSpPr/>
          <p:nvPr/>
        </p:nvSpPr>
        <p:spPr>
          <a:xfrm>
            <a:off x="5240912" y="10728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5297225" y="116319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5426662" y="1331787"/>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a:extLst>
              <a:ext uri="{FF2B5EF4-FFF2-40B4-BE49-F238E27FC236}">
                <a16:creationId xmlns:a16="http://schemas.microsoft.com/office/drawing/2014/main" id="{A9BD74A3-3A78-3222-0ACE-2F08C66C582A}"/>
              </a:ext>
            </a:extLst>
          </p:cNvPr>
          <p:cNvPicPr>
            <a:picLocks noChangeAspect="1"/>
          </p:cNvPicPr>
          <p:nvPr/>
        </p:nvPicPr>
        <p:blipFill>
          <a:blip r:embed="rId4"/>
          <a:stretch>
            <a:fillRect/>
          </a:stretch>
        </p:blipFill>
        <p:spPr>
          <a:xfrm>
            <a:off x="508000" y="1685165"/>
            <a:ext cx="3992880" cy="379107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436880"/>
            <a:ext cx="11271220" cy="5760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5858690" cy="461665"/>
          </a:xfrm>
          <a:prstGeom prst="rect">
            <a:avLst/>
          </a:prstGeom>
          <a:noFill/>
        </p:spPr>
        <p:txBody>
          <a:bodyPr wrap="square" rtlCol="0">
            <a:spAutoFit/>
          </a:bodyPr>
          <a:lstStyle/>
          <a:p>
            <a:r>
              <a:rPr lang="en-US" sz="2400" b="1" dirty="0">
                <a:latin typeface="Alexandria" charset="0"/>
                <a:cs typeface="Alexandria" charset="0"/>
              </a:rPr>
              <a:t>1- Social rule of conduct:</a:t>
            </a:r>
          </a:p>
        </p:txBody>
      </p:sp>
      <p:sp>
        <p:nvSpPr>
          <p:cNvPr id="5" name="Rectangle 4"/>
          <p:cNvSpPr/>
          <p:nvPr/>
        </p:nvSpPr>
        <p:spPr>
          <a:xfrm>
            <a:off x="941385" y="851437"/>
            <a:ext cx="1404457" cy="87952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2307" y="10965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1101424" y="1898875"/>
            <a:ext cx="10643536" cy="4056495"/>
          </a:xfrm>
          <a:prstGeom prst="rect">
            <a:avLst/>
          </a:prstGeom>
          <a:noFill/>
        </p:spPr>
        <p:txBody>
          <a:bodyPr wrap="square" rtlCol="0">
            <a:spAutoFit/>
          </a:bodyP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200" i="0" u="none" strike="noStrike" kern="1200" cap="none" spc="0" normalizeH="0" baseline="0" noProof="0" dirty="0">
                <a:ln>
                  <a:noFill/>
                </a:ln>
                <a:solidFill>
                  <a:prstClr val="black"/>
                </a:solidFill>
                <a:effectLst/>
                <a:uLnTx/>
                <a:uFillTx/>
                <a:latin typeface="Alexandria"/>
              </a:rPr>
              <a:t>It governs the social conduct of persons in each society</a:t>
            </a:r>
            <a:r>
              <a:rPr kumimoji="0" lang="en-US" sz="2200" i="0" u="none" strike="noStrike" kern="1200" cap="none" spc="0" normalizeH="0" baseline="0" noProof="0" dirty="0">
                <a:ln>
                  <a:noFill/>
                </a:ln>
                <a:effectLst/>
                <a:uLnTx/>
                <a:uFillTx/>
                <a:latin typeface="Alexandria"/>
              </a:rPr>
              <a:t>. So, the word Social come from society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200" i="0" u="none" strike="noStrike" kern="1200" cap="none" spc="0" normalizeH="0" baseline="0" noProof="0" dirty="0">
                <a:ln>
                  <a:noFill/>
                </a:ln>
                <a:effectLst/>
                <a:uLnTx/>
                <a:uFillTx/>
                <a:latin typeface="Alexandria"/>
              </a:rPr>
              <a:t>it organizes </a:t>
            </a:r>
            <a:r>
              <a:rPr kumimoji="0" lang="en-US" sz="2200" b="1" i="0" u="sng" strike="noStrike" kern="1200" cap="none" spc="0" normalizeH="0" baseline="0" noProof="0" dirty="0">
                <a:ln>
                  <a:noFill/>
                </a:ln>
                <a:effectLst/>
                <a:uLnTx/>
                <a:uFillTx/>
                <a:latin typeface="Alexandria"/>
              </a:rPr>
              <a:t>external behavior  </a:t>
            </a:r>
            <a:r>
              <a:rPr kumimoji="0" lang="en-US" sz="2200" i="0" u="none" strike="noStrike" kern="1200" cap="none" spc="0" normalizeH="0" baseline="0" noProof="0" dirty="0">
                <a:ln>
                  <a:noFill/>
                </a:ln>
                <a:effectLst/>
                <a:uLnTx/>
                <a:uFillTx/>
                <a:latin typeface="Alexandria"/>
              </a:rPr>
              <a:t>and act of individuals towards each other </a:t>
            </a:r>
            <a:r>
              <a:rPr kumimoji="0" lang="en-US" sz="2200" i="0" u="sng" strike="noStrike" kern="1200" cap="none" spc="0" normalizeH="0" baseline="0" noProof="0" dirty="0">
                <a:ln>
                  <a:noFill/>
                </a:ln>
                <a:effectLst/>
                <a:uLnTx/>
                <a:uFillTx/>
                <a:latin typeface="Alexandria"/>
              </a:rPr>
              <a:t>in the society</a:t>
            </a:r>
            <a:r>
              <a:rPr kumimoji="0" lang="en-US" sz="2200" i="0" u="none" strike="noStrike" kern="1200" cap="none" spc="0" normalizeH="0" baseline="0" noProof="0" dirty="0">
                <a:ln>
                  <a:noFill/>
                </a:ln>
                <a:solidFill>
                  <a:prstClr val="black"/>
                </a:solidFill>
                <a:effectLst/>
                <a:uLnTx/>
                <a:uFillTx/>
                <a:latin typeface="Alexandria"/>
              </a:rPr>
              <a:t>.  </a:t>
            </a:r>
            <a:r>
              <a:rPr lang="en-US" sz="2200" dirty="0">
                <a:solidFill>
                  <a:prstClr val="black"/>
                </a:solidFill>
                <a:latin typeface="Alexandria"/>
              </a:rPr>
              <a:t>Law </a:t>
            </a:r>
            <a:r>
              <a:rPr lang="en-US" sz="2200" dirty="0">
                <a:solidFill>
                  <a:srgbClr val="FF0000"/>
                </a:solidFill>
                <a:latin typeface="Alexandria"/>
              </a:rPr>
              <a:t>doesn’t regulate or  consider intent and internal thoughts </a:t>
            </a:r>
            <a:r>
              <a:rPr lang="en-US" sz="2200" dirty="0">
                <a:solidFill>
                  <a:prstClr val="black"/>
                </a:solidFill>
                <a:latin typeface="Alexandria"/>
              </a:rPr>
              <a:t>until they turn to a  legally regulated act.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200" dirty="0">
                <a:solidFill>
                  <a:prstClr val="black"/>
                </a:solidFill>
                <a:latin typeface="Alexandria"/>
              </a:rPr>
              <a:t>For example: If the debtor was stolen in front of his creditor’s house. This proves that he has a real intent to pay his debt, though this intent doesn’t release him from the debt of reduce the compensation he should pay in case the creditor sustained harm due to late or non- payment of the debt. Because obligation of debtor to pay his debt is only fulfilled by the real payment not by the intent to pay.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lang="en-US" sz="2400" dirty="0">
              <a:solidFill>
                <a:prstClr val="black"/>
              </a:solidFill>
              <a:latin typeface="Constant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35675" y="404391"/>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285190"/>
            <a:ext cx="8028387" cy="5191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1" i="0" u="none" strike="noStrike" kern="1200" cap="none" spc="0" normalizeH="0" baseline="0" noProof="0" dirty="0">
              <a:ln>
                <a:noFill/>
              </a:ln>
              <a:solidFill>
                <a:prstClr val="black"/>
              </a:solidFill>
              <a:effectLst/>
              <a:uLnTx/>
              <a:uFillTx/>
              <a:latin typeface="Constantia"/>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Alexandria"/>
              </a:rPr>
              <a:t>The legal rule is a general rule. It </a:t>
            </a:r>
            <a:r>
              <a:rPr kumimoji="0" lang="en-US" sz="2400" i="0" u="none" strike="noStrike" kern="1200" cap="none" spc="0" normalizeH="0" baseline="0" noProof="0" dirty="0">
                <a:ln>
                  <a:noFill/>
                </a:ln>
                <a:solidFill>
                  <a:srgbClr val="FF0000"/>
                </a:solidFill>
                <a:effectLst/>
                <a:uLnTx/>
                <a:uFillTx/>
                <a:latin typeface="Alexandria"/>
              </a:rPr>
              <a:t>addresses every person </a:t>
            </a:r>
            <a:r>
              <a:rPr kumimoji="0" lang="en-US" sz="2400" i="0" u="none" strike="noStrike" kern="1200" cap="none" spc="0" normalizeH="0" baseline="0" noProof="0" dirty="0">
                <a:ln>
                  <a:noFill/>
                </a:ln>
                <a:solidFill>
                  <a:prstClr val="black"/>
                </a:solidFill>
                <a:effectLst/>
                <a:uLnTx/>
                <a:uFillTx/>
                <a:latin typeface="Alexandria"/>
              </a:rPr>
              <a:t>or a </a:t>
            </a:r>
            <a:r>
              <a:rPr kumimoji="0" lang="en-US" sz="2400" i="0" u="none" strike="noStrike" kern="1200" cap="none" spc="0" normalizeH="0" baseline="0" noProof="0" dirty="0">
                <a:ln>
                  <a:noFill/>
                </a:ln>
                <a:solidFill>
                  <a:srgbClr val="FF0000"/>
                </a:solidFill>
                <a:effectLst/>
                <a:uLnTx/>
                <a:uFillTx/>
                <a:latin typeface="Alexandria"/>
              </a:rPr>
              <a:t>group of persons </a:t>
            </a:r>
            <a:r>
              <a:rPr kumimoji="0" lang="en-US" sz="2400" i="0" u="none" strike="noStrike" kern="1200" cap="none" spc="0" normalizeH="0" baseline="0" noProof="0" dirty="0">
                <a:ln>
                  <a:noFill/>
                </a:ln>
                <a:solidFill>
                  <a:prstClr val="black"/>
                </a:solidFill>
                <a:effectLst/>
                <a:uLnTx/>
                <a:uFillTx/>
                <a:latin typeface="Alexandria"/>
              </a:rPr>
              <a:t>in the society defined by their position not by their names.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Alexandria"/>
              </a:rPr>
              <a:t>Ex: The rules of criminal law </a:t>
            </a:r>
            <a:r>
              <a:rPr kumimoji="0" lang="en-US" sz="2400" i="0" u="sng" strike="noStrike" kern="1200" cap="none" spc="0" normalizeH="0" baseline="0" noProof="0" dirty="0">
                <a:ln>
                  <a:noFill/>
                </a:ln>
                <a:solidFill>
                  <a:prstClr val="black"/>
                </a:solidFill>
                <a:effectLst/>
                <a:uLnTx/>
                <a:uFillTx/>
                <a:latin typeface="Alexandria"/>
              </a:rPr>
              <a:t>address every person </a:t>
            </a:r>
            <a:r>
              <a:rPr kumimoji="0" lang="en-US" sz="2400" i="0" u="none" strike="noStrike" kern="1200" cap="none" spc="0" normalizeH="0" baseline="0" noProof="0" dirty="0">
                <a:ln>
                  <a:noFill/>
                </a:ln>
                <a:solidFill>
                  <a:prstClr val="black"/>
                </a:solidFill>
                <a:effectLst/>
                <a:uLnTx/>
                <a:uFillTx/>
                <a:latin typeface="Alexandria"/>
              </a:rPr>
              <a:t>whether national or foreigner existing on the territory of the state.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Alexandria"/>
              </a:rPr>
              <a:t>Also </a:t>
            </a:r>
            <a:r>
              <a:rPr kumimoji="0" lang="en-US" sz="2400" i="0" u="none" strike="noStrike" kern="1200" cap="none" spc="0" normalizeH="0" baseline="0" noProof="0" dirty="0">
                <a:ln>
                  <a:noFill/>
                </a:ln>
                <a:solidFill>
                  <a:prstClr val="black"/>
                </a:solidFill>
                <a:effectLst/>
                <a:uLnTx/>
                <a:uFillTx/>
                <a:latin typeface="Alexandria"/>
              </a:rPr>
              <a:t> rules of civil law governing conclusion and execution of contracts are applied to all people on the territory.</a:t>
            </a:r>
          </a:p>
          <a:p>
            <a:pPr algn="ctr"/>
            <a:endParaRPr lang="en-US" dirty="0"/>
          </a:p>
        </p:txBody>
      </p:sp>
      <p:sp>
        <p:nvSpPr>
          <p:cNvPr id="24" name="TextBox 23"/>
          <p:cNvSpPr txBox="1"/>
          <p:nvPr/>
        </p:nvSpPr>
        <p:spPr>
          <a:xfrm>
            <a:off x="271280" y="1663607"/>
            <a:ext cx="7816080" cy="461665"/>
          </a:xfrm>
          <a:prstGeom prst="rect">
            <a:avLst/>
          </a:prstGeom>
          <a:noFill/>
        </p:spPr>
        <p:txBody>
          <a:bodyPr wrap="square" rtlCol="0">
            <a:spAutoFit/>
          </a:bodyPr>
          <a:lstStyle/>
          <a:p>
            <a:r>
              <a:rPr kumimoji="0" lang="en-US" sz="2400" b="1" strike="noStrike" kern="1200" cap="none" spc="0" normalizeH="0" baseline="0" noProof="0" dirty="0">
                <a:ln>
                  <a:noFill/>
                </a:ln>
                <a:effectLst/>
                <a:uLnTx/>
                <a:uFillTx/>
                <a:latin typeface="Alexandria"/>
                <a:ea typeface="+mj-ea"/>
                <a:cs typeface="+mj-cs"/>
              </a:rPr>
              <a:t>2- A rule having a general and abstract scope of application:</a:t>
            </a:r>
            <a:endParaRPr lang="en-US" sz="1100" dirty="0">
              <a:latin typeface="Alexandri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FEFA08B-349C-72AB-2562-2F9DCDEFBBB7}"/>
              </a:ext>
            </a:extLst>
          </p:cNvPr>
          <p:cNvPicPr>
            <a:picLocks noChangeAspect="1"/>
          </p:cNvPicPr>
          <p:nvPr/>
        </p:nvPicPr>
        <p:blipFill>
          <a:blip r:embed="rId3"/>
          <a:stretch>
            <a:fillRect/>
          </a:stretch>
        </p:blipFill>
        <p:spPr>
          <a:xfrm>
            <a:off x="8437417" y="1468533"/>
            <a:ext cx="3574151" cy="246546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208462" y="1155869"/>
            <a:ext cx="8963569" cy="5451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Alexandria"/>
              </a:rPr>
              <a:t>Sometimes rules of law are not </a:t>
            </a:r>
            <a:r>
              <a:rPr lang="en-US" sz="2400" dirty="0">
                <a:solidFill>
                  <a:prstClr val="black"/>
                </a:solidFill>
                <a:latin typeface="Alexandria"/>
              </a:rPr>
              <a:t>addressing</a:t>
            </a:r>
            <a:r>
              <a:rPr kumimoji="0" lang="en-US" sz="2400" i="0" u="none" strike="noStrike" kern="1200" cap="none" spc="0" normalizeH="0" baseline="0" noProof="0" dirty="0">
                <a:ln>
                  <a:noFill/>
                </a:ln>
                <a:solidFill>
                  <a:prstClr val="black"/>
                </a:solidFill>
                <a:effectLst/>
                <a:uLnTx/>
                <a:uFillTx/>
                <a:latin typeface="Alexandria"/>
              </a:rPr>
              <a:t> everyone in the state but also considered gen</a:t>
            </a:r>
            <a:r>
              <a:rPr lang="en-US" sz="2400" dirty="0" err="1">
                <a:solidFill>
                  <a:prstClr val="black"/>
                </a:solidFill>
                <a:latin typeface="Alexandria"/>
              </a:rPr>
              <a:t>eral</a:t>
            </a:r>
            <a:r>
              <a:rPr lang="en-US" sz="2400" dirty="0">
                <a:solidFill>
                  <a:prstClr val="black"/>
                </a:solidFill>
                <a:latin typeface="Alexandria"/>
              </a:rPr>
              <a:t> because they are generally </a:t>
            </a:r>
            <a:r>
              <a:rPr lang="en-US" sz="2400" dirty="0">
                <a:solidFill>
                  <a:srgbClr val="FF0000"/>
                </a:solidFill>
                <a:latin typeface="Alexandria"/>
              </a:rPr>
              <a:t>governing every one in certain group. </a:t>
            </a:r>
            <a:endParaRPr kumimoji="0" lang="en-US" sz="2400" i="0" u="none" strike="noStrike" kern="1200" cap="none" spc="0" normalizeH="0" baseline="0" noProof="0" dirty="0">
              <a:ln>
                <a:noFill/>
              </a:ln>
              <a:solidFill>
                <a:srgbClr val="FF0000"/>
              </a:solidFill>
              <a:effectLst/>
              <a:uLnTx/>
              <a:uFillTx/>
              <a:latin typeface="Alexandr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Alexandria"/>
              </a:rPr>
              <a:t>For ex: The rules of  commercial law addresses the traders and those who are involved in commercial acts. Commercial law doesn’t not every one in the state but considered general because  it addresses every person satisfying the description of merchant of conducting commercial act.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Alexandria"/>
              </a:rPr>
              <a:t>The legal rule may regulate conditions of  a </a:t>
            </a:r>
            <a:r>
              <a:rPr kumimoji="0" lang="en-US" sz="2400" i="0" u="none" strike="noStrike" kern="1200" cap="none" spc="0" normalizeH="0" baseline="0" noProof="0" dirty="0">
                <a:ln>
                  <a:noFill/>
                </a:ln>
                <a:solidFill>
                  <a:srgbClr val="FF0000"/>
                </a:solidFill>
                <a:effectLst/>
                <a:uLnTx/>
                <a:uFillTx/>
                <a:latin typeface="Alexandria"/>
              </a:rPr>
              <a:t>certain position </a:t>
            </a:r>
            <a:r>
              <a:rPr kumimoji="0" lang="en-US" sz="2400" i="0" u="none" strike="noStrike" kern="1200" cap="none" spc="0" normalizeH="0" baseline="0" noProof="0" dirty="0">
                <a:ln>
                  <a:noFill/>
                </a:ln>
                <a:solidFill>
                  <a:prstClr val="black"/>
                </a:solidFill>
                <a:effectLst/>
                <a:uLnTx/>
                <a:uFillTx/>
                <a:latin typeface="Alexandria"/>
              </a:rPr>
              <a:t>such as the president of the republic in his position not in his name. This rule is also general because it governs the conditions of the president of republic applied </a:t>
            </a:r>
            <a:r>
              <a:rPr lang="en-US" sz="2400" dirty="0">
                <a:solidFill>
                  <a:prstClr val="black"/>
                </a:solidFill>
                <a:latin typeface="Alexandria"/>
              </a:rPr>
              <a:t>on everyone that may hold this position.</a:t>
            </a:r>
            <a:endParaRPr kumimoji="0" lang="en-US" sz="2400" i="0" u="none" strike="noStrike" kern="1200" cap="none" spc="0" normalizeH="0" baseline="0" noProof="0" dirty="0">
              <a:ln>
                <a:noFill/>
              </a:ln>
              <a:solidFill>
                <a:prstClr val="black"/>
              </a:solidFill>
              <a:effectLst/>
              <a:uLnTx/>
              <a:uFillTx/>
              <a:latin typeface="Alexandr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i="0" u="none"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FEFA08B-349C-72AB-2562-2F9DCDEFBBB7}"/>
              </a:ext>
            </a:extLst>
          </p:cNvPr>
          <p:cNvPicPr>
            <a:picLocks noChangeAspect="1"/>
          </p:cNvPicPr>
          <p:nvPr/>
        </p:nvPicPr>
        <p:blipFill>
          <a:blip r:embed="rId3"/>
          <a:srcRect l="25170"/>
          <a:stretch/>
        </p:blipFill>
        <p:spPr>
          <a:xfrm>
            <a:off x="9337040" y="1468533"/>
            <a:ext cx="2674528" cy="2465468"/>
          </a:xfrm>
          <a:prstGeom prst="rect">
            <a:avLst/>
          </a:prstGeom>
        </p:spPr>
      </p:pic>
    </p:spTree>
    <p:extLst>
      <p:ext uri="{BB962C8B-B14F-4D97-AF65-F5344CB8AC3E}">
        <p14:creationId xmlns:p14="http://schemas.microsoft.com/office/powerpoint/2010/main" val="1615032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376630"/>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a:rPr>
              <a:t>But why to focus on generality of legal </a:t>
            </a:r>
            <a:r>
              <a:rPr kumimoji="0" lang="en-US" sz="2400" b="1" i="0" u="none" strike="noStrike" kern="1200" cap="none" spc="0" normalizeH="0" baseline="0" noProof="0" dirty="0" err="1">
                <a:ln>
                  <a:noFill/>
                </a:ln>
                <a:solidFill>
                  <a:prstClr val="black"/>
                </a:solidFill>
                <a:effectLst/>
                <a:uLnTx/>
                <a:uFillTx/>
                <a:latin typeface="Alexandria"/>
              </a:rPr>
              <a:t>rul</a:t>
            </a:r>
            <a:r>
              <a:rPr lang="en-US" sz="2400" b="1" dirty="0">
                <a:solidFill>
                  <a:prstClr val="black"/>
                </a:solidFill>
                <a:latin typeface="Alexandria"/>
              </a:rPr>
              <a:t>e ?</a:t>
            </a:r>
            <a:endParaRPr kumimoji="0" lang="en-US" sz="2400" b="1" i="0" u="none" strike="noStrike" kern="1200" cap="none" spc="0" normalizeH="0" baseline="0" noProof="0" dirty="0">
              <a:ln>
                <a:noFill/>
              </a:ln>
              <a:solidFill>
                <a:prstClr val="black"/>
              </a:solidFill>
              <a:effectLst/>
              <a:uLnTx/>
              <a:uFillTx/>
              <a:latin typeface="Alexandr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T</a:t>
            </a:r>
            <a:r>
              <a:rPr lang="en-US" sz="2400" dirty="0">
                <a:solidFill>
                  <a:prstClr val="black"/>
                </a:solidFill>
                <a:latin typeface="Alexandria"/>
              </a:rPr>
              <a:t>o assure that </a:t>
            </a:r>
            <a:r>
              <a:rPr kumimoji="0" lang="en-US" sz="2400" b="0" i="0" u="none" strike="noStrike" kern="1200" cap="none" spc="0" normalizeH="0" baseline="0" noProof="0" dirty="0">
                <a:ln>
                  <a:noFill/>
                </a:ln>
                <a:solidFill>
                  <a:prstClr val="black"/>
                </a:solidFill>
                <a:effectLst/>
                <a:uLnTx/>
                <a:uFillTx/>
                <a:latin typeface="Alexandria"/>
              </a:rPr>
              <a:t>law and its  legal rule does not address a </a:t>
            </a:r>
            <a:r>
              <a:rPr kumimoji="0" lang="en-US" sz="2400" b="0" i="0" u="none" strike="noStrike" kern="1200" cap="none" spc="0" normalizeH="0" baseline="0" noProof="0" dirty="0">
                <a:ln>
                  <a:noFill/>
                </a:ln>
                <a:solidFill>
                  <a:srgbClr val="FF0000"/>
                </a:solidFill>
                <a:effectLst/>
                <a:uLnTx/>
                <a:uFillTx/>
                <a:latin typeface="Alexandria"/>
              </a:rPr>
              <a:t>certain person </a:t>
            </a:r>
            <a:r>
              <a:rPr kumimoji="0" lang="en-US" sz="2400" b="0" i="0" u="none" strike="noStrike" kern="1200" cap="none" spc="0" normalizeH="0" baseline="0" noProof="0" dirty="0">
                <a:ln>
                  <a:noFill/>
                </a:ln>
                <a:solidFill>
                  <a:prstClr val="black"/>
                </a:solidFill>
                <a:effectLst/>
                <a:uLnTx/>
                <a:uFillTx/>
                <a:latin typeface="Alexandria"/>
              </a:rPr>
              <a:t>in his own name, as this is the function of </a:t>
            </a:r>
            <a:r>
              <a:rPr kumimoji="0" lang="en-US" sz="2400" b="0" i="0" u="none" strike="noStrike" kern="1200" cap="none" spc="0" normalizeH="0" baseline="0" noProof="0" dirty="0">
                <a:ln>
                  <a:noFill/>
                </a:ln>
                <a:solidFill>
                  <a:srgbClr val="FF0000"/>
                </a:solidFill>
                <a:effectLst/>
                <a:uLnTx/>
                <a:uFillTx/>
                <a:latin typeface="Alexandria"/>
              </a:rPr>
              <a:t>administrative decisions </a:t>
            </a:r>
            <a:r>
              <a:rPr kumimoji="0" lang="en-US" sz="2400" b="0" i="0" u="none" strike="noStrike" kern="1200" cap="none" spc="0" normalizeH="0" baseline="0" noProof="0" dirty="0">
                <a:ln>
                  <a:noFill/>
                </a:ln>
                <a:solidFill>
                  <a:prstClr val="black"/>
                </a:solidFill>
                <a:effectLst/>
                <a:uLnTx/>
                <a:uFillTx/>
                <a:latin typeface="Alexandria"/>
              </a:rPr>
              <a:t>issued in application of the law. Or judicial decision applying the law.</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Alexandria"/>
              </a:rPr>
              <a:t>So the legal rule may only state that university is obliged to appoint the student who gets the highest degree in each faculty as  a lecturer in this faculty. But law doesn’t appoint him by his name, instead each year the university will issue </a:t>
            </a:r>
            <a:r>
              <a:rPr lang="en-US" sz="2400" dirty="0">
                <a:solidFill>
                  <a:srgbClr val="FF0000"/>
                </a:solidFill>
                <a:latin typeface="Alexandria"/>
              </a:rPr>
              <a:t>a decision </a:t>
            </a:r>
            <a:r>
              <a:rPr lang="en-US" sz="2400" dirty="0">
                <a:solidFill>
                  <a:prstClr val="black"/>
                </a:solidFill>
                <a:latin typeface="Alexandria"/>
              </a:rPr>
              <a:t>to define the name of this student and actually appoint him.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Alexandria"/>
              </a:rPr>
              <a:t>And if the university doesn’t apply the law and issues such decision, this student can claim his legal right before the court and get a </a:t>
            </a:r>
            <a:r>
              <a:rPr lang="en-US" sz="2400" dirty="0">
                <a:solidFill>
                  <a:srgbClr val="FF0000"/>
                </a:solidFill>
                <a:latin typeface="Alexandria"/>
              </a:rPr>
              <a:t>judicial decision </a:t>
            </a:r>
            <a:r>
              <a:rPr lang="en-US" sz="2400" dirty="0">
                <a:solidFill>
                  <a:prstClr val="black"/>
                </a:solidFill>
                <a:latin typeface="Alexandria"/>
              </a:rPr>
              <a:t>to appoint him by his name instead.</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6F86283-07CC-0F0A-49B0-DA2F68CCA9FD}"/>
              </a:ext>
            </a:extLst>
          </p:cNvPr>
          <p:cNvPicPr>
            <a:picLocks noChangeAspect="1"/>
          </p:cNvPicPr>
          <p:nvPr/>
        </p:nvPicPr>
        <p:blipFill>
          <a:blip r:embed="rId3"/>
          <a:stretch>
            <a:fillRect/>
          </a:stretch>
        </p:blipFill>
        <p:spPr>
          <a:xfrm>
            <a:off x="9726929" y="2077719"/>
            <a:ext cx="2284639" cy="2870201"/>
          </a:xfrm>
          <a:prstGeom prst="rect">
            <a:avLst/>
          </a:prstGeom>
        </p:spPr>
      </p:pic>
    </p:spTree>
    <p:extLst>
      <p:ext uri="{BB962C8B-B14F-4D97-AF65-F5344CB8AC3E}">
        <p14:creationId xmlns:p14="http://schemas.microsoft.com/office/powerpoint/2010/main" val="2459037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2195368"/>
            <a:ext cx="5674607" cy="3373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600" b="0" i="0" u="none" strike="noStrike" kern="1200" cap="none" spc="0" normalizeH="0" baseline="0" noProof="0" dirty="0">
                <a:ln>
                  <a:noFill/>
                </a:ln>
                <a:solidFill>
                  <a:prstClr val="black"/>
                </a:solidFill>
                <a:effectLst/>
                <a:uLnTx/>
                <a:uFillTx/>
                <a:latin typeface="Constantia"/>
                <a:ea typeface="+mn-ea"/>
                <a:cs typeface="+mn-cs"/>
              </a:rPr>
              <a:t>The legal rule is different from other social rules in that it has a material sanction imposed by public authority. We shall discuss four kinds of legal sanctions: </a:t>
            </a:r>
            <a:r>
              <a:rPr kumimoji="0" lang="en-US" sz="2400" b="1" i="0" u="sng" strike="noStrike" kern="1200" cap="none" spc="0" normalizeH="0" baseline="0" noProof="0" dirty="0">
                <a:ln>
                  <a:noFill/>
                </a:ln>
                <a:solidFill>
                  <a:prstClr val="black"/>
                </a:solidFill>
                <a:effectLst/>
                <a:uLnTx/>
                <a:uFillTx/>
                <a:latin typeface="Constantia"/>
                <a:ea typeface="+mn-ea"/>
                <a:cs typeface="+mn-cs"/>
              </a:rPr>
              <a:t>civil, criminal, administrative.</a:t>
            </a: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Constantia"/>
              <a:ea typeface="+mn-ea"/>
              <a:cs typeface="+mn-cs"/>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CACE3A0-B13D-B2BD-B34E-FA3A2A6872DB}"/>
              </a:ext>
            </a:extLst>
          </p:cNvPr>
          <p:cNvPicPr>
            <a:picLocks noChangeAspect="1"/>
          </p:cNvPicPr>
          <p:nvPr/>
        </p:nvPicPr>
        <p:blipFill>
          <a:blip r:embed="rId3"/>
          <a:stretch>
            <a:fillRect/>
          </a:stretch>
        </p:blipFill>
        <p:spPr>
          <a:xfrm>
            <a:off x="6009142" y="1104596"/>
            <a:ext cx="5506720" cy="2522528"/>
          </a:xfrm>
          <a:prstGeom prst="rect">
            <a:avLst/>
          </a:prstGeom>
        </p:spPr>
      </p:pic>
      <p:sp>
        <p:nvSpPr>
          <p:cNvPr id="10" name="TextBox 9"/>
          <p:cNvSpPr txBox="1"/>
          <p:nvPr/>
        </p:nvSpPr>
        <p:spPr>
          <a:xfrm>
            <a:off x="241850" y="1441942"/>
            <a:ext cx="5680435" cy="461665"/>
          </a:xfrm>
          <a:prstGeom prst="rect">
            <a:avLst/>
          </a:prstGeom>
          <a:noFill/>
        </p:spPr>
        <p:txBody>
          <a:bodyPr wrap="square" rtlCol="0">
            <a:spAutoFit/>
          </a:bodyPr>
          <a:lstStyle/>
          <a:p>
            <a:r>
              <a:rPr lang="en-US" sz="2400" b="1" dirty="0">
                <a:latin typeface="Alexandria" charset="0"/>
                <a:cs typeface="Alexandria" charset="0"/>
              </a:rPr>
              <a:t>3</a:t>
            </a:r>
            <a:r>
              <a:rPr lang="en-US" sz="2400" b="1" dirty="0">
                <a:cs typeface="Alexandria" charset="0"/>
              </a:rPr>
              <a:t>- The material sanction of the legal rule</a:t>
            </a:r>
          </a:p>
        </p:txBody>
      </p:sp>
      <p:sp>
        <p:nvSpPr>
          <p:cNvPr id="11" name="Rectangle 10">
            <a:extLst>
              <a:ext uri="{FF2B5EF4-FFF2-40B4-BE49-F238E27FC236}">
                <a16:creationId xmlns:a16="http://schemas.microsoft.com/office/drawing/2014/main" id="{C042D462-92D2-6E46-D1D7-1DC35BAECF1A}"/>
              </a:ext>
            </a:extLst>
          </p:cNvPr>
          <p:cNvSpPr/>
          <p:nvPr/>
        </p:nvSpPr>
        <p:spPr>
          <a:xfrm>
            <a:off x="5922285" y="3931921"/>
            <a:ext cx="6022037" cy="26060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Constantia"/>
              </a:rPr>
              <a:t>It is to be noted that some rules of law are not mandatory or obligatory. These rules are supplementary or optional accordingly people can choose to apply or violate them with no punishment on the violator. </a:t>
            </a: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Constantia"/>
              <a:ea typeface="+mn-ea"/>
              <a:cs typeface="+mn-cs"/>
            </a:endParaRPr>
          </a:p>
        </p:txBody>
      </p:sp>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0" y="1473200"/>
            <a:ext cx="7957730" cy="4521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2400" i="0" u="none" strike="noStrike" kern="1200" cap="none" spc="0" normalizeH="0" baseline="0" noProof="0" dirty="0">
              <a:ln>
                <a:noFill/>
              </a:ln>
              <a:solidFill>
                <a:prstClr val="black"/>
              </a:solidFill>
              <a:effectLst/>
              <a:uLnTx/>
              <a:uFillTx/>
              <a:latin typeface="Calibri "/>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400" i="0" u="none" strike="noStrike" kern="1200" cap="none" spc="0" normalizeH="0" baseline="0" noProof="0" dirty="0">
                <a:ln>
                  <a:noFill/>
                </a:ln>
                <a:solidFill>
                  <a:prstClr val="black"/>
                </a:solidFill>
                <a:effectLst/>
                <a:uLnTx/>
                <a:uFillTx/>
                <a:latin typeface="Calibri "/>
              </a:rPr>
              <a:t>a- </a:t>
            </a:r>
            <a:r>
              <a:rPr kumimoji="0" lang="en-US" sz="2400" b="1" i="0" u="none" strike="noStrike" kern="1200" cap="none" spc="0" normalizeH="0" baseline="0" noProof="0" dirty="0">
                <a:ln>
                  <a:noFill/>
                </a:ln>
                <a:solidFill>
                  <a:prstClr val="black"/>
                </a:solidFill>
                <a:effectLst/>
                <a:uLnTx/>
                <a:uFillTx/>
                <a:latin typeface="Calibri "/>
              </a:rPr>
              <a:t>Criminal  or penal sanctions: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Calibri "/>
              </a:rPr>
              <a:t>A person committing a </a:t>
            </a:r>
            <a:r>
              <a:rPr kumimoji="0" lang="en-US" sz="2400" i="0" u="none" strike="noStrike" kern="1200" cap="none" spc="0" normalizeH="0" baseline="0" noProof="0" dirty="0">
                <a:ln>
                  <a:noFill/>
                </a:ln>
                <a:solidFill>
                  <a:srgbClr val="FF0000"/>
                </a:solidFill>
                <a:effectLst/>
                <a:uLnTx/>
                <a:uFillTx/>
                <a:latin typeface="Calibri "/>
              </a:rPr>
              <a:t>felony, </a:t>
            </a:r>
            <a:r>
              <a:rPr kumimoji="0" lang="en-US" sz="2400" i="0" u="none" strike="noStrike" kern="1200" cap="none" spc="0" normalizeH="0" baseline="0" noProof="0" dirty="0">
                <a:ln>
                  <a:noFill/>
                </a:ln>
                <a:solidFill>
                  <a:prstClr val="black"/>
                </a:solidFill>
                <a:effectLst/>
                <a:uLnTx/>
                <a:uFillTx/>
                <a:latin typeface="Calibri "/>
              </a:rPr>
              <a:t>a </a:t>
            </a:r>
            <a:r>
              <a:rPr kumimoji="0" lang="en-US" sz="2400" i="0" u="none" strike="noStrike" kern="1200" cap="none" spc="0" normalizeH="0" baseline="0" noProof="0" dirty="0">
                <a:ln>
                  <a:noFill/>
                </a:ln>
                <a:solidFill>
                  <a:srgbClr val="FF0000"/>
                </a:solidFill>
                <a:effectLst/>
                <a:uLnTx/>
                <a:uFillTx/>
                <a:latin typeface="Calibri "/>
              </a:rPr>
              <a:t>misdemeanor </a:t>
            </a:r>
            <a:r>
              <a:rPr kumimoji="0" lang="en-US" sz="2400" i="0" u="none" strike="noStrike" kern="1200" cap="none" spc="0" normalizeH="0" baseline="0" noProof="0" dirty="0">
                <a:ln>
                  <a:noFill/>
                </a:ln>
                <a:solidFill>
                  <a:prstClr val="black"/>
                </a:solidFill>
                <a:effectLst/>
                <a:uLnTx/>
                <a:uFillTx/>
                <a:latin typeface="Calibri "/>
              </a:rPr>
              <a:t>or a </a:t>
            </a:r>
            <a:r>
              <a:rPr kumimoji="0" lang="en-US" sz="2400" i="0" u="none" strike="noStrike" kern="1200" cap="none" spc="0" normalizeH="0" baseline="0" noProof="0" dirty="0">
                <a:ln>
                  <a:noFill/>
                </a:ln>
                <a:solidFill>
                  <a:srgbClr val="FF0000"/>
                </a:solidFill>
                <a:effectLst/>
                <a:uLnTx/>
                <a:uFillTx/>
                <a:latin typeface="Calibri "/>
              </a:rPr>
              <a:t>contravention </a:t>
            </a:r>
            <a:r>
              <a:rPr kumimoji="0" lang="en-US" sz="2400" i="0" u="none" strike="noStrike" kern="1200" cap="none" spc="0" normalizeH="0" baseline="0" noProof="0" dirty="0">
                <a:ln>
                  <a:noFill/>
                </a:ln>
                <a:solidFill>
                  <a:prstClr val="black"/>
                </a:solidFill>
                <a:effectLst/>
                <a:uLnTx/>
                <a:uFillTx/>
                <a:latin typeface="Calibri "/>
              </a:rPr>
              <a:t>may be punished by a criminal penalty.</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Calibri "/>
              </a:rPr>
              <a:t>Criminal penalties may be: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Calibri "/>
              </a:rPr>
              <a:t> an </a:t>
            </a:r>
            <a:r>
              <a:rPr kumimoji="0" lang="en-US" sz="2400" i="0" u="none" strike="noStrike" kern="1200" cap="none" spc="0" normalizeH="0" baseline="0" noProof="0" dirty="0">
                <a:ln>
                  <a:noFill/>
                </a:ln>
                <a:solidFill>
                  <a:srgbClr val="FF0000"/>
                </a:solidFill>
                <a:effectLst/>
                <a:uLnTx/>
                <a:uFillTx/>
                <a:latin typeface="Calibri "/>
              </a:rPr>
              <a:t>imprisonment </a:t>
            </a:r>
            <a:r>
              <a:rPr lang="en-US" sz="2400" dirty="0">
                <a:solidFill>
                  <a:srgbClr val="FF0000"/>
                </a:solidFill>
                <a:latin typeface="Calibri "/>
              </a:rPr>
              <a:t> </a:t>
            </a:r>
            <a:r>
              <a:rPr lang="en-US" sz="2400" dirty="0">
                <a:solidFill>
                  <a:schemeClr val="tx1"/>
                </a:solidFill>
                <a:latin typeface="Calibri "/>
              </a:rPr>
              <a:t>which </a:t>
            </a:r>
            <a:r>
              <a:rPr kumimoji="0" lang="en-US" sz="2400" i="0" u="none" strike="noStrike" kern="1200" cap="none" spc="0" normalizeH="0" baseline="0" noProof="0" dirty="0">
                <a:ln>
                  <a:noFill/>
                </a:ln>
                <a:solidFill>
                  <a:schemeClr val="tx1"/>
                </a:solidFill>
                <a:effectLst/>
                <a:uLnTx/>
                <a:uFillTx/>
                <a:latin typeface="Calibri "/>
              </a:rPr>
              <a:t>restricts the criminal’s freedom</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Calibri "/>
              </a:rPr>
              <a:t>or a </a:t>
            </a:r>
            <a:r>
              <a:rPr kumimoji="0" lang="en-US" sz="2400" i="0" u="none" strike="noStrike" kern="1200" cap="none" spc="0" normalizeH="0" baseline="0" noProof="0" dirty="0">
                <a:ln>
                  <a:noFill/>
                </a:ln>
                <a:solidFill>
                  <a:srgbClr val="FF0000"/>
                </a:solidFill>
                <a:effectLst/>
                <a:uLnTx/>
                <a:uFillTx/>
                <a:latin typeface="Calibri "/>
              </a:rPr>
              <a:t>fine</a:t>
            </a:r>
            <a:r>
              <a:rPr lang="en-US" sz="2400" dirty="0">
                <a:solidFill>
                  <a:prstClr val="black"/>
                </a:solidFill>
                <a:latin typeface="Calibri "/>
              </a:rPr>
              <a:t> which is paying certain amount of money collected by state, not the victim.</a:t>
            </a:r>
            <a:endParaRPr kumimoji="0" lang="en-US" sz="2400" i="0" u="none" strike="noStrike" kern="1200" cap="none" spc="0" normalizeH="0" baseline="0" noProof="0" dirty="0">
              <a:ln>
                <a:noFill/>
              </a:ln>
              <a:solidFill>
                <a:prstClr val="black"/>
              </a:solidFill>
              <a:effectLst/>
              <a:uLnTx/>
              <a:uFillTx/>
              <a:latin typeface="Calibri "/>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Calibri "/>
              </a:rPr>
              <a:t>In dangerous crimes, such as murder the penalty may be </a:t>
            </a:r>
            <a:r>
              <a:rPr kumimoji="0" lang="en-US" sz="2400" i="0" u="none" strike="noStrike" kern="1200" cap="none" spc="0" normalizeH="0" baseline="0" noProof="0" dirty="0">
                <a:ln>
                  <a:noFill/>
                </a:ln>
                <a:solidFill>
                  <a:srgbClr val="FF0000"/>
                </a:solidFill>
                <a:effectLst/>
                <a:uLnTx/>
                <a:uFillTx/>
                <a:latin typeface="Calibri "/>
              </a:rPr>
              <a:t>death</a:t>
            </a:r>
            <a:endParaRPr kumimoji="0" lang="en-US" sz="2400" i="0" u="none" strike="noStrike" kern="1200" cap="none" spc="0" normalizeH="0" baseline="0" noProof="0" dirty="0">
              <a:ln>
                <a:noFill/>
              </a:ln>
              <a:solidFill>
                <a:prstClr val="black"/>
              </a:solidFill>
              <a:effectLst/>
              <a:uLnTx/>
              <a:uFillTx/>
              <a:latin typeface="Calibri "/>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7DA1351-9DA6-78A2-3FED-44A949145869}"/>
              </a:ext>
            </a:extLst>
          </p:cNvPr>
          <p:cNvPicPr>
            <a:picLocks noChangeAspect="1"/>
          </p:cNvPicPr>
          <p:nvPr/>
        </p:nvPicPr>
        <p:blipFill>
          <a:blip r:embed="rId3"/>
          <a:stretch>
            <a:fillRect/>
          </a:stretch>
        </p:blipFill>
        <p:spPr>
          <a:xfrm>
            <a:off x="8138160" y="1879600"/>
            <a:ext cx="3931920" cy="3743959"/>
          </a:xfrm>
          <a:prstGeom prst="rect">
            <a:avLst/>
          </a:prstGeom>
        </p:spPr>
      </p:pic>
    </p:spTree>
    <p:extLst>
      <p:ext uri="{BB962C8B-B14F-4D97-AF65-F5344CB8AC3E}">
        <p14:creationId xmlns:p14="http://schemas.microsoft.com/office/powerpoint/2010/main" val="267152053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660465"/>
            <a:ext cx="8811169" cy="4969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b- Civil sanctions: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400" b="0" i="0" u="none" strike="noStrike" kern="1200" cap="none" spc="0" normalizeH="0" baseline="0" noProof="0" dirty="0">
                <a:ln>
                  <a:noFill/>
                </a:ln>
                <a:solidFill>
                  <a:prstClr val="black"/>
                </a:solidFill>
                <a:effectLst/>
                <a:uLnTx/>
                <a:uFillTx/>
                <a:latin typeface="Alexandria"/>
              </a:rPr>
              <a:t>are imposed in case of </a:t>
            </a:r>
            <a:r>
              <a:rPr kumimoji="0" lang="en-US" sz="2400" b="0" i="0" u="none" strike="noStrike" kern="1200" cap="none" spc="0" normalizeH="0" baseline="0" noProof="0" dirty="0">
                <a:ln>
                  <a:noFill/>
                </a:ln>
                <a:solidFill>
                  <a:srgbClr val="FF0000"/>
                </a:solidFill>
                <a:effectLst/>
                <a:uLnTx/>
                <a:uFillTx/>
                <a:latin typeface="Alexandria"/>
              </a:rPr>
              <a:t>breach of civil obligations, such as breach of contracts </a:t>
            </a:r>
            <a:r>
              <a:rPr kumimoji="0" lang="en-US" sz="2400" b="0" i="0" u="none" strike="noStrike" kern="1200" cap="none" spc="0" normalizeH="0" baseline="0" noProof="0" dirty="0">
                <a:ln>
                  <a:noFill/>
                </a:ln>
                <a:solidFill>
                  <a:prstClr val="black"/>
                </a:solidFill>
                <a:effectLst/>
                <a:uLnTx/>
                <a:uFillTx/>
                <a:latin typeface="Alexandria"/>
              </a:rPr>
              <a:t>( agreements between individuals)</a:t>
            </a:r>
            <a:r>
              <a:rPr kumimoji="0" lang="en-US" sz="2400" b="0" i="0" u="none" strike="noStrike" kern="1200" cap="none" spc="0" normalizeH="0" baseline="0" noProof="0" dirty="0">
                <a:ln>
                  <a:noFill/>
                </a:ln>
                <a:solidFill>
                  <a:srgbClr val="FF0000"/>
                </a:solidFill>
                <a:effectLst/>
                <a:uLnTx/>
                <a:uFillTx/>
                <a:latin typeface="Alexandria"/>
              </a:rPr>
              <a:t> and torts </a:t>
            </a:r>
            <a:r>
              <a:rPr kumimoji="0" lang="en-US" sz="2400" b="0" i="0" u="none" strike="noStrike" kern="1200" cap="none" spc="0" normalizeH="0" baseline="0" noProof="0" dirty="0">
                <a:ln>
                  <a:noFill/>
                </a:ln>
                <a:solidFill>
                  <a:prstClr val="black"/>
                </a:solidFill>
                <a:effectLst/>
                <a:uLnTx/>
                <a:uFillTx/>
                <a:latin typeface="Alexandria"/>
              </a:rPr>
              <a:t>( unlawful faults that harm others).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For ex: If in a contract of sale of a specific piece of property, the seller refused to deliver this property to the purchaser by getting out of it and delivering its key to the purchaser. This is a violation to contract that require a civil sanction.</a:t>
            </a:r>
            <a:endParaRPr lang="en-US" sz="2400" dirty="0">
              <a:solidFill>
                <a:prstClr val="black"/>
              </a:solidFill>
              <a:latin typeface="Alexandr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Also if “A” was driving so fast exceeding the legal limit and hit “B” causing him an injury that requires paying 30 thousands as medical expenses. This is a tort that requires civil sanction</a:t>
            </a:r>
            <a:r>
              <a:rPr lang="en-US" sz="2400" dirty="0">
                <a:solidFill>
                  <a:prstClr val="black"/>
                </a:solidFill>
                <a:latin typeface="Alexandria"/>
              </a:rPr>
              <a: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The creditor or the right </a:t>
            </a:r>
            <a:r>
              <a:rPr lang="en-US" sz="2400" dirty="0">
                <a:solidFill>
                  <a:prstClr val="black"/>
                </a:solidFill>
                <a:latin typeface="Alexandria"/>
              </a:rPr>
              <a:t>holder </a:t>
            </a:r>
            <a:r>
              <a:rPr kumimoji="0" lang="en-US" sz="2400" b="0" i="0" u="none" strike="noStrike" kern="1200" cap="none" spc="0" normalizeH="0" baseline="0" noProof="0" dirty="0">
                <a:ln>
                  <a:noFill/>
                </a:ln>
                <a:solidFill>
                  <a:prstClr val="black"/>
                </a:solidFill>
                <a:effectLst/>
                <a:uLnTx/>
                <a:uFillTx/>
                <a:latin typeface="Alexandria"/>
              </a:rPr>
              <a:t>may file a lawsuit, and will be called the claimant or plaintiff; the other party is called defendant or respondent.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Forms of Legal Sanctions - ADCO Law‬‏">
            <a:extLst>
              <a:ext uri="{FF2B5EF4-FFF2-40B4-BE49-F238E27FC236}">
                <a16:creationId xmlns:a16="http://schemas.microsoft.com/office/drawing/2014/main" id="{1793C77B-7C94-6409-E9C3-A9E0EF97A6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1600" y="1614746"/>
            <a:ext cx="2854036" cy="4362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1437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346364" y="1338745"/>
            <a:ext cx="8256986" cy="5291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Alexandria"/>
              </a:rPr>
              <a:t>Civil sanctions include </a:t>
            </a:r>
            <a:r>
              <a:rPr kumimoji="0" lang="en-US" sz="2400" b="0" i="0" u="none" strike="noStrike" kern="1200" cap="none" spc="0" normalizeH="0" baseline="0" noProof="0" dirty="0">
                <a:ln>
                  <a:noFill/>
                </a:ln>
                <a:solidFill>
                  <a:srgbClr val="FF0000"/>
                </a:solidFill>
                <a:effectLst/>
                <a:uLnTx/>
                <a:uFillTx/>
                <a:latin typeface="Alexandria"/>
              </a:rPr>
              <a:t>specific performance and damages (compensation)</a:t>
            </a:r>
            <a:r>
              <a:rPr kumimoji="0" lang="en-US" sz="2400" b="0" i="0" u="none" strike="noStrike" kern="1200" cap="none" spc="0" normalizeH="0" baseline="0" noProof="0" dirty="0">
                <a:ln>
                  <a:noFill/>
                </a:ln>
                <a:solidFill>
                  <a:prstClr val="black"/>
                </a:solidFill>
                <a:effectLst/>
                <a:uLnTx/>
                <a:uFillTx/>
                <a:latin typeface="Alexandria"/>
              </a:rPr>
              <a:t>.</a:t>
            </a:r>
            <a:endParaRPr lang="en-US" sz="2400" b="1" dirty="0">
              <a:solidFill>
                <a:prstClr val="black"/>
              </a:solidFill>
              <a:latin typeface="Alexandr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b="1" dirty="0">
                <a:solidFill>
                  <a:prstClr val="black"/>
                </a:solidFill>
                <a:latin typeface="Alexandria"/>
              </a:rPr>
              <a:t>* specific performance:  </a:t>
            </a:r>
            <a:r>
              <a:rPr lang="en-US" sz="2400" dirty="0">
                <a:solidFill>
                  <a:prstClr val="black"/>
                </a:solidFill>
                <a:latin typeface="Alexandria"/>
              </a:rPr>
              <a:t>is a contractual remedy in which a court orders a party to fulfill their obligations as closely as possible to what was promised in the contract, rather than simply paying damages ( compensation) for failing to.</a:t>
            </a:r>
            <a:endParaRPr kumimoji="0" lang="en-US" sz="2400" i="0" u="none" strike="noStrike" kern="1200" cap="none" spc="0" normalizeH="0" baseline="0" noProof="0" dirty="0">
              <a:ln>
                <a:noFill/>
              </a:ln>
              <a:solidFill>
                <a:prstClr val="black"/>
              </a:solidFill>
              <a:effectLst/>
              <a:uLnTx/>
              <a:uFillTx/>
              <a:latin typeface="Alexandr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Alexandria"/>
              </a:rPr>
              <a:t>For example, a contract for the sale of a specific piece of property, in which seller refused to deliver this property to the purchaser by getting out of it and delivering its key to the purchaser. If the </a:t>
            </a:r>
            <a:r>
              <a:rPr lang="en-US" sz="2400" dirty="0">
                <a:solidFill>
                  <a:prstClr val="black"/>
                </a:solidFill>
                <a:latin typeface="Alexandria"/>
              </a:rPr>
              <a:t>purchaser may claim </a:t>
            </a:r>
            <a:r>
              <a:rPr kumimoji="0" lang="en-US" sz="2400" i="0" u="none" strike="noStrike" kern="1200" cap="none" spc="0" normalizeH="0" baseline="0" noProof="0" dirty="0">
                <a:ln>
                  <a:noFill/>
                </a:ln>
                <a:solidFill>
                  <a:prstClr val="black"/>
                </a:solidFill>
                <a:effectLst/>
                <a:uLnTx/>
                <a:uFillTx/>
                <a:latin typeface="Alexandria"/>
              </a:rPr>
              <a:t>specific performance order requiring the seller to complete the sale to put the buyer in the position that enables him to use and enjoy the purchased property as defined in the contract.</a:t>
            </a:r>
            <a:endParaRPr kumimoji="0" lang="en-US" sz="1800" b="0" i="0" u="none" strike="noStrike" kern="1200" cap="none" spc="0" normalizeH="0" baseline="0" noProof="0" dirty="0">
              <a:ln>
                <a:noFill/>
              </a:ln>
              <a:solidFill>
                <a:prstClr val="white"/>
              </a:solidFill>
              <a:effectLst/>
              <a:uLnTx/>
              <a:uFillTx/>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Forms of Legal Sanctions - ADCO Law‬‏">
            <a:extLst>
              <a:ext uri="{FF2B5EF4-FFF2-40B4-BE49-F238E27FC236}">
                <a16:creationId xmlns:a16="http://schemas.microsoft.com/office/drawing/2014/main" id="{1793C77B-7C94-6409-E9C3-A9E0EF97A6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6031" y="1614746"/>
            <a:ext cx="3079605" cy="4362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383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271871" y="1444474"/>
            <a:ext cx="8256986" cy="5202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Damages (compensation).:  </a:t>
            </a:r>
            <a:r>
              <a:rPr kumimoji="0" lang="en-US" sz="2400" b="0" i="0" u="none" strike="noStrike" kern="1200" cap="none" spc="0" normalizeH="0" baseline="0" noProof="0" dirty="0">
                <a:ln>
                  <a:noFill/>
                </a:ln>
                <a:solidFill>
                  <a:prstClr val="black"/>
                </a:solidFill>
                <a:effectLst/>
                <a:uLnTx/>
                <a:uFillTx/>
                <a:latin typeface="Calibri"/>
                <a:ea typeface="+mn-ea"/>
                <a:cs typeface="+mn-cs"/>
              </a:rPr>
              <a:t>damages are a remedy in the form of a monetary award to be paid to a claimant as compensation for loss or injury. To get the damages, the claimant must show that a breach of duty has caused loss. To be recognized at law, the loss must involve damage to property, or mental or physical injury.</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So, in the previous example in which if “A” was driving so fast exceeding the legal limit and hit “B” causing him an injury that requires paying 30 thousands as medical expenses. </a:t>
            </a:r>
            <a:endParaRPr lang="en-US" sz="2400" dirty="0">
              <a:solidFill>
                <a:prstClr val="black"/>
              </a:solidFill>
              <a:latin typeface="Calibri"/>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Calibri"/>
              </a:rPr>
              <a:t>“ A” will be responsible to pay the medical expenses in addition he will compensate “B” for the emotional suffer he sustained, this compensation will be evaluated by the judge.</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Forms of Legal Sanctions - ADCO Law‬‏">
            <a:extLst>
              <a:ext uri="{FF2B5EF4-FFF2-40B4-BE49-F238E27FC236}">
                <a16:creationId xmlns:a16="http://schemas.microsoft.com/office/drawing/2014/main" id="{1793C77B-7C94-6409-E9C3-A9E0EF97A6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6031" y="1614746"/>
            <a:ext cx="3079605" cy="4362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663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863601" y="1241273"/>
            <a:ext cx="10820400" cy="5247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Damages (compensation).:  </a:t>
            </a:r>
            <a:r>
              <a:rPr kumimoji="0" lang="en-US" sz="2400" b="0" i="0" u="none" strike="noStrike" kern="1200" cap="none" spc="0" normalizeH="0" baseline="0" noProof="0" dirty="0">
                <a:ln>
                  <a:noFill/>
                </a:ln>
                <a:solidFill>
                  <a:prstClr val="black"/>
                </a:solidFill>
                <a:effectLst/>
                <a:uLnTx/>
                <a:uFillTx/>
                <a:latin typeface="Calibri"/>
                <a:ea typeface="+mn-ea"/>
                <a:cs typeface="+mn-cs"/>
              </a:rPr>
              <a:t>damages are a remedy in the form of a monetary award to be paid </a:t>
            </a:r>
            <a:r>
              <a:rPr lang="en-US" sz="2400" dirty="0">
                <a:solidFill>
                  <a:prstClr val="black"/>
                </a:solidFill>
                <a:latin typeface="Calibri"/>
              </a:rPr>
              <a:t> by the wrongdoer </a:t>
            </a:r>
            <a:r>
              <a:rPr kumimoji="0" lang="en-US" sz="2400" b="0" i="0" u="none" strike="noStrike" kern="1200" cap="none" spc="0" normalizeH="0" baseline="0" noProof="0" dirty="0">
                <a:ln>
                  <a:noFill/>
                </a:ln>
                <a:solidFill>
                  <a:prstClr val="black"/>
                </a:solidFill>
                <a:effectLst/>
                <a:uLnTx/>
                <a:uFillTx/>
                <a:latin typeface="Calibri"/>
                <a:ea typeface="+mn-ea"/>
                <a:cs typeface="+mn-cs"/>
              </a:rPr>
              <a:t>to a claimant as compensation for his loss or injury. To get the damages, the claimant must show that a breach of duty has caused loss. To be recognized at law, the loss must involve damage to property, or mental or physical injury.</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So, in the previous example in which if “A” was driving so fast exceeding the legal limit and hit “B” causing him an injury that requires paying 30 thousands as medical expenses.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 will be responsible to pay the medical expenses in addition he will compensate “B” for the emotional suffer he sustained, this compensation will be evaluated by the judge.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70453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109193"/>
            <a:ext cx="11831138" cy="56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ct val="20000"/>
              </a:spcBef>
              <a:spcAft>
                <a:spcPts val="0"/>
              </a:spcAft>
              <a:buClr>
                <a:srgbClr val="0BD0D9"/>
              </a:buClr>
              <a:buSzPct val="95000"/>
              <a:tabLst/>
              <a:defRPr/>
            </a:pPr>
            <a:r>
              <a:rPr kumimoji="0" lang="en-US" sz="2800" b="0" i="0" u="none" strike="noStrike" kern="1200" cap="none" spc="0" normalizeH="0" baseline="0" noProof="0" dirty="0">
                <a:ln>
                  <a:noFill/>
                </a:ln>
                <a:solidFill>
                  <a:schemeClr val="tx1"/>
                </a:solidFill>
                <a:effectLst/>
                <a:uLnTx/>
                <a:uFillTx/>
                <a:latin typeface="Calibri"/>
                <a:ea typeface="+mn-ea"/>
                <a:cs typeface="+mn-cs"/>
              </a:rPr>
              <a:t>To claim damages, and win the case. The claimant must assure that the other party actually committed a fault and that fault was the direct cause for the harm sustained by the claimant</a:t>
            </a:r>
            <a:r>
              <a:rPr kumimoji="0" lang="en-US" sz="1800" b="0" i="0" u="none" strike="noStrike" kern="1200" cap="none" spc="0" normalizeH="0" baseline="0" noProof="0" dirty="0">
                <a:ln>
                  <a:noFill/>
                </a:ln>
                <a:solidFill>
                  <a:schemeClr val="tx1"/>
                </a:solidFill>
                <a:effectLst/>
                <a:uLnTx/>
                <a:uFillTx/>
                <a:latin typeface="Calibri"/>
                <a:ea typeface="+mn-ea"/>
                <a:cs typeface="+mn-cs"/>
              </a:rPr>
              <a:t>.</a:t>
            </a:r>
          </a:p>
          <a:p>
            <a:pPr marR="0" lvl="0" algn="l" defTabSz="914400" rtl="0" eaLnBrk="1" fontAlgn="auto" latinLnBrk="0" hangingPunct="1">
              <a:lnSpc>
                <a:spcPct val="100000"/>
              </a:lnSpc>
              <a:spcBef>
                <a:spcPct val="20000"/>
              </a:spcBef>
              <a:spcAft>
                <a:spcPts val="0"/>
              </a:spcAft>
              <a:buClr>
                <a:srgbClr val="0BD0D9"/>
              </a:buClr>
              <a:buSzPct val="95000"/>
              <a:tabLst/>
              <a:defRPr/>
            </a:pPr>
            <a:endParaRPr lang="en-US" dirty="0">
              <a:solidFill>
                <a:schemeClr val="tx1"/>
              </a:solidFill>
              <a:latin typeface="Calibri"/>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lang="en-US" dirty="0">
              <a:solidFill>
                <a:schemeClr val="tx1"/>
              </a:solidFill>
              <a:latin typeface="Calibri"/>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lang="en-US" dirty="0">
              <a:solidFill>
                <a:schemeClr val="tx1"/>
              </a:solidFill>
              <a:latin typeface="Calibri"/>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lang="en-US" dirty="0">
              <a:solidFill>
                <a:schemeClr val="tx1"/>
              </a:solidFill>
              <a:latin typeface="Calibri"/>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lang="en-US" dirty="0">
              <a:solidFill>
                <a:schemeClr val="tx1"/>
              </a:solidFill>
              <a:latin typeface="Calibri"/>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R="0" lvl="0" algn="l" defTabSz="914400" rtl="0" eaLnBrk="1" fontAlgn="auto" latinLnBrk="0" hangingPunct="1">
              <a:lnSpc>
                <a:spcPct val="100000"/>
              </a:lnSpc>
              <a:spcBef>
                <a:spcPct val="20000"/>
              </a:spcBef>
              <a:spcAft>
                <a:spcPts val="0"/>
              </a:spcAft>
              <a:buClr>
                <a:srgbClr val="0BD0D9"/>
              </a:buClr>
              <a:buSzPct val="95000"/>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 </a:t>
            </a: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F162CBEA-58F3-E2E3-29C8-BDD9FCD6E878}"/>
              </a:ext>
            </a:extLst>
          </p:cNvPr>
          <p:cNvGraphicFramePr/>
          <p:nvPr>
            <p:extLst>
              <p:ext uri="{D42A27DB-BD31-4B8C-83A1-F6EECF244321}">
                <p14:modId xmlns:p14="http://schemas.microsoft.com/office/powerpoint/2010/main" val="1591081211"/>
              </p:ext>
            </p:extLst>
          </p:nvPr>
        </p:nvGraphicFramePr>
        <p:xfrm>
          <a:off x="467360" y="2733040"/>
          <a:ext cx="11277600" cy="34747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6328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109193"/>
            <a:ext cx="8256986" cy="56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So, in the previously mentioned example in which if “A” was driving so fast exceeding the legal limit and hit “B” causing him an injury that requires paying 30 thousands as medical expenses.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A” will be responsible to pay the medical expenses in addition he will compensate “B” for the emotional suffer he sustained, this compensation will be evaluated by the judge.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6AE9953-4EAF-3E44-9D5A-61B6FE70882F}"/>
              </a:ext>
            </a:extLst>
          </p:cNvPr>
          <p:cNvPicPr>
            <a:picLocks noChangeAspect="1"/>
          </p:cNvPicPr>
          <p:nvPr/>
        </p:nvPicPr>
        <p:blipFill>
          <a:blip r:embed="rId3"/>
          <a:stretch>
            <a:fillRect/>
          </a:stretch>
        </p:blipFill>
        <p:spPr>
          <a:xfrm>
            <a:off x="8686800" y="1905000"/>
            <a:ext cx="3159760" cy="4058920"/>
          </a:xfrm>
          <a:prstGeom prst="rect">
            <a:avLst/>
          </a:prstGeom>
        </p:spPr>
      </p:pic>
    </p:spTree>
    <p:extLst>
      <p:ext uri="{BB962C8B-B14F-4D97-AF65-F5344CB8AC3E}">
        <p14:creationId xmlns:p14="http://schemas.microsoft.com/office/powerpoint/2010/main" val="20315411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617697"/>
            <a:ext cx="94183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109193"/>
            <a:ext cx="8256986" cy="56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dirty="0">
                <a:solidFill>
                  <a:srgbClr val="333333"/>
                </a:solidFill>
                <a:effectLst/>
                <a:latin typeface="inter"/>
              </a:rPr>
              <a:t>Another example will be evident in the following case brief:</a:t>
            </a:r>
          </a:p>
          <a:p>
            <a:pPr algn="l"/>
            <a:endParaRPr lang="en-US" sz="2400" b="1" i="0" dirty="0">
              <a:solidFill>
                <a:srgbClr val="333333"/>
              </a:solidFill>
              <a:effectLst/>
              <a:latin typeface="inter"/>
            </a:endParaRPr>
          </a:p>
          <a:p>
            <a:pPr algn="l"/>
            <a:r>
              <a:rPr lang="en-US" sz="2400" b="1" i="0" dirty="0">
                <a:solidFill>
                  <a:srgbClr val="333333"/>
                </a:solidFill>
                <a:effectLst/>
                <a:latin typeface="inter"/>
              </a:rPr>
              <a:t>Facts</a:t>
            </a:r>
            <a:r>
              <a:rPr lang="en-US" sz="2400" b="0" i="0" dirty="0">
                <a:solidFill>
                  <a:srgbClr val="333333"/>
                </a:solidFill>
                <a:effectLst/>
                <a:latin typeface="inter"/>
              </a:rPr>
              <a:t>: The defendant (actor Robert Reed) had agreed to play the major role in a TV series which was going to filmed by Anglia Television. However, before taking part, he abandoned the television series and decided not to take part. He therefore terminated the contract and Anglia sued him for breach of contract and reliance loss because in preparation for filming they had incurred a certain amount of expenses amounting to £2750</a:t>
            </a:r>
          </a:p>
          <a:p>
            <a:pPr algn="l"/>
            <a:r>
              <a:rPr lang="en-US" sz="2400" b="1" i="0" dirty="0">
                <a:solidFill>
                  <a:srgbClr val="333333"/>
                </a:solidFill>
                <a:effectLst/>
                <a:latin typeface="inter"/>
              </a:rPr>
              <a:t>Held</a:t>
            </a:r>
            <a:r>
              <a:rPr lang="en-US" sz="2400" b="0" i="0" dirty="0">
                <a:solidFill>
                  <a:srgbClr val="333333"/>
                </a:solidFill>
                <a:effectLst/>
                <a:latin typeface="inter"/>
              </a:rPr>
              <a:t>: Anglia Television won the case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Forms of Legal Sanctions - ADCO Law‬‏">
            <a:extLst>
              <a:ext uri="{FF2B5EF4-FFF2-40B4-BE49-F238E27FC236}">
                <a16:creationId xmlns:a16="http://schemas.microsoft.com/office/drawing/2014/main" id="{1793C77B-7C94-6409-E9C3-A9E0EF97A6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6031" y="1614746"/>
            <a:ext cx="3079605" cy="4362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330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285190"/>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b="1" dirty="0">
                <a:solidFill>
                  <a:prstClr val="black"/>
                </a:solidFill>
                <a:latin typeface="Constantia"/>
              </a:rPr>
              <a:t>Do civil sanctions include imprisonment in case of serious harmful violations </a:t>
            </a:r>
            <a:r>
              <a:rPr kumimoji="0" lang="en-US" sz="2400" b="1" i="0" u="none" strike="noStrike" kern="1200" cap="none" spc="0" normalizeH="0" baseline="0" noProof="0" dirty="0">
                <a:ln>
                  <a:noFill/>
                </a:ln>
                <a:solidFill>
                  <a:prstClr val="black"/>
                </a:solidFill>
                <a:effectLst/>
                <a:uLnTx/>
                <a:uFillTx/>
                <a:latin typeface="Constantia"/>
                <a:ea typeface="+mn-ea"/>
                <a:cs typeface="+mn-cs"/>
              </a:rPr>
              <a: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For example: if a contractual party suffers from the non-performance of an obligation in the contract, which caused him 30 million as certain loss and may lead to more loss in the future. This loss lead to losing the whole business. </a:t>
            </a:r>
            <a:r>
              <a:rPr lang="en-US" sz="2400" dirty="0">
                <a:solidFill>
                  <a:prstClr val="black"/>
                </a:solidFill>
                <a:latin typeface="Calibri"/>
              </a:rPr>
              <a:t>May the judge order the imprisonment of the debtor, especially if it is evident that he can perform the contract but intendent not to do so to harm the creditor?</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Calibri"/>
              </a:rPr>
              <a:t>No, </a:t>
            </a:r>
            <a:r>
              <a:rPr kumimoji="0" lang="en-US" sz="2400" b="0" i="0" u="none" strike="noStrike" kern="1200" cap="none" spc="0" normalizeH="0" baseline="0" noProof="0" dirty="0">
                <a:ln>
                  <a:noFill/>
                </a:ln>
                <a:solidFill>
                  <a:prstClr val="black"/>
                </a:solidFill>
                <a:effectLst/>
                <a:uLnTx/>
                <a:uFillTx/>
                <a:latin typeface="Calibri"/>
                <a:ea typeface="+mn-ea"/>
                <a:cs typeface="+mn-cs"/>
              </a:rPr>
              <a:t>The court may only decide either specific performance of the obligation or paying compensation to plaintiff to cover the harm caused by defendant.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6F86283-07CC-0F0A-49B0-DA2F68CCA9FD}"/>
              </a:ext>
            </a:extLst>
          </p:cNvPr>
          <p:cNvPicPr>
            <a:picLocks noChangeAspect="1"/>
          </p:cNvPicPr>
          <p:nvPr/>
        </p:nvPicPr>
        <p:blipFill>
          <a:blip r:embed="rId3"/>
          <a:stretch>
            <a:fillRect/>
          </a:stretch>
        </p:blipFill>
        <p:spPr>
          <a:xfrm>
            <a:off x="9726929" y="2077719"/>
            <a:ext cx="2284639" cy="2870201"/>
          </a:xfrm>
          <a:prstGeom prst="rect">
            <a:avLst/>
          </a:prstGeom>
        </p:spPr>
      </p:pic>
    </p:spTree>
    <p:extLst>
      <p:ext uri="{BB962C8B-B14F-4D97-AF65-F5344CB8AC3E}">
        <p14:creationId xmlns:p14="http://schemas.microsoft.com/office/powerpoint/2010/main" val="6820932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285190"/>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Constantia"/>
                <a:ea typeface="+mn-ea"/>
                <a:cs typeface="+mn-cs"/>
              </a:rPr>
              <a:t>May the same act be sanctioned by both criminal and civil sanctions?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in the previously mentioned example in which if “A” was driving so fast exceeding the legal limit and hit “B” causing him death. This will be punished criminally by imprisonment as unintentional </a:t>
            </a:r>
            <a:r>
              <a:rPr lang="en-US" sz="2400" dirty="0">
                <a:solidFill>
                  <a:prstClr val="black"/>
                </a:solidFill>
                <a:latin typeface="Calibri"/>
              </a:rPr>
              <a:t>murder (Manslaughter). In addition, B’s sons and daughters may claim damages for the financial and moral loss they sustain due to losing their father.</a:t>
            </a:r>
          </a:p>
          <a:p>
            <a:pPr marL="342900" marR="0" lvl="0" indent="-342900" algn="l" defTabSz="914400" rtl="0" eaLnBrk="1" fontAlgn="auto" latinLnBrk="0" hangingPunct="1">
              <a:lnSpc>
                <a:spcPct val="100000"/>
              </a:lnSpc>
              <a:spcBef>
                <a:spcPct val="20000"/>
              </a:spcBef>
              <a:spcAft>
                <a:spcPts val="0"/>
              </a:spcAft>
              <a:buClr>
                <a:srgbClr val="0BD0D9"/>
              </a:buClr>
              <a:buSzPct val="95000"/>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Financial loss represented in losing the income of their father, the cost of repairing his car.</a:t>
            </a:r>
          </a:p>
          <a:p>
            <a:pPr marL="342900" marR="0" lvl="0" indent="-342900" algn="l" defTabSz="914400" rtl="0" eaLnBrk="1" fontAlgn="auto" latinLnBrk="0" hangingPunct="1">
              <a:lnSpc>
                <a:spcPct val="100000"/>
              </a:lnSpc>
              <a:spcBef>
                <a:spcPct val="20000"/>
              </a:spcBef>
              <a:spcAft>
                <a:spcPts val="0"/>
              </a:spcAft>
              <a:buClr>
                <a:srgbClr val="0BD0D9"/>
              </a:buClr>
              <a:buSzPct val="95000"/>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Moral loss represented in the emotional pain they suffered due to their father’s loss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6F86283-07CC-0F0A-49B0-DA2F68CCA9FD}"/>
              </a:ext>
            </a:extLst>
          </p:cNvPr>
          <p:cNvPicPr>
            <a:picLocks noChangeAspect="1"/>
          </p:cNvPicPr>
          <p:nvPr/>
        </p:nvPicPr>
        <p:blipFill>
          <a:blip r:embed="rId3"/>
          <a:stretch>
            <a:fillRect/>
          </a:stretch>
        </p:blipFill>
        <p:spPr>
          <a:xfrm>
            <a:off x="9726929" y="2077719"/>
            <a:ext cx="2284639" cy="2870201"/>
          </a:xfrm>
          <a:prstGeom prst="rect">
            <a:avLst/>
          </a:prstGeom>
        </p:spPr>
      </p:pic>
    </p:spTree>
    <p:extLst>
      <p:ext uri="{BB962C8B-B14F-4D97-AF65-F5344CB8AC3E}">
        <p14:creationId xmlns:p14="http://schemas.microsoft.com/office/powerpoint/2010/main" val="40294048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285190"/>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ct val="20000"/>
              </a:spcBef>
              <a:spcAft>
                <a:spcPts val="0"/>
              </a:spcAft>
              <a:buClr>
                <a:srgbClr val="0BD0D9"/>
              </a:buClr>
              <a:buSzPct val="95000"/>
              <a:tabLst/>
              <a:defRPr/>
            </a:pPr>
            <a:r>
              <a:rPr kumimoji="0" lang="en-US" sz="2400" i="0" u="none" strike="noStrike" kern="1200" cap="none" spc="0" normalizeH="0" baseline="0" noProof="0">
                <a:ln>
                  <a:noFill/>
                </a:ln>
                <a:solidFill>
                  <a:prstClr val="black"/>
                </a:solidFill>
                <a:effectLst/>
                <a:uLnTx/>
                <a:uFillTx/>
                <a:latin typeface="Constantia"/>
                <a:ea typeface="+mn-ea"/>
                <a:cs typeface="+mn-cs"/>
              </a:rPr>
              <a:t>If an employee of the government did not fulfill his obligations towards his work or caused any harm to the funds of the state or caused any injury to any of the citizens he will be punished by an administrative sanctions </a:t>
            </a:r>
          </a:p>
          <a:p>
            <a:pPr marR="0" lvl="0" algn="l" defTabSz="914400" rtl="0" eaLnBrk="1" fontAlgn="auto" latinLnBrk="0" hangingPunct="1">
              <a:lnSpc>
                <a:spcPct val="100000"/>
              </a:lnSpc>
              <a:spcBef>
                <a:spcPct val="20000"/>
              </a:spcBef>
              <a:spcAft>
                <a:spcPts val="0"/>
              </a:spcAft>
              <a:buClr>
                <a:srgbClr val="0BD0D9"/>
              </a:buClr>
              <a:buSzPct val="95000"/>
              <a:tabLst/>
              <a:defRPr/>
            </a:pPr>
            <a:r>
              <a:rPr kumimoji="0" lang="en-US" sz="2400" i="0" u="none" strike="noStrike" kern="1200" cap="none" spc="0" normalizeH="0" baseline="0" noProof="0">
                <a:ln>
                  <a:noFill/>
                </a:ln>
                <a:solidFill>
                  <a:prstClr val="black"/>
                </a:solidFill>
                <a:effectLst/>
                <a:uLnTx/>
                <a:uFillTx/>
                <a:latin typeface="Constantia"/>
                <a:ea typeface="+mn-ea"/>
                <a:cs typeface="+mn-cs"/>
              </a:rPr>
              <a:t>These sanctions includes  warning, cutting some of his salary, degrading him to a lower position, dismissing him with or without pension.</a:t>
            </a:r>
          </a:p>
          <a:p>
            <a:pPr marR="0" lvl="0" algn="l" defTabSz="914400" rtl="0" eaLnBrk="1" fontAlgn="auto" latinLnBrk="0" hangingPunct="1">
              <a:lnSpc>
                <a:spcPct val="100000"/>
              </a:lnSpc>
              <a:spcBef>
                <a:spcPct val="20000"/>
              </a:spcBef>
              <a:spcAft>
                <a:spcPts val="0"/>
              </a:spcAft>
              <a:buClr>
                <a:srgbClr val="0BD0D9"/>
              </a:buClr>
              <a:buSzPct val="95000"/>
              <a:tabLst/>
              <a:defRPr/>
            </a:pPr>
            <a:r>
              <a:rPr kumimoji="0" lang="en-US" sz="2400" i="0" u="none" strike="noStrike" kern="1200" cap="none" spc="0" normalizeH="0" baseline="0" noProof="0">
                <a:ln>
                  <a:noFill/>
                </a:ln>
                <a:solidFill>
                  <a:prstClr val="black"/>
                </a:solidFill>
                <a:effectLst/>
                <a:uLnTx/>
                <a:uFillTx/>
                <a:latin typeface="Constantia"/>
                <a:ea typeface="+mn-ea"/>
                <a:cs typeface="+mn-cs"/>
              </a:rPr>
              <a:t>Finally, The administrative sanction may not exclude a penal sanction if the action of the defaulting employee amount to a crime</a:t>
            </a:r>
            <a:endParaRPr kumimoji="0" lang="en-US" sz="2400" i="0" u="none"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0890D7AC-F8B7-5C90-B91E-8320BA0FCD80}"/>
              </a:ext>
            </a:extLst>
          </p:cNvPr>
          <p:cNvPicPr>
            <a:picLocks noChangeAspect="1"/>
          </p:cNvPicPr>
          <p:nvPr/>
        </p:nvPicPr>
        <p:blipFill>
          <a:blip r:embed="rId3"/>
          <a:stretch>
            <a:fillRect/>
          </a:stretch>
        </p:blipFill>
        <p:spPr>
          <a:xfrm>
            <a:off x="9631678" y="1460977"/>
            <a:ext cx="2486025" cy="1838325"/>
          </a:xfrm>
          <a:prstGeom prst="rect">
            <a:avLst/>
          </a:prstGeom>
        </p:spPr>
      </p:pic>
      <p:pic>
        <p:nvPicPr>
          <p:cNvPr id="4" name="Picture 3">
            <a:extLst>
              <a:ext uri="{FF2B5EF4-FFF2-40B4-BE49-F238E27FC236}">
                <a16:creationId xmlns:a16="http://schemas.microsoft.com/office/drawing/2014/main" id="{EBB853EB-B5DA-0DD0-C4BC-5B35A43CAA94}"/>
              </a:ext>
            </a:extLst>
          </p:cNvPr>
          <p:cNvPicPr>
            <a:picLocks noChangeAspect="1"/>
          </p:cNvPicPr>
          <p:nvPr/>
        </p:nvPicPr>
        <p:blipFill>
          <a:blip r:embed="rId4"/>
          <a:stretch>
            <a:fillRect/>
          </a:stretch>
        </p:blipFill>
        <p:spPr>
          <a:xfrm>
            <a:off x="9565004" y="4712968"/>
            <a:ext cx="2619375" cy="1743075"/>
          </a:xfrm>
          <a:prstGeom prst="rect">
            <a:avLst/>
          </a:prstGeom>
        </p:spPr>
      </p:pic>
      <p:sp>
        <p:nvSpPr>
          <p:cNvPr id="6" name="Title 1">
            <a:extLst>
              <a:ext uri="{FF2B5EF4-FFF2-40B4-BE49-F238E27FC236}">
                <a16:creationId xmlns:a16="http://schemas.microsoft.com/office/drawing/2014/main" id="{E5BB0579-22E1-6473-714C-2892715F8A56}"/>
              </a:ext>
            </a:extLst>
          </p:cNvPr>
          <p:cNvSpPr txBox="1">
            <a:spLocks/>
          </p:cNvSpPr>
          <p:nvPr/>
        </p:nvSpPr>
        <p:spPr>
          <a:xfrm>
            <a:off x="568960" y="1327761"/>
            <a:ext cx="8229600" cy="708688"/>
          </a:xfrm>
          <a:prstGeom prst="rect">
            <a:avLst/>
          </a:prstGeom>
        </p:spPr>
        <p:txBody>
          <a:bodyPr vert="horz" lIns="0" rIns="0" bIns="0" anchor="b">
            <a:normAutofit fontScale="5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br>
              <a:rPr kumimoji="0" lang="en-US" sz="5000" b="0" i="0" u="none" strike="noStrike" kern="1200" cap="none" spc="0" normalizeH="0" baseline="0" noProof="0" dirty="0">
                <a:ln>
                  <a:noFill/>
                </a:ln>
                <a:solidFill>
                  <a:srgbClr val="04617B"/>
                </a:solidFill>
                <a:effectLst/>
                <a:uLnTx/>
                <a:uFillTx/>
                <a:latin typeface="Calibri"/>
                <a:ea typeface="+mj-ea"/>
                <a:cs typeface="+mj-cs"/>
              </a:rPr>
            </a:br>
            <a:r>
              <a:rPr kumimoji="0" lang="en-US" sz="5000" b="1" i="0" u="none" strike="noStrike" kern="1200" cap="none" spc="0" normalizeH="0" baseline="0" noProof="0" dirty="0">
                <a:ln>
                  <a:noFill/>
                </a:ln>
                <a:solidFill>
                  <a:schemeClr val="tx1"/>
                </a:solidFill>
                <a:effectLst/>
                <a:uLnTx/>
                <a:uFillTx/>
                <a:latin typeface="Calibri"/>
                <a:ea typeface="+mj-ea"/>
                <a:cs typeface="+mj-cs"/>
              </a:rPr>
              <a:t>c - Administrative sanctions:</a:t>
            </a:r>
            <a:endParaRPr kumimoji="0" lang="en-US" sz="5000" b="0" i="0" u="none" strike="noStrike" kern="1200" cap="none" spc="0" normalizeH="0" baseline="0" noProof="0" dirty="0">
              <a:ln>
                <a:noFill/>
              </a:ln>
              <a:solidFill>
                <a:schemeClr val="tx1"/>
              </a:solidFill>
              <a:effectLst/>
              <a:uLnTx/>
              <a:uFillTx/>
              <a:latin typeface="Calibri"/>
              <a:ea typeface="+mj-ea"/>
              <a:cs typeface="+mj-cs"/>
            </a:endParaRPr>
          </a:p>
        </p:txBody>
      </p:sp>
    </p:spTree>
    <p:extLst>
      <p:ext uri="{BB962C8B-B14F-4D97-AF65-F5344CB8AC3E}">
        <p14:creationId xmlns:p14="http://schemas.microsoft.com/office/powerpoint/2010/main" val="2341065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285190"/>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fontAlgn="auto">
              <a:lnSpc>
                <a:spcPct val="100000"/>
              </a:lnSpc>
              <a:spcBef>
                <a:spcPct val="20000"/>
              </a:spcBef>
              <a:spcAft>
                <a:spcPts val="0"/>
              </a:spcAft>
              <a:buClr>
                <a:srgbClr val="0BD0D9"/>
              </a:buClr>
              <a:buSzPct val="95000"/>
              <a:buFont typeface="Wingdings 2"/>
              <a:buNone/>
              <a:tabLst/>
              <a:defRPr/>
            </a:pPr>
            <a:r>
              <a:rPr lang="en-US" sz="2400" b="1" dirty="0">
                <a:solidFill>
                  <a:srgbClr val="00B0F0"/>
                </a:solidFill>
                <a:latin typeface="Alexandria" charset="0"/>
                <a:cs typeface="Alexandria" charset="0"/>
              </a:rPr>
              <a:t> Part 2 : classifications of laws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Constantia"/>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Laws have two classifications: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1 - classifying laws into </a:t>
            </a:r>
            <a:r>
              <a:rPr kumimoji="0" lang="en-US" sz="2400" b="0" i="0" u="none" strike="noStrike" kern="1200" cap="none" spc="0" normalizeH="0" baseline="0" noProof="0" dirty="0">
                <a:ln>
                  <a:noFill/>
                </a:ln>
                <a:solidFill>
                  <a:srgbClr val="FF0000"/>
                </a:solidFill>
                <a:effectLst/>
                <a:uLnTx/>
                <a:uFillTx/>
                <a:latin typeface="Constantia"/>
                <a:ea typeface="+mn-ea"/>
                <a:cs typeface="+mn-cs"/>
              </a:rPr>
              <a:t>public and private law</a:t>
            </a:r>
            <a:r>
              <a:rPr kumimoji="0" lang="en-US" sz="2400" b="0" i="0" u="none" strike="noStrike" kern="1200" cap="none" spc="0" normalizeH="0" baseline="0" noProof="0" dirty="0">
                <a:ln>
                  <a:noFill/>
                </a:ln>
                <a:solidFill>
                  <a:prstClr val="black"/>
                </a:solidFill>
                <a:effectLst/>
                <a:uLnTx/>
                <a:uFillTx/>
                <a:latin typeface="Constantia"/>
                <a:ea typeface="+mn-ea"/>
                <a:cs typeface="+mn-cs"/>
              </a:rPr>
              <a: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2- classifying laws into </a:t>
            </a:r>
            <a:r>
              <a:rPr kumimoji="0" lang="en-US" sz="2400" b="0" i="0" u="none" strike="noStrike" kern="1200" cap="none" spc="0" normalizeH="0" baseline="0" noProof="0" dirty="0">
                <a:ln>
                  <a:noFill/>
                </a:ln>
                <a:solidFill>
                  <a:srgbClr val="FF0000"/>
                </a:solidFill>
                <a:effectLst/>
                <a:uLnTx/>
                <a:uFillTx/>
                <a:latin typeface="Constantia"/>
                <a:ea typeface="+mn-ea"/>
                <a:cs typeface="+mn-cs"/>
              </a:rPr>
              <a:t>complementary and imperative </a:t>
            </a:r>
            <a:r>
              <a:rPr kumimoji="0" lang="en-US" sz="2400" b="0" i="0" u="none" strike="noStrike" kern="1200" cap="none" spc="0" normalizeH="0" baseline="0" noProof="0" dirty="0">
                <a:ln>
                  <a:noFill/>
                </a:ln>
                <a:solidFill>
                  <a:prstClr val="black"/>
                </a:solidFill>
                <a:effectLst/>
                <a:uLnTx/>
                <a:uFillTx/>
                <a:latin typeface="Constantia"/>
                <a:ea typeface="+mn-ea"/>
                <a:cs typeface="+mn-cs"/>
              </a:rPr>
              <a:t>rules.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lang="en-US" sz="2400" dirty="0">
              <a:solidFill>
                <a:prstClr val="black"/>
              </a:solidFill>
              <a:latin typeface="Constant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It is to be noted </a:t>
            </a:r>
            <a:r>
              <a:rPr lang="en-US" sz="2400" dirty="0">
                <a:solidFill>
                  <a:prstClr val="black"/>
                </a:solidFill>
                <a:latin typeface="Constantia"/>
              </a:rPr>
              <a:t>that the each rule must take a description of each classification. Public rules law could be complementary and imperative. Also private law rules could be complementary and imperative.</a:t>
            </a: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12927" y="3982499"/>
            <a:ext cx="2144596" cy="2046191"/>
          </a:xfrm>
          <a:prstGeom prst="rect">
            <a:avLst/>
          </a:prstGeom>
        </p:spPr>
      </p:pic>
    </p:spTree>
    <p:extLst>
      <p:ext uri="{BB962C8B-B14F-4D97-AF65-F5344CB8AC3E}">
        <p14:creationId xmlns:p14="http://schemas.microsoft.com/office/powerpoint/2010/main" val="38268297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285190"/>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lang="en-US" sz="2400" b="1" dirty="0">
                <a:solidFill>
                  <a:schemeClr val="tx1"/>
                </a:solidFill>
                <a:latin typeface="Alexandria" charset="0"/>
                <a:cs typeface="Alexandria" charset="0"/>
              </a:rPr>
              <a:t>1- </a:t>
            </a:r>
            <a:r>
              <a:rPr kumimoji="0" lang="en-US" sz="2400" b="1" i="0" u="none" strike="noStrike" kern="1200" cap="none" spc="0" normalizeH="0" baseline="0" noProof="0" dirty="0">
                <a:ln>
                  <a:noFill/>
                </a:ln>
                <a:solidFill>
                  <a:schemeClr val="tx1"/>
                </a:solidFill>
                <a:effectLst/>
                <a:uLnTx/>
                <a:uFillTx/>
                <a:latin typeface="Alexandria" charset="0"/>
                <a:ea typeface="+mn-ea"/>
                <a:cs typeface="Alexandria" charset="0"/>
              </a:rPr>
              <a:t>classifying laws into public and private laws.</a:t>
            </a: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Mainly public laws are those </a:t>
            </a:r>
            <a:r>
              <a:rPr kumimoji="0" lang="en-US" sz="2400" b="0" i="0" u="sng" strike="noStrike" kern="1200" cap="none" spc="0" normalizeH="0" baseline="0" noProof="0" dirty="0">
                <a:ln>
                  <a:noFill/>
                </a:ln>
                <a:solidFill>
                  <a:prstClr val="black"/>
                </a:solidFill>
                <a:effectLst/>
                <a:uLnTx/>
                <a:uFillTx/>
                <a:latin typeface="Constantia"/>
                <a:ea typeface="+mn-ea"/>
                <a:cs typeface="+mn-cs"/>
              </a:rPr>
              <a:t>governing relation between public persons </a:t>
            </a:r>
            <a:r>
              <a:rPr kumimoji="0" lang="en-US" sz="2400" b="0" i="0" u="none" strike="noStrike" kern="1200" cap="none" spc="0" normalizeH="0" baseline="0" noProof="0" dirty="0">
                <a:ln>
                  <a:noFill/>
                </a:ln>
                <a:solidFill>
                  <a:prstClr val="black"/>
                </a:solidFill>
                <a:effectLst/>
                <a:uLnTx/>
                <a:uFillTx/>
                <a:latin typeface="Constantia"/>
                <a:ea typeface="+mn-ea"/>
                <a:cs typeface="+mn-cs"/>
              </a:rPr>
              <a:t>and private laws are those </a:t>
            </a:r>
            <a:r>
              <a:rPr kumimoji="0" lang="en-US" sz="2400" b="0" i="0" u="sng" strike="noStrike" kern="1200" cap="none" spc="0" normalizeH="0" baseline="0" noProof="0" dirty="0">
                <a:ln>
                  <a:noFill/>
                </a:ln>
                <a:solidFill>
                  <a:prstClr val="black"/>
                </a:solidFill>
                <a:effectLst/>
                <a:uLnTx/>
                <a:uFillTx/>
                <a:latin typeface="Constantia"/>
                <a:ea typeface="+mn-ea"/>
                <a:cs typeface="+mn-cs"/>
              </a:rPr>
              <a:t>governing relation between private persons.</a:t>
            </a: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So we have first to know what is meant by public and private persons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 then redefine public and private laws, and know the different branches of each of them.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12927" y="3982499"/>
            <a:ext cx="2144596" cy="2046191"/>
          </a:xfrm>
          <a:prstGeom prst="rect">
            <a:avLst/>
          </a:prstGeom>
        </p:spPr>
      </p:pic>
    </p:spTree>
    <p:extLst>
      <p:ext uri="{BB962C8B-B14F-4D97-AF65-F5344CB8AC3E}">
        <p14:creationId xmlns:p14="http://schemas.microsoft.com/office/powerpoint/2010/main" val="40322726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155869"/>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lang="en-US" sz="2400" b="1" dirty="0">
                <a:solidFill>
                  <a:schemeClr val="tx1"/>
                </a:solidFill>
                <a:latin typeface="Alexandria" charset="0"/>
                <a:cs typeface="Alexandria" charset="0"/>
              </a:rPr>
              <a:t>A</a:t>
            </a: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 The difference between public and private persons:</a:t>
            </a: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Constantia"/>
                <a:ea typeface="+mn-ea"/>
                <a:cs typeface="+mn-cs"/>
              </a:rPr>
              <a:t>Public person:  </a:t>
            </a:r>
            <a:r>
              <a:rPr kumimoji="0" lang="en-US" sz="2400" b="0" i="0" u="none" strike="noStrike" kern="1200" cap="none" spc="0" normalizeH="0" baseline="0" noProof="0" dirty="0">
                <a:ln>
                  <a:noFill/>
                </a:ln>
                <a:solidFill>
                  <a:prstClr val="black"/>
                </a:solidFill>
                <a:effectLst/>
                <a:uLnTx/>
                <a:uFillTx/>
                <a:latin typeface="Constantia"/>
                <a:ea typeface="+mn-ea"/>
                <a:cs typeface="+mn-cs"/>
              </a:rPr>
              <a:t>an entity </a:t>
            </a:r>
            <a:r>
              <a:rPr kumimoji="0" lang="en-US" sz="2400" b="0" i="0" u="none" strike="noStrike" kern="1200" cap="none" spc="0" normalizeH="0" baseline="0" noProof="0" dirty="0">
                <a:ln>
                  <a:noFill/>
                </a:ln>
                <a:solidFill>
                  <a:srgbClr val="FF0000"/>
                </a:solidFill>
                <a:effectLst/>
                <a:uLnTx/>
                <a:uFillTx/>
                <a:latin typeface="Constantia"/>
                <a:ea typeface="+mn-ea"/>
                <a:cs typeface="+mn-cs"/>
              </a:rPr>
              <a:t>representing the society </a:t>
            </a:r>
            <a:r>
              <a:rPr kumimoji="0" lang="en-US" sz="2400" b="0" i="0" u="none" strike="noStrike" kern="1200" cap="none" spc="0" normalizeH="0" baseline="0" noProof="0" dirty="0">
                <a:ln>
                  <a:noFill/>
                </a:ln>
                <a:solidFill>
                  <a:prstClr val="black"/>
                </a:solidFill>
                <a:effectLst/>
                <a:uLnTx/>
                <a:uFillTx/>
                <a:latin typeface="Constantia"/>
                <a:ea typeface="+mn-ea"/>
                <a:cs typeface="+mn-cs"/>
              </a:rPr>
              <a:t>as whole and enjoying </a:t>
            </a:r>
            <a:r>
              <a:rPr kumimoji="0" lang="en-US" sz="2400" b="0" i="0" u="none" strike="noStrike" kern="1200" cap="none" spc="0" normalizeH="0" baseline="0" noProof="0" dirty="0">
                <a:ln>
                  <a:noFill/>
                </a:ln>
                <a:solidFill>
                  <a:srgbClr val="FF0000"/>
                </a:solidFill>
                <a:effectLst/>
                <a:uLnTx/>
                <a:uFillTx/>
                <a:latin typeface="Constantia"/>
                <a:ea typeface="+mn-ea"/>
                <a:cs typeface="+mn-cs"/>
              </a:rPr>
              <a:t>extraordinary powers </a:t>
            </a:r>
            <a:r>
              <a:rPr kumimoji="0" lang="en-US" sz="2400" b="0" i="0" u="none" strike="noStrike" kern="1200" cap="none" spc="0" normalizeH="0" baseline="0" noProof="0" dirty="0">
                <a:ln>
                  <a:noFill/>
                </a:ln>
                <a:solidFill>
                  <a:prstClr val="black"/>
                </a:solidFill>
                <a:effectLst/>
                <a:uLnTx/>
                <a:uFillTx/>
                <a:latin typeface="Constantia"/>
                <a:ea typeface="+mn-ea"/>
                <a:cs typeface="+mn-cs"/>
              </a:rPr>
              <a:t>,such as the state, public authorities( legislative, judicial, and executive ),  the  governorates, public corporations and even public universities.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Is to be noted that a human may never be a public person. Public person should be an entity or association.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schemeClr val="tx1"/>
                </a:solidFill>
                <a:effectLst/>
                <a:uLnTx/>
                <a:uFillTx/>
                <a:latin typeface="Constantia"/>
                <a:ea typeface="+mn-ea"/>
                <a:cs typeface="+mn-cs"/>
              </a:rPr>
              <a:t>Private person: </a:t>
            </a:r>
            <a:r>
              <a:rPr kumimoji="0" lang="en-US" sz="2400" b="0" i="0" u="none" strike="noStrike" kern="1200" cap="none" spc="0" normalizeH="0" baseline="0" noProof="0" dirty="0">
                <a:ln>
                  <a:noFill/>
                </a:ln>
                <a:solidFill>
                  <a:prstClr val="black"/>
                </a:solidFill>
                <a:effectLst/>
                <a:uLnTx/>
                <a:uFillTx/>
                <a:latin typeface="Constantia"/>
                <a:ea typeface="+mn-ea"/>
                <a:cs typeface="+mn-cs"/>
              </a:rPr>
              <a:t>is the person </a:t>
            </a:r>
            <a:r>
              <a:rPr kumimoji="0" lang="en-US" sz="2400" b="0" i="0" u="none" strike="noStrike" kern="1200" cap="none" spc="0" normalizeH="0" baseline="0" noProof="0" dirty="0">
                <a:ln>
                  <a:noFill/>
                </a:ln>
                <a:solidFill>
                  <a:srgbClr val="FF0000"/>
                </a:solidFill>
                <a:effectLst/>
                <a:uLnTx/>
                <a:uFillTx/>
                <a:latin typeface="Constantia"/>
                <a:ea typeface="+mn-ea"/>
                <a:cs typeface="+mn-cs"/>
              </a:rPr>
              <a:t>representing himself only</a:t>
            </a:r>
            <a:r>
              <a:rPr kumimoji="0" lang="en-US" sz="2400" b="0" i="0" u="none" strike="noStrike" kern="1200" cap="none" spc="0" normalizeH="0" baseline="0" noProof="0" dirty="0">
                <a:ln>
                  <a:noFill/>
                </a:ln>
                <a:solidFill>
                  <a:prstClr val="black"/>
                </a:solidFill>
                <a:effectLst/>
                <a:uLnTx/>
                <a:uFillTx/>
                <a:latin typeface="Constantia"/>
                <a:ea typeface="+mn-ea"/>
                <a:cs typeface="+mn-cs"/>
              </a:rPr>
              <a:t>, it is either natural (individuals or) juristic person ( private corporations).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12927" y="3982499"/>
            <a:ext cx="2144596" cy="2046191"/>
          </a:xfrm>
          <a:prstGeom prst="rect">
            <a:avLst/>
          </a:prstGeom>
        </p:spPr>
      </p:pic>
    </p:spTree>
    <p:extLst>
      <p:ext uri="{BB962C8B-B14F-4D97-AF65-F5344CB8AC3E}">
        <p14:creationId xmlns:p14="http://schemas.microsoft.com/office/powerpoint/2010/main" val="3337056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155869"/>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b- The definition of public and private laws: </a:t>
            </a:r>
          </a:p>
          <a:p>
            <a:pPr marL="0" marR="0" lvl="0" indent="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lang="en-US" sz="2400" b="1" dirty="0">
              <a:solidFill>
                <a:prstClr val="black"/>
              </a:solidFill>
              <a:latin typeface="Alexandria" charset="0"/>
              <a:cs typeface="Alexandria" charset="0"/>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600" b="1" i="1" u="sng" strike="noStrike" kern="1200" cap="none" spc="0" normalizeH="0" baseline="0" noProof="0" dirty="0">
                <a:ln>
                  <a:noFill/>
                </a:ln>
                <a:solidFill>
                  <a:prstClr val="black"/>
                </a:solidFill>
                <a:effectLst/>
                <a:uLnTx/>
                <a:uFillTx/>
                <a:latin typeface="Constantia"/>
                <a:ea typeface="+mn-ea"/>
                <a:cs typeface="+mn-cs"/>
              </a:rPr>
              <a:t>Public law: </a:t>
            </a:r>
            <a:r>
              <a:rPr kumimoji="0" lang="en-US" sz="2400" b="0" i="0" u="none" strike="noStrike" kern="1200" cap="none" spc="0" normalizeH="0" baseline="0" noProof="0" dirty="0">
                <a:ln>
                  <a:noFill/>
                </a:ln>
                <a:solidFill>
                  <a:prstClr val="black"/>
                </a:solidFill>
                <a:effectLst/>
                <a:uLnTx/>
                <a:uFillTx/>
                <a:latin typeface="Constantia"/>
                <a:ea typeface="+mn-ea"/>
                <a:cs typeface="+mn-cs"/>
              </a:rPr>
              <a:t>is the law governing the relation between </a:t>
            </a:r>
            <a:r>
              <a:rPr kumimoji="0" lang="en-US" sz="2400" b="1" i="0" u="none" strike="noStrike" kern="1200" cap="none" spc="0" normalizeH="0" baseline="0" noProof="0" dirty="0">
                <a:ln>
                  <a:noFill/>
                </a:ln>
                <a:solidFill>
                  <a:srgbClr val="FF0000"/>
                </a:solidFill>
                <a:effectLst/>
                <a:uLnTx/>
                <a:uFillTx/>
                <a:latin typeface="Constantia"/>
                <a:ea typeface="+mn-ea"/>
                <a:cs typeface="+mn-cs"/>
              </a:rPr>
              <a:t>two public persons</a:t>
            </a:r>
            <a:r>
              <a:rPr kumimoji="0" lang="en-US" sz="2400" b="0" i="0" u="none" strike="noStrike" kern="1200" cap="none" spc="0" normalizeH="0" baseline="0" noProof="0" dirty="0">
                <a:ln>
                  <a:noFill/>
                </a:ln>
                <a:solidFill>
                  <a:prstClr val="black"/>
                </a:solidFill>
                <a:effectLst/>
                <a:uLnTx/>
                <a:uFillTx/>
                <a:latin typeface="Constantia"/>
                <a:ea typeface="+mn-ea"/>
                <a:cs typeface="+mn-cs"/>
              </a:rPr>
              <a:t> or between a public person and a private person. For example: international law is a public law because it governs the relation between two public persons ( two states) and tax law is a public law because it governs the relation between a public person ( the government) and private persons ( such as merchants).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Constantia"/>
              </a:rPr>
              <a:t> another example will be the contractual relationships between two public authorities in the state such as  supply contracts between the ministry of agriculture and ministry of health.</a:t>
            </a: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12927" y="3982499"/>
            <a:ext cx="2144596" cy="2046191"/>
          </a:xfrm>
          <a:prstGeom prst="rect">
            <a:avLst/>
          </a:prstGeom>
        </p:spPr>
      </p:pic>
    </p:spTree>
    <p:extLst>
      <p:ext uri="{BB962C8B-B14F-4D97-AF65-F5344CB8AC3E}">
        <p14:creationId xmlns:p14="http://schemas.microsoft.com/office/powerpoint/2010/main" val="26768799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155869"/>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600" b="1" u="sng" strike="noStrike" kern="1200" cap="none" spc="0" normalizeH="0" baseline="0" noProof="0" dirty="0">
                <a:ln>
                  <a:noFill/>
                </a:ln>
                <a:solidFill>
                  <a:prstClr val="black"/>
                </a:solidFill>
                <a:effectLst/>
                <a:uLnTx/>
                <a:uFillTx/>
                <a:latin typeface="Constantia"/>
                <a:ea typeface="+mn-ea"/>
                <a:cs typeface="+mn-cs"/>
              </a:rPr>
              <a:t>Private law: </a:t>
            </a:r>
            <a:r>
              <a:rPr kumimoji="0" lang="en-US" sz="2400" b="0" u="none" strike="noStrike" kern="1200" cap="none" spc="0" normalizeH="0" baseline="0" noProof="0" dirty="0">
                <a:ln>
                  <a:noFill/>
                </a:ln>
                <a:solidFill>
                  <a:prstClr val="black"/>
                </a:solidFill>
                <a:effectLst/>
                <a:uLnTx/>
                <a:uFillTx/>
                <a:latin typeface="Constantia"/>
                <a:ea typeface="+mn-ea"/>
                <a:cs typeface="+mn-cs"/>
              </a:rPr>
              <a:t>is the law governing the relation between </a:t>
            </a:r>
            <a:r>
              <a:rPr kumimoji="0" lang="en-US" sz="2400" b="1" u="none" strike="noStrike" kern="1200" cap="none" spc="0" normalizeH="0" baseline="0" noProof="0" dirty="0">
                <a:ln>
                  <a:noFill/>
                </a:ln>
                <a:solidFill>
                  <a:srgbClr val="FF0000"/>
                </a:solidFill>
                <a:effectLst/>
                <a:uLnTx/>
                <a:uFillTx/>
                <a:latin typeface="Constantia"/>
                <a:ea typeface="+mn-ea"/>
                <a:cs typeface="+mn-cs"/>
              </a:rPr>
              <a:t>two private persons </a:t>
            </a:r>
            <a:r>
              <a:rPr kumimoji="0" lang="en-US" sz="2400" b="0" u="none" strike="noStrike" kern="1200" cap="none" spc="0" normalizeH="0" baseline="0" noProof="0" dirty="0">
                <a:ln>
                  <a:noFill/>
                </a:ln>
                <a:solidFill>
                  <a:prstClr val="black"/>
                </a:solidFill>
                <a:effectLst/>
                <a:uLnTx/>
                <a:uFillTx/>
                <a:latin typeface="Constantia"/>
                <a:ea typeface="+mn-ea"/>
                <a:cs typeface="+mn-cs"/>
              </a:rPr>
              <a:t>or between a private person and public person acting as private person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For example: sale contract, rent contract and even mortgage contract conducted between two private persons</a:t>
            </a:r>
            <a:r>
              <a:rPr lang="en-US" sz="2400" dirty="0">
                <a:solidFill>
                  <a:prstClr val="black"/>
                </a:solidFill>
                <a:latin typeface="Constantia"/>
              </a:rPr>
              <a:t>,  or a labor contract between a human and a commercial company. All these contracts are </a:t>
            </a:r>
            <a:r>
              <a:rPr kumimoji="0" lang="en-US" sz="2400" b="0" i="0" u="none" strike="noStrike" kern="1200" cap="none" spc="0" normalizeH="0" baseline="0" noProof="0" dirty="0">
                <a:ln>
                  <a:noFill/>
                </a:ln>
                <a:solidFill>
                  <a:prstClr val="black"/>
                </a:solidFill>
                <a:effectLst/>
                <a:uLnTx/>
                <a:uFillTx/>
                <a:latin typeface="Constantia"/>
                <a:ea typeface="+mn-ea"/>
                <a:cs typeface="+mn-cs"/>
              </a:rPr>
              <a:t>governed by private laws such as civil and commercial law.</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Constantia"/>
              </a:rPr>
              <a:t>It is to be noted that parties of the previous contracts are private persons either individuals or private corporations.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Also private relation is not necessarily a contract it take another for such as tort committed by a human causing harm to another human. This will also be governed by a branch of the private.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12927" y="3982499"/>
            <a:ext cx="2144596" cy="2046191"/>
          </a:xfrm>
          <a:prstGeom prst="rect">
            <a:avLst/>
          </a:prstGeom>
        </p:spPr>
      </p:pic>
    </p:spTree>
    <p:extLst>
      <p:ext uri="{BB962C8B-B14F-4D97-AF65-F5344CB8AC3E}">
        <p14:creationId xmlns:p14="http://schemas.microsoft.com/office/powerpoint/2010/main" val="41965624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285190"/>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Constantia"/>
                <a:ea typeface="+mn-ea"/>
                <a:cs typeface="+mn-cs"/>
              </a:rPr>
              <a:t>Does it mean that if “</a:t>
            </a:r>
            <a:r>
              <a:rPr lang="en-US" sz="2400" dirty="0">
                <a:solidFill>
                  <a:prstClr val="black"/>
                </a:solidFill>
                <a:latin typeface="Constantia"/>
              </a:rPr>
              <a:t>A” is about to conduct a land purchase contract from “B” and they both humans. So he will search the internet for the private law to know his rights and obligations?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400" i="0" u="none" strike="noStrike" kern="1200" cap="none" spc="0" normalizeH="0" baseline="0" noProof="0" dirty="0">
                <a:ln>
                  <a:noFill/>
                </a:ln>
                <a:solidFill>
                  <a:prstClr val="black"/>
                </a:solidFill>
                <a:effectLst/>
                <a:uLnTx/>
                <a:uFillTx/>
                <a:latin typeface="Constantia"/>
                <a:ea typeface="+mn-ea"/>
                <a:cs typeface="+mn-cs"/>
              </a:rPr>
              <a:t>While if is conducting the same contract</a:t>
            </a:r>
            <a:r>
              <a:rPr lang="en-US" sz="2400" dirty="0">
                <a:solidFill>
                  <a:prstClr val="black"/>
                </a:solidFill>
                <a:latin typeface="Constantia"/>
              </a:rPr>
              <a:t> with a governmental entity, he will search the internet for the private law to know his rights and obligations?</a:t>
            </a:r>
            <a:endParaRPr kumimoji="0" lang="en-US" sz="2400" b="1" i="0" u="none" strike="noStrike" kern="1200" cap="none" spc="0" normalizeH="0" baseline="0" noProof="0" dirty="0">
              <a:ln>
                <a:noFill/>
              </a:ln>
              <a:solidFill>
                <a:prstClr val="black"/>
              </a:solidFill>
              <a:effectLst/>
              <a:uLnTx/>
              <a:uFillTx/>
              <a:latin typeface="Constantia"/>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Constantia"/>
              </a:rPr>
              <a:t>Actually there is no specific law titled as “ private law” or “ public law” this is only an </a:t>
            </a:r>
            <a:r>
              <a:rPr lang="en-US" sz="2400" dirty="0">
                <a:solidFill>
                  <a:srgbClr val="FF0000"/>
                </a:solidFill>
                <a:latin typeface="Constantia"/>
              </a:rPr>
              <a:t>initial step </a:t>
            </a:r>
            <a:r>
              <a:rPr lang="en-US" sz="2400" dirty="0">
                <a:solidFill>
                  <a:prstClr val="black"/>
                </a:solidFill>
                <a:latin typeface="Constantia"/>
              </a:rPr>
              <a:t>to define the broad classification of the law governing the relation in hand.</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400" dirty="0">
                <a:solidFill>
                  <a:prstClr val="black"/>
                </a:solidFill>
                <a:latin typeface="Constantia"/>
              </a:rPr>
              <a:t>The </a:t>
            </a:r>
            <a:r>
              <a:rPr lang="en-US" sz="2400" dirty="0">
                <a:solidFill>
                  <a:srgbClr val="FF0000"/>
                </a:solidFill>
                <a:latin typeface="Constantia"/>
              </a:rPr>
              <a:t>second step </a:t>
            </a:r>
            <a:r>
              <a:rPr lang="en-US" sz="2400" dirty="0">
                <a:solidFill>
                  <a:prstClr val="black"/>
                </a:solidFill>
                <a:latin typeface="Constantia"/>
              </a:rPr>
              <a:t>to define the governing law is to choose a subcategory or a branch.</a:t>
            </a:r>
            <a:endParaRPr kumimoji="0" lang="en-US" sz="2400" i="0" u="none"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6F86283-07CC-0F0A-49B0-DA2F68CCA9FD}"/>
              </a:ext>
            </a:extLst>
          </p:cNvPr>
          <p:cNvPicPr>
            <a:picLocks noChangeAspect="1"/>
          </p:cNvPicPr>
          <p:nvPr/>
        </p:nvPicPr>
        <p:blipFill>
          <a:blip r:embed="rId3"/>
          <a:stretch>
            <a:fillRect/>
          </a:stretch>
        </p:blipFill>
        <p:spPr>
          <a:xfrm>
            <a:off x="9726929" y="2077719"/>
            <a:ext cx="2284639" cy="2870201"/>
          </a:xfrm>
          <a:prstGeom prst="rect">
            <a:avLst/>
          </a:prstGeom>
        </p:spPr>
      </p:pic>
    </p:spTree>
    <p:extLst>
      <p:ext uri="{BB962C8B-B14F-4D97-AF65-F5344CB8AC3E}">
        <p14:creationId xmlns:p14="http://schemas.microsoft.com/office/powerpoint/2010/main" val="40683123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277275" y="1155869"/>
            <a:ext cx="9369969" cy="55145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600" b="1" u="sng" strike="noStrike" kern="1200" cap="none" spc="0" normalizeH="0" baseline="0" noProof="0" dirty="0">
                <a:ln>
                  <a:noFill/>
                </a:ln>
                <a:solidFill>
                  <a:prstClr val="black"/>
                </a:solidFill>
                <a:effectLst/>
                <a:uLnTx/>
                <a:uFillTx/>
                <a:latin typeface="Constantia"/>
                <a:ea typeface="+mn-ea"/>
                <a:cs typeface="+mn-cs"/>
              </a:rPr>
              <a:t>C- Main branches of private </a:t>
            </a:r>
            <a:r>
              <a:rPr kumimoji="0" lang="en-US" sz="2600" b="1" u="sng" strike="noStrike" kern="1200" cap="none" spc="0" normalizeH="0" baseline="0" noProof="0" dirty="0" err="1">
                <a:ln>
                  <a:noFill/>
                </a:ln>
                <a:solidFill>
                  <a:prstClr val="black"/>
                </a:solidFill>
                <a:effectLst/>
                <a:uLnTx/>
                <a:uFillTx/>
                <a:latin typeface="Constantia"/>
                <a:ea typeface="+mn-ea"/>
                <a:cs typeface="+mn-cs"/>
              </a:rPr>
              <a:t>law:</a:t>
            </a:r>
            <a:r>
              <a:rPr kumimoji="0" lang="en-US" sz="1800" b="1" u="none" strike="noStrike" kern="1200" cap="none" spc="0" normalizeH="0" baseline="0" noProof="0" dirty="0" err="1">
                <a:ln>
                  <a:noFill/>
                </a:ln>
                <a:solidFill>
                  <a:srgbClr val="FFFFFF"/>
                </a:solidFill>
                <a:effectLst/>
                <a:uLnTx/>
                <a:uFillTx/>
                <a:latin typeface="Constantia" panose="02030602050306030303" pitchFamily="18" charset="0"/>
                <a:ea typeface="+mn-ea"/>
                <a:cs typeface="+mn-cs"/>
              </a:rPr>
              <a:t>e</a:t>
            </a:r>
            <a:r>
              <a:rPr kumimoji="0" lang="en-US" sz="1800" b="1" u="none" strike="noStrike" kern="1200" cap="none" spc="0" normalizeH="0" baseline="0" noProof="0" dirty="0">
                <a:ln>
                  <a:noFill/>
                </a:ln>
                <a:solidFill>
                  <a:srgbClr val="FFFFFF"/>
                </a:solidFill>
                <a:effectLst/>
                <a:uLnTx/>
                <a:uFillTx/>
                <a:latin typeface="Constantia" panose="02030602050306030303" pitchFamily="18" charset="0"/>
                <a:ea typeface="+mn-ea"/>
                <a:cs typeface="+mn-cs"/>
              </a:rPr>
              <a:t> branch of law es governed by </a:t>
            </a:r>
            <a:r>
              <a:rPr kumimoji="0" lang="en-US" sz="1800" b="1" u="none" strike="noStrike" kern="1200" cap="none" spc="0" normalizeH="0" baseline="0" noProof="0" dirty="0" err="1">
                <a:ln>
                  <a:noFill/>
                </a:ln>
                <a:solidFill>
                  <a:srgbClr val="FFFFFF"/>
                </a:solidFill>
                <a:effectLst/>
                <a:uLnTx/>
                <a:uFillTx/>
                <a:latin typeface="Constantia" panose="02030602050306030303" pitchFamily="18" charset="0"/>
                <a:ea typeface="+mn-ea"/>
                <a:cs typeface="+mn-cs"/>
              </a:rPr>
              <a:t>thw</a:t>
            </a:r>
            <a:r>
              <a:rPr kumimoji="0" lang="en-US" sz="1800" b="1" u="none" strike="noStrike" kern="1200" cap="none" spc="0" normalizeH="0" baseline="0" noProof="0" dirty="0">
                <a:ln>
                  <a:noFill/>
                </a:ln>
                <a:solidFill>
                  <a:srgbClr val="FFFFFF"/>
                </a:solidFill>
                <a:effectLst/>
                <a:uLnTx/>
                <a:uFillTx/>
                <a:latin typeface="Constantia" panose="02030602050306030303" pitchFamily="18" charset="0"/>
                <a:ea typeface="+mn-ea"/>
                <a:cs typeface="+mn-cs"/>
              </a:rPr>
              <a:t> </a:t>
            </a:r>
            <a:endParaRPr kumimoji="0" lang="en-US" sz="1800" b="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i="0"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  Civil law:</a:t>
            </a:r>
            <a:endParaRPr kumimoji="0" lang="en-US" sz="2200" i="0" u="sng"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Civil law is one of the most important branches of private law that regulates the relationships that arise between persons, neither of whom acts as a sovereign. Civil law is the law that regulates financial legal relations - except those related to trade.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a:solidFill>
                  <a:srgbClr val="000000"/>
                </a:solidFill>
                <a:latin typeface="Constantia" panose="02030602050306030303" pitchFamily="18" charset="0"/>
              </a:rPr>
              <a:t>Such as person’s legal </a:t>
            </a:r>
            <a:r>
              <a:rPr kumimoji="0" lang="en-US" sz="2200"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capacity to conclude legal acts, different kinds of legal obligations, and conclusion, execution and termination of different kinds of contracts.</a:t>
            </a:r>
            <a:endParaRPr lang="en-US" sz="2200" dirty="0">
              <a:solidFill>
                <a:srgbClr val="000000"/>
              </a:solidFill>
              <a:latin typeface="Constantia" panose="02030602050306030303"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Civil law is the most important private law branch because it is considered as the basis of all other private law branches. So it is the basis of labor law, commercial law, insurance law…etc.</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a:solidFill>
                  <a:srgbClr val="000000"/>
                </a:solidFill>
                <a:latin typeface="Constantia" panose="02030602050306030303" pitchFamily="18" charset="0"/>
              </a:rPr>
              <a:t>For example: Saudi Civil Transactions law for the year 1444.</a:t>
            </a:r>
            <a:endParaRPr kumimoji="0" lang="en-US" sz="2200"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462C18E0-5F42-F3D5-2639-FE26AD00C37B}"/>
              </a:ext>
            </a:extLst>
          </p:cNvPr>
          <p:cNvPicPr>
            <a:picLocks noChangeAspect="1"/>
          </p:cNvPicPr>
          <p:nvPr/>
        </p:nvPicPr>
        <p:blipFill>
          <a:blip r:embed="rId3"/>
          <a:stretch>
            <a:fillRect/>
          </a:stretch>
        </p:blipFill>
        <p:spPr>
          <a:xfrm>
            <a:off x="9905165" y="3655942"/>
            <a:ext cx="2144596" cy="2655439"/>
          </a:xfrm>
          <a:prstGeom prst="rect">
            <a:avLst/>
          </a:prstGeom>
        </p:spPr>
      </p:pic>
      <p:pic>
        <p:nvPicPr>
          <p:cNvPr id="2050" name="Picture 2" descr="‪Civil &amp; Commercial Law - RAM Advocates &amp; Legal Consultants‬‏">
            <a:extLst>
              <a:ext uri="{FF2B5EF4-FFF2-40B4-BE49-F238E27FC236}">
                <a16:creationId xmlns:a16="http://schemas.microsoft.com/office/drawing/2014/main" id="{D588C052-541B-BDD3-E75E-485C3DDDFE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08248" y="1221909"/>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93715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1" y="1201588"/>
            <a:ext cx="11831138" cy="5576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200" b="1" i="0" u="none" strike="noStrike" kern="1200" cap="none" spc="0" normalizeH="0" baseline="0" noProof="0" dirty="0">
                <a:ln>
                  <a:noFill/>
                </a:ln>
                <a:solidFill>
                  <a:prstClr val="black"/>
                </a:solidFill>
                <a:effectLst/>
                <a:uLnTx/>
                <a:uFillTx/>
                <a:latin typeface="Constantia"/>
                <a:ea typeface="+mn-ea"/>
                <a:cs typeface="+mn-cs"/>
              </a:rPr>
              <a:t>What does it mean to be the basis of all other private law branches?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200" dirty="0">
                <a:solidFill>
                  <a:prstClr val="black"/>
                </a:solidFill>
                <a:latin typeface="Constantia"/>
              </a:rPr>
              <a:t>It means that </a:t>
            </a:r>
            <a:r>
              <a:rPr lang="en-US" sz="2200" u="sng" dirty="0">
                <a:solidFill>
                  <a:prstClr val="black"/>
                </a:solidFill>
                <a:latin typeface="Constantia"/>
              </a:rPr>
              <a:t>it is the common legislation, we refer to if we didn’t find a governing rule in any of the other private law branches.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200" b="0" i="0" u="none" strike="noStrike" kern="1200" cap="none" spc="0" normalizeH="0" baseline="0" noProof="0" dirty="0">
                <a:ln>
                  <a:noFill/>
                </a:ln>
                <a:solidFill>
                  <a:prstClr val="black"/>
                </a:solidFill>
                <a:effectLst/>
                <a:uLnTx/>
                <a:uFillTx/>
                <a:latin typeface="Constantia"/>
                <a:ea typeface="+mn-ea"/>
                <a:cs typeface="+mn-cs"/>
              </a:rPr>
              <a:t>To make more clear let’s take the following example: commercial law govern commercial acts and contracts concluded between merchants.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200" dirty="0">
                <a:solidFill>
                  <a:prstClr val="black"/>
                </a:solidFill>
                <a:latin typeface="Constantia"/>
              </a:rPr>
              <a:t>If we have a dispute between two merchants as to the validity of conclusion of certain contract, and there is no rule to solve such dispute in commercial law or in commercial custom. We shall search for solution of that dispute in the rules of civil law.</a:t>
            </a:r>
            <a:endParaRPr lang="ar-EG" sz="2200" dirty="0">
              <a:solidFill>
                <a:prstClr val="black"/>
              </a:solidFill>
              <a:latin typeface="Constant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200" dirty="0">
                <a:solidFill>
                  <a:prstClr val="black"/>
                </a:solidFill>
                <a:latin typeface="Constantia"/>
              </a:rPr>
              <a:t>The reason for the necessity of referring to the Civil Code and considering it as the source is that the </a:t>
            </a:r>
            <a:r>
              <a:rPr lang="en-US" sz="2200" dirty="0">
                <a:solidFill>
                  <a:srgbClr val="FF0000"/>
                </a:solidFill>
                <a:latin typeface="Constantia"/>
              </a:rPr>
              <a:t>Commercial Code is silent on the general provisions </a:t>
            </a:r>
            <a:r>
              <a:rPr lang="en-US" sz="2200" dirty="0">
                <a:solidFill>
                  <a:prstClr val="black"/>
                </a:solidFill>
                <a:latin typeface="Constantia"/>
              </a:rPr>
              <a:t>and rules, and only provides the special provisions required by its nature. This means that it does not exclude the fundamental rules that came in the Civil Code, as the general reference for obligations and contracts.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200" u="sng" dirty="0">
                <a:solidFill>
                  <a:prstClr val="black"/>
                </a:solidFill>
                <a:latin typeface="Constantia"/>
              </a:rPr>
              <a:t>Same will be applied in labor disputes, and insurance disputes</a:t>
            </a:r>
            <a:r>
              <a:rPr lang="en-US" sz="2200" dirty="0">
                <a:solidFill>
                  <a:prstClr val="black"/>
                </a:solidFill>
                <a:latin typeface="Constantia"/>
              </a:rPr>
              <a:t>...etc.</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619340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894080"/>
            <a:ext cx="9369969" cy="5613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l" rtl="0" eaLnBrk="1" fontAlgn="auto" latinLnBrk="0" hangingPunct="1">
              <a:spcBef>
                <a:spcPts val="0"/>
              </a:spcBef>
              <a:spcAft>
                <a:spcPts val="0"/>
              </a:spcAft>
            </a:pPr>
            <a:endParaRPr lang="en-US" b="1" dirty="0">
              <a:solidFill>
                <a:srgbClr val="000000"/>
              </a:solidFill>
              <a:latin typeface="Constantia" panose="02030602050306030303" pitchFamily="18" charset="0"/>
            </a:endParaRPr>
          </a:p>
          <a:p>
            <a:pPr marL="0" marR="0" indent="0" algn="l" rtl="0" eaLnBrk="1" fontAlgn="auto" latinLnBrk="0" hangingPunct="1">
              <a:spcBef>
                <a:spcPts val="0"/>
              </a:spcBef>
              <a:spcAft>
                <a:spcPts val="0"/>
              </a:spcAft>
            </a:pPr>
            <a:endParaRPr lang="en-US" sz="1800" b="0" i="0" u="none" strike="noStrike" dirty="0">
              <a:effectLst/>
              <a:latin typeface="Arial" panose="020B0604020202020204" pitchFamily="34" charset="0"/>
            </a:endParaRPr>
          </a:p>
          <a:p>
            <a:pPr marL="342900" indent="-342900" algn="l" rtl="0" eaLnBrk="1" fontAlgn="t" latinLnBrk="0" hangingPunct="1">
              <a:spcBef>
                <a:spcPts val="0"/>
              </a:spcBef>
              <a:spcAft>
                <a:spcPts val="0"/>
              </a:spcAft>
              <a:buFont typeface="Arial" panose="020B0604020202020204" pitchFamily="34" charset="0"/>
              <a:buChar char="•"/>
            </a:pPr>
            <a:r>
              <a:rPr lang="en-US" sz="2200" b="1" i="1" strike="noStrike" kern="1200" dirty="0">
                <a:solidFill>
                  <a:srgbClr val="000000"/>
                </a:solidFill>
                <a:effectLst/>
                <a:latin typeface="Constantia" panose="02030602050306030303" pitchFamily="18" charset="0"/>
              </a:rPr>
              <a:t>Commercial law :</a:t>
            </a:r>
            <a:r>
              <a:rPr lang="en-US" sz="2200" i="1" u="none" strike="noStrike" kern="1200" dirty="0">
                <a:solidFill>
                  <a:srgbClr val="000000"/>
                </a:solidFill>
                <a:effectLst/>
                <a:latin typeface="Constantia" panose="02030602050306030303" pitchFamily="18" charset="0"/>
              </a:rPr>
              <a:t>govern financial commercial</a:t>
            </a:r>
            <a:r>
              <a:rPr lang="en-US" sz="2200" i="1" u="none" strike="noStrike" kern="1200" baseline="0" dirty="0">
                <a:solidFill>
                  <a:srgbClr val="000000"/>
                </a:solidFill>
                <a:effectLst/>
                <a:latin typeface="Constantia" panose="02030602050306030303" pitchFamily="18" charset="0"/>
              </a:rPr>
              <a:t> relations, </a:t>
            </a:r>
            <a:r>
              <a:rPr lang="en-US" sz="2200" i="1" u="none" strike="noStrike" kern="1200" dirty="0">
                <a:solidFill>
                  <a:srgbClr val="000000"/>
                </a:solidFill>
                <a:effectLst/>
                <a:latin typeface="Constantia" panose="02030602050306030303" pitchFamily="18" charset="0"/>
              </a:rPr>
              <a:t>trade, merchants ,</a:t>
            </a:r>
            <a:r>
              <a:rPr lang="en-US" sz="2200" i="1" u="none" strike="noStrike" kern="1200" baseline="0" dirty="0">
                <a:solidFill>
                  <a:srgbClr val="000000"/>
                </a:solidFill>
                <a:effectLst/>
                <a:latin typeface="Constantia" panose="02030602050306030303" pitchFamily="18" charset="0"/>
              </a:rPr>
              <a:t> commercial companies </a:t>
            </a:r>
            <a:r>
              <a:rPr lang="en-US" sz="2200" i="1" u="none" strike="noStrike" kern="1200" dirty="0">
                <a:solidFill>
                  <a:srgbClr val="000000"/>
                </a:solidFill>
                <a:effectLst/>
                <a:latin typeface="Constantia" panose="02030602050306030303" pitchFamily="18" charset="0"/>
              </a:rPr>
              <a:t>and commercial contracts </a:t>
            </a:r>
            <a:r>
              <a:rPr lang="ar-EG" sz="2200" i="1" u="none" strike="noStrike" kern="1200" dirty="0">
                <a:solidFill>
                  <a:srgbClr val="000000"/>
                </a:solidFill>
                <a:effectLst/>
                <a:latin typeface="Constantia" panose="02030602050306030303" pitchFamily="18" charset="0"/>
                <a:cs typeface="Constantia" panose="02030602050306030303" pitchFamily="18" charset="0"/>
              </a:rPr>
              <a:t> </a:t>
            </a:r>
            <a:r>
              <a:rPr lang="en-US" sz="2200" i="1" u="none" strike="noStrike" kern="1200" dirty="0">
                <a:solidFill>
                  <a:srgbClr val="000000"/>
                </a:solidFill>
                <a:effectLst/>
                <a:latin typeface="Constantia" panose="02030602050306030303" pitchFamily="18" charset="0"/>
              </a:rPr>
              <a:t>in general (commercial</a:t>
            </a:r>
            <a:r>
              <a:rPr lang="en-US" sz="2200" i="1" u="none" strike="noStrike" kern="1200" baseline="0" dirty="0">
                <a:solidFill>
                  <a:srgbClr val="000000"/>
                </a:solidFill>
                <a:effectLst/>
                <a:latin typeface="Constantia" panose="02030602050306030303" pitchFamily="18" charset="0"/>
              </a:rPr>
              <a:t> financial relations)</a:t>
            </a:r>
            <a:r>
              <a:rPr lang="en-US" sz="2200" i="1" u="none" strike="noStrike" kern="1200" dirty="0">
                <a:solidFill>
                  <a:srgbClr val="000000"/>
                </a:solidFill>
                <a:effectLst/>
                <a:latin typeface="Constantia" panose="02030602050306030303" pitchFamily="18" charset="0"/>
              </a:rPr>
              <a:t>.</a:t>
            </a:r>
          </a:p>
          <a:p>
            <a:pPr marL="285750" indent="-285750" algn="l" rtl="0" eaLnBrk="1" fontAlgn="t" latinLnBrk="0" hangingPunct="1">
              <a:spcBef>
                <a:spcPts val="0"/>
              </a:spcBef>
              <a:spcAft>
                <a:spcPts val="0"/>
              </a:spcAft>
              <a:buFont typeface="Arial" panose="020B0604020202020204" pitchFamily="34" charset="0"/>
              <a:buChar char="•"/>
            </a:pPr>
            <a:endParaRPr lang="en-US" sz="2200" b="0" i="1" dirty="0">
              <a:solidFill>
                <a:srgbClr val="000000"/>
              </a:solidFill>
              <a:latin typeface="Constantia" panose="02030602050306030303" pitchFamily="18" charset="0"/>
            </a:endParaRPr>
          </a:p>
          <a:p>
            <a:pPr marL="285750" indent="-285750" algn="l" rtl="0" eaLnBrk="1" fontAlgn="t" latinLnBrk="0" hangingPunct="1">
              <a:spcBef>
                <a:spcPts val="0"/>
              </a:spcBef>
              <a:spcAft>
                <a:spcPts val="0"/>
              </a:spcAft>
              <a:buFont typeface="Arial" panose="020B0604020202020204" pitchFamily="34" charset="0"/>
              <a:buChar char="•"/>
            </a:pPr>
            <a:r>
              <a:rPr lang="en-US" sz="2200" i="1" u="none" strike="noStrike" dirty="0">
                <a:solidFill>
                  <a:srgbClr val="000000"/>
                </a:solidFill>
                <a:effectLst/>
                <a:latin typeface="Constantia" panose="02030602050306030303" pitchFamily="18" charset="0"/>
              </a:rPr>
              <a:t>For example: Saudi Commercial law issued by Royal Decree No. M/2 dated 15/1/1390</a:t>
            </a:r>
            <a:r>
              <a:rPr lang="en-US" sz="2200" i="1" dirty="0">
                <a:solidFill>
                  <a:srgbClr val="000000"/>
                </a:solidFill>
                <a:latin typeface="Constantia" panose="02030602050306030303" pitchFamily="18" charset="0"/>
              </a:rPr>
              <a:t>. and Saudi Companies Law issued by Royal Decree No. (M/132) dated 12/1/1443</a:t>
            </a:r>
            <a:endParaRPr kumimoji="0" lang="en-US" sz="26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462C18E0-5F42-F3D5-2639-FE26AD00C37B}"/>
              </a:ext>
            </a:extLst>
          </p:cNvPr>
          <p:cNvPicPr>
            <a:picLocks noChangeAspect="1"/>
          </p:cNvPicPr>
          <p:nvPr/>
        </p:nvPicPr>
        <p:blipFill>
          <a:blip r:embed="rId4"/>
          <a:stretch>
            <a:fillRect/>
          </a:stretch>
        </p:blipFill>
        <p:spPr>
          <a:xfrm>
            <a:off x="9905165" y="3655942"/>
            <a:ext cx="2144596" cy="2655439"/>
          </a:xfrm>
          <a:prstGeom prst="rect">
            <a:avLst/>
          </a:prstGeom>
        </p:spPr>
      </p:pic>
      <p:pic>
        <p:nvPicPr>
          <p:cNvPr id="2050" name="Picture 2" descr="‪Civil &amp; Commercial Law - RAM Advocates &amp; Legal Consultants‬‏">
            <a:extLst>
              <a:ext uri="{FF2B5EF4-FFF2-40B4-BE49-F238E27FC236}">
                <a16:creationId xmlns:a16="http://schemas.microsoft.com/office/drawing/2014/main" id="{D588C052-541B-BDD3-E75E-485C3DDDFE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08248" y="1221909"/>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7267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155869"/>
            <a:ext cx="9369969" cy="535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2200" b="0" i="1" u="none" strike="noStrike" kern="1200" cap="none" spc="0" normalizeH="0" baseline="0" noProof="0" dirty="0">
              <a:ln>
                <a:noFill/>
              </a:ln>
              <a:solidFill>
                <a:srgbClr val="000000"/>
              </a:solidFill>
              <a:effectLst/>
              <a:uLnTx/>
              <a:uFillTx/>
              <a:latin typeface="Constantia" panose="02030602050306030303" pitchFamily="18"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 Characteristics of commercial transactions :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1- Speed ​​and flexibility: </a:t>
            </a:r>
            <a:r>
              <a:rPr kumimoji="0" lang="en-US" sz="2200" b="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Civil transactions differ from commercial transactions in that the former are characterized by slowness, </a:t>
            </a:r>
            <a:r>
              <a:rPr kumimoji="0" lang="en-US" sz="2200" b="0" i="1"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while commercial transactions are characterized by speed, simple procedures, and avoidance of formalities</a:t>
            </a:r>
            <a:r>
              <a:rPr kumimoji="0" lang="en-US" sz="2200" b="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 as is the case with freedom of proof for commercial transactions, while civil transactions require writing to prove most legal transactions.</a:t>
            </a:r>
            <a:r>
              <a:rPr kumimoji="0" lang="ar-EG" sz="2200" b="0" i="1" u="none" strike="noStrike" kern="1200" cap="none" spc="0" normalizeH="0" baseline="0" noProof="0" dirty="0">
                <a:ln>
                  <a:noFill/>
                </a:ln>
                <a:solidFill>
                  <a:srgbClr val="000000"/>
                </a:solidFill>
                <a:effectLst/>
                <a:uLnTx/>
                <a:uFillTx/>
                <a:latin typeface="Constantia" panose="02030602050306030303" pitchFamily="18"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2- Credit and trust: </a:t>
            </a:r>
            <a:r>
              <a:rPr kumimoji="0" lang="en-US" sz="2200" b="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The </a:t>
            </a:r>
            <a:r>
              <a:rPr kumimoji="0" lang="en-US" sz="2200" b="0" i="1"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credit that the merchant needs and the trust that must be available to others in order to grant credit to the merchant, </a:t>
            </a:r>
            <a:r>
              <a:rPr kumimoji="0" lang="en-US" sz="2200" b="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as the merchant needs credit if he buys the goods necessary for his trade without being able to pay their price or part of it, and he also needs credit if he borrows for his business affairs, as credit is an essential element for him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6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462C18E0-5F42-F3D5-2639-FE26AD00C37B}"/>
              </a:ext>
            </a:extLst>
          </p:cNvPr>
          <p:cNvPicPr>
            <a:picLocks noChangeAspect="1"/>
          </p:cNvPicPr>
          <p:nvPr/>
        </p:nvPicPr>
        <p:blipFill>
          <a:blip r:embed="rId4"/>
          <a:stretch>
            <a:fillRect/>
          </a:stretch>
        </p:blipFill>
        <p:spPr>
          <a:xfrm>
            <a:off x="9905165" y="3655942"/>
            <a:ext cx="2144596" cy="2655439"/>
          </a:xfrm>
          <a:prstGeom prst="rect">
            <a:avLst/>
          </a:prstGeom>
        </p:spPr>
      </p:pic>
      <p:pic>
        <p:nvPicPr>
          <p:cNvPr id="2050" name="Picture 2" descr="‪Civil &amp; Commercial Law - RAM Advocates &amp; Legal Consultants‬‏">
            <a:extLst>
              <a:ext uri="{FF2B5EF4-FFF2-40B4-BE49-F238E27FC236}">
                <a16:creationId xmlns:a16="http://schemas.microsoft.com/office/drawing/2014/main" id="{D588C052-541B-BDD3-E75E-485C3DDDFE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08248" y="1221909"/>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8986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056636"/>
            <a:ext cx="9847488" cy="5721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US" sz="1800" b="1"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200" b="1" i="1"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 </a:t>
            </a:r>
            <a:r>
              <a:rPr kumimoji="0" lang="en-US" sz="2400" b="1" i="1"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Labor law:</a:t>
            </a:r>
            <a:endPar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20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Labor law is a set of legal rules that regulate the relationship </a:t>
            </a:r>
            <a:r>
              <a:rPr kumimoji="0" lang="en-US" sz="2200" b="1" i="1" u="none" strike="noStrike" kern="1200" cap="none" spc="0" normalizeH="0" baseline="0" noProof="0" dirty="0">
                <a:ln>
                  <a:noFill/>
                </a:ln>
                <a:solidFill>
                  <a:srgbClr val="FF0000"/>
                </a:solidFill>
                <a:effectLst/>
                <a:uLnTx/>
                <a:uFillTx/>
                <a:latin typeface="Constantia" panose="02030602050306030303" pitchFamily="18" charset="0"/>
                <a:ea typeface="+mn-ea"/>
                <a:cs typeface="+mn-cs"/>
              </a:rPr>
              <a:t>between workers and employers</a:t>
            </a:r>
            <a:r>
              <a:rPr kumimoji="0" lang="en-US" sz="220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20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 The idea of ​​establishing labor law dates back to the Industrial Revolution and the emergence of the working class, which was subjected to social injustice for a period of time. The labor law was issued with the aim of preserving workers' rights and protecting them from arbitrary harm from employers.</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20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 Labor law includes many rules that regulate individual employment contracts and joint employment contracts, such as: determining the number of working hours, the worker's right to weekly or annual paid vacations, setting a limit for the minimum wage rate, the method of terminating the employment contract without arbitrariness, and compensating the worker in the event of arbitrary dismissal. It also regulates collective labor relations; such as: unions, their organization, workers' strikes, and collective labor disputes</a:t>
            </a:r>
            <a:r>
              <a:rPr kumimoji="0" lang="en-US" sz="18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 </a:t>
            </a:r>
            <a:endParaRPr kumimoji="0" lang="ar-EG" sz="18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For example: Saudi Labor Law issued by Royal Decree No. M/51 dated 23/8/1426. and </a:t>
            </a:r>
            <a:r>
              <a:rPr lang="en-US" b="1" i="1" dirty="0">
                <a:solidFill>
                  <a:srgbClr val="000000"/>
                </a:solidFill>
                <a:latin typeface="Constantia" panose="02030602050306030303" pitchFamily="18" charset="0"/>
              </a:rPr>
              <a:t>the </a:t>
            </a:r>
            <a:r>
              <a:rPr kumimoji="0" lang="en-US" sz="18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Egyptian Labor Law No. 12 of 2003.</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6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855193"/>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10314848" y="2692179"/>
            <a:ext cx="1780359" cy="2046191"/>
          </a:xfrm>
          <a:prstGeom prst="rect">
            <a:avLst/>
          </a:prstGeom>
        </p:spPr>
      </p:pic>
    </p:spTree>
    <p:extLst>
      <p:ext uri="{BB962C8B-B14F-4D97-AF65-F5344CB8AC3E}">
        <p14:creationId xmlns:p14="http://schemas.microsoft.com/office/powerpoint/2010/main" val="32267405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155869"/>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1"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 Private international law:</a:t>
            </a:r>
            <a:endParaRPr kumimoji="0" lang="en-US" sz="2400" b="0" i="0" u="sng"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Private International Law or International Private Law governs: rules of nationality, rights and duties of foreigners, and the choice of law to apply when there are conflicts in the domestic law of different countries or nationalities related to private transactions. </a:t>
            </a:r>
            <a:endParaRPr kumimoji="0" lang="ar-EG" sz="2200" b="0"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For example a commercial contract between an Egyptian and British that will  be executed in Egypt. So we need a rule in the private international law to define which law will govern the execution of that contract  ( the Egyptian or British law). </a:t>
            </a:r>
            <a:endParaRPr kumimoji="0" lang="en-US" sz="2200" b="0"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This means that there is a dispute or transaction that involves  a foreign element with different nationality and needs defining the following: what jurisdiction applies - choice of court, choice of applicable law, and recognition or enforcement of a foreign judgment</a:t>
            </a:r>
            <a:r>
              <a:rPr kumimoji="0" lang="en-US" sz="18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33247" y="2875059"/>
            <a:ext cx="2144596" cy="2046191"/>
          </a:xfrm>
          <a:prstGeom prst="rect">
            <a:avLst/>
          </a:prstGeom>
        </p:spPr>
      </p:pic>
    </p:spTree>
    <p:extLst>
      <p:ext uri="{BB962C8B-B14F-4D97-AF65-F5344CB8AC3E}">
        <p14:creationId xmlns:p14="http://schemas.microsoft.com/office/powerpoint/2010/main" val="39029130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8793662" cy="57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061717"/>
            <a:ext cx="9395045" cy="5716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  T</a:t>
            </a:r>
            <a:r>
              <a:rPr kumimoji="0" lang="ar-EG" sz="2400" b="1" i="0" u="sng" strike="noStrike" kern="1200" cap="none" spc="0" normalizeH="0" baseline="0" noProof="0" dirty="0" err="1">
                <a:ln>
                  <a:noFill/>
                </a:ln>
                <a:solidFill>
                  <a:srgbClr val="000000"/>
                </a:solidFill>
                <a:effectLst/>
                <a:uLnTx/>
                <a:uFillTx/>
                <a:latin typeface="Constantia" panose="02030602050306030303" pitchFamily="18" charset="0"/>
                <a:ea typeface="+mn-ea"/>
                <a:cs typeface="Constantia" panose="02030602050306030303" pitchFamily="18" charset="0"/>
              </a:rPr>
              <a:t>ransportation</a:t>
            </a:r>
            <a:r>
              <a:rPr kumimoji="0" lang="ar-EG" sz="2400" b="1" i="0" u="sng" strike="noStrike" kern="1200" cap="none" spc="0" normalizeH="0" baseline="0" noProof="0" dirty="0">
                <a:ln>
                  <a:noFill/>
                </a:ln>
                <a:solidFill>
                  <a:srgbClr val="000000"/>
                </a:solidFill>
                <a:effectLst/>
                <a:uLnTx/>
                <a:uFillTx/>
                <a:latin typeface="Constantia" panose="02030602050306030303" pitchFamily="18" charset="0"/>
                <a:ea typeface="+mn-ea"/>
                <a:cs typeface="Constantia" panose="02030602050306030303" pitchFamily="18" charset="0"/>
              </a:rPr>
              <a:t> law</a:t>
            </a:r>
            <a:r>
              <a:rPr kumimoji="0" lang="en-US" sz="2400" b="1" i="0"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s:</a:t>
            </a:r>
            <a:endParaRPr kumimoji="0" lang="en-US" sz="2400" b="0" i="0" u="sng"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283464" marR="0" lvl="0" indent="-283464" algn="l" defTabSz="914400" rtl="0" eaLnBrk="1" fontAlgn="t" latinLnBrk="0" hangingPunct="1">
              <a:lnSpc>
                <a:spcPct val="100000"/>
              </a:lnSpc>
              <a:spcBef>
                <a:spcPts val="0"/>
              </a:spcBef>
              <a:spcAft>
                <a:spcPts val="0"/>
              </a:spcAft>
              <a:buClrTx/>
              <a:buSzTx/>
              <a:buFontTx/>
              <a:buNone/>
              <a:tabLst/>
              <a:defRPr/>
            </a:pPr>
            <a:r>
              <a:rPr lang="en-US" sz="2400" b="1" dirty="0">
                <a:solidFill>
                  <a:srgbClr val="000000"/>
                </a:solidFill>
                <a:latin typeface="Constantia" panose="02030602050306030303" pitchFamily="18" charset="0"/>
                <a:cs typeface="Constantia" panose="02030602050306030303" pitchFamily="18" charset="0"/>
              </a:rPr>
              <a:t>A- M</a:t>
            </a:r>
            <a:r>
              <a:rPr kumimoji="0" lang="ar-EG" sz="2400" b="1" i="0" u="none" strike="noStrike" kern="1200" cap="none" spc="0" normalizeH="0" baseline="0" noProof="0" dirty="0" err="1">
                <a:ln>
                  <a:noFill/>
                </a:ln>
                <a:solidFill>
                  <a:srgbClr val="000000"/>
                </a:solidFill>
                <a:effectLst/>
                <a:uLnTx/>
                <a:uFillTx/>
                <a:latin typeface="Constantia" panose="02030602050306030303" pitchFamily="18" charset="0"/>
                <a:ea typeface="+mn-ea"/>
                <a:cs typeface="Constantia" panose="02030602050306030303" pitchFamily="18" charset="0"/>
              </a:rPr>
              <a:t>aritime</a:t>
            </a:r>
            <a:r>
              <a:rPr kumimoji="0" lang="ar-EG" sz="2400" b="1" i="0" u="none" strike="noStrike" kern="1200" cap="none" spc="0" normalizeH="0" baseline="0" noProof="0" dirty="0">
                <a:ln>
                  <a:noFill/>
                </a:ln>
                <a:solidFill>
                  <a:srgbClr val="000000"/>
                </a:solidFill>
                <a:effectLst/>
                <a:uLnTx/>
                <a:uFillTx/>
                <a:latin typeface="Constantia" panose="02030602050306030303" pitchFamily="18" charset="0"/>
                <a:ea typeface="+mn-ea"/>
                <a:cs typeface="Constantia" panose="02030602050306030303" pitchFamily="18" charset="0"/>
              </a:rPr>
              <a:t> law</a:t>
            </a:r>
            <a:r>
              <a:rPr kumimoji="0" lang="en-US" sz="2400" b="1" i="0" u="none" strike="noStrike" kern="1200" cap="none" spc="0" normalizeH="0" baseline="0" noProof="0" dirty="0">
                <a:ln>
                  <a:noFill/>
                </a:ln>
                <a:solidFill>
                  <a:srgbClr val="000000"/>
                </a:solidFill>
                <a:effectLst/>
                <a:uLnTx/>
                <a:uFillTx/>
                <a:latin typeface="Constantia" panose="02030602050306030303" pitchFamily="18" charset="0"/>
                <a:ea typeface="+mn-ea"/>
                <a:cs typeface="Constantia" panose="02030602050306030303" pitchFamily="18" charset="0"/>
              </a:rPr>
              <a:t>: </a:t>
            </a:r>
            <a:r>
              <a:rPr lang="en-US" sz="2200" i="1" dirty="0">
                <a:solidFill>
                  <a:srgbClr val="000000"/>
                </a:solidFill>
                <a:latin typeface="Constantia" panose="02030602050306030303" pitchFamily="18" charset="0"/>
              </a:rPr>
              <a:t>Maritime law is a distinct legal framework that sets out the rules and regulations relating to activities taking place in navigable waters. In most countries, maritime law operates separately to other national legal systems. </a:t>
            </a:r>
          </a:p>
          <a:p>
            <a:pPr marL="283464" marR="0" lvl="0" indent="-283464" algn="l" defTabSz="914400" rtl="0" eaLnBrk="1" fontAlgn="t" latinLnBrk="0" hangingPunct="1">
              <a:lnSpc>
                <a:spcPct val="100000"/>
              </a:lnSpc>
              <a:spcBef>
                <a:spcPts val="0"/>
              </a:spcBef>
              <a:spcAft>
                <a:spcPts val="0"/>
              </a:spcAft>
              <a:buClrTx/>
              <a:buSzTx/>
              <a:buFontTx/>
              <a:buNone/>
              <a:tabLst/>
              <a:defRPr/>
            </a:pPr>
            <a:endParaRPr lang="en-US" sz="2200" i="1" dirty="0">
              <a:solidFill>
                <a:srgbClr val="000000"/>
              </a:solidFill>
              <a:latin typeface="Constantia" panose="02030602050306030303" pitchFamily="18" charset="0"/>
            </a:endParaRPr>
          </a:p>
          <a:p>
            <a:pPr marL="283464" marR="0" lvl="0" indent="-283464" algn="l" defTabSz="914400" rtl="0" eaLnBrk="1" fontAlgn="t" latinLnBrk="0" hangingPunct="1">
              <a:lnSpc>
                <a:spcPct val="100000"/>
              </a:lnSpc>
              <a:spcBef>
                <a:spcPts val="0"/>
              </a:spcBef>
              <a:spcAft>
                <a:spcPts val="0"/>
              </a:spcAft>
              <a:buClrTx/>
              <a:buSzTx/>
              <a:buFontTx/>
              <a:buNone/>
              <a:tabLst/>
              <a:defRPr/>
            </a:pPr>
            <a:r>
              <a:rPr lang="en-US" sz="2200" i="1" dirty="0">
                <a:solidFill>
                  <a:srgbClr val="000000"/>
                </a:solidFill>
                <a:latin typeface="Constantia" panose="02030602050306030303" pitchFamily="18" charset="0"/>
              </a:rPr>
              <a:t>The laws, conventions and treaties that make up maritime law govern legal issues arising from a wide range of activities (e.g. commercial shipping, commercial ocean-based activities, and passenger transportation via commercial waterways) and define the rights and responsibilities of individuals and entities involved in maritime trade and transportation (e.g. passengers, crew, shipowners, </a:t>
            </a:r>
            <a:r>
              <a:rPr lang="en-US" sz="2200" i="1" dirty="0" err="1">
                <a:solidFill>
                  <a:srgbClr val="000000"/>
                </a:solidFill>
                <a:latin typeface="Constantia" panose="02030602050306030303" pitchFamily="18" charset="0"/>
              </a:rPr>
              <a:t>etc</a:t>
            </a:r>
            <a:r>
              <a:rPr lang="en-US" sz="2200" i="1" dirty="0">
                <a:solidFill>
                  <a:srgbClr val="000000"/>
                </a:solidFill>
                <a:latin typeface="Constantia" panose="02030602050306030303" pitchFamily="18" charset="0"/>
              </a:rPr>
              <a:t>) and maritime insurance).</a:t>
            </a:r>
          </a:p>
          <a:p>
            <a:pPr marL="283464" marR="0" lvl="0" indent="-283464" algn="l" defTabSz="914400" rtl="0" eaLnBrk="1" fontAlgn="t" latinLnBrk="0" hangingPunct="1">
              <a:lnSpc>
                <a:spcPct val="100000"/>
              </a:lnSpc>
              <a:spcBef>
                <a:spcPts val="0"/>
              </a:spcBef>
              <a:spcAft>
                <a:spcPts val="0"/>
              </a:spcAft>
              <a:buClrTx/>
              <a:buSzTx/>
              <a:buFontTx/>
              <a:buNone/>
              <a:tabLst/>
              <a:defRPr/>
            </a:pPr>
            <a:endParaRPr lang="en-US" sz="2200" i="1" dirty="0">
              <a:solidFill>
                <a:srgbClr val="000000"/>
              </a:solidFill>
              <a:latin typeface="Constantia" panose="02030602050306030303" pitchFamily="18" charset="0"/>
            </a:endParaRPr>
          </a:p>
          <a:p>
            <a:pPr marL="283464" marR="0" lvl="0" indent="-283464" algn="l" defTabSz="914400" rtl="0" eaLnBrk="1" fontAlgn="t" latinLnBrk="0" hangingPunct="1">
              <a:lnSpc>
                <a:spcPct val="100000"/>
              </a:lnSpc>
              <a:spcBef>
                <a:spcPts val="0"/>
              </a:spcBef>
              <a:spcAft>
                <a:spcPts val="0"/>
              </a:spcAft>
              <a:buClrTx/>
              <a:buSzTx/>
              <a:buFontTx/>
              <a:buNone/>
              <a:tabLst/>
              <a:defRPr/>
            </a:pPr>
            <a:r>
              <a:rPr lang="en-US" sz="2000" b="1" i="1" dirty="0">
                <a:solidFill>
                  <a:srgbClr val="000000"/>
                </a:solidFill>
                <a:latin typeface="Constantia" panose="02030602050306030303" pitchFamily="18" charset="0"/>
              </a:rPr>
              <a:t>For example: Saudi Commercial Maritime System issued by Royal Decree No. (M/33) dated 04/05/1440 AH</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9760" y="79524"/>
            <a:ext cx="1865812" cy="885675"/>
          </a:xfrm>
          <a:prstGeom prst="rect">
            <a:avLst/>
          </a:prstGeom>
        </p:spPr>
      </p:pic>
      <p:pic>
        <p:nvPicPr>
          <p:cNvPr id="4" name="Picture 3">
            <a:extLst>
              <a:ext uri="{FF2B5EF4-FFF2-40B4-BE49-F238E27FC236}">
                <a16:creationId xmlns:a16="http://schemas.microsoft.com/office/drawing/2014/main" id="{4A4DE7C6-AC6F-F30A-F338-01DFBB8F470C}"/>
              </a:ext>
            </a:extLst>
          </p:cNvPr>
          <p:cNvPicPr>
            <a:picLocks noChangeAspect="1"/>
          </p:cNvPicPr>
          <p:nvPr/>
        </p:nvPicPr>
        <p:blipFill>
          <a:blip r:embed="rId3"/>
          <a:srcRect l="50791"/>
          <a:stretch/>
        </p:blipFill>
        <p:spPr>
          <a:xfrm>
            <a:off x="9933247" y="2875059"/>
            <a:ext cx="2144596" cy="2046191"/>
          </a:xfrm>
          <a:prstGeom prst="rect">
            <a:avLst/>
          </a:prstGeom>
        </p:spPr>
      </p:pic>
    </p:spTree>
    <p:extLst>
      <p:ext uri="{BB962C8B-B14F-4D97-AF65-F5344CB8AC3E}">
        <p14:creationId xmlns:p14="http://schemas.microsoft.com/office/powerpoint/2010/main" val="4096117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556781"/>
            <a:ext cx="913088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549399"/>
            <a:ext cx="9130885" cy="4277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onstantia" panose="02030602050306030303" pitchFamily="18" charset="0"/>
                <a:ea typeface="+mn-ea"/>
                <a:cs typeface="+mn-cs"/>
              </a:rPr>
              <a:t>w </a:t>
            </a:r>
            <a:r>
              <a:rPr kumimoji="0" lang="en-US" sz="2400" b="1" i="0"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  T</a:t>
            </a:r>
            <a:r>
              <a:rPr kumimoji="0" lang="ar-EG" sz="2400" b="1" i="0" u="sng" strike="noStrike" kern="1200" cap="none" spc="0" normalizeH="0" baseline="0" noProof="0" dirty="0" err="1">
                <a:ln>
                  <a:noFill/>
                </a:ln>
                <a:solidFill>
                  <a:srgbClr val="000000"/>
                </a:solidFill>
                <a:effectLst/>
                <a:uLnTx/>
                <a:uFillTx/>
                <a:latin typeface="Constantia" panose="02030602050306030303" pitchFamily="18" charset="0"/>
                <a:ea typeface="+mn-ea"/>
                <a:cs typeface="Constantia" panose="02030602050306030303" pitchFamily="18" charset="0"/>
              </a:rPr>
              <a:t>ransportation</a:t>
            </a:r>
            <a:r>
              <a:rPr kumimoji="0" lang="ar-EG" sz="2400" b="1" i="0" u="sng" strike="noStrike" kern="1200" cap="none" spc="0" normalizeH="0" baseline="0" noProof="0" dirty="0">
                <a:ln>
                  <a:noFill/>
                </a:ln>
                <a:solidFill>
                  <a:srgbClr val="000000"/>
                </a:solidFill>
                <a:effectLst/>
                <a:uLnTx/>
                <a:uFillTx/>
                <a:latin typeface="Constantia" panose="02030602050306030303" pitchFamily="18" charset="0"/>
                <a:ea typeface="+mn-ea"/>
                <a:cs typeface="Constantia" panose="02030602050306030303" pitchFamily="18" charset="0"/>
              </a:rPr>
              <a:t> law</a:t>
            </a:r>
            <a:r>
              <a:rPr kumimoji="0" lang="en-US" sz="2400" b="1" i="0" u="sng" strike="noStrike" kern="1200" cap="none" spc="0" normalizeH="0" baseline="0" noProof="0" dirty="0">
                <a:ln>
                  <a:noFill/>
                </a:ln>
                <a:solidFill>
                  <a:srgbClr val="000000"/>
                </a:solidFill>
                <a:effectLst/>
                <a:uLnTx/>
                <a:uFillTx/>
                <a:latin typeface="Constantia" panose="02030602050306030303" pitchFamily="18" charset="0"/>
                <a:ea typeface="+mn-ea"/>
                <a:cs typeface="+mn-cs"/>
              </a:rPr>
              <a:t>s:</a:t>
            </a:r>
            <a:endParaRPr kumimoji="0" lang="en-US" sz="2400" b="0" i="0" u="sng"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283464" marR="0" lvl="0" indent="-283464" algn="l" defTabSz="914400" rtl="0" eaLnBrk="1" fontAlgn="t"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283464" marR="0" lvl="0" indent="-283464" algn="l" defTabSz="914400" rtl="0" eaLnBrk="1" fontAlgn="t"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onstantia" panose="02030602050306030303" pitchFamily="18" charset="0"/>
                <a:ea typeface="+mn-ea"/>
                <a:cs typeface="Constantia" panose="02030602050306030303" pitchFamily="18" charset="0"/>
              </a:rPr>
              <a:t>B- A</a:t>
            </a:r>
            <a:r>
              <a:rPr kumimoji="0" lang="ar-EG" sz="1800" b="1" i="0" u="none" strike="noStrike" kern="1200" cap="none" spc="0" normalizeH="0" baseline="0" noProof="0" dirty="0" err="1">
                <a:ln>
                  <a:noFill/>
                </a:ln>
                <a:solidFill>
                  <a:srgbClr val="000000"/>
                </a:solidFill>
                <a:effectLst/>
                <a:uLnTx/>
                <a:uFillTx/>
                <a:latin typeface="Constantia" panose="02030602050306030303" pitchFamily="18" charset="0"/>
                <a:ea typeface="+mn-ea"/>
                <a:cs typeface="Constantia" panose="02030602050306030303" pitchFamily="18" charset="0"/>
              </a:rPr>
              <a:t>viation</a:t>
            </a:r>
            <a:r>
              <a:rPr kumimoji="0" lang="ar-EG" sz="1800" b="1" i="0" u="none" strike="noStrike" kern="1200" cap="none" spc="0" normalizeH="0" baseline="0" noProof="0" dirty="0">
                <a:ln>
                  <a:noFill/>
                </a:ln>
                <a:solidFill>
                  <a:srgbClr val="000000"/>
                </a:solidFill>
                <a:effectLst/>
                <a:uLnTx/>
                <a:uFillTx/>
                <a:latin typeface="Constantia" panose="02030602050306030303" pitchFamily="18" charset="0"/>
                <a:ea typeface="+mn-ea"/>
                <a:cs typeface="Constantia" panose="02030602050306030303" pitchFamily="18" charset="0"/>
              </a:rPr>
              <a:t> law</a:t>
            </a:r>
            <a:r>
              <a:rPr kumimoji="0" lang="en-US" sz="1800" b="1" i="0" u="none" strike="noStrike" kern="1200" cap="none" spc="0" normalizeH="0" baseline="0" noProof="0" dirty="0">
                <a:ln>
                  <a:noFill/>
                </a:ln>
                <a:solidFill>
                  <a:srgbClr val="000000"/>
                </a:solidFill>
                <a:effectLst/>
                <a:uLnTx/>
                <a:uFillTx/>
                <a:latin typeface="Constantia" panose="02030602050306030303" pitchFamily="18" charset="0"/>
                <a:ea typeface="+mn-ea"/>
                <a:cs typeface="Constantia" panose="02030602050306030303" pitchFamily="18" charset="0"/>
              </a:rPr>
              <a:t>.</a:t>
            </a:r>
            <a:r>
              <a:rPr kumimoji="0" lang="en-US" sz="1800" b="1" i="0" u="none" strike="noStrike" kern="1200" cap="none" spc="0" normalizeH="0" baseline="0" noProof="0" dirty="0">
                <a:ln>
                  <a:noFill/>
                </a:ln>
                <a:solidFill>
                  <a:prstClr val="white"/>
                </a:solidFill>
                <a:effectLst/>
                <a:uLnTx/>
                <a:uFillTx/>
                <a:latin typeface="Arial" panose="020B0604020202020204" pitchFamily="34" charset="0"/>
                <a:ea typeface="+mn-ea"/>
                <a:cs typeface="Constantia" panose="02030602050306030303" pitchFamily="18" charset="0"/>
              </a:rPr>
              <a:t> </a:t>
            </a:r>
            <a:r>
              <a:rPr kumimoji="0" lang="en-US" sz="2200" b="0"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Aviation law covers the legal aspects of air transport, the use and regulation of airspace, and air travel business, including airport operations. Legal issues range from aircraft accidents to noise complaints  and air insurance.</a:t>
            </a:r>
          </a:p>
          <a:p>
            <a:pPr marL="283464" marR="0" lvl="0" indent="-283464" algn="l" defTabSz="914400" rtl="0" eaLnBrk="1" fontAlgn="t" latinLnBrk="0" hangingPunct="1">
              <a:lnSpc>
                <a:spcPct val="100000"/>
              </a:lnSpc>
              <a:spcBef>
                <a:spcPts val="0"/>
              </a:spcBef>
              <a:spcAft>
                <a:spcPts val="0"/>
              </a:spcAft>
              <a:buClrTx/>
              <a:buSzTx/>
              <a:buFontTx/>
              <a:buNone/>
              <a:tabLst/>
              <a:defRPr/>
            </a:pPr>
            <a:endParaRPr kumimoji="0" lang="ar-EG" sz="2200" b="0" i="1" u="none" strike="noStrike" kern="1200" cap="none" spc="0" normalizeH="0" baseline="0" noProof="0" dirty="0">
              <a:ln>
                <a:noFill/>
              </a:ln>
              <a:solidFill>
                <a:srgbClr val="000000"/>
              </a:solidFill>
              <a:effectLst/>
              <a:uLnTx/>
              <a:uFillTx/>
              <a:latin typeface="Constantia" panose="02030602050306030303" pitchFamily="18" charset="0"/>
              <a:ea typeface="+mn-ea"/>
              <a:cs typeface="Arial" panose="020B0604020202020204" pitchFamily="34" charset="0"/>
            </a:endParaRPr>
          </a:p>
          <a:p>
            <a:pPr marL="283464" marR="0" lvl="0" indent="-283464" algn="l" defTabSz="914400" rtl="0" eaLnBrk="1" fontAlgn="t"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000000"/>
                </a:solidFill>
                <a:effectLst/>
                <a:uLnTx/>
                <a:uFillTx/>
                <a:latin typeface="Constantia" panose="02030602050306030303" pitchFamily="18" charset="0"/>
                <a:ea typeface="+mn-ea"/>
                <a:cs typeface="+mn-cs"/>
              </a:rPr>
              <a:t>For example: Saudi Civil Aviation System under Royal Decree No. M/44 dated 7/18/1426.</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6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200" y="70762"/>
            <a:ext cx="2292532" cy="1017755"/>
          </a:xfrm>
          <a:prstGeom prst="rect">
            <a:avLst/>
          </a:prstGeom>
        </p:spPr>
      </p:pic>
      <p:pic>
        <p:nvPicPr>
          <p:cNvPr id="3" name="Picture 2">
            <a:extLst>
              <a:ext uri="{FF2B5EF4-FFF2-40B4-BE49-F238E27FC236}">
                <a16:creationId xmlns:a16="http://schemas.microsoft.com/office/drawing/2014/main" id="{744398FE-B45D-345F-5F16-6601756928E1}"/>
              </a:ext>
            </a:extLst>
          </p:cNvPr>
          <p:cNvPicPr>
            <a:picLocks noChangeAspect="1"/>
          </p:cNvPicPr>
          <p:nvPr/>
        </p:nvPicPr>
        <p:blipFill>
          <a:blip r:embed="rId3"/>
          <a:srcRect l="50791"/>
          <a:stretch/>
        </p:blipFill>
        <p:spPr>
          <a:xfrm>
            <a:off x="9638049" y="1894835"/>
            <a:ext cx="2472672" cy="3056895"/>
          </a:xfrm>
          <a:prstGeom prst="rect">
            <a:avLst/>
          </a:prstGeom>
        </p:spPr>
      </p:pic>
    </p:spTree>
    <p:extLst>
      <p:ext uri="{BB962C8B-B14F-4D97-AF65-F5344CB8AC3E}">
        <p14:creationId xmlns:p14="http://schemas.microsoft.com/office/powerpoint/2010/main" val="13473262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155869"/>
            <a:ext cx="1011640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sz="2600" b="1" u="sng" dirty="0">
                <a:solidFill>
                  <a:prstClr val="black"/>
                </a:solidFill>
                <a:latin typeface="Alexandria"/>
              </a:rPr>
              <a:t>D</a:t>
            </a:r>
            <a:r>
              <a:rPr kumimoji="0" lang="en-US" sz="2600" b="1" u="sng" strike="noStrike" kern="1200" cap="none" spc="0" normalizeH="0" baseline="0" noProof="0" dirty="0">
                <a:ln>
                  <a:noFill/>
                </a:ln>
                <a:solidFill>
                  <a:prstClr val="black"/>
                </a:solidFill>
                <a:effectLst/>
                <a:uLnTx/>
                <a:uFillTx/>
                <a:latin typeface="Alexandria"/>
              </a:rPr>
              <a:t>- </a:t>
            </a:r>
            <a:r>
              <a:rPr kumimoji="0" lang="en-US" sz="2600" b="1" u="sng" strike="noStrike" kern="1200" cap="none" spc="0" normalizeH="0" baseline="0" noProof="0" dirty="0">
                <a:ln>
                  <a:noFill/>
                </a:ln>
                <a:solidFill>
                  <a:schemeClr val="tx1"/>
                </a:solidFill>
                <a:effectLst/>
                <a:uLnTx/>
                <a:uFillTx/>
                <a:latin typeface="Alexandria"/>
              </a:rPr>
              <a:t>Main branches of public law</a:t>
            </a:r>
            <a:r>
              <a:rPr lang="en-US" sz="2200" b="1" u="none" strike="noStrike" kern="1200" dirty="0">
                <a:solidFill>
                  <a:schemeClr val="tx1"/>
                </a:solidFill>
                <a:effectLst/>
                <a:latin typeface="Alexandria"/>
              </a:rPr>
              <a:t>Issues regulated by the law</a:t>
            </a:r>
            <a:endParaRPr lang="en-US" sz="2200" b="0" u="none" strike="noStrike" dirty="0">
              <a:solidFill>
                <a:schemeClr val="tx1"/>
              </a:solidFill>
              <a:effectLst/>
              <a:latin typeface="Alexandria"/>
            </a:endParaRPr>
          </a:p>
          <a:p>
            <a:pPr marL="0" marR="0" indent="0" algn="l" rtl="0" eaLnBrk="1" fontAlgn="auto" latinLnBrk="0" hangingPunct="1">
              <a:spcBef>
                <a:spcPts val="0"/>
              </a:spcBef>
              <a:spcAft>
                <a:spcPts val="0"/>
              </a:spcAft>
            </a:pPr>
            <a:r>
              <a:rPr lang="en-US" sz="2400" b="1" strike="noStrike" kern="1200" dirty="0">
                <a:solidFill>
                  <a:srgbClr val="000000"/>
                </a:solidFill>
                <a:effectLst/>
                <a:latin typeface="Alexandria"/>
              </a:rPr>
              <a:t>1- Constitutional law</a:t>
            </a:r>
            <a:endParaRPr lang="en-US" sz="2400" b="0" strike="noStrike" dirty="0">
              <a:effectLst/>
              <a:latin typeface="Alexandria"/>
            </a:endParaRPr>
          </a:p>
          <a:p>
            <a:pPr marL="0" marR="0" indent="0" algn="l" rtl="0" eaLnBrk="1" fontAlgn="auto" latinLnBrk="0" hangingPunct="1">
              <a:spcBef>
                <a:spcPts val="0"/>
              </a:spcBef>
              <a:spcAft>
                <a:spcPts val="0"/>
              </a:spcAft>
            </a:pPr>
            <a:r>
              <a:rPr lang="en-US" sz="2200" b="1" u="sng" strike="noStrike" kern="1200" dirty="0">
                <a:solidFill>
                  <a:srgbClr val="000000"/>
                </a:solidFill>
                <a:effectLst/>
                <a:latin typeface="Alexandria"/>
              </a:rPr>
              <a:t>- </a:t>
            </a:r>
            <a:r>
              <a:rPr lang="en-US" sz="2200" u="sng" strike="noStrike" kern="1200" dirty="0">
                <a:solidFill>
                  <a:srgbClr val="000000"/>
                </a:solidFill>
                <a:effectLst/>
                <a:latin typeface="Alexandria"/>
              </a:rPr>
              <a:t>Form of</a:t>
            </a:r>
            <a:r>
              <a:rPr lang="en-US" sz="2200" u="sng" strike="noStrike" kern="1200" baseline="0" dirty="0">
                <a:solidFill>
                  <a:srgbClr val="000000"/>
                </a:solidFill>
                <a:effectLst/>
                <a:latin typeface="Alexandria"/>
              </a:rPr>
              <a:t> state</a:t>
            </a:r>
            <a:endParaRPr lang="en-US" sz="2200" u="sng" strike="noStrike" dirty="0">
              <a:effectLst/>
              <a:latin typeface="Alexandria"/>
            </a:endParaRPr>
          </a:p>
          <a:p>
            <a:pPr marL="0" marR="0" indent="0" algn="l" rtl="0" eaLnBrk="1" fontAlgn="auto" latinLnBrk="0" hangingPunct="1">
              <a:spcBef>
                <a:spcPts val="0"/>
              </a:spcBef>
              <a:spcAft>
                <a:spcPts val="0"/>
              </a:spcAft>
            </a:pPr>
            <a:r>
              <a:rPr lang="en-US" sz="2200" u="none" strike="noStrike" kern="1200" dirty="0">
                <a:solidFill>
                  <a:srgbClr val="000000"/>
                </a:solidFill>
                <a:effectLst/>
                <a:latin typeface="Alexandria"/>
              </a:rPr>
              <a:t> - the powers of each of the </a:t>
            </a:r>
            <a:r>
              <a:rPr lang="en-US" sz="2200" u="sng" strike="noStrike" kern="1200" dirty="0">
                <a:solidFill>
                  <a:srgbClr val="000000"/>
                </a:solidFill>
                <a:effectLst/>
                <a:latin typeface="Alexandria"/>
              </a:rPr>
              <a:t>public  authorities of state</a:t>
            </a:r>
            <a:r>
              <a:rPr lang="en-US" sz="2200" u="none" strike="noStrike" kern="1200" dirty="0">
                <a:solidFill>
                  <a:srgbClr val="000000"/>
                </a:solidFill>
                <a:effectLst/>
                <a:latin typeface="Alexandria"/>
              </a:rPr>
              <a:t>:</a:t>
            </a:r>
            <a:r>
              <a:rPr lang="en-US" sz="2200" u="none" strike="noStrike" kern="1200" baseline="0" dirty="0">
                <a:solidFill>
                  <a:srgbClr val="000000"/>
                </a:solidFill>
                <a:effectLst/>
                <a:latin typeface="Alexandria"/>
              </a:rPr>
              <a:t> </a:t>
            </a:r>
            <a:r>
              <a:rPr lang="en-US" sz="2200" u="none" strike="noStrike" kern="1200" dirty="0">
                <a:solidFill>
                  <a:srgbClr val="000000"/>
                </a:solidFill>
                <a:effectLst/>
                <a:latin typeface="Alexandria"/>
              </a:rPr>
              <a:t>legislative (enacting ordinary legislation)</a:t>
            </a:r>
            <a:r>
              <a:rPr lang="en-US" sz="2200" u="none" strike="noStrike" kern="1200" baseline="0" dirty="0">
                <a:solidFill>
                  <a:srgbClr val="000000"/>
                </a:solidFill>
                <a:effectLst/>
                <a:latin typeface="Alexandria"/>
              </a:rPr>
              <a:t>  judicial ( applying law to solve disputes) and executive authority ( it is the government applying laws in daily activities of state)</a:t>
            </a:r>
            <a:endParaRPr lang="en-US" sz="2200" u="none" strike="noStrike" dirty="0">
              <a:effectLst/>
              <a:latin typeface="Alexandria"/>
            </a:endParaRPr>
          </a:p>
          <a:p>
            <a:pPr marL="342900" marR="0" indent="-342900" algn="l" rtl="0" eaLnBrk="1" fontAlgn="auto" latinLnBrk="0" hangingPunct="1">
              <a:spcBef>
                <a:spcPts val="0"/>
              </a:spcBef>
              <a:spcAft>
                <a:spcPts val="0"/>
              </a:spcAft>
              <a:buFontTx/>
              <a:buChar char="-"/>
            </a:pPr>
            <a:r>
              <a:rPr lang="en-US" sz="2200" u="sng" strike="noStrike" kern="1200" dirty="0">
                <a:solidFill>
                  <a:srgbClr val="000000"/>
                </a:solidFill>
                <a:effectLst/>
                <a:latin typeface="Alexandria"/>
              </a:rPr>
              <a:t>individuals right and public liberties </a:t>
            </a:r>
            <a:r>
              <a:rPr lang="en-US" sz="2200" u="none" strike="noStrike" kern="1200" dirty="0">
                <a:solidFill>
                  <a:srgbClr val="000000"/>
                </a:solidFill>
                <a:effectLst/>
                <a:latin typeface="Alexandria"/>
              </a:rPr>
              <a:t>.</a:t>
            </a:r>
            <a:endParaRPr lang="en-US" sz="2200" u="none" strike="noStrike" dirty="0">
              <a:effectLst/>
              <a:latin typeface="Alexandria"/>
            </a:endParaRPr>
          </a:p>
          <a:p>
            <a:pPr marL="0" marR="0" indent="0" algn="l" rtl="0" eaLnBrk="1" fontAlgn="auto" latinLnBrk="0" hangingPunct="1">
              <a:spcBef>
                <a:spcPts val="0"/>
              </a:spcBef>
              <a:spcAft>
                <a:spcPts val="0"/>
              </a:spcAft>
            </a:pPr>
            <a:r>
              <a:rPr lang="en-US" sz="2200" b="1" strike="noStrike" kern="1200" dirty="0">
                <a:solidFill>
                  <a:srgbClr val="000000"/>
                </a:solidFill>
                <a:effectLst/>
                <a:latin typeface="Alexandria"/>
              </a:rPr>
              <a:t>2- Public international law:</a:t>
            </a:r>
            <a:endParaRPr lang="en-US" sz="2200" b="0" strike="noStrike" dirty="0">
              <a:effectLst/>
              <a:latin typeface="Alexandria"/>
            </a:endParaRPr>
          </a:p>
          <a:p>
            <a:pPr marL="0" marR="0" indent="0" algn="l" rtl="0" eaLnBrk="1" fontAlgn="auto" latinLnBrk="0" hangingPunct="1">
              <a:spcBef>
                <a:spcPts val="0"/>
              </a:spcBef>
              <a:spcAft>
                <a:spcPts val="0"/>
              </a:spcAft>
            </a:pPr>
            <a:r>
              <a:rPr lang="en-US" sz="2200" dirty="0">
                <a:solidFill>
                  <a:srgbClr val="000000"/>
                </a:solidFill>
                <a:latin typeface="Alexandria"/>
              </a:rPr>
              <a:t>Public International Law is composed of the laws, rules, and principles of general application that deal with the </a:t>
            </a:r>
            <a:r>
              <a:rPr lang="en-US" sz="2200" u="sng" dirty="0">
                <a:solidFill>
                  <a:srgbClr val="000000"/>
                </a:solidFill>
                <a:latin typeface="Alexandria"/>
              </a:rPr>
              <a:t>conduct of states and international organizations </a:t>
            </a:r>
            <a:r>
              <a:rPr lang="en-US" sz="2200" dirty="0">
                <a:solidFill>
                  <a:srgbClr val="000000"/>
                </a:solidFill>
                <a:latin typeface="Alexandria"/>
              </a:rPr>
              <a:t>among themselves as well as the relationships between nation states and international organizations with persons, whether natural or juridical.</a:t>
            </a:r>
          </a:p>
          <a:p>
            <a:pPr marL="0" marR="0" indent="0" algn="l" rtl="0" eaLnBrk="1" fontAlgn="auto" latinLnBrk="0" hangingPunct="1">
              <a:spcBef>
                <a:spcPts val="0"/>
              </a:spcBef>
              <a:spcAft>
                <a:spcPts val="0"/>
              </a:spcAft>
            </a:pPr>
            <a:r>
              <a:rPr lang="en-US" sz="2200" dirty="0">
                <a:solidFill>
                  <a:srgbClr val="000000"/>
                </a:solidFill>
                <a:latin typeface="Alexandria"/>
              </a:rPr>
              <a:t>Accordingly it is t</a:t>
            </a:r>
            <a:r>
              <a:rPr lang="en-US" sz="2200" u="none" strike="noStrike" kern="1200" dirty="0">
                <a:solidFill>
                  <a:srgbClr val="000000"/>
                </a:solidFill>
                <a:effectLst/>
                <a:latin typeface="Alexandria"/>
              </a:rPr>
              <a:t>he law that the relations between states, international organization in peace, war and neutrality.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10627360" y="2364090"/>
            <a:ext cx="1564640" cy="2129819"/>
          </a:xfrm>
          <a:prstGeom prst="rect">
            <a:avLst/>
          </a:prstGeom>
        </p:spPr>
      </p:pic>
    </p:spTree>
    <p:extLst>
      <p:ext uri="{BB962C8B-B14F-4D97-AF65-F5344CB8AC3E}">
        <p14:creationId xmlns:p14="http://schemas.microsoft.com/office/powerpoint/2010/main" val="34114029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51557" y="1623230"/>
            <a:ext cx="9740485" cy="44169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1" u="none" strike="noStrike" kern="1200" cap="none" spc="0" normalizeH="0" baseline="0" noProof="0" dirty="0">
              <a:ln>
                <a:noFill/>
              </a:ln>
              <a:solidFill>
                <a:prstClr val="white"/>
              </a:solidFill>
              <a:effectLst/>
              <a:uLnTx/>
              <a:uFillTx/>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1" u="sng" strike="noStrike" kern="1200" cap="none" spc="0" normalizeH="0" baseline="0" noProof="0" dirty="0">
                <a:ln>
                  <a:noFill/>
                </a:ln>
                <a:solidFill>
                  <a:srgbClr val="000000"/>
                </a:solidFill>
                <a:effectLst/>
                <a:uLnTx/>
                <a:uFillTx/>
                <a:latin typeface="Alexandria"/>
              </a:rPr>
              <a:t>3- Criminal law</a:t>
            </a:r>
            <a:endParaRPr kumimoji="0" lang="en-US" sz="2200" b="0" i="1" u="none" strike="noStrike" kern="1200" cap="none" spc="0" normalizeH="0" baseline="0" noProof="0" dirty="0">
              <a:ln>
                <a:noFill/>
              </a:ln>
              <a:solidFill>
                <a:prstClr val="white"/>
              </a:solidFill>
              <a:effectLst/>
              <a:uLnTx/>
              <a:uFillTx/>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1" u="none" strike="noStrike" kern="1200" cap="none" spc="0" normalizeH="0" baseline="0" noProof="0" dirty="0">
                <a:ln>
                  <a:noFill/>
                </a:ln>
                <a:solidFill>
                  <a:srgbClr val="000000"/>
                </a:solidFill>
                <a:effectLst/>
                <a:uLnTx/>
                <a:uFillTx/>
                <a:latin typeface="Alexandria"/>
              </a:rPr>
              <a:t>The Criminal law is the body of law that relates to crime. It prescribes conduct perceived as threatening, harmful, or otherwise endangering to the property, health, safety</a:t>
            </a:r>
            <a:r>
              <a:rPr lang="en-US" sz="2200" i="1" dirty="0">
                <a:solidFill>
                  <a:srgbClr val="000000"/>
                </a:solidFill>
                <a:latin typeface="Alexandria"/>
              </a:rPr>
              <a:t>. accordingly, it </a:t>
            </a:r>
            <a:r>
              <a:rPr kumimoji="0" lang="en-US" sz="2200" b="0" i="1" u="none" strike="noStrike" kern="1200" cap="none" spc="0" normalizeH="0" baseline="0" noProof="0" dirty="0">
                <a:ln>
                  <a:noFill/>
                </a:ln>
                <a:solidFill>
                  <a:srgbClr val="000000"/>
                </a:solidFill>
                <a:effectLst/>
                <a:uLnTx/>
                <a:uFillTx/>
                <a:latin typeface="Alexandria"/>
              </a:rPr>
              <a:t>regulates </a:t>
            </a:r>
            <a:r>
              <a:rPr kumimoji="0" lang="en-US" sz="2200" b="0" i="1" u="sng" strike="noStrike" kern="1200" cap="none" spc="0" normalizeH="0" baseline="0" noProof="0" dirty="0">
                <a:ln>
                  <a:noFill/>
                </a:ln>
                <a:solidFill>
                  <a:srgbClr val="000000"/>
                </a:solidFill>
                <a:effectLst/>
                <a:uLnTx/>
                <a:uFillTx/>
                <a:latin typeface="Alexandria"/>
              </a:rPr>
              <a:t>crimes, punishment, criminal procedures. </a:t>
            </a:r>
            <a:endParaRPr kumimoji="0" lang="en-US" sz="2200" b="0" i="1" u="none" strike="noStrike" kern="1200" cap="none" spc="0" normalizeH="0" baseline="0" noProof="0" dirty="0">
              <a:ln>
                <a:noFill/>
              </a:ln>
              <a:solidFill>
                <a:prstClr val="white"/>
              </a:solidFill>
              <a:effectLst/>
              <a:uLnTx/>
              <a:uFillTx/>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1" u="sng" strike="noStrike" kern="1200" cap="none" spc="0" normalizeH="0" baseline="0" noProof="0" dirty="0">
                <a:ln>
                  <a:noFill/>
                </a:ln>
                <a:solidFill>
                  <a:srgbClr val="000000"/>
                </a:solidFill>
                <a:effectLst/>
                <a:uLnTx/>
                <a:uFillTx/>
                <a:latin typeface="Alexandria"/>
              </a:rPr>
              <a:t>4- Taxation law</a:t>
            </a:r>
            <a:endParaRPr kumimoji="0" lang="en-US" sz="2200" b="0" i="1" u="none" strike="noStrike" kern="1200" cap="none" spc="0" normalizeH="0" baseline="0" noProof="0" dirty="0">
              <a:ln>
                <a:noFill/>
              </a:ln>
              <a:solidFill>
                <a:prstClr val="white"/>
              </a:solidFill>
              <a:effectLst/>
              <a:uLnTx/>
              <a:uFillTx/>
              <a:latin typeface="Alexandria"/>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200" b="0" i="1" u="none" strike="noStrike" kern="1200" cap="none" spc="0" normalizeH="0" baseline="0" noProof="0" dirty="0">
                <a:ln>
                  <a:noFill/>
                </a:ln>
                <a:solidFill>
                  <a:srgbClr val="000000"/>
                </a:solidFill>
                <a:effectLst/>
                <a:uLnTx/>
                <a:uFillTx/>
                <a:latin typeface="Alexandria"/>
              </a:rPr>
              <a:t>It regulates the imposition and collection  of taxes.. It covers the application of existing </a:t>
            </a:r>
            <a:r>
              <a:rPr kumimoji="0" lang="en-US" sz="2200" b="0" i="1" u="sng" strike="noStrike" kern="1200" cap="none" spc="0" normalizeH="0" baseline="0" noProof="0" dirty="0">
                <a:ln>
                  <a:noFill/>
                </a:ln>
                <a:solidFill>
                  <a:srgbClr val="000000"/>
                </a:solidFill>
                <a:effectLst/>
                <a:uLnTx/>
                <a:uFillTx/>
                <a:latin typeface="Alexandria"/>
              </a:rPr>
              <a:t>tax rules on individuals, entities and corporations</a:t>
            </a:r>
            <a:r>
              <a:rPr kumimoji="0" lang="en-US" sz="2200" b="0" i="1" u="none" strike="noStrike" kern="1200" cap="none" spc="0" normalizeH="0" baseline="0" noProof="0" dirty="0">
                <a:ln>
                  <a:noFill/>
                </a:ln>
                <a:solidFill>
                  <a:srgbClr val="000000"/>
                </a:solidFill>
                <a:effectLst/>
                <a:uLnTx/>
                <a:uFillTx/>
                <a:latin typeface="Alexandria"/>
              </a:rPr>
              <a:t>, for example. income tax, business tax, employment/payroll tax, property tax, donation tax and exports/imports tax.</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6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10192042" y="2585719"/>
            <a:ext cx="1999958" cy="1908190"/>
          </a:xfrm>
          <a:prstGeom prst="rect">
            <a:avLst/>
          </a:prstGeom>
        </p:spPr>
      </p:pic>
    </p:spTree>
    <p:extLst>
      <p:ext uri="{BB962C8B-B14F-4D97-AF65-F5344CB8AC3E}">
        <p14:creationId xmlns:p14="http://schemas.microsoft.com/office/powerpoint/2010/main" val="32360368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155869"/>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rtl="0" eaLnBrk="1" fontAlgn="t" latinLnBrk="0" hangingPunct="1">
              <a:spcBef>
                <a:spcPts val="0"/>
              </a:spcBef>
              <a:spcAft>
                <a:spcPts val="0"/>
              </a:spcAft>
            </a:pPr>
            <a:r>
              <a:rPr lang="en-US" sz="2400" b="1" u="sng" strike="noStrike" kern="1200" dirty="0">
                <a:solidFill>
                  <a:srgbClr val="000000"/>
                </a:solidFill>
                <a:effectLst/>
                <a:latin typeface="Alexandria"/>
              </a:rPr>
              <a:t>5- Administrative law:</a:t>
            </a:r>
            <a:endParaRPr lang="en-US" sz="2400" b="0" u="none" strike="noStrike" dirty="0">
              <a:effectLst/>
              <a:latin typeface="Alexandria"/>
            </a:endParaRPr>
          </a:p>
          <a:p>
            <a:pPr marL="0" marR="0" indent="0" algn="l" rtl="0" eaLnBrk="1" fontAlgn="auto" latinLnBrk="0" hangingPunct="1">
              <a:spcBef>
                <a:spcPts val="0"/>
              </a:spcBef>
              <a:spcAft>
                <a:spcPts val="0"/>
              </a:spcAft>
            </a:pPr>
            <a:r>
              <a:rPr lang="en-US" sz="2200" u="none" strike="noStrike" kern="1200" dirty="0">
                <a:solidFill>
                  <a:srgbClr val="000000"/>
                </a:solidFill>
                <a:effectLst/>
                <a:latin typeface="Alexandria"/>
              </a:rPr>
              <a:t>Regulating function of </a:t>
            </a:r>
            <a:r>
              <a:rPr lang="en-US" sz="2200" u="sng" strike="noStrike" kern="1200" dirty="0">
                <a:solidFill>
                  <a:srgbClr val="000000"/>
                </a:solidFill>
                <a:effectLst/>
                <a:latin typeface="Alexandria"/>
              </a:rPr>
              <a:t>executive authority, </a:t>
            </a:r>
            <a:r>
              <a:rPr lang="en-US" sz="2200" u="none" strike="noStrike" kern="1200" dirty="0">
                <a:solidFill>
                  <a:srgbClr val="000000"/>
                </a:solidFill>
                <a:effectLst/>
                <a:latin typeface="Alexandria"/>
              </a:rPr>
              <a:t>public employees and administrative courts</a:t>
            </a:r>
            <a:endParaRPr lang="en-US" sz="2200" u="none" strike="noStrike" dirty="0">
              <a:effectLst/>
              <a:latin typeface="Alexandria"/>
            </a:endParaRPr>
          </a:p>
          <a:p>
            <a:pPr marL="0" marR="0" indent="0" algn="l" rtl="0" eaLnBrk="1" fontAlgn="auto" latinLnBrk="0" hangingPunct="1">
              <a:spcBef>
                <a:spcPts val="0"/>
              </a:spcBef>
              <a:spcAft>
                <a:spcPts val="0"/>
              </a:spcAft>
            </a:pPr>
            <a:r>
              <a:rPr lang="en-US" sz="2200" u="none" strike="noStrike" kern="1200" dirty="0">
                <a:solidFill>
                  <a:srgbClr val="000000"/>
                </a:solidFill>
                <a:effectLst/>
                <a:latin typeface="Alexandria"/>
              </a:rPr>
              <a:t> it deals  with what</a:t>
            </a:r>
            <a:r>
              <a:rPr lang="en-US" sz="2200" u="none" strike="noStrike" kern="1200" baseline="0" dirty="0">
                <a:solidFill>
                  <a:srgbClr val="000000"/>
                </a:solidFill>
                <a:effectLst/>
                <a:latin typeface="Alexandria"/>
              </a:rPr>
              <a:t> the next laws deal with </a:t>
            </a:r>
            <a:r>
              <a:rPr lang="en-US" sz="2200" u="sng" strike="noStrike" kern="1200" baseline="0" dirty="0">
                <a:solidFill>
                  <a:srgbClr val="000000"/>
                </a:solidFill>
                <a:effectLst/>
                <a:latin typeface="Alexandria"/>
              </a:rPr>
              <a:t>:</a:t>
            </a:r>
            <a:r>
              <a:rPr lang="en-US" sz="2200" u="sng" strike="noStrike" kern="1200" dirty="0">
                <a:solidFill>
                  <a:srgbClr val="000000"/>
                </a:solidFill>
                <a:effectLst/>
                <a:latin typeface="Alexandria"/>
              </a:rPr>
              <a:t> the </a:t>
            </a:r>
            <a:r>
              <a:rPr lang="en-US" sz="2200" u="sng" strike="noStrike" kern="1200" dirty="0" err="1">
                <a:solidFill>
                  <a:srgbClr val="000000"/>
                </a:solidFill>
                <a:effectLst/>
                <a:latin typeface="Alexandria"/>
              </a:rPr>
              <a:t>labour</a:t>
            </a:r>
            <a:r>
              <a:rPr lang="en-US" sz="2200" u="sng" strike="noStrike" kern="1200" dirty="0">
                <a:solidFill>
                  <a:srgbClr val="000000"/>
                </a:solidFill>
                <a:effectLst/>
                <a:latin typeface="Alexandria"/>
              </a:rPr>
              <a:t> law + civil law +</a:t>
            </a:r>
            <a:r>
              <a:rPr lang="en-US" sz="2200" u="sng" strike="noStrike" kern="1200" baseline="0" dirty="0">
                <a:solidFill>
                  <a:srgbClr val="000000"/>
                </a:solidFill>
                <a:effectLst/>
                <a:latin typeface="Alexandria"/>
              </a:rPr>
              <a:t> commercial law </a:t>
            </a:r>
            <a:r>
              <a:rPr lang="en-US" sz="2200" u="none" strike="noStrike" kern="1200" baseline="0" dirty="0">
                <a:solidFill>
                  <a:srgbClr val="000000"/>
                </a:solidFill>
                <a:effectLst/>
                <a:latin typeface="Alexandria"/>
              </a:rPr>
              <a:t>in cases involving a public person.</a:t>
            </a:r>
            <a:endParaRPr lang="en-US" sz="2200" u="none" strike="noStrike" dirty="0">
              <a:effectLst/>
              <a:latin typeface="Alexandria"/>
            </a:endParaRPr>
          </a:p>
          <a:p>
            <a:pPr marL="0" marR="0" indent="0" algn="l" rtl="0" eaLnBrk="1" fontAlgn="auto" latinLnBrk="0" hangingPunct="1">
              <a:spcBef>
                <a:spcPts val="0"/>
              </a:spcBef>
              <a:spcAft>
                <a:spcPts val="0"/>
              </a:spcAft>
            </a:pPr>
            <a:r>
              <a:rPr lang="en-US" sz="2200" u="none" strike="noStrike" kern="1200" baseline="0" dirty="0">
                <a:solidFill>
                  <a:srgbClr val="000000"/>
                </a:solidFill>
                <a:effectLst/>
                <a:latin typeface="Alexandria"/>
              </a:rPr>
              <a:t>Note: each of these parts is governed by different administrative law but all relations governed by them subject to administrative judiciary .</a:t>
            </a:r>
            <a:endParaRPr lang="en-US" sz="2200" u="none" strike="noStrike" dirty="0">
              <a:effectLst/>
              <a:latin typeface="Alexandria"/>
            </a:endParaRPr>
          </a:p>
          <a:p>
            <a:pPr marL="0" marR="0" indent="0" algn="l" rtl="0" eaLnBrk="1" fontAlgn="auto" latinLnBrk="0" hangingPunct="1">
              <a:spcBef>
                <a:spcPts val="0"/>
              </a:spcBef>
              <a:spcAft>
                <a:spcPts val="0"/>
              </a:spcAft>
            </a:pPr>
            <a:r>
              <a:rPr lang="en-US" sz="2200" u="none" strike="noStrike" kern="1200" baseline="0" dirty="0">
                <a:solidFill>
                  <a:srgbClr val="000000"/>
                </a:solidFill>
                <a:effectLst/>
                <a:latin typeface="Alexandria"/>
              </a:rPr>
              <a:t>for ex: </a:t>
            </a:r>
            <a:r>
              <a:rPr lang="en-US" sz="2200" u="sng" strike="noStrike" kern="1200" baseline="0" dirty="0">
                <a:solidFill>
                  <a:srgbClr val="000000"/>
                </a:solidFill>
                <a:effectLst/>
                <a:latin typeface="Alexandria"/>
              </a:rPr>
              <a:t>in work contracts: </a:t>
            </a:r>
            <a:r>
              <a:rPr lang="en-US" sz="2200" u="none" strike="noStrike" kern="1200" baseline="0" dirty="0">
                <a:solidFill>
                  <a:srgbClr val="000000"/>
                </a:solidFill>
                <a:effectLst/>
                <a:latin typeface="Alexandria"/>
              </a:rPr>
              <a:t>the law governing the governmental  labor contract name is the law of state workers it is a part of administrative law and disputes resulting from this contract subject to administrative courts. while private labor contracts is governed by labor law and its disputes subject to ordinary courts.</a:t>
            </a:r>
            <a:endParaRPr lang="en-US" sz="2200" u="none" strike="noStrike" dirty="0">
              <a:effectLst/>
              <a:latin typeface="Alexandr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6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12927" y="3982499"/>
            <a:ext cx="2144596" cy="2046191"/>
          </a:xfrm>
          <a:prstGeom prst="rect">
            <a:avLst/>
          </a:prstGeom>
        </p:spPr>
      </p:pic>
    </p:spTree>
    <p:extLst>
      <p:ext uri="{BB962C8B-B14F-4D97-AF65-F5344CB8AC3E}">
        <p14:creationId xmlns:p14="http://schemas.microsoft.com/office/powerpoint/2010/main" val="12207471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155869"/>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onstantia" panose="02030602050306030303" pitchFamily="18" charset="0"/>
                <a:ea typeface="+mn-ea"/>
                <a:cs typeface="+mn-cs"/>
              </a:rPr>
              <a:t>The branch of law es governed by the law </a:t>
            </a: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onstantia" panose="02030602050306030303" pitchFamily="18" charset="0"/>
                <a:ea typeface="+mn-ea"/>
                <a:cs typeface="+mn-cs"/>
              </a:rPr>
              <a:t>Branch of law </a:t>
            </a: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onstantia" panose="02030602050306030303" pitchFamily="18" charset="0"/>
                <a:ea typeface="+mn-ea"/>
                <a:cs typeface="+mn-cs"/>
              </a:rPr>
              <a:t>Issues regulated by the law</a:t>
            </a:r>
            <a:endParaRPr lang="en-US" sz="2400" b="0" i="0" u="none" strike="noStrike" dirty="0">
              <a:effectLst/>
              <a:latin typeface="Arial" panose="020B0604020202020204" pitchFamily="34" charset="0"/>
            </a:endParaRPr>
          </a:p>
          <a:p>
            <a:pPr marL="0" marR="0" indent="0" algn="l" rtl="0" eaLnBrk="1" fontAlgn="auto" latinLnBrk="0" hangingPunct="1">
              <a:spcBef>
                <a:spcPts val="0"/>
              </a:spcBef>
              <a:spcAft>
                <a:spcPts val="0"/>
              </a:spcAft>
            </a:pPr>
            <a:r>
              <a:rPr lang="en-US" sz="2200" i="1" u="none" strike="noStrike" kern="1200" baseline="0" dirty="0">
                <a:solidFill>
                  <a:srgbClr val="000000"/>
                </a:solidFill>
                <a:effectLst/>
                <a:latin typeface="Constantia" panose="02030602050306030303" pitchFamily="18" charset="0"/>
              </a:rPr>
              <a:t>Also </a:t>
            </a:r>
            <a:r>
              <a:rPr lang="en-US" sz="2200" i="1" u="sng" strike="noStrike" kern="1200" baseline="0" dirty="0">
                <a:solidFill>
                  <a:srgbClr val="000000"/>
                </a:solidFill>
                <a:effectLst/>
                <a:latin typeface="Constantia" panose="02030602050306030303" pitchFamily="18" charset="0"/>
              </a:rPr>
              <a:t>Commercial contract  </a:t>
            </a:r>
            <a:r>
              <a:rPr lang="en-US" sz="2200" i="1" u="none" strike="noStrike" kern="1200" baseline="0" dirty="0">
                <a:solidFill>
                  <a:srgbClr val="000000"/>
                </a:solidFill>
                <a:effectLst/>
                <a:latin typeface="Constantia" panose="02030602050306030303" pitchFamily="18" charset="0"/>
              </a:rPr>
              <a:t>is governed by commercial law and their disputes subject to ordinary commercial courts , but a commercial contract between a merchant and the government is governed by administrative law and their disputes will subject to administrative courts.</a:t>
            </a:r>
            <a:endParaRPr lang="ar-EG" sz="2200" i="1" u="none" strike="noStrike" kern="1200" baseline="0" dirty="0">
              <a:solidFill>
                <a:srgbClr val="000000"/>
              </a:solidFill>
              <a:effectLst/>
              <a:latin typeface="Constantia" panose="02030602050306030303" pitchFamily="18" charset="0"/>
            </a:endParaRPr>
          </a:p>
          <a:p>
            <a:pPr marL="0" marR="0" indent="0" algn="l" rtl="0" eaLnBrk="1" fontAlgn="auto" latinLnBrk="0" hangingPunct="1">
              <a:spcBef>
                <a:spcPts val="0"/>
              </a:spcBef>
              <a:spcAft>
                <a:spcPts val="0"/>
              </a:spcAft>
            </a:pPr>
            <a:endParaRPr lang="ar-EG" sz="2200" i="1" dirty="0">
              <a:solidFill>
                <a:srgbClr val="000000"/>
              </a:solidFill>
              <a:latin typeface="Constantia" panose="02030602050306030303" pitchFamily="18" charset="0"/>
            </a:endParaRPr>
          </a:p>
          <a:p>
            <a:pPr marL="0" marR="0" indent="0" algn="l" rtl="0" eaLnBrk="1" fontAlgn="auto" latinLnBrk="0" hangingPunct="1">
              <a:spcBef>
                <a:spcPts val="0"/>
              </a:spcBef>
              <a:spcAft>
                <a:spcPts val="0"/>
              </a:spcAft>
            </a:pPr>
            <a:r>
              <a:rPr lang="en-US" sz="2000" b="1" i="1" dirty="0">
                <a:solidFill>
                  <a:srgbClr val="000000"/>
                </a:solidFill>
                <a:latin typeface="Constantia" panose="02030602050306030303" pitchFamily="18" charset="0"/>
              </a:rPr>
              <a:t>An example of  administrative law is the Saudi Government Tenders and Procurement law issued pursuant to Royal Decree No. (M/128) dated 11/13/1440.</a:t>
            </a:r>
            <a:endParaRPr lang="en-US" sz="2000" b="1" i="0" u="none" strike="noStrike" dirty="0">
              <a:effectLst/>
              <a:latin typeface="Arial" panose="020B0604020202020204" pitchFamily="34" charset="0"/>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6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12927" y="3982499"/>
            <a:ext cx="2144596" cy="2046191"/>
          </a:xfrm>
          <a:prstGeom prst="rect">
            <a:avLst/>
          </a:prstGeom>
        </p:spPr>
      </p:pic>
    </p:spTree>
    <p:extLst>
      <p:ext uri="{BB962C8B-B14F-4D97-AF65-F5344CB8AC3E}">
        <p14:creationId xmlns:p14="http://schemas.microsoft.com/office/powerpoint/2010/main" val="27541673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09355" y="1155869"/>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tx1"/>
                </a:solidFill>
                <a:effectLst/>
                <a:uLnTx/>
                <a:uFillTx/>
                <a:latin typeface="Alexandria"/>
                <a:ea typeface="+mj-ea"/>
                <a:cs typeface="+mj-cs"/>
              </a:rPr>
              <a:t>E-The practical effect of classifying laws into public and private: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600" b="0" i="0" u="none" strike="noStrike" kern="1200" cap="none" spc="0" normalizeH="0" baseline="0" noProof="0" dirty="0">
                <a:ln>
                  <a:noFill/>
                </a:ln>
                <a:solidFill>
                  <a:prstClr val="black"/>
                </a:solidFill>
                <a:effectLst/>
                <a:uLnTx/>
                <a:uFillTx/>
                <a:latin typeface="Alexandria"/>
              </a:rPr>
              <a:t>You should differentiate between your relation with public persons and your relations with private persons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600" b="0" i="0" u="none" strike="noStrike" kern="1200" cap="none" spc="0" normalizeH="0" baseline="0" noProof="0" dirty="0">
                <a:ln>
                  <a:noFill/>
                </a:ln>
                <a:solidFill>
                  <a:prstClr val="black"/>
                </a:solidFill>
                <a:effectLst/>
                <a:uLnTx/>
                <a:uFillTx/>
                <a:latin typeface="Alexandria"/>
              </a:rPr>
              <a:t>To know the next :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600" b="0" i="0" u="none" strike="noStrike" kern="1200" cap="none" spc="0" normalizeH="0" baseline="0" noProof="0" dirty="0">
                <a:ln>
                  <a:noFill/>
                </a:ln>
                <a:solidFill>
                  <a:prstClr val="black"/>
                </a:solidFill>
                <a:effectLst/>
                <a:uLnTx/>
                <a:uFillTx/>
                <a:latin typeface="Alexandria"/>
              </a:rPr>
              <a:t>1- the  </a:t>
            </a:r>
            <a:r>
              <a:rPr kumimoji="0" lang="en-US" sz="2600" b="1" i="0" u="none" strike="noStrike" kern="1200" cap="none" spc="0" normalizeH="0" baseline="0" noProof="0" dirty="0">
                <a:ln>
                  <a:noFill/>
                </a:ln>
                <a:solidFill>
                  <a:srgbClr val="FF0000"/>
                </a:solidFill>
                <a:effectLst/>
                <a:uLnTx/>
                <a:uFillTx/>
                <a:latin typeface="Alexandria"/>
              </a:rPr>
              <a:t>name of the law </a:t>
            </a:r>
            <a:r>
              <a:rPr kumimoji="0" lang="en-US" sz="2600" b="0" i="0" u="none" strike="noStrike" kern="1200" cap="none" spc="0" normalizeH="0" baseline="0" noProof="0" dirty="0">
                <a:ln>
                  <a:noFill/>
                </a:ln>
                <a:solidFill>
                  <a:prstClr val="black"/>
                </a:solidFill>
                <a:effectLst/>
                <a:uLnTx/>
                <a:uFillTx/>
                <a:latin typeface="Alexandria"/>
              </a:rPr>
              <a:t>governing this relationship and accordingly be able to define your rights and duties.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600" b="0" i="0" u="none" strike="noStrike" kern="1200" cap="none" spc="0" normalizeH="0" baseline="0" noProof="0" dirty="0">
                <a:ln>
                  <a:noFill/>
                </a:ln>
                <a:solidFill>
                  <a:prstClr val="black"/>
                </a:solidFill>
                <a:effectLst/>
                <a:uLnTx/>
                <a:uFillTx/>
                <a:latin typeface="Alexandria"/>
              </a:rPr>
              <a:t>2 - the </a:t>
            </a:r>
            <a:r>
              <a:rPr kumimoji="0" lang="en-US" sz="2600" b="1" i="0" u="none" strike="noStrike" kern="1200" cap="none" spc="0" normalizeH="0" baseline="0" noProof="0" dirty="0">
                <a:ln>
                  <a:noFill/>
                </a:ln>
                <a:solidFill>
                  <a:srgbClr val="FF0000"/>
                </a:solidFill>
                <a:effectLst/>
                <a:uLnTx/>
                <a:uFillTx/>
                <a:latin typeface="Alexandria"/>
              </a:rPr>
              <a:t>kind of court </a:t>
            </a:r>
            <a:r>
              <a:rPr kumimoji="0" lang="en-US" sz="2600" b="0" i="0" u="none" strike="noStrike" kern="1200" cap="none" spc="0" normalizeH="0" baseline="0" noProof="0" dirty="0">
                <a:ln>
                  <a:noFill/>
                </a:ln>
                <a:solidFill>
                  <a:prstClr val="black"/>
                </a:solidFill>
                <a:effectLst/>
                <a:uLnTx/>
                <a:uFillTx/>
                <a:latin typeface="Alexandria"/>
              </a:rPr>
              <a:t>you may resort to in case of dispute.</a:t>
            </a:r>
            <a:endParaRPr lang="en-US" sz="2600" dirty="0">
              <a:solidFill>
                <a:prstClr val="black"/>
              </a:solidFill>
              <a:latin typeface="Alexandria"/>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600" b="0" i="0" u="none" strike="noStrike" kern="1200" cap="none" spc="0" normalizeH="0" baseline="0" noProof="0" dirty="0">
                <a:ln>
                  <a:noFill/>
                </a:ln>
                <a:solidFill>
                  <a:prstClr val="black"/>
                </a:solidFill>
                <a:effectLst/>
                <a:uLnTx/>
                <a:uFillTx/>
                <a:latin typeface="Alexandria"/>
              </a:rPr>
              <a:t>The discussion of this part will be Postpone</a:t>
            </a:r>
            <a:r>
              <a:rPr lang="en-US" sz="2600" dirty="0">
                <a:solidFill>
                  <a:prstClr val="black"/>
                </a:solidFill>
                <a:latin typeface="Alexandria"/>
              </a:rPr>
              <a:t>d to next lecture.</a:t>
            </a:r>
            <a:endParaRPr kumimoji="0" lang="en-US" sz="2600" b="0" i="0" u="none" strike="noStrike" kern="1200" cap="none" spc="0" normalizeH="0" baseline="0" noProof="0" dirty="0">
              <a:ln>
                <a:noFill/>
              </a:ln>
              <a:solidFill>
                <a:prstClr val="black"/>
              </a:solidFill>
              <a:effectLst/>
              <a:uLnTx/>
              <a:uFillTx/>
              <a:latin typeface="Alexandria"/>
            </a:endParaRP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1400" b="1" i="1" u="sng" strike="noStrike" kern="1200" cap="none" spc="0" normalizeH="0" baseline="0" noProof="0" dirty="0">
              <a:ln>
                <a:noFill/>
              </a:ln>
              <a:solidFill>
                <a:schemeClr val="tx1"/>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7E57D72-D3D3-7C2B-AE5A-C20F52D3E91C}"/>
              </a:ext>
            </a:extLst>
          </p:cNvPr>
          <p:cNvPicPr>
            <a:picLocks noChangeAspect="1"/>
          </p:cNvPicPr>
          <p:nvPr/>
        </p:nvPicPr>
        <p:blipFill>
          <a:blip r:embed="rId3"/>
          <a:srcRect r="50791"/>
          <a:stretch/>
        </p:blipFill>
        <p:spPr>
          <a:xfrm>
            <a:off x="9779324" y="1327761"/>
            <a:ext cx="2232245" cy="2129819"/>
          </a:xfrm>
          <a:prstGeom prst="rect">
            <a:avLst/>
          </a:prstGeom>
        </p:spPr>
      </p:pic>
      <p:pic>
        <p:nvPicPr>
          <p:cNvPr id="7" name="Picture 6">
            <a:extLst>
              <a:ext uri="{FF2B5EF4-FFF2-40B4-BE49-F238E27FC236}">
                <a16:creationId xmlns:a16="http://schemas.microsoft.com/office/drawing/2014/main" id="{D8716A6F-EE44-4D0D-604B-F47DC9E71205}"/>
              </a:ext>
            </a:extLst>
          </p:cNvPr>
          <p:cNvPicPr>
            <a:picLocks noChangeAspect="1"/>
          </p:cNvPicPr>
          <p:nvPr/>
        </p:nvPicPr>
        <p:blipFill>
          <a:blip r:embed="rId3"/>
          <a:srcRect l="50791"/>
          <a:stretch/>
        </p:blipFill>
        <p:spPr>
          <a:xfrm>
            <a:off x="9912927" y="3982499"/>
            <a:ext cx="2144596" cy="2046191"/>
          </a:xfrm>
          <a:prstGeom prst="rect">
            <a:avLst/>
          </a:prstGeom>
        </p:spPr>
      </p:pic>
    </p:spTree>
    <p:extLst>
      <p:ext uri="{BB962C8B-B14F-4D97-AF65-F5344CB8AC3E}">
        <p14:creationId xmlns:p14="http://schemas.microsoft.com/office/powerpoint/2010/main" val="10231324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6" name="TextBox 5"/>
          <p:cNvSpPr txBox="1"/>
          <p:nvPr/>
        </p:nvSpPr>
        <p:spPr>
          <a:xfrm>
            <a:off x="1066645" y="1223829"/>
            <a:ext cx="246635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introduction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120118"/>
    </mc:Choice>
    <mc:Fallback xmlns="">
      <p:transition advTm="12011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mn-cs"/>
              </a:rPr>
              <a:t>4- References</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advTm="148184"/>
    </mc:Choice>
    <mc:Fallback xmlns="">
      <p:transition advTm="14818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2710</TotalTime>
  <Words>4165</Words>
  <Application>Microsoft Office PowerPoint</Application>
  <PresentationFormat>شاشة عريضة</PresentationFormat>
  <Paragraphs>226</Paragraphs>
  <Slides>43</Slides>
  <Notes>8</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43</vt:i4>
      </vt:variant>
    </vt:vector>
  </HeadingPairs>
  <TitlesOfParts>
    <vt:vector size="55" baseType="lpstr">
      <vt:lpstr>Alexandria</vt:lpstr>
      <vt:lpstr>Alexandria regular</vt:lpstr>
      <vt:lpstr>Arial</vt:lpstr>
      <vt:lpstr>Calibri</vt:lpstr>
      <vt:lpstr>Calibri </vt:lpstr>
      <vt:lpstr>Calibri Light</vt:lpstr>
      <vt:lpstr>Constantia</vt:lpstr>
      <vt:lpstr>inter</vt:lpstr>
      <vt:lpstr>Roboto Light</vt:lpstr>
      <vt:lpstr>Times New Roman</vt:lpstr>
      <vt:lpstr>Wingdings 2</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22</cp:revision>
  <dcterms:created xsi:type="dcterms:W3CDTF">2023-04-29T09:08:00Z</dcterms:created>
  <dcterms:modified xsi:type="dcterms:W3CDTF">2024-09-30T10:39:07Z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