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8" r:id="rId3"/>
    <p:sldId id="316" r:id="rId4"/>
    <p:sldId id="317" r:id="rId5"/>
    <p:sldId id="270" r:id="rId6"/>
    <p:sldId id="318" r:id="rId7"/>
    <p:sldId id="315" r:id="rId8"/>
    <p:sldId id="258" r:id="rId9"/>
    <p:sldId id="259" r:id="rId10"/>
    <p:sldId id="269" r:id="rId11"/>
    <p:sldId id="271" r:id="rId12"/>
    <p:sldId id="276" r:id="rId13"/>
    <p:sldId id="279" r:id="rId14"/>
    <p:sldId id="278" r:id="rId15"/>
    <p:sldId id="277" r:id="rId16"/>
    <p:sldId id="280" r:id="rId17"/>
    <p:sldId id="287" r:id="rId18"/>
    <p:sldId id="286" r:id="rId19"/>
    <p:sldId id="285" r:id="rId20"/>
    <p:sldId id="284" r:id="rId21"/>
    <p:sldId id="283" r:id="rId22"/>
    <p:sldId id="282" r:id="rId23"/>
    <p:sldId id="281" r:id="rId24"/>
    <p:sldId id="288" r:id="rId25"/>
    <p:sldId id="289" r:id="rId26"/>
    <p:sldId id="294" r:id="rId27"/>
    <p:sldId id="293" r:id="rId28"/>
    <p:sldId id="292" r:id="rId29"/>
    <p:sldId id="309" r:id="rId30"/>
    <p:sldId id="291" r:id="rId31"/>
    <p:sldId id="310" r:id="rId32"/>
    <p:sldId id="290" r:id="rId33"/>
    <p:sldId id="296" r:id="rId34"/>
    <p:sldId id="260" r:id="rId35"/>
    <p:sldId id="261" r:id="rId36"/>
    <p:sldId id="262" r:id="rId37"/>
    <p:sldId id="263" r:id="rId38"/>
    <p:sldId id="311" r:id="rId39"/>
    <p:sldId id="268" r:id="rId40"/>
    <p:sldId id="272" r:id="rId41"/>
    <p:sldId id="297" r:id="rId42"/>
    <p:sldId id="312" r:id="rId43"/>
    <p:sldId id="298" r:id="rId44"/>
    <p:sldId id="273" r:id="rId45"/>
    <p:sldId id="264" r:id="rId46"/>
    <p:sldId id="265" r:id="rId47"/>
    <p:sldId id="266" r:id="rId48"/>
    <p:sldId id="267" r:id="rId49"/>
    <p:sldId id="275" r:id="rId50"/>
    <p:sldId id="301" r:id="rId51"/>
    <p:sldId id="300" r:id="rId52"/>
    <p:sldId id="299" r:id="rId53"/>
    <p:sldId id="302" r:id="rId54"/>
    <p:sldId id="303" r:id="rId55"/>
    <p:sldId id="304" r:id="rId56"/>
    <p:sldId id="305" r:id="rId57"/>
    <p:sldId id="306" r:id="rId58"/>
    <p:sldId id="307"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b="1" dirty="0" smtClean="0">
                <a:solidFill>
                  <a:schemeClr val="bg1"/>
                </a:solidFill>
                <a:latin typeface="+mn-lt"/>
              </a:rPr>
              <a:t>Advanced Project </a:t>
            </a:r>
            <a:r>
              <a:rPr lang="en-US" sz="5400" b="1" dirty="0">
                <a:solidFill>
                  <a:schemeClr val="bg1"/>
                </a:solidFill>
                <a:latin typeface="+mn-lt"/>
              </a:rPr>
              <a:t>Management</a:t>
            </a:r>
            <a:r>
              <a:rPr lang="en-US" b="1" dirty="0">
                <a:solidFill>
                  <a:schemeClr val="bg1"/>
                </a:solidFill>
                <a:latin typeface="+mn-lt"/>
              </a:rPr>
              <a:t/>
            </a:r>
            <a:br>
              <a:rPr lang="en-US" b="1" dirty="0">
                <a:solidFill>
                  <a:schemeClr val="bg1"/>
                </a:solidFill>
                <a:latin typeface="+mn-lt"/>
              </a:rPr>
            </a:br>
            <a:r>
              <a:rPr lang="en-US" sz="5400" dirty="0">
                <a:solidFill>
                  <a:srgbClr val="FF0000"/>
                </a:solidFill>
                <a:latin typeface="+mn-lt"/>
              </a:rPr>
              <a:t>LECTURE 2</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fontScale="92500" lnSpcReduction="10000"/>
          </a:bodyPr>
          <a:lstStyle/>
          <a:p>
            <a:pPr algn="l"/>
            <a:r>
              <a:rPr lang="en-US" sz="5400" b="1" dirty="0">
                <a:solidFill>
                  <a:schemeClr val="bg1"/>
                </a:solidFill>
                <a:ea typeface="+mj-ea"/>
                <a:cs typeface="+mj-cs"/>
              </a:rPr>
              <a:t>PMG 506</a:t>
            </a:r>
          </a:p>
          <a:p>
            <a:pPr algn="l"/>
            <a:r>
              <a:rPr lang="en-US" sz="5400" b="1" dirty="0" smtClean="0">
                <a:solidFill>
                  <a:schemeClr val="bg1"/>
                </a:solidFill>
                <a:ea typeface="+mj-ea"/>
                <a:cs typeface="+mj-cs"/>
              </a:rPr>
              <a:t>Project </a:t>
            </a:r>
            <a:r>
              <a:rPr lang="en-US" sz="5400" b="1" dirty="0">
                <a:solidFill>
                  <a:schemeClr val="bg1"/>
                </a:solidFill>
                <a:ea typeface="+mj-ea"/>
                <a:cs typeface="+mj-cs"/>
              </a:rPr>
              <a:t>Quality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679577" y="889345"/>
            <a:ext cx="2512423" cy="3528668"/>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33046"/>
          </a:xfrm>
          <a:solidFill>
            <a:schemeClr val="accent2"/>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Learning Outcomes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53143" y="1825624"/>
            <a:ext cx="10868297" cy="5032375"/>
          </a:xfrm>
        </p:spPr>
        <p:txBody>
          <a:bodyPr>
            <a:normAutofit fontScale="77500" lnSpcReduction="20000"/>
          </a:bodyPr>
          <a:lstStyle/>
          <a:p>
            <a:pPr algn="just">
              <a:lnSpc>
                <a:spcPct val="150000"/>
              </a:lnSpc>
            </a:pPr>
            <a:r>
              <a:rPr lang="en-GB" altLang="en-US" b="1" dirty="0">
                <a:solidFill>
                  <a:srgbClr val="FF0000"/>
                </a:solidFill>
                <a:latin typeface="Times New Roman" panose="02020603050405020304" pitchFamily="18" charset="0"/>
                <a:cs typeface="Times New Roman" panose="02020603050405020304" pitchFamily="18" charset="0"/>
              </a:rPr>
              <a:t>At the end of this lecture students will be able to</a:t>
            </a:r>
            <a:r>
              <a:rPr lang="en-GB" altLang="en-US" b="1" dirty="0" smtClean="0">
                <a:solidFill>
                  <a:srgbClr val="FF0000"/>
                </a:solidFill>
                <a:latin typeface="Times New Roman" panose="02020603050405020304" pitchFamily="18" charset="0"/>
                <a:cs typeface="Times New Roman" panose="02020603050405020304" pitchFamily="18" charset="0"/>
              </a:rPr>
              <a:t>:</a:t>
            </a:r>
          </a:p>
          <a:p>
            <a:pPr algn="just">
              <a:lnSpc>
                <a:spcPct val="150000"/>
              </a:lnSpc>
            </a:pPr>
            <a:r>
              <a:rPr lang="en-GB" altLang="en-US" b="1" dirty="0">
                <a:latin typeface="Times New Roman" panose="02020603050405020304" pitchFamily="18" charset="0"/>
                <a:cs typeface="Times New Roman" panose="02020603050405020304" pitchFamily="18" charset="0"/>
              </a:rPr>
              <a:t>Explore the various definitions </a:t>
            </a:r>
            <a:r>
              <a:rPr lang="en-GB" altLang="en-US" b="1" dirty="0" smtClean="0">
                <a:latin typeface="Times New Roman" panose="02020603050405020304" pitchFamily="18" charset="0"/>
                <a:cs typeface="Times New Roman" panose="02020603050405020304" pitchFamily="18" charset="0"/>
              </a:rPr>
              <a:t>of</a:t>
            </a:r>
            <a:r>
              <a:rPr lang="en-US" altLang="zh-TW" b="1"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 </a:t>
            </a: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quality and </a:t>
            </a:r>
            <a:r>
              <a:rPr lang="en-GB" altLang="en-US" b="1" dirty="0" smtClean="0">
                <a:latin typeface="Times New Roman" panose="02020603050405020304" pitchFamily="18" charset="0"/>
                <a:cs typeface="Times New Roman" panose="02020603050405020304" pitchFamily="18" charset="0"/>
              </a:rPr>
              <a:t>project </a:t>
            </a: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quality management</a:t>
            </a:r>
            <a:r>
              <a:rPr lang="en-GB" altLang="en-US" b="1" dirty="0" smtClean="0">
                <a:latin typeface="Times New Roman" panose="02020603050405020304" pitchFamily="18" charset="0"/>
                <a:cs typeface="Times New Roman" panose="02020603050405020304" pitchFamily="18" charset="0"/>
              </a:rPr>
              <a:t>.</a:t>
            </a:r>
            <a:endParaRPr lang="en-GB" altLang="en-US"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Understand the importance of project quality management. </a:t>
            </a:r>
          </a:p>
          <a:p>
            <a:pPr algn="just">
              <a:lnSpc>
                <a:spcPct val="150000"/>
              </a:lnSpc>
            </a:pP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Define project quality management and understand how quality relates to various aspects of projects.</a:t>
            </a:r>
          </a:p>
          <a:p>
            <a:pPr algn="just">
              <a:lnSpc>
                <a:spcPct val="150000"/>
              </a:lnSpc>
            </a:pPr>
            <a:r>
              <a:rPr lang="en-GB" altLang="en-US" b="1" dirty="0" smtClean="0">
                <a:latin typeface="Times New Roman" panose="02020603050405020304" pitchFamily="18" charset="0"/>
                <a:cs typeface="Times New Roman" panose="02020603050405020304" pitchFamily="18" charset="0"/>
              </a:rPr>
              <a:t>Explore </a:t>
            </a:r>
            <a:r>
              <a:rPr lang="en-GB" altLang="en-US" b="1" dirty="0">
                <a:latin typeface="Times New Roman" panose="02020603050405020304" pitchFamily="18" charset="0"/>
                <a:cs typeface="Times New Roman" panose="02020603050405020304" pitchFamily="18" charset="0"/>
              </a:rPr>
              <a:t>the </a:t>
            </a:r>
            <a:r>
              <a:rPr lang="en-US" altLang="zh-TW" b="1" dirty="0">
                <a:latin typeface="Times New Roman" panose="02020603050405020304" pitchFamily="18" charset="0"/>
                <a:ea typeface="PMingLiU" panose="02020500000000000000" pitchFamily="18" charset="-120"/>
                <a:cs typeface="Times New Roman" panose="02020603050405020304" pitchFamily="18" charset="0"/>
              </a:rPr>
              <a:t>Project Quality Management Processes</a:t>
            </a:r>
            <a:r>
              <a:rPr lang="en-US" altLang="en-US" b="1" dirty="0" smtClean="0">
                <a:latin typeface="Times New Roman" panose="02020603050405020304" pitchFamily="18" charset="0"/>
                <a:cs typeface="Times New Roman" panose="02020603050405020304" pitchFamily="18" charset="0"/>
              </a:rPr>
              <a:t>.</a:t>
            </a:r>
            <a:endParaRPr lang="en-GB" altLang="en-US" b="1" dirty="0">
              <a:latin typeface="Times New Roman" panose="02020603050405020304" pitchFamily="18" charset="0"/>
              <a:cs typeface="Times New Roman" panose="02020603050405020304" pitchFamily="18" charset="0"/>
            </a:endParaRPr>
          </a:p>
          <a:p>
            <a:pPr algn="just">
              <a:lnSpc>
                <a:spcPct val="150000"/>
              </a:lnSpc>
            </a:pP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Describe </a:t>
            </a:r>
            <a:r>
              <a:rPr lang="en-US" altLang="zh-TW" b="1"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quality planning and its relationship to project scope </a:t>
            </a: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management.</a:t>
            </a:r>
            <a:endParaRPr lang="en-US" altLang="zh-TW" b="1" dirty="0">
              <a:latin typeface="Times New Roman" panose="02020603050405020304" pitchFamily="18" charset="0"/>
              <a:ea typeface="PMingLiU" panose="02020500000000000000" pitchFamily="18" charset="-120"/>
              <a:cs typeface="Times New Roman" panose="02020603050405020304" pitchFamily="18" charset="0"/>
            </a:endParaRPr>
          </a:p>
          <a:p>
            <a:pPr algn="just">
              <a:lnSpc>
                <a:spcPct val="150000"/>
              </a:lnSpc>
            </a:pPr>
            <a:r>
              <a:rPr lang="en-US" altLang="zh-TW" b="1"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Discuss the importance of quality </a:t>
            </a: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assurance.</a:t>
            </a:r>
            <a:endParaRPr lang="en-US" altLang="zh-TW" b="1" dirty="0">
              <a:latin typeface="Times New Roman" panose="02020603050405020304" pitchFamily="18" charset="0"/>
              <a:ea typeface="PMingLiU" panose="02020500000000000000" pitchFamily="18" charset="-120"/>
              <a:cs typeface="Times New Roman" panose="02020603050405020304" pitchFamily="18" charset="0"/>
            </a:endParaRPr>
          </a:p>
          <a:p>
            <a:pPr algn="just">
              <a:lnSpc>
                <a:spcPct val="150000"/>
              </a:lnSpc>
            </a:pPr>
            <a:r>
              <a:rPr lang="en-US" altLang="zh-TW" b="1" dirty="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Explore the three outputs of the quality control </a:t>
            </a:r>
            <a:r>
              <a:rPr lang="en-US" altLang="zh-TW" b="1" dirty="0" smtClean="0">
                <a:solidFill>
                  <a:srgbClr val="000000"/>
                </a:solidFill>
                <a:latin typeface="Times New Roman" panose="02020603050405020304" pitchFamily="18" charset="0"/>
                <a:ea typeface="PMingLiU" panose="02020500000000000000" pitchFamily="18" charset="-120"/>
                <a:cs typeface="Times New Roman" panose="02020603050405020304" pitchFamily="18" charset="0"/>
              </a:rPr>
              <a:t>process.</a:t>
            </a:r>
            <a:endParaRPr lang="en-US" altLang="zh-TW" b="1" dirty="0">
              <a:latin typeface="Times New Roman" panose="02020603050405020304" pitchFamily="18" charset="0"/>
              <a:ea typeface="PMingLiU" panose="02020500000000000000" pitchFamily="18" charset="-120"/>
              <a:cs typeface="Times New Roman" panose="02020603050405020304" pitchFamily="18" charset="0"/>
            </a:endParaRPr>
          </a:p>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15923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285705"/>
          </a:xfrm>
        </p:spPr>
        <p:style>
          <a:lnRef idx="1">
            <a:schemeClr val="accent1"/>
          </a:lnRef>
          <a:fillRef idx="2">
            <a:schemeClr val="accent1"/>
          </a:fillRef>
          <a:effectRef idx="1">
            <a:schemeClr val="accent1"/>
          </a:effectRef>
          <a:fontRef idx="minor">
            <a:schemeClr val="dk1"/>
          </a:fontRef>
        </p:style>
        <p:txBody>
          <a:bodyPr/>
          <a:lstStyle/>
          <a:p>
            <a:r>
              <a:rPr lang="en-US" dirty="0" smtClean="0">
                <a:solidFill>
                  <a:schemeClr val="tx1"/>
                </a:solidFill>
                <a:latin typeface="Times New Roman" panose="02020603050405020304" pitchFamily="18" charset="0"/>
                <a:cs typeface="Times New Roman" panose="02020603050405020304" pitchFamily="18" charset="0"/>
              </a:rPr>
              <a:t>Lecture Overview </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4"/>
            <a:ext cx="10515600" cy="4483735"/>
          </a:xfrm>
        </p:spPr>
        <p:txBody>
          <a:bodyPr/>
          <a:lstStyle/>
          <a:p>
            <a:pPr marL="0" indent="0">
              <a:buNone/>
            </a:pPr>
            <a:endParaRPr lang="en-US" dirty="0"/>
          </a:p>
        </p:txBody>
      </p:sp>
      <p:sp>
        <p:nvSpPr>
          <p:cNvPr id="6" name="Rounded Rectangle 5"/>
          <p:cNvSpPr/>
          <p:nvPr/>
        </p:nvSpPr>
        <p:spPr>
          <a:xfrm>
            <a:off x="1632856" y="3252651"/>
            <a:ext cx="2481942" cy="1554479"/>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000" b="1" dirty="0" smtClean="0">
                <a:latin typeface="Times New Roman" panose="02020603050405020304" pitchFamily="18" charset="0"/>
                <a:cs typeface="Times New Roman" panose="02020603050405020304" pitchFamily="18" charset="0"/>
              </a:rPr>
              <a:t>Lecture Overview </a:t>
            </a:r>
            <a:endParaRPr lang="en-US" sz="2000" b="1" dirty="0">
              <a:latin typeface="Times New Roman" panose="02020603050405020304" pitchFamily="18" charset="0"/>
              <a:cs typeface="Times New Roman" panose="02020603050405020304" pitchFamily="18" charset="0"/>
            </a:endParaRPr>
          </a:p>
        </p:txBody>
      </p:sp>
      <p:cxnSp>
        <p:nvCxnSpPr>
          <p:cNvPr id="8" name="Elbow Connector 7"/>
          <p:cNvCxnSpPr/>
          <p:nvPr/>
        </p:nvCxnSpPr>
        <p:spPr>
          <a:xfrm>
            <a:off x="4114798" y="4200834"/>
            <a:ext cx="1863635" cy="1188725"/>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flipV="1">
            <a:off x="5040084" y="2802442"/>
            <a:ext cx="6531" cy="1435505"/>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flipV="1">
            <a:off x="5046615" y="2802442"/>
            <a:ext cx="792481" cy="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7" name="Rounded Rectangle 26"/>
          <p:cNvSpPr/>
          <p:nvPr/>
        </p:nvSpPr>
        <p:spPr>
          <a:xfrm>
            <a:off x="5998028" y="4200834"/>
            <a:ext cx="3381103" cy="210852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lnSpc>
                <a:spcPct val="150000"/>
              </a:lnSpc>
            </a:pPr>
            <a:r>
              <a:rPr lang="en-US" b="1" u="sng" dirty="0" smtClean="0"/>
              <a:t>(2)</a:t>
            </a:r>
            <a:r>
              <a:rPr lang="en-US" b="1" u="sng" dirty="0"/>
              <a:t> Project quality </a:t>
            </a:r>
            <a:r>
              <a:rPr lang="en-US" b="1" u="sng" dirty="0" smtClean="0"/>
              <a:t>management processes  </a:t>
            </a:r>
          </a:p>
          <a:p>
            <a:pPr marL="285750" indent="-285750" algn="ctr">
              <a:lnSpc>
                <a:spcPct val="150000"/>
              </a:lnSpc>
              <a:buFontTx/>
              <a:buChar char="-"/>
            </a:pPr>
            <a:r>
              <a:rPr lang="en-US" altLang="zh-TW" dirty="0"/>
              <a:t>Quality planning</a:t>
            </a:r>
          </a:p>
          <a:p>
            <a:pPr marL="285750" indent="-285750" algn="ctr">
              <a:lnSpc>
                <a:spcPct val="150000"/>
              </a:lnSpc>
              <a:buFontTx/>
              <a:buChar char="-"/>
            </a:pPr>
            <a:r>
              <a:rPr lang="en-US" altLang="zh-TW" dirty="0"/>
              <a:t>Quality assurance</a:t>
            </a:r>
          </a:p>
          <a:p>
            <a:pPr marL="285750" indent="-285750" algn="ctr">
              <a:lnSpc>
                <a:spcPct val="150000"/>
              </a:lnSpc>
              <a:buFontTx/>
              <a:buChar char="-"/>
            </a:pPr>
            <a:r>
              <a:rPr lang="en-US" altLang="zh-TW" dirty="0"/>
              <a:t>Quality control</a:t>
            </a:r>
          </a:p>
          <a:p>
            <a:pPr marL="285750" indent="-285750" algn="ctr">
              <a:buFontTx/>
              <a:buChar char="-"/>
            </a:pPr>
            <a:endParaRPr lang="en-US" dirty="0"/>
          </a:p>
        </p:txBody>
      </p:sp>
      <p:sp>
        <p:nvSpPr>
          <p:cNvPr id="28" name="Rounded Rectangle 27"/>
          <p:cNvSpPr/>
          <p:nvPr/>
        </p:nvSpPr>
        <p:spPr>
          <a:xfrm>
            <a:off x="5839096" y="2050869"/>
            <a:ext cx="4467497" cy="1503147"/>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marL="342900" indent="-342900" algn="ctr">
              <a:lnSpc>
                <a:spcPct val="150000"/>
              </a:lnSpc>
              <a:buAutoNum type="arabicParenBoth"/>
            </a:pPr>
            <a:r>
              <a:rPr lang="en-US" b="1" u="sng" dirty="0" smtClean="0"/>
              <a:t>definitions</a:t>
            </a:r>
          </a:p>
          <a:p>
            <a:pPr marL="285750" indent="-285750" algn="ctr">
              <a:lnSpc>
                <a:spcPct val="150000"/>
              </a:lnSpc>
              <a:buFontTx/>
              <a:buChar char="-"/>
            </a:pPr>
            <a:r>
              <a:rPr lang="en-US" dirty="0" smtClean="0"/>
              <a:t>Quality definition</a:t>
            </a:r>
          </a:p>
          <a:p>
            <a:pPr marL="285750" indent="-285750" algn="ctr">
              <a:lnSpc>
                <a:spcPct val="150000"/>
              </a:lnSpc>
              <a:buFontTx/>
              <a:buChar char="-"/>
            </a:pPr>
            <a:r>
              <a:rPr lang="en-US" dirty="0" smtClean="0"/>
              <a:t>Project quality management definition</a:t>
            </a:r>
            <a:endParaRPr lang="en-US" dirty="0"/>
          </a:p>
          <a:p>
            <a:pPr algn="ctr"/>
            <a:r>
              <a:rPr lang="en-US" dirty="0" smtClean="0"/>
              <a:t>  </a:t>
            </a:r>
            <a:endParaRPr lang="en-US" dirty="0"/>
          </a:p>
        </p:txBody>
      </p:sp>
    </p:spTree>
    <p:extLst>
      <p:ext uri="{BB962C8B-B14F-4D97-AF65-F5344CB8AC3E}">
        <p14:creationId xmlns:p14="http://schemas.microsoft.com/office/powerpoint/2010/main" val="4383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nodePh="1">
                                  <p:stCondLst>
                                    <p:cond delay="0"/>
                                  </p:stCondLst>
                                  <p:endCondLst>
                                    <p:cond evt="begin" delay="0">
                                      <p:tn val="29"/>
                                    </p:cond>
                                  </p:end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fade">
                                      <p:cBhvr>
                                        <p:cTn id="31" dur="1000"/>
                                        <p:tgtEl>
                                          <p:spTgt spid="3">
                                            <p:txEl>
                                              <p:pRg st="0" end="0"/>
                                            </p:txEl>
                                          </p:spTgt>
                                        </p:tgtEl>
                                      </p:cBhvr>
                                    </p:animEffect>
                                    <p:anim calcmode="lin" valueType="num">
                                      <p:cBhvr>
                                        <p:cTn id="3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0" end="0"/>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1000"/>
                                        <p:tgtEl>
                                          <p:spTgt spid="27"/>
                                        </p:tgtEl>
                                      </p:cBhvr>
                                    </p:animEffect>
                                    <p:anim calcmode="lin" valueType="num">
                                      <p:cBhvr>
                                        <p:cTn id="51" dur="1000" fill="hold"/>
                                        <p:tgtEl>
                                          <p:spTgt spid="27"/>
                                        </p:tgtEl>
                                        <p:attrNameLst>
                                          <p:attrName>ppt_x</p:attrName>
                                        </p:attrNameLst>
                                      </p:cBhvr>
                                      <p:tavLst>
                                        <p:tav tm="0">
                                          <p:val>
                                            <p:strVal val="#ppt_x"/>
                                          </p:val>
                                        </p:tav>
                                        <p:tav tm="100000">
                                          <p:val>
                                            <p:strVal val="#ppt_x"/>
                                          </p:val>
                                        </p:tav>
                                      </p:tavLst>
                                    </p:anim>
                                    <p:anim calcmode="lin" valueType="num">
                                      <p:cBhvr>
                                        <p:cTn id="52"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6" grpId="0" animBg="1"/>
      <p:bldP spid="27" grpId="0" animBg="1"/>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949" y="1825624"/>
            <a:ext cx="11325497" cy="4940935"/>
          </a:xfrm>
        </p:spPr>
        <p:txBody>
          <a:bodyPr>
            <a:normAutofit fontScale="92500" lnSpcReduction="10000"/>
          </a:bodyPr>
          <a:lstStyle/>
          <a:p>
            <a:pPr algn="just">
              <a:lnSpc>
                <a:spcPct val="150000"/>
              </a:lnSpc>
            </a:pP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The International Organization for Standardization (ISO) </a:t>
            </a:r>
            <a:r>
              <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defines quality as </a:t>
            </a: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the totality of characteristics of an entity that bear on its ability to satisfy stated or implied </a:t>
            </a:r>
            <a:r>
              <a:rPr lang="en-US" altLang="zh-TW" sz="3200" b="1" dirty="0" smtClean="0">
                <a:latin typeface="Times New Roman" panose="02020603050405020304" pitchFamily="18" charset="0"/>
                <a:ea typeface="PMingLiU" panose="02020500000000000000" pitchFamily="18" charset="-120"/>
                <a:cs typeface="Times New Roman" panose="02020603050405020304" pitchFamily="18" charset="0"/>
              </a:rPr>
              <a:t>needs.</a:t>
            </a:r>
            <a:endParaRPr lang="en-US" altLang="zh-TW" sz="3200" b="1" dirty="0">
              <a:latin typeface="Times New Roman" panose="02020603050405020304" pitchFamily="18" charset="0"/>
              <a:ea typeface="PMingLiU" panose="02020500000000000000" pitchFamily="18" charset="-120"/>
              <a:cs typeface="Times New Roman" panose="02020603050405020304" pitchFamily="18" charset="0"/>
            </a:endParaRPr>
          </a:p>
          <a:p>
            <a:pPr algn="just">
              <a:lnSpc>
                <a:spcPct val="150000"/>
              </a:lnSpc>
            </a:pPr>
            <a:r>
              <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Other experts define quality based </a:t>
            </a:r>
            <a:r>
              <a:rPr lang="en-US" altLang="zh-TW" sz="3200" b="1" dirty="0" smtClean="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on.</a:t>
            </a:r>
            <a:endPar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endParaRPr>
          </a:p>
          <a:p>
            <a:pPr marL="457200" lvl="1" indent="0" algn="just">
              <a:lnSpc>
                <a:spcPct val="150000"/>
              </a:lnSpc>
              <a:buNone/>
            </a:pP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 </a:t>
            </a:r>
            <a:r>
              <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conformance to requirements: </a:t>
            </a: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meeting written specifications.</a:t>
            </a:r>
          </a:p>
          <a:p>
            <a:pPr marL="457200" lvl="1" indent="0" algn="just">
              <a:lnSpc>
                <a:spcPct val="150000"/>
              </a:lnSpc>
              <a:buNone/>
            </a:pPr>
            <a:r>
              <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 fitness for use: </a:t>
            </a: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ensuring a product can be used as it was intended.</a:t>
            </a:r>
          </a:p>
          <a:p>
            <a:pPr marL="0" indent="0">
              <a:buNone/>
            </a:pPr>
            <a:endParaRPr lang="en-US" dirty="0"/>
          </a:p>
        </p:txBody>
      </p:sp>
      <p:sp>
        <p:nvSpPr>
          <p:cNvPr id="4" name="Title 1"/>
          <p:cNvSpPr>
            <a:spLocks noGrp="1"/>
          </p:cNvSpPr>
          <p:nvPr>
            <p:ph type="title"/>
          </p:nvPr>
        </p:nvSpPr>
        <p:spPr>
          <a:xfrm>
            <a:off x="838200" y="365125"/>
            <a:ext cx="10515600" cy="1325563"/>
          </a:xfrm>
          <a:solidFill>
            <a:schemeClr val="accent2"/>
          </a:solidFill>
        </p:spPr>
        <p:txBody>
          <a:bodyPr/>
          <a:lstStyle/>
          <a:p>
            <a:r>
              <a:rPr lang="en-US" altLang="zh-TW" dirty="0" smtClean="0">
                <a:solidFill>
                  <a:schemeClr val="tx1"/>
                </a:solidFill>
                <a:latin typeface="Times New Roman" panose="02020603050405020304" pitchFamily="18" charset="0"/>
                <a:ea typeface="PMingLiU" panose="02020500000000000000" pitchFamily="18" charset="-120"/>
                <a:cs typeface="Times New Roman" panose="02020603050405020304" pitchFamily="18" charset="0"/>
              </a:rPr>
              <a:t>What Is Quality?</a:t>
            </a:r>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3801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Project Quality Management</a:t>
            </a:r>
            <a:endParaRPr lang="en-US" dirty="0">
              <a:solidFill>
                <a:schemeClr val="tx1"/>
              </a:solidFill>
              <a:latin typeface="+mn-lt"/>
            </a:endParaRPr>
          </a:p>
        </p:txBody>
      </p:sp>
      <p:sp>
        <p:nvSpPr>
          <p:cNvPr id="3" name="Content Placeholder 2"/>
          <p:cNvSpPr>
            <a:spLocks noGrp="1"/>
          </p:cNvSpPr>
          <p:nvPr>
            <p:ph idx="1"/>
          </p:nvPr>
        </p:nvSpPr>
        <p:spPr>
          <a:xfrm>
            <a:off x="838200" y="2024743"/>
            <a:ext cx="10515600" cy="4152220"/>
          </a:xfrm>
        </p:spPr>
        <p:txBody>
          <a:bodyPr>
            <a:normAutofit/>
          </a:bodyPr>
          <a:lstStyle/>
          <a:p>
            <a:pPr marL="0" indent="0" algn="just">
              <a:lnSpc>
                <a:spcPct val="150000"/>
              </a:lnSpc>
              <a:buNone/>
            </a:pPr>
            <a:r>
              <a:rPr lang="en-US" sz="3200" b="1" dirty="0">
                <a:solidFill>
                  <a:srgbClr val="FF0000"/>
                </a:solidFill>
                <a:latin typeface="Times New Roman" panose="02020603050405020304" pitchFamily="18" charset="0"/>
                <a:cs typeface="Times New Roman" panose="02020603050405020304" pitchFamily="18" charset="0"/>
              </a:rPr>
              <a:t>Project Quality Management </a:t>
            </a:r>
            <a:r>
              <a:rPr lang="en-US" sz="3200" b="1" dirty="0">
                <a:latin typeface="Times New Roman" panose="02020603050405020304" pitchFamily="18" charset="0"/>
                <a:cs typeface="Times New Roman" panose="02020603050405020304" pitchFamily="18" charset="0"/>
              </a:rPr>
              <a:t>includes the processes &amp; activities that determine quality polices, objectives &amp; responsibilities to ensure that the project satisfies the needs for which it is undertaken. </a:t>
            </a: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9623359" y="365125"/>
            <a:ext cx="1632821" cy="1464227"/>
          </a:xfrm>
        </p:spPr>
      </p:pic>
    </p:spTree>
    <p:extLst>
      <p:ext uri="{BB962C8B-B14F-4D97-AF65-F5344CB8AC3E}">
        <p14:creationId xmlns:p14="http://schemas.microsoft.com/office/powerpoint/2010/main" val="1365156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normAutofit/>
          </a:bodyPr>
          <a:lstStyle/>
          <a:p>
            <a:r>
              <a:rPr lang="en-US" altLang="en-US" dirty="0">
                <a:solidFill>
                  <a:schemeClr val="tx1"/>
                </a:solidFill>
                <a:latin typeface="Times New Roman" panose="02020603050405020304" pitchFamily="18" charset="0"/>
                <a:cs typeface="Times New Roman" panose="02020603050405020304" pitchFamily="18" charset="0"/>
              </a:rPr>
              <a:t>Project Quality Management </a:t>
            </a:r>
            <a:r>
              <a:rPr lang="en-US" altLang="en-US" dirty="0" smtClean="0">
                <a:solidFill>
                  <a:schemeClr val="tx1"/>
                </a:solidFill>
                <a:latin typeface="Times New Roman" panose="02020603050405020304" pitchFamily="18" charset="0"/>
                <a:cs typeface="Times New Roman" panose="02020603050405020304" pitchFamily="18" charset="0"/>
              </a:rPr>
              <a:t>Definition</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985553"/>
            <a:ext cx="10515600" cy="4519750"/>
          </a:xfrm>
        </p:spPr>
        <p:txBody>
          <a:bodyPr>
            <a:normAutofit/>
          </a:bodyPr>
          <a:lstStyle/>
          <a:p>
            <a:pPr marL="0" indent="0" algn="just">
              <a:lnSpc>
                <a:spcPct val="150000"/>
              </a:lnSpc>
              <a:buNone/>
            </a:pPr>
            <a:r>
              <a:rPr lang="en-US" altLang="en-US" sz="3200" b="1" dirty="0">
                <a:latin typeface="Times New Roman" panose="02020603050405020304" pitchFamily="18" charset="0"/>
                <a:cs typeface="Times New Roman" panose="02020603050405020304" pitchFamily="18" charset="0"/>
              </a:rPr>
              <a:t>A subset of project management that includes the processes and activities of the performing organization that determine quality policies, objectives, and responsibilities so that the project will satisfy the needs for which it was undertaken.</a:t>
            </a: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193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US" altLang="zh-TW" dirty="0">
                <a:solidFill>
                  <a:schemeClr val="tx1"/>
                </a:solidFill>
                <a:latin typeface="Times New Roman" panose="02020603050405020304" pitchFamily="18" charset="0"/>
                <a:ea typeface="PMingLiU" panose="02020500000000000000" pitchFamily="18" charset="-120"/>
                <a:cs typeface="Times New Roman" panose="02020603050405020304" pitchFamily="18" charset="0"/>
              </a:rPr>
              <a:t>Project Quality Management Processes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5"/>
            <a:ext cx="10515600" cy="4836432"/>
          </a:xfrm>
        </p:spPr>
        <p:txBody>
          <a:bodyPr>
            <a:normAutofit fontScale="92500" lnSpcReduction="10000"/>
          </a:bodyPr>
          <a:lstStyle/>
          <a:p>
            <a:pPr marL="0" indent="0" algn="just">
              <a:lnSpc>
                <a:spcPct val="150000"/>
              </a:lnSpc>
              <a:buNone/>
            </a:pPr>
            <a:r>
              <a:rPr lang="en-US" altLang="zh-TW" sz="3200" b="1" dirty="0" smtClean="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1. Quality </a:t>
            </a:r>
            <a:r>
              <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planning: </a:t>
            </a: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identifying which quality standards are relevant to the project and how to satisfy them</a:t>
            </a:r>
          </a:p>
          <a:p>
            <a:pPr marL="0" indent="0" algn="just">
              <a:lnSpc>
                <a:spcPct val="150000"/>
              </a:lnSpc>
              <a:buNone/>
            </a:pPr>
            <a:r>
              <a:rPr lang="en-US" altLang="zh-TW" sz="3200" b="1" dirty="0" smtClean="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2. Quality </a:t>
            </a:r>
            <a:r>
              <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assurance: </a:t>
            </a: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evaluating overall project performance to ensure the project will satisfy the relevant quality standards</a:t>
            </a:r>
          </a:p>
          <a:p>
            <a:pPr marL="0" indent="0" algn="just">
              <a:lnSpc>
                <a:spcPct val="150000"/>
              </a:lnSpc>
              <a:buNone/>
            </a:pPr>
            <a:r>
              <a:rPr lang="en-US" altLang="zh-TW" sz="3200" b="1" dirty="0" smtClean="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3. Quality </a:t>
            </a:r>
            <a:r>
              <a:rPr lang="en-US" altLang="zh-TW" sz="3200" b="1" dirty="0">
                <a:solidFill>
                  <a:srgbClr val="FF0000"/>
                </a:solidFill>
                <a:latin typeface="Times New Roman" panose="02020603050405020304" pitchFamily="18" charset="0"/>
                <a:ea typeface="PMingLiU" panose="02020500000000000000" pitchFamily="18" charset="-120"/>
                <a:cs typeface="Times New Roman" panose="02020603050405020304" pitchFamily="18" charset="0"/>
              </a:rPr>
              <a:t>control: </a:t>
            </a:r>
            <a:r>
              <a:rPr lang="en-US" altLang="zh-TW" sz="3200" b="1" dirty="0">
                <a:latin typeface="Times New Roman" panose="02020603050405020304" pitchFamily="18" charset="0"/>
                <a:ea typeface="PMingLiU" panose="02020500000000000000" pitchFamily="18" charset="-120"/>
                <a:cs typeface="Times New Roman" panose="02020603050405020304" pitchFamily="18" charset="0"/>
              </a:rPr>
              <a:t>monitoring specific project results to ensure that they comply with the relevant quality standards while identifying ways to improve overall quality</a:t>
            </a: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518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75846"/>
          </a:xfrm>
          <a:solidFill>
            <a:schemeClr val="accent2"/>
          </a:solidFill>
        </p:spPr>
        <p:txBody>
          <a:bodyPr/>
          <a:lstStyle/>
          <a:p>
            <a:r>
              <a:rPr lang="en-US" altLang="en-US" dirty="0">
                <a:solidFill>
                  <a:schemeClr val="tx1"/>
                </a:solidFill>
                <a:latin typeface="Times New Roman" panose="02020603050405020304" pitchFamily="18" charset="0"/>
                <a:cs typeface="Times New Roman" panose="02020603050405020304" pitchFamily="18" charset="0"/>
              </a:rPr>
              <a:t>Project Quality Management Summary</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4" name="Picture 5" descr="Fig08-01.bmp"/>
          <p:cNvPicPr>
            <a:picLocks noGrp="1" noChangeAspect="1"/>
          </p:cNvPicPr>
          <p:nvPr>
            <p:ph idx="1"/>
          </p:nvPr>
        </p:nvPicPr>
        <p:blipFill>
          <a:blip r:embed="rId2">
            <a:extLst>
              <a:ext uri="{28A0092B-C50C-407E-A947-70E740481C1C}">
                <a14:useLocalDpi xmlns:a14="http://schemas.microsoft.com/office/drawing/2010/main" val="0"/>
              </a:ext>
            </a:extLst>
          </a:blip>
          <a:srcRect b="10873"/>
          <a:stretch>
            <a:fillRect/>
          </a:stretch>
        </p:blipFill>
        <p:spPr bwMode="auto">
          <a:xfrm>
            <a:off x="1593669" y="1397726"/>
            <a:ext cx="8752114" cy="53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0286" y="365126"/>
            <a:ext cx="805894" cy="875846"/>
          </a:xfrm>
          <a:prstGeom prst="rect">
            <a:avLst/>
          </a:prstGeom>
        </p:spPr>
      </p:pic>
    </p:spTree>
    <p:extLst>
      <p:ext uri="{BB962C8B-B14F-4D97-AF65-F5344CB8AC3E}">
        <p14:creationId xmlns:p14="http://schemas.microsoft.com/office/powerpoint/2010/main" val="34878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1. Quality </a:t>
            </a:r>
            <a:r>
              <a:rPr lang="en-US" altLang="en-US" dirty="0">
                <a:solidFill>
                  <a:schemeClr val="tx1"/>
                </a:solidFill>
                <a:latin typeface="Times New Roman" panose="02020603050405020304" pitchFamily="18" charset="0"/>
                <a:cs typeface="Times New Roman" panose="02020603050405020304" pitchFamily="18" charset="0"/>
              </a:rPr>
              <a:t>Planning</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25624"/>
            <a:ext cx="10515600" cy="4914809"/>
          </a:xfrm>
        </p:spPr>
        <p:txBody>
          <a:bodyPr>
            <a:normAutofit fontScale="92500"/>
          </a:bodyPr>
          <a:lstStyle/>
          <a:p>
            <a:pPr marL="0" indent="0">
              <a:lnSpc>
                <a:spcPct val="150000"/>
              </a:lnSpc>
              <a:buNone/>
            </a:pPr>
            <a:r>
              <a:rPr lang="en-US" altLang="en-US" sz="3200" b="1" dirty="0">
                <a:latin typeface="Times New Roman" panose="02020603050405020304" pitchFamily="18" charset="0"/>
                <a:cs typeface="Times New Roman" panose="02020603050405020304" pitchFamily="18" charset="0"/>
              </a:rPr>
              <a:t>Implies the ability to anticipate situations and prepare actions to bring about the desired </a:t>
            </a:r>
            <a:r>
              <a:rPr lang="en-US" altLang="en-US" sz="3200" b="1" dirty="0" smtClean="0">
                <a:latin typeface="Times New Roman" panose="02020603050405020304" pitchFamily="18" charset="0"/>
                <a:cs typeface="Times New Roman" panose="02020603050405020304" pitchFamily="18" charset="0"/>
              </a:rPr>
              <a:t>outcome.</a:t>
            </a:r>
          </a:p>
          <a:p>
            <a:pPr>
              <a:lnSpc>
                <a:spcPct val="150000"/>
              </a:lnSpc>
              <a:spcBef>
                <a:spcPct val="100000"/>
              </a:spcBef>
            </a:pPr>
            <a:r>
              <a:rPr lang="en-US" altLang="en-US" sz="3200" b="1" dirty="0" smtClean="0">
                <a:solidFill>
                  <a:srgbClr val="FF0000"/>
                </a:solidFill>
                <a:latin typeface="Times New Roman" panose="02020603050405020304" pitchFamily="18" charset="0"/>
                <a:cs typeface="Times New Roman" panose="02020603050405020304" pitchFamily="18" charset="0"/>
              </a:rPr>
              <a:t>Important </a:t>
            </a:r>
            <a:r>
              <a:rPr lang="en-US" altLang="en-US" sz="3200" b="1" dirty="0">
                <a:solidFill>
                  <a:srgbClr val="FF0000"/>
                </a:solidFill>
                <a:latin typeface="Times New Roman" panose="02020603050405020304" pitchFamily="18" charset="0"/>
                <a:cs typeface="Times New Roman" panose="02020603050405020304" pitchFamily="18" charset="0"/>
              </a:rPr>
              <a:t>to prevent defects by:</a:t>
            </a:r>
          </a:p>
          <a:p>
            <a:pPr marL="457200" lvl="1" indent="0">
              <a:lnSpc>
                <a:spcPct val="150000"/>
              </a:lnSpc>
              <a:spcBef>
                <a:spcPts val="600"/>
              </a:spcBef>
              <a:buNone/>
            </a:pPr>
            <a:r>
              <a:rPr lang="en-US" altLang="en-US" sz="3200" b="1" dirty="0" smtClean="0">
                <a:latin typeface="Times New Roman" panose="02020603050405020304" pitchFamily="18" charset="0"/>
                <a:cs typeface="Times New Roman" panose="02020603050405020304" pitchFamily="18" charset="0"/>
              </a:rPr>
              <a:t>- Selecting </a:t>
            </a:r>
            <a:r>
              <a:rPr lang="en-US" altLang="en-US" sz="3200" b="1" dirty="0">
                <a:latin typeface="Times New Roman" panose="02020603050405020304" pitchFamily="18" charset="0"/>
                <a:cs typeface="Times New Roman" panose="02020603050405020304" pitchFamily="18" charset="0"/>
              </a:rPr>
              <a:t>proper </a:t>
            </a:r>
            <a:r>
              <a:rPr lang="en-US" altLang="en-US" sz="3200" b="1" dirty="0" smtClean="0">
                <a:latin typeface="Times New Roman" panose="02020603050405020304" pitchFamily="18" charset="0"/>
                <a:cs typeface="Times New Roman" panose="02020603050405020304" pitchFamily="18" charset="0"/>
              </a:rPr>
              <a:t>materials.</a:t>
            </a:r>
            <a:endParaRPr lang="en-US" altLang="en-US" sz="3200" b="1" dirty="0">
              <a:latin typeface="Times New Roman" panose="02020603050405020304" pitchFamily="18" charset="0"/>
              <a:cs typeface="Times New Roman" panose="02020603050405020304" pitchFamily="18" charset="0"/>
            </a:endParaRPr>
          </a:p>
          <a:p>
            <a:pPr marL="457200" lvl="1" indent="0">
              <a:lnSpc>
                <a:spcPct val="150000"/>
              </a:lnSpc>
              <a:spcBef>
                <a:spcPts val="600"/>
              </a:spcBef>
              <a:buNone/>
            </a:pPr>
            <a:r>
              <a:rPr lang="en-US" altLang="en-US" sz="3200" b="1" dirty="0" smtClean="0">
                <a:latin typeface="Times New Roman" panose="02020603050405020304" pitchFamily="18" charset="0"/>
                <a:cs typeface="Times New Roman" panose="02020603050405020304" pitchFamily="18" charset="0"/>
              </a:rPr>
              <a:t>- Training </a:t>
            </a:r>
            <a:r>
              <a:rPr lang="en-US" altLang="en-US" sz="3200" b="1" dirty="0">
                <a:latin typeface="Times New Roman" panose="02020603050405020304" pitchFamily="18" charset="0"/>
                <a:cs typeface="Times New Roman" panose="02020603050405020304" pitchFamily="18" charset="0"/>
              </a:rPr>
              <a:t>and indoctrinating people in </a:t>
            </a:r>
            <a:r>
              <a:rPr lang="en-US" altLang="en-US" sz="3200" b="1" dirty="0" smtClean="0">
                <a:latin typeface="Times New Roman" panose="02020603050405020304" pitchFamily="18" charset="0"/>
                <a:cs typeface="Times New Roman" panose="02020603050405020304" pitchFamily="18" charset="0"/>
              </a:rPr>
              <a:t>quality.</a:t>
            </a:r>
            <a:endParaRPr lang="en-US" altLang="en-US" sz="3200" b="1" dirty="0">
              <a:latin typeface="Times New Roman" panose="02020603050405020304" pitchFamily="18" charset="0"/>
              <a:cs typeface="Times New Roman" panose="02020603050405020304" pitchFamily="18" charset="0"/>
            </a:endParaRPr>
          </a:p>
          <a:p>
            <a:pPr marL="457200" lvl="1" indent="0">
              <a:lnSpc>
                <a:spcPct val="150000"/>
              </a:lnSpc>
              <a:spcBef>
                <a:spcPts val="600"/>
              </a:spcBef>
              <a:buNone/>
            </a:pPr>
            <a:r>
              <a:rPr lang="en-US" altLang="en-US" sz="3200" b="1" dirty="0" smtClean="0">
                <a:latin typeface="Times New Roman" panose="02020603050405020304" pitchFamily="18" charset="0"/>
                <a:cs typeface="Times New Roman" panose="02020603050405020304" pitchFamily="18" charset="0"/>
              </a:rPr>
              <a:t>- Planning </a:t>
            </a:r>
            <a:r>
              <a:rPr lang="en-US" altLang="en-US" sz="3200" b="1" dirty="0">
                <a:latin typeface="Times New Roman" panose="02020603050405020304" pitchFamily="18" charset="0"/>
                <a:cs typeface="Times New Roman" panose="02020603050405020304" pitchFamily="18" charset="0"/>
              </a:rPr>
              <a:t>a process that ensures the appropriate </a:t>
            </a:r>
            <a:r>
              <a:rPr lang="en-US" altLang="en-US" sz="3200" b="1" dirty="0" smtClean="0">
                <a:latin typeface="Times New Roman" panose="02020603050405020304" pitchFamily="18" charset="0"/>
                <a:cs typeface="Times New Roman" panose="02020603050405020304" pitchFamily="18" charset="0"/>
              </a:rPr>
              <a:t>outcome.</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294044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94559"/>
            <a:ext cx="10515600" cy="3982403"/>
          </a:xfrm>
        </p:spPr>
        <p:txBody>
          <a:bodyPr>
            <a:normAutofit/>
          </a:bodyPr>
          <a:lstStyle/>
          <a:p>
            <a:pPr marL="0" indent="0" algn="just">
              <a:lnSpc>
                <a:spcPct val="150000"/>
              </a:lnSpc>
              <a:buNone/>
            </a:pPr>
            <a:r>
              <a:rPr lang="en-US" altLang="zh-TW" sz="3200" b="1" dirty="0">
                <a:solidFill>
                  <a:srgbClr val="FF0000"/>
                </a:solidFill>
                <a:latin typeface="Times New Roman" panose="02020603050405020304" pitchFamily="18" charset="0"/>
                <a:cs typeface="Times New Roman" panose="02020603050405020304" pitchFamily="18" charset="0"/>
              </a:rPr>
              <a:t>Quality planning: </a:t>
            </a:r>
            <a:r>
              <a:rPr lang="en-US" altLang="zh-TW" sz="3200" b="1" dirty="0">
                <a:latin typeface="Times New Roman" panose="02020603050405020304" pitchFamily="18" charset="0"/>
                <a:cs typeface="Times New Roman" panose="02020603050405020304" pitchFamily="18" charset="0"/>
              </a:rPr>
              <a:t>identifying which quality standards are relevant to the project and how to satisfy </a:t>
            </a:r>
            <a:r>
              <a:rPr lang="en-US" altLang="zh-TW" sz="3200" b="1" dirty="0" smtClean="0">
                <a:latin typeface="Times New Roman" panose="02020603050405020304" pitchFamily="18" charset="0"/>
                <a:cs typeface="Times New Roman" panose="02020603050405020304" pitchFamily="18" charset="0"/>
              </a:rPr>
              <a:t>the.</a:t>
            </a:r>
            <a:endParaRPr lang="en-US" altLang="zh-TW"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2"/>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1. Quality </a:t>
            </a:r>
            <a:r>
              <a:rPr lang="en-US" altLang="en-US" dirty="0">
                <a:solidFill>
                  <a:schemeClr val="tx1"/>
                </a:solidFill>
                <a:latin typeface="Times New Roman" panose="02020603050405020304" pitchFamily="18" charset="0"/>
                <a:cs typeface="Times New Roman" panose="02020603050405020304" pitchFamily="18" charset="0"/>
              </a:rPr>
              <a:t>Planning</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570624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07177"/>
            <a:ext cx="10515600" cy="4650376"/>
          </a:xfrm>
        </p:spPr>
        <p:txBody>
          <a:bodyPr>
            <a:normAutofit/>
          </a:bodyPr>
          <a:lstStyle/>
          <a:p>
            <a:pPr marL="0" indent="0" algn="just">
              <a:lnSpc>
                <a:spcPct val="150000"/>
              </a:lnSpc>
              <a:buNone/>
            </a:pPr>
            <a:r>
              <a:rPr lang="en-US" altLang="zh-TW" sz="3200" b="1" dirty="0">
                <a:latin typeface="Times New Roman" panose="02020603050405020304" pitchFamily="18" charset="0"/>
                <a:cs typeface="Times New Roman" panose="02020603050405020304" pitchFamily="18" charset="0"/>
              </a:rPr>
              <a:t>It is important to design in quality and communicate important factors that directly contribute to meeting the customer’s </a:t>
            </a:r>
            <a:r>
              <a:rPr lang="en-US" altLang="zh-TW" sz="3200" b="1" dirty="0" smtClean="0">
                <a:latin typeface="Times New Roman" panose="02020603050405020304" pitchFamily="18" charset="0"/>
                <a:cs typeface="Times New Roman" panose="02020603050405020304" pitchFamily="18" charset="0"/>
              </a:rPr>
              <a:t>requirements.</a:t>
            </a:r>
          </a:p>
          <a:p>
            <a:pPr marL="0" indent="0" algn="just">
              <a:lnSpc>
                <a:spcPct val="150000"/>
              </a:lnSpc>
              <a:buNone/>
            </a:pPr>
            <a:r>
              <a:rPr lang="en-US" sz="3200" b="1" dirty="0" smtClean="0">
                <a:latin typeface="Times New Roman" panose="02020603050405020304" pitchFamily="18" charset="0"/>
                <a:cs typeface="Times New Roman" panose="02020603050405020304" pitchFamily="18" charset="0"/>
              </a:rPr>
              <a:t>Design </a:t>
            </a:r>
            <a:r>
              <a:rPr lang="en-US" sz="3200" b="1" dirty="0">
                <a:latin typeface="Times New Roman" panose="02020603050405020304" pitchFamily="18" charset="0"/>
                <a:cs typeface="Times New Roman" panose="02020603050405020304" pitchFamily="18" charset="0"/>
              </a:rPr>
              <a:t>of experiments helps identify which variables have the most influence on the overall outcome of a </a:t>
            </a:r>
            <a:r>
              <a:rPr lang="en-US" sz="3200" b="1" dirty="0" smtClean="0">
                <a:latin typeface="Times New Roman" panose="02020603050405020304" pitchFamily="18" charset="0"/>
                <a:cs typeface="Times New Roman" panose="02020603050405020304" pitchFamily="18" charset="0"/>
              </a:rPr>
              <a:t>process.</a:t>
            </a: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2"/>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1. Quality </a:t>
            </a:r>
            <a:r>
              <a:rPr lang="en-US" altLang="en-US" dirty="0">
                <a:solidFill>
                  <a:schemeClr val="tx1"/>
                </a:solidFill>
                <a:latin typeface="Times New Roman" panose="02020603050405020304" pitchFamily="18" charset="0"/>
                <a:cs typeface="Times New Roman" panose="02020603050405020304" pitchFamily="18" charset="0"/>
              </a:rPr>
              <a:t>Planning</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40580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228544"/>
          </a:xfrm>
          <a:solidFill>
            <a:schemeClr val="accent6">
              <a:lumMod val="60000"/>
              <a:lumOff val="40000"/>
            </a:schemeClr>
          </a:solidFill>
        </p:spPr>
        <p:txBody>
          <a:bodyPr>
            <a:normAutofit/>
          </a:bodyPr>
          <a:lstStyle/>
          <a:p>
            <a:r>
              <a:rPr lang="en-US" altLang="en-US" dirty="0">
                <a:solidFill>
                  <a:schemeClr val="tx1"/>
                </a:solidFill>
                <a:latin typeface="Times New Roman" panose="02020603050405020304" pitchFamily="18" charset="0"/>
                <a:cs typeface="Times New Roman" panose="02020603050405020304" pitchFamily="18" charset="0"/>
              </a:rPr>
              <a:t>Quality Planning Flowchart</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4" name="Picture 30" descr="http://www.certchamp.com/planquality.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10342" y="1867989"/>
            <a:ext cx="8974183" cy="4310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556866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0629"/>
            <a:ext cx="10515600" cy="1214845"/>
          </a:xfrm>
          <a:solidFill>
            <a:schemeClr val="accent6">
              <a:lumMod val="60000"/>
              <a:lumOff val="4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Quality Planning Inputs</a:t>
            </a:r>
          </a:p>
        </p:txBody>
      </p:sp>
      <p:sp>
        <p:nvSpPr>
          <p:cNvPr id="3" name="Content Placeholder 2"/>
          <p:cNvSpPr>
            <a:spLocks noGrp="1"/>
          </p:cNvSpPr>
          <p:nvPr>
            <p:ph idx="1"/>
          </p:nvPr>
        </p:nvSpPr>
        <p:spPr>
          <a:xfrm>
            <a:off x="548641" y="1763486"/>
            <a:ext cx="11194868" cy="4611188"/>
          </a:xfrm>
        </p:spPr>
        <p:txBody>
          <a:bodyPr>
            <a:noAutofit/>
          </a:bodyPr>
          <a:lstStyle/>
          <a:p>
            <a:pPr algn="just">
              <a:lnSpc>
                <a:spcPct val="150000"/>
              </a:lnSpc>
              <a:buNone/>
            </a:pPr>
            <a:r>
              <a:rPr lang="en-US" altLang="en-US" sz="3200" b="1" dirty="0" smtClean="0">
                <a:solidFill>
                  <a:srgbClr val="FF0000"/>
                </a:solidFill>
              </a:rPr>
              <a:t>1. Scope </a:t>
            </a:r>
            <a:r>
              <a:rPr lang="en-US" altLang="en-US" sz="3200" b="1" dirty="0" smtClean="0">
                <a:solidFill>
                  <a:srgbClr val="FF0000"/>
                </a:solidFill>
              </a:rPr>
              <a:t>Baseline.</a:t>
            </a:r>
            <a:endParaRPr lang="en-US" altLang="en-US" sz="3200" b="1" dirty="0">
              <a:solidFill>
                <a:srgbClr val="FF0000"/>
              </a:solidFill>
            </a:endParaRPr>
          </a:p>
          <a:p>
            <a:pPr algn="just">
              <a:lnSpc>
                <a:spcPct val="150000"/>
              </a:lnSpc>
            </a:pPr>
            <a:r>
              <a:rPr lang="en-US" altLang="en-US" sz="3200" b="1" dirty="0">
                <a:solidFill>
                  <a:srgbClr val="FF0000"/>
                </a:solidFill>
              </a:rPr>
              <a:t> Scope statement: </a:t>
            </a:r>
            <a:r>
              <a:rPr lang="en-US" altLang="en-US" sz="3200" b="1" dirty="0"/>
              <a:t>contain details of technical issues and other </a:t>
            </a:r>
            <a:r>
              <a:rPr lang="en-US" altLang="en-US" sz="3200" b="1" dirty="0" smtClean="0"/>
              <a:t>concerns.</a:t>
            </a:r>
            <a:endParaRPr lang="en-US" altLang="en-US" sz="3200" b="1" dirty="0"/>
          </a:p>
          <a:p>
            <a:pPr marL="0" indent="0" algn="just">
              <a:lnSpc>
                <a:spcPct val="150000"/>
              </a:lnSpc>
              <a:buNone/>
            </a:pPr>
            <a:endParaRPr lang="en-US" sz="3200" b="1"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980348"/>
          </a:xfrm>
          <a:prstGeom prst="rect">
            <a:avLst/>
          </a:prstGeom>
        </p:spPr>
      </p:pic>
    </p:spTree>
    <p:extLst>
      <p:ext uri="{BB962C8B-B14F-4D97-AF65-F5344CB8AC3E}">
        <p14:creationId xmlns:p14="http://schemas.microsoft.com/office/powerpoint/2010/main" val="221928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Quality Planning Inputs</a:t>
            </a:r>
          </a:p>
        </p:txBody>
      </p:sp>
      <p:sp>
        <p:nvSpPr>
          <p:cNvPr id="3" name="Content Placeholder 2"/>
          <p:cNvSpPr>
            <a:spLocks noGrp="1"/>
          </p:cNvSpPr>
          <p:nvPr>
            <p:ph idx="1"/>
          </p:nvPr>
        </p:nvSpPr>
        <p:spPr>
          <a:xfrm>
            <a:off x="509451" y="1812561"/>
            <a:ext cx="11194869" cy="4875621"/>
          </a:xfrm>
        </p:spPr>
        <p:txBody>
          <a:bodyPr>
            <a:normAutofit fontScale="92500" lnSpcReduction="10000"/>
          </a:bodyPr>
          <a:lstStyle/>
          <a:p>
            <a:pPr>
              <a:lnSpc>
                <a:spcPct val="150000"/>
              </a:lnSpc>
              <a:buNone/>
            </a:pPr>
            <a:r>
              <a:rPr lang="en-US" altLang="en-US" b="1" dirty="0">
                <a:latin typeface="Times New Roman" panose="02020603050405020304" pitchFamily="18" charset="0"/>
                <a:cs typeface="Times New Roman" panose="02020603050405020304" pitchFamily="18" charset="0"/>
              </a:rPr>
              <a:t> </a:t>
            </a:r>
            <a:r>
              <a:rPr lang="en-US" altLang="en-US" b="1" dirty="0" smtClean="0">
                <a:solidFill>
                  <a:srgbClr val="FF0000"/>
                </a:solidFill>
                <a:latin typeface="Times New Roman" panose="02020603050405020304" pitchFamily="18" charset="0"/>
                <a:cs typeface="Times New Roman" panose="02020603050405020304" pitchFamily="18" charset="0"/>
              </a:rPr>
              <a:t>2. </a:t>
            </a:r>
            <a:r>
              <a:rPr lang="en-US" altLang="en-US" b="1" dirty="0">
                <a:solidFill>
                  <a:srgbClr val="FF0000"/>
                </a:solidFill>
                <a:latin typeface="Times New Roman" panose="02020603050405020304" pitchFamily="18" charset="0"/>
                <a:cs typeface="Times New Roman" panose="02020603050405020304" pitchFamily="18" charset="0"/>
              </a:rPr>
              <a:t>Stakeholder </a:t>
            </a:r>
            <a:r>
              <a:rPr lang="en-US" altLang="en-US" b="1" dirty="0" smtClean="0">
                <a:solidFill>
                  <a:srgbClr val="FF0000"/>
                </a:solidFill>
                <a:latin typeface="Times New Roman" panose="02020603050405020304" pitchFamily="18" charset="0"/>
                <a:cs typeface="Times New Roman" panose="02020603050405020304" pitchFamily="18" charset="0"/>
              </a:rPr>
              <a:t>Register.</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pPr>
            <a:r>
              <a:rPr lang="en-US" altLang="en-US" b="1" dirty="0">
                <a:latin typeface="Times New Roman" panose="02020603050405020304" pitchFamily="18" charset="0"/>
                <a:cs typeface="Times New Roman" panose="02020603050405020304" pitchFamily="18" charset="0"/>
              </a:rPr>
              <a:t> Identifies stakeholders with a particular interest in, or impact on, </a:t>
            </a:r>
            <a:r>
              <a:rPr lang="en-US" altLang="en-US" b="1" dirty="0" smtClean="0">
                <a:latin typeface="Times New Roman" panose="02020603050405020304" pitchFamily="18" charset="0"/>
                <a:cs typeface="Times New Roman" panose="02020603050405020304" pitchFamily="18" charset="0"/>
              </a:rPr>
              <a:t>quality.</a:t>
            </a:r>
            <a:endParaRPr lang="en-US" altLang="en-US" b="1" dirty="0">
              <a:latin typeface="Times New Roman" panose="02020603050405020304" pitchFamily="18" charset="0"/>
              <a:cs typeface="Times New Roman" panose="02020603050405020304" pitchFamily="18" charset="0"/>
            </a:endParaRPr>
          </a:p>
          <a:p>
            <a:pPr>
              <a:lnSpc>
                <a:spcPct val="150000"/>
              </a:lnSpc>
              <a:buNone/>
            </a:pPr>
            <a:r>
              <a:rPr lang="en-US" altLang="en-US" b="1" dirty="0">
                <a:latin typeface="Times New Roman" panose="02020603050405020304" pitchFamily="18" charset="0"/>
                <a:cs typeface="Times New Roman" panose="02020603050405020304" pitchFamily="18" charset="0"/>
              </a:rPr>
              <a:t> </a:t>
            </a:r>
            <a:r>
              <a:rPr lang="en-US" altLang="en-US" b="1" dirty="0" smtClean="0">
                <a:solidFill>
                  <a:srgbClr val="FF0000"/>
                </a:solidFill>
                <a:latin typeface="Times New Roman" panose="02020603050405020304" pitchFamily="18" charset="0"/>
                <a:cs typeface="Times New Roman" panose="02020603050405020304" pitchFamily="18" charset="0"/>
              </a:rPr>
              <a:t>3. </a:t>
            </a:r>
            <a:r>
              <a:rPr lang="en-US" altLang="en-US" b="1" dirty="0">
                <a:solidFill>
                  <a:srgbClr val="FF0000"/>
                </a:solidFill>
                <a:latin typeface="Times New Roman" panose="02020603050405020304" pitchFamily="18" charset="0"/>
                <a:cs typeface="Times New Roman" panose="02020603050405020304" pitchFamily="18" charset="0"/>
              </a:rPr>
              <a:t>Cost performance </a:t>
            </a:r>
            <a:r>
              <a:rPr lang="en-US" altLang="en-US" b="1" dirty="0" smtClean="0">
                <a:solidFill>
                  <a:srgbClr val="FF0000"/>
                </a:solidFill>
                <a:latin typeface="Times New Roman" panose="02020603050405020304" pitchFamily="18" charset="0"/>
                <a:cs typeface="Times New Roman" panose="02020603050405020304" pitchFamily="18" charset="0"/>
              </a:rPr>
              <a:t>Baseline.</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pPr>
            <a:r>
              <a:rPr lang="en-US" altLang="en-US" b="1" dirty="0">
                <a:latin typeface="Times New Roman" panose="02020603050405020304" pitchFamily="18" charset="0"/>
                <a:cs typeface="Times New Roman" panose="02020603050405020304" pitchFamily="18" charset="0"/>
              </a:rPr>
              <a:t>Documents the accepted time phase used to measure cost </a:t>
            </a:r>
            <a:r>
              <a:rPr lang="en-US" altLang="en-US" b="1" dirty="0" smtClean="0">
                <a:latin typeface="Times New Roman" panose="02020603050405020304" pitchFamily="18" charset="0"/>
                <a:cs typeface="Times New Roman" panose="02020603050405020304" pitchFamily="18" charset="0"/>
              </a:rPr>
              <a:t>performance.</a:t>
            </a:r>
            <a:endParaRPr lang="en-US" altLang="en-US" b="1" dirty="0">
              <a:latin typeface="Times New Roman" panose="02020603050405020304" pitchFamily="18" charset="0"/>
              <a:cs typeface="Times New Roman" panose="02020603050405020304" pitchFamily="18" charset="0"/>
            </a:endParaRPr>
          </a:p>
          <a:p>
            <a:pPr>
              <a:lnSpc>
                <a:spcPct val="150000"/>
              </a:lnSpc>
              <a:buNone/>
            </a:pPr>
            <a:r>
              <a:rPr lang="en-US" altLang="en-US" b="1" dirty="0">
                <a:latin typeface="Times New Roman" panose="02020603050405020304" pitchFamily="18" charset="0"/>
                <a:cs typeface="Times New Roman" panose="02020603050405020304" pitchFamily="18" charset="0"/>
              </a:rPr>
              <a:t> </a:t>
            </a:r>
            <a:r>
              <a:rPr lang="en-US" altLang="en-US" b="1" dirty="0" smtClean="0">
                <a:solidFill>
                  <a:srgbClr val="FF0000"/>
                </a:solidFill>
                <a:latin typeface="Times New Roman" panose="02020603050405020304" pitchFamily="18" charset="0"/>
                <a:cs typeface="Times New Roman" panose="02020603050405020304" pitchFamily="18" charset="0"/>
              </a:rPr>
              <a:t>4. </a:t>
            </a:r>
            <a:r>
              <a:rPr lang="en-US" altLang="en-US" b="1" dirty="0">
                <a:solidFill>
                  <a:srgbClr val="FF0000"/>
                </a:solidFill>
                <a:latin typeface="Times New Roman" panose="02020603050405020304" pitchFamily="18" charset="0"/>
                <a:cs typeface="Times New Roman" panose="02020603050405020304" pitchFamily="18" charset="0"/>
              </a:rPr>
              <a:t>Schedule </a:t>
            </a:r>
            <a:r>
              <a:rPr lang="en-US" altLang="en-US" b="1" dirty="0" smtClean="0">
                <a:solidFill>
                  <a:srgbClr val="FF0000"/>
                </a:solidFill>
                <a:latin typeface="Times New Roman" panose="02020603050405020304" pitchFamily="18" charset="0"/>
                <a:cs typeface="Times New Roman" panose="02020603050405020304" pitchFamily="18" charset="0"/>
              </a:rPr>
              <a:t>Baseline.</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buNone/>
            </a:pPr>
            <a:r>
              <a:rPr lang="en-US" altLang="en-US" b="1" dirty="0">
                <a:latin typeface="Times New Roman" panose="02020603050405020304" pitchFamily="18" charset="0"/>
                <a:cs typeface="Times New Roman" panose="02020603050405020304" pitchFamily="18" charset="0"/>
              </a:rPr>
              <a:t> Documents the accepted schedule performance measures including start and finish </a:t>
            </a:r>
            <a:r>
              <a:rPr lang="en-US" altLang="en-US" b="1" dirty="0" smtClean="0">
                <a:latin typeface="Times New Roman" panose="02020603050405020304" pitchFamily="18" charset="0"/>
                <a:cs typeface="Times New Roman" panose="02020603050405020304" pitchFamily="18" charset="0"/>
              </a:rPr>
              <a:t>dates.</a:t>
            </a:r>
            <a:endParaRPr lang="en-US" altLang="en-US" b="1" dirty="0">
              <a:latin typeface="Times New Roman" panose="02020603050405020304" pitchFamily="18" charset="0"/>
              <a:cs typeface="Times New Roman" panose="02020603050405020304" pitchFamily="18" charset="0"/>
            </a:endParaRPr>
          </a:p>
          <a:p>
            <a:pPr marL="0" indent="0">
              <a:lnSpc>
                <a:spcPct val="150000"/>
              </a:lnSpc>
              <a:buNone/>
            </a:pPr>
            <a:endParaRPr lang="en-US" b="1"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83553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1000"/>
                                        <p:tgtEl>
                                          <p:spTgt spid="3">
                                            <p:txEl>
                                              <p:pRg st="4" end="4"/>
                                            </p:txEl>
                                          </p:spTgt>
                                        </p:tgtEl>
                                      </p:cBhvr>
                                    </p:animEffect>
                                    <p:anim calcmode="lin" valueType="num">
                                      <p:cBhvr>
                                        <p:cTn id="3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4914809"/>
          </a:xfrm>
        </p:spPr>
        <p:txBody>
          <a:bodyPr>
            <a:noAutofit/>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5. </a:t>
            </a:r>
            <a:r>
              <a:rPr lang="en-US" altLang="en-US" sz="3200" b="1" dirty="0">
                <a:solidFill>
                  <a:srgbClr val="FF0000"/>
                </a:solidFill>
                <a:latin typeface="Times New Roman" panose="02020603050405020304" pitchFamily="18" charset="0"/>
                <a:cs typeface="Times New Roman" panose="02020603050405020304" pitchFamily="18" charset="0"/>
              </a:rPr>
              <a:t>Risk </a:t>
            </a:r>
            <a:r>
              <a:rPr lang="en-US" altLang="en-US" sz="3200" b="1" dirty="0" smtClean="0">
                <a:solidFill>
                  <a:srgbClr val="FF0000"/>
                </a:solidFill>
                <a:latin typeface="Times New Roman" panose="02020603050405020304" pitchFamily="18" charset="0"/>
                <a:cs typeface="Times New Roman" panose="02020603050405020304" pitchFamily="18" charset="0"/>
              </a:rPr>
              <a:t>register.</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Threats and </a:t>
            </a:r>
            <a:r>
              <a:rPr lang="en-US" altLang="en-US" sz="3200" b="1" dirty="0" smtClean="0">
                <a:latin typeface="Times New Roman" panose="02020603050405020304" pitchFamily="18" charset="0"/>
                <a:cs typeface="Times New Roman" panose="02020603050405020304" pitchFamily="18" charset="0"/>
              </a:rPr>
              <a:t>opportunities.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buNone/>
            </a:pPr>
            <a:r>
              <a:rPr lang="en-US" altLang="en-US" sz="3200" b="1" dirty="0">
                <a:latin typeface="Times New Roman" panose="02020603050405020304" pitchFamily="18" charset="0"/>
                <a:cs typeface="Times New Roman" panose="02020603050405020304" pitchFamily="18" charset="0"/>
              </a:rPr>
              <a:t> </a:t>
            </a:r>
            <a:r>
              <a:rPr lang="en-US" altLang="en-US" sz="3200" b="1" dirty="0" smtClean="0">
                <a:solidFill>
                  <a:srgbClr val="FF0000"/>
                </a:solidFill>
                <a:latin typeface="Times New Roman" panose="02020603050405020304" pitchFamily="18" charset="0"/>
                <a:cs typeface="Times New Roman" panose="02020603050405020304" pitchFamily="18" charset="0"/>
              </a:rPr>
              <a:t>6. </a:t>
            </a:r>
            <a:r>
              <a:rPr lang="en-US" altLang="en-US" sz="3200" b="1" dirty="0">
                <a:solidFill>
                  <a:srgbClr val="FF0000"/>
                </a:solidFill>
                <a:latin typeface="Times New Roman" panose="02020603050405020304" pitchFamily="18" charset="0"/>
                <a:cs typeface="Times New Roman" panose="02020603050405020304" pitchFamily="18" charset="0"/>
              </a:rPr>
              <a:t>Enterprise Environmental </a:t>
            </a:r>
            <a:r>
              <a:rPr lang="en-US" altLang="en-US" sz="3200" b="1" dirty="0" smtClean="0">
                <a:solidFill>
                  <a:srgbClr val="FF0000"/>
                </a:solidFill>
                <a:latin typeface="Times New Roman" panose="02020603050405020304" pitchFamily="18" charset="0"/>
                <a:cs typeface="Times New Roman" panose="02020603050405020304" pitchFamily="18" charset="0"/>
              </a:rPr>
              <a:t>Factors.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Governmental agency </a:t>
            </a:r>
            <a:r>
              <a:rPr lang="en-US" altLang="en-US" sz="3200" b="1" dirty="0" smtClean="0">
                <a:latin typeface="Times New Roman" panose="02020603050405020304" pitchFamily="18" charset="0"/>
                <a:cs typeface="Times New Roman" panose="02020603050405020304" pitchFamily="18" charset="0"/>
              </a:rPr>
              <a:t>regulations.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Rules, standards &amp; </a:t>
            </a:r>
            <a:r>
              <a:rPr lang="en-US" altLang="en-US" sz="3200" b="1" dirty="0" smtClean="0">
                <a:latin typeface="Times New Roman" panose="02020603050405020304" pitchFamily="18" charset="0"/>
                <a:cs typeface="Times New Roman" panose="02020603050405020304" pitchFamily="18" charset="0"/>
              </a:rPr>
              <a:t>guidelines.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working / operating </a:t>
            </a:r>
            <a:r>
              <a:rPr lang="en-US" altLang="en-US" sz="3200" b="1" dirty="0" smtClean="0">
                <a:latin typeface="Times New Roman" panose="02020603050405020304" pitchFamily="18" charset="0"/>
                <a:cs typeface="Times New Roman" panose="02020603050405020304" pitchFamily="18" charset="0"/>
              </a:rPr>
              <a:t>conditions.</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6">
              <a:lumMod val="60000"/>
              <a:lumOff val="4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Quality Planning Inputs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25562"/>
          </a:xfrm>
          <a:prstGeom prst="rect">
            <a:avLst/>
          </a:prstGeom>
        </p:spPr>
      </p:pic>
    </p:spTree>
    <p:extLst>
      <p:ext uri="{BB962C8B-B14F-4D97-AF65-F5344CB8AC3E}">
        <p14:creationId xmlns:p14="http://schemas.microsoft.com/office/powerpoint/2010/main" val="97328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1000"/>
                                        <p:tgtEl>
                                          <p:spTgt spid="3">
                                            <p:txEl>
                                              <p:pRg st="5" end="5"/>
                                            </p:txEl>
                                          </p:spTgt>
                                        </p:tgtEl>
                                      </p:cBhvr>
                                    </p:animEffect>
                                    <p:anim calcmode="lin" valueType="num">
                                      <p:cBhvr>
                                        <p:cTn id="4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4849495"/>
          </a:xfrm>
        </p:spPr>
        <p:txBody>
          <a:bodyPr>
            <a:normAutofit/>
          </a:bodyPr>
          <a:lstStyle/>
          <a:p>
            <a:pPr>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7. </a:t>
            </a:r>
            <a:r>
              <a:rPr lang="en-US" altLang="en-US" sz="3200" b="1" dirty="0">
                <a:solidFill>
                  <a:srgbClr val="FF0000"/>
                </a:solidFill>
                <a:latin typeface="Times New Roman" panose="02020603050405020304" pitchFamily="18" charset="0"/>
                <a:cs typeface="Times New Roman" panose="02020603050405020304" pitchFamily="18" charset="0"/>
              </a:rPr>
              <a:t>Organizational process </a:t>
            </a:r>
            <a:r>
              <a:rPr lang="en-US" altLang="en-US" sz="3200" b="1" dirty="0" smtClean="0">
                <a:solidFill>
                  <a:srgbClr val="FF0000"/>
                </a:solidFill>
                <a:latin typeface="Times New Roman" panose="02020603050405020304" pitchFamily="18" charset="0"/>
                <a:cs typeface="Times New Roman" panose="02020603050405020304" pitchFamily="18" charset="0"/>
              </a:rPr>
              <a:t>assets.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nSpc>
                <a:spcPct val="150000"/>
              </a:lnSpc>
            </a:pPr>
            <a:r>
              <a:rPr lang="en-US" altLang="en-US" sz="3200" b="1" dirty="0">
                <a:latin typeface="Times New Roman" panose="02020603050405020304" pitchFamily="18" charset="0"/>
                <a:cs typeface="Times New Roman" panose="02020603050405020304" pitchFamily="18" charset="0"/>
              </a:rPr>
              <a:t>Organizational quality polices, procedures &amp; </a:t>
            </a:r>
            <a:r>
              <a:rPr lang="en-US" altLang="en-US" sz="3200" b="1" dirty="0" smtClean="0">
                <a:latin typeface="Times New Roman" panose="02020603050405020304" pitchFamily="18" charset="0"/>
                <a:cs typeface="Times New Roman" panose="02020603050405020304" pitchFamily="18" charset="0"/>
              </a:rPr>
              <a:t>guidelines.</a:t>
            </a:r>
            <a:endParaRPr lang="en-US" altLang="en-US" sz="3200" b="1" dirty="0">
              <a:latin typeface="Times New Roman" panose="02020603050405020304" pitchFamily="18" charset="0"/>
              <a:cs typeface="Times New Roman" panose="02020603050405020304" pitchFamily="18" charset="0"/>
            </a:endParaRPr>
          </a:p>
          <a:p>
            <a:pPr lvl="1">
              <a:lnSpc>
                <a:spcPct val="150000"/>
              </a:lnSpc>
            </a:pPr>
            <a:r>
              <a:rPr lang="en-US" altLang="en-US" sz="3200" b="1" dirty="0">
                <a:latin typeface="Times New Roman" panose="02020603050405020304" pitchFamily="18" charset="0"/>
                <a:cs typeface="Times New Roman" panose="02020603050405020304" pitchFamily="18" charset="0"/>
              </a:rPr>
              <a:t>Historical </a:t>
            </a:r>
            <a:r>
              <a:rPr lang="en-US" altLang="en-US" sz="3200" b="1" dirty="0" smtClean="0">
                <a:latin typeface="Times New Roman" panose="02020603050405020304" pitchFamily="18" charset="0"/>
                <a:cs typeface="Times New Roman" panose="02020603050405020304" pitchFamily="18" charset="0"/>
              </a:rPr>
              <a:t>databases.</a:t>
            </a:r>
            <a:endParaRPr lang="en-US" altLang="en-US" sz="3200" b="1" dirty="0">
              <a:latin typeface="Times New Roman" panose="02020603050405020304" pitchFamily="18" charset="0"/>
              <a:cs typeface="Times New Roman" panose="02020603050405020304" pitchFamily="18" charset="0"/>
            </a:endParaRPr>
          </a:p>
          <a:p>
            <a:pPr lvl="1">
              <a:lnSpc>
                <a:spcPct val="150000"/>
              </a:lnSpc>
            </a:pPr>
            <a:r>
              <a:rPr lang="en-US" altLang="en-US" sz="3200" b="1" dirty="0">
                <a:latin typeface="Times New Roman" panose="02020603050405020304" pitchFamily="18" charset="0"/>
                <a:cs typeface="Times New Roman" panose="02020603050405020304" pitchFamily="18" charset="0"/>
              </a:rPr>
              <a:t>Lessons learned from previous </a:t>
            </a:r>
            <a:r>
              <a:rPr lang="en-US" altLang="en-US" sz="3200" b="1" dirty="0" smtClean="0">
                <a:latin typeface="Times New Roman" panose="02020603050405020304" pitchFamily="18" charset="0"/>
                <a:cs typeface="Times New Roman" panose="02020603050405020304" pitchFamily="18" charset="0"/>
              </a:rPr>
              <a:t>projects.</a:t>
            </a:r>
            <a:endParaRPr lang="en-US" altLang="en-US" sz="3200" b="1" dirty="0">
              <a:latin typeface="Times New Roman" panose="02020603050405020304" pitchFamily="18" charset="0"/>
              <a:cs typeface="Times New Roman" panose="02020603050405020304" pitchFamily="18" charset="0"/>
            </a:endParaRPr>
          </a:p>
          <a:p>
            <a:pPr lvl="1">
              <a:lnSpc>
                <a:spcPct val="150000"/>
              </a:lnSpc>
            </a:pPr>
            <a:r>
              <a:rPr lang="en-US" altLang="en-US" sz="3200" b="1" dirty="0">
                <a:latin typeface="Times New Roman" panose="02020603050405020304" pitchFamily="18" charset="0"/>
                <a:cs typeface="Times New Roman" panose="02020603050405020304" pitchFamily="18" charset="0"/>
              </a:rPr>
              <a:t>Quality </a:t>
            </a:r>
            <a:r>
              <a:rPr lang="en-US" altLang="en-US" sz="3200" b="1" dirty="0" smtClean="0">
                <a:latin typeface="Times New Roman" panose="02020603050405020304" pitchFamily="18" charset="0"/>
                <a:cs typeface="Times New Roman" panose="02020603050405020304" pitchFamily="18" charset="0"/>
              </a:rPr>
              <a:t>policy.</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6">
              <a:lumMod val="60000"/>
              <a:lumOff val="4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Quality Planning Inputs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25562"/>
          </a:xfrm>
          <a:prstGeom prst="rect">
            <a:avLst/>
          </a:prstGeom>
        </p:spPr>
      </p:pic>
    </p:spTree>
    <p:extLst>
      <p:ext uri="{BB962C8B-B14F-4D97-AF65-F5344CB8AC3E}">
        <p14:creationId xmlns:p14="http://schemas.microsoft.com/office/powerpoint/2010/main" val="971358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
        <p:nvSpPr>
          <p:cNvPr id="3" name="Content Placeholder 2"/>
          <p:cNvSpPr>
            <a:spLocks noGrp="1"/>
          </p:cNvSpPr>
          <p:nvPr>
            <p:ph idx="1"/>
          </p:nvPr>
        </p:nvSpPr>
        <p:spPr>
          <a:xfrm>
            <a:off x="600891" y="1825624"/>
            <a:ext cx="10752909" cy="5032375"/>
          </a:xfrm>
        </p:spPr>
        <p:txBody>
          <a:bodyPr>
            <a:normAutofit/>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1. </a:t>
            </a:r>
            <a:r>
              <a:rPr lang="en-US" altLang="en-US" sz="3200" b="1" dirty="0">
                <a:solidFill>
                  <a:srgbClr val="FF0000"/>
                </a:solidFill>
                <a:latin typeface="Times New Roman" panose="02020603050405020304" pitchFamily="18" charset="0"/>
                <a:cs typeface="Times New Roman" panose="02020603050405020304" pitchFamily="18" charset="0"/>
              </a:rPr>
              <a:t>Cost / Benefit </a:t>
            </a:r>
            <a:r>
              <a:rPr lang="en-US" altLang="en-US" sz="3200" b="1" dirty="0" smtClean="0">
                <a:solidFill>
                  <a:srgbClr val="FF0000"/>
                </a:solidFill>
                <a:latin typeface="Times New Roman" panose="02020603050405020304" pitchFamily="18" charset="0"/>
                <a:cs typeface="Times New Roman" panose="02020603050405020304" pitchFamily="18" charset="0"/>
              </a:rPr>
              <a:t>analysis.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The planning process must consider benefit/cost </a:t>
            </a:r>
            <a:r>
              <a:rPr lang="en-US" altLang="en-US" sz="3200" b="1" dirty="0" smtClean="0">
                <a:latin typeface="Times New Roman" panose="02020603050405020304" pitchFamily="18" charset="0"/>
                <a:cs typeface="Times New Roman" panose="02020603050405020304" pitchFamily="18" charset="0"/>
              </a:rPr>
              <a:t>tradeoffs.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solidFill>
                  <a:srgbClr val="FF0000"/>
                </a:solidFill>
                <a:latin typeface="Times New Roman" panose="02020603050405020304" pitchFamily="18" charset="0"/>
                <a:cs typeface="Times New Roman" panose="02020603050405020304" pitchFamily="18" charset="0"/>
              </a:rPr>
              <a:t>The Primary Cost: </a:t>
            </a:r>
            <a:r>
              <a:rPr lang="en-US" altLang="en-US" sz="3200" b="1" dirty="0">
                <a:latin typeface="Times New Roman" panose="02020603050405020304" pitchFamily="18" charset="0"/>
                <a:cs typeface="Times New Roman" panose="02020603050405020304" pitchFamily="18" charset="0"/>
              </a:rPr>
              <a:t>Is the expanses associated with PQM </a:t>
            </a:r>
            <a:r>
              <a:rPr lang="en-US" altLang="en-US" sz="3200" b="1" dirty="0" smtClean="0">
                <a:latin typeface="Times New Roman" panose="02020603050405020304" pitchFamily="18" charset="0"/>
                <a:cs typeface="Times New Roman" panose="02020603050405020304" pitchFamily="18" charset="0"/>
              </a:rPr>
              <a:t>activities.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solidFill>
                  <a:srgbClr val="FF0000"/>
                </a:solidFill>
                <a:latin typeface="Times New Roman" panose="02020603050405020304" pitchFamily="18" charset="0"/>
                <a:cs typeface="Times New Roman" panose="02020603050405020304" pitchFamily="18" charset="0"/>
              </a:rPr>
              <a:t>The Primary Benefit: </a:t>
            </a:r>
            <a:r>
              <a:rPr lang="en-US" altLang="en-US" sz="3200" b="1" dirty="0">
                <a:latin typeface="Times New Roman" panose="02020603050405020304" pitchFamily="18" charset="0"/>
                <a:cs typeface="Times New Roman" panose="02020603050405020304" pitchFamily="18" charset="0"/>
              </a:rPr>
              <a:t>Is less work, higher productivity, lower costs, and increased stakeholder </a:t>
            </a:r>
            <a:r>
              <a:rPr lang="en-US" altLang="en-US" sz="3200" b="1" dirty="0" smtClean="0">
                <a:latin typeface="Times New Roman" panose="02020603050405020304" pitchFamily="18" charset="0"/>
                <a:cs typeface="Times New Roman" panose="02020603050405020304" pitchFamily="18" charset="0"/>
              </a:rPr>
              <a:t>satisfaction.</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742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15292"/>
            <a:ext cx="10515600" cy="4661671"/>
          </a:xfrm>
        </p:spPr>
        <p:txBody>
          <a:bodyPr/>
          <a:lstStyle/>
          <a:p>
            <a:pPr marL="0" indent="0">
              <a:buNone/>
            </a:pPr>
            <a:r>
              <a:rPr lang="en-US" altLang="en-US" b="1" dirty="0" smtClean="0">
                <a:solidFill>
                  <a:srgbClr val="FF0000"/>
                </a:solidFill>
              </a:rPr>
              <a:t>2. </a:t>
            </a:r>
            <a:r>
              <a:rPr lang="en-US" altLang="en-US" b="1" dirty="0">
                <a:solidFill>
                  <a:srgbClr val="FF0000"/>
                </a:solidFill>
              </a:rPr>
              <a:t>Cost of Quality ( COQ </a:t>
            </a:r>
            <a:r>
              <a:rPr lang="en-US" altLang="en-US" b="1" dirty="0" smtClean="0">
                <a:solidFill>
                  <a:srgbClr val="FF0000"/>
                </a:solidFill>
              </a:rPr>
              <a:t>).</a:t>
            </a:r>
            <a:endParaRPr lang="ar-SA" altLang="en-US" b="1" dirty="0">
              <a:solidFill>
                <a:srgbClr val="FF0000"/>
              </a:solidFill>
            </a:endParaRPr>
          </a:p>
          <a:p>
            <a:pPr marL="0" indent="0">
              <a:buNone/>
            </a:pPr>
            <a:endParaRPr lang="en-US" dirty="0"/>
          </a:p>
        </p:txBody>
      </p:sp>
      <p:pic>
        <p:nvPicPr>
          <p:cNvPr id="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7726" y="2403566"/>
            <a:ext cx="8961120" cy="3773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3010130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4601301"/>
          </a:xfrm>
        </p:spPr>
        <p:txBody>
          <a:bodyPr/>
          <a:lstStyle/>
          <a:p>
            <a:pPr marL="0" indent="0">
              <a:buNone/>
            </a:pPr>
            <a:r>
              <a:rPr lang="en-US" altLang="en-US" sz="3200" b="1" dirty="0" smtClean="0">
                <a:solidFill>
                  <a:srgbClr val="FF0000"/>
                </a:solidFill>
                <a:latin typeface="Times New Roman" panose="02020603050405020304" pitchFamily="18" charset="0"/>
                <a:cs typeface="Times New Roman" panose="02020603050405020304" pitchFamily="18" charset="0"/>
              </a:rPr>
              <a:t>3. </a:t>
            </a:r>
            <a:r>
              <a:rPr lang="en-US" altLang="en-US" sz="3200" b="1" dirty="0">
                <a:solidFill>
                  <a:srgbClr val="FF0000"/>
                </a:solidFill>
                <a:latin typeface="Times New Roman" panose="02020603050405020304" pitchFamily="18" charset="0"/>
                <a:cs typeface="Times New Roman" panose="02020603050405020304" pitchFamily="18" charset="0"/>
              </a:rPr>
              <a:t>Control </a:t>
            </a:r>
            <a:r>
              <a:rPr lang="en-US" altLang="en-US" sz="3200" b="1" dirty="0" smtClean="0">
                <a:solidFill>
                  <a:srgbClr val="FF0000"/>
                </a:solidFill>
                <a:latin typeface="Times New Roman" panose="02020603050405020304" pitchFamily="18" charset="0"/>
                <a:cs typeface="Times New Roman" panose="02020603050405020304" pitchFamily="18" charset="0"/>
              </a:rPr>
              <a:t>charts.</a:t>
            </a:r>
            <a:endParaRPr lang="en-US" altLang="en-US" sz="3200" b="1" dirty="0">
              <a:solidFill>
                <a:srgbClr val="FF0000"/>
              </a:solidFill>
              <a:latin typeface="Times New Roman" panose="02020603050405020304" pitchFamily="18" charset="0"/>
              <a:cs typeface="Times New Roman" panose="02020603050405020304" pitchFamily="18" charset="0"/>
            </a:endParaRPr>
          </a:p>
          <a:p>
            <a:r>
              <a:rPr lang="en-US" altLang="en-US" sz="3200" b="1" dirty="0">
                <a:cs typeface="+mj-cs"/>
              </a:rPr>
              <a:t>To determine whether or not a process is stable or has predictable performance.</a:t>
            </a:r>
            <a:endParaRPr lang="ar-SA" altLang="en-US" sz="3200" b="1" dirty="0">
              <a:cs typeface="+mj-cs"/>
            </a:endParaRPr>
          </a:p>
          <a:p>
            <a:pPr marL="0" indent="0">
              <a:buNone/>
            </a:pPr>
            <a:endParaRPr lang="en-US" b="1"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8663" y="3461656"/>
            <a:ext cx="5743575" cy="2805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3601396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690688"/>
            <a:ext cx="10920549" cy="4670923"/>
          </a:xfrm>
        </p:spPr>
        <p:txBody>
          <a:bodyPr>
            <a:normAutofit lnSpcReduction="10000"/>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4. </a:t>
            </a:r>
            <a:r>
              <a:rPr lang="en-US" altLang="en-US" sz="3200" b="1" dirty="0" smtClean="0">
                <a:solidFill>
                  <a:srgbClr val="FF0000"/>
                </a:solidFill>
                <a:latin typeface="Times New Roman" panose="02020603050405020304" pitchFamily="18" charset="0"/>
                <a:cs typeface="Times New Roman" panose="02020603050405020304" pitchFamily="18" charset="0"/>
              </a:rPr>
              <a:t>Benchmarking. </a:t>
            </a:r>
            <a:endParaRPr lang="en-US" altLang="en-US" sz="3200"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Benchmarking involves comparing actual or planned project practices to those of other projects to generate ideas to:</a:t>
            </a:r>
          </a:p>
          <a:p>
            <a:pPr algn="just">
              <a:lnSpc>
                <a:spcPct val="150000"/>
              </a:lnSpc>
              <a:buNone/>
            </a:pPr>
            <a:r>
              <a:rPr lang="en-US" altLang="en-US" sz="3200" b="1" dirty="0">
                <a:latin typeface="Times New Roman" panose="02020603050405020304" pitchFamily="18" charset="0"/>
                <a:cs typeface="Times New Roman" panose="02020603050405020304" pitchFamily="18" charset="0"/>
              </a:rPr>
              <a:t> 1- Generate ideas for </a:t>
            </a:r>
            <a:r>
              <a:rPr lang="en-US" altLang="en-US" sz="3200" b="1" dirty="0" smtClean="0">
                <a:latin typeface="Times New Roman" panose="02020603050405020304" pitchFamily="18" charset="0"/>
                <a:cs typeface="Times New Roman" panose="02020603050405020304" pitchFamily="18" charset="0"/>
              </a:rPr>
              <a:t>improvement.</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buNone/>
            </a:pPr>
            <a:r>
              <a:rPr lang="en-US" altLang="en-US" sz="3200" b="1" dirty="0">
                <a:latin typeface="Times New Roman" panose="02020603050405020304" pitchFamily="18" charset="0"/>
                <a:cs typeface="Times New Roman" panose="02020603050405020304" pitchFamily="18" charset="0"/>
              </a:rPr>
              <a:t> 2- provide a standard for measurement of </a:t>
            </a:r>
            <a:r>
              <a:rPr lang="en-US" altLang="en-US" sz="3200" b="1" dirty="0" smtClean="0">
                <a:latin typeface="Times New Roman" panose="02020603050405020304" pitchFamily="18" charset="0"/>
                <a:cs typeface="Times New Roman" panose="02020603050405020304" pitchFamily="18" charset="0"/>
              </a:rPr>
              <a:t>performance.</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buNone/>
            </a:pP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1248130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15737"/>
            <a:ext cx="10515600" cy="4807132"/>
          </a:xfrm>
        </p:spPr>
        <p:txBody>
          <a:bodyPr>
            <a:normAutofit lnSpcReduction="10000"/>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5. </a:t>
            </a:r>
            <a:r>
              <a:rPr lang="en-US" altLang="en-US" sz="3200" b="1" dirty="0">
                <a:solidFill>
                  <a:srgbClr val="FF0000"/>
                </a:solidFill>
                <a:latin typeface="Times New Roman" panose="02020603050405020304" pitchFamily="18" charset="0"/>
                <a:cs typeface="Times New Roman" panose="02020603050405020304" pitchFamily="18" charset="0"/>
              </a:rPr>
              <a:t>Design of </a:t>
            </a:r>
            <a:r>
              <a:rPr lang="en-US" altLang="en-US" sz="3200" b="1" dirty="0" smtClean="0">
                <a:solidFill>
                  <a:srgbClr val="FF0000"/>
                </a:solidFill>
                <a:latin typeface="Times New Roman" panose="02020603050405020304" pitchFamily="18" charset="0"/>
                <a:cs typeface="Times New Roman" panose="02020603050405020304" pitchFamily="18" charset="0"/>
              </a:rPr>
              <a:t>Experiments DOE.</a:t>
            </a:r>
            <a:endParaRPr lang="en-US" altLang="en-US" sz="3200"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altLang="en-US" sz="3200" b="1" dirty="0" smtClean="0">
                <a:latin typeface="Times New Roman" panose="02020603050405020304" pitchFamily="18" charset="0"/>
                <a:cs typeface="Times New Roman" panose="02020603050405020304" pitchFamily="18" charset="0"/>
              </a:rPr>
              <a:t>Aims </a:t>
            </a:r>
            <a:r>
              <a:rPr lang="en-US" altLang="en-US" sz="3200" b="1" dirty="0">
                <a:latin typeface="Times New Roman" panose="02020603050405020304" pitchFamily="18" charset="0"/>
                <a:cs typeface="Times New Roman" panose="02020603050405020304" pitchFamily="18" charset="0"/>
              </a:rPr>
              <a:t>to define variables that have most influence on the overall </a:t>
            </a:r>
            <a:r>
              <a:rPr lang="en-US" altLang="en-US" sz="3200" b="1" dirty="0" smtClean="0">
                <a:latin typeface="Times New Roman" panose="02020603050405020304" pitchFamily="18" charset="0"/>
                <a:cs typeface="Times New Roman" panose="02020603050405020304" pitchFamily="18" charset="0"/>
              </a:rPr>
              <a:t>outcome.</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Commonly applicable to the product of the project issues.</a:t>
            </a:r>
          </a:p>
          <a:p>
            <a:pPr algn="just">
              <a:lnSpc>
                <a:spcPct val="150000"/>
              </a:lnSpc>
            </a:pPr>
            <a:r>
              <a:rPr lang="en-US" altLang="en-US" sz="3200" b="1" dirty="0">
                <a:latin typeface="Times New Roman" panose="02020603050405020304" pitchFamily="18" charset="0"/>
                <a:cs typeface="Times New Roman" panose="02020603050405020304" pitchFamily="18" charset="0"/>
              </a:rPr>
              <a:t>Used in project management issues such as cost and schedule tradeoffs to allow for optima solutions.</a:t>
            </a: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57723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825624"/>
            <a:ext cx="10831286" cy="4875621"/>
          </a:xfrm>
        </p:spPr>
        <p:txBody>
          <a:bodyPr>
            <a:normAutofit/>
          </a:bodyPr>
          <a:lstStyle/>
          <a:p>
            <a:pPr marL="0" indent="0">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6. </a:t>
            </a:r>
            <a:r>
              <a:rPr lang="en-US" altLang="en-US" sz="3200" b="1" dirty="0">
                <a:solidFill>
                  <a:srgbClr val="FF0000"/>
                </a:solidFill>
                <a:latin typeface="Times New Roman" panose="02020603050405020304" pitchFamily="18" charset="0"/>
                <a:cs typeface="Times New Roman" panose="02020603050405020304" pitchFamily="18" charset="0"/>
              </a:rPr>
              <a:t>Statistical </a:t>
            </a:r>
            <a:r>
              <a:rPr lang="en-US" altLang="en-US" sz="3200" b="1" dirty="0" smtClean="0">
                <a:solidFill>
                  <a:srgbClr val="FF0000"/>
                </a:solidFill>
                <a:latin typeface="Times New Roman" panose="02020603050405020304" pitchFamily="18" charset="0"/>
                <a:cs typeface="Times New Roman" panose="02020603050405020304" pitchFamily="18" charset="0"/>
              </a:rPr>
              <a:t>Sampling. </a:t>
            </a:r>
            <a:endParaRPr lang="en-US" altLang="en-US" sz="3200" b="1" dirty="0">
              <a:solidFill>
                <a:srgbClr val="FF0000"/>
              </a:solidFill>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Choosing part of a population of interest for </a:t>
            </a:r>
            <a:r>
              <a:rPr lang="en-US" altLang="en-US" sz="3200" b="1" dirty="0" smtClean="0">
                <a:latin typeface="Times New Roman" panose="02020603050405020304" pitchFamily="18" charset="0"/>
                <a:cs typeface="Times New Roman" panose="02020603050405020304" pitchFamily="18" charset="0"/>
              </a:rPr>
              <a:t>inspection. </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Sample frequency and sizes should be determined during the plan quality </a:t>
            </a:r>
            <a:r>
              <a:rPr lang="en-US" altLang="en-US" sz="3200" b="1" dirty="0" smtClean="0">
                <a:latin typeface="Times New Roman" panose="02020603050405020304" pitchFamily="18" charset="0"/>
                <a:cs typeface="Times New Roman" panose="02020603050405020304" pitchFamily="18" charset="0"/>
              </a:rPr>
              <a:t>process.</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9"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2474960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463040"/>
            <a:ext cx="11338559" cy="5394960"/>
          </a:xfrm>
        </p:spPr>
        <p:txBody>
          <a:bodyPr>
            <a:normAutofit lnSpcReduction="10000"/>
          </a:bodyPr>
          <a:lstStyle/>
          <a:p>
            <a:pPr algn="just">
              <a:lnSpc>
                <a:spcPct val="150000"/>
              </a:lnSpc>
              <a:buNone/>
            </a:pPr>
            <a:r>
              <a:rPr lang="en-US" altLang="en-US" sz="3200" b="1" dirty="0" smtClean="0">
                <a:solidFill>
                  <a:srgbClr val="FF0000"/>
                </a:solidFill>
              </a:rPr>
              <a:t>7. </a:t>
            </a:r>
            <a:r>
              <a:rPr lang="en-US" altLang="en-US" sz="3200" b="1" dirty="0" smtClean="0">
                <a:solidFill>
                  <a:srgbClr val="FF0000"/>
                </a:solidFill>
              </a:rPr>
              <a:t>Flowcharting. </a:t>
            </a:r>
            <a:endParaRPr lang="en-US" altLang="en-US" sz="3200" b="1" dirty="0">
              <a:solidFill>
                <a:srgbClr val="FF0000"/>
              </a:solidFill>
            </a:endParaRPr>
          </a:p>
          <a:p>
            <a:pPr algn="just">
              <a:lnSpc>
                <a:spcPct val="150000"/>
              </a:lnSpc>
            </a:pPr>
            <a:r>
              <a:rPr lang="en-US" altLang="en-US" sz="3200" b="1" dirty="0"/>
              <a:t>The flowcharting techniques in quality management generally </a:t>
            </a:r>
            <a:r>
              <a:rPr lang="en-US" altLang="en-US" sz="3200" b="1" dirty="0" smtClean="0"/>
              <a:t>include:</a:t>
            </a:r>
            <a:endParaRPr lang="en-US" altLang="en-US" sz="3200" b="1" dirty="0"/>
          </a:p>
          <a:p>
            <a:pPr algn="just">
              <a:lnSpc>
                <a:spcPct val="150000"/>
              </a:lnSpc>
              <a:buFontTx/>
              <a:buChar char="-"/>
            </a:pPr>
            <a:r>
              <a:rPr lang="en-US" altLang="en-US" sz="3200" b="1" dirty="0"/>
              <a:t>cause and effect </a:t>
            </a:r>
            <a:r>
              <a:rPr lang="en-US" altLang="en-US" sz="3200" b="1" dirty="0" smtClean="0"/>
              <a:t>diagram. </a:t>
            </a:r>
            <a:endParaRPr lang="en-US" altLang="en-US" sz="3200" b="1" dirty="0"/>
          </a:p>
          <a:p>
            <a:pPr algn="just">
              <a:lnSpc>
                <a:spcPct val="150000"/>
              </a:lnSpc>
              <a:buFontTx/>
              <a:buChar char="-"/>
            </a:pPr>
            <a:r>
              <a:rPr lang="en-US" altLang="en-US" sz="3200" b="1" dirty="0"/>
              <a:t>System or process flow </a:t>
            </a:r>
            <a:r>
              <a:rPr lang="en-US" altLang="en-US" sz="3200" b="1" dirty="0" smtClean="0"/>
              <a:t>charts.</a:t>
            </a:r>
            <a:endParaRPr lang="en-US" altLang="en-US" sz="3200" b="1" dirty="0"/>
          </a:p>
          <a:p>
            <a:pPr algn="just">
              <a:lnSpc>
                <a:spcPct val="150000"/>
              </a:lnSpc>
            </a:pPr>
            <a:r>
              <a:rPr lang="en-US" altLang="en-US" sz="3200" b="1" dirty="0"/>
              <a:t>Flowcharting can help in anticipating probable quality problems and thus helps to develop approaches for dealing with </a:t>
            </a:r>
            <a:r>
              <a:rPr lang="en-US" altLang="en-US" sz="3200" b="1" dirty="0" smtClean="0"/>
              <a:t>them. </a:t>
            </a:r>
            <a:endParaRPr lang="en-US" altLang="en-US" sz="3200" b="1" dirty="0"/>
          </a:p>
          <a:p>
            <a:pPr marL="0" indent="0" algn="just">
              <a:lnSpc>
                <a:spcPct val="150000"/>
              </a:lnSpc>
              <a:buNone/>
            </a:pPr>
            <a:endParaRPr lang="en-US" sz="3200" b="1" dirty="0"/>
          </a:p>
        </p:txBody>
      </p:sp>
      <p:sp>
        <p:nvSpPr>
          <p:cNvPr id="5"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2199925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274320" indent="-274320">
              <a:lnSpc>
                <a:spcPct val="150000"/>
              </a:lnSpc>
              <a:buNone/>
              <a:defRPr/>
            </a:pPr>
            <a:r>
              <a:rPr lang="en-US" sz="3200" b="1" dirty="0" smtClean="0">
                <a:solidFill>
                  <a:srgbClr val="FF0000"/>
                </a:solidFill>
                <a:latin typeface="Times New Roman" panose="02020603050405020304" pitchFamily="18" charset="0"/>
                <a:cs typeface="Times New Roman" panose="02020603050405020304" pitchFamily="18" charset="0"/>
              </a:rPr>
              <a:t>8. </a:t>
            </a:r>
            <a:r>
              <a:rPr lang="en-US" sz="3200" b="1" dirty="0">
                <a:solidFill>
                  <a:srgbClr val="FF0000"/>
                </a:solidFill>
                <a:latin typeface="Times New Roman" panose="02020603050405020304" pitchFamily="18" charset="0"/>
                <a:cs typeface="Times New Roman" panose="02020603050405020304" pitchFamily="18" charset="0"/>
              </a:rPr>
              <a:t>Quality Management </a:t>
            </a:r>
            <a:r>
              <a:rPr lang="en-US" sz="3200" b="1" dirty="0" smtClean="0">
                <a:solidFill>
                  <a:srgbClr val="FF0000"/>
                </a:solidFill>
                <a:latin typeface="Times New Roman" panose="02020603050405020304" pitchFamily="18" charset="0"/>
                <a:cs typeface="Times New Roman" panose="02020603050405020304" pitchFamily="18" charset="0"/>
              </a:rPr>
              <a:t>Methodologies.</a:t>
            </a:r>
            <a:endParaRPr lang="en-US" sz="3200" b="1" dirty="0">
              <a:solidFill>
                <a:srgbClr val="FF0000"/>
              </a:solidFill>
              <a:latin typeface="Times New Roman" panose="02020603050405020304" pitchFamily="18" charset="0"/>
              <a:cs typeface="Times New Roman" panose="02020603050405020304" pitchFamily="18" charset="0"/>
            </a:endParaRPr>
          </a:p>
          <a:p>
            <a:pPr marL="274320" indent="-274320">
              <a:lnSpc>
                <a:spcPct val="150000"/>
              </a:lnSpc>
              <a:buFont typeface="Wingdings 2"/>
              <a:buChar char=""/>
              <a:defRPr/>
            </a:pPr>
            <a:r>
              <a:rPr lang="en-US" sz="3200" b="1" dirty="0">
                <a:latin typeface="Times New Roman" panose="02020603050405020304" pitchFamily="18" charset="0"/>
                <a:cs typeface="Times New Roman" panose="02020603050405020304" pitchFamily="18" charset="0"/>
              </a:rPr>
              <a:t>Six Sigma, Lean Six Sigma, Quality Function </a:t>
            </a:r>
            <a:r>
              <a:rPr lang="en-US" sz="3200" b="1" dirty="0" smtClean="0">
                <a:latin typeface="Times New Roman" panose="02020603050405020304" pitchFamily="18" charset="0"/>
                <a:cs typeface="Times New Roman" panose="02020603050405020304" pitchFamily="18" charset="0"/>
              </a:rPr>
              <a:t>Deployment, </a:t>
            </a:r>
            <a:r>
              <a:rPr lang="en-US" sz="3200" b="1" dirty="0" err="1">
                <a:latin typeface="Times New Roman" panose="02020603050405020304" pitchFamily="18" charset="0"/>
                <a:cs typeface="Times New Roman" panose="02020603050405020304" pitchFamily="18" charset="0"/>
              </a:rPr>
              <a:t>etc</a:t>
            </a:r>
            <a:r>
              <a:rPr lang="en-US" sz="3200" b="1" dirty="0">
                <a:latin typeface="Times New Roman" panose="02020603050405020304" pitchFamily="18" charset="0"/>
                <a:cs typeface="Times New Roman" panose="02020603050405020304" pitchFamily="18" charset="0"/>
              </a:rPr>
              <a:t> </a:t>
            </a:r>
          </a:p>
          <a:p>
            <a:pPr marL="0" indent="0">
              <a:buNone/>
            </a:pPr>
            <a:endParaRPr lang="en-US" b="1" dirty="0"/>
          </a:p>
        </p:txBody>
      </p:sp>
      <p:pic>
        <p:nvPicPr>
          <p:cNvPr id="4" name="Picture 6" descr="http://www.motorola.com/staticfiles/Business/_Moto_University/_Images/_StaticFiles/six%20sigma_M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3279" y="4223363"/>
            <a:ext cx="2286000" cy="186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501567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515290"/>
            <a:ext cx="10907486" cy="5225143"/>
          </a:xfrm>
        </p:spPr>
        <p:txBody>
          <a:bodyPr>
            <a:normAutofit lnSpcReduction="10000"/>
          </a:bodyPr>
          <a:lstStyle/>
          <a:p>
            <a:pPr marL="274320" indent="-274320">
              <a:lnSpc>
                <a:spcPct val="150000"/>
              </a:lnSpc>
              <a:buNone/>
              <a:defRPr/>
            </a:pPr>
            <a:r>
              <a:rPr lang="en-US" sz="3200" b="1" dirty="0" smtClean="0">
                <a:solidFill>
                  <a:srgbClr val="FF0000"/>
                </a:solidFill>
                <a:latin typeface="Times New Roman" panose="02020603050405020304" pitchFamily="18" charset="0"/>
                <a:cs typeface="Times New Roman" panose="02020603050405020304" pitchFamily="18" charset="0"/>
              </a:rPr>
              <a:t>9. </a:t>
            </a:r>
            <a:r>
              <a:rPr lang="en-US" sz="3200" b="1" dirty="0">
                <a:solidFill>
                  <a:srgbClr val="FF0000"/>
                </a:solidFill>
                <a:latin typeface="Times New Roman" panose="02020603050405020304" pitchFamily="18" charset="0"/>
                <a:cs typeface="Times New Roman" panose="02020603050405020304" pitchFamily="18" charset="0"/>
              </a:rPr>
              <a:t>Additional Quality Planning </a:t>
            </a:r>
            <a:r>
              <a:rPr lang="en-US" sz="3200" b="1" dirty="0" smtClean="0">
                <a:solidFill>
                  <a:srgbClr val="FF0000"/>
                </a:solidFill>
                <a:latin typeface="Times New Roman" panose="02020603050405020304" pitchFamily="18" charset="0"/>
                <a:cs typeface="Times New Roman" panose="02020603050405020304" pitchFamily="18" charset="0"/>
              </a:rPr>
              <a:t>Tools.</a:t>
            </a:r>
            <a:endParaRPr lang="en-US" sz="3200" b="1" dirty="0">
              <a:solidFill>
                <a:srgbClr val="FF0000"/>
              </a:solidFill>
              <a:latin typeface="Times New Roman" panose="02020603050405020304" pitchFamily="18" charset="0"/>
              <a:cs typeface="Times New Roman" panose="02020603050405020304" pitchFamily="18" charset="0"/>
            </a:endParaRPr>
          </a:p>
          <a:p>
            <a:pPr marL="274320" indent="-274320">
              <a:lnSpc>
                <a:spcPct val="150000"/>
              </a:lnSpc>
              <a:buFont typeface="Wingdings 2"/>
              <a:buChar char=""/>
              <a:defRPr/>
            </a:pPr>
            <a:r>
              <a:rPr lang="en-US" b="1" dirty="0" smtClean="0">
                <a:latin typeface="Times New Roman" panose="02020603050405020304" pitchFamily="18" charset="0"/>
                <a:cs typeface="Times New Roman" panose="02020603050405020304" pitchFamily="18" charset="0"/>
              </a:rPr>
              <a:t>Brainstorming. </a:t>
            </a:r>
            <a:endParaRPr lang="en-US" b="1" dirty="0">
              <a:latin typeface="Times New Roman" panose="02020603050405020304" pitchFamily="18" charset="0"/>
              <a:cs typeface="Times New Roman" panose="02020603050405020304" pitchFamily="18" charset="0"/>
            </a:endParaRPr>
          </a:p>
          <a:p>
            <a:pPr marL="274320" indent="-274320">
              <a:lnSpc>
                <a:spcPct val="150000"/>
              </a:lnSpc>
              <a:buFont typeface="Wingdings 2"/>
              <a:buChar char=""/>
              <a:defRPr/>
            </a:pPr>
            <a:r>
              <a:rPr lang="en-US" b="1" dirty="0">
                <a:latin typeface="Times New Roman" panose="02020603050405020304" pitchFamily="18" charset="0"/>
                <a:cs typeface="Times New Roman" panose="02020603050405020304" pitchFamily="18" charset="0"/>
              </a:rPr>
              <a:t>Affinity </a:t>
            </a:r>
            <a:r>
              <a:rPr lang="en-US" b="1" dirty="0" smtClean="0">
                <a:latin typeface="Times New Roman" panose="02020603050405020304" pitchFamily="18" charset="0"/>
                <a:cs typeface="Times New Roman" panose="02020603050405020304" pitchFamily="18" charset="0"/>
              </a:rPr>
              <a:t>diagrams.</a:t>
            </a:r>
            <a:endParaRPr lang="en-US" b="1" dirty="0">
              <a:latin typeface="Times New Roman" panose="02020603050405020304" pitchFamily="18" charset="0"/>
              <a:cs typeface="Times New Roman" panose="02020603050405020304" pitchFamily="18" charset="0"/>
            </a:endParaRPr>
          </a:p>
          <a:p>
            <a:pPr marL="274320" indent="-274320">
              <a:lnSpc>
                <a:spcPct val="150000"/>
              </a:lnSpc>
              <a:buFont typeface="Wingdings 2"/>
              <a:buChar char=""/>
              <a:defRPr/>
            </a:pPr>
            <a:r>
              <a:rPr lang="en-US" b="1" dirty="0">
                <a:latin typeface="Times New Roman" panose="02020603050405020304" pitchFamily="18" charset="0"/>
                <a:cs typeface="Times New Roman" panose="02020603050405020304" pitchFamily="18" charset="0"/>
              </a:rPr>
              <a:t>Nominal group </a:t>
            </a:r>
            <a:r>
              <a:rPr lang="en-US" b="1" dirty="0" smtClean="0">
                <a:latin typeface="Times New Roman" panose="02020603050405020304" pitchFamily="18" charset="0"/>
                <a:cs typeface="Times New Roman" panose="02020603050405020304" pitchFamily="18" charset="0"/>
              </a:rPr>
              <a:t>techniques.</a:t>
            </a:r>
            <a:endParaRPr lang="en-US" b="1" dirty="0">
              <a:latin typeface="Times New Roman" panose="02020603050405020304" pitchFamily="18" charset="0"/>
              <a:cs typeface="Times New Roman" panose="02020603050405020304" pitchFamily="18" charset="0"/>
            </a:endParaRPr>
          </a:p>
          <a:p>
            <a:pPr marL="274320" indent="-274320">
              <a:lnSpc>
                <a:spcPct val="150000"/>
              </a:lnSpc>
              <a:buFont typeface="Wingdings 2"/>
              <a:buChar char=""/>
              <a:defRPr/>
            </a:pPr>
            <a:r>
              <a:rPr lang="en-US" b="1" dirty="0">
                <a:latin typeface="Times New Roman" panose="02020603050405020304" pitchFamily="18" charset="0"/>
                <a:cs typeface="Times New Roman" panose="02020603050405020304" pitchFamily="18" charset="0"/>
              </a:rPr>
              <a:t>Matrix </a:t>
            </a:r>
            <a:r>
              <a:rPr lang="en-US" b="1" dirty="0" smtClean="0">
                <a:latin typeface="Times New Roman" panose="02020603050405020304" pitchFamily="18" charset="0"/>
                <a:cs typeface="Times New Roman" panose="02020603050405020304" pitchFamily="18" charset="0"/>
              </a:rPr>
              <a:t>diagrams.</a:t>
            </a:r>
            <a:endParaRPr lang="en-US" b="1" dirty="0">
              <a:latin typeface="Times New Roman" panose="02020603050405020304" pitchFamily="18" charset="0"/>
              <a:cs typeface="Times New Roman" panose="02020603050405020304" pitchFamily="18" charset="0"/>
            </a:endParaRPr>
          </a:p>
          <a:p>
            <a:pPr marL="274320" indent="-274320">
              <a:lnSpc>
                <a:spcPct val="150000"/>
              </a:lnSpc>
              <a:buFont typeface="Wingdings 2"/>
              <a:buChar char=""/>
              <a:defRPr/>
            </a:pPr>
            <a:r>
              <a:rPr lang="en-US" b="1" dirty="0">
                <a:latin typeface="Times New Roman" panose="02020603050405020304" pitchFamily="18" charset="0"/>
                <a:cs typeface="Times New Roman" panose="02020603050405020304" pitchFamily="18" charset="0"/>
              </a:rPr>
              <a:t>Prioritization </a:t>
            </a:r>
            <a:r>
              <a:rPr lang="en-US" b="1" dirty="0" smtClean="0">
                <a:latin typeface="Times New Roman" panose="02020603050405020304" pitchFamily="18" charset="0"/>
                <a:cs typeface="Times New Roman" panose="02020603050405020304" pitchFamily="18" charset="0"/>
              </a:rPr>
              <a:t>matrices.</a:t>
            </a:r>
            <a:endParaRPr lang="en-US" b="1" dirty="0">
              <a:latin typeface="Times New Roman" panose="02020603050405020304" pitchFamily="18" charset="0"/>
              <a:cs typeface="Times New Roman" panose="02020603050405020304" pitchFamily="18" charset="0"/>
            </a:endParaRPr>
          </a:p>
          <a:p>
            <a:pPr marL="274320" indent="-274320">
              <a:lnSpc>
                <a:spcPct val="150000"/>
              </a:lnSpc>
              <a:buFont typeface="Wingdings 2"/>
              <a:buChar char=""/>
              <a:defRPr/>
            </a:pPr>
            <a:r>
              <a:rPr lang="en-US" b="1" dirty="0">
                <a:latin typeface="Times New Roman" panose="02020603050405020304" pitchFamily="18" charset="0"/>
                <a:cs typeface="Times New Roman" panose="02020603050405020304" pitchFamily="18" charset="0"/>
              </a:rPr>
              <a:t>Force field </a:t>
            </a:r>
            <a:r>
              <a:rPr lang="en-US" b="1" dirty="0" smtClean="0">
                <a:latin typeface="Times New Roman" panose="02020603050405020304" pitchFamily="18" charset="0"/>
                <a:cs typeface="Times New Roman" panose="02020603050405020304" pitchFamily="18" charset="0"/>
              </a:rPr>
              <a:t>analysis.</a:t>
            </a:r>
            <a:endParaRPr lang="en-US" b="1" dirty="0">
              <a:latin typeface="Times New Roman" panose="02020603050405020304" pitchFamily="18" charset="0"/>
              <a:cs typeface="Times New Roman" panose="02020603050405020304" pitchFamily="18" charset="0"/>
            </a:endParaRPr>
          </a:p>
          <a:p>
            <a:pPr marL="0" indent="0">
              <a:lnSpc>
                <a:spcPct val="150000"/>
              </a:lnSpc>
              <a:buNone/>
            </a:pPr>
            <a:endParaRPr lang="en-US"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6"/>
            <a:ext cx="10515600" cy="993412"/>
          </a:xfrm>
          <a:solidFill>
            <a:schemeClr val="accent4">
              <a:lumMod val="60000"/>
              <a:lumOff val="40000"/>
            </a:schemeClr>
          </a:solidFill>
        </p:spPr>
        <p:txBody>
          <a:bodyPr/>
          <a:lstStyle/>
          <a:p>
            <a:r>
              <a:rPr lang="en-US" dirty="0" smtClean="0">
                <a:solidFill>
                  <a:schemeClr val="tx1"/>
                </a:solidFill>
                <a:latin typeface="Times New Roman" panose="02020603050405020304" pitchFamily="18" charset="0"/>
                <a:cs typeface="Times New Roman" panose="02020603050405020304" pitchFamily="18" charset="0"/>
              </a:rPr>
              <a:t>Tools </a:t>
            </a:r>
            <a:r>
              <a:rPr lang="en-US" dirty="0">
                <a:solidFill>
                  <a:schemeClr val="tx1"/>
                </a:solidFill>
                <a:latin typeface="Times New Roman" panose="02020603050405020304" pitchFamily="18" charset="0"/>
                <a:cs typeface="Times New Roman" panose="02020603050405020304" pitchFamily="18" charset="0"/>
              </a:rPr>
              <a:t>and Techniques for Quality Planning</a:t>
            </a:r>
          </a:p>
        </p:txBody>
      </p:sp>
    </p:spTree>
    <p:extLst>
      <p:ext uri="{BB962C8B-B14F-4D97-AF65-F5344CB8AC3E}">
        <p14:creationId xmlns:p14="http://schemas.microsoft.com/office/powerpoint/2010/main" val="5898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9269" y="365125"/>
            <a:ext cx="10674531"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from Quality Planning </a:t>
            </a:r>
          </a:p>
        </p:txBody>
      </p:sp>
      <p:sp>
        <p:nvSpPr>
          <p:cNvPr id="3" name="Content Placeholder 2"/>
          <p:cNvSpPr>
            <a:spLocks noGrp="1"/>
          </p:cNvSpPr>
          <p:nvPr>
            <p:ph idx="1"/>
          </p:nvPr>
        </p:nvSpPr>
        <p:spPr>
          <a:xfrm>
            <a:off x="838200" y="1825625"/>
            <a:ext cx="10515600" cy="4705804"/>
          </a:xfrm>
        </p:spPr>
        <p:txBody>
          <a:bodyPr>
            <a:normAutofit/>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1. </a:t>
            </a:r>
            <a:r>
              <a:rPr lang="en-US" altLang="en-US" sz="3200" b="1" dirty="0">
                <a:solidFill>
                  <a:srgbClr val="FF0000"/>
                </a:solidFill>
                <a:latin typeface="Times New Roman" panose="02020603050405020304" pitchFamily="18" charset="0"/>
                <a:cs typeface="Times New Roman" panose="02020603050405020304" pitchFamily="18" charset="0"/>
              </a:rPr>
              <a:t>Quality Management </a:t>
            </a:r>
            <a:r>
              <a:rPr lang="en-US" altLang="en-US" sz="3200" b="1" dirty="0" smtClean="0">
                <a:solidFill>
                  <a:srgbClr val="FF0000"/>
                </a:solidFill>
                <a:latin typeface="Times New Roman" panose="02020603050405020304" pitchFamily="18" charset="0"/>
                <a:cs typeface="Times New Roman" panose="02020603050405020304" pitchFamily="18" charset="0"/>
              </a:rPr>
              <a:t>Plan.</a:t>
            </a:r>
            <a:endParaRPr lang="en-US" altLang="en-US" sz="3200"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The Quality Plan should </a:t>
            </a:r>
            <a:r>
              <a:rPr lang="en-US" altLang="en-US" sz="3200" b="1" dirty="0" smtClean="0">
                <a:latin typeface="Times New Roman" panose="02020603050405020304" pitchFamily="18" charset="0"/>
                <a:cs typeface="Times New Roman" panose="02020603050405020304" pitchFamily="18" charset="0"/>
              </a:rPr>
              <a:t>address:</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buFontTx/>
              <a:buChar char="-"/>
            </a:pPr>
            <a:r>
              <a:rPr lang="en-US" altLang="en-US" sz="3200" b="1" dirty="0">
                <a:latin typeface="Times New Roman" panose="02020603050405020304" pitchFamily="18" charset="0"/>
                <a:cs typeface="Times New Roman" panose="02020603050405020304" pitchFamily="18" charset="0"/>
              </a:rPr>
              <a:t>Quality Control of the </a:t>
            </a:r>
            <a:r>
              <a:rPr lang="en-US" altLang="en-US" sz="3200" b="1" dirty="0" smtClean="0">
                <a:latin typeface="Times New Roman" panose="02020603050405020304" pitchFamily="18" charset="0"/>
                <a:cs typeface="Times New Roman" panose="02020603050405020304" pitchFamily="18" charset="0"/>
              </a:rPr>
              <a:t>project. </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buFontTx/>
              <a:buChar char="-"/>
            </a:pPr>
            <a:r>
              <a:rPr lang="en-US" altLang="en-US" sz="3200" b="1" dirty="0">
                <a:latin typeface="Times New Roman" panose="02020603050405020304" pitchFamily="18" charset="0"/>
                <a:cs typeface="Times New Roman" panose="02020603050405020304" pitchFamily="18" charset="0"/>
              </a:rPr>
              <a:t>Quality </a:t>
            </a:r>
            <a:r>
              <a:rPr lang="en-US" altLang="en-US" sz="3200" b="1" dirty="0" smtClean="0">
                <a:latin typeface="Times New Roman" panose="02020603050405020304" pitchFamily="18" charset="0"/>
                <a:cs typeface="Times New Roman" panose="02020603050405020304" pitchFamily="18" charset="0"/>
              </a:rPr>
              <a:t>Assurance. </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buFontTx/>
              <a:buChar char="-"/>
            </a:pPr>
            <a:r>
              <a:rPr lang="en-US" altLang="en-US" sz="3200" b="1" dirty="0">
                <a:latin typeface="Times New Roman" panose="02020603050405020304" pitchFamily="18" charset="0"/>
                <a:cs typeface="Times New Roman" panose="02020603050405020304" pitchFamily="18" charset="0"/>
              </a:rPr>
              <a:t>Quality Improvement of the </a:t>
            </a:r>
            <a:r>
              <a:rPr lang="en-US" altLang="en-US" sz="3200" b="1" dirty="0" smtClean="0">
                <a:latin typeface="Times New Roman" panose="02020603050405020304" pitchFamily="18" charset="0"/>
                <a:cs typeface="Times New Roman" panose="02020603050405020304" pitchFamily="18" charset="0"/>
              </a:rPr>
              <a:t>project.</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25562"/>
          </a:xfrm>
          <a:prstGeom prst="rect">
            <a:avLst/>
          </a:prstGeom>
        </p:spPr>
      </p:pic>
    </p:spTree>
    <p:extLst>
      <p:ext uri="{BB962C8B-B14F-4D97-AF65-F5344CB8AC3E}">
        <p14:creationId xmlns:p14="http://schemas.microsoft.com/office/powerpoint/2010/main" val="772299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4949" y="1825625"/>
            <a:ext cx="10948851" cy="4888684"/>
          </a:xfrm>
        </p:spPr>
        <p:txBody>
          <a:bodyPr>
            <a:normAutofit/>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2. </a:t>
            </a:r>
            <a:r>
              <a:rPr lang="en-US" altLang="en-US" sz="3200" b="1" dirty="0">
                <a:solidFill>
                  <a:srgbClr val="FF0000"/>
                </a:solidFill>
                <a:latin typeface="Times New Roman" panose="02020603050405020304" pitchFamily="18" charset="0"/>
                <a:cs typeface="Times New Roman" panose="02020603050405020304" pitchFamily="18" charset="0"/>
              </a:rPr>
              <a:t>Quality </a:t>
            </a:r>
            <a:r>
              <a:rPr lang="en-US" altLang="en-US" sz="3200" b="1" dirty="0" smtClean="0">
                <a:solidFill>
                  <a:srgbClr val="FF0000"/>
                </a:solidFill>
                <a:latin typeface="Times New Roman" panose="02020603050405020304" pitchFamily="18" charset="0"/>
                <a:cs typeface="Times New Roman" panose="02020603050405020304" pitchFamily="18" charset="0"/>
              </a:rPr>
              <a:t>Metrics. </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On-time performance, budget control, defect frequency, failure rate, availability, reliability and test </a:t>
            </a:r>
            <a:r>
              <a:rPr lang="en-US" altLang="en-US" sz="3200" b="1" dirty="0" smtClean="0">
                <a:latin typeface="Times New Roman" panose="02020603050405020304" pitchFamily="18" charset="0"/>
                <a:cs typeface="Times New Roman" panose="02020603050405020304" pitchFamily="18" charset="0"/>
              </a:rPr>
              <a:t>coverage.</a:t>
            </a:r>
          </a:p>
          <a:p>
            <a:pPr algn="just">
              <a:lnSpc>
                <a:spcPct val="150000"/>
              </a:lnSpc>
              <a:buNone/>
            </a:pPr>
            <a:r>
              <a:rPr lang="en-US" altLang="en-US" sz="3200" b="1" dirty="0" smtClean="0">
                <a:solidFill>
                  <a:srgbClr val="FFFF00"/>
                </a:solidFill>
                <a:latin typeface="Times New Roman" panose="02020603050405020304" pitchFamily="18" charset="0"/>
                <a:cs typeface="Times New Roman" panose="02020603050405020304" pitchFamily="18" charset="0"/>
              </a:rPr>
              <a:t>   </a:t>
            </a:r>
            <a:r>
              <a:rPr lang="en-US" altLang="en-US" sz="3200" b="1" dirty="0" smtClean="0">
                <a:solidFill>
                  <a:srgbClr val="FF0000"/>
                </a:solidFill>
                <a:latin typeface="Times New Roman" panose="02020603050405020304" pitchFamily="18" charset="0"/>
                <a:cs typeface="Times New Roman" panose="02020603050405020304" pitchFamily="18" charset="0"/>
              </a:rPr>
              <a:t>3. </a:t>
            </a:r>
            <a:r>
              <a:rPr lang="en-US" altLang="en-US" sz="3200" b="1" dirty="0">
                <a:solidFill>
                  <a:srgbClr val="FF0000"/>
                </a:solidFill>
                <a:latin typeface="Times New Roman" panose="02020603050405020304" pitchFamily="18" charset="0"/>
                <a:cs typeface="Times New Roman" panose="02020603050405020304" pitchFamily="18" charset="0"/>
              </a:rPr>
              <a:t>Quality </a:t>
            </a:r>
            <a:r>
              <a:rPr lang="en-US" altLang="en-US" sz="3200" b="1" dirty="0" smtClean="0">
                <a:solidFill>
                  <a:srgbClr val="FF0000"/>
                </a:solidFill>
                <a:latin typeface="Times New Roman" panose="02020603050405020304" pitchFamily="18" charset="0"/>
                <a:cs typeface="Times New Roman" panose="02020603050405020304" pitchFamily="18" charset="0"/>
              </a:rPr>
              <a:t>checklists.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A structured tool used to verify that a set of required steps or requirements have been </a:t>
            </a:r>
            <a:r>
              <a:rPr lang="en-US" altLang="en-US" sz="3200" b="1" dirty="0" smtClean="0">
                <a:latin typeface="Times New Roman" panose="02020603050405020304" pitchFamily="18" charset="0"/>
                <a:cs typeface="Times New Roman" panose="02020603050405020304" pitchFamily="18" charset="0"/>
              </a:rPr>
              <a:t>performed.</a:t>
            </a:r>
            <a:endParaRPr lang="en-US" altLang="en-US" sz="3200" b="1" dirty="0">
              <a:solidFill>
                <a:srgbClr val="FFFF0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679269" y="365125"/>
            <a:ext cx="10674531"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from Quality Planning </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48120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4320" y="2024743"/>
            <a:ext cx="11079480" cy="4415246"/>
          </a:xfrm>
        </p:spPr>
        <p:txBody>
          <a:bodyPr>
            <a:noAutofit/>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4. </a:t>
            </a:r>
            <a:r>
              <a:rPr lang="en-US" altLang="en-US" sz="3200" b="1" dirty="0">
                <a:solidFill>
                  <a:srgbClr val="FF0000"/>
                </a:solidFill>
                <a:latin typeface="Times New Roman" panose="02020603050405020304" pitchFamily="18" charset="0"/>
                <a:cs typeface="Times New Roman" panose="02020603050405020304" pitchFamily="18" charset="0"/>
              </a:rPr>
              <a:t>Process Improvement </a:t>
            </a:r>
            <a:r>
              <a:rPr lang="en-US" altLang="en-US" sz="3200" b="1" dirty="0" smtClean="0">
                <a:solidFill>
                  <a:srgbClr val="FF0000"/>
                </a:solidFill>
                <a:latin typeface="Times New Roman" panose="02020603050405020304" pitchFamily="18" charset="0"/>
                <a:cs typeface="Times New Roman" panose="02020603050405020304" pitchFamily="18" charset="0"/>
              </a:rPr>
              <a:t>Plan.</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Process </a:t>
            </a:r>
            <a:r>
              <a:rPr lang="en-US" altLang="en-US" sz="3200" b="1" dirty="0" smtClean="0">
                <a:latin typeface="Times New Roman" panose="02020603050405020304" pitchFamily="18" charset="0"/>
                <a:cs typeface="Times New Roman" panose="02020603050405020304" pitchFamily="18" charset="0"/>
              </a:rPr>
              <a:t>boundaries.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Process </a:t>
            </a:r>
            <a:r>
              <a:rPr lang="en-US" altLang="en-US" sz="3200" b="1" dirty="0" smtClean="0">
                <a:latin typeface="Times New Roman" panose="02020603050405020304" pitchFamily="18" charset="0"/>
                <a:cs typeface="Times New Roman" panose="02020603050405020304" pitchFamily="18" charset="0"/>
              </a:rPr>
              <a:t>configurations.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Process </a:t>
            </a:r>
            <a:r>
              <a:rPr lang="en-US" altLang="en-US" sz="3200" b="1" dirty="0" smtClean="0">
                <a:latin typeface="Times New Roman" panose="02020603050405020304" pitchFamily="18" charset="0"/>
                <a:cs typeface="Times New Roman" panose="02020603050405020304" pitchFamily="18" charset="0"/>
              </a:rPr>
              <a:t>metrics.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Targets for improved </a:t>
            </a:r>
            <a:r>
              <a:rPr lang="en-US" altLang="en-US" sz="3200" b="1" dirty="0" smtClean="0">
                <a:latin typeface="Times New Roman" panose="02020603050405020304" pitchFamily="18" charset="0"/>
                <a:cs typeface="Times New Roman" panose="02020603050405020304" pitchFamily="18" charset="0"/>
              </a:rPr>
              <a:t>performance.</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buNone/>
            </a:pPr>
            <a:r>
              <a:rPr lang="en-US" altLang="en-US" sz="3200" b="1" dirty="0">
                <a:latin typeface="Times New Roman" panose="02020603050405020304" pitchFamily="18" charset="0"/>
                <a:cs typeface="Times New Roman" panose="02020603050405020304" pitchFamily="18" charset="0"/>
              </a:rPr>
              <a:t> </a:t>
            </a: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679269" y="365125"/>
            <a:ext cx="10674531"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from Quality Planning </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03034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07177"/>
            <a:ext cx="10515600" cy="4269786"/>
          </a:xfrm>
        </p:spPr>
        <p:txBody>
          <a:bodyPr/>
          <a:lstStyle/>
          <a:p>
            <a:pPr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5 </a:t>
            </a:r>
            <a:r>
              <a:rPr lang="en-US" altLang="en-US" sz="3200" b="1" dirty="0">
                <a:solidFill>
                  <a:srgbClr val="FF0000"/>
                </a:solidFill>
                <a:latin typeface="Times New Roman" panose="02020603050405020304" pitchFamily="18" charset="0"/>
                <a:cs typeface="Times New Roman" panose="02020603050405020304" pitchFamily="18" charset="0"/>
              </a:rPr>
              <a:t>Project Document </a:t>
            </a:r>
            <a:r>
              <a:rPr lang="en-US" altLang="en-US" sz="3200" b="1" dirty="0" smtClean="0">
                <a:solidFill>
                  <a:srgbClr val="FF0000"/>
                </a:solidFill>
                <a:latin typeface="Times New Roman" panose="02020603050405020304" pitchFamily="18" charset="0"/>
                <a:cs typeface="Times New Roman" panose="02020603050405020304" pitchFamily="18" charset="0"/>
              </a:rPr>
              <a:t>Updates.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Stakeholder </a:t>
            </a:r>
            <a:r>
              <a:rPr lang="en-US" altLang="en-US" sz="3200" b="1" dirty="0" smtClean="0">
                <a:latin typeface="Times New Roman" panose="02020603050405020304" pitchFamily="18" charset="0"/>
                <a:cs typeface="Times New Roman" panose="02020603050405020304" pitchFamily="18" charset="0"/>
              </a:rPr>
              <a:t>register.</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Responsibility Assignment </a:t>
            </a:r>
            <a:r>
              <a:rPr lang="en-US" altLang="en-US" sz="3200" b="1" dirty="0" smtClean="0">
                <a:latin typeface="Times New Roman" panose="02020603050405020304" pitchFamily="18" charset="0"/>
                <a:cs typeface="Times New Roman" panose="02020603050405020304" pitchFamily="18" charset="0"/>
              </a:rPr>
              <a:t>Matrix.</a:t>
            </a:r>
            <a:endParaRPr lang="en-US" altLang="en-US" sz="3200" b="1" dirty="0">
              <a:latin typeface="Times New Roman" panose="02020603050405020304" pitchFamily="18" charset="0"/>
              <a:cs typeface="Times New Roman" panose="02020603050405020304" pitchFamily="18" charset="0"/>
            </a:endParaRPr>
          </a:p>
          <a:p>
            <a:pPr marL="0" indent="0">
              <a:lnSpc>
                <a:spcPct val="150000"/>
              </a:lnSpc>
              <a:buNone/>
            </a:pPr>
            <a:endParaRPr lang="en-US" b="1" dirty="0"/>
          </a:p>
        </p:txBody>
      </p:sp>
      <p:sp>
        <p:nvSpPr>
          <p:cNvPr id="4" name="Title 1"/>
          <p:cNvSpPr>
            <a:spLocks noGrp="1"/>
          </p:cNvSpPr>
          <p:nvPr>
            <p:ph type="title"/>
          </p:nvPr>
        </p:nvSpPr>
        <p:spPr>
          <a:xfrm>
            <a:off x="679269" y="365125"/>
            <a:ext cx="10674531" cy="1325563"/>
          </a:xfrm>
          <a:solidFill>
            <a:schemeClr val="accent2"/>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from Quality Planning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605171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2. Quality </a:t>
            </a:r>
            <a:r>
              <a:rPr lang="en-US" altLang="en-US" dirty="0">
                <a:solidFill>
                  <a:schemeClr val="tx1"/>
                </a:solidFill>
                <a:latin typeface="Times New Roman" panose="02020603050405020304" pitchFamily="18" charset="0"/>
                <a:cs typeface="Times New Roman" panose="02020603050405020304" pitchFamily="18" charset="0"/>
              </a:rPr>
              <a:t>Assurance</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66206" y="1907177"/>
            <a:ext cx="10687594" cy="4598126"/>
          </a:xfrm>
        </p:spPr>
        <p:txBody>
          <a:bodyPr>
            <a:noAutofit/>
          </a:bodyPr>
          <a:lstStyle/>
          <a:p>
            <a:pPr algn="just">
              <a:lnSpc>
                <a:spcPct val="150000"/>
              </a:lnSpc>
              <a:spcBef>
                <a:spcPct val="40000"/>
              </a:spcBef>
            </a:pPr>
            <a:r>
              <a:rPr lang="en-US" altLang="en-US" sz="3200" b="1" dirty="0">
                <a:solidFill>
                  <a:srgbClr val="FF0000"/>
                </a:solidFill>
                <a:latin typeface="Times New Roman" panose="02020603050405020304" pitchFamily="18" charset="0"/>
                <a:cs typeface="Times New Roman" panose="02020603050405020304" pitchFamily="18" charset="0"/>
              </a:rPr>
              <a:t>Quality assurance </a:t>
            </a:r>
            <a:r>
              <a:rPr lang="en-US" altLang="en-US" sz="3200" b="1" dirty="0">
                <a:latin typeface="Times New Roman" panose="02020603050405020304" pitchFamily="18" charset="0"/>
                <a:cs typeface="Times New Roman" panose="02020603050405020304" pitchFamily="18" charset="0"/>
              </a:rPr>
              <a:t>includes all the activities related to satisfying the relevant quality standards for a </a:t>
            </a:r>
            <a:r>
              <a:rPr lang="en-US" altLang="en-US" sz="3200" b="1" dirty="0" smtClean="0">
                <a:latin typeface="Times New Roman" panose="02020603050405020304" pitchFamily="18" charset="0"/>
                <a:cs typeface="Times New Roman" panose="02020603050405020304" pitchFamily="18" charset="0"/>
              </a:rPr>
              <a:t>project.</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spcBef>
                <a:spcPct val="40000"/>
              </a:spcBef>
            </a:pPr>
            <a:r>
              <a:rPr lang="en-US" altLang="en-US" sz="3200" b="1" dirty="0">
                <a:latin typeface="Times New Roman" panose="02020603050405020304" pitchFamily="18" charset="0"/>
                <a:cs typeface="Times New Roman" panose="02020603050405020304" pitchFamily="18" charset="0"/>
              </a:rPr>
              <a:t>Another goal of quality assurance is continuous quality </a:t>
            </a:r>
            <a:r>
              <a:rPr lang="en-US" altLang="en-US" sz="3200" b="1" dirty="0" smtClean="0">
                <a:latin typeface="Times New Roman" panose="02020603050405020304" pitchFamily="18" charset="0"/>
                <a:cs typeface="Times New Roman" panose="02020603050405020304" pitchFamily="18" charset="0"/>
              </a:rPr>
              <a:t>improvement.</a:t>
            </a:r>
          </a:p>
          <a:p>
            <a:pPr marL="457200" lvl="1" indent="0" algn="just">
              <a:lnSpc>
                <a:spcPct val="150000"/>
              </a:lnSpc>
              <a:spcBef>
                <a:spcPct val="40000"/>
              </a:spcBef>
              <a:buNone/>
            </a:pPr>
            <a:endParaRPr lang="en-US" altLang="en-US" sz="3200" b="1" dirty="0">
              <a:latin typeface="Times New Roman" panose="02020603050405020304" pitchFamily="18" charset="0"/>
              <a:cs typeface="Times New Roman" panose="02020603050405020304" pitchFamily="18" charset="0"/>
            </a:endParaRPr>
          </a:p>
          <a:p>
            <a:pPr marL="457200" lvl="1" indent="0" algn="just">
              <a:lnSpc>
                <a:spcPct val="150000"/>
              </a:lnSpc>
              <a:spcBef>
                <a:spcPct val="40000"/>
              </a:spcBef>
              <a:buNone/>
            </a:pP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512181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98616"/>
            <a:ext cx="10356669" cy="4376057"/>
          </a:xfrm>
        </p:spPr>
        <p:txBody>
          <a:bodyPr>
            <a:normAutofit/>
          </a:bodyPr>
          <a:lstStyle/>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Benchmarking</a:t>
            </a:r>
            <a:r>
              <a:rPr lang="en-US" altLang="en-US" sz="3200" b="1" dirty="0">
                <a:latin typeface="Times New Roman" panose="02020603050405020304" pitchFamily="18" charset="0"/>
                <a:cs typeface="Times New Roman" panose="02020603050405020304" pitchFamily="18" charset="0"/>
              </a:rPr>
              <a:t> generates ideas for quality improvements by comparing specific project practices or product characteristics to those of other projects or products within or outside the performing organization. </a:t>
            </a: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10515600" cy="1325563"/>
          </a:xfrm>
          <a:solidFill>
            <a:schemeClr val="accent4"/>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2. Quality </a:t>
            </a:r>
            <a:r>
              <a:rPr lang="en-US" altLang="en-US" dirty="0">
                <a:solidFill>
                  <a:schemeClr val="tx1"/>
                </a:solidFill>
                <a:latin typeface="Times New Roman" panose="02020603050405020304" pitchFamily="18" charset="0"/>
                <a:cs typeface="Times New Roman" panose="02020603050405020304" pitchFamily="18" charset="0"/>
              </a:rPr>
              <a:t>Assurance</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635076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72491"/>
            <a:ext cx="10515600" cy="4204472"/>
          </a:xfrm>
        </p:spPr>
        <p:txBody>
          <a:bodyPr>
            <a:normAutofit/>
          </a:bodyPr>
          <a:lstStyle/>
          <a:p>
            <a:pPr algn="just">
              <a:lnSpc>
                <a:spcPct val="150000"/>
              </a:lnSpc>
              <a:spcBef>
                <a:spcPct val="40000"/>
              </a:spcBef>
            </a:pPr>
            <a:r>
              <a:rPr lang="en-US" altLang="en-US" sz="3200" b="1" dirty="0">
                <a:solidFill>
                  <a:srgbClr val="FF0000"/>
                </a:solidFill>
                <a:latin typeface="Times New Roman" panose="02020603050405020304" pitchFamily="18" charset="0"/>
                <a:cs typeface="Times New Roman" panose="02020603050405020304" pitchFamily="18" charset="0"/>
              </a:rPr>
              <a:t>A quality audit </a:t>
            </a:r>
            <a:r>
              <a:rPr lang="en-US" altLang="en-US" sz="3200" b="1" dirty="0">
                <a:latin typeface="Times New Roman" panose="02020603050405020304" pitchFamily="18" charset="0"/>
                <a:cs typeface="Times New Roman" panose="02020603050405020304" pitchFamily="18" charset="0"/>
              </a:rPr>
              <a:t>is a structured review of specific quality management activities that help identify lessons learned that could improve performance on current or future </a:t>
            </a:r>
            <a:r>
              <a:rPr lang="en-US" altLang="en-US" sz="3200" b="1" dirty="0" smtClean="0">
                <a:latin typeface="Times New Roman" panose="02020603050405020304" pitchFamily="18" charset="0"/>
                <a:cs typeface="Times New Roman" panose="02020603050405020304" pitchFamily="18" charset="0"/>
              </a:rPr>
              <a:t>projects. </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spcBef>
                <a:spcPct val="40000"/>
              </a:spcBef>
            </a:pPr>
            <a:r>
              <a:rPr lang="en-US" altLang="en-US" sz="3200" b="1" dirty="0" err="1">
                <a:latin typeface="Times New Roman" panose="02020603050405020304" pitchFamily="18" charset="0"/>
                <a:cs typeface="Times New Roman" panose="02020603050405020304" pitchFamily="18" charset="0"/>
              </a:rPr>
              <a:t>Perfomed</a:t>
            </a:r>
            <a:r>
              <a:rPr lang="en-US" altLang="en-US" sz="3200" b="1" dirty="0">
                <a:latin typeface="Times New Roman" panose="02020603050405020304" pitchFamily="18" charset="0"/>
                <a:cs typeface="Times New Roman" panose="02020603050405020304" pitchFamily="18" charset="0"/>
              </a:rPr>
              <a:t> by in-house auditors or third </a:t>
            </a:r>
            <a:r>
              <a:rPr lang="en-US" altLang="en-US" sz="3200" b="1" dirty="0" smtClean="0">
                <a:latin typeface="Times New Roman" panose="02020603050405020304" pitchFamily="18" charset="0"/>
                <a:cs typeface="Times New Roman" panose="02020603050405020304" pitchFamily="18" charset="0"/>
              </a:rPr>
              <a:t>parties. </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78188"/>
            <a:ext cx="10515600" cy="1325563"/>
          </a:xfrm>
          <a:solidFill>
            <a:schemeClr val="accent4"/>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2. Quality </a:t>
            </a:r>
            <a:r>
              <a:rPr lang="en-US" altLang="en-US" dirty="0">
                <a:solidFill>
                  <a:schemeClr val="tx1"/>
                </a:solidFill>
                <a:latin typeface="Times New Roman" panose="02020603050405020304" pitchFamily="18" charset="0"/>
                <a:cs typeface="Times New Roman" panose="02020603050405020304" pitchFamily="18" charset="0"/>
              </a:rPr>
              <a:t>Assurance</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997824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496798"/>
          </a:xfrm>
        </p:spPr>
        <p:txBody>
          <a:bodyPr>
            <a:normAutofit lnSpcReduction="10000"/>
          </a:bodyPr>
          <a:lstStyle/>
          <a:p>
            <a:pPr algn="just">
              <a:lnSpc>
                <a:spcPct val="150000"/>
              </a:lnSpc>
            </a:pPr>
            <a:r>
              <a:rPr lang="en-US" altLang="en-US" sz="3200" b="1" dirty="0">
                <a:latin typeface="Times New Roman" panose="02020603050405020304" pitchFamily="18" charset="0"/>
                <a:cs typeface="Times New Roman" panose="02020603050405020304" pitchFamily="18" charset="0"/>
              </a:rPr>
              <a:t>Process of auditing the quality requirements and the results from quality control measurements to ensure appropriate quality standards and operational definitions are </a:t>
            </a:r>
            <a:r>
              <a:rPr lang="en-US" altLang="en-US" sz="3200" b="1" dirty="0" smtClean="0">
                <a:latin typeface="Times New Roman" panose="02020603050405020304" pitchFamily="18" charset="0"/>
                <a:cs typeface="Times New Roman" panose="02020603050405020304" pitchFamily="18" charset="0"/>
              </a:rPr>
              <a:t>used. </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a:latin typeface="Times New Roman" panose="02020603050405020304" pitchFamily="18" charset="0"/>
                <a:cs typeface="Times New Roman" panose="02020603050405020304" pitchFamily="18" charset="0"/>
              </a:rPr>
              <a:t>Continuous process improvement reduces waste and eliminates activities that do not add value.</a:t>
            </a:r>
          </a:p>
          <a:p>
            <a:pPr marL="0" indent="0" algn="just">
              <a:lnSpc>
                <a:spcPct val="150000"/>
              </a:lnSpc>
              <a:buNone/>
            </a:pPr>
            <a:endParaRPr lang="en-US" altLang="zh-TW" sz="3200" b="1" dirty="0" smtClean="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4"/>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2. Quality </a:t>
            </a:r>
            <a:r>
              <a:rPr lang="en-US" altLang="en-US" dirty="0">
                <a:solidFill>
                  <a:schemeClr val="tx1"/>
                </a:solidFill>
                <a:latin typeface="Times New Roman" panose="02020603050405020304" pitchFamily="18" charset="0"/>
                <a:cs typeface="Times New Roman" panose="02020603050405020304" pitchFamily="18" charset="0"/>
              </a:rPr>
              <a:t>Assurance</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32805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59429"/>
            <a:ext cx="10622280" cy="4217534"/>
          </a:xfrm>
        </p:spPr>
        <p:txBody>
          <a:bodyPr>
            <a:normAutofit/>
          </a:bodyPr>
          <a:lstStyle/>
          <a:p>
            <a:pPr marL="0" indent="0" algn="just">
              <a:lnSpc>
                <a:spcPct val="150000"/>
              </a:lnSpc>
              <a:buNone/>
            </a:pPr>
            <a:r>
              <a:rPr lang="en-US" altLang="zh-TW" sz="3200" b="1" dirty="0">
                <a:solidFill>
                  <a:srgbClr val="FF0000"/>
                </a:solidFill>
                <a:latin typeface="Times New Roman" panose="02020603050405020304" pitchFamily="18" charset="0"/>
                <a:cs typeface="Times New Roman" panose="02020603050405020304" pitchFamily="18" charset="0"/>
              </a:rPr>
              <a:t>Quality assurance: </a:t>
            </a:r>
            <a:r>
              <a:rPr lang="en-US" altLang="zh-TW" sz="3200" b="1" dirty="0">
                <a:latin typeface="Times New Roman" panose="02020603050405020304" pitchFamily="18" charset="0"/>
                <a:cs typeface="Times New Roman" panose="02020603050405020304" pitchFamily="18" charset="0"/>
              </a:rPr>
              <a:t>evaluating overall project performance to ensure the project will satisfy the relevant quality </a:t>
            </a:r>
            <a:r>
              <a:rPr lang="en-US" altLang="zh-TW" sz="3200" b="1" dirty="0" smtClean="0">
                <a:latin typeface="Times New Roman" panose="02020603050405020304" pitchFamily="18" charset="0"/>
                <a:cs typeface="Times New Roman" panose="02020603050405020304" pitchFamily="18" charset="0"/>
              </a:rPr>
              <a:t>standards.</a:t>
            </a:r>
            <a:endParaRPr lang="en-US" altLang="zh-TW"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4"/>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2. Quality </a:t>
            </a:r>
            <a:r>
              <a:rPr lang="en-US" altLang="en-US" dirty="0">
                <a:solidFill>
                  <a:schemeClr val="tx1"/>
                </a:solidFill>
                <a:latin typeface="Times New Roman" panose="02020603050405020304" pitchFamily="18" charset="0"/>
                <a:cs typeface="Times New Roman" panose="02020603050405020304" pitchFamily="18" charset="0"/>
              </a:rPr>
              <a:t>Assurance</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80475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46109"/>
          </a:xfrm>
          <a:solidFill>
            <a:schemeClr val="accent4"/>
          </a:solidFill>
        </p:spPr>
        <p:txBody>
          <a:bodyPr/>
          <a:lstStyle/>
          <a:p>
            <a:pPr>
              <a:spcBef>
                <a:spcPct val="50000"/>
              </a:spcBef>
            </a:pPr>
            <a:r>
              <a:rPr lang="en-US" altLang="en-US" dirty="0">
                <a:solidFill>
                  <a:schemeClr val="tx1"/>
                </a:solidFill>
                <a:latin typeface="Times New Roman" panose="02020603050405020304" pitchFamily="18" charset="0"/>
                <a:cs typeface="Times New Roman" panose="02020603050405020304" pitchFamily="18" charset="0"/>
              </a:rPr>
              <a:t>Quality Assurance Flowchart</a:t>
            </a:r>
          </a:p>
        </p:txBody>
      </p:sp>
      <p:pic>
        <p:nvPicPr>
          <p:cNvPr id="4" name="Picture 32" descr="http://www.certchamp.com/performqualityassurance.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01783" y="1998617"/>
            <a:ext cx="8856617" cy="4362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09237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r>
              <a:rPr lang="en-US" dirty="0">
                <a:solidFill>
                  <a:schemeClr val="tx1"/>
                </a:solidFill>
                <a:latin typeface="Times New Roman" panose="02020603050405020304" pitchFamily="18" charset="0"/>
                <a:cs typeface="Times New Roman" panose="02020603050405020304" pitchFamily="18" charset="0"/>
              </a:rPr>
              <a:t>Inputs To Quality Assurance</a:t>
            </a:r>
          </a:p>
        </p:txBody>
      </p:sp>
      <p:sp>
        <p:nvSpPr>
          <p:cNvPr id="3" name="Content Placeholder 2"/>
          <p:cNvSpPr>
            <a:spLocks noGrp="1"/>
          </p:cNvSpPr>
          <p:nvPr>
            <p:ph idx="1"/>
          </p:nvPr>
        </p:nvSpPr>
        <p:spPr>
          <a:xfrm>
            <a:off x="838200" y="1825625"/>
            <a:ext cx="10515600" cy="4614364"/>
          </a:xfrm>
        </p:spPr>
        <p:txBody>
          <a:bodyPr>
            <a:normAutofit fontScale="92500"/>
          </a:bodyPr>
          <a:lstStyle/>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1. </a:t>
            </a:r>
            <a:r>
              <a:rPr lang="en-US" altLang="en-US" sz="3200" b="1" dirty="0">
                <a:solidFill>
                  <a:srgbClr val="FF0000"/>
                </a:solidFill>
                <a:latin typeface="Times New Roman" panose="02020603050405020304" pitchFamily="18" charset="0"/>
                <a:cs typeface="Times New Roman" panose="02020603050405020304" pitchFamily="18" charset="0"/>
              </a:rPr>
              <a:t>Project management </a:t>
            </a:r>
            <a:r>
              <a:rPr lang="en-US" altLang="en-US" sz="3200" b="1" dirty="0" smtClean="0">
                <a:solidFill>
                  <a:srgbClr val="FF0000"/>
                </a:solidFill>
                <a:latin typeface="Times New Roman" panose="02020603050405020304" pitchFamily="18" charset="0"/>
                <a:cs typeface="Times New Roman" panose="02020603050405020304" pitchFamily="18" charset="0"/>
              </a:rPr>
              <a:t>plan.</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solidFill>
                  <a:srgbClr val="FF0000"/>
                </a:solidFill>
                <a:latin typeface="Times New Roman" panose="02020603050405020304" pitchFamily="18" charset="0"/>
                <a:cs typeface="Times New Roman" panose="02020603050405020304" pitchFamily="18" charset="0"/>
              </a:rPr>
              <a:t>Quality management plan </a:t>
            </a:r>
            <a:r>
              <a:rPr lang="en-US" altLang="en-US" sz="3200" b="1" dirty="0">
                <a:latin typeface="Times New Roman" panose="02020603050405020304" pitchFamily="18" charset="0"/>
                <a:cs typeface="Times New Roman" panose="02020603050405020304" pitchFamily="18" charset="0"/>
              </a:rPr>
              <a:t>: how quality assurance will be </a:t>
            </a:r>
            <a:r>
              <a:rPr lang="en-US" altLang="en-US" sz="3200" b="1" dirty="0" smtClean="0">
                <a:latin typeface="Times New Roman" panose="02020603050405020304" pitchFamily="18" charset="0"/>
                <a:cs typeface="Times New Roman" panose="02020603050405020304" pitchFamily="18" charset="0"/>
              </a:rPr>
              <a:t>performed.</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solidFill>
                  <a:srgbClr val="FF0000"/>
                </a:solidFill>
                <a:latin typeface="Times New Roman" panose="02020603050405020304" pitchFamily="18" charset="0"/>
                <a:cs typeface="Times New Roman" panose="02020603050405020304" pitchFamily="18" charset="0"/>
              </a:rPr>
              <a:t>Process improvement </a:t>
            </a:r>
            <a:r>
              <a:rPr lang="en-US" altLang="en-US" sz="3200" b="1" dirty="0" smtClean="0">
                <a:solidFill>
                  <a:srgbClr val="FF0000"/>
                </a:solidFill>
                <a:latin typeface="Times New Roman" panose="02020603050405020304" pitchFamily="18" charset="0"/>
                <a:cs typeface="Times New Roman" panose="02020603050405020304" pitchFamily="18" charset="0"/>
              </a:rPr>
              <a:t>plan: </a:t>
            </a:r>
            <a:r>
              <a:rPr lang="en-US" altLang="en-US" sz="3200" b="1" dirty="0">
                <a:latin typeface="Times New Roman" panose="02020603050405020304" pitchFamily="18" charset="0"/>
                <a:cs typeface="Times New Roman" panose="02020603050405020304" pitchFamily="18" charset="0"/>
              </a:rPr>
              <a:t>steps for analyzing processes to identify activities which enhance their </a:t>
            </a:r>
            <a:r>
              <a:rPr lang="en-US" altLang="en-US" sz="3200" b="1" dirty="0" smtClean="0">
                <a:latin typeface="Times New Roman" panose="02020603050405020304" pitchFamily="18" charset="0"/>
                <a:cs typeface="Times New Roman" panose="02020603050405020304" pitchFamily="18" charset="0"/>
              </a:rPr>
              <a:t>value.</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2. </a:t>
            </a:r>
            <a:r>
              <a:rPr lang="en-US" altLang="en-US" sz="3200" b="1" dirty="0">
                <a:solidFill>
                  <a:srgbClr val="FF0000"/>
                </a:solidFill>
                <a:latin typeface="Times New Roman" panose="02020603050405020304" pitchFamily="18" charset="0"/>
                <a:cs typeface="Times New Roman" panose="02020603050405020304" pitchFamily="18" charset="0"/>
              </a:rPr>
              <a:t>Quality </a:t>
            </a:r>
            <a:r>
              <a:rPr lang="en-US" altLang="en-US" sz="3200" b="1" dirty="0" smtClean="0">
                <a:solidFill>
                  <a:srgbClr val="FF0000"/>
                </a:solidFill>
                <a:latin typeface="Times New Roman" panose="02020603050405020304" pitchFamily="18" charset="0"/>
                <a:cs typeface="Times New Roman" panose="02020603050405020304" pitchFamily="18" charset="0"/>
              </a:rPr>
              <a:t>Metrics.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95393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653552"/>
          </a:xfrm>
        </p:spPr>
        <p:txBody>
          <a:bodyPr>
            <a:normAutofit/>
          </a:bodyPr>
          <a:lstStyle/>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3. </a:t>
            </a:r>
            <a:r>
              <a:rPr lang="en-US" altLang="en-US" sz="3200" b="1" dirty="0">
                <a:solidFill>
                  <a:srgbClr val="FF0000"/>
                </a:solidFill>
                <a:latin typeface="Times New Roman" panose="02020603050405020304" pitchFamily="18" charset="0"/>
                <a:cs typeface="Times New Roman" panose="02020603050405020304" pitchFamily="18" charset="0"/>
              </a:rPr>
              <a:t>Work Performance </a:t>
            </a:r>
            <a:r>
              <a:rPr lang="en-US" altLang="en-US" sz="3200" b="1" dirty="0" smtClean="0">
                <a:solidFill>
                  <a:srgbClr val="FF0000"/>
                </a:solidFill>
                <a:latin typeface="Times New Roman" panose="02020603050405020304" pitchFamily="18" charset="0"/>
                <a:cs typeface="Times New Roman" panose="02020603050405020304" pitchFamily="18" charset="0"/>
              </a:rPr>
              <a:t>Information.</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Technical performance </a:t>
            </a:r>
            <a:r>
              <a:rPr lang="en-US" altLang="en-US" sz="3200" b="1" dirty="0" smtClean="0">
                <a:latin typeface="Times New Roman" panose="02020603050405020304" pitchFamily="18" charset="0"/>
                <a:cs typeface="Times New Roman" panose="02020603050405020304" pitchFamily="18" charset="0"/>
              </a:rPr>
              <a:t>measures.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Project deliverables </a:t>
            </a:r>
            <a:r>
              <a:rPr lang="en-US" altLang="en-US" sz="3200" b="1" dirty="0" smtClean="0">
                <a:latin typeface="Times New Roman" panose="02020603050405020304" pitchFamily="18" charset="0"/>
                <a:cs typeface="Times New Roman" panose="02020603050405020304" pitchFamily="18" charset="0"/>
              </a:rPr>
              <a:t>status.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Schedule </a:t>
            </a:r>
            <a:r>
              <a:rPr lang="en-US" altLang="en-US" sz="3200" b="1" dirty="0" smtClean="0">
                <a:latin typeface="Times New Roman" panose="02020603050405020304" pitchFamily="18" charset="0"/>
                <a:cs typeface="Times New Roman" panose="02020603050405020304" pitchFamily="18" charset="0"/>
              </a:rPr>
              <a:t>progress.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Costs </a:t>
            </a:r>
            <a:r>
              <a:rPr lang="en-US" altLang="en-US" sz="3200" b="1" dirty="0" smtClean="0">
                <a:latin typeface="Times New Roman" panose="02020603050405020304" pitchFamily="18" charset="0"/>
                <a:cs typeface="Times New Roman" panose="02020603050405020304" pitchFamily="18" charset="0"/>
              </a:rPr>
              <a:t>incurred.</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4"/>
          </a:solidFill>
        </p:spPr>
        <p:txBody>
          <a:bodyPr/>
          <a:lstStyle/>
          <a:p>
            <a:r>
              <a:rPr lang="en-US" dirty="0">
                <a:solidFill>
                  <a:schemeClr val="tx1"/>
                </a:solidFill>
                <a:latin typeface="Times New Roman" panose="02020603050405020304" pitchFamily="18" charset="0"/>
                <a:cs typeface="Times New Roman" panose="02020603050405020304" pitchFamily="18" charset="0"/>
              </a:rPr>
              <a:t>Inputs To Quality Assurance</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77440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5553"/>
            <a:ext cx="10515600" cy="4191409"/>
          </a:xfrm>
        </p:spPr>
        <p:txBody>
          <a:bodyPr>
            <a:normAutofit/>
          </a:bodyPr>
          <a:lstStyle/>
          <a:p>
            <a:pPr marL="0" indent="0" algn="just">
              <a:lnSpc>
                <a:spcPct val="150000"/>
              </a:lnSpc>
              <a:buNone/>
            </a:pPr>
            <a:r>
              <a:rPr lang="en-US" altLang="en-US" sz="3200" b="1" dirty="0" smtClean="0">
                <a:solidFill>
                  <a:srgbClr val="FF0000"/>
                </a:solidFill>
              </a:rPr>
              <a:t>4. </a:t>
            </a:r>
            <a:r>
              <a:rPr lang="en-US" altLang="en-US" sz="3200" b="1" dirty="0">
                <a:solidFill>
                  <a:srgbClr val="FF0000"/>
                </a:solidFill>
              </a:rPr>
              <a:t>Quality Control </a:t>
            </a:r>
            <a:r>
              <a:rPr lang="en-US" altLang="en-US" sz="3200" b="1" dirty="0" smtClean="0">
                <a:solidFill>
                  <a:srgbClr val="FF0000"/>
                </a:solidFill>
              </a:rPr>
              <a:t>Measurements.</a:t>
            </a:r>
            <a:endParaRPr lang="en-US" altLang="en-US" sz="3200" b="1" dirty="0">
              <a:solidFill>
                <a:srgbClr val="FF0000"/>
              </a:solidFill>
            </a:endParaRPr>
          </a:p>
          <a:p>
            <a:pPr lvl="1" algn="just">
              <a:lnSpc>
                <a:spcPct val="150000"/>
              </a:lnSpc>
            </a:pPr>
            <a:r>
              <a:rPr lang="en-US" altLang="en-US" sz="3200" b="1" dirty="0"/>
              <a:t>To analyze the quality standards and processes of the performing </a:t>
            </a:r>
            <a:r>
              <a:rPr lang="en-US" altLang="en-US" sz="3200" b="1" dirty="0" smtClean="0"/>
              <a:t>organizations.</a:t>
            </a:r>
            <a:endParaRPr lang="ar-SA" altLang="en-US" sz="3200" b="1" dirty="0"/>
          </a:p>
          <a:p>
            <a:pPr marL="0" indent="0" algn="just">
              <a:buNone/>
            </a:pPr>
            <a:endParaRPr lang="en-US" sz="3200" b="1" dirty="0"/>
          </a:p>
        </p:txBody>
      </p:sp>
      <p:sp>
        <p:nvSpPr>
          <p:cNvPr id="4" name="Title 1"/>
          <p:cNvSpPr>
            <a:spLocks noGrp="1"/>
          </p:cNvSpPr>
          <p:nvPr>
            <p:ph type="title"/>
          </p:nvPr>
        </p:nvSpPr>
        <p:spPr>
          <a:xfrm>
            <a:off x="838200" y="365125"/>
            <a:ext cx="10515600" cy="1325563"/>
          </a:xfrm>
          <a:solidFill>
            <a:schemeClr val="accent4"/>
          </a:solidFill>
        </p:spPr>
        <p:txBody>
          <a:bodyPr/>
          <a:lstStyle/>
          <a:p>
            <a:r>
              <a:rPr lang="en-US" dirty="0">
                <a:solidFill>
                  <a:schemeClr val="tx1"/>
                </a:solidFill>
                <a:latin typeface="Times New Roman" panose="02020603050405020304" pitchFamily="18" charset="0"/>
                <a:cs typeface="Times New Roman" panose="02020603050405020304" pitchFamily="18" charset="0"/>
              </a:rPr>
              <a:t>Inputs To Quality Assurance</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8662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solidFill>
        </p:spPr>
        <p:txBody>
          <a:bodyPr/>
          <a:lstStyle/>
          <a:p>
            <a:r>
              <a:rPr lang="en-US" dirty="0">
                <a:solidFill>
                  <a:schemeClr val="tx1"/>
                </a:solidFill>
                <a:latin typeface="Times New Roman" panose="02020603050405020304" pitchFamily="18" charset="0"/>
                <a:cs typeface="Times New Roman" panose="02020603050405020304" pitchFamily="18" charset="0"/>
              </a:rPr>
              <a:t>Tools and Techniques For Quality Assurance</a:t>
            </a:r>
          </a:p>
        </p:txBody>
      </p:sp>
      <p:sp>
        <p:nvSpPr>
          <p:cNvPr id="3" name="Content Placeholder 2"/>
          <p:cNvSpPr>
            <a:spLocks noGrp="1"/>
          </p:cNvSpPr>
          <p:nvPr>
            <p:ph idx="1"/>
          </p:nvPr>
        </p:nvSpPr>
        <p:spPr>
          <a:xfrm>
            <a:off x="339634" y="1825624"/>
            <a:ext cx="11678195" cy="4901747"/>
          </a:xfrm>
        </p:spPr>
        <p:txBody>
          <a:bodyPr>
            <a:normAutofit lnSpcReduction="10000"/>
          </a:bodyPr>
          <a:lstStyle/>
          <a:p>
            <a:pPr marL="0" indent="0" algn="just">
              <a:lnSpc>
                <a:spcPct val="150000"/>
              </a:lnSpc>
              <a:buNone/>
              <a:defRPr/>
            </a:pPr>
            <a:r>
              <a:rPr lang="en-US" b="1" dirty="0" smtClean="0">
                <a:solidFill>
                  <a:srgbClr val="FF0000"/>
                </a:solidFill>
              </a:rPr>
              <a:t>1. Plan </a:t>
            </a:r>
            <a:r>
              <a:rPr lang="en-US" b="1" dirty="0">
                <a:solidFill>
                  <a:srgbClr val="FF0000"/>
                </a:solidFill>
              </a:rPr>
              <a:t>quality and Perform Quality Control Tools &amp; </a:t>
            </a:r>
            <a:r>
              <a:rPr lang="en-US" b="1" dirty="0" smtClean="0">
                <a:solidFill>
                  <a:srgbClr val="FF0000"/>
                </a:solidFill>
              </a:rPr>
              <a:t>Techniques.</a:t>
            </a:r>
            <a:endParaRPr lang="en-US" b="1" dirty="0">
              <a:solidFill>
                <a:srgbClr val="FF0000"/>
              </a:solidFill>
            </a:endParaRPr>
          </a:p>
          <a:p>
            <a:pPr algn="just">
              <a:lnSpc>
                <a:spcPct val="150000"/>
              </a:lnSpc>
              <a:buNone/>
              <a:defRPr/>
            </a:pPr>
            <a:r>
              <a:rPr lang="en-US" b="1" dirty="0" smtClean="0">
                <a:solidFill>
                  <a:srgbClr val="FF0000"/>
                </a:solidFill>
              </a:rPr>
              <a:t>2. </a:t>
            </a:r>
            <a:r>
              <a:rPr lang="en-US" b="1" dirty="0">
                <a:solidFill>
                  <a:srgbClr val="FF0000"/>
                </a:solidFill>
              </a:rPr>
              <a:t>Quality </a:t>
            </a:r>
            <a:r>
              <a:rPr lang="en-US" b="1" dirty="0" smtClean="0">
                <a:solidFill>
                  <a:srgbClr val="FF0000"/>
                </a:solidFill>
              </a:rPr>
              <a:t>Audits.</a:t>
            </a:r>
            <a:endParaRPr lang="en-US" b="1" dirty="0">
              <a:solidFill>
                <a:srgbClr val="FF0000"/>
              </a:solidFill>
            </a:endParaRPr>
          </a:p>
          <a:p>
            <a:pPr lvl="1" algn="just">
              <a:lnSpc>
                <a:spcPct val="150000"/>
              </a:lnSpc>
              <a:defRPr/>
            </a:pPr>
            <a:r>
              <a:rPr lang="en-US" sz="2800" b="1" dirty="0"/>
              <a:t>Identify all the good/best practices being </a:t>
            </a:r>
            <a:r>
              <a:rPr lang="en-US" sz="2800" b="1" dirty="0" smtClean="0"/>
              <a:t>implemented.</a:t>
            </a:r>
            <a:endParaRPr lang="en-US" sz="2800" b="1" dirty="0"/>
          </a:p>
          <a:p>
            <a:pPr lvl="1" algn="just">
              <a:lnSpc>
                <a:spcPct val="150000"/>
              </a:lnSpc>
              <a:defRPr/>
            </a:pPr>
            <a:r>
              <a:rPr lang="en-US" sz="2800" b="1" dirty="0"/>
              <a:t>Identify all the </a:t>
            </a:r>
            <a:r>
              <a:rPr lang="en-US" sz="2800" b="1" dirty="0" smtClean="0"/>
              <a:t>gaps/shortcomings.</a:t>
            </a:r>
            <a:endParaRPr lang="en-US" sz="2800" b="1" dirty="0"/>
          </a:p>
          <a:p>
            <a:pPr lvl="1" algn="just">
              <a:lnSpc>
                <a:spcPct val="150000"/>
              </a:lnSpc>
              <a:defRPr/>
            </a:pPr>
            <a:r>
              <a:rPr lang="en-US" sz="2800" b="1" dirty="0"/>
              <a:t>Share the good practices introduced or </a:t>
            </a:r>
            <a:r>
              <a:rPr lang="en-US" sz="2800" b="1" dirty="0" smtClean="0"/>
              <a:t>implemented.</a:t>
            </a:r>
            <a:endParaRPr lang="en-US" sz="2800" b="1" dirty="0"/>
          </a:p>
          <a:p>
            <a:pPr lvl="1" algn="just">
              <a:lnSpc>
                <a:spcPct val="150000"/>
              </a:lnSpc>
              <a:defRPr/>
            </a:pPr>
            <a:r>
              <a:rPr lang="en-US" sz="2800" b="1" dirty="0"/>
              <a:t>Proactively offer assistance in a positive </a:t>
            </a:r>
            <a:r>
              <a:rPr lang="en-US" sz="2800" b="1" dirty="0" smtClean="0"/>
              <a:t>manner.</a:t>
            </a:r>
            <a:endParaRPr lang="en-US" sz="2800" b="1" dirty="0"/>
          </a:p>
          <a:p>
            <a:pPr lvl="1" algn="just">
              <a:lnSpc>
                <a:spcPct val="150000"/>
              </a:lnSpc>
              <a:defRPr/>
            </a:pPr>
            <a:r>
              <a:rPr lang="en-US" sz="2800" b="1" dirty="0"/>
              <a:t>Highlight contributions of each audit in the lessons </a:t>
            </a:r>
            <a:r>
              <a:rPr lang="en-US" sz="2800" b="1" dirty="0" smtClean="0"/>
              <a:t>learned.</a:t>
            </a:r>
            <a:endParaRPr lang="en-US" sz="2800" b="1" dirty="0"/>
          </a:p>
          <a:p>
            <a:pPr marL="0" indent="0" algn="just">
              <a:lnSpc>
                <a:spcPct val="150000"/>
              </a:lnSpc>
              <a:buNone/>
            </a:pPr>
            <a:endParaRPr lang="en-US" b="1"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23331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62112"/>
          </a:xfrm>
        </p:spPr>
        <p:txBody>
          <a:bodyPr>
            <a:normAutofit/>
          </a:bodyPr>
          <a:lstStyle/>
          <a:p>
            <a:pPr marL="0" indent="0">
              <a:lnSpc>
                <a:spcPct val="150000"/>
              </a:lnSpc>
              <a:buNone/>
            </a:pPr>
            <a:r>
              <a:rPr lang="en-US" altLang="en-US" sz="3200" b="1" dirty="0" smtClean="0">
                <a:solidFill>
                  <a:srgbClr val="FF0000"/>
                </a:solidFill>
                <a:cs typeface="+mj-cs"/>
              </a:rPr>
              <a:t>3 </a:t>
            </a:r>
            <a:r>
              <a:rPr lang="en-US" altLang="en-US" sz="3200" b="1" dirty="0">
                <a:solidFill>
                  <a:srgbClr val="FF0000"/>
                </a:solidFill>
                <a:cs typeface="+mj-cs"/>
              </a:rPr>
              <a:t>Process </a:t>
            </a:r>
            <a:r>
              <a:rPr lang="en-US" altLang="en-US" sz="3200" b="1" dirty="0" smtClean="0">
                <a:solidFill>
                  <a:srgbClr val="FF0000"/>
                </a:solidFill>
                <a:cs typeface="+mj-cs"/>
              </a:rPr>
              <a:t>analysis.</a:t>
            </a:r>
            <a:endParaRPr lang="en-US" altLang="en-US" sz="3200" b="1" dirty="0">
              <a:solidFill>
                <a:srgbClr val="FF0000"/>
              </a:solidFill>
              <a:cs typeface="+mj-cs"/>
            </a:endParaRPr>
          </a:p>
          <a:p>
            <a:pPr lvl="1">
              <a:lnSpc>
                <a:spcPct val="150000"/>
              </a:lnSpc>
            </a:pPr>
            <a:r>
              <a:rPr lang="en-US" altLang="en-US" sz="3200" b="1" dirty="0">
                <a:cs typeface="+mj-cs"/>
              </a:rPr>
              <a:t>Examines problems experienced, </a:t>
            </a:r>
            <a:r>
              <a:rPr lang="en-US" altLang="en-US" sz="3200" b="1" dirty="0" smtClean="0">
                <a:cs typeface="+mj-cs"/>
              </a:rPr>
              <a:t>constraints. </a:t>
            </a:r>
            <a:r>
              <a:rPr lang="en-US" altLang="en-US" sz="3200" b="1" dirty="0">
                <a:cs typeface="+mj-cs"/>
              </a:rPr>
              <a:t>experienced and non-value-added </a:t>
            </a:r>
            <a:r>
              <a:rPr lang="en-US" altLang="en-US" sz="3200" b="1" dirty="0" smtClean="0">
                <a:cs typeface="+mj-cs"/>
              </a:rPr>
              <a:t>activities.</a:t>
            </a:r>
            <a:endParaRPr lang="en-US" altLang="en-US" sz="3200" b="1" dirty="0">
              <a:cs typeface="+mj-cs"/>
            </a:endParaRPr>
          </a:p>
          <a:p>
            <a:pPr lvl="1">
              <a:lnSpc>
                <a:spcPct val="150000"/>
              </a:lnSpc>
            </a:pPr>
            <a:r>
              <a:rPr lang="en-US" altLang="en-US" sz="3200" b="1" dirty="0">
                <a:cs typeface="+mj-cs"/>
              </a:rPr>
              <a:t>Includes root cause analysis to develop the required preventive </a:t>
            </a:r>
            <a:r>
              <a:rPr lang="en-US" altLang="en-US" sz="3200" b="1" dirty="0" smtClean="0">
                <a:cs typeface="+mj-cs"/>
              </a:rPr>
              <a:t>actions.</a:t>
            </a:r>
            <a:endParaRPr lang="ar-SA" altLang="en-US" sz="3200" b="1" dirty="0">
              <a:cs typeface="+mj-cs"/>
            </a:endParaRPr>
          </a:p>
          <a:p>
            <a:pPr marL="0" indent="0">
              <a:lnSpc>
                <a:spcPct val="150000"/>
              </a:lnSpc>
              <a:buNone/>
            </a:pPr>
            <a:endParaRPr lang="en-US" sz="3200" b="1" dirty="0">
              <a:cs typeface="+mj-cs"/>
            </a:endParaRPr>
          </a:p>
        </p:txBody>
      </p:sp>
      <p:sp>
        <p:nvSpPr>
          <p:cNvPr id="5" name="Title 1"/>
          <p:cNvSpPr>
            <a:spLocks noGrp="1"/>
          </p:cNvSpPr>
          <p:nvPr>
            <p:ph type="title"/>
          </p:nvPr>
        </p:nvSpPr>
        <p:spPr>
          <a:xfrm>
            <a:off x="838200" y="365125"/>
            <a:ext cx="10515600" cy="1325563"/>
          </a:xfrm>
          <a:solidFill>
            <a:schemeClr val="accent4"/>
          </a:solidFill>
        </p:spPr>
        <p:txBody>
          <a:bodyPr/>
          <a:lstStyle/>
          <a:p>
            <a:r>
              <a:rPr lang="en-US" dirty="0">
                <a:solidFill>
                  <a:schemeClr val="tx1"/>
                </a:solidFill>
                <a:latin typeface="Times New Roman" panose="02020603050405020304" pitchFamily="18" charset="0"/>
                <a:cs typeface="Times New Roman" panose="02020603050405020304" pitchFamily="18" charset="0"/>
              </a:rPr>
              <a:t>Tools and Techniques For Quality Assurance</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87627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228544"/>
          </a:xfrm>
          <a:solidFill>
            <a:schemeClr val="accent4"/>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From Quality Assurance</a:t>
            </a:r>
          </a:p>
        </p:txBody>
      </p:sp>
      <p:sp>
        <p:nvSpPr>
          <p:cNvPr id="3" name="Content Placeholder 2"/>
          <p:cNvSpPr>
            <a:spLocks noGrp="1"/>
          </p:cNvSpPr>
          <p:nvPr>
            <p:ph idx="1"/>
          </p:nvPr>
        </p:nvSpPr>
        <p:spPr>
          <a:xfrm>
            <a:off x="535577" y="1690688"/>
            <a:ext cx="11247120" cy="5167312"/>
          </a:xfrm>
        </p:spPr>
        <p:txBody>
          <a:bodyPr>
            <a:normAutofit fontScale="92500" lnSpcReduction="10000"/>
          </a:bodyPr>
          <a:lstStyle/>
          <a:p>
            <a:pPr>
              <a:lnSpc>
                <a:spcPct val="150000"/>
              </a:lnSpc>
              <a:buNone/>
            </a:pPr>
            <a:r>
              <a:rPr lang="en-US" altLang="en-US" b="1" dirty="0" smtClean="0">
                <a:solidFill>
                  <a:srgbClr val="FF0000"/>
                </a:solidFill>
                <a:latin typeface="Times New Roman" panose="02020603050405020304" pitchFamily="18" charset="0"/>
                <a:cs typeface="Times New Roman" panose="02020603050405020304" pitchFamily="18" charset="0"/>
              </a:rPr>
              <a:t>1. </a:t>
            </a:r>
            <a:r>
              <a:rPr lang="en-US" altLang="en-US" b="1" dirty="0">
                <a:solidFill>
                  <a:srgbClr val="FF0000"/>
                </a:solidFill>
                <a:latin typeface="Times New Roman" panose="02020603050405020304" pitchFamily="18" charset="0"/>
                <a:cs typeface="Times New Roman" panose="02020603050405020304" pitchFamily="18" charset="0"/>
              </a:rPr>
              <a:t>Organizational Process Assets </a:t>
            </a:r>
            <a:r>
              <a:rPr lang="en-US" altLang="en-US" b="1" dirty="0" smtClean="0">
                <a:solidFill>
                  <a:srgbClr val="FF0000"/>
                </a:solidFill>
                <a:latin typeface="Times New Roman" panose="02020603050405020304" pitchFamily="18" charset="0"/>
                <a:cs typeface="Times New Roman" panose="02020603050405020304" pitchFamily="18" charset="0"/>
              </a:rPr>
              <a:t>Updates.</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buNone/>
            </a:pPr>
            <a:r>
              <a:rPr lang="en-US" altLang="en-US" b="1" dirty="0">
                <a:solidFill>
                  <a:srgbClr val="FF0000"/>
                </a:solidFill>
                <a:latin typeface="Times New Roman" panose="02020603050405020304" pitchFamily="18" charset="0"/>
                <a:cs typeface="Times New Roman" panose="02020603050405020304" pitchFamily="18" charset="0"/>
              </a:rPr>
              <a:t>	</a:t>
            </a:r>
            <a:r>
              <a:rPr lang="en-US" altLang="en-US" b="1" dirty="0" smtClean="0">
                <a:solidFill>
                  <a:srgbClr val="FF0000"/>
                </a:solidFill>
                <a:latin typeface="Times New Roman" panose="02020603050405020304" pitchFamily="18" charset="0"/>
                <a:cs typeface="Times New Roman" panose="02020603050405020304" pitchFamily="18" charset="0"/>
              </a:rPr>
              <a:t>2. </a:t>
            </a:r>
            <a:r>
              <a:rPr lang="en-US" altLang="en-US" b="1" dirty="0">
                <a:solidFill>
                  <a:srgbClr val="FF0000"/>
                </a:solidFill>
                <a:latin typeface="Times New Roman" panose="02020603050405020304" pitchFamily="18" charset="0"/>
                <a:cs typeface="Times New Roman" panose="02020603050405020304" pitchFamily="18" charset="0"/>
              </a:rPr>
              <a:t>Change </a:t>
            </a:r>
            <a:r>
              <a:rPr lang="en-US" altLang="en-US" b="1" dirty="0" smtClean="0">
                <a:solidFill>
                  <a:srgbClr val="FF0000"/>
                </a:solidFill>
                <a:latin typeface="Times New Roman" panose="02020603050405020304" pitchFamily="18" charset="0"/>
                <a:cs typeface="Times New Roman" panose="02020603050405020304" pitchFamily="18" charset="0"/>
              </a:rPr>
              <a:t>requests.</a:t>
            </a:r>
            <a:endParaRPr lang="en-US" altLang="en-US" b="1" dirty="0">
              <a:solidFill>
                <a:srgbClr val="FF0000"/>
              </a:solidFill>
              <a:latin typeface="Times New Roman" panose="02020603050405020304" pitchFamily="18" charset="0"/>
              <a:cs typeface="Times New Roman" panose="02020603050405020304" pitchFamily="18" charset="0"/>
            </a:endParaRPr>
          </a:p>
          <a:p>
            <a:pPr lvl="1">
              <a:lnSpc>
                <a:spcPct val="150000"/>
              </a:lnSpc>
            </a:pPr>
            <a:r>
              <a:rPr lang="en-US" altLang="en-US" sz="2800" b="1" dirty="0">
                <a:latin typeface="Times New Roman" panose="02020603050405020304" pitchFamily="18" charset="0"/>
                <a:cs typeface="Times New Roman" panose="02020603050405020304" pitchFamily="18" charset="0"/>
              </a:rPr>
              <a:t>To increase effectiveness and/or efficiency of the policies, processes and </a:t>
            </a:r>
            <a:r>
              <a:rPr lang="en-US" altLang="en-US" sz="2800" b="1" dirty="0" smtClean="0">
                <a:latin typeface="Times New Roman" panose="02020603050405020304" pitchFamily="18" charset="0"/>
                <a:cs typeface="Times New Roman" panose="02020603050405020304" pitchFamily="18" charset="0"/>
              </a:rPr>
              <a:t>procedures.</a:t>
            </a:r>
            <a:endParaRPr lang="en-US" altLang="en-US" sz="2800" b="1" dirty="0">
              <a:latin typeface="Times New Roman" panose="02020603050405020304" pitchFamily="18" charset="0"/>
              <a:cs typeface="Times New Roman" panose="02020603050405020304" pitchFamily="18" charset="0"/>
            </a:endParaRPr>
          </a:p>
          <a:p>
            <a:pPr marL="0" indent="0">
              <a:lnSpc>
                <a:spcPct val="150000"/>
              </a:lnSpc>
              <a:buNone/>
            </a:pPr>
            <a:r>
              <a:rPr lang="en-US" altLang="en-US" b="1" dirty="0" smtClean="0">
                <a:solidFill>
                  <a:srgbClr val="FF0000"/>
                </a:solidFill>
                <a:latin typeface="Times New Roman" panose="02020603050405020304" pitchFamily="18" charset="0"/>
                <a:cs typeface="Times New Roman" panose="02020603050405020304" pitchFamily="18" charset="0"/>
              </a:rPr>
              <a:t>3. </a:t>
            </a:r>
            <a:r>
              <a:rPr lang="en-US" altLang="en-US" b="1" dirty="0">
                <a:solidFill>
                  <a:srgbClr val="FF0000"/>
                </a:solidFill>
                <a:latin typeface="Times New Roman" panose="02020603050405020304" pitchFamily="18" charset="0"/>
                <a:cs typeface="Times New Roman" panose="02020603050405020304" pitchFamily="18" charset="0"/>
              </a:rPr>
              <a:t>Project Management Plan </a:t>
            </a:r>
            <a:r>
              <a:rPr lang="en-US" altLang="en-US" b="1" dirty="0" smtClean="0">
                <a:solidFill>
                  <a:srgbClr val="FF0000"/>
                </a:solidFill>
                <a:latin typeface="Times New Roman" panose="02020603050405020304" pitchFamily="18" charset="0"/>
                <a:cs typeface="Times New Roman" panose="02020603050405020304" pitchFamily="18" charset="0"/>
              </a:rPr>
              <a:t>Updates.</a:t>
            </a:r>
            <a:endParaRPr lang="en-US" altLang="en-US" b="1" dirty="0">
              <a:solidFill>
                <a:srgbClr val="FF0000"/>
              </a:solidFill>
              <a:latin typeface="Times New Roman" panose="02020603050405020304" pitchFamily="18" charset="0"/>
              <a:cs typeface="Times New Roman" panose="02020603050405020304" pitchFamily="18" charset="0"/>
            </a:endParaRPr>
          </a:p>
          <a:p>
            <a:pPr lvl="1">
              <a:lnSpc>
                <a:spcPct val="150000"/>
              </a:lnSpc>
            </a:pPr>
            <a:r>
              <a:rPr lang="en-US" altLang="en-US" sz="2800" b="1" dirty="0">
                <a:latin typeface="Times New Roman" panose="02020603050405020304" pitchFamily="18" charset="0"/>
                <a:cs typeface="Times New Roman" panose="02020603050405020304" pitchFamily="18" charset="0"/>
              </a:rPr>
              <a:t>Quality management </a:t>
            </a:r>
            <a:r>
              <a:rPr lang="en-US" altLang="en-US" sz="2800" b="1" dirty="0" smtClean="0">
                <a:latin typeface="Times New Roman" panose="02020603050405020304" pitchFamily="18" charset="0"/>
                <a:cs typeface="Times New Roman" panose="02020603050405020304" pitchFamily="18" charset="0"/>
              </a:rPr>
              <a:t>plan.</a:t>
            </a:r>
            <a:endParaRPr lang="en-US" altLang="en-US" sz="2800" b="1" dirty="0">
              <a:latin typeface="Times New Roman" panose="02020603050405020304" pitchFamily="18" charset="0"/>
              <a:cs typeface="Times New Roman" panose="02020603050405020304" pitchFamily="18" charset="0"/>
            </a:endParaRPr>
          </a:p>
          <a:p>
            <a:pPr lvl="1">
              <a:lnSpc>
                <a:spcPct val="150000"/>
              </a:lnSpc>
            </a:pPr>
            <a:r>
              <a:rPr lang="en-US" altLang="en-US" sz="2800" b="1" dirty="0">
                <a:latin typeface="Times New Roman" panose="02020603050405020304" pitchFamily="18" charset="0"/>
                <a:cs typeface="Times New Roman" panose="02020603050405020304" pitchFamily="18" charset="0"/>
              </a:rPr>
              <a:t>Schedule management </a:t>
            </a:r>
            <a:r>
              <a:rPr lang="en-US" altLang="en-US" sz="2800" b="1" dirty="0" smtClean="0">
                <a:latin typeface="Times New Roman" panose="02020603050405020304" pitchFamily="18" charset="0"/>
                <a:cs typeface="Times New Roman" panose="02020603050405020304" pitchFamily="18" charset="0"/>
              </a:rPr>
              <a:t>plan.</a:t>
            </a:r>
            <a:endParaRPr lang="en-US" altLang="en-US" sz="2800" b="1" dirty="0">
              <a:latin typeface="Times New Roman" panose="02020603050405020304" pitchFamily="18" charset="0"/>
              <a:cs typeface="Times New Roman" panose="02020603050405020304" pitchFamily="18" charset="0"/>
            </a:endParaRPr>
          </a:p>
          <a:p>
            <a:pPr lvl="1">
              <a:lnSpc>
                <a:spcPct val="150000"/>
              </a:lnSpc>
            </a:pPr>
            <a:r>
              <a:rPr lang="en-US" altLang="en-US" sz="2800" b="1" dirty="0">
                <a:latin typeface="Times New Roman" panose="02020603050405020304" pitchFamily="18" charset="0"/>
                <a:cs typeface="Times New Roman" panose="02020603050405020304" pitchFamily="18" charset="0"/>
              </a:rPr>
              <a:t>Cost management </a:t>
            </a:r>
            <a:r>
              <a:rPr lang="en-US" altLang="en-US" sz="2800" b="1" dirty="0" smtClean="0">
                <a:latin typeface="Times New Roman" panose="02020603050405020304" pitchFamily="18" charset="0"/>
                <a:cs typeface="Times New Roman" panose="02020603050405020304" pitchFamily="18" charset="0"/>
              </a:rPr>
              <a:t>plan.</a:t>
            </a:r>
            <a:endParaRPr lang="en-US" altLang="en-US" sz="2800" b="1" dirty="0">
              <a:latin typeface="Times New Roman" panose="02020603050405020304" pitchFamily="18" charset="0"/>
              <a:cs typeface="Times New Roman" panose="02020603050405020304" pitchFamily="18" charset="0"/>
            </a:endParaRPr>
          </a:p>
          <a:p>
            <a:pPr marL="0" indent="0">
              <a:lnSpc>
                <a:spcPct val="150000"/>
              </a:lnSpc>
              <a:buNone/>
            </a:pPr>
            <a:endParaRPr lang="en-US" dirty="0">
              <a:latin typeface="Times New Roman" panose="02020603050405020304" pitchFamily="18" charset="0"/>
              <a:cs typeface="Times New Roman" panose="02020603050405020304"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226204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81051"/>
            <a:ext cx="10515600" cy="4295912"/>
          </a:xfrm>
        </p:spPr>
        <p:txBody>
          <a:bodyPr>
            <a:normAutofit/>
          </a:bodyPr>
          <a:lstStyle/>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4. </a:t>
            </a:r>
            <a:r>
              <a:rPr lang="en-US" altLang="en-US" sz="3200" b="1" dirty="0">
                <a:solidFill>
                  <a:srgbClr val="FF0000"/>
                </a:solidFill>
                <a:latin typeface="Times New Roman" panose="02020603050405020304" pitchFamily="18" charset="0"/>
                <a:cs typeface="Times New Roman" panose="02020603050405020304" pitchFamily="18" charset="0"/>
              </a:rPr>
              <a:t>Project Document </a:t>
            </a:r>
            <a:r>
              <a:rPr lang="en-US" altLang="en-US" sz="3200" b="1" dirty="0" smtClean="0">
                <a:solidFill>
                  <a:srgbClr val="FF0000"/>
                </a:solidFill>
                <a:latin typeface="Times New Roman" panose="02020603050405020304" pitchFamily="18" charset="0"/>
                <a:cs typeface="Times New Roman" panose="02020603050405020304" pitchFamily="18" charset="0"/>
              </a:rPr>
              <a:t>Updates.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Quality audits </a:t>
            </a:r>
            <a:r>
              <a:rPr lang="en-US" altLang="en-US" sz="3200" b="1" dirty="0" smtClean="0">
                <a:latin typeface="Times New Roman" panose="02020603050405020304" pitchFamily="18" charset="0"/>
                <a:cs typeface="Times New Roman" panose="02020603050405020304" pitchFamily="18" charset="0"/>
              </a:rPr>
              <a:t>reports.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Training </a:t>
            </a:r>
            <a:r>
              <a:rPr lang="en-US" altLang="en-US" sz="3200" b="1" dirty="0" smtClean="0">
                <a:latin typeface="Times New Roman" panose="02020603050405020304" pitchFamily="18" charset="0"/>
                <a:cs typeface="Times New Roman" panose="02020603050405020304" pitchFamily="18" charset="0"/>
              </a:rPr>
              <a:t>plans.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Process </a:t>
            </a:r>
            <a:r>
              <a:rPr lang="en-US" altLang="en-US" sz="3200" b="1" dirty="0" smtClean="0">
                <a:latin typeface="Times New Roman" panose="02020603050405020304" pitchFamily="18" charset="0"/>
                <a:cs typeface="Times New Roman" panose="02020603050405020304" pitchFamily="18" charset="0"/>
              </a:rPr>
              <a:t>documentation.</a:t>
            </a:r>
            <a:endParaRPr lang="en-US" altLang="en-US" sz="3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6"/>
            <a:ext cx="10515600" cy="1228544"/>
          </a:xfrm>
          <a:solidFill>
            <a:schemeClr val="accent4"/>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From Quality Assurance</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66991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3. Quality </a:t>
            </a:r>
            <a:r>
              <a:rPr lang="en-US" altLang="en-US" dirty="0">
                <a:solidFill>
                  <a:schemeClr val="tx1"/>
                </a:solidFill>
                <a:latin typeface="Times New Roman" panose="02020603050405020304" pitchFamily="18" charset="0"/>
                <a:cs typeface="Times New Roman" panose="02020603050405020304" pitchFamily="18" charset="0"/>
              </a:rPr>
              <a:t>Control</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011679"/>
            <a:ext cx="10515600" cy="4165283"/>
          </a:xfrm>
        </p:spPr>
        <p:txBody>
          <a:bodyPr>
            <a:normAutofit/>
          </a:bodyPr>
          <a:lstStyle/>
          <a:p>
            <a:pPr marL="0" indent="0" algn="just">
              <a:lnSpc>
                <a:spcPct val="150000"/>
              </a:lnSpc>
              <a:buNone/>
            </a:pPr>
            <a:r>
              <a:rPr lang="en-US" altLang="zh-TW" sz="3200" b="1" dirty="0">
                <a:solidFill>
                  <a:srgbClr val="FF0000"/>
                </a:solidFill>
                <a:latin typeface="Times New Roman" panose="02020603050405020304" pitchFamily="18" charset="0"/>
                <a:cs typeface="Times New Roman" panose="02020603050405020304" pitchFamily="18" charset="0"/>
              </a:rPr>
              <a:t>Quality control: </a:t>
            </a:r>
            <a:r>
              <a:rPr lang="en-US" altLang="zh-TW" sz="3200" b="1" dirty="0">
                <a:latin typeface="Times New Roman" panose="02020603050405020304" pitchFamily="18" charset="0"/>
                <a:cs typeface="Times New Roman" panose="02020603050405020304" pitchFamily="18" charset="0"/>
              </a:rPr>
              <a:t>monitoring specific project results to ensure that they comply with the relevant quality standards while identifying ways to improve overall </a:t>
            </a:r>
            <a:r>
              <a:rPr lang="en-US" altLang="zh-TW" sz="3200" b="1" dirty="0" smtClean="0">
                <a:latin typeface="Times New Roman" panose="02020603050405020304" pitchFamily="18" charset="0"/>
                <a:cs typeface="Times New Roman" panose="02020603050405020304" pitchFamily="18" charset="0"/>
              </a:rPr>
              <a:t>quality.</a:t>
            </a:r>
            <a:endParaRPr lang="en-US" altLang="zh-TW"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706491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825624"/>
            <a:ext cx="10909663" cy="4914809"/>
          </a:xfrm>
        </p:spPr>
        <p:txBody>
          <a:bodyPr>
            <a:noAutofit/>
          </a:bodyPr>
          <a:lstStyle/>
          <a:p>
            <a:pPr marL="0" indent="0">
              <a:buNone/>
            </a:pPr>
            <a:r>
              <a:rPr lang="en-US" altLang="en-US" sz="3200" b="1" dirty="0">
                <a:latin typeface="Times New Roman" panose="02020603050405020304" pitchFamily="18" charset="0"/>
                <a:cs typeface="Times New Roman" panose="02020603050405020304" pitchFamily="18" charset="0"/>
              </a:rPr>
              <a:t>Although one of the main goals of QC is to improve quality, its main outcomes are:</a:t>
            </a:r>
          </a:p>
          <a:p>
            <a:pPr lvl="1"/>
            <a:r>
              <a:rPr lang="en-US" altLang="en-US" sz="3200" b="1" dirty="0">
                <a:solidFill>
                  <a:srgbClr val="FF0000"/>
                </a:solidFill>
                <a:latin typeface="Times New Roman" panose="02020603050405020304" pitchFamily="18" charset="0"/>
                <a:cs typeface="Times New Roman" panose="02020603050405020304" pitchFamily="18" charset="0"/>
              </a:rPr>
              <a:t>Acceptance </a:t>
            </a:r>
            <a:r>
              <a:rPr lang="en-US" altLang="en-US" sz="3200" b="1" dirty="0" smtClean="0">
                <a:solidFill>
                  <a:srgbClr val="FF0000"/>
                </a:solidFill>
                <a:latin typeface="Times New Roman" panose="02020603050405020304" pitchFamily="18" charset="0"/>
                <a:cs typeface="Times New Roman" panose="02020603050405020304" pitchFamily="18" charset="0"/>
              </a:rPr>
              <a:t>decisions: </a:t>
            </a:r>
            <a:r>
              <a:rPr lang="en-US" altLang="en-US" sz="3200" b="1" dirty="0">
                <a:latin typeface="Times New Roman" panose="02020603050405020304" pitchFamily="18" charset="0"/>
                <a:cs typeface="Times New Roman" panose="02020603050405020304" pitchFamily="18" charset="0"/>
              </a:rPr>
              <a:t>are the products/services acceptable or should they be rejected and rework is then </a:t>
            </a:r>
            <a:r>
              <a:rPr lang="en-US" altLang="en-US" sz="3200" b="1" dirty="0" smtClean="0">
                <a:latin typeface="Times New Roman" panose="02020603050405020304" pitchFamily="18" charset="0"/>
                <a:cs typeface="Times New Roman" panose="02020603050405020304" pitchFamily="18" charset="0"/>
              </a:rPr>
              <a:t>necessary.</a:t>
            </a:r>
            <a:endParaRPr lang="en-US" altLang="en-US" sz="3200" b="1" dirty="0">
              <a:latin typeface="Times New Roman" panose="02020603050405020304" pitchFamily="18" charset="0"/>
              <a:cs typeface="Times New Roman" panose="02020603050405020304" pitchFamily="18" charset="0"/>
            </a:endParaRPr>
          </a:p>
          <a:p>
            <a:pPr lvl="1"/>
            <a:r>
              <a:rPr lang="en-US" altLang="en-US" sz="3200" b="1" dirty="0">
                <a:solidFill>
                  <a:srgbClr val="FF0000"/>
                </a:solidFill>
                <a:latin typeface="Times New Roman" panose="02020603050405020304" pitchFamily="18" charset="0"/>
                <a:cs typeface="Times New Roman" panose="02020603050405020304" pitchFamily="18" charset="0"/>
              </a:rPr>
              <a:t>Rework </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a:latin typeface="Times New Roman" panose="02020603050405020304" pitchFamily="18" charset="0"/>
                <a:cs typeface="Times New Roman" panose="02020603050405020304" pitchFamily="18" charset="0"/>
              </a:rPr>
              <a:t>action taken to bring rejected items into compliance with products specs. Can be very </a:t>
            </a:r>
            <a:r>
              <a:rPr lang="en-US" altLang="en-US" sz="3200" b="1" dirty="0" smtClean="0">
                <a:latin typeface="Times New Roman" panose="02020603050405020304" pitchFamily="18" charset="0"/>
                <a:cs typeface="Times New Roman" panose="02020603050405020304" pitchFamily="18" charset="0"/>
              </a:rPr>
              <a:t>expensive.</a:t>
            </a:r>
            <a:endParaRPr lang="en-US" altLang="en-US" sz="3200" b="1" dirty="0">
              <a:latin typeface="Times New Roman" panose="02020603050405020304" pitchFamily="18" charset="0"/>
              <a:cs typeface="Times New Roman" panose="02020603050405020304" pitchFamily="18" charset="0"/>
            </a:endParaRPr>
          </a:p>
          <a:p>
            <a:pPr lvl="1"/>
            <a:r>
              <a:rPr lang="en-US" altLang="en-US" sz="3200" b="1" dirty="0">
                <a:solidFill>
                  <a:srgbClr val="FF0000"/>
                </a:solidFill>
                <a:latin typeface="Times New Roman" panose="02020603050405020304" pitchFamily="18" charset="0"/>
                <a:cs typeface="Times New Roman" panose="02020603050405020304" pitchFamily="18" charset="0"/>
              </a:rPr>
              <a:t>Process adjustments </a:t>
            </a:r>
            <a:r>
              <a:rPr lang="en-US" altLang="en-US" sz="3200" b="1" dirty="0" smtClean="0">
                <a:latin typeface="Times New Roman" panose="02020603050405020304" pitchFamily="18" charset="0"/>
                <a:cs typeface="Times New Roman" panose="02020603050405020304" pitchFamily="18" charset="0"/>
              </a:rPr>
              <a:t>: </a:t>
            </a:r>
            <a:r>
              <a:rPr lang="en-US" altLang="en-US" sz="3200" b="1" dirty="0">
                <a:latin typeface="Times New Roman" panose="02020603050405020304" pitchFamily="18" charset="0"/>
                <a:cs typeface="Times New Roman" panose="02020603050405020304" pitchFamily="18" charset="0"/>
              </a:rPr>
              <a:t>correct or prevent further quality problems based on quality control measurements (purchase faster server if response time is too slow</a:t>
            </a:r>
            <a:r>
              <a:rPr lang="en-US" altLang="en-US" sz="3200" b="1" dirty="0" smtClean="0">
                <a:latin typeface="Times New Roman" panose="02020603050405020304" pitchFamily="18" charset="0"/>
                <a:cs typeface="Times New Roman" panose="02020603050405020304" pitchFamily="18" charset="0"/>
              </a:rPr>
              <a:t>).</a:t>
            </a:r>
            <a:endParaRPr lang="en-US" altLang="en-US"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3. Quality </a:t>
            </a:r>
            <a:r>
              <a:rPr lang="en-US" altLang="en-US" dirty="0">
                <a:solidFill>
                  <a:schemeClr val="tx1"/>
                </a:solidFill>
                <a:latin typeface="Times New Roman" panose="02020603050405020304" pitchFamily="18" charset="0"/>
                <a:cs typeface="Times New Roman" panose="02020603050405020304" pitchFamily="18" charset="0"/>
              </a:rPr>
              <a:t>Control</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012125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679678"/>
          </a:xfrm>
        </p:spPr>
        <p:txBody>
          <a:bodyPr>
            <a:noAutofit/>
          </a:bodyPr>
          <a:lstStyle/>
          <a:p>
            <a:r>
              <a:rPr lang="en-US" altLang="zh-TW" sz="3200" b="1" dirty="0">
                <a:solidFill>
                  <a:srgbClr val="FF0000"/>
                </a:solidFill>
                <a:latin typeface="Times New Roman" panose="02020603050405020304" pitchFamily="18" charset="0"/>
                <a:cs typeface="Times New Roman" panose="02020603050405020304" pitchFamily="18" charset="0"/>
              </a:rPr>
              <a:t>The main outputs of quality control </a:t>
            </a:r>
            <a:r>
              <a:rPr lang="en-US" altLang="zh-TW" sz="3200" b="1" dirty="0" smtClean="0">
                <a:solidFill>
                  <a:srgbClr val="FF0000"/>
                </a:solidFill>
                <a:latin typeface="Times New Roman" panose="02020603050405020304" pitchFamily="18" charset="0"/>
                <a:cs typeface="Times New Roman" panose="02020603050405020304" pitchFamily="18" charset="0"/>
              </a:rPr>
              <a:t>are:</a:t>
            </a:r>
            <a:endParaRPr lang="en-US" altLang="zh-TW" sz="3200" b="1" dirty="0">
              <a:solidFill>
                <a:srgbClr val="FF0000"/>
              </a:solidFill>
              <a:latin typeface="Times New Roman" panose="02020603050405020304" pitchFamily="18" charset="0"/>
              <a:cs typeface="Times New Roman" panose="02020603050405020304" pitchFamily="18" charset="0"/>
            </a:endParaRPr>
          </a:p>
          <a:p>
            <a:pPr lvl="1"/>
            <a:r>
              <a:rPr lang="en-US" altLang="zh-TW" sz="3200" b="1" dirty="0">
                <a:latin typeface="Times New Roman" panose="02020603050405020304" pitchFamily="18" charset="0"/>
                <a:cs typeface="Times New Roman" panose="02020603050405020304" pitchFamily="18" charset="0"/>
              </a:rPr>
              <a:t>acceptance </a:t>
            </a:r>
            <a:r>
              <a:rPr lang="en-US" altLang="zh-TW" sz="3200" b="1" dirty="0" smtClean="0">
                <a:latin typeface="Times New Roman" panose="02020603050405020304" pitchFamily="18" charset="0"/>
                <a:cs typeface="Times New Roman" panose="02020603050405020304" pitchFamily="18" charset="0"/>
              </a:rPr>
              <a:t>decisions.</a:t>
            </a:r>
            <a:endParaRPr lang="en-US" altLang="zh-TW" sz="3200" b="1" dirty="0">
              <a:latin typeface="Times New Roman" panose="02020603050405020304" pitchFamily="18" charset="0"/>
              <a:cs typeface="Times New Roman" panose="02020603050405020304" pitchFamily="18" charset="0"/>
            </a:endParaRPr>
          </a:p>
          <a:p>
            <a:pPr lvl="1"/>
            <a:r>
              <a:rPr lang="en-US" altLang="zh-TW" sz="3200" b="1" dirty="0" smtClean="0">
                <a:latin typeface="Times New Roman" panose="02020603050405020304" pitchFamily="18" charset="0"/>
                <a:cs typeface="Times New Roman" panose="02020603050405020304" pitchFamily="18" charset="0"/>
              </a:rPr>
              <a:t>Rework.</a:t>
            </a:r>
            <a:endParaRPr lang="en-US" altLang="zh-TW" sz="3200" b="1" dirty="0">
              <a:latin typeface="Times New Roman" panose="02020603050405020304" pitchFamily="18" charset="0"/>
              <a:cs typeface="Times New Roman" panose="02020603050405020304" pitchFamily="18" charset="0"/>
            </a:endParaRPr>
          </a:p>
          <a:p>
            <a:pPr lvl="1"/>
            <a:r>
              <a:rPr lang="en-US" altLang="zh-TW" sz="3200" b="1" dirty="0">
                <a:latin typeface="Times New Roman" panose="02020603050405020304" pitchFamily="18" charset="0"/>
                <a:cs typeface="Times New Roman" panose="02020603050405020304" pitchFamily="18" charset="0"/>
              </a:rPr>
              <a:t>process </a:t>
            </a:r>
            <a:r>
              <a:rPr lang="en-US" altLang="zh-TW" sz="3200" b="1" dirty="0" smtClean="0">
                <a:latin typeface="Times New Roman" panose="02020603050405020304" pitchFamily="18" charset="0"/>
                <a:cs typeface="Times New Roman" panose="02020603050405020304" pitchFamily="18" charset="0"/>
              </a:rPr>
              <a:t>adjustments.</a:t>
            </a:r>
            <a:endParaRPr lang="en-US" altLang="zh-TW" sz="3200" b="1" dirty="0">
              <a:latin typeface="Times New Roman" panose="02020603050405020304" pitchFamily="18" charset="0"/>
              <a:cs typeface="Times New Roman" panose="02020603050405020304" pitchFamily="18" charset="0"/>
            </a:endParaRPr>
          </a:p>
          <a:p>
            <a:r>
              <a:rPr lang="en-US" altLang="zh-TW" sz="3200" b="1" dirty="0">
                <a:solidFill>
                  <a:srgbClr val="FF0000"/>
                </a:solidFill>
                <a:latin typeface="Times New Roman" panose="02020603050405020304" pitchFamily="18" charset="0"/>
                <a:cs typeface="Times New Roman" panose="02020603050405020304" pitchFamily="18" charset="0"/>
              </a:rPr>
              <a:t>Some tools and techniques </a:t>
            </a:r>
            <a:r>
              <a:rPr lang="en-US" altLang="zh-TW" sz="3200" b="1" dirty="0" smtClean="0">
                <a:solidFill>
                  <a:srgbClr val="FF0000"/>
                </a:solidFill>
                <a:latin typeface="Times New Roman" panose="02020603050405020304" pitchFamily="18" charset="0"/>
                <a:cs typeface="Times New Roman" panose="02020603050405020304" pitchFamily="18" charset="0"/>
              </a:rPr>
              <a:t>include:</a:t>
            </a:r>
            <a:endParaRPr lang="en-US" altLang="zh-TW" sz="3200" b="1" dirty="0">
              <a:solidFill>
                <a:srgbClr val="FF0000"/>
              </a:solidFill>
              <a:latin typeface="Times New Roman" panose="02020603050405020304" pitchFamily="18" charset="0"/>
              <a:cs typeface="Times New Roman" panose="02020603050405020304" pitchFamily="18" charset="0"/>
            </a:endParaRPr>
          </a:p>
          <a:p>
            <a:pPr lvl="1"/>
            <a:r>
              <a:rPr lang="en-US" altLang="zh-TW" sz="3200" b="1" dirty="0">
                <a:latin typeface="Times New Roman" panose="02020603050405020304" pitchFamily="18" charset="0"/>
                <a:cs typeface="Times New Roman" panose="02020603050405020304" pitchFamily="18" charset="0"/>
              </a:rPr>
              <a:t>Pareto </a:t>
            </a:r>
            <a:r>
              <a:rPr lang="en-US" altLang="zh-TW" sz="3200" b="1" dirty="0" smtClean="0">
                <a:latin typeface="Times New Roman" panose="02020603050405020304" pitchFamily="18" charset="0"/>
                <a:cs typeface="Times New Roman" panose="02020603050405020304" pitchFamily="18" charset="0"/>
              </a:rPr>
              <a:t>analysis.</a:t>
            </a:r>
            <a:endParaRPr lang="en-US" altLang="zh-TW" sz="3200" b="1" dirty="0">
              <a:latin typeface="Times New Roman" panose="02020603050405020304" pitchFamily="18" charset="0"/>
              <a:cs typeface="Times New Roman" panose="02020603050405020304" pitchFamily="18" charset="0"/>
            </a:endParaRPr>
          </a:p>
          <a:p>
            <a:pPr lvl="1"/>
            <a:r>
              <a:rPr lang="en-US" altLang="zh-TW" sz="3200" b="1" dirty="0">
                <a:latin typeface="Times New Roman" panose="02020603050405020304" pitchFamily="18" charset="0"/>
                <a:cs typeface="Times New Roman" panose="02020603050405020304" pitchFamily="18" charset="0"/>
              </a:rPr>
              <a:t>statistical </a:t>
            </a:r>
            <a:r>
              <a:rPr lang="en-US" altLang="zh-TW" sz="3200" b="1" dirty="0" smtClean="0">
                <a:latin typeface="Times New Roman" panose="02020603050405020304" pitchFamily="18" charset="0"/>
                <a:cs typeface="Times New Roman" panose="02020603050405020304" pitchFamily="18" charset="0"/>
              </a:rPr>
              <a:t>sampling.</a:t>
            </a:r>
            <a:endParaRPr lang="en-US" altLang="zh-TW" sz="3200" b="1" dirty="0">
              <a:latin typeface="Times New Roman" panose="02020603050405020304" pitchFamily="18" charset="0"/>
              <a:cs typeface="Times New Roman" panose="02020603050405020304" pitchFamily="18" charset="0"/>
            </a:endParaRPr>
          </a:p>
          <a:p>
            <a:pPr lvl="1"/>
            <a:r>
              <a:rPr lang="en-US" altLang="zh-TW" sz="3200" b="1" dirty="0">
                <a:latin typeface="Times New Roman" panose="02020603050405020304" pitchFamily="18" charset="0"/>
                <a:cs typeface="Times New Roman" panose="02020603050405020304" pitchFamily="18" charset="0"/>
              </a:rPr>
              <a:t>Six </a:t>
            </a:r>
            <a:r>
              <a:rPr lang="en-US" altLang="zh-TW" sz="3200" b="1" dirty="0" smtClean="0">
                <a:latin typeface="Times New Roman" panose="02020603050405020304" pitchFamily="18" charset="0"/>
                <a:cs typeface="Times New Roman" panose="02020603050405020304" pitchFamily="18" charset="0"/>
              </a:rPr>
              <a:t>Sigma.</a:t>
            </a:r>
            <a:endParaRPr lang="en-US" altLang="zh-TW" sz="3200" b="1" dirty="0">
              <a:latin typeface="Times New Roman" panose="02020603050405020304" pitchFamily="18" charset="0"/>
              <a:cs typeface="Times New Roman" panose="02020603050405020304" pitchFamily="18" charset="0"/>
            </a:endParaRPr>
          </a:p>
          <a:p>
            <a:pPr lvl="1"/>
            <a:r>
              <a:rPr lang="en-US" altLang="zh-TW" sz="3200" b="1" dirty="0">
                <a:latin typeface="Times New Roman" panose="02020603050405020304" pitchFamily="18" charset="0"/>
                <a:cs typeface="Times New Roman" panose="02020603050405020304" pitchFamily="18" charset="0"/>
              </a:rPr>
              <a:t>quality control </a:t>
            </a:r>
            <a:r>
              <a:rPr lang="en-US" altLang="zh-TW" sz="3200" b="1" dirty="0" smtClean="0">
                <a:latin typeface="Times New Roman" panose="02020603050405020304" pitchFamily="18" charset="0"/>
                <a:cs typeface="Times New Roman" panose="02020603050405020304" pitchFamily="18" charset="0"/>
              </a:rPr>
              <a:t>charts.</a:t>
            </a:r>
            <a:endParaRPr lang="en-US" altLang="zh-TW"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altLang="en-US" dirty="0" smtClean="0">
                <a:solidFill>
                  <a:schemeClr val="tx1"/>
                </a:solidFill>
                <a:latin typeface="Times New Roman" panose="02020603050405020304" pitchFamily="18" charset="0"/>
                <a:cs typeface="Times New Roman" panose="02020603050405020304" pitchFamily="18" charset="0"/>
              </a:rPr>
              <a:t>3. Quality </a:t>
            </a:r>
            <a:r>
              <a:rPr lang="en-US" altLang="en-US" dirty="0">
                <a:solidFill>
                  <a:schemeClr val="tx1"/>
                </a:solidFill>
                <a:latin typeface="Times New Roman" panose="02020603050405020304" pitchFamily="18" charset="0"/>
                <a:cs typeface="Times New Roman" panose="02020603050405020304" pitchFamily="18" charset="0"/>
              </a:rPr>
              <a:t>Control</a:t>
            </a:r>
            <a:endParaRPr lang="en-US" dirty="0">
              <a:solidFill>
                <a:schemeClr val="tx1"/>
              </a:solidFill>
              <a:latin typeface="Times New Roman" panose="02020603050405020304" pitchFamily="18" charset="0"/>
              <a:cs typeface="Times New Roman" panose="02020603050405020304" pitchFamily="18" charset="0"/>
            </a:endParaRP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087817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1000"/>
                                        <p:tgtEl>
                                          <p:spTgt spid="3">
                                            <p:txEl>
                                              <p:pRg st="5" end="5"/>
                                            </p:txEl>
                                          </p:spTgt>
                                        </p:tgtEl>
                                      </p:cBhvr>
                                    </p:animEffect>
                                    <p:anim calcmode="lin" valueType="num">
                                      <p:cBhvr>
                                        <p:cTn id="4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Effect transition="in" filter="fade">
                                      <p:cBhvr>
                                        <p:cTn id="46" dur="1000"/>
                                        <p:tgtEl>
                                          <p:spTgt spid="3">
                                            <p:txEl>
                                              <p:pRg st="6" end="6"/>
                                            </p:txEl>
                                          </p:spTgt>
                                        </p:tgtEl>
                                      </p:cBhvr>
                                    </p:animEffect>
                                    <p:anim calcmode="lin" valueType="num">
                                      <p:cBhvr>
                                        <p:cTn id="4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7" end="7"/>
                                            </p:txEl>
                                          </p:spTgt>
                                        </p:tgtEl>
                                        <p:attrNameLst>
                                          <p:attrName>style.visibility</p:attrName>
                                        </p:attrNameLst>
                                      </p:cBhvr>
                                      <p:to>
                                        <p:strVal val="visible"/>
                                      </p:to>
                                    </p:set>
                                    <p:animEffect transition="in" filter="fade">
                                      <p:cBhvr>
                                        <p:cTn id="51" dur="1000"/>
                                        <p:tgtEl>
                                          <p:spTgt spid="3">
                                            <p:txEl>
                                              <p:pRg st="7" end="7"/>
                                            </p:txEl>
                                          </p:spTgt>
                                        </p:tgtEl>
                                      </p:cBhvr>
                                    </p:animEffect>
                                    <p:anim calcmode="lin" valueType="num">
                                      <p:cBhvr>
                                        <p:cTn id="5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pPr>
              <a:spcBef>
                <a:spcPct val="50000"/>
              </a:spcBef>
            </a:pPr>
            <a:r>
              <a:rPr lang="en-US" altLang="en-US" dirty="0">
                <a:solidFill>
                  <a:schemeClr val="tx1"/>
                </a:solidFill>
                <a:latin typeface="Times New Roman" panose="02020603050405020304" pitchFamily="18" charset="0"/>
                <a:cs typeface="Times New Roman" panose="02020603050405020304" pitchFamily="18" charset="0"/>
              </a:rPr>
              <a:t>Quality Control Flowchart</a:t>
            </a:r>
          </a:p>
        </p:txBody>
      </p:sp>
      <p:sp>
        <p:nvSpPr>
          <p:cNvPr id="3" name="Content Placeholder 2"/>
          <p:cNvSpPr>
            <a:spLocks noGrp="1"/>
          </p:cNvSpPr>
          <p:nvPr>
            <p:ph idx="1"/>
          </p:nvPr>
        </p:nvSpPr>
        <p:spPr>
          <a:xfrm>
            <a:off x="838200" y="2129245"/>
            <a:ext cx="10515600" cy="4256723"/>
          </a:xfrm>
        </p:spPr>
        <p:txBody>
          <a:bodyPr/>
          <a:lstStyle/>
          <a:p>
            <a:pPr marL="457200" lvl="1" indent="0">
              <a:buNone/>
            </a:pPr>
            <a:endParaRPr lang="en-US" altLang="en-US" dirty="0"/>
          </a:p>
          <a:p>
            <a:pPr marL="0" indent="0">
              <a:buNone/>
            </a:pPr>
            <a:endParaRPr lang="en-US" dirty="0"/>
          </a:p>
        </p:txBody>
      </p:sp>
      <p:pic>
        <p:nvPicPr>
          <p:cNvPr id="4" name="Picture 30" descr="http://www.certchamp.com/performqualitycontro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5657" y="1920240"/>
            <a:ext cx="8660674" cy="3795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34723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Inputs To Quality Control</a:t>
            </a:r>
          </a:p>
        </p:txBody>
      </p:sp>
      <p:sp>
        <p:nvSpPr>
          <p:cNvPr id="3" name="Content Placeholder 2"/>
          <p:cNvSpPr>
            <a:spLocks noGrp="1"/>
          </p:cNvSpPr>
          <p:nvPr>
            <p:ph idx="1"/>
          </p:nvPr>
        </p:nvSpPr>
        <p:spPr>
          <a:xfrm>
            <a:off x="838200" y="1825624"/>
            <a:ext cx="10515600" cy="4640489"/>
          </a:xfrm>
        </p:spPr>
        <p:txBody>
          <a:bodyPr>
            <a:normAutofit/>
          </a:bodyPr>
          <a:lstStyle/>
          <a:p>
            <a:pPr marL="274320" indent="-274320">
              <a:buNone/>
              <a:defRPr/>
            </a:pPr>
            <a:r>
              <a:rPr lang="en-US" sz="3200" b="1" dirty="0" smtClean="0">
                <a:solidFill>
                  <a:srgbClr val="FF0000"/>
                </a:solidFill>
                <a:latin typeface="Times New Roman" panose="02020603050405020304" pitchFamily="18" charset="0"/>
                <a:cs typeface="Times New Roman" panose="02020603050405020304" pitchFamily="18" charset="0"/>
              </a:rPr>
              <a:t>1. </a:t>
            </a:r>
            <a:r>
              <a:rPr lang="en-US" sz="3200" b="1" dirty="0">
                <a:solidFill>
                  <a:srgbClr val="FF0000"/>
                </a:solidFill>
                <a:latin typeface="Times New Roman" panose="02020603050405020304" pitchFamily="18" charset="0"/>
                <a:cs typeface="Times New Roman" panose="02020603050405020304" pitchFamily="18" charset="0"/>
              </a:rPr>
              <a:t>Project Management </a:t>
            </a:r>
            <a:r>
              <a:rPr lang="en-US" sz="3200" b="1" dirty="0" smtClean="0">
                <a:solidFill>
                  <a:srgbClr val="FF0000"/>
                </a:solidFill>
                <a:latin typeface="Times New Roman" panose="02020603050405020304" pitchFamily="18" charset="0"/>
                <a:cs typeface="Times New Roman" panose="02020603050405020304" pitchFamily="18" charset="0"/>
              </a:rPr>
              <a:t>Plan.</a:t>
            </a:r>
            <a:endParaRPr lang="en-US" sz="3200" b="1" dirty="0">
              <a:solidFill>
                <a:srgbClr val="FF0000"/>
              </a:solidFill>
              <a:latin typeface="Times New Roman" panose="02020603050405020304" pitchFamily="18" charset="0"/>
              <a:cs typeface="Times New Roman" panose="02020603050405020304" pitchFamily="18" charset="0"/>
            </a:endParaRPr>
          </a:p>
          <a:p>
            <a:pPr marL="274320" indent="-274320">
              <a:buNone/>
              <a:defRPr/>
            </a:pPr>
            <a:r>
              <a:rPr lang="en-US" sz="3200" b="1" dirty="0" smtClean="0">
                <a:solidFill>
                  <a:srgbClr val="FF0000"/>
                </a:solidFill>
                <a:latin typeface="Times New Roman" panose="02020603050405020304" pitchFamily="18" charset="0"/>
                <a:cs typeface="Times New Roman" panose="02020603050405020304" pitchFamily="18" charset="0"/>
              </a:rPr>
              <a:t>2. </a:t>
            </a:r>
            <a:r>
              <a:rPr lang="en-US" sz="3200" b="1" dirty="0">
                <a:solidFill>
                  <a:srgbClr val="FF0000"/>
                </a:solidFill>
                <a:latin typeface="Times New Roman" panose="02020603050405020304" pitchFamily="18" charset="0"/>
                <a:cs typeface="Times New Roman" panose="02020603050405020304" pitchFamily="18" charset="0"/>
              </a:rPr>
              <a:t>Quality </a:t>
            </a:r>
            <a:r>
              <a:rPr lang="en-US" sz="3200" b="1" dirty="0" smtClean="0">
                <a:solidFill>
                  <a:srgbClr val="FF0000"/>
                </a:solidFill>
                <a:latin typeface="Times New Roman" panose="02020603050405020304" pitchFamily="18" charset="0"/>
                <a:cs typeface="Times New Roman" panose="02020603050405020304" pitchFamily="18" charset="0"/>
              </a:rPr>
              <a:t>Metrics. </a:t>
            </a:r>
            <a:endParaRPr lang="en-US" sz="3200" b="1" dirty="0">
              <a:solidFill>
                <a:srgbClr val="FF0000"/>
              </a:solidFill>
              <a:latin typeface="Times New Roman" panose="02020603050405020304" pitchFamily="18" charset="0"/>
              <a:cs typeface="Times New Roman" panose="02020603050405020304" pitchFamily="18" charset="0"/>
            </a:endParaRPr>
          </a:p>
          <a:p>
            <a:pPr marL="274320" indent="-274320">
              <a:buNone/>
              <a:defRPr/>
            </a:pPr>
            <a:r>
              <a:rPr lang="en-US" sz="3200" b="1" dirty="0" smtClean="0">
                <a:solidFill>
                  <a:srgbClr val="FF0000"/>
                </a:solidFill>
                <a:latin typeface="Times New Roman" panose="02020603050405020304" pitchFamily="18" charset="0"/>
                <a:cs typeface="Times New Roman" panose="02020603050405020304" pitchFamily="18" charset="0"/>
              </a:rPr>
              <a:t>3. </a:t>
            </a:r>
            <a:r>
              <a:rPr lang="en-US" sz="3200" b="1" dirty="0">
                <a:solidFill>
                  <a:srgbClr val="FF0000"/>
                </a:solidFill>
                <a:latin typeface="Times New Roman" panose="02020603050405020304" pitchFamily="18" charset="0"/>
                <a:cs typeface="Times New Roman" panose="02020603050405020304" pitchFamily="18" charset="0"/>
              </a:rPr>
              <a:t>Quality </a:t>
            </a:r>
            <a:r>
              <a:rPr lang="en-US" sz="3200" b="1" dirty="0" smtClean="0">
                <a:solidFill>
                  <a:srgbClr val="FF0000"/>
                </a:solidFill>
                <a:latin typeface="Times New Roman" panose="02020603050405020304" pitchFamily="18" charset="0"/>
                <a:cs typeface="Times New Roman" panose="02020603050405020304" pitchFamily="18" charset="0"/>
              </a:rPr>
              <a:t>Checklists.</a:t>
            </a:r>
            <a:endParaRPr lang="en-US" sz="3200" b="1" dirty="0">
              <a:solidFill>
                <a:srgbClr val="FF0000"/>
              </a:solidFill>
              <a:latin typeface="Times New Roman" panose="02020603050405020304" pitchFamily="18" charset="0"/>
              <a:cs typeface="Times New Roman" panose="02020603050405020304" pitchFamily="18" charset="0"/>
            </a:endParaRPr>
          </a:p>
          <a:p>
            <a:pPr marL="274320" indent="-274320">
              <a:buNone/>
              <a:defRPr/>
            </a:pPr>
            <a:r>
              <a:rPr lang="en-US" sz="3200" b="1" dirty="0" smtClean="0">
                <a:solidFill>
                  <a:srgbClr val="FF0000"/>
                </a:solidFill>
                <a:latin typeface="Times New Roman" panose="02020603050405020304" pitchFamily="18" charset="0"/>
                <a:cs typeface="Times New Roman" panose="02020603050405020304" pitchFamily="18" charset="0"/>
              </a:rPr>
              <a:t>4. </a:t>
            </a:r>
            <a:r>
              <a:rPr lang="en-US" sz="3200" b="1" dirty="0">
                <a:solidFill>
                  <a:srgbClr val="FF0000"/>
                </a:solidFill>
                <a:latin typeface="Times New Roman" panose="02020603050405020304" pitchFamily="18" charset="0"/>
                <a:cs typeface="Times New Roman" panose="02020603050405020304" pitchFamily="18" charset="0"/>
              </a:rPr>
              <a:t>Work performance </a:t>
            </a:r>
            <a:r>
              <a:rPr lang="en-US" sz="3200" b="1" dirty="0" smtClean="0">
                <a:solidFill>
                  <a:srgbClr val="FF0000"/>
                </a:solidFill>
                <a:latin typeface="Times New Roman" panose="02020603050405020304" pitchFamily="18" charset="0"/>
                <a:cs typeface="Times New Roman" panose="02020603050405020304" pitchFamily="18" charset="0"/>
              </a:rPr>
              <a:t>measurements.</a:t>
            </a:r>
            <a:endParaRPr lang="en-US" sz="3200" b="1" dirty="0">
              <a:solidFill>
                <a:srgbClr val="FF0000"/>
              </a:solidFill>
              <a:latin typeface="Times New Roman" panose="02020603050405020304" pitchFamily="18" charset="0"/>
              <a:cs typeface="Times New Roman" panose="02020603050405020304" pitchFamily="18" charset="0"/>
            </a:endParaRPr>
          </a:p>
          <a:p>
            <a:pPr marL="640080" lvl="1" indent="-274320">
              <a:buClr>
                <a:schemeClr val="accent2">
                  <a:shade val="75000"/>
                </a:schemeClr>
              </a:buClr>
              <a:buFont typeface="Wingdings 2"/>
              <a:buChar char=""/>
              <a:defRPr/>
            </a:pPr>
            <a:r>
              <a:rPr lang="en-US" sz="3200" b="1" dirty="0">
                <a:latin typeface="Times New Roman" panose="02020603050405020304" pitchFamily="18" charset="0"/>
                <a:cs typeface="Times New Roman" panose="02020603050405020304" pitchFamily="18" charset="0"/>
              </a:rPr>
              <a:t>Planned vs. actual technical </a:t>
            </a:r>
            <a:r>
              <a:rPr lang="en-US" sz="3200" b="1" dirty="0" smtClean="0">
                <a:latin typeface="Times New Roman" panose="02020603050405020304" pitchFamily="18" charset="0"/>
                <a:cs typeface="Times New Roman" panose="02020603050405020304" pitchFamily="18" charset="0"/>
              </a:rPr>
              <a:t>performance.</a:t>
            </a:r>
            <a:endParaRPr lang="en-US" sz="3200" b="1" dirty="0">
              <a:latin typeface="Times New Roman" panose="02020603050405020304" pitchFamily="18" charset="0"/>
              <a:cs typeface="Times New Roman" panose="02020603050405020304" pitchFamily="18" charset="0"/>
            </a:endParaRPr>
          </a:p>
          <a:p>
            <a:pPr marL="640080" lvl="1" indent="-274320">
              <a:buClr>
                <a:schemeClr val="accent2">
                  <a:shade val="75000"/>
                </a:schemeClr>
              </a:buClr>
              <a:buFont typeface="Wingdings 2"/>
              <a:buChar char=""/>
              <a:defRPr/>
            </a:pPr>
            <a:r>
              <a:rPr lang="en-US" sz="3200" b="1" dirty="0">
                <a:latin typeface="Times New Roman" panose="02020603050405020304" pitchFamily="18" charset="0"/>
                <a:cs typeface="Times New Roman" panose="02020603050405020304" pitchFamily="18" charset="0"/>
              </a:rPr>
              <a:t>Planned vs. actual schedule </a:t>
            </a:r>
            <a:r>
              <a:rPr lang="en-US" sz="3200" b="1" dirty="0" smtClean="0">
                <a:latin typeface="Times New Roman" panose="02020603050405020304" pitchFamily="18" charset="0"/>
                <a:cs typeface="Times New Roman" panose="02020603050405020304" pitchFamily="18" charset="0"/>
              </a:rPr>
              <a:t>performance.</a:t>
            </a:r>
            <a:endParaRPr lang="en-US" sz="3200" b="1" dirty="0">
              <a:latin typeface="Times New Roman" panose="02020603050405020304" pitchFamily="18" charset="0"/>
              <a:cs typeface="Times New Roman" panose="02020603050405020304" pitchFamily="18" charset="0"/>
            </a:endParaRPr>
          </a:p>
          <a:p>
            <a:pPr marL="640080" lvl="1" indent="-274320">
              <a:buClr>
                <a:schemeClr val="accent2">
                  <a:shade val="75000"/>
                </a:schemeClr>
              </a:buClr>
              <a:buFont typeface="Wingdings 2"/>
              <a:buChar char=""/>
              <a:defRPr/>
            </a:pPr>
            <a:r>
              <a:rPr lang="en-US" sz="3200" b="1" dirty="0">
                <a:latin typeface="Times New Roman" panose="02020603050405020304" pitchFamily="18" charset="0"/>
                <a:cs typeface="Times New Roman" panose="02020603050405020304" pitchFamily="18" charset="0"/>
              </a:rPr>
              <a:t>Planned vs. actual cost </a:t>
            </a:r>
            <a:r>
              <a:rPr lang="en-US" sz="3200" b="1" dirty="0" smtClean="0">
                <a:latin typeface="Times New Roman" panose="02020603050405020304" pitchFamily="18" charset="0"/>
                <a:cs typeface="Times New Roman" panose="02020603050405020304" pitchFamily="18" charset="0"/>
              </a:rPr>
              <a:t>performance.</a:t>
            </a:r>
            <a:endParaRPr lang="en-US"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mj-lt"/>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414615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5553"/>
            <a:ext cx="10515600" cy="4872447"/>
          </a:xfrm>
        </p:spPr>
        <p:txBody>
          <a:bodyPr>
            <a:normAutofit/>
          </a:bodyPr>
          <a:lstStyle/>
          <a:p>
            <a:pPr marL="0" indent="0" algn="just">
              <a:buNone/>
            </a:pPr>
            <a:r>
              <a:rPr lang="en-US" altLang="en-US" sz="3200" b="1" dirty="0" smtClean="0">
                <a:solidFill>
                  <a:srgbClr val="FF0000"/>
                </a:solidFill>
                <a:latin typeface="Times New Roman" panose="02020603050405020304" pitchFamily="18" charset="0"/>
                <a:cs typeface="Times New Roman" panose="02020603050405020304" pitchFamily="18" charset="0"/>
              </a:rPr>
              <a:t>5.  </a:t>
            </a:r>
            <a:r>
              <a:rPr lang="en-US" altLang="en-US" sz="3200" b="1" dirty="0">
                <a:solidFill>
                  <a:srgbClr val="FF0000"/>
                </a:solidFill>
                <a:latin typeface="Times New Roman" panose="02020603050405020304" pitchFamily="18" charset="0"/>
                <a:cs typeface="Times New Roman" panose="02020603050405020304" pitchFamily="18" charset="0"/>
              </a:rPr>
              <a:t>Approved change </a:t>
            </a:r>
            <a:r>
              <a:rPr lang="en-US" altLang="en-US" sz="3200" b="1" dirty="0" smtClean="0">
                <a:solidFill>
                  <a:srgbClr val="FF0000"/>
                </a:solidFill>
                <a:latin typeface="Times New Roman" panose="02020603050405020304" pitchFamily="18" charset="0"/>
                <a:cs typeface="Times New Roman" panose="02020603050405020304" pitchFamily="18" charset="0"/>
              </a:rPr>
              <a:t>requests.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marL="0" indent="0" algn="just">
              <a:buNone/>
            </a:pPr>
            <a:r>
              <a:rPr lang="en-US" altLang="en-US" sz="3200" b="1" dirty="0" smtClean="0">
                <a:solidFill>
                  <a:srgbClr val="FF0000"/>
                </a:solidFill>
                <a:latin typeface="Times New Roman" panose="02020603050405020304" pitchFamily="18" charset="0"/>
                <a:cs typeface="Times New Roman" panose="02020603050405020304" pitchFamily="18" charset="0"/>
              </a:rPr>
              <a:t>6.  Deliverables.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marL="0" indent="0" algn="just">
              <a:buNone/>
            </a:pPr>
            <a:r>
              <a:rPr lang="en-US" altLang="en-US" sz="3200" b="1" dirty="0" smtClean="0">
                <a:solidFill>
                  <a:srgbClr val="FF0000"/>
                </a:solidFill>
                <a:latin typeface="Times New Roman" panose="02020603050405020304" pitchFamily="18" charset="0"/>
                <a:cs typeface="Times New Roman" panose="02020603050405020304" pitchFamily="18" charset="0"/>
              </a:rPr>
              <a:t>7.  </a:t>
            </a:r>
            <a:r>
              <a:rPr lang="en-US" altLang="en-US" sz="3200" b="1" dirty="0">
                <a:solidFill>
                  <a:srgbClr val="FF0000"/>
                </a:solidFill>
                <a:latin typeface="Times New Roman" panose="02020603050405020304" pitchFamily="18" charset="0"/>
                <a:cs typeface="Times New Roman" panose="02020603050405020304" pitchFamily="18" charset="0"/>
              </a:rPr>
              <a:t>Organizational process </a:t>
            </a:r>
            <a:r>
              <a:rPr lang="en-US" altLang="en-US" sz="3200" b="1" dirty="0" smtClean="0">
                <a:solidFill>
                  <a:srgbClr val="FF0000"/>
                </a:solidFill>
                <a:latin typeface="Times New Roman" panose="02020603050405020304" pitchFamily="18" charset="0"/>
                <a:cs typeface="Times New Roman" panose="02020603050405020304" pitchFamily="18" charset="0"/>
              </a:rPr>
              <a:t>assets.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r>
              <a:rPr lang="en-US" altLang="en-US" sz="3200" b="1" dirty="0">
                <a:latin typeface="Times New Roman" panose="02020603050405020304" pitchFamily="18" charset="0"/>
                <a:cs typeface="Times New Roman" panose="02020603050405020304" pitchFamily="18" charset="0"/>
              </a:rPr>
              <a:t>Quality standards &amp; </a:t>
            </a:r>
            <a:r>
              <a:rPr lang="en-US" altLang="en-US" sz="3200" b="1" dirty="0" smtClean="0">
                <a:latin typeface="Times New Roman" panose="02020603050405020304" pitchFamily="18" charset="0"/>
                <a:cs typeface="Times New Roman" panose="02020603050405020304" pitchFamily="18" charset="0"/>
              </a:rPr>
              <a:t>polices.</a:t>
            </a:r>
            <a:endParaRPr lang="en-US" altLang="en-US" sz="3200" b="1" dirty="0">
              <a:latin typeface="Times New Roman" panose="02020603050405020304" pitchFamily="18" charset="0"/>
              <a:cs typeface="Times New Roman" panose="02020603050405020304" pitchFamily="18" charset="0"/>
            </a:endParaRPr>
          </a:p>
          <a:p>
            <a:pPr lvl="1" algn="just"/>
            <a:r>
              <a:rPr lang="en-US" altLang="en-US" sz="3200" b="1" dirty="0">
                <a:latin typeface="Times New Roman" panose="02020603050405020304" pitchFamily="18" charset="0"/>
                <a:cs typeface="Times New Roman" panose="02020603050405020304" pitchFamily="18" charset="0"/>
              </a:rPr>
              <a:t>Standards &amp; work </a:t>
            </a:r>
            <a:r>
              <a:rPr lang="en-US" altLang="en-US" sz="3200" b="1" dirty="0" smtClean="0">
                <a:latin typeface="Times New Roman" panose="02020603050405020304" pitchFamily="18" charset="0"/>
                <a:cs typeface="Times New Roman" panose="02020603050405020304" pitchFamily="18" charset="0"/>
              </a:rPr>
              <a:t>guidelines. </a:t>
            </a:r>
            <a:endParaRPr lang="en-US" altLang="en-US" sz="3200" b="1" dirty="0">
              <a:latin typeface="Times New Roman" panose="02020603050405020304" pitchFamily="18" charset="0"/>
              <a:cs typeface="Times New Roman" panose="02020603050405020304" pitchFamily="18" charset="0"/>
            </a:endParaRPr>
          </a:p>
          <a:p>
            <a:pPr lvl="1" algn="just"/>
            <a:r>
              <a:rPr lang="en-US" altLang="en-US" sz="3200" b="1" dirty="0">
                <a:latin typeface="Times New Roman" panose="02020603050405020304" pitchFamily="18" charset="0"/>
                <a:cs typeface="Times New Roman" panose="02020603050405020304" pitchFamily="18" charset="0"/>
              </a:rPr>
              <a:t>Issue and defect reporting procedures and communication </a:t>
            </a:r>
            <a:r>
              <a:rPr lang="en-US" altLang="en-US" sz="3200" b="1" dirty="0" smtClean="0">
                <a:latin typeface="Times New Roman" panose="02020603050405020304" pitchFamily="18" charset="0"/>
                <a:cs typeface="Times New Roman" panose="02020603050405020304" pitchFamily="18" charset="0"/>
              </a:rPr>
              <a:t>polices. </a:t>
            </a:r>
            <a:endParaRPr lang="en-US" altLang="en-US" sz="3200" b="1" dirty="0">
              <a:latin typeface="Times New Roman" panose="02020603050405020304" pitchFamily="18" charset="0"/>
              <a:cs typeface="Times New Roman" panose="02020603050405020304" pitchFamily="18" charset="0"/>
            </a:endParaRPr>
          </a:p>
          <a:p>
            <a:pPr marL="593725" lvl="2" indent="0" algn="just">
              <a:buNone/>
            </a:pPr>
            <a:endParaRPr lang="en-US" alt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Inputs To Quality Control</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412181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marL="0" indent="0" algn="just">
              <a:buNone/>
            </a:pPr>
            <a:r>
              <a:rPr lang="en-US" altLang="en-US" b="1" dirty="0" smtClean="0">
                <a:solidFill>
                  <a:srgbClr val="FF0000"/>
                </a:solidFill>
              </a:rPr>
              <a:t>1. Cause </a:t>
            </a:r>
            <a:r>
              <a:rPr lang="en-US" altLang="en-US" b="1" dirty="0">
                <a:solidFill>
                  <a:srgbClr val="FF0000"/>
                </a:solidFill>
              </a:rPr>
              <a:t>&amp; Effect </a:t>
            </a:r>
            <a:r>
              <a:rPr lang="en-US" altLang="en-US" b="1" dirty="0" smtClean="0">
                <a:solidFill>
                  <a:srgbClr val="FF0000"/>
                </a:solidFill>
              </a:rPr>
              <a:t>Diagram.</a:t>
            </a:r>
            <a:endParaRPr lang="en-US" altLang="en-US" b="1" dirty="0">
              <a:solidFill>
                <a:srgbClr val="FF0000"/>
              </a:solidFill>
            </a:endParaRPr>
          </a:p>
          <a:p>
            <a:pPr algn="just">
              <a:buNone/>
            </a:pPr>
            <a:r>
              <a:rPr lang="en-US" altLang="en-US" b="1" dirty="0" smtClean="0">
                <a:solidFill>
                  <a:srgbClr val="FF0000"/>
                </a:solidFill>
              </a:rPr>
              <a:t>2. </a:t>
            </a:r>
            <a:r>
              <a:rPr lang="en-US" altLang="en-US" b="1" dirty="0">
                <a:solidFill>
                  <a:srgbClr val="FF0000"/>
                </a:solidFill>
              </a:rPr>
              <a:t>Control </a:t>
            </a:r>
            <a:r>
              <a:rPr lang="en-US" altLang="en-US" b="1" dirty="0" smtClean="0">
                <a:solidFill>
                  <a:srgbClr val="FF0000"/>
                </a:solidFill>
              </a:rPr>
              <a:t>Charts.</a:t>
            </a:r>
            <a:endParaRPr lang="en-US" altLang="en-US" b="1" dirty="0">
              <a:solidFill>
                <a:srgbClr val="FF0000"/>
              </a:solidFill>
            </a:endParaRPr>
          </a:p>
          <a:p>
            <a:pPr marL="0" indent="0">
              <a:buNone/>
            </a:pPr>
            <a:r>
              <a:rPr lang="en-US" altLang="en-US" b="1" dirty="0" smtClean="0">
                <a:solidFill>
                  <a:srgbClr val="FF0000"/>
                </a:solidFill>
              </a:rPr>
              <a:t>3. </a:t>
            </a:r>
            <a:r>
              <a:rPr lang="en-US" altLang="en-US" b="1" dirty="0" smtClean="0">
                <a:solidFill>
                  <a:srgbClr val="FF0000"/>
                </a:solidFill>
              </a:rPr>
              <a:t>Flowcharting.</a:t>
            </a:r>
            <a:endParaRPr lang="en-US" altLang="en-US" b="1" dirty="0" smtClean="0">
              <a:solidFill>
                <a:srgbClr val="FF0000"/>
              </a:solidFill>
            </a:endParaRPr>
          </a:p>
          <a:p>
            <a:pPr marL="0" indent="0">
              <a:buNone/>
            </a:pPr>
            <a:endParaRPr lang="en-US" altLang="en-US" dirty="0"/>
          </a:p>
          <a:p>
            <a:pPr marL="0" indent="0">
              <a:buNone/>
            </a:pPr>
            <a:endParaRPr lang="en-US" dirty="0" smtClean="0"/>
          </a:p>
          <a:p>
            <a:pPr marL="0" indent="0">
              <a:buNone/>
            </a:pPr>
            <a:endParaRPr lang="en-US" dirty="0"/>
          </a:p>
          <a:p>
            <a:pPr marL="0" indent="0">
              <a:buNone/>
            </a:pPr>
            <a:endParaRPr lang="en-US" dirty="0" smtClean="0"/>
          </a:p>
          <a:p>
            <a:pPr marL="0" indent="0">
              <a:buNone/>
            </a:pPr>
            <a:r>
              <a:rPr lang="en-US" altLang="en-US" b="1" dirty="0" smtClean="0">
                <a:solidFill>
                  <a:srgbClr val="FF0000"/>
                </a:solidFill>
              </a:rPr>
              <a:t>4. </a:t>
            </a:r>
            <a:r>
              <a:rPr lang="en-US" altLang="en-US" b="1" dirty="0" smtClean="0">
                <a:solidFill>
                  <a:srgbClr val="FF0000"/>
                </a:solidFill>
              </a:rPr>
              <a:t>Histogram.</a:t>
            </a:r>
            <a:endParaRPr lang="ar-SA" altLang="en-US" b="1" dirty="0">
              <a:solidFill>
                <a:srgbClr val="FF0000"/>
              </a:solidFill>
            </a:endParaRPr>
          </a:p>
          <a:p>
            <a:pPr marL="0" indent="0">
              <a:buNone/>
            </a:pPr>
            <a:endParaRPr lang="en-US" dirty="0"/>
          </a:p>
        </p:txBody>
      </p:sp>
      <p:pic>
        <p:nvPicPr>
          <p:cNvPr id="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2435" y="2301240"/>
            <a:ext cx="45720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4287" y="4860290"/>
            <a:ext cx="4543425" cy="179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Tools and Techniques for Quality Control</a:t>
            </a:r>
          </a:p>
        </p:txBody>
      </p:sp>
      <p:pic>
        <p:nvPicPr>
          <p:cNvPr id="10"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829109" y="365126"/>
            <a:ext cx="427071" cy="1333046"/>
          </a:xfrm>
          <a:prstGeom prst="rect">
            <a:avLst/>
          </a:prstGeom>
        </p:spPr>
      </p:pic>
    </p:spTree>
    <p:extLst>
      <p:ext uri="{BB962C8B-B14F-4D97-AF65-F5344CB8AC3E}">
        <p14:creationId xmlns:p14="http://schemas.microsoft.com/office/powerpoint/2010/main" val="1018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1000"/>
                                        <p:tgtEl>
                                          <p:spTgt spid="5">
                                            <p:txEl>
                                              <p:pRg st="0" end="0"/>
                                            </p:txEl>
                                          </p:spTgt>
                                        </p:tgtEl>
                                      </p:cBhvr>
                                    </p:animEffect>
                                    <p:anim calcmode="lin" valueType="num">
                                      <p:cBhvr>
                                        <p:cTn id="15"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1000"/>
                                        <p:tgtEl>
                                          <p:spTgt spid="5">
                                            <p:txEl>
                                              <p:pRg st="2" end="2"/>
                                            </p:txEl>
                                          </p:spTgt>
                                        </p:tgtEl>
                                      </p:cBhvr>
                                    </p:animEffect>
                                    <p:anim calcmode="lin" valueType="num">
                                      <p:cBhvr>
                                        <p:cTn id="2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5">
                                            <p:txEl>
                                              <p:pRg st="7" end="7"/>
                                            </p:txEl>
                                          </p:spTgt>
                                        </p:tgtEl>
                                        <p:attrNameLst>
                                          <p:attrName>style.visibility</p:attrName>
                                        </p:attrNameLst>
                                      </p:cBhvr>
                                      <p:to>
                                        <p:strVal val="visible"/>
                                      </p:to>
                                    </p:set>
                                    <p:animEffect transition="in" filter="fade">
                                      <p:cBhvr>
                                        <p:cTn id="40" dur="1000"/>
                                        <p:tgtEl>
                                          <p:spTgt spid="5">
                                            <p:txEl>
                                              <p:pRg st="7" end="7"/>
                                            </p:txEl>
                                          </p:spTgt>
                                        </p:tgtEl>
                                      </p:cBhvr>
                                    </p:animEffect>
                                    <p:anim calcmode="lin" valueType="num">
                                      <p:cBhvr>
                                        <p:cTn id="41"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42"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
                                          </p:val>
                                        </p:tav>
                                        <p:tav tm="100000">
                                          <p:val>
                                            <p:strVal val="#ppt_x"/>
                                          </p:val>
                                        </p:tav>
                                      </p:tavLst>
                                    </p:anim>
                                    <p:anim calcmode="lin" valueType="num">
                                      <p:cBhvr>
                                        <p:cTn id="4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nSpc>
                <a:spcPct val="150000"/>
              </a:lnSpc>
              <a:buNone/>
            </a:pPr>
            <a:r>
              <a:rPr lang="en-US" altLang="en-US" b="1" dirty="0" smtClean="0">
                <a:solidFill>
                  <a:srgbClr val="FF0000"/>
                </a:solidFill>
                <a:latin typeface="Times New Roman" panose="02020603050405020304" pitchFamily="18" charset="0"/>
                <a:cs typeface="Times New Roman" panose="02020603050405020304" pitchFamily="18" charset="0"/>
              </a:rPr>
              <a:t>5. </a:t>
            </a:r>
            <a:r>
              <a:rPr lang="en-US" altLang="en-US" b="1" dirty="0">
                <a:solidFill>
                  <a:srgbClr val="FF0000"/>
                </a:solidFill>
                <a:latin typeface="Times New Roman" panose="02020603050405020304" pitchFamily="18" charset="0"/>
                <a:cs typeface="Times New Roman" panose="02020603050405020304" pitchFamily="18" charset="0"/>
              </a:rPr>
              <a:t>Pareto </a:t>
            </a:r>
            <a:r>
              <a:rPr lang="en-US" altLang="en-US" b="1" dirty="0" smtClean="0">
                <a:solidFill>
                  <a:srgbClr val="FF0000"/>
                </a:solidFill>
                <a:latin typeface="Times New Roman" panose="02020603050405020304" pitchFamily="18" charset="0"/>
                <a:cs typeface="Times New Roman" panose="02020603050405020304" pitchFamily="18" charset="0"/>
              </a:rPr>
              <a:t>Diagram.</a:t>
            </a:r>
            <a:endParaRPr lang="en-US" altLang="en-US" b="1" dirty="0">
              <a:solidFill>
                <a:srgbClr val="FF0000"/>
              </a:solidFill>
              <a:latin typeface="Times New Roman" panose="02020603050405020304" pitchFamily="18" charset="0"/>
              <a:cs typeface="Times New Roman" panose="02020603050405020304" pitchFamily="18" charset="0"/>
            </a:endParaRPr>
          </a:p>
          <a:p>
            <a:pPr marL="0" indent="0">
              <a:lnSpc>
                <a:spcPct val="150000"/>
              </a:lnSpc>
              <a:buNone/>
            </a:pPr>
            <a:r>
              <a:rPr lang="en-US" altLang="en-US" b="1" dirty="0">
                <a:latin typeface="Times New Roman" panose="02020603050405020304" pitchFamily="18" charset="0"/>
                <a:cs typeface="Times New Roman" panose="02020603050405020304" pitchFamily="18" charset="0"/>
              </a:rPr>
              <a:t>A Pareto diagram is a histogram ordered by frequency of occurrence which shows how many results were generated by what category or identified </a:t>
            </a:r>
            <a:r>
              <a:rPr lang="en-US" altLang="en-US" b="1" dirty="0" smtClean="0">
                <a:latin typeface="Times New Roman" panose="02020603050405020304" pitchFamily="18" charset="0"/>
                <a:cs typeface="Times New Roman" panose="02020603050405020304" pitchFamily="18" charset="0"/>
              </a:rPr>
              <a:t>cause.</a:t>
            </a:r>
            <a:endParaRPr lang="en-US" altLang="en-US" b="1"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48300" y="4001294"/>
            <a:ext cx="59055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Tools and Techniques for Quality Control</a:t>
            </a:r>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907486" y="365126"/>
            <a:ext cx="348694" cy="1333046"/>
          </a:xfrm>
          <a:prstGeom prst="rect">
            <a:avLst/>
          </a:prstGeom>
        </p:spPr>
      </p:pic>
    </p:spTree>
    <p:extLst>
      <p:ext uri="{BB962C8B-B14F-4D97-AF65-F5344CB8AC3E}">
        <p14:creationId xmlns:p14="http://schemas.microsoft.com/office/powerpoint/2010/main" val="2813678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en-US" altLang="en-US" sz="3200" b="1" dirty="0" smtClean="0">
                <a:solidFill>
                  <a:srgbClr val="FF0000"/>
                </a:solidFill>
                <a:latin typeface="Times New Roman" panose="02020603050405020304" pitchFamily="18" charset="0"/>
                <a:cs typeface="Times New Roman" panose="02020603050405020304" pitchFamily="18" charset="0"/>
              </a:rPr>
              <a:t>6. </a:t>
            </a:r>
            <a:r>
              <a:rPr lang="en-US" altLang="en-US" sz="3200" b="1" dirty="0">
                <a:solidFill>
                  <a:srgbClr val="FF0000"/>
                </a:solidFill>
                <a:latin typeface="Times New Roman" panose="02020603050405020304" pitchFamily="18" charset="0"/>
                <a:cs typeface="Times New Roman" panose="02020603050405020304" pitchFamily="18" charset="0"/>
              </a:rPr>
              <a:t>Run </a:t>
            </a:r>
            <a:r>
              <a:rPr lang="en-US" altLang="en-US" sz="3200" b="1" dirty="0" smtClean="0">
                <a:solidFill>
                  <a:srgbClr val="FF0000"/>
                </a:solidFill>
                <a:latin typeface="Times New Roman" panose="02020603050405020304" pitchFamily="18" charset="0"/>
                <a:cs typeface="Times New Roman" panose="02020603050405020304" pitchFamily="18" charset="0"/>
              </a:rPr>
              <a:t>Chart.</a:t>
            </a:r>
            <a:endParaRPr lang="en-US" altLang="en-US" sz="3200" b="1" dirty="0">
              <a:solidFill>
                <a:srgbClr val="FF0000"/>
              </a:solidFill>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Shows trends in a process over time, variation over time, or declines or improvements in a process over </a:t>
            </a:r>
            <a:r>
              <a:rPr lang="en-US" altLang="en-US" sz="3200" b="1" dirty="0" smtClean="0">
                <a:latin typeface="Times New Roman" panose="02020603050405020304" pitchFamily="18" charset="0"/>
                <a:cs typeface="Times New Roman" panose="02020603050405020304" pitchFamily="18" charset="0"/>
              </a:rPr>
              <a:t>time.</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a:latin typeface="Times New Roman" panose="02020603050405020304" pitchFamily="18" charset="0"/>
                <a:cs typeface="Times New Roman" panose="02020603050405020304" pitchFamily="18" charset="0"/>
              </a:rPr>
              <a:t>Trend analysis is often used to monitor:</a:t>
            </a: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 Technical </a:t>
            </a:r>
            <a:r>
              <a:rPr lang="en-US" altLang="en-US" sz="3200" b="1" dirty="0" smtClean="0">
                <a:latin typeface="Times New Roman" panose="02020603050405020304" pitchFamily="18" charset="0"/>
                <a:cs typeface="Times New Roman" panose="02020603050405020304" pitchFamily="18" charset="0"/>
              </a:rPr>
              <a:t>performance. </a:t>
            </a:r>
            <a:endParaRPr lang="en-US" altLang="en-US" sz="3200" b="1" dirty="0">
              <a:latin typeface="Times New Roman" panose="02020603050405020304" pitchFamily="18" charset="0"/>
              <a:cs typeface="Times New Roman" panose="02020603050405020304" pitchFamily="18" charset="0"/>
            </a:endParaRPr>
          </a:p>
          <a:p>
            <a:pPr marL="457200" lvl="1" indent="0">
              <a:lnSpc>
                <a:spcPct val="150000"/>
              </a:lnSpc>
              <a:buNone/>
            </a:pPr>
            <a:r>
              <a:rPr lang="en-US" altLang="en-US" sz="3200" b="1" dirty="0" smtClean="0">
                <a:latin typeface="Times New Roman" panose="02020603050405020304" pitchFamily="18" charset="0"/>
                <a:cs typeface="Times New Roman" panose="02020603050405020304" pitchFamily="18" charset="0"/>
              </a:rPr>
              <a:t>- Cost </a:t>
            </a:r>
            <a:r>
              <a:rPr lang="en-US" altLang="en-US" sz="3200" b="1" dirty="0">
                <a:latin typeface="Times New Roman" panose="02020603050405020304" pitchFamily="18" charset="0"/>
                <a:cs typeface="Times New Roman" panose="02020603050405020304" pitchFamily="18" charset="0"/>
              </a:rPr>
              <a:t>&amp; schedule </a:t>
            </a:r>
            <a:r>
              <a:rPr lang="en-US" altLang="en-US" sz="3200" b="1" dirty="0" smtClean="0">
                <a:latin typeface="Times New Roman" panose="02020603050405020304" pitchFamily="18" charset="0"/>
                <a:cs typeface="Times New Roman" panose="02020603050405020304" pitchFamily="18" charset="0"/>
              </a:rPr>
              <a:t>performance.</a:t>
            </a:r>
            <a:endParaRPr lang="en-US" altLang="en-US" sz="3200" b="1"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9114" y="4483100"/>
            <a:ext cx="3505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Tools and Techniques for Quality Control</a:t>
            </a:r>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816046" y="365126"/>
            <a:ext cx="440134" cy="1333046"/>
          </a:xfrm>
          <a:prstGeom prst="rect">
            <a:avLst/>
          </a:prstGeom>
        </p:spPr>
      </p:pic>
    </p:spTree>
    <p:extLst>
      <p:ext uri="{BB962C8B-B14F-4D97-AF65-F5344CB8AC3E}">
        <p14:creationId xmlns:p14="http://schemas.microsoft.com/office/powerpoint/2010/main" val="141261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altLang="en-US" sz="3200" b="1" dirty="0" smtClean="0">
                <a:solidFill>
                  <a:srgbClr val="FF0000"/>
                </a:solidFill>
                <a:latin typeface="Times New Roman" panose="02020603050405020304" pitchFamily="18" charset="0"/>
                <a:cs typeface="Times New Roman" panose="02020603050405020304" pitchFamily="18" charset="0"/>
              </a:rPr>
              <a:t>7. </a:t>
            </a:r>
            <a:r>
              <a:rPr lang="en-US" altLang="en-US" sz="3200" b="1" dirty="0">
                <a:solidFill>
                  <a:srgbClr val="FF0000"/>
                </a:solidFill>
                <a:latin typeface="Times New Roman" panose="02020603050405020304" pitchFamily="18" charset="0"/>
                <a:cs typeface="Times New Roman" panose="02020603050405020304" pitchFamily="18" charset="0"/>
              </a:rPr>
              <a:t>Scatter diagram </a:t>
            </a:r>
            <a:endParaRPr lang="en-US" altLang="en-US" sz="3200" b="1" dirty="0" smtClean="0">
              <a:solidFill>
                <a:srgbClr val="FF0000"/>
              </a:solidFill>
              <a:latin typeface="Times New Roman" panose="02020603050405020304" pitchFamily="18" charset="0"/>
              <a:cs typeface="Times New Roman" panose="02020603050405020304" pitchFamily="18" charset="0"/>
            </a:endParaRPr>
          </a:p>
          <a:p>
            <a:pPr marL="0" indent="0">
              <a:buNone/>
            </a:pPr>
            <a:endParaRPr lang="en-US" altLang="en-US" b="1" dirty="0">
              <a:solidFill>
                <a:srgbClr val="FFFF00"/>
              </a:solidFill>
            </a:endParaRPr>
          </a:p>
          <a:p>
            <a:pPr marL="0" indent="0">
              <a:buNone/>
            </a:pPr>
            <a:endParaRPr lang="en-US" altLang="en-US" b="1" dirty="0" smtClean="0">
              <a:solidFill>
                <a:srgbClr val="FFFF00"/>
              </a:solidFill>
            </a:endParaRPr>
          </a:p>
          <a:p>
            <a:pPr marL="0" indent="0">
              <a:buNone/>
            </a:pPr>
            <a:endParaRPr lang="en-US" altLang="en-US" b="1" dirty="0">
              <a:solidFill>
                <a:srgbClr val="FFFF00"/>
              </a:solidFill>
            </a:endParaRPr>
          </a:p>
          <a:p>
            <a:pPr marL="0" indent="0">
              <a:buNone/>
            </a:pPr>
            <a:endParaRPr lang="en-US" altLang="en-US" b="1" dirty="0" smtClean="0">
              <a:solidFill>
                <a:srgbClr val="FFFF00"/>
              </a:solidFill>
            </a:endParaRPr>
          </a:p>
          <a:p>
            <a:pPr marL="0" indent="0">
              <a:buNone/>
            </a:pPr>
            <a:endParaRPr lang="en-US" altLang="en-US" b="1" dirty="0">
              <a:solidFill>
                <a:srgbClr val="FFFF00"/>
              </a:solidFill>
            </a:endParaRPr>
          </a:p>
          <a:p>
            <a:pPr marL="0" indent="0">
              <a:buNone/>
            </a:pPr>
            <a:r>
              <a:rPr lang="en-US" altLang="en-US" b="1" dirty="0">
                <a:solidFill>
                  <a:srgbClr val="FFFF00"/>
                </a:solidFill>
              </a:rPr>
              <a:t> </a:t>
            </a:r>
            <a:r>
              <a:rPr lang="en-US" altLang="en-US" sz="3200" b="1" dirty="0" smtClean="0">
                <a:solidFill>
                  <a:srgbClr val="FF0000"/>
                </a:solidFill>
                <a:latin typeface="Times New Roman" panose="02020603050405020304" pitchFamily="18" charset="0"/>
                <a:cs typeface="Times New Roman" panose="02020603050405020304" pitchFamily="18" charset="0"/>
              </a:rPr>
              <a:t>8. </a:t>
            </a:r>
            <a:r>
              <a:rPr lang="en-US" altLang="en-US" sz="3200" b="1" dirty="0">
                <a:solidFill>
                  <a:srgbClr val="FF0000"/>
                </a:solidFill>
                <a:latin typeface="Times New Roman" panose="02020603050405020304" pitchFamily="18" charset="0"/>
                <a:cs typeface="Times New Roman" panose="02020603050405020304" pitchFamily="18" charset="0"/>
              </a:rPr>
              <a:t>Statistical Sampling </a:t>
            </a:r>
          </a:p>
          <a:p>
            <a:pPr marL="0" indent="0">
              <a:buNone/>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2534194"/>
            <a:ext cx="546735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Tools and Techniques for Quality Control</a:t>
            </a:r>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829109" y="365126"/>
            <a:ext cx="427071" cy="1333046"/>
          </a:xfrm>
          <a:prstGeom prst="rect">
            <a:avLst/>
          </a:prstGeom>
        </p:spPr>
      </p:pic>
    </p:spTree>
    <p:extLst>
      <p:ext uri="{BB962C8B-B14F-4D97-AF65-F5344CB8AC3E}">
        <p14:creationId xmlns:p14="http://schemas.microsoft.com/office/powerpoint/2010/main" val="255608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685418" cy="4627426"/>
          </a:xfrm>
        </p:spPr>
        <p:txBody>
          <a:bodyPr/>
          <a:lstStyle/>
          <a:p>
            <a:pPr>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9. Inspection.</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nSpc>
                <a:spcPct val="150000"/>
              </a:lnSpc>
              <a:buNone/>
            </a:pPr>
            <a:r>
              <a:rPr lang="en-US" altLang="en-US" sz="3200" b="1" dirty="0">
                <a:latin typeface="Times New Roman" panose="02020603050405020304" pitchFamily="18" charset="0"/>
                <a:cs typeface="Times New Roman" panose="02020603050405020304" pitchFamily="18" charset="0"/>
              </a:rPr>
              <a:t>Examination of a work product to determine whether it confirms to documented </a:t>
            </a:r>
            <a:r>
              <a:rPr lang="en-US" altLang="en-US" sz="3200" b="1" dirty="0" smtClean="0">
                <a:latin typeface="Times New Roman" panose="02020603050405020304" pitchFamily="18" charset="0"/>
                <a:cs typeface="Times New Roman" panose="02020603050405020304" pitchFamily="18" charset="0"/>
              </a:rPr>
              <a:t>standards.</a:t>
            </a:r>
            <a:endParaRPr lang="en-US" altLang="en-US" sz="3200" b="1" dirty="0">
              <a:latin typeface="Times New Roman" panose="02020603050405020304" pitchFamily="18" charset="0"/>
              <a:cs typeface="Times New Roman" panose="02020603050405020304" pitchFamily="18" charset="0"/>
            </a:endParaRPr>
          </a:p>
          <a:p>
            <a:pPr>
              <a:lnSpc>
                <a:spcPct val="150000"/>
              </a:lnSpc>
            </a:pPr>
            <a:r>
              <a:rPr lang="en-US" altLang="en-US" sz="3200" b="1" dirty="0" smtClean="0">
                <a:solidFill>
                  <a:srgbClr val="FF0000"/>
                </a:solidFill>
                <a:latin typeface="Times New Roman" panose="02020603050405020304" pitchFamily="18" charset="0"/>
                <a:cs typeface="Times New Roman" panose="02020603050405020304" pitchFamily="18" charset="0"/>
              </a:rPr>
              <a:t>10. </a:t>
            </a:r>
            <a:r>
              <a:rPr lang="en-US" altLang="en-US" sz="3200" b="1" dirty="0">
                <a:solidFill>
                  <a:srgbClr val="FF0000"/>
                </a:solidFill>
                <a:latin typeface="Times New Roman" panose="02020603050405020304" pitchFamily="18" charset="0"/>
                <a:cs typeface="Times New Roman" panose="02020603050405020304" pitchFamily="18" charset="0"/>
              </a:rPr>
              <a:t>Approved change requests </a:t>
            </a:r>
            <a:r>
              <a:rPr lang="en-US" altLang="en-US" sz="3200" b="1" dirty="0" smtClean="0">
                <a:solidFill>
                  <a:srgbClr val="FF0000"/>
                </a:solidFill>
                <a:latin typeface="Times New Roman" panose="02020603050405020304" pitchFamily="18" charset="0"/>
                <a:cs typeface="Times New Roman" panose="02020603050405020304" pitchFamily="18" charset="0"/>
              </a:rPr>
              <a:t>review.</a:t>
            </a:r>
            <a:endParaRPr lang="en-US" altLang="en-US" sz="3200" b="1" dirty="0">
              <a:solidFill>
                <a:srgbClr val="FF0000"/>
              </a:solidFill>
              <a:latin typeface="Times New Roman" panose="02020603050405020304" pitchFamily="18" charset="0"/>
              <a:cs typeface="Times New Roman" panose="02020603050405020304" pitchFamily="18" charset="0"/>
            </a:endParaRPr>
          </a:p>
          <a:p>
            <a:pPr marL="0" indent="0">
              <a:buNone/>
            </a:pPr>
            <a:endParaRPr lang="en-US" b="1" dirty="0"/>
          </a:p>
        </p:txBody>
      </p:sp>
      <p:pic>
        <p:nvPicPr>
          <p:cNvPr id="4" name="Picture 2" descr="C:\Documents and Settings\hkhalil\Desktop\EMBA\ادارة الموارد بشرية\New Folder\quality_contro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4218" y="3890963"/>
            <a:ext cx="28194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Tools and Techniques for Quality Control</a:t>
            </a:r>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816046" y="365126"/>
            <a:ext cx="440134" cy="1333046"/>
          </a:xfrm>
          <a:prstGeom prst="rect">
            <a:avLst/>
          </a:prstGeom>
        </p:spPr>
      </p:pic>
    </p:spTree>
    <p:extLst>
      <p:ext uri="{BB962C8B-B14F-4D97-AF65-F5344CB8AC3E}">
        <p14:creationId xmlns:p14="http://schemas.microsoft.com/office/powerpoint/2010/main" val="1879435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for Quality Control</a:t>
            </a:r>
          </a:p>
        </p:txBody>
      </p:sp>
      <p:sp>
        <p:nvSpPr>
          <p:cNvPr id="3" name="Content Placeholder 2"/>
          <p:cNvSpPr>
            <a:spLocks noGrp="1"/>
          </p:cNvSpPr>
          <p:nvPr>
            <p:ph idx="1"/>
          </p:nvPr>
        </p:nvSpPr>
        <p:spPr>
          <a:xfrm>
            <a:off x="496389" y="1825625"/>
            <a:ext cx="10857411" cy="4771118"/>
          </a:xfrm>
        </p:spPr>
        <p:txBody>
          <a:bodyPr>
            <a:normAutofit/>
          </a:bodyPr>
          <a:lstStyle/>
          <a:p>
            <a:pPr marL="0" indent="0" algn="just">
              <a:lnSpc>
                <a:spcPct val="150000"/>
              </a:lnSpc>
              <a:buNone/>
            </a:pPr>
            <a:r>
              <a:rPr lang="en-US" altLang="en-US" b="1" dirty="0" smtClean="0">
                <a:solidFill>
                  <a:srgbClr val="FF0000"/>
                </a:solidFill>
                <a:latin typeface="Times New Roman" panose="02020603050405020304" pitchFamily="18" charset="0"/>
                <a:cs typeface="Times New Roman" panose="02020603050405020304" pitchFamily="18" charset="0"/>
              </a:rPr>
              <a:t>1. Quality </a:t>
            </a:r>
            <a:r>
              <a:rPr lang="en-US" altLang="en-US" b="1" dirty="0">
                <a:solidFill>
                  <a:srgbClr val="FF0000"/>
                </a:solidFill>
                <a:latin typeface="Times New Roman" panose="02020603050405020304" pitchFamily="18" charset="0"/>
                <a:cs typeface="Times New Roman" panose="02020603050405020304" pitchFamily="18" charset="0"/>
              </a:rPr>
              <a:t>Control </a:t>
            </a:r>
            <a:r>
              <a:rPr lang="en-US" altLang="en-US" b="1" dirty="0" smtClean="0">
                <a:solidFill>
                  <a:srgbClr val="FF0000"/>
                </a:solidFill>
                <a:latin typeface="Times New Roman" panose="02020603050405020304" pitchFamily="18" charset="0"/>
                <a:cs typeface="Times New Roman" panose="02020603050405020304" pitchFamily="18" charset="0"/>
              </a:rPr>
              <a:t>Measurements.</a:t>
            </a:r>
            <a:endParaRPr lang="en-US" altLang="en-US" b="1" dirty="0">
              <a:solidFill>
                <a:srgbClr val="FF0000"/>
              </a:solidFill>
              <a:latin typeface="Times New Roman" panose="02020603050405020304" pitchFamily="18" charset="0"/>
              <a:cs typeface="Times New Roman" panose="02020603050405020304" pitchFamily="18" charset="0"/>
            </a:endParaRPr>
          </a:p>
          <a:p>
            <a:pPr algn="just">
              <a:lnSpc>
                <a:spcPct val="150000"/>
              </a:lnSpc>
              <a:buNone/>
            </a:pPr>
            <a:r>
              <a:rPr lang="en-US" altLang="en-US" b="1" dirty="0">
                <a:latin typeface="Times New Roman" panose="02020603050405020304" pitchFamily="18" charset="0"/>
                <a:cs typeface="Times New Roman" panose="02020603050405020304" pitchFamily="18" charset="0"/>
              </a:rPr>
              <a:t>    Documented results of quality control activities in the format specified during quality planning.</a:t>
            </a:r>
          </a:p>
          <a:p>
            <a:pPr marL="0" indent="0" algn="just">
              <a:lnSpc>
                <a:spcPct val="150000"/>
              </a:lnSpc>
              <a:buNone/>
            </a:pPr>
            <a:r>
              <a:rPr lang="en-US" altLang="en-US" b="1" dirty="0" smtClean="0">
                <a:solidFill>
                  <a:srgbClr val="FF0000"/>
                </a:solidFill>
                <a:latin typeface="Times New Roman" panose="02020603050405020304" pitchFamily="18" charset="0"/>
                <a:cs typeface="Times New Roman" panose="02020603050405020304" pitchFamily="18" charset="0"/>
              </a:rPr>
              <a:t>2. Validated </a:t>
            </a:r>
            <a:r>
              <a:rPr lang="en-US" altLang="en-US" b="1" dirty="0" smtClean="0">
                <a:solidFill>
                  <a:srgbClr val="FF0000"/>
                </a:solidFill>
                <a:latin typeface="Times New Roman" panose="02020603050405020304" pitchFamily="18" charset="0"/>
                <a:cs typeface="Times New Roman" panose="02020603050405020304" pitchFamily="18" charset="0"/>
              </a:rPr>
              <a:t>changes. </a:t>
            </a:r>
            <a:r>
              <a:rPr lang="en-US" altLang="en-US" b="1" dirty="0" smtClean="0">
                <a:latin typeface="Times New Roman" panose="02020603050405020304" pitchFamily="18" charset="0"/>
                <a:cs typeface="Times New Roman" panose="02020603050405020304" pitchFamily="18" charset="0"/>
              </a:rPr>
              <a:t>where </a:t>
            </a:r>
            <a:r>
              <a:rPr lang="en-US" altLang="en-US" b="1" dirty="0">
                <a:latin typeface="Times New Roman" panose="02020603050405020304" pitchFamily="18" charset="0"/>
                <a:cs typeface="Times New Roman" panose="02020603050405020304" pitchFamily="18" charset="0"/>
              </a:rPr>
              <a:t>the inspected items will either be accepted or rejected and those rejected may be </a:t>
            </a:r>
            <a:r>
              <a:rPr lang="en-US" altLang="en-US" b="1" dirty="0" smtClean="0">
                <a:latin typeface="Times New Roman" panose="02020603050405020304" pitchFamily="18" charset="0"/>
                <a:cs typeface="Times New Roman" panose="02020603050405020304" pitchFamily="18" charset="0"/>
              </a:rPr>
              <a:t>reworked.</a:t>
            </a:r>
            <a:endParaRPr lang="en-US" altLang="en-US"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b="1" dirty="0" smtClean="0">
                <a:solidFill>
                  <a:srgbClr val="FF0000"/>
                </a:solidFill>
                <a:latin typeface="Times New Roman" panose="02020603050405020304" pitchFamily="18" charset="0"/>
                <a:cs typeface="Times New Roman" panose="02020603050405020304" pitchFamily="18" charset="0"/>
              </a:rPr>
              <a:t>3. Validated deliverables.</a:t>
            </a:r>
            <a:endParaRPr lang="en-US" altLang="en-US" b="1" dirty="0">
              <a:solidFill>
                <a:srgbClr val="FF0000"/>
              </a:solidFill>
              <a:latin typeface="Times New Roman" panose="02020603050405020304" pitchFamily="18" charset="0"/>
              <a:cs typeface="Times New Roman" panose="02020603050405020304" pitchFamily="18" charset="0"/>
            </a:endParaRPr>
          </a:p>
          <a:p>
            <a:pPr marL="0" indent="0">
              <a:buNone/>
            </a:pPr>
            <a:endParaRPr lang="en-US" b="1"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93539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4692741"/>
          </a:xfrm>
        </p:spPr>
        <p:txBody>
          <a:bodyPr>
            <a:normAutofit lnSpcReduction="10000"/>
          </a:bodyPr>
          <a:lstStyle/>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4. Organizational </a:t>
            </a:r>
            <a:r>
              <a:rPr lang="en-US" altLang="en-US" sz="3200" b="1" dirty="0">
                <a:solidFill>
                  <a:srgbClr val="FF0000"/>
                </a:solidFill>
                <a:latin typeface="Times New Roman" panose="02020603050405020304" pitchFamily="18" charset="0"/>
                <a:cs typeface="Times New Roman" panose="02020603050405020304" pitchFamily="18" charset="0"/>
              </a:rPr>
              <a:t>Process Assets </a:t>
            </a:r>
            <a:r>
              <a:rPr lang="en-US" altLang="en-US" sz="3200" b="1" dirty="0" smtClean="0">
                <a:solidFill>
                  <a:srgbClr val="FF0000"/>
                </a:solidFill>
                <a:latin typeface="Times New Roman" panose="02020603050405020304" pitchFamily="18" charset="0"/>
                <a:cs typeface="Times New Roman" panose="02020603050405020304" pitchFamily="18" charset="0"/>
              </a:rPr>
              <a:t>Updates.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Completed </a:t>
            </a:r>
            <a:r>
              <a:rPr lang="en-US" altLang="en-US" sz="3200" b="1" dirty="0" smtClean="0">
                <a:latin typeface="Times New Roman" panose="02020603050405020304" pitchFamily="18" charset="0"/>
                <a:cs typeface="Times New Roman" panose="02020603050405020304" pitchFamily="18" charset="0"/>
              </a:rPr>
              <a:t>checklists.</a:t>
            </a:r>
            <a:endParaRPr lang="en-US" altLang="en-US" sz="3200" b="1" dirty="0">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Lessons </a:t>
            </a:r>
            <a:r>
              <a:rPr lang="en-US" altLang="en-US" sz="3200" b="1" dirty="0" smtClean="0">
                <a:latin typeface="Times New Roman" panose="02020603050405020304" pitchFamily="18" charset="0"/>
                <a:cs typeface="Times New Roman" panose="02020603050405020304" pitchFamily="18" charset="0"/>
              </a:rPr>
              <a:t>learned.</a:t>
            </a:r>
            <a:endParaRPr lang="en-US"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altLang="en-US" sz="3200" b="1" dirty="0" smtClean="0">
                <a:solidFill>
                  <a:srgbClr val="FF0000"/>
                </a:solidFill>
                <a:latin typeface="Times New Roman" panose="02020603050405020304" pitchFamily="18" charset="0"/>
                <a:cs typeface="Times New Roman" panose="02020603050405020304" pitchFamily="18" charset="0"/>
              </a:rPr>
              <a:t>5. Change requests.</a:t>
            </a:r>
            <a:endParaRPr lang="en-US" altLang="en-US" sz="3200" b="1" dirty="0">
              <a:solidFill>
                <a:srgbClr val="FF0000"/>
              </a:solidFill>
              <a:latin typeface="Times New Roman" panose="02020603050405020304" pitchFamily="18" charset="0"/>
              <a:cs typeface="Times New Roman" panose="02020603050405020304" pitchFamily="18" charset="0"/>
            </a:endParaRPr>
          </a:p>
          <a:p>
            <a:pPr lvl="1" algn="just">
              <a:lnSpc>
                <a:spcPct val="150000"/>
              </a:lnSpc>
            </a:pPr>
            <a:r>
              <a:rPr lang="en-US" altLang="en-US" sz="3200" b="1" dirty="0">
                <a:latin typeface="Times New Roman" panose="02020603050405020304" pitchFamily="18" charset="0"/>
                <a:cs typeface="Times New Roman" panose="02020603050405020304" pitchFamily="18" charset="0"/>
              </a:rPr>
              <a:t>A change request should initiated in accordance with the defined perform integrated change </a:t>
            </a:r>
            <a:r>
              <a:rPr lang="en-US" altLang="en-US" sz="3200" b="1" dirty="0" smtClean="0">
                <a:latin typeface="Times New Roman" panose="02020603050405020304" pitchFamily="18" charset="0"/>
                <a:cs typeface="Times New Roman" panose="02020603050405020304" pitchFamily="18" charset="0"/>
              </a:rPr>
              <a:t>control.</a:t>
            </a:r>
            <a:endParaRPr lang="ar-SA" altLang="en-US" sz="32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for Quality Control</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057729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fade">
                                      <p:cBhvr>
                                        <p:cTn id="29" dur="1000"/>
                                        <p:tgtEl>
                                          <p:spTgt spid="3">
                                            <p:txEl>
                                              <p:pRg st="3" end="3"/>
                                            </p:txEl>
                                          </p:spTgt>
                                        </p:tgtEl>
                                      </p:cBhvr>
                                    </p:animEffect>
                                    <p:anim calcmode="lin" valueType="num">
                                      <p:cBhvr>
                                        <p:cTn id="3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59429"/>
            <a:ext cx="10515600" cy="4217534"/>
          </a:xfrm>
        </p:spPr>
        <p:txBody>
          <a:bodyPr>
            <a:normAutofit/>
          </a:bodyPr>
          <a:lstStyle/>
          <a:p>
            <a:pPr marL="0" indent="0" algn="just">
              <a:lnSpc>
                <a:spcPct val="150000"/>
              </a:lnSpc>
              <a:buNone/>
            </a:pPr>
            <a:r>
              <a:rPr lang="en-US" altLang="en-US" sz="3200" b="1" dirty="0" smtClean="0">
                <a:solidFill>
                  <a:srgbClr val="FF0000"/>
                </a:solidFill>
                <a:cs typeface="+mj-cs"/>
              </a:rPr>
              <a:t>6. Project </a:t>
            </a:r>
            <a:r>
              <a:rPr lang="en-US" altLang="en-US" sz="3200" b="1" dirty="0">
                <a:solidFill>
                  <a:srgbClr val="FF0000"/>
                </a:solidFill>
                <a:cs typeface="+mj-cs"/>
              </a:rPr>
              <a:t>Management Plan </a:t>
            </a:r>
            <a:r>
              <a:rPr lang="en-US" altLang="en-US" sz="3200" b="1" dirty="0" smtClean="0">
                <a:solidFill>
                  <a:srgbClr val="FF0000"/>
                </a:solidFill>
                <a:cs typeface="+mj-cs"/>
              </a:rPr>
              <a:t>Updates. </a:t>
            </a:r>
            <a:endParaRPr lang="en-US" altLang="en-US" sz="3200" b="1" dirty="0">
              <a:solidFill>
                <a:srgbClr val="FF0000"/>
              </a:solidFill>
              <a:cs typeface="+mj-cs"/>
            </a:endParaRPr>
          </a:p>
          <a:p>
            <a:pPr lvl="1" algn="just">
              <a:lnSpc>
                <a:spcPct val="150000"/>
              </a:lnSpc>
            </a:pPr>
            <a:r>
              <a:rPr lang="en-US" altLang="en-US" sz="3200" b="1" dirty="0">
                <a:cs typeface="+mj-cs"/>
              </a:rPr>
              <a:t>Quality management plan </a:t>
            </a:r>
            <a:r>
              <a:rPr lang="en-US" altLang="en-US" sz="3200" b="1" dirty="0" smtClean="0">
                <a:cs typeface="+mj-cs"/>
              </a:rPr>
              <a:t>updates.</a:t>
            </a:r>
            <a:endParaRPr lang="en-US" altLang="en-US" sz="3200" b="1" dirty="0">
              <a:cs typeface="+mj-cs"/>
            </a:endParaRPr>
          </a:p>
          <a:p>
            <a:pPr lvl="1" algn="just">
              <a:lnSpc>
                <a:spcPct val="150000"/>
              </a:lnSpc>
            </a:pPr>
            <a:r>
              <a:rPr lang="en-US" altLang="en-US" sz="3200" b="1" dirty="0">
                <a:cs typeface="+mj-cs"/>
              </a:rPr>
              <a:t>Process improvement plan </a:t>
            </a:r>
            <a:r>
              <a:rPr lang="en-US" altLang="en-US" sz="3200" b="1" dirty="0" smtClean="0">
                <a:cs typeface="+mj-cs"/>
              </a:rPr>
              <a:t>updates.</a:t>
            </a:r>
            <a:endParaRPr lang="en-US" altLang="en-US" sz="3200" b="1" dirty="0">
              <a:cs typeface="+mj-cs"/>
            </a:endParaRPr>
          </a:p>
          <a:p>
            <a:pPr marL="0" indent="0" algn="just">
              <a:lnSpc>
                <a:spcPct val="150000"/>
              </a:lnSpc>
              <a:buNone/>
            </a:pPr>
            <a:endParaRPr lang="en-US" sz="3200" b="1" dirty="0">
              <a:cs typeface="+mj-cs"/>
            </a:endParaRPr>
          </a:p>
        </p:txBody>
      </p:sp>
      <p:sp>
        <p:nvSpPr>
          <p:cNvPr id="5"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for Quality Control</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181375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10515600" cy="4823369"/>
          </a:xfrm>
        </p:spPr>
        <p:txBody>
          <a:bodyPr>
            <a:normAutofit/>
          </a:bodyPr>
          <a:lstStyle/>
          <a:p>
            <a:pPr marL="0" indent="0" algn="just">
              <a:lnSpc>
                <a:spcPct val="150000"/>
              </a:lnSpc>
              <a:buNone/>
            </a:pPr>
            <a:r>
              <a:rPr lang="en-US" altLang="en-US" sz="3200" b="1" dirty="0">
                <a:solidFill>
                  <a:srgbClr val="FF0000"/>
                </a:solidFill>
                <a:latin typeface="Times New Roman" panose="02020603050405020304" pitchFamily="18" charset="0"/>
                <a:cs typeface="Times New Roman" panose="02020603050405020304" pitchFamily="18" charset="0"/>
              </a:rPr>
              <a:t>7. Project document </a:t>
            </a:r>
            <a:r>
              <a:rPr lang="en-US" altLang="en-US" sz="3200" b="1" dirty="0" smtClean="0">
                <a:solidFill>
                  <a:srgbClr val="FF0000"/>
                </a:solidFill>
                <a:latin typeface="Times New Roman" panose="02020603050405020304" pitchFamily="18" charset="0"/>
                <a:cs typeface="Times New Roman" panose="02020603050405020304" pitchFamily="18" charset="0"/>
              </a:rPr>
              <a:t>updates.</a:t>
            </a:r>
            <a:endParaRPr lang="ar-SA" altLang="en-US" sz="3200" b="1"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altLang="en-US" sz="3200" b="1" dirty="0" smtClean="0">
                <a:solidFill>
                  <a:srgbClr val="FF0000"/>
                </a:solidFill>
                <a:latin typeface="Times New Roman" panose="02020603050405020304" pitchFamily="18" charset="0"/>
                <a:cs typeface="Times New Roman" panose="02020603050405020304" pitchFamily="18" charset="0"/>
              </a:rPr>
              <a:t>Completed </a:t>
            </a:r>
            <a:r>
              <a:rPr lang="en-US" altLang="en-US" sz="3200" b="1" dirty="0">
                <a:solidFill>
                  <a:srgbClr val="FF0000"/>
                </a:solidFill>
                <a:latin typeface="Times New Roman" panose="02020603050405020304" pitchFamily="18" charset="0"/>
                <a:cs typeface="Times New Roman" panose="02020603050405020304" pitchFamily="18" charset="0"/>
              </a:rPr>
              <a:t>Checklists</a:t>
            </a:r>
            <a:r>
              <a:rPr lang="en-US" altLang="en-US" sz="3200" b="1" dirty="0">
                <a:latin typeface="Times New Roman" panose="02020603050405020304" pitchFamily="18" charset="0"/>
                <a:cs typeface="Times New Roman" panose="02020603050405020304" pitchFamily="18" charset="0"/>
              </a:rPr>
              <a:t>, which become a part of a project record when they are </a:t>
            </a:r>
            <a:r>
              <a:rPr lang="en-US" altLang="en-US" sz="3200" b="1" dirty="0" smtClean="0">
                <a:latin typeface="Times New Roman" panose="02020603050405020304" pitchFamily="18" charset="0"/>
                <a:cs typeface="Times New Roman" panose="02020603050405020304" pitchFamily="18" charset="0"/>
              </a:rPr>
              <a:t>used.</a:t>
            </a:r>
            <a:endParaRPr lang="en-US" altLang="en-US" sz="3200" b="1" dirty="0">
              <a:latin typeface="Times New Roman" panose="02020603050405020304" pitchFamily="18" charset="0"/>
              <a:cs typeface="Times New Roman" panose="02020603050405020304" pitchFamily="18" charset="0"/>
            </a:endParaRPr>
          </a:p>
          <a:p>
            <a:pPr algn="just">
              <a:lnSpc>
                <a:spcPct val="150000"/>
              </a:lnSpc>
            </a:pPr>
            <a:r>
              <a:rPr lang="en-US" altLang="en-US" sz="3200" b="1" dirty="0" smtClean="0">
                <a:solidFill>
                  <a:srgbClr val="FF0000"/>
                </a:solidFill>
                <a:latin typeface="Times New Roman" panose="02020603050405020304" pitchFamily="18" charset="0"/>
                <a:cs typeface="Times New Roman" panose="02020603050405020304" pitchFamily="18" charset="0"/>
              </a:rPr>
              <a:t>Process Adjustments, </a:t>
            </a:r>
            <a:r>
              <a:rPr lang="en-US" altLang="en-US" sz="3200" b="1" dirty="0" smtClean="0">
                <a:latin typeface="Times New Roman" panose="02020603050405020304" pitchFamily="18" charset="0"/>
                <a:cs typeface="Times New Roman" panose="02020603050405020304" pitchFamily="18" charset="0"/>
              </a:rPr>
              <a:t>which </a:t>
            </a:r>
            <a:r>
              <a:rPr lang="en-US" altLang="en-US" sz="3200" b="1" dirty="0">
                <a:latin typeface="Times New Roman" panose="02020603050405020304" pitchFamily="18" charset="0"/>
                <a:cs typeface="Times New Roman" panose="02020603050405020304" pitchFamily="18" charset="0"/>
              </a:rPr>
              <a:t>involves immediate corrective or preventive action as a result of quality control measurements. </a:t>
            </a:r>
            <a:endParaRPr lang="en-US" sz="3200"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838200" y="365125"/>
            <a:ext cx="10515600" cy="1325563"/>
          </a:xfrm>
          <a:solidFill>
            <a:schemeClr val="accent6">
              <a:lumMod val="40000"/>
              <a:lumOff val="60000"/>
            </a:schemeClr>
          </a:solidFill>
        </p:spPr>
        <p:txBody>
          <a:bodyPr/>
          <a:lstStyle/>
          <a:p>
            <a:r>
              <a:rPr lang="en-US" dirty="0">
                <a:solidFill>
                  <a:schemeClr val="tx1"/>
                </a:solidFill>
                <a:latin typeface="Times New Roman" panose="02020603050405020304" pitchFamily="18" charset="0"/>
                <a:cs typeface="Times New Roman" panose="02020603050405020304" pitchFamily="18" charset="0"/>
              </a:rPr>
              <a:t>Outputs for Quality Control</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623359" y="365126"/>
            <a:ext cx="1632821" cy="1333046"/>
          </a:xfrm>
          <a:prstGeom prst="rect">
            <a:avLst/>
          </a:prstGeom>
        </p:spPr>
      </p:pic>
    </p:spTree>
    <p:extLst>
      <p:ext uri="{BB962C8B-B14F-4D97-AF65-F5344CB8AC3E}">
        <p14:creationId xmlns:p14="http://schemas.microsoft.com/office/powerpoint/2010/main" val="204986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noGrp="1"/>
          </p:cNvSpPr>
          <p:nvPr>
            <p:ph idx="1"/>
          </p:nvPr>
        </p:nvSpPr>
        <p:spPr>
          <a:xfrm>
            <a:off x="838200" y="1201783"/>
            <a:ext cx="10515600" cy="4975180"/>
          </a:xfrm>
          <a:prstGeom prst="verticalScroll">
            <a:avLst/>
          </a:prstGeom>
          <a:solidFill>
            <a:schemeClr val="accent2"/>
          </a:solidFill>
          <a:ln w="57150" cap="flat" cmpd="sng" algn="ctr">
            <a:solidFill>
              <a:srgbClr val="FF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1" anchor="ctr">
            <a:normAutofit/>
          </a:bodyPr>
          <a:lstStyle>
            <a:lvl1pPr marL="319088" indent="-319088" algn="l" rtl="0" eaLnBrk="0" fontAlgn="base" latinLnBrk="0" hangingPunct="0">
              <a:spcBef>
                <a:spcPts val="700"/>
              </a:spcBef>
              <a:spcAft>
                <a:spcPct val="0"/>
              </a:spcAft>
              <a:buClr>
                <a:schemeClr val="accent2"/>
              </a:buClr>
              <a:buSzPct val="60000"/>
              <a:buFont typeface="Wingdings" pitchFamily="2" charset="2"/>
              <a:buChar char=""/>
              <a:defRPr kumimoji="0" sz="2900" kern="1200">
                <a:solidFill>
                  <a:schemeClr val="lt1"/>
                </a:solidFill>
                <a:latin typeface="+mn-lt"/>
                <a:ea typeface="+mn-ea"/>
                <a:cs typeface="+mn-cs"/>
              </a:defRPr>
            </a:lvl1pPr>
            <a:lvl2pPr marL="639763" indent="-273050" algn="l" rtl="0" eaLnBrk="0" fontAlgn="base" latinLnBrk="0" hangingPunct="0">
              <a:spcBef>
                <a:spcPts val="550"/>
              </a:spcBef>
              <a:spcAft>
                <a:spcPct val="0"/>
              </a:spcAft>
              <a:buClr>
                <a:schemeClr val="accent1"/>
              </a:buClr>
              <a:buSzPct val="70000"/>
              <a:buFont typeface="Wingdings 2" pitchFamily="18" charset="2"/>
              <a:buChar char=""/>
              <a:defRPr kumimoji="0" sz="2600" kern="1200">
                <a:solidFill>
                  <a:schemeClr val="lt1"/>
                </a:solidFill>
                <a:latin typeface="+mn-lt"/>
                <a:ea typeface="+mn-ea"/>
                <a:cs typeface="+mn-cs"/>
              </a:defRPr>
            </a:lvl2pPr>
            <a:lvl3pPr marL="914400" indent="-228600" algn="l" rtl="0" eaLnBrk="0" fontAlgn="base" latinLnBrk="0" hangingPunct="0">
              <a:spcBef>
                <a:spcPts val="500"/>
              </a:spcBef>
              <a:spcAft>
                <a:spcPct val="0"/>
              </a:spcAft>
              <a:buClr>
                <a:schemeClr val="accent2"/>
              </a:buClr>
              <a:buSzPct val="75000"/>
              <a:buFont typeface="Wingdings" pitchFamily="2" charset="2"/>
              <a:buChar char=""/>
              <a:defRPr kumimoji="0" sz="2300" kern="1200">
                <a:solidFill>
                  <a:schemeClr val="lt1"/>
                </a:solidFill>
                <a:latin typeface="+mn-lt"/>
                <a:ea typeface="+mn-ea"/>
                <a:cs typeface="+mn-cs"/>
              </a:defRPr>
            </a:lvl3pPr>
            <a:lvl4pPr marL="1371600" indent="-228600" algn="l" rtl="0" eaLnBrk="0" fontAlgn="base" latinLnBrk="0" hangingPunct="0">
              <a:spcBef>
                <a:spcPts val="400"/>
              </a:spcBef>
              <a:spcAft>
                <a:spcPct val="0"/>
              </a:spcAft>
              <a:buClr>
                <a:srgbClr val="A5AB81"/>
              </a:buClr>
              <a:buSzPct val="75000"/>
              <a:buFont typeface="Wingdings" pitchFamily="2" charset="2"/>
              <a:buChar char=""/>
              <a:defRPr kumimoji="0" sz="2000" kern="1200">
                <a:solidFill>
                  <a:schemeClr val="lt1"/>
                </a:solidFill>
                <a:latin typeface="+mn-lt"/>
                <a:ea typeface="+mn-ea"/>
                <a:cs typeface="+mn-cs"/>
              </a:defRPr>
            </a:lvl4pPr>
            <a:lvl5pPr marL="1828800" indent="-228600" algn="l" rtl="0" eaLnBrk="0" fontAlgn="base" latinLnBrk="0" hangingPunct="0">
              <a:spcBef>
                <a:spcPts val="400"/>
              </a:spcBef>
              <a:spcAft>
                <a:spcPct val="0"/>
              </a:spcAft>
              <a:buClr>
                <a:srgbClr val="D8B25C"/>
              </a:buClr>
              <a:buSzPct val="65000"/>
              <a:buFont typeface="Wingdings" pitchFamily="2" charset="2"/>
              <a:buChar char=""/>
              <a:defRPr kumimoji="0" sz="2000" kern="1200">
                <a:solidFill>
                  <a:schemeClr val="lt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lt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lt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lt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lt1"/>
                </a:solidFill>
                <a:latin typeface="+mn-lt"/>
                <a:ea typeface="+mn-ea"/>
                <a:cs typeface="+mn-cs"/>
              </a:defRPr>
            </a:lvl9pPr>
            <a:extLst/>
          </a:lstStyle>
          <a:p>
            <a:pPr algn="ctr">
              <a:buClr>
                <a:srgbClr val="DD8047"/>
              </a:buClr>
              <a:defRPr/>
            </a:pPr>
            <a:endParaRPr lang="en-US" sz="3600" dirty="0" smtClean="0">
              <a:latin typeface="Aharoni" pitchFamily="2" charset="-79"/>
              <a:ea typeface="Arial Unicode MS" pitchFamily="34" charset="-128"/>
              <a:cs typeface="Arial Unicode MS" pitchFamily="34" charset="-128"/>
            </a:endParaRPr>
          </a:p>
          <a:p>
            <a:pPr algn="ctr">
              <a:buClr>
                <a:srgbClr val="DD8047"/>
              </a:buClr>
              <a:defRPr/>
            </a:pPr>
            <a:endParaRPr lang="en-US" sz="3600" dirty="0" smtClean="0">
              <a:latin typeface="Aharoni" pitchFamily="2" charset="-79"/>
              <a:ea typeface="Arial Unicode MS" pitchFamily="34" charset="-128"/>
              <a:cs typeface="Arial Unicode MS" pitchFamily="34" charset="-128"/>
            </a:endParaRPr>
          </a:p>
          <a:p>
            <a:pPr algn="ctr">
              <a:spcBef>
                <a:spcPct val="50000"/>
              </a:spcBef>
              <a:defRPr/>
            </a:pPr>
            <a:r>
              <a:rPr lang="en-US" sz="3200" dirty="0">
                <a:latin typeface="Aharoni" pitchFamily="2" charset="-79"/>
                <a:ea typeface="Arial Unicode MS" pitchFamily="34" charset="-128"/>
                <a:cs typeface="Arial Unicode MS" pitchFamily="34" charset="-128"/>
              </a:rPr>
              <a:t>Thank You For your Attention!</a:t>
            </a:r>
          </a:p>
          <a:p>
            <a:pPr algn="ctr">
              <a:buClr>
                <a:srgbClr val="DD8047"/>
              </a:buClr>
              <a:defRPr/>
            </a:pPr>
            <a:endParaRPr lang="ar-SA" sz="3600" dirty="0" smtClean="0">
              <a:latin typeface="Aharoni" pitchFamily="2" charset="-79"/>
              <a:ea typeface="Arial Unicode MS" pitchFamily="34" charset="-128"/>
              <a:cs typeface="Arial Unicode MS" pitchFamily="34" charset="-128"/>
            </a:endParaRPr>
          </a:p>
          <a:p>
            <a:pPr marL="0" indent="0" algn="ctr">
              <a:buClr>
                <a:srgbClr val="DD8047"/>
              </a:buClr>
              <a:buFont typeface="Wingdings" pitchFamily="2" charset="2"/>
              <a:buNone/>
              <a:defRPr/>
            </a:pPr>
            <a:r>
              <a:rPr lang="en-US" sz="3200" dirty="0" smtClean="0">
                <a:latin typeface="Aharoni" pitchFamily="2" charset="-79"/>
                <a:ea typeface="Arial Unicode MS" pitchFamily="34" charset="-128"/>
                <a:cs typeface="Arial Unicode MS" pitchFamily="34" charset="-128"/>
              </a:rPr>
              <a:t>Dr. Adam Yagoub Abker Hamad </a:t>
            </a:r>
            <a:endParaRPr lang="ar-SA" sz="3200" dirty="0" smtClean="0">
              <a:latin typeface="Aharoni" pitchFamily="2" charset="-79"/>
              <a:ea typeface="Arial Unicode MS" pitchFamily="34" charset="-128"/>
              <a:cs typeface="Arial Unicode MS" pitchFamily="34" charset="-128"/>
            </a:endParaRPr>
          </a:p>
          <a:p>
            <a:pPr marL="0" indent="0" algn="ctr">
              <a:buClr>
                <a:srgbClr val="DD8047"/>
              </a:buClr>
              <a:buFont typeface="Wingdings" pitchFamily="2" charset="2"/>
              <a:buNone/>
              <a:defRPr/>
            </a:pPr>
            <a:r>
              <a:rPr lang="en-US" sz="3200" dirty="0" smtClean="0">
                <a:latin typeface="Aharoni" pitchFamily="2" charset="-79"/>
                <a:ea typeface="Arial Unicode MS" pitchFamily="34" charset="-128"/>
                <a:cs typeface="Arial Unicode MS" pitchFamily="34" charset="-128"/>
              </a:rPr>
              <a:t>Assistant professor- of Business Administration </a:t>
            </a:r>
          </a:p>
          <a:p>
            <a:pPr marL="0" indent="0" algn="ctr">
              <a:buClr>
                <a:srgbClr val="DD8047"/>
              </a:buClr>
              <a:buFont typeface="Wingdings" pitchFamily="2" charset="2"/>
              <a:buNone/>
              <a:defRPr/>
            </a:pPr>
            <a:r>
              <a:rPr lang="en-US" sz="3200" dirty="0">
                <a:latin typeface="Aharoni" pitchFamily="2" charset="-79"/>
                <a:ea typeface="Arial Unicode MS" pitchFamily="34" charset="-128"/>
                <a:cs typeface="Arial Unicode MS" pitchFamily="34" charset="-128"/>
              </a:rPr>
              <a:t>EVERYONE’S SAMART- </a:t>
            </a:r>
            <a:r>
              <a:rPr lang="en-US" sz="3200" dirty="0" err="1" smtClean="0">
                <a:latin typeface="Aharoni" pitchFamily="2" charset="-79"/>
                <a:ea typeface="Arial Unicode MS" pitchFamily="34" charset="-128"/>
                <a:cs typeface="Arial Unicode MS" pitchFamily="34" charset="-128"/>
              </a:rPr>
              <a:t>Uni</a:t>
            </a:r>
            <a:r>
              <a:rPr lang="en-US" sz="3200" dirty="0" smtClean="0">
                <a:latin typeface="Aharoni" pitchFamily="2" charset="-79"/>
                <a:ea typeface="Arial Unicode MS" pitchFamily="34" charset="-128"/>
                <a:cs typeface="Arial Unicode MS" pitchFamily="34" charset="-128"/>
              </a:rPr>
              <a:t> </a:t>
            </a:r>
            <a:endParaRPr lang="ar-SA" sz="3200" dirty="0">
              <a:latin typeface="Aharoni" pitchFamily="2" charset="-79"/>
              <a:ea typeface="Arial Unicode MS" pitchFamily="34" charset="-128"/>
              <a:cs typeface="Arial Unicode MS" pitchFamily="34" charset="-128"/>
            </a:endParaRPr>
          </a:p>
          <a:p>
            <a:pPr algn="ctr">
              <a:buClr>
                <a:srgbClr val="DD8047"/>
              </a:buClr>
              <a:defRPr/>
            </a:pPr>
            <a:endParaRPr lang="ar-SA" sz="3200" b="1" dirty="0" smtClean="0">
              <a:solidFill>
                <a:schemeClr val="bg1"/>
              </a:solidFill>
              <a:latin typeface="Arial Unicode MS" pitchFamily="34" charset="-128"/>
              <a:ea typeface="Arial Unicode MS" pitchFamily="34" charset="-128"/>
              <a:cs typeface="Arial Unicode MS" pitchFamily="34" charset="-128"/>
            </a:endParaRPr>
          </a:p>
          <a:p>
            <a:pPr algn="ctr">
              <a:buClr>
                <a:srgbClr val="DD8047"/>
              </a:buClr>
              <a:defRPr/>
            </a:pPr>
            <a:endParaRPr lang="en-US" sz="3200" b="1" dirty="0">
              <a:solidFill>
                <a:schemeClr val="bg1"/>
              </a:solidFill>
              <a:latin typeface="Arial Unicode MS" pitchFamily="34" charset="-128"/>
              <a:ea typeface="Arial Unicode MS" pitchFamily="34" charset="-128"/>
              <a:cs typeface="Arial Unicode MS" pitchFamily="34" charset="-128"/>
            </a:endParaRPr>
          </a:p>
        </p:txBody>
      </p:sp>
      <p:pic>
        <p:nvPicPr>
          <p:cNvPr id="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113907" y="2356327"/>
            <a:ext cx="1632821" cy="1333046"/>
          </a:xfrm>
          <a:prstGeom prst="rect">
            <a:avLst/>
          </a:prstGeom>
        </p:spPr>
      </p:pic>
    </p:spTree>
    <p:extLst>
      <p:ext uri="{BB962C8B-B14F-4D97-AF65-F5344CB8AC3E}">
        <p14:creationId xmlns:p14="http://schemas.microsoft.com/office/powerpoint/2010/main" val="2395107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898</TotalTime>
  <Words>2001</Words>
  <Application>Microsoft Office PowerPoint</Application>
  <PresentationFormat>Widescreen</PresentationFormat>
  <Paragraphs>280</Paragraphs>
  <Slides>58</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58</vt:i4>
      </vt:variant>
    </vt:vector>
  </HeadingPairs>
  <TitlesOfParts>
    <vt:vector size="69" baseType="lpstr">
      <vt:lpstr>Arial Unicode MS</vt:lpstr>
      <vt:lpstr>新細明體</vt:lpstr>
      <vt:lpstr>新細明體</vt:lpstr>
      <vt:lpstr>Aharoni</vt:lpstr>
      <vt:lpstr>Arial</vt:lpstr>
      <vt:lpstr>Calibri</vt:lpstr>
      <vt:lpstr>Calibri Light</vt:lpstr>
      <vt:lpstr>Times New Roman</vt:lpstr>
      <vt:lpstr>Wingdings</vt:lpstr>
      <vt:lpstr>Wingdings 2</vt:lpstr>
      <vt:lpstr>Office Theme</vt:lpstr>
      <vt:lpstr>Advanced Project Management LECTURE 2</vt:lpstr>
      <vt:lpstr>Learning Outcomes</vt:lpstr>
      <vt:lpstr>Lecture Overview </vt:lpstr>
      <vt:lpstr>What Is Quality?</vt:lpstr>
      <vt:lpstr>Project Quality Management</vt:lpstr>
      <vt:lpstr>Project Quality Management Definition</vt:lpstr>
      <vt:lpstr>Project Quality Management Processes</vt:lpstr>
      <vt:lpstr>Project Quality Management Summary</vt:lpstr>
      <vt:lpstr>1. Quality Planning</vt:lpstr>
      <vt:lpstr>1. Quality Planning</vt:lpstr>
      <vt:lpstr>1. Quality Planning</vt:lpstr>
      <vt:lpstr>Quality Planning Flowchart</vt:lpstr>
      <vt:lpstr>Quality Planning Inputs</vt:lpstr>
      <vt:lpstr>Quality Planning Inputs</vt:lpstr>
      <vt:lpstr>Quality Planning Inputs</vt:lpstr>
      <vt:lpstr>Quality Planning Inputs</vt:lpstr>
      <vt:lpstr>Tools and Techniques for Quality Planning</vt:lpstr>
      <vt:lpstr>Tools and Techniques for Quality Planning</vt:lpstr>
      <vt:lpstr>Tools and Techniques for Quality Planning</vt:lpstr>
      <vt:lpstr>Tools and Techniques for Quality Planning</vt:lpstr>
      <vt:lpstr>Tools and Techniques for Quality Planning</vt:lpstr>
      <vt:lpstr>Tools and Techniques for Quality Planning</vt:lpstr>
      <vt:lpstr>Tools and Techniques for Quality Planning</vt:lpstr>
      <vt:lpstr>Tools and Techniques for Quality Planning</vt:lpstr>
      <vt:lpstr>Tools and Techniques for Quality Planning</vt:lpstr>
      <vt:lpstr>Outputs from Quality Planning </vt:lpstr>
      <vt:lpstr>Outputs from Quality Planning </vt:lpstr>
      <vt:lpstr>Outputs from Quality Planning </vt:lpstr>
      <vt:lpstr>Outputs from Quality Planning </vt:lpstr>
      <vt:lpstr>2. Quality Assurance</vt:lpstr>
      <vt:lpstr>2. Quality Assurance</vt:lpstr>
      <vt:lpstr>2. Quality Assurance</vt:lpstr>
      <vt:lpstr>2. Quality Assurance</vt:lpstr>
      <vt:lpstr>2. Quality Assurance</vt:lpstr>
      <vt:lpstr>Quality Assurance Flowchart</vt:lpstr>
      <vt:lpstr>Inputs To Quality Assurance</vt:lpstr>
      <vt:lpstr>Inputs To Quality Assurance</vt:lpstr>
      <vt:lpstr>Inputs To Quality Assurance</vt:lpstr>
      <vt:lpstr>Tools and Techniques For Quality Assurance</vt:lpstr>
      <vt:lpstr>Tools and Techniques For Quality Assurance</vt:lpstr>
      <vt:lpstr>Outputs From Quality Assurance</vt:lpstr>
      <vt:lpstr>Outputs From Quality Assurance</vt:lpstr>
      <vt:lpstr>3. Quality Control</vt:lpstr>
      <vt:lpstr>3. Quality Control</vt:lpstr>
      <vt:lpstr>3. Quality Control</vt:lpstr>
      <vt:lpstr>Quality Control Flowchart</vt:lpstr>
      <vt:lpstr>Inputs To Quality Control</vt:lpstr>
      <vt:lpstr>Inputs To Quality Control</vt:lpstr>
      <vt:lpstr>Tools and Techniques for Quality Control</vt:lpstr>
      <vt:lpstr>Tools and Techniques for Quality Control</vt:lpstr>
      <vt:lpstr>Tools and Techniques for Quality Control</vt:lpstr>
      <vt:lpstr>Tools and Techniques for Quality Control</vt:lpstr>
      <vt:lpstr>Tools and Techniques for Quality Control</vt:lpstr>
      <vt:lpstr>Outputs for Quality Control</vt:lpstr>
      <vt:lpstr>Outputs for Quality Control</vt:lpstr>
      <vt:lpstr>Outputs for Quality Control</vt:lpstr>
      <vt:lpstr>Outputs for Quality Control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cp:lastModifiedBy>
  <cp:revision>73</cp:revision>
  <dcterms:created xsi:type="dcterms:W3CDTF">2020-10-15T07:04:09Z</dcterms:created>
  <dcterms:modified xsi:type="dcterms:W3CDTF">2021-01-11T08:05:08Z</dcterms:modified>
</cp:coreProperties>
</file>