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686" r:id="rId2"/>
  </p:sldMasterIdLst>
  <p:notesMasterIdLst>
    <p:notesMasterId r:id="rId41"/>
  </p:notesMasterIdLst>
  <p:sldIdLst>
    <p:sldId id="585" r:id="rId3"/>
    <p:sldId id="619" r:id="rId4"/>
    <p:sldId id="693" r:id="rId5"/>
    <p:sldId id="694" r:id="rId6"/>
    <p:sldId id="695" r:id="rId7"/>
    <p:sldId id="696" r:id="rId8"/>
    <p:sldId id="697" r:id="rId9"/>
    <p:sldId id="698" r:id="rId10"/>
    <p:sldId id="699" r:id="rId11"/>
    <p:sldId id="700" r:id="rId12"/>
    <p:sldId id="701" r:id="rId13"/>
    <p:sldId id="702" r:id="rId14"/>
    <p:sldId id="703" r:id="rId15"/>
    <p:sldId id="704" r:id="rId16"/>
    <p:sldId id="705" r:id="rId17"/>
    <p:sldId id="706" r:id="rId18"/>
    <p:sldId id="707" r:id="rId19"/>
    <p:sldId id="708" r:id="rId20"/>
    <p:sldId id="709" r:id="rId21"/>
    <p:sldId id="710" r:id="rId22"/>
    <p:sldId id="711" r:id="rId23"/>
    <p:sldId id="712" r:id="rId24"/>
    <p:sldId id="713" r:id="rId25"/>
    <p:sldId id="714" r:id="rId26"/>
    <p:sldId id="715" r:id="rId27"/>
    <p:sldId id="716" r:id="rId28"/>
    <p:sldId id="717" r:id="rId29"/>
    <p:sldId id="718" r:id="rId30"/>
    <p:sldId id="719" r:id="rId31"/>
    <p:sldId id="720" r:id="rId32"/>
    <p:sldId id="721" r:id="rId33"/>
    <p:sldId id="722" r:id="rId34"/>
    <p:sldId id="723" r:id="rId35"/>
    <p:sldId id="724" r:id="rId36"/>
    <p:sldId id="725" r:id="rId37"/>
    <p:sldId id="726" r:id="rId38"/>
    <p:sldId id="727" r:id="rId39"/>
    <p:sldId id="5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5"/>
            <p14:sldId id="619"/>
            <p14:sldId id="693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customXml" Target="../customXml/item1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49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25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029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653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220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91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728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348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769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554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120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04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460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03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873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3726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0142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4215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567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2559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2802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1244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2434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226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292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2893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484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21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13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9" y="2785710"/>
            <a:ext cx="40934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Economics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3407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MGM112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1528" y="189477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الإنتاج والتكاليف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0284B9B-0BC8-60D1-64C1-E7EE14C2588F}"/>
              </a:ext>
            </a:extLst>
          </p:cNvPr>
          <p:cNvSpPr>
            <a:spLocks noGrp="1"/>
          </p:cNvSpPr>
          <p:nvPr/>
        </p:nvSpPr>
        <p:spPr bwMode="auto">
          <a:xfrm>
            <a:off x="942308" y="2515940"/>
            <a:ext cx="4578626" cy="295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how economists measure a firm’s cost of production and profit.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the firm’s Production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the relationship between a firm’s output and labor employed in the short run.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the firm’s costs in the short run.</a:t>
            </a:r>
            <a:endParaRPr lang="ar-EG" sz="2000" dirty="0">
              <a:latin typeface="Alexandria"/>
            </a:endParaRP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4DB0CD-AD46-373F-BCF6-16AC7B80C7E6}"/>
              </a:ext>
            </a:extLst>
          </p:cNvPr>
          <p:cNvSpPr txBox="1"/>
          <p:nvPr/>
        </p:nvSpPr>
        <p:spPr>
          <a:xfrm>
            <a:off x="5957888" y="2547262"/>
            <a:ext cx="503708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اشرح</a:t>
            </a:r>
            <a:r>
              <a:rPr lang="en-US" sz="2000" dirty="0"/>
              <a:t> </a:t>
            </a:r>
            <a:r>
              <a:rPr lang="en-US" sz="2000" dirty="0" err="1"/>
              <a:t>كيف</a:t>
            </a:r>
            <a:r>
              <a:rPr lang="en-US" sz="2000" dirty="0"/>
              <a:t> </a:t>
            </a:r>
            <a:r>
              <a:rPr lang="en-US" sz="2000" dirty="0" err="1"/>
              <a:t>يقيس</a:t>
            </a:r>
            <a:r>
              <a:rPr lang="en-US" sz="2000" dirty="0"/>
              <a:t> </a:t>
            </a:r>
            <a:r>
              <a:rPr lang="en-US" sz="2000" dirty="0" err="1"/>
              <a:t>خبراء</a:t>
            </a:r>
            <a:r>
              <a:rPr lang="en-US" sz="2000" dirty="0"/>
              <a:t> </a:t>
            </a:r>
            <a:r>
              <a:rPr lang="en-US" sz="2000" dirty="0" err="1"/>
              <a:t>الاقتصاد</a:t>
            </a:r>
            <a:r>
              <a:rPr lang="en-US" sz="2000" dirty="0"/>
              <a:t> </a:t>
            </a:r>
            <a:r>
              <a:rPr lang="en-US" sz="2000" dirty="0" err="1"/>
              <a:t>تكلفة</a:t>
            </a:r>
            <a:r>
              <a:rPr lang="en-US" sz="2000" dirty="0"/>
              <a:t> </a:t>
            </a:r>
            <a:r>
              <a:rPr lang="en-US" sz="2000" dirty="0" err="1"/>
              <a:t>الإنتاج</a:t>
            </a:r>
            <a:r>
              <a:rPr lang="en-US" sz="2000" dirty="0"/>
              <a:t> </a:t>
            </a:r>
            <a:r>
              <a:rPr lang="en-US" sz="2000" dirty="0" err="1"/>
              <a:t>والربح</a:t>
            </a:r>
            <a:r>
              <a:rPr lang="en-US" sz="2000" dirty="0"/>
              <a:t> </a:t>
            </a:r>
            <a:r>
              <a:rPr lang="en-US" sz="2000" dirty="0" err="1"/>
              <a:t>للشركة</a:t>
            </a:r>
            <a:r>
              <a:rPr lang="en-US" sz="2000" dirty="0"/>
              <a:t>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اشرح</a:t>
            </a:r>
            <a:r>
              <a:rPr lang="en-US" sz="2000" dirty="0"/>
              <a:t> </a:t>
            </a:r>
            <a:r>
              <a:rPr lang="en-US" sz="2000" dirty="0" err="1"/>
              <a:t>إنتاج</a:t>
            </a:r>
            <a:r>
              <a:rPr lang="en-US" sz="2000" dirty="0"/>
              <a:t> </a:t>
            </a:r>
            <a:r>
              <a:rPr lang="en-US" sz="2000" dirty="0" err="1"/>
              <a:t>الشركة</a:t>
            </a:r>
            <a:endParaRPr lang="en-US" sz="2000" dirty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اشرح</a:t>
            </a:r>
            <a:r>
              <a:rPr lang="en-US" sz="2000" dirty="0"/>
              <a:t> </a:t>
            </a:r>
            <a:r>
              <a:rPr lang="en-US" sz="2000" dirty="0" err="1"/>
              <a:t>العلاقة</a:t>
            </a:r>
            <a:r>
              <a:rPr lang="en-US" sz="2000" dirty="0"/>
              <a:t> </a:t>
            </a:r>
            <a:r>
              <a:rPr lang="en-US" sz="2000" dirty="0" err="1"/>
              <a:t>بين</a:t>
            </a:r>
            <a:r>
              <a:rPr lang="en-US" sz="2000" dirty="0"/>
              <a:t> </a:t>
            </a:r>
            <a:r>
              <a:rPr lang="en-US" sz="2000" dirty="0" err="1"/>
              <a:t>ناتج</a:t>
            </a:r>
            <a:r>
              <a:rPr lang="en-US" sz="2000" dirty="0"/>
              <a:t> </a:t>
            </a:r>
            <a:r>
              <a:rPr lang="en-US" sz="2000" dirty="0" err="1"/>
              <a:t>الشركة</a:t>
            </a:r>
            <a:r>
              <a:rPr lang="en-US" sz="2000" dirty="0"/>
              <a:t> </a:t>
            </a:r>
            <a:r>
              <a:rPr lang="en-US" sz="2000" dirty="0" err="1"/>
              <a:t>والعمالة</a:t>
            </a:r>
            <a:r>
              <a:rPr lang="en-US" sz="2000" dirty="0"/>
              <a:t> </a:t>
            </a:r>
            <a:r>
              <a:rPr lang="en-US" sz="2000" dirty="0" err="1"/>
              <a:t>المستخدمة</a:t>
            </a:r>
            <a:r>
              <a:rPr lang="en-US" sz="2000" dirty="0"/>
              <a:t> </a:t>
            </a:r>
            <a:r>
              <a:rPr lang="en-US" sz="2000" dirty="0" err="1"/>
              <a:t>في</a:t>
            </a:r>
            <a:r>
              <a:rPr lang="en-US" sz="2000" dirty="0"/>
              <a:t> </a:t>
            </a:r>
            <a:r>
              <a:rPr lang="en-US" sz="2000" dirty="0" err="1"/>
              <a:t>الأمد</a:t>
            </a:r>
            <a:r>
              <a:rPr lang="en-US" sz="2000" dirty="0"/>
              <a:t> </a:t>
            </a:r>
            <a:r>
              <a:rPr lang="en-US" sz="2000" dirty="0" err="1"/>
              <a:t>القريب</a:t>
            </a:r>
            <a:r>
              <a:rPr lang="en-US" sz="2000" dirty="0"/>
              <a:t>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اشرح</a:t>
            </a:r>
            <a:r>
              <a:rPr lang="en-US" sz="2000" dirty="0"/>
              <a:t> </a:t>
            </a:r>
            <a:r>
              <a:rPr lang="en-US" sz="2000" dirty="0" err="1"/>
              <a:t>تكاليف</a:t>
            </a:r>
            <a:r>
              <a:rPr lang="en-US" sz="2000" dirty="0"/>
              <a:t> </a:t>
            </a:r>
            <a:r>
              <a:rPr lang="en-US" sz="2000" dirty="0" err="1"/>
              <a:t>الشركة</a:t>
            </a:r>
            <a:r>
              <a:rPr lang="en-US" sz="2000" dirty="0"/>
              <a:t> </a:t>
            </a:r>
            <a:r>
              <a:rPr lang="en-US" sz="2000" dirty="0" err="1"/>
              <a:t>في</a:t>
            </a:r>
            <a:r>
              <a:rPr lang="en-US" sz="2000" dirty="0"/>
              <a:t> </a:t>
            </a:r>
            <a:r>
              <a:rPr lang="en-US" sz="2000" dirty="0" err="1"/>
              <a:t>الأمد</a:t>
            </a:r>
            <a:r>
              <a:rPr lang="en-US" sz="2000" dirty="0"/>
              <a:t> </a:t>
            </a:r>
            <a:r>
              <a:rPr lang="en-US" sz="2000" dirty="0" err="1"/>
              <a:t>القريب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E180D4A7-C9FB-4DFB-919C-405C955672EB}">
      <p14:showEvtLst xmlns:p14="http://schemas.microsoft.com/office/powerpoint/2010/main">
        <p14:playEvt time="0" objId="9"/>
        <p14:pauseEvt time="0" objId="9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الإنتاج والتكاليف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093E53-2631-0D8C-7493-32FE46D6B400}"/>
              </a:ext>
            </a:extLst>
          </p:cNvPr>
          <p:cNvSpPr/>
          <p:nvPr/>
        </p:nvSpPr>
        <p:spPr>
          <a:xfrm>
            <a:off x="2916460" y="2136073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432D8E6-9D55-48C6-F29E-0ADD0E2D075B}"/>
              </a:ext>
            </a:extLst>
          </p:cNvPr>
          <p:cNvSpPr txBox="1"/>
          <p:nvPr/>
        </p:nvSpPr>
        <p:spPr>
          <a:xfrm>
            <a:off x="3009586" y="2229199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1) Calculating Profit</a:t>
            </a:r>
            <a:r>
              <a:rPr lang="ar-EG" sz="2400" b="1" kern="1200" dirty="0">
                <a:solidFill>
                  <a:srgbClr val="002060"/>
                </a:solidFill>
                <a:latin typeface="Alexandria"/>
              </a:rPr>
              <a:t>حساب الربح </a:t>
            </a:r>
            <a:endParaRPr lang="en-US" sz="2400" b="1" kern="1200" dirty="0">
              <a:solidFill>
                <a:srgbClr val="00206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634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حساب الربح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0B3927-B61D-40BB-DA4B-772239CE74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609" t="29942" r="5345" b="35839"/>
          <a:stretch/>
        </p:blipFill>
        <p:spPr>
          <a:xfrm>
            <a:off x="2146586" y="1832510"/>
            <a:ext cx="8938591" cy="409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7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حساب الربح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96C3054-A9F6-A5BA-D6DF-072972D7EC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826" t="36894" r="10435" b="37191"/>
          <a:stretch/>
        </p:blipFill>
        <p:spPr>
          <a:xfrm>
            <a:off x="762000" y="2385111"/>
            <a:ext cx="5124450" cy="335441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E4DB0CD-AD46-373F-BCF6-16AC7B80C7E6}"/>
              </a:ext>
            </a:extLst>
          </p:cNvPr>
          <p:cNvSpPr txBox="1"/>
          <p:nvPr/>
        </p:nvSpPr>
        <p:spPr>
          <a:xfrm>
            <a:off x="5886450" y="2927614"/>
            <a:ext cx="519112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الربح المحاسبي = الإيراد الكلي – التكاليف الصريحة</a:t>
            </a:r>
            <a:endParaRPr lang="en-US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3C3C29-A517-C745-BF45-848BB469E515}"/>
              </a:ext>
            </a:extLst>
          </p:cNvPr>
          <p:cNvSpPr txBox="1"/>
          <p:nvPr/>
        </p:nvSpPr>
        <p:spPr>
          <a:xfrm>
            <a:off x="5886450" y="4611412"/>
            <a:ext cx="51911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الربح الاقتصادي = الإيراد الكلي – (التكاليف الصريحة + التكاليف الضمنية)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6178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حساب الربح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F71640-B6ED-5B55-7113-698A83F756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5" b="6962"/>
          <a:stretch/>
        </p:blipFill>
        <p:spPr bwMode="auto">
          <a:xfrm>
            <a:off x="1779122" y="1825076"/>
            <a:ext cx="8489035" cy="32379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A3F7E82-CB17-EEF0-7C43-CC67077D4B46}"/>
              </a:ext>
            </a:extLst>
          </p:cNvPr>
          <p:cNvSpPr txBox="1"/>
          <p:nvPr/>
        </p:nvSpPr>
        <p:spPr>
          <a:xfrm>
            <a:off x="6159499" y="5040244"/>
            <a:ext cx="450056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The cost of treating diseases that result from pollution would be considered an Economic implicit cost of production.  </a:t>
            </a:r>
          </a:p>
        </p:txBody>
      </p:sp>
    </p:spTree>
    <p:extLst>
      <p:ext uri="{BB962C8B-B14F-4D97-AF65-F5344CB8AC3E}">
        <p14:creationId xmlns:p14="http://schemas.microsoft.com/office/powerpoint/2010/main" val="326203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حساب الربح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FB6818-4E1A-F0C1-AD4A-7D39BAACDB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26" y="1903342"/>
            <a:ext cx="8611064" cy="404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22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84840" y="1685495"/>
            <a:ext cx="11422320" cy="5007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حساب الربح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CD61BB-F157-AA30-8727-628896F3A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98" y="1955824"/>
            <a:ext cx="5529262" cy="46822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B1BC182-579D-88B6-EF1B-18B4B111284F}"/>
              </a:ext>
            </a:extLst>
          </p:cNvPr>
          <p:cNvSpPr txBox="1"/>
          <p:nvPr/>
        </p:nvSpPr>
        <p:spPr>
          <a:xfrm>
            <a:off x="6277900" y="1975427"/>
            <a:ext cx="5191125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000" dirty="0"/>
              <a:t>إذا كان 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 err="1"/>
              <a:t>الايراد</a:t>
            </a:r>
            <a:r>
              <a:rPr lang="ar-EG" sz="2000" dirty="0"/>
              <a:t> الكلي = 1000000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الأجور للعمال = 300000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المنافع = 10000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التأمين = 20000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شراء معدات = 500000</a:t>
            </a:r>
          </a:p>
          <a:p>
            <a:pPr algn="r" rtl="1"/>
            <a:r>
              <a:rPr lang="ar-EG" sz="2000" b="1" dirty="0">
                <a:solidFill>
                  <a:schemeClr val="accent5"/>
                </a:solidFill>
              </a:rPr>
              <a:t>احسب الربح المحاسبي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الربح المحاسبي = الإيراد الكلي – التكاليف الصريحة = 1000000 – 300000-10000-20000-500000 = </a:t>
            </a:r>
            <a:r>
              <a:rPr lang="ar-EG" sz="2000" b="1" u="sng" dirty="0"/>
              <a:t>170000 $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b="1" dirty="0">
                <a:solidFill>
                  <a:schemeClr val="accent5"/>
                </a:solidFill>
              </a:rPr>
              <a:t>احسب الربح الاقتصادي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الإيراد الكلي – (التكاليف الصريحة + التكاليف الضمنية) = 1000000 – 300000 – 10000- 20000 – 500000- 80000 – 50000 </a:t>
            </a:r>
            <a:r>
              <a:rPr lang="ar-EG" sz="2000" b="1" u="sng" dirty="0"/>
              <a:t>= 40000$</a:t>
            </a:r>
            <a:endParaRPr lang="en-US" sz="2000" b="1" u="sng" dirty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26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والتكاليف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093E53-2631-0D8C-7493-32FE46D6B400}"/>
              </a:ext>
            </a:extLst>
          </p:cNvPr>
          <p:cNvSpPr/>
          <p:nvPr/>
        </p:nvSpPr>
        <p:spPr>
          <a:xfrm>
            <a:off x="2916460" y="2136073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432D8E6-9D55-48C6-F29E-0ADD0E2D075B}"/>
              </a:ext>
            </a:extLst>
          </p:cNvPr>
          <p:cNvSpPr txBox="1"/>
          <p:nvPr/>
        </p:nvSpPr>
        <p:spPr>
          <a:xfrm>
            <a:off x="3009586" y="2229199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2) Production</a:t>
            </a:r>
            <a:r>
              <a:rPr lang="ar-EG" sz="2400" b="1" kern="1200" dirty="0" err="1">
                <a:solidFill>
                  <a:srgbClr val="002060"/>
                </a:solidFill>
                <a:latin typeface="Alexandria"/>
              </a:rPr>
              <a:t>الانتاج</a:t>
            </a:r>
            <a:r>
              <a:rPr lang="ar-EG" sz="2400" b="1" kern="1200" dirty="0">
                <a:solidFill>
                  <a:srgbClr val="002060"/>
                </a:solidFill>
                <a:latin typeface="Alexandria"/>
              </a:rPr>
              <a:t> </a:t>
            </a:r>
            <a:endParaRPr lang="en-US" sz="2400" b="1" kern="1200" dirty="0">
              <a:solidFill>
                <a:srgbClr val="00206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1355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EA76C8-9DDE-B54B-5506-2CC3F216AF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58" t="16688" r="36789" b="51313"/>
          <a:stretch/>
        </p:blipFill>
        <p:spPr>
          <a:xfrm>
            <a:off x="894094" y="2764585"/>
            <a:ext cx="5363831" cy="221223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AF4E778-C6E6-D420-8E46-7C41E94FD2E1}"/>
              </a:ext>
            </a:extLst>
          </p:cNvPr>
          <p:cNvSpPr txBox="1"/>
          <p:nvPr/>
        </p:nvSpPr>
        <p:spPr>
          <a:xfrm>
            <a:off x="6257925" y="2901205"/>
            <a:ext cx="462279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/>
              <a:t>الإنتاج</a:t>
            </a:r>
            <a:r>
              <a:rPr lang="ar-EG" sz="2400" dirty="0"/>
              <a:t> يعني: أي نشاط يخلق قيمة 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 err="1"/>
              <a:t>او</a:t>
            </a:r>
            <a:r>
              <a:rPr lang="ar-EG" sz="2400" dirty="0"/>
              <a:t> بعبارة </a:t>
            </a:r>
            <a:r>
              <a:rPr lang="ar-EG" sz="2400" dirty="0" err="1"/>
              <a:t>اخري</a:t>
            </a:r>
            <a:r>
              <a:rPr lang="ar-EG" sz="2400" dirty="0"/>
              <a:t> الإنتاج هو تحويل المدخلات مثل (رأس المال والمعدات والعمالة والأرض وما الي ذلك) الي مخرجات مثل السلع أو الخدمات.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4814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A536DB-9C18-97F4-E711-B8B13C4F91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26" t="15248" r="40326" b="23465"/>
          <a:stretch/>
        </p:blipFill>
        <p:spPr>
          <a:xfrm>
            <a:off x="2032009" y="1862057"/>
            <a:ext cx="8540716" cy="415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67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2B9075-6EE5-66F8-6CB3-E8A66CF0A9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10" t="10244" r="43636" b="53537"/>
          <a:stretch/>
        </p:blipFill>
        <p:spPr>
          <a:xfrm>
            <a:off x="1055576" y="2666139"/>
            <a:ext cx="5202349" cy="240912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FF0C420-F72A-81E2-705C-A5334FA7225B}"/>
              </a:ext>
            </a:extLst>
          </p:cNvPr>
          <p:cNvSpPr txBox="1"/>
          <p:nvPr/>
        </p:nvSpPr>
        <p:spPr>
          <a:xfrm>
            <a:off x="5209750" y="2839135"/>
            <a:ext cx="562167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/>
              <a:t>هناك 3 مفاهيم للإنتاج:</a:t>
            </a:r>
            <a:endParaRPr lang="ar-EG" sz="2400" dirty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/>
              <a:t>الإنتاج الكلي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/>
              <a:t>الإنتاج المتوسط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/>
              <a:t>الإنتاج الحدي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1468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AF793E-5F9D-D401-DE6B-402B10B421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62" t="10245" r="36304" b="60471"/>
          <a:stretch/>
        </p:blipFill>
        <p:spPr>
          <a:xfrm>
            <a:off x="1055577" y="2769935"/>
            <a:ext cx="5691818" cy="257756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4950" y="1883964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(1)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762647-3AE2-52C1-D247-3350D20FDECE}"/>
              </a:ext>
            </a:extLst>
          </p:cNvPr>
          <p:cNvSpPr txBox="1"/>
          <p:nvPr/>
        </p:nvSpPr>
        <p:spPr>
          <a:xfrm>
            <a:off x="6666320" y="3120488"/>
            <a:ext cx="454899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/>
              <a:t>الإنتاج الكلي هو </a:t>
            </a:r>
            <a:r>
              <a:rPr lang="ar-EG" sz="2400" b="1" dirty="0" err="1"/>
              <a:t>اجمالي</a:t>
            </a:r>
            <a:r>
              <a:rPr lang="ar-EG" sz="2400" b="1" dirty="0"/>
              <a:t> كمية السلع والخدمات التي تم </a:t>
            </a:r>
            <a:r>
              <a:rPr lang="ar-EG" sz="2400" b="1" dirty="0" err="1"/>
              <a:t>انتاجها</a:t>
            </a:r>
            <a:r>
              <a:rPr lang="ar-EG" sz="2400" b="1" dirty="0"/>
              <a:t> بواسطة الشركة خلال فترة زمنية معينة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2299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4950" y="1883964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(2)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7F9DF2-0CAA-288A-2526-84C07527E3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44" t="10245" r="37608" b="36225"/>
          <a:stretch/>
        </p:blipFill>
        <p:spPr>
          <a:xfrm>
            <a:off x="1194213" y="2384435"/>
            <a:ext cx="5206975" cy="35069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D5B7952-5BD2-F11A-6C5A-BAAD8BF3E268}"/>
              </a:ext>
            </a:extLst>
          </p:cNvPr>
          <p:cNvSpPr txBox="1"/>
          <p:nvPr/>
        </p:nvSpPr>
        <p:spPr>
          <a:xfrm>
            <a:off x="6641095" y="3304724"/>
            <a:ext cx="45489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/>
              <a:t>الإنتاج المتوسط هو </a:t>
            </a:r>
            <a:r>
              <a:rPr lang="ar-EG" sz="2400" b="1" dirty="0" err="1"/>
              <a:t>اجمالي</a:t>
            </a:r>
            <a:r>
              <a:rPr lang="ar-EG" sz="2400" b="1" dirty="0"/>
              <a:t> الإنتاج علي عامل الإنتاج مثل عدد العمال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5262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4950" y="1883964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(3)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1F0940-6897-C7AC-16AB-C532B7839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35" t="10245" r="37935" b="26459"/>
          <a:stretch/>
        </p:blipFill>
        <p:spPr>
          <a:xfrm>
            <a:off x="1055577" y="2313252"/>
            <a:ext cx="5706025" cy="337434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E18F88F-4B07-4738-B58E-F16A902D8B1E}"/>
              </a:ext>
            </a:extLst>
          </p:cNvPr>
          <p:cNvSpPr txBox="1"/>
          <p:nvPr/>
        </p:nvSpPr>
        <p:spPr>
          <a:xfrm>
            <a:off x="6865713" y="2439540"/>
            <a:ext cx="454899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b="1" dirty="0"/>
              <a:t>الإنتاج الحدي هو: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b="1" dirty="0"/>
              <a:t> معدل التغير في إجمالي الإنتاج بالنسبة لعامل ما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b="1" dirty="0"/>
              <a:t>أو هو معدل التغير في إجمالي الإنتاج مقسوما علي معدل التغير في عدد العمال مع بقاء العوامل </a:t>
            </a:r>
            <a:r>
              <a:rPr lang="ar-EG" b="1" dirty="0" err="1"/>
              <a:t>الاخري</a:t>
            </a:r>
            <a:endParaRPr lang="ar-EG" b="1" dirty="0"/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b="1" dirty="0"/>
              <a:t>أو هو الإضافة الي إجمالي الإنتاج نتيجة زيادة وحدة واحدة إضافية من مدخلات الإنتاج (علي سبيل المثال زيادة عامل واحد) مع بقاء العوامل </a:t>
            </a:r>
            <a:r>
              <a:rPr lang="ar-EG" b="1" dirty="0" err="1"/>
              <a:t>الاخري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67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49D351-A81A-F151-FD98-9CCC340FA9A9}"/>
              </a:ext>
            </a:extLst>
          </p:cNvPr>
          <p:cNvSpPr txBox="1"/>
          <p:nvPr/>
        </p:nvSpPr>
        <p:spPr>
          <a:xfrm>
            <a:off x="673313" y="2223738"/>
            <a:ext cx="47416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ctr">
              <a:buAutoNum type="alphaUcParenR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The relationship between a firm’s output and labor employed</a:t>
            </a:r>
            <a:endParaRPr lang="ar-EG" sz="2000" b="1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F46C8B-793C-12E3-1E3E-686BC6F1FC4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73313" y="3037541"/>
            <a:ext cx="5556038" cy="2640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u="sng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  <a:ea typeface="Times New Roman" panose="02020603050405020304" pitchFamily="18" charset="0"/>
              </a:rPr>
              <a:t>In Short run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: :It is a time frame in which to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increase output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with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 fixed capital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, a firm must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increase the quantity of labor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it uses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</a:rPr>
              <a:t>The short run is a time period in which some resources are fixed, and other variables</a:t>
            </a:r>
            <a:endParaRPr lang="ar-EG" sz="20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latin typeface="Alexandria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latin typeface="Alexandria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EB93455-70E0-AEAB-CD47-A4E980A963FB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696268" y="2838397"/>
            <a:ext cx="5556038" cy="2640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latin typeface="Alexandria"/>
            </a:endParaRPr>
          </a:p>
          <a:p>
            <a:pPr mar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</a:rPr>
              <a:t>في المدى القصير: :إنه إطار زمني لزيادة الإنتاج برأس مال ثابت، يجب على الشركة زيادة كمية العمالة التي تستخدمها</a:t>
            </a:r>
          </a:p>
          <a:p>
            <a:pPr marL="0" indent="0" algn="r" rtl="1"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latin typeface="Alexandria"/>
            </a:endParaRPr>
          </a:p>
          <a:p>
            <a:pPr mar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</a:rPr>
              <a:t>المدى القصير هو فترة زمنية تكون فيها بعض الموارد ثابتة، ومورد </a:t>
            </a:r>
            <a:r>
              <a:rPr lang="ar-EG" sz="2000" dirty="0" err="1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</a:rPr>
              <a:t>اخر</a:t>
            </a:r>
            <a:r>
              <a:rPr lang="ar-EG" sz="20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</a:rPr>
              <a:t> متغير</a:t>
            </a:r>
            <a:endParaRPr lang="en-US" sz="20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latin typeface="Alexandria"/>
            </a:endParaRPr>
          </a:p>
          <a:p>
            <a:pPr marL="1143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A577C3-26C2-7251-BD49-801467DFFD8A}"/>
              </a:ext>
            </a:extLst>
          </p:cNvPr>
          <p:cNvSpPr txBox="1"/>
          <p:nvPr/>
        </p:nvSpPr>
        <p:spPr>
          <a:xfrm>
            <a:off x="6282453" y="2195623"/>
            <a:ext cx="47416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000" b="1" dirty="0">
                <a:solidFill>
                  <a:srgbClr val="0070C0"/>
                </a:solidFill>
                <a:latin typeface="Alexandria"/>
              </a:rPr>
              <a:t>العلاقة بين إنتاج الشركة والعمالة المستخدمة</a:t>
            </a:r>
            <a:endParaRPr lang="en-US" sz="2000" b="1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20028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D8F9B2-D355-E573-37DA-28E794C785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239" t="48435" r="23587" b="24625"/>
          <a:stretch/>
        </p:blipFill>
        <p:spPr>
          <a:xfrm>
            <a:off x="2671793" y="1903342"/>
            <a:ext cx="7216781" cy="402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1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1951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8217" y="313791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255220" y="51374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416037" y="784077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451D15-BE03-33DE-21CD-B06E1A4AF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82" t="27429" r="13913" b="7919"/>
          <a:stretch/>
        </p:blipFill>
        <p:spPr>
          <a:xfrm>
            <a:off x="1437041" y="134481"/>
            <a:ext cx="8351176" cy="6589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34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8BAD25-74C5-F8FF-7C1C-9A7293F0EC51}"/>
              </a:ext>
            </a:extLst>
          </p:cNvPr>
          <p:cNvSpPr txBox="1"/>
          <p:nvPr/>
        </p:nvSpPr>
        <p:spPr>
          <a:xfrm>
            <a:off x="2440788" y="2474893"/>
            <a:ext cx="712728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400" b="1" dirty="0">
                <a:solidFill>
                  <a:srgbClr val="0070C0"/>
                </a:solidFill>
                <a:latin typeface="Alexandria"/>
              </a:rPr>
              <a:t>العلاقة بين الإنتاجية الكلية والإنتاجية الحدية والإنتاجية المتوسطة</a:t>
            </a:r>
          </a:p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</a:rPr>
              <a:t>B) The relationship between total, marginal and average productivity</a:t>
            </a:r>
            <a:endParaRPr lang="ar-EG" sz="2400" b="1" dirty="0">
              <a:solidFill>
                <a:srgbClr val="0070C0"/>
              </a:solidFill>
              <a:latin typeface="Alexandria"/>
            </a:endParaRPr>
          </a:p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</a:rPr>
              <a:t>TP, AP, MP</a:t>
            </a:r>
          </a:p>
        </p:txBody>
      </p:sp>
    </p:spTree>
    <p:extLst>
      <p:ext uri="{BB962C8B-B14F-4D97-AF65-F5344CB8AC3E}">
        <p14:creationId xmlns:p14="http://schemas.microsoft.com/office/powerpoint/2010/main" val="363259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74562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54DCD0-CAE0-F11A-FBB1-4AE7781D22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82" t="29749" r="31087" b="14959"/>
          <a:stretch/>
        </p:blipFill>
        <p:spPr>
          <a:xfrm>
            <a:off x="0" y="82629"/>
            <a:ext cx="6414975" cy="66927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45B4E56-EF75-8277-62F5-AAE5D4CE76E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130" t="28405" r="11413" b="34292"/>
          <a:stretch/>
        </p:blipFill>
        <p:spPr>
          <a:xfrm>
            <a:off x="6414974" y="1212844"/>
            <a:ext cx="5777025" cy="507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24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الانتاج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 والتكاليف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093E53-2631-0D8C-7493-32FE46D6B400}"/>
              </a:ext>
            </a:extLst>
          </p:cNvPr>
          <p:cNvSpPr/>
          <p:nvPr/>
        </p:nvSpPr>
        <p:spPr>
          <a:xfrm>
            <a:off x="2916460" y="2136073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432D8E6-9D55-48C6-F29E-0ADD0E2D075B}"/>
              </a:ext>
            </a:extLst>
          </p:cNvPr>
          <p:cNvSpPr txBox="1"/>
          <p:nvPr/>
        </p:nvSpPr>
        <p:spPr>
          <a:xfrm>
            <a:off x="3009586" y="2229199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3) Cost</a:t>
            </a:r>
            <a:r>
              <a:rPr lang="ar-EG" sz="2400" b="1" kern="1200" dirty="0">
                <a:solidFill>
                  <a:srgbClr val="002060"/>
                </a:solidFill>
                <a:latin typeface="Alexandria"/>
              </a:rPr>
              <a:t>التكاليف </a:t>
            </a:r>
            <a:endParaRPr lang="en-US" sz="2400" b="1" kern="1200" dirty="0">
              <a:solidFill>
                <a:srgbClr val="00206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62501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التكاليف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985FCE-A34B-939F-EE05-A290EE82EC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426" t="23214" r="27500" b="19656"/>
          <a:stretch/>
        </p:blipFill>
        <p:spPr>
          <a:xfrm>
            <a:off x="762000" y="1955824"/>
            <a:ext cx="5760909" cy="389238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68DA994-7756-7CDA-10BD-E6C7163367F9}"/>
              </a:ext>
            </a:extLst>
          </p:cNvPr>
          <p:cNvSpPr txBox="1"/>
          <p:nvPr/>
        </p:nvSpPr>
        <p:spPr>
          <a:xfrm>
            <a:off x="6352815" y="2273779"/>
            <a:ext cx="5020487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/>
              <a:t>إجمالي التكاليف </a:t>
            </a:r>
            <a:r>
              <a:rPr lang="ar-EG" sz="2000" dirty="0" err="1"/>
              <a:t>او</a:t>
            </a:r>
            <a:r>
              <a:rPr lang="ar-EG" sz="2000" dirty="0"/>
              <a:t> التكاليف الكلية: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b="1" dirty="0">
                <a:solidFill>
                  <a:schemeClr val="accent5"/>
                </a:solidFill>
              </a:rPr>
              <a:t>إجمالي التكاليف </a:t>
            </a:r>
            <a:r>
              <a:rPr lang="ar-EG" sz="2000" b="1" dirty="0" err="1">
                <a:solidFill>
                  <a:schemeClr val="accent5"/>
                </a:solidFill>
              </a:rPr>
              <a:t>او</a:t>
            </a:r>
            <a:r>
              <a:rPr lang="ar-EG" sz="2000" b="1" dirty="0">
                <a:solidFill>
                  <a:schemeClr val="accent5"/>
                </a:solidFill>
              </a:rPr>
              <a:t> التكاليف الكلية </a:t>
            </a:r>
            <a:r>
              <a:rPr lang="ar-EG" sz="2000" dirty="0"/>
              <a:t>للشركة هي تكلفة جميع الموارد المستخدمة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b="1" dirty="0">
                <a:solidFill>
                  <a:schemeClr val="accent5"/>
                </a:solidFill>
              </a:rPr>
              <a:t>التكلفة الثابتة</a:t>
            </a:r>
            <a:r>
              <a:rPr lang="ar-EG" sz="2000" dirty="0"/>
              <a:t> هي تكلفة مدخلات الإنتاج الثابتة للشركة والتي لا تتغير مع الناتج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b="1" dirty="0">
                <a:solidFill>
                  <a:schemeClr val="accent5"/>
                </a:solidFill>
              </a:rPr>
              <a:t>التكلفة المتغيرة </a:t>
            </a:r>
            <a:r>
              <a:rPr lang="ar-EG" sz="2000" dirty="0"/>
              <a:t>هي تكلفة مدخلات الإنتاج المتغيرة للشركة والتي تتغير مع الناتج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b="1" dirty="0">
                <a:solidFill>
                  <a:schemeClr val="accent5"/>
                </a:solidFill>
              </a:rPr>
              <a:t>إجمالي التكاليف </a:t>
            </a:r>
            <a:r>
              <a:rPr lang="ar-EG" sz="2000" b="1" dirty="0" err="1">
                <a:solidFill>
                  <a:schemeClr val="accent5"/>
                </a:solidFill>
              </a:rPr>
              <a:t>او</a:t>
            </a:r>
            <a:r>
              <a:rPr lang="ar-EG" sz="2000" b="1" dirty="0">
                <a:solidFill>
                  <a:schemeClr val="accent5"/>
                </a:solidFill>
              </a:rPr>
              <a:t> التكاليف الكلية = التكلفة الثابتة  + التكلفة المتغيرة 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000" dirty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3785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التكاليف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BAABAAC-5F9E-5036-5583-BCA40F92F0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761" t="41542" r="39457" b="30232"/>
          <a:stretch/>
        </p:blipFill>
        <p:spPr>
          <a:xfrm>
            <a:off x="2478775" y="2024268"/>
            <a:ext cx="8093950" cy="369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التكاليف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D0DE1E-B30D-BAE7-7AC1-1EC3A1E118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30" t="10245" r="32501" b="29845"/>
          <a:stretch/>
        </p:blipFill>
        <p:spPr>
          <a:xfrm>
            <a:off x="4329113" y="1850620"/>
            <a:ext cx="4447811" cy="4175638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8F86E78-066C-41F3-87D3-1E1586144CDA}"/>
              </a:ext>
            </a:extLst>
          </p:cNvPr>
          <p:cNvSpPr txBox="1">
            <a:spLocks/>
          </p:cNvSpPr>
          <p:nvPr/>
        </p:nvSpPr>
        <p:spPr>
          <a:xfrm>
            <a:off x="762001" y="2206600"/>
            <a:ext cx="3567112" cy="35541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(TC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) increases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output increases.</a:t>
            </a:r>
          </a:p>
          <a:p>
            <a:pPr>
              <a:spcBef>
                <a:spcPts val="0"/>
              </a:spcBef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TVC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output increases</a:t>
            </a:r>
          </a:p>
          <a:p>
            <a:pPr>
              <a:spcBef>
                <a:spcPts val="0"/>
              </a:spcBef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(TFC) is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constant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—it graphs as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horizontal line</a:t>
            </a:r>
          </a:p>
          <a:p>
            <a:pPr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vertical distance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between the TC curve and the TVC curve is </a:t>
            </a:r>
            <a:r>
              <a:rPr lang="en-US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TFC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as illustrated by the two arrows.</a:t>
            </a: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TFC = TC – TVC</a:t>
            </a: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r" rtl="1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B9E4431-25A7-8AF1-99C2-DD31BAC0F480}"/>
              </a:ext>
            </a:extLst>
          </p:cNvPr>
          <p:cNvSpPr txBox="1">
            <a:spLocks/>
          </p:cNvSpPr>
          <p:nvPr/>
        </p:nvSpPr>
        <p:spPr>
          <a:xfrm>
            <a:off x="7734664" y="2640118"/>
            <a:ext cx="3567112" cy="35541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algn="r" rtl="1">
              <a:spcBef>
                <a:spcPts val="0"/>
              </a:spcBef>
            </a:pPr>
            <a:r>
              <a:rPr lang="en-US" sz="2000" b="1" dirty="0"/>
              <a:t>(TC) </a:t>
            </a:r>
            <a:r>
              <a:rPr lang="ar-EG" sz="2000" b="1" dirty="0"/>
              <a:t>تزداد مع زيادة الإنتاج.</a:t>
            </a:r>
          </a:p>
          <a:p>
            <a:pPr algn="r" rtl="1">
              <a:spcBef>
                <a:spcPts val="0"/>
              </a:spcBef>
            </a:pPr>
            <a:r>
              <a:rPr lang="en-US" sz="2000" b="1" dirty="0"/>
              <a:t>TVC </a:t>
            </a:r>
            <a:r>
              <a:rPr lang="ar-EG" sz="2000" b="1" dirty="0"/>
              <a:t>تزداد مع زيادة الإنتاج</a:t>
            </a:r>
          </a:p>
          <a:p>
            <a:pPr algn="r" rtl="1">
              <a:spcBef>
                <a:spcPts val="0"/>
              </a:spcBef>
            </a:pPr>
            <a:r>
              <a:rPr lang="ar-EG" sz="2000" b="1" dirty="0"/>
              <a:t>(</a:t>
            </a:r>
            <a:r>
              <a:rPr lang="en-US" sz="2000" b="1" dirty="0"/>
              <a:t>TFC) </a:t>
            </a:r>
            <a:r>
              <a:rPr lang="ar-EG" sz="2000" b="1" dirty="0"/>
              <a:t>ثابتة—تظهر على شكل خط أفقي</a:t>
            </a:r>
          </a:p>
          <a:p>
            <a:pPr algn="r" rtl="1">
              <a:spcBef>
                <a:spcPts val="0"/>
              </a:spcBef>
            </a:pPr>
            <a:r>
              <a:rPr lang="ar-EG" sz="2000" b="1" dirty="0"/>
              <a:t>المسافة الرأسية بين منحنى </a:t>
            </a:r>
            <a:r>
              <a:rPr lang="en-US" sz="2000" b="1" dirty="0"/>
              <a:t>TC </a:t>
            </a:r>
            <a:r>
              <a:rPr lang="ar-EG" sz="2000" b="1" dirty="0"/>
              <a:t>ومنحنى </a:t>
            </a:r>
            <a:r>
              <a:rPr lang="en-US" sz="2000" b="1" dirty="0"/>
              <a:t>TVC </a:t>
            </a:r>
            <a:r>
              <a:rPr lang="ar-EG" sz="2000" b="1" dirty="0"/>
              <a:t>هي </a:t>
            </a:r>
            <a:r>
              <a:rPr lang="en-US" sz="2000" b="1" dirty="0"/>
              <a:t>TFC </a:t>
            </a:r>
            <a:r>
              <a:rPr lang="ar-EG" sz="2000" b="1" dirty="0"/>
              <a:t>كما هو موضح بالسهمين. </a:t>
            </a:r>
            <a:r>
              <a:rPr lang="en-US" sz="2000" b="1" dirty="0"/>
              <a:t>TFC = TC – TVC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50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644846-1508-7790-4E25-4F9A75A4D9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543" t="10245" r="26304" b="24239"/>
          <a:stretch/>
        </p:blipFill>
        <p:spPr>
          <a:xfrm>
            <a:off x="2671793" y="1854382"/>
            <a:ext cx="7367425" cy="403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1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التكاليف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C710828-B5FF-28CA-54BF-C2F69378D585}"/>
              </a:ext>
            </a:extLst>
          </p:cNvPr>
          <p:cNvSpPr txBox="1">
            <a:spLocks/>
          </p:cNvSpPr>
          <p:nvPr/>
        </p:nvSpPr>
        <p:spPr>
          <a:xfrm>
            <a:off x="2150295" y="2190809"/>
            <a:ext cx="3734730" cy="5804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Graphically</a:t>
            </a: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8558F9-0AE7-BD23-2352-97EE9B7D35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022" t="42535" r="18043" b="35066"/>
          <a:stretch/>
        </p:blipFill>
        <p:spPr>
          <a:xfrm>
            <a:off x="689640" y="2955210"/>
            <a:ext cx="6195664" cy="221729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C15BEF-5339-C240-6C68-15645C5AA1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664" y="1927329"/>
            <a:ext cx="4292028" cy="388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1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140164"/>
            <a:ext cx="11728425" cy="55654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7700" y="5966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56527" y="47373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760969" y="30445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921786" y="57478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88B9BC5-7134-F261-0F56-2D35CA916CC2}"/>
              </a:ext>
            </a:extLst>
          </p:cNvPr>
          <p:cNvSpPr txBox="1">
            <a:spLocks/>
          </p:cNvSpPr>
          <p:nvPr/>
        </p:nvSpPr>
        <p:spPr>
          <a:xfrm>
            <a:off x="418015" y="1710689"/>
            <a:ext cx="3692874" cy="45819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1466850" algn="l"/>
              </a:tabLst>
            </a:pPr>
            <a:r>
              <a:rPr lang="en-US" sz="1800" b="1" dirty="0">
                <a:solidFill>
                  <a:srgbClr val="FF0000"/>
                </a:solidFill>
                <a:latin typeface="Alexandria"/>
                <a:ea typeface="Times New Roman" panose="02020603050405020304" pitchFamily="18" charset="0"/>
              </a:rPr>
              <a:t>T</a:t>
            </a:r>
            <a:r>
              <a:rPr lang="en-US" sz="18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he relation between AVC &amp; MC with the help of the diagram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1466850" algn="l"/>
              </a:tabLst>
            </a:pPr>
            <a:r>
              <a:rPr lang="en-US" sz="18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r>
              <a:rPr lang="en-US" sz="18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MC curve is </a:t>
            </a:r>
            <a:r>
              <a:rPr lang="en-US" sz="1800" b="1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U-shaped.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AVC</a:t>
            </a:r>
            <a:r>
              <a:rPr lang="en-US" sz="18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&amp; ATC curves are </a:t>
            </a:r>
            <a:r>
              <a:rPr lang="en-US" sz="1800" b="1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U-shaped: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outputs over which AC is falling, MC is below AVC.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outputs over which </a:t>
            </a:r>
            <a:r>
              <a:rPr lang="en-US" sz="18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AVC</a:t>
            </a: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rising, </a:t>
            </a:r>
            <a:r>
              <a:rPr lang="en-US" sz="18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en-US" sz="18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above AC</a:t>
            </a: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output at which </a:t>
            </a:r>
            <a:r>
              <a:rPr lang="en-US" sz="18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AVC is at </a:t>
            </a: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minimum, </a:t>
            </a:r>
            <a:r>
              <a:rPr lang="en-US" sz="18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equals</a:t>
            </a: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AC</a:t>
            </a: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a minimum are listed in order : </a:t>
            </a:r>
            <a:r>
              <a:rPr lang="en-US" sz="1800" b="1" u="sng" dirty="0">
                <a:effectLst/>
                <a:highlight>
                  <a:srgbClr val="00FFFF"/>
                </a:highlight>
                <a:latin typeface="Alexandria"/>
                <a:ea typeface="Times New Roman" panose="02020603050405020304" pitchFamily="18" charset="0"/>
              </a:rPr>
              <a:t>MC, AVC, ATC</a:t>
            </a:r>
            <a:endParaRPr lang="en-US" sz="1800" b="1" u="sng" dirty="0">
              <a:solidFill>
                <a:srgbClr val="002060"/>
              </a:solidFill>
              <a:effectLst/>
              <a:highlight>
                <a:srgbClr val="00FFFF"/>
              </a:highlight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18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E9E328-671E-F652-84D2-7A9B699D62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889" y="1710689"/>
            <a:ext cx="4259216" cy="47364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30AFFD0-B642-4BF5-F815-BDDCFE4734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848" t="61842" r="43043" b="30038"/>
          <a:stretch/>
        </p:blipFill>
        <p:spPr>
          <a:xfrm>
            <a:off x="1050994" y="5343871"/>
            <a:ext cx="2247623" cy="12096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7D9B1B-82BB-94D3-5CBF-C2C3B5B03E52}"/>
              </a:ext>
            </a:extLst>
          </p:cNvPr>
          <p:cNvSpPr txBox="1"/>
          <p:nvPr/>
        </p:nvSpPr>
        <p:spPr>
          <a:xfrm>
            <a:off x="8370105" y="1658621"/>
            <a:ext cx="3364695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000" b="1" dirty="0" err="1"/>
              <a:t>العلاقة</a:t>
            </a:r>
            <a:r>
              <a:rPr lang="en-US" sz="2000" b="1" dirty="0"/>
              <a:t> </a:t>
            </a:r>
            <a:r>
              <a:rPr lang="en-US" sz="2000" b="1" dirty="0" err="1"/>
              <a:t>بين</a:t>
            </a:r>
            <a:r>
              <a:rPr lang="en-US" sz="2000" b="1" dirty="0"/>
              <a:t> AVC </a:t>
            </a:r>
            <a:r>
              <a:rPr lang="en-US" sz="2000" b="1" dirty="0" err="1"/>
              <a:t>وMC</a:t>
            </a:r>
            <a:r>
              <a:rPr lang="en-US" sz="2000" b="1" dirty="0"/>
              <a:t> </a:t>
            </a:r>
            <a:r>
              <a:rPr lang="en-US" sz="2000" b="1" dirty="0" err="1"/>
              <a:t>بمساعدة</a:t>
            </a:r>
            <a:r>
              <a:rPr lang="en-US" sz="2000" b="1" dirty="0"/>
              <a:t> </a:t>
            </a:r>
            <a:r>
              <a:rPr lang="en-US" sz="2000" b="1" dirty="0" err="1"/>
              <a:t>الرسم</a:t>
            </a:r>
            <a:r>
              <a:rPr lang="en-US" sz="2000" b="1" dirty="0"/>
              <a:t> </a:t>
            </a:r>
            <a:r>
              <a:rPr lang="en-US" sz="2000" b="1" dirty="0" err="1"/>
              <a:t>البياني</a:t>
            </a:r>
            <a:endParaRPr lang="en-US" sz="2000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منحنى</a:t>
            </a:r>
            <a:r>
              <a:rPr lang="en-US" sz="2000" dirty="0"/>
              <a:t> MC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شكل</a:t>
            </a:r>
            <a:r>
              <a:rPr lang="en-US" sz="2000" dirty="0"/>
              <a:t> </a:t>
            </a:r>
            <a:r>
              <a:rPr lang="en-US" sz="2000" dirty="0" err="1"/>
              <a:t>حرف</a:t>
            </a:r>
            <a:r>
              <a:rPr lang="en-US" sz="2000" dirty="0"/>
              <a:t> U.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منحني</a:t>
            </a:r>
            <a:r>
              <a:rPr lang="en-US" sz="2000" dirty="0"/>
              <a:t> AVC </a:t>
            </a:r>
            <a:r>
              <a:rPr lang="en-US" sz="2000" dirty="0" err="1"/>
              <a:t>وATC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شكل</a:t>
            </a:r>
            <a:r>
              <a:rPr lang="en-US" sz="2000" dirty="0"/>
              <a:t> </a:t>
            </a:r>
            <a:r>
              <a:rPr lang="en-US" sz="2000" dirty="0" err="1"/>
              <a:t>حرف</a:t>
            </a:r>
            <a:r>
              <a:rPr lang="en-US" sz="2000" dirty="0"/>
              <a:t> U: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المخرجات</a:t>
            </a:r>
            <a:r>
              <a:rPr lang="en-US" sz="2000" dirty="0"/>
              <a:t> </a:t>
            </a:r>
            <a:r>
              <a:rPr lang="en-US" sz="2000" dirty="0" err="1"/>
              <a:t>التي</a:t>
            </a:r>
            <a:r>
              <a:rPr lang="en-US" sz="2000" dirty="0"/>
              <a:t> </a:t>
            </a:r>
            <a:r>
              <a:rPr lang="en-US" sz="2000" dirty="0" err="1"/>
              <a:t>ينخفض</a:t>
            </a:r>
            <a:r>
              <a:rPr lang="en-US" sz="2000" dirty="0"/>
              <a:t> ​​</a:t>
            </a:r>
            <a:r>
              <a:rPr lang="en-US" sz="2000" dirty="0" err="1"/>
              <a:t>عندها</a:t>
            </a:r>
            <a:r>
              <a:rPr lang="en-US" sz="2000" dirty="0"/>
              <a:t> AC، MC </a:t>
            </a:r>
            <a:r>
              <a:rPr lang="en-US" sz="2000" dirty="0" err="1"/>
              <a:t>أقل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AVC.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المخرجات</a:t>
            </a:r>
            <a:r>
              <a:rPr lang="en-US" sz="2000" dirty="0"/>
              <a:t> </a:t>
            </a:r>
            <a:r>
              <a:rPr lang="en-US" sz="2000" dirty="0" err="1"/>
              <a:t>التي</a:t>
            </a:r>
            <a:r>
              <a:rPr lang="en-US" sz="2000" dirty="0"/>
              <a:t> </a:t>
            </a:r>
            <a:r>
              <a:rPr lang="en-US" sz="2000" dirty="0" err="1"/>
              <a:t>يرتفع</a:t>
            </a:r>
            <a:r>
              <a:rPr lang="en-US" sz="2000" dirty="0"/>
              <a:t> </a:t>
            </a:r>
            <a:r>
              <a:rPr lang="en-US" sz="2000" dirty="0" err="1"/>
              <a:t>عندها</a:t>
            </a:r>
            <a:r>
              <a:rPr lang="en-US" sz="2000" dirty="0"/>
              <a:t> AVC، MC </a:t>
            </a:r>
            <a:r>
              <a:rPr lang="en-US" sz="2000" dirty="0" err="1"/>
              <a:t>أعلى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AC.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المخرج</a:t>
            </a:r>
            <a:r>
              <a:rPr lang="en-US" sz="2000" dirty="0"/>
              <a:t> </a:t>
            </a:r>
            <a:r>
              <a:rPr lang="en-US" sz="2000" dirty="0" err="1"/>
              <a:t>الذي</a:t>
            </a:r>
            <a:r>
              <a:rPr lang="en-US" sz="2000" dirty="0"/>
              <a:t> </a:t>
            </a:r>
            <a:r>
              <a:rPr lang="en-US" sz="2000" dirty="0" err="1"/>
              <a:t>يكون</a:t>
            </a:r>
            <a:r>
              <a:rPr lang="en-US" sz="2000" dirty="0"/>
              <a:t> </a:t>
            </a:r>
            <a:r>
              <a:rPr lang="en-US" sz="2000" dirty="0" err="1"/>
              <a:t>عنده</a:t>
            </a:r>
            <a:r>
              <a:rPr lang="en-US" sz="2000" dirty="0"/>
              <a:t> AVC </a:t>
            </a:r>
            <a:r>
              <a:rPr lang="en-US" sz="2000" dirty="0" err="1"/>
              <a:t>عند</a:t>
            </a:r>
            <a:r>
              <a:rPr lang="en-US" sz="2000" dirty="0"/>
              <a:t> </a:t>
            </a:r>
            <a:r>
              <a:rPr lang="en-US" sz="2000" dirty="0" err="1"/>
              <a:t>الحد</a:t>
            </a:r>
            <a:r>
              <a:rPr lang="en-US" sz="2000" dirty="0"/>
              <a:t> </a:t>
            </a:r>
            <a:r>
              <a:rPr lang="en-US" sz="2000" dirty="0" err="1"/>
              <a:t>الأدنى</a:t>
            </a:r>
            <a:r>
              <a:rPr lang="en-US" sz="2000" dirty="0"/>
              <a:t>، MC </a:t>
            </a:r>
            <a:r>
              <a:rPr lang="en-US" sz="2000" dirty="0" err="1"/>
              <a:t>يساوي</a:t>
            </a:r>
            <a:r>
              <a:rPr lang="en-US" sz="2000" dirty="0"/>
              <a:t> AC.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000" dirty="0" err="1"/>
              <a:t>يتم</a:t>
            </a:r>
            <a:r>
              <a:rPr lang="en-US" sz="2000" dirty="0"/>
              <a:t> </a:t>
            </a:r>
            <a:r>
              <a:rPr lang="en-US" sz="2000" dirty="0" err="1"/>
              <a:t>سرد</a:t>
            </a:r>
            <a:r>
              <a:rPr lang="en-US" sz="2000" dirty="0"/>
              <a:t> </a:t>
            </a:r>
            <a:r>
              <a:rPr lang="en-US" sz="2000" dirty="0" err="1"/>
              <a:t>الحد</a:t>
            </a:r>
            <a:r>
              <a:rPr lang="en-US" sz="2000" dirty="0"/>
              <a:t> </a:t>
            </a:r>
            <a:r>
              <a:rPr lang="en-US" sz="2000" dirty="0" err="1"/>
              <a:t>الأدنى</a:t>
            </a:r>
            <a:r>
              <a:rPr lang="en-US" sz="2000" dirty="0"/>
              <a:t> </a:t>
            </a:r>
            <a:r>
              <a:rPr lang="en-US" sz="2000" dirty="0" err="1"/>
              <a:t>بالترتيب</a:t>
            </a:r>
            <a:r>
              <a:rPr lang="en-US" sz="2000" dirty="0"/>
              <a:t>: MC، AVC، ATC</a:t>
            </a:r>
          </a:p>
        </p:txBody>
      </p:sp>
    </p:spTree>
    <p:extLst>
      <p:ext uri="{BB962C8B-B14F-4D97-AF65-F5344CB8AC3E}">
        <p14:creationId xmlns:p14="http://schemas.microsoft.com/office/powerpoint/2010/main" val="140757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التكاليف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857B2D3-216B-ACF8-6241-4C34EC29F08C}"/>
              </a:ext>
            </a:extLst>
          </p:cNvPr>
          <p:cNvSpPr txBox="1">
            <a:spLocks/>
          </p:cNvSpPr>
          <p:nvPr/>
        </p:nvSpPr>
        <p:spPr>
          <a:xfrm>
            <a:off x="1729083" y="2346181"/>
            <a:ext cx="2943890" cy="28165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TC = VC+ 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TC = ATC*Q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VC= TC-FC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VC= AVC*Q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FC=TC-VC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FC=AFC*Q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C267B51-40CF-71DB-1E8D-D91E8FFA480F}"/>
              </a:ext>
            </a:extLst>
          </p:cNvPr>
          <p:cNvSpPr txBox="1">
            <a:spLocks/>
          </p:cNvSpPr>
          <p:nvPr/>
        </p:nvSpPr>
        <p:spPr>
          <a:xfrm>
            <a:off x="7971015" y="2683124"/>
            <a:ext cx="2943890" cy="21538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MC = ∆TC / ∆Q</a:t>
            </a:r>
          </a:p>
          <a:p>
            <a:pPr marL="26670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AP = TP / L</a:t>
            </a:r>
          </a:p>
          <a:p>
            <a:pPr marL="2667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MP = ∆TP / ∆L</a:t>
            </a:r>
            <a:endParaRPr lang="en-US" sz="2000" b="1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4675C48-A0C7-EBB8-7BB4-074A47559E8B}"/>
              </a:ext>
            </a:extLst>
          </p:cNvPr>
          <p:cNvSpPr txBox="1">
            <a:spLocks/>
          </p:cNvSpPr>
          <p:nvPr/>
        </p:nvSpPr>
        <p:spPr>
          <a:xfrm>
            <a:off x="4531648" y="2116303"/>
            <a:ext cx="2943890" cy="32763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ATC = TC/Q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ATC= AVC+AFC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AVC = VC/Q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AVC= ATC-AFC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AFC = FC/Q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AFC= ATC-AVC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13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55258" y="2881982"/>
            <a:ext cx="1142638" cy="15235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06011C-9DF8-1E34-3ECC-6C30BC8842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523" t="36559" r="17840" b="27666"/>
          <a:stretch/>
        </p:blipFill>
        <p:spPr>
          <a:xfrm>
            <a:off x="2057400" y="2095789"/>
            <a:ext cx="7515617" cy="391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7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569649" cy="5007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D83FE72-DA8A-3CED-84F0-1765ADA5FBCE}"/>
              </a:ext>
            </a:extLst>
          </p:cNvPr>
          <p:cNvSpPr txBox="1">
            <a:spLocks/>
          </p:cNvSpPr>
          <p:nvPr/>
        </p:nvSpPr>
        <p:spPr>
          <a:xfrm>
            <a:off x="942308" y="2441585"/>
            <a:ext cx="5543550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cost that can be easily adjusted is known as 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total cost.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variable cost.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fixed cost.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average fixed cost.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short run is a time frame in which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the firm is not able to hire more workers.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the amount of output produced is fixed.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there is a shortage of most factors of production.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at least one factor of production is fixed.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73222A-7EF6-FFE2-FACF-CC79F6454D9A}"/>
              </a:ext>
            </a:extLst>
          </p:cNvPr>
          <p:cNvSpPr txBox="1"/>
          <p:nvPr/>
        </p:nvSpPr>
        <p:spPr>
          <a:xfrm>
            <a:off x="6095999" y="2455872"/>
            <a:ext cx="528119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b="1" dirty="0" err="1">
                <a:solidFill>
                  <a:schemeClr val="accent1"/>
                </a:solidFill>
              </a:rPr>
              <a:t>التكلفة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التي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يمكن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تعديلها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بسهولة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تُعرف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باسم</a:t>
            </a:r>
            <a:r>
              <a:rPr lang="en-US" b="1" dirty="0">
                <a:solidFill>
                  <a:schemeClr val="accent1"/>
                </a:solidFill>
              </a:rPr>
              <a:t> -----</a:t>
            </a:r>
          </a:p>
          <a:p>
            <a:pPr algn="r" rtl="1"/>
            <a:r>
              <a:rPr lang="en-US" dirty="0" err="1"/>
              <a:t>التكلفة</a:t>
            </a:r>
            <a:r>
              <a:rPr lang="en-US" dirty="0"/>
              <a:t> </a:t>
            </a:r>
            <a:r>
              <a:rPr lang="en-US" dirty="0" err="1"/>
              <a:t>الإجمالية</a:t>
            </a:r>
            <a:r>
              <a:rPr lang="en-US" dirty="0"/>
              <a:t>.</a:t>
            </a:r>
          </a:p>
          <a:p>
            <a:pPr algn="r" rtl="1"/>
            <a:r>
              <a:rPr lang="en-US" b="1" u="sng" dirty="0" err="1"/>
              <a:t>التكلفة</a:t>
            </a:r>
            <a:r>
              <a:rPr lang="en-US" b="1" u="sng" dirty="0"/>
              <a:t> </a:t>
            </a:r>
            <a:r>
              <a:rPr lang="en-US" b="1" u="sng" dirty="0" err="1"/>
              <a:t>المتغيرة</a:t>
            </a:r>
            <a:r>
              <a:rPr lang="en-US" b="1" u="sng" dirty="0"/>
              <a:t>.</a:t>
            </a:r>
          </a:p>
          <a:p>
            <a:pPr algn="r" rtl="1"/>
            <a:r>
              <a:rPr lang="en-US" dirty="0" err="1"/>
              <a:t>التكلفة</a:t>
            </a:r>
            <a:r>
              <a:rPr lang="en-US" dirty="0"/>
              <a:t> </a:t>
            </a:r>
            <a:r>
              <a:rPr lang="en-US" dirty="0" err="1"/>
              <a:t>الثابتة</a:t>
            </a:r>
            <a:r>
              <a:rPr lang="en-US" dirty="0"/>
              <a:t>.</a:t>
            </a:r>
          </a:p>
          <a:p>
            <a:pPr algn="r" rtl="1"/>
            <a:r>
              <a:rPr lang="en-US" dirty="0" err="1"/>
              <a:t>التكلفة</a:t>
            </a:r>
            <a:r>
              <a:rPr lang="en-US" dirty="0"/>
              <a:t> </a:t>
            </a:r>
            <a:r>
              <a:rPr lang="en-US" dirty="0" err="1"/>
              <a:t>الثابتة</a:t>
            </a:r>
            <a:r>
              <a:rPr lang="en-US" dirty="0"/>
              <a:t> </a:t>
            </a:r>
            <a:r>
              <a:rPr lang="en-US" dirty="0" err="1"/>
              <a:t>المتوسطة</a:t>
            </a:r>
            <a:r>
              <a:rPr lang="en-US" dirty="0"/>
              <a:t>.</a:t>
            </a:r>
          </a:p>
          <a:p>
            <a:pPr algn="r" rtl="1"/>
            <a:endParaRPr lang="en-US" dirty="0"/>
          </a:p>
          <a:p>
            <a:pPr algn="r" rtl="1"/>
            <a:r>
              <a:rPr lang="en-US" b="1" dirty="0" err="1">
                <a:solidFill>
                  <a:schemeClr val="accent1"/>
                </a:solidFill>
              </a:rPr>
              <a:t>الأجل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القصير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هو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إطار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زمني</a:t>
            </a:r>
            <a:endParaRPr lang="en-US" b="1" dirty="0">
              <a:solidFill>
                <a:schemeClr val="accent1"/>
              </a:solidFill>
            </a:endParaRPr>
          </a:p>
          <a:p>
            <a:pPr algn="r" rtl="1"/>
            <a:r>
              <a:rPr lang="en-US" dirty="0"/>
              <a:t>أ) </a:t>
            </a:r>
            <a:r>
              <a:rPr lang="en-US" dirty="0" err="1"/>
              <a:t>لا</a:t>
            </a:r>
            <a:r>
              <a:rPr lang="en-US" dirty="0"/>
              <a:t> </a:t>
            </a:r>
            <a:r>
              <a:rPr lang="en-US" dirty="0" err="1"/>
              <a:t>تتمكن</a:t>
            </a:r>
            <a:r>
              <a:rPr lang="en-US" dirty="0"/>
              <a:t> </a:t>
            </a:r>
            <a:r>
              <a:rPr lang="en-US" dirty="0" err="1"/>
              <a:t>الشركة</a:t>
            </a:r>
            <a:r>
              <a:rPr lang="en-US" dirty="0"/>
              <a:t> </a:t>
            </a:r>
            <a:r>
              <a:rPr lang="en-US" dirty="0" err="1"/>
              <a:t>فيه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توظيف</a:t>
            </a:r>
            <a:r>
              <a:rPr lang="en-US" dirty="0"/>
              <a:t> </a:t>
            </a:r>
            <a:r>
              <a:rPr lang="en-US" dirty="0" err="1"/>
              <a:t>المزيد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العمال</a:t>
            </a:r>
            <a:r>
              <a:rPr lang="en-US" dirty="0"/>
              <a:t>.</a:t>
            </a:r>
          </a:p>
          <a:p>
            <a:pPr algn="r" rtl="1"/>
            <a:r>
              <a:rPr lang="en-US" dirty="0"/>
              <a:t>ب) </a:t>
            </a:r>
            <a:r>
              <a:rPr lang="en-US" dirty="0" err="1"/>
              <a:t>كمية</a:t>
            </a:r>
            <a:r>
              <a:rPr lang="en-US" dirty="0"/>
              <a:t> </a:t>
            </a:r>
            <a:r>
              <a:rPr lang="en-US" dirty="0" err="1"/>
              <a:t>الناتج</a:t>
            </a:r>
            <a:r>
              <a:rPr lang="en-US" dirty="0"/>
              <a:t> </a:t>
            </a:r>
            <a:r>
              <a:rPr lang="en-US" dirty="0" err="1"/>
              <a:t>المنتج</a:t>
            </a:r>
            <a:r>
              <a:rPr lang="en-US" dirty="0"/>
              <a:t> </a:t>
            </a:r>
            <a:r>
              <a:rPr lang="en-US" dirty="0" err="1"/>
              <a:t>ثابتة</a:t>
            </a:r>
            <a:r>
              <a:rPr lang="en-US" dirty="0"/>
              <a:t>.</a:t>
            </a:r>
          </a:p>
          <a:p>
            <a:pPr algn="r" rtl="1"/>
            <a:r>
              <a:rPr lang="en-US" dirty="0"/>
              <a:t>ج) </a:t>
            </a:r>
            <a:r>
              <a:rPr lang="en-US" dirty="0" err="1"/>
              <a:t>يوجد</a:t>
            </a:r>
            <a:r>
              <a:rPr lang="en-US" dirty="0"/>
              <a:t> </a:t>
            </a:r>
            <a:r>
              <a:rPr lang="en-US" dirty="0" err="1"/>
              <a:t>نقص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معظم</a:t>
            </a:r>
            <a:r>
              <a:rPr lang="en-US" dirty="0"/>
              <a:t> </a:t>
            </a:r>
            <a:r>
              <a:rPr lang="en-US" dirty="0" err="1"/>
              <a:t>عوامل</a:t>
            </a:r>
            <a:r>
              <a:rPr lang="en-US" dirty="0"/>
              <a:t> </a:t>
            </a:r>
            <a:r>
              <a:rPr lang="en-US" dirty="0" err="1"/>
              <a:t>الإنتاج</a:t>
            </a:r>
            <a:r>
              <a:rPr lang="en-US" dirty="0"/>
              <a:t>.</a:t>
            </a:r>
          </a:p>
          <a:p>
            <a:pPr algn="r" rtl="1"/>
            <a:r>
              <a:rPr lang="en-US" b="1" u="sng" dirty="0"/>
              <a:t>د) </a:t>
            </a:r>
            <a:r>
              <a:rPr lang="en-US" b="1" u="sng" dirty="0" err="1"/>
              <a:t>عامل</a:t>
            </a:r>
            <a:r>
              <a:rPr lang="en-US" b="1" u="sng" dirty="0"/>
              <a:t> </a:t>
            </a:r>
            <a:r>
              <a:rPr lang="en-US" b="1" u="sng" dirty="0" err="1"/>
              <a:t>إنتاج</a:t>
            </a:r>
            <a:r>
              <a:rPr lang="en-US" b="1" u="sng" dirty="0"/>
              <a:t> </a:t>
            </a:r>
            <a:r>
              <a:rPr lang="en-US" b="1" u="sng" dirty="0" err="1"/>
              <a:t>واحد</a:t>
            </a:r>
            <a:r>
              <a:rPr lang="en-US" b="1" u="sng" dirty="0"/>
              <a:t> </a:t>
            </a:r>
            <a:r>
              <a:rPr lang="en-US" b="1" u="sng" dirty="0" err="1"/>
              <a:t>على</a:t>
            </a:r>
            <a:r>
              <a:rPr lang="en-US" b="1" u="sng" dirty="0"/>
              <a:t> </a:t>
            </a:r>
            <a:r>
              <a:rPr lang="en-US" b="1" u="sng" dirty="0" err="1"/>
              <a:t>الأقل</a:t>
            </a:r>
            <a:r>
              <a:rPr lang="en-US" b="1" u="sng" dirty="0"/>
              <a:t> </a:t>
            </a:r>
            <a:r>
              <a:rPr lang="en-US" b="1" u="sng" dirty="0" err="1"/>
              <a:t>ثابت</a:t>
            </a:r>
            <a:r>
              <a:rPr lang="en-US" b="1" u="sng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465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85EDDAF-A807-C72A-8CB1-D64F75E373A5}"/>
              </a:ext>
            </a:extLst>
          </p:cNvPr>
          <p:cNvSpPr txBox="1">
            <a:spLocks/>
          </p:cNvSpPr>
          <p:nvPr/>
        </p:nvSpPr>
        <p:spPr>
          <a:xfrm>
            <a:off x="942308" y="2313252"/>
            <a:ext cx="5284612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marginal cost (MC) curve intersects the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ATC, AVC, and AFC curves at their minimum points.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ATC and AFC curves at their minimum points.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AVC and AFC curves at their minimum points.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ATC and AVC curves at their minimum points.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44546A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ATC is falling, then MC must be.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rising                           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falling.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equal to ATC.               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above ATC.                    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0C2160-D279-D951-B9A1-AFB1B845EAD1}"/>
              </a:ext>
            </a:extLst>
          </p:cNvPr>
          <p:cNvSpPr txBox="1"/>
          <p:nvPr/>
        </p:nvSpPr>
        <p:spPr>
          <a:xfrm>
            <a:off x="6551948" y="2313252"/>
            <a:ext cx="450123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b="1" dirty="0" err="1">
                <a:solidFill>
                  <a:schemeClr val="accent1"/>
                </a:solidFill>
              </a:rPr>
              <a:t>يتقاطع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منحنى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التكلفة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ar-EG" b="1" dirty="0">
                <a:solidFill>
                  <a:schemeClr val="accent1"/>
                </a:solidFill>
              </a:rPr>
              <a:t>الحدية</a:t>
            </a:r>
            <a:r>
              <a:rPr lang="en-US" b="1" dirty="0">
                <a:solidFill>
                  <a:schemeClr val="accent1"/>
                </a:solidFill>
              </a:rPr>
              <a:t> (MC) </a:t>
            </a:r>
            <a:r>
              <a:rPr lang="en-US" b="1" dirty="0" err="1">
                <a:solidFill>
                  <a:schemeClr val="accent1"/>
                </a:solidFill>
              </a:rPr>
              <a:t>مع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منحنيات</a:t>
            </a:r>
            <a:endParaRPr lang="en-US" b="1" dirty="0">
              <a:solidFill>
                <a:schemeClr val="accent1"/>
              </a:solidFill>
            </a:endParaRPr>
          </a:p>
          <a:p>
            <a:pPr algn="r" rtl="1"/>
            <a:r>
              <a:rPr lang="en-US" dirty="0"/>
              <a:t>ATC </a:t>
            </a:r>
            <a:r>
              <a:rPr lang="en-US" dirty="0" err="1"/>
              <a:t>وAVC</a:t>
            </a:r>
            <a:r>
              <a:rPr lang="en-US" dirty="0"/>
              <a:t> </a:t>
            </a:r>
            <a:r>
              <a:rPr lang="en-US" dirty="0" err="1"/>
              <a:t>وAFC</a:t>
            </a:r>
            <a:r>
              <a:rPr lang="en-US" dirty="0"/>
              <a:t> </a:t>
            </a:r>
            <a:r>
              <a:rPr lang="en-US" dirty="0" err="1"/>
              <a:t>عند</a:t>
            </a:r>
            <a:r>
              <a:rPr lang="en-US" dirty="0"/>
              <a:t> </a:t>
            </a:r>
            <a:r>
              <a:rPr lang="en-US" dirty="0" err="1"/>
              <a:t>نقاطها</a:t>
            </a:r>
            <a:r>
              <a:rPr lang="en-US" dirty="0"/>
              <a:t> </a:t>
            </a:r>
            <a:r>
              <a:rPr lang="en-US" dirty="0" err="1"/>
              <a:t>الدنيا</a:t>
            </a:r>
            <a:r>
              <a:rPr lang="en-US" dirty="0"/>
              <a:t>.</a:t>
            </a:r>
          </a:p>
          <a:p>
            <a:pPr algn="r" rtl="1"/>
            <a:r>
              <a:rPr lang="en-US" dirty="0"/>
              <a:t>B) </a:t>
            </a:r>
            <a:r>
              <a:rPr lang="en-US" dirty="0" err="1"/>
              <a:t>منحنيات</a:t>
            </a:r>
            <a:r>
              <a:rPr lang="en-US" dirty="0"/>
              <a:t> ATC </a:t>
            </a:r>
            <a:r>
              <a:rPr lang="en-US" dirty="0" err="1"/>
              <a:t>وAFC</a:t>
            </a:r>
            <a:r>
              <a:rPr lang="en-US" dirty="0"/>
              <a:t> </a:t>
            </a:r>
            <a:r>
              <a:rPr lang="en-US" dirty="0" err="1"/>
              <a:t>عند</a:t>
            </a:r>
            <a:r>
              <a:rPr lang="en-US" dirty="0"/>
              <a:t> </a:t>
            </a:r>
            <a:r>
              <a:rPr lang="en-US" dirty="0" err="1"/>
              <a:t>نقاطها</a:t>
            </a:r>
            <a:r>
              <a:rPr lang="en-US" dirty="0"/>
              <a:t> </a:t>
            </a:r>
            <a:r>
              <a:rPr lang="en-US" dirty="0" err="1"/>
              <a:t>الدنيا</a:t>
            </a:r>
            <a:r>
              <a:rPr lang="en-US" dirty="0"/>
              <a:t>.</a:t>
            </a:r>
          </a:p>
          <a:p>
            <a:pPr algn="r" rtl="1"/>
            <a:r>
              <a:rPr lang="en-US" dirty="0"/>
              <a:t>C) </a:t>
            </a:r>
            <a:r>
              <a:rPr lang="en-US" dirty="0" err="1"/>
              <a:t>منحنيات</a:t>
            </a:r>
            <a:r>
              <a:rPr lang="en-US" dirty="0"/>
              <a:t> AVC </a:t>
            </a:r>
            <a:r>
              <a:rPr lang="en-US" dirty="0" err="1"/>
              <a:t>وAFC</a:t>
            </a:r>
            <a:r>
              <a:rPr lang="en-US" dirty="0"/>
              <a:t> </a:t>
            </a:r>
            <a:r>
              <a:rPr lang="en-US" dirty="0" err="1"/>
              <a:t>عند</a:t>
            </a:r>
            <a:r>
              <a:rPr lang="en-US" dirty="0"/>
              <a:t> </a:t>
            </a:r>
            <a:r>
              <a:rPr lang="en-US" dirty="0" err="1"/>
              <a:t>نقاطها</a:t>
            </a:r>
            <a:r>
              <a:rPr lang="en-US" dirty="0"/>
              <a:t> </a:t>
            </a:r>
            <a:r>
              <a:rPr lang="en-US" dirty="0" err="1"/>
              <a:t>الدنيا</a:t>
            </a:r>
            <a:r>
              <a:rPr lang="en-US" dirty="0"/>
              <a:t>.</a:t>
            </a:r>
          </a:p>
          <a:p>
            <a:pPr algn="r" rtl="1"/>
            <a:r>
              <a:rPr lang="en-US" b="1" u="sng" dirty="0"/>
              <a:t>D) </a:t>
            </a:r>
            <a:r>
              <a:rPr lang="en-US" b="1" u="sng" dirty="0" err="1"/>
              <a:t>منحنيات</a:t>
            </a:r>
            <a:r>
              <a:rPr lang="en-US" b="1" u="sng" dirty="0"/>
              <a:t> ATC </a:t>
            </a:r>
            <a:r>
              <a:rPr lang="en-US" b="1" u="sng" dirty="0" err="1"/>
              <a:t>وAVC</a:t>
            </a:r>
            <a:r>
              <a:rPr lang="en-US" b="1" u="sng" dirty="0"/>
              <a:t> </a:t>
            </a:r>
            <a:r>
              <a:rPr lang="en-US" b="1" u="sng" dirty="0" err="1"/>
              <a:t>عند</a:t>
            </a:r>
            <a:r>
              <a:rPr lang="en-US" b="1" u="sng" dirty="0"/>
              <a:t> </a:t>
            </a:r>
            <a:r>
              <a:rPr lang="en-US" b="1" u="sng" dirty="0" err="1"/>
              <a:t>نقاطها</a:t>
            </a:r>
            <a:r>
              <a:rPr lang="en-US" b="1" u="sng" dirty="0"/>
              <a:t> </a:t>
            </a:r>
            <a:r>
              <a:rPr lang="en-US" b="1" u="sng" dirty="0" err="1"/>
              <a:t>الدنيا</a:t>
            </a:r>
            <a:r>
              <a:rPr lang="en-US" b="1" u="sng" dirty="0"/>
              <a:t>.</a:t>
            </a:r>
          </a:p>
          <a:p>
            <a:pPr algn="r" rtl="1"/>
            <a:endParaRPr lang="en-US" dirty="0"/>
          </a:p>
          <a:p>
            <a:pPr algn="r" rtl="1"/>
            <a:r>
              <a:rPr lang="en-US" b="1" dirty="0" err="1">
                <a:solidFill>
                  <a:schemeClr val="accent1"/>
                </a:solidFill>
              </a:rPr>
              <a:t>إذا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كانت</a:t>
            </a:r>
            <a:r>
              <a:rPr lang="en-US" b="1" dirty="0">
                <a:solidFill>
                  <a:schemeClr val="accent1"/>
                </a:solidFill>
              </a:rPr>
              <a:t> ATC </a:t>
            </a:r>
            <a:r>
              <a:rPr lang="en-US" b="1" dirty="0" err="1">
                <a:solidFill>
                  <a:schemeClr val="accent1"/>
                </a:solidFill>
              </a:rPr>
              <a:t>في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انخفاض</a:t>
            </a:r>
            <a:r>
              <a:rPr lang="en-US" b="1" dirty="0">
                <a:solidFill>
                  <a:schemeClr val="accent1"/>
                </a:solidFill>
              </a:rPr>
              <a:t>، </a:t>
            </a:r>
            <a:r>
              <a:rPr lang="en-US" b="1" dirty="0" err="1">
                <a:solidFill>
                  <a:schemeClr val="accent1"/>
                </a:solidFill>
              </a:rPr>
              <a:t>فيجب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أن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تكون</a:t>
            </a:r>
            <a:r>
              <a:rPr lang="en-US" b="1" dirty="0">
                <a:solidFill>
                  <a:schemeClr val="accent1"/>
                </a:solidFill>
              </a:rPr>
              <a:t> MC </a:t>
            </a:r>
            <a:r>
              <a:rPr lang="en-US" b="1" dirty="0" err="1">
                <a:solidFill>
                  <a:schemeClr val="accent1"/>
                </a:solidFill>
              </a:rPr>
              <a:t>في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endParaRPr lang="ar-EG" b="1" dirty="0">
              <a:solidFill>
                <a:schemeClr val="accent1"/>
              </a:solidFill>
            </a:endParaRPr>
          </a:p>
          <a:p>
            <a:pPr algn="r" rtl="1"/>
            <a:r>
              <a:rPr lang="en-US" dirty="0"/>
              <a:t>A) </a:t>
            </a:r>
            <a:r>
              <a:rPr lang="ar-EG" dirty="0"/>
              <a:t>صعود</a:t>
            </a:r>
            <a:endParaRPr lang="en-US" dirty="0"/>
          </a:p>
          <a:p>
            <a:pPr algn="r" rtl="1"/>
            <a:r>
              <a:rPr lang="en-US" dirty="0"/>
              <a:t>B) </a:t>
            </a:r>
            <a:r>
              <a:rPr lang="ar-EG" dirty="0"/>
              <a:t>هبوط</a:t>
            </a:r>
            <a:endParaRPr lang="en-US" dirty="0"/>
          </a:p>
          <a:p>
            <a:pPr algn="r" rtl="1"/>
            <a:r>
              <a:rPr lang="en-US" dirty="0"/>
              <a:t>C) </a:t>
            </a:r>
            <a:r>
              <a:rPr lang="en-US" dirty="0" err="1"/>
              <a:t>مساوية</a:t>
            </a:r>
            <a:r>
              <a:rPr lang="en-US" dirty="0"/>
              <a:t> لـ ATC.</a:t>
            </a:r>
          </a:p>
          <a:p>
            <a:pPr algn="r" rtl="1"/>
            <a:r>
              <a:rPr lang="en-US" b="1" u="sng" dirty="0"/>
              <a:t>D) </a:t>
            </a:r>
            <a:r>
              <a:rPr lang="en-US" b="1" u="sng" dirty="0" err="1"/>
              <a:t>أعلى</a:t>
            </a:r>
            <a:r>
              <a:rPr lang="en-US" b="1" u="sng" dirty="0"/>
              <a:t> </a:t>
            </a:r>
            <a:r>
              <a:rPr lang="en-US" b="1" u="sng" dirty="0" err="1"/>
              <a:t>من</a:t>
            </a:r>
            <a:r>
              <a:rPr lang="en-US" b="1" u="sng" dirty="0"/>
              <a:t> ATC.</a:t>
            </a:r>
          </a:p>
        </p:txBody>
      </p:sp>
    </p:spTree>
    <p:extLst>
      <p:ext uri="{BB962C8B-B14F-4D97-AF65-F5344CB8AC3E}">
        <p14:creationId xmlns:p14="http://schemas.microsoft.com/office/powerpoint/2010/main" val="385027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E2FCD05-3741-BB43-14F5-18A199351007}"/>
              </a:ext>
            </a:extLst>
          </p:cNvPr>
          <p:cNvSpPr txBox="1">
            <a:spLocks/>
          </p:cNvSpPr>
          <p:nvPr/>
        </p:nvSpPr>
        <p:spPr>
          <a:xfrm>
            <a:off x="1130095" y="2278031"/>
            <a:ext cx="5318534" cy="42675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At that amount of output were diminishing marginal returns first sets in,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A) average product begins to decrease.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B) total product begins to decrease.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C) marginal cost begins to decrease.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D) marginal product begins to decrease.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one of the following statements is correct?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A) When marginal product is increasing, average product is decreasing.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B) When average product is less than zero, marginal product is positive.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C) When marginal product is increasing and greater than average product, average product is increasing.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D) When marginal product is zero, total product is at its minimum.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00D0DEA-C0B3-EA26-426A-317AAE8017B8}"/>
              </a:ext>
            </a:extLst>
          </p:cNvPr>
          <p:cNvSpPr txBox="1">
            <a:spLocks/>
          </p:cNvSpPr>
          <p:nvPr/>
        </p:nvSpPr>
        <p:spPr>
          <a:xfrm>
            <a:off x="6448629" y="2381002"/>
            <a:ext cx="4844130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spcBef>
                <a:spcPts val="0"/>
              </a:spcBef>
              <a:buNone/>
            </a:pPr>
            <a:r>
              <a:rPr lang="ar-EG" sz="1800" b="1" dirty="0">
                <a:solidFill>
                  <a:schemeClr val="accent1"/>
                </a:solidFill>
                <a:effectLst/>
                <a:latin typeface="Alexandria"/>
                <a:ea typeface="Times New Roman" panose="02020603050405020304" pitchFamily="18" charset="0"/>
              </a:rPr>
              <a:t>عند هذا القدر من الإنتاج، يبدأ تناقص المنفعة الحدية أولاً، عندما----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أ) يبدأ متوسط ​​الناتج في الانخفاض.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ب) يبدأ إجمالي الناتج في الانخفاض.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ج) تبدأ التكلفة الحدية في الانخفاض.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b="1" u="sng" dirty="0">
                <a:effectLst/>
                <a:latin typeface="Alexandria"/>
                <a:ea typeface="Times New Roman" panose="02020603050405020304" pitchFamily="18" charset="0"/>
              </a:rPr>
              <a:t>د) يبدأ الإنتاج الحدي في الانخفاض.</a:t>
            </a:r>
          </a:p>
          <a:p>
            <a:pPr marL="0" indent="0" algn="r" rtl="1">
              <a:spcBef>
                <a:spcPts val="0"/>
              </a:spcBef>
              <a:buNone/>
            </a:pPr>
            <a:endParaRPr lang="ar-EG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b="1" dirty="0">
                <a:solidFill>
                  <a:schemeClr val="accent1"/>
                </a:solidFill>
                <a:effectLst/>
                <a:latin typeface="Alexandria"/>
                <a:ea typeface="Times New Roman" panose="02020603050405020304" pitchFamily="18" charset="0"/>
              </a:rPr>
              <a:t>أي من العبارات التالية صحيحة؟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أ) عندما يتزايد الإنتاج الحدي ، يتناقص متوسط ​​الناتج.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ب) عندما يكون متوسط ​​الناتج أقل من الصفر، يكون الإنتاج الحدي موجبًا.  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b="1" u="sng" dirty="0">
                <a:effectLst/>
                <a:latin typeface="Alexandria"/>
                <a:ea typeface="Times New Roman" panose="02020603050405020304" pitchFamily="18" charset="0"/>
              </a:rPr>
              <a:t>ج) عندما يتزايد الإنتاج الحدي ويكون أكبر من متوسط ​​الناتج، يتزايد متوسط ​​الناتج. 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د) عندما يكون الإنتاج الحدي صفرًا، يكون إجمالي الناتج عند أدنى مستوياته.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50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67281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B0C40E4-D090-CF41-F2CB-AF60893658A1}"/>
              </a:ext>
            </a:extLst>
          </p:cNvPr>
          <p:cNvSpPr txBox="1">
            <a:spLocks/>
          </p:cNvSpPr>
          <p:nvPr/>
        </p:nvSpPr>
        <p:spPr>
          <a:xfrm>
            <a:off x="614363" y="2223738"/>
            <a:ext cx="5194187" cy="413412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Diminishing marginal returns occur when the marginal product of an additional worker is </a:t>
            </a: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---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less than zero.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less than the marginal product of the previous worker.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equal to the marginal product of the previous worker.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greater than the marginal product of the previous worker.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the average product is greater than the marginal product, then the average product is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equal to zero.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falling.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not changing.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rising.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4AD2D2-779B-DD5B-D4D2-AFA5D00979BB}"/>
              </a:ext>
            </a:extLst>
          </p:cNvPr>
          <p:cNvSpPr txBox="1"/>
          <p:nvPr/>
        </p:nvSpPr>
        <p:spPr>
          <a:xfrm>
            <a:off x="6016738" y="2280903"/>
            <a:ext cx="571806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b="1" dirty="0">
                <a:solidFill>
                  <a:schemeClr val="accent1"/>
                </a:solidFill>
              </a:rPr>
              <a:t>ي</a:t>
            </a:r>
            <a:r>
              <a:rPr lang="en-US" b="1" dirty="0" err="1">
                <a:solidFill>
                  <a:schemeClr val="accent1"/>
                </a:solidFill>
              </a:rPr>
              <a:t>حدث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ar-EG" b="1" dirty="0">
                <a:solidFill>
                  <a:schemeClr val="accent1"/>
                </a:solidFill>
              </a:rPr>
              <a:t>الإنتاج الحدي </a:t>
            </a:r>
            <a:r>
              <a:rPr lang="en-US" b="1" dirty="0" err="1">
                <a:solidFill>
                  <a:schemeClr val="accent1"/>
                </a:solidFill>
              </a:rPr>
              <a:t>المتناقص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عندما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يكون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الناتج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ar-EG" b="1" dirty="0">
                <a:solidFill>
                  <a:schemeClr val="accent1"/>
                </a:solidFill>
              </a:rPr>
              <a:t>الحدي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لعامل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إضافي</a:t>
            </a:r>
            <a:r>
              <a:rPr lang="ar-EG" b="1" dirty="0">
                <a:solidFill>
                  <a:schemeClr val="accent1"/>
                </a:solidFill>
              </a:rPr>
              <a:t>--</a:t>
            </a:r>
            <a:endParaRPr lang="en-US" b="1" dirty="0">
              <a:solidFill>
                <a:schemeClr val="accent1"/>
              </a:solidFill>
            </a:endParaRPr>
          </a:p>
          <a:p>
            <a:pPr algn="r" rtl="1"/>
            <a:r>
              <a:rPr lang="en-US" dirty="0" err="1"/>
              <a:t>أقل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الصفر</a:t>
            </a:r>
            <a:r>
              <a:rPr lang="en-US" dirty="0"/>
              <a:t>.</a:t>
            </a:r>
          </a:p>
          <a:p>
            <a:pPr algn="r" rtl="1"/>
            <a:r>
              <a:rPr lang="en-US" b="1" u="sng" dirty="0" err="1"/>
              <a:t>أقل</a:t>
            </a:r>
            <a:r>
              <a:rPr lang="en-US" b="1" u="sng" dirty="0"/>
              <a:t> </a:t>
            </a:r>
            <a:r>
              <a:rPr lang="en-US" b="1" u="sng" dirty="0" err="1"/>
              <a:t>من</a:t>
            </a:r>
            <a:r>
              <a:rPr lang="en-US" b="1" u="sng" dirty="0"/>
              <a:t> </a:t>
            </a:r>
            <a:r>
              <a:rPr lang="en-US" b="1" u="sng" dirty="0" err="1"/>
              <a:t>الناتج</a:t>
            </a:r>
            <a:r>
              <a:rPr lang="en-US" b="1" u="sng" dirty="0"/>
              <a:t> </a:t>
            </a:r>
            <a:r>
              <a:rPr lang="ar-EG" b="1" u="sng" dirty="0"/>
              <a:t>الحدي</a:t>
            </a:r>
            <a:r>
              <a:rPr lang="en-US" b="1" u="sng" dirty="0"/>
              <a:t> </a:t>
            </a:r>
            <a:r>
              <a:rPr lang="en-US" b="1" u="sng" dirty="0" err="1"/>
              <a:t>للعامل</a:t>
            </a:r>
            <a:r>
              <a:rPr lang="en-US" b="1" u="sng" dirty="0"/>
              <a:t> </a:t>
            </a:r>
            <a:r>
              <a:rPr lang="en-US" b="1" u="sng" dirty="0" err="1"/>
              <a:t>السابق</a:t>
            </a:r>
            <a:r>
              <a:rPr lang="en-US" b="1" u="sng" dirty="0"/>
              <a:t>.</a:t>
            </a:r>
          </a:p>
          <a:p>
            <a:pPr algn="r" rtl="1"/>
            <a:r>
              <a:rPr lang="en-US" dirty="0" err="1"/>
              <a:t>مساوٍ</a:t>
            </a:r>
            <a:r>
              <a:rPr lang="en-US" dirty="0"/>
              <a:t> </a:t>
            </a:r>
            <a:r>
              <a:rPr lang="en-US" dirty="0" err="1"/>
              <a:t>للناتج</a:t>
            </a:r>
            <a:r>
              <a:rPr lang="en-US" dirty="0"/>
              <a:t> </a:t>
            </a:r>
            <a:r>
              <a:rPr lang="ar-EG" dirty="0"/>
              <a:t>الحدي</a:t>
            </a:r>
            <a:r>
              <a:rPr lang="en-US" dirty="0"/>
              <a:t> </a:t>
            </a:r>
            <a:r>
              <a:rPr lang="en-US" dirty="0" err="1"/>
              <a:t>للعامل</a:t>
            </a:r>
            <a:r>
              <a:rPr lang="en-US" dirty="0"/>
              <a:t> </a:t>
            </a:r>
            <a:r>
              <a:rPr lang="en-US" dirty="0" err="1"/>
              <a:t>السابق</a:t>
            </a:r>
            <a:r>
              <a:rPr lang="en-US" dirty="0"/>
              <a:t>.</a:t>
            </a:r>
          </a:p>
          <a:p>
            <a:pPr algn="r" rtl="1"/>
            <a:r>
              <a:rPr lang="en-US" dirty="0" err="1"/>
              <a:t>أكبر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الناتج</a:t>
            </a:r>
            <a:r>
              <a:rPr lang="en-US" dirty="0"/>
              <a:t> </a:t>
            </a:r>
            <a:r>
              <a:rPr lang="ar-EG" dirty="0"/>
              <a:t>الحدي</a:t>
            </a:r>
            <a:r>
              <a:rPr lang="en-US" dirty="0"/>
              <a:t> </a:t>
            </a:r>
            <a:r>
              <a:rPr lang="en-US" dirty="0" err="1"/>
              <a:t>للعامل</a:t>
            </a:r>
            <a:r>
              <a:rPr lang="en-US" dirty="0"/>
              <a:t> </a:t>
            </a:r>
            <a:r>
              <a:rPr lang="en-US" dirty="0" err="1"/>
              <a:t>السابق</a:t>
            </a:r>
            <a:r>
              <a:rPr lang="en-US" dirty="0"/>
              <a:t>.</a:t>
            </a:r>
          </a:p>
          <a:p>
            <a:pPr algn="r" rtl="1"/>
            <a:endParaRPr lang="en-US" dirty="0"/>
          </a:p>
          <a:p>
            <a:pPr algn="r" rtl="1"/>
            <a:r>
              <a:rPr lang="en-US" b="1" dirty="0" err="1">
                <a:solidFill>
                  <a:schemeClr val="accent1"/>
                </a:solidFill>
              </a:rPr>
              <a:t>عندما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يكون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الناتج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المتوسط</a:t>
            </a:r>
            <a:r>
              <a:rPr lang="en-US" b="1" dirty="0">
                <a:solidFill>
                  <a:schemeClr val="accent1"/>
                </a:solidFill>
              </a:rPr>
              <a:t> ​​</a:t>
            </a:r>
            <a:r>
              <a:rPr lang="en-US" b="1" dirty="0" err="1">
                <a:solidFill>
                  <a:schemeClr val="accent1"/>
                </a:solidFill>
              </a:rPr>
              <a:t>أكبر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من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الناتج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ar-EG" b="1" dirty="0">
                <a:solidFill>
                  <a:schemeClr val="accent1"/>
                </a:solidFill>
              </a:rPr>
              <a:t>الحدي</a:t>
            </a:r>
            <a:r>
              <a:rPr lang="en-US" b="1" dirty="0">
                <a:solidFill>
                  <a:schemeClr val="accent1"/>
                </a:solidFill>
              </a:rPr>
              <a:t>، </a:t>
            </a:r>
            <a:r>
              <a:rPr lang="en-US" b="1" dirty="0" err="1">
                <a:solidFill>
                  <a:schemeClr val="accent1"/>
                </a:solidFill>
              </a:rPr>
              <a:t>فإن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الناتج</a:t>
            </a:r>
            <a:r>
              <a:rPr lang="ar-EG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المتوسط</a:t>
            </a:r>
            <a:r>
              <a:rPr lang="en-US" b="1" dirty="0">
                <a:solidFill>
                  <a:schemeClr val="accent1"/>
                </a:solidFill>
              </a:rPr>
              <a:t> ​​</a:t>
            </a:r>
            <a:r>
              <a:rPr lang="en-US" b="1" dirty="0" err="1">
                <a:solidFill>
                  <a:schemeClr val="accent1"/>
                </a:solidFill>
              </a:rPr>
              <a:t>يكون</a:t>
            </a:r>
            <a:r>
              <a:rPr lang="ar-EG" b="1" dirty="0">
                <a:solidFill>
                  <a:schemeClr val="accent1"/>
                </a:solidFill>
              </a:rPr>
              <a:t>-----</a:t>
            </a:r>
            <a:endParaRPr lang="en-US" b="1" dirty="0">
              <a:solidFill>
                <a:schemeClr val="accent1"/>
              </a:solidFill>
            </a:endParaRPr>
          </a:p>
          <a:p>
            <a:pPr algn="r" rtl="1"/>
            <a:r>
              <a:rPr lang="en-US" dirty="0" err="1"/>
              <a:t>يساوي</a:t>
            </a:r>
            <a:r>
              <a:rPr lang="en-US" dirty="0"/>
              <a:t> </a:t>
            </a:r>
            <a:r>
              <a:rPr lang="en-US" dirty="0" err="1"/>
              <a:t>الصفر</a:t>
            </a:r>
            <a:r>
              <a:rPr lang="en-US" dirty="0"/>
              <a:t>.</a:t>
            </a:r>
          </a:p>
          <a:p>
            <a:pPr algn="r" rtl="1"/>
            <a:r>
              <a:rPr lang="en-US" b="1" u="sng" dirty="0" err="1"/>
              <a:t>متراجع</a:t>
            </a:r>
            <a:r>
              <a:rPr lang="en-US" b="1" u="sng" dirty="0"/>
              <a:t>.</a:t>
            </a:r>
          </a:p>
          <a:p>
            <a:pPr algn="r" rtl="1"/>
            <a:r>
              <a:rPr lang="en-US" dirty="0" err="1"/>
              <a:t>لا</a:t>
            </a:r>
            <a:r>
              <a:rPr lang="en-US" dirty="0"/>
              <a:t> </a:t>
            </a:r>
            <a:r>
              <a:rPr lang="en-US" dirty="0" err="1"/>
              <a:t>يتغير</a:t>
            </a:r>
            <a:r>
              <a:rPr lang="en-US" dirty="0"/>
              <a:t>.</a:t>
            </a:r>
          </a:p>
          <a:p>
            <a:pPr algn="r" rtl="1"/>
            <a:r>
              <a:rPr lang="en-US" dirty="0" err="1"/>
              <a:t>مرتفع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065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490C732-DC01-9B38-42E1-A2DDFFEA8B2E}"/>
              </a:ext>
            </a:extLst>
          </p:cNvPr>
          <p:cNvSpPr txBox="1">
            <a:spLocks/>
          </p:cNvSpPr>
          <p:nvPr/>
        </p:nvSpPr>
        <p:spPr>
          <a:xfrm>
            <a:off x="1135905" y="2322388"/>
            <a:ext cx="5427487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Implicit costs are: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A) equal to total fixed costs.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B) comprised entirely of variable costs.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C) "payments" for self-employed resources.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D) always greater in the short run than in the long run.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would be an implicit cost for a firm? The cost: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A) of worker wages and salaries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B) paid for leasing a building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C) paid for production supplies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D) of wages foregone by the owner of the firm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EF6231-F39F-C715-1FC8-947F97F66644}"/>
              </a:ext>
            </a:extLst>
          </p:cNvPr>
          <p:cNvSpPr txBox="1"/>
          <p:nvPr/>
        </p:nvSpPr>
        <p:spPr>
          <a:xfrm>
            <a:off x="6297690" y="2176391"/>
            <a:ext cx="4758405" cy="33886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90000"/>
              </a:lnSpc>
            </a:pPr>
            <a:r>
              <a:rPr lang="en-US" b="1" dirty="0" err="1">
                <a:solidFill>
                  <a:srgbClr val="0070C0"/>
                </a:solidFill>
                <a:latin typeface="Alexandria"/>
              </a:rPr>
              <a:t>التكاليف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lexandria"/>
              </a:rPr>
              <a:t>الضمنية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lexandria"/>
              </a:rPr>
              <a:t>هي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:</a:t>
            </a:r>
          </a:p>
          <a:p>
            <a:pPr algn="r" rtl="1"/>
            <a:r>
              <a:rPr lang="en-US" dirty="0"/>
              <a:t>أ) </a:t>
            </a:r>
            <a:r>
              <a:rPr lang="en-US" dirty="0" err="1"/>
              <a:t>تساوي</a:t>
            </a:r>
            <a:r>
              <a:rPr lang="en-US" dirty="0"/>
              <a:t> </a:t>
            </a:r>
            <a:r>
              <a:rPr lang="en-US" dirty="0" err="1"/>
              <a:t>إجمالي</a:t>
            </a:r>
            <a:r>
              <a:rPr lang="en-US" dirty="0"/>
              <a:t> </a:t>
            </a:r>
            <a:r>
              <a:rPr lang="en-US" dirty="0" err="1"/>
              <a:t>التكاليف</a:t>
            </a:r>
            <a:r>
              <a:rPr lang="en-US" dirty="0"/>
              <a:t> </a:t>
            </a:r>
            <a:r>
              <a:rPr lang="en-US" dirty="0" err="1"/>
              <a:t>الثابتة</a:t>
            </a:r>
            <a:r>
              <a:rPr lang="en-US" dirty="0"/>
              <a:t>.</a:t>
            </a:r>
          </a:p>
          <a:p>
            <a:pPr algn="r" rtl="1"/>
            <a:r>
              <a:rPr lang="en-US" dirty="0"/>
              <a:t>ب) </a:t>
            </a:r>
            <a:r>
              <a:rPr lang="en-US" dirty="0" err="1"/>
              <a:t>تتألف</a:t>
            </a:r>
            <a:r>
              <a:rPr lang="en-US" dirty="0"/>
              <a:t> </a:t>
            </a:r>
            <a:r>
              <a:rPr lang="en-US" dirty="0" err="1"/>
              <a:t>بالكامل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تكاليف</a:t>
            </a:r>
            <a:r>
              <a:rPr lang="en-US" dirty="0"/>
              <a:t> </a:t>
            </a:r>
            <a:r>
              <a:rPr lang="en-US" dirty="0" err="1"/>
              <a:t>متغيرة</a:t>
            </a:r>
            <a:r>
              <a:rPr lang="en-US" dirty="0"/>
              <a:t>.</a:t>
            </a:r>
          </a:p>
          <a:p>
            <a:pPr algn="r" rtl="1"/>
            <a:r>
              <a:rPr lang="en-US" b="1" u="sng" dirty="0"/>
              <a:t>ج) "</a:t>
            </a:r>
            <a:r>
              <a:rPr lang="en-US" b="1" u="sng" dirty="0" err="1"/>
              <a:t>مدفوعات</a:t>
            </a:r>
            <a:r>
              <a:rPr lang="en-US" b="1" u="sng" dirty="0"/>
              <a:t>" </a:t>
            </a:r>
            <a:r>
              <a:rPr lang="en-US" b="1" u="sng" dirty="0" err="1"/>
              <a:t>للموارد</a:t>
            </a:r>
            <a:r>
              <a:rPr lang="en-US" b="1" u="sng" dirty="0"/>
              <a:t> </a:t>
            </a:r>
            <a:r>
              <a:rPr lang="ar-EG" b="1" u="sng" dirty="0"/>
              <a:t>المستخدمة من قبل أصحاب الشركة</a:t>
            </a:r>
            <a:r>
              <a:rPr lang="en-US" b="1" u="sng" dirty="0"/>
              <a:t>.</a:t>
            </a:r>
          </a:p>
          <a:p>
            <a:pPr algn="r" rtl="1"/>
            <a:r>
              <a:rPr lang="en-US" dirty="0"/>
              <a:t>د) </a:t>
            </a:r>
            <a:r>
              <a:rPr lang="en-US" dirty="0" err="1"/>
              <a:t>تكون</a:t>
            </a:r>
            <a:r>
              <a:rPr lang="en-US" dirty="0"/>
              <a:t> </a:t>
            </a:r>
            <a:r>
              <a:rPr lang="en-US" dirty="0" err="1"/>
              <a:t>دائمًا</a:t>
            </a:r>
            <a:r>
              <a:rPr lang="en-US" dirty="0"/>
              <a:t> </a:t>
            </a:r>
            <a:r>
              <a:rPr lang="en-US" dirty="0" err="1"/>
              <a:t>أكبر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الأمد</a:t>
            </a:r>
            <a:r>
              <a:rPr lang="en-US" dirty="0"/>
              <a:t> </a:t>
            </a:r>
            <a:r>
              <a:rPr lang="en-US" dirty="0" err="1"/>
              <a:t>القريب</a:t>
            </a:r>
            <a:r>
              <a:rPr lang="en-US" dirty="0"/>
              <a:t> </a:t>
            </a:r>
            <a:r>
              <a:rPr lang="en-US" dirty="0" err="1"/>
              <a:t>منها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الأمد</a:t>
            </a:r>
            <a:r>
              <a:rPr lang="en-US" dirty="0"/>
              <a:t> </a:t>
            </a:r>
            <a:r>
              <a:rPr lang="en-US" dirty="0" err="1"/>
              <a:t>البعيد</a:t>
            </a:r>
            <a:r>
              <a:rPr lang="en-US" dirty="0"/>
              <a:t>.</a:t>
            </a:r>
          </a:p>
          <a:p>
            <a:pPr algn="r" rtl="1"/>
            <a:endParaRPr lang="en-US" dirty="0"/>
          </a:p>
          <a:p>
            <a:pPr algn="r" rtl="1"/>
            <a:r>
              <a:rPr lang="en-US" b="1" dirty="0" err="1">
                <a:solidFill>
                  <a:schemeClr val="accent1"/>
                </a:solidFill>
              </a:rPr>
              <a:t>ما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هي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التكلفة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الضمنية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للشركة</a:t>
            </a:r>
            <a:r>
              <a:rPr lang="en-US" b="1" dirty="0">
                <a:solidFill>
                  <a:schemeClr val="accent1"/>
                </a:solidFill>
              </a:rPr>
              <a:t>؟ </a:t>
            </a:r>
            <a:r>
              <a:rPr lang="en-US" b="1" dirty="0" err="1">
                <a:solidFill>
                  <a:schemeClr val="accent1"/>
                </a:solidFill>
              </a:rPr>
              <a:t>التكلفة</a:t>
            </a:r>
            <a:r>
              <a:rPr lang="en-US" b="1" dirty="0">
                <a:solidFill>
                  <a:schemeClr val="accent1"/>
                </a:solidFill>
              </a:rPr>
              <a:t>:</a:t>
            </a:r>
          </a:p>
          <a:p>
            <a:pPr algn="r" rtl="1"/>
            <a:r>
              <a:rPr lang="en-US" dirty="0"/>
              <a:t>أ) </a:t>
            </a:r>
            <a:r>
              <a:rPr lang="en-US" dirty="0" err="1"/>
              <a:t>أجور</a:t>
            </a:r>
            <a:r>
              <a:rPr lang="en-US" dirty="0"/>
              <a:t> </a:t>
            </a:r>
            <a:r>
              <a:rPr lang="en-US" dirty="0" err="1"/>
              <a:t>العمال</a:t>
            </a:r>
            <a:r>
              <a:rPr lang="en-US" dirty="0"/>
              <a:t> </a:t>
            </a:r>
            <a:r>
              <a:rPr lang="en-US" dirty="0" err="1"/>
              <a:t>ورواتبهم</a:t>
            </a:r>
            <a:r>
              <a:rPr lang="en-US" dirty="0"/>
              <a:t> </a:t>
            </a:r>
            <a:r>
              <a:rPr lang="en-US" dirty="0" err="1"/>
              <a:t>للشركة</a:t>
            </a:r>
            <a:r>
              <a:rPr lang="en-US" dirty="0"/>
              <a:t>.</a:t>
            </a:r>
          </a:p>
          <a:p>
            <a:pPr algn="r" rtl="1"/>
            <a:r>
              <a:rPr lang="en-US" dirty="0"/>
              <a:t>ب) </a:t>
            </a:r>
            <a:r>
              <a:rPr lang="en-US" dirty="0" err="1"/>
              <a:t>تدفع</a:t>
            </a:r>
            <a:r>
              <a:rPr lang="en-US" dirty="0"/>
              <a:t> </a:t>
            </a:r>
            <a:r>
              <a:rPr lang="en-US" dirty="0" err="1"/>
              <a:t>مقابل</a:t>
            </a:r>
            <a:r>
              <a:rPr lang="en-US" dirty="0"/>
              <a:t> </a:t>
            </a:r>
            <a:r>
              <a:rPr lang="en-US" dirty="0" err="1"/>
              <a:t>استئجار</a:t>
            </a:r>
            <a:r>
              <a:rPr lang="en-US" dirty="0"/>
              <a:t> </a:t>
            </a:r>
            <a:r>
              <a:rPr lang="en-US" dirty="0" err="1"/>
              <a:t>مبنى</a:t>
            </a:r>
            <a:r>
              <a:rPr lang="en-US" dirty="0"/>
              <a:t> </a:t>
            </a:r>
            <a:r>
              <a:rPr lang="en-US" dirty="0" err="1"/>
              <a:t>للشركة</a:t>
            </a:r>
            <a:r>
              <a:rPr lang="en-US" dirty="0"/>
              <a:t>.</a:t>
            </a:r>
          </a:p>
          <a:p>
            <a:pPr algn="r" rtl="1"/>
            <a:r>
              <a:rPr lang="en-US" dirty="0"/>
              <a:t>ج) </a:t>
            </a:r>
            <a:r>
              <a:rPr lang="en-US" dirty="0" err="1"/>
              <a:t>تدفع</a:t>
            </a:r>
            <a:r>
              <a:rPr lang="en-US" dirty="0"/>
              <a:t> </a:t>
            </a:r>
            <a:r>
              <a:rPr lang="en-US" dirty="0" err="1"/>
              <a:t>مقابل</a:t>
            </a:r>
            <a:r>
              <a:rPr lang="en-US" dirty="0"/>
              <a:t> </a:t>
            </a:r>
            <a:r>
              <a:rPr lang="en-US" dirty="0" err="1"/>
              <a:t>مستلزمات</a:t>
            </a:r>
            <a:r>
              <a:rPr lang="en-US" dirty="0"/>
              <a:t> </a:t>
            </a:r>
            <a:r>
              <a:rPr lang="en-US" dirty="0" err="1"/>
              <a:t>الإنتاج</a:t>
            </a:r>
            <a:r>
              <a:rPr lang="en-US" dirty="0"/>
              <a:t> </a:t>
            </a:r>
            <a:r>
              <a:rPr lang="en-US" dirty="0" err="1"/>
              <a:t>للشركة</a:t>
            </a:r>
            <a:r>
              <a:rPr lang="en-US" dirty="0"/>
              <a:t>.</a:t>
            </a:r>
          </a:p>
          <a:p>
            <a:pPr algn="r" rtl="1"/>
            <a:r>
              <a:rPr lang="en-US" b="1" u="sng" dirty="0"/>
              <a:t>د) </a:t>
            </a:r>
            <a:r>
              <a:rPr lang="ar-EG" b="1" u="sng" dirty="0"/>
              <a:t>اجر صاحب الشركة الذي</a:t>
            </a:r>
            <a:r>
              <a:rPr lang="en-US" b="1" u="sng" dirty="0"/>
              <a:t> </a:t>
            </a:r>
            <a:r>
              <a:rPr lang="en-US" b="1" u="sng" dirty="0" err="1"/>
              <a:t>تنازل</a:t>
            </a:r>
            <a:r>
              <a:rPr lang="en-US" b="1" u="sng" dirty="0"/>
              <a:t> </a:t>
            </a:r>
            <a:r>
              <a:rPr lang="ar-EG" b="1" u="sng" dirty="0"/>
              <a:t>عنه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1769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272524"/>
            <a:ext cx="10812720" cy="54330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1887" y="4037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68851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1131749-3202-2CC7-6DBE-08F8961E403A}"/>
              </a:ext>
            </a:extLst>
          </p:cNvPr>
          <p:cNvSpPr txBox="1">
            <a:spLocks/>
          </p:cNvSpPr>
          <p:nvPr/>
        </p:nvSpPr>
        <p:spPr>
          <a:xfrm>
            <a:off x="762000" y="1600817"/>
            <a:ext cx="4909729" cy="40118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Suppose that a firm revenue is $5,000,000. The explicit costs of production are $2,500,000 and the implicit costs of production are $200,000. The firm has an accounting profit of: </a:t>
            </a:r>
            <a:endParaRPr lang="ar-EG" sz="18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A) $2,500,000 and an economic profit of $2,300,000 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B) $6,000,000 and an economic profit of $2,000,000.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C) $7,000,000 and an economic profit of $4,000,000.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D) $8,000,000 and an economic profit of $5,000,000.</a:t>
            </a: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Answer: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TR= $5,000,000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explicit costs= $2,500,000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implicit costs= $200,000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latin typeface="Alexandria"/>
                <a:ea typeface="Times New Roman" panose="02020603050405020304" pitchFamily="18" charset="0"/>
              </a:rPr>
              <a:t>Eco. Profit = TR- (</a:t>
            </a:r>
            <a:r>
              <a:rPr lang="en-US" sz="1800" b="1" dirty="0">
                <a:effectLst/>
                <a:latin typeface="Alexandria"/>
                <a:ea typeface="Times New Roman" panose="02020603050405020304" pitchFamily="18" charset="0"/>
              </a:rPr>
              <a:t>explicit + implicit) = $5,000,000- ($2,500,000 + $200,000) = </a:t>
            </a: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$2,300,000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Alexandria"/>
                <a:ea typeface="Times New Roman" panose="02020603050405020304" pitchFamily="18" charset="0"/>
              </a:rPr>
              <a:t>Acc.</a:t>
            </a:r>
            <a:r>
              <a:rPr lang="en-US" sz="1800" b="1" dirty="0">
                <a:latin typeface="Alexandria"/>
                <a:ea typeface="Times New Roman" panose="02020603050405020304" pitchFamily="18" charset="0"/>
              </a:rPr>
              <a:t> Profit = TR- </a:t>
            </a:r>
            <a:r>
              <a:rPr lang="en-US" sz="1800" b="1" dirty="0">
                <a:effectLst/>
                <a:latin typeface="Alexandria"/>
                <a:ea typeface="Times New Roman" panose="02020603050405020304" pitchFamily="18" charset="0"/>
              </a:rPr>
              <a:t>explicit cost= $5,000,000- $2,500,000 = </a:t>
            </a: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$2,500,000 </a:t>
            </a:r>
            <a:endParaRPr lang="en-US" sz="18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1131749-3202-2CC7-6DBE-08F8961E403A}"/>
              </a:ext>
            </a:extLst>
          </p:cNvPr>
          <p:cNvSpPr txBox="1">
            <a:spLocks/>
          </p:cNvSpPr>
          <p:nvPr/>
        </p:nvSpPr>
        <p:spPr>
          <a:xfrm>
            <a:off x="6015677" y="1569740"/>
            <a:ext cx="5093852" cy="40118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لنفترض أن إيرادات الشركة تبلغ 5,000,000 دولار. وتكاليف الإنتاج الصريحة تبلغ 2,500,000 دولار وتكاليف الإنتاج الضمنية تبلغ 200,000 دولار. وبذلك يكون لدى الشركة ربح محاسبي قدره--------------------وربح اقتصادي قدره-----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A) $2,500,000 and an economic profit of $2,300,000 . 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B) $6,000,000 and an economic profit of $2,000,000. 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C) $7,000,000 and an economic profit of $4,000,000. 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D) $8,000,000 and an economic profit of $5,000,000.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u="sng" dirty="0" err="1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الاجابة</a:t>
            </a:r>
            <a:endParaRPr lang="en-US" sz="18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الإيرادات الكلية = </a:t>
            </a: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$5,000,000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التكاليف الصريحة= </a:t>
            </a: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$2,500,000 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التكاليف الضمنية = </a:t>
            </a: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$200,000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b="1" dirty="0">
                <a:latin typeface="Alexandria"/>
                <a:ea typeface="Times New Roman" panose="02020603050405020304" pitchFamily="18" charset="0"/>
              </a:rPr>
              <a:t>الربح الاقتصادي = </a:t>
            </a:r>
            <a:r>
              <a:rPr lang="en-US" sz="1800" b="1" dirty="0">
                <a:latin typeface="Alexandria"/>
                <a:ea typeface="Times New Roman" panose="02020603050405020304" pitchFamily="18" charset="0"/>
              </a:rPr>
              <a:t>= TR- (</a:t>
            </a:r>
            <a:r>
              <a:rPr lang="en-US" sz="1800" b="1" dirty="0">
                <a:effectLst/>
                <a:latin typeface="Alexandria"/>
                <a:ea typeface="Times New Roman" panose="02020603050405020304" pitchFamily="18" charset="0"/>
              </a:rPr>
              <a:t>explicit + implicit) = $5,000,000- ($2,500,000 + $200,000) = </a:t>
            </a: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$2,300,000</a:t>
            </a:r>
          </a:p>
          <a:p>
            <a:pPr marL="0" indent="0" algn="r" rtl="1">
              <a:spcBef>
                <a:spcPts val="0"/>
              </a:spcBef>
              <a:buNone/>
            </a:pPr>
            <a:r>
              <a:rPr lang="ar-EG" sz="1800" b="1" dirty="0">
                <a:effectLst/>
                <a:latin typeface="Alexandria"/>
                <a:ea typeface="Times New Roman" panose="02020603050405020304" pitchFamily="18" charset="0"/>
              </a:rPr>
              <a:t>الربح المحاسبي = </a:t>
            </a:r>
            <a:r>
              <a:rPr lang="en-US" sz="1800" b="1" dirty="0">
                <a:latin typeface="Alexandria"/>
                <a:ea typeface="Times New Roman" panose="02020603050405020304" pitchFamily="18" charset="0"/>
              </a:rPr>
              <a:t>= TR- </a:t>
            </a:r>
            <a:r>
              <a:rPr lang="en-US" sz="1800" b="1" dirty="0">
                <a:effectLst/>
                <a:latin typeface="Alexandria"/>
                <a:ea typeface="Times New Roman" panose="02020603050405020304" pitchFamily="18" charset="0"/>
              </a:rPr>
              <a:t>explicit cost= $5,000,000- $2,500,000 = </a:t>
            </a: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</a:rPr>
              <a:t>$2,500,000 </a:t>
            </a:r>
            <a:endParaRPr lang="en-US" sz="18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r" rtl="1">
              <a:spcBef>
                <a:spcPts val="0"/>
              </a:spcBef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r" rtl="1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69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F0790F7-2E41-784A-B571-4F8E2A9FD533}"/>
              </a:ext>
            </a:extLst>
          </p:cNvPr>
          <p:cNvSpPr txBox="1">
            <a:spLocks/>
          </p:cNvSpPr>
          <p:nvPr/>
        </p:nvSpPr>
        <p:spPr>
          <a:xfrm>
            <a:off x="762001" y="2295526"/>
            <a:ext cx="5334000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marginal product reaches its maximum, what can be said of total product?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total product must be at its maximum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total product starts to decline even if marginal product is positive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C) total product is increasing if marginal product is still positive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D) total product levels off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C2EB80A-EBF5-DCA9-2556-A667F29AEF71}"/>
              </a:ext>
            </a:extLst>
          </p:cNvPr>
          <p:cNvSpPr txBox="1">
            <a:spLocks/>
          </p:cNvSpPr>
          <p:nvPr/>
        </p:nvSpPr>
        <p:spPr>
          <a:xfrm>
            <a:off x="6023640" y="2173184"/>
            <a:ext cx="5334000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dirty="0">
                <a:solidFill>
                  <a:schemeClr val="accent1"/>
                </a:solidFill>
                <a:effectLst/>
                <a:latin typeface="Alexandria"/>
                <a:ea typeface="Times New Roman" panose="02020603050405020304" pitchFamily="18" charset="0"/>
              </a:rPr>
              <a:t>عندما يصل الناتج الحدي إلى أقصى حد له، فماذا يمكن أن يقال عن الناتج الإجمالي؟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</a:rPr>
              <a:t>أ) يجب أن يكون الناتج الإجمالي عند أقصى حد له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</a:rPr>
              <a:t>ب) يبدأ الناتج الإجمالي في الانخفاض حتى لو كان الناتج الحدي موجبًا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u="sng" dirty="0">
                <a:effectLst/>
                <a:latin typeface="Alexandria"/>
                <a:ea typeface="Times New Roman" panose="02020603050405020304" pitchFamily="18" charset="0"/>
              </a:rPr>
              <a:t>ج) يتزايد الناتج الإجمالي إذا كان الناتج الحدي لا يزال موجبًا</a:t>
            </a: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</a:rPr>
              <a:t>د) يستقر الناتج الإجمالي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62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81B0DEF-A428-33FB-FBD7-15CB30B39A33}"/>
              </a:ext>
            </a:extLst>
          </p:cNvPr>
          <p:cNvSpPr txBox="1">
            <a:spLocks/>
          </p:cNvSpPr>
          <p:nvPr/>
        </p:nvSpPr>
        <p:spPr>
          <a:xfrm>
            <a:off x="887646" y="2248095"/>
            <a:ext cx="4445111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The difference between Accounting, and Economic profit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Production: </a:t>
            </a:r>
            <a:r>
              <a:rPr lang="en-US" sz="2000" dirty="0">
                <a:latin typeface="Alexandria"/>
              </a:rPr>
              <a:t>Meaning, concepts of product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The relationship between a firm’s output and labor employed.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The relationship between total, marginal and average productivity (TP, AP, MP)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Short run costs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5C5A91-7698-F60A-F9D2-89E9C3745BB6}"/>
              </a:ext>
            </a:extLst>
          </p:cNvPr>
          <p:cNvSpPr txBox="1"/>
          <p:nvPr/>
        </p:nvSpPr>
        <p:spPr>
          <a:xfrm>
            <a:off x="5656030" y="2174580"/>
            <a:ext cx="5648324" cy="3083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err="1"/>
              <a:t>الفرق</a:t>
            </a:r>
            <a:r>
              <a:rPr lang="en-US" sz="2000" dirty="0"/>
              <a:t> </a:t>
            </a:r>
            <a:r>
              <a:rPr lang="en-US" sz="2000" dirty="0" err="1"/>
              <a:t>بين</a:t>
            </a:r>
            <a:r>
              <a:rPr lang="en-US" sz="2000" dirty="0"/>
              <a:t> </a:t>
            </a:r>
            <a:r>
              <a:rPr lang="ar-EG" sz="2000" dirty="0"/>
              <a:t>الربح </a:t>
            </a:r>
            <a:r>
              <a:rPr lang="en-US" sz="2000" dirty="0" err="1"/>
              <a:t>المحاسب</a:t>
            </a:r>
            <a:r>
              <a:rPr lang="ar-EG" sz="2000" dirty="0"/>
              <a:t>ي</a:t>
            </a:r>
            <a:r>
              <a:rPr lang="en-US" sz="2000" dirty="0"/>
              <a:t> </a:t>
            </a:r>
            <a:r>
              <a:rPr lang="en-US" sz="2000" dirty="0" err="1"/>
              <a:t>والربح</a:t>
            </a:r>
            <a:r>
              <a:rPr lang="en-US" sz="2000" dirty="0"/>
              <a:t> </a:t>
            </a:r>
            <a:r>
              <a:rPr lang="en-US" sz="2000" dirty="0" err="1"/>
              <a:t>الاقتصادي</a:t>
            </a:r>
            <a:endParaRPr lang="en-US" sz="2000" dirty="0"/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err="1"/>
              <a:t>الإنتاج</a:t>
            </a:r>
            <a:r>
              <a:rPr lang="en-US" sz="2000" dirty="0"/>
              <a:t>: </a:t>
            </a:r>
            <a:r>
              <a:rPr lang="en-US" sz="2000" dirty="0" err="1"/>
              <a:t>معنى</a:t>
            </a:r>
            <a:r>
              <a:rPr lang="en-US" sz="2000" dirty="0"/>
              <a:t> </a:t>
            </a:r>
            <a:r>
              <a:rPr lang="en-US" sz="2000" dirty="0" err="1"/>
              <a:t>ومفاهيم</a:t>
            </a:r>
            <a:endParaRPr lang="en-US" sz="2000" dirty="0"/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err="1"/>
              <a:t>العلاقة</a:t>
            </a:r>
            <a:r>
              <a:rPr lang="en-US" sz="2000" dirty="0"/>
              <a:t> </a:t>
            </a:r>
            <a:r>
              <a:rPr lang="en-US" sz="2000" dirty="0" err="1"/>
              <a:t>بين</a:t>
            </a:r>
            <a:r>
              <a:rPr lang="en-US" sz="2000" dirty="0"/>
              <a:t> </a:t>
            </a:r>
            <a:r>
              <a:rPr lang="en-US" sz="2000" dirty="0" err="1"/>
              <a:t>ناتج</a:t>
            </a:r>
            <a:r>
              <a:rPr lang="en-US" sz="2000" dirty="0"/>
              <a:t> </a:t>
            </a:r>
            <a:r>
              <a:rPr lang="en-US" sz="2000" dirty="0" err="1"/>
              <a:t>الشركة</a:t>
            </a:r>
            <a:r>
              <a:rPr lang="en-US" sz="2000" dirty="0"/>
              <a:t> </a:t>
            </a:r>
            <a:r>
              <a:rPr lang="en-US" sz="2000" dirty="0" err="1"/>
              <a:t>والعمالة</a:t>
            </a:r>
            <a:r>
              <a:rPr lang="en-US" sz="2000" dirty="0"/>
              <a:t> </a:t>
            </a:r>
            <a:r>
              <a:rPr lang="en-US" sz="2000" dirty="0" err="1"/>
              <a:t>المستخدمة</a:t>
            </a:r>
            <a:r>
              <a:rPr lang="en-US" sz="2000" dirty="0"/>
              <a:t>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err="1"/>
              <a:t>العلاقة</a:t>
            </a:r>
            <a:r>
              <a:rPr lang="en-US" sz="2000" dirty="0"/>
              <a:t> </a:t>
            </a:r>
            <a:r>
              <a:rPr lang="en-US" sz="2000" dirty="0" err="1"/>
              <a:t>بين</a:t>
            </a:r>
            <a:r>
              <a:rPr lang="en-US" sz="2000" dirty="0"/>
              <a:t> </a:t>
            </a:r>
            <a:r>
              <a:rPr lang="en-US" sz="2000" dirty="0" err="1"/>
              <a:t>الإنتاجية</a:t>
            </a:r>
            <a:r>
              <a:rPr lang="en-US" sz="2000" dirty="0"/>
              <a:t> </a:t>
            </a:r>
            <a:r>
              <a:rPr lang="en-US" sz="2000" dirty="0" err="1"/>
              <a:t>الكلية</a:t>
            </a:r>
            <a:r>
              <a:rPr lang="en-US" sz="2000" dirty="0"/>
              <a:t> </a:t>
            </a:r>
            <a:r>
              <a:rPr lang="ar-EG" sz="2000" dirty="0"/>
              <a:t>والحدية</a:t>
            </a:r>
            <a:r>
              <a:rPr lang="en-US" sz="2000" dirty="0"/>
              <a:t> </a:t>
            </a:r>
            <a:r>
              <a:rPr lang="en-US" sz="2000" dirty="0" err="1"/>
              <a:t>والمتوسطة</a:t>
            </a:r>
            <a:r>
              <a:rPr lang="en-US" sz="2000" dirty="0"/>
              <a:t> (TP, AP, MP)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err="1"/>
              <a:t>التكاليف</a:t>
            </a:r>
            <a:r>
              <a:rPr lang="en-US" sz="2000" dirty="0"/>
              <a:t> </a:t>
            </a:r>
            <a:r>
              <a:rPr lang="en-US" sz="2000" dirty="0" err="1"/>
              <a:t>في</a:t>
            </a:r>
            <a:r>
              <a:rPr lang="en-US" sz="2000" dirty="0"/>
              <a:t> </a:t>
            </a:r>
            <a:r>
              <a:rPr lang="en-US" sz="2000" dirty="0" err="1"/>
              <a:t>الأمد</a:t>
            </a:r>
            <a:r>
              <a:rPr lang="en-US" sz="2000" dirty="0"/>
              <a:t> </a:t>
            </a:r>
            <a:r>
              <a:rPr lang="en-US" sz="2000" dirty="0" err="1"/>
              <a:t>القريب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740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A210BBA-85B4-4864-873D-D71DB1821FC0}"/>
</file>

<file path=customXml/itemProps2.xml><?xml version="1.0" encoding="utf-8"?>
<ds:datastoreItem xmlns:ds="http://schemas.openxmlformats.org/officeDocument/2006/customXml" ds:itemID="{C6295A9D-F884-4F2A-B676-D30ABC09E0C4}"/>
</file>

<file path=customXml/itemProps3.xml><?xml version="1.0" encoding="utf-8"?>
<ds:datastoreItem xmlns:ds="http://schemas.openxmlformats.org/officeDocument/2006/customXml" ds:itemID="{44C95B5A-9EE2-4925-AF7A-41F24CAB0D8E}"/>
</file>

<file path=docProps/app.xml><?xml version="1.0" encoding="utf-8"?>
<Properties xmlns="http://schemas.openxmlformats.org/officeDocument/2006/extended-properties" xmlns:vt="http://schemas.openxmlformats.org/officeDocument/2006/docPropsVTypes">
  <TotalTime>1050</TotalTime>
  <Words>2332</Words>
  <Application>Microsoft Office PowerPoint</Application>
  <PresentationFormat>Widescreen</PresentationFormat>
  <Paragraphs>421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Symbol</vt:lpstr>
      <vt:lpstr>Times New Roman</vt:lpstr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66</cp:revision>
  <dcterms:created xsi:type="dcterms:W3CDTF">2023-04-29T09:08:23Z</dcterms:created>
  <dcterms:modified xsi:type="dcterms:W3CDTF">2024-09-27T23:18:35Z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