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45"/>
  </p:notesMasterIdLst>
  <p:handoutMasterIdLst>
    <p:handoutMasterId r:id="rId46"/>
  </p:handoutMasterIdLst>
  <p:sldIdLst>
    <p:sldId id="355" r:id="rId5"/>
    <p:sldId id="258" r:id="rId6"/>
    <p:sldId id="301" r:id="rId7"/>
    <p:sldId id="479" r:id="rId8"/>
    <p:sldId id="498" r:id="rId9"/>
    <p:sldId id="499" r:id="rId10"/>
    <p:sldId id="259" r:id="rId11"/>
    <p:sldId id="272" r:id="rId12"/>
    <p:sldId id="288" r:id="rId13"/>
    <p:sldId id="481" r:id="rId14"/>
    <p:sldId id="482" r:id="rId15"/>
    <p:sldId id="261" r:id="rId16"/>
    <p:sldId id="262" r:id="rId17"/>
    <p:sldId id="273" r:id="rId18"/>
    <p:sldId id="486" r:id="rId19"/>
    <p:sldId id="487" r:id="rId20"/>
    <p:sldId id="263" r:id="rId21"/>
    <p:sldId id="265" r:id="rId22"/>
    <p:sldId id="264" r:id="rId23"/>
    <p:sldId id="502" r:id="rId24"/>
    <p:sldId id="274" r:id="rId25"/>
    <p:sldId id="489" r:id="rId26"/>
    <p:sldId id="490" r:id="rId27"/>
    <p:sldId id="491" r:id="rId28"/>
    <p:sldId id="493" r:id="rId29"/>
    <p:sldId id="492" r:id="rId30"/>
    <p:sldId id="275" r:id="rId31"/>
    <p:sldId id="494" r:id="rId32"/>
    <p:sldId id="480" r:id="rId33"/>
    <p:sldId id="495" r:id="rId34"/>
    <p:sldId id="299" r:id="rId35"/>
    <p:sldId id="496" r:id="rId36"/>
    <p:sldId id="280" r:id="rId37"/>
    <p:sldId id="497" r:id="rId38"/>
    <p:sldId id="281" r:id="rId39"/>
    <p:sldId id="283" r:id="rId40"/>
    <p:sldId id="282" r:id="rId41"/>
    <p:sldId id="279" r:id="rId42"/>
    <p:sldId id="500" r:id="rId43"/>
    <p:sldId id="26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355"/>
            <p14:sldId id="258"/>
            <p14:sldId id="301"/>
            <p14:sldId id="479"/>
            <p14:sldId id="498"/>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1"/>
            <p14:sldId id="493"/>
            <p14:sldId id="492"/>
            <p14:sldId id="275"/>
            <p14:sldId id="494"/>
            <p14:sldId id="480"/>
            <p14:sldId id="495"/>
            <p14:sldId id="299"/>
            <p14:sldId id="496"/>
            <p14:sldId id="280"/>
            <p14:sldId id="497"/>
            <p14:sldId id="281"/>
            <p14:sldId id="283"/>
            <p14:sldId id="282"/>
            <p14:sldId id="279"/>
            <p14:sldId id="500"/>
            <p14:sldId id="267"/>
          </p14:sldIdLst>
        </p14:section>
        <p14:section name="Untitled Section" id="{B9AD5FFD-801D-49D2-8112-02B37E072B8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1" autoAdjust="0"/>
    <p:restoredTop sz="94249" autoAdjust="0"/>
  </p:normalViewPr>
  <p:slideViewPr>
    <p:cSldViewPr snapToGrid="0">
      <p:cViewPr varScale="1">
        <p:scale>
          <a:sx n="68" d="100"/>
          <a:sy n="68" d="100"/>
        </p:scale>
        <p:origin x="65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4/8/2021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4/8/2021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81347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AB542430-D022-40AA-99D5-50535CE35B4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9BFC583-FE70-49C2-87BC-428CC1F5D5D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0419" name="Rectangle 2">
            <a:extLst>
              <a:ext uri="{FF2B5EF4-FFF2-40B4-BE49-F238E27FC236}">
                <a16:creationId xmlns:a16="http://schemas.microsoft.com/office/drawing/2014/main" id="{0B56404C-9E57-4BF7-BA60-5C1314AD8CAC}"/>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25E0E525-A918-464D-A572-B285477FC5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C40C5C3E-099C-4B5E-AB23-963DC1CC36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FF75884-37A5-40D4-A6D3-2F8F398EC5F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3491" name="Rectangle 2">
            <a:extLst>
              <a:ext uri="{FF2B5EF4-FFF2-40B4-BE49-F238E27FC236}">
                <a16:creationId xmlns:a16="http://schemas.microsoft.com/office/drawing/2014/main" id="{0F998E2C-73D2-4839-B0F0-6FB2C1E376AB}"/>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E8EB9FDA-A9BB-41EE-8C9F-A6B0711EF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A21B45CF-F40E-4DD6-8DF5-2FF6EB6D99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00124F0F-2465-4BAF-A3CA-51E9ACC0690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4515" name="Rectangle 2">
            <a:extLst>
              <a:ext uri="{FF2B5EF4-FFF2-40B4-BE49-F238E27FC236}">
                <a16:creationId xmlns:a16="http://schemas.microsoft.com/office/drawing/2014/main" id="{BE87494F-B770-4B83-812E-894E7CB2662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5634F901-A02A-423D-A178-59128F8B7C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3E7D355F-D39C-4727-A514-C2E29A4602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87116ED-6F53-49A2-B138-E0E5EEF9A716}"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5539" name="Rectangle 2">
            <a:extLst>
              <a:ext uri="{FF2B5EF4-FFF2-40B4-BE49-F238E27FC236}">
                <a16:creationId xmlns:a16="http://schemas.microsoft.com/office/drawing/2014/main" id="{B9D18726-A48B-435D-AED9-BD5CEA0C4E9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C06EB3C5-5B8C-4F01-BC56-76AB9854DE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790464B0-0556-428F-9E9F-5AD1FAD063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15D1D25-D80C-421C-88CE-6ECE642A5E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7587" name="Rectangle 2">
            <a:extLst>
              <a:ext uri="{FF2B5EF4-FFF2-40B4-BE49-F238E27FC236}">
                <a16:creationId xmlns:a16="http://schemas.microsoft.com/office/drawing/2014/main" id="{60AB4477-5C8F-463E-B7F8-2F6EEDE7BFD8}"/>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926D42BE-0E1A-456A-A3FE-59391BC43F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4EAC5EAB-D59E-4F9A-8613-A559718E26A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A901E4C0-C8F3-4A5B-8200-E617BFC82525}"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6563" name="Rectangle 2">
            <a:extLst>
              <a:ext uri="{FF2B5EF4-FFF2-40B4-BE49-F238E27FC236}">
                <a16:creationId xmlns:a16="http://schemas.microsoft.com/office/drawing/2014/main" id="{9C476FC8-3F5F-4624-A95D-F877CF7050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AB5F741F-3863-4A2C-A8F9-F66EF74B8E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4/8/2021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4/8/2021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4/8/2021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4/8/2021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4/8/2021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4/8/2021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4/8/2021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4/8/2021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4/8/2021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4/8/2021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4/8/2021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4/8/2021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4/8/2021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4/8/2021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4/8/2021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4/8/2021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4/8/2021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4/8/2021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4/8/2021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4/8/2021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4/8/2021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4/8/2021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750186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739096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35713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52250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756226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393939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486683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273688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9102757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669035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4/8/2021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79146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4/8/2021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4/8/2021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4/8/2021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545433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www.wrike.com/project-management-guide/faq/what-is-work-breakdown-structure-in-project-management/" TargetMode="External"/><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emf"/></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33.emf"/></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6.emf"/></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38.emf"/></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5110454"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br>
              <a:rPr lang="en-US" sz="3000" dirty="0">
                <a:solidFill>
                  <a:prstClr val="white"/>
                </a:solidFill>
                <a:latin typeface="Times New Roman" panose="02020603050405020304" pitchFamily="18" charset="0"/>
                <a:cs typeface="Times New Roman" panose="02020603050405020304" pitchFamily="18" charset="0"/>
              </a:rPr>
            </a:br>
            <a:r>
              <a:rPr lang="en-US" sz="2900" dirty="0">
                <a:solidFill>
                  <a:prstClr val="white"/>
                </a:solidFill>
                <a:latin typeface="Times New Roman" panose="02020603050405020304" pitchFamily="18" charset="0"/>
                <a:cs typeface="Times New Roman" panose="02020603050405020304" pitchFamily="18" charset="0"/>
              </a:rPr>
              <a:t>Estimating project times and costs</a:t>
            </a:r>
            <a:br>
              <a:rPr lang="en-US" sz="2800" dirty="0">
                <a:solidFill>
                  <a:prstClr val="white"/>
                </a:solidFill>
                <a:latin typeface="Times New Roman" panose="02020603050405020304" pitchFamily="18" charset="0"/>
                <a:cs typeface="Times New Roman" panose="02020603050405020304" pitchFamily="18" charset="0"/>
              </a:rPr>
            </a:br>
            <a:r>
              <a:rPr lang="en-US" sz="2800" dirty="0">
                <a:solidFill>
                  <a:prstClr val="white"/>
                </a:solidFill>
                <a:latin typeface="Times New Roman" panose="02020603050405020304" pitchFamily="18" charset="0"/>
                <a:cs typeface="Times New Roman" panose="02020603050405020304" pitchFamily="18" charset="0"/>
              </a:rPr>
              <a:t>Lecture 10</a:t>
            </a:r>
            <a:br>
              <a:rPr lang="ar-EG" sz="2800" dirty="0">
                <a:solidFill>
                  <a:prstClr val="white"/>
                </a:solidFill>
                <a:latin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Chapter 9</a:t>
            </a:r>
            <a:br>
              <a:rPr lang="en-US" sz="2200" dirty="0">
                <a:solidFill>
                  <a:schemeClr val="bg1"/>
                </a:solidFill>
                <a:latin typeface="+mn-lt"/>
              </a:rPr>
            </a:br>
            <a:br>
              <a:rPr lang="en-US" sz="1800" dirty="0">
                <a:solidFill>
                  <a:schemeClr val="bg1"/>
                </a:solidFill>
                <a:latin typeface="+mn-lt"/>
              </a:rPr>
            </a:br>
            <a:endParaRPr lang="en-US" sz="1800" dirty="0">
              <a:solidFill>
                <a:schemeClr val="bg1"/>
              </a:solidFill>
              <a:latin typeface="+mn-lt"/>
            </a:endParaRP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5"/>
            <a:ext cx="5110454"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3" name="Content Placeholder 2"/>
          <p:cNvSpPr>
            <a:spLocks noGrp="1"/>
          </p:cNvSpPr>
          <p:nvPr>
            <p:ph idx="1"/>
          </p:nvPr>
        </p:nvSpPr>
        <p:spPr>
          <a:xfrm>
            <a:off x="0" y="1582404"/>
            <a:ext cx="6096000" cy="5396222"/>
          </a:xfrm>
        </p:spPr>
        <p:txBody>
          <a:bodyPr>
            <a:normAutofit/>
          </a:bodyPr>
          <a:lstStyle/>
          <a:p>
            <a:pPr marL="78105" marR="61595">
              <a:lnSpc>
                <a:spcPct val="200000"/>
              </a:lnSpc>
              <a:spcBef>
                <a:spcPts val="320"/>
              </a:spcBef>
              <a:spcAft>
                <a:spcPts val="0"/>
              </a:spcAft>
            </a:pP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Factors</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Influencing</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the</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Quality</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of</a:t>
            </a:r>
            <a:r>
              <a:rPr lang="en-US" sz="2000" spc="22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Estimates.</a:t>
            </a:r>
          </a:p>
          <a:p>
            <a:pPr marL="78105" marR="61595">
              <a:lnSpc>
                <a:spcPct val="200000"/>
              </a:lnSpc>
              <a:spcBef>
                <a:spcPts val="320"/>
              </a:spcBef>
              <a:spcAft>
                <a:spcPts val="0"/>
              </a:spcAft>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Guidelines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4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Resources.</a:t>
            </a:r>
          </a:p>
          <a:p>
            <a:pPr marL="78105" marR="61595">
              <a:lnSpc>
                <a:spcPct val="200000"/>
              </a:lnSpc>
              <a:spcBef>
                <a:spcPts val="320"/>
              </a:spcBef>
              <a:spcAft>
                <a:spcPts val="0"/>
              </a:spcAft>
            </a:pPr>
            <a:r>
              <a:rPr lang="en-US" sz="2000" spc="-2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Top-Down</a:t>
            </a:r>
            <a:r>
              <a:rPr lang="en-US" sz="2000" spc="-4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versus</a:t>
            </a:r>
            <a:r>
              <a:rPr lang="en-US" sz="2000" spc="-3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Bottom-Up</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nSpc>
                <a:spcPct val="200000"/>
              </a:lnSpc>
            </a:pP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Methods</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for</a:t>
            </a:r>
            <a:r>
              <a:rPr lang="en-US" sz="2000" spc="-8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Estimating</a:t>
            </a:r>
            <a:r>
              <a:rPr lang="en-US" sz="2000" spc="-7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spc="-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Project</a:t>
            </a:r>
            <a:r>
              <a:rPr lang="en-US" sz="2000" spc="-7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Times</a:t>
            </a:r>
            <a:r>
              <a:rPr lang="en-US" sz="2000" spc="-5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and</a:t>
            </a:r>
            <a:r>
              <a:rPr lang="en-US" sz="2000" spc="-6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r>
              <a:rPr lang="en-US" sz="2000" dirty="0">
                <a:solidFill>
                  <a:srgbClr val="231F21"/>
                </a:solidFill>
                <a:effectLst/>
                <a:latin typeface="Tahoma" panose="020B0604030504040204" pitchFamily="34" charset="0"/>
                <a:ea typeface="Georgia" panose="02040502050405020303" pitchFamily="18" charset="0"/>
                <a:cs typeface="Georgia" panose="02040502050405020303" pitchFamily="18" charset="0"/>
              </a:rPr>
              <a:t>Costs</a:t>
            </a:r>
            <a:r>
              <a:rPr lang="en-US" sz="2000" spc="-255" dirty="0">
                <a:solidFill>
                  <a:srgbClr val="231F21"/>
                </a:solidFill>
                <a:effectLst/>
                <a:latin typeface="Tahoma" panose="020B0604030504040204" pitchFamily="34" charset="0"/>
                <a:ea typeface="Georgia" panose="02040502050405020303" pitchFamily="18" charset="0"/>
                <a:cs typeface="Georgia" panose="02040502050405020303" pitchFamily="18" charset="0"/>
              </a:rPr>
              <a:t> .</a:t>
            </a:r>
            <a:endParaRPr lang="en-US" sz="2000" dirty="0"/>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047413"/>
            <a:ext cx="3217333" cy="3217333"/>
          </a:xfrm>
          <a:prstGeom prst="rect">
            <a:avLst/>
          </a:prstGeom>
        </p:spPr>
      </p:pic>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9" name="TextBox 8">
            <a:extLst>
              <a:ext uri="{FF2B5EF4-FFF2-40B4-BE49-F238E27FC236}">
                <a16:creationId xmlns:a16="http://schemas.microsoft.com/office/drawing/2014/main" id="{38D203B0-61BF-4D5C-9381-B82E60A99F7E}"/>
              </a:ext>
            </a:extLst>
          </p:cNvPr>
          <p:cNvSpPr txBox="1"/>
          <p:nvPr/>
        </p:nvSpPr>
        <p:spPr>
          <a:xfrm>
            <a:off x="497973" y="393380"/>
            <a:ext cx="7655427" cy="7398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300" b="1" dirty="0">
                <a:latin typeface="+mj-lt"/>
                <a:ea typeface="+mj-ea"/>
                <a:cs typeface="+mj-cs"/>
              </a:rPr>
              <a:t>Why Estimating Time and Cost Is Important?</a:t>
            </a: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
        <p:nvSpPr>
          <p:cNvPr id="16" name="TextBox 15">
            <a:extLst>
              <a:ext uri="{FF2B5EF4-FFF2-40B4-BE49-F238E27FC236}">
                <a16:creationId xmlns:a16="http://schemas.microsoft.com/office/drawing/2014/main" id="{5E4DE0DE-2AA0-46F1-A929-DE409BE4930D}"/>
              </a:ext>
            </a:extLst>
          </p:cNvPr>
          <p:cNvSpPr txBox="1"/>
          <p:nvPr/>
        </p:nvSpPr>
        <p:spPr>
          <a:xfrm>
            <a:off x="359820" y="2149019"/>
            <a:ext cx="8784179" cy="3737946"/>
          </a:xfrm>
          <a:prstGeom prst="rect">
            <a:avLst/>
          </a:prstGeom>
          <a:noFill/>
        </p:spPr>
        <p:txBody>
          <a:bodyPr wrap="square">
            <a:spAutoFit/>
          </a:bodyPr>
          <a:lstStyle/>
          <a:p>
            <a:pPr>
              <a:lnSpc>
                <a:spcPct val="150000"/>
              </a:lnSpc>
            </a:pPr>
            <a:r>
              <a:rPr lang="en-US" sz="2000" dirty="0"/>
              <a:t>• Estimates are needed to support good decisions.</a:t>
            </a:r>
          </a:p>
          <a:p>
            <a:pPr>
              <a:lnSpc>
                <a:spcPct val="150000"/>
              </a:lnSpc>
            </a:pPr>
            <a:r>
              <a:rPr lang="en-US" sz="2000" dirty="0"/>
              <a:t>• Estimates are needed to schedule work.</a:t>
            </a:r>
          </a:p>
          <a:p>
            <a:pPr>
              <a:lnSpc>
                <a:spcPct val="150000"/>
              </a:lnSpc>
            </a:pPr>
            <a:r>
              <a:rPr lang="en-US" sz="2000" dirty="0"/>
              <a:t>• Estimates are needed to determine how long the project should take and its cost.</a:t>
            </a:r>
          </a:p>
          <a:p>
            <a:pPr>
              <a:lnSpc>
                <a:spcPct val="150000"/>
              </a:lnSpc>
            </a:pPr>
            <a:r>
              <a:rPr lang="en-US" sz="2000" dirty="0"/>
              <a:t>• Estimates are needed to determine whether the project is worth doing.</a:t>
            </a:r>
          </a:p>
          <a:p>
            <a:pPr>
              <a:lnSpc>
                <a:spcPct val="150000"/>
              </a:lnSpc>
            </a:pPr>
            <a:r>
              <a:rPr lang="en-US" sz="2000" dirty="0"/>
              <a:t>• Estimates are needed to develop cash flow needs.</a:t>
            </a:r>
          </a:p>
          <a:p>
            <a:pPr>
              <a:lnSpc>
                <a:spcPct val="150000"/>
              </a:lnSpc>
            </a:pPr>
            <a:r>
              <a:rPr lang="en-US" sz="2000" dirty="0"/>
              <a:t>• Estimates are needed to determine how well the project is progressing.</a:t>
            </a:r>
          </a:p>
          <a:p>
            <a:pPr>
              <a:lnSpc>
                <a:spcPct val="150000"/>
              </a:lnSpc>
            </a:pPr>
            <a:r>
              <a:rPr lang="en-US" sz="2000" dirty="0"/>
              <a:t>• Estimates are needed to develop time-phased budgets and establish the project baseline.</a:t>
            </a:r>
          </a:p>
        </p:txBody>
      </p:sp>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a:xfrm>
            <a:off x="0" y="0"/>
            <a:ext cx="10856686" cy="1396127"/>
          </a:xfrm>
        </p:spPr>
        <p:txBody>
          <a:bodyPr/>
          <a:lstStyle/>
          <a:p>
            <a:pPr eaLnBrk="1" hangingPunct="1">
              <a:defRPr/>
            </a:pPr>
            <a:r>
              <a:rPr lang="en-US" dirty="0"/>
              <a:t>Understand estimating project times and costs are the foundation for project planning and control</a:t>
            </a:r>
          </a:p>
        </p:txBody>
      </p:sp>
      <p:pic>
        <p:nvPicPr>
          <p:cNvPr id="2" name="Picture 1">
            <a:extLst>
              <a:ext uri="{FF2B5EF4-FFF2-40B4-BE49-F238E27FC236}">
                <a16:creationId xmlns:a16="http://schemas.microsoft.com/office/drawing/2014/main" id="{62FD7FA0-26D8-45BC-A843-D18600FF739F}"/>
              </a:ext>
            </a:extLst>
          </p:cNvPr>
          <p:cNvPicPr>
            <a:picLocks noChangeAspect="1"/>
          </p:cNvPicPr>
          <p:nvPr/>
        </p:nvPicPr>
        <p:blipFill>
          <a:blip r:embed="rId3"/>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C4C619CD-4FC2-4184-8D4F-C8F2A2C39299}"/>
              </a:ext>
            </a:extLst>
          </p:cNvPr>
          <p:cNvSpPr txBox="1"/>
          <p:nvPr/>
        </p:nvSpPr>
        <p:spPr>
          <a:xfrm>
            <a:off x="118823" y="1794190"/>
            <a:ext cx="11506200" cy="5447645"/>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b="1" i="1" u="sng" dirty="0">
                <a:solidFill>
                  <a:schemeClr val="accent1">
                    <a:lumMod val="50000"/>
                  </a:schemeClr>
                </a:solidFill>
              </a:rPr>
              <a:t>Estimating</a:t>
            </a:r>
            <a:r>
              <a:rPr lang="en-US" sz="2400" dirty="0"/>
              <a:t> is the process of forecasting or approximating the time and cost of completing project deliverables. </a:t>
            </a:r>
          </a:p>
          <a:p>
            <a:pPr>
              <a:lnSpc>
                <a:spcPct val="150000"/>
              </a:lnSpc>
            </a:pPr>
            <a:r>
              <a:rPr lang="en-US" sz="2400" dirty="0"/>
              <a:t>    Estimating processes are frequently classified as:</a:t>
            </a:r>
          </a:p>
          <a:p>
            <a:pPr marL="342900" indent="-342900">
              <a:lnSpc>
                <a:spcPct val="150000"/>
              </a:lnSpc>
              <a:buFont typeface="Wingdings" panose="05000000000000000000" pitchFamily="2" charset="2"/>
              <a:buChar char="§"/>
            </a:pPr>
            <a:r>
              <a:rPr lang="en-US" sz="2400" dirty="0">
                <a:solidFill>
                  <a:schemeClr val="accent6">
                    <a:lumMod val="75000"/>
                  </a:schemeClr>
                </a:solidFill>
              </a:rPr>
              <a:t> </a:t>
            </a:r>
            <a:r>
              <a:rPr lang="en-US" sz="2400" b="1" i="1" u="sng" dirty="0">
                <a:solidFill>
                  <a:schemeClr val="accent6">
                    <a:lumMod val="75000"/>
                  </a:schemeClr>
                </a:solidFill>
              </a:rPr>
              <a:t>Top-down </a:t>
            </a:r>
            <a:r>
              <a:rPr lang="en-US" sz="2400" dirty="0"/>
              <a:t>: Top-down estimates are usually done by senior management. Management will often derive estimates from analogy, group consensus, or mathematical relationships. </a:t>
            </a:r>
          </a:p>
          <a:p>
            <a:pPr marL="342900" indent="-342900">
              <a:lnSpc>
                <a:spcPct val="150000"/>
              </a:lnSpc>
              <a:buFont typeface="Wingdings" panose="05000000000000000000" pitchFamily="2" charset="2"/>
              <a:buChar char="§"/>
            </a:pPr>
            <a:r>
              <a:rPr lang="en-US" sz="2400" b="1" i="1" u="sng" dirty="0">
                <a:solidFill>
                  <a:schemeClr val="accent6">
                    <a:lumMod val="75000"/>
                  </a:schemeClr>
                </a:solidFill>
              </a:rPr>
              <a:t>Bottom-up</a:t>
            </a:r>
            <a:r>
              <a:rPr lang="en-US" sz="2400" dirty="0">
                <a:solidFill>
                  <a:schemeClr val="accent6">
                    <a:lumMod val="75000"/>
                  </a:schemeClr>
                </a:solidFill>
              </a:rPr>
              <a:t>:</a:t>
            </a:r>
            <a:r>
              <a:rPr lang="en-US" sz="2400" dirty="0"/>
              <a:t> Bottom-up estimates are typically performed by the people who are doing the work. Their estimates are based on estimates of elements found in the work breakdown structure.</a:t>
            </a:r>
          </a:p>
          <a:p>
            <a:pPr marL="342900" indent="-342900">
              <a:buFont typeface="Wingdings" panose="05000000000000000000" pitchFamily="2" charset="2"/>
              <a:buChar char="§"/>
            </a:pP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47431" y="0"/>
            <a:ext cx="9829800" cy="1409644"/>
          </a:xfrm>
        </p:spPr>
        <p:txBody>
          <a:bodyPr/>
          <a:lstStyle/>
          <a:p>
            <a:r>
              <a:rPr lang="en-US" dirty="0"/>
              <a:t>Understand estimating project times and costs are the foundation for project planning and control</a:t>
            </a:r>
          </a:p>
        </p:txBody>
      </p:sp>
      <p:sp>
        <p:nvSpPr>
          <p:cNvPr id="6" name="TextBox 5">
            <a:extLst>
              <a:ext uri="{FF2B5EF4-FFF2-40B4-BE49-F238E27FC236}">
                <a16:creationId xmlns:a16="http://schemas.microsoft.com/office/drawing/2014/main" id="{58486AC0-BF80-4F37-8ECF-FD80D01BF22C}"/>
              </a:ext>
            </a:extLst>
          </p:cNvPr>
          <p:cNvSpPr txBox="1"/>
          <p:nvPr/>
        </p:nvSpPr>
        <p:spPr>
          <a:xfrm>
            <a:off x="47431" y="1603714"/>
            <a:ext cx="11861994" cy="2343655"/>
          </a:xfrm>
          <a:prstGeom prst="rect">
            <a:avLst/>
          </a:prstGeom>
          <a:noFill/>
        </p:spPr>
        <p:txBody>
          <a:bodyPr wrap="square">
            <a:spAutoFit/>
          </a:bodyPr>
          <a:lstStyle/>
          <a:p>
            <a:pPr algn="just">
              <a:lnSpc>
                <a:spcPct val="150000"/>
              </a:lnSpc>
            </a:pPr>
            <a:r>
              <a:rPr lang="en-US" sz="2000" dirty="0"/>
              <a:t>All project stakeholders prefer accurate cost and time estimates, but they also understand the inherent uncertainty in all projects. Inaccurate estimates lead to false expectations and consumer dissatisfaction. Accuracy is improved with greater effort but is it worth the time and cost?—estimating costs money! Project estimating becomes a trade-off, balancing the benefits of better accuracy against the costs for securing increased accuracy</a:t>
            </a:r>
          </a:p>
        </p:txBody>
      </p:sp>
      <p:sp>
        <p:nvSpPr>
          <p:cNvPr id="7" name="TextBox 6">
            <a:extLst>
              <a:ext uri="{FF2B5EF4-FFF2-40B4-BE49-F238E27FC236}">
                <a16:creationId xmlns:a16="http://schemas.microsoft.com/office/drawing/2014/main" id="{4CBA1ABF-0C11-4836-BFB2-03E8050B507F}"/>
              </a:ext>
            </a:extLst>
          </p:cNvPr>
          <p:cNvSpPr txBox="1"/>
          <p:nvPr/>
        </p:nvSpPr>
        <p:spPr>
          <a:xfrm>
            <a:off x="47432" y="4141439"/>
            <a:ext cx="12144568" cy="2805320"/>
          </a:xfrm>
          <a:prstGeom prst="rect">
            <a:avLst/>
          </a:prstGeom>
          <a:noFill/>
        </p:spPr>
        <p:txBody>
          <a:bodyPr wrap="square">
            <a:spAutoFit/>
          </a:bodyPr>
          <a:lstStyle/>
          <a:p>
            <a:pPr algn="just">
              <a:lnSpc>
                <a:spcPct val="150000"/>
              </a:lnSpc>
            </a:pPr>
            <a:r>
              <a:rPr lang="en-US" sz="2000" dirty="0"/>
              <a:t>Cost, time, and budget estimates are the lifeline for control; they serve as the standard for comparison of actual and plan throughout the life of the project. </a:t>
            </a:r>
            <a:r>
              <a:rPr lang="en-US" sz="2000" b="1" dirty="0"/>
              <a:t>Project status reports</a:t>
            </a:r>
            <a:r>
              <a:rPr lang="en-US" sz="2000" dirty="0"/>
              <a:t> depend on reliable estimates as the major input for measuring variances and taking corrective action. Ideally, the project manager, and in most cases the project owner, would prefer to have a database of detailed schedule and cost estimates for every work package in the project. Regrettably, such detailed data gathering is not always possible or practical and other methods are used to develop project estimates.</a:t>
            </a:r>
          </a:p>
        </p:txBody>
      </p:sp>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A594C1D-A48B-45DA-B0EE-3BC59E19FCEC}"/>
              </a:ext>
            </a:extLst>
          </p:cNvPr>
          <p:cNvPicPr>
            <a:picLocks noChangeAspect="1"/>
          </p:cNvPicPr>
          <p:nvPr/>
        </p:nvPicPr>
        <p:blipFill>
          <a:blip r:embed="rId2"/>
          <a:stretch>
            <a:fillRect/>
          </a:stretch>
        </p:blipFill>
        <p:spPr>
          <a:xfrm>
            <a:off x="11058046" y="0"/>
            <a:ext cx="1133954" cy="1012024"/>
          </a:xfrm>
          <a:prstGeom prst="rect">
            <a:avLst/>
          </a:prstGeom>
        </p:spPr>
      </p:pic>
      <p:sp>
        <p:nvSpPr>
          <p:cNvPr id="2" name="Title 1">
            <a:extLst>
              <a:ext uri="{FF2B5EF4-FFF2-40B4-BE49-F238E27FC236}">
                <a16:creationId xmlns:a16="http://schemas.microsoft.com/office/drawing/2014/main" id="{3F580522-381B-4EBD-B447-F9C3B62298D9}"/>
              </a:ext>
            </a:extLst>
          </p:cNvPr>
          <p:cNvSpPr>
            <a:spLocks noGrp="1"/>
          </p:cNvSpPr>
          <p:nvPr>
            <p:ph type="title"/>
          </p:nvPr>
        </p:nvSpPr>
        <p:spPr>
          <a:xfrm>
            <a:off x="114300" y="80363"/>
            <a:ext cx="9829800" cy="1396127"/>
          </a:xfrm>
        </p:spPr>
        <p:txBody>
          <a:bodyPr/>
          <a:lstStyle/>
          <a:p>
            <a:r>
              <a:rPr lang="en-US" sz="3200" b="1" i="0" dirty="0">
                <a:solidFill>
                  <a:schemeClr val="accent3"/>
                </a:solidFill>
                <a:effectLst/>
                <a:cs typeface="Times New Roman" panose="02020603050405020304" pitchFamily="18" charset="0"/>
              </a:rPr>
              <a:t>What Is a Work Package in Project Management?</a:t>
            </a:r>
            <a:br>
              <a:rPr lang="en-US" sz="3200" b="1" i="0" dirty="0">
                <a:solidFill>
                  <a:schemeClr val="accent3"/>
                </a:solidFill>
                <a:effectLst/>
                <a:cs typeface="Times New Roman" panose="02020603050405020304" pitchFamily="18" charset="0"/>
              </a:rPr>
            </a:br>
            <a:endParaRPr lang="en-US" b="1" dirty="0">
              <a:solidFill>
                <a:schemeClr val="accent3"/>
              </a:solidFill>
            </a:endParaRPr>
          </a:p>
        </p:txBody>
      </p:sp>
      <p:sp>
        <p:nvSpPr>
          <p:cNvPr id="7" name="TextBox 6">
            <a:extLst>
              <a:ext uri="{FF2B5EF4-FFF2-40B4-BE49-F238E27FC236}">
                <a16:creationId xmlns:a16="http://schemas.microsoft.com/office/drawing/2014/main" id="{4CBA1ABF-0C11-4836-BFB2-03E8050B507F}"/>
              </a:ext>
            </a:extLst>
          </p:cNvPr>
          <p:cNvSpPr txBox="1"/>
          <p:nvPr/>
        </p:nvSpPr>
        <p:spPr>
          <a:xfrm>
            <a:off x="226675" y="1689205"/>
            <a:ext cx="11965325" cy="2708434"/>
          </a:xfrm>
          <a:prstGeom prst="rect">
            <a:avLst/>
          </a:prstGeom>
          <a:noFill/>
        </p:spPr>
        <p:txBody>
          <a:bodyPr wrap="square">
            <a:spAutoFit/>
          </a:bodyPr>
          <a:lstStyle/>
          <a:p>
            <a:pPr algn="just">
              <a:lnSpc>
                <a:spcPct val="150000"/>
              </a:lnSpc>
            </a:pPr>
            <a:r>
              <a:rPr lang="en-US" sz="2000" b="0" i="0" dirty="0">
                <a:solidFill>
                  <a:schemeClr val="tx1">
                    <a:lumMod val="95000"/>
                    <a:lumOff val="5000"/>
                  </a:schemeClr>
                </a:solidFill>
                <a:effectLst/>
                <a:cs typeface="Times New Roman" panose="02020603050405020304" pitchFamily="18" charset="0"/>
              </a:rPr>
              <a:t>A work package is a group of related tasks within a project. Because they look like projects themselves, they are often thought of as sub-projects within a larger project. Work packages are the smallest unit of work that a project can be broken down into when creating your </a:t>
            </a:r>
            <a:r>
              <a:rPr lang="en-US" sz="2000" b="0" i="0" u="none" strike="noStrike" dirty="0">
                <a:solidFill>
                  <a:schemeClr val="tx1">
                    <a:lumMod val="95000"/>
                    <a:lumOff val="5000"/>
                  </a:schemeClr>
                </a:solidFill>
                <a:effectLst/>
                <a:cs typeface="Times New Roman" panose="02020603050405020304" pitchFamily="18" charset="0"/>
                <a:hlinkClick r:id="rId3">
                  <a:extLst>
                    <a:ext uri="{A12FA001-AC4F-418D-AE19-62706E023703}">
                      <ahyp:hlinkClr xmlns:ahyp="http://schemas.microsoft.com/office/drawing/2018/hyperlinkcolor" val="tx"/>
                    </a:ext>
                  </a:extLst>
                </a:hlinkClick>
              </a:rPr>
              <a:t>Work Breakdown Structure (WBS)</a:t>
            </a:r>
            <a:r>
              <a:rPr lang="en-US" sz="2000" b="0" i="0" dirty="0">
                <a:solidFill>
                  <a:schemeClr val="tx1">
                    <a:lumMod val="95000"/>
                    <a:lumOff val="5000"/>
                  </a:schemeClr>
                </a:solidFill>
                <a:effectLst/>
                <a:cs typeface="Times New Roman" panose="02020603050405020304" pitchFamily="18" charset="0"/>
              </a:rPr>
              <a:t>. Tasks are typically grouped into work packages based on geographical area, engineering discipline, technology, or the time needed to accomplish them.</a:t>
            </a:r>
          </a:p>
          <a:p>
            <a:endParaRPr lang="en-US" sz="2000" dirty="0"/>
          </a:p>
        </p:txBody>
      </p:sp>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4"/>
          <a:stretch>
            <a:fillRect/>
          </a:stretch>
        </p:blipFill>
        <p:spPr>
          <a:xfrm>
            <a:off x="0" y="4228149"/>
            <a:ext cx="12192000" cy="2708434"/>
          </a:xfrm>
          <a:prstGeom prst="rect">
            <a:avLst/>
          </a:prstGeom>
        </p:spPr>
      </p:pic>
    </p:spTree>
    <p:extLst>
      <p:ext uri="{BB962C8B-B14F-4D97-AF65-F5344CB8AC3E}">
        <p14:creationId xmlns:p14="http://schemas.microsoft.com/office/powerpoint/2010/main" val="3588384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93423" y="255461"/>
            <a:ext cx="9458960" cy="851297"/>
          </a:xfrm>
        </p:spPr>
        <p:txBody>
          <a:bodyPr/>
          <a:lstStyle/>
          <a:p>
            <a:pPr eaLnBrk="1" hangingPunct="1">
              <a:defRPr/>
            </a:pPr>
            <a:r>
              <a:rPr lang="en-US" dirty="0"/>
              <a:t>Factors Influencing the Quality of Estimates</a:t>
            </a:r>
          </a:p>
        </p:txBody>
      </p:sp>
      <p:pic>
        <p:nvPicPr>
          <p:cNvPr id="2" name="Picture 1">
            <a:extLst>
              <a:ext uri="{FF2B5EF4-FFF2-40B4-BE49-F238E27FC236}">
                <a16:creationId xmlns:a16="http://schemas.microsoft.com/office/drawing/2014/main" id="{65D5579C-3848-4474-A2B5-6E1D36E50BBF}"/>
              </a:ext>
            </a:extLst>
          </p:cNvPr>
          <p:cNvPicPr>
            <a:picLocks noChangeAspect="1"/>
          </p:cNvPicPr>
          <p:nvPr/>
        </p:nvPicPr>
        <p:blipFill>
          <a:blip r:embed="rId3"/>
          <a:stretch>
            <a:fillRect/>
          </a:stretch>
        </p:blipFill>
        <p:spPr>
          <a:xfrm>
            <a:off x="10964623" y="0"/>
            <a:ext cx="1133954" cy="1012024"/>
          </a:xfrm>
          <a:prstGeom prst="rect">
            <a:avLst/>
          </a:prstGeom>
        </p:spPr>
      </p:pic>
      <p:sp>
        <p:nvSpPr>
          <p:cNvPr id="8" name="TextBox 7">
            <a:extLst>
              <a:ext uri="{FF2B5EF4-FFF2-40B4-BE49-F238E27FC236}">
                <a16:creationId xmlns:a16="http://schemas.microsoft.com/office/drawing/2014/main" id="{5E534F72-82B9-4A90-A85B-1A252EC22545}"/>
              </a:ext>
            </a:extLst>
          </p:cNvPr>
          <p:cNvSpPr txBox="1"/>
          <p:nvPr/>
        </p:nvSpPr>
        <p:spPr>
          <a:xfrm>
            <a:off x="93423" y="1397675"/>
            <a:ext cx="11958877" cy="2747612"/>
          </a:xfrm>
          <a:prstGeom prst="rect">
            <a:avLst/>
          </a:prstGeom>
          <a:noFill/>
        </p:spPr>
        <p:txBody>
          <a:bodyPr wrap="square">
            <a:spAutoFit/>
          </a:bodyPr>
          <a:lstStyle/>
          <a:p>
            <a:pPr algn="just">
              <a:lnSpc>
                <a:spcPct val="125000"/>
              </a:lnSpc>
            </a:pPr>
            <a:r>
              <a:rPr lang="en-US" sz="20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 Factors related to the uniqueness of the project will have a strong influence on the accuracy of estimates. Project, people, and external factors all need to be considered to improve quality of estimates for project times and costs.</a:t>
            </a:r>
          </a:p>
          <a:p>
            <a:pPr algn="just">
              <a:lnSpc>
                <a:spcPct val="125000"/>
              </a:lnSpc>
            </a:pPr>
            <a:endParaRPr lang="en-US" sz="2000" dirty="0"/>
          </a:p>
        </p:txBody>
      </p:sp>
      <p:sp>
        <p:nvSpPr>
          <p:cNvPr id="10" name="TextBox 9">
            <a:extLst>
              <a:ext uri="{FF2B5EF4-FFF2-40B4-BE49-F238E27FC236}">
                <a16:creationId xmlns:a16="http://schemas.microsoft.com/office/drawing/2014/main" id="{9DB0DB31-BCE2-40F2-BFE1-1E4805CCD0B6}"/>
              </a:ext>
            </a:extLst>
          </p:cNvPr>
          <p:cNvSpPr txBox="1"/>
          <p:nvPr/>
        </p:nvSpPr>
        <p:spPr>
          <a:xfrm>
            <a:off x="139700" y="3920571"/>
            <a:ext cx="11912600" cy="2717603"/>
          </a:xfrm>
          <a:prstGeom prst="rect">
            <a:avLst/>
          </a:prstGeom>
          <a:noFill/>
        </p:spPr>
        <p:txBody>
          <a:bodyPr wrap="square">
            <a:spAutoFit/>
          </a:bodyPr>
          <a:lstStyle/>
          <a:p>
            <a:pPr algn="just">
              <a:lnSpc>
                <a:spcPct val="120000"/>
              </a:lnSpc>
            </a:pPr>
            <a:r>
              <a:rPr lang="en-US" sz="2400" b="1" i="1" u="sng" dirty="0">
                <a:solidFill>
                  <a:schemeClr val="accent6">
                    <a:lumMod val="75000"/>
                  </a:schemeClr>
                </a:solidFill>
              </a:rPr>
              <a:t>1. Planning Horizon</a:t>
            </a:r>
          </a:p>
          <a:p>
            <a:pPr algn="just">
              <a:lnSpc>
                <a:spcPct val="120000"/>
              </a:lnSpc>
            </a:pPr>
            <a:r>
              <a:rPr lang="en-US" sz="2000" dirty="0"/>
              <a:t>The quality of the estimate depends on the planning horizon; estimates of current events are close to 100 percent accurate but are reduced for more distant events. </a:t>
            </a:r>
          </a:p>
          <a:p>
            <a:pPr algn="just">
              <a:lnSpc>
                <a:spcPct val="120000"/>
              </a:lnSpc>
            </a:pPr>
            <a:r>
              <a:rPr lang="en-US" sz="2000" dirty="0"/>
              <a:t>For example, cost estimates for a party you are organizing this weekend should be much more accurate than the estimates for a party that will take place in six months. The accuracy of time and cost estimates should improve as you move from the conceptual phase to the point where individual work packages are defined. Long-duration projects increase the uncertainty in estimates.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E3DFAC-ABB5-4FCB-9A8D-D320DF2F6C6D}"/>
              </a:ext>
            </a:extLst>
          </p:cNvPr>
          <p:cNvPicPr>
            <a:picLocks noChangeAspect="1"/>
          </p:cNvPicPr>
          <p:nvPr/>
        </p:nvPicPr>
        <p:blipFill>
          <a:blip r:embed="rId3"/>
          <a:stretch>
            <a:fillRect/>
          </a:stretch>
        </p:blipFill>
        <p:spPr>
          <a:xfrm>
            <a:off x="10966655" y="-9144"/>
            <a:ext cx="1133954" cy="1012024"/>
          </a:xfrm>
          <a:prstGeom prst="rect">
            <a:avLst/>
          </a:prstGeom>
        </p:spPr>
      </p:pic>
      <p:sp>
        <p:nvSpPr>
          <p:cNvPr id="4" name="Title 3">
            <a:extLst>
              <a:ext uri="{FF2B5EF4-FFF2-40B4-BE49-F238E27FC236}">
                <a16:creationId xmlns:a16="http://schemas.microsoft.com/office/drawing/2014/main" id="{4E020309-A58F-4396-A24B-CDC7376BDA98}"/>
              </a:ext>
            </a:extLst>
          </p:cNvPr>
          <p:cNvSpPr>
            <a:spLocks noGrp="1"/>
          </p:cNvSpPr>
          <p:nvPr>
            <p:ph type="title"/>
          </p:nvPr>
        </p:nvSpPr>
        <p:spPr>
          <a:xfrm>
            <a:off x="0" y="87770"/>
            <a:ext cx="10363200" cy="851297"/>
          </a:xfrm>
        </p:spPr>
        <p:txBody>
          <a:bodyPr/>
          <a:lstStyle/>
          <a:p>
            <a:r>
              <a:rPr lang="en-US" dirty="0"/>
              <a:t>Factors Influencing the Quality of Estimates</a:t>
            </a:r>
          </a:p>
        </p:txBody>
      </p:sp>
      <p:sp>
        <p:nvSpPr>
          <p:cNvPr id="8" name="TextBox 7">
            <a:extLst>
              <a:ext uri="{FF2B5EF4-FFF2-40B4-BE49-F238E27FC236}">
                <a16:creationId xmlns:a16="http://schemas.microsoft.com/office/drawing/2014/main" id="{ED52AC86-4995-45D1-9A83-B0B783B9CEB3}"/>
              </a:ext>
            </a:extLst>
          </p:cNvPr>
          <p:cNvSpPr txBox="1"/>
          <p:nvPr/>
        </p:nvSpPr>
        <p:spPr>
          <a:xfrm>
            <a:off x="-1" y="1002880"/>
            <a:ext cx="12100609"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2</a:t>
            </a:r>
            <a:r>
              <a:rPr lang="en-US" sz="2000" b="1" i="1" u="sng" dirty="0">
                <a:solidFill>
                  <a:srgbClr val="1C3746"/>
                </a:solidFill>
                <a:latin typeface="+mj-lt"/>
              </a:rPr>
              <a:t>. </a:t>
            </a:r>
            <a:r>
              <a:rPr lang="en-US" sz="2000" b="1" i="1" u="sng" dirty="0">
                <a:solidFill>
                  <a:schemeClr val="accent2">
                    <a:lumMod val="75000"/>
                  </a:schemeClr>
                </a:solidFill>
                <a:effectLst/>
                <a:latin typeface="+mj-lt"/>
              </a:rPr>
              <a:t>Project Duration</a:t>
            </a:r>
          </a:p>
          <a:p>
            <a:pPr algn="just">
              <a:lnSpc>
                <a:spcPct val="110000"/>
              </a:lnSpc>
            </a:pPr>
            <a:r>
              <a:rPr lang="en-US" sz="2000" dirty="0">
                <a:latin typeface="+mj-lt"/>
              </a:rPr>
              <a:t>Time to implement new technology has a habit of expanding in an increasing, nonlinear fashion. Sometimes poorly written scope specifications for new technology result in errors in estimating times and costs</a:t>
            </a:r>
          </a:p>
        </p:txBody>
      </p:sp>
      <p:sp>
        <p:nvSpPr>
          <p:cNvPr id="10" name="TextBox 9">
            <a:extLst>
              <a:ext uri="{FF2B5EF4-FFF2-40B4-BE49-F238E27FC236}">
                <a16:creationId xmlns:a16="http://schemas.microsoft.com/office/drawing/2014/main" id="{BF47E2F3-1218-431F-B801-82E35FCA7BBA}"/>
              </a:ext>
            </a:extLst>
          </p:cNvPr>
          <p:cNvSpPr txBox="1"/>
          <p:nvPr/>
        </p:nvSpPr>
        <p:spPr>
          <a:xfrm>
            <a:off x="0" y="2490916"/>
            <a:ext cx="12192000" cy="1488036"/>
          </a:xfrm>
          <a:prstGeom prst="rect">
            <a:avLst/>
          </a:prstGeom>
          <a:noFill/>
        </p:spPr>
        <p:txBody>
          <a:bodyPr wrap="square">
            <a:spAutoFit/>
          </a:bodyPr>
          <a:lstStyle/>
          <a:p>
            <a:pPr algn="just">
              <a:lnSpc>
                <a:spcPct val="110000"/>
              </a:lnSpc>
            </a:pPr>
            <a:r>
              <a:rPr lang="en-US" sz="2400" b="1" i="1" u="sng" dirty="0">
                <a:solidFill>
                  <a:schemeClr val="accent6">
                    <a:lumMod val="75000"/>
                  </a:schemeClr>
                </a:solidFill>
              </a:rPr>
              <a:t>3. People</a:t>
            </a:r>
          </a:p>
          <a:p>
            <a:pPr algn="just">
              <a:lnSpc>
                <a:spcPct val="110000"/>
              </a:lnSpc>
            </a:pPr>
            <a:r>
              <a:rPr lang="en-US" sz="2000" dirty="0"/>
              <a:t>The people factor can influence the quality of time and cost estimates. For example, accuracy of estimates depends on the skills of the people making the estimates. How familiar are they with the task they are estimating?</a:t>
            </a:r>
          </a:p>
        </p:txBody>
      </p:sp>
      <p:sp>
        <p:nvSpPr>
          <p:cNvPr id="14" name="TextBox 13">
            <a:extLst>
              <a:ext uri="{FF2B5EF4-FFF2-40B4-BE49-F238E27FC236}">
                <a16:creationId xmlns:a16="http://schemas.microsoft.com/office/drawing/2014/main" id="{38F89CD9-3E54-42B7-A672-90C152FD6E08}"/>
              </a:ext>
            </a:extLst>
          </p:cNvPr>
          <p:cNvSpPr txBox="1"/>
          <p:nvPr/>
        </p:nvSpPr>
        <p:spPr>
          <a:xfrm>
            <a:off x="0" y="3978952"/>
            <a:ext cx="12192000" cy="2531399"/>
          </a:xfrm>
          <a:prstGeom prst="rect">
            <a:avLst/>
          </a:prstGeom>
          <a:noFill/>
        </p:spPr>
        <p:txBody>
          <a:bodyPr wrap="square">
            <a:spAutoFit/>
          </a:bodyPr>
          <a:lstStyle/>
          <a:p>
            <a:pPr algn="just">
              <a:lnSpc>
                <a:spcPct val="130000"/>
              </a:lnSpc>
            </a:pPr>
            <a:r>
              <a:rPr lang="en-US" sz="2400" b="1" i="1" u="sng" dirty="0">
                <a:solidFill>
                  <a:schemeClr val="accent6">
                    <a:lumMod val="75000"/>
                  </a:schemeClr>
                </a:solidFill>
              </a:rPr>
              <a:t>4. Project Structure and Organization</a:t>
            </a:r>
          </a:p>
          <a:p>
            <a:pPr algn="just">
              <a:lnSpc>
                <a:spcPct val="130000"/>
              </a:lnSpc>
            </a:pPr>
            <a:r>
              <a:rPr lang="en-US" sz="2000" dirty="0"/>
              <a:t>Which project structure is chosen to manage the project will influence time and cost estimates. One of the major advantages of a dedicated project team  is the speed gained from concentrated focus and localized project decisions. </a:t>
            </a:r>
            <a:r>
              <a:rPr lang="en-US" sz="2000" u="sng" dirty="0"/>
              <a:t>This speed comes at an additional cost of tying up personnel full time. Conversely, projects operating in a matrix environment may reduce costs by more efficiently sharing personnel across projects but may take longer to complete since attention is divided and coordination demands are higher.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51297"/>
          </a:xfrm>
        </p:spPr>
        <p:txBody>
          <a:bodyPr/>
          <a:lstStyle/>
          <a:p>
            <a:r>
              <a:rPr lang="en-US"/>
              <a:t>Factors Influencing the Quality of Estimates</a:t>
            </a:r>
            <a:endParaRPr lang="en-US" dirty="0"/>
          </a:p>
        </p:txBody>
      </p:sp>
      <p:pic>
        <p:nvPicPr>
          <p:cNvPr id="4" name="Picture 3">
            <a:extLst>
              <a:ext uri="{FF2B5EF4-FFF2-40B4-BE49-F238E27FC236}">
                <a16:creationId xmlns:a16="http://schemas.microsoft.com/office/drawing/2014/main" id="{D8E1D6E0-0BE5-4C12-B2C1-570A8AC127DC}"/>
              </a:ext>
            </a:extLst>
          </p:cNvPr>
          <p:cNvPicPr>
            <a:picLocks noChangeAspect="1"/>
          </p:cNvPicPr>
          <p:nvPr/>
        </p:nvPicPr>
        <p:blipFill>
          <a:blip r:embed="rId2"/>
          <a:stretch>
            <a:fillRect/>
          </a:stretch>
        </p:blipFill>
        <p:spPr>
          <a:xfrm>
            <a:off x="11058046" y="-64758"/>
            <a:ext cx="1133954" cy="1012024"/>
          </a:xfrm>
          <a:prstGeom prst="rect">
            <a:avLst/>
          </a:prstGeom>
        </p:spPr>
      </p:pic>
      <p:sp>
        <p:nvSpPr>
          <p:cNvPr id="8" name="TextBox 7">
            <a:extLst>
              <a:ext uri="{FF2B5EF4-FFF2-40B4-BE49-F238E27FC236}">
                <a16:creationId xmlns:a16="http://schemas.microsoft.com/office/drawing/2014/main" id="{08DBA744-1840-4E24-BF9B-9A0EEECD58CA}"/>
              </a:ext>
            </a:extLst>
          </p:cNvPr>
          <p:cNvSpPr txBox="1"/>
          <p:nvPr/>
        </p:nvSpPr>
        <p:spPr>
          <a:xfrm>
            <a:off x="51816" y="1043731"/>
            <a:ext cx="12088368" cy="5967724"/>
          </a:xfrm>
          <a:prstGeom prst="rect">
            <a:avLst/>
          </a:prstGeom>
          <a:noFill/>
        </p:spPr>
        <p:txBody>
          <a:bodyPr wrap="square">
            <a:spAutoFit/>
          </a:bodyPr>
          <a:lstStyle/>
          <a:p>
            <a:r>
              <a:rPr lang="en-US" sz="2400" b="1" i="1" u="sng" dirty="0">
                <a:solidFill>
                  <a:schemeClr val="accent6">
                    <a:lumMod val="75000"/>
                  </a:schemeClr>
                </a:solidFill>
              </a:rPr>
              <a:t>5. Padding Estimates</a:t>
            </a:r>
          </a:p>
          <a:p>
            <a:pPr>
              <a:lnSpc>
                <a:spcPct val="70000"/>
              </a:lnSpc>
            </a:pPr>
            <a:endParaRPr lang="en-US" sz="2400" b="1" i="1" u="sng" dirty="0">
              <a:solidFill>
                <a:schemeClr val="accent6">
                  <a:lumMod val="75000"/>
                </a:schemeClr>
              </a:solidFill>
            </a:endParaRPr>
          </a:p>
          <a:p>
            <a:pPr algn="just">
              <a:lnSpc>
                <a:spcPct val="120000"/>
              </a:lnSpc>
            </a:pPr>
            <a:r>
              <a:rPr lang="en-US" sz="2000" dirty="0"/>
              <a:t>In some cases, people are inclined to pad estimates. For example, if you are asked how long it takes you to drive to the airport, you might give an average time of 30 minutes, assuming a 50/50 chance of getting there in 30 minutes. If you are asked the fastest you could possibly get there, you might reduce the driving time to 20 minutes. Finally, if you are asked how long the drive would take if you absolutely had to be there to meet with the president, it is likely you would increase the estimate to say 50 minutes to ensure not being late.</a:t>
            </a:r>
          </a:p>
          <a:p>
            <a:pPr algn="just">
              <a:lnSpc>
                <a:spcPct val="120000"/>
              </a:lnSpc>
            </a:pPr>
            <a:endParaRPr lang="en-US" sz="2000" dirty="0"/>
          </a:p>
          <a:p>
            <a:pPr algn="just">
              <a:lnSpc>
                <a:spcPct val="120000"/>
              </a:lnSpc>
            </a:pPr>
            <a:r>
              <a:rPr lang="en-US" sz="2000" dirty="0"/>
              <a:t>In work situations where you are asked for time and cost estimates, most of us are inclined to add a little padding to increase the probability and reduce the risk of being late. If everyone at all levels of the project adds a little padding to reduce risk, the project duration and cost are seriously overstated. This phenomenon causes some managers or owners to call for a 10–15 percent cut in time and/or cost for the project. Of course, the next time the game is played, the person estimating cost and/or time will pad the estimate to 20 percent or more. Clearly such games defeat chances for realistic estimates, which is what is needed to be competitive</a:t>
            </a:r>
          </a:p>
        </p:txBody>
      </p:sp>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80363"/>
            <a:ext cx="9838944" cy="851297"/>
          </a:xfrm>
        </p:spPr>
        <p:txBody>
          <a:bodyPr/>
          <a:lstStyle/>
          <a:p>
            <a:r>
              <a:rPr lang="en-US" dirty="0"/>
              <a:t>Factors Influencing the Quality of Estimates</a:t>
            </a:r>
          </a:p>
        </p:txBody>
      </p:sp>
      <p:pic>
        <p:nvPicPr>
          <p:cNvPr id="5" name="Picture 4">
            <a:extLst>
              <a:ext uri="{FF2B5EF4-FFF2-40B4-BE49-F238E27FC236}">
                <a16:creationId xmlns:a16="http://schemas.microsoft.com/office/drawing/2014/main" id="{1B4EE431-C494-4D50-9E88-A7C103922A6F}"/>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9704DB-D31E-4EB7-B31C-F0E3F6B3000C}"/>
              </a:ext>
            </a:extLst>
          </p:cNvPr>
          <p:cNvSpPr txBox="1"/>
          <p:nvPr/>
        </p:nvSpPr>
        <p:spPr>
          <a:xfrm>
            <a:off x="0" y="1175511"/>
            <a:ext cx="12191999" cy="3576300"/>
          </a:xfrm>
          <a:prstGeom prst="rect">
            <a:avLst/>
          </a:prstGeom>
          <a:noFill/>
        </p:spPr>
        <p:txBody>
          <a:bodyPr wrap="square">
            <a:spAutoFit/>
          </a:bodyPr>
          <a:lstStyle/>
          <a:p>
            <a:pPr algn="just">
              <a:lnSpc>
                <a:spcPct val="140000"/>
              </a:lnSpc>
            </a:pPr>
            <a:r>
              <a:rPr lang="en-US" sz="2400" b="1" i="1" u="sng" dirty="0">
                <a:solidFill>
                  <a:schemeClr val="accent6">
                    <a:lumMod val="75000"/>
                  </a:schemeClr>
                </a:solidFill>
              </a:rPr>
              <a:t>6. Organization Culture</a:t>
            </a:r>
          </a:p>
          <a:p>
            <a:pPr algn="just">
              <a:lnSpc>
                <a:spcPct val="140000"/>
              </a:lnSpc>
            </a:pPr>
            <a:r>
              <a:rPr lang="en-US" sz="2000" dirty="0"/>
              <a:t>Organization culture can significantly influence project estimates</a:t>
            </a:r>
            <a:r>
              <a:rPr lang="en-US" sz="2000" u="sng" dirty="0"/>
              <a:t>. In some organizations padding estimates is tolerated and even privately encouraged. Other organizations place a premium on accuracy and strongly discourage estimating gamesmanship.</a:t>
            </a:r>
            <a:r>
              <a:rPr lang="en-US" sz="2000" dirty="0"/>
              <a:t> </a:t>
            </a:r>
            <a:r>
              <a:rPr lang="en-US" sz="2000" u="sng" dirty="0"/>
              <a:t>Organizations vary in the importance they attach to estimates. The prevailing belief in some organizations is that detailed estimating takes too much time and is not worth the effort or that it’s impossible to predict the future. Other organizations subscribe to the belief that accurate estimates are the bedrock of effective project management. </a:t>
            </a:r>
            <a:r>
              <a:rPr lang="en-US" sz="2000" dirty="0"/>
              <a:t>Organization culture shapes every dimension of project management; estimating is not immune to this influence</a:t>
            </a:r>
            <a:r>
              <a:rPr lang="en-US" dirty="0"/>
              <a:t>.</a:t>
            </a:r>
          </a:p>
        </p:txBody>
      </p:sp>
      <p:sp>
        <p:nvSpPr>
          <p:cNvPr id="9" name="TextBox 8">
            <a:extLst>
              <a:ext uri="{FF2B5EF4-FFF2-40B4-BE49-F238E27FC236}">
                <a16:creationId xmlns:a16="http://schemas.microsoft.com/office/drawing/2014/main" id="{D4CFD7B4-67F6-449E-9B28-18588887DB8D}"/>
              </a:ext>
            </a:extLst>
          </p:cNvPr>
          <p:cNvSpPr txBox="1"/>
          <p:nvPr/>
        </p:nvSpPr>
        <p:spPr>
          <a:xfrm>
            <a:off x="0" y="5035786"/>
            <a:ext cx="12192000" cy="1620380"/>
          </a:xfrm>
          <a:prstGeom prst="rect">
            <a:avLst/>
          </a:prstGeom>
          <a:noFill/>
        </p:spPr>
        <p:txBody>
          <a:bodyPr wrap="square">
            <a:spAutoFit/>
          </a:bodyPr>
          <a:lstStyle/>
          <a:p>
            <a:r>
              <a:rPr lang="en-US" sz="2400" b="1" i="1" u="sng" dirty="0">
                <a:solidFill>
                  <a:schemeClr val="accent6">
                    <a:lumMod val="75000"/>
                  </a:schemeClr>
                </a:solidFill>
              </a:rPr>
              <a:t>7. Other Factors</a:t>
            </a:r>
          </a:p>
          <a:p>
            <a:pPr algn="just">
              <a:lnSpc>
                <a:spcPct val="130000"/>
              </a:lnSpc>
            </a:pPr>
            <a:r>
              <a:rPr lang="en-US" sz="2000" dirty="0"/>
              <a:t>Finally, non project factors can impact time and cost estimates. For example, equipment down-time can alter time estimates. National holidays, vacations, and legal limits can influence project estimates. Project priority can influence resource assignment and impact time and cost.</a:t>
            </a:r>
          </a:p>
        </p:txBody>
      </p:sp>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10318749"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233D3D06-E71E-4FB6-AC74-1C6C8A4D80D4}"/>
              </a:ext>
            </a:extLst>
          </p:cNvPr>
          <p:cNvPicPr>
            <a:picLocks noChangeAspect="1"/>
          </p:cNvPicPr>
          <p:nvPr/>
        </p:nvPicPr>
        <p:blipFill>
          <a:blip r:embed="rId3"/>
          <a:stretch>
            <a:fillRect/>
          </a:stretch>
        </p:blipFill>
        <p:spPr>
          <a:xfrm>
            <a:off x="10956446" y="0"/>
            <a:ext cx="1133954" cy="1012024"/>
          </a:xfrm>
          <a:prstGeom prst="rect">
            <a:avLst/>
          </a:prstGeom>
        </p:spPr>
      </p:pic>
      <p:sp>
        <p:nvSpPr>
          <p:cNvPr id="8" name="TextBox 7">
            <a:extLst>
              <a:ext uri="{FF2B5EF4-FFF2-40B4-BE49-F238E27FC236}">
                <a16:creationId xmlns:a16="http://schemas.microsoft.com/office/drawing/2014/main" id="{5089259A-BD5F-4446-93B2-AD70486966CD}"/>
              </a:ext>
            </a:extLst>
          </p:cNvPr>
          <p:cNvSpPr txBox="1"/>
          <p:nvPr/>
        </p:nvSpPr>
        <p:spPr>
          <a:xfrm>
            <a:off x="-31748" y="1127542"/>
            <a:ext cx="12223747" cy="2274405"/>
          </a:xfrm>
          <a:prstGeom prst="rect">
            <a:avLst/>
          </a:prstGeom>
          <a:noFill/>
        </p:spPr>
        <p:txBody>
          <a:bodyPr wrap="square">
            <a:spAutoFit/>
          </a:bodyPr>
          <a:lstStyle/>
          <a:p>
            <a:pPr algn="just">
              <a:lnSpc>
                <a:spcPct val="120000"/>
              </a:lnSpc>
            </a:pPr>
            <a:r>
              <a:rPr lang="en-US" sz="2000" dirty="0"/>
              <a:t>Managers recognize time, cost, and resource estimates must be accurate if project planning, scheduling, and controlling are to be effective. However, there is substantial evidence suggesting poor estimates are a major contributor to projects that have failed. Therefore, every effort should be made to see that initial estimates are as accurate as possible since the choice of no estimates leaves a great deal to luck and is not palatable to serious project managers. Even though a project has never been done before, </a:t>
            </a:r>
            <a:r>
              <a:rPr lang="en-US" sz="2000" b="1" i="1" u="sng" dirty="0">
                <a:solidFill>
                  <a:schemeClr val="accent6">
                    <a:lumMod val="75000"/>
                  </a:schemeClr>
                </a:solidFill>
              </a:rPr>
              <a:t>a manager can follow seven guidelines to develop useful work package estimates.</a:t>
            </a:r>
          </a:p>
        </p:txBody>
      </p:sp>
      <p:sp>
        <p:nvSpPr>
          <p:cNvPr id="9" name="TextBox 8">
            <a:extLst>
              <a:ext uri="{FF2B5EF4-FFF2-40B4-BE49-F238E27FC236}">
                <a16:creationId xmlns:a16="http://schemas.microsoft.com/office/drawing/2014/main" id="{8B6769EC-56CD-4A9F-927A-F2A218D2D0EE}"/>
              </a:ext>
            </a:extLst>
          </p:cNvPr>
          <p:cNvSpPr txBox="1"/>
          <p:nvPr/>
        </p:nvSpPr>
        <p:spPr>
          <a:xfrm>
            <a:off x="0" y="3517465"/>
            <a:ext cx="12192000" cy="3382401"/>
          </a:xfrm>
          <a:prstGeom prst="rect">
            <a:avLst/>
          </a:prstGeom>
          <a:noFill/>
        </p:spPr>
        <p:txBody>
          <a:bodyPr wrap="square">
            <a:spAutoFit/>
          </a:bodyPr>
          <a:lstStyle/>
          <a:p>
            <a:pPr marL="800100" lvl="1" indent="-342900">
              <a:buAutoNum type="arabicPeriod"/>
            </a:pPr>
            <a:r>
              <a:rPr lang="en-US" sz="2400" b="1" i="1" dirty="0">
                <a:solidFill>
                  <a:schemeClr val="accent6">
                    <a:lumMod val="75000"/>
                  </a:schemeClr>
                </a:solidFill>
                <a:effectLst>
                  <a:outerShdw blurRad="38100" dist="38100" dir="2700000" algn="tl">
                    <a:srgbClr val="000000">
                      <a:alpha val="43137"/>
                    </a:srgbClr>
                  </a:outerShdw>
                </a:effectLst>
              </a:rPr>
              <a:t>Responsibility. </a:t>
            </a:r>
          </a:p>
          <a:p>
            <a:pPr algn="just">
              <a:lnSpc>
                <a:spcPct val="120000"/>
              </a:lnSpc>
            </a:pPr>
            <a:r>
              <a:rPr lang="en-US" sz="2000" dirty="0"/>
              <a:t>At the work package level, estimates should be made by the person(s) most familiar with the task. Draw on their expertise! Except for super technical tasks, those responsible for getting the job done on schedule and within budget are usually first-line supervisors or technicians who are experienced and familiar with the type of work involved. These people will not have some preconceived, imposed duration for a deliverable in mind. They will give an estimate based on experience and best judgment. If those involved are not consulted, it will be difficult to hold them responsible for failure to achieve the estimated time. Finally, drawing on the expertise of team members who will be responsible helps to build communication channels early.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Estimating Guidelines for Times, Costs, and Resources</a:t>
            </a:r>
          </a:p>
        </p:txBody>
      </p:sp>
      <p:pic>
        <p:nvPicPr>
          <p:cNvPr id="2" name="Picture 1">
            <a:extLst>
              <a:ext uri="{FF2B5EF4-FFF2-40B4-BE49-F238E27FC236}">
                <a16:creationId xmlns:a16="http://schemas.microsoft.com/office/drawing/2014/main" id="{03E0C261-3BE3-4E2F-8A83-B06118D93E02}"/>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40A69F94-5955-437B-9162-C663F92493A8}"/>
              </a:ext>
            </a:extLst>
          </p:cNvPr>
          <p:cNvSpPr txBox="1"/>
          <p:nvPr/>
        </p:nvSpPr>
        <p:spPr>
          <a:xfrm>
            <a:off x="146305" y="1814457"/>
            <a:ext cx="12045695"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2. Use several people to estimate</a:t>
            </a:r>
            <a:r>
              <a:rPr lang="en-US" dirty="0"/>
              <a:t>. </a:t>
            </a:r>
          </a:p>
          <a:p>
            <a:pPr algn="just">
              <a:lnSpc>
                <a:spcPct val="150000"/>
              </a:lnSpc>
            </a:pPr>
            <a:r>
              <a:rPr lang="en-US" sz="2000" dirty="0"/>
              <a:t>It is well known that a cost or time estimate usually has a better chance of being reasonable and realistic when several people with relevant experience and/or knowledge of the task are used (sometimes called “crowdsourcing”</a:t>
            </a:r>
            <a:r>
              <a:rPr lang="ar-EG" sz="2000" dirty="0"/>
              <a:t> </a:t>
            </a:r>
            <a:r>
              <a:rPr lang="ar-EG" sz="2000" b="0" i="0" dirty="0" err="1">
                <a:solidFill>
                  <a:srgbClr val="4D5156"/>
                </a:solidFill>
                <a:effectLst/>
                <a:latin typeface="arial" panose="020B0604020202020204" pitchFamily="34" charset="0"/>
              </a:rPr>
              <a:t>التعهيد</a:t>
            </a:r>
            <a:r>
              <a:rPr lang="ar-EG" sz="2000" b="0" i="0" dirty="0">
                <a:solidFill>
                  <a:srgbClr val="4D5156"/>
                </a:solidFill>
                <a:effectLst/>
                <a:latin typeface="arial" panose="020B0604020202020204" pitchFamily="34" charset="0"/>
              </a:rPr>
              <a:t> الجماعي</a:t>
            </a:r>
            <a:r>
              <a:rPr lang="en-US" sz="2000" dirty="0"/>
              <a:t>). True, people bring different biases based on their experience. But discussion of the individual differences in their estimate leads to consensus and tends to eliminate extreme estimate errors.</a:t>
            </a:r>
          </a:p>
          <a:p>
            <a:pPr algn="just">
              <a:lnSpc>
                <a:spcPct val="150000"/>
              </a:lnSpc>
            </a:pP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99060" y="-105813"/>
            <a:ext cx="10530840" cy="918614"/>
          </a:xfrm>
        </p:spPr>
        <p:txBody>
          <a:bodyPr/>
          <a:lstStyle/>
          <a:p>
            <a:pPr eaLnBrk="1" hangingPunct="1"/>
            <a:r>
              <a:rPr lang="en-US" dirty="0"/>
              <a:t>Estimating Guidelines for Times, Costs, and Resources</a:t>
            </a:r>
            <a:endParaRPr lang="en-US" altLang="en-US" dirty="0"/>
          </a:p>
        </p:txBody>
      </p:sp>
      <p:pic>
        <p:nvPicPr>
          <p:cNvPr id="3" name="Picture 2">
            <a:extLst>
              <a:ext uri="{FF2B5EF4-FFF2-40B4-BE49-F238E27FC236}">
                <a16:creationId xmlns:a16="http://schemas.microsoft.com/office/drawing/2014/main" id="{3EE04EFA-2CEE-499C-A9FC-8F1C8006FF73}"/>
              </a:ext>
            </a:extLst>
          </p:cNvPr>
          <p:cNvPicPr>
            <a:picLocks noChangeAspect="1"/>
          </p:cNvPicPr>
          <p:nvPr/>
        </p:nvPicPr>
        <p:blipFill>
          <a:blip r:embed="rId3"/>
          <a:stretch>
            <a:fillRect/>
          </a:stretch>
        </p:blipFill>
        <p:spPr>
          <a:xfrm>
            <a:off x="11058046" y="-80364"/>
            <a:ext cx="1133954" cy="1012024"/>
          </a:xfrm>
          <a:prstGeom prst="rect">
            <a:avLst/>
          </a:prstGeom>
        </p:spPr>
      </p:pic>
      <p:sp>
        <p:nvSpPr>
          <p:cNvPr id="8" name="TextBox 7">
            <a:extLst>
              <a:ext uri="{FF2B5EF4-FFF2-40B4-BE49-F238E27FC236}">
                <a16:creationId xmlns:a16="http://schemas.microsoft.com/office/drawing/2014/main" id="{A44D43CD-462F-4F55-818E-3ED9AA30207F}"/>
              </a:ext>
            </a:extLst>
          </p:cNvPr>
          <p:cNvSpPr txBox="1"/>
          <p:nvPr/>
        </p:nvSpPr>
        <p:spPr>
          <a:xfrm>
            <a:off x="285596" y="1290313"/>
            <a:ext cx="11906404" cy="5570756"/>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3. Normal conditions</a:t>
            </a:r>
            <a:r>
              <a:rPr lang="en-US" dirty="0"/>
              <a:t>.</a:t>
            </a:r>
          </a:p>
          <a:p>
            <a:pPr algn="just">
              <a:lnSpc>
                <a:spcPct val="150000"/>
              </a:lnSpc>
            </a:pPr>
            <a:r>
              <a:rPr lang="en-US" sz="2000" dirty="0">
                <a:latin typeface="+mj-lt"/>
              </a:rPr>
              <a:t>When task time, cost, and resource estimates are determined, they are based on certain assumptions. Estimates should be based on normal conditions, efficient methods, and a normal level of resources. Normal conditions are sometimes difficult to discern, but it is necessary to have a consensus in the organization as to what normal conditions mean in this project. If the normal workday is eight hours, the time estimate should be based on an eight-hour day. Similarly, if the normal workday is two shifts, the time estimate should be based on a two-shift workday. Any time estimate should reflect efficient methods for the resources normally available. The time estimate should represent the normal level of resources— people or equipment. For example, if three programmers are available for coding or two road graders are available for road construction, time and cost estimates should be based on these normal levels of resources unless it is anticipated the project will </a:t>
            </a:r>
            <a:r>
              <a:rPr lang="en-US" sz="2000" b="0" i="0" u="none" strike="noStrike" baseline="0" dirty="0">
                <a:latin typeface="+mj-lt"/>
              </a:rPr>
              <a:t>change what is currently viewed as “normal.”</a:t>
            </a:r>
            <a:endParaRPr lang="en-US" sz="2000" dirty="0">
              <a:latin typeface="+mj-lt"/>
            </a:endParaRPr>
          </a:p>
          <a:p>
            <a:endParaRPr lang="en-US" sz="2000"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4"/>
            <a:ext cx="10909300" cy="732097"/>
          </a:xfrm>
        </p:spPr>
        <p:txBody>
          <a:bodyPr/>
          <a:lstStyle/>
          <a:p>
            <a:r>
              <a:rPr lang="en-US" dirty="0"/>
              <a:t>Estimating Guidelines for Times, Costs, and Resources</a:t>
            </a:r>
          </a:p>
        </p:txBody>
      </p:sp>
      <p:pic>
        <p:nvPicPr>
          <p:cNvPr id="5" name="Picture 4">
            <a:extLst>
              <a:ext uri="{FF2B5EF4-FFF2-40B4-BE49-F238E27FC236}">
                <a16:creationId xmlns:a16="http://schemas.microsoft.com/office/drawing/2014/main" id="{F9E4BD00-53F9-4E1F-96B2-B35F21F7F5F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8ED3EBAE-FEFC-437F-8FC9-984FDD719F4F}"/>
              </a:ext>
            </a:extLst>
          </p:cNvPr>
          <p:cNvSpPr txBox="1"/>
          <p:nvPr/>
        </p:nvSpPr>
        <p:spPr>
          <a:xfrm>
            <a:off x="0" y="1012024"/>
            <a:ext cx="12192000" cy="5730736"/>
          </a:xfrm>
          <a:prstGeom prst="rect">
            <a:avLst/>
          </a:prstGeom>
          <a:noFill/>
        </p:spPr>
        <p:txBody>
          <a:bodyPr wrap="square">
            <a:spAutoFit/>
          </a:bodyPr>
          <a:lstStyle/>
          <a:p>
            <a:pPr algn="just">
              <a:lnSpc>
                <a:spcPct val="140000"/>
              </a:lnSpc>
            </a:pPr>
            <a:r>
              <a:rPr lang="en-US" sz="2400" b="1" i="1" dirty="0">
                <a:solidFill>
                  <a:schemeClr val="accent6">
                    <a:lumMod val="75000"/>
                  </a:schemeClr>
                </a:solidFill>
                <a:effectLst>
                  <a:outerShdw blurRad="38100" dist="38100" dir="2700000" algn="tl">
                    <a:srgbClr val="000000">
                      <a:alpha val="43137"/>
                    </a:srgbClr>
                  </a:outerShdw>
                </a:effectLst>
              </a:rPr>
              <a:t>4.Time units</a:t>
            </a:r>
            <a:r>
              <a:rPr lang="en-US" dirty="0"/>
              <a:t>. </a:t>
            </a:r>
          </a:p>
          <a:p>
            <a:pPr algn="just">
              <a:lnSpc>
                <a:spcPct val="140000"/>
              </a:lnSpc>
            </a:pPr>
            <a:r>
              <a:rPr lang="en-US" sz="2000" dirty="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 However, in projects such as a heart transplant operation, minutes probably would be more appropriate as a time unit. One such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 The point is, network analysis requires a standard unit of time. When computer programs allow more than one option, some notation should be made of any</a:t>
            </a:r>
          </a:p>
          <a:p>
            <a:pPr algn="just">
              <a:lnSpc>
                <a:spcPct val="140000"/>
              </a:lnSpc>
            </a:pPr>
            <a:r>
              <a:rPr lang="en-US" sz="2000" dirty="0"/>
              <a:t>variance from the standard unit of time. If the standard unit of time is a five-day workweek and the estimated activity duration is in calendar days, it must be converted to the normal workweek.</a:t>
            </a:r>
          </a:p>
        </p:txBody>
      </p:sp>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0"/>
            <a:ext cx="10502900" cy="802433"/>
          </a:xfrm>
        </p:spPr>
        <p:txBody>
          <a:bodyPr/>
          <a:lstStyle/>
          <a:p>
            <a:r>
              <a:rPr lang="en-US" dirty="0"/>
              <a:t>Estimating Guidelines for Times, Costs, and Resources</a:t>
            </a:r>
          </a:p>
        </p:txBody>
      </p:sp>
      <p:pic>
        <p:nvPicPr>
          <p:cNvPr id="7" name="Picture 6">
            <a:extLst>
              <a:ext uri="{FF2B5EF4-FFF2-40B4-BE49-F238E27FC236}">
                <a16:creationId xmlns:a16="http://schemas.microsoft.com/office/drawing/2014/main" id="{16ACE0E9-9997-4DD8-82EF-75F538D7693B}"/>
              </a:ext>
            </a:extLst>
          </p:cNvPr>
          <p:cNvPicPr>
            <a:picLocks noChangeAspect="1"/>
          </p:cNvPicPr>
          <p:nvPr/>
        </p:nvPicPr>
        <p:blipFill>
          <a:blip r:embed="rId2"/>
          <a:stretch>
            <a:fillRect/>
          </a:stretch>
        </p:blipFill>
        <p:spPr>
          <a:xfrm>
            <a:off x="11058046" y="-8327"/>
            <a:ext cx="1133954" cy="1012024"/>
          </a:xfrm>
          <a:prstGeom prst="rect">
            <a:avLst/>
          </a:prstGeom>
        </p:spPr>
      </p:pic>
      <p:sp>
        <p:nvSpPr>
          <p:cNvPr id="8" name="TextBox 7">
            <a:extLst>
              <a:ext uri="{FF2B5EF4-FFF2-40B4-BE49-F238E27FC236}">
                <a16:creationId xmlns:a16="http://schemas.microsoft.com/office/drawing/2014/main" id="{399F4AEB-8622-4713-AA56-3DF6534BA621}"/>
              </a:ext>
            </a:extLst>
          </p:cNvPr>
          <p:cNvSpPr txBox="1"/>
          <p:nvPr/>
        </p:nvSpPr>
        <p:spPr>
          <a:xfrm>
            <a:off x="0" y="1003697"/>
            <a:ext cx="12192000" cy="5205977"/>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5.Independence</a:t>
            </a:r>
            <a:r>
              <a:rPr lang="en-US" dirty="0"/>
              <a:t>. </a:t>
            </a:r>
          </a:p>
          <a:p>
            <a:pPr algn="just">
              <a:lnSpc>
                <a:spcPct val="150000"/>
              </a:lnSpc>
            </a:pPr>
            <a:r>
              <a:rPr lang="en-US" sz="2000" dirty="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 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r>
              <a:rPr lang="en-US" sz="2000" u="sng" dirty="0"/>
              <a:t>This tendency does not reflect the uncertainties of individual activities and generally results in optimistic task time estimates. In summary, each task time estimate should be considered independently of other activities</a:t>
            </a:r>
          </a:p>
        </p:txBody>
      </p:sp>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kumimoji="0" lang="en-US" sz="3200" b="0"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Estimating Guidelines for Times, Costs, and Resources</a:t>
            </a:r>
            <a:endParaRPr lang="en-US" dirty="0"/>
          </a:p>
        </p:txBody>
      </p:sp>
      <p:pic>
        <p:nvPicPr>
          <p:cNvPr id="2" name="Picture 1">
            <a:extLst>
              <a:ext uri="{FF2B5EF4-FFF2-40B4-BE49-F238E27FC236}">
                <a16:creationId xmlns:a16="http://schemas.microsoft.com/office/drawing/2014/main" id="{C4A139B1-2E3F-4DEC-98D2-BB0F4DF2D5F5}"/>
              </a:ext>
            </a:extLst>
          </p:cNvPr>
          <p:cNvPicPr>
            <a:picLocks noChangeAspect="1"/>
          </p:cNvPicPr>
          <p:nvPr/>
        </p:nvPicPr>
        <p:blipFill>
          <a:blip r:embed="rId3"/>
          <a:stretch>
            <a:fillRect/>
          </a:stretch>
        </p:blipFill>
        <p:spPr>
          <a:xfrm>
            <a:off x="11173919" y="-41546"/>
            <a:ext cx="1133954" cy="1012024"/>
          </a:xfrm>
          <a:prstGeom prst="rect">
            <a:avLst/>
          </a:prstGeom>
        </p:spPr>
      </p:pic>
      <p:sp>
        <p:nvSpPr>
          <p:cNvPr id="6" name="TextBox 5">
            <a:extLst>
              <a:ext uri="{FF2B5EF4-FFF2-40B4-BE49-F238E27FC236}">
                <a16:creationId xmlns:a16="http://schemas.microsoft.com/office/drawing/2014/main" id="{26449A4F-5FE8-4F66-B30B-105F9500DED0}"/>
              </a:ext>
            </a:extLst>
          </p:cNvPr>
          <p:cNvSpPr txBox="1"/>
          <p:nvPr/>
        </p:nvSpPr>
        <p:spPr>
          <a:xfrm>
            <a:off x="139700" y="1145900"/>
            <a:ext cx="11912600" cy="243598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6. Contingencies.</a:t>
            </a:r>
            <a:r>
              <a:rPr lang="en-US" dirty="0"/>
              <a:t> </a:t>
            </a:r>
          </a:p>
          <a:p>
            <a:pPr algn="just">
              <a:lnSpc>
                <a:spcPct val="150000"/>
              </a:lnSpc>
            </a:pPr>
            <a:r>
              <a:rPr lang="en-US" sz="2000" dirty="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p:txBody>
      </p:sp>
      <p:sp>
        <p:nvSpPr>
          <p:cNvPr id="8" name="TextBox 7">
            <a:extLst>
              <a:ext uri="{FF2B5EF4-FFF2-40B4-BE49-F238E27FC236}">
                <a16:creationId xmlns:a16="http://schemas.microsoft.com/office/drawing/2014/main" id="{67F346E5-841F-4ACC-9D0F-ED0C9C2B9401}"/>
              </a:ext>
            </a:extLst>
          </p:cNvPr>
          <p:cNvSpPr txBox="1"/>
          <p:nvPr/>
        </p:nvSpPr>
        <p:spPr>
          <a:xfrm>
            <a:off x="69850" y="3789967"/>
            <a:ext cx="12052300" cy="3359318"/>
          </a:xfrm>
          <a:prstGeom prst="rect">
            <a:avLst/>
          </a:prstGeom>
          <a:noFill/>
        </p:spPr>
        <p:txBody>
          <a:bodyPr wrap="square">
            <a:spAutoFit/>
          </a:bodyPr>
          <a:lstStyle/>
          <a:p>
            <a:pPr algn="just">
              <a:lnSpc>
                <a:spcPct val="150000"/>
              </a:lnSpc>
            </a:pPr>
            <a:r>
              <a:rPr lang="en-US" sz="2400" b="1" i="1" dirty="0">
                <a:solidFill>
                  <a:schemeClr val="accent6">
                    <a:lumMod val="75000"/>
                  </a:schemeClr>
                </a:solidFill>
                <a:effectLst>
                  <a:outerShdw blurRad="38100" dist="38100" dir="2700000" algn="tl">
                    <a:srgbClr val="000000">
                      <a:alpha val="43137"/>
                    </a:srgbClr>
                  </a:outerShdw>
                </a:effectLst>
              </a:rPr>
              <a:t>7. Adding risk assessment </a:t>
            </a:r>
          </a:p>
          <a:p>
            <a:pPr algn="just">
              <a:lnSpc>
                <a:spcPct val="150000"/>
              </a:lnSpc>
            </a:pPr>
            <a:r>
              <a:rPr lang="en-US" sz="2000" dirty="0">
                <a:solidFill>
                  <a:schemeClr val="tx1">
                    <a:lumMod val="95000"/>
                    <a:lumOff val="5000"/>
                  </a:schemeClr>
                </a:solidFill>
                <a:effectLst>
                  <a:outerShdw blurRad="38100" dist="38100" dir="2700000" algn="tl">
                    <a:srgbClr val="000000">
                      <a:alpha val="43137"/>
                    </a:srgbClr>
                  </a:outerShdw>
                </a:effectLst>
              </a:rPr>
              <a:t>Adding risk assessment </a:t>
            </a:r>
            <a:r>
              <a:rPr lang="en-US" sz="2000" dirty="0"/>
              <a:t>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p>
            <a:pPr algn="just">
              <a:lnSpc>
                <a:spcPct val="150000"/>
              </a:lnSpc>
            </a:pPr>
            <a:r>
              <a:rPr lang="en-US" sz="2000" b="1" i="1" dirty="0">
                <a:solidFill>
                  <a:schemeClr val="accent6">
                    <a:lumMod val="75000"/>
                  </a:schemeClr>
                </a:solidFill>
                <a:effectLst>
                  <a:outerShdw blurRad="38100" dist="38100" dir="2700000" algn="tl">
                    <a:srgbClr val="000000">
                      <a:alpha val="43137"/>
                    </a:srgbClr>
                  </a:outerShdw>
                </a:effectLst>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4" name="Picture 3">
            <a:extLst>
              <a:ext uri="{FF2B5EF4-FFF2-40B4-BE49-F238E27FC236}">
                <a16:creationId xmlns:a16="http://schemas.microsoft.com/office/drawing/2014/main" id="{9CD93EB5-264D-486B-ADAA-84FFBF5B53F8}"/>
              </a:ext>
            </a:extLst>
          </p:cNvPr>
          <p:cNvPicPr>
            <a:picLocks noChangeAspect="1"/>
          </p:cNvPicPr>
          <p:nvPr/>
        </p:nvPicPr>
        <p:blipFill>
          <a:blip r:embed="rId3"/>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481E74C0-2C05-46D6-A5FC-73DD465DA6E2}"/>
              </a:ext>
            </a:extLst>
          </p:cNvPr>
          <p:cNvSpPr txBox="1"/>
          <p:nvPr/>
        </p:nvSpPr>
        <p:spPr>
          <a:xfrm>
            <a:off x="91439" y="1313747"/>
            <a:ext cx="12100561" cy="5009833"/>
          </a:xfrm>
          <a:prstGeom prst="rect">
            <a:avLst/>
          </a:prstGeom>
          <a:noFill/>
        </p:spPr>
        <p:txBody>
          <a:bodyPr wrap="square">
            <a:spAutoFit/>
          </a:bodyPr>
          <a:lstStyle/>
          <a:p>
            <a:pPr algn="just">
              <a:lnSpc>
                <a:spcPct val="150000"/>
              </a:lnSpc>
            </a:pPr>
            <a:r>
              <a:rPr lang="en-US" sz="2400" dirty="0"/>
              <a:t>Since estimating efforts cost</a:t>
            </a:r>
            <a:r>
              <a:rPr lang="en-US" sz="2400" u="sng" dirty="0"/>
              <a:t> money</a:t>
            </a:r>
            <a:r>
              <a:rPr lang="en-US" sz="2400" dirty="0"/>
              <a:t>, </a:t>
            </a:r>
            <a:r>
              <a:rPr lang="en-US" sz="2400" u="sng" dirty="0"/>
              <a:t>the time </a:t>
            </a:r>
            <a:r>
              <a:rPr lang="en-US" sz="2400" dirty="0"/>
              <a:t>and</a:t>
            </a:r>
            <a:r>
              <a:rPr lang="en-US" sz="2400" u="sng" dirty="0"/>
              <a:t> detail </a:t>
            </a:r>
            <a:r>
              <a:rPr lang="en-US" sz="2400" dirty="0"/>
              <a:t>devoted to estimating are</a:t>
            </a:r>
            <a:r>
              <a:rPr lang="ar-EG" sz="2400" dirty="0"/>
              <a:t> </a:t>
            </a:r>
            <a:r>
              <a:rPr lang="en-US" sz="2400" dirty="0"/>
              <a:t>important decisions. Yet, when estimating is considered, you as a project manager may hear statements such as these:</a:t>
            </a:r>
          </a:p>
          <a:p>
            <a:pPr algn="just">
              <a:lnSpc>
                <a:spcPct val="150000"/>
              </a:lnSpc>
            </a:pPr>
            <a:r>
              <a:rPr lang="en-US" sz="2400" dirty="0"/>
              <a:t>Rough order of magnitude is good enough. Spending time on detailed estimating</a:t>
            </a:r>
            <a:r>
              <a:rPr lang="ar-EG" sz="2400" dirty="0"/>
              <a:t> </a:t>
            </a:r>
            <a:r>
              <a:rPr lang="en-US" sz="2400" dirty="0"/>
              <a:t>wastes money.</a:t>
            </a:r>
          </a:p>
          <a:p>
            <a:pPr algn="just">
              <a:lnSpc>
                <a:spcPct val="150000"/>
              </a:lnSpc>
            </a:pPr>
            <a:r>
              <a:rPr lang="en-US" sz="2400" dirty="0"/>
              <a:t>Time is everything; our survival depends on getting there first! Time and cost</a:t>
            </a:r>
            <a:r>
              <a:rPr lang="ar-EG" sz="2400" dirty="0"/>
              <a:t> </a:t>
            </a:r>
            <a:r>
              <a:rPr lang="en-US" sz="2400" dirty="0"/>
              <a:t>accuracy is not an issue.</a:t>
            </a:r>
          </a:p>
          <a:p>
            <a:pPr algn="just">
              <a:lnSpc>
                <a:spcPct val="150000"/>
              </a:lnSpc>
            </a:pPr>
            <a:r>
              <a:rPr lang="en-US" sz="2400" dirty="0"/>
              <a:t>The project is internal. We don’t need to worry about cost.</a:t>
            </a:r>
          </a:p>
          <a:p>
            <a:pPr algn="just">
              <a:lnSpc>
                <a:spcPct val="150000"/>
              </a:lnSpc>
            </a:pPr>
            <a:r>
              <a:rPr lang="en-US" sz="2400" dirty="0"/>
              <a:t>The project is so small, we don’t need to bother with estimates. Just do it.</a:t>
            </a:r>
          </a:p>
        </p:txBody>
      </p:sp>
    </p:spTree>
    <p:extLst>
      <p:ext uri="{BB962C8B-B14F-4D97-AF65-F5344CB8AC3E}">
        <p14:creationId xmlns:p14="http://schemas.microsoft.com/office/powerpoint/2010/main" val="74314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sp>
        <p:nvSpPr>
          <p:cNvPr id="11" name="TextBox 10">
            <a:extLst>
              <a:ext uri="{FF2B5EF4-FFF2-40B4-BE49-F238E27FC236}">
                <a16:creationId xmlns:a16="http://schemas.microsoft.com/office/drawing/2014/main" id="{490128BB-587C-43BD-A048-79901AD46DAA}"/>
              </a:ext>
            </a:extLst>
          </p:cNvPr>
          <p:cNvSpPr txBox="1"/>
          <p:nvPr/>
        </p:nvSpPr>
        <p:spPr>
          <a:xfrm>
            <a:off x="0" y="953335"/>
            <a:ext cx="12192000" cy="5575309"/>
          </a:xfrm>
          <a:prstGeom prst="rect">
            <a:avLst/>
          </a:prstGeom>
          <a:noFill/>
        </p:spPr>
        <p:txBody>
          <a:bodyPr wrap="square">
            <a:spAutoFit/>
          </a:bodyPr>
          <a:lstStyle/>
          <a:p>
            <a:pPr algn="just">
              <a:lnSpc>
                <a:spcPct val="150000"/>
              </a:lnSpc>
            </a:pPr>
            <a:r>
              <a:rPr lang="en-US" sz="2000" dirty="0"/>
              <a:t>However, there are sound reasons for using top-down or bottom-up estimates. Table 5.1 depicts conditions that suggest when one approach is preferred over another. Top-down estimates usually are derived from someone who uses experience and/ or information to determine the project duration and total cost. However, these estimates are sometimes made by top managers who have very little knowledge of the component activities used to complete the project. For example, a mayor of a major city making a speech noted that a new law building would be constructed at a cost of $23 million and would be ready for occupancy in two and one-half years. Although the mayor probably asked for an estimate from someone, the estimate could have come from a luncheon meeting with a local contractor who wrote an estimate (guesstimate) on a napkin. This is an extreme example, but in a relative sense this scenario is frequently played out in practice. The question actually is, do these estimates represent low cost, efficient methods? Seldom. </a:t>
            </a:r>
            <a:r>
              <a:rPr lang="en-US" sz="2000" u="sng" dirty="0"/>
              <a:t>The fact that the estimate came from the top can influence people responsible to “do what it takes to make the estimate.”</a:t>
            </a:r>
          </a:p>
        </p:txBody>
      </p:sp>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3"/>
          <a:stretch>
            <a:fillRect/>
          </a:stretch>
        </p:blipFill>
        <p:spPr>
          <a:xfrm>
            <a:off x="11058046" y="-58689"/>
            <a:ext cx="1133954" cy="1012024"/>
          </a:xfrm>
          <a:prstGeom prst="rect">
            <a:avLst/>
          </a:prstGeom>
        </p:spPr>
      </p:pic>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4"/>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spTree>
    <p:extLst>
      <p:ext uri="{BB962C8B-B14F-4D97-AF65-F5344CB8AC3E}">
        <p14:creationId xmlns:p14="http://schemas.microsoft.com/office/powerpoint/2010/main" val="2647076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741261"/>
          </a:xfrm>
        </p:spPr>
        <p:txBody>
          <a:bodyPr/>
          <a:lstStyle/>
          <a:p>
            <a:pPr eaLnBrk="1" hangingPunct="1">
              <a:defRPr/>
            </a:pPr>
            <a:r>
              <a:rPr lang="en-US" dirty="0"/>
              <a:t>Top-Down versus Bottom-Up Estimating</a:t>
            </a:r>
          </a:p>
        </p:txBody>
      </p:sp>
      <p:pic>
        <p:nvPicPr>
          <p:cNvPr id="2" name="Picture 1">
            <a:extLst>
              <a:ext uri="{FF2B5EF4-FFF2-40B4-BE49-F238E27FC236}">
                <a16:creationId xmlns:a16="http://schemas.microsoft.com/office/drawing/2014/main" id="{34E6436A-3E83-4A94-8839-C6939A7BF9FA}"/>
              </a:ext>
            </a:extLst>
          </p:cNvPr>
          <p:cNvPicPr>
            <a:picLocks noChangeAspect="1"/>
          </p:cNvPicPr>
          <p:nvPr/>
        </p:nvPicPr>
        <p:blipFill>
          <a:blip r:embed="rId3"/>
          <a:stretch>
            <a:fillRect/>
          </a:stretch>
        </p:blipFill>
        <p:spPr>
          <a:xfrm>
            <a:off x="11117072" y="-13840"/>
            <a:ext cx="1133954" cy="1012024"/>
          </a:xfrm>
          <a:prstGeom prst="rect">
            <a:avLst/>
          </a:prstGeom>
        </p:spPr>
      </p:pic>
      <p:sp>
        <p:nvSpPr>
          <p:cNvPr id="8" name="TextBox 7">
            <a:extLst>
              <a:ext uri="{FF2B5EF4-FFF2-40B4-BE49-F238E27FC236}">
                <a16:creationId xmlns:a16="http://schemas.microsoft.com/office/drawing/2014/main" id="{07F6280D-9135-4F5E-8B26-6EAB66D5D6D3}"/>
              </a:ext>
            </a:extLst>
          </p:cNvPr>
          <p:cNvSpPr txBox="1"/>
          <p:nvPr/>
        </p:nvSpPr>
        <p:spPr>
          <a:xfrm>
            <a:off x="0" y="876695"/>
            <a:ext cx="13156163" cy="4191276"/>
          </a:xfrm>
          <a:prstGeom prst="rect">
            <a:avLst/>
          </a:prstGeom>
          <a:noFill/>
        </p:spPr>
        <p:txBody>
          <a:bodyPr wrap="square">
            <a:spAutoFit/>
          </a:bodyPr>
          <a:lstStyle/>
          <a:p>
            <a:pPr marL="18542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possible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practical,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push</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for bottom-up estimates that establish low-cost, efficient meth-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ods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after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been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sense suggests project estimates should come from the people most knowledgeable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about the estimate needed. The use of several people with relevant experience with</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task can improve the time and cost estimate. The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bottom-up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at the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 package level can serve as a check on cost elements in the WBS by rolling up</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accounts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major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 requirements can be checked. Later, the time, resource, and cost estimates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 the work packages can be consolidated into time-phased networks, resource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budgets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96565" y="1"/>
            <a:ext cx="9727184" cy="765110"/>
          </a:xfrm>
        </p:spPr>
        <p:txBody>
          <a:bodyPr/>
          <a:lstStyle/>
          <a:p>
            <a:r>
              <a:rPr lang="en-US" dirty="0"/>
              <a:t>Top-Down versus Bottom-Up Estimating</a:t>
            </a:r>
          </a:p>
        </p:txBody>
      </p:sp>
      <p:pic>
        <p:nvPicPr>
          <p:cNvPr id="5" name="Picture 4">
            <a:extLst>
              <a:ext uri="{FF2B5EF4-FFF2-40B4-BE49-F238E27FC236}">
                <a16:creationId xmlns:a16="http://schemas.microsoft.com/office/drawing/2014/main" id="{7B43AC00-273E-4371-84F7-8211920D1267}"/>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EDC4EBA9-8F09-45F4-B5CA-0E85090B3D65}"/>
              </a:ext>
            </a:extLst>
          </p:cNvPr>
          <p:cNvSpPr txBox="1"/>
          <p:nvPr/>
        </p:nvSpPr>
        <p:spPr>
          <a:xfrm>
            <a:off x="0" y="3220697"/>
            <a:ext cx="12070080" cy="4447371"/>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trade-offs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 compared for different levels of resources or increases in technical performance.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assumption is any movement away from the low-cost, efficient method 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increase costs—e.g., overtime. The preferred approach in defining the project is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make rough top-down estimates, develop the WBS/OBS, make bottom-up</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reconcile</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down and bottom-up estimates. Hopefully, these steps will be done </a:t>
            </a:r>
            <a:r>
              <a:rPr lang="en-US" sz="1900"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before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either</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ideal</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allow</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enough</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both</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and bottom-up estimates to be worked out so a complete plan based on reliable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offered</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way</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false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minimized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all</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negotiation</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a:t>
            </a:r>
            <a:endParaRPr lang="en-US" sz="1900" dirty="0"/>
          </a:p>
          <a:p>
            <a:pPr algn="just"/>
            <a:endParaRPr lang="en-US" sz="1900" dirty="0"/>
          </a:p>
          <a:p>
            <a:pPr algn="just"/>
            <a:endParaRPr lang="en-US" dirty="0"/>
          </a:p>
          <a:p>
            <a:pPr algn="just"/>
            <a:endParaRPr lang="en-US" dirty="0"/>
          </a:p>
        </p:txBody>
      </p:sp>
      <p:sp>
        <p:nvSpPr>
          <p:cNvPr id="6" name="TextBox 5">
            <a:extLst>
              <a:ext uri="{FF2B5EF4-FFF2-40B4-BE49-F238E27FC236}">
                <a16:creationId xmlns:a16="http://schemas.microsoft.com/office/drawing/2014/main" id="{84A589FF-41E2-404E-9537-D8B5FE1AD8DA}"/>
              </a:ext>
            </a:extLst>
          </p:cNvPr>
          <p:cNvSpPr txBox="1"/>
          <p:nvPr/>
        </p:nvSpPr>
        <p:spPr>
          <a:xfrm>
            <a:off x="60960" y="979019"/>
            <a:ext cx="12070080" cy="2231829"/>
          </a:xfrm>
          <a:prstGeom prst="rect">
            <a:avLst/>
          </a:prstGeom>
          <a:noFill/>
        </p:spPr>
        <p:txBody>
          <a:bodyPr wrap="square">
            <a:spAutoFit/>
          </a:bodyPr>
          <a:lstStyle/>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bottom-up approach also provides the customer with an opportunity to</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compare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low-cost,</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efficient</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imposed</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restrictions.</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if the project completion duration is imposed at two years and your</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tells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one-half</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client can now consider the trade-off of the low-cost method versus compressing the</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years—or</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rare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canceling</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900" dirty="0"/>
          </a:p>
        </p:txBody>
      </p:sp>
    </p:spTree>
    <p:extLst>
      <p:ext uri="{BB962C8B-B14F-4D97-AF65-F5344CB8AC3E}">
        <p14:creationId xmlns:p14="http://schemas.microsoft.com/office/powerpoint/2010/main" val="2391197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4"/>
            <a:ext cx="10189464" cy="763314"/>
          </a:xfrm>
        </p:spPr>
        <p:txBody>
          <a:bodyPr/>
          <a:lstStyle/>
          <a:p>
            <a:pPr algn="l"/>
            <a:r>
              <a:rPr lang="en-US" dirty="0"/>
              <a:t>Methods for Estimating Project Times and Costs</a:t>
            </a:r>
          </a:p>
        </p:txBody>
      </p:sp>
      <p:pic>
        <p:nvPicPr>
          <p:cNvPr id="5" name="Picture 4">
            <a:extLst>
              <a:ext uri="{FF2B5EF4-FFF2-40B4-BE49-F238E27FC236}">
                <a16:creationId xmlns:a16="http://schemas.microsoft.com/office/drawing/2014/main" id="{CB4B3E8B-39C1-4253-91E9-CA6FC1DB1AB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BE58CE3A-6775-478B-92D8-4AFA22CDB733}"/>
              </a:ext>
            </a:extLst>
          </p:cNvPr>
          <p:cNvSpPr txBox="1"/>
          <p:nvPr/>
        </p:nvSpPr>
        <p:spPr>
          <a:xfrm>
            <a:off x="97536" y="1016342"/>
            <a:ext cx="12094464" cy="2862322"/>
          </a:xfrm>
          <a:prstGeom prst="rect">
            <a:avLst/>
          </a:prstGeom>
          <a:noFill/>
        </p:spPr>
        <p:txBody>
          <a:bodyPr wrap="square">
            <a:spAutoFit/>
          </a:bodyPr>
          <a:lstStyle/>
          <a:p>
            <a:pPr algn="just"/>
            <a:r>
              <a:rPr lang="en-US" sz="2400" b="1" dirty="0">
                <a:highlight>
                  <a:srgbClr val="FFFF00"/>
                </a:highlight>
              </a:rPr>
              <a:t>Top-Down Approaches for Estimating Project Times and Costs</a:t>
            </a:r>
          </a:p>
          <a:p>
            <a:pPr algn="just"/>
            <a:endParaRPr lang="en-US" dirty="0"/>
          </a:p>
          <a:p>
            <a:pPr algn="just">
              <a:lnSpc>
                <a:spcPct val="150000"/>
              </a:lnSpc>
            </a:pP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strategic</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methods</a:t>
            </a:r>
            <a:r>
              <a:rPr lang="en-US" sz="19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9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ect</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proposal.</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Sometimes</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9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9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needed</a:t>
            </a:r>
            <a:r>
              <a:rPr lang="en-US" sz="19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derive</a:t>
            </a:r>
            <a:r>
              <a:rPr lang="en-US" sz="19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9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cost estimates is not available in the initial phase of the </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project—for example,</a:t>
            </a:r>
            <a:r>
              <a:rPr lang="en-US" sz="19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 is not finalized. In these situations top-down estimates are used until the</a:t>
            </a:r>
            <a:r>
              <a:rPr lang="en-US" sz="19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9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19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9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19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9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endParaRPr lang="en-US" sz="1900" dirty="0">
              <a:effectLst/>
              <a:latin typeface="Georgia" panose="02040502050405020303" pitchFamily="18" charset="0"/>
              <a:ea typeface="Georgia" panose="02040502050405020303" pitchFamily="18" charset="0"/>
              <a:cs typeface="Georgia" panose="02040502050405020303" pitchFamily="18" charset="0"/>
            </a:endParaRPr>
          </a:p>
          <a:p>
            <a:pPr algn="just"/>
            <a:endParaRPr lang="en-US" dirty="0"/>
          </a:p>
        </p:txBody>
      </p:sp>
      <p:sp>
        <p:nvSpPr>
          <p:cNvPr id="11" name="TextBox 10">
            <a:extLst>
              <a:ext uri="{FF2B5EF4-FFF2-40B4-BE49-F238E27FC236}">
                <a16:creationId xmlns:a16="http://schemas.microsoft.com/office/drawing/2014/main" id="{885F2238-3F52-4286-9139-12D3D8451CC3}"/>
              </a:ext>
            </a:extLst>
          </p:cNvPr>
          <p:cNvSpPr txBox="1"/>
          <p:nvPr/>
        </p:nvSpPr>
        <p:spPr>
          <a:xfrm>
            <a:off x="0" y="3429000"/>
            <a:ext cx="12192000" cy="3426579"/>
          </a:xfrm>
          <a:prstGeom prst="rect">
            <a:avLst/>
          </a:prstGeom>
          <a:noFill/>
        </p:spPr>
        <p:txBody>
          <a:bodyPr wrap="square">
            <a:spAutoFit/>
          </a:bodyPr>
          <a:lstStyle/>
          <a:p>
            <a:r>
              <a:rPr lang="en-US" sz="2200" b="1" dirty="0">
                <a:highlight>
                  <a:srgbClr val="FFFF00"/>
                </a:highlight>
              </a:rPr>
              <a:t>1. Consensus Methods</a:t>
            </a:r>
          </a:p>
          <a:p>
            <a:endParaRPr lang="en-US" dirty="0"/>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simply uses the pooled experience of senior and/or middle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estimate the total project duration and cost. This typically involves a meeting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experts discuss, argue, and ultimately reach a decision as to their best guess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Firms seeking greater rigor will use the Delphi Method to make these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algn="just"/>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b="0" i="0" dirty="0">
                <a:solidFill>
                  <a:srgbClr val="202124"/>
                </a:solidFill>
                <a:effectLst/>
                <a:highlight>
                  <a:srgbClr val="00FFFF"/>
                </a:highlight>
                <a:latin typeface="arial" panose="020B0604020202020204" pitchFamily="34" charset="0"/>
              </a:rPr>
              <a:t>The </a:t>
            </a:r>
            <a:r>
              <a:rPr lang="en-US" b="1" i="0" dirty="0">
                <a:solidFill>
                  <a:srgbClr val="202124"/>
                </a:solidFill>
                <a:effectLst/>
                <a:highlight>
                  <a:srgbClr val="00FFFF"/>
                </a:highlight>
                <a:latin typeface="arial" panose="020B0604020202020204" pitchFamily="34" charset="0"/>
              </a:rPr>
              <a:t>Delphi method</a:t>
            </a:r>
            <a:r>
              <a:rPr lang="en-US" b="0" i="0" dirty="0">
                <a:solidFill>
                  <a:srgbClr val="202124"/>
                </a:solidFill>
                <a:effectLst/>
                <a:highlight>
                  <a:srgbClr val="00FFFF"/>
                </a:highlight>
                <a:latin typeface="arial" panose="020B0604020202020204" pitchFamily="34" charset="0"/>
              </a:rPr>
              <a:t> </a:t>
            </a:r>
            <a:r>
              <a:rPr lang="en-US" b="0" i="0" dirty="0">
                <a:solidFill>
                  <a:srgbClr val="202124"/>
                </a:solidFill>
                <a:effectLst/>
                <a:latin typeface="arial" panose="020B0604020202020204" pitchFamily="34" charset="0"/>
              </a:rPr>
              <a:t>is a </a:t>
            </a:r>
            <a:r>
              <a:rPr lang="en-US" b="1" i="0" dirty="0">
                <a:solidFill>
                  <a:srgbClr val="202124"/>
                </a:solidFill>
                <a:effectLst/>
                <a:latin typeface="arial" panose="020B0604020202020204" pitchFamily="34" charset="0"/>
              </a:rPr>
              <a:t>process</a:t>
            </a:r>
            <a:r>
              <a:rPr lang="en-US" b="0" i="0" dirty="0">
                <a:solidFill>
                  <a:srgbClr val="202124"/>
                </a:solidFill>
                <a:effectLst/>
                <a:latin typeface="arial" panose="020B0604020202020204" pitchFamily="34" charset="0"/>
              </a:rPr>
              <a:t> used to arrive at a group opinion or decision by surveying a panel of experts. Experts respond to several rounds of questionnaires, and the responses are aggregated and shared with the group after each round.</a:t>
            </a:r>
            <a:endParaRPr lang="en-US" dirty="0"/>
          </a:p>
        </p:txBody>
      </p:sp>
    </p:spTree>
    <p:extLst>
      <p:ext uri="{BB962C8B-B14F-4D97-AF65-F5344CB8AC3E}">
        <p14:creationId xmlns:p14="http://schemas.microsoft.com/office/powerpoint/2010/main" val="85898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64D4D86-664F-4D77-8DF4-FA2D6B3BCCCA}"/>
              </a:ext>
            </a:extLst>
          </p:cNvPr>
          <p:cNvPicPr>
            <a:picLocks noChangeAspect="1"/>
          </p:cNvPicPr>
          <p:nvPr/>
        </p:nvPicPr>
        <p:blipFill>
          <a:blip r:embed="rId2"/>
          <a:stretch>
            <a:fillRect/>
          </a:stretch>
        </p:blipFill>
        <p:spPr>
          <a:xfrm>
            <a:off x="11082430" y="0"/>
            <a:ext cx="1133954" cy="1012024"/>
          </a:xfrm>
          <a:prstGeom prst="rect">
            <a:avLst/>
          </a:prstGeom>
        </p:spPr>
      </p:pic>
      <p:sp>
        <p:nvSpPr>
          <p:cNvPr id="7" name="TextBox 6">
            <a:extLst>
              <a:ext uri="{FF2B5EF4-FFF2-40B4-BE49-F238E27FC236}">
                <a16:creationId xmlns:a16="http://schemas.microsoft.com/office/drawing/2014/main" id="{6C64538C-E949-42C9-869C-9DD1A84B98D0}"/>
              </a:ext>
            </a:extLst>
          </p:cNvPr>
          <p:cNvSpPr txBox="1"/>
          <p:nvPr/>
        </p:nvSpPr>
        <p:spPr>
          <a:xfrm>
            <a:off x="245872" y="1287145"/>
            <a:ext cx="11715973" cy="4801314"/>
          </a:xfrm>
          <a:prstGeom prst="rect">
            <a:avLst/>
          </a:prstGeom>
          <a:noFill/>
        </p:spPr>
        <p:txBody>
          <a:bodyPr wrap="square">
            <a:spAutoFit/>
          </a:bodyPr>
          <a:lstStyle/>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important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 that</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only</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rough</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cut</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a:t>
            </a:r>
            <a:r>
              <a:rPr lang="en-US" sz="2000" spc="1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“conceptual”</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stage</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1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top-down estimates are helpful in initial development of a complete plan. However,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 estimates are sometimes significantly off the mark because little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gathered.</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000" spc="1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level</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individual</a:t>
            </a:r>
            <a:r>
              <a:rPr lang="en-US" sz="20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items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000" spc="7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few</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cases,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realistic</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“wants the project.” Nevertheless, the initial top-down estimates are helpful in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 whether the project warrants more formal planning, which would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careful</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senior</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managers are not dictated to lower level managers who might feel compelled to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believe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inadequate.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sz="1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
        <p:nvSpPr>
          <p:cNvPr id="6" name="TextBox 5">
            <a:extLst>
              <a:ext uri="{FF2B5EF4-FFF2-40B4-BE49-F238E27FC236}">
                <a16:creationId xmlns:a16="http://schemas.microsoft.com/office/drawing/2014/main" id="{6AF73038-5356-4754-BAD9-9121FC9E2178}"/>
              </a:ext>
            </a:extLst>
          </p:cNvPr>
          <p:cNvSpPr txBox="1"/>
          <p:nvPr/>
        </p:nvSpPr>
        <p:spPr>
          <a:xfrm>
            <a:off x="245872" y="506012"/>
            <a:ext cx="6111550" cy="461665"/>
          </a:xfrm>
          <a:prstGeom prst="rect">
            <a:avLst/>
          </a:prstGeom>
          <a:noFill/>
        </p:spPr>
        <p:txBody>
          <a:bodyPr wrap="square">
            <a:spAutoFit/>
          </a:bodyPr>
          <a:lstStyle/>
          <a:p>
            <a:r>
              <a:rPr lang="en-US" sz="2400" b="1" dirty="0">
                <a:highlight>
                  <a:srgbClr val="FFFF00"/>
                </a:highlight>
              </a:rPr>
              <a:t>1. Consensus Methods</a:t>
            </a:r>
          </a:p>
        </p:txBody>
      </p:sp>
    </p:spTree>
    <p:extLst>
      <p:ext uri="{BB962C8B-B14F-4D97-AF65-F5344CB8AC3E}">
        <p14:creationId xmlns:p14="http://schemas.microsoft.com/office/powerpoint/2010/main" val="6098338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C186EA-FEE7-442A-BB1D-205250F14AC7}"/>
              </a:ext>
            </a:extLst>
          </p:cNvPr>
          <p:cNvPicPr>
            <a:picLocks noChangeAspect="1"/>
          </p:cNvPicPr>
          <p:nvPr/>
        </p:nvPicPr>
        <p:blipFill>
          <a:blip r:embed="rId2"/>
          <a:stretch>
            <a:fillRect/>
          </a:stretch>
        </p:blipFill>
        <p:spPr>
          <a:xfrm>
            <a:off x="11186111" y="0"/>
            <a:ext cx="1133954" cy="1012024"/>
          </a:xfrm>
          <a:prstGeom prst="rect">
            <a:avLst/>
          </a:prstGeom>
        </p:spPr>
      </p:pic>
      <p:sp>
        <p:nvSpPr>
          <p:cNvPr id="7" name="TextBox 6">
            <a:extLst>
              <a:ext uri="{FF2B5EF4-FFF2-40B4-BE49-F238E27FC236}">
                <a16:creationId xmlns:a16="http://schemas.microsoft.com/office/drawing/2014/main" id="{3B88FCF8-F0F8-4211-AEB4-3EF51F2C8B89}"/>
              </a:ext>
            </a:extLst>
          </p:cNvPr>
          <p:cNvSpPr txBox="1"/>
          <p:nvPr/>
        </p:nvSpPr>
        <p:spPr>
          <a:xfrm>
            <a:off x="253999" y="1311345"/>
            <a:ext cx="11763829" cy="4801314"/>
          </a:xfrm>
          <a:prstGeom prst="rect">
            <a:avLst/>
          </a:prstGeom>
          <a:noFill/>
        </p:spPr>
        <p:txBody>
          <a:bodyPr wrap="square">
            <a:spAutoFit/>
          </a:bodyPr>
          <a:lstStyle/>
          <a:p>
            <a:r>
              <a:rPr lang="en-US" sz="2400" b="1" dirty="0">
                <a:highlight>
                  <a:srgbClr val="FFFF00"/>
                </a:highlight>
              </a:rPr>
              <a:t>2. Ratio Methods</a:t>
            </a:r>
          </a:p>
          <a:p>
            <a:endParaRPr lang="en-US" sz="2400"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 methods (sometimes called parametric) usually use ratios 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concept or “need” phase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project to get an initial duration and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 for the project. For example, contractors frequently use number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 feet to estimate the cost and time to build a house; that is, a house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2,700 square feet might cost $160 per square foot (2,700 feet </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3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$160 per foot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equals $432,000). Likewise, knowing the square feet and dollars per square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foot, experience suggests it should take approximately 100 days to complete.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 other common examples of top-down cost estimates are the cost for a 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plant estimated by capacity size, or a software product estimated by features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6413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37D043-E792-4C50-97EE-983D666DC550}"/>
              </a:ext>
            </a:extLst>
          </p:cNvPr>
          <p:cNvPicPr>
            <a:picLocks noChangeAspect="1"/>
          </p:cNvPicPr>
          <p:nvPr/>
        </p:nvPicPr>
        <p:blipFill>
          <a:blip r:embed="rId2"/>
          <a:stretch>
            <a:fillRect/>
          </a:stretch>
        </p:blipFill>
        <p:spPr>
          <a:xfrm>
            <a:off x="11058046" y="0"/>
            <a:ext cx="1133954" cy="1012024"/>
          </a:xfrm>
          <a:prstGeom prst="rect">
            <a:avLst/>
          </a:prstGeom>
        </p:spPr>
      </p:pic>
      <p:sp>
        <p:nvSpPr>
          <p:cNvPr id="9" name="TextBox 8">
            <a:extLst>
              <a:ext uri="{FF2B5EF4-FFF2-40B4-BE49-F238E27FC236}">
                <a16:creationId xmlns:a16="http://schemas.microsoft.com/office/drawing/2014/main" id="{92DFFCCB-4FFD-4C76-808C-889BB9CDDB8B}"/>
              </a:ext>
            </a:extLst>
          </p:cNvPr>
          <p:cNvSpPr txBox="1"/>
          <p:nvPr/>
        </p:nvSpPr>
        <p:spPr>
          <a:xfrm>
            <a:off x="142698" y="0"/>
            <a:ext cx="12658901" cy="7010830"/>
          </a:xfrm>
          <a:prstGeom prst="rect">
            <a:avLst/>
          </a:prstGeom>
          <a:noFill/>
        </p:spPr>
        <p:txBody>
          <a:bodyPr wrap="square">
            <a:spAutoFit/>
          </a:bodyPr>
          <a:lstStyle/>
          <a:p>
            <a:r>
              <a:rPr lang="en-US" sz="2200" b="1" dirty="0">
                <a:highlight>
                  <a:srgbClr val="FFFF00"/>
                </a:highlight>
              </a:rPr>
              <a:t>3. Apportion Methods</a:t>
            </a:r>
            <a:r>
              <a:rPr lang="ar-EG" sz="2200" b="1" dirty="0">
                <a:highlight>
                  <a:srgbClr val="FFFF00"/>
                </a:highlight>
              </a:rPr>
              <a:t>    </a:t>
            </a:r>
            <a:r>
              <a:rPr lang="en-US" sz="2200" b="1" dirty="0">
                <a:highlight>
                  <a:srgbClr val="FFFF00"/>
                </a:highlight>
              </a:rPr>
              <a:t> </a:t>
            </a:r>
            <a:r>
              <a:rPr lang="ar-EG" sz="2200" b="1" dirty="0">
                <a:highlight>
                  <a:srgbClr val="FFFF00"/>
                </a:highlight>
              </a:rPr>
              <a:t>طريقة التقسيم</a:t>
            </a:r>
          </a:p>
          <a:p>
            <a:pPr marR="762000" algn="just">
              <a:lnSpc>
                <a:spcPct val="102000"/>
              </a:lnSpc>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spcBef>
                <a:spcPts val="295"/>
              </a:spcBef>
              <a:spcAft>
                <a:spcPts val="0"/>
              </a:spcAf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2000" algn="just">
              <a:lnSpc>
                <a:spcPct val="150000"/>
              </a:lnSpc>
              <a:spcBef>
                <a:spcPts val="29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an extension to the ratio method. </a:t>
            </a:r>
            <a:r>
              <a:rPr lang="en-US" sz="18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Apportionment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closely follow past projects in features and costs. Given good historical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 estimates can be made quickly with little effort and reasonable accuracy.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method is very common in projects that are relatively standard but have some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small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variation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customization.</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0095" algn="just">
              <a:lnSpc>
                <a:spcPct val="150000"/>
              </a:lnSpc>
              <a:spcBef>
                <a:spcPts val="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Anyone who has borrowed money from a bank to build a house has been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exposed to this process. Given an estimated total cost for the house, banks 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FHA (Federal Housing Authority) authorize pay to the contractor by completion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foundation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might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loan,</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framing 25 percent, electric,</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plumbing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heating 15 percent, etc. Payments are made as these items are completed.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 analogous process is used by some companies that apportion costs to deliverables in 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WBS—given average cost percentages from</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Figure 5.1 presents an example similar to one found in practice. Assuming the total</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cost is estimated, using a top-down estimate, to be $500,000, the costs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apportioned as a percentage of the total cost. For example, the costs apportioned to the “Document” deliverable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percent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 or</a:t>
            </a:r>
            <a:r>
              <a:rPr lang="en-US" sz="1800"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$25,000.</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sub deliverables “Doc-1 and Doc-2” are allocated 2 and 3 percent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total—$10,000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$15,000,</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respectively.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115801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8A71D7-400A-40B7-B661-288AD53523A4}"/>
              </a:ext>
            </a:extLst>
          </p:cNvPr>
          <p:cNvPicPr>
            <a:picLocks noChangeAspect="1"/>
          </p:cNvPicPr>
          <p:nvPr/>
        </p:nvPicPr>
        <p:blipFill>
          <a:blip r:embed="rId3"/>
          <a:stretch>
            <a:fillRect/>
          </a:stretch>
        </p:blipFill>
        <p:spPr>
          <a:xfrm>
            <a:off x="11058046" y="0"/>
            <a:ext cx="1133954" cy="1012024"/>
          </a:xfrm>
          <a:prstGeom prst="rect">
            <a:avLst/>
          </a:prstGeom>
        </p:spPr>
      </p:pic>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4"/>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5"/>
          <a:stretch>
            <a:fillRect/>
          </a:stretch>
        </p:blipFill>
        <p:spPr>
          <a:xfrm>
            <a:off x="1363416" y="196948"/>
            <a:ext cx="8863796" cy="57677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BFAE380-00C0-4E94-A070-819A8A84C126}"/>
              </a:ext>
            </a:extLst>
          </p:cNvPr>
          <p:cNvPicPr>
            <a:picLocks noChangeAspect="1"/>
          </p:cNvPicPr>
          <p:nvPr/>
        </p:nvPicPr>
        <p:blipFill>
          <a:blip r:embed="rId3"/>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84EAB09D-3021-4933-90B2-96ADAFEB1DDA}"/>
              </a:ext>
            </a:extLst>
          </p:cNvPr>
          <p:cNvSpPr txBox="1"/>
          <p:nvPr/>
        </p:nvSpPr>
        <p:spPr>
          <a:xfrm>
            <a:off x="72546" y="1051591"/>
            <a:ext cx="11798300" cy="4611519"/>
          </a:xfrm>
          <a:prstGeom prst="rect">
            <a:avLst/>
          </a:prstGeom>
          <a:noFill/>
        </p:spPr>
        <p:txBody>
          <a:bodyPr wrap="square">
            <a:spAutoFit/>
          </a:bodyPr>
          <a:lstStyle/>
          <a:p>
            <a:pPr algn="just">
              <a:lnSpc>
                <a:spcPct val="150000"/>
              </a:lnSpc>
            </a:pPr>
            <a:r>
              <a:rPr lang="en-US" dirty="0"/>
              <a:t>Some projects require that the same task, group of tasks, or product be repeated several times. Managers know intuitively that the time to perform a task improves with repetition. This phenomenon is especially true of tasks that are labor intensive</a:t>
            </a:r>
            <a:r>
              <a:rPr lang="en-US" u="sng" dirty="0"/>
              <a:t>. In these circumstances the pattern of improvement phenomenon can be used to predict the reduction in time to perform the task</a:t>
            </a:r>
            <a:r>
              <a:rPr lang="en-US" dirty="0"/>
              <a:t>. From empirical evidence across all industries, the pattern of this improvement has been quantified in the learning curve (also known as improvement curve, experience curve, and industrial progress curve), which is described by the following relationship:</a:t>
            </a:r>
          </a:p>
          <a:p>
            <a:pPr algn="just"/>
            <a:endParaRPr lang="en-US" dirty="0"/>
          </a:p>
          <a:p>
            <a:pPr algn="just">
              <a:lnSpc>
                <a:spcPct val="150000"/>
              </a:lnSpc>
            </a:pPr>
            <a:r>
              <a:rPr lang="en-US" dirty="0"/>
              <a:t>Each time the output quantity doubles, the unit labor hours are reduced at a constant rate. In practice the improvement ratio may vary from 60 percent, representing very large improvement, to 100 percent, representing no improvement at all. </a:t>
            </a:r>
          </a:p>
          <a:p>
            <a:pPr algn="just">
              <a:lnSpc>
                <a:spcPct val="150000"/>
              </a:lnSpc>
            </a:pPr>
            <a:endParaRPr lang="en-US" dirty="0"/>
          </a:p>
        </p:txBody>
      </p:sp>
      <p:sp>
        <p:nvSpPr>
          <p:cNvPr id="9" name="TextBox 8">
            <a:extLst>
              <a:ext uri="{FF2B5EF4-FFF2-40B4-BE49-F238E27FC236}">
                <a16:creationId xmlns:a16="http://schemas.microsoft.com/office/drawing/2014/main" id="{96962724-88DC-4464-A3F4-C2245B2E8761}"/>
              </a:ext>
            </a:extLst>
          </p:cNvPr>
          <p:cNvSpPr txBox="1"/>
          <p:nvPr/>
        </p:nvSpPr>
        <p:spPr>
          <a:xfrm>
            <a:off x="28978" y="5225793"/>
            <a:ext cx="12163022" cy="2169825"/>
          </a:xfrm>
          <a:prstGeom prst="rect">
            <a:avLst/>
          </a:prstGeom>
          <a:noFill/>
        </p:spPr>
        <p:txBody>
          <a:bodyPr wrap="square">
            <a:spAutoFit/>
          </a:bodyPr>
          <a:lstStyle/>
          <a:p>
            <a:pPr>
              <a:lnSpc>
                <a:spcPct val="150000"/>
              </a:lnSpc>
            </a:pPr>
            <a:r>
              <a:rPr lang="en-US" dirty="0"/>
              <a:t>The main disadvantage of top-down approaches to estimating is simply that the time and cost for a specific task are not considered. Grouping many tasks into a common basket encourages errors of omission and the use of imposed times and costs. Micro estimating methods are usually more accurate than macro methods.   </a:t>
            </a:r>
          </a:p>
          <a:p>
            <a:endParaRPr lang="en-US" dirty="0"/>
          </a:p>
          <a:p>
            <a:endParaRPr lang="en-US" dirty="0"/>
          </a:p>
          <a:p>
            <a:endParaRPr lang="en-US" dirty="0"/>
          </a:p>
        </p:txBody>
      </p:sp>
      <p:sp>
        <p:nvSpPr>
          <p:cNvPr id="11" name="TextBox 10">
            <a:extLst>
              <a:ext uri="{FF2B5EF4-FFF2-40B4-BE49-F238E27FC236}">
                <a16:creationId xmlns:a16="http://schemas.microsoft.com/office/drawing/2014/main" id="{84302CCD-3F9C-4E3A-AAEE-94A37FD141C4}"/>
              </a:ext>
            </a:extLst>
          </p:cNvPr>
          <p:cNvSpPr txBox="1"/>
          <p:nvPr/>
        </p:nvSpPr>
        <p:spPr>
          <a:xfrm>
            <a:off x="72546" y="136680"/>
            <a:ext cx="6092890" cy="461665"/>
          </a:xfrm>
          <a:prstGeom prst="rect">
            <a:avLst/>
          </a:prstGeom>
          <a:noFill/>
        </p:spPr>
        <p:txBody>
          <a:bodyPr wrap="square">
            <a:spAutoFit/>
          </a:bodyPr>
          <a:lstStyle/>
          <a:p>
            <a:r>
              <a:rPr kumimoji="0" lang="en-US" sz="2400" b="1" i="0" u="none" strike="noStrike" kern="1200" cap="none" spc="0" normalizeH="0" baseline="0" noProof="0" dirty="0">
                <a:ln>
                  <a:noFill/>
                </a:ln>
                <a:solidFill>
                  <a:srgbClr val="000000"/>
                </a:solidFill>
                <a:effectLst/>
                <a:highlight>
                  <a:srgbClr val="FFFF00"/>
                </a:highlight>
                <a:uLnTx/>
                <a:uFillTx/>
                <a:latin typeface="Arial"/>
                <a:ea typeface="+mn-ea"/>
                <a:cs typeface="+mn-cs"/>
              </a:rPr>
              <a:t>4. Learning curves</a:t>
            </a:r>
            <a:endParaRPr lang="en-US" sz="2400" b="1" dirty="0">
              <a:highlight>
                <a:srgbClr val="FFFF00"/>
              </a:highlight>
            </a:endParaRPr>
          </a:p>
        </p:txBody>
      </p:sp>
    </p:spTree>
    <p:extLst>
      <p:ext uri="{BB962C8B-B14F-4D97-AF65-F5344CB8AC3E}">
        <p14:creationId xmlns:p14="http://schemas.microsoft.com/office/powerpoint/2010/main" val="1377367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10731500"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Bottom-Up Approaches for Estimating Project Times and Costs</a:t>
            </a:r>
          </a:p>
        </p:txBody>
      </p:sp>
      <p:pic>
        <p:nvPicPr>
          <p:cNvPr id="3" name="Picture 2">
            <a:extLst>
              <a:ext uri="{FF2B5EF4-FFF2-40B4-BE49-F238E27FC236}">
                <a16:creationId xmlns:a16="http://schemas.microsoft.com/office/drawing/2014/main" id="{1EC7002F-6550-47A4-B609-25E6B68CDD81}"/>
              </a:ext>
            </a:extLst>
          </p:cNvPr>
          <p:cNvPicPr>
            <a:picLocks noChangeAspect="1"/>
          </p:cNvPicPr>
          <p:nvPr/>
        </p:nvPicPr>
        <p:blipFill>
          <a:blip r:embed="rId3"/>
          <a:stretch>
            <a:fillRect/>
          </a:stretch>
        </p:blipFill>
        <p:spPr>
          <a:xfrm>
            <a:off x="11058046" y="-28138"/>
            <a:ext cx="1133954" cy="1012024"/>
          </a:xfrm>
          <a:prstGeom prst="rect">
            <a:avLst/>
          </a:prstGeom>
        </p:spPr>
      </p:pic>
      <p:sp>
        <p:nvSpPr>
          <p:cNvPr id="7" name="TextBox 6">
            <a:extLst>
              <a:ext uri="{FF2B5EF4-FFF2-40B4-BE49-F238E27FC236}">
                <a16:creationId xmlns:a16="http://schemas.microsoft.com/office/drawing/2014/main" id="{E605800F-050F-46B8-9974-E79F5A753474}"/>
              </a:ext>
            </a:extLst>
          </p:cNvPr>
          <p:cNvSpPr txBox="1"/>
          <p:nvPr/>
        </p:nvSpPr>
        <p:spPr>
          <a:xfrm>
            <a:off x="1" y="1997839"/>
            <a:ext cx="12758056" cy="4137415"/>
          </a:xfrm>
          <a:prstGeom prst="rect">
            <a:avLst/>
          </a:prstGeom>
          <a:noFill/>
        </p:spPr>
        <p:txBody>
          <a:bodyPr wrap="square">
            <a:spAutoFit/>
          </a:bodyPr>
          <a:lstStyle/>
          <a:p>
            <a:r>
              <a:rPr lang="en-US" sz="2400" b="1" dirty="0">
                <a:highlight>
                  <a:srgbClr val="FFFF00"/>
                </a:highlight>
              </a:rPr>
              <a:t>1. Template Methods</a:t>
            </a:r>
          </a:p>
          <a:p>
            <a:pPr marR="760095" algn="just">
              <a:lnSpc>
                <a:spcPct val="150000"/>
              </a:lnSpc>
              <a:spcBef>
                <a:spcPts val="33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1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starting point for the new project. Differences in the new project can be noted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ship</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drydock</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standard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repair</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templates</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haul</a:t>
            </a:r>
            <a:r>
              <a:rPr lang="ar-EG"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قوالب للإصلاح الشامل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electrical, mechanical) that are used as starting points for estimating the cost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duration of any new project. Differences from the appropriate standardized</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are noted (for times, costs, and resources) and changes are made. This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 enables the firm to develop a potential schedule, estimate costs,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 a budget in a very short time span. Development of such templates in a</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database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quickly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errors.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3F6039-FBA8-43AB-9D0F-10C8D793D110}"/>
              </a:ext>
            </a:extLst>
          </p:cNvPr>
          <p:cNvPicPr>
            <a:picLocks noChangeAspect="1"/>
          </p:cNvPicPr>
          <p:nvPr/>
        </p:nvPicPr>
        <p:blipFill>
          <a:blip r:embed="rId2"/>
          <a:stretch>
            <a:fillRect/>
          </a:stretch>
        </p:blipFill>
        <p:spPr>
          <a:xfrm>
            <a:off x="11155582" y="-31225"/>
            <a:ext cx="1133954" cy="1012024"/>
          </a:xfrm>
          <a:prstGeom prst="rect">
            <a:avLst/>
          </a:prstGeom>
        </p:spPr>
      </p:pic>
      <p:sp>
        <p:nvSpPr>
          <p:cNvPr id="8" name="TextBox 7">
            <a:extLst>
              <a:ext uri="{FF2B5EF4-FFF2-40B4-BE49-F238E27FC236}">
                <a16:creationId xmlns:a16="http://schemas.microsoft.com/office/drawing/2014/main" id="{8317B1D7-6B38-4526-8803-7ED48AC84DD5}"/>
              </a:ext>
            </a:extLst>
          </p:cNvPr>
          <p:cNvSpPr txBox="1"/>
          <p:nvPr/>
        </p:nvSpPr>
        <p:spPr>
          <a:xfrm>
            <a:off x="0" y="600145"/>
            <a:ext cx="12192000" cy="4616648"/>
          </a:xfrm>
          <a:prstGeom prst="rect">
            <a:avLst/>
          </a:prstGeom>
          <a:noFill/>
        </p:spPr>
        <p:txBody>
          <a:bodyPr wrap="square">
            <a:spAutoFit/>
          </a:bodyPr>
          <a:lstStyle/>
          <a:p>
            <a:r>
              <a:rPr lang="en-US" b="1" dirty="0">
                <a:highlight>
                  <a:srgbClr val="FFFF00"/>
                </a:highlight>
              </a:rPr>
              <a:t>2. </a:t>
            </a:r>
            <a:r>
              <a:rPr lang="en-US" sz="2000" b="1" dirty="0">
                <a:highlight>
                  <a:srgbClr val="FFFF00"/>
                </a:highlight>
              </a:rPr>
              <a:t>Parametric Procedures Applied to Specific Tasks</a:t>
            </a:r>
            <a:endParaRPr lang="ar-EG" sz="2000" b="1" dirty="0">
              <a:highlight>
                <a:srgbClr val="FFFF00"/>
              </a:highlight>
            </a:endParaRPr>
          </a:p>
          <a:p>
            <a:endParaRPr lang="ar-EG" b="1" dirty="0">
              <a:highlight>
                <a:srgbClr val="FFFF00"/>
              </a:highlight>
            </a:endParaRPr>
          </a:p>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parametric techniques such as cost per square foot can be the source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technique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 be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tasks. For</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Office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conversion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36</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needed to be converted. Based on past conversion projects, the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 determined that on average one person could convert three workstations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 day. Therefore the task of converting the 36 workstations would take three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technicians four days [(36/3)/3]. Similarly, to estimate the wallpapering allowance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house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remodel,</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wallpaper and $2 per yard to install it, for a total cost of $7. By measuring the length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height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walls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calculate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square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yards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multiply</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b="1" dirty="0">
              <a:highlight>
                <a:srgbClr val="FFFF00"/>
              </a:highlight>
            </a:endParaRPr>
          </a:p>
        </p:txBody>
      </p:sp>
    </p:spTree>
    <p:extLst>
      <p:ext uri="{BB962C8B-B14F-4D97-AF65-F5344CB8AC3E}">
        <p14:creationId xmlns:p14="http://schemas.microsoft.com/office/powerpoint/2010/main" val="3903068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26FE05B-094B-4787-94AC-99F1194A8242}"/>
              </a:ext>
            </a:extLst>
          </p:cNvPr>
          <p:cNvPicPr>
            <a:picLocks noChangeAspect="1"/>
          </p:cNvPicPr>
          <p:nvPr/>
        </p:nvPicPr>
        <p:blipFill>
          <a:blip r:embed="rId3"/>
          <a:stretch>
            <a:fillRect/>
          </a:stretch>
        </p:blipFill>
        <p:spPr>
          <a:xfrm>
            <a:off x="11058046" y="-25461"/>
            <a:ext cx="1133954" cy="1012024"/>
          </a:xfrm>
          <a:prstGeom prst="rect">
            <a:avLst/>
          </a:prstGeom>
        </p:spPr>
      </p:pic>
      <p:sp>
        <p:nvSpPr>
          <p:cNvPr id="7" name="TextBox 6">
            <a:extLst>
              <a:ext uri="{FF2B5EF4-FFF2-40B4-BE49-F238E27FC236}">
                <a16:creationId xmlns:a16="http://schemas.microsoft.com/office/drawing/2014/main" id="{23C16BF8-B65E-41A3-8D22-AE42E9528755}"/>
              </a:ext>
            </a:extLst>
          </p:cNvPr>
          <p:cNvSpPr txBox="1"/>
          <p:nvPr/>
        </p:nvSpPr>
        <p:spPr>
          <a:xfrm>
            <a:off x="0" y="0"/>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
        <p:nvSpPr>
          <p:cNvPr id="8" name="TextBox 7">
            <a:extLst>
              <a:ext uri="{FF2B5EF4-FFF2-40B4-BE49-F238E27FC236}">
                <a16:creationId xmlns:a16="http://schemas.microsoft.com/office/drawing/2014/main" id="{66EEE6C3-4794-4C39-B1DE-964C443B016B}"/>
              </a:ext>
            </a:extLst>
          </p:cNvPr>
          <p:cNvSpPr txBox="1"/>
          <p:nvPr/>
        </p:nvSpPr>
        <p:spPr>
          <a:xfrm>
            <a:off x="-1943100" y="721564"/>
            <a:ext cx="15210971" cy="5858848"/>
          </a:xfrm>
          <a:prstGeom prst="rect">
            <a:avLst/>
          </a:prstGeom>
          <a:noFill/>
        </p:spPr>
        <p:txBody>
          <a:bodyPr wrap="square">
            <a:spAutoFit/>
          </a:bodyPr>
          <a:lstStyle/>
          <a:p>
            <a:pPr marL="2012950" marR="1071245" algn="just">
              <a:lnSpc>
                <a:spcPct val="150000"/>
              </a:lnSpc>
              <a:spcBef>
                <a:spcPts val="295"/>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When do you use range estimating? </a:t>
            </a:r>
            <a:r>
              <a:rPr lang="en-US"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Range estimating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 best when work pack-</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work package is routine and carries little uncertainty, using a person most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 with the work package is usually the best approach. They know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experience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 know</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tions and costs. However, when work packages have significant uncertainty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the time or cost to complete, it is a prudent policy to require three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estimates—low,</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(borrowed</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off</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methodology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uses probability distributions). The low to high give a range within which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Determining</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influenced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factors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newness,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familiarity.</a:t>
            </a:r>
          </a:p>
          <a:p>
            <a:pPr marL="2012950" marR="1072515" indent="154940" algn="just">
              <a:lnSpc>
                <a:spcPct val="150000"/>
              </a:lnSpc>
              <a:spcBef>
                <a:spcPts val="0"/>
              </a:spcBef>
              <a:spcAft>
                <a:spcPts val="0"/>
              </a:spcAft>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2515" indent="154940" algn="just">
              <a:lnSpc>
                <a:spcPct val="150000"/>
              </a:lnSpc>
              <a:spcBef>
                <a:spcPts val="0"/>
              </a:spcBef>
              <a:spcAft>
                <a:spcPts val="0"/>
              </a:spcAft>
            </a:pPr>
            <a:r>
              <a:rPr lang="en-US" i="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get</a:t>
            </a:r>
            <a:r>
              <a:rPr lang="en-US" i="1" spc="-1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6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estimates?</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Since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having</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determine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high cost or duration gives best results. Group estimating tends to refine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extremes by bringing more evaluative judgments to the estimate and potential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The judgment of others in a group helps to moderate extreme perceived risks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 with a time or cost estimate. Involving others in making activity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gains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credibility to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estimate.</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D72E1C6-A575-4D56-9CE4-E0B63417E83B}"/>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F5310F7D-955D-4045-99F5-5163A314A6A3}"/>
              </a:ext>
            </a:extLst>
          </p:cNvPr>
          <p:cNvSpPr txBox="1"/>
          <p:nvPr/>
        </p:nvSpPr>
        <p:spPr>
          <a:xfrm>
            <a:off x="-1930400" y="906200"/>
            <a:ext cx="15151100" cy="6273512"/>
          </a:xfrm>
          <a:prstGeom prst="rect">
            <a:avLst/>
          </a:prstGeom>
          <a:noFill/>
        </p:spPr>
        <p:txBody>
          <a:bodyPr wrap="square">
            <a:spAutoFit/>
          </a:bodyPr>
          <a:lstStyle/>
          <a:p>
            <a:pPr marL="2012950" marR="1071245" indent="155575" algn="just">
              <a:lnSpc>
                <a:spcPct val="150000"/>
              </a:lnSpc>
              <a:spcBef>
                <a:spcPts val="0"/>
              </a:spcBef>
              <a:spcAft>
                <a:spcPts val="0"/>
              </a:spcAft>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 5.2 presents an abridged estimating template using three time estimates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cross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functional</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stakeholders.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Risk Level column is the group’s independent assessment of the degree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the actual time</a:t>
            </a:r>
            <a:r>
              <a:rPr lang="en-US" spc="2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 be very close to the estimate.</a:t>
            </a:r>
            <a:r>
              <a:rPr lang="en-US" spc="2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a sense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number represents the group’s evaluation of many factors (e.g., complexity,</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technology) that might impact the average time estimate. In our example, 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 feels work packages 104, 108, 110, 111, and 114 have a high chance that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average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vary 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Likewise,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 feels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packages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102,</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105</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112</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low.</a:t>
            </a:r>
          </a:p>
          <a:p>
            <a:pPr marL="2012950" marR="1071245" indent="155575" algn="just">
              <a:lnSpc>
                <a:spcPct val="150000"/>
              </a:lnSpc>
              <a:spcBef>
                <a:spcPts val="0"/>
              </a:spcBef>
              <a:spcAft>
                <a:spcPts val="0"/>
              </a:spcAft>
            </a:pP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2012950" marR="1071245" indent="154940" algn="just">
              <a:lnSpc>
                <a:spcPct val="150000"/>
              </a:lnSpc>
              <a:spcBef>
                <a:spcPts val="0"/>
              </a:spcBef>
              <a:spcAft>
                <a:spcPts val="0"/>
              </a:spcAft>
            </a:pP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How</a:t>
            </a:r>
            <a:r>
              <a:rPr lang="en-US" i="1" spc="-4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do</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you</a:t>
            </a:r>
            <a:r>
              <a:rPr lang="en-US" i="1" spc="-4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use</a:t>
            </a:r>
            <a:r>
              <a:rPr lang="en-US" i="1" spc="-30"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the</a:t>
            </a:r>
            <a:r>
              <a:rPr lang="en-US" i="1" spc="-5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i="1"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estimate?</a:t>
            </a:r>
            <a:r>
              <a:rPr lang="en-US" i="1" spc="-35"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Group</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gives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assess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confidence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approach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helps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surprises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range estimating method also provides a basis for assessing risk, managing resources, and determining the project contingency fund. Range estimating is popular in software and new</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projects where up-front requirements are fuzzy and not well known. Group</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which</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discussed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a:lnSpc>
                <a:spcPct val="150000"/>
              </a:lnSpc>
            </a:pPr>
            <a:endParaRPr lang="en-US" dirty="0"/>
          </a:p>
        </p:txBody>
      </p:sp>
      <p:sp>
        <p:nvSpPr>
          <p:cNvPr id="5" name="TextBox 4">
            <a:extLst>
              <a:ext uri="{FF2B5EF4-FFF2-40B4-BE49-F238E27FC236}">
                <a16:creationId xmlns:a16="http://schemas.microsoft.com/office/drawing/2014/main" id="{875CA60C-1284-4E1E-B392-7DFDC589C702}"/>
              </a:ext>
            </a:extLst>
          </p:cNvPr>
          <p:cNvSpPr txBox="1"/>
          <p:nvPr/>
        </p:nvSpPr>
        <p:spPr>
          <a:xfrm>
            <a:off x="0" y="163386"/>
            <a:ext cx="11303000" cy="400110"/>
          </a:xfrm>
          <a:prstGeom prst="rect">
            <a:avLst/>
          </a:prstGeom>
          <a:noFill/>
        </p:spPr>
        <p:txBody>
          <a:bodyPr wrap="square">
            <a:spAutoFit/>
          </a:bodyPr>
          <a:lstStyle/>
          <a:p>
            <a:r>
              <a:rPr lang="en-US" sz="2000" b="1" dirty="0">
                <a:highlight>
                  <a:srgbClr val="FFFF00"/>
                </a:highlight>
              </a:rPr>
              <a:t>3. Range Estimating  </a:t>
            </a:r>
            <a:r>
              <a:rPr lang="ar-EG" sz="2000" b="1" dirty="0">
                <a:highlight>
                  <a:srgbClr val="FFFF00"/>
                </a:highlight>
              </a:rPr>
              <a:t>تقدير المدي</a:t>
            </a:r>
            <a:endParaRPr lang="en-US" sz="2000" b="1" dirty="0">
              <a:highlight>
                <a:srgbClr val="FFFF00"/>
              </a:highlight>
            </a:endParaRPr>
          </a:p>
        </p:txBody>
      </p:sp>
    </p:spTree>
    <p:extLst>
      <p:ext uri="{BB962C8B-B14F-4D97-AF65-F5344CB8AC3E}">
        <p14:creationId xmlns:p14="http://schemas.microsoft.com/office/powerpoint/2010/main" val="57220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7C3FCF53-65A0-429E-A380-1C21CE79108C}"/>
              </a:ext>
            </a:extLst>
          </p:cNvPr>
          <p:cNvSpPr>
            <a:spLocks noGrp="1" noChangeArrowheads="1"/>
          </p:cNvSpPr>
          <p:nvPr>
            <p:ph type="title"/>
          </p:nvPr>
        </p:nvSpPr>
        <p:spPr>
          <a:xfrm>
            <a:off x="136144" y="178182"/>
            <a:ext cx="10141712" cy="851297"/>
          </a:xfrm>
        </p:spPr>
        <p:txBody>
          <a:bodyPr/>
          <a:lstStyle/>
          <a:p>
            <a:pPr eaLnBrk="1" hangingPunct="1">
              <a:defRPr/>
            </a:pPr>
            <a:r>
              <a:rPr lang="en-US" dirty="0"/>
              <a:t>Range Estimating Template</a:t>
            </a:r>
          </a:p>
        </p:txBody>
      </p:sp>
      <p:pic>
        <p:nvPicPr>
          <p:cNvPr id="4" name="Picture 3">
            <a:extLst>
              <a:ext uri="{FF2B5EF4-FFF2-40B4-BE49-F238E27FC236}">
                <a16:creationId xmlns:a16="http://schemas.microsoft.com/office/drawing/2014/main" id="{BC4508CB-41F5-4178-9AC2-C2BD720F1C87}"/>
              </a:ext>
            </a:extLst>
          </p:cNvPr>
          <p:cNvPicPr>
            <a:picLocks noChangeAspect="1"/>
          </p:cNvPicPr>
          <p:nvPr/>
        </p:nvPicPr>
        <p:blipFill>
          <a:blip r:embed="rId3"/>
          <a:stretch>
            <a:fillRect/>
          </a:stretch>
        </p:blipFill>
        <p:spPr>
          <a:xfrm>
            <a:off x="11086543" y="-64841"/>
            <a:ext cx="1133954" cy="1012024"/>
          </a:xfrm>
          <a:prstGeom prst="rect">
            <a:avLst/>
          </a:prstGeom>
        </p:spPr>
      </p:pic>
      <p:pic>
        <p:nvPicPr>
          <p:cNvPr id="7" name="Picture 6">
            <a:extLst>
              <a:ext uri="{FF2B5EF4-FFF2-40B4-BE49-F238E27FC236}">
                <a16:creationId xmlns:a16="http://schemas.microsoft.com/office/drawing/2014/main" id="{70B122C5-41AE-4CB7-9164-E28CA8310DA4}"/>
              </a:ext>
            </a:extLst>
          </p:cNvPr>
          <p:cNvPicPr>
            <a:picLocks noChangeAspect="1"/>
          </p:cNvPicPr>
          <p:nvPr/>
        </p:nvPicPr>
        <p:blipFill>
          <a:blip r:embed="rId4"/>
          <a:stretch>
            <a:fillRect/>
          </a:stretch>
        </p:blipFill>
        <p:spPr>
          <a:xfrm>
            <a:off x="444499" y="1231900"/>
            <a:ext cx="10642043" cy="51181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3E181D-481E-4CE3-A936-110A3BB0B80F}"/>
              </a:ext>
            </a:extLst>
          </p:cNvPr>
          <p:cNvPicPr>
            <a:picLocks noChangeAspect="1"/>
          </p:cNvPicPr>
          <p:nvPr/>
        </p:nvPicPr>
        <p:blipFill>
          <a:blip r:embed="rId2"/>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C22E5EAA-4DD9-4CFE-B927-9D9D86DAE6A8}"/>
              </a:ext>
            </a:extLst>
          </p:cNvPr>
          <p:cNvSpPr txBox="1"/>
          <p:nvPr/>
        </p:nvSpPr>
        <p:spPr>
          <a:xfrm>
            <a:off x="535214" y="506012"/>
            <a:ext cx="6096000" cy="369332"/>
          </a:xfrm>
          <a:prstGeom prst="rect">
            <a:avLst/>
          </a:prstGeom>
          <a:noFill/>
        </p:spPr>
        <p:txBody>
          <a:bodyPr wrap="square">
            <a:spAutoFit/>
          </a:bodyPr>
          <a:lstStyle/>
          <a:p>
            <a:r>
              <a:rPr lang="en-US" b="1" dirty="0">
                <a:highlight>
                  <a:srgbClr val="FFFF00"/>
                </a:highlight>
              </a:rPr>
              <a:t>4. A Hybrid: Phase Estimating</a:t>
            </a:r>
          </a:p>
        </p:txBody>
      </p:sp>
      <p:sp>
        <p:nvSpPr>
          <p:cNvPr id="9" name="TextBox 8">
            <a:extLst>
              <a:ext uri="{FF2B5EF4-FFF2-40B4-BE49-F238E27FC236}">
                <a16:creationId xmlns:a16="http://schemas.microsoft.com/office/drawing/2014/main" id="{B6C20D70-CC0D-4F48-816F-03098FF15BCF}"/>
              </a:ext>
            </a:extLst>
          </p:cNvPr>
          <p:cNvSpPr txBox="1"/>
          <p:nvPr/>
        </p:nvSpPr>
        <p:spPr>
          <a:xfrm>
            <a:off x="-246744" y="1304924"/>
            <a:ext cx="13004800" cy="5217197"/>
          </a:xfrm>
          <a:prstGeom prst="rect">
            <a:avLst/>
          </a:prstGeom>
          <a:noFill/>
        </p:spPr>
        <p:txBody>
          <a:bodyPr wrap="square">
            <a:spAutoFit/>
          </a:bodyPr>
          <a:lstStyle/>
          <a:p>
            <a:pPr marL="351790" marR="760095" algn="just">
              <a:lnSpc>
                <a:spcPct val="150000"/>
              </a:lnSpc>
              <a:spcBef>
                <a:spcPts val="435"/>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approach begins with a top-down estimate for the project and then refines estimates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nat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ure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cannot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rigorously defined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final</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 Although rare, such projects do exist. These projects are often found in</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aerospace projects, IT projects, new technology projects, and construction projects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where design is incomplete. In these projects, phase or life-cycle estimating is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frequently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p>
          <a:p>
            <a:pPr marL="351790" marR="760095" algn="just">
              <a:lnSpc>
                <a:spcPct val="150000"/>
              </a:lnSpc>
              <a:spcBef>
                <a:spcPts val="435"/>
              </a:spcBef>
              <a:spcAft>
                <a:spcPts val="0"/>
              </a:spcAft>
            </a:pPr>
            <a:endPar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51790" marR="760095" algn="just">
              <a:lnSpc>
                <a:spcPct val="150000"/>
              </a:lnSpc>
              <a:spcBef>
                <a:spcPts val="435"/>
              </a:spcBef>
              <a:spcAft>
                <a:spcPts val="0"/>
              </a:spcAft>
            </a:pPr>
            <a:r>
              <a:rPr lang="en-US" sz="2000" dirty="0">
                <a:solidFill>
                  <a:srgbClr val="231F21"/>
                </a:solidFill>
                <a:latin typeface="Georgia" panose="02040502050405020303" pitchFamily="18" charset="0"/>
                <a:ea typeface="Georgia" panose="02040502050405020303" pitchFamily="18" charset="0"/>
                <a:cs typeface="Georgia" panose="02040502050405020303" pitchFamily="18" charset="0"/>
              </a:rPr>
              <a:t>P</a:t>
            </a:r>
            <a:r>
              <a:rPr lang="en-US" sz="2000"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hase estimating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used when an unusual amount of uncertainty surrounds a</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and it is impractical to estimate times and costs for the entire project.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uses a two-estimate system over the life of the project. A detailed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immediate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remaining phases of the project. Figure 5.3 depicts the phases of a project 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life.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7008947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9D333509-6C79-446D-9E09-97771D12686B}"/>
              </a:ext>
            </a:extLst>
          </p:cNvPr>
          <p:cNvSpPr>
            <a:spLocks noGrp="1" noChangeArrowheads="1"/>
          </p:cNvSpPr>
          <p:nvPr>
            <p:ph type="title"/>
          </p:nvPr>
        </p:nvSpPr>
        <p:spPr>
          <a:xfrm>
            <a:off x="0" y="25782"/>
            <a:ext cx="9534144" cy="851297"/>
          </a:xfrm>
        </p:spPr>
        <p:txBody>
          <a:bodyPr/>
          <a:lstStyle/>
          <a:p>
            <a:pPr eaLnBrk="1" hangingPunct="1">
              <a:defRPr/>
            </a:pPr>
            <a:r>
              <a:rPr lang="en-US" dirty="0"/>
              <a:t>Phase Estimating over Project Life Cycle</a:t>
            </a:r>
          </a:p>
        </p:txBody>
      </p:sp>
      <p:pic>
        <p:nvPicPr>
          <p:cNvPr id="2" name="Picture 1">
            <a:extLst>
              <a:ext uri="{FF2B5EF4-FFF2-40B4-BE49-F238E27FC236}">
                <a16:creationId xmlns:a16="http://schemas.microsoft.com/office/drawing/2014/main" id="{A5E4B99A-AC6B-4730-8C6E-D1341D2CCADE}"/>
              </a:ext>
            </a:extLst>
          </p:cNvPr>
          <p:cNvPicPr>
            <a:picLocks noChangeAspect="1"/>
          </p:cNvPicPr>
          <p:nvPr/>
        </p:nvPicPr>
        <p:blipFill>
          <a:blip r:embed="rId3"/>
          <a:stretch>
            <a:fillRect/>
          </a:stretch>
        </p:blipFill>
        <p:spPr>
          <a:xfrm>
            <a:off x="11058046" y="-54582"/>
            <a:ext cx="1133954" cy="1012024"/>
          </a:xfrm>
          <a:prstGeom prst="rect">
            <a:avLst/>
          </a:prstGeom>
        </p:spPr>
      </p:pic>
      <p:pic>
        <p:nvPicPr>
          <p:cNvPr id="7" name="Picture 6">
            <a:extLst>
              <a:ext uri="{FF2B5EF4-FFF2-40B4-BE49-F238E27FC236}">
                <a16:creationId xmlns:a16="http://schemas.microsoft.com/office/drawing/2014/main" id="{62516665-4777-426F-A5AD-0459679D4F01}"/>
              </a:ext>
            </a:extLst>
          </p:cNvPr>
          <p:cNvPicPr>
            <a:picLocks noChangeAspect="1"/>
          </p:cNvPicPr>
          <p:nvPr/>
        </p:nvPicPr>
        <p:blipFill>
          <a:blip r:embed="rId4"/>
          <a:stretch>
            <a:fillRect/>
          </a:stretch>
        </p:blipFill>
        <p:spPr>
          <a:xfrm>
            <a:off x="1663701" y="1562878"/>
            <a:ext cx="8917213" cy="4559299"/>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0161D3-45B2-48AF-AD7C-FD42C4AB26A1}"/>
              </a:ext>
            </a:extLst>
          </p:cNvPr>
          <p:cNvPicPr>
            <a:picLocks noChangeAspect="1"/>
          </p:cNvPicPr>
          <p:nvPr/>
        </p:nvPicPr>
        <p:blipFill>
          <a:blip r:embed="rId3"/>
          <a:stretch>
            <a:fillRect/>
          </a:stretch>
        </p:blipFill>
        <p:spPr>
          <a:xfrm>
            <a:off x="11058046" y="-19121"/>
            <a:ext cx="1133954" cy="1012024"/>
          </a:xfrm>
          <a:prstGeom prst="rect">
            <a:avLst/>
          </a:prstGeom>
        </p:spPr>
      </p:pic>
      <p:sp>
        <p:nvSpPr>
          <p:cNvPr id="7" name="TextBox 6">
            <a:extLst>
              <a:ext uri="{FF2B5EF4-FFF2-40B4-BE49-F238E27FC236}">
                <a16:creationId xmlns:a16="http://schemas.microsoft.com/office/drawing/2014/main" id="{A10D129F-353D-4E46-9E5B-5D2811A73C22}"/>
              </a:ext>
            </a:extLst>
          </p:cNvPr>
          <p:cNvSpPr txBox="1"/>
          <p:nvPr/>
        </p:nvSpPr>
        <p:spPr>
          <a:xfrm>
            <a:off x="-1857828" y="1153555"/>
            <a:ext cx="15065828" cy="6961265"/>
          </a:xfrm>
          <a:prstGeom prst="rect">
            <a:avLst/>
          </a:prstGeom>
          <a:noFill/>
        </p:spPr>
        <p:txBody>
          <a:bodyPr wrap="square">
            <a:spAutoFit/>
          </a:bodyPr>
          <a:lstStyle/>
          <a:p>
            <a:pPr marL="2012950" marR="107124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when the project need is determined, a macro estimate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duration</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analysis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Simulta</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neously</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detailed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deriving</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macro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remainder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specifications are solidified, a detailed estimate for design is made and a macro estimate for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remainder of</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is computed. Clearly, as the project progresses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through its life cycle and more information is available, the reliability of the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improving.</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2012950" marR="1072515" indent="155575" algn="just">
              <a:lnSpc>
                <a:spcPct val="150000"/>
              </a:lnSpc>
              <a:spcBef>
                <a:spcPts val="0"/>
              </a:spcBef>
              <a:spcAft>
                <a:spcPts val="0"/>
              </a:spcAft>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 estimating is preferred by those working on projects where the final prod</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known</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large—for</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integration</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wireless phones and computers. The commitment to cost and schedule is only</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necessary over the next phase of the project and commitment to unrealistic future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 and costs based on poor information is avoided. This progressive macro/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micro</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method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provides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stronger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basis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 schedule</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during</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next</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351790" marR="760095" indent="155575" algn="just">
              <a:lnSpc>
                <a:spcPct val="150000"/>
              </a:lnSpc>
              <a:spcBef>
                <a:spcPts val="0"/>
              </a:spcBef>
              <a:spcAft>
                <a:spcPts val="0"/>
              </a:spcAft>
            </a:pP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marL="0" marR="0" algn="just">
              <a:lnSpc>
                <a:spcPct val="150000"/>
              </a:lnSpc>
              <a:spcBef>
                <a:spcPts val="15"/>
              </a:spcBef>
              <a:spcAft>
                <a:spcPts val="0"/>
              </a:spcAft>
            </a:pPr>
            <a:br>
              <a:rPr lang="en-US" sz="2000" dirty="0">
                <a:effectLst/>
                <a:latin typeface="Georgia" panose="02040502050405020303" pitchFamily="18" charset="0"/>
                <a:ea typeface="Georgia" panose="02040502050405020303" pitchFamily="18" charset="0"/>
                <a:cs typeface="Georgia" panose="02040502050405020303" pitchFamily="18" charset="0"/>
              </a:rPr>
            </a:br>
            <a:r>
              <a:rPr lang="en-US" sz="2000" dirty="0">
                <a:effectLst/>
                <a:latin typeface="Georgia" panose="02040502050405020303" pitchFamily="18" charset="0"/>
                <a:ea typeface="Georgia" panose="02040502050405020303" pitchFamily="18" charset="0"/>
                <a:cs typeface="Georgia" panose="02040502050405020303" pitchFamily="18" charset="0"/>
              </a:rPr>
              <a:t> </a:t>
            </a:r>
          </a:p>
        </p:txBody>
      </p:sp>
      <p:sp>
        <p:nvSpPr>
          <p:cNvPr id="6" name="TextBox 5">
            <a:extLst>
              <a:ext uri="{FF2B5EF4-FFF2-40B4-BE49-F238E27FC236}">
                <a16:creationId xmlns:a16="http://schemas.microsoft.com/office/drawing/2014/main" id="{BBAB46C2-F922-43E5-8B84-2B6A8F117167}"/>
              </a:ext>
            </a:extLst>
          </p:cNvPr>
          <p:cNvSpPr txBox="1"/>
          <p:nvPr/>
        </p:nvSpPr>
        <p:spPr>
          <a:xfrm>
            <a:off x="384628" y="486891"/>
            <a:ext cx="7532914" cy="369332"/>
          </a:xfrm>
          <a:prstGeom prst="rect">
            <a:avLst/>
          </a:prstGeom>
          <a:noFill/>
        </p:spPr>
        <p:txBody>
          <a:bodyPr wrap="square">
            <a:spAutoFit/>
          </a:bodyPr>
          <a:lstStyle/>
          <a:p>
            <a:r>
              <a:rPr lang="en-US" b="1" dirty="0">
                <a:highlight>
                  <a:srgbClr val="FFFF00"/>
                </a:highlight>
              </a:rPr>
              <a:t>4. A Hybrid: Phase Estimating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E06B11-DC24-4832-A041-FDEE18566229}"/>
              </a:ext>
            </a:extLst>
          </p:cNvPr>
          <p:cNvPicPr>
            <a:picLocks noChangeAspect="1"/>
          </p:cNvPicPr>
          <p:nvPr/>
        </p:nvPicPr>
        <p:blipFill>
          <a:blip r:embed="rId3"/>
          <a:stretch>
            <a:fillRect/>
          </a:stretch>
        </p:blipFill>
        <p:spPr>
          <a:xfrm>
            <a:off x="11058046" y="-2777"/>
            <a:ext cx="1133954" cy="1012024"/>
          </a:xfrm>
          <a:prstGeom prst="rect">
            <a:avLst/>
          </a:prstGeom>
        </p:spPr>
      </p:pic>
      <p:sp>
        <p:nvSpPr>
          <p:cNvPr id="7" name="TextBox 6">
            <a:extLst>
              <a:ext uri="{FF2B5EF4-FFF2-40B4-BE49-F238E27FC236}">
                <a16:creationId xmlns:a16="http://schemas.microsoft.com/office/drawing/2014/main" id="{5FCFA20A-7DA5-4F7D-9CE9-354EBEBBE389}"/>
              </a:ext>
            </a:extLst>
          </p:cNvPr>
          <p:cNvSpPr txBox="1"/>
          <p:nvPr/>
        </p:nvSpPr>
        <p:spPr>
          <a:xfrm>
            <a:off x="-1944914" y="1114120"/>
            <a:ext cx="15123886" cy="6463308"/>
          </a:xfrm>
          <a:prstGeom prst="rect">
            <a:avLst/>
          </a:prstGeom>
          <a:noFill/>
        </p:spPr>
        <p:txBody>
          <a:bodyPr wrap="square">
            <a:spAutoFit/>
          </a:bodyPr>
          <a:lstStyle/>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Unfortunately your owner or project sponsor—internal or external—will want an accurate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decision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made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Additionally, the owner/ </a:t>
            </a:r>
            <a:r>
              <a:rPr lang="en-US" sz="1800"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sponser</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who is paying for the project often perceives</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blank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check</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 of the project life cycle. Even though the reasons for phase estimating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sound and legitimate, most customers have to be sold on its legitimacy. A major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advantage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re-evaluate,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cancel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each</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conclusion,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phase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 in projects that possess huge uncertainties concerning the final nature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(shape,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size,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features) of</a:t>
            </a:r>
            <a:r>
              <a:rPr lang="en-US" sz="18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5.4</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differences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top-down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bottom-up</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p>
          <a:p>
            <a:pPr marL="2012950" marR="1071880" indent="155575" algn="just">
              <a:lnSpc>
                <a:spcPct val="150000"/>
              </a:lnSpc>
            </a:pPr>
            <a:endParaRPr lang="en-US" dirty="0">
              <a:latin typeface="Georgia" panose="02040502050405020303" pitchFamily="18" charset="0"/>
              <a:ea typeface="Georgia" panose="02040502050405020303" pitchFamily="18" charset="0"/>
              <a:cs typeface="Georgia" panose="02040502050405020303" pitchFamily="18" charset="0"/>
            </a:endParaRPr>
          </a:p>
          <a:p>
            <a:pPr marL="2012950" marR="1071880" indent="155575"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Obtaining accurate estimates is a challenge. Committed organizations accept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challenge of coming up with meaningful estimates and invest heavily in developing</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capacity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Accurate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uncertainty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support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discipline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effectively managing</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dirty="0"/>
          </a:p>
          <a:p>
            <a:pPr algn="just">
              <a:lnSpc>
                <a:spcPct val="150000"/>
              </a:lnSpc>
            </a:pPr>
            <a:endParaRPr lang="en-US" dirty="0"/>
          </a:p>
          <a:p>
            <a:pPr algn="just"/>
            <a:endParaRPr lang="en-US" dirty="0"/>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7A650F-ECC7-4667-89AB-6147C6908A31}"/>
              </a:ext>
            </a:extLst>
          </p:cNvPr>
          <p:cNvPicPr>
            <a:picLocks noChangeAspect="1"/>
          </p:cNvPicPr>
          <p:nvPr/>
        </p:nvPicPr>
        <p:blipFill>
          <a:blip r:embed="rId3"/>
          <a:stretch>
            <a:fillRect/>
          </a:stretch>
        </p:blipFill>
        <p:spPr>
          <a:xfrm>
            <a:off x="11058046" y="0"/>
            <a:ext cx="1133954" cy="1012024"/>
          </a:xfrm>
          <a:prstGeom prst="rect">
            <a:avLst/>
          </a:prstGeom>
        </p:spPr>
      </p:pic>
      <p:pic>
        <p:nvPicPr>
          <p:cNvPr id="6" name="Picture 5">
            <a:extLst>
              <a:ext uri="{FF2B5EF4-FFF2-40B4-BE49-F238E27FC236}">
                <a16:creationId xmlns:a16="http://schemas.microsoft.com/office/drawing/2014/main" id="{CF757A87-8DF6-4D2C-BAC1-7794F54DC517}"/>
              </a:ext>
            </a:extLst>
          </p:cNvPr>
          <p:cNvPicPr>
            <a:picLocks noChangeAspect="1"/>
          </p:cNvPicPr>
          <p:nvPr/>
        </p:nvPicPr>
        <p:blipFill>
          <a:blip r:embed="rId4"/>
          <a:stretch>
            <a:fillRect/>
          </a:stretch>
        </p:blipFill>
        <p:spPr>
          <a:xfrm>
            <a:off x="2071915" y="1012024"/>
            <a:ext cx="8059056" cy="5715000"/>
          </a:xfrm>
          <a:prstGeom prst="rect">
            <a:avLst/>
          </a:prstGeom>
        </p:spPr>
      </p:pic>
      <p:sp>
        <p:nvSpPr>
          <p:cNvPr id="5" name="TextBox 4">
            <a:extLst>
              <a:ext uri="{FF2B5EF4-FFF2-40B4-BE49-F238E27FC236}">
                <a16:creationId xmlns:a16="http://schemas.microsoft.com/office/drawing/2014/main" id="{18F06C7A-E951-4BCD-9AE4-85C5A7FA2853}"/>
              </a:ext>
            </a:extLst>
          </p:cNvPr>
          <p:cNvSpPr txBox="1"/>
          <p:nvPr/>
        </p:nvSpPr>
        <p:spPr>
          <a:xfrm>
            <a:off x="1494971" y="182846"/>
            <a:ext cx="9056915" cy="369332"/>
          </a:xfrm>
          <a:prstGeom prst="rect">
            <a:avLst/>
          </a:prstGeom>
          <a:noFill/>
        </p:spPr>
        <p:txBody>
          <a:bodyPr wrap="square">
            <a:spAutoFit/>
          </a:bodyPr>
          <a:lstStyle/>
          <a:p>
            <a:r>
              <a:rPr lang="en-US" b="1" dirty="0"/>
              <a:t>summary of the differences between top-down and bottom-up estimates.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br>
              <a:rPr lang="en-US" sz="2000" b="1" i="1" dirty="0">
                <a:effectLst/>
                <a:latin typeface="CIDFont+F122"/>
              </a:rPr>
            </a:br>
            <a:r>
              <a:rPr lang="en-US" sz="2000" b="1" i="0" dirty="0">
                <a:effectLst/>
                <a:latin typeface="CIDFont+F124"/>
              </a:rPr>
              <a:t>Padding estimates</a:t>
            </a:r>
            <a:br>
              <a:rPr lang="en-US" sz="2000" b="1" i="1" dirty="0">
                <a:effectLst/>
                <a:latin typeface="CIDFont+F122"/>
              </a:rPr>
            </a:br>
            <a:r>
              <a:rPr lang="en-US" sz="2000" b="1" i="0" dirty="0">
                <a:effectLst/>
                <a:latin typeface="CIDFont+F124"/>
              </a:rPr>
              <a:t>Phase estimating</a:t>
            </a:r>
            <a:br>
              <a:rPr lang="en-US" sz="2000" b="1" i="1" dirty="0">
                <a:effectLst/>
                <a:latin typeface="CIDFont+F122"/>
              </a:rPr>
            </a:br>
            <a:r>
              <a:rPr lang="en-US" sz="2000" b="1" i="0" dirty="0">
                <a:effectLst/>
                <a:latin typeface="CIDFont+F124"/>
              </a:rPr>
              <a:t>Range estimating</a:t>
            </a:r>
            <a:br>
              <a:rPr lang="en-US" sz="2000" b="1" i="1" dirty="0">
                <a:effectLst/>
                <a:latin typeface="CIDFont+F122"/>
              </a:rPr>
            </a:br>
            <a:r>
              <a:rPr lang="en-US" sz="2000" b="1" i="0" dirty="0">
                <a:effectLst/>
                <a:latin typeface="CIDFont+F124"/>
              </a:rPr>
              <a:t>Ratio methods</a:t>
            </a:r>
            <a:br>
              <a:rPr lang="en-US" sz="2000" b="1" dirty="0"/>
            </a:br>
            <a:r>
              <a:rPr lang="en-US" sz="2000" b="1" i="0" dirty="0">
                <a:effectLst/>
                <a:latin typeface="CIDFont+F124"/>
              </a:rPr>
              <a:t>Template method</a:t>
            </a:r>
            <a:br>
              <a:rPr lang="en-US" sz="2000" b="1" i="1" dirty="0">
                <a:effectLst/>
                <a:latin typeface="CIDFont+F122"/>
              </a:rPr>
            </a:br>
            <a:r>
              <a:rPr lang="en-US" sz="2000" b="1" i="0" dirty="0">
                <a:effectLst/>
                <a:latin typeface="CIDFont+F124"/>
              </a:rPr>
              <a:t>Top-down estimates</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3"/>
          <a:stretch>
            <a:fillRect/>
          </a:stretch>
        </p:blipFill>
        <p:spPr>
          <a:xfrm>
            <a:off x="10786823" y="175025"/>
            <a:ext cx="1133954" cy="1012024"/>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5621</TotalTime>
  <Words>5676</Words>
  <Application>Microsoft Office PowerPoint</Application>
  <PresentationFormat>Widescreen</PresentationFormat>
  <Paragraphs>177</Paragraphs>
  <Slides>40</Slides>
  <Notes>21</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40</vt:i4>
      </vt:variant>
    </vt:vector>
  </HeadingPairs>
  <TitlesOfParts>
    <vt:vector size="55" baseType="lpstr">
      <vt:lpstr>arial</vt:lpstr>
      <vt:lpstr>arial</vt:lpstr>
      <vt:lpstr>Calibri</vt:lpstr>
      <vt:lpstr>Calibri Light</vt:lpstr>
      <vt:lpstr>Cambria</vt:lpstr>
      <vt:lpstr>CIDFont+F122</vt:lpstr>
      <vt:lpstr>CIDFont+F124</vt:lpstr>
      <vt:lpstr>Georgia</vt:lpstr>
      <vt:lpstr>Tahoma</vt:lpstr>
      <vt:lpstr>Times New Roman</vt:lpstr>
      <vt:lpstr>Wingdings</vt:lpstr>
      <vt:lpstr>Office Theme</vt:lpstr>
      <vt:lpstr>Project Management 5e. - Gray and Larson</vt:lpstr>
      <vt:lpstr>1_Office Theme</vt:lpstr>
      <vt:lpstr>2_Office Theme</vt:lpstr>
      <vt:lpstr>                               Estimating project times and costs Lecture 10 Chapter 9  </vt:lpstr>
      <vt:lpstr>Learning Outcomes</vt:lpstr>
      <vt:lpstr>PowerPoint Presentation</vt:lpstr>
      <vt:lpstr>Understand estimating project times and costs are the foundation for project planning and control</vt:lpstr>
      <vt:lpstr>Understand estimating project times and costs are the foundation for project planning and control</vt:lpstr>
      <vt:lpstr>What Is a Work Package in Project Management? </vt:lpstr>
      <vt:lpstr>Factors Influencing the Quality of Estimates</vt:lpstr>
      <vt:lpstr>Factors Influencing the Quality of Estimates</vt:lpstr>
      <vt:lpstr>Factors Influencing the Quality of Estimates</vt:lpstr>
      <vt:lpstr>Factors Influencing the Quality of Estimates</vt:lpstr>
      <vt:lpstr>Factors Influencing the Quality of Estimates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Estimating Guidelines for Times, Costs, and Resources</vt:lpstr>
      <vt:lpstr>Top-Down versus Bottom-Up Estimating</vt:lpstr>
      <vt:lpstr>Top-Down versus Bottom-Up Estimating</vt:lpstr>
      <vt:lpstr>Top-Down versus Bottom-Up Estimating</vt:lpstr>
      <vt:lpstr>Top-Down versus Bottom-Up Estimating</vt:lpstr>
      <vt:lpstr>Top-Down versus Bottom-Up Estimating</vt:lpstr>
      <vt:lpstr>Methods for Estimating Project Times and Costs</vt:lpstr>
      <vt:lpstr>PowerPoint Presentation</vt:lpstr>
      <vt:lpstr>PowerPoint Presentation</vt:lpstr>
      <vt:lpstr>PowerPoint Presentation</vt:lpstr>
      <vt:lpstr>PowerPoint Presentation</vt:lpstr>
      <vt:lpstr>PowerPoint Presentation</vt:lpstr>
      <vt:lpstr>Bottom-Up Approaches for Estimating Project Times and Costs</vt:lpstr>
      <vt:lpstr>PowerPoint Presentation</vt:lpstr>
      <vt:lpstr>PowerPoint Presentation</vt:lpstr>
      <vt:lpstr>PowerPoint Presentation</vt:lpstr>
      <vt:lpstr>Range Estimating Template</vt:lpstr>
      <vt:lpstr>PowerPoint Presentation</vt:lpstr>
      <vt:lpstr>Phase Estimating over Project Life Cycle</vt:lpstr>
      <vt:lpstr>PowerPoint Presentation</vt:lpstr>
      <vt:lpstr>PowerPoint Presentation</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ولاء محمد محمود بدر عامر</cp:lastModifiedBy>
  <cp:revision>301</cp:revision>
  <dcterms:created xsi:type="dcterms:W3CDTF">2020-10-15T07:04:09Z</dcterms:created>
  <dcterms:modified xsi:type="dcterms:W3CDTF">2021-04-08T08:50:58Z</dcterms:modified>
</cp:coreProperties>
</file>