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8"/>
  </p:notesMasterIdLst>
  <p:sldIdLst>
    <p:sldId id="482" r:id="rId2"/>
    <p:sldId id="1089" r:id="rId3"/>
    <p:sldId id="1090" r:id="rId4"/>
    <p:sldId id="1091" r:id="rId5"/>
    <p:sldId id="1025" r:id="rId6"/>
    <p:sldId id="1075" r:id="rId7"/>
    <p:sldId id="928" r:id="rId8"/>
    <p:sldId id="1030" r:id="rId9"/>
    <p:sldId id="1071" r:id="rId10"/>
    <p:sldId id="1072" r:id="rId11"/>
    <p:sldId id="1073" r:id="rId12"/>
    <p:sldId id="873" r:id="rId13"/>
    <p:sldId id="1031" r:id="rId14"/>
    <p:sldId id="1032" r:id="rId15"/>
    <p:sldId id="1034" r:id="rId16"/>
    <p:sldId id="1035" r:id="rId17"/>
    <p:sldId id="1036" r:id="rId18"/>
    <p:sldId id="1037" r:id="rId19"/>
    <p:sldId id="1038" r:id="rId20"/>
    <p:sldId id="1039" r:id="rId21"/>
    <p:sldId id="1040" r:id="rId22"/>
    <p:sldId id="1041" r:id="rId23"/>
    <p:sldId id="1042" r:id="rId24"/>
    <p:sldId id="1043" r:id="rId25"/>
    <p:sldId id="1044" r:id="rId26"/>
    <p:sldId id="1076" r:id="rId27"/>
    <p:sldId id="1048" r:id="rId28"/>
    <p:sldId id="1054" r:id="rId29"/>
    <p:sldId id="1050" r:id="rId30"/>
    <p:sldId id="1051" r:id="rId31"/>
    <p:sldId id="1052" r:id="rId32"/>
    <p:sldId id="1077" r:id="rId33"/>
    <p:sldId id="1049" r:id="rId34"/>
    <p:sldId id="1056" r:id="rId35"/>
    <p:sldId id="1057" r:id="rId36"/>
    <p:sldId id="1058" r:id="rId37"/>
    <p:sldId id="1059" r:id="rId38"/>
    <p:sldId id="1060" r:id="rId39"/>
    <p:sldId id="1061" r:id="rId40"/>
    <p:sldId id="1062" r:id="rId41"/>
    <p:sldId id="1078" r:id="rId42"/>
    <p:sldId id="984" r:id="rId43"/>
    <p:sldId id="1074" r:id="rId44"/>
    <p:sldId id="1065" r:id="rId45"/>
    <p:sldId id="1080" r:id="rId46"/>
    <p:sldId id="1081" r:id="rId47"/>
    <p:sldId id="1067" r:id="rId48"/>
    <p:sldId id="1082" r:id="rId49"/>
    <p:sldId id="1085" r:id="rId50"/>
    <p:sldId id="1086" r:id="rId51"/>
    <p:sldId id="1087" r:id="rId52"/>
    <p:sldId id="1088" r:id="rId53"/>
    <p:sldId id="1084" r:id="rId54"/>
    <p:sldId id="1083" r:id="rId55"/>
    <p:sldId id="481"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025"/>
            <p14:sldId id="1075"/>
            <p14:sldId id="928"/>
            <p14:sldId id="1030"/>
            <p14:sldId id="1071"/>
            <p14:sldId id="1072"/>
            <p14:sldId id="1073"/>
            <p14:sldId id="873"/>
            <p14:sldId id="1031"/>
            <p14:sldId id="1032"/>
            <p14:sldId id="1034"/>
            <p14:sldId id="1035"/>
            <p14:sldId id="1036"/>
            <p14:sldId id="1037"/>
            <p14:sldId id="1038"/>
            <p14:sldId id="1039"/>
            <p14:sldId id="1040"/>
            <p14:sldId id="1041"/>
            <p14:sldId id="1042"/>
            <p14:sldId id="1043"/>
            <p14:sldId id="1044"/>
            <p14:sldId id="1076"/>
            <p14:sldId id="1048"/>
            <p14:sldId id="1054"/>
            <p14:sldId id="1050"/>
            <p14:sldId id="1051"/>
            <p14:sldId id="1052"/>
            <p14:sldId id="1077"/>
            <p14:sldId id="1049"/>
            <p14:sldId id="1056"/>
            <p14:sldId id="1057"/>
            <p14:sldId id="1058"/>
            <p14:sldId id="1059"/>
            <p14:sldId id="1060"/>
            <p14:sldId id="1061"/>
            <p14:sldId id="1062"/>
            <p14:sldId id="1078"/>
            <p14:sldId id="984"/>
            <p14:sldId id="1074"/>
            <p14:sldId id="1065"/>
            <p14:sldId id="1080"/>
            <p14:sldId id="1081"/>
            <p14:sldId id="1067"/>
            <p14:sldId id="1082"/>
            <p14:sldId id="1085"/>
            <p14:sldId id="1086"/>
            <p14:sldId id="1087"/>
            <p14:sldId id="1088"/>
            <p14:sldId id="1084"/>
            <p14:sldId id="1083"/>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108218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97583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62303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1336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54.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35.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3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25760A6C-566F-B7E3-1EEE-CB29F0CF0113}"/>
              </a:ext>
            </a:extLst>
          </p:cNvPr>
          <p:cNvSpPr txBox="1"/>
          <p:nvPr/>
        </p:nvSpPr>
        <p:spPr>
          <a:xfrm>
            <a:off x="900950" y="4160672"/>
            <a:ext cx="4195379" cy="1569660"/>
          </a:xfrm>
          <a:prstGeom prst="rect">
            <a:avLst/>
          </a:prstGeom>
          <a:noFill/>
        </p:spPr>
        <p:txBody>
          <a:bodyPr wrap="none" rtlCol="0">
            <a:spAutoFit/>
          </a:bodyPr>
          <a:lstStyle/>
          <a:p>
            <a:pPr algn="ctr"/>
            <a:r>
              <a:rPr lang="en-US" sz="3200" b="1" dirty="0" smtClean="0">
                <a:solidFill>
                  <a:srgbClr val="00B0F0"/>
                </a:solidFill>
                <a:latin typeface="Times New Roman" panose="02020603050405020304" pitchFamily="18" charset="0"/>
                <a:cs typeface="Times New Roman" panose="02020603050405020304" pitchFamily="18" charset="0"/>
              </a:rPr>
              <a:t>Strategic </a:t>
            </a:r>
            <a:r>
              <a:rPr lang="en-US" sz="3200" b="1" dirty="0">
                <a:solidFill>
                  <a:srgbClr val="00B0F0"/>
                </a:solidFill>
                <a:latin typeface="Times New Roman" panose="02020603050405020304" pitchFamily="18" charset="0"/>
                <a:cs typeface="Times New Roman" panose="02020603050405020304" pitchFamily="18" charset="0"/>
              </a:rPr>
              <a:t>Leadership:</a:t>
            </a:r>
          </a:p>
          <a:p>
            <a:pPr algn="ctr"/>
            <a:r>
              <a:rPr lang="en-US" sz="32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200" b="1" dirty="0">
                <a:solidFill>
                  <a:srgbClr val="00B0F0"/>
                </a:solidFill>
                <a:latin typeface="Times New Roman" panose="02020603050405020304" pitchFamily="18" charset="0"/>
                <a:cs typeface="Times New Roman" panose="02020603050405020304" pitchFamily="18" charset="0"/>
              </a:rPr>
              <a:t>Process</a:t>
            </a:r>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4.1 </a:t>
            </a:r>
            <a:r>
              <a:rPr lang="en-US" sz="2400" b="1" dirty="0">
                <a:solidFill>
                  <a:schemeClr val="bg1">
                    <a:lumMod val="50000"/>
                  </a:schemeClr>
                </a:solidFill>
                <a:latin typeface="Times New Roman" panose="02020603050405020304" pitchFamily="18" charset="0"/>
                <a:cs typeface="Times New Roman" panose="02020603050405020304" pitchFamily="18" charset="0"/>
              </a:rPr>
              <a:t>Core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Competencies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The </a:t>
            </a:r>
            <a:r>
              <a:rPr lang="en-US" sz="2000" dirty="0">
                <a:solidFill>
                  <a:schemeClr val="bg1">
                    <a:lumMod val="50000"/>
                  </a:schemeClr>
                </a:solidFill>
                <a:latin typeface="Times New Roman" panose="02020603050405020304" pitchFamily="18" charset="0"/>
                <a:cs typeface="Times New Roman" panose="02020603050405020304" pitchFamily="18" charset="0"/>
              </a:rPr>
              <a:t>VRIO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4.3 Implications </a:t>
            </a:r>
            <a:r>
              <a:rPr lang="en-US" sz="2400" b="1" dirty="0">
                <a:solidFill>
                  <a:schemeClr val="bg1">
                    <a:lumMod val="50000"/>
                  </a:schemeClr>
                </a:solidFill>
                <a:latin typeface="Times New Roman" panose="02020603050405020304" pitchFamily="18" charset="0"/>
                <a:cs typeface="Times New Roman" panose="02020603050405020304" pitchFamily="18" charset="0"/>
              </a:rPr>
              <a:t>for Strategic Leaders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Using SWOT Analysis to Generate Insights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from External </a:t>
            </a:r>
            <a:r>
              <a:rPr lang="en-US" sz="2000" dirty="0">
                <a:solidFill>
                  <a:schemeClr val="bg1">
                    <a:lumMod val="50000"/>
                  </a:schemeClr>
                </a:solidFill>
                <a:latin typeface="Times New Roman" panose="02020603050405020304" pitchFamily="18" charset="0"/>
                <a:cs typeface="Times New Roman" panose="02020603050405020304" pitchFamily="18" charset="0"/>
              </a:rPr>
              <a:t>and Internal Analysis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4.1 </a:t>
            </a:r>
            <a:r>
              <a:rPr lang="en-US" sz="2400" b="1" dirty="0">
                <a:solidFill>
                  <a:schemeClr val="bg1">
                    <a:lumMod val="50000"/>
                  </a:schemeClr>
                </a:solidFill>
                <a:latin typeface="Times New Roman" panose="02020603050405020304" pitchFamily="18" charset="0"/>
                <a:cs typeface="Times New Roman" panose="02020603050405020304" pitchFamily="18" charset="0"/>
              </a:rPr>
              <a:t>Core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Competencies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30601572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675813" y="1691143"/>
            <a:ext cx="458578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Core </a:t>
            </a:r>
            <a:r>
              <a:rPr lang="en-US" sz="2800" b="1" dirty="0" smtClean="0">
                <a:solidFill>
                  <a:srgbClr val="00B0F0"/>
                </a:solidFill>
                <a:latin typeface="Times New Roman" panose="02020603050405020304" pitchFamily="18" charset="0"/>
                <a:cs typeface="Times New Roman" panose="02020603050405020304" pitchFamily="18" charset="0"/>
              </a:rPr>
              <a:t>Competencies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830997"/>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Core competencies are the defining characteristics that make a business or an individual stand out from the competition.</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077683" y="3893841"/>
            <a:ext cx="6611273" cy="2106932"/>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1938992"/>
          </a:xfrm>
          <a:prstGeom prst="rect">
            <a:avLst/>
          </a:prstGeom>
          <a:noFill/>
        </p:spPr>
        <p:txBody>
          <a:bodyPr wrap="square" rtlCol="0">
            <a:spAutoFit/>
          </a:bodyPr>
          <a:lstStyle/>
          <a:p>
            <a:pPr algn="ctr"/>
            <a:endParaRPr lang="en-US" sz="2400" dirty="0" smtClean="0">
              <a:latin typeface="Times New Roman" panose="02020603050405020304" pitchFamily="18" charset="0"/>
              <a:cs typeface="Times New Roman" panose="02020603050405020304" pitchFamily="18" charset="0"/>
            </a:endParaRPr>
          </a:p>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Core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competencies </a:t>
            </a:r>
            <a:r>
              <a:rPr lang="en-US" sz="2400" dirty="0">
                <a:latin typeface="Times New Roman" panose="02020603050405020304" pitchFamily="18" charset="0"/>
                <a:cs typeface="Times New Roman" panose="02020603050405020304" pitchFamily="18" charset="0"/>
              </a:rPr>
              <a:t>are unique, deeply embedded, firm-specific strengths that allow companies to differentiate their products and services and thus create more value for customers than their rivals, or offer products and services of acceptable value at lower cost.</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4650232" y="4825297"/>
            <a:ext cx="6236026" cy="1550964"/>
          </a:xfrm>
          <a:prstGeom prst="rect">
            <a:avLst/>
          </a:prstGeom>
        </p:spPr>
      </p:pic>
    </p:spTree>
    <p:extLst>
      <p:ext uri="{BB962C8B-B14F-4D97-AF65-F5344CB8AC3E}">
        <p14:creationId xmlns:p14="http://schemas.microsoft.com/office/powerpoint/2010/main" val="20115090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888135"/>
            <a:ext cx="8844924" cy="830997"/>
          </a:xfrm>
          <a:prstGeom prst="rect">
            <a:avLst/>
          </a:prstGeom>
          <a:noFill/>
        </p:spPr>
        <p:txBody>
          <a:bodyPr wrap="square" rtlCol="0">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Resources</a:t>
            </a:r>
            <a:r>
              <a:rPr lang="en-US"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any assets that a company can draw on when crafting and executing strategy.</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217675" y="4372338"/>
            <a:ext cx="3305636" cy="1705213"/>
          </a:xfrm>
          <a:prstGeom prst="rect">
            <a:avLst/>
          </a:prstGeom>
        </p:spPr>
      </p:pic>
    </p:spTree>
    <p:extLst>
      <p:ext uri="{BB962C8B-B14F-4D97-AF65-F5344CB8AC3E}">
        <p14:creationId xmlns:p14="http://schemas.microsoft.com/office/powerpoint/2010/main" val="31710651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888135"/>
            <a:ext cx="8844924" cy="830997"/>
          </a:xfrm>
          <a:prstGeom prst="rect">
            <a:avLst/>
          </a:prstGeom>
          <a:noFill/>
        </p:spPr>
        <p:txBody>
          <a:bodyPr wrap="square" rtlCol="0">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Capabilities </a:t>
            </a:r>
            <a:r>
              <a:rPr lang="en-US" sz="2400" dirty="0">
                <a:latin typeface="Times New Roman" panose="02020603050405020304" pitchFamily="18" charset="0"/>
                <a:cs typeface="Times New Roman" panose="02020603050405020304" pitchFamily="18" charset="0"/>
              </a:rPr>
              <a:t>are the organizational and managerial skills necessary to </a:t>
            </a:r>
            <a:r>
              <a:rPr lang="en-US" sz="2400" dirty="0" smtClean="0">
                <a:latin typeface="Times New Roman" panose="02020603050405020304" pitchFamily="18" charset="0"/>
                <a:cs typeface="Times New Roman" panose="02020603050405020304" pitchFamily="18" charset="0"/>
              </a:rPr>
              <a:t>coordinate a </a:t>
            </a:r>
            <a:r>
              <a:rPr lang="en-US" sz="2400" dirty="0">
                <a:latin typeface="Times New Roman" panose="02020603050405020304" pitchFamily="18" charset="0"/>
                <a:cs typeface="Times New Roman" panose="02020603050405020304" pitchFamily="18" charset="0"/>
              </a:rPr>
              <a:t>diverse set of resources to deploy them strategically.</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118641" y="4118451"/>
            <a:ext cx="5220429" cy="2105319"/>
          </a:xfrm>
          <a:prstGeom prst="rect">
            <a:avLst/>
          </a:prstGeom>
        </p:spPr>
      </p:pic>
    </p:spTree>
    <p:extLst>
      <p:ext uri="{BB962C8B-B14F-4D97-AF65-F5344CB8AC3E}">
        <p14:creationId xmlns:p14="http://schemas.microsoft.com/office/powerpoint/2010/main" val="30496916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888135"/>
            <a:ext cx="8844924" cy="1200329"/>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Activities</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outstanding and fine-grained business processes that enable firms to add incremental value by transforming inputs into goods and services.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056471" y="4456857"/>
            <a:ext cx="4934639" cy="1762371"/>
          </a:xfrm>
          <a:prstGeom prst="rect">
            <a:avLst/>
          </a:prstGeom>
        </p:spPr>
      </p:pic>
    </p:spTree>
    <p:extLst>
      <p:ext uri="{BB962C8B-B14F-4D97-AF65-F5344CB8AC3E}">
        <p14:creationId xmlns:p14="http://schemas.microsoft.com/office/powerpoint/2010/main" val="35374412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b="1" dirty="0" smtClean="0">
                <a:latin typeface="Times New Roman" panose="02020603050405020304" pitchFamily="18" charset="0"/>
                <a:cs typeface="Times New Roman" panose="02020603050405020304" pitchFamily="18" charset="0"/>
              </a:rPr>
              <a:t>Honda</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3724096"/>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Take </a:t>
            </a:r>
            <a:r>
              <a:rPr lang="en-US" sz="2400" dirty="0">
                <a:latin typeface="Times New Roman" panose="02020603050405020304" pitchFamily="18" charset="0"/>
                <a:cs typeface="Times New Roman" panose="02020603050405020304" pitchFamily="18" charset="0"/>
              </a:rPr>
              <a:t>Honda as an example of a company with a clearly defined core competency. Its life began with a small two-cycle motorbike engine. Through continuous learning over several decades, and often from lessons learned from failure, Honda built the core competency to design and manufacture small but powerful and highly reliable engines for which it now is famous.</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808923" y="2595796"/>
            <a:ext cx="3105583" cy="2565727"/>
          </a:xfrm>
          <a:prstGeom prst="rect">
            <a:avLst/>
          </a:prstGeom>
        </p:spPr>
      </p:pic>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Honda</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496507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Today, Honda engines can be found everywhere: in cars, SUVs, vans, trucks, motorcycles, ATVs, boats, generators, </a:t>
            </a:r>
            <a:r>
              <a:rPr lang="en-US" sz="2400" dirty="0" err="1">
                <a:latin typeface="Times New Roman" panose="02020603050405020304" pitchFamily="18" charset="0"/>
                <a:cs typeface="Times New Roman" panose="02020603050405020304" pitchFamily="18" charset="0"/>
              </a:rPr>
              <a:t>snowblowers</a:t>
            </a:r>
            <a:r>
              <a:rPr lang="en-US" sz="2400" dirty="0">
                <a:latin typeface="Times New Roman" panose="02020603050405020304" pitchFamily="18" charset="0"/>
                <a:cs typeface="Times New Roman" panose="02020603050405020304" pitchFamily="18" charset="0"/>
              </a:rPr>
              <a:t>, lawn mowers and other yard equipment, and even small airplanes. Due to their superior performance, Honda engines have been the most </a:t>
            </a:r>
            <a:r>
              <a:rPr lang="en-US" sz="2400" dirty="0" err="1">
                <a:latin typeface="Times New Roman" panose="02020603050405020304" pitchFamily="18" charset="0"/>
                <a:cs typeface="Times New Roman" panose="02020603050405020304" pitchFamily="18" charset="0"/>
              </a:rPr>
              <a:t>popu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lar</a:t>
            </a:r>
            <a:r>
              <a:rPr lang="en-US" sz="2400" dirty="0">
                <a:latin typeface="Times New Roman" panose="02020603050405020304" pitchFamily="18" charset="0"/>
                <a:cs typeface="Times New Roman" panose="02020603050405020304" pitchFamily="18" charset="0"/>
              </a:rPr>
              <a:t> in the Indy Racing League (IRL) since 2006.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6357845" y="2235255"/>
            <a:ext cx="4658375" cy="3491647"/>
          </a:xfrm>
          <a:prstGeom prst="rect">
            <a:avLst/>
          </a:prstGeom>
        </p:spPr>
      </p:pic>
    </p:spTree>
    <p:extLst>
      <p:ext uri="{BB962C8B-B14F-4D97-AF65-F5344CB8AC3E}">
        <p14:creationId xmlns:p14="http://schemas.microsoft.com/office/powerpoint/2010/main" val="1662408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4965079" cy="3231654"/>
          </a:xfrm>
          <a:prstGeom prst="rect">
            <a:avLst/>
          </a:prstGeom>
          <a:noFill/>
        </p:spPr>
        <p:txBody>
          <a:bodyPr wrap="square" rtlCol="0">
            <a:spAutoFit/>
          </a:bodyPr>
          <a:lstStyle/>
          <a:p>
            <a:r>
              <a:rPr lang="en-US" sz="2400" b="1" dirty="0" smtClean="0"/>
              <a:t>1- Amazon</a:t>
            </a:r>
          </a:p>
          <a:p>
            <a:r>
              <a:rPr lang="en-US" sz="2000" b="1" dirty="0"/>
              <a:t>Core </a:t>
            </a:r>
            <a:r>
              <a:rPr lang="en-US" sz="2000" b="1" dirty="0" smtClean="0"/>
              <a:t>Competencies</a:t>
            </a:r>
          </a:p>
          <a:p>
            <a:r>
              <a:rPr lang="en-US" sz="2000" dirty="0"/>
              <a:t>• Superior IT capabilities.</a:t>
            </a:r>
          </a:p>
          <a:p>
            <a:r>
              <a:rPr lang="en-US" sz="2000" dirty="0"/>
              <a:t>• Superior customer service</a:t>
            </a:r>
            <a:r>
              <a:rPr lang="en-US" sz="2000" dirty="0" smtClean="0"/>
              <a:t>.</a:t>
            </a:r>
          </a:p>
          <a:p>
            <a:endParaRPr lang="en-US" sz="2000" b="1" dirty="0" smtClean="0"/>
          </a:p>
          <a:p>
            <a:r>
              <a:rPr lang="en-US" sz="2000" b="1" dirty="0"/>
              <a:t>Application </a:t>
            </a:r>
            <a:r>
              <a:rPr lang="en-US" sz="2000" b="1" dirty="0" smtClean="0"/>
              <a:t>Examples</a:t>
            </a:r>
          </a:p>
          <a:p>
            <a:r>
              <a:rPr lang="en-US" sz="2000" dirty="0"/>
              <a:t>• Online retailing: Largest selection of </a:t>
            </a:r>
            <a:r>
              <a:rPr lang="en-US" sz="2000" dirty="0" smtClean="0"/>
              <a:t>items online</a:t>
            </a:r>
            <a:r>
              <a:rPr lang="en-US" sz="2000" dirty="0"/>
              <a:t>.</a:t>
            </a:r>
          </a:p>
          <a:p>
            <a:r>
              <a:rPr lang="en-US" sz="2000" dirty="0"/>
              <a:t>• Cloud computing: Largest provider through </a:t>
            </a:r>
            <a:r>
              <a:rPr lang="en-US" sz="2000" dirty="0" smtClean="0"/>
              <a:t>Amazon Web </a:t>
            </a:r>
            <a:r>
              <a:rPr lang="en-US" sz="2000" dirty="0"/>
              <a:t>Services (AWS).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306844" y="2645653"/>
            <a:ext cx="4382112" cy="2391109"/>
          </a:xfrm>
          <a:prstGeom prst="rect">
            <a:avLst/>
          </a:prstGeom>
        </p:spPr>
      </p:pic>
    </p:spTree>
    <p:extLst>
      <p:ext uri="{BB962C8B-B14F-4D97-AF65-F5344CB8AC3E}">
        <p14:creationId xmlns:p14="http://schemas.microsoft.com/office/powerpoint/2010/main" val="4159016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680299" cy="3539430"/>
          </a:xfrm>
          <a:prstGeom prst="rect">
            <a:avLst/>
          </a:prstGeom>
          <a:noFill/>
        </p:spPr>
        <p:txBody>
          <a:bodyPr wrap="square" rtlCol="0">
            <a:spAutoFit/>
          </a:bodyPr>
          <a:lstStyle/>
          <a:p>
            <a:r>
              <a:rPr lang="en-US" sz="2400" b="1" dirty="0" smtClean="0"/>
              <a:t>2- Apple</a:t>
            </a:r>
          </a:p>
          <a:p>
            <a:r>
              <a:rPr lang="en-US" sz="2000" b="1" dirty="0" smtClean="0"/>
              <a:t>Core Competencies</a:t>
            </a:r>
          </a:p>
          <a:p>
            <a:r>
              <a:rPr lang="en-US" sz="2000" dirty="0"/>
              <a:t>• Superior industrial design in integration </a:t>
            </a:r>
            <a:r>
              <a:rPr lang="en-US" sz="2000" dirty="0" smtClean="0"/>
              <a:t>of hardware </a:t>
            </a:r>
            <a:r>
              <a:rPr lang="en-US" sz="2000" dirty="0"/>
              <a:t>and software.</a:t>
            </a:r>
          </a:p>
          <a:p>
            <a:r>
              <a:rPr lang="en-US" sz="2000" dirty="0"/>
              <a:t>• Superior marketing and retailing experience.</a:t>
            </a:r>
          </a:p>
          <a:p>
            <a:r>
              <a:rPr lang="en-US" sz="2000" dirty="0"/>
              <a:t>• Establishing an ecosystem of products and </a:t>
            </a:r>
            <a:r>
              <a:rPr lang="en-US" sz="2000" dirty="0" smtClean="0"/>
              <a:t>services that </a:t>
            </a:r>
            <a:r>
              <a:rPr lang="en-US" sz="2000" dirty="0"/>
              <a:t>reinforce one another in a </a:t>
            </a:r>
            <a:r>
              <a:rPr lang="en-US" sz="2000" dirty="0" smtClean="0"/>
              <a:t>virtuous fashion.</a:t>
            </a:r>
          </a:p>
          <a:p>
            <a:endParaRPr lang="en-US" sz="2000" b="1" dirty="0" smtClean="0"/>
          </a:p>
          <a:p>
            <a:r>
              <a:rPr lang="en-US" sz="2000" b="1" dirty="0"/>
              <a:t>Application </a:t>
            </a:r>
            <a:r>
              <a:rPr lang="en-US" sz="2000" b="1" dirty="0" smtClean="0"/>
              <a:t>Examples</a:t>
            </a:r>
          </a:p>
          <a:p>
            <a:r>
              <a:rPr lang="en-US" sz="2000" dirty="0"/>
              <a:t>• Creation of innovative and category-defining </a:t>
            </a:r>
            <a:r>
              <a:rPr lang="en-US" sz="2000" dirty="0" smtClean="0"/>
              <a:t>mobile devices </a:t>
            </a:r>
            <a:r>
              <a:rPr lang="en-US" sz="2000" dirty="0"/>
              <a:t>and software services that take the </a:t>
            </a:r>
            <a:r>
              <a:rPr lang="en-US" sz="2000" dirty="0" smtClean="0"/>
              <a:t>user’s experience </a:t>
            </a:r>
            <a:r>
              <a:rPr lang="en-US" sz="2000" dirty="0"/>
              <a:t>to a new level (e.g., iMac, iPod, </a:t>
            </a:r>
            <a:r>
              <a:rPr lang="en-US" sz="2000" dirty="0" smtClean="0"/>
              <a:t>iTunes, iPhone</a:t>
            </a:r>
            <a:r>
              <a:rPr lang="en-US" sz="2000" dirty="0"/>
              <a:t>, iPad, Apple Pay, and Apple Watch).</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8432800" y="2703338"/>
            <a:ext cx="2728687" cy="2554514"/>
          </a:xfrm>
          <a:prstGeom prst="rect">
            <a:avLst/>
          </a:prstGeom>
        </p:spPr>
      </p:pic>
    </p:spTree>
    <p:extLst>
      <p:ext uri="{BB962C8B-B14F-4D97-AF65-F5344CB8AC3E}">
        <p14:creationId xmlns:p14="http://schemas.microsoft.com/office/powerpoint/2010/main" val="2431911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2616101"/>
          </a:xfrm>
          <a:prstGeom prst="rect">
            <a:avLst/>
          </a:prstGeom>
          <a:noFill/>
        </p:spPr>
        <p:txBody>
          <a:bodyPr wrap="square" rtlCol="0">
            <a:spAutoFit/>
          </a:bodyPr>
          <a:lstStyle/>
          <a:p>
            <a:r>
              <a:rPr lang="en-US" sz="2400" b="1" dirty="0" smtClean="0"/>
              <a:t>3- Beats Electronics</a:t>
            </a:r>
          </a:p>
          <a:p>
            <a:r>
              <a:rPr lang="en-US" sz="2000" b="1" dirty="0" smtClean="0"/>
              <a:t>Core Competencies</a:t>
            </a:r>
          </a:p>
          <a:p>
            <a:r>
              <a:rPr lang="en-US" sz="2000" dirty="0"/>
              <a:t>• Superior marketing: creating a perception of coolness.</a:t>
            </a:r>
          </a:p>
          <a:p>
            <a:r>
              <a:rPr lang="en-US" sz="2000" dirty="0"/>
              <a:t>• Establishing an ecosystem, combining </a:t>
            </a:r>
            <a:r>
              <a:rPr lang="en-US" sz="2000" dirty="0" smtClean="0"/>
              <a:t>hardware (headphones</a:t>
            </a:r>
            <a:r>
              <a:rPr lang="en-US" sz="2000" dirty="0"/>
              <a:t>) with software (streaming service</a:t>
            </a:r>
            <a:r>
              <a:rPr lang="en-US" sz="2000" dirty="0" smtClean="0"/>
              <a:t>).</a:t>
            </a:r>
          </a:p>
          <a:p>
            <a:endParaRPr lang="en-US" sz="2000" b="1" dirty="0" smtClean="0"/>
          </a:p>
          <a:p>
            <a:r>
              <a:rPr lang="en-US" sz="2000" b="1" dirty="0"/>
              <a:t>Application </a:t>
            </a:r>
            <a:r>
              <a:rPr lang="en-US" sz="2000" b="1" dirty="0" smtClean="0"/>
              <a:t>Examples</a:t>
            </a:r>
          </a:p>
          <a:p>
            <a:r>
              <a:rPr lang="en-US" sz="2000" dirty="0"/>
              <a:t>• Beats by Dr. </a:t>
            </a:r>
            <a:r>
              <a:rPr lang="en-US" sz="2000" dirty="0" err="1"/>
              <a:t>Dre</a:t>
            </a:r>
            <a:r>
              <a:rPr lang="en-US" sz="2000" dirty="0"/>
              <a:t> and Beats Music.</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872218" y="2233558"/>
            <a:ext cx="2286319" cy="2781688"/>
          </a:xfrm>
          <a:prstGeom prst="rect">
            <a:avLst/>
          </a:prstGeom>
        </p:spPr>
      </p:pic>
    </p:spTree>
    <p:extLst>
      <p:ext uri="{BB962C8B-B14F-4D97-AF65-F5344CB8AC3E}">
        <p14:creationId xmlns:p14="http://schemas.microsoft.com/office/powerpoint/2010/main" val="758613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2923877"/>
          </a:xfrm>
          <a:prstGeom prst="rect">
            <a:avLst/>
          </a:prstGeom>
          <a:noFill/>
        </p:spPr>
        <p:txBody>
          <a:bodyPr wrap="square" rtlCol="0">
            <a:spAutoFit/>
          </a:bodyPr>
          <a:lstStyle/>
          <a:p>
            <a:r>
              <a:rPr lang="en-US" sz="2400" b="1" dirty="0" smtClean="0"/>
              <a:t>4- Coca-Cola</a:t>
            </a:r>
          </a:p>
          <a:p>
            <a:r>
              <a:rPr lang="en-US" sz="2000" b="1" dirty="0" smtClean="0"/>
              <a:t>Core Competencies</a:t>
            </a:r>
          </a:p>
          <a:p>
            <a:r>
              <a:rPr lang="en-US" sz="2000" dirty="0"/>
              <a:t>• Superior marketing and distribution</a:t>
            </a:r>
            <a:r>
              <a:rPr lang="en-US" sz="2000" dirty="0" smtClean="0"/>
              <a:t>.</a:t>
            </a:r>
          </a:p>
          <a:p>
            <a:endParaRPr lang="en-US" sz="2000" b="1" dirty="0" smtClean="0"/>
          </a:p>
          <a:p>
            <a:r>
              <a:rPr lang="en-US" sz="2000" b="1" dirty="0"/>
              <a:t>Application </a:t>
            </a:r>
            <a:r>
              <a:rPr lang="en-US" sz="2000" b="1" dirty="0" smtClean="0"/>
              <a:t>Examples</a:t>
            </a:r>
          </a:p>
          <a:p>
            <a:r>
              <a:rPr lang="en-US" sz="2000" dirty="0"/>
              <a:t>• Leveraging one of the world’s most </a:t>
            </a:r>
            <a:r>
              <a:rPr lang="en-US" sz="2000" dirty="0" smtClean="0"/>
              <a:t>recognized brands </a:t>
            </a:r>
            <a:r>
              <a:rPr lang="en-US" sz="2000" dirty="0"/>
              <a:t>(based on its original “secret formula”) into </a:t>
            </a:r>
            <a:r>
              <a:rPr lang="en-US" sz="2000" dirty="0" smtClean="0"/>
              <a:t>a diverse </a:t>
            </a:r>
            <a:r>
              <a:rPr lang="en-US" sz="2000" dirty="0"/>
              <a:t>lineup of soft drinks.</a:t>
            </a:r>
          </a:p>
          <a:p>
            <a:r>
              <a:rPr lang="en-US" sz="2000" dirty="0"/>
              <a:t>• Global availability of products.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620000" y="2395751"/>
            <a:ext cx="3124636" cy="2724530"/>
          </a:xfrm>
          <a:prstGeom prst="rect">
            <a:avLst/>
          </a:prstGeom>
        </p:spPr>
      </p:pic>
    </p:spTree>
    <p:extLst>
      <p:ext uri="{BB962C8B-B14F-4D97-AF65-F5344CB8AC3E}">
        <p14:creationId xmlns:p14="http://schemas.microsoft.com/office/powerpoint/2010/main" val="3954530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2923877"/>
          </a:xfrm>
          <a:prstGeom prst="rect">
            <a:avLst/>
          </a:prstGeom>
          <a:noFill/>
        </p:spPr>
        <p:txBody>
          <a:bodyPr wrap="square" rtlCol="0">
            <a:spAutoFit/>
          </a:bodyPr>
          <a:lstStyle/>
          <a:p>
            <a:r>
              <a:rPr lang="en-US" sz="2400" b="1" dirty="0" smtClean="0"/>
              <a:t>5- Facebook</a:t>
            </a:r>
          </a:p>
          <a:p>
            <a:r>
              <a:rPr lang="en-US" sz="2000" b="1" dirty="0" smtClean="0"/>
              <a:t>Core Competencies</a:t>
            </a:r>
          </a:p>
          <a:p>
            <a:r>
              <a:rPr lang="en-US" sz="2000" dirty="0"/>
              <a:t>• Superior IT capabilities to provide reliable </a:t>
            </a:r>
            <a:r>
              <a:rPr lang="en-US" sz="2000" dirty="0" smtClean="0"/>
              <a:t>social network </a:t>
            </a:r>
            <a:r>
              <a:rPr lang="en-US" sz="2000" dirty="0"/>
              <a:t>services globally on a large scale.</a:t>
            </a:r>
          </a:p>
          <a:p>
            <a:r>
              <a:rPr lang="en-US" sz="2000" dirty="0"/>
              <a:t>• Superior algorithms to offer targeted online ads</a:t>
            </a:r>
            <a:r>
              <a:rPr lang="en-US" sz="2000" dirty="0" smtClean="0"/>
              <a:t>.</a:t>
            </a:r>
          </a:p>
          <a:p>
            <a:endParaRPr lang="en-US" sz="2000" b="1" dirty="0" smtClean="0"/>
          </a:p>
          <a:p>
            <a:r>
              <a:rPr lang="en-US" sz="2000" b="1" dirty="0"/>
              <a:t>Application </a:t>
            </a:r>
            <a:r>
              <a:rPr lang="en-US" sz="2000" b="1" dirty="0" smtClean="0"/>
              <a:t>Examples</a:t>
            </a:r>
          </a:p>
          <a:p>
            <a:r>
              <a:rPr lang="en-US" sz="2000" dirty="0"/>
              <a:t>• Connecting 2 billion social media users worldwide.</a:t>
            </a:r>
          </a:p>
          <a:p>
            <a:r>
              <a:rPr lang="en-US" sz="2000" dirty="0"/>
              <a:t>• News feed, timeline, graph search, and stories.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300686" y="2470863"/>
            <a:ext cx="3885349" cy="3000794"/>
          </a:xfrm>
          <a:prstGeom prst="rect">
            <a:avLst/>
          </a:prstGeom>
        </p:spPr>
      </p:pic>
    </p:spTree>
    <p:extLst>
      <p:ext uri="{BB962C8B-B14F-4D97-AF65-F5344CB8AC3E}">
        <p14:creationId xmlns:p14="http://schemas.microsoft.com/office/powerpoint/2010/main" val="2849093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3231654"/>
          </a:xfrm>
          <a:prstGeom prst="rect">
            <a:avLst/>
          </a:prstGeom>
          <a:noFill/>
        </p:spPr>
        <p:txBody>
          <a:bodyPr wrap="square" rtlCol="0">
            <a:spAutoFit/>
          </a:bodyPr>
          <a:lstStyle/>
          <a:p>
            <a:r>
              <a:rPr lang="en-US" sz="2400" b="1" dirty="0" smtClean="0"/>
              <a:t>6- General Electric</a:t>
            </a:r>
          </a:p>
          <a:p>
            <a:r>
              <a:rPr lang="en-US" sz="2000" b="1" dirty="0" smtClean="0"/>
              <a:t>Core Competencies</a:t>
            </a:r>
          </a:p>
          <a:p>
            <a:r>
              <a:rPr lang="en-US" sz="2000" dirty="0"/>
              <a:t>• Superior expertise in industrial </a:t>
            </a:r>
            <a:r>
              <a:rPr lang="en-US" sz="2000" dirty="0" smtClean="0"/>
              <a:t>engineering, designing </a:t>
            </a:r>
            <a:r>
              <a:rPr lang="en-US" sz="2000" dirty="0"/>
              <a:t>and implementing efficient </a:t>
            </a:r>
            <a:r>
              <a:rPr lang="en-US" sz="2000" dirty="0" smtClean="0"/>
              <a:t>management processes</a:t>
            </a:r>
            <a:r>
              <a:rPr lang="en-US" sz="2000" dirty="0"/>
              <a:t>, and developing and training leaders</a:t>
            </a:r>
            <a:r>
              <a:rPr lang="en-US" sz="2000" dirty="0" smtClean="0"/>
              <a:t>.</a:t>
            </a:r>
          </a:p>
          <a:p>
            <a:endParaRPr lang="en-US" sz="2000" b="1" dirty="0" smtClean="0"/>
          </a:p>
          <a:p>
            <a:r>
              <a:rPr lang="en-US" sz="2000" b="1" dirty="0"/>
              <a:t>Application </a:t>
            </a:r>
            <a:r>
              <a:rPr lang="en-US" sz="2000" b="1" dirty="0" smtClean="0"/>
              <a:t>Examples</a:t>
            </a:r>
          </a:p>
          <a:p>
            <a:r>
              <a:rPr lang="en-US" sz="2000" dirty="0"/>
              <a:t>• Providing products and services to solve </a:t>
            </a:r>
            <a:r>
              <a:rPr lang="en-US" sz="2000" dirty="0" smtClean="0"/>
              <a:t>tough engineering </a:t>
            </a:r>
            <a:r>
              <a:rPr lang="en-US" sz="2000" dirty="0"/>
              <a:t>problems in energy, health care, </a:t>
            </a:r>
            <a:r>
              <a:rPr lang="en-US" sz="2000" dirty="0" smtClean="0"/>
              <a:t>and aerospace</a:t>
            </a:r>
            <a:r>
              <a:rPr lang="en-US" sz="2000" dirty="0"/>
              <a:t>, among other sectors.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863322" y="3224548"/>
            <a:ext cx="3267531" cy="1686160"/>
          </a:xfrm>
          <a:prstGeom prst="rect">
            <a:avLst/>
          </a:prstGeom>
        </p:spPr>
      </p:pic>
    </p:spTree>
    <p:extLst>
      <p:ext uri="{BB962C8B-B14F-4D97-AF65-F5344CB8AC3E}">
        <p14:creationId xmlns:p14="http://schemas.microsoft.com/office/powerpoint/2010/main" val="3530828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3908762"/>
          </a:xfrm>
          <a:prstGeom prst="rect">
            <a:avLst/>
          </a:prstGeom>
          <a:noFill/>
        </p:spPr>
        <p:txBody>
          <a:bodyPr wrap="square" rtlCol="0">
            <a:spAutoFit/>
          </a:bodyPr>
          <a:lstStyle/>
          <a:p>
            <a:r>
              <a:rPr lang="en-US" sz="2400" b="1" dirty="0" smtClean="0"/>
              <a:t>7- </a:t>
            </a:r>
            <a:r>
              <a:rPr lang="en-US" sz="2400" b="1" dirty="0"/>
              <a:t>Google </a:t>
            </a:r>
          </a:p>
          <a:p>
            <a:r>
              <a:rPr lang="en-US" sz="2000" b="1" dirty="0" smtClean="0"/>
              <a:t>Core Competencies</a:t>
            </a:r>
          </a:p>
          <a:p>
            <a:r>
              <a:rPr lang="en-US" sz="2000" dirty="0"/>
              <a:t>• Superior in creating proprietary algorithms </a:t>
            </a:r>
            <a:r>
              <a:rPr lang="en-US" sz="2000" dirty="0" smtClean="0"/>
              <a:t>based on </a:t>
            </a:r>
            <a:r>
              <a:rPr lang="en-US" sz="2000" dirty="0"/>
              <a:t>large amounts of data collected online</a:t>
            </a:r>
            <a:r>
              <a:rPr lang="en-US" sz="2000" dirty="0" smtClean="0"/>
              <a:t>.</a:t>
            </a:r>
          </a:p>
          <a:p>
            <a:endParaRPr lang="en-US" sz="2000" b="1" dirty="0" smtClean="0"/>
          </a:p>
          <a:p>
            <a:r>
              <a:rPr lang="en-US" sz="2000" b="1" dirty="0"/>
              <a:t>Application </a:t>
            </a:r>
            <a:r>
              <a:rPr lang="en-US" sz="2000" b="1" dirty="0" smtClean="0"/>
              <a:t>Examples</a:t>
            </a:r>
          </a:p>
          <a:p>
            <a:r>
              <a:rPr lang="en-US" sz="2000" dirty="0"/>
              <a:t>• Software products and services for the </a:t>
            </a:r>
            <a:r>
              <a:rPr lang="en-US" sz="2000" dirty="0" smtClean="0"/>
              <a:t>internet and </a:t>
            </a:r>
            <a:r>
              <a:rPr lang="en-US" sz="2000" dirty="0"/>
              <a:t>mobile computing, including some </a:t>
            </a:r>
            <a:r>
              <a:rPr lang="en-US" sz="2000" dirty="0" smtClean="0"/>
              <a:t>mobile devices </a:t>
            </a:r>
            <a:r>
              <a:rPr lang="en-US" sz="2000" dirty="0"/>
              <a:t>(Pixel phone, </a:t>
            </a:r>
            <a:r>
              <a:rPr lang="en-US" sz="2000" dirty="0" err="1"/>
              <a:t>Chromebook</a:t>
            </a:r>
            <a:r>
              <a:rPr lang="en-US" sz="2000" dirty="0"/>
              <a:t>).</a:t>
            </a:r>
          </a:p>
          <a:p>
            <a:r>
              <a:rPr lang="en-US" sz="2000" dirty="0"/>
              <a:t>• Online search, Android mobile operating </a:t>
            </a:r>
            <a:r>
              <a:rPr lang="en-US" sz="2000" dirty="0" smtClean="0"/>
              <a:t>system, Chrome </a:t>
            </a:r>
            <a:r>
              <a:rPr lang="en-US" sz="2000" dirty="0"/>
              <a:t>OS, Chrome web browser, Google </a:t>
            </a:r>
            <a:r>
              <a:rPr lang="en-US" sz="2000" dirty="0" smtClean="0"/>
              <a:t>Play, </a:t>
            </a:r>
            <a:r>
              <a:rPr lang="fr-FR" sz="2000" dirty="0" err="1" smtClean="0"/>
              <a:t>AdWords</a:t>
            </a:r>
            <a:r>
              <a:rPr lang="fr-FR" sz="2000" dirty="0"/>
              <a:t>, </a:t>
            </a:r>
            <a:r>
              <a:rPr lang="fr-FR" sz="2000" dirty="0" err="1"/>
              <a:t>AdSense</a:t>
            </a:r>
            <a:r>
              <a:rPr lang="fr-FR" sz="2000" dirty="0"/>
              <a:t>, Google docs, Gmail, etc.</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148657" y="3191376"/>
            <a:ext cx="3123264" cy="1886213"/>
          </a:xfrm>
          <a:prstGeom prst="rect">
            <a:avLst/>
          </a:prstGeom>
        </p:spPr>
      </p:pic>
    </p:spTree>
    <p:extLst>
      <p:ext uri="{BB962C8B-B14F-4D97-AF65-F5344CB8AC3E}">
        <p14:creationId xmlns:p14="http://schemas.microsoft.com/office/powerpoint/2010/main" val="1984060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smtClean="0"/>
              <a:t>8- Honda</a:t>
            </a:r>
          </a:p>
          <a:p>
            <a:r>
              <a:rPr lang="en-US" sz="2000" b="1" dirty="0" smtClean="0"/>
              <a:t>Core Competencies</a:t>
            </a:r>
          </a:p>
          <a:p>
            <a:r>
              <a:rPr lang="en-US" sz="2000" dirty="0"/>
              <a:t>• Superior engineering of small but powerful and</a:t>
            </a:r>
          </a:p>
          <a:p>
            <a:r>
              <a:rPr lang="en-US" sz="2000" dirty="0"/>
              <a:t>highly reliable internal combustion engines.</a:t>
            </a:r>
          </a:p>
          <a:p>
            <a:endParaRPr lang="en-US" sz="2000" b="1" dirty="0" smtClean="0"/>
          </a:p>
          <a:p>
            <a:r>
              <a:rPr lang="en-US" sz="2000" b="1" dirty="0"/>
              <a:t>Application </a:t>
            </a:r>
            <a:r>
              <a:rPr lang="en-US" sz="2000" b="1" dirty="0" smtClean="0"/>
              <a:t>Examples</a:t>
            </a:r>
          </a:p>
          <a:p>
            <a:r>
              <a:rPr lang="en-US" sz="2000" dirty="0"/>
              <a:t>• Motorcycles, cars, ATVs, sporting boats,</a:t>
            </a:r>
          </a:p>
          <a:p>
            <a:r>
              <a:rPr lang="en-US" sz="2000" dirty="0"/>
              <a:t>snowmobiles, lawn mowers, small aircraft, etc.</a:t>
            </a:r>
          </a:p>
        </p:txBody>
      </p:sp>
      <p:pic>
        <p:nvPicPr>
          <p:cNvPr id="7" name="Picture 6"/>
          <p:cNvPicPr>
            <a:picLocks noChangeAspect="1"/>
          </p:cNvPicPr>
          <p:nvPr/>
        </p:nvPicPr>
        <p:blipFill>
          <a:blip r:embed="rId3"/>
          <a:stretch>
            <a:fillRect/>
          </a:stretch>
        </p:blipFill>
        <p:spPr>
          <a:xfrm>
            <a:off x="7982857" y="2776628"/>
            <a:ext cx="2191056" cy="1943371"/>
          </a:xfrm>
          <a:prstGeom prst="rect">
            <a:avLst/>
          </a:prstGeom>
        </p:spPr>
      </p:pic>
    </p:spTree>
    <p:extLst>
      <p:ext uri="{BB962C8B-B14F-4D97-AF65-F5344CB8AC3E}">
        <p14:creationId xmlns:p14="http://schemas.microsoft.com/office/powerpoint/2010/main" val="1410350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923877"/>
          </a:xfrm>
          <a:prstGeom prst="rect">
            <a:avLst/>
          </a:prstGeom>
          <a:noFill/>
        </p:spPr>
        <p:txBody>
          <a:bodyPr wrap="square" rtlCol="0">
            <a:spAutoFit/>
          </a:bodyPr>
          <a:lstStyle/>
          <a:p>
            <a:r>
              <a:rPr lang="en-US" sz="2400" b="1" dirty="0" smtClean="0"/>
              <a:t>9- IKEA</a:t>
            </a:r>
          </a:p>
          <a:p>
            <a:r>
              <a:rPr lang="en-US" sz="2000" b="1" dirty="0" smtClean="0"/>
              <a:t>Core Competencies</a:t>
            </a:r>
          </a:p>
          <a:p>
            <a:r>
              <a:rPr lang="en-US" sz="2000" dirty="0"/>
              <a:t>• Superior in designing modern functional </a:t>
            </a:r>
            <a:r>
              <a:rPr lang="en-US" sz="2000" dirty="0" smtClean="0"/>
              <a:t>home furnishings </a:t>
            </a:r>
            <a:r>
              <a:rPr lang="en-US" sz="2000" dirty="0"/>
              <a:t>at low cost.</a:t>
            </a:r>
          </a:p>
          <a:p>
            <a:r>
              <a:rPr lang="en-US" sz="2000" dirty="0"/>
              <a:t>• Superior retail experience.</a:t>
            </a:r>
          </a:p>
          <a:p>
            <a:endParaRPr lang="en-US" sz="2000" b="1" dirty="0" smtClean="0"/>
          </a:p>
          <a:p>
            <a:r>
              <a:rPr lang="en-US" sz="2000" b="1" dirty="0"/>
              <a:t>Application </a:t>
            </a:r>
            <a:r>
              <a:rPr lang="en-US" sz="2000" b="1" dirty="0" smtClean="0"/>
              <a:t>Examples</a:t>
            </a:r>
          </a:p>
          <a:p>
            <a:r>
              <a:rPr lang="en-US" sz="2000" dirty="0"/>
              <a:t>• Fully furnished room setups, practical tools for all</a:t>
            </a:r>
          </a:p>
          <a:p>
            <a:r>
              <a:rPr lang="en-US" sz="2000" dirty="0"/>
              <a:t>rooms, do-it-yourself.</a:t>
            </a:r>
          </a:p>
        </p:txBody>
      </p:sp>
      <p:pic>
        <p:nvPicPr>
          <p:cNvPr id="4" name="Picture 3"/>
          <p:cNvPicPr>
            <a:picLocks noChangeAspect="1"/>
          </p:cNvPicPr>
          <p:nvPr/>
        </p:nvPicPr>
        <p:blipFill>
          <a:blip r:embed="rId3"/>
          <a:stretch>
            <a:fillRect/>
          </a:stretch>
        </p:blipFill>
        <p:spPr>
          <a:xfrm>
            <a:off x="7982857" y="2560487"/>
            <a:ext cx="3236686" cy="2922417"/>
          </a:xfrm>
          <a:prstGeom prst="rect">
            <a:avLst/>
          </a:prstGeom>
        </p:spPr>
      </p:pic>
    </p:spTree>
    <p:extLst>
      <p:ext uri="{BB962C8B-B14F-4D97-AF65-F5344CB8AC3E}">
        <p14:creationId xmlns:p14="http://schemas.microsoft.com/office/powerpoint/2010/main" val="1876754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smtClean="0"/>
              <a:t>10- Netflix</a:t>
            </a:r>
          </a:p>
          <a:p>
            <a:r>
              <a:rPr lang="en-US" sz="2000" b="1" dirty="0" smtClean="0"/>
              <a:t>Core Competencies</a:t>
            </a:r>
          </a:p>
          <a:p>
            <a:r>
              <a:rPr lang="en-US" sz="2000" dirty="0"/>
              <a:t>• Superior in creating proprietary algorithms-based</a:t>
            </a:r>
          </a:p>
          <a:p>
            <a:r>
              <a:rPr lang="en-US" sz="2000" dirty="0"/>
              <a:t>individual customer preferences.</a:t>
            </a:r>
          </a:p>
          <a:p>
            <a:endParaRPr lang="en-US" sz="2000" b="1" dirty="0" smtClean="0"/>
          </a:p>
          <a:p>
            <a:r>
              <a:rPr lang="en-US" sz="2000" b="1" dirty="0"/>
              <a:t>Application </a:t>
            </a:r>
            <a:r>
              <a:rPr lang="en-US" sz="2000" b="1" dirty="0" smtClean="0"/>
              <a:t>Examples</a:t>
            </a:r>
          </a:p>
          <a:p>
            <a:r>
              <a:rPr lang="en-US" sz="2000" dirty="0"/>
              <a:t>• DVD-by-mail rentals, streaming media (including</a:t>
            </a:r>
          </a:p>
          <a:p>
            <a:r>
              <a:rPr lang="en-US" sz="2000" dirty="0"/>
              <a:t>proprietary) content, connection to game consoles.</a:t>
            </a:r>
          </a:p>
        </p:txBody>
      </p:sp>
      <p:pic>
        <p:nvPicPr>
          <p:cNvPr id="7" name="Picture 6"/>
          <p:cNvPicPr>
            <a:picLocks noChangeAspect="1"/>
          </p:cNvPicPr>
          <p:nvPr/>
        </p:nvPicPr>
        <p:blipFill>
          <a:blip r:embed="rId3"/>
          <a:stretch>
            <a:fillRect/>
          </a:stretch>
        </p:blipFill>
        <p:spPr>
          <a:xfrm>
            <a:off x="8373716" y="2409112"/>
            <a:ext cx="1714739" cy="2219635"/>
          </a:xfrm>
          <a:prstGeom prst="rect">
            <a:avLst/>
          </a:prstGeom>
        </p:spPr>
      </p:pic>
    </p:spTree>
    <p:extLst>
      <p:ext uri="{BB962C8B-B14F-4D97-AF65-F5344CB8AC3E}">
        <p14:creationId xmlns:p14="http://schemas.microsoft.com/office/powerpoint/2010/main" val="1027555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3539430"/>
          </a:xfrm>
          <a:prstGeom prst="rect">
            <a:avLst/>
          </a:prstGeom>
          <a:noFill/>
        </p:spPr>
        <p:txBody>
          <a:bodyPr wrap="square" rtlCol="0">
            <a:spAutoFit/>
          </a:bodyPr>
          <a:lstStyle/>
          <a:p>
            <a:r>
              <a:rPr lang="en-US" sz="2400" b="1" dirty="0" smtClean="0"/>
              <a:t>11- Tesla</a:t>
            </a:r>
          </a:p>
          <a:p>
            <a:r>
              <a:rPr lang="en-US" sz="2000" b="1" dirty="0" smtClean="0"/>
              <a:t>Core Competencies</a:t>
            </a:r>
          </a:p>
          <a:p>
            <a:r>
              <a:rPr lang="en-US" sz="2000" dirty="0"/>
              <a:t>• Superior engineering expertise in designing </a:t>
            </a:r>
            <a:r>
              <a:rPr lang="en-US" sz="2000" dirty="0" smtClean="0"/>
              <a:t>high performance battery-powered </a:t>
            </a:r>
            <a:r>
              <a:rPr lang="en-US" sz="2000" dirty="0"/>
              <a:t>motors and power trains.</a:t>
            </a:r>
          </a:p>
          <a:p>
            <a:r>
              <a:rPr lang="en-US" sz="2000" dirty="0"/>
              <a:t>• Superior expertise in decentralized power storage </a:t>
            </a:r>
            <a:r>
              <a:rPr lang="en-US" sz="2000" dirty="0" smtClean="0"/>
              <a:t>and management </a:t>
            </a:r>
            <a:r>
              <a:rPr lang="en-US" sz="2000" dirty="0"/>
              <a:t>based on renewable (solar) energy</a:t>
            </a:r>
            <a:r>
              <a:rPr lang="en-US" sz="2000" dirty="0" smtClean="0"/>
              <a:t>.</a:t>
            </a:r>
          </a:p>
          <a:p>
            <a:endParaRPr lang="en-US" sz="2000" dirty="0"/>
          </a:p>
          <a:p>
            <a:endParaRPr lang="en-US" sz="2000" b="1" dirty="0" smtClean="0"/>
          </a:p>
          <a:p>
            <a:r>
              <a:rPr lang="en-US" sz="2000" b="1" dirty="0"/>
              <a:t>Application </a:t>
            </a:r>
            <a:r>
              <a:rPr lang="en-US" sz="2000" b="1" dirty="0" smtClean="0"/>
              <a:t>Examples</a:t>
            </a:r>
          </a:p>
          <a:p>
            <a:r>
              <a:rPr lang="en-US" sz="2000" dirty="0" smtClean="0"/>
              <a:t>• </a:t>
            </a:r>
            <a:r>
              <a:rPr lang="en-US" sz="2000" dirty="0"/>
              <a:t>Model S, Model X, and Model 3.</a:t>
            </a:r>
          </a:p>
          <a:p>
            <a:r>
              <a:rPr lang="en-US" sz="2000" dirty="0"/>
              <a:t>• </a:t>
            </a:r>
            <a:r>
              <a:rPr lang="en-US" sz="2000" dirty="0" smtClean="0"/>
              <a:t>Power wall</a:t>
            </a:r>
            <a:r>
              <a:rPr lang="en-US" sz="2000" dirty="0"/>
              <a:t>, solar roof tiles, and complete </a:t>
            </a:r>
            <a:r>
              <a:rPr lang="en-US" sz="2000" dirty="0" smtClean="0"/>
              <a:t>rooftop solar </a:t>
            </a:r>
            <a:r>
              <a:rPr lang="en-US" sz="2000" dirty="0"/>
              <a:t>systems.</a:t>
            </a:r>
          </a:p>
        </p:txBody>
      </p:sp>
      <p:pic>
        <p:nvPicPr>
          <p:cNvPr id="4" name="Picture 3"/>
          <p:cNvPicPr>
            <a:picLocks noChangeAspect="1"/>
          </p:cNvPicPr>
          <p:nvPr/>
        </p:nvPicPr>
        <p:blipFill>
          <a:blip r:embed="rId3"/>
          <a:stretch>
            <a:fillRect/>
          </a:stretch>
        </p:blipFill>
        <p:spPr>
          <a:xfrm>
            <a:off x="8462340" y="2384582"/>
            <a:ext cx="2495898" cy="2905530"/>
          </a:xfrm>
          <a:prstGeom prst="rect">
            <a:avLst/>
          </a:prstGeom>
        </p:spPr>
      </p:pic>
    </p:spTree>
    <p:extLst>
      <p:ext uri="{BB962C8B-B14F-4D97-AF65-F5344CB8AC3E}">
        <p14:creationId xmlns:p14="http://schemas.microsoft.com/office/powerpoint/2010/main" val="578307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smtClean="0"/>
              <a:t>12- </a:t>
            </a:r>
            <a:r>
              <a:rPr lang="en-US" sz="2400" b="1" dirty="0" err="1" smtClean="0"/>
              <a:t>Uber</a:t>
            </a:r>
            <a:endParaRPr lang="en-US" sz="2400" b="1" dirty="0" smtClean="0"/>
          </a:p>
          <a:p>
            <a:r>
              <a:rPr lang="en-US" sz="2000" b="1" dirty="0" smtClean="0"/>
              <a:t>Core Competencies</a:t>
            </a:r>
          </a:p>
          <a:p>
            <a:r>
              <a:rPr lang="en-US" sz="2000" dirty="0"/>
              <a:t>• Superior mobile-app–based transportation and logistics</a:t>
            </a:r>
          </a:p>
          <a:p>
            <a:r>
              <a:rPr lang="en-US" sz="2000" dirty="0"/>
              <a:t>expertise focused on cities, but on global scale.</a:t>
            </a:r>
          </a:p>
          <a:p>
            <a:endParaRPr lang="en-US" sz="2000" b="1" dirty="0" smtClean="0"/>
          </a:p>
          <a:p>
            <a:r>
              <a:rPr lang="en-US" sz="2000" b="1" dirty="0"/>
              <a:t>Application </a:t>
            </a:r>
            <a:r>
              <a:rPr lang="en-US" sz="2000" b="1" dirty="0" smtClean="0"/>
              <a:t>Examples</a:t>
            </a:r>
          </a:p>
          <a:p>
            <a:r>
              <a:rPr lang="en-US" sz="2000" dirty="0"/>
              <a:t>• </a:t>
            </a:r>
            <a:r>
              <a:rPr lang="en-US" sz="2000" dirty="0" err="1"/>
              <a:t>Uber</a:t>
            </a:r>
            <a:r>
              <a:rPr lang="en-US" sz="2000" dirty="0"/>
              <a:t>, </a:t>
            </a:r>
            <a:r>
              <a:rPr lang="en-US" sz="2000" dirty="0" err="1"/>
              <a:t>UberX</a:t>
            </a:r>
            <a:r>
              <a:rPr lang="en-US" sz="2000" dirty="0"/>
              <a:t>, </a:t>
            </a:r>
            <a:r>
              <a:rPr lang="en-US" sz="2000" dirty="0" err="1"/>
              <a:t>UberBlack</a:t>
            </a:r>
            <a:r>
              <a:rPr lang="en-US" sz="2000" dirty="0"/>
              <a:t>, </a:t>
            </a:r>
            <a:r>
              <a:rPr lang="en-US" sz="2000" dirty="0" err="1"/>
              <a:t>UberLUX</a:t>
            </a:r>
            <a:r>
              <a:rPr lang="en-US" sz="2000" dirty="0"/>
              <a:t>, </a:t>
            </a:r>
            <a:r>
              <a:rPr lang="en-US" sz="2000" dirty="0" err="1"/>
              <a:t>UberSUV</a:t>
            </a:r>
            <a:r>
              <a:rPr lang="en-US" sz="2000" dirty="0"/>
              <a:t>, etc.</a:t>
            </a:r>
          </a:p>
          <a:p>
            <a:endParaRPr lang="en-US" sz="2000" dirty="0"/>
          </a:p>
        </p:txBody>
      </p:sp>
      <p:pic>
        <p:nvPicPr>
          <p:cNvPr id="7" name="Picture 6"/>
          <p:cNvPicPr>
            <a:picLocks noChangeAspect="1"/>
          </p:cNvPicPr>
          <p:nvPr/>
        </p:nvPicPr>
        <p:blipFill>
          <a:blip r:embed="rId3"/>
          <a:stretch>
            <a:fillRect/>
          </a:stretch>
        </p:blipFill>
        <p:spPr>
          <a:xfrm>
            <a:off x="7034142" y="2155119"/>
            <a:ext cx="4248743" cy="3362794"/>
          </a:xfrm>
          <a:prstGeom prst="rect">
            <a:avLst/>
          </a:prstGeom>
        </p:spPr>
      </p:pic>
    </p:spTree>
    <p:extLst>
      <p:ext uri="{BB962C8B-B14F-4D97-AF65-F5344CB8AC3E}">
        <p14:creationId xmlns:p14="http://schemas.microsoft.com/office/powerpoint/2010/main" val="380384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19630073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anose="02020603050405020304" pitchFamily="18" charset="0"/>
                <a:cs typeface="Times New Roman" panose="02020603050405020304" pitchFamily="18" charset="0"/>
              </a:rPr>
              <a:t>To gain a deeper understanding of how the interplay between resources and capabilities creates core competencies that drive firm activities leading to competitive advantage, we turn to the resource-based view of the firm. This model systematically aids in identifying core competencies. As the name suggests, this model sees resources as key to superior firm performance. Resources fall broadly into two categories:</a:t>
            </a:r>
          </a:p>
          <a:p>
            <a:r>
              <a:rPr lang="en-US" sz="2400" dirty="0" smtClean="0">
                <a:solidFill>
                  <a:schemeClr val="tx1"/>
                </a:solidFill>
                <a:latin typeface="Times New Roman" panose="02020603050405020304" pitchFamily="18" charset="0"/>
                <a:cs typeface="Times New Roman" panose="02020603050405020304" pitchFamily="18" charset="0"/>
              </a:rPr>
              <a:t>Tangible </a:t>
            </a:r>
            <a:r>
              <a:rPr lang="en-US" sz="2400" dirty="0">
                <a:solidFill>
                  <a:schemeClr val="tx1"/>
                </a:solidFill>
                <a:latin typeface="Times New Roman" panose="02020603050405020304" pitchFamily="18" charset="0"/>
                <a:cs typeface="Times New Roman" panose="02020603050405020304" pitchFamily="18" charset="0"/>
              </a:rPr>
              <a:t>and </a:t>
            </a:r>
            <a:r>
              <a:rPr lang="en-US" sz="2400" dirty="0" smtClean="0">
                <a:solidFill>
                  <a:schemeClr val="tx1"/>
                </a:solidFill>
                <a:latin typeface="Times New Roman" panose="02020603050405020304" pitchFamily="18" charset="0"/>
                <a:cs typeface="Times New Roman" panose="02020603050405020304" pitchFamily="18" charset="0"/>
              </a:rPr>
              <a:t>Intangible</a:t>
            </a:r>
            <a:r>
              <a:rPr lang="en-US" sz="2400" dirty="0">
                <a:solidFill>
                  <a:schemeClr val="tx1"/>
                </a:solidFill>
                <a:latin typeface="Times New Roman" panose="02020603050405020304" pitchFamily="18" charset="0"/>
                <a:cs typeface="Times New Roman" panose="02020603050405020304" pitchFamily="18" charset="0"/>
              </a:rPr>
              <a:t>. Tangible resources have physical attributes and are visible.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19250"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269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19250" cy="200054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Compare </a:t>
            </a:r>
            <a:r>
              <a:rPr lang="en-US" sz="2800" b="1" dirty="0">
                <a:latin typeface="Times New Roman" panose="02020603050405020304" pitchFamily="18" charset="0"/>
                <a:cs typeface="Times New Roman" panose="02020603050405020304" pitchFamily="18" charset="0"/>
              </a:rPr>
              <a:t>and contrast tangible </a:t>
            </a:r>
            <a:r>
              <a:rPr lang="en-US" sz="2800" b="1" dirty="0" smtClean="0">
                <a:latin typeface="Times New Roman" panose="02020603050405020304" pitchFamily="18" charset="0"/>
                <a:cs typeface="Times New Roman" panose="02020603050405020304" pitchFamily="18" charset="0"/>
              </a:rPr>
              <a:t>and intangible resources</a:t>
            </a:r>
            <a:r>
              <a:rPr lang="en-US" sz="2800" b="1" dirty="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Tangible resources have physical attributes and are visible.</a:t>
            </a:r>
          </a:p>
          <a:p>
            <a:r>
              <a:rPr lang="en-US" sz="2400" dirty="0">
                <a:latin typeface="Times New Roman" panose="02020603050405020304" pitchFamily="18" charset="0"/>
                <a:cs typeface="Times New Roman" panose="02020603050405020304" pitchFamily="18" charset="0"/>
              </a:rPr>
              <a:t>■ Intangible resources have no physical attributes and are invisible.</a:t>
            </a:r>
          </a:p>
          <a:p>
            <a:r>
              <a:rPr lang="en-US" sz="2400" dirty="0">
                <a:latin typeface="Times New Roman" panose="02020603050405020304" pitchFamily="18" charset="0"/>
                <a:cs typeface="Times New Roman" panose="02020603050405020304" pitchFamily="18" charset="0"/>
              </a:rPr>
              <a:t>■ Competitive advantage is more likely to be based on intangible resources.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Tree>
    <p:extLst>
      <p:ext uri="{BB962C8B-B14F-4D97-AF65-F5344CB8AC3E}">
        <p14:creationId xmlns:p14="http://schemas.microsoft.com/office/powerpoint/2010/main" val="2298155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chemeClr val="tx1"/>
                </a:solidFill>
              </a:rPr>
              <a:t>1- Tangible - Resource</a:t>
            </a:r>
            <a:endParaRPr lang="en-US" sz="2400" b="1" dirty="0">
              <a:solidFill>
                <a:schemeClr val="tx1"/>
              </a:solidFill>
            </a:endParaRPr>
          </a:p>
          <a:p>
            <a:r>
              <a:rPr lang="en-US" sz="2400" dirty="0" smtClean="0">
                <a:solidFill>
                  <a:schemeClr val="tx1"/>
                </a:solidFill>
              </a:rPr>
              <a:t>Visible, Physical </a:t>
            </a:r>
            <a:r>
              <a:rPr lang="en-US" sz="2400" dirty="0">
                <a:solidFill>
                  <a:schemeClr val="tx1"/>
                </a:solidFill>
              </a:rPr>
              <a:t>Attributes</a:t>
            </a:r>
          </a:p>
          <a:p>
            <a:pPr marL="342900" indent="-342900">
              <a:buFont typeface="Wingdings" panose="05000000000000000000" pitchFamily="2" charset="2"/>
              <a:buChar char="Ø"/>
            </a:pPr>
            <a:r>
              <a:rPr lang="en-US" sz="2400" dirty="0">
                <a:solidFill>
                  <a:schemeClr val="tx1"/>
                </a:solidFill>
              </a:rPr>
              <a:t>• Labor</a:t>
            </a:r>
          </a:p>
          <a:p>
            <a:pPr marL="342900" indent="-342900">
              <a:buFont typeface="Wingdings" panose="05000000000000000000" pitchFamily="2" charset="2"/>
              <a:buChar char="Ø"/>
            </a:pPr>
            <a:r>
              <a:rPr lang="en-US" sz="2400" dirty="0">
                <a:solidFill>
                  <a:schemeClr val="tx1"/>
                </a:solidFill>
              </a:rPr>
              <a:t>• Capital</a:t>
            </a:r>
          </a:p>
          <a:p>
            <a:pPr marL="342900" indent="-342900">
              <a:buFont typeface="Wingdings" panose="05000000000000000000" pitchFamily="2" charset="2"/>
              <a:buChar char="Ø"/>
            </a:pPr>
            <a:r>
              <a:rPr lang="en-US" sz="2400" dirty="0">
                <a:solidFill>
                  <a:schemeClr val="tx1"/>
                </a:solidFill>
              </a:rPr>
              <a:t>• Land</a:t>
            </a:r>
          </a:p>
          <a:p>
            <a:pPr marL="342900" indent="-342900">
              <a:buFont typeface="Wingdings" panose="05000000000000000000" pitchFamily="2" charset="2"/>
              <a:buChar char="Ø"/>
            </a:pPr>
            <a:r>
              <a:rPr lang="en-US" sz="2400" dirty="0">
                <a:solidFill>
                  <a:schemeClr val="tx1"/>
                </a:solidFill>
              </a:rPr>
              <a:t>• Buildings</a:t>
            </a:r>
          </a:p>
          <a:p>
            <a:pPr marL="342900" indent="-342900">
              <a:buFont typeface="Wingdings" panose="05000000000000000000" pitchFamily="2" charset="2"/>
              <a:buChar char="Ø"/>
            </a:pPr>
            <a:r>
              <a:rPr lang="en-US" sz="2400" dirty="0">
                <a:solidFill>
                  <a:schemeClr val="tx1"/>
                </a:solidFill>
              </a:rPr>
              <a:t>• Plant</a:t>
            </a:r>
          </a:p>
          <a:p>
            <a:pPr marL="342900" indent="-342900">
              <a:buFont typeface="Wingdings" panose="05000000000000000000" pitchFamily="2" charset="2"/>
              <a:buChar char="Ø"/>
            </a:pPr>
            <a:r>
              <a:rPr lang="en-US" sz="2400" dirty="0">
                <a:solidFill>
                  <a:schemeClr val="tx1"/>
                </a:solidFill>
              </a:rPr>
              <a:t>• Equipment</a:t>
            </a:r>
          </a:p>
          <a:p>
            <a:pPr marL="342900" indent="-342900">
              <a:buFont typeface="Wingdings" panose="05000000000000000000" pitchFamily="2" charset="2"/>
              <a:buChar char="Ø"/>
            </a:pPr>
            <a:r>
              <a:rPr lang="en-US" sz="2400" dirty="0">
                <a:solidFill>
                  <a:schemeClr val="tx1"/>
                </a:solidFill>
              </a:rPr>
              <a:t>• Supplies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4851043" y="2598821"/>
            <a:ext cx="5106113" cy="2905467"/>
          </a:xfrm>
          <a:prstGeom prst="rect">
            <a:avLst/>
          </a:prstGeom>
        </p:spPr>
      </p:pic>
    </p:spTree>
    <p:extLst>
      <p:ext uri="{BB962C8B-B14F-4D97-AF65-F5344CB8AC3E}">
        <p14:creationId xmlns:p14="http://schemas.microsoft.com/office/powerpoint/2010/main" val="1059469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77794" y="2356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Intangible </a:t>
            </a:r>
            <a:r>
              <a:rPr lang="en-US" sz="2400" b="1" dirty="0" smtClean="0">
                <a:solidFill>
                  <a:schemeClr val="tx1"/>
                </a:solidFill>
              </a:rPr>
              <a:t>– Resource</a:t>
            </a:r>
          </a:p>
          <a:p>
            <a:r>
              <a:rPr lang="en-US" sz="2400" dirty="0" smtClean="0">
                <a:solidFill>
                  <a:schemeClr val="tx1"/>
                </a:solidFill>
              </a:rPr>
              <a:t>Invisible, No </a:t>
            </a:r>
            <a:r>
              <a:rPr lang="en-US" sz="2400" dirty="0">
                <a:solidFill>
                  <a:schemeClr val="tx1"/>
                </a:solidFill>
              </a:rPr>
              <a:t>Physical Attributes</a:t>
            </a:r>
          </a:p>
          <a:p>
            <a:endParaRPr lang="en-US" sz="2400" b="1" dirty="0">
              <a:solidFill>
                <a:schemeClr val="tx1"/>
              </a:solidFill>
            </a:endParaRPr>
          </a:p>
          <a:p>
            <a:pPr marL="342900" indent="-342900">
              <a:buFont typeface="Wingdings" panose="05000000000000000000" pitchFamily="2" charset="2"/>
              <a:buChar char="Ø"/>
            </a:pPr>
            <a:r>
              <a:rPr lang="en-US" sz="2400" dirty="0">
                <a:solidFill>
                  <a:schemeClr val="tx1"/>
                </a:solidFill>
              </a:rPr>
              <a:t>• Culture</a:t>
            </a:r>
          </a:p>
          <a:p>
            <a:pPr marL="342900" indent="-342900">
              <a:buFont typeface="Wingdings" panose="05000000000000000000" pitchFamily="2" charset="2"/>
              <a:buChar char="Ø"/>
            </a:pPr>
            <a:r>
              <a:rPr lang="en-US" sz="2400" dirty="0">
                <a:solidFill>
                  <a:schemeClr val="tx1"/>
                </a:solidFill>
              </a:rPr>
              <a:t>• Knowledge</a:t>
            </a:r>
          </a:p>
          <a:p>
            <a:pPr marL="342900" indent="-342900">
              <a:buFont typeface="Wingdings" panose="05000000000000000000" pitchFamily="2" charset="2"/>
              <a:buChar char="Ø"/>
            </a:pPr>
            <a:r>
              <a:rPr lang="en-US" sz="2400" dirty="0">
                <a:solidFill>
                  <a:schemeClr val="tx1"/>
                </a:solidFill>
              </a:rPr>
              <a:t>• Brand Equity</a:t>
            </a:r>
          </a:p>
          <a:p>
            <a:pPr marL="342900" indent="-342900">
              <a:buFont typeface="Wingdings" panose="05000000000000000000" pitchFamily="2" charset="2"/>
              <a:buChar char="Ø"/>
            </a:pPr>
            <a:r>
              <a:rPr lang="en-US" sz="2400" dirty="0">
                <a:solidFill>
                  <a:schemeClr val="tx1"/>
                </a:solidFill>
              </a:rPr>
              <a:t>• Reputation</a:t>
            </a:r>
          </a:p>
          <a:p>
            <a:pPr marL="342900" indent="-342900">
              <a:buFont typeface="Wingdings" panose="05000000000000000000" pitchFamily="2" charset="2"/>
              <a:buChar char="Ø"/>
            </a:pPr>
            <a:r>
              <a:rPr lang="en-US" sz="2400" dirty="0">
                <a:solidFill>
                  <a:schemeClr val="tx1"/>
                </a:solidFill>
              </a:rPr>
              <a:t>• Intellectual </a:t>
            </a:r>
            <a:r>
              <a:rPr lang="en-US" sz="2400" dirty="0" smtClean="0">
                <a:solidFill>
                  <a:schemeClr val="tx1"/>
                </a:solidFill>
              </a:rPr>
              <a:t>Property;</a:t>
            </a:r>
          </a:p>
          <a:p>
            <a:r>
              <a:rPr lang="en-US" sz="2400" dirty="0" smtClean="0">
                <a:solidFill>
                  <a:schemeClr val="tx1"/>
                </a:solidFill>
              </a:rPr>
              <a:t>“Patents, Designs, Copyrights, Trademarks, Trade Secrets”</a:t>
            </a:r>
            <a:endParaRPr lang="en-US" sz="2400" dirty="0">
              <a:solidFill>
                <a:schemeClr val="tx1"/>
              </a:solidFill>
              <a:latin typeface="Times New Roman" panose="02020603050405020304" pitchFamily="18" charset="0"/>
              <a:cs typeface="Times New Roman" panose="02020603050405020304" pitchFamily="18" charset="0"/>
            </a:endParaRPr>
          </a:p>
          <a:p>
            <a:endParaRPr lang="en-US" sz="2400" dirty="0" smtClean="0">
              <a:solidFill>
                <a:schemeClr val="tx1"/>
              </a:solidFill>
            </a:endParaRPr>
          </a:p>
          <a:p>
            <a:pPr marL="342900" indent="-342900">
              <a:buFont typeface="Wingdings" panose="05000000000000000000" pitchFamily="2" charset="2"/>
              <a:buChar char="Ø"/>
            </a:pP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5698601" y="3192378"/>
            <a:ext cx="4544059" cy="2065035"/>
          </a:xfrm>
          <a:prstGeom prst="rect">
            <a:avLst/>
          </a:prstGeom>
        </p:spPr>
      </p:pic>
    </p:spTree>
    <p:extLst>
      <p:ext uri="{BB962C8B-B14F-4D97-AF65-F5344CB8AC3E}">
        <p14:creationId xmlns:p14="http://schemas.microsoft.com/office/powerpoint/2010/main" val="1122181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19250"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8995705"/>
              </p:ext>
            </p:extLst>
          </p:nvPr>
        </p:nvGraphicFramePr>
        <p:xfrm>
          <a:off x="1153149" y="1980948"/>
          <a:ext cx="9758624" cy="3905719"/>
        </p:xfrm>
        <a:graphic>
          <a:graphicData uri="http://schemas.openxmlformats.org/drawingml/2006/table">
            <a:tbl>
              <a:tblPr>
                <a:tableStyleId>{5C22544A-7EE6-4342-B048-85BDC9FD1C3A}</a:tableStyleId>
              </a:tblPr>
              <a:tblGrid>
                <a:gridCol w="1673400"/>
                <a:gridCol w="2775284"/>
                <a:gridCol w="2614863"/>
                <a:gridCol w="2695077"/>
              </a:tblGrid>
              <a:tr h="1083444">
                <a:tc>
                  <a:txBody>
                    <a:bodyPr/>
                    <a:lstStyle/>
                    <a:p>
                      <a:pPr algn="ctr" fontAlgn="ctr"/>
                      <a:r>
                        <a:rPr lang="en-US" sz="2400" b="1" u="none" strike="noStrike" dirty="0">
                          <a:effectLst/>
                        </a:rPr>
                        <a:t>Rank and  position</a:t>
                      </a:r>
                      <a:endParaRPr lang="en-US" sz="2400" b="1"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dirty="0">
                          <a:effectLst/>
                        </a:rPr>
                        <a:t>Company</a:t>
                      </a:r>
                      <a:endParaRPr lang="en-US" sz="2400" b="1"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a:effectLst/>
                        </a:rPr>
                        <a:t>Total Intangible Value (USD $bn)</a:t>
                      </a:r>
                      <a:endParaRPr lang="en-US" sz="2400" b="1"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a:effectLst/>
                        </a:rPr>
                        <a:t>Total Intangible Value/Enterprise Value (%)</a:t>
                      </a:r>
                      <a:endParaRPr lang="en-US" sz="2400" b="1" i="0" u="none" strike="noStrike">
                        <a:solidFill>
                          <a:srgbClr val="212529"/>
                        </a:solidFill>
                        <a:effectLst/>
                        <a:latin typeface="Arial" panose="020B0604020202020204" pitchFamily="34" charset="0"/>
                      </a:endParaRPr>
                    </a:p>
                  </a:txBody>
                  <a:tcPr marL="9525" marR="9525" marT="9525" marB="0" anchor="ctr"/>
                </a:tc>
              </a:tr>
              <a:tr h="556729">
                <a:tc>
                  <a:txBody>
                    <a:bodyPr/>
                    <a:lstStyle/>
                    <a:p>
                      <a:pPr algn="ctr" fontAlgn="ctr"/>
                      <a:r>
                        <a:rPr lang="en-US" sz="2400" b="0" u="none" strike="noStrike" dirty="0">
                          <a:effectLst/>
                        </a:rPr>
                        <a:t>1</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Amazon.com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827</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96%</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dirty="0">
                          <a:effectLst/>
                        </a:rPr>
                        <a:t>2</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Microsoft Corp</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686</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95%</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a:effectLst/>
                        </a:rPr>
                        <a:t>3</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Apple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648</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85%</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a:effectLst/>
                        </a:rPr>
                        <a:t>4</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Alphabet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576</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80%</a:t>
                      </a:r>
                      <a:endParaRPr lang="en-US" sz="2400" b="0" i="0" u="none" strike="noStrike" dirty="0">
                        <a:solidFill>
                          <a:srgbClr val="212529"/>
                        </a:solidFill>
                        <a:effectLst/>
                        <a:latin typeface="Arial" panose="020B0604020202020204" pitchFamily="34" charset="0"/>
                      </a:endParaRPr>
                    </a:p>
                  </a:txBody>
                  <a:tcPr marL="9525" marR="9525" marT="9525" marB="0" anchor="ctr"/>
                </a:tc>
              </a:tr>
              <a:tr h="556729">
                <a:tc>
                  <a:txBody>
                    <a:bodyPr/>
                    <a:lstStyle/>
                    <a:p>
                      <a:pPr algn="ctr" fontAlgn="ctr"/>
                      <a:r>
                        <a:rPr lang="en-US" sz="2400" b="0" u="none" strike="noStrike">
                          <a:effectLst/>
                        </a:rPr>
                        <a:t>5</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err="1">
                          <a:effectLst/>
                        </a:rPr>
                        <a:t>Alibaba</a:t>
                      </a:r>
                      <a:r>
                        <a:rPr lang="en-US" sz="2400" b="0" u="none" strike="noStrike" dirty="0">
                          <a:effectLst/>
                        </a:rPr>
                        <a:t> Group Holding</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478</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93%</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a:effectLst/>
                        </a:rPr>
                        <a:t>6</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a:effectLst/>
                        </a:rPr>
                        <a:t>Facebook Inc</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470</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89%</a:t>
                      </a:r>
                      <a:endParaRPr lang="en-US" sz="2400" b="0" i="0" u="none" strike="noStrike" dirty="0">
                        <a:solidFill>
                          <a:srgbClr val="212529"/>
                        </a:solidFill>
                        <a:effectLst/>
                        <a:latin typeface="Arial" panose="020B0604020202020204" pitchFamily="34" charset="0"/>
                      </a:endParaRPr>
                    </a:p>
                  </a:txBody>
                  <a:tcPr marL="9525" marR="9525" marT="9525" marB="0" anchor="ctr"/>
                </a:tc>
              </a:tr>
            </a:tbl>
          </a:graphicData>
        </a:graphic>
      </p:graphicFrame>
    </p:spTree>
    <p:extLst>
      <p:ext uri="{BB962C8B-B14F-4D97-AF65-F5344CB8AC3E}">
        <p14:creationId xmlns:p14="http://schemas.microsoft.com/office/powerpoint/2010/main" val="357275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5745370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79860" y="17859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anose="02020603050405020304" pitchFamily="18" charset="0"/>
                <a:cs typeface="Times New Roman" panose="02020603050405020304" pitchFamily="18" charset="0"/>
              </a:rPr>
              <a:t>Our tool for evaluating a firm’s resource endowments is a framework that answers the question of what resource attributes underpin competitive advantage. This framework is implied in the resource-based model, identifying certain types of resources as key to superior firm performance. For a resource to be the basis of a competitive advantage, it must </a:t>
            </a:r>
            <a:r>
              <a:rPr lang="en-US" sz="2400" dirty="0" smtClean="0">
                <a:solidFill>
                  <a:schemeClr val="tx1"/>
                </a:solidFill>
                <a:latin typeface="Times New Roman" panose="02020603050405020304" pitchFamily="18" charset="0"/>
                <a:cs typeface="Times New Roman" panose="02020603050405020304" pitchFamily="18" charset="0"/>
              </a:rPr>
              <a:t>be;</a:t>
            </a:r>
          </a:p>
          <a:p>
            <a:endParaRPr lang="en-US" sz="2400" dirty="0">
              <a:solidFill>
                <a:schemeClr val="tx1"/>
              </a:solidFill>
              <a:latin typeface="Times New Roman" panose="02020603050405020304" pitchFamily="18" charset="0"/>
              <a:cs typeface="Times New Roman" panose="02020603050405020304" pitchFamily="18" charset="0"/>
            </a:endParaRP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Valuable,</a:t>
            </a: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Rare, and </a:t>
            </a:r>
            <a:endParaRPr lang="en-US" sz="2400" dirty="0" smtClean="0">
              <a:solidFill>
                <a:schemeClr val="tx1"/>
              </a:solidFill>
              <a:latin typeface="Times New Roman" panose="02020603050405020304" pitchFamily="18" charset="0"/>
              <a:cs typeface="Times New Roman" panose="02020603050405020304" pitchFamily="18" charset="0"/>
            </a:endParaRPr>
          </a:p>
          <a:p>
            <a:pPr marL="457200" indent="-457200">
              <a:buFont typeface="+mj-lt"/>
              <a:buAutoNum type="arabicParenR"/>
            </a:pPr>
            <a:r>
              <a:rPr lang="en-US" sz="2400" dirty="0" smtClean="0">
                <a:solidFill>
                  <a:schemeClr val="tx1"/>
                </a:solidFill>
                <a:latin typeface="Times New Roman" panose="02020603050405020304" pitchFamily="18" charset="0"/>
                <a:cs typeface="Times New Roman" panose="02020603050405020304" pitchFamily="18" charset="0"/>
              </a:rPr>
              <a:t>Costly to Imitate</a:t>
            </a:r>
            <a:r>
              <a:rPr lang="en-US" sz="2400" dirty="0">
                <a:solidFill>
                  <a:schemeClr val="tx1"/>
                </a:solidFill>
                <a:latin typeface="Times New Roman" panose="02020603050405020304" pitchFamily="18" charset="0"/>
                <a:cs typeface="Times New Roman" panose="02020603050405020304" pitchFamily="18" charset="0"/>
              </a:rPr>
              <a:t>. </a:t>
            </a:r>
            <a:endParaRPr lang="en-US" sz="2400" dirty="0" smtClean="0">
              <a:solidFill>
                <a:schemeClr val="tx1"/>
              </a:solidFill>
              <a:latin typeface="Times New Roman" panose="02020603050405020304" pitchFamily="18" charset="0"/>
              <a:cs typeface="Times New Roman" panose="02020603050405020304" pitchFamily="18" charset="0"/>
            </a:endParaRPr>
          </a:p>
          <a:p>
            <a:pPr marL="457200" indent="-457200">
              <a:buFont typeface="+mj-lt"/>
              <a:buAutoNum type="arabicParenR"/>
            </a:pPr>
            <a:r>
              <a:rPr lang="en-US" sz="2400" dirty="0" smtClean="0">
                <a:solidFill>
                  <a:schemeClr val="tx1"/>
                </a:solidFill>
                <a:latin typeface="Times New Roman" panose="02020603050405020304" pitchFamily="18" charset="0"/>
                <a:cs typeface="Times New Roman" panose="02020603050405020304" pitchFamily="18" charset="0"/>
              </a:rPr>
              <a:t>And </a:t>
            </a:r>
            <a:r>
              <a:rPr lang="en-US" sz="2400" dirty="0">
                <a:solidFill>
                  <a:schemeClr val="tx1"/>
                </a:solidFill>
                <a:latin typeface="Times New Roman" panose="02020603050405020304" pitchFamily="18" charset="0"/>
                <a:cs typeface="Times New Roman" panose="02020603050405020304" pitchFamily="18" charset="0"/>
              </a:rPr>
              <a:t>finally, the firm itself must </a:t>
            </a:r>
            <a:r>
              <a:rPr lang="en-US" sz="2400" dirty="0" smtClean="0">
                <a:solidFill>
                  <a:schemeClr val="tx1"/>
                </a:solidFill>
                <a:latin typeface="Times New Roman" panose="02020603050405020304" pitchFamily="18" charset="0"/>
                <a:cs typeface="Times New Roman" panose="02020603050405020304" pitchFamily="18" charset="0"/>
              </a:rPr>
              <a:t>be Organized </a:t>
            </a:r>
            <a:r>
              <a:rPr lang="en-US" sz="2400" dirty="0">
                <a:solidFill>
                  <a:schemeClr val="tx1"/>
                </a:solidFill>
                <a:latin typeface="Times New Roman" panose="02020603050405020304" pitchFamily="18" charset="0"/>
                <a:cs typeface="Times New Roman" panose="02020603050405020304" pitchFamily="18" charset="0"/>
              </a:rPr>
              <a:t>to capture the value of the resource.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405324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83770" y="2087525"/>
            <a:ext cx="10508343" cy="3863331"/>
          </a:xfrm>
          <a:prstGeom prst="rect">
            <a:avLst/>
          </a:prstGeom>
        </p:spPr>
      </p:pic>
    </p:spTree>
    <p:extLst>
      <p:ext uri="{BB962C8B-B14F-4D97-AF65-F5344CB8AC3E}">
        <p14:creationId xmlns:p14="http://schemas.microsoft.com/office/powerpoint/2010/main" val="205740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1- Valuable </a:t>
            </a:r>
          </a:p>
          <a:p>
            <a:r>
              <a:rPr lang="en-US" sz="2400" dirty="0" smtClean="0">
                <a:solidFill>
                  <a:schemeClr val="tx1"/>
                </a:solidFill>
                <a:latin typeface="Times New Roman" panose="02020603050405020304" pitchFamily="18" charset="0"/>
                <a:cs typeface="Times New Roman" panose="02020603050405020304" pitchFamily="18" charset="0"/>
              </a:rPr>
              <a:t>A </a:t>
            </a:r>
            <a:r>
              <a:rPr lang="en-US" sz="2400" dirty="0">
                <a:solidFill>
                  <a:schemeClr val="tx1"/>
                </a:solidFill>
                <a:latin typeface="Times New Roman" panose="02020603050405020304" pitchFamily="18" charset="0"/>
                <a:cs typeface="Times New Roman" panose="02020603050405020304" pitchFamily="18" charset="0"/>
              </a:rPr>
              <a:t>valuable resource is one that enables the firm to exploit an external opportunity or offset an external threat. This has a positive effect on a firm’s competitive advantage. In particular, a valuable resource enables a firm to increase its economic value creation (V − C). Revenues rise if a firm is able to increase the perceived value of its product or service in the eyes of consumers by offering superior design and adding attractive features (assuming costs are not increasing).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813191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1- Valuable </a:t>
            </a:r>
          </a:p>
          <a:p>
            <a:r>
              <a:rPr lang="en-US" sz="2400" dirty="0">
                <a:solidFill>
                  <a:schemeClr val="tx1"/>
                </a:solidFill>
                <a:latin typeface="Times New Roman" panose="02020603050405020304" pitchFamily="18" charset="0"/>
                <a:cs typeface="Times New Roman" panose="02020603050405020304" pitchFamily="18" charset="0"/>
              </a:rPr>
              <a:t>For example, Beats Electronics’ ability to design and market premium headphones that bestow a certain air of coolness upon wearers is a valuable resource. The profit margins for Beats designer headphones are astronomical: The production cost for its headphones is estimated to be no more than </a:t>
            </a:r>
            <a:r>
              <a:rPr lang="en-US" sz="2400" b="1" dirty="0">
                <a:solidFill>
                  <a:schemeClr val="tx1"/>
                </a:solidFill>
                <a:latin typeface="Times New Roman" panose="02020603050405020304" pitchFamily="18" charset="0"/>
                <a:cs typeface="Times New Roman" panose="02020603050405020304" pitchFamily="18" charset="0"/>
              </a:rPr>
              <a:t>$15</a:t>
            </a:r>
            <a:r>
              <a:rPr lang="en-US" sz="2400" dirty="0">
                <a:solidFill>
                  <a:schemeClr val="tx1"/>
                </a:solidFill>
                <a:latin typeface="Times New Roman" panose="02020603050405020304" pitchFamily="18" charset="0"/>
                <a:cs typeface="Times New Roman" panose="02020603050405020304" pitchFamily="18" charset="0"/>
              </a:rPr>
              <a:t>, while they retail for </a:t>
            </a:r>
            <a:r>
              <a:rPr lang="en-US" sz="2400" b="1" dirty="0">
                <a:solidFill>
                  <a:schemeClr val="tx1"/>
                </a:solidFill>
                <a:latin typeface="Times New Roman" panose="02020603050405020304" pitchFamily="18" charset="0"/>
                <a:cs typeface="Times New Roman" panose="02020603050405020304" pitchFamily="18" charset="0"/>
              </a:rPr>
              <a:t>$150 to $450</a:t>
            </a:r>
            <a:r>
              <a:rPr lang="en-US" sz="2400" dirty="0">
                <a:solidFill>
                  <a:schemeClr val="tx1"/>
                </a:solidFill>
                <a:latin typeface="Times New Roman" panose="02020603050405020304" pitchFamily="18" charset="0"/>
                <a:cs typeface="Times New Roman" panose="02020603050405020304" pitchFamily="18" charset="0"/>
              </a:rPr>
              <a:t>, with some special editions over </a:t>
            </a:r>
            <a:r>
              <a:rPr lang="en-US" sz="2400" b="1" dirty="0">
                <a:solidFill>
                  <a:schemeClr val="tx1"/>
                </a:solidFill>
                <a:latin typeface="Times New Roman" panose="02020603050405020304" pitchFamily="18" charset="0"/>
                <a:cs typeface="Times New Roman" panose="02020603050405020304" pitchFamily="18" charset="0"/>
              </a:rPr>
              <a:t>$1,000</a:t>
            </a:r>
            <a:r>
              <a:rPr lang="en-US" sz="2400" dirty="0">
                <a:solidFill>
                  <a:schemeClr val="tx1"/>
                </a:solidFill>
                <a:latin typeface="Times New Roman" panose="02020603050405020304" pitchFamily="18" charset="0"/>
                <a:cs typeface="Times New Roman" panose="02020603050405020304" pitchFamily="18" charset="0"/>
              </a:rPr>
              <a:t>. Thus, Beats’ competency in designing and marketing premium headphones is a valuable resource in the VRIO framework.</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9" name="Picture 8"/>
          <p:cNvPicPr>
            <a:picLocks noChangeAspect="1"/>
          </p:cNvPicPr>
          <p:nvPr/>
        </p:nvPicPr>
        <p:blipFill>
          <a:blip r:embed="rId3"/>
          <a:stretch>
            <a:fillRect/>
          </a:stretch>
        </p:blipFill>
        <p:spPr>
          <a:xfrm>
            <a:off x="9703448" y="1928724"/>
            <a:ext cx="985508" cy="901528"/>
          </a:xfrm>
          <a:prstGeom prst="rect">
            <a:avLst/>
          </a:prstGeom>
        </p:spPr>
      </p:pic>
    </p:spTree>
    <p:extLst>
      <p:ext uri="{BB962C8B-B14F-4D97-AF65-F5344CB8AC3E}">
        <p14:creationId xmlns:p14="http://schemas.microsoft.com/office/powerpoint/2010/main" val="52553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2- Rare</a:t>
            </a:r>
          </a:p>
          <a:p>
            <a:r>
              <a:rPr lang="en-US" sz="2400" dirty="0" smtClean="0">
                <a:solidFill>
                  <a:schemeClr val="tx1"/>
                </a:solidFill>
                <a:latin typeface="Times New Roman" panose="02020603050405020304" pitchFamily="18" charset="0"/>
                <a:cs typeface="Times New Roman" panose="02020603050405020304" pitchFamily="18" charset="0"/>
              </a:rPr>
              <a:t>A </a:t>
            </a:r>
            <a:r>
              <a:rPr lang="en-US" sz="2400" dirty="0">
                <a:solidFill>
                  <a:schemeClr val="tx1"/>
                </a:solidFill>
                <a:latin typeface="Times New Roman" panose="02020603050405020304" pitchFamily="18" charset="0"/>
                <a:cs typeface="Times New Roman" panose="02020603050405020304" pitchFamily="18" charset="0"/>
              </a:rPr>
              <a:t>resource is rare if only one or a few firms possess it. If the resource is common, it will result in perfect competition where no firm is able to maintain a competitive advantage. A resource that is valuable but not rare can lead to competitive parity at best. Beats Electronics’ ability and reach in product placement and celebrity endorsements that build its coolness factor are certainly rare. No other brand in the world, not even Apple or Nike, has such a large number of celebrities from music, movies, and sports using its product in public. Thus, this resource is not only valuable but also rare.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72242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Times New Roman" panose="02020603050405020304" pitchFamily="18" charset="0"/>
                <a:cs typeface="Times New Roman" panose="02020603050405020304" pitchFamily="18" charset="0"/>
              </a:rPr>
              <a:t>3- C</a:t>
            </a:r>
            <a:r>
              <a:rPr lang="en-US" sz="3200" b="1" dirty="0" smtClean="0">
                <a:solidFill>
                  <a:schemeClr val="tx1"/>
                </a:solidFill>
                <a:latin typeface="Times New Roman" panose="02020603050405020304" pitchFamily="18" charset="0"/>
                <a:cs typeface="Times New Roman" panose="02020603050405020304" pitchFamily="18" charset="0"/>
              </a:rPr>
              <a:t>ostly </a:t>
            </a:r>
            <a:r>
              <a:rPr lang="en-US" sz="3200" b="1" dirty="0">
                <a:solidFill>
                  <a:schemeClr val="tx1"/>
                </a:solidFill>
                <a:latin typeface="Times New Roman" panose="02020603050405020304" pitchFamily="18" charset="0"/>
                <a:cs typeface="Times New Roman" panose="02020603050405020304" pitchFamily="18" charset="0"/>
              </a:rPr>
              <a:t>to </a:t>
            </a:r>
            <a:r>
              <a:rPr lang="en-US" sz="3200" b="1" dirty="0" smtClean="0">
                <a:solidFill>
                  <a:schemeClr val="tx1"/>
                </a:solidFill>
                <a:latin typeface="Times New Roman" panose="02020603050405020304" pitchFamily="18" charset="0"/>
                <a:cs typeface="Times New Roman" panose="02020603050405020304" pitchFamily="18" charset="0"/>
              </a:rPr>
              <a:t>Imitate</a:t>
            </a:r>
            <a:endParaRPr lang="en-US" sz="2800" b="1" dirty="0" smtClean="0">
              <a:solidFill>
                <a:schemeClr val="tx1"/>
              </a:solidFill>
              <a:latin typeface="Times New Roman" panose="02020603050405020304" pitchFamily="18" charset="0"/>
              <a:cs typeface="Times New Roman" panose="02020603050405020304" pitchFamily="18" charset="0"/>
            </a:endParaRPr>
          </a:p>
          <a:p>
            <a:r>
              <a:rPr lang="en-US" sz="2400" dirty="0" smtClean="0">
                <a:solidFill>
                  <a:schemeClr val="tx1"/>
                </a:solidFill>
                <a:latin typeface="Times New Roman" panose="02020603050405020304" pitchFamily="18" charset="0"/>
                <a:cs typeface="Times New Roman" panose="02020603050405020304" pitchFamily="18" charset="0"/>
              </a:rPr>
              <a:t>A </a:t>
            </a:r>
            <a:r>
              <a:rPr lang="en-US" sz="2400" dirty="0">
                <a:solidFill>
                  <a:schemeClr val="tx1"/>
                </a:solidFill>
                <a:latin typeface="Times New Roman" panose="02020603050405020304" pitchFamily="18" charset="0"/>
                <a:cs typeface="Times New Roman" panose="02020603050405020304" pitchFamily="18" charset="0"/>
              </a:rPr>
              <a:t>resource is costly to imitate if firms that do not possess the resource are unable to develop or buy the resource at a reasonable price. If the resource in question is valuable, rare, and costly to imitate, then it is an internal strength and a core competency. If the firm’s competitors fail to duplicate the strategy based on the valuable, rare, and costly - to imitate resource, then the firm can achieve a temporary competitive advantage.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17045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smtClean="0">
              <a:solidFill>
                <a:schemeClr val="tx1"/>
              </a:solidFill>
              <a:latin typeface="Times New Roman" panose="02020603050405020304" pitchFamily="18" charset="0"/>
              <a:cs typeface="Times New Roman" panose="02020603050405020304" pitchFamily="18" charset="0"/>
            </a:endParaRPr>
          </a:p>
          <a:p>
            <a:r>
              <a:rPr lang="en-US" sz="3200" b="1" dirty="0">
                <a:solidFill>
                  <a:schemeClr val="tx1"/>
                </a:solidFill>
                <a:latin typeface="Times New Roman" panose="02020603050405020304" pitchFamily="18" charset="0"/>
                <a:cs typeface="Times New Roman" panose="02020603050405020304" pitchFamily="18" charset="0"/>
              </a:rPr>
              <a:t>3- Costly to Imitate</a:t>
            </a:r>
            <a:endParaRPr lang="en-US" sz="2800" b="1" dirty="0">
              <a:solidFill>
                <a:schemeClr val="tx1"/>
              </a:solidFill>
              <a:latin typeface="Times New Roman" panose="02020603050405020304" pitchFamily="18" charset="0"/>
              <a:cs typeface="Times New Roman" panose="02020603050405020304" pitchFamily="18" charset="0"/>
            </a:endParaRPr>
          </a:p>
          <a:p>
            <a:r>
              <a:rPr lang="en-US" sz="2400" dirty="0" smtClean="0">
                <a:solidFill>
                  <a:schemeClr val="tx1"/>
                </a:solidFill>
                <a:latin typeface="Times New Roman" panose="02020603050405020304" pitchFamily="18" charset="0"/>
                <a:cs typeface="Times New Roman" panose="02020603050405020304" pitchFamily="18" charset="0"/>
              </a:rPr>
              <a:t>Beats</a:t>
            </a:r>
            <a:r>
              <a:rPr lang="en-US" sz="2400" dirty="0">
                <a:solidFill>
                  <a:schemeClr val="tx1"/>
                </a:solidFill>
                <a:latin typeface="Times New Roman" panose="02020603050405020304" pitchFamily="18" charset="0"/>
                <a:cs typeface="Times New Roman" panose="02020603050405020304" pitchFamily="18" charset="0"/>
              </a:rPr>
              <a:t>’ core competency in establishing a brand that communicates coolness is built upon the intuition and feel for music and cultural trends of Dr. </a:t>
            </a:r>
            <a:r>
              <a:rPr lang="en-US" sz="2400" dirty="0" err="1">
                <a:solidFill>
                  <a:schemeClr val="tx1"/>
                </a:solidFill>
                <a:latin typeface="Times New Roman" panose="02020603050405020304" pitchFamily="18" charset="0"/>
                <a:cs typeface="Times New Roman" panose="02020603050405020304" pitchFamily="18" charset="0"/>
              </a:rPr>
              <a:t>Dre</a:t>
            </a:r>
            <a:r>
              <a:rPr lang="en-US" sz="2400" dirty="0">
                <a:solidFill>
                  <a:schemeClr val="tx1"/>
                </a:solidFill>
                <a:latin typeface="Times New Roman" panose="02020603050405020304" pitchFamily="18" charset="0"/>
                <a:cs typeface="Times New Roman" panose="02020603050405020304" pitchFamily="18" charset="0"/>
              </a:rPr>
              <a:t>, one of music’s savviest marketing minds. Because its creator Dr. </a:t>
            </a:r>
            <a:r>
              <a:rPr lang="en-US" sz="2400" dirty="0" err="1">
                <a:solidFill>
                  <a:schemeClr val="tx1"/>
                </a:solidFill>
                <a:latin typeface="Times New Roman" panose="02020603050405020304" pitchFamily="18" charset="0"/>
                <a:cs typeface="Times New Roman" panose="02020603050405020304" pitchFamily="18" charset="0"/>
              </a:rPr>
              <a:t>Dre</a:t>
            </a:r>
            <a:r>
              <a:rPr lang="en-US" sz="2400" dirty="0">
                <a:solidFill>
                  <a:schemeClr val="tx1"/>
                </a:solidFill>
                <a:latin typeface="Times New Roman" panose="02020603050405020304" pitchFamily="18" charset="0"/>
                <a:cs typeface="Times New Roman" panose="02020603050405020304" pitchFamily="18" charset="0"/>
              </a:rPr>
              <a:t> relies on gut instinct in making decisions rather than market research, this resource is costly to imitate. Even if a firm wanted to copy Beats’ core competency—how would it go about it? </a:t>
            </a:r>
          </a:p>
          <a:p>
            <a:r>
              <a:rPr lang="en-US" sz="2400" dirty="0">
                <a:solidFill>
                  <a:schemeClr val="tx1"/>
                </a:solidFill>
                <a:latin typeface="Times New Roman" panose="02020603050405020304" pitchFamily="18" charset="0"/>
                <a:cs typeface="Times New Roman" panose="02020603050405020304" pitchFamily="18" charset="0"/>
              </a:rPr>
              <a:t>A firm that enjoys a competitive advantage, however, attracts significant attention from its competitors. They will attempt to negate a firm’s resource advantage by directly imitating the resource in question (direct imitation) or through working around it to provide a comparable product or service (substitution).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9" name="Picture 8"/>
          <p:cNvPicPr>
            <a:picLocks noChangeAspect="1"/>
          </p:cNvPicPr>
          <p:nvPr/>
        </p:nvPicPr>
        <p:blipFill>
          <a:blip r:embed="rId3"/>
          <a:stretch>
            <a:fillRect/>
          </a:stretch>
        </p:blipFill>
        <p:spPr>
          <a:xfrm>
            <a:off x="9703448" y="1755216"/>
            <a:ext cx="985508" cy="901528"/>
          </a:xfrm>
          <a:prstGeom prst="rect">
            <a:avLst/>
          </a:prstGeom>
        </p:spPr>
      </p:pic>
    </p:spTree>
    <p:extLst>
      <p:ext uri="{BB962C8B-B14F-4D97-AF65-F5344CB8AC3E}">
        <p14:creationId xmlns:p14="http://schemas.microsoft.com/office/powerpoint/2010/main" val="1154458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smtClean="0">
              <a:solidFill>
                <a:schemeClr val="tx1"/>
              </a:solidFill>
              <a:latin typeface="Times New Roman" panose="02020603050405020304" pitchFamily="18" charset="0"/>
              <a:cs typeface="Times New Roman" panose="02020603050405020304" pitchFamily="18" charset="0"/>
            </a:endParaRPr>
          </a:p>
          <a:p>
            <a:r>
              <a:rPr lang="en-US" sz="2800" b="1" dirty="0">
                <a:solidFill>
                  <a:schemeClr val="tx1"/>
                </a:solidFill>
                <a:latin typeface="Times New Roman" panose="02020603050405020304" pitchFamily="18" charset="0"/>
                <a:cs typeface="Times New Roman" panose="02020603050405020304" pitchFamily="18" charset="0"/>
              </a:rPr>
              <a:t>5- Organized to capture </a:t>
            </a:r>
            <a:r>
              <a:rPr lang="en-US" sz="2800" b="1" dirty="0" smtClean="0">
                <a:solidFill>
                  <a:schemeClr val="tx1"/>
                </a:solidFill>
                <a:latin typeface="Times New Roman" panose="02020603050405020304" pitchFamily="18" charset="0"/>
                <a:cs typeface="Times New Roman" panose="02020603050405020304" pitchFamily="18" charset="0"/>
              </a:rPr>
              <a:t>value</a:t>
            </a:r>
          </a:p>
          <a:p>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final criterion of whether a rare, valuable, and costly-to-imitate resource can form the basis of a sustainable competitive advantage depends on the firm’s internal structure. To fully exploit the competitive potential of its resources, capabilities, and competencies, a firm must be organized to capture value— that is, it must have in place an effective organizational structure and coordinating systems.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53066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356793567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739347"/>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Isolation mechanisms: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How </a:t>
            </a:r>
            <a:r>
              <a:rPr lang="en-US" sz="2800" b="1" dirty="0">
                <a:latin typeface="Times New Roman" panose="02020603050405020304" pitchFamily="18" charset="0"/>
                <a:cs typeface="Times New Roman" panose="02020603050405020304" pitchFamily="18" charset="0"/>
              </a:rPr>
              <a:t>to maintain competitive </a:t>
            </a:r>
            <a:r>
              <a:rPr lang="en-US" sz="2800" b="1" dirty="0" smtClean="0">
                <a:latin typeface="Times New Roman" panose="02020603050405020304" pitchFamily="18" charset="0"/>
                <a:cs typeface="Times New Roman" panose="02020603050405020304" pitchFamily="18" charset="0"/>
              </a:rPr>
              <a:t>advantage?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72189" y="2224583"/>
            <a:ext cx="5560695" cy="3416320"/>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VRIO resources can lay the foundation of a competitive advantage, no competitive advantage can be sustained indefinitely. Several conditions, however, can offer some protection to a successful firm by making it more difficult for competitors to imitate the resources, capabilities, or competencies that underlie its competitive advantage. </a:t>
            </a:r>
          </a:p>
        </p:txBody>
      </p:sp>
      <p:pic>
        <p:nvPicPr>
          <p:cNvPr id="4" name="Picture 3"/>
          <p:cNvPicPr>
            <a:picLocks noChangeAspect="1"/>
          </p:cNvPicPr>
          <p:nvPr/>
        </p:nvPicPr>
        <p:blipFill>
          <a:blip r:embed="rId3"/>
          <a:stretch>
            <a:fillRect/>
          </a:stretch>
        </p:blipFill>
        <p:spPr>
          <a:xfrm>
            <a:off x="7364267" y="2345080"/>
            <a:ext cx="3324689" cy="3173404"/>
          </a:xfrm>
          <a:prstGeom prst="rect">
            <a:avLst/>
          </a:prstGeom>
        </p:spPr>
      </p:pic>
    </p:spTree>
    <p:extLst>
      <p:ext uri="{BB962C8B-B14F-4D97-AF65-F5344CB8AC3E}">
        <p14:creationId xmlns:p14="http://schemas.microsoft.com/office/powerpoint/2010/main" val="511208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739347"/>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Isolation mechanisms: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How </a:t>
            </a:r>
            <a:r>
              <a:rPr lang="en-US" sz="2800" b="1" dirty="0">
                <a:latin typeface="Times New Roman" panose="02020603050405020304" pitchFamily="18" charset="0"/>
                <a:cs typeface="Times New Roman" panose="02020603050405020304" pitchFamily="18" charset="0"/>
              </a:rPr>
              <a:t>to maintain competitive </a:t>
            </a:r>
            <a:r>
              <a:rPr lang="en-US" sz="2800" b="1" dirty="0" smtClean="0">
                <a:latin typeface="Times New Roman" panose="02020603050405020304" pitchFamily="18" charset="0"/>
                <a:cs typeface="Times New Roman" panose="02020603050405020304" pitchFamily="18" charset="0"/>
              </a:rPr>
              <a:t>advantage?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030354"/>
            <a:ext cx="10249469" cy="3785652"/>
          </a:xfrm>
          <a:prstGeom prst="rect">
            <a:avLst/>
          </a:prstGeom>
          <a:noFill/>
        </p:spPr>
        <p:txBody>
          <a:bodyPr wrap="square" rtlCol="0">
            <a:spAutoFit/>
          </a:bodyPr>
          <a:lstStyle/>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Barriers </a:t>
            </a:r>
            <a:r>
              <a:rPr lang="en-US" sz="2400" dirty="0">
                <a:latin typeface="Times New Roman" panose="02020603050405020304" pitchFamily="18" charset="0"/>
                <a:cs typeface="Times New Roman" panose="02020603050405020304" pitchFamily="18" charset="0"/>
              </a:rPr>
              <a:t>to imitation are important examples of isolating mechanisms because they prevent rivals from competing away the advantage a firm may enjoy; they include</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Better expectations of future resource value.</a:t>
            </a:r>
          </a:p>
          <a:p>
            <a:r>
              <a:rPr lang="en-US" sz="2400" dirty="0">
                <a:latin typeface="Times New Roman" panose="02020603050405020304" pitchFamily="18" charset="0"/>
                <a:cs typeface="Times New Roman" panose="02020603050405020304" pitchFamily="18" charset="0"/>
              </a:rPr>
              <a:t>■ Path dependence.</a:t>
            </a:r>
          </a:p>
          <a:p>
            <a:r>
              <a:rPr lang="en-US" sz="2400" dirty="0">
                <a:latin typeface="Times New Roman" panose="02020603050405020304" pitchFamily="18" charset="0"/>
                <a:cs typeface="Times New Roman" panose="02020603050405020304" pitchFamily="18" charset="0"/>
              </a:rPr>
              <a:t>■ Causal ambiguity.</a:t>
            </a:r>
          </a:p>
          <a:p>
            <a:r>
              <a:rPr lang="en-US" sz="2400" dirty="0">
                <a:latin typeface="Times New Roman" panose="02020603050405020304" pitchFamily="18" charset="0"/>
                <a:cs typeface="Times New Roman" panose="02020603050405020304" pitchFamily="18" charset="0"/>
              </a:rPr>
              <a:t>■ Social complexity.</a:t>
            </a:r>
          </a:p>
          <a:p>
            <a:r>
              <a:rPr lang="en-US" sz="2400" dirty="0">
                <a:latin typeface="Times New Roman" panose="02020603050405020304" pitchFamily="18" charset="0"/>
                <a:cs typeface="Times New Roman" panose="02020603050405020304" pitchFamily="18" charset="0"/>
              </a:rPr>
              <a:t>■ Intellectual property (IP) protection.</a:t>
            </a:r>
          </a:p>
        </p:txBody>
      </p:sp>
    </p:spTree>
    <p:extLst>
      <p:ext uri="{BB962C8B-B14F-4D97-AF65-F5344CB8AC3E}">
        <p14:creationId xmlns:p14="http://schemas.microsoft.com/office/powerpoint/2010/main" val="3837947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Intellectual property protection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Intellectual </a:t>
            </a:r>
            <a:r>
              <a:rPr lang="en-US" sz="2400" dirty="0">
                <a:latin typeface="Times New Roman" panose="02020603050405020304" pitchFamily="18" charset="0"/>
                <a:cs typeface="Times New Roman" panose="02020603050405020304" pitchFamily="18" charset="0"/>
              </a:rPr>
              <a:t>property (IP) protection is a </a:t>
            </a:r>
            <a:r>
              <a:rPr lang="en-US" sz="2400" dirty="0" smtClean="0">
                <a:latin typeface="Times New Roman" panose="02020603050405020304" pitchFamily="18" charset="0"/>
                <a:cs typeface="Times New Roman" panose="02020603050405020304" pitchFamily="18" charset="0"/>
              </a:rPr>
              <a:t>critical intangible </a:t>
            </a:r>
            <a:r>
              <a:rPr lang="en-US" sz="2400" dirty="0">
                <a:latin typeface="Times New Roman" panose="02020603050405020304" pitchFamily="18" charset="0"/>
                <a:cs typeface="Times New Roman" panose="02020603050405020304" pitchFamily="18" charset="0"/>
              </a:rPr>
              <a:t>resource that can also help sustain a competitive advantage. The five </a:t>
            </a:r>
            <a:r>
              <a:rPr lang="en-US" sz="2400" dirty="0" smtClean="0">
                <a:latin typeface="Times New Roman" panose="02020603050405020304" pitchFamily="18" charset="0"/>
                <a:cs typeface="Times New Roman" panose="02020603050405020304" pitchFamily="18" charset="0"/>
              </a:rPr>
              <a:t>major forms </a:t>
            </a:r>
            <a:r>
              <a:rPr lang="en-US" sz="2400" dirty="0">
                <a:latin typeface="Times New Roman" panose="02020603050405020304" pitchFamily="18" charset="0"/>
                <a:cs typeface="Times New Roman" panose="02020603050405020304" pitchFamily="18" charset="0"/>
              </a:rPr>
              <a:t>of IP protection </a:t>
            </a:r>
            <a:r>
              <a:rPr lang="en-US" sz="2400" dirty="0" smtClean="0">
                <a:latin typeface="Times New Roman" panose="02020603050405020304" pitchFamily="18" charset="0"/>
                <a:cs typeface="Times New Roman" panose="02020603050405020304" pitchFamily="18" charset="0"/>
              </a:rPr>
              <a:t>are:</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Patents</a:t>
            </a:r>
          </a:p>
          <a:p>
            <a:r>
              <a:rPr lang="en-US" sz="2400" dirty="0">
                <a:latin typeface="Times New Roman" panose="02020603050405020304" pitchFamily="18" charset="0"/>
                <a:cs typeface="Times New Roman" panose="02020603050405020304" pitchFamily="18" charset="0"/>
              </a:rPr>
              <a:t>■ Designs</a:t>
            </a:r>
          </a:p>
          <a:p>
            <a:r>
              <a:rPr lang="en-US" sz="2400" dirty="0">
                <a:latin typeface="Times New Roman" panose="02020603050405020304" pitchFamily="18" charset="0"/>
                <a:cs typeface="Times New Roman" panose="02020603050405020304" pitchFamily="18" charset="0"/>
              </a:rPr>
              <a:t>■ Copyrights</a:t>
            </a:r>
          </a:p>
          <a:p>
            <a:r>
              <a:rPr lang="en-US" sz="2400" dirty="0">
                <a:latin typeface="Times New Roman" panose="02020603050405020304" pitchFamily="18" charset="0"/>
                <a:cs typeface="Times New Roman" panose="02020603050405020304" pitchFamily="18" charset="0"/>
              </a:rPr>
              <a:t>■ Trademarks</a:t>
            </a:r>
          </a:p>
          <a:p>
            <a:r>
              <a:rPr lang="en-US" sz="2400" dirty="0">
                <a:latin typeface="Times New Roman" panose="02020603050405020304" pitchFamily="18" charset="0"/>
                <a:cs typeface="Times New Roman" panose="02020603050405020304" pitchFamily="18" charset="0"/>
              </a:rPr>
              <a:t>■ Trade secrets</a:t>
            </a:r>
          </a:p>
        </p:txBody>
      </p:sp>
    </p:spTree>
    <p:extLst>
      <p:ext uri="{BB962C8B-B14F-4D97-AF65-F5344CB8AC3E}">
        <p14:creationId xmlns:p14="http://schemas.microsoft.com/office/powerpoint/2010/main" val="93529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151545114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for Strategic Leaders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We’ve now reached a significant point: We can combine external and internal analyses. Both types of analysis in tandem allow managers to formulate a strategy that is tailored to their company, creating a unique fit between the company’s internal resources and the external environment. A strategic fit increases the likelihood that a firm is able to gain a competitive advantage. If a firm achieves a dynamic strategic fit, it is likely to be able to sustain its advantage over time.</a:t>
            </a:r>
          </a:p>
        </p:txBody>
      </p:sp>
    </p:spTree>
    <p:extLst>
      <p:ext uri="{BB962C8B-B14F-4D97-AF65-F5344CB8AC3E}">
        <p14:creationId xmlns:p14="http://schemas.microsoft.com/office/powerpoint/2010/main" val="1728596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214468593"/>
              </p:ext>
            </p:extLst>
          </p:nvPr>
        </p:nvGraphicFramePr>
        <p:xfrm>
          <a:off x="838200" y="2218214"/>
          <a:ext cx="10515600" cy="2560320"/>
        </p:xfrm>
        <a:graphic>
          <a:graphicData uri="http://schemas.openxmlformats.org/drawingml/2006/table">
            <a:tbl>
              <a:tblPr/>
              <a:tblGrid>
                <a:gridCol w="10515600"/>
              </a:tblGrid>
              <a:tr h="0">
                <a:tc>
                  <a:txBody>
                    <a:bodyPr/>
                    <a:lstStyle/>
                    <a:p>
                      <a:pPr marL="0" algn="l" defTabSz="914400" rtl="0" eaLnBrk="1" latinLnBrk="0" hangingPunct="1"/>
                      <a:r>
                        <a:rPr lang="en-US" sz="2400" kern="1200" dirty="0" smtClean="0">
                          <a:solidFill>
                            <a:schemeClr val="tx1"/>
                          </a:solidFill>
                          <a:latin typeface="Times New Roman" panose="02020603050405020304" pitchFamily="18" charset="0"/>
                          <a:ea typeface="+mn-ea"/>
                          <a:cs typeface="Times New Roman" panose="02020603050405020304" pitchFamily="18" charset="0"/>
                        </a:rPr>
                        <a:t>A SWOT matrix, often referred to as SWOT analysis, is a strategic planning tool businesses and individuals use to identify and assess the strengths, weaknesses, opportunities and threats associated with an organization, project, business plan or activity. This technique helps managers gauge how internal and external factors can affect the success or viability of new projects. A SWOT matrix can help businesses leverage their comparative advantage and achieve strategic objectives when combined with other managerial tools.</a:t>
                      </a:r>
                      <a:endParaRPr lang="en-US" sz="2400" kern="1200" dirty="0">
                        <a:solidFill>
                          <a:schemeClr val="tx1"/>
                        </a:solidFill>
                        <a:latin typeface="Times New Roman" panose="02020603050405020304" pitchFamily="18" charset="0"/>
                        <a:ea typeface="+mn-ea"/>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4088350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08944103"/>
              </p:ext>
            </p:extLst>
          </p:nvPr>
        </p:nvGraphicFramePr>
        <p:xfrm>
          <a:off x="838200" y="2218214"/>
          <a:ext cx="10515600" cy="356616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r>
                        <a:rPr lang="en-US" sz="2400" b="1" dirty="0" smtClean="0">
                          <a:effectLst/>
                          <a:latin typeface="Times New Roman" panose="02020603050405020304" pitchFamily="18" charset="0"/>
                          <a:cs typeface="Times New Roman" panose="02020603050405020304" pitchFamily="18" charset="0"/>
                        </a:rPr>
                        <a:t>S </a:t>
                      </a:r>
                      <a:r>
                        <a:rPr lang="en-US" sz="2400" b="1" dirty="0">
                          <a:effectLst/>
                          <a:latin typeface="Times New Roman" panose="02020603050405020304" pitchFamily="18" charset="0"/>
                          <a:cs typeface="Times New Roman" panose="02020603050405020304" pitchFamily="18" charset="0"/>
                        </a:rPr>
                        <a:t>= Strengths</a:t>
                      </a:r>
                      <a:r>
                        <a:rPr lang="en-US" sz="2400" dirty="0">
                          <a:effectLst/>
                          <a:latin typeface="Times New Roman" panose="02020603050405020304" pitchFamily="18" charset="0"/>
                          <a:cs typeface="Times New Roman" panose="02020603050405020304" pitchFamily="18" charset="0"/>
                        </a:rPr>
                        <a:t> : </a:t>
                      </a:r>
                      <a:r>
                        <a:rPr lang="en-US" sz="2400" dirty="0" smtClean="0">
                          <a:effectLst/>
                          <a:latin typeface="Times New Roman" panose="02020603050405020304" pitchFamily="18" charset="0"/>
                          <a:cs typeface="Times New Roman" panose="02020603050405020304" pitchFamily="18" charset="0"/>
                        </a:rPr>
                        <a:t>Characteristics of the business or project that give it an advantage over others.</a:t>
                      </a:r>
                    </a:p>
                    <a:p>
                      <a:r>
                        <a:rPr lang="en-US" sz="2400" b="1" dirty="0" smtClean="0">
                          <a:effectLst/>
                          <a:latin typeface="Times New Roman" panose="02020603050405020304" pitchFamily="18" charset="0"/>
                          <a:cs typeface="Times New Roman" panose="02020603050405020304" pitchFamily="18" charset="0"/>
                        </a:rPr>
                        <a:t>W = Weaknesses</a:t>
                      </a:r>
                      <a:r>
                        <a:rPr lang="en-US" sz="2400" dirty="0" smtClean="0">
                          <a:effectLst/>
                          <a:latin typeface="Times New Roman" panose="02020603050405020304" pitchFamily="18" charset="0"/>
                          <a:cs typeface="Times New Roman" panose="02020603050405020304" pitchFamily="18" charset="0"/>
                        </a:rPr>
                        <a:t> : Characteristics that place the business or project at a disadvantage relative to others.</a:t>
                      </a:r>
                    </a:p>
                    <a:p>
                      <a:r>
                        <a:rPr lang="en-US" sz="2400" b="1" dirty="0" smtClean="0">
                          <a:effectLst/>
                          <a:latin typeface="Times New Roman" panose="02020603050405020304" pitchFamily="18" charset="0"/>
                          <a:cs typeface="Times New Roman" panose="02020603050405020304" pitchFamily="18" charset="0"/>
                        </a:rPr>
                        <a:t>O = Opportunities</a:t>
                      </a:r>
                      <a:r>
                        <a:rPr lang="en-US" sz="2400" dirty="0" smtClean="0">
                          <a:effectLst/>
                          <a:latin typeface="Times New Roman" panose="02020603050405020304" pitchFamily="18" charset="0"/>
                          <a:cs typeface="Times New Roman" panose="02020603050405020304" pitchFamily="18" charset="0"/>
                        </a:rPr>
                        <a:t> : Elements in the environment that the business or project could exploit to its advantage.</a:t>
                      </a:r>
                    </a:p>
                    <a:p>
                      <a:r>
                        <a:rPr lang="en-US" sz="2400" b="1" dirty="0" smtClean="0">
                          <a:effectLst/>
                          <a:latin typeface="Times New Roman" panose="02020603050405020304" pitchFamily="18" charset="0"/>
                          <a:cs typeface="Times New Roman" panose="02020603050405020304" pitchFamily="18" charset="0"/>
                        </a:rPr>
                        <a:t>T = Threats</a:t>
                      </a:r>
                      <a:r>
                        <a:rPr lang="en-US" sz="2400" dirty="0" smtClean="0">
                          <a:effectLst/>
                          <a:latin typeface="Times New Roman" panose="02020603050405020304" pitchFamily="18" charset="0"/>
                          <a:cs typeface="Times New Roman" panose="02020603050405020304" pitchFamily="18" charset="0"/>
                        </a:rPr>
                        <a:t> : Elements in the environment that could cause trouble for the business or project.</a:t>
                      </a:r>
                      <a:endParaRPr lang="en-US" sz="2400" dirty="0">
                        <a:effectLst/>
                        <a:latin typeface="Times New Roman" panose="02020603050405020304" pitchFamily="18" charset="0"/>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504022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151448221"/>
              </p:ext>
            </p:extLst>
          </p:nvPr>
        </p:nvGraphicFramePr>
        <p:xfrm>
          <a:off x="838200" y="2205623"/>
          <a:ext cx="10515600" cy="3845652"/>
        </p:xfrm>
        <a:graphic>
          <a:graphicData uri="http://schemas.openxmlformats.org/drawingml/2006/table">
            <a:tbl>
              <a:tblPr/>
              <a:tblGrid>
                <a:gridCol w="10515600"/>
              </a:tblGrid>
              <a:tr h="3845652">
                <a:tc>
                  <a:txBody>
                    <a:bodyPr/>
                    <a:lstStyle/>
                    <a:p>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smtClean="0">
                        <a:solidFill>
                          <a:schemeClr val="tx1"/>
                        </a:solidFill>
                        <a:latin typeface="Times New Roman" panose="02020603050405020304" pitchFamily="18" charset="0"/>
                        <a:ea typeface="+mn-ea"/>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S </a:t>
                      </a:r>
                      <a:r>
                        <a:rPr lang="en-US" sz="2400" b="1" dirty="0">
                          <a:effectLst/>
                          <a:latin typeface="Times New Roman" panose="02020603050405020304" pitchFamily="18" charset="0"/>
                          <a:cs typeface="Times New Roman" panose="02020603050405020304" pitchFamily="18" charset="0"/>
                        </a:rPr>
                        <a:t>= Strengths</a:t>
                      </a:r>
                      <a:r>
                        <a:rPr lang="en-US" sz="2400" dirty="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Strengths are the qualities that give a business, organization or individual a comparative advantage over others. They're the factors that enable a company to achieve its objectives. Strengths can be tangible resources, such as a strong balance sheet, buildings, machinery, employees and a market. Intangible strengths may include strong customer loyalty, a talented staff, patents and an excellent reputation.</a:t>
                      </a: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134954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55617542"/>
              </p:ext>
            </p:extLst>
          </p:nvPr>
        </p:nvGraphicFramePr>
        <p:xfrm>
          <a:off x="838200" y="2218214"/>
          <a:ext cx="10515600" cy="356616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smtClean="0">
                        <a:solidFill>
                          <a:schemeClr val="tx1"/>
                        </a:solidFill>
                        <a:latin typeface="Times New Roman" panose="02020603050405020304" pitchFamily="18" charset="0"/>
                        <a:ea typeface="+mn-ea"/>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W = Weaknesses</a:t>
                      </a:r>
                      <a:r>
                        <a:rPr lang="en-US" sz="2400" dirty="0" smtClean="0">
                          <a:effectLst/>
                          <a:latin typeface="Times New Roman" panose="02020603050405020304" pitchFamily="18" charset="0"/>
                          <a:cs typeface="Times New Roman" panose="02020603050405020304" pitchFamily="18" charset="0"/>
                        </a:rPr>
                        <a:t> </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Weaknesses are factors that reduce an organization's ability to accomplish its goals. They can include a lack of funds, low production capacity, unmotivated employees and a small market share. A SWOT analysis can help a business identify its weaknesses and turn them into strengths.</a:t>
                      </a:r>
                    </a:p>
                    <a:p>
                      <a:endParaRPr lang="en-US" sz="2400" dirty="0">
                        <a:effectLst/>
                        <a:latin typeface="Times New Roman" panose="02020603050405020304" pitchFamily="18" charset="0"/>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824105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41393468"/>
              </p:ext>
            </p:extLst>
          </p:nvPr>
        </p:nvGraphicFramePr>
        <p:xfrm>
          <a:off x="838200" y="2218214"/>
          <a:ext cx="10515600" cy="320040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smtClean="0">
                        <a:solidFill>
                          <a:schemeClr val="tx1"/>
                        </a:solidFill>
                        <a:latin typeface="Times New Roman" panose="02020603050405020304" pitchFamily="18" charset="0"/>
                        <a:ea typeface="+mn-ea"/>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O = Opportunities</a:t>
                      </a:r>
                      <a:r>
                        <a:rPr lang="en-US" sz="2400" dirty="0" smtClean="0">
                          <a:effectLst/>
                          <a:latin typeface="Times New Roman" panose="02020603050405020304" pitchFamily="18" charset="0"/>
                          <a:cs typeface="Times New Roman" panose="02020603050405020304" pitchFamily="18" charset="0"/>
                        </a:rPr>
                        <a:t> : </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Opportunities are unexplored factors that can provide rewards for a business, project or individual. Opportunities can take the form of experience, new technology, new markets or even a poorly performing competitor. Identifying opportunities can help a business use its strengths to its advantage.</a:t>
                      </a: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148151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250001051"/>
              </p:ext>
            </p:extLst>
          </p:nvPr>
        </p:nvGraphicFramePr>
        <p:xfrm>
          <a:off x="838200" y="2218214"/>
          <a:ext cx="10515600" cy="320040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b="1" dirty="0" smtClean="0">
                        <a:effectLst/>
                        <a:latin typeface="Times New Roman" panose="02020603050405020304" pitchFamily="18" charset="0"/>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T = Threats</a:t>
                      </a:r>
                      <a:r>
                        <a:rPr lang="en-US" sz="2400" dirty="0" smtClean="0">
                          <a:effectLst/>
                          <a:latin typeface="Times New Roman" panose="02020603050405020304" pitchFamily="18" charset="0"/>
                          <a:cs typeface="Times New Roman" panose="02020603050405020304" pitchFamily="18" charset="0"/>
                        </a:rPr>
                        <a:t> : </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Threats are events or factors beyond a company's or person's control that can affect them negatively. Also known as risks, threats are external factors that a SWOT analysis can help businesses identify and take proactive measures. This can help reduce or eliminate the threat's effects.</a:t>
                      </a:r>
                      <a:endParaRPr lang="en-US" sz="2400" dirty="0">
                        <a:effectLst/>
                        <a:latin typeface="Times New Roman" panose="02020603050405020304" pitchFamily="18" charset="0"/>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1868504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96024" y="2257261"/>
            <a:ext cx="9960071" cy="3501855"/>
          </a:xfrm>
          <a:prstGeom prst="rect">
            <a:avLst/>
          </a:prstGeom>
        </p:spPr>
      </p:pic>
      <p:sp>
        <p:nvSpPr>
          <p:cNvPr id="13" name="TextBox 1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4562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Table 11"/>
          <p:cNvGraphicFramePr>
            <a:graphicFrameLocks noGrp="1"/>
          </p:cNvGraphicFramePr>
          <p:nvPr>
            <p:extLst>
              <p:ext uri="{D42A27DB-BD31-4B8C-83A1-F6EECF244321}">
                <p14:modId xmlns:p14="http://schemas.microsoft.com/office/powerpoint/2010/main" val="1072712"/>
              </p:ext>
            </p:extLst>
          </p:nvPr>
        </p:nvGraphicFramePr>
        <p:xfrm>
          <a:off x="1363580" y="2155119"/>
          <a:ext cx="9792516" cy="3703031"/>
        </p:xfrm>
        <a:graphic>
          <a:graphicData uri="http://schemas.openxmlformats.org/drawingml/2006/table">
            <a:tbl>
              <a:tblPr/>
              <a:tblGrid>
                <a:gridCol w="4896258"/>
                <a:gridCol w="4896258"/>
              </a:tblGrid>
              <a:tr h="305023">
                <a:tc>
                  <a:txBody>
                    <a:bodyPr/>
                    <a:lstStyle/>
                    <a:p>
                      <a:pPr algn="ctr" fontAlgn="ctr"/>
                      <a:r>
                        <a:rPr lang="en-US" sz="2000" b="1" i="0" u="none" strike="noStrike" dirty="0">
                          <a:solidFill>
                            <a:srgbClr val="2D2D2D"/>
                          </a:solidFill>
                          <a:effectLst/>
                          <a:latin typeface="Arial" panose="020B0604020202020204" pitchFamily="34" charset="0"/>
                        </a:rPr>
                        <a:t>Strengths: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en-US" sz="2000" b="1" i="0" u="none" strike="noStrike">
                          <a:solidFill>
                            <a:srgbClr val="2D2D2D"/>
                          </a:solidFill>
                          <a:effectLst/>
                          <a:latin typeface="Arial" panose="020B0604020202020204" pitchFamily="34" charset="0"/>
                        </a:rPr>
                        <a:t>Weaknesses: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r h="1397446">
                <a:tc>
                  <a:txBody>
                    <a:bodyPr/>
                    <a:lstStyle/>
                    <a:p>
                      <a:pPr algn="ctr" fontAlgn="ctr"/>
                      <a:r>
                        <a:rPr lang="en-US" sz="2000" b="0" i="0" u="none" strike="noStrike" dirty="0">
                          <a:solidFill>
                            <a:srgbClr val="2D2D2D"/>
                          </a:solidFill>
                          <a:effectLst/>
                          <a:latin typeface="Arial" panose="020B0604020202020204" pitchFamily="34" charset="0"/>
                        </a:rPr>
                        <a:t>New product line popular among buyers, talented staff, over $50 million in marketing budget, three times more than our competitor has, 90% customer loyalty rate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000" b="0" i="0" u="none" strike="noStrike" dirty="0">
                          <a:solidFill>
                            <a:srgbClr val="2D2D2D"/>
                          </a:solidFill>
                          <a:effectLst/>
                          <a:latin typeface="Arial" panose="020B0604020202020204" pitchFamily="34" charset="0"/>
                        </a:rPr>
                        <a:t>High staff turnover, huge production costs, disruptive technology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5023">
                <a:tc>
                  <a:txBody>
                    <a:bodyPr/>
                    <a:lstStyle/>
                    <a:p>
                      <a:pPr algn="ctr" fontAlgn="ctr"/>
                      <a:r>
                        <a:rPr lang="en-US" sz="2000" b="1" i="0" u="none" strike="noStrike" dirty="0">
                          <a:solidFill>
                            <a:srgbClr val="2D2D2D"/>
                          </a:solidFill>
                          <a:effectLst/>
                          <a:latin typeface="Arial" panose="020B0604020202020204" pitchFamily="34" charset="0"/>
                        </a:rPr>
                        <a:t>Opportunities: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en-US" sz="2000" b="1" i="0" u="none" strike="noStrike">
                          <a:solidFill>
                            <a:srgbClr val="2D2D2D"/>
                          </a:solidFill>
                          <a:effectLst/>
                          <a:latin typeface="Arial" panose="020B0604020202020204" pitchFamily="34" charset="0"/>
                        </a:rPr>
                        <a:t>Threats: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r h="1676935">
                <a:tc>
                  <a:txBody>
                    <a:bodyPr/>
                    <a:lstStyle/>
                    <a:p>
                      <a:pPr algn="ctr" fontAlgn="ctr"/>
                      <a:r>
                        <a:rPr lang="en-US" sz="2000" b="0" i="0" u="none" strike="noStrike" dirty="0">
                          <a:solidFill>
                            <a:srgbClr val="2D2D2D"/>
                          </a:solidFill>
                          <a:effectLst/>
                          <a:latin typeface="Arial" panose="020B0604020202020204" pitchFamily="34" charset="0"/>
                        </a:rPr>
                        <a:t>New demographic that loves our product, a merger with two companies that promise new markets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000" b="0" i="0" u="none" strike="noStrike" dirty="0">
                          <a:solidFill>
                            <a:srgbClr val="2D2D2D"/>
                          </a:solidFill>
                          <a:effectLst/>
                          <a:latin typeface="Arial" panose="020B0604020202020204" pitchFamily="34" charset="0"/>
                        </a:rPr>
                        <a:t>Online retailers selling unbranded substitutes of our products, competitors' use of social media channels for orders, new government regulations that might change market conditions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15" name="TextBox 14">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t>
            </a:r>
            <a:r>
              <a:rPr lang="en-US" sz="2800" b="1" dirty="0" smtClean="0">
                <a:latin typeface="Times New Roman" panose="02020603050405020304" pitchFamily="18" charset="0"/>
                <a:cs typeface="Times New Roman" panose="02020603050405020304" pitchFamily="18" charset="0"/>
              </a:rPr>
              <a:t>Analysis - Example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106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10659</TotalTime>
  <Words>3172</Words>
  <Application>Microsoft Office PowerPoint</Application>
  <PresentationFormat>Widescreen</PresentationFormat>
  <Paragraphs>501</Paragraphs>
  <Slides>56</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450</cp:revision>
  <dcterms:created xsi:type="dcterms:W3CDTF">2023-04-29T09:08:23Z</dcterms:created>
  <dcterms:modified xsi:type="dcterms:W3CDTF">2024-05-28T13:32:31Z</dcterms:modified>
</cp:coreProperties>
</file>