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9.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13.xml" ContentType="application/vnd.openxmlformats-officedocument.presentationml.notesSlide+xml"/>
  <Override PartName="/ppt/slideLayouts/slideLayout7.xml" ContentType="application/vnd.openxmlformats-officedocument.presentationml.slideLayout+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sldIdLst>
    <p:sldId id="306" r:id="rId2"/>
    <p:sldId id="344" r:id="rId3"/>
    <p:sldId id="345" r:id="rId4"/>
    <p:sldId id="307" r:id="rId5"/>
    <p:sldId id="310" r:id="rId6"/>
    <p:sldId id="312" r:id="rId7"/>
    <p:sldId id="313" r:id="rId8"/>
    <p:sldId id="314" r:id="rId9"/>
    <p:sldId id="315" r:id="rId10"/>
    <p:sldId id="316" r:id="rId11"/>
    <p:sldId id="335" r:id="rId12"/>
    <p:sldId id="317" r:id="rId13"/>
    <p:sldId id="338" r:id="rId14"/>
    <p:sldId id="318" r:id="rId15"/>
    <p:sldId id="340" r:id="rId16"/>
    <p:sldId id="341" r:id="rId17"/>
    <p:sldId id="343" r:id="rId18"/>
  </p:sldIdLst>
  <p:sldSz cx="9144000" cy="6858000" type="screen4x3"/>
  <p:notesSz cx="7102475" cy="10231438"/>
  <p:defaultTex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441" autoAdjust="0"/>
    <p:restoredTop sz="86323" autoAdjust="0"/>
  </p:normalViewPr>
  <p:slideViewPr>
    <p:cSldViewPr>
      <p:cViewPr varScale="1">
        <p:scale>
          <a:sx n="63" d="100"/>
          <a:sy n="63" d="100"/>
        </p:scale>
        <p:origin x="-1362" y="3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4736" y="0"/>
            <a:ext cx="3077739" cy="511572"/>
          </a:xfrm>
          <a:prstGeom prst="rect">
            <a:avLst/>
          </a:prstGeom>
        </p:spPr>
        <p:txBody>
          <a:bodyPr vert="horz" lIns="96661" tIns="48331" rIns="96661" bIns="48331" rtlCol="1"/>
          <a:lstStyle>
            <a:lvl1pPr algn="r">
              <a:defRPr sz="1300"/>
            </a:lvl1pPr>
          </a:lstStyle>
          <a:p>
            <a:endParaRPr lang="ar-EG"/>
          </a:p>
        </p:txBody>
      </p:sp>
      <p:sp>
        <p:nvSpPr>
          <p:cNvPr id="3" name="Date Placeholder 2"/>
          <p:cNvSpPr>
            <a:spLocks noGrp="1"/>
          </p:cNvSpPr>
          <p:nvPr>
            <p:ph type="dt" idx="1"/>
          </p:nvPr>
        </p:nvSpPr>
        <p:spPr>
          <a:xfrm>
            <a:off x="1645" y="0"/>
            <a:ext cx="3077739" cy="511572"/>
          </a:xfrm>
          <a:prstGeom prst="rect">
            <a:avLst/>
          </a:prstGeom>
        </p:spPr>
        <p:txBody>
          <a:bodyPr vert="horz" lIns="96661" tIns="48331" rIns="96661" bIns="48331" rtlCol="1"/>
          <a:lstStyle>
            <a:lvl1pPr algn="l">
              <a:defRPr sz="1300"/>
            </a:lvl1pPr>
          </a:lstStyle>
          <a:p>
            <a:fld id="{BAA41C68-250B-4D8F-AB4E-22E9F3D49E75}" type="datetimeFigureOut">
              <a:rPr lang="ar-EG" smtClean="0"/>
              <a:t>14/07/1445</a:t>
            </a:fld>
            <a:endParaRPr lang="ar-EG"/>
          </a:p>
        </p:txBody>
      </p:sp>
      <p:sp>
        <p:nvSpPr>
          <p:cNvPr id="4" name="Slide Image Placeholder 3"/>
          <p:cNvSpPr>
            <a:spLocks noGrp="1" noRot="1" noChangeAspect="1"/>
          </p:cNvSpPr>
          <p:nvPr>
            <p:ph type="sldImg" idx="2"/>
          </p:nvPr>
        </p:nvSpPr>
        <p:spPr>
          <a:xfrm>
            <a:off x="993775" y="768350"/>
            <a:ext cx="5114925" cy="3836988"/>
          </a:xfrm>
          <a:prstGeom prst="rect">
            <a:avLst/>
          </a:prstGeom>
          <a:noFill/>
          <a:ln w="12700">
            <a:solidFill>
              <a:prstClr val="black"/>
            </a:solidFill>
          </a:ln>
        </p:spPr>
        <p:txBody>
          <a:bodyPr vert="horz" lIns="96661" tIns="48331" rIns="96661" bIns="48331" rtlCol="1" anchor="ctr"/>
          <a:lstStyle/>
          <a:p>
            <a:endParaRPr lang="ar-EG"/>
          </a:p>
        </p:txBody>
      </p:sp>
      <p:sp>
        <p:nvSpPr>
          <p:cNvPr id="5" name="Notes Placeholder 4"/>
          <p:cNvSpPr>
            <a:spLocks noGrp="1"/>
          </p:cNvSpPr>
          <p:nvPr>
            <p:ph type="body" sz="quarter" idx="3"/>
          </p:nvPr>
        </p:nvSpPr>
        <p:spPr>
          <a:xfrm>
            <a:off x="710248" y="4859933"/>
            <a:ext cx="5681980" cy="4604147"/>
          </a:xfrm>
          <a:prstGeom prst="rect">
            <a:avLst/>
          </a:prstGeom>
        </p:spPr>
        <p:txBody>
          <a:bodyPr vert="horz" lIns="96661" tIns="48331" rIns="96661" bIns="48331"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6" name="Footer Placeholder 5"/>
          <p:cNvSpPr>
            <a:spLocks noGrp="1"/>
          </p:cNvSpPr>
          <p:nvPr>
            <p:ph type="ftr" sz="quarter" idx="4"/>
          </p:nvPr>
        </p:nvSpPr>
        <p:spPr>
          <a:xfrm>
            <a:off x="4024736" y="9718091"/>
            <a:ext cx="3077739" cy="511572"/>
          </a:xfrm>
          <a:prstGeom prst="rect">
            <a:avLst/>
          </a:prstGeom>
        </p:spPr>
        <p:txBody>
          <a:bodyPr vert="horz" lIns="96661" tIns="48331" rIns="96661" bIns="48331" rtlCol="1" anchor="b"/>
          <a:lstStyle>
            <a:lvl1pPr algn="r">
              <a:defRPr sz="1300"/>
            </a:lvl1pPr>
          </a:lstStyle>
          <a:p>
            <a:endParaRPr lang="ar-EG"/>
          </a:p>
        </p:txBody>
      </p:sp>
      <p:sp>
        <p:nvSpPr>
          <p:cNvPr id="7" name="Slide Number Placeholder 6"/>
          <p:cNvSpPr>
            <a:spLocks noGrp="1"/>
          </p:cNvSpPr>
          <p:nvPr>
            <p:ph type="sldNum" sz="quarter" idx="5"/>
          </p:nvPr>
        </p:nvSpPr>
        <p:spPr>
          <a:xfrm>
            <a:off x="1645" y="9718091"/>
            <a:ext cx="3077739" cy="511572"/>
          </a:xfrm>
          <a:prstGeom prst="rect">
            <a:avLst/>
          </a:prstGeom>
        </p:spPr>
        <p:txBody>
          <a:bodyPr vert="horz" lIns="96661" tIns="48331" rIns="96661" bIns="48331" rtlCol="1" anchor="b"/>
          <a:lstStyle>
            <a:lvl1pPr algn="l">
              <a:defRPr sz="1300"/>
            </a:lvl1pPr>
          </a:lstStyle>
          <a:p>
            <a:fld id="{D5656540-09F3-4AA4-97AE-5E012F3CCD10}" type="slidenum">
              <a:rPr lang="ar-EG" smtClean="0"/>
              <a:t>‹#›</a:t>
            </a:fld>
            <a:endParaRPr lang="ar-EG"/>
          </a:p>
        </p:txBody>
      </p:sp>
    </p:spTree>
    <p:extLst>
      <p:ext uri="{BB962C8B-B14F-4D97-AF65-F5344CB8AC3E}">
        <p14:creationId xmlns:p14="http://schemas.microsoft.com/office/powerpoint/2010/main" val="183661468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ar-EG"/>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ar-EG"/>
          </a:p>
        </p:txBody>
      </p:sp>
      <p:sp>
        <p:nvSpPr>
          <p:cNvPr id="4" name="Date Placeholder 3"/>
          <p:cNvSpPr>
            <a:spLocks noGrp="1"/>
          </p:cNvSpPr>
          <p:nvPr>
            <p:ph type="dt" sz="half" idx="10"/>
          </p:nvPr>
        </p:nvSpPr>
        <p:spPr/>
        <p:txBody>
          <a:bodyPr/>
          <a:lstStyle/>
          <a:p>
            <a:fld id="{97A919A1-DE1F-4A9E-B284-72C8C490105E}" type="datetimeFigureOut">
              <a:rPr lang="ar-EG" smtClean="0"/>
              <a:t>14/07/1445</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2399798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Date Placeholder 3"/>
          <p:cNvSpPr>
            <a:spLocks noGrp="1"/>
          </p:cNvSpPr>
          <p:nvPr>
            <p:ph type="dt" sz="half" idx="10"/>
          </p:nvPr>
        </p:nvSpPr>
        <p:spPr/>
        <p:txBody>
          <a:bodyPr/>
          <a:lstStyle/>
          <a:p>
            <a:fld id="{97A919A1-DE1F-4A9E-B284-72C8C490105E}" type="datetimeFigureOut">
              <a:rPr lang="ar-EG" smtClean="0"/>
              <a:t>14/07/1445</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358048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ar-E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A919A1-DE1F-4A9E-B284-72C8C490105E}" type="datetimeFigureOut">
              <a:rPr lang="ar-EG" smtClean="0"/>
              <a:t>14/07/1445</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2744595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5" name="Date Placeholder 4"/>
          <p:cNvSpPr>
            <a:spLocks noGrp="1"/>
          </p:cNvSpPr>
          <p:nvPr>
            <p:ph type="dt" sz="half" idx="10"/>
          </p:nvPr>
        </p:nvSpPr>
        <p:spPr/>
        <p:txBody>
          <a:bodyPr/>
          <a:lstStyle/>
          <a:p>
            <a:fld id="{97A919A1-DE1F-4A9E-B284-72C8C490105E}" type="datetimeFigureOut">
              <a:rPr lang="ar-EG" smtClean="0"/>
              <a:t>14/07/1445</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3634311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ar-E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7" name="Date Placeholder 6"/>
          <p:cNvSpPr>
            <a:spLocks noGrp="1"/>
          </p:cNvSpPr>
          <p:nvPr>
            <p:ph type="dt" sz="half" idx="10"/>
          </p:nvPr>
        </p:nvSpPr>
        <p:spPr/>
        <p:txBody>
          <a:bodyPr/>
          <a:lstStyle/>
          <a:p>
            <a:fld id="{97A919A1-DE1F-4A9E-B284-72C8C490105E}" type="datetimeFigureOut">
              <a:rPr lang="ar-EG" smtClean="0"/>
              <a:t>14/07/1445</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1717244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Date Placeholder 2"/>
          <p:cNvSpPr>
            <a:spLocks noGrp="1"/>
          </p:cNvSpPr>
          <p:nvPr>
            <p:ph type="dt" sz="half" idx="10"/>
          </p:nvPr>
        </p:nvSpPr>
        <p:spPr/>
        <p:txBody>
          <a:bodyPr/>
          <a:lstStyle/>
          <a:p>
            <a:fld id="{97A919A1-DE1F-4A9E-B284-72C8C490105E}" type="datetimeFigureOut">
              <a:rPr lang="ar-EG" smtClean="0"/>
              <a:t>14/07/1445</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935708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A919A1-DE1F-4A9E-B284-72C8C490105E}" type="datetimeFigureOut">
              <a:rPr lang="ar-EG" smtClean="0"/>
              <a:t>14/07/1445</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3132905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ar-E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A919A1-DE1F-4A9E-B284-72C8C490105E}" type="datetimeFigureOut">
              <a:rPr lang="ar-EG" smtClean="0"/>
              <a:t>14/07/1445</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1549801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ar-E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A919A1-DE1F-4A9E-B284-72C8C490105E}" type="datetimeFigureOut">
              <a:rPr lang="ar-EG" smtClean="0"/>
              <a:t>14/07/1445</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932750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Date Placeholder 3"/>
          <p:cNvSpPr>
            <a:spLocks noGrp="1"/>
          </p:cNvSpPr>
          <p:nvPr>
            <p:ph type="dt" sz="half" idx="10"/>
          </p:nvPr>
        </p:nvSpPr>
        <p:spPr/>
        <p:txBody>
          <a:bodyPr/>
          <a:lstStyle/>
          <a:p>
            <a:fld id="{97A919A1-DE1F-4A9E-B284-72C8C490105E}" type="datetimeFigureOut">
              <a:rPr lang="ar-EG" smtClean="0"/>
              <a:t>14/07/1445</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239144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ar-EG"/>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Date Placeholder 3"/>
          <p:cNvSpPr>
            <a:spLocks noGrp="1"/>
          </p:cNvSpPr>
          <p:nvPr>
            <p:ph type="dt" sz="half" idx="10"/>
          </p:nvPr>
        </p:nvSpPr>
        <p:spPr/>
        <p:txBody>
          <a:bodyPr/>
          <a:lstStyle/>
          <a:p>
            <a:fld id="{97A919A1-DE1F-4A9E-B284-72C8C490105E}" type="datetimeFigureOut">
              <a:rPr lang="ar-EG" smtClean="0"/>
              <a:t>14/07/1445</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224AC4EE-39B3-4232-ACA1-77283B4F56FE}" type="slidenum">
              <a:rPr lang="ar-EG" smtClean="0"/>
              <a:t>‹#›</a:t>
            </a:fld>
            <a:endParaRPr lang="ar-EG"/>
          </a:p>
        </p:txBody>
      </p:sp>
    </p:spTree>
    <p:extLst>
      <p:ext uri="{BB962C8B-B14F-4D97-AF65-F5344CB8AC3E}">
        <p14:creationId xmlns:p14="http://schemas.microsoft.com/office/powerpoint/2010/main" val="1361587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40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667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866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ar-EG"/>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7A919A1-DE1F-4A9E-B284-72C8C490105E}" type="datetimeFigureOut">
              <a:rPr lang="ar-EG" smtClean="0"/>
              <a:t>14/07/1445</a:t>
            </a:fld>
            <a:endParaRPr lang="ar-EG"/>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24AC4EE-39B3-4232-ACA1-77283B4F56FE}" type="slidenum">
              <a:rPr lang="ar-EG" smtClean="0"/>
              <a:t>‹#›</a:t>
            </a:fld>
            <a:endParaRPr lang="ar-EG"/>
          </a:p>
        </p:txBody>
      </p:sp>
    </p:spTree>
    <p:extLst>
      <p:ext uri="{BB962C8B-B14F-4D97-AF65-F5344CB8AC3E}">
        <p14:creationId xmlns:p14="http://schemas.microsoft.com/office/powerpoint/2010/main" val="2036080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58058"/>
            <a:ext cx="9497814" cy="7053944"/>
          </a:xfrm>
          <a:prstGeom prst="rect">
            <a:avLst/>
          </a:prstGeom>
        </p:spPr>
      </p:pic>
      <p:sp>
        <p:nvSpPr>
          <p:cNvPr id="2" name="Rectangle: Single Corner Rounded 1"/>
          <p:cNvSpPr/>
          <p:nvPr/>
        </p:nvSpPr>
        <p:spPr>
          <a:xfrm flipV="1">
            <a:off x="0" y="-43544"/>
            <a:ext cx="9143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494748" cy="5300798"/>
          </a:xfrm>
        </p:spPr>
      </p:pic>
      <p:sp>
        <p:nvSpPr>
          <p:cNvPr id="10" name="Rectangle: Rounded Corners 9"/>
          <p:cNvSpPr/>
          <p:nvPr/>
        </p:nvSpPr>
        <p:spPr>
          <a:xfrm>
            <a:off x="4788554" y="3573016"/>
            <a:ext cx="37702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تمهيدية</a:t>
            </a:r>
            <a:endParaRPr lang="en-US" sz="2800" b="1" dirty="0">
              <a:solidFill>
                <a:schemeClr val="tx1"/>
              </a:solidFill>
              <a:latin typeface="Alexandria" charset="0"/>
              <a:cs typeface="Alexandria" charset="0"/>
            </a:endParaRPr>
          </a:p>
        </p:txBody>
      </p:sp>
      <p:sp>
        <p:nvSpPr>
          <p:cNvPr id="12" name="TextBox 11"/>
          <p:cNvSpPr txBox="1"/>
          <p:nvPr/>
        </p:nvSpPr>
        <p:spPr>
          <a:xfrm>
            <a:off x="344389" y="6187540"/>
            <a:ext cx="3664847" cy="430887"/>
          </a:xfrm>
          <a:prstGeom prst="rect">
            <a:avLst/>
          </a:prstGeom>
          <a:noFill/>
        </p:spPr>
        <p:txBody>
          <a:bodyPr wrap="square" rtlCol="0">
            <a:spAutoFit/>
          </a:bodyPr>
          <a:lstStyle/>
          <a:p>
            <a:r>
              <a:rPr lang="ar-EG" sz="2200" dirty="0" smtClean="0">
                <a:solidFill>
                  <a:srgbClr val="00B0F0"/>
                </a:solidFill>
                <a:latin typeface="Alexandria" charset="0"/>
                <a:cs typeface="Alexandria" charset="0"/>
              </a:rPr>
              <a:t>إعداد : د.هند علي</a:t>
            </a:r>
            <a:endParaRPr lang="en-US" sz="2200"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35259" y="372325"/>
            <a:ext cx="1843242" cy="670874"/>
          </a:xfrm>
          <a:prstGeom prst="rect">
            <a:avLst/>
          </a:prstGeom>
        </p:spPr>
      </p:pic>
      <p:sp>
        <p:nvSpPr>
          <p:cNvPr id="3" name="TextBox 2"/>
          <p:cNvSpPr txBox="1"/>
          <p:nvPr/>
        </p:nvSpPr>
        <p:spPr>
          <a:xfrm>
            <a:off x="6588224" y="6292631"/>
            <a:ext cx="232239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9" name="TextBox 8"/>
          <p:cNvSpPr txBox="1"/>
          <p:nvPr/>
        </p:nvSpPr>
        <p:spPr>
          <a:xfrm>
            <a:off x="5689416" y="2907192"/>
            <a:ext cx="1834912" cy="553998"/>
          </a:xfrm>
          <a:prstGeom prst="rect">
            <a:avLst/>
          </a:prstGeom>
          <a:noFill/>
        </p:spPr>
        <p:txBody>
          <a:bodyPr wrap="square" rtlCol="0">
            <a:spAutoFit/>
          </a:bodyPr>
          <a:lstStyle/>
          <a:p>
            <a:pPr algn="ctr" rtl="0"/>
            <a:r>
              <a:rPr lang="ar-EG" sz="3000" dirty="0" smtClean="0">
                <a:latin typeface="Alexandria" charset="0"/>
                <a:cs typeface="Alexandria" charset="0"/>
              </a:rPr>
              <a:t>القيادة </a:t>
            </a:r>
            <a:endParaRPr lang="en-US" sz="3000" dirty="0" smtClean="0">
              <a:latin typeface="Alexandria" charset="0"/>
              <a:cs typeface="Alexandria" charset="0"/>
            </a:endParaRPr>
          </a:p>
        </p:txBody>
      </p:sp>
    </p:spTree>
    <p:extLst>
      <p:ext uri="{BB962C8B-B14F-4D97-AF65-F5344CB8AC3E}">
        <p14:creationId xmlns:p14="http://schemas.microsoft.com/office/powerpoint/2010/main" val="2186050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203848" y="1475492"/>
            <a:ext cx="5231520" cy="369332"/>
          </a:xfrm>
          <a:prstGeom prst="rect">
            <a:avLst/>
          </a:prstGeom>
          <a:noFill/>
        </p:spPr>
        <p:txBody>
          <a:bodyPr wrap="square" rtlCol="0">
            <a:spAutoFit/>
          </a:bodyPr>
          <a:lstStyle/>
          <a:p>
            <a:pPr algn="ctr" rtl="0"/>
            <a:r>
              <a:rPr lang="ar-EG" b="1" dirty="0" smtClean="0">
                <a:latin typeface="Alexandria" pitchFamily="2" charset="-78"/>
                <a:cs typeface="Alexandria" pitchFamily="2" charset="-78"/>
              </a:rPr>
              <a:t>وصف المقرر</a:t>
            </a:r>
            <a:endParaRPr lang="en-US" b="1" dirty="0">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974256" cy="646331"/>
          </a:xfrm>
          <a:prstGeom prst="rect">
            <a:avLst/>
          </a:prstGeom>
          <a:noFill/>
        </p:spPr>
        <p:txBody>
          <a:bodyPr wrap="square" rtlCol="0">
            <a:spAutoFit/>
          </a:bodyPr>
          <a:lstStyle/>
          <a:p>
            <a:pPr algn="l" rtl="0"/>
            <a:endParaRPr lang="en-US" dirty="0" smtClean="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3203848" y="2420888"/>
            <a:ext cx="5328591" cy="2318070"/>
          </a:xfrm>
          <a:prstGeom prst="rect">
            <a:avLst/>
          </a:prstGeom>
        </p:spPr>
        <p:txBody>
          <a:bodyPr wrap="square">
            <a:spAutoFit/>
          </a:bodyPr>
          <a:lstStyle/>
          <a:p>
            <a:pPr marL="180000" algn="just">
              <a:lnSpc>
                <a:spcPct val="150000"/>
              </a:lnSpc>
            </a:pPr>
            <a:r>
              <a:rPr lang="ar-SA" sz="1400" dirty="0" smtClean="0">
                <a:latin typeface="Alexandria" pitchFamily="2" charset="-78"/>
                <a:cs typeface="Alexandria" pitchFamily="2" charset="-78"/>
              </a:rPr>
              <a:t>سعى </a:t>
            </a:r>
            <a:r>
              <a:rPr lang="ar-EG" sz="1400" dirty="0">
                <a:latin typeface="Alexandria" pitchFamily="2" charset="-78"/>
                <a:cs typeface="Alexandria" pitchFamily="2" charset="-78"/>
              </a:rPr>
              <a:t>المقرر  إلي شرح مفهوم القيادة كعملية مؤسسية تتضمن العديد من الأهداف والوظائف وتشكل أساس كفاءة العمل المؤسسي ،ولك من خلال تفنيد ونقد النظريات المختلفة للقيادة وصولاً للنظرية الموقفية التى تحدد النمط المناسب للقيادة وفقاً للظروف، مع التركيز علي اتصالات القيادة باعتبارها صلب العملية الإدارية ويتوقف علي كفائتها مدى تحقق الأهداف المؤسسية.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870320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987824" y="1124744"/>
            <a:ext cx="5231520" cy="369332"/>
          </a:xfrm>
          <a:prstGeom prst="rect">
            <a:avLst/>
          </a:prstGeom>
          <a:noFill/>
        </p:spPr>
        <p:txBody>
          <a:bodyPr wrap="square" rtlCol="0">
            <a:spAutoFit/>
          </a:bodyPr>
          <a:lstStyle/>
          <a:p>
            <a:pPr algn="ctr" rtl="0"/>
            <a:r>
              <a:rPr lang="ar-EG" b="1" dirty="0" smtClean="0">
                <a:latin typeface="Alexandria" pitchFamily="2" charset="-78"/>
                <a:cs typeface="Alexandria" pitchFamily="2" charset="-78"/>
              </a:rPr>
              <a:t>أهداف المقرر</a:t>
            </a:r>
            <a:endParaRPr lang="en-US" b="1" dirty="0">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228184" y="6413266"/>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974256" cy="646331"/>
          </a:xfrm>
          <a:prstGeom prst="rect">
            <a:avLst/>
          </a:prstGeom>
          <a:noFill/>
        </p:spPr>
        <p:txBody>
          <a:bodyPr wrap="square" rtlCol="0">
            <a:spAutoFit/>
          </a:bodyPr>
          <a:lstStyle/>
          <a:p>
            <a:pPr algn="l" rtl="0"/>
            <a:endParaRPr lang="en-US" dirty="0" smtClean="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2699792" y="1906500"/>
            <a:ext cx="5760639" cy="3610732"/>
          </a:xfrm>
          <a:prstGeom prst="rect">
            <a:avLst/>
          </a:prstGeom>
        </p:spPr>
        <p:txBody>
          <a:bodyPr wrap="square">
            <a:spAutoFit/>
          </a:bodyPr>
          <a:lstStyle/>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تحديد </a:t>
            </a:r>
            <a:r>
              <a:rPr lang="ar-EG" sz="1400" dirty="0">
                <a:latin typeface="Alexandria" pitchFamily="2" charset="-78"/>
                <a:cs typeface="Alexandria" pitchFamily="2" charset="-78"/>
              </a:rPr>
              <a:t>مفاهيم ووظائف  واهـــــــداف القيادة </a:t>
            </a:r>
            <a:r>
              <a:rPr lang="ar-EG" sz="1400" dirty="0" smtClean="0">
                <a:latin typeface="Alexandria" pitchFamily="2" charset="-78"/>
                <a:cs typeface="Alexandria" pitchFamily="2" charset="-78"/>
              </a:rPr>
              <a:t>المؤسسية.</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و</a:t>
            </a:r>
            <a:r>
              <a:rPr lang="ar-SA" sz="1400" dirty="0" smtClean="0">
                <a:latin typeface="Alexandria" pitchFamily="2" charset="-78"/>
                <a:cs typeface="Alexandria" pitchFamily="2" charset="-78"/>
              </a:rPr>
              <a:t>صف </a:t>
            </a:r>
            <a:r>
              <a:rPr lang="ar-SA" sz="1400" dirty="0">
                <a:latin typeface="Alexandria" pitchFamily="2" charset="-78"/>
                <a:cs typeface="Alexandria" pitchFamily="2" charset="-78"/>
              </a:rPr>
              <a:t>مراحل تطور نظريات القيادة.</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يتعرف علي الفرق بين الاساليب المختلفة للقيادة.</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يناقش أهم القضايا المرتبطة بالقيادة المؤسسية </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ربط مضمون المقرر بالواقع العملي للطالب وقياس انعكاساته.</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تحديد </a:t>
            </a:r>
            <a:r>
              <a:rPr lang="ar-EG" sz="1400" dirty="0">
                <a:latin typeface="Alexandria" pitchFamily="2" charset="-78"/>
                <a:cs typeface="Alexandria" pitchFamily="2" charset="-78"/>
              </a:rPr>
              <a:t>فرص النمو وفرص القيادة المتاحة له في المؤسسة التى يعمل بها.</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تقييم </a:t>
            </a:r>
            <a:r>
              <a:rPr lang="ar-EG" sz="1400" dirty="0">
                <a:latin typeface="Alexandria" pitchFamily="2" charset="-78"/>
                <a:cs typeface="Alexandria" pitchFamily="2" charset="-78"/>
              </a:rPr>
              <a:t>نفسه من حيق قدراته ومهاراته القيادية .</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 تحديد نوع وتقييم نمط الثقافة التنظيمية في المؤسسة التى يعمل بها .</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a:latin typeface="Alexandria" pitchFamily="2" charset="-78"/>
                <a:cs typeface="Alexandria" pitchFamily="2" charset="-78"/>
              </a:rPr>
              <a:t>إضافة تحديات أخلاقية تواجه القيادة والتابعين وفقاً لواقعه العملي</a:t>
            </a:r>
            <a:r>
              <a:rPr lang="ar-EG"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956642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63888" y="1412954"/>
            <a:ext cx="5231520" cy="369332"/>
          </a:xfrm>
          <a:prstGeom prst="rect">
            <a:avLst/>
          </a:prstGeom>
          <a:noFill/>
        </p:spPr>
        <p:txBody>
          <a:bodyPr wrap="square" rtlCol="0">
            <a:spAutoFit/>
          </a:bodyPr>
          <a:lstStyle/>
          <a:p>
            <a:pPr algn="ctr" rtl="0"/>
            <a:r>
              <a:rPr lang="ar-EG" b="1" dirty="0">
                <a:latin typeface="Alexandria" pitchFamily="2" charset="-78"/>
                <a:cs typeface="Alexandria" pitchFamily="2" charset="-78"/>
              </a:rPr>
              <a:t>المدارس الإدارية لأنماط القادة</a:t>
            </a:r>
            <a:endParaRPr lang="en-US" b="1" dirty="0">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974256" cy="646331"/>
          </a:xfrm>
          <a:prstGeom prst="rect">
            <a:avLst/>
          </a:prstGeom>
          <a:noFill/>
        </p:spPr>
        <p:txBody>
          <a:bodyPr wrap="square" rtlCol="0">
            <a:spAutoFit/>
          </a:bodyPr>
          <a:lstStyle/>
          <a:p>
            <a:pPr algn="l" rtl="0"/>
            <a:endParaRPr lang="en-US" dirty="0" smtClean="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2539106" y="1916832"/>
            <a:ext cx="5993334" cy="3404778"/>
          </a:xfrm>
          <a:prstGeom prst="rect">
            <a:avLst/>
          </a:prstGeom>
        </p:spPr>
        <p:txBody>
          <a:bodyPr wrap="square">
            <a:spAutoFit/>
          </a:bodyPr>
          <a:lstStyle/>
          <a:p>
            <a:pPr marL="465750" indent="-285750" algn="just">
              <a:lnSpc>
                <a:spcPct val="150000"/>
              </a:lnSpc>
              <a:buFont typeface="Wingdings" pitchFamily="2" charset="2"/>
              <a:buChar char="§"/>
            </a:pPr>
            <a:r>
              <a:rPr lang="ar-EG" sz="1400" dirty="0">
                <a:latin typeface="Alexandria" pitchFamily="2" charset="-78"/>
                <a:cs typeface="Alexandria" pitchFamily="2" charset="-78"/>
              </a:rPr>
              <a:t>ماهية </a:t>
            </a:r>
            <a:r>
              <a:rPr lang="ar-EG" sz="1400" dirty="0" smtClean="0">
                <a:latin typeface="Alexandria" pitchFamily="2" charset="-78"/>
                <a:cs typeface="Alexandria" pitchFamily="2" charset="-78"/>
              </a:rPr>
              <a:t>القيادة</a:t>
            </a:r>
          </a:p>
          <a:p>
            <a:pPr marL="180000" algn="just">
              <a:lnSpc>
                <a:spcPct val="150000"/>
              </a:lnSpc>
            </a:pPr>
            <a:endParaRPr lang="en-US" sz="1050" dirty="0">
              <a:latin typeface="Alexandria" pitchFamily="2" charset="-78"/>
              <a:cs typeface="Alexandria" pitchFamily="2" charset="-78"/>
            </a:endParaRPr>
          </a:p>
          <a:p>
            <a:pPr marL="465750" indent="-285750" algn="just">
              <a:lnSpc>
                <a:spcPct val="150000"/>
              </a:lnSpc>
              <a:buFont typeface="Wingdings" pitchFamily="2" charset="2"/>
              <a:buChar char="§"/>
            </a:pPr>
            <a:r>
              <a:rPr lang="ar-EG" sz="1400" dirty="0" smtClean="0">
                <a:latin typeface="Alexandria" pitchFamily="2" charset="-78"/>
                <a:cs typeface="Alexandria" pitchFamily="2" charset="-78"/>
              </a:rPr>
              <a:t>الإختلافات </a:t>
            </a:r>
            <a:r>
              <a:rPr lang="ar-EG" sz="1400" dirty="0">
                <a:latin typeface="Alexandria" pitchFamily="2" charset="-78"/>
                <a:cs typeface="Alexandria" pitchFamily="2" charset="-78"/>
              </a:rPr>
              <a:t>الرئيسية بين القيادة،والإدارة</a:t>
            </a:r>
            <a:r>
              <a:rPr lang="ar-EG" sz="1400" dirty="0" smtClean="0">
                <a:latin typeface="Alexandria" pitchFamily="2" charset="-78"/>
                <a:cs typeface="Alexandria" pitchFamily="2" charset="-78"/>
              </a:rPr>
              <a:t>.</a:t>
            </a:r>
          </a:p>
          <a:p>
            <a:pPr marL="465750" indent="-285750" algn="just">
              <a:lnSpc>
                <a:spcPct val="150000"/>
              </a:lnSpc>
              <a:buFont typeface="Wingdings" pitchFamily="2" charset="2"/>
              <a:buChar char="§"/>
            </a:pPr>
            <a:endParaRPr lang="en-US" sz="1050" dirty="0">
              <a:latin typeface="Alexandria" pitchFamily="2" charset="-78"/>
              <a:cs typeface="Alexandria" pitchFamily="2" charset="-78"/>
            </a:endParaRPr>
          </a:p>
          <a:p>
            <a:pPr marL="465750" indent="-285750" algn="just">
              <a:lnSpc>
                <a:spcPct val="150000"/>
              </a:lnSpc>
              <a:buFont typeface="Wingdings" pitchFamily="2" charset="2"/>
              <a:buChar char="§"/>
            </a:pPr>
            <a:r>
              <a:rPr lang="ar-SA" sz="1400" dirty="0" smtClean="0">
                <a:latin typeface="Alexandria" pitchFamily="2" charset="-78"/>
                <a:cs typeface="Alexandria" pitchFamily="2" charset="-78"/>
              </a:rPr>
              <a:t>مهارات </a:t>
            </a:r>
            <a:r>
              <a:rPr lang="ar-SA" sz="1400" dirty="0">
                <a:latin typeface="Alexandria" pitchFamily="2" charset="-78"/>
                <a:cs typeface="Alexandria" pitchFamily="2" charset="-78"/>
              </a:rPr>
              <a:t>القيادة التنظيمية </a:t>
            </a:r>
            <a:endParaRPr lang="ar-EG" sz="1400" dirty="0" smtClean="0">
              <a:latin typeface="Alexandria" pitchFamily="2" charset="-78"/>
              <a:cs typeface="Alexandria" pitchFamily="2" charset="-78"/>
            </a:endParaRPr>
          </a:p>
          <a:p>
            <a:pPr marL="465750" indent="-285750" algn="just">
              <a:lnSpc>
                <a:spcPct val="150000"/>
              </a:lnSpc>
              <a:buFont typeface="Wingdings" pitchFamily="2" charset="2"/>
              <a:buChar char="§"/>
            </a:pPr>
            <a:endParaRPr lang="en-US" sz="1050" dirty="0">
              <a:latin typeface="Alexandria" pitchFamily="2" charset="-78"/>
              <a:cs typeface="Alexandria" pitchFamily="2" charset="-78"/>
            </a:endParaRPr>
          </a:p>
          <a:p>
            <a:pPr marL="465750" indent="-285750" algn="just">
              <a:lnSpc>
                <a:spcPct val="150000"/>
              </a:lnSpc>
              <a:buFont typeface="Wingdings" pitchFamily="2" charset="2"/>
              <a:buChar char="§"/>
            </a:pPr>
            <a:r>
              <a:rPr lang="ar-EG" sz="1400" dirty="0" smtClean="0">
                <a:latin typeface="Alexandria" pitchFamily="2" charset="-78"/>
                <a:cs typeface="Alexandria" pitchFamily="2" charset="-78"/>
              </a:rPr>
              <a:t>مصادر </a:t>
            </a:r>
            <a:r>
              <a:rPr lang="ar-EG" sz="1400" dirty="0">
                <a:latin typeface="Alexandria" pitchFamily="2" charset="-78"/>
                <a:cs typeface="Alexandria" pitchFamily="2" charset="-78"/>
              </a:rPr>
              <a:t>تأثير </a:t>
            </a:r>
            <a:r>
              <a:rPr lang="ar-EG" sz="1400" dirty="0" smtClean="0">
                <a:latin typeface="Alexandria" pitchFamily="2" charset="-78"/>
                <a:cs typeface="Alexandria" pitchFamily="2" charset="-78"/>
              </a:rPr>
              <a:t>القادة</a:t>
            </a:r>
          </a:p>
          <a:p>
            <a:pPr marL="465750" indent="-285750" algn="just">
              <a:lnSpc>
                <a:spcPct val="150000"/>
              </a:lnSpc>
              <a:buFont typeface="Wingdings" pitchFamily="2" charset="2"/>
              <a:buChar char="§"/>
            </a:pPr>
            <a:endParaRPr lang="en-US" sz="1100" dirty="0">
              <a:latin typeface="Alexandria" pitchFamily="2" charset="-78"/>
              <a:cs typeface="Alexandria" pitchFamily="2" charset="-78"/>
            </a:endParaRPr>
          </a:p>
          <a:p>
            <a:pPr marL="465750" indent="-285750" algn="just">
              <a:lnSpc>
                <a:spcPct val="150000"/>
              </a:lnSpc>
              <a:buFont typeface="Wingdings" pitchFamily="2" charset="2"/>
              <a:buChar char="§"/>
            </a:pPr>
            <a:r>
              <a:rPr lang="ar-EG" sz="1400" dirty="0" smtClean="0">
                <a:latin typeface="Alexandria" pitchFamily="2" charset="-78"/>
                <a:cs typeface="Alexandria" pitchFamily="2" charset="-78"/>
              </a:rPr>
              <a:t>أساليب </a:t>
            </a:r>
            <a:r>
              <a:rPr lang="ar-EG" sz="1400" dirty="0">
                <a:latin typeface="Alexandria" pitchFamily="2" charset="-78"/>
                <a:cs typeface="Alexandria" pitchFamily="2" charset="-78"/>
              </a:rPr>
              <a:t>التأثير التى يستخدمها القادة </a:t>
            </a:r>
            <a:endParaRPr lang="ar-EG" sz="1400" dirty="0" smtClean="0">
              <a:latin typeface="Alexandria" pitchFamily="2" charset="-78"/>
              <a:cs typeface="Alexandria" pitchFamily="2" charset="-78"/>
            </a:endParaRPr>
          </a:p>
          <a:p>
            <a:pPr marL="465750" indent="-285750" algn="just">
              <a:lnSpc>
                <a:spcPct val="150000"/>
              </a:lnSpc>
              <a:buFont typeface="Wingdings" pitchFamily="2" charset="2"/>
              <a:buChar char="§"/>
            </a:pPr>
            <a:endParaRPr lang="en-US" sz="1100" dirty="0">
              <a:latin typeface="Alexandria" pitchFamily="2" charset="-78"/>
              <a:cs typeface="Alexandria" pitchFamily="2" charset="-78"/>
            </a:endParaRPr>
          </a:p>
          <a:p>
            <a:pPr marL="465750" indent="-285750" algn="just">
              <a:lnSpc>
                <a:spcPct val="150000"/>
              </a:lnSpc>
              <a:buFont typeface="Wingdings" pitchFamily="2" charset="2"/>
              <a:buChar char="§"/>
            </a:pPr>
            <a:r>
              <a:rPr lang="ar-EG" sz="1400" dirty="0" smtClean="0">
                <a:latin typeface="Alexandria" pitchFamily="2" charset="-78"/>
                <a:cs typeface="Alexandria" pitchFamily="2" charset="-78"/>
              </a:rPr>
              <a:t>تطور </a:t>
            </a:r>
            <a:r>
              <a:rPr lang="ar-EG" sz="1400" dirty="0">
                <a:latin typeface="Alexandria" pitchFamily="2" charset="-78"/>
                <a:cs typeface="Alexandria" pitchFamily="2" charset="-78"/>
              </a:rPr>
              <a:t>نظريات أنماط القادة فى </a:t>
            </a:r>
            <a:r>
              <a:rPr lang="ar-EG" sz="1400" dirty="0" smtClean="0">
                <a:latin typeface="Alexandria" pitchFamily="2" charset="-78"/>
                <a:cs typeface="Alexandria" pitchFamily="2" charset="-78"/>
              </a:rPr>
              <a:t>المداخل التقليدية والحديثة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86512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91880" y="1412954"/>
            <a:ext cx="5231520" cy="369332"/>
          </a:xfrm>
          <a:prstGeom prst="rect">
            <a:avLst/>
          </a:prstGeom>
          <a:noFill/>
        </p:spPr>
        <p:txBody>
          <a:bodyPr wrap="square" rtlCol="0">
            <a:spAutoFit/>
          </a:bodyPr>
          <a:lstStyle/>
          <a:p>
            <a:pPr algn="ctr"/>
            <a:r>
              <a:rPr lang="ar-EG" b="1" dirty="0">
                <a:latin typeface="Alexandria" pitchFamily="2" charset="-78"/>
                <a:cs typeface="Alexandria" pitchFamily="2" charset="-78"/>
              </a:rPr>
              <a:t>أنماط القيادة والثقافة التنظيمية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 </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4" name="Rectangle 3"/>
          <p:cNvSpPr/>
          <p:nvPr/>
        </p:nvSpPr>
        <p:spPr>
          <a:xfrm>
            <a:off x="1979712" y="2060848"/>
            <a:ext cx="6403642" cy="3108543"/>
          </a:xfrm>
          <a:prstGeom prst="rect">
            <a:avLst/>
          </a:prstGeom>
        </p:spPr>
        <p:txBody>
          <a:bodyPr wrap="square">
            <a:spAutoFit/>
          </a:bodyPr>
          <a:lstStyle/>
          <a:p>
            <a:pPr algn="l" rtl="0"/>
            <a:endParaRPr lang="en-US" sz="1400" dirty="0" smtClean="0">
              <a:latin typeface="Alexandria" charset="0"/>
              <a:cs typeface="Alexandria" charset="0"/>
            </a:endParaRPr>
          </a:p>
          <a:p>
            <a:pPr marL="285750" indent="-285750">
              <a:buFont typeface="Wingdings" pitchFamily="2" charset="2"/>
              <a:buChar char="§"/>
            </a:pPr>
            <a:r>
              <a:rPr lang="ar-EG" sz="1400" dirty="0" smtClean="0">
                <a:latin typeface="Alexandria" pitchFamily="2" charset="-78"/>
                <a:cs typeface="Alexandria" pitchFamily="2" charset="-78"/>
              </a:rPr>
              <a:t>أهمية </a:t>
            </a:r>
            <a:r>
              <a:rPr lang="ar-EG" sz="1400" dirty="0">
                <a:latin typeface="Alexandria" pitchFamily="2" charset="-78"/>
                <a:cs typeface="Alexandria" pitchFamily="2" charset="-78"/>
              </a:rPr>
              <a:t>الثقافة </a:t>
            </a:r>
            <a:r>
              <a:rPr lang="ar-EG" sz="1400" dirty="0" smtClean="0">
                <a:latin typeface="Alexandria" pitchFamily="2" charset="-78"/>
                <a:cs typeface="Alexandria" pitchFamily="2" charset="-78"/>
              </a:rPr>
              <a:t>التنظيمية</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وظائف </a:t>
            </a:r>
            <a:r>
              <a:rPr lang="ar-EG" sz="1400" dirty="0">
                <a:latin typeface="Alexandria" pitchFamily="2" charset="-78"/>
                <a:cs typeface="Alexandria" pitchFamily="2" charset="-78"/>
              </a:rPr>
              <a:t>الثقافة </a:t>
            </a:r>
            <a:r>
              <a:rPr lang="ar-EG" sz="1400" dirty="0" smtClean="0">
                <a:latin typeface="Alexandria" pitchFamily="2" charset="-78"/>
                <a:cs typeface="Alexandria" pitchFamily="2" charset="-78"/>
              </a:rPr>
              <a:t>التنظيمية</a:t>
            </a:r>
          </a:p>
          <a:p>
            <a:pPr marL="285750" indent="-285750">
              <a:buFont typeface="Wingdings" pitchFamily="2" charset="2"/>
              <a:buChar char="§"/>
            </a:pPr>
            <a:endParaRPr lang="en-US" sz="1400" dirty="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العلاقة </a:t>
            </a:r>
            <a:r>
              <a:rPr lang="ar-EG" sz="1400" dirty="0">
                <a:latin typeface="Alexandria" pitchFamily="2" charset="-78"/>
                <a:cs typeface="Alexandria" pitchFamily="2" charset="-78"/>
              </a:rPr>
              <a:t>بين نمط القيادة ،وثقافة </a:t>
            </a:r>
            <a:r>
              <a:rPr lang="ar-EG" sz="1400" dirty="0" smtClean="0">
                <a:latin typeface="Alexandria" pitchFamily="2" charset="-78"/>
                <a:cs typeface="Alexandria" pitchFamily="2" charset="-78"/>
              </a:rPr>
              <a:t>المنظمة</a:t>
            </a:r>
          </a:p>
          <a:p>
            <a:pPr marL="285750" indent="-285750">
              <a:buFont typeface="Wingdings" pitchFamily="2" charset="2"/>
              <a:buChar char="§"/>
            </a:pPr>
            <a:endParaRPr lang="en-US" sz="1400" dirty="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تصنيف  </a:t>
            </a:r>
            <a:r>
              <a:rPr lang="ar-EG" sz="1400" dirty="0">
                <a:latin typeface="Alexandria" pitchFamily="2" charset="-78"/>
                <a:cs typeface="Alexandria" pitchFamily="2" charset="-78"/>
              </a:rPr>
              <a:t>ثقافات أنماط القيادات </a:t>
            </a:r>
            <a:r>
              <a:rPr lang="ar-EG" sz="1400" dirty="0" smtClean="0">
                <a:latin typeface="Alexandria" pitchFamily="2" charset="-78"/>
                <a:cs typeface="Alexandria" pitchFamily="2" charset="-78"/>
              </a:rPr>
              <a:t>التنظيمية</a:t>
            </a:r>
          </a:p>
          <a:p>
            <a:pPr marL="285750" indent="-285750">
              <a:buFont typeface="Wingdings" pitchFamily="2" charset="2"/>
              <a:buChar char="§"/>
            </a:pPr>
            <a:endParaRPr lang="en-US" sz="1400" dirty="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الثقافات </a:t>
            </a:r>
            <a:r>
              <a:rPr lang="ar-EG" sz="1400" dirty="0">
                <a:latin typeface="Alexandria" pitchFamily="2" charset="-78"/>
                <a:cs typeface="Alexandria" pitchFamily="2" charset="-78"/>
              </a:rPr>
              <a:t>التنظيمية </a:t>
            </a:r>
            <a:r>
              <a:rPr lang="ar-EG" sz="1400" dirty="0" smtClean="0">
                <a:latin typeface="Alexandria" pitchFamily="2" charset="-78"/>
                <a:cs typeface="Alexandria" pitchFamily="2" charset="-78"/>
              </a:rPr>
              <a:t>الموقفية</a:t>
            </a:r>
          </a:p>
          <a:p>
            <a:pPr marL="285750" indent="-285750">
              <a:buFont typeface="Wingdings" pitchFamily="2" charset="2"/>
              <a:buChar char="§"/>
            </a:pPr>
            <a:endParaRPr lang="ar-EG" sz="1400" dirty="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خصائص </a:t>
            </a:r>
            <a:r>
              <a:rPr lang="ar-EG" sz="1400" dirty="0">
                <a:latin typeface="Alexandria" pitchFamily="2" charset="-78"/>
                <a:cs typeface="Alexandria" pitchFamily="2" charset="-78"/>
              </a:rPr>
              <a:t>الثقافة التنظيمية </a:t>
            </a:r>
            <a:r>
              <a:rPr lang="ar-EG" sz="1400" dirty="0" smtClean="0">
                <a:latin typeface="Alexandria" pitchFamily="2" charset="-78"/>
                <a:cs typeface="Alexandria" pitchFamily="2" charset="-78"/>
              </a:rPr>
              <a:t>الفاعلة</a:t>
            </a:r>
          </a:p>
          <a:p>
            <a:pPr marL="285750" indent="-285750">
              <a:buFont typeface="Wingdings" pitchFamily="2" charset="2"/>
              <a:buChar char="§"/>
            </a:pPr>
            <a:endParaRPr lang="ar-EG" sz="1400" dirty="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تأثير إختلاف ثقافة المنظمة على السلوكيات </a:t>
            </a:r>
            <a:r>
              <a:rPr lang="ar-EG" sz="1400">
                <a:latin typeface="Alexandria" pitchFamily="2" charset="-78"/>
                <a:cs typeface="Alexandria" pitchFamily="2" charset="-78"/>
              </a:rPr>
              <a:t>الإتصالية </a:t>
            </a:r>
            <a:r>
              <a:rPr lang="ar-EG" sz="1400" smtClean="0">
                <a:latin typeface="Alexandria" pitchFamily="2" charset="-78"/>
                <a:cs typeface="Alexandria" pitchFamily="2" charset="-78"/>
              </a:rPr>
              <a:t>للقادة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59545" y="1412954"/>
            <a:ext cx="5231520" cy="923330"/>
          </a:xfrm>
          <a:prstGeom prst="rect">
            <a:avLst/>
          </a:prstGeom>
          <a:noFill/>
        </p:spPr>
        <p:txBody>
          <a:bodyPr wrap="square" rtlCol="0">
            <a:spAutoFit/>
          </a:bodyPr>
          <a:lstStyle/>
          <a:p>
            <a:pPr algn="ctr"/>
            <a:r>
              <a:rPr lang="ar-EG" b="1" dirty="0" smtClean="0">
                <a:latin typeface="Alexandria" pitchFamily="2" charset="-78"/>
                <a:cs typeface="Alexandria" pitchFamily="2" charset="-78"/>
              </a:rPr>
              <a:t>القيادة والدافعية والتحفيز</a:t>
            </a:r>
            <a:endParaRPr lang="en-US" dirty="0">
              <a:latin typeface="Alexandria" pitchFamily="2" charset="-78"/>
              <a:cs typeface="Alexandria" pitchFamily="2" charset="-78"/>
            </a:endParaRPr>
          </a:p>
          <a:p>
            <a:pPr algn="ctr"/>
            <a:r>
              <a:rPr lang="ar-EG" b="1" dirty="0">
                <a:latin typeface="Alexandria" pitchFamily="2" charset="-78"/>
                <a:cs typeface="Alexandria" pitchFamily="2" charset="-78"/>
              </a:rPr>
              <a:t> </a:t>
            </a:r>
            <a:endParaRPr lang="en-US" dirty="0">
              <a:latin typeface="Alexandria" pitchFamily="2" charset="-78"/>
              <a:cs typeface="Alexandria" pitchFamily="2" charset="-78"/>
            </a:endParaRPr>
          </a:p>
          <a:p>
            <a:pPr algn="ctr" rtl="0"/>
            <a:endParaRPr lang="en-US" b="1" dirty="0">
              <a:solidFill>
                <a:srgbClr val="00B0F0"/>
              </a:solidFill>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17" name="Rectangle 16"/>
          <p:cNvSpPr/>
          <p:nvPr/>
        </p:nvSpPr>
        <p:spPr>
          <a:xfrm>
            <a:off x="2123728" y="2132856"/>
            <a:ext cx="6403642" cy="3231654"/>
          </a:xfrm>
          <a:prstGeom prst="rect">
            <a:avLst/>
          </a:prstGeom>
        </p:spPr>
        <p:txBody>
          <a:bodyPr wrap="square">
            <a:spAutoFit/>
          </a:bodyPr>
          <a:lstStyle/>
          <a:p>
            <a:pPr marL="285750" indent="-285750">
              <a:lnSpc>
                <a:spcPct val="150000"/>
              </a:lnSpc>
              <a:buFont typeface="Wingdings" pitchFamily="2" charset="2"/>
              <a:buChar char="§"/>
            </a:pPr>
            <a:r>
              <a:rPr lang="ar-EG" sz="1400" dirty="0" smtClean="0">
                <a:latin typeface="Alexandria" pitchFamily="2" charset="-78"/>
                <a:cs typeface="Alexandria" pitchFamily="2" charset="-78"/>
              </a:rPr>
              <a:t>تأثير </a:t>
            </a:r>
            <a:r>
              <a:rPr lang="ar-EG" sz="1400" dirty="0">
                <a:latin typeface="Alexandria" pitchFamily="2" charset="-78"/>
                <a:cs typeface="Alexandria" pitchFamily="2" charset="-78"/>
              </a:rPr>
              <a:t>ثقافة القيادة على الدافعية </a:t>
            </a:r>
            <a:r>
              <a:rPr lang="ar-EG" sz="1400" dirty="0" smtClean="0">
                <a:latin typeface="Alexandria" pitchFamily="2" charset="-78"/>
                <a:cs typeface="Alexandria" pitchFamily="2" charset="-78"/>
              </a:rPr>
              <a:t>والتحفيز</a:t>
            </a:r>
          </a:p>
          <a:p>
            <a:pPr marL="285750" indent="-285750">
              <a:lnSpc>
                <a:spcPct val="150000"/>
              </a:lnSpc>
              <a:buFont typeface="Wingdings" pitchFamily="2" charset="2"/>
              <a:buChar char="§"/>
            </a:pPr>
            <a:endParaRPr lang="ar-EG" sz="11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أنواع الحوافز </a:t>
            </a:r>
          </a:p>
          <a:p>
            <a:pPr marL="285750" indent="-285750">
              <a:lnSpc>
                <a:spcPct val="150000"/>
              </a:lnSpc>
              <a:buFont typeface="Wingdings" pitchFamily="2" charset="2"/>
              <a:buChar char="§"/>
            </a:pPr>
            <a:endParaRPr lang="ar-EG" sz="11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أهداف التحفيز</a:t>
            </a:r>
          </a:p>
          <a:p>
            <a:pPr marL="285750" indent="-285750">
              <a:lnSpc>
                <a:spcPct val="150000"/>
              </a:lnSpc>
              <a:buFont typeface="Wingdings" pitchFamily="2" charset="2"/>
              <a:buChar char="§"/>
            </a:pPr>
            <a:endParaRPr lang="ar-EG" sz="1100" dirty="0" smtClean="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مفهوم تمكين العاملين وآلياته</a:t>
            </a:r>
            <a:endParaRPr lang="en-US" sz="14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 </a:t>
            </a:r>
            <a:endParaRPr lang="en-US" sz="14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تأثير </a:t>
            </a:r>
            <a:r>
              <a:rPr lang="ar-EG" sz="1400" dirty="0">
                <a:latin typeface="Alexandria" pitchFamily="2" charset="-78"/>
                <a:cs typeface="Alexandria" pitchFamily="2" charset="-78"/>
              </a:rPr>
              <a:t>ثقافة القيادة على تمكين العاملين </a:t>
            </a:r>
            <a:endParaRPr lang="en-US" sz="1400" dirty="0">
              <a:latin typeface="Alexandria" pitchFamily="2" charset="-78"/>
              <a:cs typeface="Alexandria" pitchFamily="2" charset="-78"/>
            </a:endParaRPr>
          </a:p>
          <a:p>
            <a:pPr marL="285750" indent="-285750" algn="r">
              <a:lnSpc>
                <a:spcPct val="150000"/>
              </a:lnSpc>
              <a:buFont typeface="Arial"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38554"/>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19" name="Rectangle 18"/>
          <p:cNvSpPr/>
          <p:nvPr/>
        </p:nvSpPr>
        <p:spPr>
          <a:xfrm>
            <a:off x="2405807" y="1124744"/>
            <a:ext cx="6342657" cy="646331"/>
          </a:xfrm>
          <a:prstGeom prst="rect">
            <a:avLst/>
          </a:prstGeom>
        </p:spPr>
        <p:txBody>
          <a:bodyPr wrap="square">
            <a:spAutoFit/>
          </a:bodyPr>
          <a:lstStyle/>
          <a:p>
            <a:pPr algn="l" rtl="0"/>
            <a:endParaRPr lang="en-US" b="1" dirty="0" smtClean="0">
              <a:latin typeface="Alexandria" pitchFamily="2" charset="-78"/>
              <a:cs typeface="Alexandria" pitchFamily="2" charset="-78"/>
            </a:endParaRPr>
          </a:p>
          <a:p>
            <a:pPr algn="ctr"/>
            <a:r>
              <a:rPr lang="ar-EG" b="1" dirty="0" smtClean="0">
                <a:latin typeface="Alexandria" pitchFamily="2" charset="-78"/>
                <a:cs typeface="Alexandria" pitchFamily="2" charset="-78"/>
              </a:rPr>
              <a:t>اتصالات القيادة</a:t>
            </a:r>
            <a:endParaRPr lang="en-US" b="1" dirty="0">
              <a:latin typeface="Alexandria" pitchFamily="2" charset="-78"/>
              <a:cs typeface="Alexandria" pitchFamily="2" charset="-78"/>
            </a:endParaRPr>
          </a:p>
        </p:txBody>
      </p:sp>
      <p:sp>
        <p:nvSpPr>
          <p:cNvPr id="17" name="Rectangle 16"/>
          <p:cNvSpPr/>
          <p:nvPr/>
        </p:nvSpPr>
        <p:spPr>
          <a:xfrm>
            <a:off x="2339752" y="1844824"/>
            <a:ext cx="6403642" cy="4655121"/>
          </a:xfrm>
          <a:prstGeom prst="rect">
            <a:avLst/>
          </a:prstGeom>
        </p:spPr>
        <p:txBody>
          <a:bodyPr wrap="square">
            <a:spAutoFit/>
          </a:bodyPr>
          <a:lstStyle/>
          <a:p>
            <a:pPr marL="285750" indent="-285750">
              <a:lnSpc>
                <a:spcPct val="150000"/>
              </a:lnSpc>
              <a:buFont typeface="Wingdings" pitchFamily="2" charset="2"/>
              <a:buChar char="§"/>
            </a:pPr>
            <a:r>
              <a:rPr lang="ar-EG" sz="1400" dirty="0">
                <a:latin typeface="Alexandria" pitchFamily="2" charset="-78"/>
                <a:cs typeface="Alexandria" pitchFamily="2" charset="-78"/>
              </a:rPr>
              <a:t>تدرج مستويات اتصالات </a:t>
            </a:r>
            <a:r>
              <a:rPr lang="ar-EG" sz="1400" dirty="0" smtClean="0">
                <a:latin typeface="Alexandria" pitchFamily="2" charset="-78"/>
                <a:cs typeface="Alexandria" pitchFamily="2" charset="-78"/>
              </a:rPr>
              <a:t>القيادة</a:t>
            </a:r>
          </a:p>
          <a:p>
            <a:pPr marL="285750" indent="-285750">
              <a:lnSpc>
                <a:spcPct val="150000"/>
              </a:lnSpc>
              <a:buFont typeface="Wingdings" pitchFamily="2" charset="2"/>
              <a:buChar char="§"/>
            </a:pPr>
            <a:endParaRPr lang="ar-EG" sz="11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أنماط </a:t>
            </a:r>
            <a:r>
              <a:rPr lang="ar-EG" sz="1400" dirty="0">
                <a:latin typeface="Alexandria" pitchFamily="2" charset="-78"/>
                <a:cs typeface="Alexandria" pitchFamily="2" charset="-78"/>
              </a:rPr>
              <a:t>اتصالات القيادة </a:t>
            </a:r>
            <a:endParaRPr lang="ar-EG" sz="1400" dirty="0" smtClean="0">
              <a:latin typeface="Alexandria" pitchFamily="2" charset="-78"/>
              <a:cs typeface="Alexandria" pitchFamily="2" charset="-78"/>
            </a:endParaRPr>
          </a:p>
          <a:p>
            <a:pPr marL="285750" indent="-285750">
              <a:lnSpc>
                <a:spcPct val="150000"/>
              </a:lnSpc>
              <a:buFont typeface="Wingdings" pitchFamily="2" charset="2"/>
              <a:buChar char="§"/>
            </a:pPr>
            <a:endParaRPr lang="en-US" sz="11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أهداف </a:t>
            </a:r>
            <a:r>
              <a:rPr lang="ar-EG" sz="1400" dirty="0">
                <a:latin typeface="Alexandria" pitchFamily="2" charset="-78"/>
                <a:cs typeface="Alexandria" pitchFamily="2" charset="-78"/>
              </a:rPr>
              <a:t>و وظائف إتصالات </a:t>
            </a:r>
            <a:r>
              <a:rPr lang="ar-EG" sz="1400" dirty="0" smtClean="0">
                <a:latin typeface="Alexandria" pitchFamily="2" charset="-78"/>
                <a:cs typeface="Alexandria" pitchFamily="2" charset="-78"/>
              </a:rPr>
              <a:t>القيادة</a:t>
            </a:r>
          </a:p>
          <a:p>
            <a:pPr marL="285750" indent="-285750">
              <a:lnSpc>
                <a:spcPct val="150000"/>
              </a:lnSpc>
              <a:buFont typeface="Wingdings" pitchFamily="2" charset="2"/>
              <a:buChar char="§"/>
            </a:pPr>
            <a:endParaRPr lang="en-US" sz="11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أ</a:t>
            </a:r>
            <a:r>
              <a:rPr lang="ar-EG" sz="1400" dirty="0" smtClean="0">
                <a:latin typeface="Alexandria" pitchFamily="2" charset="-78"/>
                <a:cs typeface="Alexandria" pitchFamily="2" charset="-78"/>
              </a:rPr>
              <a:t>بعاد </a:t>
            </a:r>
            <a:r>
              <a:rPr lang="ar-EG" sz="1400" dirty="0">
                <a:latin typeface="Alexandria" pitchFamily="2" charset="-78"/>
                <a:cs typeface="Alexandria" pitchFamily="2" charset="-78"/>
              </a:rPr>
              <a:t>كفاءة اتصالات القيادة </a:t>
            </a:r>
            <a:endParaRPr lang="ar-EG" sz="1400" dirty="0" smtClean="0">
              <a:latin typeface="Alexandria" pitchFamily="2" charset="-78"/>
              <a:cs typeface="Alexandria" pitchFamily="2" charset="-78"/>
            </a:endParaRPr>
          </a:p>
          <a:p>
            <a:pPr marL="285750" indent="-285750">
              <a:lnSpc>
                <a:spcPct val="150000"/>
              </a:lnSpc>
              <a:buFont typeface="Wingdings" pitchFamily="2" charset="2"/>
              <a:buChar char="§"/>
            </a:pPr>
            <a:endParaRPr lang="en-US" sz="12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معوقات </a:t>
            </a:r>
            <a:r>
              <a:rPr lang="ar-EG" sz="1400" dirty="0">
                <a:latin typeface="Alexandria" pitchFamily="2" charset="-78"/>
                <a:cs typeface="Alexandria" pitchFamily="2" charset="-78"/>
              </a:rPr>
              <a:t>الإتصال المرتبطة </a:t>
            </a:r>
            <a:r>
              <a:rPr lang="ar-EG" sz="1400" dirty="0" smtClean="0">
                <a:latin typeface="Alexandria" pitchFamily="2" charset="-78"/>
                <a:cs typeface="Alexandria" pitchFamily="2" charset="-78"/>
              </a:rPr>
              <a:t>بالقيادة</a:t>
            </a:r>
          </a:p>
          <a:p>
            <a:pPr marL="285750" indent="-285750">
              <a:lnSpc>
                <a:spcPct val="150000"/>
              </a:lnSpc>
              <a:buFont typeface="Wingdings" pitchFamily="2" charset="2"/>
              <a:buChar char="§"/>
            </a:pPr>
            <a:endParaRPr lang="en-US" sz="12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لإتصالات </a:t>
            </a:r>
            <a:r>
              <a:rPr lang="ar-EG" sz="1400" dirty="0">
                <a:latin typeface="Alexandria" pitchFamily="2" charset="-78"/>
                <a:cs typeface="Alexandria" pitchFamily="2" charset="-78"/>
              </a:rPr>
              <a:t>، و المناخ التنظيمى </a:t>
            </a:r>
            <a:r>
              <a:rPr lang="ar-EG" sz="1400" dirty="0" smtClean="0">
                <a:latin typeface="Alexandria" pitchFamily="2" charset="-78"/>
                <a:cs typeface="Alexandria" pitchFamily="2" charset="-78"/>
              </a:rPr>
              <a:t>الداخلى</a:t>
            </a:r>
          </a:p>
          <a:p>
            <a:pPr marL="285750" indent="-285750">
              <a:lnSpc>
                <a:spcPct val="150000"/>
              </a:lnSpc>
              <a:buFont typeface="Wingdings" pitchFamily="2" charset="2"/>
              <a:buChar char="§"/>
            </a:pPr>
            <a:endParaRPr lang="en-US" sz="12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smtClean="0">
                <a:latin typeface="Alexandria" pitchFamily="2" charset="-78"/>
                <a:cs typeface="Alexandria" pitchFamily="2" charset="-78"/>
              </a:rPr>
              <a:t>معايير </a:t>
            </a:r>
            <a:r>
              <a:rPr lang="ar-EG" sz="1400" dirty="0">
                <a:latin typeface="Alexandria" pitchFamily="2" charset="-78"/>
                <a:cs typeface="Alexandria" pitchFamily="2" charset="-78"/>
              </a:rPr>
              <a:t>قياس فاعلية المناخ الإتصالى التنظيمي</a:t>
            </a:r>
            <a:endParaRPr lang="en-US" sz="1400" dirty="0">
              <a:latin typeface="Alexandria" pitchFamily="2" charset="-78"/>
              <a:cs typeface="Alexandria" pitchFamily="2" charset="-78"/>
            </a:endParaRPr>
          </a:p>
          <a:p>
            <a:pPr>
              <a:lnSpc>
                <a:spcPct val="150000"/>
              </a:lnSpc>
            </a:pPr>
            <a:endParaRPr lang="en-US" sz="1400" dirty="0">
              <a:latin typeface="Alexandria" pitchFamily="2" charset="-78"/>
              <a:cs typeface="Alexandria" pitchFamily="2" charset="-78"/>
            </a:endParaRPr>
          </a:p>
          <a:p>
            <a:pPr marL="285750" indent="-285750" algn="r">
              <a:buFont typeface="Arial"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71800" y="1475492"/>
            <a:ext cx="5231520" cy="369332"/>
          </a:xfrm>
          <a:prstGeom prst="rect">
            <a:avLst/>
          </a:prstGeom>
          <a:noFill/>
        </p:spPr>
        <p:txBody>
          <a:bodyPr wrap="square" rtlCol="0">
            <a:spAutoFit/>
          </a:bodyPr>
          <a:lstStyle/>
          <a:p>
            <a:pPr algn="ctr" rtl="0"/>
            <a:r>
              <a:rPr lang="ar-EG" b="1" dirty="0" smtClean="0">
                <a:latin typeface="Alexandria" charset="0"/>
                <a:cs typeface="Alexandria" charset="0"/>
              </a:rPr>
              <a:t>القيادة و العلاقات العامة</a:t>
            </a:r>
            <a:endParaRPr lang="en-US" b="1" dirty="0">
              <a:latin typeface="Alexandria" charset="0"/>
              <a:cs typeface="Alexandria" charset="0"/>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6588224" y="6453336"/>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17" name="Rectangle 16"/>
          <p:cNvSpPr/>
          <p:nvPr/>
        </p:nvSpPr>
        <p:spPr>
          <a:xfrm>
            <a:off x="2616761" y="2060848"/>
            <a:ext cx="6342657" cy="4381969"/>
          </a:xfrm>
          <a:prstGeom prst="rect">
            <a:avLst/>
          </a:prstGeom>
        </p:spPr>
        <p:txBody>
          <a:bodyPr wrap="square">
            <a:spAutoFit/>
          </a:bodyPr>
          <a:lstStyle/>
          <a:p>
            <a:pPr marL="285750" indent="-285750" algn="just">
              <a:lnSpc>
                <a:spcPct val="150000"/>
              </a:lnSpc>
              <a:buFont typeface="Wingdings" pitchFamily="2" charset="2"/>
              <a:buChar char="§"/>
            </a:pPr>
            <a:r>
              <a:rPr lang="ar-EG" sz="1400" dirty="0" smtClean="0">
                <a:latin typeface="Alexandria" pitchFamily="2" charset="-78"/>
                <a:cs typeface="Alexandria" pitchFamily="2" charset="-78"/>
              </a:rPr>
              <a:t>أنماط </a:t>
            </a:r>
            <a:r>
              <a:rPr lang="ar-EG" sz="1400" dirty="0">
                <a:latin typeface="Alexandria" pitchFamily="2" charset="-78"/>
                <a:cs typeface="Alexandria" pitchFamily="2" charset="-78"/>
              </a:rPr>
              <a:t>القيادة وتطبيقات نظرية العلاقات العامة </a:t>
            </a:r>
            <a:r>
              <a:rPr lang="ar-EG" sz="1400" dirty="0" smtClean="0">
                <a:latin typeface="Alexandria" pitchFamily="2" charset="-78"/>
                <a:cs typeface="Alexandria" pitchFamily="2" charset="-78"/>
              </a:rPr>
              <a:t>الممتازة</a:t>
            </a:r>
            <a:endParaRPr lang="ar-EG" sz="1400" dirty="0">
              <a:latin typeface="Alexandria" pitchFamily="2" charset="-78"/>
              <a:cs typeface="Alexandria" pitchFamily="2" charset="-78"/>
            </a:endParaRPr>
          </a:p>
          <a:p>
            <a:pPr algn="just">
              <a:lnSpc>
                <a:spcPct val="150000"/>
              </a:lnSpc>
            </a:pPr>
            <a:endParaRPr lang="ar-EG" sz="1050" dirty="0" smtClean="0">
              <a:latin typeface="Alexandria" pitchFamily="2" charset="-78"/>
              <a:cs typeface="Alexandria" pitchFamily="2" charset="-78"/>
            </a:endParaRPr>
          </a:p>
          <a:p>
            <a:pPr marL="285750" indent="-285750" algn="just">
              <a:lnSpc>
                <a:spcPct val="150000"/>
              </a:lnSpc>
              <a:buFont typeface="Wingdings" pitchFamily="2" charset="2"/>
              <a:buChar char="§"/>
            </a:pPr>
            <a:r>
              <a:rPr lang="ar-EG" sz="1400" dirty="0" smtClean="0">
                <a:latin typeface="Alexandria" pitchFamily="2" charset="-78"/>
                <a:cs typeface="Alexandria" pitchFamily="2" charset="-78"/>
              </a:rPr>
              <a:t>القيادة </a:t>
            </a:r>
            <a:r>
              <a:rPr lang="ar-EG" sz="1400" dirty="0">
                <a:latin typeface="Alexandria" pitchFamily="2" charset="-78"/>
                <a:cs typeface="Alexandria" pitchFamily="2" charset="-78"/>
              </a:rPr>
              <a:t>و إدارة الإتصالات الداخلية للمنظمة.</a:t>
            </a:r>
            <a:endParaRPr lang="en-US" sz="1400" dirty="0">
              <a:latin typeface="Alexandria" pitchFamily="2" charset="-78"/>
              <a:cs typeface="Alexandria" pitchFamily="2" charset="-78"/>
            </a:endParaRPr>
          </a:p>
          <a:p>
            <a:pPr algn="just">
              <a:lnSpc>
                <a:spcPct val="150000"/>
              </a:lnSpc>
            </a:pPr>
            <a:endParaRPr lang="ar-EG" sz="1100" dirty="0" smtClean="0">
              <a:latin typeface="Alexandria" pitchFamily="2" charset="-78"/>
              <a:cs typeface="Alexandria" pitchFamily="2" charset="-78"/>
            </a:endParaRPr>
          </a:p>
          <a:p>
            <a:pPr marL="285750" indent="-285750" algn="just">
              <a:lnSpc>
                <a:spcPct val="150000"/>
              </a:lnSpc>
              <a:buFont typeface="Wingdings" pitchFamily="2" charset="2"/>
              <a:buChar char="§"/>
            </a:pPr>
            <a:r>
              <a:rPr lang="ar-EG" sz="1400" dirty="0" smtClean="0">
                <a:latin typeface="Alexandria" pitchFamily="2" charset="-78"/>
                <a:cs typeface="Alexandria" pitchFamily="2" charset="-78"/>
              </a:rPr>
              <a:t>تطبيقات </a:t>
            </a:r>
            <a:r>
              <a:rPr lang="ar-EG" sz="1400" dirty="0">
                <a:latin typeface="Alexandria" pitchFamily="2" charset="-78"/>
                <a:cs typeface="Alexandria" pitchFamily="2" charset="-78"/>
              </a:rPr>
              <a:t>نظرية إدارة العلاقات </a:t>
            </a:r>
            <a:r>
              <a:rPr lang="ar-EG" sz="1400" dirty="0" smtClean="0">
                <a:latin typeface="Alexandria" pitchFamily="2" charset="-78"/>
                <a:cs typeface="Alexandria" pitchFamily="2" charset="-78"/>
              </a:rPr>
              <a:t>الداخلية</a:t>
            </a:r>
          </a:p>
          <a:p>
            <a:pPr algn="just">
              <a:lnSpc>
                <a:spcPct val="150000"/>
              </a:lnSpc>
            </a:pPr>
            <a:endParaRPr lang="en-US" sz="1100" dirty="0">
              <a:latin typeface="Alexandria" pitchFamily="2" charset="-78"/>
              <a:cs typeface="Alexandria" pitchFamily="2" charset="-78"/>
            </a:endParaRPr>
          </a:p>
          <a:p>
            <a:pPr marL="285750" indent="-285750" algn="just">
              <a:lnSpc>
                <a:spcPct val="150000"/>
              </a:lnSpc>
              <a:buFont typeface="Wingdings" pitchFamily="2" charset="2"/>
              <a:buChar char="§"/>
            </a:pP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خصائص </a:t>
            </a:r>
            <a:r>
              <a:rPr lang="ar-EG" sz="1400" dirty="0">
                <a:latin typeface="Alexandria" pitchFamily="2" charset="-78"/>
                <a:cs typeface="Alexandria" pitchFamily="2" charset="-78"/>
              </a:rPr>
              <a:t>،أبعاد وأنواع إدارة العلاقات.</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endParaRPr lang="ar-EG" sz="1100" dirty="0" smtClean="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استراتيجيات </a:t>
            </a:r>
            <a:r>
              <a:rPr lang="ar-EG" sz="1400" dirty="0">
                <a:latin typeface="Alexandria" pitchFamily="2" charset="-78"/>
                <a:cs typeface="Alexandria" pitchFamily="2" charset="-78"/>
              </a:rPr>
              <a:t>إدارة العلاقات </a:t>
            </a:r>
            <a:r>
              <a:rPr lang="ar-EG" sz="1400" dirty="0" smtClean="0">
                <a:latin typeface="Alexandria" pitchFamily="2" charset="-78"/>
                <a:cs typeface="Alexandria" pitchFamily="2" charset="-78"/>
              </a:rPr>
              <a:t>.</a:t>
            </a:r>
          </a:p>
          <a:p>
            <a:pPr marL="285750" lvl="0" indent="-285750" algn="just">
              <a:lnSpc>
                <a:spcPct val="150000"/>
              </a:lnSpc>
              <a:buFont typeface="Wingdings" pitchFamily="2" charset="2"/>
              <a:buChar char="§"/>
            </a:pPr>
            <a:endParaRPr lang="ar-EG" sz="1100" dirty="0" smtClean="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استراتيجيات </a:t>
            </a:r>
            <a:r>
              <a:rPr lang="ar-EG" sz="1400" dirty="0">
                <a:latin typeface="Alexandria" pitchFamily="2" charset="-78"/>
                <a:cs typeface="Alexandria" pitchFamily="2" charset="-78"/>
              </a:rPr>
              <a:t>و تكنيكات اتصالات إدارة العلاقات.</a:t>
            </a:r>
            <a:endParaRPr lang="en-US" sz="1400" dirty="0">
              <a:latin typeface="Alexandria" pitchFamily="2" charset="-78"/>
              <a:cs typeface="Alexandria" pitchFamily="2" charset="-78"/>
            </a:endParaRPr>
          </a:p>
          <a:p>
            <a:pPr marL="285750" lvl="0" indent="-285750" algn="just">
              <a:lnSpc>
                <a:spcPct val="150000"/>
              </a:lnSpc>
              <a:buFont typeface="Wingdings" pitchFamily="2" charset="2"/>
              <a:buChar char="§"/>
            </a:pPr>
            <a:endParaRPr lang="ar-EG" sz="1100" dirty="0" smtClean="0">
              <a:latin typeface="Alexandria" pitchFamily="2" charset="-78"/>
              <a:cs typeface="Alexandria" pitchFamily="2" charset="-78"/>
            </a:endParaRPr>
          </a:p>
          <a:p>
            <a:pPr marL="285750" lvl="0" indent="-285750" algn="just">
              <a:lnSpc>
                <a:spcPct val="150000"/>
              </a:lnSpc>
              <a:buFont typeface="Wingdings" pitchFamily="2" charset="2"/>
              <a:buChar char="§"/>
            </a:pPr>
            <a:r>
              <a:rPr lang="ar-EG" sz="1400" dirty="0" smtClean="0">
                <a:latin typeface="Alexandria" pitchFamily="2" charset="-78"/>
                <a:cs typeface="Alexandria" pitchFamily="2" charset="-78"/>
              </a:rPr>
              <a:t>قياس </a:t>
            </a:r>
            <a:r>
              <a:rPr lang="ar-EG" sz="1400" dirty="0">
                <a:latin typeface="Alexandria" pitchFamily="2" charset="-78"/>
                <a:cs typeface="Alexandria" pitchFamily="2" charset="-78"/>
              </a:rPr>
              <a:t>مخرجات إدارة العلاقات.</a:t>
            </a:r>
            <a:endParaRPr lang="en-US" sz="1400" dirty="0">
              <a:latin typeface="Alexandria" pitchFamily="2" charset="-78"/>
              <a:cs typeface="Alexandria" pitchFamily="2" charset="-78"/>
            </a:endParaRPr>
          </a:p>
          <a:p>
            <a:pPr algn="just"/>
            <a:endParaRPr lang="en-US" sz="1400" dirty="0">
              <a:latin typeface="Alexandria" pitchFamily="2" charset="-78"/>
              <a:cs typeface="Alexandria" pitchFamily="2" charset="-78"/>
            </a:endParaRPr>
          </a:p>
          <a:p>
            <a:pPr algn="r"/>
            <a:endParaRPr lang="en-US" dirty="0" smtClean="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91880" y="1196752"/>
            <a:ext cx="5231520" cy="369332"/>
          </a:xfrm>
          <a:prstGeom prst="rect">
            <a:avLst/>
          </a:prstGeom>
          <a:noFill/>
        </p:spPr>
        <p:txBody>
          <a:bodyPr wrap="square" rtlCol="0">
            <a:spAutoFit/>
          </a:bodyPr>
          <a:lstStyle/>
          <a:p>
            <a:pPr algn="ctr" rtl="0"/>
            <a:r>
              <a:rPr lang="ar-EG" b="1" dirty="0" smtClean="0">
                <a:latin typeface="Alexandria" charset="0"/>
                <a:cs typeface="Alexandria" charset="0"/>
              </a:rPr>
              <a:t>قيادة المجموعات والفرق</a:t>
            </a:r>
            <a:endParaRPr lang="en-US" b="1" dirty="0">
              <a:latin typeface="Alexandria" charset="0"/>
              <a:cs typeface="Alexandria" charset="0"/>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6426069" y="6413266"/>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17" name="Rectangle 16"/>
          <p:cNvSpPr/>
          <p:nvPr/>
        </p:nvSpPr>
        <p:spPr>
          <a:xfrm>
            <a:off x="2411760" y="1733321"/>
            <a:ext cx="6342657" cy="4431983"/>
          </a:xfrm>
          <a:prstGeom prst="rect">
            <a:avLst/>
          </a:prstGeom>
        </p:spPr>
        <p:txBody>
          <a:bodyPr wrap="square">
            <a:spAutoFit/>
          </a:bodyPr>
          <a:lstStyle/>
          <a:p>
            <a:endParaRPr lang="en-US" sz="1600" dirty="0" smtClean="0">
              <a:latin typeface="Alexandria" pitchFamily="2" charset="-78"/>
              <a:cs typeface="Alexandria" pitchFamily="2" charset="-78"/>
            </a:endParaRPr>
          </a:p>
          <a:p>
            <a:pPr indent="-285750" algn="just">
              <a:buFont typeface="Wingdings" pitchFamily="2" charset="2"/>
              <a:buChar char="§"/>
            </a:pPr>
            <a:r>
              <a:rPr lang="ar-EG" sz="1400" dirty="0" smtClean="0">
                <a:latin typeface="Alexandria" pitchFamily="2" charset="-78"/>
                <a:cs typeface="Alexandria" pitchFamily="2" charset="-78"/>
              </a:rPr>
              <a:t>اتصالات فرق العمل</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تطور جماعات </a:t>
            </a:r>
            <a:r>
              <a:rPr lang="ar-EG" sz="1400" dirty="0" smtClean="0">
                <a:latin typeface="Alexandria" pitchFamily="2" charset="-78"/>
                <a:cs typeface="Alexandria" pitchFamily="2" charset="-78"/>
              </a:rPr>
              <a:t>العمل</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القيادة </a:t>
            </a:r>
            <a:r>
              <a:rPr lang="ar-EG" sz="1400" dirty="0" smtClean="0">
                <a:latin typeface="Alexandria" pitchFamily="2" charset="-78"/>
                <a:cs typeface="Alexandria" pitchFamily="2" charset="-78"/>
              </a:rPr>
              <a:t>المؤثرة</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كيف لا تظهر </a:t>
            </a:r>
            <a:r>
              <a:rPr lang="ar-EG" sz="1400" dirty="0" smtClean="0">
                <a:latin typeface="Alexandria" pitchFamily="2" charset="-78"/>
                <a:cs typeface="Alexandria" pitchFamily="2" charset="-78"/>
              </a:rPr>
              <a:t>كقائد</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القيادة الرسمية مقابل القيادة غير </a:t>
            </a:r>
            <a:r>
              <a:rPr lang="ar-EG" sz="1400" dirty="0" smtClean="0">
                <a:latin typeface="Alexandria" pitchFamily="2" charset="-78"/>
                <a:cs typeface="Alexandria" pitchFamily="2" charset="-78"/>
              </a:rPr>
              <a:t>الرسمية</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القيادة في </a:t>
            </a:r>
            <a:r>
              <a:rPr lang="ar-EG" sz="1400" dirty="0" smtClean="0">
                <a:latin typeface="Alexandria" pitchFamily="2" charset="-78"/>
                <a:cs typeface="Alexandria" pitchFamily="2" charset="-78"/>
              </a:rPr>
              <a:t>الاجتماعات</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 صناعة </a:t>
            </a:r>
            <a:r>
              <a:rPr lang="ar-EG" sz="1400" dirty="0" smtClean="0">
                <a:latin typeface="Alexandria" pitchFamily="2" charset="-78"/>
                <a:cs typeface="Alexandria" pitchFamily="2" charset="-78"/>
              </a:rPr>
              <a:t>القرارا</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تنمية مهارات بناء </a:t>
            </a:r>
            <a:r>
              <a:rPr lang="ar-EG" sz="1400" dirty="0" smtClean="0">
                <a:latin typeface="Alexandria" pitchFamily="2" charset="-78"/>
                <a:cs typeface="Alexandria" pitchFamily="2" charset="-78"/>
              </a:rPr>
              <a:t>الفريق</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قيادة </a:t>
            </a:r>
            <a:r>
              <a:rPr lang="ar-EG" sz="1400" dirty="0" smtClean="0">
                <a:latin typeface="Alexandria" pitchFamily="2" charset="-78"/>
                <a:cs typeface="Alexandria" pitchFamily="2" charset="-78"/>
              </a:rPr>
              <a:t>المشروع</a:t>
            </a:r>
          </a:p>
          <a:p>
            <a:pPr indent="-285750" algn="just">
              <a:buFont typeface="Wingdings" pitchFamily="2" charset="2"/>
              <a:buChar char="§"/>
            </a:pPr>
            <a:endParaRPr lang="ar-EG" sz="1400" dirty="0">
              <a:latin typeface="Alexandria" pitchFamily="2" charset="-78"/>
              <a:cs typeface="Alexandria" pitchFamily="2" charset="-78"/>
            </a:endParaRPr>
          </a:p>
          <a:p>
            <a:pPr indent="-285750" algn="just">
              <a:buFont typeface="Wingdings" pitchFamily="2" charset="2"/>
              <a:buChar char="§"/>
            </a:pPr>
            <a:r>
              <a:rPr lang="ar-EG" sz="1400" dirty="0">
                <a:latin typeface="Alexandria" pitchFamily="2" charset="-78"/>
                <a:cs typeface="Alexandria" pitchFamily="2" charset="-78"/>
              </a:rPr>
              <a:t>قيادة الفرق </a:t>
            </a:r>
            <a:r>
              <a:rPr lang="ar-EG" sz="1400" dirty="0" smtClean="0">
                <a:latin typeface="Alexandria" pitchFamily="2" charset="-78"/>
                <a:cs typeface="Alexandria" pitchFamily="2" charset="-78"/>
              </a:rPr>
              <a:t>الافتراضية - تدريب </a:t>
            </a:r>
            <a:r>
              <a:rPr lang="ar-EG" sz="1400" dirty="0">
                <a:latin typeface="Alexandria" pitchFamily="2" charset="-78"/>
                <a:cs typeface="Alexandria" pitchFamily="2" charset="-78"/>
              </a:rPr>
              <a:t>الفريق</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275856" y="1268760"/>
            <a:ext cx="5231520" cy="677108"/>
          </a:xfrm>
          <a:prstGeom prst="rect">
            <a:avLst/>
          </a:prstGeom>
          <a:noFill/>
        </p:spPr>
        <p:txBody>
          <a:bodyPr wrap="square" rtlCol="0">
            <a:spAutoFit/>
          </a:bodyPr>
          <a:lstStyle/>
          <a:p>
            <a:pPr algn="ctr" rtl="0"/>
            <a:r>
              <a:rPr lang="ar-EG" b="1" dirty="0" smtClean="0">
                <a:latin typeface="Alexandria" charset="0"/>
                <a:cs typeface="Alexandria" charset="0"/>
              </a:rPr>
              <a:t>القيادة والتنوع المؤسسي</a:t>
            </a:r>
            <a:endParaRPr lang="en-US" b="1" dirty="0">
              <a:latin typeface="Alexandria" charset="0"/>
              <a:cs typeface="Alexandria" charset="0"/>
            </a:endParaRPr>
          </a:p>
          <a:p>
            <a:pPr algn="l" rtl="0"/>
            <a:endParaRPr lang="en-US" sz="2000" b="1" dirty="0">
              <a:solidFill>
                <a:srgbClr val="00B0F0"/>
              </a:solidFill>
              <a:latin typeface="Alexandria" charset="0"/>
              <a:cs typeface="Alexandria" charset="0"/>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 </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6426069" y="6341258"/>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4" name="Rectangle 3"/>
          <p:cNvSpPr/>
          <p:nvPr/>
        </p:nvSpPr>
        <p:spPr>
          <a:xfrm>
            <a:off x="2699792" y="2010271"/>
            <a:ext cx="5592635" cy="3912610"/>
          </a:xfrm>
          <a:prstGeom prst="rect">
            <a:avLst/>
          </a:prstGeom>
        </p:spPr>
        <p:txBody>
          <a:bodyPr wrap="square">
            <a:spAutoFit/>
          </a:bodyPr>
          <a:lstStyle/>
          <a:p>
            <a:pPr marL="285750" indent="-285750">
              <a:lnSpc>
                <a:spcPct val="150000"/>
              </a:lnSpc>
              <a:buFont typeface="Wingdings" pitchFamily="2" charset="2"/>
              <a:buChar char="§"/>
            </a:pPr>
            <a:r>
              <a:rPr lang="ar-EG" sz="1400" dirty="0">
                <a:latin typeface="Alexandria" pitchFamily="2" charset="-78"/>
                <a:cs typeface="Alexandria" pitchFamily="2" charset="-78"/>
              </a:rPr>
              <a:t>إدارة التنوع – جوهر القيادة</a:t>
            </a:r>
          </a:p>
          <a:p>
            <a:pPr marL="285750" indent="-285750">
              <a:lnSpc>
                <a:spcPct val="150000"/>
              </a:lnSpc>
              <a:buFont typeface="Wingdings" pitchFamily="2" charset="2"/>
              <a:buChar char="§"/>
            </a:pPr>
            <a:endParaRPr lang="ar-EG" sz="105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فهم الاختلافات الثقافية</a:t>
            </a:r>
          </a:p>
          <a:p>
            <a:pPr marL="285750" indent="-285750">
              <a:lnSpc>
                <a:spcPct val="150000"/>
              </a:lnSpc>
              <a:buFont typeface="Wingdings" pitchFamily="2" charset="2"/>
              <a:buChar char="§"/>
            </a:pPr>
            <a:endParaRPr lang="ar-EG" sz="100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تعريف الثقافة</a:t>
            </a:r>
          </a:p>
          <a:p>
            <a:pPr marL="285750" indent="-285750">
              <a:lnSpc>
                <a:spcPct val="150000"/>
              </a:lnSpc>
              <a:buFont typeface="Wingdings" pitchFamily="2" charset="2"/>
              <a:buChar char="§"/>
            </a:pPr>
            <a:endParaRPr lang="ar-EG" sz="105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تصنيف الثقافات</a:t>
            </a:r>
          </a:p>
          <a:p>
            <a:pPr>
              <a:lnSpc>
                <a:spcPct val="150000"/>
              </a:lnSpc>
            </a:pPr>
            <a:endParaRPr lang="ar-EG" sz="105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الذكاء الثقافي (</a:t>
            </a:r>
            <a:r>
              <a:rPr lang="en-US" sz="1400" dirty="0">
                <a:latin typeface="Alexandria" pitchFamily="2" charset="-78"/>
                <a:cs typeface="Alexandria" pitchFamily="2" charset="-78"/>
              </a:rPr>
              <a:t>CQ)</a:t>
            </a:r>
            <a:r>
              <a:rPr lang="ar-EG" sz="1400" dirty="0">
                <a:latin typeface="Alexandria" pitchFamily="2" charset="-78"/>
                <a:cs typeface="Alexandria" pitchFamily="2" charset="-78"/>
              </a:rPr>
              <a:t>)</a:t>
            </a:r>
          </a:p>
          <a:p>
            <a:pPr marL="285750" indent="-285750">
              <a:lnSpc>
                <a:spcPct val="150000"/>
              </a:lnSpc>
              <a:buFont typeface="Wingdings" pitchFamily="2" charset="2"/>
              <a:buChar char="§"/>
            </a:pPr>
            <a:endParaRPr lang="ar-EG" sz="105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التآزر الثقافي </a:t>
            </a:r>
          </a:p>
          <a:p>
            <a:pPr marL="285750" indent="-285750">
              <a:lnSpc>
                <a:spcPct val="150000"/>
              </a:lnSpc>
              <a:buFont typeface="Wingdings" pitchFamily="2" charset="2"/>
              <a:buChar char="§"/>
            </a:pPr>
            <a:endParaRPr lang="ar-EG" sz="1050" dirty="0">
              <a:latin typeface="Alexandria" pitchFamily="2" charset="-78"/>
              <a:cs typeface="Alexandria" pitchFamily="2" charset="-78"/>
            </a:endParaRPr>
          </a:p>
          <a:p>
            <a:pPr marL="285750" indent="-285750">
              <a:lnSpc>
                <a:spcPct val="150000"/>
              </a:lnSpc>
              <a:buFont typeface="Wingdings" pitchFamily="2" charset="2"/>
              <a:buChar char="§"/>
            </a:pPr>
            <a:r>
              <a:rPr lang="ar-EG" sz="1400" dirty="0">
                <a:latin typeface="Alexandria" pitchFamily="2" charset="-78"/>
                <a:cs typeface="Alexandria" pitchFamily="2" charset="-78"/>
              </a:rPr>
              <a:t>تعزيز  وفوائد التنوع</a:t>
            </a: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38554"/>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4" name="Rectangle 3"/>
          <p:cNvSpPr/>
          <p:nvPr/>
        </p:nvSpPr>
        <p:spPr>
          <a:xfrm>
            <a:off x="3057221" y="1834366"/>
            <a:ext cx="4944563" cy="3754874"/>
          </a:xfrm>
          <a:prstGeom prst="rect">
            <a:avLst/>
          </a:prstGeom>
        </p:spPr>
        <p:txBody>
          <a:bodyPr wrap="square">
            <a:spAutoFit/>
          </a:bodyPr>
          <a:lstStyle/>
          <a:p>
            <a:pPr marL="285750" indent="-285750">
              <a:buFont typeface="Wingdings" pitchFamily="2" charset="2"/>
              <a:buChar char="§"/>
            </a:pPr>
            <a:r>
              <a:rPr lang="ar-EG" sz="1400" dirty="0">
                <a:latin typeface="Alexandria" pitchFamily="2" charset="-78"/>
                <a:cs typeface="Alexandria" pitchFamily="2" charset="-78"/>
              </a:rPr>
              <a:t>معوقات </a:t>
            </a:r>
            <a:r>
              <a:rPr lang="ar-EG" sz="1400" dirty="0" smtClean="0">
                <a:latin typeface="Alexandria" pitchFamily="2" charset="-78"/>
                <a:cs typeface="Alexandria" pitchFamily="2" charset="-78"/>
              </a:rPr>
              <a:t>التنوع</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تعزيز </a:t>
            </a:r>
            <a:r>
              <a:rPr lang="ar-EG" sz="1400" dirty="0">
                <a:latin typeface="Alexandria" pitchFamily="2" charset="-78"/>
                <a:cs typeface="Alexandria" pitchFamily="2" charset="-78"/>
              </a:rPr>
              <a:t>التنوع</a:t>
            </a:r>
            <a:r>
              <a:rPr lang="ar-EG" sz="1400" dirty="0" smtClean="0">
                <a:latin typeface="Alexandria" pitchFamily="2" charset="-78"/>
                <a:cs typeface="Alexandria" pitchFamily="2" charset="-78"/>
              </a:rPr>
              <a:t>:</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التغلب على </a:t>
            </a:r>
            <a:r>
              <a:rPr lang="ar-EG" sz="1400" dirty="0" smtClean="0">
                <a:latin typeface="Alexandria" pitchFamily="2" charset="-78"/>
                <a:cs typeface="Alexandria" pitchFamily="2" charset="-78"/>
              </a:rPr>
              <a:t>العوائق</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فجوة </a:t>
            </a:r>
            <a:r>
              <a:rPr lang="ar-EG" sz="1400" dirty="0">
                <a:latin typeface="Alexandria" pitchFamily="2" charset="-78"/>
                <a:cs typeface="Alexandria" pitchFamily="2" charset="-78"/>
              </a:rPr>
              <a:t>القيادة بين </a:t>
            </a:r>
            <a:r>
              <a:rPr lang="ar-EG" sz="1400" dirty="0" smtClean="0">
                <a:latin typeface="Alexandria" pitchFamily="2" charset="-78"/>
                <a:cs typeface="Alexandria" pitchFamily="2" charset="-78"/>
              </a:rPr>
              <a:t>الجنسين</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سلوك </a:t>
            </a:r>
            <a:r>
              <a:rPr lang="ar-EG" sz="1400" dirty="0">
                <a:latin typeface="Alexandria" pitchFamily="2" charset="-78"/>
                <a:cs typeface="Alexandria" pitchFamily="2" charset="-78"/>
              </a:rPr>
              <a:t>القيادة بين الذكور </a:t>
            </a:r>
            <a:r>
              <a:rPr lang="ar-EG" sz="1400" dirty="0" smtClean="0">
                <a:latin typeface="Alexandria" pitchFamily="2" charset="-78"/>
                <a:cs typeface="Alexandria" pitchFamily="2" charset="-78"/>
              </a:rPr>
              <a:t>والإناث:</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هل </a:t>
            </a:r>
            <a:r>
              <a:rPr lang="ar-EG" sz="1400" dirty="0">
                <a:latin typeface="Alexandria" pitchFamily="2" charset="-78"/>
                <a:cs typeface="Alexandria" pitchFamily="2" charset="-78"/>
              </a:rPr>
              <a:t>هناك فرق</a:t>
            </a:r>
            <a:r>
              <a:rPr lang="ar-EG" sz="1400" dirty="0" smtClean="0">
                <a:latin typeface="Alexandria" pitchFamily="2" charset="-78"/>
                <a:cs typeface="Alexandria" pitchFamily="2" charset="-78"/>
              </a:rPr>
              <a:t>؟</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هل </a:t>
            </a:r>
            <a:r>
              <a:rPr lang="ar-EG" sz="1400" dirty="0">
                <a:latin typeface="Alexandria" pitchFamily="2" charset="-78"/>
                <a:cs typeface="Alexandria" pitchFamily="2" charset="-78"/>
              </a:rPr>
              <a:t>النساء يصنعن قادة </a:t>
            </a:r>
            <a:r>
              <a:rPr lang="ar-EG" sz="1400" dirty="0" smtClean="0">
                <a:latin typeface="Alexandria" pitchFamily="2" charset="-78"/>
                <a:cs typeface="Alexandria" pitchFamily="2" charset="-78"/>
              </a:rPr>
              <a:t>أفضل؟</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خلق الفجوة</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تضييق </a:t>
            </a:r>
            <a:r>
              <a:rPr lang="ar-EG" sz="1400" dirty="0">
                <a:latin typeface="Alexandria" pitchFamily="2" charset="-78"/>
                <a:cs typeface="Alexandria" pitchFamily="2" charset="-78"/>
              </a:rPr>
              <a:t>الفجوة</a:t>
            </a:r>
            <a:endParaRPr lang="en-US" sz="1400" dirty="0">
              <a:latin typeface="Alexandria" pitchFamily="2" charset="-78"/>
              <a:cs typeface="Alexandria" pitchFamily="2" charset="-78"/>
            </a:endParaRPr>
          </a:p>
        </p:txBody>
      </p:sp>
      <p:sp>
        <p:nvSpPr>
          <p:cNvPr id="17" name="TextBox 16"/>
          <p:cNvSpPr txBox="1"/>
          <p:nvPr/>
        </p:nvSpPr>
        <p:spPr>
          <a:xfrm>
            <a:off x="2843808" y="1124744"/>
            <a:ext cx="5231520" cy="677108"/>
          </a:xfrm>
          <a:prstGeom prst="rect">
            <a:avLst/>
          </a:prstGeom>
          <a:noFill/>
        </p:spPr>
        <p:txBody>
          <a:bodyPr wrap="square" rtlCol="0">
            <a:spAutoFit/>
          </a:bodyPr>
          <a:lstStyle/>
          <a:p>
            <a:pPr algn="ctr" rtl="0"/>
            <a:r>
              <a:rPr lang="ar-EG" b="1" dirty="0" smtClean="0">
                <a:latin typeface="Alexandria" charset="0"/>
                <a:cs typeface="Alexandria" charset="0"/>
              </a:rPr>
              <a:t>القيادة والتنوع المؤسسي</a:t>
            </a:r>
            <a:endParaRPr lang="en-US" b="1" dirty="0">
              <a:latin typeface="Alexandria" charset="0"/>
              <a:cs typeface="Alexandria" charset="0"/>
            </a:endParaRPr>
          </a:p>
          <a:p>
            <a:pPr algn="l" rtl="0"/>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13465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16944" y="1444714"/>
            <a:ext cx="5231520" cy="400110"/>
          </a:xfrm>
          <a:prstGeom prst="rect">
            <a:avLst/>
          </a:prstGeom>
          <a:noFill/>
        </p:spPr>
        <p:txBody>
          <a:bodyPr wrap="square" rtlCol="0">
            <a:spAutoFit/>
          </a:bodyPr>
          <a:lstStyle/>
          <a:p>
            <a:pPr algn="ctr" rtl="0"/>
            <a:r>
              <a:rPr lang="ar-EG" sz="2000" b="1" dirty="0" smtClean="0">
                <a:latin typeface="Alexandria" pitchFamily="2" charset="-78"/>
                <a:cs typeface="Alexandria" pitchFamily="2" charset="-78"/>
              </a:rPr>
              <a:t>أخلاقيات  القيادة والتابعين</a:t>
            </a:r>
            <a:endParaRPr lang="en-US" sz="2000" b="1" dirty="0">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4" name="Rectangle 3"/>
          <p:cNvSpPr/>
          <p:nvPr/>
        </p:nvSpPr>
        <p:spPr>
          <a:xfrm>
            <a:off x="3203848" y="2132856"/>
            <a:ext cx="5184576" cy="3323987"/>
          </a:xfrm>
          <a:prstGeom prst="rect">
            <a:avLst/>
          </a:prstGeom>
        </p:spPr>
        <p:txBody>
          <a:bodyPr wrap="square">
            <a:spAutoFit/>
          </a:bodyPr>
          <a:lstStyle/>
          <a:p>
            <a:pPr marL="285750" indent="-285750">
              <a:buFont typeface="Wingdings" pitchFamily="2" charset="2"/>
              <a:buChar char="§"/>
            </a:pPr>
            <a:r>
              <a:rPr lang="ar-EG" sz="1400" dirty="0">
                <a:latin typeface="Alexandria" pitchFamily="2" charset="-78"/>
                <a:cs typeface="Alexandria" pitchFamily="2" charset="-78"/>
              </a:rPr>
              <a:t>أهمية </a:t>
            </a:r>
            <a:r>
              <a:rPr lang="ar-EG" sz="1400" dirty="0" smtClean="0">
                <a:latin typeface="Alexandria" pitchFamily="2" charset="-78"/>
                <a:cs typeface="Alexandria" pitchFamily="2" charset="-78"/>
              </a:rPr>
              <a:t>الأخلاق</a:t>
            </a:r>
          </a:p>
          <a:p>
            <a:pPr marL="285750" indent="-285750">
              <a:buFont typeface="Wingdings" pitchFamily="2" charset="2"/>
              <a:buChar char="§"/>
            </a:pPr>
            <a:r>
              <a:rPr lang="ar-EG" sz="1400" dirty="0" smtClean="0">
                <a:latin typeface="Alexandria" pitchFamily="2" charset="-78"/>
                <a:cs typeface="Alexandria" pitchFamily="2" charset="-78"/>
              </a:rPr>
              <a:t> </a:t>
            </a:r>
          </a:p>
          <a:p>
            <a:pPr marL="285750" indent="-285750">
              <a:buFont typeface="Wingdings" pitchFamily="2" charset="2"/>
              <a:buChar char="§"/>
            </a:pPr>
            <a:r>
              <a:rPr lang="ar-EG" sz="1400" dirty="0" smtClean="0">
                <a:latin typeface="Alexandria" pitchFamily="2" charset="-78"/>
                <a:cs typeface="Alexandria" pitchFamily="2" charset="-78"/>
              </a:rPr>
              <a:t>التحديات </a:t>
            </a:r>
            <a:r>
              <a:rPr lang="ar-EG" sz="1400" dirty="0">
                <a:latin typeface="Alexandria" pitchFamily="2" charset="-78"/>
                <a:cs typeface="Alexandria" pitchFamily="2" charset="-78"/>
              </a:rPr>
              <a:t>الأخلاقية </a:t>
            </a:r>
            <a:r>
              <a:rPr lang="ar-EG" sz="1400" dirty="0" smtClean="0">
                <a:latin typeface="Alexandria" pitchFamily="2" charset="-78"/>
                <a:cs typeface="Alexandria" pitchFamily="2" charset="-78"/>
              </a:rPr>
              <a:t>للقيادة</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تحدي </a:t>
            </a:r>
            <a:r>
              <a:rPr lang="ar-EG" sz="1400" dirty="0">
                <a:latin typeface="Alexandria" pitchFamily="2" charset="-78"/>
                <a:cs typeface="Alexandria" pitchFamily="2" charset="-78"/>
              </a:rPr>
              <a:t>إدارة </a:t>
            </a:r>
            <a:r>
              <a:rPr lang="ar-EG" sz="1400" dirty="0" smtClean="0">
                <a:latin typeface="Alexandria" pitchFamily="2" charset="-78"/>
                <a:cs typeface="Alexandria" pitchFamily="2" charset="-78"/>
              </a:rPr>
              <a:t>المعلومات </a:t>
            </a:r>
          </a:p>
          <a:p>
            <a:pPr marL="285750" indent="-285750">
              <a:buFont typeface="Wingdings" pitchFamily="2" charset="2"/>
              <a:buChar char="§"/>
            </a:pPr>
            <a:r>
              <a:rPr lang="ar-EG" sz="1400" dirty="0" smtClean="0">
                <a:latin typeface="Alexandria" pitchFamily="2" charset="-78"/>
                <a:cs typeface="Alexandria" pitchFamily="2" charset="-78"/>
              </a:rPr>
              <a:t> </a:t>
            </a:r>
          </a:p>
          <a:p>
            <a:pPr marL="285750" indent="-285750">
              <a:buFont typeface="Wingdings" pitchFamily="2" charset="2"/>
              <a:buChar char="§"/>
            </a:pPr>
            <a:r>
              <a:rPr lang="ar-EG" sz="1400" dirty="0">
                <a:latin typeface="Alexandria" pitchFamily="2" charset="-78"/>
                <a:cs typeface="Alexandria" pitchFamily="2" charset="-78"/>
              </a:rPr>
              <a:t>ت</a:t>
            </a:r>
            <a:r>
              <a:rPr lang="ar-EG" sz="1400" dirty="0" smtClean="0">
                <a:latin typeface="Alexandria" pitchFamily="2" charset="-78"/>
                <a:cs typeface="Alexandria" pitchFamily="2" charset="-78"/>
              </a:rPr>
              <a:t>حدي المسؤولية </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تحدي القوة </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تحدي الامتيازت</a:t>
            </a:r>
          </a:p>
          <a:p>
            <a:pPr marL="285750" indent="-285750">
              <a:buFont typeface="Wingdings" pitchFamily="2" charset="2"/>
              <a:buChar char="§"/>
            </a:pPr>
            <a:r>
              <a:rPr lang="ar-EG" sz="1400" dirty="0" smtClean="0">
                <a:latin typeface="Alexandria" pitchFamily="2" charset="-78"/>
                <a:cs typeface="Alexandria" pitchFamily="2" charset="-78"/>
              </a:rPr>
              <a:t> </a:t>
            </a:r>
          </a:p>
          <a:p>
            <a:pPr marL="285750" indent="-285750">
              <a:buFont typeface="Wingdings" pitchFamily="2" charset="2"/>
              <a:buChar char="§"/>
            </a:pPr>
            <a:r>
              <a:rPr lang="ar-EG" sz="1400" dirty="0">
                <a:latin typeface="Alexandria" pitchFamily="2" charset="-78"/>
                <a:cs typeface="Alexandria" pitchFamily="2" charset="-78"/>
              </a:rPr>
              <a:t>ت</a:t>
            </a:r>
            <a:r>
              <a:rPr lang="ar-EG" sz="1400" dirty="0" smtClean="0">
                <a:latin typeface="Alexandria" pitchFamily="2" charset="-78"/>
                <a:cs typeface="Alexandria" pitchFamily="2" charset="-78"/>
              </a:rPr>
              <a:t>حدي الولاءت</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حدي </a:t>
            </a:r>
            <a:r>
              <a:rPr lang="ar-EG" sz="1400" dirty="0">
                <a:latin typeface="Alexandria" pitchFamily="2" charset="-78"/>
                <a:cs typeface="Alexandria" pitchFamily="2" charset="-78"/>
              </a:rPr>
              <a:t>الاتساق</a:t>
            </a: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16944" y="1444714"/>
            <a:ext cx="5231520" cy="369332"/>
          </a:xfrm>
          <a:prstGeom prst="rect">
            <a:avLst/>
          </a:prstGeom>
          <a:noFill/>
        </p:spPr>
        <p:txBody>
          <a:bodyPr wrap="square" rtlCol="0">
            <a:spAutoFit/>
          </a:bodyPr>
          <a:lstStyle/>
          <a:p>
            <a:pPr algn="ctr" rtl="0"/>
            <a:r>
              <a:rPr lang="ar-EG" b="1" dirty="0" smtClean="0">
                <a:latin typeface="Alexandria" pitchFamily="2" charset="-78"/>
                <a:cs typeface="Alexandria" pitchFamily="2" charset="-78"/>
              </a:rPr>
              <a:t>أخلاقيات  القيادة والتابعين</a:t>
            </a:r>
            <a:endParaRPr lang="en-US" b="1" dirty="0">
              <a:latin typeface="Alexandria" pitchFamily="2" charset="-78"/>
              <a:cs typeface="Alexandria" pitchFamily="2" charset="-78"/>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6372200" y="6292631"/>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4" name="Rectangle 3"/>
          <p:cNvSpPr/>
          <p:nvPr/>
        </p:nvSpPr>
        <p:spPr>
          <a:xfrm>
            <a:off x="3096344" y="2564904"/>
            <a:ext cx="5508104" cy="2277547"/>
          </a:xfrm>
          <a:prstGeom prst="rect">
            <a:avLst/>
          </a:prstGeom>
        </p:spPr>
        <p:txBody>
          <a:bodyPr wrap="square">
            <a:spAutoFit/>
          </a:bodyPr>
          <a:lstStyle/>
          <a:p>
            <a:pPr marL="285750" indent="-285750">
              <a:buFont typeface="Wingdings" pitchFamily="2" charset="2"/>
              <a:buChar char="§"/>
            </a:pPr>
            <a:r>
              <a:rPr lang="ar-EG" sz="1400" dirty="0">
                <a:latin typeface="Alexandria" pitchFamily="2" charset="-78"/>
                <a:cs typeface="Alexandria" pitchFamily="2" charset="-78"/>
              </a:rPr>
              <a:t>مكونات السلوك </a:t>
            </a:r>
            <a:r>
              <a:rPr lang="ar-EG" sz="1400" dirty="0" smtClean="0">
                <a:latin typeface="Alexandria" pitchFamily="2" charset="-78"/>
                <a:cs typeface="Alexandria" pitchFamily="2" charset="-78"/>
              </a:rPr>
              <a:t>الأخلاقي</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المكون </a:t>
            </a:r>
            <a:r>
              <a:rPr lang="ar-EG" sz="1400" dirty="0">
                <a:latin typeface="Alexandria" pitchFamily="2" charset="-78"/>
                <a:cs typeface="Alexandria" pitchFamily="2" charset="-78"/>
              </a:rPr>
              <a:t>1: الحساسية الأخلاقية (الاعتراف</a:t>
            </a:r>
            <a:r>
              <a:rPr lang="ar-EG" sz="1400" dirty="0" smtClean="0">
                <a:latin typeface="Alexandria" pitchFamily="2" charset="-78"/>
                <a:cs typeface="Alexandria" pitchFamily="2" charset="-78"/>
              </a:rPr>
              <a:t>)</a:t>
            </a:r>
          </a:p>
          <a:p>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المكون </a:t>
            </a:r>
            <a:r>
              <a:rPr lang="ar-EG" sz="1400" dirty="0">
                <a:latin typeface="Alexandria" pitchFamily="2" charset="-78"/>
                <a:cs typeface="Alexandria" pitchFamily="2" charset="-78"/>
              </a:rPr>
              <a:t>2: الحكم </a:t>
            </a:r>
            <a:r>
              <a:rPr lang="ar-EG" sz="1400" dirty="0" smtClean="0">
                <a:latin typeface="Alexandria" pitchFamily="2" charset="-78"/>
                <a:cs typeface="Alexandria" pitchFamily="2" charset="-78"/>
              </a:rPr>
              <a:t>الأخلاقي</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a:latin typeface="Alexandria" pitchFamily="2" charset="-78"/>
                <a:cs typeface="Alexandria" pitchFamily="2" charset="-78"/>
              </a:rPr>
              <a:t>ا</a:t>
            </a:r>
            <a:r>
              <a:rPr lang="ar-EG" sz="1400" dirty="0" smtClean="0">
                <a:latin typeface="Alexandria" pitchFamily="2" charset="-78"/>
                <a:cs typeface="Alexandria" pitchFamily="2" charset="-78"/>
              </a:rPr>
              <a:t>لمكون </a:t>
            </a:r>
            <a:r>
              <a:rPr lang="ar-EG" sz="1400" dirty="0">
                <a:latin typeface="Alexandria" pitchFamily="2" charset="-78"/>
                <a:cs typeface="Alexandria" pitchFamily="2" charset="-78"/>
              </a:rPr>
              <a:t>3: الدافع </a:t>
            </a:r>
            <a:r>
              <a:rPr lang="ar-EG" sz="1400" dirty="0" smtClean="0">
                <a:latin typeface="Alexandria" pitchFamily="2" charset="-78"/>
                <a:cs typeface="Alexandria" pitchFamily="2" charset="-78"/>
              </a:rPr>
              <a:t>الأخلاقي</a:t>
            </a:r>
          </a:p>
          <a:p>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المكون </a:t>
            </a:r>
            <a:r>
              <a:rPr lang="ar-EG" sz="1400" dirty="0">
                <a:latin typeface="Alexandria" pitchFamily="2" charset="-78"/>
                <a:cs typeface="Alexandria" pitchFamily="2" charset="-78"/>
              </a:rPr>
              <a:t>4: الشخصية الأخلاقية (التنفيذ) وجهات النظر </a:t>
            </a:r>
            <a:endParaRPr lang="ar-EG" sz="1400" dirty="0" smtClean="0">
              <a:latin typeface="Alexandria" pitchFamily="2" charset="-78"/>
              <a:cs typeface="Alexandria" pitchFamily="2" charset="-78"/>
            </a:endParaRPr>
          </a:p>
          <a:p>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0137742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59545" y="1412954"/>
            <a:ext cx="5231520" cy="369332"/>
          </a:xfrm>
          <a:prstGeom prst="rect">
            <a:avLst/>
          </a:prstGeom>
          <a:noFill/>
        </p:spPr>
        <p:txBody>
          <a:bodyPr wrap="square" rtlCol="0">
            <a:spAutoFit/>
          </a:bodyPr>
          <a:lstStyle/>
          <a:p>
            <a:pPr algn="ctr" rtl="0"/>
            <a:r>
              <a:rPr lang="ar-EG" b="1" dirty="0" smtClean="0">
                <a:latin typeface="Alexandria" charset="0"/>
                <a:cs typeface="Alexandria" charset="0"/>
              </a:rPr>
              <a:t>القيادة وإدارة النزاع المؤسسي</a:t>
            </a:r>
            <a:endParaRPr lang="en-US" b="1" dirty="0">
              <a:latin typeface="Alexandria" charset="0"/>
              <a:cs typeface="Alexandria" charset="0"/>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6354061" y="6379994"/>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9" name="Rectangle 18"/>
          <p:cNvSpPr/>
          <p:nvPr/>
        </p:nvSpPr>
        <p:spPr>
          <a:xfrm>
            <a:off x="2987824" y="2276872"/>
            <a:ext cx="5436096" cy="3139321"/>
          </a:xfrm>
          <a:prstGeom prst="rect">
            <a:avLst/>
          </a:prstGeom>
        </p:spPr>
        <p:txBody>
          <a:bodyPr wrap="square">
            <a:spAutoFit/>
          </a:bodyPr>
          <a:lstStyle/>
          <a:p>
            <a:pPr marL="285750" indent="-285750" algn="just">
              <a:buFont typeface="Wingdings" pitchFamily="2" charset="2"/>
              <a:buChar char="§"/>
            </a:pPr>
            <a:r>
              <a:rPr lang="ar-EG" sz="1400" dirty="0" smtClean="0">
                <a:latin typeface="Alexandria" pitchFamily="2" charset="-78"/>
                <a:cs typeface="Alexandria" pitchFamily="2" charset="-78"/>
              </a:rPr>
              <a:t>القائد كمفاوض</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مفهوم النزاع المؤسسي</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أنواع  ومستويات النزاع المؤسسي</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مراحل تكون وظهور النزاعات المؤسسية</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مراحل إدارة النزاعات المؤسسية</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استراتيجيات إدارة النزاع المؤسسي</a:t>
            </a:r>
          </a:p>
          <a:p>
            <a:pPr marL="285750" indent="-285750" algn="just">
              <a:buFont typeface="Wingdings" pitchFamily="2" charset="2"/>
              <a:buChar char="§"/>
            </a:pPr>
            <a:endParaRPr lang="ar-EG" sz="1400" dirty="0" smtClean="0">
              <a:latin typeface="Alexandria" pitchFamily="2" charset="-78"/>
              <a:cs typeface="Alexandria" pitchFamily="2" charset="-78"/>
            </a:endParaRPr>
          </a:p>
          <a:p>
            <a:pPr marL="285750" indent="-285750" algn="just">
              <a:buFont typeface="Wingdings" pitchFamily="2" charset="2"/>
              <a:buChar char="§"/>
            </a:pPr>
            <a:r>
              <a:rPr lang="ar-EG" sz="1400" dirty="0" smtClean="0">
                <a:latin typeface="Alexandria" pitchFamily="2" charset="-78"/>
                <a:cs typeface="Alexandria" pitchFamily="2" charset="-78"/>
              </a:rPr>
              <a:t>تكنيكات إدارة النزاع المؤسسي</a:t>
            </a:r>
          </a:p>
          <a:p>
            <a:pPr algn="just"/>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42213410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59545" y="1412954"/>
            <a:ext cx="5231520" cy="369332"/>
          </a:xfrm>
          <a:prstGeom prst="rect">
            <a:avLst/>
          </a:prstGeom>
          <a:noFill/>
        </p:spPr>
        <p:txBody>
          <a:bodyPr wrap="square" rtlCol="0">
            <a:spAutoFit/>
          </a:bodyPr>
          <a:lstStyle/>
          <a:p>
            <a:pPr algn="ctr" rtl="0"/>
            <a:r>
              <a:rPr lang="ar-EG" b="1" dirty="0" smtClean="0">
                <a:latin typeface="Alexandria" charset="0"/>
                <a:cs typeface="Alexandria" charset="0"/>
              </a:rPr>
              <a:t>نموذج لقيادة مؤسسية تحويلية  </a:t>
            </a:r>
            <a:endParaRPr lang="en-US" b="1" dirty="0">
              <a:latin typeface="Alexandria" charset="0"/>
              <a:cs typeface="Alexandria" charset="0"/>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6426069" y="6379994"/>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sp>
        <p:nvSpPr>
          <p:cNvPr id="16" name="TextBox 15"/>
          <p:cNvSpPr txBox="1"/>
          <p:nvPr/>
        </p:nvSpPr>
        <p:spPr>
          <a:xfrm>
            <a:off x="1916809" y="2420888"/>
            <a:ext cx="6687639" cy="338554"/>
          </a:xfrm>
          <a:prstGeom prst="rect">
            <a:avLst/>
          </a:prstGeom>
          <a:noFill/>
        </p:spPr>
        <p:txBody>
          <a:bodyPr wrap="square" rtlCol="0">
            <a:spAutoFit/>
          </a:bodyPr>
          <a:lstStyle/>
          <a:p>
            <a:pPr algn="l" rtl="0"/>
            <a:endParaRPr lang="en-US" sz="1600" dirty="0">
              <a:latin typeface="Alexandria" charset="0"/>
              <a:cs typeface="Alexandria" charset="0"/>
            </a:endParaRPr>
          </a:p>
        </p:txBody>
      </p:sp>
      <p:sp>
        <p:nvSpPr>
          <p:cNvPr id="19" name="Rectangle 18"/>
          <p:cNvSpPr/>
          <p:nvPr/>
        </p:nvSpPr>
        <p:spPr>
          <a:xfrm>
            <a:off x="3600400" y="1988840"/>
            <a:ext cx="4572000" cy="4216539"/>
          </a:xfrm>
          <a:prstGeom prst="rect">
            <a:avLst/>
          </a:prstGeom>
        </p:spPr>
        <p:txBody>
          <a:bodyPr>
            <a:spAutoFit/>
          </a:bodyPr>
          <a:lstStyle/>
          <a:p>
            <a:pPr marL="285750" indent="-285750">
              <a:buFont typeface="Wingdings" pitchFamily="2" charset="2"/>
              <a:buChar char="§"/>
            </a:pPr>
            <a:r>
              <a:rPr lang="ar-EG" sz="1400" dirty="0" smtClean="0">
                <a:latin typeface="Alexandria" pitchFamily="2" charset="-78"/>
                <a:cs typeface="Alexandria" pitchFamily="2" charset="-78"/>
              </a:rPr>
              <a:t>مقارنة بين القيادة التبادلية والقيادة التحويلية</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indent="-285750">
              <a:buFont typeface="Wingdings" pitchFamily="2" charset="2"/>
              <a:buChar char="§"/>
            </a:pPr>
            <a:r>
              <a:rPr lang="ar-EG" sz="1400" dirty="0" smtClean="0">
                <a:latin typeface="Alexandria" pitchFamily="2" charset="-78"/>
                <a:cs typeface="Alexandria" pitchFamily="2" charset="-78"/>
              </a:rPr>
              <a:t>تطبيق علي القائد ستيف جوبز كنموذج لقيادة تحويلية فعالة</a:t>
            </a:r>
          </a:p>
          <a:p>
            <a:pPr marL="285750" indent="-285750">
              <a:buFont typeface="Wingdings" pitchFamily="2" charset="2"/>
              <a:buChar char="§"/>
            </a:pPr>
            <a:endParaRPr lang="ar-EG" sz="1400" dirty="0" smtClean="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خلق </a:t>
            </a:r>
            <a:r>
              <a:rPr lang="ar-SA" sz="1400" dirty="0">
                <a:latin typeface="Alexandria" pitchFamily="2" charset="-78"/>
                <a:cs typeface="Alexandria" pitchFamily="2" charset="-78"/>
              </a:rPr>
              <a:t>رؤية </a:t>
            </a:r>
            <a:r>
              <a:rPr lang="en-US" sz="1400" dirty="0">
                <a:latin typeface="Alexandria" pitchFamily="2" charset="-78"/>
                <a:cs typeface="Alexandria" pitchFamily="2" charset="-78"/>
              </a:rPr>
              <a:t>Vision</a:t>
            </a:r>
            <a:r>
              <a:rPr lang="ar-SA" sz="1400" dirty="0">
                <a:latin typeface="Alexandria" pitchFamily="2" charset="-78"/>
                <a:cs typeface="Alexandria" pitchFamily="2" charset="-78"/>
              </a:rPr>
              <a:t>ورسالة </a:t>
            </a:r>
            <a:r>
              <a:rPr lang="en-GB" sz="1400" dirty="0">
                <a:latin typeface="Alexandria" pitchFamily="2" charset="-78"/>
                <a:cs typeface="Alexandria" pitchFamily="2" charset="-78"/>
              </a:rPr>
              <a:t>Mission</a:t>
            </a:r>
            <a:r>
              <a:rPr lang="ar-SA" sz="1400" dirty="0">
                <a:latin typeface="Alexandria" pitchFamily="2" charset="-78"/>
                <a:cs typeface="Alexandria" pitchFamily="2" charset="-78"/>
              </a:rPr>
              <a:t> </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ar-EG" sz="1400" dirty="0" smtClean="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القيم </a:t>
            </a:r>
            <a:r>
              <a:rPr lang="ar-SA" sz="1400" dirty="0">
                <a:latin typeface="Alexandria" pitchFamily="2" charset="-78"/>
                <a:cs typeface="Alexandria" pitchFamily="2" charset="-78"/>
              </a:rPr>
              <a:t>والأخلاقيات </a:t>
            </a:r>
            <a:r>
              <a:rPr lang="en-GB" sz="1400" dirty="0">
                <a:latin typeface="Alexandria" pitchFamily="2" charset="-78"/>
                <a:cs typeface="Alexandria" pitchFamily="2" charset="-78"/>
              </a:rPr>
              <a:t>Values &amp; </a:t>
            </a:r>
            <a:r>
              <a:rPr lang="en-GB" sz="1400" dirty="0" smtClean="0">
                <a:latin typeface="Alexandria" pitchFamily="2" charset="-78"/>
                <a:cs typeface="Alexandria" pitchFamily="2" charset="-78"/>
              </a:rPr>
              <a:t>Principles</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دعم </a:t>
            </a:r>
            <a:r>
              <a:rPr lang="ar-SA" sz="1400" dirty="0" smtClean="0">
                <a:latin typeface="Alexandria" pitchFamily="2" charset="-78"/>
                <a:cs typeface="Alexandria" pitchFamily="2" charset="-78"/>
              </a:rPr>
              <a:t>الثقــافـة التنظيمية</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القائد </a:t>
            </a:r>
            <a:r>
              <a:rPr lang="ar-SA" sz="1400" dirty="0">
                <a:latin typeface="Alexandria" pitchFamily="2" charset="-78"/>
                <a:cs typeface="Alexandria" pitchFamily="2" charset="-78"/>
              </a:rPr>
              <a:t>النموذج </a:t>
            </a:r>
            <a:r>
              <a:rPr lang="ar-SA" sz="1400" dirty="0" smtClean="0">
                <a:latin typeface="Alexandria" pitchFamily="2" charset="-78"/>
                <a:cs typeface="Alexandria" pitchFamily="2" charset="-78"/>
              </a:rPr>
              <a:t>والقدوة</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EG" sz="1400" dirty="0">
                <a:latin typeface="Alexandria" pitchFamily="2" charset="-78"/>
                <a:cs typeface="Alexandria" pitchFamily="2" charset="-78"/>
              </a:rPr>
              <a:t>درجة اهتمام القائد بالعمل </a:t>
            </a:r>
            <a:r>
              <a:rPr lang="ar-EG" sz="1400" dirty="0" smtClean="0">
                <a:latin typeface="Alexandria" pitchFamily="2" charset="-78"/>
                <a:cs typeface="Alexandria" pitchFamily="2" charset="-78"/>
              </a:rPr>
              <a:t>مقابل</a:t>
            </a: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درجة </a:t>
            </a:r>
            <a:r>
              <a:rPr lang="ar-EG" sz="1400" dirty="0">
                <a:latin typeface="Alexandria" pitchFamily="2" charset="-78"/>
                <a:cs typeface="Alexandria" pitchFamily="2" charset="-78"/>
              </a:rPr>
              <a:t>اهتمام </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ar-EG" sz="1400" dirty="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القائد </a:t>
            </a:r>
            <a:r>
              <a:rPr lang="ar-EG" sz="1400" dirty="0">
                <a:latin typeface="Alexandria" pitchFamily="2" charset="-78"/>
                <a:cs typeface="Alexandria" pitchFamily="2" charset="-78"/>
              </a:rPr>
              <a:t>بالإعتبارات الفردية و الإنسانية </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ar-EG" sz="1400" dirty="0" smtClean="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سماح </a:t>
            </a:r>
            <a:r>
              <a:rPr lang="ar-EG" sz="1400" dirty="0">
                <a:latin typeface="Alexandria" pitchFamily="2" charset="-78"/>
                <a:cs typeface="Alexandria" pitchFamily="2" charset="-78"/>
              </a:rPr>
              <a:t>القائد ب</a:t>
            </a:r>
            <a:r>
              <a:rPr lang="ar-SA" sz="1400" dirty="0">
                <a:latin typeface="Alexandria" pitchFamily="2" charset="-78"/>
                <a:cs typeface="Alexandria" pitchFamily="2" charset="-78"/>
              </a:rPr>
              <a:t>مشاركة العاملين فى صناعة القرار</a:t>
            </a:r>
            <a:endParaRPr lang="en-US" sz="1400" dirty="0">
              <a:latin typeface="Alexandria" pitchFamily="2" charset="-78"/>
              <a:cs typeface="Alexandria" pitchFamily="2" charset="-78"/>
            </a:endParaRPr>
          </a:p>
          <a:p>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3808728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5573488"/>
          </a:xfrm>
        </p:spPr>
      </p:pic>
      <p:sp>
        <p:nvSpPr>
          <p:cNvPr id="2" name="Right Triangle 1"/>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6552"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2363117" y="583448"/>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539903" y="1335075"/>
            <a:ext cx="8929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2362051" y="1329618"/>
            <a:ext cx="1201837"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2555776" y="1599947"/>
            <a:ext cx="957211" cy="707886"/>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6444208" y="6379994"/>
            <a:ext cx="253841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59790"/>
            <a:ext cx="1728856" cy="1076343"/>
          </a:xfrm>
          <a:prstGeom prst="rect">
            <a:avLst/>
          </a:prstGeom>
        </p:spPr>
      </p:pic>
      <p:grpSp>
        <p:nvGrpSpPr>
          <p:cNvPr id="15" name="Group 14"/>
          <p:cNvGrpSpPr/>
          <p:nvPr/>
        </p:nvGrpSpPr>
        <p:grpSpPr>
          <a:xfrm>
            <a:off x="1916809" y="383263"/>
            <a:ext cx="7042610" cy="2376179"/>
            <a:chOff x="2593846" y="268963"/>
            <a:chExt cx="9390145" cy="2376179"/>
          </a:xfrm>
        </p:grpSpPr>
        <p:sp>
          <p:nvSpPr>
            <p:cNvPr id="16" name="TextBox 15"/>
            <p:cNvSpPr txBox="1"/>
            <p:nvPr/>
          </p:nvSpPr>
          <p:spPr>
            <a:xfrm>
              <a:off x="2593846" y="2306588"/>
              <a:ext cx="8916850" cy="338554"/>
            </a:xfrm>
            <a:prstGeom prst="rect">
              <a:avLst/>
            </a:prstGeom>
            <a:noFill/>
          </p:spPr>
          <p:txBody>
            <a:bodyPr wrap="square" rtlCol="0">
              <a:spAutoFit/>
            </a:bodyPr>
            <a:lstStyle/>
            <a:p>
              <a:pPr algn="l" rtl="0"/>
              <a:endParaRPr lang="en-US" sz="1600" dirty="0">
                <a:latin typeface="Alexandria" charset="0"/>
                <a:cs typeface="Alexandria" charset="0"/>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9" name="Rectangle 18"/>
          <p:cNvSpPr/>
          <p:nvPr/>
        </p:nvSpPr>
        <p:spPr>
          <a:xfrm>
            <a:off x="2562678" y="1916832"/>
            <a:ext cx="5969762" cy="4431983"/>
          </a:xfrm>
          <a:prstGeom prst="rect">
            <a:avLst/>
          </a:prstGeom>
        </p:spPr>
        <p:txBody>
          <a:bodyPr wrap="square">
            <a:spAutoFit/>
          </a:bodyPr>
          <a:lstStyle/>
          <a:p>
            <a:pPr lvl="0"/>
            <a:endParaRPr lang="ar-EG" sz="1600" dirty="0" smtClean="0">
              <a:latin typeface="Alexandria" pitchFamily="2" charset="-78"/>
              <a:cs typeface="Alexandria" pitchFamily="2" charset="-78"/>
            </a:endParaRPr>
          </a:p>
          <a:p>
            <a:pPr marL="285750" lvl="0" indent="-285750">
              <a:buFont typeface="Wingdings" pitchFamily="2" charset="2"/>
              <a:buChar char="§"/>
            </a:pPr>
            <a:r>
              <a:rPr lang="ar-SA" sz="1400" dirty="0">
                <a:latin typeface="Alexandria" pitchFamily="2" charset="-78"/>
                <a:cs typeface="Alexandria" pitchFamily="2" charset="-78"/>
              </a:rPr>
              <a:t>إهتمام القائد بإدارة علاقات ممتازه مع كل مجموعات </a:t>
            </a:r>
            <a:r>
              <a:rPr lang="ar-SA" sz="1400" dirty="0" smtClean="0">
                <a:latin typeface="Alexandria" pitchFamily="2" charset="-78"/>
                <a:cs typeface="Alexandria" pitchFamily="2" charset="-78"/>
              </a:rPr>
              <a:t>المصالح</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SA" sz="1400" dirty="0">
                <a:latin typeface="Alexandria" pitchFamily="2" charset="-78"/>
                <a:cs typeface="Alexandria" pitchFamily="2" charset="-78"/>
              </a:rPr>
              <a:t>تشجيع </a:t>
            </a:r>
            <a:r>
              <a:rPr lang="ar-EG" sz="1400" dirty="0">
                <a:latin typeface="Alexandria" pitchFamily="2" charset="-78"/>
                <a:cs typeface="Alexandria" pitchFamily="2" charset="-78"/>
              </a:rPr>
              <a:t> القائد </a:t>
            </a:r>
            <a:r>
              <a:rPr lang="ar-SA" sz="1400" dirty="0">
                <a:latin typeface="Alexandria" pitchFamily="2" charset="-78"/>
                <a:cs typeface="Alexandria" pitchFamily="2" charset="-78"/>
              </a:rPr>
              <a:t>مرؤسييه وإثارة همتهم لإنجاز مهام صعـــبة</a:t>
            </a:r>
            <a:endParaRPr lang="en-US" sz="1400" dirty="0">
              <a:latin typeface="Alexandria" pitchFamily="2" charset="-78"/>
              <a:cs typeface="Alexandria" pitchFamily="2" charset="-78"/>
            </a:endParaRPr>
          </a:p>
          <a:p>
            <a:pPr marL="285750" indent="-285750">
              <a:buFont typeface="Wingdings" pitchFamily="2" charset="2"/>
              <a:buChar char="§"/>
            </a:pPr>
            <a:endParaRPr lang="ar-EG" sz="1400" dirty="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تشجيع </a:t>
            </a:r>
            <a:r>
              <a:rPr lang="ar-EG" sz="1400" dirty="0">
                <a:latin typeface="Alexandria" pitchFamily="2" charset="-78"/>
                <a:cs typeface="Alexandria" pitchFamily="2" charset="-78"/>
              </a:rPr>
              <a:t>افراد الجماعة على </a:t>
            </a:r>
            <a:r>
              <a:rPr lang="ar-EG" sz="1400" dirty="0" smtClean="0">
                <a:latin typeface="Alexandria" pitchFamily="2" charset="-78"/>
                <a:cs typeface="Alexandria" pitchFamily="2" charset="-78"/>
              </a:rPr>
              <a:t>العمل التعاونى</a:t>
            </a: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تحفيز </a:t>
            </a:r>
            <a:r>
              <a:rPr lang="ar-EG" sz="1400" dirty="0" smtClean="0">
                <a:latin typeface="Alexandria" pitchFamily="2" charset="-78"/>
                <a:cs typeface="Alexandria" pitchFamily="2" charset="-78"/>
              </a:rPr>
              <a:t>المرؤؤسيين </a:t>
            </a:r>
            <a:r>
              <a:rPr lang="ar-SA" sz="1400" dirty="0" smtClean="0">
                <a:latin typeface="Alexandria" pitchFamily="2" charset="-78"/>
                <a:cs typeface="Alexandria" pitchFamily="2" charset="-78"/>
              </a:rPr>
              <a:t>على </a:t>
            </a:r>
            <a:r>
              <a:rPr lang="ar-SA" sz="1400" dirty="0">
                <a:latin typeface="Alexandria" pitchFamily="2" charset="-78"/>
                <a:cs typeface="Alexandria" pitchFamily="2" charset="-78"/>
              </a:rPr>
              <a:t>الإبتكـــار </a:t>
            </a:r>
            <a:r>
              <a:rPr lang="ar-SA" sz="1400" dirty="0" smtClean="0">
                <a:latin typeface="Alexandria" pitchFamily="2" charset="-78"/>
                <a:cs typeface="Alexandria" pitchFamily="2" charset="-78"/>
              </a:rPr>
              <a:t>والإبــــــــداع-</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ar-EG" sz="1400" dirty="0" smtClean="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اشراك العاملين </a:t>
            </a:r>
            <a:r>
              <a:rPr lang="ar-SA" sz="1400" dirty="0" smtClean="0">
                <a:latin typeface="Alexandria" pitchFamily="2" charset="-78"/>
                <a:cs typeface="Alexandria" pitchFamily="2" charset="-78"/>
              </a:rPr>
              <a:t>فى </a:t>
            </a:r>
            <a:r>
              <a:rPr lang="ar-SA" sz="1400" dirty="0">
                <a:latin typeface="Alexandria" pitchFamily="2" charset="-78"/>
                <a:cs typeface="Alexandria" pitchFamily="2" charset="-78"/>
              </a:rPr>
              <a:t>حل مشكلات العمل بطرق جـــــــديدة </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a:latin typeface="Alexandria" pitchFamily="2" charset="-78"/>
              <a:cs typeface="Alexandria" pitchFamily="2" charset="-78"/>
            </a:endParaRPr>
          </a:p>
          <a:p>
            <a:pPr marL="285750" lvl="0" indent="-285750">
              <a:buFont typeface="Wingdings" pitchFamily="2" charset="2"/>
              <a:buChar char="§"/>
            </a:pPr>
            <a:r>
              <a:rPr lang="ar-SA" sz="1400" dirty="0">
                <a:latin typeface="Alexandria" pitchFamily="2" charset="-78"/>
                <a:cs typeface="Alexandria" pitchFamily="2" charset="-78"/>
              </a:rPr>
              <a:t>مدى إهتمامه بتوضيح خططه المستقبلية </a:t>
            </a:r>
            <a:r>
              <a:rPr lang="ar-SA" sz="1400" dirty="0" smtClean="0">
                <a:latin typeface="Alexandria" pitchFamily="2" charset="-78"/>
                <a:cs typeface="Alexandria" pitchFamily="2" charset="-78"/>
              </a:rPr>
              <a:t>للمرؤسييه</a:t>
            </a:r>
            <a:endParaRPr lang="ar-EG" sz="1400" dirty="0" smtClean="0">
              <a:latin typeface="Alexandria" pitchFamily="2" charset="-78"/>
              <a:cs typeface="Alexandria" pitchFamily="2" charset="-78"/>
            </a:endParaRPr>
          </a:p>
          <a:p>
            <a:pPr lvl="0"/>
            <a:endParaRPr lang="en-US" sz="1400" dirty="0">
              <a:latin typeface="Alexandria" pitchFamily="2" charset="-78"/>
              <a:cs typeface="Alexandria" pitchFamily="2" charset="-78"/>
            </a:endParaRPr>
          </a:p>
          <a:p>
            <a:pPr marL="285750" lvl="0" indent="-285750">
              <a:buFont typeface="Wingdings" pitchFamily="2" charset="2"/>
              <a:buChar char="§"/>
            </a:pPr>
            <a:r>
              <a:rPr lang="ar-SA" sz="1400" dirty="0">
                <a:latin typeface="Alexandria" pitchFamily="2" charset="-78"/>
                <a:cs typeface="Alexandria" pitchFamily="2" charset="-78"/>
              </a:rPr>
              <a:t>القدرات الإدارية للقائد </a:t>
            </a:r>
            <a:r>
              <a:rPr lang="en-US" sz="1400" dirty="0">
                <a:latin typeface="Alexandria" pitchFamily="2" charset="-78"/>
                <a:cs typeface="Alexandria" pitchFamily="2" charset="-78"/>
              </a:rPr>
              <a:t>Management Skills </a:t>
            </a:r>
            <a:endParaRPr lang="en-US" sz="1400" dirty="0" smtClean="0">
              <a:latin typeface="Alexandria" pitchFamily="2" charset="-78"/>
              <a:cs typeface="Alexandria" pitchFamily="2" charset="-78"/>
            </a:endParaRPr>
          </a:p>
          <a:p>
            <a:pPr marL="285750" lvl="0" indent="-285750">
              <a:buFont typeface="Wingdings" pitchFamily="2" charset="2"/>
              <a:buChar char="§"/>
            </a:pPr>
            <a:endParaRPr lang="en-US" sz="1400" dirty="0" smtClean="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القدرات </a:t>
            </a:r>
            <a:r>
              <a:rPr lang="ar-SA" sz="1400" dirty="0">
                <a:latin typeface="Alexandria" pitchFamily="2" charset="-78"/>
                <a:cs typeface="Alexandria" pitchFamily="2" charset="-78"/>
              </a:rPr>
              <a:t>السياسية للقائد </a:t>
            </a:r>
            <a:endParaRPr lang="ar-EG" sz="1400" dirty="0" smtClean="0">
              <a:latin typeface="Alexandria" pitchFamily="2" charset="-78"/>
              <a:cs typeface="Alexandria" pitchFamily="2" charset="-78"/>
            </a:endParaRPr>
          </a:p>
          <a:p>
            <a:pPr marL="285750" lvl="0" indent="-285750">
              <a:buFont typeface="Wingdings" pitchFamily="2" charset="2"/>
              <a:buChar char="§"/>
            </a:pPr>
            <a:endParaRPr lang="en-US" sz="1400" dirty="0" smtClean="0">
              <a:latin typeface="Alexandria" pitchFamily="2" charset="-78"/>
              <a:cs typeface="Alexandria" pitchFamily="2" charset="-78"/>
            </a:endParaRPr>
          </a:p>
          <a:p>
            <a:pPr marL="285750" lvl="0" indent="-285750">
              <a:buFont typeface="Wingdings" pitchFamily="2" charset="2"/>
              <a:buChar char="§"/>
            </a:pPr>
            <a:r>
              <a:rPr lang="ar-SA" sz="1400" dirty="0" smtClean="0">
                <a:latin typeface="Alexandria" pitchFamily="2" charset="-78"/>
                <a:cs typeface="Alexandria" pitchFamily="2" charset="-78"/>
              </a:rPr>
              <a:t>القدرات </a:t>
            </a:r>
            <a:r>
              <a:rPr lang="ar-SA" sz="1400" dirty="0">
                <a:latin typeface="Alexandria" pitchFamily="2" charset="-78"/>
                <a:cs typeface="Alexandria" pitchFamily="2" charset="-78"/>
              </a:rPr>
              <a:t>الفنية للقائد </a:t>
            </a:r>
            <a:endParaRPr lang="ar-EG" sz="1400" dirty="0" smtClean="0">
              <a:latin typeface="Alexandria" pitchFamily="2" charset="-78"/>
              <a:cs typeface="Alexandria" pitchFamily="2" charset="-78"/>
            </a:endParaRPr>
          </a:p>
          <a:p>
            <a:pPr lvl="0"/>
            <a:endParaRPr lang="en-US" sz="1400" dirty="0">
              <a:latin typeface="Alexandria" pitchFamily="2" charset="-78"/>
              <a:cs typeface="Alexandria" pitchFamily="2" charset="-78"/>
            </a:endParaRPr>
          </a:p>
          <a:p>
            <a:pPr marL="285750" lvl="0" indent="-285750">
              <a:buFont typeface="Wingdings" pitchFamily="2" charset="2"/>
              <a:buChar char="§"/>
            </a:pPr>
            <a:r>
              <a:rPr lang="ar-EG" sz="1400" dirty="0" smtClean="0">
                <a:latin typeface="Alexandria" pitchFamily="2" charset="-78"/>
                <a:cs typeface="Alexandria" pitchFamily="2" charset="-78"/>
              </a:rPr>
              <a:t>تقييم </a:t>
            </a:r>
            <a:r>
              <a:rPr lang="en-US" sz="1400" dirty="0" smtClean="0">
                <a:latin typeface="Alexandria" pitchFamily="2" charset="-78"/>
                <a:cs typeface="Alexandria" pitchFamily="2" charset="-78"/>
              </a:rPr>
              <a:t>;</a:t>
            </a:r>
            <a:r>
              <a:rPr lang="ar-EG" sz="1400" dirty="0" smtClean="0">
                <a:latin typeface="Alexandria" pitchFamily="2" charset="-78"/>
                <a:cs typeface="Alexandria" pitchFamily="2" charset="-78"/>
              </a:rPr>
              <a:t>كفاءة اتصالات القيادة</a:t>
            </a:r>
            <a:endParaRPr lang="ar-EG" sz="1400" dirty="0">
              <a:latin typeface="Alexandria" pitchFamily="2" charset="-78"/>
              <a:cs typeface="Alexandria" pitchFamily="2" charset="-78"/>
            </a:endParaRPr>
          </a:p>
        </p:txBody>
      </p:sp>
      <p:sp>
        <p:nvSpPr>
          <p:cNvPr id="4" name="Rectangle 3"/>
          <p:cNvSpPr/>
          <p:nvPr/>
        </p:nvSpPr>
        <p:spPr>
          <a:xfrm>
            <a:off x="3923928" y="1412776"/>
            <a:ext cx="3536546" cy="369332"/>
          </a:xfrm>
          <a:prstGeom prst="rect">
            <a:avLst/>
          </a:prstGeom>
        </p:spPr>
        <p:txBody>
          <a:bodyPr wrap="none">
            <a:spAutoFit/>
          </a:bodyPr>
          <a:lstStyle/>
          <a:p>
            <a:pPr algn="ctr" rtl="0"/>
            <a:r>
              <a:rPr lang="ar-EG" b="1" dirty="0">
                <a:latin typeface="Alexandria" charset="0"/>
                <a:cs typeface="Alexandria" charset="0"/>
              </a:rPr>
              <a:t>نموذج لقيادة مؤسسية تحويلية  </a:t>
            </a:r>
            <a:endParaRPr lang="en-US" b="1" dirty="0">
              <a:latin typeface="Alexandria" charset="0"/>
              <a:cs typeface="Alexandria" charset="0"/>
            </a:endParaRPr>
          </a:p>
        </p:txBody>
      </p:sp>
    </p:spTree>
    <p:extLst>
      <p:ext uri="{BB962C8B-B14F-4D97-AF65-F5344CB8AC3E}">
        <p14:creationId xmlns:p14="http://schemas.microsoft.com/office/powerpoint/2010/main" val="13808728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9144000" cy="6843776"/>
          </a:xfrm>
          <a:prstGeom prst="rect">
            <a:avLst/>
          </a:prstGeom>
        </p:spPr>
      </p:pic>
      <p:sp>
        <p:nvSpPr>
          <p:cNvPr id="2" name="Right Triangle 1"/>
          <p:cNvSpPr/>
          <p:nvPr/>
        </p:nvSpPr>
        <p:spPr>
          <a:xfrm flipH="1">
            <a:off x="4884484" y="3153103"/>
            <a:ext cx="4259516"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29374" y="5707076"/>
            <a:ext cx="5914834" cy="830997"/>
          </a:xfrm>
          <a:prstGeom prst="rect">
            <a:avLst/>
          </a:prstGeom>
          <a:noFill/>
        </p:spPr>
        <p:txBody>
          <a:bodyPr wrap="square" rtlCol="0">
            <a:spAutoFit/>
          </a:bodyPr>
          <a:lstStyle/>
          <a:p>
            <a:pPr algn="l"/>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182135" y="6168740"/>
            <a:ext cx="1709450" cy="384052"/>
          </a:xfrm>
          <a:prstGeom prst="rect">
            <a:avLst/>
          </a:prstGeom>
        </p:spPr>
      </p:pic>
      <p:sp>
        <p:nvSpPr>
          <p:cNvPr id="14" name="Parallelogram 13"/>
          <p:cNvSpPr/>
          <p:nvPr/>
        </p:nvSpPr>
        <p:spPr>
          <a:xfrm rot="16200000" flipV="1">
            <a:off x="-2019395" y="4538596"/>
            <a:ext cx="3801492"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203200"/>
            <a:ext cx="1935005"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75600" y="542565"/>
            <a:ext cx="2069132" cy="753090"/>
          </a:xfrm>
          <a:prstGeom prst="rect">
            <a:avLst/>
          </a:prstGeom>
        </p:spPr>
      </p:pic>
    </p:spTree>
    <p:extLst>
      <p:ext uri="{BB962C8B-B14F-4D97-AF65-F5344CB8AC3E}">
        <p14:creationId xmlns:p14="http://schemas.microsoft.com/office/powerpoint/2010/main" val="35029916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7A1099-487F-423C-92A3-BAA18E451F09}"/>
</file>

<file path=customXml/itemProps2.xml><?xml version="1.0" encoding="utf-8"?>
<ds:datastoreItem xmlns:ds="http://schemas.openxmlformats.org/officeDocument/2006/customXml" ds:itemID="{61186983-43E6-4E8C-99EF-903AD0499567}"/>
</file>

<file path=customXml/itemProps3.xml><?xml version="1.0" encoding="utf-8"?>
<ds:datastoreItem xmlns:ds="http://schemas.openxmlformats.org/officeDocument/2006/customXml" ds:itemID="{8C6249E6-A222-42B3-AD34-382088B64EA5}"/>
</file>

<file path=docProps/app.xml><?xml version="1.0" encoding="utf-8"?>
<Properties xmlns="http://schemas.openxmlformats.org/officeDocument/2006/extended-properties" xmlns:vt="http://schemas.openxmlformats.org/officeDocument/2006/docPropsVTypes">
  <TotalTime>4045</TotalTime>
  <Words>680</Words>
  <Application>Microsoft Office PowerPoint</Application>
  <PresentationFormat>On-screen Show (4:3)</PresentationFormat>
  <Paragraphs>273</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c:creator>
  <cp:lastModifiedBy>to</cp:lastModifiedBy>
  <cp:revision>199</cp:revision>
  <dcterms:created xsi:type="dcterms:W3CDTF">2024-01-16T13:56:19Z</dcterms:created>
  <dcterms:modified xsi:type="dcterms:W3CDTF">2024-01-24T10:14:25Z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